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 (MS)" panose="020B0604020202020204" charset="0"/>
      <p:regular r:id="rId3"/>
    </p:embeddedFont>
    <p:embeddedFont>
      <p:font typeface="Calibri (MS) Bold" panose="020B0604020202020204" charset="0"/>
      <p:regular r:id="rId4"/>
    </p:embeddedFont>
    <p:embeddedFont>
      <p:font typeface="Canva Student Font" panose="020B0604020202020204" charset="0"/>
      <p:regular r:id="rId5"/>
    </p:embeddedFont>
    <p:embeddedFont>
      <p:font typeface="ITC Franklin Gothic LT Semi-Bold" panose="020B0604020202020204" charset="0"/>
      <p:regular r:id="rId6"/>
    </p:embeddedFont>
    <p:embeddedFont>
      <p:font typeface="Verdana Bold" panose="020B0804030504040204" pitchFamily="3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1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sv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53"/>
            <a:ext cx="7772400" cy="2474371"/>
            <a:chOff x="0" y="0"/>
            <a:chExt cx="2709333" cy="8625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862526"/>
            </a:xfrm>
            <a:custGeom>
              <a:avLst/>
              <a:gdLst/>
              <a:ahLst/>
              <a:cxnLst/>
              <a:rect l="l" t="t" r="r" b="b"/>
              <a:pathLst>
                <a:path w="2709333" h="862526">
                  <a:moveTo>
                    <a:pt x="0" y="0"/>
                  </a:moveTo>
                  <a:lnTo>
                    <a:pt x="2709333" y="0"/>
                  </a:lnTo>
                  <a:lnTo>
                    <a:pt x="2709333" y="862526"/>
                  </a:lnTo>
                  <a:lnTo>
                    <a:pt x="0" y="862526"/>
                  </a:lnTo>
                  <a:close/>
                </a:path>
              </a:pathLst>
            </a:custGeom>
            <a:solidFill>
              <a:srgbClr val="CCE1FD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709333" cy="853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80298" y="338181"/>
            <a:ext cx="2221070" cy="1994591"/>
          </a:xfrm>
          <a:custGeom>
            <a:avLst/>
            <a:gdLst/>
            <a:ahLst/>
            <a:cxnLst/>
            <a:rect l="l" t="t" r="r" b="b"/>
            <a:pathLst>
              <a:path w="2221070" h="1994591">
                <a:moveTo>
                  <a:pt x="0" y="0"/>
                </a:moveTo>
                <a:lnTo>
                  <a:pt x="2221070" y="0"/>
                </a:lnTo>
                <a:lnTo>
                  <a:pt x="2221070" y="1994591"/>
                </a:lnTo>
                <a:lnTo>
                  <a:pt x="0" y="19945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 rot="333791">
            <a:off x="5204893" y="1139126"/>
            <a:ext cx="1818321" cy="61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"/>
              </a:lnSpc>
            </a:pPr>
            <a:r>
              <a:rPr lang="en-US" sz="1613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October 15 </a:t>
            </a:r>
          </a:p>
          <a:p>
            <a:pPr algn="ctr">
              <a:lnSpc>
                <a:spcPts val="1613"/>
              </a:lnSpc>
            </a:pPr>
            <a:r>
              <a:rPr lang="en-US" sz="1613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- </a:t>
            </a:r>
          </a:p>
          <a:p>
            <a:pPr algn="ctr">
              <a:lnSpc>
                <a:spcPts val="1613"/>
              </a:lnSpc>
            </a:pPr>
            <a:r>
              <a:rPr lang="en-US" sz="1613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December 7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663" y="2718968"/>
            <a:ext cx="2006548" cy="1782540"/>
            <a:chOff x="0" y="0"/>
            <a:chExt cx="2675398" cy="2376720"/>
          </a:xfrm>
        </p:grpSpPr>
        <p:grpSp>
          <p:nvGrpSpPr>
            <p:cNvPr id="8" name="Group 8"/>
            <p:cNvGrpSpPr/>
            <p:nvPr/>
          </p:nvGrpSpPr>
          <p:grpSpPr>
            <a:xfrm>
              <a:off x="298678" y="0"/>
              <a:ext cx="2376720" cy="237672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3C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822660" y="36717"/>
              <a:ext cx="1127233" cy="1635826"/>
            </a:xfrm>
            <a:custGeom>
              <a:avLst/>
              <a:gdLst/>
              <a:ahLst/>
              <a:cxnLst/>
              <a:rect l="l" t="t" r="r" b="b"/>
              <a:pathLst>
                <a:path w="1127233" h="1635826">
                  <a:moveTo>
                    <a:pt x="0" y="0"/>
                  </a:moveTo>
                  <a:lnTo>
                    <a:pt x="1127232" y="0"/>
                  </a:lnTo>
                  <a:lnTo>
                    <a:pt x="1127232" y="1635826"/>
                  </a:lnTo>
                  <a:lnTo>
                    <a:pt x="0" y="1635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04572" y="362297"/>
              <a:ext cx="1407921" cy="1688661"/>
            </a:xfrm>
            <a:custGeom>
              <a:avLst/>
              <a:gdLst/>
              <a:ahLst/>
              <a:cxnLst/>
              <a:rect l="l" t="t" r="r" b="b"/>
              <a:pathLst>
                <a:path w="1407921" h="1688661">
                  <a:moveTo>
                    <a:pt x="0" y="0"/>
                  </a:moveTo>
                  <a:lnTo>
                    <a:pt x="1407921" y="0"/>
                  </a:lnTo>
                  <a:lnTo>
                    <a:pt x="1407921" y="1688661"/>
                  </a:lnTo>
                  <a:lnTo>
                    <a:pt x="0" y="1688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740569" cy="740569"/>
            </a:xfrm>
            <a:custGeom>
              <a:avLst/>
              <a:gdLst/>
              <a:ahLst/>
              <a:cxnLst/>
              <a:rect l="l" t="t" r="r" b="b"/>
              <a:pathLst>
                <a:path w="740569" h="740569">
                  <a:moveTo>
                    <a:pt x="0" y="0"/>
                  </a:moveTo>
                  <a:lnTo>
                    <a:pt x="740569" y="0"/>
                  </a:lnTo>
                  <a:lnTo>
                    <a:pt x="740569" y="740569"/>
                  </a:lnTo>
                  <a:lnTo>
                    <a:pt x="0" y="74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68125" y="2746522"/>
            <a:ext cx="1938785" cy="1782540"/>
            <a:chOff x="0" y="0"/>
            <a:chExt cx="2585047" cy="2376720"/>
          </a:xfrm>
        </p:grpSpPr>
        <p:grpSp>
          <p:nvGrpSpPr>
            <p:cNvPr id="15" name="Group 15"/>
            <p:cNvGrpSpPr/>
            <p:nvPr/>
          </p:nvGrpSpPr>
          <p:grpSpPr>
            <a:xfrm>
              <a:off x="208327" y="0"/>
              <a:ext cx="2376720" cy="237672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784147" y="206571"/>
              <a:ext cx="1551270" cy="1927044"/>
            </a:xfrm>
            <a:custGeom>
              <a:avLst/>
              <a:gdLst/>
              <a:ahLst/>
              <a:cxnLst/>
              <a:rect l="l" t="t" r="r" b="b"/>
              <a:pathLst>
                <a:path w="1551270" h="1927044">
                  <a:moveTo>
                    <a:pt x="0" y="0"/>
                  </a:moveTo>
                  <a:lnTo>
                    <a:pt x="1551271" y="0"/>
                  </a:lnTo>
                  <a:lnTo>
                    <a:pt x="1551271" y="1927044"/>
                  </a:lnTo>
                  <a:lnTo>
                    <a:pt x="0" y="1927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711255" cy="711255"/>
            </a:xfrm>
            <a:custGeom>
              <a:avLst/>
              <a:gdLst/>
              <a:ahLst/>
              <a:cxnLst/>
              <a:rect l="l" t="t" r="r" b="b"/>
              <a:pathLst>
                <a:path w="711255" h="711255">
                  <a:moveTo>
                    <a:pt x="0" y="0"/>
                  </a:moveTo>
                  <a:lnTo>
                    <a:pt x="711255" y="0"/>
                  </a:lnTo>
                  <a:lnTo>
                    <a:pt x="711255" y="711255"/>
                  </a:lnTo>
                  <a:lnTo>
                    <a:pt x="0" y="711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50247" y="2732822"/>
            <a:ext cx="1951121" cy="1782540"/>
            <a:chOff x="0" y="0"/>
            <a:chExt cx="2601495" cy="2376720"/>
          </a:xfrm>
        </p:grpSpPr>
        <p:grpSp>
          <p:nvGrpSpPr>
            <p:cNvPr id="21" name="Group 21"/>
            <p:cNvGrpSpPr/>
            <p:nvPr/>
          </p:nvGrpSpPr>
          <p:grpSpPr>
            <a:xfrm>
              <a:off x="224774" y="0"/>
              <a:ext cx="2376720" cy="237672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3C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-572326">
              <a:off x="697769" y="595068"/>
              <a:ext cx="1584480" cy="1505256"/>
            </a:xfrm>
            <a:custGeom>
              <a:avLst/>
              <a:gdLst/>
              <a:ahLst/>
              <a:cxnLst/>
              <a:rect l="l" t="t" r="r" b="b"/>
              <a:pathLst>
                <a:path w="1584480" h="1505256">
                  <a:moveTo>
                    <a:pt x="0" y="0"/>
                  </a:moveTo>
                  <a:lnTo>
                    <a:pt x="1584480" y="0"/>
                  </a:lnTo>
                  <a:lnTo>
                    <a:pt x="1584480" y="1505256"/>
                  </a:lnTo>
                  <a:lnTo>
                    <a:pt x="0" y="1505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 rot="468497">
              <a:off x="1413135" y="344030"/>
              <a:ext cx="792240" cy="705814"/>
            </a:xfrm>
            <a:custGeom>
              <a:avLst/>
              <a:gdLst/>
              <a:ahLst/>
              <a:cxnLst/>
              <a:rect l="l" t="t" r="r" b="b"/>
              <a:pathLst>
                <a:path w="792240" h="705814">
                  <a:moveTo>
                    <a:pt x="0" y="0"/>
                  </a:moveTo>
                  <a:lnTo>
                    <a:pt x="792240" y="0"/>
                  </a:lnTo>
                  <a:lnTo>
                    <a:pt x="792240" y="705813"/>
                  </a:lnTo>
                  <a:lnTo>
                    <a:pt x="0" y="70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18267"/>
              <a:ext cx="755789" cy="755789"/>
            </a:xfrm>
            <a:custGeom>
              <a:avLst/>
              <a:gdLst/>
              <a:ahLst/>
              <a:cxnLst/>
              <a:rect l="l" t="t" r="r" b="b"/>
              <a:pathLst>
                <a:path w="755789" h="755789">
                  <a:moveTo>
                    <a:pt x="0" y="0"/>
                  </a:moveTo>
                  <a:lnTo>
                    <a:pt x="755789" y="0"/>
                  </a:lnTo>
                  <a:lnTo>
                    <a:pt x="755789" y="755790"/>
                  </a:lnTo>
                  <a:lnTo>
                    <a:pt x="0" y="755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854057" y="5233637"/>
            <a:ext cx="1961812" cy="1785456"/>
            <a:chOff x="0" y="0"/>
            <a:chExt cx="2615750" cy="2380608"/>
          </a:xfrm>
        </p:grpSpPr>
        <p:grpSp>
          <p:nvGrpSpPr>
            <p:cNvPr id="28" name="Group 28"/>
            <p:cNvGrpSpPr/>
            <p:nvPr/>
          </p:nvGrpSpPr>
          <p:grpSpPr>
            <a:xfrm>
              <a:off x="235141" y="0"/>
              <a:ext cx="2380608" cy="238060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3C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802904" y="501191"/>
              <a:ext cx="1494012" cy="1378226"/>
            </a:xfrm>
            <a:custGeom>
              <a:avLst/>
              <a:gdLst/>
              <a:ahLst/>
              <a:cxnLst/>
              <a:rect l="l" t="t" r="r" b="b"/>
              <a:pathLst>
                <a:path w="1494012" h="1378226">
                  <a:moveTo>
                    <a:pt x="0" y="0"/>
                  </a:moveTo>
                  <a:lnTo>
                    <a:pt x="1494012" y="0"/>
                  </a:lnTo>
                  <a:lnTo>
                    <a:pt x="1494012" y="1378226"/>
                  </a:lnTo>
                  <a:lnTo>
                    <a:pt x="0" y="1378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842328" y="1590750"/>
              <a:ext cx="619071" cy="619071"/>
            </a:xfrm>
            <a:custGeom>
              <a:avLst/>
              <a:gdLst/>
              <a:ahLst/>
              <a:cxnLst/>
              <a:rect l="l" t="t" r="r" b="b"/>
              <a:pathLst>
                <a:path w="619071" h="619071">
                  <a:moveTo>
                    <a:pt x="0" y="0"/>
                  </a:moveTo>
                  <a:lnTo>
                    <a:pt x="619071" y="0"/>
                  </a:lnTo>
                  <a:lnTo>
                    <a:pt x="619071" y="619071"/>
                  </a:lnTo>
                  <a:lnTo>
                    <a:pt x="0" y="619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70253"/>
              <a:ext cx="717896" cy="717896"/>
            </a:xfrm>
            <a:custGeom>
              <a:avLst/>
              <a:gdLst/>
              <a:ahLst/>
              <a:cxnLst/>
              <a:rect l="l" t="t" r="r" b="b"/>
              <a:pathLst>
                <a:path w="717896" h="717896">
                  <a:moveTo>
                    <a:pt x="0" y="0"/>
                  </a:moveTo>
                  <a:lnTo>
                    <a:pt x="717896" y="0"/>
                  </a:lnTo>
                  <a:lnTo>
                    <a:pt x="717896" y="717897"/>
                  </a:lnTo>
                  <a:lnTo>
                    <a:pt x="0" y="717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514945" y="5219936"/>
            <a:ext cx="1898560" cy="1785456"/>
            <a:chOff x="0" y="0"/>
            <a:chExt cx="2531413" cy="2380608"/>
          </a:xfrm>
        </p:grpSpPr>
        <p:grpSp>
          <p:nvGrpSpPr>
            <p:cNvPr id="35" name="Group 35"/>
            <p:cNvGrpSpPr/>
            <p:nvPr/>
          </p:nvGrpSpPr>
          <p:grpSpPr>
            <a:xfrm>
              <a:off x="150804" y="0"/>
              <a:ext cx="2380608" cy="2380608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671804" y="498590"/>
              <a:ext cx="1463879" cy="1419963"/>
            </a:xfrm>
            <a:custGeom>
              <a:avLst/>
              <a:gdLst/>
              <a:ahLst/>
              <a:cxnLst/>
              <a:rect l="l" t="t" r="r" b="b"/>
              <a:pathLst>
                <a:path w="1463879" h="1419963">
                  <a:moveTo>
                    <a:pt x="0" y="0"/>
                  </a:moveTo>
                  <a:lnTo>
                    <a:pt x="1463880" y="0"/>
                  </a:lnTo>
                  <a:lnTo>
                    <a:pt x="1463880" y="1419963"/>
                  </a:lnTo>
                  <a:lnTo>
                    <a:pt x="0" y="1419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188521"/>
              <a:ext cx="717896" cy="717896"/>
            </a:xfrm>
            <a:custGeom>
              <a:avLst/>
              <a:gdLst/>
              <a:ahLst/>
              <a:cxnLst/>
              <a:rect l="l" t="t" r="r" b="b"/>
              <a:pathLst>
                <a:path w="717896" h="717896">
                  <a:moveTo>
                    <a:pt x="0" y="0"/>
                  </a:moveTo>
                  <a:lnTo>
                    <a:pt x="717896" y="0"/>
                  </a:lnTo>
                  <a:lnTo>
                    <a:pt x="717896" y="717896"/>
                  </a:lnTo>
                  <a:lnTo>
                    <a:pt x="0" y="717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AutoShape 40"/>
          <p:cNvSpPr/>
          <p:nvPr/>
        </p:nvSpPr>
        <p:spPr>
          <a:xfrm>
            <a:off x="521431" y="5129212"/>
            <a:ext cx="6793529" cy="0"/>
          </a:xfrm>
          <a:prstGeom prst="line">
            <a:avLst/>
          </a:prstGeom>
          <a:ln w="9525" cap="flat">
            <a:solidFill>
              <a:srgbClr val="2938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41"/>
          <p:cNvSpPr/>
          <p:nvPr/>
        </p:nvSpPr>
        <p:spPr>
          <a:xfrm flipV="1">
            <a:off x="2710962" y="2746522"/>
            <a:ext cx="0" cy="2282678"/>
          </a:xfrm>
          <a:prstGeom prst="line">
            <a:avLst/>
          </a:prstGeom>
          <a:ln w="9525" cap="flat">
            <a:solidFill>
              <a:srgbClr val="293863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5470752" y="9165825"/>
            <a:ext cx="1942753" cy="611367"/>
          </a:xfrm>
          <a:custGeom>
            <a:avLst/>
            <a:gdLst/>
            <a:ahLst/>
            <a:cxnLst/>
            <a:rect l="l" t="t" r="r" b="b"/>
            <a:pathLst>
              <a:path w="1942753" h="611367">
                <a:moveTo>
                  <a:pt x="0" y="0"/>
                </a:moveTo>
                <a:lnTo>
                  <a:pt x="1942753" y="0"/>
                </a:lnTo>
                <a:lnTo>
                  <a:pt x="1942753" y="611367"/>
                </a:lnTo>
                <a:lnTo>
                  <a:pt x="0" y="61136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AutoShape 43"/>
          <p:cNvSpPr/>
          <p:nvPr/>
        </p:nvSpPr>
        <p:spPr>
          <a:xfrm>
            <a:off x="521431" y="7618166"/>
            <a:ext cx="6793529" cy="0"/>
          </a:xfrm>
          <a:prstGeom prst="line">
            <a:avLst/>
          </a:prstGeom>
          <a:ln w="9525" cap="flat">
            <a:solidFill>
              <a:srgbClr val="2938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44"/>
          <p:cNvSpPr/>
          <p:nvPr/>
        </p:nvSpPr>
        <p:spPr>
          <a:xfrm flipV="1">
            <a:off x="5207547" y="2746522"/>
            <a:ext cx="0" cy="2282678"/>
          </a:xfrm>
          <a:prstGeom prst="line">
            <a:avLst/>
          </a:prstGeom>
          <a:ln w="9525" cap="flat">
            <a:solidFill>
              <a:srgbClr val="293863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45"/>
          <p:cNvSpPr/>
          <p:nvPr/>
        </p:nvSpPr>
        <p:spPr>
          <a:xfrm flipV="1">
            <a:off x="5212309" y="5249763"/>
            <a:ext cx="0" cy="2282678"/>
          </a:xfrm>
          <a:prstGeom prst="line">
            <a:avLst/>
          </a:prstGeom>
          <a:ln w="9525" cap="flat">
            <a:solidFill>
              <a:srgbClr val="293863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46"/>
          <p:cNvSpPr/>
          <p:nvPr/>
        </p:nvSpPr>
        <p:spPr>
          <a:xfrm flipV="1">
            <a:off x="2715725" y="5249763"/>
            <a:ext cx="0" cy="2282678"/>
          </a:xfrm>
          <a:prstGeom prst="line">
            <a:avLst/>
          </a:prstGeom>
          <a:ln w="9525" cap="flat">
            <a:solidFill>
              <a:srgbClr val="293863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7" name="Group 47"/>
          <p:cNvGrpSpPr/>
          <p:nvPr/>
        </p:nvGrpSpPr>
        <p:grpSpPr>
          <a:xfrm>
            <a:off x="805158" y="7958980"/>
            <a:ext cx="3830658" cy="1327600"/>
            <a:chOff x="0" y="0"/>
            <a:chExt cx="1335306" cy="46278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335306" cy="462780"/>
            </a:xfrm>
            <a:custGeom>
              <a:avLst/>
              <a:gdLst/>
              <a:ahLst/>
              <a:cxnLst/>
              <a:rect l="l" t="t" r="r" b="b"/>
              <a:pathLst>
                <a:path w="1335306" h="462780">
                  <a:moveTo>
                    <a:pt x="0" y="0"/>
                  </a:moveTo>
                  <a:lnTo>
                    <a:pt x="1335306" y="0"/>
                  </a:lnTo>
                  <a:lnTo>
                    <a:pt x="1335306" y="462780"/>
                  </a:lnTo>
                  <a:lnTo>
                    <a:pt x="0" y="462780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0"/>
              <a:ext cx="1335306" cy="46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1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2510" y="5219783"/>
            <a:ext cx="1958617" cy="1785456"/>
            <a:chOff x="0" y="0"/>
            <a:chExt cx="2611490" cy="2380608"/>
          </a:xfrm>
        </p:grpSpPr>
        <p:grpSp>
          <p:nvGrpSpPr>
            <p:cNvPr id="51" name="Group 51"/>
            <p:cNvGrpSpPr/>
            <p:nvPr/>
          </p:nvGrpSpPr>
          <p:grpSpPr>
            <a:xfrm>
              <a:off x="230881" y="0"/>
              <a:ext cx="2380608" cy="2380608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 rot="551126">
              <a:off x="854884" y="466356"/>
              <a:ext cx="1571012" cy="991701"/>
            </a:xfrm>
            <a:custGeom>
              <a:avLst/>
              <a:gdLst/>
              <a:ahLst/>
              <a:cxnLst/>
              <a:rect l="l" t="t" r="r" b="b"/>
              <a:pathLst>
                <a:path w="1571012" h="991701">
                  <a:moveTo>
                    <a:pt x="0" y="0"/>
                  </a:moveTo>
                  <a:lnTo>
                    <a:pt x="1571012" y="0"/>
                  </a:lnTo>
                  <a:lnTo>
                    <a:pt x="1571012" y="991701"/>
                  </a:lnTo>
                  <a:lnTo>
                    <a:pt x="0" y="99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0" y="170253"/>
              <a:ext cx="717896" cy="717896"/>
            </a:xfrm>
            <a:custGeom>
              <a:avLst/>
              <a:gdLst/>
              <a:ahLst/>
              <a:cxnLst/>
              <a:rect l="l" t="t" r="r" b="b"/>
              <a:pathLst>
                <a:path w="717896" h="717896">
                  <a:moveTo>
                    <a:pt x="0" y="0"/>
                  </a:moveTo>
                  <a:lnTo>
                    <a:pt x="717896" y="0"/>
                  </a:lnTo>
                  <a:lnTo>
                    <a:pt x="717896" y="717897"/>
                  </a:lnTo>
                  <a:lnTo>
                    <a:pt x="0" y="717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>
            <a:xfrm rot="-297151">
              <a:off x="448845" y="957047"/>
              <a:ext cx="1642114" cy="1063269"/>
            </a:xfrm>
            <a:custGeom>
              <a:avLst/>
              <a:gdLst/>
              <a:ahLst/>
              <a:cxnLst/>
              <a:rect l="l" t="t" r="r" b="b"/>
              <a:pathLst>
                <a:path w="1642114" h="1063269">
                  <a:moveTo>
                    <a:pt x="0" y="0"/>
                  </a:moveTo>
                  <a:lnTo>
                    <a:pt x="1642114" y="0"/>
                  </a:lnTo>
                  <a:lnTo>
                    <a:pt x="1642114" y="1063269"/>
                  </a:lnTo>
                  <a:lnTo>
                    <a:pt x="0" y="1063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888226" y="4589428"/>
            <a:ext cx="129063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Make a </a:t>
            </a:r>
          </a:p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Medication List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309505" y="4603282"/>
            <a:ext cx="127992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Watch for </a:t>
            </a:r>
          </a:p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Important Mail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86331" y="4623832"/>
            <a:ext cx="156284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5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Review Your </a:t>
            </a:r>
          </a:p>
          <a:p>
            <a:pPr algn="ctr">
              <a:lnSpc>
                <a:spcPts val="1519"/>
              </a:lnSpc>
            </a:pPr>
            <a:r>
              <a:rPr lang="en-US" sz="15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Health Care Needs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99427" y="7079108"/>
            <a:ext cx="18576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Gather Your </a:t>
            </a:r>
          </a:p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Medicare Information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481625" y="7110166"/>
            <a:ext cx="93568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Mark Your </a:t>
            </a:r>
          </a:p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Calendar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895809" y="7110166"/>
            <a:ext cx="122857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Free, </a:t>
            </a:r>
          </a:p>
          <a:p>
            <a:pPr algn="ctr">
              <a:lnSpc>
                <a:spcPts val="1520"/>
              </a:lnSpc>
            </a:pPr>
            <a:r>
              <a:rPr lang="en-US" sz="1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Unbiased Help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53070" y="9334205"/>
            <a:ext cx="4942371" cy="5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This project was supported by the Administration for Community Living (ACL), U.S. Department of Health and Human Services (HHS) as part of a financial assistance award totaling $1,061,673 with 100 percent funding by ACL/HHS. The contents are those of the author(s) and do not necessarily represent the official views of, nor an endorsement, by ACL/HHS, or the U.S. Government.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93348" y="7689400"/>
            <a:ext cx="386181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FOR FREE, UNBIASED HELP CONTACT: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83514" y="8285078"/>
            <a:ext cx="2854897" cy="64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1909" b="1">
                <a:solidFill>
                  <a:srgbClr val="B93530"/>
                </a:solidFill>
                <a:latin typeface="Verdana Bold"/>
                <a:ea typeface="Verdana Bold"/>
                <a:cs typeface="Verdana Bold"/>
                <a:sym typeface="Verdana Bold"/>
              </a:rPr>
              <a:t>INSERT YOUR INFORMATION HERE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23709" y="459910"/>
            <a:ext cx="4017867" cy="89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5297" b="1">
                <a:solidFill>
                  <a:srgbClr val="7A0000"/>
                </a:solidFill>
                <a:latin typeface="Verdana Bold"/>
                <a:ea typeface="Verdana Bold"/>
                <a:cs typeface="Verdana Bold"/>
                <a:sym typeface="Verdana Bold"/>
              </a:rPr>
              <a:t>MEDICARE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351663" y="1323193"/>
            <a:ext cx="4561960" cy="548050"/>
            <a:chOff x="0" y="0"/>
            <a:chExt cx="1476593" cy="17739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476593" cy="177390"/>
            </a:xfrm>
            <a:custGeom>
              <a:avLst/>
              <a:gdLst/>
              <a:ahLst/>
              <a:cxnLst/>
              <a:rect l="l" t="t" r="r" b="b"/>
              <a:pathLst>
                <a:path w="1476593" h="177390">
                  <a:moveTo>
                    <a:pt x="1476593" y="0"/>
                  </a:moveTo>
                  <a:lnTo>
                    <a:pt x="0" y="0"/>
                  </a:lnTo>
                  <a:lnTo>
                    <a:pt x="101600" y="88695"/>
                  </a:lnTo>
                  <a:lnTo>
                    <a:pt x="0" y="177390"/>
                  </a:lnTo>
                  <a:lnTo>
                    <a:pt x="1476593" y="177390"/>
                  </a:lnTo>
                  <a:lnTo>
                    <a:pt x="1374993" y="88695"/>
                  </a:lnTo>
                  <a:lnTo>
                    <a:pt x="1476593" y="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88900" y="-38100"/>
              <a:ext cx="1298793" cy="215490"/>
            </a:xfrm>
            <a:prstGeom prst="rect">
              <a:avLst/>
            </a:prstGeom>
          </p:spPr>
          <p:txBody>
            <a:bodyPr lIns="54709" tIns="54709" rIns="54709" bIns="54709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107722" y="103101"/>
            <a:ext cx="3049840" cy="486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0"/>
              </a:lnSpc>
            </a:pPr>
            <a:r>
              <a:rPr lang="en-US" sz="2907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Get Ready For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46530" y="1367813"/>
            <a:ext cx="3172226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36">
                <a:solidFill>
                  <a:srgbClr val="FFFFFF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Open Enrollment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015700" y="1838858"/>
            <a:ext cx="3233886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Start Preparing Today!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426079" y="8256503"/>
            <a:ext cx="1728192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1414"/>
                </a:solidFill>
                <a:latin typeface="Calibri (MS)"/>
                <a:ea typeface="Calibri (MS)"/>
                <a:cs typeface="Calibri (MS)"/>
                <a:sym typeface="Calibri (MS)"/>
              </a:rPr>
              <a:t>Insert your logo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ITC Franklin Gothic LT Semi-Bold</vt:lpstr>
      <vt:lpstr>Calibri (MS) Bold</vt:lpstr>
      <vt:lpstr>Calibri</vt:lpstr>
      <vt:lpstr>Arial</vt:lpstr>
      <vt:lpstr>Canva Student Font</vt:lpstr>
      <vt:lpstr>Calibri (MS)</vt:lpstr>
      <vt:lpstr>Verdana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ready for Medicare Open Enrollment: info graphics.</dc:title>
  <dc:creator>Stephanie Haas</dc:creator>
  <cp:lastModifiedBy>Stephanie Haas</cp:lastModifiedBy>
  <cp:revision>1</cp:revision>
  <dcterms:created xsi:type="dcterms:W3CDTF">2006-08-16T00:00:00Z</dcterms:created>
  <dcterms:modified xsi:type="dcterms:W3CDTF">2026-06-29T16:45:05Z</dcterms:modified>
  <dc:identifier>DAHNgGj_QcU</dc:identifier>
</cp:coreProperties>
</file>