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430000" cy="5994400"/>
  <p:notesSz cx="6858000" cy="9144000"/>
  <p:embeddedFontLst>
    <p:embeddedFont>
      <p:font typeface="Calibri (MS)" panose="020B0604020202020204" charset="0"/>
      <p:regular r:id="rId9"/>
    </p:embeddedFont>
    <p:embeddedFont>
      <p:font typeface="Calibri (MS) Bold" panose="020B0604020202020204" charset="0"/>
      <p:regular r:id="rId10"/>
    </p:embeddedFont>
    <p:embeddedFont>
      <p:font typeface="Canva Student Font" panose="020B0604020202020204" charset="0"/>
      <p:regular r:id="rId11"/>
    </p:embeddedFont>
    <p:embeddedFont>
      <p:font typeface="ITC Franklin Gothic LT Semi-Bold" panose="020B0604020202020204" charset="0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Verdana Bold" panose="020B08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12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as" userId="b3f34c97-64d7-4cc1-8823-3c1e56c39997" providerId="ADAL" clId="{132A0E9A-5F57-4EC6-BAB8-8EB2B559E9C6}"/>
    <pc:docChg chg="modSld">
      <pc:chgData name="Stephanie Haas" userId="b3f34c97-64d7-4cc1-8823-3c1e56c39997" providerId="ADAL" clId="{132A0E9A-5F57-4EC6-BAB8-8EB2B559E9C6}" dt="2026-06-29T16:51:33.126" v="52" actId="20577"/>
      <pc:docMkLst>
        <pc:docMk/>
      </pc:docMkLst>
      <pc:sldChg chg="modSp mod">
        <pc:chgData name="Stephanie Haas" userId="b3f34c97-64d7-4cc1-8823-3c1e56c39997" providerId="ADAL" clId="{132A0E9A-5F57-4EC6-BAB8-8EB2B559E9C6}" dt="2026-06-29T16:51:20.140" v="23" actId="1076"/>
        <pc:sldMkLst>
          <pc:docMk/>
          <pc:sldMk cId="0" sldId="261"/>
        </pc:sldMkLst>
        <pc:spChg chg="mod">
          <ac:chgData name="Stephanie Haas" userId="b3f34c97-64d7-4cc1-8823-3c1e56c39997" providerId="ADAL" clId="{132A0E9A-5F57-4EC6-BAB8-8EB2B559E9C6}" dt="2026-06-29T16:51:20.140" v="23" actId="1076"/>
          <ac:spMkLst>
            <pc:docMk/>
            <pc:sldMk cId="0" sldId="261"/>
            <ac:spMk id="14" creationId="{00000000-0000-0000-0000-000000000000}"/>
          </ac:spMkLst>
        </pc:spChg>
      </pc:sldChg>
      <pc:sldChg chg="modSp mod">
        <pc:chgData name="Stephanie Haas" userId="b3f34c97-64d7-4cc1-8823-3c1e56c39997" providerId="ADAL" clId="{132A0E9A-5F57-4EC6-BAB8-8EB2B559E9C6}" dt="2026-06-29T16:51:33.126" v="52" actId="20577"/>
        <pc:sldMkLst>
          <pc:docMk/>
          <pc:sldMk cId="0" sldId="262"/>
        </pc:sldMkLst>
        <pc:spChg chg="mod">
          <ac:chgData name="Stephanie Haas" userId="b3f34c97-64d7-4cc1-8823-3c1e56c39997" providerId="ADAL" clId="{132A0E9A-5F57-4EC6-BAB8-8EB2B559E9C6}" dt="2026-06-29T16:51:33.126" v="52" actId="20577"/>
          <ac:spMkLst>
            <pc:docMk/>
            <pc:sldMk cId="0" sldId="262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sv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hs.wisconsin.gov/medicare-hel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62322" y="123031"/>
            <a:ext cx="3928197" cy="1402677"/>
            <a:chOff x="0" y="-47625"/>
            <a:chExt cx="5237596" cy="1870235"/>
          </a:xfrm>
        </p:grpSpPr>
        <p:sp>
          <p:nvSpPr>
            <p:cNvPr id="3" name="TextBox 3"/>
            <p:cNvSpPr txBox="1"/>
            <p:nvPr/>
          </p:nvSpPr>
          <p:spPr>
            <a:xfrm>
              <a:off x="0" y="195891"/>
              <a:ext cx="5237596" cy="836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71"/>
                </a:lnSpc>
                <a:spcBef>
                  <a:spcPct val="0"/>
                </a:spcBef>
              </a:pPr>
              <a:r>
                <a:rPr lang="en-US" sz="3765" b="1" u="none" strike="noStrike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MEDICARE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50871" y="933123"/>
              <a:ext cx="4943627" cy="569304"/>
              <a:chOff x="0" y="0"/>
              <a:chExt cx="1338585" cy="1541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38585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338585" h="154150">
                    <a:moveTo>
                      <a:pt x="1338585" y="0"/>
                    </a:moveTo>
                    <a:lnTo>
                      <a:pt x="0" y="0"/>
                    </a:lnTo>
                    <a:lnTo>
                      <a:pt x="101600" y="77075"/>
                    </a:lnTo>
                    <a:lnTo>
                      <a:pt x="0" y="154150"/>
                    </a:lnTo>
                    <a:lnTo>
                      <a:pt x="1338585" y="154150"/>
                    </a:lnTo>
                    <a:lnTo>
                      <a:pt x="1236985" y="77075"/>
                    </a:lnTo>
                    <a:lnTo>
                      <a:pt x="1338585" y="0"/>
                    </a:ln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8900" y="-38100"/>
                <a:ext cx="1160785" cy="192250"/>
              </a:xfrm>
              <a:prstGeom prst="rect">
                <a:avLst/>
              </a:prstGeom>
            </p:spPr>
            <p:txBody>
              <a:bodyPr lIns="54709" tIns="54709" rIns="54709" bIns="54709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83988" y="979060"/>
              <a:ext cx="4077393" cy="523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12"/>
                </a:lnSpc>
                <a:spcBef>
                  <a:spcPct val="0"/>
                </a:spcBef>
              </a:pPr>
              <a:r>
                <a:rPr lang="en-US" sz="2151" b="1" u="none" strike="noStrike" spc="122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OPEN ENROLLMENT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3861" y="-47625"/>
              <a:ext cx="5009874" cy="475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14"/>
                </a:lnSpc>
                <a:spcBef>
                  <a:spcPct val="0"/>
                </a:spcBef>
              </a:pPr>
              <a:r>
                <a:rPr lang="en-US" sz="2153" b="1" u="none" strike="noStrike">
                  <a:solidFill>
                    <a:srgbClr val="00356C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GET READY FOR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16040" y="1514662"/>
              <a:ext cx="3705367" cy="307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3"/>
                </a:lnSpc>
              </a:pPr>
              <a:r>
                <a:rPr lang="en-US" sz="1452" b="1" dirty="0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October 15 - December 7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187264" y="2288858"/>
            <a:ext cx="2745832" cy="2874580"/>
            <a:chOff x="0" y="0"/>
            <a:chExt cx="1239741" cy="12978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9741" cy="1297870"/>
            </a:xfrm>
            <a:custGeom>
              <a:avLst/>
              <a:gdLst/>
              <a:ahLst/>
              <a:cxnLst/>
              <a:rect l="l" t="t" r="r" b="b"/>
              <a:pathLst>
                <a:path w="1239741" h="1297870">
                  <a:moveTo>
                    <a:pt x="14098" y="0"/>
                  </a:moveTo>
                  <a:lnTo>
                    <a:pt x="1225643" y="0"/>
                  </a:lnTo>
                  <a:cubicBezTo>
                    <a:pt x="1233429" y="0"/>
                    <a:pt x="1239741" y="6312"/>
                    <a:pt x="1239741" y="14098"/>
                  </a:cubicBezTo>
                  <a:lnTo>
                    <a:pt x="1239741" y="1283773"/>
                  </a:lnTo>
                  <a:cubicBezTo>
                    <a:pt x="1239741" y="1291559"/>
                    <a:pt x="1233429" y="1297870"/>
                    <a:pt x="1225643" y="1297870"/>
                  </a:cubicBezTo>
                  <a:lnTo>
                    <a:pt x="14098" y="1297870"/>
                  </a:lnTo>
                  <a:cubicBezTo>
                    <a:pt x="10359" y="1297870"/>
                    <a:pt x="6773" y="1296385"/>
                    <a:pt x="4129" y="1293741"/>
                  </a:cubicBezTo>
                  <a:cubicBezTo>
                    <a:pt x="1485" y="1291098"/>
                    <a:pt x="0" y="1287512"/>
                    <a:pt x="0" y="1283773"/>
                  </a:cubicBezTo>
                  <a:lnTo>
                    <a:pt x="0" y="14098"/>
                  </a:lnTo>
                  <a:cubicBezTo>
                    <a:pt x="0" y="6312"/>
                    <a:pt x="6312" y="0"/>
                    <a:pt x="14098" y="0"/>
                  </a:cubicBezTo>
                  <a:close/>
                </a:path>
              </a:pathLst>
            </a:custGeom>
            <a:ln w="28575" cap="sq">
              <a:solidFill>
                <a:srgbClr val="29386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239741" cy="1297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8277" y="1908985"/>
            <a:ext cx="1505664" cy="1337574"/>
            <a:chOff x="0" y="0"/>
            <a:chExt cx="2007552" cy="1783431"/>
          </a:xfrm>
        </p:grpSpPr>
        <p:grpSp>
          <p:nvGrpSpPr>
            <p:cNvPr id="14" name="Group 14"/>
            <p:cNvGrpSpPr/>
            <p:nvPr/>
          </p:nvGrpSpPr>
          <p:grpSpPr>
            <a:xfrm>
              <a:off x="224120" y="0"/>
              <a:ext cx="1783431" cy="178343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617303" y="27551"/>
              <a:ext cx="845847" cy="1227483"/>
            </a:xfrm>
            <a:custGeom>
              <a:avLst/>
              <a:gdLst/>
              <a:ahLst/>
              <a:cxnLst/>
              <a:rect l="l" t="t" r="r" b="b"/>
              <a:pathLst>
                <a:path w="845847" h="1227483">
                  <a:moveTo>
                    <a:pt x="0" y="0"/>
                  </a:moveTo>
                  <a:lnTo>
                    <a:pt x="845847" y="0"/>
                  </a:lnTo>
                  <a:lnTo>
                    <a:pt x="845847" y="1227483"/>
                  </a:lnTo>
                  <a:lnTo>
                    <a:pt x="0" y="12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78768" y="271858"/>
              <a:ext cx="1056469" cy="1267129"/>
            </a:xfrm>
            <a:custGeom>
              <a:avLst/>
              <a:gdLst/>
              <a:ahLst/>
              <a:cxnLst/>
              <a:rect l="l" t="t" r="r" b="b"/>
              <a:pathLst>
                <a:path w="1056469" h="1267129">
                  <a:moveTo>
                    <a:pt x="0" y="0"/>
                  </a:moveTo>
                  <a:lnTo>
                    <a:pt x="1056469" y="0"/>
                  </a:lnTo>
                  <a:lnTo>
                    <a:pt x="1056469" y="1267130"/>
                  </a:lnTo>
                  <a:lnTo>
                    <a:pt x="0" y="1267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555704" cy="555704"/>
            </a:xfrm>
            <a:custGeom>
              <a:avLst/>
              <a:gdLst/>
              <a:ahLst/>
              <a:cxnLst/>
              <a:rect l="l" t="t" r="r" b="b"/>
              <a:pathLst>
                <a:path w="555704" h="555704">
                  <a:moveTo>
                    <a:pt x="0" y="0"/>
                  </a:moveTo>
                  <a:lnTo>
                    <a:pt x="555704" y="0"/>
                  </a:lnTo>
                  <a:lnTo>
                    <a:pt x="555704" y="555704"/>
                  </a:lnTo>
                  <a:lnTo>
                    <a:pt x="0" y="55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209006" y="1908985"/>
            <a:ext cx="1466604" cy="1348412"/>
            <a:chOff x="0" y="0"/>
            <a:chExt cx="1955473" cy="1797883"/>
          </a:xfrm>
        </p:grpSpPr>
        <p:grpSp>
          <p:nvGrpSpPr>
            <p:cNvPr id="21" name="Group 21"/>
            <p:cNvGrpSpPr/>
            <p:nvPr/>
          </p:nvGrpSpPr>
          <p:grpSpPr>
            <a:xfrm>
              <a:off x="157590" y="0"/>
              <a:ext cx="1797883" cy="1797883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593173" y="156262"/>
              <a:ext cx="1173467" cy="1457723"/>
            </a:xfrm>
            <a:custGeom>
              <a:avLst/>
              <a:gdLst/>
              <a:ahLst/>
              <a:cxnLst/>
              <a:rect l="l" t="t" r="r" b="b"/>
              <a:pathLst>
                <a:path w="1173467" h="1457723">
                  <a:moveTo>
                    <a:pt x="0" y="0"/>
                  </a:moveTo>
                  <a:lnTo>
                    <a:pt x="1173466" y="0"/>
                  </a:lnTo>
                  <a:lnTo>
                    <a:pt x="1173466" y="1457722"/>
                  </a:lnTo>
                  <a:lnTo>
                    <a:pt x="0" y="1457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538032" cy="538032"/>
            </a:xfrm>
            <a:custGeom>
              <a:avLst/>
              <a:gdLst/>
              <a:ahLst/>
              <a:cxnLst/>
              <a:rect l="l" t="t" r="r" b="b"/>
              <a:pathLst>
                <a:path w="538032" h="538032">
                  <a:moveTo>
                    <a:pt x="0" y="0"/>
                  </a:moveTo>
                  <a:lnTo>
                    <a:pt x="538032" y="0"/>
                  </a:lnTo>
                  <a:lnTo>
                    <a:pt x="538032" y="538032"/>
                  </a:lnTo>
                  <a:lnTo>
                    <a:pt x="0" y="538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689901" y="1896596"/>
            <a:ext cx="1491195" cy="1362353"/>
            <a:chOff x="0" y="0"/>
            <a:chExt cx="1988260" cy="1816471"/>
          </a:xfrm>
        </p:grpSpPr>
        <p:grpSp>
          <p:nvGrpSpPr>
            <p:cNvPr id="27" name="Group 27"/>
            <p:cNvGrpSpPr/>
            <p:nvPr/>
          </p:nvGrpSpPr>
          <p:grpSpPr>
            <a:xfrm>
              <a:off x="171790" y="0"/>
              <a:ext cx="1816471" cy="181647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572326">
              <a:off x="533288" y="454796"/>
              <a:ext cx="1210980" cy="1150431"/>
            </a:xfrm>
            <a:custGeom>
              <a:avLst/>
              <a:gdLst/>
              <a:ahLst/>
              <a:cxnLst/>
              <a:rect l="l" t="t" r="r" b="b"/>
              <a:pathLst>
                <a:path w="1210980" h="1150431">
                  <a:moveTo>
                    <a:pt x="0" y="0"/>
                  </a:moveTo>
                  <a:lnTo>
                    <a:pt x="1210981" y="0"/>
                  </a:lnTo>
                  <a:lnTo>
                    <a:pt x="1210981" y="1150432"/>
                  </a:lnTo>
                  <a:lnTo>
                    <a:pt x="0" y="1150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468497">
              <a:off x="1080025" y="262934"/>
              <a:ext cx="605490" cy="539437"/>
            </a:xfrm>
            <a:custGeom>
              <a:avLst/>
              <a:gdLst/>
              <a:ahLst/>
              <a:cxnLst/>
              <a:rect l="l" t="t" r="r" b="b"/>
              <a:pathLst>
                <a:path w="605490" h="539437">
                  <a:moveTo>
                    <a:pt x="0" y="0"/>
                  </a:moveTo>
                  <a:lnTo>
                    <a:pt x="605490" y="0"/>
                  </a:lnTo>
                  <a:lnTo>
                    <a:pt x="605490" y="539436"/>
                  </a:lnTo>
                  <a:lnTo>
                    <a:pt x="0" y="539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3961"/>
              <a:ext cx="577632" cy="577632"/>
            </a:xfrm>
            <a:custGeom>
              <a:avLst/>
              <a:gdLst/>
              <a:ahLst/>
              <a:cxnLst/>
              <a:rect l="l" t="t" r="r" b="b"/>
              <a:pathLst>
                <a:path w="577632" h="577632">
                  <a:moveTo>
                    <a:pt x="0" y="0"/>
                  </a:moveTo>
                  <a:lnTo>
                    <a:pt x="577632" y="0"/>
                  </a:lnTo>
                  <a:lnTo>
                    <a:pt x="577632" y="577632"/>
                  </a:lnTo>
                  <a:lnTo>
                    <a:pt x="0" y="577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88277" y="3879687"/>
            <a:ext cx="1447155" cy="1319212"/>
            <a:chOff x="0" y="0"/>
            <a:chExt cx="1929540" cy="1758949"/>
          </a:xfrm>
        </p:grpSpPr>
        <p:grpSp>
          <p:nvGrpSpPr>
            <p:cNvPr id="34" name="Group 34"/>
            <p:cNvGrpSpPr/>
            <p:nvPr/>
          </p:nvGrpSpPr>
          <p:grpSpPr>
            <a:xfrm>
              <a:off x="170590" y="0"/>
              <a:ext cx="1758949" cy="1758949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 rot="551126">
              <a:off x="631644" y="344574"/>
              <a:ext cx="1160766" cy="732734"/>
            </a:xfrm>
            <a:custGeom>
              <a:avLst/>
              <a:gdLst/>
              <a:ahLst/>
              <a:cxnLst/>
              <a:rect l="l" t="t" r="r" b="b"/>
              <a:pathLst>
                <a:path w="1160766" h="732734">
                  <a:moveTo>
                    <a:pt x="0" y="0"/>
                  </a:moveTo>
                  <a:lnTo>
                    <a:pt x="1160767" y="0"/>
                  </a:lnTo>
                  <a:lnTo>
                    <a:pt x="1160767" y="732734"/>
                  </a:lnTo>
                  <a:lnTo>
                    <a:pt x="0" y="732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125794"/>
              <a:ext cx="530429" cy="530429"/>
            </a:xfrm>
            <a:custGeom>
              <a:avLst/>
              <a:gdLst/>
              <a:ahLst/>
              <a:cxnLst/>
              <a:rect l="l" t="t" r="r" b="b"/>
              <a:pathLst>
                <a:path w="530429" h="530429">
                  <a:moveTo>
                    <a:pt x="0" y="0"/>
                  </a:moveTo>
                  <a:lnTo>
                    <a:pt x="530429" y="0"/>
                  </a:lnTo>
                  <a:lnTo>
                    <a:pt x="530429" y="530429"/>
                  </a:lnTo>
                  <a:lnTo>
                    <a:pt x="0" y="53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 rot="-297151">
              <a:off x="331636" y="707129"/>
              <a:ext cx="1213301" cy="785613"/>
            </a:xfrm>
            <a:custGeom>
              <a:avLst/>
              <a:gdLst/>
              <a:ahLst/>
              <a:cxnLst/>
              <a:rect l="l" t="t" r="r" b="b"/>
              <a:pathLst>
                <a:path w="1213301" h="785613">
                  <a:moveTo>
                    <a:pt x="0" y="0"/>
                  </a:moveTo>
                  <a:lnTo>
                    <a:pt x="1213302" y="0"/>
                  </a:lnTo>
                  <a:lnTo>
                    <a:pt x="1213302" y="785613"/>
                  </a:lnTo>
                  <a:lnTo>
                    <a:pt x="0" y="785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209006" y="3871258"/>
            <a:ext cx="1458777" cy="1327641"/>
            <a:chOff x="0" y="0"/>
            <a:chExt cx="1945036" cy="1770188"/>
          </a:xfrm>
        </p:grpSpPr>
        <p:grpSp>
          <p:nvGrpSpPr>
            <p:cNvPr id="41" name="Group 41"/>
            <p:cNvGrpSpPr/>
            <p:nvPr/>
          </p:nvGrpSpPr>
          <p:grpSpPr>
            <a:xfrm>
              <a:off x="174848" y="0"/>
              <a:ext cx="1770188" cy="1770188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597029" y="372679"/>
              <a:ext cx="1110927" cy="1024830"/>
            </a:xfrm>
            <a:custGeom>
              <a:avLst/>
              <a:gdLst/>
              <a:ahLst/>
              <a:cxnLst/>
              <a:rect l="l" t="t" r="r" b="b"/>
              <a:pathLst>
                <a:path w="1110927" h="1024830">
                  <a:moveTo>
                    <a:pt x="0" y="0"/>
                  </a:moveTo>
                  <a:lnTo>
                    <a:pt x="1110927" y="0"/>
                  </a:lnTo>
                  <a:lnTo>
                    <a:pt x="1110927" y="1024830"/>
                  </a:lnTo>
                  <a:lnTo>
                    <a:pt x="0" y="1024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369930" y="1182861"/>
              <a:ext cx="460333" cy="460333"/>
            </a:xfrm>
            <a:custGeom>
              <a:avLst/>
              <a:gdLst/>
              <a:ahLst/>
              <a:cxnLst/>
              <a:rect l="l" t="t" r="r" b="b"/>
              <a:pathLst>
                <a:path w="460333" h="460333">
                  <a:moveTo>
                    <a:pt x="0" y="0"/>
                  </a:moveTo>
                  <a:lnTo>
                    <a:pt x="460333" y="0"/>
                  </a:lnTo>
                  <a:lnTo>
                    <a:pt x="460333" y="460332"/>
                  </a:lnTo>
                  <a:lnTo>
                    <a:pt x="0" y="460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126598"/>
              <a:ext cx="533818" cy="533818"/>
            </a:xfrm>
            <a:custGeom>
              <a:avLst/>
              <a:gdLst/>
              <a:ahLst/>
              <a:cxnLst/>
              <a:rect l="l" t="t" r="r" b="b"/>
              <a:pathLst>
                <a:path w="533818" h="533818">
                  <a:moveTo>
                    <a:pt x="0" y="0"/>
                  </a:moveTo>
                  <a:lnTo>
                    <a:pt x="533818" y="0"/>
                  </a:lnTo>
                  <a:lnTo>
                    <a:pt x="533818" y="533818"/>
                  </a:lnTo>
                  <a:lnTo>
                    <a:pt x="0" y="533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831002" y="3858117"/>
            <a:ext cx="1425717" cy="1340783"/>
            <a:chOff x="0" y="0"/>
            <a:chExt cx="1900956" cy="1787710"/>
          </a:xfrm>
        </p:grpSpPr>
        <p:grpSp>
          <p:nvGrpSpPr>
            <p:cNvPr id="48" name="Group 48"/>
            <p:cNvGrpSpPr/>
            <p:nvPr/>
          </p:nvGrpSpPr>
          <p:grpSpPr>
            <a:xfrm>
              <a:off x="113246" y="0"/>
              <a:ext cx="1787710" cy="178771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504489" y="374415"/>
              <a:ext cx="1099295" cy="1066317"/>
            </a:xfrm>
            <a:custGeom>
              <a:avLst/>
              <a:gdLst/>
              <a:ahLst/>
              <a:cxnLst/>
              <a:rect l="l" t="t" r="r" b="b"/>
              <a:pathLst>
                <a:path w="1099295" h="1066317">
                  <a:moveTo>
                    <a:pt x="0" y="0"/>
                  </a:moveTo>
                  <a:lnTo>
                    <a:pt x="1099296" y="0"/>
                  </a:lnTo>
                  <a:lnTo>
                    <a:pt x="1099296" y="1066316"/>
                  </a:lnTo>
                  <a:lnTo>
                    <a:pt x="0" y="1066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141569"/>
              <a:ext cx="539102" cy="539102"/>
            </a:xfrm>
            <a:custGeom>
              <a:avLst/>
              <a:gdLst/>
              <a:ahLst/>
              <a:cxnLst/>
              <a:rect l="l" t="t" r="r" b="b"/>
              <a:pathLst>
                <a:path w="539102" h="539102">
                  <a:moveTo>
                    <a:pt x="0" y="0"/>
                  </a:moveTo>
                  <a:lnTo>
                    <a:pt x="539102" y="0"/>
                  </a:lnTo>
                  <a:lnTo>
                    <a:pt x="539102" y="539102"/>
                  </a:lnTo>
                  <a:lnTo>
                    <a:pt x="0" y="539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526966" y="433232"/>
            <a:ext cx="2103358" cy="661908"/>
          </a:xfrm>
          <a:custGeom>
            <a:avLst/>
            <a:gdLst/>
            <a:ahLst/>
            <a:cxnLst/>
            <a:rect l="l" t="t" r="r" b="b"/>
            <a:pathLst>
              <a:path w="2103358" h="661908">
                <a:moveTo>
                  <a:pt x="0" y="0"/>
                </a:moveTo>
                <a:lnTo>
                  <a:pt x="2103358" y="0"/>
                </a:lnTo>
                <a:lnTo>
                  <a:pt x="2103358" y="661908"/>
                </a:lnTo>
                <a:lnTo>
                  <a:pt x="0" y="6619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938019" y="3279570"/>
            <a:ext cx="1129010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Make a </a:t>
            </a:r>
          </a:p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Medication List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60976" y="3279570"/>
            <a:ext cx="1119634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Watch for </a:t>
            </a:r>
          </a:p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Important Mail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860293" y="3279570"/>
            <a:ext cx="1367135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Review Your </a:t>
            </a:r>
          </a:p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Health Care Needs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89922" y="5227474"/>
            <a:ext cx="1625203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Gather Your </a:t>
            </a:r>
          </a:p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Medicare Information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664930" y="5227474"/>
            <a:ext cx="818406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Mark Your </a:t>
            </a:r>
          </a:p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Calendar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129569" y="5227474"/>
            <a:ext cx="1074837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Free, </a:t>
            </a:r>
          </a:p>
          <a:p>
            <a:pPr algn="ctr">
              <a:lnSpc>
                <a:spcPts val="1329"/>
              </a:lnSpc>
            </a:pPr>
            <a:r>
              <a:rPr lang="en-US" sz="1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Unbiased Help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065725" y="1929448"/>
            <a:ext cx="3049740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For Free, Unbiased Help Contact: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320850" y="3193845"/>
            <a:ext cx="2478660" cy="73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C6302C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Add your contact information here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936165" y="5192014"/>
            <a:ext cx="3308861" cy="60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9A9A9A"/>
                </a:solidFill>
                <a:latin typeface="Calibri (MS)"/>
                <a:ea typeface="Calibri (MS)"/>
                <a:cs typeface="Calibri (MS)"/>
                <a:sym typeface="Calibri (MS)"/>
              </a:rPr>
              <a:t>This project was supported by the Administration for Community Living (ACL), U.S. Department of Health and Human Services (HHS) as part of a financial assistance award totaling $1,061,673 with 100 percent funding by ACL/HHS. The contents are those of the author(s) and do not necessarily represent the official views of, nor an endorsement, by ACL/HHS, or the U.S. Government.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576873" y="802405"/>
            <a:ext cx="196661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141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your logo here&gt;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4250" y="238125"/>
            <a:ext cx="4381500" cy="1670666"/>
            <a:chOff x="0" y="0"/>
            <a:chExt cx="5842000" cy="2227554"/>
          </a:xfrm>
        </p:grpSpPr>
        <p:sp>
          <p:nvSpPr>
            <p:cNvPr id="3" name="TextBox 3"/>
            <p:cNvSpPr txBox="1"/>
            <p:nvPr/>
          </p:nvSpPr>
          <p:spPr>
            <a:xfrm>
              <a:off x="0" y="243840"/>
              <a:ext cx="5842000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b="1" u="none" strike="noStrike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MEDICARE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63946" y="1168400"/>
              <a:ext cx="5514108" cy="635000"/>
              <a:chOff x="0" y="0"/>
              <a:chExt cx="1338585" cy="1541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38585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338585" h="154150">
                    <a:moveTo>
                      <a:pt x="1338585" y="0"/>
                    </a:moveTo>
                    <a:lnTo>
                      <a:pt x="0" y="0"/>
                    </a:lnTo>
                    <a:lnTo>
                      <a:pt x="101600" y="77075"/>
                    </a:lnTo>
                    <a:lnTo>
                      <a:pt x="0" y="154150"/>
                    </a:lnTo>
                    <a:lnTo>
                      <a:pt x="1338585" y="154150"/>
                    </a:lnTo>
                    <a:lnTo>
                      <a:pt x="1236985" y="77075"/>
                    </a:lnTo>
                    <a:lnTo>
                      <a:pt x="1338585" y="0"/>
                    </a:ln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8900" y="-38100"/>
                <a:ext cx="1160785" cy="192250"/>
              </a:xfrm>
              <a:prstGeom prst="rect">
                <a:avLst/>
              </a:prstGeom>
            </p:spPr>
            <p:txBody>
              <a:bodyPr lIns="54709" tIns="54709" rIns="54709" bIns="54709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47044" y="1184984"/>
              <a:ext cx="4547913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 spc="136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OPEN ENROLLMENT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5588000" cy="515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2"/>
                </a:lnSpc>
                <a:spcBef>
                  <a:spcPct val="0"/>
                </a:spcBef>
              </a:pPr>
              <a:r>
                <a:rPr lang="en-US" sz="2401" b="1" u="none" strike="noStrike">
                  <a:solidFill>
                    <a:srgbClr val="00356C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GET READY FOR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03965" y="1831314"/>
              <a:ext cx="4434070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October 15 - December 7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08019" y="2392045"/>
            <a:ext cx="5940615" cy="2022477"/>
            <a:chOff x="0" y="0"/>
            <a:chExt cx="2682182" cy="913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82182" cy="913147"/>
            </a:xfrm>
            <a:custGeom>
              <a:avLst/>
              <a:gdLst/>
              <a:ahLst/>
              <a:cxnLst/>
              <a:rect l="l" t="t" r="r" b="b"/>
              <a:pathLst>
                <a:path w="2682182" h="913147">
                  <a:moveTo>
                    <a:pt x="9123" y="0"/>
                  </a:moveTo>
                  <a:lnTo>
                    <a:pt x="2673060" y="0"/>
                  </a:lnTo>
                  <a:cubicBezTo>
                    <a:pt x="2678098" y="0"/>
                    <a:pt x="2682182" y="4084"/>
                    <a:pt x="2682182" y="9123"/>
                  </a:cubicBezTo>
                  <a:lnTo>
                    <a:pt x="2682182" y="904024"/>
                  </a:lnTo>
                  <a:cubicBezTo>
                    <a:pt x="2682182" y="909062"/>
                    <a:pt x="2678098" y="913147"/>
                    <a:pt x="2673060" y="913147"/>
                  </a:cubicBezTo>
                  <a:lnTo>
                    <a:pt x="9123" y="913147"/>
                  </a:lnTo>
                  <a:cubicBezTo>
                    <a:pt x="4084" y="913147"/>
                    <a:pt x="0" y="909062"/>
                    <a:pt x="0" y="904024"/>
                  </a:cubicBezTo>
                  <a:lnTo>
                    <a:pt x="0" y="9123"/>
                  </a:lnTo>
                  <a:cubicBezTo>
                    <a:pt x="0" y="4084"/>
                    <a:pt x="4084" y="0"/>
                    <a:pt x="9123" y="0"/>
                  </a:cubicBezTo>
                  <a:close/>
                </a:path>
              </a:pathLst>
            </a:custGeom>
            <a:solidFill>
              <a:srgbClr val="FFF3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682182" cy="913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4404" y="2148418"/>
            <a:ext cx="2509730" cy="250973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4404" y="2174670"/>
            <a:ext cx="2309846" cy="2239851"/>
            <a:chOff x="0" y="0"/>
            <a:chExt cx="3079795" cy="2986468"/>
          </a:xfrm>
        </p:grpSpPr>
        <p:grpSp>
          <p:nvGrpSpPr>
            <p:cNvPr id="17" name="Group 17"/>
            <p:cNvGrpSpPr/>
            <p:nvPr/>
          </p:nvGrpSpPr>
          <p:grpSpPr>
            <a:xfrm>
              <a:off x="279981" y="186654"/>
              <a:ext cx="2799814" cy="2799814"/>
              <a:chOff x="0" y="0"/>
              <a:chExt cx="562782" cy="56278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62782" cy="562782"/>
              </a:xfrm>
              <a:custGeom>
                <a:avLst/>
                <a:gdLst/>
                <a:ahLst/>
                <a:cxnLst/>
                <a:rect l="l" t="t" r="r" b="b"/>
                <a:pathLst>
                  <a:path w="562782" h="562782">
                    <a:moveTo>
                      <a:pt x="281391" y="0"/>
                    </a:moveTo>
                    <a:cubicBezTo>
                      <a:pt x="125983" y="0"/>
                      <a:pt x="0" y="125983"/>
                      <a:pt x="0" y="281391"/>
                    </a:cubicBezTo>
                    <a:cubicBezTo>
                      <a:pt x="0" y="436799"/>
                      <a:pt x="125983" y="562782"/>
                      <a:pt x="281391" y="562782"/>
                    </a:cubicBezTo>
                    <a:cubicBezTo>
                      <a:pt x="436799" y="562782"/>
                      <a:pt x="562782" y="436799"/>
                      <a:pt x="562782" y="281391"/>
                    </a:cubicBezTo>
                    <a:cubicBezTo>
                      <a:pt x="562782" y="125983"/>
                      <a:pt x="436799" y="0"/>
                      <a:pt x="281391" y="0"/>
                    </a:cubicBezTo>
                    <a:close/>
                  </a:path>
                </a:pathLst>
              </a:custGeom>
              <a:solidFill>
                <a:srgbClr val="FFF3C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2761" y="24186"/>
                <a:ext cx="457260" cy="485835"/>
              </a:xfrm>
              <a:prstGeom prst="rect">
                <a:avLst/>
              </a:prstGeom>
            </p:spPr>
            <p:txBody>
              <a:bodyPr lIns="86429" tIns="86429" rIns="86429" bIns="86429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39944" y="526290"/>
              <a:ext cx="1306580" cy="1896092"/>
            </a:xfrm>
            <a:custGeom>
              <a:avLst/>
              <a:gdLst/>
              <a:ahLst/>
              <a:cxnLst/>
              <a:rect l="l" t="t" r="r" b="b"/>
              <a:pathLst>
                <a:path w="1306580" h="1896092">
                  <a:moveTo>
                    <a:pt x="0" y="0"/>
                  </a:moveTo>
                  <a:lnTo>
                    <a:pt x="1306580" y="0"/>
                  </a:lnTo>
                  <a:lnTo>
                    <a:pt x="1306580" y="1896092"/>
                  </a:lnTo>
                  <a:lnTo>
                    <a:pt x="0" y="1896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839944" cy="839944"/>
            </a:xfrm>
            <a:custGeom>
              <a:avLst/>
              <a:gdLst/>
              <a:ahLst/>
              <a:cxnLst/>
              <a:rect l="l" t="t" r="r" b="b"/>
              <a:pathLst>
                <a:path w="839944" h="839944">
                  <a:moveTo>
                    <a:pt x="0" y="0"/>
                  </a:moveTo>
                  <a:lnTo>
                    <a:pt x="839944" y="0"/>
                  </a:lnTo>
                  <a:lnTo>
                    <a:pt x="839944" y="839944"/>
                  </a:lnTo>
                  <a:lnTo>
                    <a:pt x="0" y="839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933271" y="928783"/>
              <a:ext cx="1493234" cy="1790985"/>
            </a:xfrm>
            <a:custGeom>
              <a:avLst/>
              <a:gdLst/>
              <a:ahLst/>
              <a:cxnLst/>
              <a:rect l="l" t="t" r="r" b="b"/>
              <a:pathLst>
                <a:path w="1493234" h="1790985">
                  <a:moveTo>
                    <a:pt x="0" y="0"/>
                  </a:moveTo>
                  <a:lnTo>
                    <a:pt x="1493234" y="0"/>
                  </a:lnTo>
                  <a:lnTo>
                    <a:pt x="1493234" y="1790985"/>
                  </a:lnTo>
                  <a:lnTo>
                    <a:pt x="0" y="1790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332741" y="5117401"/>
            <a:ext cx="1872679" cy="589315"/>
          </a:xfrm>
          <a:custGeom>
            <a:avLst/>
            <a:gdLst/>
            <a:ahLst/>
            <a:cxnLst/>
            <a:rect l="l" t="t" r="r" b="b"/>
            <a:pathLst>
              <a:path w="1872679" h="589315">
                <a:moveTo>
                  <a:pt x="0" y="0"/>
                </a:moveTo>
                <a:lnTo>
                  <a:pt x="1872679" y="0"/>
                </a:lnTo>
                <a:lnTo>
                  <a:pt x="1872679" y="589315"/>
                </a:lnTo>
                <a:lnTo>
                  <a:pt x="0" y="589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975094" y="2504996"/>
            <a:ext cx="428651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Write Down your Medication List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75094" y="2876550"/>
            <a:ext cx="5524500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Prescription drug names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Dosages 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often you take them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Refill frequency (every 30, 60, 90 days etc.)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Your preferred pharmacy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15612" y="5060251"/>
            <a:ext cx="196661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141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your logo here&gt;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4250" y="354330"/>
            <a:ext cx="438150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7A0000"/>
                </a:solidFill>
                <a:latin typeface="Verdana Bold"/>
                <a:ea typeface="Verdana Bold"/>
                <a:cs typeface="Verdana Bold"/>
                <a:sym typeface="Verdana Bold"/>
              </a:rPr>
              <a:t>MEDICARE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47209" y="1066800"/>
            <a:ext cx="4135581" cy="476250"/>
            <a:chOff x="0" y="0"/>
            <a:chExt cx="1338585" cy="154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8585" cy="154150"/>
            </a:xfrm>
            <a:custGeom>
              <a:avLst/>
              <a:gdLst/>
              <a:ahLst/>
              <a:cxnLst/>
              <a:rect l="l" t="t" r="r" b="b"/>
              <a:pathLst>
                <a:path w="1338585" h="154150">
                  <a:moveTo>
                    <a:pt x="1338585" y="0"/>
                  </a:moveTo>
                  <a:lnTo>
                    <a:pt x="0" y="0"/>
                  </a:lnTo>
                  <a:lnTo>
                    <a:pt x="101600" y="77075"/>
                  </a:lnTo>
                  <a:lnTo>
                    <a:pt x="0" y="154150"/>
                  </a:lnTo>
                  <a:lnTo>
                    <a:pt x="1338585" y="154150"/>
                  </a:lnTo>
                  <a:lnTo>
                    <a:pt x="1236985" y="77075"/>
                  </a:lnTo>
                  <a:lnTo>
                    <a:pt x="1338585" y="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1160785" cy="192250"/>
            </a:xfrm>
            <a:prstGeom prst="rect">
              <a:avLst/>
            </a:prstGeom>
          </p:spPr>
          <p:txBody>
            <a:bodyPr lIns="54709" tIns="54709" rIns="54709" bIns="54709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09533" y="1055425"/>
            <a:ext cx="3410935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b="1" u="none" strike="noStrike" spc="136">
                <a:solidFill>
                  <a:srgbClr val="FFFFFF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OPEN ENROLLMENT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19500" y="152400"/>
            <a:ext cx="4191000" cy="39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2"/>
              </a:lnSpc>
              <a:spcBef>
                <a:spcPct val="0"/>
              </a:spcBef>
            </a:pPr>
            <a:r>
              <a:rPr lang="en-US" sz="2401" b="1" u="none" strike="noStrike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GET READY FOR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52224" y="1554461"/>
            <a:ext cx="332555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7A0000"/>
                </a:solidFill>
                <a:latin typeface="Verdana Bold"/>
                <a:ea typeface="Verdana Bold"/>
                <a:cs typeface="Verdana Bold"/>
                <a:sym typeface="Verdana Bold"/>
              </a:rPr>
              <a:t>October 15 - December 7</a:t>
            </a:r>
          </a:p>
        </p:txBody>
      </p:sp>
      <p:sp>
        <p:nvSpPr>
          <p:cNvPr id="9" name="Freeform 9"/>
          <p:cNvSpPr/>
          <p:nvPr/>
        </p:nvSpPr>
        <p:spPr>
          <a:xfrm>
            <a:off x="270511" y="5112452"/>
            <a:ext cx="1874772" cy="589974"/>
          </a:xfrm>
          <a:custGeom>
            <a:avLst/>
            <a:gdLst/>
            <a:ahLst/>
            <a:cxnLst/>
            <a:rect l="l" t="t" r="r" b="b"/>
            <a:pathLst>
              <a:path w="1874772" h="589974">
                <a:moveTo>
                  <a:pt x="0" y="0"/>
                </a:moveTo>
                <a:lnTo>
                  <a:pt x="1874772" y="0"/>
                </a:lnTo>
                <a:lnTo>
                  <a:pt x="1874772" y="589974"/>
                </a:lnTo>
                <a:lnTo>
                  <a:pt x="0" y="589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3308019" y="2301981"/>
            <a:ext cx="6121863" cy="2022477"/>
            <a:chOff x="0" y="0"/>
            <a:chExt cx="2764016" cy="913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64016" cy="913147"/>
            </a:xfrm>
            <a:custGeom>
              <a:avLst/>
              <a:gdLst/>
              <a:ahLst/>
              <a:cxnLst/>
              <a:rect l="l" t="t" r="r" b="b"/>
              <a:pathLst>
                <a:path w="2764016" h="913147">
                  <a:moveTo>
                    <a:pt x="8852" y="0"/>
                  </a:moveTo>
                  <a:lnTo>
                    <a:pt x="2755164" y="0"/>
                  </a:lnTo>
                  <a:cubicBezTo>
                    <a:pt x="2760053" y="0"/>
                    <a:pt x="2764016" y="3963"/>
                    <a:pt x="2764016" y="8852"/>
                  </a:cubicBezTo>
                  <a:lnTo>
                    <a:pt x="2764016" y="904294"/>
                  </a:lnTo>
                  <a:cubicBezTo>
                    <a:pt x="2764016" y="906642"/>
                    <a:pt x="2763083" y="908894"/>
                    <a:pt x="2761423" y="910554"/>
                  </a:cubicBezTo>
                  <a:cubicBezTo>
                    <a:pt x="2759763" y="912214"/>
                    <a:pt x="2757511" y="913147"/>
                    <a:pt x="2755164" y="913147"/>
                  </a:cubicBezTo>
                  <a:lnTo>
                    <a:pt x="8852" y="913147"/>
                  </a:lnTo>
                  <a:cubicBezTo>
                    <a:pt x="6505" y="913147"/>
                    <a:pt x="4253" y="912214"/>
                    <a:pt x="2593" y="910554"/>
                  </a:cubicBezTo>
                  <a:cubicBezTo>
                    <a:pt x="933" y="908894"/>
                    <a:pt x="0" y="906642"/>
                    <a:pt x="0" y="904294"/>
                  </a:cubicBezTo>
                  <a:lnTo>
                    <a:pt x="0" y="8852"/>
                  </a:lnTo>
                  <a:cubicBezTo>
                    <a:pt x="0" y="6505"/>
                    <a:pt x="933" y="4253"/>
                    <a:pt x="2593" y="2593"/>
                  </a:cubicBezTo>
                  <a:cubicBezTo>
                    <a:pt x="4253" y="933"/>
                    <a:pt x="6505" y="0"/>
                    <a:pt x="8852" y="0"/>
                  </a:cubicBezTo>
                  <a:close/>
                </a:path>
              </a:pathLst>
            </a:custGeom>
            <a:solidFill>
              <a:srgbClr val="E0E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764016" cy="913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04628" y="2423141"/>
            <a:ext cx="414054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Watch for Important Mail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65206" y="2971800"/>
            <a:ext cx="5524500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Annual Notice of Change (ANOC) from your Medicare Plan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Any other information from Medicare about next year’s costs and coverage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55476" y="2072886"/>
            <a:ext cx="2509730" cy="2509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65298" y="2301981"/>
            <a:ext cx="2258952" cy="2076905"/>
            <a:chOff x="0" y="0"/>
            <a:chExt cx="3011936" cy="2769206"/>
          </a:xfrm>
        </p:grpSpPr>
        <p:grpSp>
          <p:nvGrpSpPr>
            <p:cNvPr id="19" name="Group 19"/>
            <p:cNvGrpSpPr/>
            <p:nvPr/>
          </p:nvGrpSpPr>
          <p:grpSpPr>
            <a:xfrm>
              <a:off x="242729" y="0"/>
              <a:ext cx="2769206" cy="2769206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913640" y="240683"/>
              <a:ext cx="1807444" cy="2245272"/>
            </a:xfrm>
            <a:custGeom>
              <a:avLst/>
              <a:gdLst/>
              <a:ahLst/>
              <a:cxnLst/>
              <a:rect l="l" t="t" r="r" b="b"/>
              <a:pathLst>
                <a:path w="1807444" h="2245272">
                  <a:moveTo>
                    <a:pt x="0" y="0"/>
                  </a:moveTo>
                  <a:lnTo>
                    <a:pt x="1807443" y="0"/>
                  </a:lnTo>
                  <a:lnTo>
                    <a:pt x="1807443" y="2245272"/>
                  </a:lnTo>
                  <a:lnTo>
                    <a:pt x="0" y="2245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828710" cy="828710"/>
            </a:xfrm>
            <a:custGeom>
              <a:avLst/>
              <a:gdLst/>
              <a:ahLst/>
              <a:cxnLst/>
              <a:rect l="l" t="t" r="r" b="b"/>
              <a:pathLst>
                <a:path w="828710" h="828710">
                  <a:moveTo>
                    <a:pt x="0" y="0"/>
                  </a:moveTo>
                  <a:lnTo>
                    <a:pt x="828710" y="0"/>
                  </a:lnTo>
                  <a:lnTo>
                    <a:pt x="828710" y="828710"/>
                  </a:lnTo>
                  <a:lnTo>
                    <a:pt x="0" y="82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715612" y="5060251"/>
            <a:ext cx="196661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141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your logo here&gt;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4250" y="190500"/>
            <a:ext cx="4381500" cy="1670666"/>
            <a:chOff x="0" y="0"/>
            <a:chExt cx="5842000" cy="2227554"/>
          </a:xfrm>
        </p:grpSpPr>
        <p:sp>
          <p:nvSpPr>
            <p:cNvPr id="3" name="TextBox 3"/>
            <p:cNvSpPr txBox="1"/>
            <p:nvPr/>
          </p:nvSpPr>
          <p:spPr>
            <a:xfrm>
              <a:off x="0" y="243840"/>
              <a:ext cx="5842000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b="1" u="none" strike="noStrike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MEDICARE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63946" y="1168400"/>
              <a:ext cx="5514108" cy="635000"/>
              <a:chOff x="0" y="0"/>
              <a:chExt cx="1338585" cy="1541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38585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338585" h="154150">
                    <a:moveTo>
                      <a:pt x="1338585" y="0"/>
                    </a:moveTo>
                    <a:lnTo>
                      <a:pt x="0" y="0"/>
                    </a:lnTo>
                    <a:lnTo>
                      <a:pt x="101600" y="77075"/>
                    </a:lnTo>
                    <a:lnTo>
                      <a:pt x="0" y="154150"/>
                    </a:lnTo>
                    <a:lnTo>
                      <a:pt x="1338585" y="154150"/>
                    </a:lnTo>
                    <a:lnTo>
                      <a:pt x="1236985" y="77075"/>
                    </a:lnTo>
                    <a:lnTo>
                      <a:pt x="1338585" y="0"/>
                    </a:ln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8900" y="-38100"/>
                <a:ext cx="1160785" cy="192250"/>
              </a:xfrm>
              <a:prstGeom prst="rect">
                <a:avLst/>
              </a:prstGeom>
            </p:spPr>
            <p:txBody>
              <a:bodyPr lIns="54709" tIns="54709" rIns="54709" bIns="54709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47044" y="1184984"/>
              <a:ext cx="4547913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 spc="136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OPEN ENROLLMENT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5588000" cy="515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2"/>
                </a:lnSpc>
                <a:spcBef>
                  <a:spcPct val="0"/>
                </a:spcBef>
              </a:pPr>
              <a:r>
                <a:rPr lang="en-US" sz="2401" b="1" u="none" strike="noStrike">
                  <a:solidFill>
                    <a:srgbClr val="00356C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GET READY FOR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03965" y="1831314"/>
              <a:ext cx="4434070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October 15 - December 7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50521" y="5091073"/>
            <a:ext cx="1878675" cy="591202"/>
          </a:xfrm>
          <a:custGeom>
            <a:avLst/>
            <a:gdLst/>
            <a:ahLst/>
            <a:cxnLst/>
            <a:rect l="l" t="t" r="r" b="b"/>
            <a:pathLst>
              <a:path w="1878675" h="591202">
                <a:moveTo>
                  <a:pt x="0" y="0"/>
                </a:moveTo>
                <a:lnTo>
                  <a:pt x="1878675" y="0"/>
                </a:lnTo>
                <a:lnTo>
                  <a:pt x="1878675" y="591203"/>
                </a:lnTo>
                <a:lnTo>
                  <a:pt x="0" y="59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308019" y="2198939"/>
            <a:ext cx="5940615" cy="2022477"/>
            <a:chOff x="0" y="0"/>
            <a:chExt cx="2682182" cy="9131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82182" cy="913147"/>
            </a:xfrm>
            <a:custGeom>
              <a:avLst/>
              <a:gdLst/>
              <a:ahLst/>
              <a:cxnLst/>
              <a:rect l="l" t="t" r="r" b="b"/>
              <a:pathLst>
                <a:path w="2682182" h="913147">
                  <a:moveTo>
                    <a:pt x="9123" y="0"/>
                  </a:moveTo>
                  <a:lnTo>
                    <a:pt x="2673060" y="0"/>
                  </a:lnTo>
                  <a:cubicBezTo>
                    <a:pt x="2678098" y="0"/>
                    <a:pt x="2682182" y="4084"/>
                    <a:pt x="2682182" y="9123"/>
                  </a:cubicBezTo>
                  <a:lnTo>
                    <a:pt x="2682182" y="904024"/>
                  </a:lnTo>
                  <a:cubicBezTo>
                    <a:pt x="2682182" y="909062"/>
                    <a:pt x="2678098" y="913147"/>
                    <a:pt x="2673060" y="913147"/>
                  </a:cubicBezTo>
                  <a:lnTo>
                    <a:pt x="9123" y="913147"/>
                  </a:lnTo>
                  <a:cubicBezTo>
                    <a:pt x="4084" y="913147"/>
                    <a:pt x="0" y="909062"/>
                    <a:pt x="0" y="904024"/>
                  </a:cubicBezTo>
                  <a:lnTo>
                    <a:pt x="0" y="9123"/>
                  </a:lnTo>
                  <a:cubicBezTo>
                    <a:pt x="0" y="4084"/>
                    <a:pt x="4084" y="0"/>
                    <a:pt x="9123" y="0"/>
                  </a:cubicBezTo>
                  <a:close/>
                </a:path>
              </a:pathLst>
            </a:custGeom>
            <a:solidFill>
              <a:srgbClr val="FFF3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682182" cy="913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14682" y="2442710"/>
            <a:ext cx="4727289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Review your Health Care Needs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14682" y="2971800"/>
            <a:ext cx="5036523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Have your medications changed?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have new doctors or specialists?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need different health services?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89859" y="1955312"/>
            <a:ext cx="2509730" cy="25097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89859" y="2171725"/>
            <a:ext cx="2273325" cy="2076905"/>
            <a:chOff x="0" y="0"/>
            <a:chExt cx="3031100" cy="2769206"/>
          </a:xfrm>
        </p:grpSpPr>
        <p:grpSp>
          <p:nvGrpSpPr>
            <p:cNvPr id="20" name="Group 20"/>
            <p:cNvGrpSpPr/>
            <p:nvPr/>
          </p:nvGrpSpPr>
          <p:grpSpPr>
            <a:xfrm>
              <a:off x="261893" y="0"/>
              <a:ext cx="2769206" cy="2769206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572326">
              <a:off x="812997" y="693336"/>
              <a:ext cx="1846138" cy="1753831"/>
            </a:xfrm>
            <a:custGeom>
              <a:avLst/>
              <a:gdLst/>
              <a:ahLst/>
              <a:cxnLst/>
              <a:rect l="l" t="t" r="r" b="b"/>
              <a:pathLst>
                <a:path w="1846138" h="1753831">
                  <a:moveTo>
                    <a:pt x="0" y="0"/>
                  </a:moveTo>
                  <a:lnTo>
                    <a:pt x="1846138" y="0"/>
                  </a:lnTo>
                  <a:lnTo>
                    <a:pt x="1846138" y="1753831"/>
                  </a:lnTo>
                  <a:lnTo>
                    <a:pt x="0" y="1753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468497">
              <a:off x="1646496" y="400842"/>
              <a:ext cx="923069" cy="822370"/>
            </a:xfrm>
            <a:custGeom>
              <a:avLst/>
              <a:gdLst/>
              <a:ahLst/>
              <a:cxnLst/>
              <a:rect l="l" t="t" r="r" b="b"/>
              <a:pathLst>
                <a:path w="923069" h="822370">
                  <a:moveTo>
                    <a:pt x="0" y="0"/>
                  </a:moveTo>
                  <a:lnTo>
                    <a:pt x="923069" y="0"/>
                  </a:lnTo>
                  <a:lnTo>
                    <a:pt x="923069" y="822370"/>
                  </a:lnTo>
                  <a:lnTo>
                    <a:pt x="0" y="822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21284"/>
              <a:ext cx="880599" cy="880599"/>
            </a:xfrm>
            <a:custGeom>
              <a:avLst/>
              <a:gdLst/>
              <a:ahLst/>
              <a:cxnLst/>
              <a:rect l="l" t="t" r="r" b="b"/>
              <a:pathLst>
                <a:path w="880599" h="880599">
                  <a:moveTo>
                    <a:pt x="0" y="0"/>
                  </a:moveTo>
                  <a:lnTo>
                    <a:pt x="880599" y="0"/>
                  </a:lnTo>
                  <a:lnTo>
                    <a:pt x="880599" y="880598"/>
                  </a:lnTo>
                  <a:lnTo>
                    <a:pt x="0" y="880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715612" y="5060251"/>
            <a:ext cx="196661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141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your logo here&gt;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4250" y="190500"/>
            <a:ext cx="4381500" cy="1670666"/>
            <a:chOff x="0" y="0"/>
            <a:chExt cx="5842000" cy="2227554"/>
          </a:xfrm>
        </p:grpSpPr>
        <p:sp>
          <p:nvSpPr>
            <p:cNvPr id="3" name="TextBox 3"/>
            <p:cNvSpPr txBox="1"/>
            <p:nvPr/>
          </p:nvSpPr>
          <p:spPr>
            <a:xfrm>
              <a:off x="0" y="243840"/>
              <a:ext cx="5842000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b="1" u="none" strike="noStrike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MEDICARE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63946" y="1168400"/>
              <a:ext cx="5514108" cy="635000"/>
              <a:chOff x="0" y="0"/>
              <a:chExt cx="1338585" cy="1541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38585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338585" h="154150">
                    <a:moveTo>
                      <a:pt x="1338585" y="0"/>
                    </a:moveTo>
                    <a:lnTo>
                      <a:pt x="0" y="0"/>
                    </a:lnTo>
                    <a:lnTo>
                      <a:pt x="101600" y="77075"/>
                    </a:lnTo>
                    <a:lnTo>
                      <a:pt x="0" y="154150"/>
                    </a:lnTo>
                    <a:lnTo>
                      <a:pt x="1338585" y="154150"/>
                    </a:lnTo>
                    <a:lnTo>
                      <a:pt x="1236985" y="77075"/>
                    </a:lnTo>
                    <a:lnTo>
                      <a:pt x="1338585" y="0"/>
                    </a:ln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8900" y="-38100"/>
                <a:ext cx="1160785" cy="192250"/>
              </a:xfrm>
              <a:prstGeom prst="rect">
                <a:avLst/>
              </a:prstGeom>
            </p:spPr>
            <p:txBody>
              <a:bodyPr lIns="54709" tIns="54709" rIns="54709" bIns="54709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47044" y="1184984"/>
              <a:ext cx="4547913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 spc="136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OPEN ENROLLMENT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5588000" cy="515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2"/>
                </a:lnSpc>
                <a:spcBef>
                  <a:spcPct val="0"/>
                </a:spcBef>
              </a:pPr>
              <a:r>
                <a:rPr lang="en-US" sz="2401" b="1" u="none" strike="noStrike">
                  <a:solidFill>
                    <a:srgbClr val="00356C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GET READY FOR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03965" y="1831314"/>
              <a:ext cx="4434070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October 15 - December 7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06071" y="5094776"/>
            <a:ext cx="1879863" cy="591576"/>
          </a:xfrm>
          <a:custGeom>
            <a:avLst/>
            <a:gdLst/>
            <a:ahLst/>
            <a:cxnLst/>
            <a:rect l="l" t="t" r="r" b="b"/>
            <a:pathLst>
              <a:path w="1879863" h="591576">
                <a:moveTo>
                  <a:pt x="0" y="0"/>
                </a:moveTo>
                <a:lnTo>
                  <a:pt x="1879863" y="0"/>
                </a:lnTo>
                <a:lnTo>
                  <a:pt x="1879863" y="591576"/>
                </a:lnTo>
                <a:lnTo>
                  <a:pt x="0" y="59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466524" y="2373777"/>
            <a:ext cx="6498303" cy="2253305"/>
            <a:chOff x="0" y="0"/>
            <a:chExt cx="2933978" cy="10173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3978" cy="1017365"/>
            </a:xfrm>
            <a:custGeom>
              <a:avLst/>
              <a:gdLst/>
              <a:ahLst/>
              <a:cxnLst/>
              <a:rect l="l" t="t" r="r" b="b"/>
              <a:pathLst>
                <a:path w="2933978" h="1017365">
                  <a:moveTo>
                    <a:pt x="8340" y="0"/>
                  </a:moveTo>
                  <a:lnTo>
                    <a:pt x="2925638" y="0"/>
                  </a:lnTo>
                  <a:cubicBezTo>
                    <a:pt x="2930244" y="0"/>
                    <a:pt x="2933978" y="3734"/>
                    <a:pt x="2933978" y="8340"/>
                  </a:cubicBezTo>
                  <a:lnTo>
                    <a:pt x="2933978" y="1009026"/>
                  </a:lnTo>
                  <a:cubicBezTo>
                    <a:pt x="2933978" y="1011237"/>
                    <a:pt x="2933099" y="1013359"/>
                    <a:pt x="2931535" y="1014923"/>
                  </a:cubicBezTo>
                  <a:cubicBezTo>
                    <a:pt x="2929972" y="1016487"/>
                    <a:pt x="2927850" y="1017365"/>
                    <a:pt x="2925638" y="1017365"/>
                  </a:cubicBezTo>
                  <a:lnTo>
                    <a:pt x="8340" y="1017365"/>
                  </a:lnTo>
                  <a:cubicBezTo>
                    <a:pt x="3734" y="1017365"/>
                    <a:pt x="0" y="1013631"/>
                    <a:pt x="0" y="1009026"/>
                  </a:cubicBezTo>
                  <a:lnTo>
                    <a:pt x="0" y="8340"/>
                  </a:lnTo>
                  <a:cubicBezTo>
                    <a:pt x="0" y="3734"/>
                    <a:pt x="3734" y="0"/>
                    <a:pt x="8340" y="0"/>
                  </a:cubicBezTo>
                  <a:close/>
                </a:path>
              </a:pathLst>
            </a:custGeom>
            <a:solidFill>
              <a:srgbClr val="E0E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933978" cy="1017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345073" y="2577942"/>
            <a:ext cx="542924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Gather your Medicare Information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45073" y="2971800"/>
            <a:ext cx="5524500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Have these items ready: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Medicare card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Current insurance cards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List of Medications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Notes about your health care needs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39574" y="2223106"/>
            <a:ext cx="2509730" cy="25097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39574" y="2448948"/>
            <a:ext cx="2257643" cy="2058046"/>
            <a:chOff x="0" y="0"/>
            <a:chExt cx="3010191" cy="2744061"/>
          </a:xfrm>
        </p:grpSpPr>
        <p:grpSp>
          <p:nvGrpSpPr>
            <p:cNvPr id="20" name="Group 20"/>
            <p:cNvGrpSpPr/>
            <p:nvPr/>
          </p:nvGrpSpPr>
          <p:grpSpPr>
            <a:xfrm>
              <a:off x="266130" y="0"/>
              <a:ext cx="2744061" cy="274406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551126">
              <a:off x="985401" y="537555"/>
              <a:ext cx="1810861" cy="1143106"/>
            </a:xfrm>
            <a:custGeom>
              <a:avLst/>
              <a:gdLst/>
              <a:ahLst/>
              <a:cxnLst/>
              <a:rect l="l" t="t" r="r" b="b"/>
              <a:pathLst>
                <a:path w="1810861" h="1143106">
                  <a:moveTo>
                    <a:pt x="0" y="0"/>
                  </a:moveTo>
                  <a:lnTo>
                    <a:pt x="1810861" y="0"/>
                  </a:lnTo>
                  <a:lnTo>
                    <a:pt x="1810861" y="1143106"/>
                  </a:lnTo>
                  <a:lnTo>
                    <a:pt x="0" y="114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196246"/>
              <a:ext cx="827499" cy="827499"/>
            </a:xfrm>
            <a:custGeom>
              <a:avLst/>
              <a:gdLst/>
              <a:ahLst/>
              <a:cxnLst/>
              <a:rect l="l" t="t" r="r" b="b"/>
              <a:pathLst>
                <a:path w="827499" h="827499">
                  <a:moveTo>
                    <a:pt x="0" y="0"/>
                  </a:moveTo>
                  <a:lnTo>
                    <a:pt x="827499" y="0"/>
                  </a:lnTo>
                  <a:lnTo>
                    <a:pt x="827499" y="827499"/>
                  </a:lnTo>
                  <a:lnTo>
                    <a:pt x="0" y="827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 rot="-297151">
              <a:off x="517372" y="1103161"/>
              <a:ext cx="1892819" cy="1225600"/>
            </a:xfrm>
            <a:custGeom>
              <a:avLst/>
              <a:gdLst/>
              <a:ahLst/>
              <a:cxnLst/>
              <a:rect l="l" t="t" r="r" b="b"/>
              <a:pathLst>
                <a:path w="1892819" h="1225600">
                  <a:moveTo>
                    <a:pt x="0" y="0"/>
                  </a:moveTo>
                  <a:lnTo>
                    <a:pt x="1892818" y="0"/>
                  </a:lnTo>
                  <a:lnTo>
                    <a:pt x="1892818" y="1225600"/>
                  </a:lnTo>
                  <a:lnTo>
                    <a:pt x="0" y="122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715612" y="5060251"/>
            <a:ext cx="196661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141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your logo here&gt;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4250" y="190500"/>
            <a:ext cx="4381500" cy="1670666"/>
            <a:chOff x="0" y="0"/>
            <a:chExt cx="5842000" cy="2227554"/>
          </a:xfrm>
        </p:grpSpPr>
        <p:sp>
          <p:nvSpPr>
            <p:cNvPr id="3" name="TextBox 3"/>
            <p:cNvSpPr txBox="1"/>
            <p:nvPr/>
          </p:nvSpPr>
          <p:spPr>
            <a:xfrm>
              <a:off x="0" y="243840"/>
              <a:ext cx="5842000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b="1" u="none" strike="noStrike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MEDICARE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63946" y="1168400"/>
              <a:ext cx="5514108" cy="635000"/>
              <a:chOff x="0" y="0"/>
              <a:chExt cx="1338585" cy="1541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38585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338585" h="154150">
                    <a:moveTo>
                      <a:pt x="1338585" y="0"/>
                    </a:moveTo>
                    <a:lnTo>
                      <a:pt x="0" y="0"/>
                    </a:lnTo>
                    <a:lnTo>
                      <a:pt x="101600" y="77075"/>
                    </a:lnTo>
                    <a:lnTo>
                      <a:pt x="0" y="154150"/>
                    </a:lnTo>
                    <a:lnTo>
                      <a:pt x="1338585" y="154150"/>
                    </a:lnTo>
                    <a:lnTo>
                      <a:pt x="1236985" y="77075"/>
                    </a:lnTo>
                    <a:lnTo>
                      <a:pt x="1338585" y="0"/>
                    </a:ln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8900" y="-38100"/>
                <a:ext cx="1160785" cy="192250"/>
              </a:xfrm>
              <a:prstGeom prst="rect">
                <a:avLst/>
              </a:prstGeom>
            </p:spPr>
            <p:txBody>
              <a:bodyPr lIns="54709" tIns="54709" rIns="54709" bIns="54709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47044" y="1184984"/>
              <a:ext cx="4547913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 spc="136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OPEN ENROLLMENT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5588000" cy="515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2"/>
                </a:lnSpc>
                <a:spcBef>
                  <a:spcPct val="0"/>
                </a:spcBef>
              </a:pPr>
              <a:r>
                <a:rPr lang="en-US" sz="2401" b="1" u="none" strike="noStrike">
                  <a:solidFill>
                    <a:srgbClr val="00356C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GET READY FOR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03965" y="1831314"/>
              <a:ext cx="4434070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October 15 - December 7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448312" y="5106044"/>
            <a:ext cx="1872510" cy="589262"/>
          </a:xfrm>
          <a:custGeom>
            <a:avLst/>
            <a:gdLst/>
            <a:ahLst/>
            <a:cxnLst/>
            <a:rect l="l" t="t" r="r" b="b"/>
            <a:pathLst>
              <a:path w="1872510" h="589262">
                <a:moveTo>
                  <a:pt x="0" y="0"/>
                </a:moveTo>
                <a:lnTo>
                  <a:pt x="1872510" y="0"/>
                </a:lnTo>
                <a:lnTo>
                  <a:pt x="1872510" y="589262"/>
                </a:lnTo>
                <a:lnTo>
                  <a:pt x="0" y="58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358750" y="2251848"/>
            <a:ext cx="5104082" cy="2022477"/>
            <a:chOff x="0" y="0"/>
            <a:chExt cx="2304488" cy="9131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04488" cy="913147"/>
            </a:xfrm>
            <a:custGeom>
              <a:avLst/>
              <a:gdLst/>
              <a:ahLst/>
              <a:cxnLst/>
              <a:rect l="l" t="t" r="r" b="b"/>
              <a:pathLst>
                <a:path w="2304488" h="913147">
                  <a:moveTo>
                    <a:pt x="10618" y="0"/>
                  </a:moveTo>
                  <a:lnTo>
                    <a:pt x="2293871" y="0"/>
                  </a:lnTo>
                  <a:cubicBezTo>
                    <a:pt x="2296687" y="0"/>
                    <a:pt x="2299387" y="1119"/>
                    <a:pt x="2301379" y="3110"/>
                  </a:cubicBezTo>
                  <a:cubicBezTo>
                    <a:pt x="2303370" y="5101"/>
                    <a:pt x="2304488" y="7802"/>
                    <a:pt x="2304488" y="10618"/>
                  </a:cubicBezTo>
                  <a:lnTo>
                    <a:pt x="2304488" y="902529"/>
                  </a:lnTo>
                  <a:cubicBezTo>
                    <a:pt x="2304488" y="908393"/>
                    <a:pt x="2299735" y="913147"/>
                    <a:pt x="2293871" y="913147"/>
                  </a:cubicBezTo>
                  <a:lnTo>
                    <a:pt x="10618" y="913147"/>
                  </a:lnTo>
                  <a:cubicBezTo>
                    <a:pt x="7802" y="913147"/>
                    <a:pt x="5101" y="912028"/>
                    <a:pt x="3110" y="910037"/>
                  </a:cubicBezTo>
                  <a:cubicBezTo>
                    <a:pt x="1119" y="908046"/>
                    <a:pt x="0" y="905345"/>
                    <a:pt x="0" y="902529"/>
                  </a:cubicBezTo>
                  <a:lnTo>
                    <a:pt x="0" y="10618"/>
                  </a:lnTo>
                  <a:cubicBezTo>
                    <a:pt x="0" y="4754"/>
                    <a:pt x="4754" y="0"/>
                    <a:pt x="10618" y="0"/>
                  </a:cubicBezTo>
                  <a:close/>
                </a:path>
              </a:pathLst>
            </a:custGeom>
            <a:solidFill>
              <a:srgbClr val="FFF3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304488" cy="913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61152" y="2744518"/>
            <a:ext cx="2711640" cy="288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Mark your Calendar</a:t>
            </a:r>
            <a:r>
              <a:rPr lang="en-US" sz="1800" b="1" dirty="0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2560" y="3181247"/>
            <a:ext cx="3266420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Medicare Open Enrollment is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15 - December 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14815" y="4508386"/>
            <a:ext cx="636887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Changes made during this time take effect </a:t>
            </a:r>
            <a:r>
              <a:rPr lang="en-US" sz="2799" u="sng" dirty="0">
                <a:solidFill>
                  <a:srgbClr val="C6302C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JANUARY 1</a:t>
            </a:r>
            <a:r>
              <a:rPr lang="en-US" sz="2799" dirty="0">
                <a:solidFill>
                  <a:srgbClr val="C6302C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84567" y="1954957"/>
            <a:ext cx="2509730" cy="2509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70127" y="2251848"/>
            <a:ext cx="2105193" cy="1915948"/>
            <a:chOff x="0" y="0"/>
            <a:chExt cx="2806924" cy="2554597"/>
          </a:xfrm>
        </p:grpSpPr>
        <p:grpSp>
          <p:nvGrpSpPr>
            <p:cNvPr id="21" name="Group 21"/>
            <p:cNvGrpSpPr/>
            <p:nvPr/>
          </p:nvGrpSpPr>
          <p:grpSpPr>
            <a:xfrm>
              <a:off x="252327" y="0"/>
              <a:ext cx="2554597" cy="255459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3C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861585" y="537821"/>
              <a:ext cx="1603203" cy="1478954"/>
            </a:xfrm>
            <a:custGeom>
              <a:avLst/>
              <a:gdLst/>
              <a:ahLst/>
              <a:cxnLst/>
              <a:rect l="l" t="t" r="r" b="b"/>
              <a:pathLst>
                <a:path w="1603203" h="1478954">
                  <a:moveTo>
                    <a:pt x="0" y="0"/>
                  </a:moveTo>
                  <a:lnTo>
                    <a:pt x="1603203" y="0"/>
                  </a:lnTo>
                  <a:lnTo>
                    <a:pt x="1603203" y="1478955"/>
                  </a:lnTo>
                  <a:lnTo>
                    <a:pt x="0" y="1478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976976" y="1707012"/>
              <a:ext cx="664316" cy="664316"/>
            </a:xfrm>
            <a:custGeom>
              <a:avLst/>
              <a:gdLst/>
              <a:ahLst/>
              <a:cxnLst/>
              <a:rect l="l" t="t" r="r" b="b"/>
              <a:pathLst>
                <a:path w="664316" h="664316">
                  <a:moveTo>
                    <a:pt x="0" y="0"/>
                  </a:moveTo>
                  <a:lnTo>
                    <a:pt x="664316" y="0"/>
                  </a:lnTo>
                  <a:lnTo>
                    <a:pt x="664316" y="664316"/>
                  </a:lnTo>
                  <a:lnTo>
                    <a:pt x="0" y="664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182697"/>
              <a:ext cx="770364" cy="770364"/>
            </a:xfrm>
            <a:custGeom>
              <a:avLst/>
              <a:gdLst/>
              <a:ahLst/>
              <a:cxnLst/>
              <a:rect l="l" t="t" r="r" b="b"/>
              <a:pathLst>
                <a:path w="770364" h="770364">
                  <a:moveTo>
                    <a:pt x="0" y="0"/>
                  </a:moveTo>
                  <a:lnTo>
                    <a:pt x="770364" y="0"/>
                  </a:lnTo>
                  <a:lnTo>
                    <a:pt x="770364" y="770364"/>
                  </a:lnTo>
                  <a:lnTo>
                    <a:pt x="0" y="770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863310" y="5107940"/>
            <a:ext cx="196661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141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your logo here&gt;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4250" y="190500"/>
            <a:ext cx="4381500" cy="1670666"/>
            <a:chOff x="0" y="0"/>
            <a:chExt cx="5842000" cy="2227554"/>
          </a:xfrm>
        </p:grpSpPr>
        <p:sp>
          <p:nvSpPr>
            <p:cNvPr id="3" name="TextBox 3"/>
            <p:cNvSpPr txBox="1"/>
            <p:nvPr/>
          </p:nvSpPr>
          <p:spPr>
            <a:xfrm>
              <a:off x="0" y="243840"/>
              <a:ext cx="5842000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b="1" u="none" strike="noStrike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MEDICARE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63946" y="1168400"/>
              <a:ext cx="5514108" cy="635000"/>
              <a:chOff x="0" y="0"/>
              <a:chExt cx="1338585" cy="1541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38585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338585" h="154150">
                    <a:moveTo>
                      <a:pt x="1338585" y="0"/>
                    </a:moveTo>
                    <a:lnTo>
                      <a:pt x="0" y="0"/>
                    </a:lnTo>
                    <a:lnTo>
                      <a:pt x="101600" y="77075"/>
                    </a:lnTo>
                    <a:lnTo>
                      <a:pt x="0" y="154150"/>
                    </a:lnTo>
                    <a:lnTo>
                      <a:pt x="1338585" y="154150"/>
                    </a:lnTo>
                    <a:lnTo>
                      <a:pt x="1236985" y="77075"/>
                    </a:lnTo>
                    <a:lnTo>
                      <a:pt x="1338585" y="0"/>
                    </a:ln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88900" y="-38100"/>
                <a:ext cx="1160785" cy="192250"/>
              </a:xfrm>
              <a:prstGeom prst="rect">
                <a:avLst/>
              </a:prstGeom>
            </p:spPr>
            <p:txBody>
              <a:bodyPr lIns="54709" tIns="54709" rIns="54709" bIns="54709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47044" y="1184984"/>
              <a:ext cx="4547913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 spc="136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OPEN ENROLLMENT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5588000" cy="515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2"/>
                </a:lnSpc>
                <a:spcBef>
                  <a:spcPct val="0"/>
                </a:spcBef>
              </a:pPr>
              <a:r>
                <a:rPr lang="en-US" sz="2401" b="1" u="none" strike="noStrike">
                  <a:solidFill>
                    <a:srgbClr val="00356C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GET READY FOR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03965" y="1831314"/>
              <a:ext cx="4434070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7A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October 15 - December 7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279401" y="5106044"/>
            <a:ext cx="1872510" cy="589262"/>
          </a:xfrm>
          <a:custGeom>
            <a:avLst/>
            <a:gdLst/>
            <a:ahLst/>
            <a:cxnLst/>
            <a:rect l="l" t="t" r="r" b="b"/>
            <a:pathLst>
              <a:path w="1872510" h="589262">
                <a:moveTo>
                  <a:pt x="0" y="0"/>
                </a:moveTo>
                <a:lnTo>
                  <a:pt x="1872510" y="0"/>
                </a:lnTo>
                <a:lnTo>
                  <a:pt x="1872510" y="589262"/>
                </a:lnTo>
                <a:lnTo>
                  <a:pt x="0" y="58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683602" y="2338813"/>
            <a:ext cx="5069993" cy="2099941"/>
            <a:chOff x="0" y="0"/>
            <a:chExt cx="2289098" cy="9481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89097" cy="948121"/>
            </a:xfrm>
            <a:custGeom>
              <a:avLst/>
              <a:gdLst/>
              <a:ahLst/>
              <a:cxnLst/>
              <a:rect l="l" t="t" r="r" b="b"/>
              <a:pathLst>
                <a:path w="2289097" h="948121">
                  <a:moveTo>
                    <a:pt x="10689" y="0"/>
                  </a:moveTo>
                  <a:lnTo>
                    <a:pt x="2278408" y="0"/>
                  </a:lnTo>
                  <a:cubicBezTo>
                    <a:pt x="2284312" y="0"/>
                    <a:pt x="2289097" y="4786"/>
                    <a:pt x="2289097" y="10689"/>
                  </a:cubicBezTo>
                  <a:lnTo>
                    <a:pt x="2289097" y="937432"/>
                  </a:lnTo>
                  <a:cubicBezTo>
                    <a:pt x="2289097" y="943336"/>
                    <a:pt x="2284312" y="948121"/>
                    <a:pt x="2278408" y="948121"/>
                  </a:cubicBezTo>
                  <a:lnTo>
                    <a:pt x="10689" y="948121"/>
                  </a:lnTo>
                  <a:cubicBezTo>
                    <a:pt x="4786" y="948121"/>
                    <a:pt x="0" y="943336"/>
                    <a:pt x="0" y="937432"/>
                  </a:cubicBezTo>
                  <a:lnTo>
                    <a:pt x="0" y="10689"/>
                  </a:lnTo>
                  <a:cubicBezTo>
                    <a:pt x="0" y="4786"/>
                    <a:pt x="4786" y="0"/>
                    <a:pt x="10689" y="0"/>
                  </a:cubicBezTo>
                  <a:close/>
                </a:path>
              </a:pathLst>
            </a:custGeom>
            <a:solidFill>
              <a:srgbClr val="E0E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289098" cy="948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366966" y="2660942"/>
            <a:ext cx="3960981" cy="32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16"/>
              </a:lnSpc>
              <a:spcBef>
                <a:spcPct val="0"/>
              </a:spcBef>
            </a:pPr>
            <a:r>
              <a:rPr lang="en-US" sz="2011" b="1" dirty="0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Get Free</a:t>
            </a:r>
            <a:r>
              <a:rPr lang="en-US" sz="2011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, Unbiased Help</a:t>
            </a:r>
            <a:endParaRPr lang="en-US" sz="2011" b="1" dirty="0">
              <a:solidFill>
                <a:srgbClr val="000000"/>
              </a:solidFill>
              <a:latin typeface="Verdana Bold"/>
              <a:ea typeface="Verdana Bold"/>
              <a:cs typeface="Verdana Bold"/>
              <a:sym typeface="Verdan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18070" y="3360208"/>
            <a:ext cx="4058771" cy="64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6"/>
              </a:lnSpc>
              <a:spcBef>
                <a:spcPct val="0"/>
              </a:spcBef>
            </a:pPr>
            <a:r>
              <a:rPr lang="en-US" sz="191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From your local </a:t>
            </a:r>
            <a:r>
              <a:rPr lang="en-US" sz="1911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 tooltip="http://dhs.wisconsin.gov/medicare-help"/>
              </a:rPr>
              <a:t>SHIP Counselor</a:t>
            </a:r>
            <a:r>
              <a:rPr lang="en-US" sz="191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or Elder Benefit Specialist!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740714" y="2133918"/>
            <a:ext cx="2509730" cy="25097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68441" y="2422835"/>
            <a:ext cx="2054277" cy="1931897"/>
            <a:chOff x="0" y="0"/>
            <a:chExt cx="2739036" cy="2575863"/>
          </a:xfrm>
        </p:grpSpPr>
        <p:grpSp>
          <p:nvGrpSpPr>
            <p:cNvPr id="20" name="Group 20"/>
            <p:cNvGrpSpPr/>
            <p:nvPr/>
          </p:nvGrpSpPr>
          <p:grpSpPr>
            <a:xfrm>
              <a:off x="163173" y="0"/>
              <a:ext cx="2575863" cy="257586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C5FF">
                  <a:alpha val="2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726905" y="539484"/>
              <a:ext cx="1583945" cy="1536426"/>
            </a:xfrm>
            <a:custGeom>
              <a:avLst/>
              <a:gdLst/>
              <a:ahLst/>
              <a:cxnLst/>
              <a:rect l="l" t="t" r="r" b="b"/>
              <a:pathLst>
                <a:path w="1583945" h="1536426">
                  <a:moveTo>
                    <a:pt x="0" y="0"/>
                  </a:moveTo>
                  <a:lnTo>
                    <a:pt x="1583944" y="0"/>
                  </a:lnTo>
                  <a:lnTo>
                    <a:pt x="1583944" y="1536426"/>
                  </a:lnTo>
                  <a:lnTo>
                    <a:pt x="0" y="153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203983"/>
              <a:ext cx="776777" cy="776777"/>
            </a:xfrm>
            <a:custGeom>
              <a:avLst/>
              <a:gdLst/>
              <a:ahLst/>
              <a:cxnLst/>
              <a:rect l="l" t="t" r="r" b="b"/>
              <a:pathLst>
                <a:path w="776777" h="776777">
                  <a:moveTo>
                    <a:pt x="0" y="0"/>
                  </a:moveTo>
                  <a:lnTo>
                    <a:pt x="776777" y="0"/>
                  </a:lnTo>
                  <a:lnTo>
                    <a:pt x="776777" y="776777"/>
                  </a:lnTo>
                  <a:lnTo>
                    <a:pt x="0" y="776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715612" y="5060251"/>
            <a:ext cx="196661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141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your logo here&gt;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 (MS) Bold</vt:lpstr>
      <vt:lpstr>Canva Student Font</vt:lpstr>
      <vt:lpstr>Calibri (MS)</vt:lpstr>
      <vt:lpstr>Verdana Bold</vt:lpstr>
      <vt:lpstr>Calibri</vt:lpstr>
      <vt:lpstr>ITC Franklin Gothic LT Semi-Bold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Ready for Medicare OEP: Facebook Posts.</dc:title>
  <dc:creator>Stephanie Haas</dc:creator>
  <cp:lastModifiedBy>Stephanie Haas</cp:lastModifiedBy>
  <cp:revision>2</cp:revision>
  <dcterms:created xsi:type="dcterms:W3CDTF">2006-08-16T00:00:00Z</dcterms:created>
  <dcterms:modified xsi:type="dcterms:W3CDTF">2026-06-29T16:51:35Z</dcterms:modified>
  <dc:identifier>DAHNg44d3fs</dc:identifier>
</cp:coreProperties>
</file>