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</p:sldIdLst>
  <p:sldSz cx="7772400" cy="10058400"/>
  <p:notesSz cx="6858000" cy="9144000"/>
  <p:embeddedFontLst>
    <p:embeddedFont>
      <p:font typeface="Calibri (MS)" panose="020B0604020202020204" charset="0"/>
      <p:regular r:id="rId4"/>
    </p:embeddedFont>
    <p:embeddedFont>
      <p:font typeface="Calibri (MS) Bold" panose="020B0604020202020204" charset="0"/>
      <p:regular r:id="rId5"/>
    </p:embeddedFont>
    <p:embeddedFont>
      <p:font typeface="Calibri (MS) Italics" panose="020B0604020202020204" charset="0"/>
      <p:regular r:id="rId6"/>
    </p:embeddedFont>
    <p:embeddedFont>
      <p:font typeface="Canva Sans Bold" panose="020B0604020202020204" charset="0"/>
      <p:regular r:id="rId7"/>
    </p:embeddedFont>
    <p:embeddedFont>
      <p:font typeface="Canva Student Font" panose="020B0604020202020204" charset="0"/>
      <p:regular r:id="rId8"/>
    </p:embeddedFont>
    <p:embeddedFont>
      <p:font typeface="Inspirations" panose="020B0604020202020204" charset="0"/>
      <p:regular r:id="rId9"/>
    </p:embeddedFont>
    <p:embeddedFont>
      <p:font typeface="ITC Franklin Gothic LT Semi-Bold" panose="020B0604020202020204" charset="0"/>
      <p:regular r:id="rId10"/>
    </p:embeddedFont>
    <p:embeddedFont>
      <p:font typeface="Verdana" panose="020B0604030504040204" pitchFamily="34" charset="0"/>
      <p:regular r:id="rId11"/>
      <p:bold r:id="rId12"/>
      <p:italic r:id="rId13"/>
      <p:boldItalic r:id="rId14"/>
    </p:embeddedFont>
    <p:embeddedFont>
      <p:font typeface="Verdana Bold" panose="020B0804030504040204" pitchFamily="34" charset="0"/>
      <p:regular r:id="rId15"/>
      <p:bold r:id="rId16"/>
    </p:embeddedFont>
    <p:embeddedFont>
      <p:font typeface="Verdana Italics" panose="020B0604020202020204" charset="0"/>
      <p:regular r:id="rId1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69" d="100"/>
          <a:sy n="69" d="100"/>
        </p:scale>
        <p:origin x="3030" y="12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5.fntdata"/><Relationship Id="rId13" Type="http://schemas.openxmlformats.org/officeDocument/2006/relationships/font" Target="fonts/font10.fntdata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font" Target="fonts/font4.fntdata"/><Relationship Id="rId12" Type="http://schemas.openxmlformats.org/officeDocument/2006/relationships/font" Target="fonts/font9.fntdata"/><Relationship Id="rId17" Type="http://schemas.openxmlformats.org/officeDocument/2006/relationships/font" Target="fonts/font14.fntdata"/><Relationship Id="rId2" Type="http://schemas.openxmlformats.org/officeDocument/2006/relationships/slide" Target="slides/slide1.xml"/><Relationship Id="rId16" Type="http://schemas.openxmlformats.org/officeDocument/2006/relationships/font" Target="fonts/font13.fntdata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3.fntdata"/><Relationship Id="rId11" Type="http://schemas.openxmlformats.org/officeDocument/2006/relationships/font" Target="fonts/font8.fntdata"/><Relationship Id="rId5" Type="http://schemas.openxmlformats.org/officeDocument/2006/relationships/font" Target="fonts/font2.fntdata"/><Relationship Id="rId15" Type="http://schemas.openxmlformats.org/officeDocument/2006/relationships/font" Target="fonts/font12.fntdata"/><Relationship Id="rId10" Type="http://schemas.openxmlformats.org/officeDocument/2006/relationships/font" Target="fonts/font7.fntdata"/><Relationship Id="rId19" Type="http://schemas.openxmlformats.org/officeDocument/2006/relationships/viewProps" Target="viewProps.xml"/><Relationship Id="rId4" Type="http://schemas.openxmlformats.org/officeDocument/2006/relationships/font" Target="fonts/font1.fntdata"/><Relationship Id="rId9" Type="http://schemas.openxmlformats.org/officeDocument/2006/relationships/font" Target="fonts/font6.fntdata"/><Relationship Id="rId14" Type="http://schemas.openxmlformats.org/officeDocument/2006/relationships/font" Target="fonts/font11.fntdata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Haas" userId="b3f34c97-64d7-4cc1-8823-3c1e56c39997" providerId="ADAL" clId="{132A0E9A-5F57-4EC6-BAB8-8EB2B559E9C6}"/>
    <pc:docChg chg="modSld">
      <pc:chgData name="Stephanie Haas" userId="b3f34c97-64d7-4cc1-8823-3c1e56c39997" providerId="ADAL" clId="{132A0E9A-5F57-4EC6-BAB8-8EB2B559E9C6}" dt="2026-06-22T19:59:23.386" v="16" actId="688"/>
      <pc:docMkLst>
        <pc:docMk/>
      </pc:docMkLst>
      <pc:sldChg chg="modSp mod">
        <pc:chgData name="Stephanie Haas" userId="b3f34c97-64d7-4cc1-8823-3c1e56c39997" providerId="ADAL" clId="{132A0E9A-5F57-4EC6-BAB8-8EB2B559E9C6}" dt="2026-06-22T19:59:23.386" v="16" actId="688"/>
        <pc:sldMkLst>
          <pc:docMk/>
          <pc:sldMk cId="0" sldId="256"/>
        </pc:sldMkLst>
        <pc:spChg chg="mod modCrop">
          <ac:chgData name="Stephanie Haas" userId="b3f34c97-64d7-4cc1-8823-3c1e56c39997" providerId="ADAL" clId="{132A0E9A-5F57-4EC6-BAB8-8EB2B559E9C6}" dt="2026-06-22T19:58:30.027" v="14" actId="732"/>
          <ac:spMkLst>
            <pc:docMk/>
            <pc:sldMk cId="0" sldId="256"/>
            <ac:spMk id="3" creationId="{00000000-0000-0000-0000-000000000000}"/>
          </ac:spMkLst>
        </pc:spChg>
        <pc:spChg chg="mod">
          <ac:chgData name="Stephanie Haas" userId="b3f34c97-64d7-4cc1-8823-3c1e56c39997" providerId="ADAL" clId="{132A0E9A-5F57-4EC6-BAB8-8EB2B559E9C6}" dt="2026-06-22T19:59:23.386" v="16" actId="688"/>
          <ac:spMkLst>
            <pc:docMk/>
            <pc:sldMk cId="0" sldId="256"/>
            <ac:spMk id="47" creationId="{00000000-0000-0000-0000-000000000000}"/>
          </ac:spMkLst>
        </pc:spChg>
        <pc:spChg chg="mod">
          <ac:chgData name="Stephanie Haas" userId="b3f34c97-64d7-4cc1-8823-3c1e56c39997" providerId="ADAL" clId="{132A0E9A-5F57-4EC6-BAB8-8EB2B559E9C6}" dt="2026-06-22T19:58:13.389" v="12" actId="1076"/>
          <ac:spMkLst>
            <pc:docMk/>
            <pc:sldMk cId="0" sldId="256"/>
            <ac:spMk id="49" creationId="{00000000-0000-0000-0000-000000000000}"/>
          </ac:spMkLst>
        </pc:spChg>
        <pc:spChg chg="mod">
          <ac:chgData name="Stephanie Haas" userId="b3f34c97-64d7-4cc1-8823-3c1e56c39997" providerId="ADAL" clId="{132A0E9A-5F57-4EC6-BAB8-8EB2B559E9C6}" dt="2026-06-22T19:56:22.121" v="7" actId="14100"/>
          <ac:spMkLst>
            <pc:docMk/>
            <pc:sldMk cId="0" sldId="256"/>
            <ac:spMk id="51" creationId="{00000000-0000-0000-0000-000000000000}"/>
          </ac:spMkLst>
        </pc:spChg>
        <pc:spChg chg="mod">
          <ac:chgData name="Stephanie Haas" userId="b3f34c97-64d7-4cc1-8823-3c1e56c39997" providerId="ADAL" clId="{132A0E9A-5F57-4EC6-BAB8-8EB2B559E9C6}" dt="2026-06-22T19:56:29.506" v="8" actId="1076"/>
          <ac:spMkLst>
            <pc:docMk/>
            <pc:sldMk cId="0" sldId="256"/>
            <ac:spMk id="52" creationId="{00000000-0000-0000-0000-000000000000}"/>
          </ac:spMkLst>
        </pc:spChg>
        <pc:grpChg chg="mod">
          <ac:chgData name="Stephanie Haas" userId="b3f34c97-64d7-4cc1-8823-3c1e56c39997" providerId="ADAL" clId="{132A0E9A-5F57-4EC6-BAB8-8EB2B559E9C6}" dt="2026-06-22T19:58:10.208" v="11" actId="1076"/>
          <ac:grpSpMkLst>
            <pc:docMk/>
            <pc:sldMk cId="0" sldId="256"/>
            <ac:grpSpMk id="4" creationId="{00000000-0000-0000-0000-000000000000}"/>
          </ac:grpSpMkLst>
        </pc:grpChg>
      </pc:sldChg>
      <pc:sldChg chg="modSp mod">
        <pc:chgData name="Stephanie Haas" userId="b3f34c97-64d7-4cc1-8823-3c1e56c39997" providerId="ADAL" clId="{132A0E9A-5F57-4EC6-BAB8-8EB2B559E9C6}" dt="2026-06-22T19:55:50.443" v="3" actId="14100"/>
        <pc:sldMkLst>
          <pc:docMk/>
          <pc:sldMk cId="0" sldId="257"/>
        </pc:sldMkLst>
        <pc:spChg chg="mod">
          <ac:chgData name="Stephanie Haas" userId="b3f34c97-64d7-4cc1-8823-3c1e56c39997" providerId="ADAL" clId="{132A0E9A-5F57-4EC6-BAB8-8EB2B559E9C6}" dt="2026-06-22T19:55:43.040" v="2" actId="14100"/>
          <ac:spMkLst>
            <pc:docMk/>
            <pc:sldMk cId="0" sldId="257"/>
            <ac:spMk id="8" creationId="{00000000-0000-0000-0000-000000000000}"/>
          </ac:spMkLst>
        </pc:spChg>
        <pc:spChg chg="mod">
          <ac:chgData name="Stephanie Haas" userId="b3f34c97-64d7-4cc1-8823-3c1e56c39997" providerId="ADAL" clId="{132A0E9A-5F57-4EC6-BAB8-8EB2B559E9C6}" dt="2026-06-22T19:55:50.443" v="3" actId="14100"/>
          <ac:spMkLst>
            <pc:docMk/>
            <pc:sldMk cId="0" sldId="257"/>
            <ac:spMk id="56" creationId="{00000000-0000-0000-0000-000000000000}"/>
          </ac:spMkLst>
        </pc:spChg>
        <pc:grpChg chg="mod">
          <ac:chgData name="Stephanie Haas" userId="b3f34c97-64d7-4cc1-8823-3c1e56c39997" providerId="ADAL" clId="{132A0E9A-5F57-4EC6-BAB8-8EB2B559E9C6}" dt="2026-06-22T19:55:37.246" v="1" actId="14100"/>
          <ac:grpSpMkLst>
            <pc:docMk/>
            <pc:sldMk cId="0" sldId="257"/>
            <ac:grpSpMk id="43" creationId="{00000000-0000-0000-0000-000000000000}"/>
          </ac:grpSpMkLst>
        </pc:gr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jpeg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image" Target="../media/image4.jpeg"/><Relationship Id="rId7" Type="http://schemas.openxmlformats.org/officeDocument/2006/relationships/image" Target="../media/image9.svg"/><Relationship Id="rId2" Type="http://schemas.openxmlformats.org/officeDocument/2006/relationships/image" Target="../media/image5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svg"/><Relationship Id="rId5" Type="http://schemas.openxmlformats.org/officeDocument/2006/relationships/image" Target="../media/image7.svg"/><Relationship Id="rId4" Type="http://schemas.openxmlformats.org/officeDocument/2006/relationships/image" Target="../media/image6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5176390" y="9070957"/>
            <a:ext cx="2285021" cy="719076"/>
          </a:xfrm>
          <a:custGeom>
            <a:avLst/>
            <a:gdLst/>
            <a:ahLst/>
            <a:cxnLst/>
            <a:rect l="l" t="t" r="r" b="b"/>
            <a:pathLst>
              <a:path w="2285021" h="719076">
                <a:moveTo>
                  <a:pt x="0" y="0"/>
                </a:moveTo>
                <a:lnTo>
                  <a:pt x="2285021" y="0"/>
                </a:lnTo>
                <a:lnTo>
                  <a:pt x="2285021" y="719076"/>
                </a:lnTo>
                <a:lnTo>
                  <a:pt x="0" y="71907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3301365" y="0"/>
            <a:ext cx="4471035" cy="2839877"/>
          </a:xfrm>
          <a:custGeom>
            <a:avLst/>
            <a:gdLst/>
            <a:ahLst/>
            <a:cxnLst/>
            <a:rect l="l" t="t" r="r" b="b"/>
            <a:pathLst>
              <a:path w="4471035" h="2962061">
                <a:moveTo>
                  <a:pt x="0" y="0"/>
                </a:moveTo>
                <a:lnTo>
                  <a:pt x="4471035" y="0"/>
                </a:lnTo>
                <a:lnTo>
                  <a:pt x="4471035" y="2962061"/>
                </a:lnTo>
                <a:lnTo>
                  <a:pt x="0" y="296206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16100"/>
            </a:stretch>
          </a:blipFill>
        </p:spPr>
        <p:txBody>
          <a:bodyPr/>
          <a:lstStyle/>
          <a:p>
            <a:endParaRPr lang="en-US" dirty="0"/>
          </a:p>
        </p:txBody>
      </p:sp>
      <p:grpSp>
        <p:nvGrpSpPr>
          <p:cNvPr id="4" name="Group 4"/>
          <p:cNvGrpSpPr/>
          <p:nvPr/>
        </p:nvGrpSpPr>
        <p:grpSpPr>
          <a:xfrm>
            <a:off x="6105312" y="662189"/>
            <a:ext cx="1240735" cy="1363992"/>
            <a:chOff x="0" y="0"/>
            <a:chExt cx="432500" cy="475466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432500" cy="475466"/>
            </a:xfrm>
            <a:custGeom>
              <a:avLst/>
              <a:gdLst/>
              <a:ahLst/>
              <a:cxnLst/>
              <a:rect l="l" t="t" r="r" b="b"/>
              <a:pathLst>
                <a:path w="432500" h="475466">
                  <a:moveTo>
                    <a:pt x="0" y="0"/>
                  </a:moveTo>
                  <a:lnTo>
                    <a:pt x="432500" y="0"/>
                  </a:lnTo>
                  <a:lnTo>
                    <a:pt x="432500" y="475466"/>
                  </a:lnTo>
                  <a:lnTo>
                    <a:pt x="0" y="475466"/>
                  </a:lnTo>
                  <a:close/>
                </a:path>
              </a:pathLst>
            </a:custGeom>
            <a:solidFill>
              <a:srgbClr val="E5E8EE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66675"/>
              <a:ext cx="432500" cy="54214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00"/>
                </a:lnSpc>
              </a:pPr>
              <a:endParaRPr/>
            </a:p>
          </p:txBody>
        </p:sp>
      </p:grpSp>
      <p:sp>
        <p:nvSpPr>
          <p:cNvPr id="7" name="AutoShape 7"/>
          <p:cNvSpPr/>
          <p:nvPr/>
        </p:nvSpPr>
        <p:spPr>
          <a:xfrm>
            <a:off x="1001675" y="948027"/>
            <a:ext cx="376428" cy="0"/>
          </a:xfrm>
          <a:prstGeom prst="line">
            <a:avLst/>
          </a:prstGeom>
          <a:ln w="19050" cap="flat">
            <a:solidFill>
              <a:srgbClr val="B9353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8" name="AutoShape 8"/>
          <p:cNvSpPr/>
          <p:nvPr/>
        </p:nvSpPr>
        <p:spPr>
          <a:xfrm>
            <a:off x="1993918" y="928903"/>
            <a:ext cx="376428" cy="0"/>
          </a:xfrm>
          <a:prstGeom prst="line">
            <a:avLst/>
          </a:prstGeom>
          <a:ln w="19050" cap="flat">
            <a:solidFill>
              <a:srgbClr val="B9353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grpSp>
        <p:nvGrpSpPr>
          <p:cNvPr id="9" name="Group 9"/>
          <p:cNvGrpSpPr/>
          <p:nvPr/>
        </p:nvGrpSpPr>
        <p:grpSpPr>
          <a:xfrm>
            <a:off x="295415" y="2046708"/>
            <a:ext cx="4235976" cy="508888"/>
            <a:chOff x="0" y="0"/>
            <a:chExt cx="1476593" cy="17739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476593" cy="177390"/>
            </a:xfrm>
            <a:custGeom>
              <a:avLst/>
              <a:gdLst/>
              <a:ahLst/>
              <a:cxnLst/>
              <a:rect l="l" t="t" r="r" b="b"/>
              <a:pathLst>
                <a:path w="1476593" h="177390">
                  <a:moveTo>
                    <a:pt x="1476593" y="0"/>
                  </a:moveTo>
                  <a:lnTo>
                    <a:pt x="0" y="0"/>
                  </a:lnTo>
                  <a:lnTo>
                    <a:pt x="101600" y="88695"/>
                  </a:lnTo>
                  <a:lnTo>
                    <a:pt x="0" y="177390"/>
                  </a:lnTo>
                  <a:lnTo>
                    <a:pt x="1476593" y="177390"/>
                  </a:lnTo>
                  <a:lnTo>
                    <a:pt x="1374993" y="88695"/>
                  </a:lnTo>
                  <a:lnTo>
                    <a:pt x="1476593" y="0"/>
                  </a:lnTo>
                  <a:close/>
                </a:path>
              </a:pathLst>
            </a:custGeom>
            <a:solidFill>
              <a:srgbClr val="00356C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88900" y="-38100"/>
              <a:ext cx="1298793" cy="21549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39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031218" y="3505377"/>
            <a:ext cx="2575364" cy="4216455"/>
            <a:chOff x="0" y="0"/>
            <a:chExt cx="897731" cy="1469788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97731" cy="1469788"/>
            </a:xfrm>
            <a:custGeom>
              <a:avLst/>
              <a:gdLst/>
              <a:ahLst/>
              <a:cxnLst/>
              <a:rect l="l" t="t" r="r" b="b"/>
              <a:pathLst>
                <a:path w="897731" h="1469788">
                  <a:moveTo>
                    <a:pt x="0" y="0"/>
                  </a:moveTo>
                  <a:lnTo>
                    <a:pt x="897731" y="0"/>
                  </a:lnTo>
                  <a:lnTo>
                    <a:pt x="897731" y="1469788"/>
                  </a:lnTo>
                  <a:lnTo>
                    <a:pt x="0" y="1469788"/>
                  </a:lnTo>
                  <a:close/>
                </a:path>
              </a:pathLst>
            </a:custGeom>
            <a:ln w="9525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38100"/>
              <a:ext cx="897731" cy="150788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63"/>
                </a:lnSpc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108000" y="3505377"/>
            <a:ext cx="4853982" cy="1527771"/>
            <a:chOff x="0" y="0"/>
            <a:chExt cx="6471976" cy="2037028"/>
          </a:xfrm>
        </p:grpSpPr>
        <p:grpSp>
          <p:nvGrpSpPr>
            <p:cNvPr id="16" name="Group 16"/>
            <p:cNvGrpSpPr/>
            <p:nvPr/>
          </p:nvGrpSpPr>
          <p:grpSpPr>
            <a:xfrm>
              <a:off x="0" y="0"/>
              <a:ext cx="486724" cy="2037028"/>
              <a:chOff x="0" y="0"/>
              <a:chExt cx="128321" cy="537045"/>
            </a:xfrm>
          </p:grpSpPr>
          <p:sp>
            <p:nvSpPr>
              <p:cNvPr id="17" name="Freeform 17"/>
              <p:cNvSpPr/>
              <p:nvPr/>
            </p:nvSpPr>
            <p:spPr>
              <a:xfrm>
                <a:off x="0" y="0"/>
                <a:ext cx="128321" cy="537044"/>
              </a:xfrm>
              <a:custGeom>
                <a:avLst/>
                <a:gdLst/>
                <a:ahLst/>
                <a:cxnLst/>
                <a:rect l="l" t="t" r="r" b="b"/>
                <a:pathLst>
                  <a:path w="128321" h="537044">
                    <a:moveTo>
                      <a:pt x="0" y="0"/>
                    </a:moveTo>
                    <a:lnTo>
                      <a:pt x="128321" y="0"/>
                    </a:lnTo>
                    <a:lnTo>
                      <a:pt x="128321" y="537044"/>
                    </a:lnTo>
                    <a:lnTo>
                      <a:pt x="0" y="537044"/>
                    </a:lnTo>
                    <a:close/>
                  </a:path>
                </a:pathLst>
              </a:custGeom>
              <a:solidFill>
                <a:srgbClr val="00356C"/>
              </a:solidFill>
              <a:ln w="9525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8" name="TextBox 18"/>
              <p:cNvSpPr txBox="1"/>
              <p:nvPr/>
            </p:nvSpPr>
            <p:spPr>
              <a:xfrm>
                <a:off x="0" y="-38100"/>
                <a:ext cx="128321" cy="57514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464"/>
                  </a:lnSpc>
                </a:pPr>
                <a:endParaRPr/>
              </a:p>
            </p:txBody>
          </p:sp>
        </p:grpSp>
        <p:grpSp>
          <p:nvGrpSpPr>
            <p:cNvPr id="19" name="Group 19"/>
            <p:cNvGrpSpPr/>
            <p:nvPr/>
          </p:nvGrpSpPr>
          <p:grpSpPr>
            <a:xfrm>
              <a:off x="486724" y="0"/>
              <a:ext cx="5985252" cy="2037028"/>
              <a:chOff x="0" y="0"/>
              <a:chExt cx="1577959" cy="537045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1577959" cy="537044"/>
              </a:xfrm>
              <a:custGeom>
                <a:avLst/>
                <a:gdLst/>
                <a:ahLst/>
                <a:cxnLst/>
                <a:rect l="l" t="t" r="r" b="b"/>
                <a:pathLst>
                  <a:path w="1577959" h="537044">
                    <a:moveTo>
                      <a:pt x="0" y="0"/>
                    </a:moveTo>
                    <a:lnTo>
                      <a:pt x="1577959" y="0"/>
                    </a:lnTo>
                    <a:lnTo>
                      <a:pt x="1577959" y="537044"/>
                    </a:lnTo>
                    <a:lnTo>
                      <a:pt x="0" y="537044"/>
                    </a:lnTo>
                    <a:close/>
                  </a:path>
                </a:pathLst>
              </a:custGeom>
              <a:solidFill>
                <a:srgbClr val="EDF6FF"/>
              </a:solidFill>
              <a:ln w="9525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38100"/>
                <a:ext cx="1577959" cy="57514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464"/>
                  </a:lnSpc>
                </a:pPr>
                <a:endParaRPr/>
              </a:p>
            </p:txBody>
          </p:sp>
        </p:grpSp>
        <p:sp>
          <p:nvSpPr>
            <p:cNvPr id="22" name="TextBox 22"/>
            <p:cNvSpPr txBox="1"/>
            <p:nvPr/>
          </p:nvSpPr>
          <p:spPr>
            <a:xfrm>
              <a:off x="79211" y="537802"/>
              <a:ext cx="328303" cy="78003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997"/>
                </a:lnSpc>
              </a:pPr>
              <a:r>
                <a:rPr lang="en-US" sz="3569" b="1">
                  <a:solidFill>
                    <a:srgbClr val="FFFFFF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1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112329" y="5214123"/>
            <a:ext cx="4849654" cy="1353168"/>
            <a:chOff x="0" y="0"/>
            <a:chExt cx="6466205" cy="1804224"/>
          </a:xfrm>
        </p:grpSpPr>
        <p:grpSp>
          <p:nvGrpSpPr>
            <p:cNvPr id="24" name="Group 24"/>
            <p:cNvGrpSpPr/>
            <p:nvPr/>
          </p:nvGrpSpPr>
          <p:grpSpPr>
            <a:xfrm>
              <a:off x="0" y="0"/>
              <a:ext cx="486290" cy="1804224"/>
              <a:chOff x="0" y="0"/>
              <a:chExt cx="128206" cy="475668"/>
            </a:xfrm>
          </p:grpSpPr>
          <p:sp>
            <p:nvSpPr>
              <p:cNvPr id="25" name="Freeform 25"/>
              <p:cNvSpPr/>
              <p:nvPr/>
            </p:nvSpPr>
            <p:spPr>
              <a:xfrm>
                <a:off x="0" y="0"/>
                <a:ext cx="128206" cy="475668"/>
              </a:xfrm>
              <a:custGeom>
                <a:avLst/>
                <a:gdLst/>
                <a:ahLst/>
                <a:cxnLst/>
                <a:rect l="l" t="t" r="r" b="b"/>
                <a:pathLst>
                  <a:path w="128206" h="475668">
                    <a:moveTo>
                      <a:pt x="0" y="0"/>
                    </a:moveTo>
                    <a:lnTo>
                      <a:pt x="128206" y="0"/>
                    </a:lnTo>
                    <a:lnTo>
                      <a:pt x="128206" y="475668"/>
                    </a:lnTo>
                    <a:lnTo>
                      <a:pt x="0" y="475668"/>
                    </a:lnTo>
                    <a:close/>
                  </a:path>
                </a:pathLst>
              </a:custGeom>
              <a:solidFill>
                <a:srgbClr val="7A0000"/>
              </a:solidFill>
              <a:ln w="9525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6" name="TextBox 26"/>
              <p:cNvSpPr txBox="1"/>
              <p:nvPr/>
            </p:nvSpPr>
            <p:spPr>
              <a:xfrm>
                <a:off x="0" y="-38100"/>
                <a:ext cx="128206" cy="51376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464"/>
                  </a:lnSpc>
                </a:pPr>
                <a:endParaRPr/>
              </a:p>
            </p:txBody>
          </p:sp>
        </p:grpSp>
        <p:grpSp>
          <p:nvGrpSpPr>
            <p:cNvPr id="27" name="Group 27"/>
            <p:cNvGrpSpPr/>
            <p:nvPr/>
          </p:nvGrpSpPr>
          <p:grpSpPr>
            <a:xfrm>
              <a:off x="486290" y="0"/>
              <a:ext cx="5979915" cy="1804224"/>
              <a:chOff x="0" y="0"/>
              <a:chExt cx="1576552" cy="475668"/>
            </a:xfrm>
          </p:grpSpPr>
          <p:sp>
            <p:nvSpPr>
              <p:cNvPr id="28" name="Freeform 28"/>
              <p:cNvSpPr/>
              <p:nvPr/>
            </p:nvSpPr>
            <p:spPr>
              <a:xfrm>
                <a:off x="0" y="0"/>
                <a:ext cx="1576552" cy="475668"/>
              </a:xfrm>
              <a:custGeom>
                <a:avLst/>
                <a:gdLst/>
                <a:ahLst/>
                <a:cxnLst/>
                <a:rect l="l" t="t" r="r" b="b"/>
                <a:pathLst>
                  <a:path w="1576552" h="475668">
                    <a:moveTo>
                      <a:pt x="0" y="0"/>
                    </a:moveTo>
                    <a:lnTo>
                      <a:pt x="1576552" y="0"/>
                    </a:lnTo>
                    <a:lnTo>
                      <a:pt x="1576552" y="475668"/>
                    </a:lnTo>
                    <a:lnTo>
                      <a:pt x="0" y="475668"/>
                    </a:lnTo>
                    <a:close/>
                  </a:path>
                </a:pathLst>
              </a:custGeom>
              <a:solidFill>
                <a:srgbClr val="FFEEEE"/>
              </a:solidFill>
              <a:ln w="9525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9" name="TextBox 29"/>
              <p:cNvSpPr txBox="1"/>
              <p:nvPr/>
            </p:nvSpPr>
            <p:spPr>
              <a:xfrm>
                <a:off x="0" y="-38100"/>
                <a:ext cx="1576552" cy="51376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464"/>
                  </a:lnSpc>
                </a:pPr>
                <a:endParaRPr/>
              </a:p>
            </p:txBody>
          </p:sp>
        </p:grpSp>
        <p:sp>
          <p:nvSpPr>
            <p:cNvPr id="30" name="TextBox 30"/>
            <p:cNvSpPr txBox="1"/>
            <p:nvPr/>
          </p:nvSpPr>
          <p:spPr>
            <a:xfrm>
              <a:off x="79140" y="483518"/>
              <a:ext cx="328010" cy="78003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997"/>
                </a:lnSpc>
              </a:pPr>
              <a:r>
                <a:rPr lang="en-US" sz="3569" b="1">
                  <a:solidFill>
                    <a:srgbClr val="FFFFFF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2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24028" y="6748266"/>
            <a:ext cx="4853982" cy="1131648"/>
            <a:chOff x="0" y="0"/>
            <a:chExt cx="6471976" cy="1508864"/>
          </a:xfrm>
        </p:grpSpPr>
        <p:grpSp>
          <p:nvGrpSpPr>
            <p:cNvPr id="32" name="Group 32"/>
            <p:cNvGrpSpPr/>
            <p:nvPr/>
          </p:nvGrpSpPr>
          <p:grpSpPr>
            <a:xfrm>
              <a:off x="0" y="0"/>
              <a:ext cx="486724" cy="1508864"/>
              <a:chOff x="0" y="0"/>
              <a:chExt cx="128321" cy="397799"/>
            </a:xfrm>
          </p:grpSpPr>
          <p:sp>
            <p:nvSpPr>
              <p:cNvPr id="33" name="Freeform 33"/>
              <p:cNvSpPr/>
              <p:nvPr/>
            </p:nvSpPr>
            <p:spPr>
              <a:xfrm>
                <a:off x="0" y="0"/>
                <a:ext cx="128321" cy="397799"/>
              </a:xfrm>
              <a:custGeom>
                <a:avLst/>
                <a:gdLst/>
                <a:ahLst/>
                <a:cxnLst/>
                <a:rect l="l" t="t" r="r" b="b"/>
                <a:pathLst>
                  <a:path w="128321" h="397799">
                    <a:moveTo>
                      <a:pt x="0" y="0"/>
                    </a:moveTo>
                    <a:lnTo>
                      <a:pt x="128321" y="0"/>
                    </a:lnTo>
                    <a:lnTo>
                      <a:pt x="128321" y="397799"/>
                    </a:lnTo>
                    <a:lnTo>
                      <a:pt x="0" y="397799"/>
                    </a:lnTo>
                    <a:close/>
                  </a:path>
                </a:pathLst>
              </a:custGeom>
              <a:solidFill>
                <a:srgbClr val="00356C"/>
              </a:solidFill>
              <a:ln w="9525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4" name="TextBox 34"/>
              <p:cNvSpPr txBox="1"/>
              <p:nvPr/>
            </p:nvSpPr>
            <p:spPr>
              <a:xfrm>
                <a:off x="0" y="-38100"/>
                <a:ext cx="128321" cy="435899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464"/>
                  </a:lnSpc>
                </a:pPr>
                <a:endParaRPr/>
              </a:p>
            </p:txBody>
          </p:sp>
        </p:grpSp>
        <p:grpSp>
          <p:nvGrpSpPr>
            <p:cNvPr id="35" name="Group 35"/>
            <p:cNvGrpSpPr/>
            <p:nvPr/>
          </p:nvGrpSpPr>
          <p:grpSpPr>
            <a:xfrm>
              <a:off x="486724" y="0"/>
              <a:ext cx="5985252" cy="1508864"/>
              <a:chOff x="0" y="0"/>
              <a:chExt cx="1577959" cy="397799"/>
            </a:xfrm>
          </p:grpSpPr>
          <p:sp>
            <p:nvSpPr>
              <p:cNvPr id="36" name="Freeform 36"/>
              <p:cNvSpPr/>
              <p:nvPr/>
            </p:nvSpPr>
            <p:spPr>
              <a:xfrm>
                <a:off x="0" y="0"/>
                <a:ext cx="1577959" cy="397799"/>
              </a:xfrm>
              <a:custGeom>
                <a:avLst/>
                <a:gdLst/>
                <a:ahLst/>
                <a:cxnLst/>
                <a:rect l="l" t="t" r="r" b="b"/>
                <a:pathLst>
                  <a:path w="1577959" h="397799">
                    <a:moveTo>
                      <a:pt x="0" y="0"/>
                    </a:moveTo>
                    <a:lnTo>
                      <a:pt x="1577959" y="0"/>
                    </a:lnTo>
                    <a:lnTo>
                      <a:pt x="1577959" y="397799"/>
                    </a:lnTo>
                    <a:lnTo>
                      <a:pt x="0" y="397799"/>
                    </a:lnTo>
                    <a:close/>
                  </a:path>
                </a:pathLst>
              </a:custGeom>
              <a:solidFill>
                <a:srgbClr val="EDF6FF"/>
              </a:solidFill>
              <a:ln w="9525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7" name="TextBox 37"/>
              <p:cNvSpPr txBox="1"/>
              <p:nvPr/>
            </p:nvSpPr>
            <p:spPr>
              <a:xfrm>
                <a:off x="0" y="-38100"/>
                <a:ext cx="1577959" cy="435899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464"/>
                  </a:lnSpc>
                </a:pPr>
                <a:endParaRPr/>
              </a:p>
            </p:txBody>
          </p:sp>
        </p:grpSp>
        <p:sp>
          <p:nvSpPr>
            <p:cNvPr id="38" name="TextBox 38"/>
            <p:cNvSpPr txBox="1"/>
            <p:nvPr/>
          </p:nvSpPr>
          <p:spPr>
            <a:xfrm>
              <a:off x="79211" y="335838"/>
              <a:ext cx="328303" cy="78003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997"/>
                </a:lnSpc>
              </a:pPr>
              <a:r>
                <a:rPr lang="en-US" sz="3569" b="1">
                  <a:solidFill>
                    <a:srgbClr val="FFFFFF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3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23762" y="8024956"/>
            <a:ext cx="4838220" cy="1098486"/>
            <a:chOff x="0" y="0"/>
            <a:chExt cx="6450960" cy="1464648"/>
          </a:xfrm>
        </p:grpSpPr>
        <p:grpSp>
          <p:nvGrpSpPr>
            <p:cNvPr id="40" name="Group 40"/>
            <p:cNvGrpSpPr/>
            <p:nvPr/>
          </p:nvGrpSpPr>
          <p:grpSpPr>
            <a:xfrm>
              <a:off x="0" y="0"/>
              <a:ext cx="485144" cy="1464648"/>
              <a:chOff x="0" y="0"/>
              <a:chExt cx="127904" cy="386141"/>
            </a:xfrm>
          </p:grpSpPr>
          <p:sp>
            <p:nvSpPr>
              <p:cNvPr id="41" name="Freeform 41"/>
              <p:cNvSpPr/>
              <p:nvPr/>
            </p:nvSpPr>
            <p:spPr>
              <a:xfrm>
                <a:off x="0" y="0"/>
                <a:ext cx="127904" cy="386141"/>
              </a:xfrm>
              <a:custGeom>
                <a:avLst/>
                <a:gdLst/>
                <a:ahLst/>
                <a:cxnLst/>
                <a:rect l="l" t="t" r="r" b="b"/>
                <a:pathLst>
                  <a:path w="127904" h="386141">
                    <a:moveTo>
                      <a:pt x="0" y="0"/>
                    </a:moveTo>
                    <a:lnTo>
                      <a:pt x="127904" y="0"/>
                    </a:lnTo>
                    <a:lnTo>
                      <a:pt x="127904" y="386141"/>
                    </a:lnTo>
                    <a:lnTo>
                      <a:pt x="0" y="386141"/>
                    </a:lnTo>
                    <a:close/>
                  </a:path>
                </a:pathLst>
              </a:custGeom>
              <a:solidFill>
                <a:srgbClr val="7A0000"/>
              </a:solidFill>
              <a:ln w="9525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" name="TextBox 42"/>
              <p:cNvSpPr txBox="1"/>
              <p:nvPr/>
            </p:nvSpPr>
            <p:spPr>
              <a:xfrm>
                <a:off x="0" y="-38100"/>
                <a:ext cx="127904" cy="42424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464"/>
                  </a:lnSpc>
                </a:pPr>
                <a:endParaRPr/>
              </a:p>
            </p:txBody>
          </p:sp>
        </p:grpSp>
        <p:grpSp>
          <p:nvGrpSpPr>
            <p:cNvPr id="43" name="Group 43"/>
            <p:cNvGrpSpPr/>
            <p:nvPr/>
          </p:nvGrpSpPr>
          <p:grpSpPr>
            <a:xfrm>
              <a:off x="485144" y="0"/>
              <a:ext cx="5965817" cy="1464648"/>
              <a:chOff x="0" y="0"/>
              <a:chExt cx="1572835" cy="386141"/>
            </a:xfrm>
          </p:grpSpPr>
          <p:sp>
            <p:nvSpPr>
              <p:cNvPr id="44" name="Freeform 44"/>
              <p:cNvSpPr/>
              <p:nvPr/>
            </p:nvSpPr>
            <p:spPr>
              <a:xfrm>
                <a:off x="0" y="0"/>
                <a:ext cx="1572835" cy="386141"/>
              </a:xfrm>
              <a:custGeom>
                <a:avLst/>
                <a:gdLst/>
                <a:ahLst/>
                <a:cxnLst/>
                <a:rect l="l" t="t" r="r" b="b"/>
                <a:pathLst>
                  <a:path w="1572835" h="386141">
                    <a:moveTo>
                      <a:pt x="0" y="0"/>
                    </a:moveTo>
                    <a:lnTo>
                      <a:pt x="1572835" y="0"/>
                    </a:lnTo>
                    <a:lnTo>
                      <a:pt x="1572835" y="386141"/>
                    </a:lnTo>
                    <a:lnTo>
                      <a:pt x="0" y="386141"/>
                    </a:lnTo>
                    <a:close/>
                  </a:path>
                </a:pathLst>
              </a:custGeom>
              <a:solidFill>
                <a:srgbClr val="FFEEEE"/>
              </a:solidFill>
              <a:ln w="9525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5" name="TextBox 45"/>
              <p:cNvSpPr txBox="1"/>
              <p:nvPr/>
            </p:nvSpPr>
            <p:spPr>
              <a:xfrm>
                <a:off x="0" y="-38100"/>
                <a:ext cx="1572835" cy="42424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464"/>
                  </a:lnSpc>
                </a:pPr>
                <a:endParaRPr/>
              </a:p>
            </p:txBody>
          </p:sp>
        </p:grpSp>
        <p:sp>
          <p:nvSpPr>
            <p:cNvPr id="46" name="TextBox 46"/>
            <p:cNvSpPr txBox="1"/>
            <p:nvPr/>
          </p:nvSpPr>
          <p:spPr>
            <a:xfrm>
              <a:off x="81251" y="313730"/>
              <a:ext cx="327237" cy="78003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997"/>
                </a:lnSpc>
              </a:pPr>
              <a:r>
                <a:rPr lang="en-US" sz="3569" b="1">
                  <a:solidFill>
                    <a:srgbClr val="FFFFFF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4</a:t>
              </a:r>
            </a:p>
          </p:txBody>
        </p:sp>
      </p:grpSp>
      <p:sp>
        <p:nvSpPr>
          <p:cNvPr id="47" name="Freeform 47"/>
          <p:cNvSpPr/>
          <p:nvPr/>
        </p:nvSpPr>
        <p:spPr>
          <a:xfrm rot="16919035" flipH="1">
            <a:off x="5482061" y="49813"/>
            <a:ext cx="654421" cy="567561"/>
          </a:xfrm>
          <a:custGeom>
            <a:avLst/>
            <a:gdLst/>
            <a:ahLst/>
            <a:cxnLst/>
            <a:rect l="l" t="t" r="r" b="b"/>
            <a:pathLst>
              <a:path w="654421" h="567561">
                <a:moveTo>
                  <a:pt x="654421" y="0"/>
                </a:moveTo>
                <a:lnTo>
                  <a:pt x="0" y="0"/>
                </a:lnTo>
                <a:lnTo>
                  <a:pt x="0" y="567562"/>
                </a:lnTo>
                <a:lnTo>
                  <a:pt x="654421" y="567562"/>
                </a:lnTo>
                <a:lnTo>
                  <a:pt x="654421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8" name="Freeform 48"/>
          <p:cNvSpPr/>
          <p:nvPr/>
        </p:nvSpPr>
        <p:spPr>
          <a:xfrm>
            <a:off x="5246694" y="7759932"/>
            <a:ext cx="2100547" cy="1185934"/>
          </a:xfrm>
          <a:custGeom>
            <a:avLst/>
            <a:gdLst/>
            <a:ahLst/>
            <a:cxnLst/>
            <a:rect l="l" t="t" r="r" b="b"/>
            <a:pathLst>
              <a:path w="2100547" h="1185934">
                <a:moveTo>
                  <a:pt x="0" y="0"/>
                </a:moveTo>
                <a:lnTo>
                  <a:pt x="2100547" y="0"/>
                </a:lnTo>
                <a:lnTo>
                  <a:pt x="2100547" y="1185934"/>
                </a:lnTo>
                <a:lnTo>
                  <a:pt x="0" y="118593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9" name="TextBox 49"/>
          <p:cNvSpPr txBox="1"/>
          <p:nvPr/>
        </p:nvSpPr>
        <p:spPr>
          <a:xfrm>
            <a:off x="6123991" y="800372"/>
            <a:ext cx="1223651" cy="12087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63"/>
              </a:lnSpc>
            </a:pPr>
            <a:r>
              <a:rPr lang="en-US" sz="1759" dirty="0">
                <a:solidFill>
                  <a:srgbClr val="000000"/>
                </a:solidFill>
                <a:latin typeface="Canva Student Font"/>
                <a:ea typeface="Canva Student Font"/>
                <a:cs typeface="Canva Student Font"/>
                <a:sym typeface="Canva Student Font"/>
              </a:rPr>
              <a:t>Changes made during this time take effect </a:t>
            </a:r>
            <a:r>
              <a:rPr lang="en-US" sz="1759" dirty="0">
                <a:solidFill>
                  <a:srgbClr val="B93530"/>
                </a:solidFill>
                <a:latin typeface="Canva Student Font"/>
                <a:ea typeface="Canva Student Font"/>
                <a:cs typeface="Canva Student Font"/>
                <a:sym typeface="Canva Student Font"/>
              </a:rPr>
              <a:t>JANUARY 1.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534056" y="-75043"/>
            <a:ext cx="2508653" cy="1070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740"/>
              </a:lnSpc>
            </a:pPr>
            <a:r>
              <a:rPr lang="en-US" sz="6243">
                <a:solidFill>
                  <a:srgbClr val="00356C"/>
                </a:solidFill>
                <a:latin typeface="Inspirations"/>
                <a:ea typeface="Inspirations"/>
                <a:cs typeface="Inspirations"/>
                <a:sym typeface="Inspirations"/>
              </a:rPr>
              <a:t>Get Ready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1495697" y="745256"/>
            <a:ext cx="376428" cy="2885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389"/>
              </a:lnSpc>
            </a:pPr>
            <a:r>
              <a:rPr lang="en-US" sz="1706" b="1" dirty="0">
                <a:solidFill>
                  <a:srgbClr val="B9353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FOR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25462" y="946993"/>
            <a:ext cx="3914635" cy="79438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886"/>
              </a:lnSpc>
            </a:pPr>
            <a:r>
              <a:rPr lang="en-US" sz="4918" b="1" dirty="0">
                <a:solidFill>
                  <a:srgbClr val="00356C"/>
                </a:solidFill>
                <a:latin typeface="Verdana Bold"/>
                <a:ea typeface="Verdana Bold"/>
                <a:cs typeface="Verdana Bold"/>
                <a:sym typeface="Verdana Bold"/>
              </a:rPr>
              <a:t>MEDICARE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568910" y="1559006"/>
            <a:ext cx="3733452" cy="4402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54"/>
              </a:lnSpc>
            </a:pPr>
            <a:r>
              <a:rPr lang="en-US" sz="2610" b="1">
                <a:solidFill>
                  <a:srgbClr val="B93530"/>
                </a:solidFill>
                <a:latin typeface="Verdana Bold"/>
                <a:ea typeface="Verdana Bold"/>
                <a:cs typeface="Verdana Bold"/>
                <a:sym typeface="Verdana Bold"/>
              </a:rPr>
              <a:t>OPEN ENROLLMENT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692950" y="2094490"/>
            <a:ext cx="3440906" cy="4039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6"/>
              </a:lnSpc>
            </a:pPr>
            <a:r>
              <a:rPr lang="en-US" sz="2097" b="1">
                <a:solidFill>
                  <a:srgbClr val="FFFFFF"/>
                </a:solidFill>
                <a:latin typeface="ITC Franklin Gothic LT Semi-Bold"/>
                <a:ea typeface="ITC Franklin Gothic LT Semi-Bold"/>
                <a:cs typeface="ITC Franklin Gothic LT Semi-Bold"/>
                <a:sym typeface="ITC Franklin Gothic LT Semi-Bold"/>
              </a:rPr>
              <a:t>OCTOBER 15 - DECEMBER 7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867910" y="2771561"/>
            <a:ext cx="6226016" cy="5403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39"/>
              </a:lnSpc>
            </a:pPr>
            <a:r>
              <a:rPr lang="en-US" sz="15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Now is the time to get organized so you can make informed choices about your Medicare coverage for next year.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498369" y="3505686"/>
            <a:ext cx="3555157" cy="2571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00"/>
              </a:lnSpc>
            </a:pPr>
            <a:r>
              <a:rPr lang="en-US" sz="1500" b="1">
                <a:solidFill>
                  <a:srgbClr val="000000"/>
                </a:solidFill>
                <a:latin typeface="Verdana Bold"/>
                <a:ea typeface="Verdana Bold"/>
                <a:cs typeface="Verdana Bold"/>
                <a:sym typeface="Verdana Bold"/>
              </a:rPr>
              <a:t>Write Down your Medication List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439317" y="3734286"/>
            <a:ext cx="4557283" cy="12312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02259" lvl="1" indent="-151129" algn="l">
              <a:lnSpc>
                <a:spcPts val="1959"/>
              </a:lnSpc>
              <a:buFont typeface="Arial"/>
              <a:buChar char="•"/>
            </a:pPr>
            <a:r>
              <a:rPr lang="en-US" sz="1399">
                <a:solidFill>
                  <a:srgbClr val="000000"/>
                </a:solidFill>
                <a:latin typeface="Verdana"/>
                <a:ea typeface="Verdana"/>
                <a:cs typeface="Verdana"/>
                <a:sym typeface="Verdana"/>
              </a:rPr>
              <a:t>Prescription drug names</a:t>
            </a:r>
          </a:p>
          <a:p>
            <a:pPr marL="302259" lvl="1" indent="-151129" algn="l">
              <a:lnSpc>
                <a:spcPts val="1959"/>
              </a:lnSpc>
              <a:buFont typeface="Arial"/>
              <a:buChar char="•"/>
            </a:pPr>
            <a:r>
              <a:rPr lang="en-US" sz="1399">
                <a:solidFill>
                  <a:srgbClr val="000000"/>
                </a:solidFill>
                <a:latin typeface="Verdana"/>
                <a:ea typeface="Verdana"/>
                <a:cs typeface="Verdana"/>
                <a:sym typeface="Verdana"/>
              </a:rPr>
              <a:t>Dosages and how often you take them</a:t>
            </a:r>
          </a:p>
          <a:p>
            <a:pPr marL="302259" lvl="1" indent="-151129" algn="l">
              <a:lnSpc>
                <a:spcPts val="1959"/>
              </a:lnSpc>
              <a:buFont typeface="Arial"/>
              <a:buChar char="•"/>
            </a:pPr>
            <a:r>
              <a:rPr lang="en-US" sz="1399">
                <a:solidFill>
                  <a:srgbClr val="000000"/>
                </a:solidFill>
                <a:latin typeface="Verdana"/>
                <a:ea typeface="Verdana"/>
                <a:cs typeface="Verdana"/>
                <a:sym typeface="Verdana"/>
              </a:rPr>
              <a:t>Refill frequency </a:t>
            </a:r>
            <a:r>
              <a:rPr lang="en-US" sz="1399" i="1">
                <a:solidFill>
                  <a:srgbClr val="000000"/>
                </a:solidFill>
                <a:latin typeface="Verdana Italics"/>
                <a:ea typeface="Verdana Italics"/>
                <a:cs typeface="Verdana Italics"/>
                <a:sym typeface="Verdana Italics"/>
              </a:rPr>
              <a:t>(every 30, 60, 90 days etc.)</a:t>
            </a:r>
          </a:p>
          <a:p>
            <a:pPr marL="302259" lvl="1" indent="-151129" algn="l">
              <a:lnSpc>
                <a:spcPts val="1959"/>
              </a:lnSpc>
              <a:buFont typeface="Arial"/>
              <a:buChar char="•"/>
            </a:pPr>
            <a:r>
              <a:rPr lang="en-US" sz="1399">
                <a:solidFill>
                  <a:srgbClr val="000000"/>
                </a:solidFill>
                <a:latin typeface="Verdana"/>
                <a:ea typeface="Verdana"/>
                <a:cs typeface="Verdana"/>
                <a:sym typeface="Verdana"/>
              </a:rPr>
              <a:t>How often you take them</a:t>
            </a:r>
          </a:p>
          <a:p>
            <a:pPr marL="302259" lvl="1" indent="-151129" algn="l">
              <a:lnSpc>
                <a:spcPts val="1959"/>
              </a:lnSpc>
              <a:buFont typeface="Arial"/>
              <a:buChar char="•"/>
            </a:pPr>
            <a:r>
              <a:rPr lang="en-US" sz="1399">
                <a:solidFill>
                  <a:srgbClr val="000000"/>
                </a:solidFill>
                <a:latin typeface="Verdana"/>
                <a:ea typeface="Verdana"/>
                <a:cs typeface="Verdana"/>
                <a:sym typeface="Verdana"/>
              </a:rPr>
              <a:t>Your preferred pharmacy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534056" y="5219349"/>
            <a:ext cx="2767309" cy="2571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00"/>
              </a:lnSpc>
            </a:pPr>
            <a:r>
              <a:rPr lang="en-US" sz="1500" b="1">
                <a:solidFill>
                  <a:srgbClr val="000000"/>
                </a:solidFill>
                <a:latin typeface="Verdana Bold"/>
                <a:ea typeface="Verdana Bold"/>
                <a:cs typeface="Verdana Bold"/>
                <a:sym typeface="Verdana Bold"/>
              </a:rPr>
              <a:t>Watch for Important Mail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404699" y="5543199"/>
            <a:ext cx="4626519" cy="9836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02259" lvl="1" indent="-151129" algn="l">
              <a:lnSpc>
                <a:spcPts val="1959"/>
              </a:lnSpc>
              <a:buFont typeface="Arial"/>
              <a:buChar char="•"/>
            </a:pPr>
            <a:r>
              <a:rPr lang="en-US" sz="1399">
                <a:solidFill>
                  <a:srgbClr val="000000"/>
                </a:solidFill>
                <a:latin typeface="Verdana"/>
                <a:ea typeface="Verdana"/>
                <a:cs typeface="Verdana"/>
                <a:sym typeface="Verdana"/>
              </a:rPr>
              <a:t>Annual Notice of Change (ANOC) from your Medicare plan</a:t>
            </a:r>
          </a:p>
          <a:p>
            <a:pPr marL="302259" lvl="1" indent="-151129" algn="l">
              <a:lnSpc>
                <a:spcPts val="1959"/>
              </a:lnSpc>
              <a:buFont typeface="Arial"/>
              <a:buChar char="•"/>
            </a:pPr>
            <a:r>
              <a:rPr lang="en-US" sz="1399">
                <a:solidFill>
                  <a:srgbClr val="000000"/>
                </a:solidFill>
                <a:latin typeface="Verdana"/>
                <a:ea typeface="Verdana"/>
                <a:cs typeface="Verdana"/>
                <a:sym typeface="Verdana"/>
              </a:rPr>
              <a:t>Information from Medicare about next year’s costs and coverage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70977" y="6760404"/>
            <a:ext cx="3409940" cy="2571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00"/>
              </a:lnSpc>
            </a:pPr>
            <a:r>
              <a:rPr lang="en-US" sz="1500" b="1">
                <a:solidFill>
                  <a:srgbClr val="000000"/>
                </a:solidFill>
                <a:latin typeface="Verdana Bold"/>
                <a:ea typeface="Verdana Bold"/>
                <a:cs typeface="Verdana Bold"/>
                <a:sym typeface="Verdana Bold"/>
              </a:rPr>
              <a:t>Review your Health Care Needs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404699" y="7027104"/>
            <a:ext cx="4626519" cy="7359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02259" lvl="1" indent="-151129" algn="l">
              <a:lnSpc>
                <a:spcPts val="1959"/>
              </a:lnSpc>
              <a:buFont typeface="Arial"/>
              <a:buChar char="•"/>
            </a:pPr>
            <a:r>
              <a:rPr lang="en-US" sz="1399">
                <a:solidFill>
                  <a:srgbClr val="000000"/>
                </a:solidFill>
                <a:latin typeface="Verdana"/>
                <a:ea typeface="Verdana"/>
                <a:cs typeface="Verdana"/>
                <a:sym typeface="Verdana"/>
              </a:rPr>
              <a:t>Have your medications changed?</a:t>
            </a:r>
          </a:p>
          <a:p>
            <a:pPr marL="302259" lvl="1" indent="-151129" algn="l">
              <a:lnSpc>
                <a:spcPts val="1959"/>
              </a:lnSpc>
              <a:buFont typeface="Arial"/>
              <a:buChar char="•"/>
            </a:pPr>
            <a:r>
              <a:rPr lang="en-US" sz="1399">
                <a:solidFill>
                  <a:srgbClr val="000000"/>
                </a:solidFill>
                <a:latin typeface="Verdana"/>
                <a:ea typeface="Verdana"/>
                <a:cs typeface="Verdana"/>
                <a:sym typeface="Verdana"/>
              </a:rPr>
              <a:t>Do you have a new doctor or specialists?</a:t>
            </a:r>
          </a:p>
          <a:p>
            <a:pPr marL="302259" lvl="1" indent="-151129" algn="l">
              <a:lnSpc>
                <a:spcPts val="1959"/>
              </a:lnSpc>
              <a:buFont typeface="Arial"/>
              <a:buChar char="•"/>
            </a:pPr>
            <a:r>
              <a:rPr lang="en-US" sz="1399">
                <a:solidFill>
                  <a:srgbClr val="000000"/>
                </a:solidFill>
                <a:latin typeface="Verdana"/>
                <a:ea typeface="Verdana"/>
                <a:cs typeface="Verdana"/>
                <a:sym typeface="Verdana"/>
              </a:rPr>
              <a:t>Do you need different health services?</a:t>
            </a:r>
          </a:p>
        </p:txBody>
      </p:sp>
      <p:sp>
        <p:nvSpPr>
          <p:cNvPr id="62" name="TextBox 62"/>
          <p:cNvSpPr txBox="1"/>
          <p:nvPr/>
        </p:nvSpPr>
        <p:spPr>
          <a:xfrm>
            <a:off x="561251" y="8044006"/>
            <a:ext cx="3741111" cy="2571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00"/>
              </a:lnSpc>
            </a:pPr>
            <a:r>
              <a:rPr lang="en-US" sz="1500" b="1">
                <a:solidFill>
                  <a:srgbClr val="000000"/>
                </a:solidFill>
                <a:latin typeface="Verdana Bold"/>
                <a:ea typeface="Verdana Bold"/>
                <a:cs typeface="Verdana Bold"/>
                <a:sym typeface="Verdana Bold"/>
              </a:rPr>
              <a:t>Gather your Medicare Information</a:t>
            </a:r>
          </a:p>
        </p:txBody>
      </p:sp>
      <p:sp>
        <p:nvSpPr>
          <p:cNvPr id="63" name="TextBox 63"/>
          <p:cNvSpPr txBox="1"/>
          <p:nvPr/>
        </p:nvSpPr>
        <p:spPr>
          <a:xfrm>
            <a:off x="404699" y="8319270"/>
            <a:ext cx="4626519" cy="7359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02259" lvl="1" indent="-151129" algn="just">
              <a:lnSpc>
                <a:spcPts val="1959"/>
              </a:lnSpc>
              <a:buFont typeface="Arial"/>
              <a:buChar char="•"/>
            </a:pPr>
            <a:r>
              <a:rPr lang="en-US" sz="1399">
                <a:solidFill>
                  <a:srgbClr val="000000"/>
                </a:solidFill>
                <a:latin typeface="Verdana"/>
                <a:ea typeface="Verdana"/>
                <a:cs typeface="Verdana"/>
                <a:sym typeface="Verdana"/>
              </a:rPr>
              <a:t>Medicare card</a:t>
            </a:r>
          </a:p>
          <a:p>
            <a:pPr marL="302259" lvl="1" indent="-151129" algn="just">
              <a:lnSpc>
                <a:spcPts val="1959"/>
              </a:lnSpc>
              <a:buFont typeface="Arial"/>
              <a:buChar char="•"/>
            </a:pPr>
            <a:r>
              <a:rPr lang="en-US" sz="1399">
                <a:solidFill>
                  <a:srgbClr val="000000"/>
                </a:solidFill>
                <a:latin typeface="Verdana"/>
                <a:ea typeface="Verdana"/>
                <a:cs typeface="Verdana"/>
                <a:sym typeface="Verdana"/>
              </a:rPr>
              <a:t>Current insurance cards</a:t>
            </a:r>
          </a:p>
          <a:p>
            <a:pPr marL="302259" lvl="1" indent="-151129" algn="just">
              <a:lnSpc>
                <a:spcPts val="1959"/>
              </a:lnSpc>
              <a:buFont typeface="Arial"/>
              <a:buChar char="•"/>
            </a:pPr>
            <a:r>
              <a:rPr lang="en-US" sz="1399">
                <a:solidFill>
                  <a:srgbClr val="000000"/>
                </a:solidFill>
                <a:latin typeface="Verdana"/>
                <a:ea typeface="Verdana"/>
                <a:cs typeface="Verdana"/>
                <a:sym typeface="Verdana"/>
              </a:rPr>
              <a:t>Notes about your health care needs</a:t>
            </a:r>
          </a:p>
        </p:txBody>
      </p:sp>
      <p:sp>
        <p:nvSpPr>
          <p:cNvPr id="64" name="TextBox 64"/>
          <p:cNvSpPr txBox="1"/>
          <p:nvPr/>
        </p:nvSpPr>
        <p:spPr>
          <a:xfrm>
            <a:off x="5246694" y="3619986"/>
            <a:ext cx="2144414" cy="5403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39"/>
              </a:lnSpc>
            </a:pPr>
            <a:r>
              <a:rPr lang="en-US" sz="1599" b="1">
                <a:solidFill>
                  <a:srgbClr val="00356C"/>
                </a:solidFill>
                <a:latin typeface="Verdana Bold"/>
                <a:ea typeface="Verdana Bold"/>
                <a:cs typeface="Verdana Bold"/>
                <a:sym typeface="Verdana Bold"/>
              </a:rPr>
              <a:t>For Free, Unbiased Help Contact: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132043" y="9275842"/>
            <a:ext cx="4837954" cy="5501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120"/>
              </a:lnSpc>
              <a:spcBef>
                <a:spcPct val="0"/>
              </a:spcBef>
            </a:pPr>
            <a:r>
              <a:rPr lang="en-US" sz="80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This project was supported by the Administration for Community Living (ACL), U.S. Department of Health and Human Services (HHS) as part of a financial assistance award totaling $1,061,673 with 100 percent funding by ACL/HHS. The contents are those of the author(s) and do not necessarily represent the official views of, nor an endorsement, by ACL/HHS, or the U.S. Government. 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5473996" y="5168274"/>
            <a:ext cx="1689808" cy="6591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19"/>
              </a:lnSpc>
            </a:pPr>
            <a:r>
              <a:rPr lang="en-US" sz="1799" b="1">
                <a:solidFill>
                  <a:srgbClr val="FF3131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Insert contact information here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103676" y="184200"/>
            <a:ext cx="2265044" cy="2265044"/>
            <a:chOff x="0" y="0"/>
            <a:chExt cx="3020059" cy="3020059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0"/>
              <a:ext cx="3020059" cy="3020059"/>
              <a:chOff x="0" y="0"/>
              <a:chExt cx="812800" cy="812800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F6FF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76200" y="38100"/>
                <a:ext cx="660400" cy="6985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484"/>
                  </a:lnSpc>
                </a:pPr>
                <a:endParaRPr/>
              </a:p>
            </p:txBody>
          </p:sp>
        </p:grpSp>
        <p:sp>
          <p:nvSpPr>
            <p:cNvPr id="6" name="Freeform 6"/>
            <p:cNvSpPr/>
            <p:nvPr/>
          </p:nvSpPr>
          <p:spPr>
            <a:xfrm>
              <a:off x="432583" y="516086"/>
              <a:ext cx="2154892" cy="1987888"/>
            </a:xfrm>
            <a:custGeom>
              <a:avLst/>
              <a:gdLst/>
              <a:ahLst/>
              <a:cxnLst/>
              <a:rect l="l" t="t" r="r" b="b"/>
              <a:pathLst>
                <a:path w="2154892" h="1987888">
                  <a:moveTo>
                    <a:pt x="0" y="0"/>
                  </a:moveTo>
                  <a:lnTo>
                    <a:pt x="2154892" y="0"/>
                  </a:lnTo>
                  <a:lnTo>
                    <a:pt x="2154892" y="1987887"/>
                  </a:lnTo>
                  <a:lnTo>
                    <a:pt x="0" y="198788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85457" y="268858"/>
            <a:ext cx="4235976" cy="2066086"/>
            <a:chOff x="0" y="-47625"/>
            <a:chExt cx="5647968" cy="2754781"/>
          </a:xfrm>
        </p:grpSpPr>
        <p:sp>
          <p:nvSpPr>
            <p:cNvPr id="8" name="TextBox 8"/>
            <p:cNvSpPr txBox="1"/>
            <p:nvPr/>
          </p:nvSpPr>
          <p:spPr>
            <a:xfrm>
              <a:off x="254863" y="413771"/>
              <a:ext cx="5136887" cy="1079307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6886"/>
                </a:lnSpc>
              </a:pPr>
              <a:r>
                <a:rPr lang="en-US" sz="4918" b="1" dirty="0">
                  <a:solidFill>
                    <a:srgbClr val="00356C"/>
                  </a:solidFill>
                  <a:latin typeface="Verdana Bold"/>
                  <a:ea typeface="Verdana Bold"/>
                  <a:cs typeface="Verdana Bold"/>
                  <a:sym typeface="Verdana Bold"/>
                </a:rPr>
                <a:t>MEDICARE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260646" y="1324910"/>
              <a:ext cx="5136887" cy="59084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794"/>
                </a:lnSpc>
              </a:pPr>
              <a:r>
                <a:rPr lang="en-US" sz="2710" b="1">
                  <a:solidFill>
                    <a:srgbClr val="B93530"/>
                  </a:solidFill>
                  <a:latin typeface="Verdana Bold"/>
                  <a:ea typeface="Verdana Bold"/>
                  <a:cs typeface="Verdana Bold"/>
                  <a:sym typeface="Verdana Bold"/>
                </a:rPr>
                <a:t>OPEN ENROLLMENT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660383" y="-47625"/>
              <a:ext cx="4163310" cy="59118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780"/>
                </a:lnSpc>
              </a:pPr>
              <a:r>
                <a:rPr lang="en-US" sz="2700" b="1">
                  <a:solidFill>
                    <a:srgbClr val="B93530"/>
                  </a:solidFill>
                  <a:latin typeface="Verdana Bold"/>
                  <a:ea typeface="Verdana Bold"/>
                  <a:cs typeface="Verdana Bold"/>
                  <a:sym typeface="Verdana Bold"/>
                </a:rPr>
                <a:t>GET READY FOR</a:t>
              </a:r>
            </a:p>
          </p:txBody>
        </p:sp>
        <p:grpSp>
          <p:nvGrpSpPr>
            <p:cNvPr id="11" name="Group 11"/>
            <p:cNvGrpSpPr/>
            <p:nvPr/>
          </p:nvGrpSpPr>
          <p:grpSpPr>
            <a:xfrm>
              <a:off x="0" y="2028639"/>
              <a:ext cx="5647968" cy="678517"/>
              <a:chOff x="0" y="0"/>
              <a:chExt cx="1476593" cy="177390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1476593" cy="177390"/>
              </a:xfrm>
              <a:custGeom>
                <a:avLst/>
                <a:gdLst/>
                <a:ahLst/>
                <a:cxnLst/>
                <a:rect l="l" t="t" r="r" b="b"/>
                <a:pathLst>
                  <a:path w="1476593" h="177390">
                    <a:moveTo>
                      <a:pt x="1476593" y="0"/>
                    </a:moveTo>
                    <a:lnTo>
                      <a:pt x="0" y="0"/>
                    </a:lnTo>
                    <a:lnTo>
                      <a:pt x="101600" y="88695"/>
                    </a:lnTo>
                    <a:lnTo>
                      <a:pt x="0" y="177390"/>
                    </a:lnTo>
                    <a:lnTo>
                      <a:pt x="1476593" y="177390"/>
                    </a:lnTo>
                    <a:lnTo>
                      <a:pt x="1374993" y="88695"/>
                    </a:lnTo>
                    <a:lnTo>
                      <a:pt x="1476593" y="0"/>
                    </a:lnTo>
                    <a:close/>
                  </a:path>
                </a:pathLst>
              </a:custGeom>
              <a:solidFill>
                <a:srgbClr val="00356C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3" name="TextBox 13"/>
              <p:cNvSpPr txBox="1"/>
              <p:nvPr/>
            </p:nvSpPr>
            <p:spPr>
              <a:xfrm>
                <a:off x="88900" y="-38100"/>
                <a:ext cx="1298793" cy="21549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239"/>
                  </a:lnSpc>
                </a:pPr>
                <a:endParaRPr/>
              </a:p>
            </p:txBody>
          </p:sp>
        </p:grpSp>
        <p:sp>
          <p:nvSpPr>
            <p:cNvPr id="14" name="TextBox 14"/>
            <p:cNvSpPr txBox="1"/>
            <p:nvPr/>
          </p:nvSpPr>
          <p:spPr>
            <a:xfrm>
              <a:off x="505509" y="2120714"/>
              <a:ext cx="4587875" cy="50999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936"/>
                </a:lnSpc>
              </a:pPr>
              <a:r>
                <a:rPr lang="en-US" sz="2097" b="1">
                  <a:solidFill>
                    <a:srgbClr val="FFFFFF"/>
                  </a:solidFill>
                  <a:latin typeface="ITC Franklin Gothic LT Semi-Bold"/>
                  <a:ea typeface="ITC Franklin Gothic LT Semi-Bold"/>
                  <a:cs typeface="ITC Franklin Gothic LT Semi-Bold"/>
                  <a:sym typeface="ITC Franklin Gothic LT Semi-Bold"/>
                </a:rPr>
                <a:t>OCTOBER 15 - DECEMBER 7</a:t>
              </a:r>
            </a:p>
          </p:txBody>
        </p:sp>
      </p:grpSp>
      <p:sp>
        <p:nvSpPr>
          <p:cNvPr id="15" name="Freeform 15"/>
          <p:cNvSpPr/>
          <p:nvPr/>
        </p:nvSpPr>
        <p:spPr>
          <a:xfrm>
            <a:off x="5329988" y="7849091"/>
            <a:ext cx="2100547" cy="1185934"/>
          </a:xfrm>
          <a:custGeom>
            <a:avLst/>
            <a:gdLst/>
            <a:ahLst/>
            <a:cxnLst/>
            <a:rect l="l" t="t" r="r" b="b"/>
            <a:pathLst>
              <a:path w="2100547" h="1185934">
                <a:moveTo>
                  <a:pt x="0" y="0"/>
                </a:moveTo>
                <a:lnTo>
                  <a:pt x="2100547" y="0"/>
                </a:lnTo>
                <a:lnTo>
                  <a:pt x="2100547" y="1185934"/>
                </a:lnTo>
                <a:lnTo>
                  <a:pt x="0" y="118593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6" name="AutoShape 16"/>
          <p:cNvSpPr/>
          <p:nvPr/>
        </p:nvSpPr>
        <p:spPr>
          <a:xfrm flipV="1">
            <a:off x="108000" y="4527594"/>
            <a:ext cx="5091937" cy="0"/>
          </a:xfrm>
          <a:prstGeom prst="line">
            <a:avLst/>
          </a:prstGeom>
          <a:ln w="9525" cap="flat">
            <a:solidFill>
              <a:srgbClr val="B9353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17" name="AutoShape 17"/>
          <p:cNvSpPr/>
          <p:nvPr/>
        </p:nvSpPr>
        <p:spPr>
          <a:xfrm>
            <a:off x="108000" y="5764241"/>
            <a:ext cx="5091937" cy="0"/>
          </a:xfrm>
          <a:prstGeom prst="line">
            <a:avLst/>
          </a:prstGeom>
          <a:ln w="9525" cap="flat">
            <a:solidFill>
              <a:srgbClr val="B9353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18" name="AutoShape 18"/>
          <p:cNvSpPr/>
          <p:nvPr/>
        </p:nvSpPr>
        <p:spPr>
          <a:xfrm>
            <a:off x="122768" y="6858822"/>
            <a:ext cx="5091937" cy="0"/>
          </a:xfrm>
          <a:prstGeom prst="line">
            <a:avLst/>
          </a:prstGeom>
          <a:ln w="9525" cap="flat">
            <a:solidFill>
              <a:srgbClr val="B9353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19" name="AutoShape 19"/>
          <p:cNvSpPr/>
          <p:nvPr/>
        </p:nvSpPr>
        <p:spPr>
          <a:xfrm flipH="1">
            <a:off x="1170388" y="3354993"/>
            <a:ext cx="15963" cy="4835256"/>
          </a:xfrm>
          <a:prstGeom prst="line">
            <a:avLst/>
          </a:prstGeom>
          <a:ln w="9525" cap="flat">
            <a:solidFill>
              <a:srgbClr val="B9353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grpSp>
        <p:nvGrpSpPr>
          <p:cNvPr id="20" name="Group 20"/>
          <p:cNvGrpSpPr/>
          <p:nvPr/>
        </p:nvGrpSpPr>
        <p:grpSpPr>
          <a:xfrm>
            <a:off x="5252845" y="3299186"/>
            <a:ext cx="2331113" cy="4549905"/>
            <a:chOff x="0" y="0"/>
            <a:chExt cx="812588" cy="1586023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812588" cy="1586023"/>
            </a:xfrm>
            <a:custGeom>
              <a:avLst/>
              <a:gdLst/>
              <a:ahLst/>
              <a:cxnLst/>
              <a:rect l="l" t="t" r="r" b="b"/>
              <a:pathLst>
                <a:path w="812588" h="1586023">
                  <a:moveTo>
                    <a:pt x="0" y="0"/>
                  </a:moveTo>
                  <a:lnTo>
                    <a:pt x="812588" y="0"/>
                  </a:lnTo>
                  <a:lnTo>
                    <a:pt x="812588" y="1586023"/>
                  </a:lnTo>
                  <a:lnTo>
                    <a:pt x="0" y="1586023"/>
                  </a:lnTo>
                  <a:close/>
                </a:path>
              </a:pathLst>
            </a:custGeom>
            <a:ln w="19050" cap="sq">
              <a:solidFill>
                <a:srgbClr val="00356C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0" y="-38100"/>
              <a:ext cx="812588" cy="162412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63"/>
                </a:lnSpc>
              </a:pPr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233426" y="5907133"/>
            <a:ext cx="817529" cy="842152"/>
            <a:chOff x="0" y="0"/>
            <a:chExt cx="1090038" cy="1122869"/>
          </a:xfrm>
        </p:grpSpPr>
        <p:grpSp>
          <p:nvGrpSpPr>
            <p:cNvPr id="24" name="Group 24"/>
            <p:cNvGrpSpPr/>
            <p:nvPr/>
          </p:nvGrpSpPr>
          <p:grpSpPr>
            <a:xfrm>
              <a:off x="0" y="0"/>
              <a:ext cx="1090038" cy="1122869"/>
              <a:chOff x="0" y="0"/>
              <a:chExt cx="812800" cy="837281"/>
            </a:xfrm>
          </p:grpSpPr>
          <p:sp>
            <p:nvSpPr>
              <p:cNvPr id="25" name="Freeform 25"/>
              <p:cNvSpPr/>
              <p:nvPr/>
            </p:nvSpPr>
            <p:spPr>
              <a:xfrm>
                <a:off x="0" y="0"/>
                <a:ext cx="812800" cy="837281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37281">
                    <a:moveTo>
                      <a:pt x="406400" y="0"/>
                    </a:moveTo>
                    <a:cubicBezTo>
                      <a:pt x="181951" y="0"/>
                      <a:pt x="0" y="187432"/>
                      <a:pt x="0" y="418640"/>
                    </a:cubicBezTo>
                    <a:cubicBezTo>
                      <a:pt x="0" y="649849"/>
                      <a:pt x="181951" y="837281"/>
                      <a:pt x="406400" y="837281"/>
                    </a:cubicBezTo>
                    <a:cubicBezTo>
                      <a:pt x="630849" y="837281"/>
                      <a:pt x="812800" y="649849"/>
                      <a:pt x="812800" y="418640"/>
                    </a:cubicBezTo>
                    <a:cubicBezTo>
                      <a:pt x="812800" y="187432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00356C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6" name="TextBox 26"/>
              <p:cNvSpPr txBox="1"/>
              <p:nvPr/>
            </p:nvSpPr>
            <p:spPr>
              <a:xfrm>
                <a:off x="76200" y="40395"/>
                <a:ext cx="660400" cy="718391"/>
              </a:xfrm>
              <a:prstGeom prst="rect">
                <a:avLst/>
              </a:prstGeom>
            </p:spPr>
            <p:txBody>
              <a:bodyPr lIns="20273" tIns="20273" rIns="20273" bIns="20273" rtlCol="0" anchor="ctr"/>
              <a:lstStyle/>
              <a:p>
                <a:pPr algn="ctr">
                  <a:lnSpc>
                    <a:spcPts val="2484"/>
                  </a:lnSpc>
                </a:pPr>
                <a:endParaRPr/>
              </a:p>
            </p:txBody>
          </p:sp>
        </p:grpSp>
        <p:sp>
          <p:nvSpPr>
            <p:cNvPr id="27" name="Freeform 27"/>
            <p:cNvSpPr/>
            <p:nvPr/>
          </p:nvSpPr>
          <p:spPr>
            <a:xfrm>
              <a:off x="198807" y="160389"/>
              <a:ext cx="673757" cy="802091"/>
            </a:xfrm>
            <a:custGeom>
              <a:avLst/>
              <a:gdLst/>
              <a:ahLst/>
              <a:cxnLst/>
              <a:rect l="l" t="t" r="r" b="b"/>
              <a:pathLst>
                <a:path w="673757" h="802091">
                  <a:moveTo>
                    <a:pt x="0" y="0"/>
                  </a:moveTo>
                  <a:lnTo>
                    <a:pt x="673756" y="0"/>
                  </a:lnTo>
                  <a:lnTo>
                    <a:pt x="673756" y="802091"/>
                  </a:lnTo>
                  <a:lnTo>
                    <a:pt x="0" y="80209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227991" y="7082659"/>
            <a:ext cx="817529" cy="818339"/>
            <a:chOff x="0" y="0"/>
            <a:chExt cx="1090038" cy="1091119"/>
          </a:xfrm>
        </p:grpSpPr>
        <p:grpSp>
          <p:nvGrpSpPr>
            <p:cNvPr id="29" name="Group 29"/>
            <p:cNvGrpSpPr/>
            <p:nvPr/>
          </p:nvGrpSpPr>
          <p:grpSpPr>
            <a:xfrm>
              <a:off x="0" y="0"/>
              <a:ext cx="1090038" cy="1091119"/>
              <a:chOff x="0" y="0"/>
              <a:chExt cx="812800" cy="813606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812800" cy="813606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3606">
                    <a:moveTo>
                      <a:pt x="406400" y="0"/>
                    </a:moveTo>
                    <a:cubicBezTo>
                      <a:pt x="181951" y="0"/>
                      <a:pt x="0" y="182132"/>
                      <a:pt x="0" y="406803"/>
                    </a:cubicBezTo>
                    <a:cubicBezTo>
                      <a:pt x="0" y="631474"/>
                      <a:pt x="181951" y="813606"/>
                      <a:pt x="406400" y="813606"/>
                    </a:cubicBezTo>
                    <a:cubicBezTo>
                      <a:pt x="630849" y="813606"/>
                      <a:pt x="812800" y="631474"/>
                      <a:pt x="812800" y="406803"/>
                    </a:cubicBezTo>
                    <a:cubicBezTo>
                      <a:pt x="812800" y="182132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B93530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76200" y="38176"/>
                <a:ext cx="660400" cy="699155"/>
              </a:xfrm>
              <a:prstGeom prst="rect">
                <a:avLst/>
              </a:prstGeom>
            </p:spPr>
            <p:txBody>
              <a:bodyPr lIns="20273" tIns="20273" rIns="20273" bIns="20273" rtlCol="0" anchor="ctr"/>
              <a:lstStyle/>
              <a:p>
                <a:pPr algn="ctr">
                  <a:lnSpc>
                    <a:spcPts val="2484"/>
                  </a:lnSpc>
                </a:pPr>
                <a:endParaRPr/>
              </a:p>
            </p:txBody>
          </p:sp>
        </p:grpSp>
        <p:sp>
          <p:nvSpPr>
            <p:cNvPr id="32" name="Freeform 32"/>
            <p:cNvSpPr/>
            <p:nvPr/>
          </p:nvSpPr>
          <p:spPr>
            <a:xfrm>
              <a:off x="124580" y="279400"/>
              <a:ext cx="839372" cy="512017"/>
            </a:xfrm>
            <a:custGeom>
              <a:avLst/>
              <a:gdLst/>
              <a:ahLst/>
              <a:cxnLst/>
              <a:rect l="l" t="t" r="r" b="b"/>
              <a:pathLst>
                <a:path w="839372" h="512017">
                  <a:moveTo>
                    <a:pt x="0" y="0"/>
                  </a:moveTo>
                  <a:lnTo>
                    <a:pt x="839372" y="0"/>
                  </a:lnTo>
                  <a:lnTo>
                    <a:pt x="839372" y="512017"/>
                  </a:lnTo>
                  <a:lnTo>
                    <a:pt x="0" y="5120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249759" y="4760164"/>
            <a:ext cx="817529" cy="818339"/>
            <a:chOff x="0" y="0"/>
            <a:chExt cx="1090038" cy="1091119"/>
          </a:xfrm>
        </p:grpSpPr>
        <p:grpSp>
          <p:nvGrpSpPr>
            <p:cNvPr id="34" name="Group 34"/>
            <p:cNvGrpSpPr/>
            <p:nvPr/>
          </p:nvGrpSpPr>
          <p:grpSpPr>
            <a:xfrm>
              <a:off x="0" y="0"/>
              <a:ext cx="1090038" cy="1091119"/>
              <a:chOff x="0" y="0"/>
              <a:chExt cx="812800" cy="813606"/>
            </a:xfrm>
          </p:grpSpPr>
          <p:sp>
            <p:nvSpPr>
              <p:cNvPr id="35" name="Freeform 35"/>
              <p:cNvSpPr/>
              <p:nvPr/>
            </p:nvSpPr>
            <p:spPr>
              <a:xfrm>
                <a:off x="0" y="0"/>
                <a:ext cx="812800" cy="813606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3606">
                    <a:moveTo>
                      <a:pt x="406400" y="0"/>
                    </a:moveTo>
                    <a:cubicBezTo>
                      <a:pt x="181951" y="0"/>
                      <a:pt x="0" y="182132"/>
                      <a:pt x="0" y="406803"/>
                    </a:cubicBezTo>
                    <a:cubicBezTo>
                      <a:pt x="0" y="631474"/>
                      <a:pt x="181951" y="813606"/>
                      <a:pt x="406400" y="813606"/>
                    </a:cubicBezTo>
                    <a:cubicBezTo>
                      <a:pt x="630849" y="813606"/>
                      <a:pt x="812800" y="631474"/>
                      <a:pt x="812800" y="406803"/>
                    </a:cubicBezTo>
                    <a:cubicBezTo>
                      <a:pt x="812800" y="182132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B93530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6" name="TextBox 36"/>
              <p:cNvSpPr txBox="1"/>
              <p:nvPr/>
            </p:nvSpPr>
            <p:spPr>
              <a:xfrm>
                <a:off x="76200" y="38176"/>
                <a:ext cx="660400" cy="699155"/>
              </a:xfrm>
              <a:prstGeom prst="rect">
                <a:avLst/>
              </a:prstGeom>
            </p:spPr>
            <p:txBody>
              <a:bodyPr lIns="20273" tIns="20273" rIns="20273" bIns="20273" rtlCol="0" anchor="ctr"/>
              <a:lstStyle/>
              <a:p>
                <a:pPr algn="ctr">
                  <a:lnSpc>
                    <a:spcPts val="2484"/>
                  </a:lnSpc>
                </a:pPr>
                <a:endParaRPr/>
              </a:p>
            </p:txBody>
          </p:sp>
        </p:grpSp>
        <p:sp>
          <p:nvSpPr>
            <p:cNvPr id="37" name="Freeform 37"/>
            <p:cNvSpPr/>
            <p:nvPr/>
          </p:nvSpPr>
          <p:spPr>
            <a:xfrm>
              <a:off x="155111" y="263851"/>
              <a:ext cx="779817" cy="563418"/>
            </a:xfrm>
            <a:custGeom>
              <a:avLst/>
              <a:gdLst/>
              <a:ahLst/>
              <a:cxnLst/>
              <a:rect l="l" t="t" r="r" b="b"/>
              <a:pathLst>
                <a:path w="779817" h="563418">
                  <a:moveTo>
                    <a:pt x="0" y="0"/>
                  </a:moveTo>
                  <a:lnTo>
                    <a:pt x="779817" y="0"/>
                  </a:lnTo>
                  <a:lnTo>
                    <a:pt x="779817" y="563417"/>
                  </a:lnTo>
                  <a:lnTo>
                    <a:pt x="0" y="5634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249759" y="3489744"/>
            <a:ext cx="817529" cy="817529"/>
            <a:chOff x="0" y="0"/>
            <a:chExt cx="1090038" cy="1090038"/>
          </a:xfrm>
        </p:grpSpPr>
        <p:grpSp>
          <p:nvGrpSpPr>
            <p:cNvPr id="39" name="Group 39"/>
            <p:cNvGrpSpPr/>
            <p:nvPr/>
          </p:nvGrpSpPr>
          <p:grpSpPr>
            <a:xfrm>
              <a:off x="0" y="0"/>
              <a:ext cx="1090038" cy="1090038"/>
              <a:chOff x="0" y="0"/>
              <a:chExt cx="812800" cy="812800"/>
            </a:xfrm>
          </p:grpSpPr>
          <p:sp>
            <p:nvSpPr>
              <p:cNvPr id="40" name="Freeform 40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00356C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1" name="TextBox 41"/>
              <p:cNvSpPr txBox="1"/>
              <p:nvPr/>
            </p:nvSpPr>
            <p:spPr>
              <a:xfrm>
                <a:off x="76200" y="38100"/>
                <a:ext cx="660400" cy="698500"/>
              </a:xfrm>
              <a:prstGeom prst="rect">
                <a:avLst/>
              </a:prstGeom>
            </p:spPr>
            <p:txBody>
              <a:bodyPr lIns="20273" tIns="20273" rIns="20273" bIns="20273" rtlCol="0" anchor="ctr"/>
              <a:lstStyle/>
              <a:p>
                <a:pPr algn="ctr">
                  <a:lnSpc>
                    <a:spcPts val="2484"/>
                  </a:lnSpc>
                </a:pPr>
                <a:endParaRPr/>
              </a:p>
            </p:txBody>
          </p:sp>
        </p:grpSp>
        <p:sp>
          <p:nvSpPr>
            <p:cNvPr id="42" name="Freeform 42"/>
            <p:cNvSpPr/>
            <p:nvPr/>
          </p:nvSpPr>
          <p:spPr>
            <a:xfrm>
              <a:off x="252964" y="146988"/>
              <a:ext cx="584111" cy="796062"/>
            </a:xfrm>
            <a:custGeom>
              <a:avLst/>
              <a:gdLst/>
              <a:ahLst/>
              <a:cxnLst/>
              <a:rect l="l" t="t" r="r" b="b"/>
              <a:pathLst>
                <a:path w="584111" h="796062">
                  <a:moveTo>
                    <a:pt x="0" y="0"/>
                  </a:moveTo>
                  <a:lnTo>
                    <a:pt x="584111" y="0"/>
                  </a:lnTo>
                  <a:lnTo>
                    <a:pt x="584111" y="796062"/>
                  </a:lnTo>
                  <a:lnTo>
                    <a:pt x="0" y="7960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0" y="9134622"/>
            <a:ext cx="7772400" cy="965484"/>
            <a:chOff x="0" y="0"/>
            <a:chExt cx="3110088" cy="336552"/>
          </a:xfrm>
        </p:grpSpPr>
        <p:sp>
          <p:nvSpPr>
            <p:cNvPr id="44" name="Freeform 44"/>
            <p:cNvSpPr/>
            <p:nvPr/>
          </p:nvSpPr>
          <p:spPr>
            <a:xfrm>
              <a:off x="0" y="0"/>
              <a:ext cx="3110088" cy="336552"/>
            </a:xfrm>
            <a:custGeom>
              <a:avLst/>
              <a:gdLst/>
              <a:ahLst/>
              <a:cxnLst/>
              <a:rect l="l" t="t" r="r" b="b"/>
              <a:pathLst>
                <a:path w="3110088" h="336552">
                  <a:moveTo>
                    <a:pt x="0" y="0"/>
                  </a:moveTo>
                  <a:lnTo>
                    <a:pt x="3110088" y="0"/>
                  </a:lnTo>
                  <a:lnTo>
                    <a:pt x="3110088" y="336552"/>
                  </a:lnTo>
                  <a:lnTo>
                    <a:pt x="0" y="336552"/>
                  </a:lnTo>
                  <a:close/>
                </a:path>
              </a:pathLst>
            </a:custGeom>
            <a:solidFill>
              <a:srgbClr val="00356C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0" y="-38100"/>
              <a:ext cx="3110088" cy="37465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84"/>
                </a:lnSpc>
              </a:pPr>
              <a:endParaRPr/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108000" y="9238617"/>
            <a:ext cx="7556704" cy="720121"/>
            <a:chOff x="0" y="0"/>
            <a:chExt cx="2634145" cy="251023"/>
          </a:xfrm>
        </p:grpSpPr>
        <p:sp>
          <p:nvSpPr>
            <p:cNvPr id="47" name="Freeform 47"/>
            <p:cNvSpPr/>
            <p:nvPr/>
          </p:nvSpPr>
          <p:spPr>
            <a:xfrm>
              <a:off x="0" y="0"/>
              <a:ext cx="2634145" cy="251023"/>
            </a:xfrm>
            <a:custGeom>
              <a:avLst/>
              <a:gdLst/>
              <a:ahLst/>
              <a:cxnLst/>
              <a:rect l="l" t="t" r="r" b="b"/>
              <a:pathLst>
                <a:path w="2634145" h="251023">
                  <a:moveTo>
                    <a:pt x="0" y="0"/>
                  </a:moveTo>
                  <a:lnTo>
                    <a:pt x="2634145" y="0"/>
                  </a:lnTo>
                  <a:lnTo>
                    <a:pt x="2634145" y="251023"/>
                  </a:lnTo>
                  <a:lnTo>
                    <a:pt x="0" y="25102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0" y="-38100"/>
              <a:ext cx="2634145" cy="28912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84"/>
                </a:lnSpc>
              </a:pPr>
              <a:endParaRPr/>
            </a:p>
          </p:txBody>
        </p:sp>
      </p:grpSp>
      <p:sp>
        <p:nvSpPr>
          <p:cNvPr id="49" name="Freeform 49"/>
          <p:cNvSpPr/>
          <p:nvPr/>
        </p:nvSpPr>
        <p:spPr>
          <a:xfrm>
            <a:off x="5573498" y="9294511"/>
            <a:ext cx="1795223" cy="564941"/>
          </a:xfrm>
          <a:custGeom>
            <a:avLst/>
            <a:gdLst/>
            <a:ahLst/>
            <a:cxnLst/>
            <a:rect l="l" t="t" r="r" b="b"/>
            <a:pathLst>
              <a:path w="1795223" h="564941">
                <a:moveTo>
                  <a:pt x="0" y="0"/>
                </a:moveTo>
                <a:lnTo>
                  <a:pt x="1795222" y="0"/>
                </a:lnTo>
                <a:lnTo>
                  <a:pt x="1795222" y="564940"/>
                </a:lnTo>
                <a:lnTo>
                  <a:pt x="0" y="564940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0" name="TextBox 50"/>
          <p:cNvSpPr txBox="1"/>
          <p:nvPr/>
        </p:nvSpPr>
        <p:spPr>
          <a:xfrm>
            <a:off x="777240" y="2449244"/>
            <a:ext cx="6226016" cy="5403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39"/>
              </a:lnSpc>
            </a:pPr>
            <a:r>
              <a:rPr lang="en-US" sz="15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Now is the time to get organized so you can make informed choices about your Medicare coverage for next year.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265722" y="9309328"/>
            <a:ext cx="4837954" cy="5501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120"/>
              </a:lnSpc>
              <a:spcBef>
                <a:spcPct val="0"/>
              </a:spcBef>
            </a:pPr>
            <a:r>
              <a:rPr lang="en-US" sz="80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This project was supported by the Administration for Community Living (ACL), U.S. Department of Health and Human Services (HHS) as part of a financial assistance award totaling $1,061,673 with 100 percent funding by ACL/HHS. The contents are those of the author(s) and do not necessarily represent the official views of, nor an endorsement, by ACL/HHS, or the U.S. Government. 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1305413" y="3261086"/>
            <a:ext cx="2481411" cy="3448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19"/>
              </a:lnSpc>
            </a:pPr>
            <a:r>
              <a:rPr lang="en-US" sz="1799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MAKE A MEDICATION LIST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170388" y="3663041"/>
            <a:ext cx="4013586" cy="831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5439" lvl="1" indent="-172720" algn="l">
              <a:lnSpc>
                <a:spcPts val="1599"/>
              </a:lnSpc>
              <a:buFont typeface="Arial"/>
              <a:buChar char="•"/>
            </a:pPr>
            <a:r>
              <a:rPr lang="en-US" sz="1599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Prescription drug name</a:t>
            </a:r>
          </a:p>
          <a:p>
            <a:pPr marL="345439" lvl="1" indent="-172720" algn="l">
              <a:lnSpc>
                <a:spcPts val="1599"/>
              </a:lnSpc>
              <a:buFont typeface="Arial"/>
              <a:buChar char="•"/>
            </a:pPr>
            <a:r>
              <a:rPr lang="en-US" sz="1599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Dosage and how often you take them</a:t>
            </a:r>
          </a:p>
          <a:p>
            <a:pPr marL="345439" lvl="1" indent="-172720" algn="l">
              <a:lnSpc>
                <a:spcPts val="1599"/>
              </a:lnSpc>
              <a:buFont typeface="Arial"/>
              <a:buChar char="•"/>
            </a:pPr>
            <a:r>
              <a:rPr lang="en-US" sz="1599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Refill frequency </a:t>
            </a:r>
            <a:r>
              <a:rPr lang="en-US" sz="1599" i="1">
                <a:solidFill>
                  <a:srgbClr val="000000"/>
                </a:solidFill>
                <a:latin typeface="Calibri (MS) Italics"/>
                <a:ea typeface="Calibri (MS) Italics"/>
                <a:cs typeface="Calibri (MS) Italics"/>
                <a:sym typeface="Calibri (MS) Italics"/>
              </a:rPr>
              <a:t>(every 30, 60, 90 days etc.)</a:t>
            </a:r>
          </a:p>
          <a:p>
            <a:pPr marL="345439" lvl="1" indent="-172720" algn="l">
              <a:lnSpc>
                <a:spcPts val="1599"/>
              </a:lnSpc>
              <a:buFont typeface="Arial"/>
              <a:buChar char="•"/>
            </a:pPr>
            <a:r>
              <a:rPr lang="en-US" sz="1599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Preferred pharmacy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283944" y="4526308"/>
            <a:ext cx="2887861" cy="3448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19"/>
              </a:lnSpc>
            </a:pPr>
            <a:r>
              <a:rPr lang="en-US" sz="1799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WATCH FOR IMPORTANT MAIL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1170388" y="4909213"/>
            <a:ext cx="4013586" cy="831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5439" lvl="1" indent="-172720" algn="l">
              <a:lnSpc>
                <a:spcPts val="1599"/>
              </a:lnSpc>
              <a:buFont typeface="Arial"/>
              <a:buChar char="•"/>
            </a:pPr>
            <a:r>
              <a:rPr lang="en-US" sz="1599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Annual Notice of Change (ANOC) from your Medicare plan</a:t>
            </a:r>
          </a:p>
          <a:p>
            <a:pPr marL="345439" lvl="1" indent="-172720" algn="l">
              <a:lnSpc>
                <a:spcPts val="1599"/>
              </a:lnSpc>
              <a:buFont typeface="Arial"/>
              <a:buChar char="•"/>
            </a:pPr>
            <a:r>
              <a:rPr lang="en-US" sz="1599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Information from Medicare about next year’s costs and coverage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1276269" y="5744714"/>
            <a:ext cx="3513235" cy="30136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519"/>
              </a:lnSpc>
            </a:pPr>
            <a:r>
              <a:rPr lang="en-US" sz="1799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REVIEW YOUR HEALTH CARE NEEDS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1136679" y="6118095"/>
            <a:ext cx="4013586" cy="6311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5439" lvl="1" indent="-172720" algn="l">
              <a:lnSpc>
                <a:spcPts val="1599"/>
              </a:lnSpc>
              <a:buFont typeface="Arial"/>
              <a:buChar char="•"/>
            </a:pPr>
            <a:r>
              <a:rPr lang="en-US" sz="1599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Have your medications changed?</a:t>
            </a:r>
          </a:p>
          <a:p>
            <a:pPr marL="345439" lvl="1" indent="-172720" algn="l">
              <a:lnSpc>
                <a:spcPts val="1599"/>
              </a:lnSpc>
              <a:buFont typeface="Arial"/>
              <a:buChar char="•"/>
            </a:pPr>
            <a:r>
              <a:rPr lang="en-US" sz="1599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Do you have new doctors or specialists?</a:t>
            </a:r>
          </a:p>
          <a:p>
            <a:pPr marL="345439" lvl="1" indent="-172720" algn="l">
              <a:lnSpc>
                <a:spcPts val="1599"/>
              </a:lnSpc>
              <a:buFont typeface="Arial"/>
              <a:buChar char="•"/>
            </a:pPr>
            <a:r>
              <a:rPr lang="en-US" sz="1599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Do you need different health services?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1283944" y="6848165"/>
            <a:ext cx="3873996" cy="3448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19"/>
              </a:lnSpc>
            </a:pPr>
            <a:r>
              <a:rPr lang="en-US" sz="1799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GATHER YOUR MEDICARE INFORMATION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1283944" y="7202495"/>
            <a:ext cx="1999551" cy="231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599"/>
              </a:lnSpc>
            </a:pPr>
            <a:r>
              <a:rPr lang="en-US" sz="1599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Have these items ready: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1136679" y="7443160"/>
            <a:ext cx="3353432" cy="831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5439" lvl="1" indent="-172720" algn="l">
              <a:lnSpc>
                <a:spcPts val="1599"/>
              </a:lnSpc>
              <a:buFont typeface="Arial"/>
              <a:buChar char="•"/>
            </a:pPr>
            <a:r>
              <a:rPr lang="en-US" sz="1599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Medicare card</a:t>
            </a:r>
          </a:p>
          <a:p>
            <a:pPr marL="345439" lvl="1" indent="-172720" algn="l">
              <a:lnSpc>
                <a:spcPts val="1599"/>
              </a:lnSpc>
              <a:buFont typeface="Arial"/>
              <a:buChar char="•"/>
            </a:pPr>
            <a:r>
              <a:rPr lang="en-US" sz="1599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Current insurance cards</a:t>
            </a:r>
          </a:p>
          <a:p>
            <a:pPr marL="345439" lvl="1" indent="-172720" algn="l">
              <a:lnSpc>
                <a:spcPts val="1599"/>
              </a:lnSpc>
              <a:buFont typeface="Arial"/>
              <a:buChar char="•"/>
            </a:pPr>
            <a:r>
              <a:rPr lang="en-US" sz="1599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List of medications</a:t>
            </a:r>
          </a:p>
          <a:p>
            <a:pPr marL="345439" lvl="1" indent="-172720" algn="l">
              <a:lnSpc>
                <a:spcPts val="1599"/>
              </a:lnSpc>
              <a:buFont typeface="Arial"/>
              <a:buChar char="•"/>
            </a:pPr>
            <a:r>
              <a:rPr lang="en-US" sz="1599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Notes about your health care needs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508602" y="8407725"/>
            <a:ext cx="4352195" cy="7372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40"/>
              </a:lnSpc>
            </a:pPr>
            <a:r>
              <a:rPr lang="en-US" sz="2100">
                <a:solidFill>
                  <a:srgbClr val="000000"/>
                </a:solidFill>
                <a:latin typeface="Canva Student Font"/>
                <a:ea typeface="Canva Student Font"/>
                <a:cs typeface="Canva Student Font"/>
                <a:sym typeface="Canva Student Font"/>
              </a:rPr>
              <a:t>Changes made during Medicare Open Enrollment take effect </a:t>
            </a:r>
            <a:r>
              <a:rPr lang="en-US" sz="2100">
                <a:solidFill>
                  <a:srgbClr val="B93530"/>
                </a:solidFill>
                <a:latin typeface="Canva Student Font"/>
                <a:ea typeface="Canva Student Font"/>
                <a:cs typeface="Canva Student Font"/>
                <a:sym typeface="Canva Student Font"/>
              </a:rPr>
              <a:t>JANUARY 1.</a:t>
            </a:r>
          </a:p>
        </p:txBody>
      </p:sp>
      <p:sp>
        <p:nvSpPr>
          <p:cNvPr id="62" name="TextBox 62"/>
          <p:cNvSpPr txBox="1"/>
          <p:nvPr/>
        </p:nvSpPr>
        <p:spPr>
          <a:xfrm>
            <a:off x="5308055" y="3533501"/>
            <a:ext cx="2144414" cy="5403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39"/>
              </a:lnSpc>
            </a:pPr>
            <a:r>
              <a:rPr lang="en-US" sz="1599" b="1">
                <a:solidFill>
                  <a:srgbClr val="00356C"/>
                </a:solidFill>
                <a:latin typeface="Verdana Bold"/>
                <a:ea typeface="Verdana Bold"/>
                <a:cs typeface="Verdana Bold"/>
                <a:sym typeface="Verdana Bold"/>
              </a:rPr>
              <a:t>For Free, Unbiased Help Contact:</a:t>
            </a:r>
          </a:p>
        </p:txBody>
      </p:sp>
      <p:sp>
        <p:nvSpPr>
          <p:cNvPr id="63" name="TextBox 63"/>
          <p:cNvSpPr txBox="1"/>
          <p:nvPr/>
        </p:nvSpPr>
        <p:spPr>
          <a:xfrm>
            <a:off x="5573498" y="5081298"/>
            <a:ext cx="1689808" cy="6591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19"/>
              </a:lnSpc>
            </a:pPr>
            <a:r>
              <a:rPr lang="en-US" sz="1799" b="1">
                <a:solidFill>
                  <a:srgbClr val="FF3131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Insert contact information here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Metadata/LabelInfo.xml><?xml version="1.0" encoding="utf-8"?>
<clbl:labelList xmlns:clbl="http://schemas.microsoft.com/office/2020/mipLabelMetadata">
  <clbl:label id="{8e087664-409d-4c4c-a6b4-7aa01020d6ea}" enabled="0" method="" siteId="{8e087664-409d-4c4c-a6b4-7aa01020d6ea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475</Words>
  <Application>Microsoft Office PowerPoint</Application>
  <PresentationFormat>Custom</PresentationFormat>
  <Paragraphs>58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15" baseType="lpstr">
      <vt:lpstr>Inspirations</vt:lpstr>
      <vt:lpstr>Verdana Italics</vt:lpstr>
      <vt:lpstr>Calibri (MS) Bold</vt:lpstr>
      <vt:lpstr>Canva Student Font</vt:lpstr>
      <vt:lpstr>Calibri</vt:lpstr>
      <vt:lpstr>Verdana Bold</vt:lpstr>
      <vt:lpstr>Calibri (MS)</vt:lpstr>
      <vt:lpstr>Arial</vt:lpstr>
      <vt:lpstr>Verdana</vt:lpstr>
      <vt:lpstr>Canva Sans Bold</vt:lpstr>
      <vt:lpstr>Calibri (MS) Italics</vt:lpstr>
      <vt:lpstr>ITC Franklin Gothic LT Semi-Bold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Get Ready for Medicare Open Enrollment Flyers 2026</dc:title>
  <dc:creator>Stephanie Haas</dc:creator>
  <cp:lastModifiedBy>Stephanie Haas</cp:lastModifiedBy>
  <cp:revision>1</cp:revision>
  <dcterms:created xsi:type="dcterms:W3CDTF">2006-08-16T00:00:00Z</dcterms:created>
  <dcterms:modified xsi:type="dcterms:W3CDTF">2026-06-22T19:59:27Z</dcterms:modified>
  <dc:identifier>DAHM7aht17g</dc:identifier>
</cp:coreProperties>
</file>