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embeddedFontLst>
    <p:embeddedFont>
      <p:font typeface="Calibri (MS)" panose="020B0604020202020204" charset="0"/>
      <p:regular r:id="rId4"/>
    </p:embeddedFont>
    <p:embeddedFont>
      <p:font typeface="Calibri (MS) Bold" panose="020B0604020202020204" charset="0"/>
      <p:regular r:id="rId5"/>
    </p:embeddedFont>
    <p:embeddedFont>
      <p:font typeface="Calibri (MS) Italics" panose="020B0604020202020204" charset="0"/>
      <p:regular r:id="rId6"/>
    </p:embeddedFont>
    <p:embeddedFont>
      <p:font typeface="Canva Sans Bold" panose="020B0604020202020204" charset="0"/>
      <p:regular r:id="rId7"/>
    </p:embeddedFont>
    <p:embeddedFont>
      <p:font typeface="Canva Student Font" panose="020B0604020202020204" charset="0"/>
      <p:regular r:id="rId8"/>
    </p:embeddedFont>
    <p:embeddedFont>
      <p:font typeface="Inspirations" panose="020B0604020202020204" charset="0"/>
      <p:regular r:id="rId9"/>
    </p:embeddedFont>
    <p:embeddedFont>
      <p:font typeface="ITC Franklin Gothic LT Semi-Bold" panose="020B0604020202020204" charset="0"/>
      <p:regular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Verdana Bold" panose="020B0804030504040204" pitchFamily="34" charset="0"/>
      <p:regular r:id="rId15"/>
      <p:bold r:id="rId16"/>
    </p:embeddedFont>
    <p:embeddedFont>
      <p:font typeface="Verdana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1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aas" userId="b3f34c97-64d7-4cc1-8823-3c1e56c39997" providerId="ADAL" clId="{132A0E9A-5F57-4EC6-BAB8-8EB2B559E9C6}"/>
    <pc:docChg chg="modSld">
      <pc:chgData name="Stephanie Haas" userId="b3f34c97-64d7-4cc1-8823-3c1e56c39997" providerId="ADAL" clId="{132A0E9A-5F57-4EC6-BAB8-8EB2B559E9C6}" dt="2026-06-29T16:43:06.983" v="1" actId="1076"/>
      <pc:docMkLst>
        <pc:docMk/>
      </pc:docMkLst>
      <pc:sldChg chg="modSp mod">
        <pc:chgData name="Stephanie Haas" userId="b3f34c97-64d7-4cc1-8823-3c1e56c39997" providerId="ADAL" clId="{132A0E9A-5F57-4EC6-BAB8-8EB2B559E9C6}" dt="2026-06-29T16:43:06.983" v="1" actId="1076"/>
        <pc:sldMkLst>
          <pc:docMk/>
          <pc:sldMk cId="0" sldId="257"/>
        </pc:sldMkLst>
        <pc:spChg chg="mod">
          <ac:chgData name="Stephanie Haas" userId="b3f34c97-64d7-4cc1-8823-3c1e56c39997" providerId="ADAL" clId="{132A0E9A-5F57-4EC6-BAB8-8EB2B559E9C6}" dt="2026-06-29T16:43:06.983" v="1" actId="1076"/>
          <ac:spMkLst>
            <pc:docMk/>
            <pc:sldMk cId="0" sldId="257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.jpe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76390" y="9070957"/>
            <a:ext cx="2285021" cy="719076"/>
          </a:xfrm>
          <a:custGeom>
            <a:avLst/>
            <a:gdLst/>
            <a:ahLst/>
            <a:cxnLst/>
            <a:rect l="l" t="t" r="r" b="b"/>
            <a:pathLst>
              <a:path w="2285021" h="719076">
                <a:moveTo>
                  <a:pt x="0" y="0"/>
                </a:moveTo>
                <a:lnTo>
                  <a:pt x="2285021" y="0"/>
                </a:lnTo>
                <a:lnTo>
                  <a:pt x="2285021" y="719076"/>
                </a:lnTo>
                <a:lnTo>
                  <a:pt x="0" y="719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301365" y="-200025"/>
            <a:ext cx="4471035" cy="2962061"/>
          </a:xfrm>
          <a:custGeom>
            <a:avLst/>
            <a:gdLst/>
            <a:ahLst/>
            <a:cxnLst/>
            <a:rect l="l" t="t" r="r" b="b"/>
            <a:pathLst>
              <a:path w="4471035" h="2962061">
                <a:moveTo>
                  <a:pt x="0" y="0"/>
                </a:moveTo>
                <a:lnTo>
                  <a:pt x="4471035" y="0"/>
                </a:lnTo>
                <a:lnTo>
                  <a:pt x="4471035" y="2962061"/>
                </a:lnTo>
                <a:lnTo>
                  <a:pt x="0" y="2962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106506" y="811930"/>
            <a:ext cx="1240735" cy="1363992"/>
            <a:chOff x="0" y="0"/>
            <a:chExt cx="432500" cy="4754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500" cy="475466"/>
            </a:xfrm>
            <a:custGeom>
              <a:avLst/>
              <a:gdLst/>
              <a:ahLst/>
              <a:cxnLst/>
              <a:rect l="l" t="t" r="r" b="b"/>
              <a:pathLst>
                <a:path w="432500" h="475466">
                  <a:moveTo>
                    <a:pt x="0" y="0"/>
                  </a:moveTo>
                  <a:lnTo>
                    <a:pt x="432500" y="0"/>
                  </a:lnTo>
                  <a:lnTo>
                    <a:pt x="432500" y="475466"/>
                  </a:lnTo>
                  <a:lnTo>
                    <a:pt x="0" y="475466"/>
                  </a:lnTo>
                  <a:close/>
                </a:path>
              </a:pathLst>
            </a:custGeom>
            <a:solidFill>
              <a:srgbClr val="E5E8E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432500" cy="542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001675" y="948027"/>
            <a:ext cx="376428" cy="0"/>
          </a:xfrm>
          <a:prstGeom prst="line">
            <a:avLst/>
          </a:prstGeom>
          <a:ln w="19050" cap="flat">
            <a:solidFill>
              <a:srgbClr val="B93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993918" y="928903"/>
            <a:ext cx="376428" cy="0"/>
          </a:xfrm>
          <a:prstGeom prst="line">
            <a:avLst/>
          </a:prstGeom>
          <a:ln w="19050" cap="flat">
            <a:solidFill>
              <a:srgbClr val="B93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95415" y="2046708"/>
            <a:ext cx="4235976" cy="508888"/>
            <a:chOff x="0" y="0"/>
            <a:chExt cx="1476593" cy="177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76593" cy="177390"/>
            </a:xfrm>
            <a:custGeom>
              <a:avLst/>
              <a:gdLst/>
              <a:ahLst/>
              <a:cxnLst/>
              <a:rect l="l" t="t" r="r" b="b"/>
              <a:pathLst>
                <a:path w="1476593" h="177390">
                  <a:moveTo>
                    <a:pt x="1476593" y="0"/>
                  </a:moveTo>
                  <a:lnTo>
                    <a:pt x="0" y="0"/>
                  </a:lnTo>
                  <a:lnTo>
                    <a:pt x="101600" y="88695"/>
                  </a:lnTo>
                  <a:lnTo>
                    <a:pt x="0" y="177390"/>
                  </a:lnTo>
                  <a:lnTo>
                    <a:pt x="1476593" y="177390"/>
                  </a:lnTo>
                  <a:lnTo>
                    <a:pt x="1374993" y="88695"/>
                  </a:lnTo>
                  <a:lnTo>
                    <a:pt x="1476593" y="0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8900" y="-38100"/>
              <a:ext cx="1298793" cy="215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31218" y="3505377"/>
            <a:ext cx="2575364" cy="4216455"/>
            <a:chOff x="0" y="0"/>
            <a:chExt cx="897731" cy="14697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97731" cy="1469788"/>
            </a:xfrm>
            <a:custGeom>
              <a:avLst/>
              <a:gdLst/>
              <a:ahLst/>
              <a:cxnLst/>
              <a:rect l="l" t="t" r="r" b="b"/>
              <a:pathLst>
                <a:path w="897731" h="1469788">
                  <a:moveTo>
                    <a:pt x="0" y="0"/>
                  </a:moveTo>
                  <a:lnTo>
                    <a:pt x="897731" y="0"/>
                  </a:lnTo>
                  <a:lnTo>
                    <a:pt x="897731" y="1469788"/>
                  </a:lnTo>
                  <a:lnTo>
                    <a:pt x="0" y="1469788"/>
                  </a:ln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97731" cy="1507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8000" y="3505377"/>
            <a:ext cx="4853982" cy="1438361"/>
            <a:chOff x="0" y="0"/>
            <a:chExt cx="6471976" cy="191781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486724" cy="1917815"/>
              <a:chOff x="0" y="0"/>
              <a:chExt cx="128321" cy="50561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8321" cy="505615"/>
              </a:xfrm>
              <a:custGeom>
                <a:avLst/>
                <a:gdLst/>
                <a:ahLst/>
                <a:cxnLst/>
                <a:rect l="l" t="t" r="r" b="b"/>
                <a:pathLst>
                  <a:path w="128321" h="505615">
                    <a:moveTo>
                      <a:pt x="0" y="0"/>
                    </a:moveTo>
                    <a:lnTo>
                      <a:pt x="128321" y="0"/>
                    </a:lnTo>
                    <a:lnTo>
                      <a:pt x="128321" y="505615"/>
                    </a:lnTo>
                    <a:lnTo>
                      <a:pt x="0" y="505615"/>
                    </a:lnTo>
                    <a:close/>
                  </a:path>
                </a:pathLst>
              </a:custGeom>
              <a:solidFill>
                <a:srgbClr val="00356C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28321" cy="5437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4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86724" y="0"/>
              <a:ext cx="5985252" cy="1917815"/>
              <a:chOff x="0" y="0"/>
              <a:chExt cx="1577959" cy="50561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577959" cy="505615"/>
              </a:xfrm>
              <a:custGeom>
                <a:avLst/>
                <a:gdLst/>
                <a:ahLst/>
                <a:cxnLst/>
                <a:rect l="l" t="t" r="r" b="b"/>
                <a:pathLst>
                  <a:path w="1577959" h="505615">
                    <a:moveTo>
                      <a:pt x="0" y="0"/>
                    </a:moveTo>
                    <a:lnTo>
                      <a:pt x="1577959" y="0"/>
                    </a:lnTo>
                    <a:lnTo>
                      <a:pt x="1577959" y="505615"/>
                    </a:lnTo>
                    <a:lnTo>
                      <a:pt x="0" y="505615"/>
                    </a:lnTo>
                    <a:close/>
                  </a:path>
                </a:pathLst>
              </a:custGeom>
              <a:solidFill>
                <a:srgbClr val="EDF6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577959" cy="5437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4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79211" y="537802"/>
              <a:ext cx="328303" cy="78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7"/>
                </a:lnSpc>
              </a:pPr>
              <a:r>
                <a:rPr lang="en-US" sz="356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2329" y="5124713"/>
            <a:ext cx="4849654" cy="1353168"/>
            <a:chOff x="0" y="0"/>
            <a:chExt cx="6466205" cy="1804224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86290" cy="1804224"/>
              <a:chOff x="0" y="0"/>
              <a:chExt cx="128206" cy="47566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28206" cy="475668"/>
              </a:xfrm>
              <a:custGeom>
                <a:avLst/>
                <a:gdLst/>
                <a:ahLst/>
                <a:cxnLst/>
                <a:rect l="l" t="t" r="r" b="b"/>
                <a:pathLst>
                  <a:path w="128206" h="475668">
                    <a:moveTo>
                      <a:pt x="0" y="0"/>
                    </a:moveTo>
                    <a:lnTo>
                      <a:pt x="128206" y="0"/>
                    </a:lnTo>
                    <a:lnTo>
                      <a:pt x="128206" y="475668"/>
                    </a:lnTo>
                    <a:lnTo>
                      <a:pt x="0" y="475668"/>
                    </a:lnTo>
                    <a:close/>
                  </a:path>
                </a:pathLst>
              </a:custGeom>
              <a:solidFill>
                <a:srgbClr val="7A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28206" cy="5137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4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86290" y="0"/>
              <a:ext cx="5979915" cy="1804224"/>
              <a:chOff x="0" y="0"/>
              <a:chExt cx="1576552" cy="47566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76552" cy="475668"/>
              </a:xfrm>
              <a:custGeom>
                <a:avLst/>
                <a:gdLst/>
                <a:ahLst/>
                <a:cxnLst/>
                <a:rect l="l" t="t" r="r" b="b"/>
                <a:pathLst>
                  <a:path w="1576552" h="475668">
                    <a:moveTo>
                      <a:pt x="0" y="0"/>
                    </a:moveTo>
                    <a:lnTo>
                      <a:pt x="1576552" y="0"/>
                    </a:lnTo>
                    <a:lnTo>
                      <a:pt x="1576552" y="475668"/>
                    </a:lnTo>
                    <a:lnTo>
                      <a:pt x="0" y="475668"/>
                    </a:lnTo>
                    <a:close/>
                  </a:path>
                </a:pathLst>
              </a:custGeom>
              <a:solidFill>
                <a:srgbClr val="FFEEEE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1576552" cy="5137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4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79140" y="483518"/>
              <a:ext cx="328010" cy="78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7"/>
                </a:lnSpc>
              </a:pPr>
              <a:r>
                <a:rPr lang="en-US" sz="356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2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4028" y="6658856"/>
            <a:ext cx="4853982" cy="1131648"/>
            <a:chOff x="0" y="0"/>
            <a:chExt cx="6471976" cy="1508864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86724" cy="1508864"/>
              <a:chOff x="0" y="0"/>
              <a:chExt cx="128321" cy="39779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28321" cy="397799"/>
              </a:xfrm>
              <a:custGeom>
                <a:avLst/>
                <a:gdLst/>
                <a:ahLst/>
                <a:cxnLst/>
                <a:rect l="l" t="t" r="r" b="b"/>
                <a:pathLst>
                  <a:path w="128321" h="397799">
                    <a:moveTo>
                      <a:pt x="0" y="0"/>
                    </a:moveTo>
                    <a:lnTo>
                      <a:pt x="128321" y="0"/>
                    </a:lnTo>
                    <a:lnTo>
                      <a:pt x="128321" y="397799"/>
                    </a:lnTo>
                    <a:lnTo>
                      <a:pt x="0" y="397799"/>
                    </a:lnTo>
                    <a:close/>
                  </a:path>
                </a:pathLst>
              </a:custGeom>
              <a:solidFill>
                <a:srgbClr val="00356C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28321" cy="435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4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486724" y="0"/>
              <a:ext cx="5985252" cy="1508864"/>
              <a:chOff x="0" y="0"/>
              <a:chExt cx="1577959" cy="397799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577959" cy="397799"/>
              </a:xfrm>
              <a:custGeom>
                <a:avLst/>
                <a:gdLst/>
                <a:ahLst/>
                <a:cxnLst/>
                <a:rect l="l" t="t" r="r" b="b"/>
                <a:pathLst>
                  <a:path w="1577959" h="397799">
                    <a:moveTo>
                      <a:pt x="0" y="0"/>
                    </a:moveTo>
                    <a:lnTo>
                      <a:pt x="1577959" y="0"/>
                    </a:lnTo>
                    <a:lnTo>
                      <a:pt x="1577959" y="397799"/>
                    </a:lnTo>
                    <a:lnTo>
                      <a:pt x="0" y="397799"/>
                    </a:lnTo>
                    <a:close/>
                  </a:path>
                </a:pathLst>
              </a:custGeom>
              <a:solidFill>
                <a:srgbClr val="EDF6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1577959" cy="435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4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79211" y="335838"/>
              <a:ext cx="328303" cy="78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7"/>
                </a:lnSpc>
              </a:pPr>
              <a:r>
                <a:rPr lang="en-US" sz="356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3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3762" y="7935546"/>
            <a:ext cx="4838220" cy="1098486"/>
            <a:chOff x="0" y="0"/>
            <a:chExt cx="6450960" cy="1464648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85144" cy="1464648"/>
              <a:chOff x="0" y="0"/>
              <a:chExt cx="127904" cy="386141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27904" cy="386141"/>
              </a:xfrm>
              <a:custGeom>
                <a:avLst/>
                <a:gdLst/>
                <a:ahLst/>
                <a:cxnLst/>
                <a:rect l="l" t="t" r="r" b="b"/>
                <a:pathLst>
                  <a:path w="127904" h="386141">
                    <a:moveTo>
                      <a:pt x="0" y="0"/>
                    </a:moveTo>
                    <a:lnTo>
                      <a:pt x="127904" y="0"/>
                    </a:lnTo>
                    <a:lnTo>
                      <a:pt x="127904" y="386141"/>
                    </a:lnTo>
                    <a:lnTo>
                      <a:pt x="0" y="386141"/>
                    </a:lnTo>
                    <a:close/>
                  </a:path>
                </a:pathLst>
              </a:custGeom>
              <a:solidFill>
                <a:srgbClr val="7A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127904" cy="4242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4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485144" y="0"/>
              <a:ext cx="5965817" cy="1464648"/>
              <a:chOff x="0" y="0"/>
              <a:chExt cx="1572835" cy="386141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572835" cy="386141"/>
              </a:xfrm>
              <a:custGeom>
                <a:avLst/>
                <a:gdLst/>
                <a:ahLst/>
                <a:cxnLst/>
                <a:rect l="l" t="t" r="r" b="b"/>
                <a:pathLst>
                  <a:path w="1572835" h="386141">
                    <a:moveTo>
                      <a:pt x="0" y="0"/>
                    </a:moveTo>
                    <a:lnTo>
                      <a:pt x="1572835" y="0"/>
                    </a:lnTo>
                    <a:lnTo>
                      <a:pt x="1572835" y="386141"/>
                    </a:lnTo>
                    <a:lnTo>
                      <a:pt x="0" y="386141"/>
                    </a:lnTo>
                    <a:close/>
                  </a:path>
                </a:pathLst>
              </a:custGeom>
              <a:solidFill>
                <a:srgbClr val="FFEEEE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1572835" cy="4242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4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81251" y="313730"/>
              <a:ext cx="327237" cy="78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97"/>
                </a:lnSpc>
              </a:pPr>
              <a:r>
                <a:rPr lang="en-US" sz="356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4</a:t>
              </a:r>
            </a:p>
          </p:txBody>
        </p:sp>
      </p:grpSp>
      <p:sp>
        <p:nvSpPr>
          <p:cNvPr id="47" name="Freeform 47"/>
          <p:cNvSpPr/>
          <p:nvPr/>
        </p:nvSpPr>
        <p:spPr>
          <a:xfrm rot="-4439916" flipH="1">
            <a:off x="5460177" y="216979"/>
            <a:ext cx="654421" cy="567561"/>
          </a:xfrm>
          <a:custGeom>
            <a:avLst/>
            <a:gdLst/>
            <a:ahLst/>
            <a:cxnLst/>
            <a:rect l="l" t="t" r="r" b="b"/>
            <a:pathLst>
              <a:path w="654421" h="567561">
                <a:moveTo>
                  <a:pt x="654421" y="0"/>
                </a:moveTo>
                <a:lnTo>
                  <a:pt x="0" y="0"/>
                </a:lnTo>
                <a:lnTo>
                  <a:pt x="0" y="567562"/>
                </a:lnTo>
                <a:lnTo>
                  <a:pt x="654421" y="567562"/>
                </a:lnTo>
                <a:lnTo>
                  <a:pt x="65442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TextBox 48"/>
          <p:cNvSpPr txBox="1"/>
          <p:nvPr/>
        </p:nvSpPr>
        <p:spPr>
          <a:xfrm>
            <a:off x="6123590" y="890803"/>
            <a:ext cx="1223651" cy="120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175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Changes made during this time take effect </a:t>
            </a:r>
            <a:r>
              <a:rPr lang="en-US" sz="1759">
                <a:solidFill>
                  <a:srgbClr val="B9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JANUARY 1.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34056" y="-75043"/>
            <a:ext cx="2508653" cy="107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0"/>
              </a:lnSpc>
            </a:pPr>
            <a:r>
              <a:rPr lang="en-US" sz="6243">
                <a:solidFill>
                  <a:srgbClr val="00356C"/>
                </a:solidFill>
                <a:latin typeface="Inspirations"/>
                <a:ea typeface="Inspirations"/>
                <a:cs typeface="Inspirations"/>
                <a:sym typeface="Inspirations"/>
              </a:rPr>
              <a:t>Get Ready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95696" y="745255"/>
            <a:ext cx="498221" cy="288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6" b="1" dirty="0">
                <a:solidFill>
                  <a:srgbClr val="B935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29663" y="930917"/>
            <a:ext cx="3914635" cy="794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86"/>
              </a:lnSpc>
            </a:pPr>
            <a:r>
              <a:rPr lang="en-US" sz="4918" b="1" dirty="0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MEDICARE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68910" y="1559006"/>
            <a:ext cx="3733452" cy="44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4"/>
              </a:lnSpc>
            </a:pPr>
            <a:r>
              <a:rPr lang="en-US" sz="2610" b="1" dirty="0">
                <a:solidFill>
                  <a:srgbClr val="B93530"/>
                </a:solidFill>
                <a:latin typeface="Verdana Bold"/>
                <a:ea typeface="Verdana Bold"/>
                <a:cs typeface="Verdana Bold"/>
                <a:sym typeface="Verdana Bold"/>
              </a:rPr>
              <a:t>OPEN ENROLLMENT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92950" y="2094490"/>
            <a:ext cx="3440906" cy="40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</a:pPr>
            <a:r>
              <a:rPr lang="en-US" sz="2097" b="1">
                <a:solidFill>
                  <a:srgbClr val="FFFFFF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OCTOBER 15 - DECEMBER 7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67910" y="2771561"/>
            <a:ext cx="6226016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Now is the time to get organized so you can make informed choices about your Medicare coverage for next year.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8369" y="3505686"/>
            <a:ext cx="355515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Write Down your Medication List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728" y="3875891"/>
            <a:ext cx="4557283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Prescription drug names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Dosages and how often you take them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Refill frequency </a:t>
            </a:r>
            <a:r>
              <a:rPr lang="en-US" sz="1399" i="1">
                <a:solidFill>
                  <a:srgbClr val="000000"/>
                </a:solidFill>
                <a:latin typeface="Verdana Italics"/>
                <a:ea typeface="Verdana Italics"/>
                <a:cs typeface="Verdana Italics"/>
                <a:sym typeface="Verdana Italics"/>
              </a:rPr>
              <a:t>(every 30, 60, 90 days etc.)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Your preferred pharmacy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34056" y="5129939"/>
            <a:ext cx="27673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Watch for Important Mail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04699" y="5453789"/>
            <a:ext cx="4626519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Annual Notice of Change (ANOC) from your Medicare plan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Information from Medicare about next year’s costs and coverage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0977" y="6670994"/>
            <a:ext cx="3409940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Review your Health Care Needs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04699" y="6937694"/>
            <a:ext cx="462651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Have your medications changed?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you have a new doctor or specialists?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you need different health services?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61251" y="7954596"/>
            <a:ext cx="37411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Gather your Medicare Information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04699" y="8229860"/>
            <a:ext cx="462651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just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Medicare card</a:t>
            </a:r>
          </a:p>
          <a:p>
            <a:pPr marL="302259" lvl="1" indent="-151129" algn="just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Current insurance cards</a:t>
            </a:r>
          </a:p>
          <a:p>
            <a:pPr marL="302259" lvl="1" indent="-151129" algn="just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Notes about your health care needs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246694" y="3619986"/>
            <a:ext cx="2144414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For Free, Unbiased Help Contact: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2043" y="9275842"/>
            <a:ext cx="4837954" cy="5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This project was supported by the Administration for Community Living (ACL), U.S. Department of Health and Human Services (HHS) as part of a financial assistance award totaling $1,061,673 with 100 percent funding by ACL/HHS. The contents are those of the author(s) and do not necessarily represent the official views of, nor an endorsement, by ACL/HHS, or the U.S. Government.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473996" y="5168274"/>
            <a:ext cx="1689808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1">
                <a:solidFill>
                  <a:srgbClr val="FF313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Insert contact information here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536882" y="8021271"/>
            <a:ext cx="1689808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1">
                <a:solidFill>
                  <a:srgbClr val="FF313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Insert your logo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3676" y="184200"/>
            <a:ext cx="2265044" cy="2265044"/>
            <a:chOff x="0" y="0"/>
            <a:chExt cx="3020059" cy="302005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20059" cy="3020059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F6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4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432583" y="516086"/>
              <a:ext cx="2154892" cy="1987888"/>
            </a:xfrm>
            <a:custGeom>
              <a:avLst/>
              <a:gdLst/>
              <a:ahLst/>
              <a:cxnLst/>
              <a:rect l="l" t="t" r="r" b="b"/>
              <a:pathLst>
                <a:path w="2154892" h="1987888">
                  <a:moveTo>
                    <a:pt x="0" y="0"/>
                  </a:moveTo>
                  <a:lnTo>
                    <a:pt x="2154892" y="0"/>
                  </a:lnTo>
                  <a:lnTo>
                    <a:pt x="2154892" y="1987887"/>
                  </a:lnTo>
                  <a:lnTo>
                    <a:pt x="0" y="1987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85457" y="268858"/>
            <a:ext cx="4235976" cy="2066086"/>
            <a:chOff x="0" y="-47625"/>
            <a:chExt cx="5647968" cy="2754781"/>
          </a:xfrm>
        </p:grpSpPr>
        <p:sp>
          <p:nvSpPr>
            <p:cNvPr id="8" name="TextBox 8"/>
            <p:cNvSpPr txBox="1"/>
            <p:nvPr/>
          </p:nvSpPr>
          <p:spPr>
            <a:xfrm>
              <a:off x="160003" y="412858"/>
              <a:ext cx="5393105" cy="10793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886"/>
                </a:lnSpc>
              </a:pPr>
              <a:r>
                <a:rPr lang="en-US" sz="4918" b="1" dirty="0">
                  <a:solidFill>
                    <a:srgbClr val="00356C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MEDICARE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60646" y="1324910"/>
              <a:ext cx="5136887" cy="590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94"/>
                </a:lnSpc>
              </a:pPr>
              <a:r>
                <a:rPr lang="en-US" sz="2710" b="1">
                  <a:solidFill>
                    <a:srgbClr val="B9353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OPEN ENROLLMENT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0383" y="-47625"/>
              <a:ext cx="4163310" cy="59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700" b="1">
                  <a:solidFill>
                    <a:srgbClr val="B9353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GET READY FOR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2028639"/>
              <a:ext cx="5647968" cy="678517"/>
              <a:chOff x="0" y="0"/>
              <a:chExt cx="1476593" cy="1773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6593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1476593" h="177390">
                    <a:moveTo>
                      <a:pt x="1476593" y="0"/>
                    </a:moveTo>
                    <a:lnTo>
                      <a:pt x="0" y="0"/>
                    </a:lnTo>
                    <a:lnTo>
                      <a:pt x="101600" y="88695"/>
                    </a:lnTo>
                    <a:lnTo>
                      <a:pt x="0" y="177390"/>
                    </a:lnTo>
                    <a:lnTo>
                      <a:pt x="1476593" y="177390"/>
                    </a:lnTo>
                    <a:lnTo>
                      <a:pt x="1374993" y="88695"/>
                    </a:lnTo>
                    <a:lnTo>
                      <a:pt x="1476593" y="0"/>
                    </a:lnTo>
                    <a:close/>
                  </a:path>
                </a:pathLst>
              </a:custGeom>
              <a:solidFill>
                <a:srgbClr val="00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8900" y="-38100"/>
                <a:ext cx="1298793" cy="2154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505509" y="2120714"/>
              <a:ext cx="4587875" cy="509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6"/>
                </a:lnSpc>
              </a:pPr>
              <a:r>
                <a:rPr lang="en-US" sz="2097" b="1">
                  <a:solidFill>
                    <a:srgbClr val="FFFFFF"/>
                  </a:solidFill>
                  <a:latin typeface="ITC Franklin Gothic LT Semi-Bold"/>
                  <a:ea typeface="ITC Franklin Gothic LT Semi-Bold"/>
                  <a:cs typeface="ITC Franklin Gothic LT Semi-Bold"/>
                  <a:sym typeface="ITC Franklin Gothic LT Semi-Bold"/>
                </a:rPr>
                <a:t>OCTOBER 15 - DECEMBER 7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108000" y="4527594"/>
            <a:ext cx="5091937" cy="0"/>
          </a:xfrm>
          <a:prstGeom prst="line">
            <a:avLst/>
          </a:prstGeom>
          <a:ln w="9525" cap="flat">
            <a:solidFill>
              <a:srgbClr val="B93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08000" y="5764241"/>
            <a:ext cx="5091937" cy="0"/>
          </a:xfrm>
          <a:prstGeom prst="line">
            <a:avLst/>
          </a:prstGeom>
          <a:ln w="9525" cap="flat">
            <a:solidFill>
              <a:srgbClr val="B93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22768" y="6858822"/>
            <a:ext cx="5091937" cy="0"/>
          </a:xfrm>
          <a:prstGeom prst="line">
            <a:avLst/>
          </a:prstGeom>
          <a:ln w="9525" cap="flat">
            <a:solidFill>
              <a:srgbClr val="B93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H="1">
            <a:off x="1170388" y="3354993"/>
            <a:ext cx="15963" cy="4835256"/>
          </a:xfrm>
          <a:prstGeom prst="line">
            <a:avLst/>
          </a:prstGeom>
          <a:ln w="9525" cap="flat">
            <a:solidFill>
              <a:srgbClr val="B935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5252845" y="3299186"/>
            <a:ext cx="2331113" cy="4549905"/>
            <a:chOff x="0" y="0"/>
            <a:chExt cx="812588" cy="158602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588" cy="1586023"/>
            </a:xfrm>
            <a:custGeom>
              <a:avLst/>
              <a:gdLst/>
              <a:ahLst/>
              <a:cxnLst/>
              <a:rect l="l" t="t" r="r" b="b"/>
              <a:pathLst>
                <a:path w="812588" h="1586023">
                  <a:moveTo>
                    <a:pt x="0" y="0"/>
                  </a:moveTo>
                  <a:lnTo>
                    <a:pt x="812588" y="0"/>
                  </a:lnTo>
                  <a:lnTo>
                    <a:pt x="812588" y="1586023"/>
                  </a:lnTo>
                  <a:lnTo>
                    <a:pt x="0" y="1586023"/>
                  </a:lnTo>
                  <a:close/>
                </a:path>
              </a:pathLst>
            </a:custGeom>
            <a:ln w="19050" cap="sq">
              <a:solidFill>
                <a:srgbClr val="00356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588" cy="1624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33426" y="5907133"/>
            <a:ext cx="817529" cy="842152"/>
            <a:chOff x="0" y="0"/>
            <a:chExt cx="1090038" cy="112286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090038" cy="1122869"/>
              <a:chOff x="0" y="0"/>
              <a:chExt cx="812800" cy="83728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3728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37281">
                    <a:moveTo>
                      <a:pt x="406400" y="0"/>
                    </a:moveTo>
                    <a:cubicBezTo>
                      <a:pt x="181951" y="0"/>
                      <a:pt x="0" y="187432"/>
                      <a:pt x="0" y="418640"/>
                    </a:cubicBezTo>
                    <a:cubicBezTo>
                      <a:pt x="0" y="649849"/>
                      <a:pt x="181951" y="837281"/>
                      <a:pt x="406400" y="837281"/>
                    </a:cubicBezTo>
                    <a:cubicBezTo>
                      <a:pt x="630849" y="837281"/>
                      <a:pt x="812800" y="649849"/>
                      <a:pt x="812800" y="418640"/>
                    </a:cubicBezTo>
                    <a:cubicBezTo>
                      <a:pt x="812800" y="18743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0395"/>
                <a:ext cx="660400" cy="718391"/>
              </a:xfrm>
              <a:prstGeom prst="rect">
                <a:avLst/>
              </a:prstGeom>
            </p:spPr>
            <p:txBody>
              <a:bodyPr lIns="20273" tIns="20273" rIns="20273" bIns="20273" rtlCol="0" anchor="ctr"/>
              <a:lstStyle/>
              <a:p>
                <a:pPr algn="ctr">
                  <a:lnSpc>
                    <a:spcPts val="2484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198807" y="160389"/>
              <a:ext cx="673757" cy="802091"/>
            </a:xfrm>
            <a:custGeom>
              <a:avLst/>
              <a:gdLst/>
              <a:ahLst/>
              <a:cxnLst/>
              <a:rect l="l" t="t" r="r" b="b"/>
              <a:pathLst>
                <a:path w="673757" h="802091">
                  <a:moveTo>
                    <a:pt x="0" y="0"/>
                  </a:moveTo>
                  <a:lnTo>
                    <a:pt x="673756" y="0"/>
                  </a:lnTo>
                  <a:lnTo>
                    <a:pt x="673756" y="802091"/>
                  </a:lnTo>
                  <a:lnTo>
                    <a:pt x="0" y="802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27991" y="7082659"/>
            <a:ext cx="817529" cy="818339"/>
            <a:chOff x="0" y="0"/>
            <a:chExt cx="1090038" cy="1091119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090038" cy="1091119"/>
              <a:chOff x="0" y="0"/>
              <a:chExt cx="812800" cy="81360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360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606">
                    <a:moveTo>
                      <a:pt x="406400" y="0"/>
                    </a:moveTo>
                    <a:cubicBezTo>
                      <a:pt x="181951" y="0"/>
                      <a:pt x="0" y="182132"/>
                      <a:pt x="0" y="406803"/>
                    </a:cubicBezTo>
                    <a:cubicBezTo>
                      <a:pt x="0" y="631474"/>
                      <a:pt x="181951" y="813606"/>
                      <a:pt x="406400" y="813606"/>
                    </a:cubicBezTo>
                    <a:cubicBezTo>
                      <a:pt x="630849" y="813606"/>
                      <a:pt x="812800" y="631474"/>
                      <a:pt x="812800" y="406803"/>
                    </a:cubicBezTo>
                    <a:cubicBezTo>
                      <a:pt x="812800" y="18213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353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76"/>
                <a:ext cx="660400" cy="699155"/>
              </a:xfrm>
              <a:prstGeom prst="rect">
                <a:avLst/>
              </a:prstGeom>
            </p:spPr>
            <p:txBody>
              <a:bodyPr lIns="20273" tIns="20273" rIns="20273" bIns="20273" rtlCol="0" anchor="ctr"/>
              <a:lstStyle/>
              <a:p>
                <a:pPr algn="ctr">
                  <a:lnSpc>
                    <a:spcPts val="2484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124580" y="279400"/>
              <a:ext cx="839372" cy="512017"/>
            </a:xfrm>
            <a:custGeom>
              <a:avLst/>
              <a:gdLst/>
              <a:ahLst/>
              <a:cxnLst/>
              <a:rect l="l" t="t" r="r" b="b"/>
              <a:pathLst>
                <a:path w="839372" h="512017">
                  <a:moveTo>
                    <a:pt x="0" y="0"/>
                  </a:moveTo>
                  <a:lnTo>
                    <a:pt x="839372" y="0"/>
                  </a:lnTo>
                  <a:lnTo>
                    <a:pt x="839372" y="512017"/>
                  </a:lnTo>
                  <a:lnTo>
                    <a:pt x="0" y="512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49759" y="4760164"/>
            <a:ext cx="817529" cy="818339"/>
            <a:chOff x="0" y="0"/>
            <a:chExt cx="1090038" cy="1091119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090038" cy="1091119"/>
              <a:chOff x="0" y="0"/>
              <a:chExt cx="812800" cy="8136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360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606">
                    <a:moveTo>
                      <a:pt x="406400" y="0"/>
                    </a:moveTo>
                    <a:cubicBezTo>
                      <a:pt x="181951" y="0"/>
                      <a:pt x="0" y="182132"/>
                      <a:pt x="0" y="406803"/>
                    </a:cubicBezTo>
                    <a:cubicBezTo>
                      <a:pt x="0" y="631474"/>
                      <a:pt x="181951" y="813606"/>
                      <a:pt x="406400" y="813606"/>
                    </a:cubicBezTo>
                    <a:cubicBezTo>
                      <a:pt x="630849" y="813606"/>
                      <a:pt x="812800" y="631474"/>
                      <a:pt x="812800" y="406803"/>
                    </a:cubicBezTo>
                    <a:cubicBezTo>
                      <a:pt x="812800" y="18213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9353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76"/>
                <a:ext cx="660400" cy="699155"/>
              </a:xfrm>
              <a:prstGeom prst="rect">
                <a:avLst/>
              </a:prstGeom>
            </p:spPr>
            <p:txBody>
              <a:bodyPr lIns="20273" tIns="20273" rIns="20273" bIns="20273" rtlCol="0" anchor="ctr"/>
              <a:lstStyle/>
              <a:p>
                <a:pPr algn="ctr">
                  <a:lnSpc>
                    <a:spcPts val="2484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155111" y="263851"/>
              <a:ext cx="779817" cy="563418"/>
            </a:xfrm>
            <a:custGeom>
              <a:avLst/>
              <a:gdLst/>
              <a:ahLst/>
              <a:cxnLst/>
              <a:rect l="l" t="t" r="r" b="b"/>
              <a:pathLst>
                <a:path w="779817" h="563418">
                  <a:moveTo>
                    <a:pt x="0" y="0"/>
                  </a:moveTo>
                  <a:lnTo>
                    <a:pt x="779817" y="0"/>
                  </a:lnTo>
                  <a:lnTo>
                    <a:pt x="779817" y="563417"/>
                  </a:lnTo>
                  <a:lnTo>
                    <a:pt x="0" y="563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49759" y="3489744"/>
            <a:ext cx="817529" cy="817529"/>
            <a:chOff x="0" y="0"/>
            <a:chExt cx="1090038" cy="1090038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090038" cy="1090038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5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0273" tIns="20273" rIns="20273" bIns="20273" rtlCol="0" anchor="ctr"/>
              <a:lstStyle/>
              <a:p>
                <a:pPr algn="ctr">
                  <a:lnSpc>
                    <a:spcPts val="2484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252964" y="146988"/>
              <a:ext cx="584111" cy="796062"/>
            </a:xfrm>
            <a:custGeom>
              <a:avLst/>
              <a:gdLst/>
              <a:ahLst/>
              <a:cxnLst/>
              <a:rect l="l" t="t" r="r" b="b"/>
              <a:pathLst>
                <a:path w="584111" h="796062">
                  <a:moveTo>
                    <a:pt x="0" y="0"/>
                  </a:moveTo>
                  <a:lnTo>
                    <a:pt x="584111" y="0"/>
                  </a:lnTo>
                  <a:lnTo>
                    <a:pt x="584111" y="796062"/>
                  </a:lnTo>
                  <a:lnTo>
                    <a:pt x="0" y="796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-648980" y="9134622"/>
            <a:ext cx="8922064" cy="965484"/>
            <a:chOff x="0" y="0"/>
            <a:chExt cx="3110088" cy="33655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110088" cy="336552"/>
            </a:xfrm>
            <a:custGeom>
              <a:avLst/>
              <a:gdLst/>
              <a:ahLst/>
              <a:cxnLst/>
              <a:rect l="l" t="t" r="r" b="b"/>
              <a:pathLst>
                <a:path w="3110088" h="336552">
                  <a:moveTo>
                    <a:pt x="0" y="0"/>
                  </a:moveTo>
                  <a:lnTo>
                    <a:pt x="3110088" y="0"/>
                  </a:lnTo>
                  <a:lnTo>
                    <a:pt x="3110088" y="336552"/>
                  </a:lnTo>
                  <a:lnTo>
                    <a:pt x="0" y="336552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3110088" cy="374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4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8000" y="9238617"/>
            <a:ext cx="7556704" cy="720121"/>
            <a:chOff x="0" y="0"/>
            <a:chExt cx="2634145" cy="251023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634145" cy="251023"/>
            </a:xfrm>
            <a:custGeom>
              <a:avLst/>
              <a:gdLst/>
              <a:ahLst/>
              <a:cxnLst/>
              <a:rect l="l" t="t" r="r" b="b"/>
              <a:pathLst>
                <a:path w="2634145" h="251023">
                  <a:moveTo>
                    <a:pt x="0" y="0"/>
                  </a:moveTo>
                  <a:lnTo>
                    <a:pt x="2634145" y="0"/>
                  </a:lnTo>
                  <a:lnTo>
                    <a:pt x="2634145" y="251023"/>
                  </a:lnTo>
                  <a:lnTo>
                    <a:pt x="0" y="251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2634145" cy="28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4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5573498" y="9294511"/>
            <a:ext cx="1795223" cy="564941"/>
          </a:xfrm>
          <a:custGeom>
            <a:avLst/>
            <a:gdLst/>
            <a:ahLst/>
            <a:cxnLst/>
            <a:rect l="l" t="t" r="r" b="b"/>
            <a:pathLst>
              <a:path w="1795223" h="564941">
                <a:moveTo>
                  <a:pt x="0" y="0"/>
                </a:moveTo>
                <a:lnTo>
                  <a:pt x="1795222" y="0"/>
                </a:lnTo>
                <a:lnTo>
                  <a:pt x="1795222" y="564940"/>
                </a:lnTo>
                <a:lnTo>
                  <a:pt x="0" y="5649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49"/>
          <p:cNvSpPr txBox="1"/>
          <p:nvPr/>
        </p:nvSpPr>
        <p:spPr>
          <a:xfrm>
            <a:off x="777240" y="2449244"/>
            <a:ext cx="6226016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Now is the time to get organized so you can make informed choices about your Medicare coverage for next year.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5722" y="9309328"/>
            <a:ext cx="4837954" cy="55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This project was supported by the Administration for Community Living (ACL), U.S. Department of Health and Human Services (HHS) as part of a financial assistance award totaling $1,061,673 with 100 percent funding by ACL/HHS. The contents are those of the author(s) and do not necessarily represent the official views of, nor an endorsement, by ACL/HHS, or the U.S. Government.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05413" y="3261086"/>
            <a:ext cx="248141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MAKE A MEDICATION LIST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70388" y="3663041"/>
            <a:ext cx="4013586" cy="83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Prescription drug name</a:t>
            </a:r>
          </a:p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Dosage and how often you take them</a:t>
            </a:r>
          </a:p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Refill frequency </a:t>
            </a:r>
            <a:r>
              <a:rPr lang="en-US" sz="1599" i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(every 30, 60, 90 days etc.)</a:t>
            </a:r>
          </a:p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Preferred pharmacy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83944" y="4526308"/>
            <a:ext cx="288786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WATCH FOR IMPORTANT MAIL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0388" y="4909213"/>
            <a:ext cx="4013586" cy="83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Annual Notice of Change (ANOC) from your Medicare plan</a:t>
            </a:r>
          </a:p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Information from Medicare about next year’s costs and coverage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76270" y="5744714"/>
            <a:ext cx="3357414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REVIEW YOUR HEALTH CARE NEEDS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36679" y="6118095"/>
            <a:ext cx="4013586" cy="63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Have your medications changed?</a:t>
            </a:r>
          </a:p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you have new doctors or specialists?</a:t>
            </a:r>
          </a:p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you need different health services?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83944" y="6848165"/>
            <a:ext cx="3873996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GATHER YOUR MEDICARE INFORMATION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83944" y="7202495"/>
            <a:ext cx="1999551" cy="23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Have these items ready: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36679" y="7443160"/>
            <a:ext cx="3353432" cy="83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Medicare card</a:t>
            </a:r>
          </a:p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Current insurance cards</a:t>
            </a:r>
          </a:p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List of medications</a:t>
            </a:r>
          </a:p>
          <a:p>
            <a:pPr marL="345439" lvl="1" indent="-172720" algn="l">
              <a:lnSpc>
                <a:spcPts val="159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Notes about your health care needs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08602" y="8407725"/>
            <a:ext cx="435219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Changes made during Medicare Open Enrollment take effect </a:t>
            </a:r>
            <a:r>
              <a:rPr lang="en-US" sz="2100">
                <a:solidFill>
                  <a:srgbClr val="B9353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JANUARY 1.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308055" y="3533501"/>
            <a:ext cx="2144414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00356C"/>
                </a:solidFill>
                <a:latin typeface="Verdana Bold"/>
                <a:ea typeface="Verdana Bold"/>
                <a:cs typeface="Verdana Bold"/>
                <a:sym typeface="Verdana Bold"/>
              </a:rPr>
              <a:t>For Free, Unbiased Help Contact: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573498" y="5081298"/>
            <a:ext cx="1689808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1">
                <a:solidFill>
                  <a:srgbClr val="FF313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Insert contact information here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473996" y="8203475"/>
            <a:ext cx="1689808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1">
                <a:solidFill>
                  <a:srgbClr val="FF313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Insert your logo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e087664-409d-4c4c-a6b4-7aa01020d6ea}" enabled="0" method="" siteId="{8e087664-409d-4c4c-a6b4-7aa01020d6e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478</Words>
  <Application>Microsoft Office PowerPoint</Application>
  <PresentationFormat>Custom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Canva Sans Bold</vt:lpstr>
      <vt:lpstr>Arial</vt:lpstr>
      <vt:lpstr>Calibri</vt:lpstr>
      <vt:lpstr>Verdana Italics</vt:lpstr>
      <vt:lpstr>ITC Franklin Gothic LT Semi-Bold</vt:lpstr>
      <vt:lpstr>Calibri (MS) Bold</vt:lpstr>
      <vt:lpstr>Verdana Bold</vt:lpstr>
      <vt:lpstr>Canva Student Font</vt:lpstr>
      <vt:lpstr>Calibri (MS) Italics</vt:lpstr>
      <vt:lpstr>Inspirations</vt:lpstr>
      <vt:lpstr>Calibri (MS)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Ready for Medicare Open Enrollment Flyers 2026.</dc:title>
  <dc:creator>Stephanie Haas</dc:creator>
  <cp:lastModifiedBy>Stephanie Haas</cp:lastModifiedBy>
  <cp:revision>2</cp:revision>
  <dcterms:created xsi:type="dcterms:W3CDTF">2006-08-16T00:00:00Z</dcterms:created>
  <dcterms:modified xsi:type="dcterms:W3CDTF">2026-06-29T16:43:08Z</dcterms:modified>
  <dc:identifier>DAHM7aht17g</dc:identifier>
</cp:coreProperties>
</file>