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0" r:id="rId3"/>
    <p:sldId id="257" r:id="rId4"/>
    <p:sldId id="274" r:id="rId5"/>
    <p:sldId id="259" r:id="rId6"/>
    <p:sldId id="258" r:id="rId7"/>
    <p:sldId id="267" r:id="rId8"/>
    <p:sldId id="260" r:id="rId9"/>
    <p:sldId id="261" r:id="rId10"/>
    <p:sldId id="262" r:id="rId11"/>
    <p:sldId id="266" r:id="rId12"/>
    <p:sldId id="268" r:id="rId13"/>
    <p:sldId id="269" r:id="rId14"/>
    <p:sldId id="272" r:id="rId15"/>
    <p:sldId id="264" r:id="rId16"/>
    <p:sldId id="271" r:id="rId17"/>
    <p:sldId id="273"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C20"/>
    <a:srgbClr val="065290"/>
    <a:srgbClr val="EE1B16"/>
    <a:srgbClr val="56A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8ACBF-39FA-47FA-8CA1-2B73DB4752DC}" v="1" dt="2026-05-12T15:00:09.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73366" autoAdjust="0"/>
  </p:normalViewPr>
  <p:slideViewPr>
    <p:cSldViewPr snapToGrid="0">
      <p:cViewPr varScale="1">
        <p:scale>
          <a:sx n="77" d="100"/>
          <a:sy n="77" d="100"/>
        </p:scale>
        <p:origin x="1620" y="96"/>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aas" userId="b3f34c97-64d7-4cc1-8823-3c1e56c39997" providerId="ADAL" clId="{132A0E9A-5F57-4EC6-BAB8-8EB2B559E9C6}"/>
    <pc:docChg chg="modSld">
      <pc:chgData name="Stephanie Haas" userId="b3f34c97-64d7-4cc1-8823-3c1e56c39997" providerId="ADAL" clId="{132A0E9A-5F57-4EC6-BAB8-8EB2B559E9C6}" dt="2026-05-12T15:00:09.637" v="0"/>
      <pc:docMkLst>
        <pc:docMk/>
      </pc:docMkLst>
      <pc:sldChg chg="delSp modTransition modAnim">
        <pc:chgData name="Stephanie Haas" userId="b3f34c97-64d7-4cc1-8823-3c1e56c39997" providerId="ADAL" clId="{132A0E9A-5F57-4EC6-BAB8-8EB2B559E9C6}" dt="2026-05-12T15:00:09.637" v="0"/>
        <pc:sldMkLst>
          <pc:docMk/>
          <pc:sldMk cId="2445320268" sldId="256"/>
        </pc:sldMkLst>
        <pc:picChg chg="del">
          <ac:chgData name="Stephanie Haas" userId="b3f34c97-64d7-4cc1-8823-3c1e56c39997" providerId="ADAL" clId="{132A0E9A-5F57-4EC6-BAB8-8EB2B559E9C6}" dt="2026-05-12T15:00:09.637" v="0"/>
          <ac:picMkLst>
            <pc:docMk/>
            <pc:sldMk cId="2445320268" sldId="256"/>
            <ac:picMk id="6" creationId="{5561832D-E3DA-369E-1830-314A89928B78}"/>
          </ac:picMkLst>
        </pc:picChg>
      </pc:sldChg>
      <pc:sldChg chg="delSp modTransition modAnim">
        <pc:chgData name="Stephanie Haas" userId="b3f34c97-64d7-4cc1-8823-3c1e56c39997" providerId="ADAL" clId="{132A0E9A-5F57-4EC6-BAB8-8EB2B559E9C6}" dt="2026-05-12T15:00:09.637" v="0"/>
        <pc:sldMkLst>
          <pc:docMk/>
          <pc:sldMk cId="3402009989" sldId="257"/>
        </pc:sldMkLst>
        <pc:picChg chg="del">
          <ac:chgData name="Stephanie Haas" userId="b3f34c97-64d7-4cc1-8823-3c1e56c39997" providerId="ADAL" clId="{132A0E9A-5F57-4EC6-BAB8-8EB2B559E9C6}" dt="2026-05-12T15:00:09.637" v="0"/>
          <ac:picMkLst>
            <pc:docMk/>
            <pc:sldMk cId="3402009989" sldId="257"/>
            <ac:picMk id="28" creationId="{1820223C-D71B-73B2-C07B-9BB050730975}"/>
          </ac:picMkLst>
        </pc:picChg>
      </pc:sldChg>
      <pc:sldChg chg="delSp modTransition modAnim">
        <pc:chgData name="Stephanie Haas" userId="b3f34c97-64d7-4cc1-8823-3c1e56c39997" providerId="ADAL" clId="{132A0E9A-5F57-4EC6-BAB8-8EB2B559E9C6}" dt="2026-05-12T15:00:09.637" v="0"/>
        <pc:sldMkLst>
          <pc:docMk/>
          <pc:sldMk cId="2029454756" sldId="258"/>
        </pc:sldMkLst>
        <pc:picChg chg="del">
          <ac:chgData name="Stephanie Haas" userId="b3f34c97-64d7-4cc1-8823-3c1e56c39997" providerId="ADAL" clId="{132A0E9A-5F57-4EC6-BAB8-8EB2B559E9C6}" dt="2026-05-12T15:00:09.637" v="0"/>
          <ac:picMkLst>
            <pc:docMk/>
            <pc:sldMk cId="2029454756" sldId="258"/>
            <ac:picMk id="30" creationId="{86F47FD4-C0F6-792B-E99E-B22C494730DA}"/>
          </ac:picMkLst>
        </pc:picChg>
      </pc:sldChg>
      <pc:sldChg chg="delSp modTransition modAnim">
        <pc:chgData name="Stephanie Haas" userId="b3f34c97-64d7-4cc1-8823-3c1e56c39997" providerId="ADAL" clId="{132A0E9A-5F57-4EC6-BAB8-8EB2B559E9C6}" dt="2026-05-12T15:00:09.637" v="0"/>
        <pc:sldMkLst>
          <pc:docMk/>
          <pc:sldMk cId="1384815936" sldId="259"/>
        </pc:sldMkLst>
        <pc:picChg chg="del">
          <ac:chgData name="Stephanie Haas" userId="b3f34c97-64d7-4cc1-8823-3c1e56c39997" providerId="ADAL" clId="{132A0E9A-5F57-4EC6-BAB8-8EB2B559E9C6}" dt="2026-05-12T15:00:09.637" v="0"/>
          <ac:picMkLst>
            <pc:docMk/>
            <pc:sldMk cId="1384815936" sldId="259"/>
            <ac:picMk id="28" creationId="{AEAFFB6A-DC95-BAED-960B-BF0A85373EED}"/>
          </ac:picMkLst>
        </pc:picChg>
      </pc:sldChg>
      <pc:sldChg chg="delSp modTransition modAnim">
        <pc:chgData name="Stephanie Haas" userId="b3f34c97-64d7-4cc1-8823-3c1e56c39997" providerId="ADAL" clId="{132A0E9A-5F57-4EC6-BAB8-8EB2B559E9C6}" dt="2026-05-12T15:00:09.637" v="0"/>
        <pc:sldMkLst>
          <pc:docMk/>
          <pc:sldMk cId="3330151686" sldId="260"/>
        </pc:sldMkLst>
        <pc:picChg chg="del">
          <ac:chgData name="Stephanie Haas" userId="b3f34c97-64d7-4cc1-8823-3c1e56c39997" providerId="ADAL" clId="{132A0E9A-5F57-4EC6-BAB8-8EB2B559E9C6}" dt="2026-05-12T15:00:09.637" v="0"/>
          <ac:picMkLst>
            <pc:docMk/>
            <pc:sldMk cId="3330151686" sldId="260"/>
            <ac:picMk id="35" creationId="{4131CD00-D2C6-39D9-C99C-F02551A9ECDC}"/>
          </ac:picMkLst>
        </pc:picChg>
      </pc:sldChg>
      <pc:sldChg chg="delSp modTransition modAnim">
        <pc:chgData name="Stephanie Haas" userId="b3f34c97-64d7-4cc1-8823-3c1e56c39997" providerId="ADAL" clId="{132A0E9A-5F57-4EC6-BAB8-8EB2B559E9C6}" dt="2026-05-12T15:00:09.637" v="0"/>
        <pc:sldMkLst>
          <pc:docMk/>
          <pc:sldMk cId="1730618090" sldId="261"/>
        </pc:sldMkLst>
        <pc:picChg chg="del">
          <ac:chgData name="Stephanie Haas" userId="b3f34c97-64d7-4cc1-8823-3c1e56c39997" providerId="ADAL" clId="{132A0E9A-5F57-4EC6-BAB8-8EB2B559E9C6}" dt="2026-05-12T15:00:09.637" v="0"/>
          <ac:picMkLst>
            <pc:docMk/>
            <pc:sldMk cId="1730618090" sldId="261"/>
            <ac:picMk id="53" creationId="{7B4B8A81-B936-13CE-D77F-34C49FBF02AB}"/>
          </ac:picMkLst>
        </pc:picChg>
      </pc:sldChg>
      <pc:sldChg chg="delSp modTransition modAnim">
        <pc:chgData name="Stephanie Haas" userId="b3f34c97-64d7-4cc1-8823-3c1e56c39997" providerId="ADAL" clId="{132A0E9A-5F57-4EC6-BAB8-8EB2B559E9C6}" dt="2026-05-12T15:00:09.637" v="0"/>
        <pc:sldMkLst>
          <pc:docMk/>
          <pc:sldMk cId="1190749138" sldId="262"/>
        </pc:sldMkLst>
        <pc:picChg chg="del">
          <ac:chgData name="Stephanie Haas" userId="b3f34c97-64d7-4cc1-8823-3c1e56c39997" providerId="ADAL" clId="{132A0E9A-5F57-4EC6-BAB8-8EB2B559E9C6}" dt="2026-05-12T15:00:09.637" v="0"/>
          <ac:picMkLst>
            <pc:docMk/>
            <pc:sldMk cId="1190749138" sldId="262"/>
            <ac:picMk id="23" creationId="{E9FE41E7-28FC-E3B9-2781-CE58CCD85824}"/>
          </ac:picMkLst>
        </pc:picChg>
      </pc:sldChg>
      <pc:sldChg chg="delSp modTransition modAnim">
        <pc:chgData name="Stephanie Haas" userId="b3f34c97-64d7-4cc1-8823-3c1e56c39997" providerId="ADAL" clId="{132A0E9A-5F57-4EC6-BAB8-8EB2B559E9C6}" dt="2026-05-12T15:00:09.637" v="0"/>
        <pc:sldMkLst>
          <pc:docMk/>
          <pc:sldMk cId="3818634552" sldId="264"/>
        </pc:sldMkLst>
        <pc:picChg chg="del">
          <ac:chgData name="Stephanie Haas" userId="b3f34c97-64d7-4cc1-8823-3c1e56c39997" providerId="ADAL" clId="{132A0E9A-5F57-4EC6-BAB8-8EB2B559E9C6}" dt="2026-05-12T15:00:09.637" v="0"/>
          <ac:picMkLst>
            <pc:docMk/>
            <pc:sldMk cId="3818634552" sldId="264"/>
            <ac:picMk id="36" creationId="{07767BA2-7FCF-16D3-B477-A37E17890824}"/>
          </ac:picMkLst>
        </pc:picChg>
      </pc:sldChg>
      <pc:sldChg chg="delSp modTransition modAnim">
        <pc:chgData name="Stephanie Haas" userId="b3f34c97-64d7-4cc1-8823-3c1e56c39997" providerId="ADAL" clId="{132A0E9A-5F57-4EC6-BAB8-8EB2B559E9C6}" dt="2026-05-12T15:00:09.637" v="0"/>
        <pc:sldMkLst>
          <pc:docMk/>
          <pc:sldMk cId="2486781419" sldId="266"/>
        </pc:sldMkLst>
        <pc:picChg chg="del">
          <ac:chgData name="Stephanie Haas" userId="b3f34c97-64d7-4cc1-8823-3c1e56c39997" providerId="ADAL" clId="{132A0E9A-5F57-4EC6-BAB8-8EB2B559E9C6}" dt="2026-05-12T15:00:09.637" v="0"/>
          <ac:picMkLst>
            <pc:docMk/>
            <pc:sldMk cId="2486781419" sldId="266"/>
            <ac:picMk id="77" creationId="{B0F6D326-B56D-2775-AF51-810576EBE32C}"/>
          </ac:picMkLst>
        </pc:picChg>
      </pc:sldChg>
      <pc:sldChg chg="delSp modTransition modAnim">
        <pc:chgData name="Stephanie Haas" userId="b3f34c97-64d7-4cc1-8823-3c1e56c39997" providerId="ADAL" clId="{132A0E9A-5F57-4EC6-BAB8-8EB2B559E9C6}" dt="2026-05-12T15:00:09.637" v="0"/>
        <pc:sldMkLst>
          <pc:docMk/>
          <pc:sldMk cId="790162490" sldId="267"/>
        </pc:sldMkLst>
        <pc:picChg chg="del">
          <ac:chgData name="Stephanie Haas" userId="b3f34c97-64d7-4cc1-8823-3c1e56c39997" providerId="ADAL" clId="{132A0E9A-5F57-4EC6-BAB8-8EB2B559E9C6}" dt="2026-05-12T15:00:09.637" v="0"/>
          <ac:picMkLst>
            <pc:docMk/>
            <pc:sldMk cId="790162490" sldId="267"/>
            <ac:picMk id="27" creationId="{92D9BC28-AF5A-4A6E-037F-FB30BF69E0E9}"/>
          </ac:picMkLst>
        </pc:picChg>
      </pc:sldChg>
      <pc:sldChg chg="delSp modTransition modAnim">
        <pc:chgData name="Stephanie Haas" userId="b3f34c97-64d7-4cc1-8823-3c1e56c39997" providerId="ADAL" clId="{132A0E9A-5F57-4EC6-BAB8-8EB2B559E9C6}" dt="2026-05-12T15:00:09.637" v="0"/>
        <pc:sldMkLst>
          <pc:docMk/>
          <pc:sldMk cId="145984083" sldId="268"/>
        </pc:sldMkLst>
        <pc:picChg chg="del">
          <ac:chgData name="Stephanie Haas" userId="b3f34c97-64d7-4cc1-8823-3c1e56c39997" providerId="ADAL" clId="{132A0E9A-5F57-4EC6-BAB8-8EB2B559E9C6}" dt="2026-05-12T15:00:09.637" v="0"/>
          <ac:picMkLst>
            <pc:docMk/>
            <pc:sldMk cId="145984083" sldId="268"/>
            <ac:picMk id="24" creationId="{8866AAEA-E2FD-1F98-2EB0-88EDD7815C1A}"/>
          </ac:picMkLst>
        </pc:picChg>
      </pc:sldChg>
      <pc:sldChg chg="delSp modTransition modAnim">
        <pc:chgData name="Stephanie Haas" userId="b3f34c97-64d7-4cc1-8823-3c1e56c39997" providerId="ADAL" clId="{132A0E9A-5F57-4EC6-BAB8-8EB2B559E9C6}" dt="2026-05-12T15:00:09.637" v="0"/>
        <pc:sldMkLst>
          <pc:docMk/>
          <pc:sldMk cId="1766990020" sldId="269"/>
        </pc:sldMkLst>
        <pc:picChg chg="del">
          <ac:chgData name="Stephanie Haas" userId="b3f34c97-64d7-4cc1-8823-3c1e56c39997" providerId="ADAL" clId="{132A0E9A-5F57-4EC6-BAB8-8EB2B559E9C6}" dt="2026-05-12T15:00:09.637" v="0"/>
          <ac:picMkLst>
            <pc:docMk/>
            <pc:sldMk cId="1766990020" sldId="269"/>
            <ac:picMk id="50" creationId="{C7A8B7F5-6AE7-9271-ABFD-05A4EFF1E8AA}"/>
          </ac:picMkLst>
        </pc:picChg>
      </pc:sldChg>
      <pc:sldChg chg="delSp modTransition modAnim">
        <pc:chgData name="Stephanie Haas" userId="b3f34c97-64d7-4cc1-8823-3c1e56c39997" providerId="ADAL" clId="{132A0E9A-5F57-4EC6-BAB8-8EB2B559E9C6}" dt="2026-05-12T15:00:09.637" v="0"/>
        <pc:sldMkLst>
          <pc:docMk/>
          <pc:sldMk cId="3830376233" sldId="270"/>
        </pc:sldMkLst>
        <pc:picChg chg="del">
          <ac:chgData name="Stephanie Haas" userId="b3f34c97-64d7-4cc1-8823-3c1e56c39997" providerId="ADAL" clId="{132A0E9A-5F57-4EC6-BAB8-8EB2B559E9C6}" dt="2026-05-12T15:00:09.637" v="0"/>
          <ac:picMkLst>
            <pc:docMk/>
            <pc:sldMk cId="3830376233" sldId="270"/>
            <ac:picMk id="12" creationId="{8C15ADA1-4B33-01F1-7C63-E12F9DD106DE}"/>
          </ac:picMkLst>
        </pc:picChg>
      </pc:sldChg>
      <pc:sldChg chg="delSp modTransition modAnim">
        <pc:chgData name="Stephanie Haas" userId="b3f34c97-64d7-4cc1-8823-3c1e56c39997" providerId="ADAL" clId="{132A0E9A-5F57-4EC6-BAB8-8EB2B559E9C6}" dt="2026-05-12T15:00:09.637" v="0"/>
        <pc:sldMkLst>
          <pc:docMk/>
          <pc:sldMk cId="1706386891" sldId="271"/>
        </pc:sldMkLst>
        <pc:picChg chg="del">
          <ac:chgData name="Stephanie Haas" userId="b3f34c97-64d7-4cc1-8823-3c1e56c39997" providerId="ADAL" clId="{132A0E9A-5F57-4EC6-BAB8-8EB2B559E9C6}" dt="2026-05-12T15:00:09.637" v="0"/>
          <ac:picMkLst>
            <pc:docMk/>
            <pc:sldMk cId="1706386891" sldId="271"/>
            <ac:picMk id="22" creationId="{9539D5AF-F7AC-C95A-37E0-7320243DDCA0}"/>
          </ac:picMkLst>
        </pc:picChg>
      </pc:sldChg>
      <pc:sldChg chg="delSp modTransition modAnim">
        <pc:chgData name="Stephanie Haas" userId="b3f34c97-64d7-4cc1-8823-3c1e56c39997" providerId="ADAL" clId="{132A0E9A-5F57-4EC6-BAB8-8EB2B559E9C6}" dt="2026-05-12T15:00:09.637" v="0"/>
        <pc:sldMkLst>
          <pc:docMk/>
          <pc:sldMk cId="2321921575" sldId="272"/>
        </pc:sldMkLst>
        <pc:picChg chg="del">
          <ac:chgData name="Stephanie Haas" userId="b3f34c97-64d7-4cc1-8823-3c1e56c39997" providerId="ADAL" clId="{132A0E9A-5F57-4EC6-BAB8-8EB2B559E9C6}" dt="2026-05-12T15:00:09.637" v="0"/>
          <ac:picMkLst>
            <pc:docMk/>
            <pc:sldMk cId="2321921575" sldId="272"/>
            <ac:picMk id="37" creationId="{C7CD05F5-C468-6560-9CEE-FB81E6FC3F62}"/>
          </ac:picMkLst>
        </pc:picChg>
      </pc:sldChg>
      <pc:sldChg chg="delSp modTransition modAnim">
        <pc:chgData name="Stephanie Haas" userId="b3f34c97-64d7-4cc1-8823-3c1e56c39997" providerId="ADAL" clId="{132A0E9A-5F57-4EC6-BAB8-8EB2B559E9C6}" dt="2026-05-12T15:00:09.637" v="0"/>
        <pc:sldMkLst>
          <pc:docMk/>
          <pc:sldMk cId="1617432630" sldId="273"/>
        </pc:sldMkLst>
        <pc:picChg chg="del">
          <ac:chgData name="Stephanie Haas" userId="b3f34c97-64d7-4cc1-8823-3c1e56c39997" providerId="ADAL" clId="{132A0E9A-5F57-4EC6-BAB8-8EB2B559E9C6}" dt="2026-05-12T15:00:09.637" v="0"/>
          <ac:picMkLst>
            <pc:docMk/>
            <pc:sldMk cId="1617432630" sldId="273"/>
            <ac:picMk id="14" creationId="{FE91EC7A-65D5-C615-BF1F-75896B497E17}"/>
          </ac:picMkLst>
        </pc:picChg>
      </pc:sldChg>
      <pc:sldChg chg="delSp modTransition modAnim">
        <pc:chgData name="Stephanie Haas" userId="b3f34c97-64d7-4cc1-8823-3c1e56c39997" providerId="ADAL" clId="{132A0E9A-5F57-4EC6-BAB8-8EB2B559E9C6}" dt="2026-05-12T15:00:09.637" v="0"/>
        <pc:sldMkLst>
          <pc:docMk/>
          <pc:sldMk cId="378005603" sldId="274"/>
        </pc:sldMkLst>
        <pc:picChg chg="del">
          <ac:chgData name="Stephanie Haas" userId="b3f34c97-64d7-4cc1-8823-3c1e56c39997" providerId="ADAL" clId="{132A0E9A-5F57-4EC6-BAB8-8EB2B559E9C6}" dt="2026-05-12T15:00:09.637" v="0"/>
          <ac:picMkLst>
            <pc:docMk/>
            <pc:sldMk cId="378005603" sldId="274"/>
            <ac:picMk id="17" creationId="{2E2BDC11-76F3-A410-6790-2927E9C4DDAF}"/>
          </ac:picMkLst>
        </pc:picChg>
      </pc:sldChg>
      <pc:sldChg chg="delSp modTransition modAnim">
        <pc:chgData name="Stephanie Haas" userId="b3f34c97-64d7-4cc1-8823-3c1e56c39997" providerId="ADAL" clId="{132A0E9A-5F57-4EC6-BAB8-8EB2B559E9C6}" dt="2026-05-12T15:00:09.637" v="0"/>
        <pc:sldMkLst>
          <pc:docMk/>
          <pc:sldMk cId="3670307545" sldId="275"/>
        </pc:sldMkLst>
        <pc:picChg chg="del">
          <ac:chgData name="Stephanie Haas" userId="b3f34c97-64d7-4cc1-8823-3c1e56c39997" providerId="ADAL" clId="{132A0E9A-5F57-4EC6-BAB8-8EB2B559E9C6}" dt="2026-05-12T15:00:09.637" v="0"/>
          <ac:picMkLst>
            <pc:docMk/>
            <pc:sldMk cId="3670307545" sldId="275"/>
            <ac:picMk id="20" creationId="{86EA50D2-718C-7228-AF26-2A16503EF433}"/>
          </ac:picMkLst>
        </pc:picChg>
      </pc:sldChg>
      <pc:sldChg chg="delSp modTransition modAnim">
        <pc:chgData name="Stephanie Haas" userId="b3f34c97-64d7-4cc1-8823-3c1e56c39997" providerId="ADAL" clId="{132A0E9A-5F57-4EC6-BAB8-8EB2B559E9C6}" dt="2026-05-12T15:00:09.637" v="0"/>
        <pc:sldMkLst>
          <pc:docMk/>
          <pc:sldMk cId="2127579181" sldId="276"/>
        </pc:sldMkLst>
        <pc:picChg chg="del">
          <ac:chgData name="Stephanie Haas" userId="b3f34c97-64d7-4cc1-8823-3c1e56c39997" providerId="ADAL" clId="{132A0E9A-5F57-4EC6-BAB8-8EB2B559E9C6}" dt="2026-05-12T15:00:09.637" v="0"/>
          <ac:picMkLst>
            <pc:docMk/>
            <pc:sldMk cId="2127579181" sldId="276"/>
            <ac:picMk id="70" creationId="{00728366-50D8-DD61-993D-4C156F2A75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9AB96-2A0C-413A-8915-835A637B9BB5}"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87FC6-3CB0-4DB4-BE6C-9CF1C5E2EC74}" type="slidenum">
              <a:rPr lang="en-US" smtClean="0"/>
              <a:t>‹#›</a:t>
            </a:fld>
            <a:endParaRPr lang="en-US"/>
          </a:p>
        </p:txBody>
      </p:sp>
    </p:spTree>
    <p:extLst>
      <p:ext uri="{BB962C8B-B14F-4D97-AF65-F5344CB8AC3E}">
        <p14:creationId xmlns:p14="http://schemas.microsoft.com/office/powerpoint/2010/main" val="367924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video is brought to you by the WI State Health Insurance Assistance Program, or SHIP – a local public service for people with Medicare. Since all Medicare Part D and Medicare Advantage plans can change their costs and other details each year, it’s important to review your plan and compare it to other plans available to make sure you will have coverage that meets your needs in the new year. In this video you will learn how to use Medicare’s plan comparison tool known as the plan finder.</a:t>
            </a:r>
          </a:p>
          <a:p>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1</a:t>
            </a:fld>
            <a:endParaRPr lang="en-US"/>
          </a:p>
        </p:txBody>
      </p:sp>
    </p:spTree>
    <p:extLst>
      <p:ext uri="{BB962C8B-B14F-4D97-AF65-F5344CB8AC3E}">
        <p14:creationId xmlns:p14="http://schemas.microsoft.com/office/powerpoint/2010/main" val="122303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the option to click, do you want to see drug costs when you compare plans</a:t>
            </a:r>
          </a:p>
        </p:txBody>
      </p:sp>
      <p:sp>
        <p:nvSpPr>
          <p:cNvPr id="4" name="Slide Number Placeholder 3"/>
          <p:cNvSpPr>
            <a:spLocks noGrp="1"/>
          </p:cNvSpPr>
          <p:nvPr>
            <p:ph type="sldNum" sz="quarter" idx="5"/>
          </p:nvPr>
        </p:nvSpPr>
        <p:spPr/>
        <p:txBody>
          <a:bodyPr/>
          <a:lstStyle/>
          <a:p>
            <a:fld id="{1B387FC6-3CB0-4DB4-BE6C-9CF1C5E2EC74}" type="slidenum">
              <a:rPr lang="en-US" smtClean="0"/>
              <a:t>10</a:t>
            </a:fld>
            <a:endParaRPr lang="en-US"/>
          </a:p>
        </p:txBody>
      </p:sp>
    </p:spTree>
    <p:extLst>
      <p:ext uri="{BB962C8B-B14F-4D97-AF65-F5344CB8AC3E}">
        <p14:creationId xmlns:p14="http://schemas.microsoft.com/office/powerpoint/2010/main" val="158054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will have the option to enter in your prescription drugs.</a:t>
            </a:r>
          </a:p>
        </p:txBody>
      </p:sp>
      <p:sp>
        <p:nvSpPr>
          <p:cNvPr id="4" name="Slide Number Placeholder 3"/>
          <p:cNvSpPr>
            <a:spLocks noGrp="1"/>
          </p:cNvSpPr>
          <p:nvPr>
            <p:ph type="sldNum" sz="quarter" idx="5"/>
          </p:nvPr>
        </p:nvSpPr>
        <p:spPr/>
        <p:txBody>
          <a:bodyPr/>
          <a:lstStyle/>
          <a:p>
            <a:fld id="{1B387FC6-3CB0-4DB4-BE6C-9CF1C5E2EC74}" type="slidenum">
              <a:rPr lang="en-US" smtClean="0"/>
              <a:t>11</a:t>
            </a:fld>
            <a:endParaRPr lang="en-US"/>
          </a:p>
        </p:txBody>
      </p:sp>
    </p:spTree>
    <p:extLst>
      <p:ext uri="{BB962C8B-B14F-4D97-AF65-F5344CB8AC3E}">
        <p14:creationId xmlns:p14="http://schemas.microsoft.com/office/powerpoint/2010/main" val="19924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your prescription in the drop-down list. </a:t>
            </a:r>
          </a:p>
          <a:p>
            <a:r>
              <a:rPr lang="en-US" dirty="0"/>
              <a:t>Click Add drug</a:t>
            </a:r>
          </a:p>
        </p:txBody>
      </p:sp>
      <p:sp>
        <p:nvSpPr>
          <p:cNvPr id="4" name="Slide Number Placeholder 3"/>
          <p:cNvSpPr>
            <a:spLocks noGrp="1"/>
          </p:cNvSpPr>
          <p:nvPr>
            <p:ph type="sldNum" sz="quarter" idx="5"/>
          </p:nvPr>
        </p:nvSpPr>
        <p:spPr/>
        <p:txBody>
          <a:bodyPr/>
          <a:lstStyle/>
          <a:p>
            <a:fld id="{1B387FC6-3CB0-4DB4-BE6C-9CF1C5E2EC74}" type="slidenum">
              <a:rPr lang="en-US" smtClean="0"/>
              <a:t>12</a:t>
            </a:fld>
            <a:endParaRPr lang="en-US"/>
          </a:p>
        </p:txBody>
      </p:sp>
    </p:spTree>
    <p:extLst>
      <p:ext uri="{BB962C8B-B14F-4D97-AF65-F5344CB8AC3E}">
        <p14:creationId xmlns:p14="http://schemas.microsoft.com/office/powerpoint/2010/main" val="2314650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take a different dosage that was is shown you can click the drop-down arrow to choose your dosage.</a:t>
            </a:r>
          </a:p>
          <a:p>
            <a:r>
              <a:rPr lang="en-US" dirty="0"/>
              <a:t>Depending on how much you take per day and how often you refill your prescription, you can adjust your quantity here</a:t>
            </a:r>
          </a:p>
          <a:p>
            <a:r>
              <a:rPr lang="en-US" dirty="0"/>
              <a:t>Change how often you refill your prescription by clicking the drop-down arrow.</a:t>
            </a:r>
          </a:p>
          <a:p>
            <a:r>
              <a:rPr lang="en-US" dirty="0"/>
              <a:t>After you enter the correct information click add to my drug list.</a:t>
            </a:r>
          </a:p>
        </p:txBody>
      </p:sp>
      <p:sp>
        <p:nvSpPr>
          <p:cNvPr id="4" name="Slide Number Placeholder 3"/>
          <p:cNvSpPr>
            <a:spLocks noGrp="1"/>
          </p:cNvSpPr>
          <p:nvPr>
            <p:ph type="sldNum" sz="quarter" idx="5"/>
          </p:nvPr>
        </p:nvSpPr>
        <p:spPr/>
        <p:txBody>
          <a:bodyPr/>
          <a:lstStyle/>
          <a:p>
            <a:fld id="{1B387FC6-3CB0-4DB4-BE6C-9CF1C5E2EC74}" type="slidenum">
              <a:rPr lang="en-US" smtClean="0"/>
              <a:t>13</a:t>
            </a:fld>
            <a:endParaRPr lang="en-US"/>
          </a:p>
        </p:txBody>
      </p:sp>
    </p:spTree>
    <p:extLst>
      <p:ext uri="{BB962C8B-B14F-4D97-AF65-F5344CB8AC3E}">
        <p14:creationId xmlns:p14="http://schemas.microsoft.com/office/powerpoint/2010/main" val="390008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add your prescription this is what it will look like</a:t>
            </a:r>
          </a:p>
          <a:p>
            <a:r>
              <a:rPr lang="en-US" dirty="0"/>
              <a:t>You can now ADD ANOTHER DRUG</a:t>
            </a:r>
          </a:p>
          <a:p>
            <a:r>
              <a:rPr lang="en-US" dirty="0"/>
              <a:t>You will repeat these steps until you have entered all of your prescriptions</a:t>
            </a:r>
          </a:p>
        </p:txBody>
      </p:sp>
      <p:sp>
        <p:nvSpPr>
          <p:cNvPr id="4" name="Slide Number Placeholder 3"/>
          <p:cNvSpPr>
            <a:spLocks noGrp="1"/>
          </p:cNvSpPr>
          <p:nvPr>
            <p:ph type="sldNum" sz="quarter" idx="5"/>
          </p:nvPr>
        </p:nvSpPr>
        <p:spPr/>
        <p:txBody>
          <a:bodyPr/>
          <a:lstStyle/>
          <a:p>
            <a:fld id="{1B387FC6-3CB0-4DB4-BE6C-9CF1C5E2EC74}" type="slidenum">
              <a:rPr lang="en-US" smtClean="0"/>
              <a:t>14</a:t>
            </a:fld>
            <a:endParaRPr lang="en-US"/>
          </a:p>
        </p:txBody>
      </p:sp>
    </p:spTree>
    <p:extLst>
      <p:ext uri="{BB962C8B-B14F-4D97-AF65-F5344CB8AC3E}">
        <p14:creationId xmlns:p14="http://schemas.microsoft.com/office/powerpoint/2010/main" val="3710138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added all of your prescriptions click done adding drugs</a:t>
            </a:r>
          </a:p>
        </p:txBody>
      </p:sp>
      <p:sp>
        <p:nvSpPr>
          <p:cNvPr id="4" name="Slide Number Placeholder 3"/>
          <p:cNvSpPr>
            <a:spLocks noGrp="1"/>
          </p:cNvSpPr>
          <p:nvPr>
            <p:ph type="sldNum" sz="quarter" idx="5"/>
          </p:nvPr>
        </p:nvSpPr>
        <p:spPr/>
        <p:txBody>
          <a:bodyPr/>
          <a:lstStyle/>
          <a:p>
            <a:fld id="{1B387FC6-3CB0-4DB4-BE6C-9CF1C5E2EC74}" type="slidenum">
              <a:rPr lang="en-US" smtClean="0"/>
              <a:t>15</a:t>
            </a:fld>
            <a:endParaRPr lang="en-US"/>
          </a:p>
        </p:txBody>
      </p:sp>
    </p:spTree>
    <p:extLst>
      <p:ext uri="{BB962C8B-B14F-4D97-AF65-F5344CB8AC3E}">
        <p14:creationId xmlns:p14="http://schemas.microsoft.com/office/powerpoint/2010/main" val="34751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now choose up to 5 pharmacies to compare</a:t>
            </a:r>
          </a:p>
          <a:p>
            <a:r>
              <a:rPr lang="en-US" dirty="0"/>
              <a:t>Check the box for mail order and any local pharmacies you use and other pharmacies you might use. </a:t>
            </a:r>
          </a:p>
          <a:p>
            <a:r>
              <a:rPr lang="en-US" dirty="0"/>
              <a:t>The pharmacies you choose will be listed at the bottom in the blue box. Click continue to view plans when ready. </a:t>
            </a:r>
          </a:p>
          <a:p>
            <a:endParaRPr lang="en-US" dirty="0"/>
          </a:p>
          <a:p>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16</a:t>
            </a:fld>
            <a:endParaRPr lang="en-US"/>
          </a:p>
        </p:txBody>
      </p:sp>
    </p:spTree>
    <p:extLst>
      <p:ext uri="{BB962C8B-B14F-4D97-AF65-F5344CB8AC3E}">
        <p14:creationId xmlns:p14="http://schemas.microsoft.com/office/powerpoint/2010/main" val="3637110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E543A-A346-D345-61C7-1F4E7AA1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BD7D3-71ED-A471-5F7D-F5BAB234F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946E1-B1C0-3E8E-408E-5AE3BA3A83D0}"/>
              </a:ext>
            </a:extLst>
          </p:cNvPr>
          <p:cNvSpPr>
            <a:spLocks noGrp="1"/>
          </p:cNvSpPr>
          <p:nvPr>
            <p:ph type="body" idx="1"/>
          </p:nvPr>
        </p:nvSpPr>
        <p:spPr/>
        <p:txBody>
          <a:bodyPr/>
          <a:lstStyle/>
          <a:p>
            <a:r>
              <a:rPr lang="en-US" dirty="0"/>
              <a:t>You can now narrow your search to include health care providers</a:t>
            </a:r>
            <a:r>
              <a:rPr lang="en-US"/>
              <a:t>. </a:t>
            </a:r>
            <a:endParaRPr lang="en-US" dirty="0"/>
          </a:p>
        </p:txBody>
      </p:sp>
      <p:sp>
        <p:nvSpPr>
          <p:cNvPr id="4" name="Slide Number Placeholder 3">
            <a:extLst>
              <a:ext uri="{FF2B5EF4-FFF2-40B4-BE49-F238E27FC236}">
                <a16:creationId xmlns:a16="http://schemas.microsoft.com/office/drawing/2014/main" id="{CDC9460B-F25B-5047-1E32-644133913238}"/>
              </a:ext>
            </a:extLst>
          </p:cNvPr>
          <p:cNvSpPr>
            <a:spLocks noGrp="1"/>
          </p:cNvSpPr>
          <p:nvPr>
            <p:ph type="sldNum" sz="quarter" idx="5"/>
          </p:nvPr>
        </p:nvSpPr>
        <p:spPr/>
        <p:txBody>
          <a:bodyPr/>
          <a:lstStyle/>
          <a:p>
            <a:fld id="{1B387FC6-3CB0-4DB4-BE6C-9CF1C5E2EC74}" type="slidenum">
              <a:rPr lang="en-US" smtClean="0"/>
              <a:t>17</a:t>
            </a:fld>
            <a:endParaRPr lang="en-US"/>
          </a:p>
        </p:txBody>
      </p:sp>
    </p:spTree>
    <p:extLst>
      <p:ext uri="{BB962C8B-B14F-4D97-AF65-F5344CB8AC3E}">
        <p14:creationId xmlns:p14="http://schemas.microsoft.com/office/powerpoint/2010/main" val="427409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D7F81-ECC0-5E46-7A7D-5479EDE4C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C72CD-B671-6345-F84E-23C690D90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A375A-FED7-FDD0-FFAE-F9D3B0AAB0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989E4F-6402-CF73-A07E-2657D9E9D738}"/>
              </a:ext>
            </a:extLst>
          </p:cNvPr>
          <p:cNvSpPr>
            <a:spLocks noGrp="1"/>
          </p:cNvSpPr>
          <p:nvPr>
            <p:ph type="sldNum" sz="quarter" idx="5"/>
          </p:nvPr>
        </p:nvSpPr>
        <p:spPr/>
        <p:txBody>
          <a:bodyPr/>
          <a:lstStyle/>
          <a:p>
            <a:fld id="{1B387FC6-3CB0-4DB4-BE6C-9CF1C5E2EC74}" type="slidenum">
              <a:rPr lang="en-US" smtClean="0"/>
              <a:t>19</a:t>
            </a:fld>
            <a:endParaRPr lang="en-US"/>
          </a:p>
        </p:txBody>
      </p:sp>
    </p:spTree>
    <p:extLst>
      <p:ext uri="{BB962C8B-B14F-4D97-AF65-F5344CB8AC3E}">
        <p14:creationId xmlns:p14="http://schemas.microsoft.com/office/powerpoint/2010/main" val="107582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2</a:t>
            </a:fld>
            <a:endParaRPr lang="en-US"/>
          </a:p>
        </p:txBody>
      </p:sp>
    </p:spTree>
    <p:extLst>
      <p:ext uri="{BB962C8B-B14F-4D97-AF65-F5344CB8AC3E}">
        <p14:creationId xmlns:p14="http://schemas.microsoft.com/office/powerpoint/2010/main" val="269879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first step is to type Medicare.gov into your web browser, which will take you to the Medicare home page. The home page should look similar to what you see on this slide, although the pictures and buttons may be updated frequently. To access the plan finder find and click the button that says Find Plans Now</a:t>
            </a:r>
          </a:p>
          <a:p>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3</a:t>
            </a:fld>
            <a:endParaRPr lang="en-US"/>
          </a:p>
        </p:txBody>
      </p:sp>
    </p:spTree>
    <p:extLst>
      <p:ext uri="{BB962C8B-B14F-4D97-AF65-F5344CB8AC3E}">
        <p14:creationId xmlns:p14="http://schemas.microsoft.com/office/powerpoint/2010/main" val="254776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FFE7-ECDB-A8FE-9C4D-8C89576BE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4B66D-C0BF-2E15-E36D-666DBA9A3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C2D94-1107-F6CE-C4DB-1D0098DE65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6BEC97-A8E9-2BEB-FBAF-6886F0E76B40}"/>
              </a:ext>
            </a:extLst>
          </p:cNvPr>
          <p:cNvSpPr>
            <a:spLocks noGrp="1"/>
          </p:cNvSpPr>
          <p:nvPr>
            <p:ph type="sldNum" sz="quarter" idx="5"/>
          </p:nvPr>
        </p:nvSpPr>
        <p:spPr/>
        <p:txBody>
          <a:bodyPr/>
          <a:lstStyle/>
          <a:p>
            <a:fld id="{1B387FC6-3CB0-4DB4-BE6C-9CF1C5E2EC74}" type="slidenum">
              <a:rPr lang="en-US" smtClean="0"/>
              <a:t>4</a:t>
            </a:fld>
            <a:endParaRPr lang="en-US"/>
          </a:p>
        </p:txBody>
      </p:sp>
    </p:spTree>
    <p:extLst>
      <p:ext uri="{BB962C8B-B14F-4D97-AF65-F5344CB8AC3E}">
        <p14:creationId xmlns:p14="http://schemas.microsoft.com/office/powerpoint/2010/main" val="75960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you do not have an online Medicare account, you might want to sign up for one now. We have another video explaining on how to create a Medicare account and the link will be in the description below.</a:t>
            </a:r>
          </a:p>
          <a:p>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5</a:t>
            </a:fld>
            <a:endParaRPr lang="en-US"/>
          </a:p>
        </p:txBody>
      </p:sp>
    </p:spTree>
    <p:extLst>
      <p:ext uri="{BB962C8B-B14F-4D97-AF65-F5344CB8AC3E}">
        <p14:creationId xmlns:p14="http://schemas.microsoft.com/office/powerpoint/2010/main" val="21460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cs typeface="Times New Roman" panose="02020603050405020304" pitchFamily="18" charset="0"/>
              </a:rPr>
              <a:t>If you have an online Medicare account and are already enrolled, your prescription drugs will show up in the plan finder, you’ll be able to edit your drug list once you log in. If your current plan is available next year, you can also see the changes and how it compares to other plans. </a:t>
            </a:r>
            <a:endParaRPr lang="en-US" dirty="0"/>
          </a:p>
        </p:txBody>
      </p:sp>
      <p:sp>
        <p:nvSpPr>
          <p:cNvPr id="4" name="Slide Number Placeholder 3"/>
          <p:cNvSpPr>
            <a:spLocks noGrp="1"/>
          </p:cNvSpPr>
          <p:nvPr>
            <p:ph type="sldNum" sz="quarter" idx="5"/>
          </p:nvPr>
        </p:nvSpPr>
        <p:spPr/>
        <p:txBody>
          <a:bodyPr/>
          <a:lstStyle/>
          <a:p>
            <a:fld id="{1B387FC6-3CB0-4DB4-BE6C-9CF1C5E2EC74}" type="slidenum">
              <a:rPr lang="en-US" smtClean="0"/>
              <a:t>6</a:t>
            </a:fld>
            <a:endParaRPr lang="en-US"/>
          </a:p>
        </p:txBody>
      </p:sp>
    </p:spTree>
    <p:extLst>
      <p:ext uri="{BB962C8B-B14F-4D97-AF65-F5344CB8AC3E}">
        <p14:creationId xmlns:p14="http://schemas.microsoft.com/office/powerpoint/2010/main" val="315063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6D66-DBE7-CF2B-9F8D-F878F59C1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53572-9F28-BFC4-7C72-0914E8FB5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AC160-3E27-FE03-D63B-A18B6E42D63A}"/>
              </a:ext>
            </a:extLst>
          </p:cNvPr>
          <p:cNvSpPr>
            <a:spLocks noGrp="1"/>
          </p:cNvSpPr>
          <p:nvPr>
            <p:ph type="body" idx="1"/>
          </p:nvPr>
        </p:nvSpPr>
        <p:spPr/>
        <p:txBody>
          <a:bodyPr/>
          <a:lstStyle/>
          <a:p>
            <a:r>
              <a:rPr lang="en-US" dirty="0"/>
              <a:t>If you don’t have an online account you can continue without logging in, </a:t>
            </a:r>
          </a:p>
          <a:p>
            <a:pPr marL="228600" indent="-228600">
              <a:buFont typeface="+mj-lt"/>
              <a:buAutoNum type="arabicPeriod"/>
            </a:pPr>
            <a:r>
              <a:rPr lang="en-US" dirty="0"/>
              <a:t>Choose the year you need coverage (if prompted)</a:t>
            </a:r>
          </a:p>
          <a:p>
            <a:pPr marL="228600" indent="-228600">
              <a:buFont typeface="+mj-lt"/>
              <a:buAutoNum type="arabicPeriod"/>
            </a:pPr>
            <a:r>
              <a:rPr lang="en-US" dirty="0"/>
              <a:t>Enter your zip code</a:t>
            </a:r>
          </a:p>
          <a:p>
            <a:pPr marL="228600" indent="-228600">
              <a:buFont typeface="+mj-lt"/>
              <a:buAutoNum type="arabicPeriod"/>
            </a:pPr>
            <a:r>
              <a:rPr lang="en-US" dirty="0"/>
              <a:t>If multiple counties appear click on the correct county in which you live.</a:t>
            </a:r>
          </a:p>
          <a:p>
            <a:pPr marL="228600" indent="-228600">
              <a:buFont typeface="+mj-lt"/>
              <a:buAutoNum type="arabicPeriod"/>
            </a:pPr>
            <a:r>
              <a:rPr lang="en-US" dirty="0"/>
              <a:t>Then click continue.</a:t>
            </a:r>
          </a:p>
        </p:txBody>
      </p:sp>
      <p:sp>
        <p:nvSpPr>
          <p:cNvPr id="4" name="Slide Number Placeholder 3">
            <a:extLst>
              <a:ext uri="{FF2B5EF4-FFF2-40B4-BE49-F238E27FC236}">
                <a16:creationId xmlns:a16="http://schemas.microsoft.com/office/drawing/2014/main" id="{5C71D2D6-76E7-F8CD-3ADD-9DEE949E8E8C}"/>
              </a:ext>
            </a:extLst>
          </p:cNvPr>
          <p:cNvSpPr>
            <a:spLocks noGrp="1"/>
          </p:cNvSpPr>
          <p:nvPr>
            <p:ph type="sldNum" sz="quarter" idx="5"/>
          </p:nvPr>
        </p:nvSpPr>
        <p:spPr/>
        <p:txBody>
          <a:bodyPr/>
          <a:lstStyle/>
          <a:p>
            <a:fld id="{1B387FC6-3CB0-4DB4-BE6C-9CF1C5E2EC74}" type="slidenum">
              <a:rPr lang="en-US" smtClean="0"/>
              <a:t>7</a:t>
            </a:fld>
            <a:endParaRPr lang="en-US"/>
          </a:p>
        </p:txBody>
      </p:sp>
    </p:spTree>
    <p:extLst>
      <p:ext uri="{BB962C8B-B14F-4D97-AF65-F5344CB8AC3E}">
        <p14:creationId xmlns:p14="http://schemas.microsoft.com/office/powerpoint/2010/main" val="82093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then choose either</a:t>
            </a:r>
          </a:p>
          <a:p>
            <a:r>
              <a:rPr lang="en-US" dirty="0"/>
              <a:t>Medicare Advantage Plan (Part C)</a:t>
            </a:r>
          </a:p>
          <a:p>
            <a:r>
              <a:rPr lang="en-US" dirty="0"/>
              <a:t>Or</a:t>
            </a:r>
          </a:p>
          <a:p>
            <a:r>
              <a:rPr lang="en-US" dirty="0"/>
              <a:t>Medicare Drug Plan (Part D)</a:t>
            </a:r>
          </a:p>
          <a:p>
            <a:endParaRPr lang="en-US" dirty="0"/>
          </a:p>
          <a:p>
            <a:r>
              <a:rPr lang="en-US" dirty="0"/>
              <a:t>Click Find Plans</a:t>
            </a:r>
          </a:p>
        </p:txBody>
      </p:sp>
      <p:sp>
        <p:nvSpPr>
          <p:cNvPr id="4" name="Slide Number Placeholder 3"/>
          <p:cNvSpPr>
            <a:spLocks noGrp="1"/>
          </p:cNvSpPr>
          <p:nvPr>
            <p:ph type="sldNum" sz="quarter" idx="5"/>
          </p:nvPr>
        </p:nvSpPr>
        <p:spPr/>
        <p:txBody>
          <a:bodyPr/>
          <a:lstStyle/>
          <a:p>
            <a:fld id="{1B387FC6-3CB0-4DB4-BE6C-9CF1C5E2EC74}" type="slidenum">
              <a:rPr lang="en-US" smtClean="0"/>
              <a:t>8</a:t>
            </a:fld>
            <a:endParaRPr lang="en-US"/>
          </a:p>
        </p:txBody>
      </p:sp>
    </p:spTree>
    <p:extLst>
      <p:ext uri="{BB962C8B-B14F-4D97-AF65-F5344CB8AC3E}">
        <p14:creationId xmlns:p14="http://schemas.microsoft.com/office/powerpoint/2010/main" val="81363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You’ll be asked if you get help with your Medicare health or drug costs? </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you have Medicaid in Wisconsin you will have a white forward health card</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Supplemental Security Income</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Medicare Savings Program means the state is helping pay some of your Medicare costs. </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Extra Help means you have lower cost  part D drug coverage</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you’re not sure or have a question, call 1-800-MEDICARE</a:t>
            </a:r>
          </a:p>
        </p:txBody>
      </p:sp>
      <p:sp>
        <p:nvSpPr>
          <p:cNvPr id="4" name="Slide Number Placeholder 3"/>
          <p:cNvSpPr>
            <a:spLocks noGrp="1"/>
          </p:cNvSpPr>
          <p:nvPr>
            <p:ph type="sldNum" sz="quarter" idx="5"/>
          </p:nvPr>
        </p:nvSpPr>
        <p:spPr/>
        <p:txBody>
          <a:bodyPr/>
          <a:lstStyle/>
          <a:p>
            <a:fld id="{1B387FC6-3CB0-4DB4-BE6C-9CF1C5E2EC74}" type="slidenum">
              <a:rPr lang="en-US" smtClean="0"/>
              <a:t>9</a:t>
            </a:fld>
            <a:endParaRPr lang="en-US"/>
          </a:p>
        </p:txBody>
      </p:sp>
    </p:spTree>
    <p:extLst>
      <p:ext uri="{BB962C8B-B14F-4D97-AF65-F5344CB8AC3E}">
        <p14:creationId xmlns:p14="http://schemas.microsoft.com/office/powerpoint/2010/main" val="54887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E74F-489E-C268-92A4-05EDCB775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B1DB61-83C9-B4DC-1539-C6055B6952F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CB5711-E122-F4AE-86A7-D14EF8849F1C}"/>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C451A556-5936-C010-CA6E-B48E62645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93D21-7E5A-6FBA-D4FE-C6003F0F6F49}"/>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311108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0C13-7B57-A55B-8F55-08F7F9242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3E469-06A2-1FB4-3508-F854F20537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C678-D485-B830-78C0-FA5976362057}"/>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00F11F85-35FE-259A-EFD5-2BD5733E0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6D7CF-B464-A5E2-1191-755A32BF1F27}"/>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87856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4E6F0-D74D-E84D-AEB4-ABDAA4FF0C4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2F7D3-2CEF-CE47-EF7C-F6844B9CDB92}"/>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F0550-1B80-8023-3BBD-EA8EA9299B40}"/>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170B23E6-F938-D19C-ADB3-DB4503E9B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F3EAB-C781-2656-B5C9-0E0D2FB5BB52}"/>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235352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FE48-C1D7-6D79-B4F6-0C40DB83F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788C1-8674-8BF0-5457-DB0D62C7AC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331B7-8C82-9C38-3471-9A5C32371B04}"/>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BF98D483-8F01-10CA-398F-7220E0108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B0AB3-FDDC-AC18-4D34-0D58E1B66506}"/>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132252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C980-5973-51BF-F16E-BFE26D7E0D0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B93DDD-B8F8-0C58-98C4-A6C3EC38DECE}"/>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7A153-027E-4E99-A26C-D29B0ABA912D}"/>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DDF69E15-F9E2-017E-50E3-34BA8B64A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7A339-EAD3-5993-8951-2156EE33330D}"/>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295696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ED7A-F94D-F7ED-868D-1D6699350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A652D-9C87-1C01-616B-3912452694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C064-8236-4924-CCBF-AB49BD04D6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D2DDB-1039-0CEA-0B1D-78243C589D55}"/>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6" name="Footer Placeholder 5">
            <a:extLst>
              <a:ext uri="{FF2B5EF4-FFF2-40B4-BE49-F238E27FC236}">
                <a16:creationId xmlns:a16="http://schemas.microsoft.com/office/drawing/2014/main" id="{66F1F83F-740B-2346-46F4-C0C2930D6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C7D78-26BC-52CC-685E-66C2F5A5F834}"/>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329832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862E-D96B-389C-98D5-49C0D445C6D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335709-2170-FDB8-DF01-695DDDAFAEF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D198D0-CC04-1BB6-9F97-FF8EBB6AEC6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95747-3400-372C-1F79-51B952DA1CA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3BD28-5AB0-2CAA-BCA3-B654D9DD1FA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C098B-1211-BB9F-1642-E987F0D16A7B}"/>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8" name="Footer Placeholder 7">
            <a:extLst>
              <a:ext uri="{FF2B5EF4-FFF2-40B4-BE49-F238E27FC236}">
                <a16:creationId xmlns:a16="http://schemas.microsoft.com/office/drawing/2014/main" id="{A9CFEA7E-CA33-48FE-B4F2-3581773D09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C7FBD-5FD1-B51F-6BB1-F6320E67674F}"/>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201934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2B5F-DD8E-3B99-C7E2-EEECD53E2C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75CA2-CD1F-794F-D02C-D808A05B19F4}"/>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4" name="Footer Placeholder 3">
            <a:extLst>
              <a:ext uri="{FF2B5EF4-FFF2-40B4-BE49-F238E27FC236}">
                <a16:creationId xmlns:a16="http://schemas.microsoft.com/office/drawing/2014/main" id="{47D8996D-308C-E06C-926C-60D79F3E9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828BED-B85A-CD86-6203-4A232AEF4A72}"/>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264374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6BE60-24B5-DF58-4EDA-68B1CFAC9F77}"/>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3" name="Footer Placeholder 2">
            <a:extLst>
              <a:ext uri="{FF2B5EF4-FFF2-40B4-BE49-F238E27FC236}">
                <a16:creationId xmlns:a16="http://schemas.microsoft.com/office/drawing/2014/main" id="{332CBF9D-4F43-FF04-CD85-E9436768F2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C18EC-E4DC-77AF-0299-8348DF236188}"/>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422759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CDB9-B88F-CC53-26CD-5F2D326F9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F57B15-F03C-AF9D-B245-DEEBFEC31A3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A805FA-6E75-0421-0454-469DDE9DE99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9CCC2-E636-FD72-2284-3206A3357754}"/>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6" name="Footer Placeholder 5">
            <a:extLst>
              <a:ext uri="{FF2B5EF4-FFF2-40B4-BE49-F238E27FC236}">
                <a16:creationId xmlns:a16="http://schemas.microsoft.com/office/drawing/2014/main" id="{A1E6176A-9519-DDC2-60ED-786C890E2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E7190-5D7C-59AF-03B0-39FA7413FE8F}"/>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411345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2BF6-D1AA-8AA7-9D2C-A434ED77D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2630A-F348-69A7-FA95-BC88C4BC9EB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041D14E-F6F1-F6C6-C00D-1AC98B76C22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03ADE-D473-4304-C8E9-E3BA7DB2043E}"/>
              </a:ext>
            </a:extLst>
          </p:cNvPr>
          <p:cNvSpPr>
            <a:spLocks noGrp="1"/>
          </p:cNvSpPr>
          <p:nvPr>
            <p:ph type="dt" sz="half" idx="10"/>
          </p:nvPr>
        </p:nvSpPr>
        <p:spPr/>
        <p:txBody>
          <a:bodyPr/>
          <a:lstStyle/>
          <a:p>
            <a:fld id="{B884B30A-9087-4322-A7C5-C33AA58423CD}" type="datetimeFigureOut">
              <a:rPr lang="en-US" smtClean="0"/>
              <a:t>5/12/2026</a:t>
            </a:fld>
            <a:endParaRPr lang="en-US"/>
          </a:p>
        </p:txBody>
      </p:sp>
      <p:sp>
        <p:nvSpPr>
          <p:cNvPr id="6" name="Footer Placeholder 5">
            <a:extLst>
              <a:ext uri="{FF2B5EF4-FFF2-40B4-BE49-F238E27FC236}">
                <a16:creationId xmlns:a16="http://schemas.microsoft.com/office/drawing/2014/main" id="{0BAD49C6-7F7A-D967-11C5-FAB41B043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249FD-AAD0-59A4-3D56-B8A80F1D670A}"/>
              </a:ext>
            </a:extLst>
          </p:cNvPr>
          <p:cNvSpPr>
            <a:spLocks noGrp="1"/>
          </p:cNvSpPr>
          <p:nvPr>
            <p:ph type="sldNum" sz="quarter" idx="12"/>
          </p:nvPr>
        </p:nvSpPr>
        <p:spPr/>
        <p:txBody>
          <a:bodyPr/>
          <a:lstStyle/>
          <a:p>
            <a:fld id="{FB840807-BBD2-40D7-8254-DD269130EF11}" type="slidenum">
              <a:rPr lang="en-US" smtClean="0"/>
              <a:t>‹#›</a:t>
            </a:fld>
            <a:endParaRPr lang="en-US"/>
          </a:p>
        </p:txBody>
      </p:sp>
    </p:spTree>
    <p:extLst>
      <p:ext uri="{BB962C8B-B14F-4D97-AF65-F5344CB8AC3E}">
        <p14:creationId xmlns:p14="http://schemas.microsoft.com/office/powerpoint/2010/main" val="146395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78588E-A5F0-C049-328F-DBB82F1047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23372F-C943-4ED3-2B16-17F6607326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E3AA3-F8C6-AAD7-283F-7585AE80FA1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84B30A-9087-4322-A7C5-C33AA58423CD}" type="datetimeFigureOut">
              <a:rPr lang="en-US" smtClean="0"/>
              <a:t>5/12/2026</a:t>
            </a:fld>
            <a:endParaRPr lang="en-US"/>
          </a:p>
        </p:txBody>
      </p:sp>
      <p:sp>
        <p:nvSpPr>
          <p:cNvPr id="5" name="Footer Placeholder 4">
            <a:extLst>
              <a:ext uri="{FF2B5EF4-FFF2-40B4-BE49-F238E27FC236}">
                <a16:creationId xmlns:a16="http://schemas.microsoft.com/office/drawing/2014/main" id="{A55135DC-F413-1D6D-DB7D-352B7317452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A8D536-AC42-3214-CD22-459252B2AAC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840807-BBD2-40D7-8254-DD269130EF11}" type="slidenum">
              <a:rPr lang="en-US" smtClean="0"/>
              <a:t>‹#›</a:t>
            </a:fld>
            <a:endParaRPr lang="en-US"/>
          </a:p>
        </p:txBody>
      </p:sp>
    </p:spTree>
    <p:extLst>
      <p:ext uri="{BB962C8B-B14F-4D97-AF65-F5344CB8AC3E}">
        <p14:creationId xmlns:p14="http://schemas.microsoft.com/office/powerpoint/2010/main" val="1845769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mailto:BOALTCMedigap@wisconsin.gov"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hyperlink" Target="http://www.dhs.wi.gov/medicare-hel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hyperlink" Target="https://youtu.be/932FJx3IRTk?si=Ophpo9Qh-Q9RTmGQ"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FC95-0314-2D9A-375D-21FFFAF3A91C}"/>
              </a:ext>
            </a:extLst>
          </p:cNvPr>
          <p:cNvSpPr>
            <a:spLocks noGrp="1"/>
          </p:cNvSpPr>
          <p:nvPr>
            <p:ph type="ctrTitle"/>
          </p:nvPr>
        </p:nvSpPr>
        <p:spPr>
          <a:xfrm>
            <a:off x="1713173" y="1951577"/>
            <a:ext cx="8765653" cy="1650083"/>
          </a:xfrm>
        </p:spPr>
        <p:txBody>
          <a:bodyPr>
            <a:noAutofit/>
          </a:bodyPr>
          <a:lstStyle/>
          <a:p>
            <a:r>
              <a:rPr lang="en-US" sz="54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the Plan Finder </a:t>
            </a:r>
            <a:r>
              <a:rPr lang="en-US" sz="5400" b="1">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Medicare.gov</a:t>
            </a:r>
            <a:endParaRPr lang="en-US" sz="54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C1CEC7F-4594-2E82-EB87-4E7E9FDCA636}"/>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ue text on a white background&#10;&#10;AI-generated content may be incorrect.">
            <a:extLst>
              <a:ext uri="{FF2B5EF4-FFF2-40B4-BE49-F238E27FC236}">
                <a16:creationId xmlns:a16="http://schemas.microsoft.com/office/drawing/2014/main" id="{3B67CE36-4ACC-512F-27F0-F2C17492E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355" y="4222959"/>
            <a:ext cx="3651788" cy="1149096"/>
          </a:xfrm>
          <a:prstGeom prst="rect">
            <a:avLst/>
          </a:prstGeom>
        </p:spPr>
      </p:pic>
      <p:sp>
        <p:nvSpPr>
          <p:cNvPr id="13" name="Rectangle 12">
            <a:extLst>
              <a:ext uri="{FF2B5EF4-FFF2-40B4-BE49-F238E27FC236}">
                <a16:creationId xmlns:a16="http://schemas.microsoft.com/office/drawing/2014/main" id="{E36A0A9C-0C81-093C-3486-5D829D56DC2A}"/>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42B33E-3715-28E4-F54B-C86FF9881123}"/>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532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F66FD-C881-85A5-8DC5-A59F5FCA53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89F1D5-F284-CCC1-E808-696001EFEC31}"/>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2EE17D-F5CD-91AA-4DBF-E108539B58EF}"/>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369272-855B-3B6B-F93F-9374ED2EB0F2}"/>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779E09-C382-7A4E-DDEB-03DD4DC84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612" y="1147762"/>
            <a:ext cx="7724775" cy="4562475"/>
          </a:xfrm>
          <a:prstGeom prst="rect">
            <a:avLst/>
          </a:prstGeom>
        </p:spPr>
      </p:pic>
    </p:spTree>
    <p:extLst>
      <p:ext uri="{BB962C8B-B14F-4D97-AF65-F5344CB8AC3E}">
        <p14:creationId xmlns:p14="http://schemas.microsoft.com/office/powerpoint/2010/main" val="119074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5C4DD-F680-FE4B-81FC-1550CAB1A2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A5F279-8D53-CE5B-E030-A800E2DECD85}"/>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EE3147-A418-8E5F-37AC-2A06CCAA2A38}"/>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A2C921-D050-A7B6-7101-DEC5C7C18A2C}"/>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04CFA3-0031-E81E-E3C0-E20C000148C9}"/>
              </a:ext>
            </a:extLst>
          </p:cNvPr>
          <p:cNvPicPr>
            <a:picLocks noChangeAspect="1"/>
          </p:cNvPicPr>
          <p:nvPr/>
        </p:nvPicPr>
        <p:blipFill>
          <a:blip r:embed="rId3"/>
          <a:stretch>
            <a:fillRect/>
          </a:stretch>
        </p:blipFill>
        <p:spPr>
          <a:xfrm>
            <a:off x="3470641" y="1918986"/>
            <a:ext cx="7754432" cy="2781688"/>
          </a:xfrm>
          <a:prstGeom prst="rect">
            <a:avLst/>
          </a:prstGeom>
        </p:spPr>
      </p:pic>
      <p:sp>
        <p:nvSpPr>
          <p:cNvPr id="7" name="TextBox 6">
            <a:extLst>
              <a:ext uri="{FF2B5EF4-FFF2-40B4-BE49-F238E27FC236}">
                <a16:creationId xmlns:a16="http://schemas.microsoft.com/office/drawing/2014/main" id="{A82F599B-8012-2D45-6300-0AF3555A1B67}"/>
              </a:ext>
            </a:extLst>
          </p:cNvPr>
          <p:cNvSpPr txBox="1"/>
          <p:nvPr/>
        </p:nvSpPr>
        <p:spPr>
          <a:xfrm>
            <a:off x="879839" y="1918986"/>
            <a:ext cx="2146389" cy="707886"/>
          </a:xfrm>
          <a:prstGeom prst="rect">
            <a:avLst/>
          </a:prstGeom>
          <a:noFill/>
        </p:spPr>
        <p:txBody>
          <a:bodyPr wrap="square" rtlCol="0">
            <a:spAutoFit/>
          </a:bodyPr>
          <a:lstStyle/>
          <a:p>
            <a:r>
              <a:rPr lang="en-US" sz="2000" dirty="0"/>
              <a:t>Type your prescription here. </a:t>
            </a:r>
          </a:p>
        </p:txBody>
      </p:sp>
      <p:cxnSp>
        <p:nvCxnSpPr>
          <p:cNvPr id="9" name="Straight Arrow Connector 8">
            <a:extLst>
              <a:ext uri="{FF2B5EF4-FFF2-40B4-BE49-F238E27FC236}">
                <a16:creationId xmlns:a16="http://schemas.microsoft.com/office/drawing/2014/main" id="{9F856C3D-49B5-1214-446C-2D8A6144EC20}"/>
              </a:ext>
            </a:extLst>
          </p:cNvPr>
          <p:cNvCxnSpPr/>
          <p:nvPr/>
        </p:nvCxnSpPr>
        <p:spPr>
          <a:xfrm>
            <a:off x="2171655" y="2631622"/>
            <a:ext cx="1436915" cy="43542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F7564382-07E6-0B5A-ADFC-E1882A2358E5}"/>
              </a:ext>
            </a:extLst>
          </p:cNvPr>
          <p:cNvSpPr/>
          <p:nvPr/>
        </p:nvSpPr>
        <p:spPr>
          <a:xfrm>
            <a:off x="3746500" y="2794000"/>
            <a:ext cx="5054600" cy="54610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7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FEA5-A479-E526-67B1-37CD38F2322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8FF5A35-3220-BB1C-2505-170A9F4677E9}"/>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6E5AFD-4484-C011-F9DA-4F6EEF1A8F6F}"/>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4C8CBE-CEF3-D521-FBBC-05ACD34F0020}"/>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C33D76-CD11-A3B7-DA70-DC05F7356D06}"/>
              </a:ext>
            </a:extLst>
          </p:cNvPr>
          <p:cNvPicPr>
            <a:picLocks noChangeAspect="1"/>
          </p:cNvPicPr>
          <p:nvPr/>
        </p:nvPicPr>
        <p:blipFill>
          <a:blip r:embed="rId4"/>
          <a:stretch>
            <a:fillRect/>
          </a:stretch>
        </p:blipFill>
        <p:spPr>
          <a:xfrm>
            <a:off x="4076700" y="1664639"/>
            <a:ext cx="7716327" cy="3172268"/>
          </a:xfrm>
          <a:prstGeom prst="rect">
            <a:avLst/>
          </a:prstGeom>
        </p:spPr>
      </p:pic>
      <p:sp>
        <p:nvSpPr>
          <p:cNvPr id="2" name="Oval 1">
            <a:extLst>
              <a:ext uri="{FF2B5EF4-FFF2-40B4-BE49-F238E27FC236}">
                <a16:creationId xmlns:a16="http://schemas.microsoft.com/office/drawing/2014/main" id="{CBECAF10-E965-8B48-9AFF-91CD2A08BE69}"/>
              </a:ext>
            </a:extLst>
          </p:cNvPr>
          <p:cNvSpPr/>
          <p:nvPr/>
        </p:nvSpPr>
        <p:spPr>
          <a:xfrm>
            <a:off x="4234542" y="2960914"/>
            <a:ext cx="1230086" cy="47897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77CFDE-A0DF-6DE1-D621-425C6D2CF505}"/>
              </a:ext>
            </a:extLst>
          </p:cNvPr>
          <p:cNvSpPr txBox="1"/>
          <p:nvPr/>
        </p:nvSpPr>
        <p:spPr>
          <a:xfrm>
            <a:off x="816429" y="2367220"/>
            <a:ext cx="2362200" cy="1015663"/>
          </a:xfrm>
          <a:prstGeom prst="rect">
            <a:avLst/>
          </a:prstGeom>
          <a:noFill/>
        </p:spPr>
        <p:txBody>
          <a:bodyPr wrap="square" rtlCol="0">
            <a:spAutoFit/>
          </a:bodyPr>
          <a:lstStyle/>
          <a:p>
            <a:r>
              <a:rPr lang="en-US" sz="2000" dirty="0"/>
              <a:t>Click on your prescription in the drop-down list.</a:t>
            </a:r>
          </a:p>
        </p:txBody>
      </p:sp>
      <p:cxnSp>
        <p:nvCxnSpPr>
          <p:cNvPr id="6" name="Straight Arrow Connector 5">
            <a:extLst>
              <a:ext uri="{FF2B5EF4-FFF2-40B4-BE49-F238E27FC236}">
                <a16:creationId xmlns:a16="http://schemas.microsoft.com/office/drawing/2014/main" id="{484085FB-BA92-3F15-35F3-F4D86019710E}"/>
              </a:ext>
            </a:extLst>
          </p:cNvPr>
          <p:cNvCxnSpPr>
            <a:cxnSpLocks/>
            <a:stCxn id="4" idx="3"/>
            <a:endCxn id="2" idx="2"/>
          </p:cNvCxnSpPr>
          <p:nvPr/>
        </p:nvCxnSpPr>
        <p:spPr>
          <a:xfrm>
            <a:off x="3178629" y="2875052"/>
            <a:ext cx="1055913" cy="32534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3108327B-4822-4AAE-4ACB-CF5272CCFCCB}"/>
              </a:ext>
            </a:extLst>
          </p:cNvPr>
          <p:cNvSpPr/>
          <p:nvPr/>
        </p:nvSpPr>
        <p:spPr>
          <a:xfrm>
            <a:off x="9030934" y="2295075"/>
            <a:ext cx="2600863" cy="9756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598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6C510-9FF1-E607-0ECD-DBB2BFC839C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9C3EC5B-6001-446D-0062-F57EFE555828}"/>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088E2B-3868-0872-FE18-3144E696BE25}"/>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4F9D45-932B-0E71-8F55-2B4814AE726E}"/>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4DD0AF-7A04-25EE-3D19-72E52E117414}"/>
              </a:ext>
            </a:extLst>
          </p:cNvPr>
          <p:cNvPicPr>
            <a:picLocks noChangeAspect="1"/>
          </p:cNvPicPr>
          <p:nvPr/>
        </p:nvPicPr>
        <p:blipFill>
          <a:blip r:embed="rId4"/>
          <a:stretch>
            <a:fillRect/>
          </a:stretch>
        </p:blipFill>
        <p:spPr>
          <a:xfrm>
            <a:off x="3151800" y="959313"/>
            <a:ext cx="5516183" cy="5234756"/>
          </a:xfrm>
          <a:prstGeom prst="rect">
            <a:avLst/>
          </a:prstGeom>
        </p:spPr>
      </p:pic>
      <p:sp>
        <p:nvSpPr>
          <p:cNvPr id="4" name="TextBox 3">
            <a:extLst>
              <a:ext uri="{FF2B5EF4-FFF2-40B4-BE49-F238E27FC236}">
                <a16:creationId xmlns:a16="http://schemas.microsoft.com/office/drawing/2014/main" id="{C455990D-1E48-CE44-2FFE-1FB649FC33EF}"/>
              </a:ext>
            </a:extLst>
          </p:cNvPr>
          <p:cNvSpPr txBox="1"/>
          <p:nvPr/>
        </p:nvSpPr>
        <p:spPr>
          <a:xfrm>
            <a:off x="9633648" y="3176581"/>
            <a:ext cx="1926771" cy="400110"/>
          </a:xfrm>
          <a:prstGeom prst="rect">
            <a:avLst/>
          </a:prstGeom>
          <a:noFill/>
        </p:spPr>
        <p:txBody>
          <a:bodyPr wrap="square" rtlCol="0">
            <a:spAutoFit/>
          </a:bodyPr>
          <a:lstStyle/>
          <a:p>
            <a:r>
              <a:rPr lang="en-US" sz="2000" dirty="0"/>
              <a:t>Dosage options</a:t>
            </a:r>
          </a:p>
        </p:txBody>
      </p:sp>
      <p:cxnSp>
        <p:nvCxnSpPr>
          <p:cNvPr id="6" name="Straight Arrow Connector 5">
            <a:extLst>
              <a:ext uri="{FF2B5EF4-FFF2-40B4-BE49-F238E27FC236}">
                <a16:creationId xmlns:a16="http://schemas.microsoft.com/office/drawing/2014/main" id="{2E079432-DCAA-D306-F977-D366557D27A9}"/>
              </a:ext>
            </a:extLst>
          </p:cNvPr>
          <p:cNvCxnSpPr>
            <a:cxnSpLocks/>
            <a:stCxn id="4" idx="1"/>
            <a:endCxn id="7" idx="6"/>
          </p:cNvCxnSpPr>
          <p:nvPr/>
        </p:nvCxnSpPr>
        <p:spPr>
          <a:xfrm flipH="1">
            <a:off x="8344841" y="3376636"/>
            <a:ext cx="1288807" cy="22542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23D800DD-09C9-2F4F-067E-A9684AA66254}"/>
              </a:ext>
            </a:extLst>
          </p:cNvPr>
          <p:cNvSpPr/>
          <p:nvPr/>
        </p:nvSpPr>
        <p:spPr>
          <a:xfrm>
            <a:off x="7700862" y="3290857"/>
            <a:ext cx="643979" cy="622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5D5C480-90A3-826B-2087-A672E0B7C0BE}"/>
              </a:ext>
            </a:extLst>
          </p:cNvPr>
          <p:cNvCxnSpPr>
            <a:cxnSpLocks/>
            <a:stCxn id="22" idx="3"/>
            <a:endCxn id="15" idx="2"/>
          </p:cNvCxnSpPr>
          <p:nvPr/>
        </p:nvCxnSpPr>
        <p:spPr>
          <a:xfrm>
            <a:off x="2444024" y="4168970"/>
            <a:ext cx="904808" cy="35260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DE916F6C-60B9-DACD-51F9-C6A692114373}"/>
              </a:ext>
            </a:extLst>
          </p:cNvPr>
          <p:cNvSpPr/>
          <p:nvPr/>
        </p:nvSpPr>
        <p:spPr>
          <a:xfrm>
            <a:off x="3348832" y="3941214"/>
            <a:ext cx="1518443" cy="11607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25E5E-C73F-D783-2A54-5D00EAB80DF6}"/>
              </a:ext>
            </a:extLst>
          </p:cNvPr>
          <p:cNvSpPr/>
          <p:nvPr/>
        </p:nvSpPr>
        <p:spPr>
          <a:xfrm>
            <a:off x="6037414" y="4346031"/>
            <a:ext cx="576833" cy="5776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EF46C00-C670-F1E1-01CD-6EFD27496CF1}"/>
              </a:ext>
            </a:extLst>
          </p:cNvPr>
          <p:cNvCxnSpPr>
            <a:cxnSpLocks/>
            <a:stCxn id="24" idx="1"/>
            <a:endCxn id="19" idx="6"/>
          </p:cNvCxnSpPr>
          <p:nvPr/>
        </p:nvCxnSpPr>
        <p:spPr>
          <a:xfrm flipH="1" flipV="1">
            <a:off x="6614247" y="4634862"/>
            <a:ext cx="2053736" cy="32031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9177960-34B2-929B-324E-3E404CF2AA56}"/>
              </a:ext>
            </a:extLst>
          </p:cNvPr>
          <p:cNvSpPr txBox="1"/>
          <p:nvPr/>
        </p:nvSpPr>
        <p:spPr>
          <a:xfrm>
            <a:off x="463218" y="3968915"/>
            <a:ext cx="1980806" cy="400110"/>
          </a:xfrm>
          <a:prstGeom prst="rect">
            <a:avLst/>
          </a:prstGeom>
          <a:noFill/>
        </p:spPr>
        <p:txBody>
          <a:bodyPr wrap="square" rtlCol="0">
            <a:spAutoFit/>
          </a:bodyPr>
          <a:lstStyle/>
          <a:p>
            <a:r>
              <a:rPr lang="en-US" sz="2000" dirty="0"/>
              <a:t>Change quantity</a:t>
            </a:r>
          </a:p>
        </p:txBody>
      </p:sp>
      <p:sp>
        <p:nvSpPr>
          <p:cNvPr id="24" name="TextBox 23">
            <a:extLst>
              <a:ext uri="{FF2B5EF4-FFF2-40B4-BE49-F238E27FC236}">
                <a16:creationId xmlns:a16="http://schemas.microsoft.com/office/drawing/2014/main" id="{BDB85F41-EEC0-CECB-ED9F-A34F721DF065}"/>
              </a:ext>
            </a:extLst>
          </p:cNvPr>
          <p:cNvSpPr txBox="1"/>
          <p:nvPr/>
        </p:nvSpPr>
        <p:spPr>
          <a:xfrm>
            <a:off x="8667983" y="4601238"/>
            <a:ext cx="2688582" cy="707886"/>
          </a:xfrm>
          <a:prstGeom prst="rect">
            <a:avLst/>
          </a:prstGeom>
          <a:noFill/>
        </p:spPr>
        <p:txBody>
          <a:bodyPr wrap="square" rtlCol="0">
            <a:spAutoFit/>
          </a:bodyPr>
          <a:lstStyle/>
          <a:p>
            <a:r>
              <a:rPr lang="en-US" sz="2000" dirty="0"/>
              <a:t>How often do you refill your prescription</a:t>
            </a:r>
          </a:p>
        </p:txBody>
      </p:sp>
      <p:sp>
        <p:nvSpPr>
          <p:cNvPr id="32" name="Oval 31">
            <a:extLst>
              <a:ext uri="{FF2B5EF4-FFF2-40B4-BE49-F238E27FC236}">
                <a16:creationId xmlns:a16="http://schemas.microsoft.com/office/drawing/2014/main" id="{FB6746E3-1E08-04B4-C1C7-6A41FA60019E}"/>
              </a:ext>
            </a:extLst>
          </p:cNvPr>
          <p:cNvSpPr/>
          <p:nvPr/>
        </p:nvSpPr>
        <p:spPr>
          <a:xfrm>
            <a:off x="3582855" y="5246895"/>
            <a:ext cx="2055945" cy="8022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69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2" grpId="0"/>
      <p:bldP spid="24" grpId="0"/>
      <p:bldP spid="32" grpId="0" animBg="1"/>
      <p:bldP spid="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EECD0C-61D3-BA3A-71F1-04CFD1F1A82B}"/>
              </a:ext>
            </a:extLst>
          </p:cNvPr>
          <p:cNvPicPr>
            <a:picLocks noChangeAspect="1"/>
          </p:cNvPicPr>
          <p:nvPr/>
        </p:nvPicPr>
        <p:blipFill>
          <a:blip r:embed="rId4"/>
          <a:stretch>
            <a:fillRect/>
          </a:stretch>
        </p:blipFill>
        <p:spPr>
          <a:xfrm>
            <a:off x="1863971" y="1048674"/>
            <a:ext cx="9495692" cy="5196140"/>
          </a:xfrm>
          <a:prstGeom prst="rect">
            <a:avLst/>
          </a:prstGeom>
        </p:spPr>
      </p:pic>
      <p:sp>
        <p:nvSpPr>
          <p:cNvPr id="2" name="Rectangle 1">
            <a:extLst>
              <a:ext uri="{FF2B5EF4-FFF2-40B4-BE49-F238E27FC236}">
                <a16:creationId xmlns:a16="http://schemas.microsoft.com/office/drawing/2014/main" id="{83C2293C-E9EE-6F88-9FE9-53B00117A8CB}"/>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6A05B9-FD69-DA79-2459-7EEC63FD330C}"/>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204135-6B15-F3AA-07EB-97058804A7C7}"/>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DCABE7-E0A4-E3D5-CBB6-5528AE9D8D03}"/>
              </a:ext>
            </a:extLst>
          </p:cNvPr>
          <p:cNvSpPr/>
          <p:nvPr/>
        </p:nvSpPr>
        <p:spPr>
          <a:xfrm>
            <a:off x="1969478" y="4233705"/>
            <a:ext cx="1946030" cy="7603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219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07D7-BBB2-F176-CCC2-AC109F230D3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DD5B3A1-7458-7DCF-F7AE-94396BFB0661}"/>
              </a:ext>
            </a:extLst>
          </p:cNvPr>
          <p:cNvPicPr>
            <a:picLocks noChangeAspect="1"/>
          </p:cNvPicPr>
          <p:nvPr/>
        </p:nvPicPr>
        <p:blipFill>
          <a:blip r:embed="rId4"/>
          <a:srcRect r="23313"/>
          <a:stretch>
            <a:fillRect/>
          </a:stretch>
        </p:blipFill>
        <p:spPr>
          <a:xfrm>
            <a:off x="6045851" y="1298505"/>
            <a:ext cx="5828823" cy="3193773"/>
          </a:xfrm>
          <a:prstGeom prst="rect">
            <a:avLst/>
          </a:prstGeom>
        </p:spPr>
      </p:pic>
      <p:pic>
        <p:nvPicPr>
          <p:cNvPr id="7" name="Picture 6">
            <a:extLst>
              <a:ext uri="{FF2B5EF4-FFF2-40B4-BE49-F238E27FC236}">
                <a16:creationId xmlns:a16="http://schemas.microsoft.com/office/drawing/2014/main" id="{189703A9-8128-74D9-C2E3-45FFBE80F499}"/>
              </a:ext>
            </a:extLst>
          </p:cNvPr>
          <p:cNvPicPr>
            <a:picLocks noChangeAspect="1"/>
          </p:cNvPicPr>
          <p:nvPr/>
        </p:nvPicPr>
        <p:blipFill>
          <a:blip r:embed="rId5"/>
          <a:stretch>
            <a:fillRect/>
          </a:stretch>
        </p:blipFill>
        <p:spPr>
          <a:xfrm>
            <a:off x="574744" y="1020871"/>
            <a:ext cx="5096974" cy="5115048"/>
          </a:xfrm>
          <a:prstGeom prst="rect">
            <a:avLst/>
          </a:prstGeom>
        </p:spPr>
      </p:pic>
      <p:sp>
        <p:nvSpPr>
          <p:cNvPr id="10" name="Rectangle 9">
            <a:extLst>
              <a:ext uri="{FF2B5EF4-FFF2-40B4-BE49-F238E27FC236}">
                <a16:creationId xmlns:a16="http://schemas.microsoft.com/office/drawing/2014/main" id="{C2A99730-F8BD-A300-6BAD-319F053EA4D0}"/>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765ABB-0ABB-636D-BAC1-380A1CEECCC2}"/>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7FAD62-5F65-1E91-2E38-C4A36C6992FB}"/>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46A7AB8-5A40-0D97-8D10-23EE593497A4}"/>
              </a:ext>
            </a:extLst>
          </p:cNvPr>
          <p:cNvSpPr/>
          <p:nvPr/>
        </p:nvSpPr>
        <p:spPr>
          <a:xfrm>
            <a:off x="457618" y="5819351"/>
            <a:ext cx="1382485" cy="4461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9D10919-D925-5205-107F-28AEB9445CE3}"/>
              </a:ext>
            </a:extLst>
          </p:cNvPr>
          <p:cNvSpPr/>
          <p:nvPr/>
        </p:nvSpPr>
        <p:spPr>
          <a:xfrm>
            <a:off x="6045851" y="3857973"/>
            <a:ext cx="1754956" cy="9148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17654A7-AA0B-785F-598E-F2A4043088EC}"/>
              </a:ext>
            </a:extLst>
          </p:cNvPr>
          <p:cNvCxnSpPr>
            <a:cxnSpLocks/>
            <a:stCxn id="6" idx="3"/>
            <a:endCxn id="2" idx="6"/>
          </p:cNvCxnSpPr>
          <p:nvPr/>
        </p:nvCxnSpPr>
        <p:spPr>
          <a:xfrm flipH="1">
            <a:off x="1840103" y="4638865"/>
            <a:ext cx="4462755" cy="1403545"/>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186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9603-696E-DACC-C305-989F1396C74C}"/>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BC3D4453-FEA3-3733-78BE-CA41239AF891}"/>
              </a:ext>
            </a:extLst>
          </p:cNvPr>
          <p:cNvSpPr/>
          <p:nvPr/>
        </p:nvSpPr>
        <p:spPr>
          <a:xfrm>
            <a:off x="7467600" y="5200961"/>
            <a:ext cx="698856" cy="512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C9EB6D-BCEC-E12A-A6DE-9613B88C6837}"/>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F67EC0-1493-9DFD-3998-2E40B80B4DEC}"/>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E293F7-668D-F979-7B17-00CCD665D458}"/>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1A02E2-D223-BDF3-9D10-1FEF856F158E}"/>
              </a:ext>
            </a:extLst>
          </p:cNvPr>
          <p:cNvPicPr>
            <a:picLocks noChangeAspect="1"/>
          </p:cNvPicPr>
          <p:nvPr/>
        </p:nvPicPr>
        <p:blipFill>
          <a:blip r:embed="rId4"/>
          <a:stretch>
            <a:fillRect/>
          </a:stretch>
        </p:blipFill>
        <p:spPr>
          <a:xfrm>
            <a:off x="0" y="125435"/>
            <a:ext cx="12192000" cy="6038188"/>
          </a:xfrm>
          <a:prstGeom prst="rect">
            <a:avLst/>
          </a:prstGeom>
        </p:spPr>
      </p:pic>
      <p:sp>
        <p:nvSpPr>
          <p:cNvPr id="6" name="Oval 5">
            <a:extLst>
              <a:ext uri="{FF2B5EF4-FFF2-40B4-BE49-F238E27FC236}">
                <a16:creationId xmlns:a16="http://schemas.microsoft.com/office/drawing/2014/main" id="{D956289D-B0AE-ADF7-7EA9-4ED4C9066ECA}"/>
              </a:ext>
            </a:extLst>
          </p:cNvPr>
          <p:cNvSpPr/>
          <p:nvPr/>
        </p:nvSpPr>
        <p:spPr>
          <a:xfrm>
            <a:off x="10776857" y="5566159"/>
            <a:ext cx="1415143" cy="6313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DCFFE3-74CA-00D9-D4D8-B447E289CD6F}"/>
              </a:ext>
            </a:extLst>
          </p:cNvPr>
          <p:cNvSpPr/>
          <p:nvPr/>
        </p:nvSpPr>
        <p:spPr>
          <a:xfrm>
            <a:off x="1" y="5536928"/>
            <a:ext cx="8820150" cy="70788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562E5C-6B20-EFC7-16EE-8505F36F04EE}"/>
              </a:ext>
            </a:extLst>
          </p:cNvPr>
          <p:cNvSpPr txBox="1"/>
          <p:nvPr/>
        </p:nvSpPr>
        <p:spPr>
          <a:xfrm>
            <a:off x="4448176" y="3712029"/>
            <a:ext cx="2492829" cy="707886"/>
          </a:xfrm>
          <a:prstGeom prst="rect">
            <a:avLst/>
          </a:prstGeom>
          <a:solidFill>
            <a:schemeClr val="bg1"/>
          </a:solidFill>
          <a:ln w="38100">
            <a:solidFill>
              <a:srgbClr val="FF0000"/>
            </a:solidFill>
          </a:ln>
        </p:spPr>
        <p:txBody>
          <a:bodyPr wrap="square" rtlCol="0">
            <a:spAutoFit/>
          </a:bodyPr>
          <a:lstStyle/>
          <a:p>
            <a:r>
              <a:rPr lang="en-US" sz="2000" dirty="0"/>
              <a:t>Pharmacies selected shown here</a:t>
            </a:r>
          </a:p>
        </p:txBody>
      </p:sp>
      <p:cxnSp>
        <p:nvCxnSpPr>
          <p:cNvPr id="13" name="Straight Arrow Connector 12">
            <a:extLst>
              <a:ext uri="{FF2B5EF4-FFF2-40B4-BE49-F238E27FC236}">
                <a16:creationId xmlns:a16="http://schemas.microsoft.com/office/drawing/2014/main" id="{F339C243-5CF9-11CE-2622-BFEB149B270F}"/>
              </a:ext>
            </a:extLst>
          </p:cNvPr>
          <p:cNvCxnSpPr>
            <a:cxnSpLocks/>
            <a:stCxn id="11" idx="2"/>
            <a:endCxn id="7" idx="0"/>
          </p:cNvCxnSpPr>
          <p:nvPr/>
        </p:nvCxnSpPr>
        <p:spPr>
          <a:xfrm flipH="1">
            <a:off x="4410076" y="4419915"/>
            <a:ext cx="1284515" cy="111701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DE8284-B6B0-C85A-1DCC-920638948803}"/>
              </a:ext>
            </a:extLst>
          </p:cNvPr>
          <p:cNvSpPr txBox="1"/>
          <p:nvPr/>
        </p:nvSpPr>
        <p:spPr>
          <a:xfrm>
            <a:off x="5747657" y="772886"/>
            <a:ext cx="1719943" cy="959313"/>
          </a:xfrm>
          <a:prstGeom prst="rect">
            <a:avLst/>
          </a:prstGeom>
          <a:no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7063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3B19-E7AC-E951-4FBA-A2334FECF560}"/>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D39B7C1E-C835-1793-9302-4F60536FFF02}"/>
              </a:ext>
            </a:extLst>
          </p:cNvPr>
          <p:cNvSpPr/>
          <p:nvPr/>
        </p:nvSpPr>
        <p:spPr>
          <a:xfrm>
            <a:off x="7467600" y="5200961"/>
            <a:ext cx="698856" cy="512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4245AE-D15D-53DC-83A8-52BADA4D4871}"/>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2F5952-1CFE-0D64-2184-6D8578F05B30}"/>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CC5C06-C1ED-A127-9E82-C39103C520D0}"/>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D115D5-E417-8487-0FD6-8F5982FCCB5A}"/>
              </a:ext>
            </a:extLst>
          </p:cNvPr>
          <p:cNvPicPr>
            <a:picLocks noChangeAspect="1"/>
          </p:cNvPicPr>
          <p:nvPr/>
        </p:nvPicPr>
        <p:blipFill>
          <a:blip r:embed="rId3"/>
          <a:stretch>
            <a:fillRect/>
          </a:stretch>
        </p:blipFill>
        <p:spPr>
          <a:xfrm>
            <a:off x="1871631" y="1144577"/>
            <a:ext cx="8448737" cy="5021905"/>
          </a:xfrm>
          <a:prstGeom prst="rect">
            <a:avLst/>
          </a:prstGeom>
        </p:spPr>
      </p:pic>
    </p:spTree>
    <p:extLst>
      <p:ext uri="{BB962C8B-B14F-4D97-AF65-F5344CB8AC3E}">
        <p14:creationId xmlns:p14="http://schemas.microsoft.com/office/powerpoint/2010/main" val="161743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Final Plan Finder Video">
            <a:hlinkClick r:id="" action="ppaction://media"/>
            <a:extLst>
              <a:ext uri="{FF2B5EF4-FFF2-40B4-BE49-F238E27FC236}">
                <a16:creationId xmlns:a16="http://schemas.microsoft.com/office/drawing/2014/main" id="{B311C0D6-8A3E-015E-0BF5-CB6E3C1558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03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D0C7-DEF6-34E6-1C85-A993997F99B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6892F2FF-C18D-9087-08BF-A9B2C8A40A9E}"/>
              </a:ext>
            </a:extLst>
          </p:cNvPr>
          <p:cNvSpPr/>
          <p:nvPr/>
        </p:nvSpPr>
        <p:spPr>
          <a:xfrm>
            <a:off x="7467600" y="5200961"/>
            <a:ext cx="698856" cy="512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7D41C7-77DF-9B92-D95D-AF3EFAC1006E}"/>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7F70A2-6C61-82BE-DE4E-B0E541743ABB}"/>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DA9581-43F3-8D29-F161-C2900D693DF5}"/>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E6B087-1EC0-B6AA-D770-825A0D3D9EA5}"/>
              </a:ext>
            </a:extLst>
          </p:cNvPr>
          <p:cNvSpPr txBox="1"/>
          <p:nvPr/>
        </p:nvSpPr>
        <p:spPr>
          <a:xfrm>
            <a:off x="764086" y="2080697"/>
            <a:ext cx="9895561" cy="3539430"/>
          </a:xfrm>
          <a:prstGeom prst="rect">
            <a:avLst/>
          </a:prstGeom>
          <a:noFill/>
        </p:spPr>
        <p:txBody>
          <a:bodyPr wrap="square" rtlCol="0">
            <a:spAutoFit/>
          </a:bodyPr>
          <a:lstStyle/>
          <a:p>
            <a:pPr marL="285750" lvl="0" indent="-285750">
              <a:lnSpc>
                <a:spcPct val="150000"/>
              </a:lnSpc>
              <a:buFont typeface="Wingdings" panose="05000000000000000000" pitchFamily="2" charset="2"/>
              <a:buChar char="§"/>
            </a:pPr>
            <a:r>
              <a:rPr lang="en-US" sz="3200" dirty="0"/>
              <a:t>1-800-Medicare</a:t>
            </a:r>
          </a:p>
          <a:p>
            <a:pPr marL="285750" lvl="0" indent="-285750">
              <a:lnSpc>
                <a:spcPct val="150000"/>
              </a:lnSpc>
              <a:buFont typeface="Wingdings" panose="05000000000000000000" pitchFamily="2" charset="2"/>
              <a:buChar char="§"/>
            </a:pPr>
            <a:r>
              <a:rPr lang="en-US" sz="3200" dirty="0"/>
              <a:t>The Wisconsin Medigap Helpline: 1-800-242-1060, </a:t>
            </a:r>
            <a:r>
              <a:rPr lang="en-US" sz="3200" u="sng" dirty="0">
                <a:hlinkClick r:id="rId3"/>
              </a:rPr>
              <a:t>BOALTCMedigap@wisconsin.gov</a:t>
            </a:r>
            <a:endParaRPr lang="en-US" sz="3200" dirty="0"/>
          </a:p>
          <a:p>
            <a:pPr marL="285750" lvl="0" indent="-285750">
              <a:lnSpc>
                <a:spcPct val="150000"/>
              </a:lnSpc>
              <a:buFont typeface="Wingdings" panose="05000000000000000000" pitchFamily="2" charset="2"/>
              <a:buChar char="§"/>
            </a:pPr>
            <a:r>
              <a:rPr lang="en-US" sz="3200" u="sng" dirty="0">
                <a:hlinkClick r:id="rId4"/>
              </a:rPr>
              <a:t>www.dhs.wi.gov/medicare-help</a:t>
            </a:r>
            <a:r>
              <a:rPr lang="en-US" sz="3200" dirty="0"/>
              <a:t> </a:t>
            </a:r>
          </a:p>
          <a:p>
            <a:pPr marL="342900" indent="-342900">
              <a:buFont typeface="Arial" panose="020B0604020202020204" pitchFamily="34" charset="0"/>
              <a:buChar char="•"/>
            </a:pPr>
            <a:endParaRPr lang="en-US" sz="3200" dirty="0"/>
          </a:p>
        </p:txBody>
      </p:sp>
      <p:pic>
        <p:nvPicPr>
          <p:cNvPr id="17" name="Picture 16">
            <a:extLst>
              <a:ext uri="{FF2B5EF4-FFF2-40B4-BE49-F238E27FC236}">
                <a16:creationId xmlns:a16="http://schemas.microsoft.com/office/drawing/2014/main" id="{154D8714-19B1-6FAA-86B4-465883EAD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982" y="4360718"/>
            <a:ext cx="3651504" cy="1149096"/>
          </a:xfrm>
          <a:prstGeom prst="rect">
            <a:avLst/>
          </a:prstGeom>
        </p:spPr>
      </p:pic>
      <p:sp>
        <p:nvSpPr>
          <p:cNvPr id="18" name="TextBox 17">
            <a:extLst>
              <a:ext uri="{FF2B5EF4-FFF2-40B4-BE49-F238E27FC236}">
                <a16:creationId xmlns:a16="http://schemas.microsoft.com/office/drawing/2014/main" id="{C742E6CA-F6B5-D583-75CD-2CEE2FC99B5C}"/>
              </a:ext>
            </a:extLst>
          </p:cNvPr>
          <p:cNvSpPr txBox="1"/>
          <p:nvPr/>
        </p:nvSpPr>
        <p:spPr>
          <a:xfrm>
            <a:off x="676403" y="1279515"/>
            <a:ext cx="586562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For Assistance:</a:t>
            </a:r>
          </a:p>
        </p:txBody>
      </p:sp>
    </p:spTree>
    <p:extLst>
      <p:ext uri="{BB962C8B-B14F-4D97-AF65-F5344CB8AC3E}">
        <p14:creationId xmlns:p14="http://schemas.microsoft.com/office/powerpoint/2010/main" val="212757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C9302-C7BC-A206-7386-91B398C5BE5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D3F6A67-9F68-CACE-5B2C-12753F28DF55}"/>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2C9342-39D0-10FA-8D8E-3441ECAA1357}"/>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A73A8A-72B9-F40C-516B-6777E5573FE2}"/>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A77B07-83C6-AEED-CE58-CAFB6DF3C804}"/>
              </a:ext>
            </a:extLst>
          </p:cNvPr>
          <p:cNvPicPr>
            <a:picLocks noChangeAspect="1"/>
          </p:cNvPicPr>
          <p:nvPr/>
        </p:nvPicPr>
        <p:blipFill>
          <a:blip r:embed="rId3"/>
          <a:stretch>
            <a:fillRect/>
          </a:stretch>
        </p:blipFill>
        <p:spPr>
          <a:xfrm>
            <a:off x="4357851" y="4982353"/>
            <a:ext cx="3476297" cy="1091057"/>
          </a:xfrm>
          <a:prstGeom prst="rect">
            <a:avLst/>
          </a:prstGeom>
        </p:spPr>
      </p:pic>
      <p:sp>
        <p:nvSpPr>
          <p:cNvPr id="13" name="TextBox 12">
            <a:extLst>
              <a:ext uri="{FF2B5EF4-FFF2-40B4-BE49-F238E27FC236}">
                <a16:creationId xmlns:a16="http://schemas.microsoft.com/office/drawing/2014/main" id="{F74F43AB-DC90-378F-C4E0-3CF1FD314D28}"/>
              </a:ext>
            </a:extLst>
          </p:cNvPr>
          <p:cNvSpPr txBox="1"/>
          <p:nvPr/>
        </p:nvSpPr>
        <p:spPr>
          <a:xfrm>
            <a:off x="2497569" y="1628772"/>
            <a:ext cx="7428089" cy="3046988"/>
          </a:xfrm>
          <a:prstGeom prst="rect">
            <a:avLst/>
          </a:prstGeom>
          <a:noFill/>
        </p:spPr>
        <p:txBody>
          <a:bodyPr wrap="square" rtlCol="0">
            <a:spAutoFit/>
          </a:bodyPr>
          <a:lstStyle/>
          <a:p>
            <a:r>
              <a:rPr lang="en-US" sz="2400" dirty="0">
                <a:solidFill>
                  <a:schemeClr val="accent1">
                    <a:lumMod val="50000"/>
                  </a:schemeClr>
                </a:solidFill>
              </a:rPr>
              <a:t>This presentation is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
        <p:nvSpPr>
          <p:cNvPr id="2" name="TextBox 1">
            <a:extLst>
              <a:ext uri="{FF2B5EF4-FFF2-40B4-BE49-F238E27FC236}">
                <a16:creationId xmlns:a16="http://schemas.microsoft.com/office/drawing/2014/main" id="{9A5C1491-65F3-56AE-5C9D-983FBA30516B}"/>
              </a:ext>
            </a:extLst>
          </p:cNvPr>
          <p:cNvSpPr txBox="1"/>
          <p:nvPr/>
        </p:nvSpPr>
        <p:spPr>
          <a:xfrm>
            <a:off x="4814905" y="125713"/>
            <a:ext cx="2793416"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Disclaimer</a:t>
            </a:r>
          </a:p>
        </p:txBody>
      </p:sp>
    </p:spTree>
    <p:extLst>
      <p:ext uri="{BB962C8B-B14F-4D97-AF65-F5344CB8AC3E}">
        <p14:creationId xmlns:p14="http://schemas.microsoft.com/office/powerpoint/2010/main" val="3830376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ACDC-5771-634A-221C-336CA9F1EF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56DC3F-E1E0-7C0C-B819-FB33E04BEDC7}"/>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E35679-DE46-E973-5CBB-22DAAF5A2D47}"/>
              </a:ext>
            </a:extLst>
          </p:cNvPr>
          <p:cNvPicPr>
            <a:picLocks noChangeAspect="1"/>
          </p:cNvPicPr>
          <p:nvPr/>
        </p:nvPicPr>
        <p:blipFill>
          <a:blip r:embed="rId4"/>
          <a:srcRect l="2404" t="1867" r="1916"/>
          <a:stretch>
            <a:fillRect/>
          </a:stretch>
        </p:blipFill>
        <p:spPr>
          <a:xfrm>
            <a:off x="4950179" y="959313"/>
            <a:ext cx="7109029" cy="5519247"/>
          </a:xfrm>
          <a:prstGeom prst="rect">
            <a:avLst/>
          </a:prstGeom>
        </p:spPr>
      </p:pic>
      <p:sp>
        <p:nvSpPr>
          <p:cNvPr id="15" name="TextBox 14">
            <a:extLst>
              <a:ext uri="{FF2B5EF4-FFF2-40B4-BE49-F238E27FC236}">
                <a16:creationId xmlns:a16="http://schemas.microsoft.com/office/drawing/2014/main" id="{F54D3A69-A6CD-C4B7-A85D-F5A615628356}"/>
              </a:ext>
            </a:extLst>
          </p:cNvPr>
          <p:cNvSpPr txBox="1"/>
          <p:nvPr/>
        </p:nvSpPr>
        <p:spPr>
          <a:xfrm>
            <a:off x="206650" y="1178083"/>
            <a:ext cx="4231125"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Type </a:t>
            </a:r>
            <a:r>
              <a:rPr lang="en-US" sz="2400" b="1" dirty="0">
                <a:latin typeface="Arial" panose="020B0604020202020204" pitchFamily="34" charset="0"/>
                <a:cs typeface="Arial" panose="020B0604020202020204" pitchFamily="34" charset="0"/>
              </a:rPr>
              <a:t>Medicare.gov</a:t>
            </a:r>
          </a:p>
          <a:p>
            <a:r>
              <a:rPr lang="en-US" sz="2400" dirty="0">
                <a:latin typeface="Arial" panose="020B0604020202020204" pitchFamily="34" charset="0"/>
                <a:cs typeface="Arial" panose="020B0604020202020204" pitchFamily="34" charset="0"/>
              </a:rPr>
              <a:t>into your web browser to get to the Medicare home page</a:t>
            </a:r>
          </a:p>
        </p:txBody>
      </p:sp>
      <p:cxnSp>
        <p:nvCxnSpPr>
          <p:cNvPr id="20" name="Straight Arrow Connector 19">
            <a:extLst>
              <a:ext uri="{FF2B5EF4-FFF2-40B4-BE49-F238E27FC236}">
                <a16:creationId xmlns:a16="http://schemas.microsoft.com/office/drawing/2014/main" id="{2AE32D2A-61AC-3605-22A9-D610FC090F68}"/>
              </a:ext>
            </a:extLst>
          </p:cNvPr>
          <p:cNvCxnSpPr>
            <a:cxnSpLocks/>
            <a:stCxn id="23" idx="3"/>
          </p:cNvCxnSpPr>
          <p:nvPr/>
        </p:nvCxnSpPr>
        <p:spPr>
          <a:xfrm flipV="1">
            <a:off x="2646759" y="2214688"/>
            <a:ext cx="2303420" cy="2035608"/>
          </a:xfrm>
          <a:prstGeom prst="straightConnector1">
            <a:avLst/>
          </a:prstGeom>
          <a:ln w="76200">
            <a:solidFill>
              <a:srgbClr val="06529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27D2116-967F-BDE4-62E5-2685C910AB37}"/>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22A707-210F-10D2-CBCD-602E11F22667}"/>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7053C21-5446-3810-9A83-96BE70E451C7}"/>
              </a:ext>
            </a:extLst>
          </p:cNvPr>
          <p:cNvSpPr txBox="1"/>
          <p:nvPr/>
        </p:nvSpPr>
        <p:spPr>
          <a:xfrm>
            <a:off x="1055025" y="3742464"/>
            <a:ext cx="1591734" cy="1015663"/>
          </a:xfrm>
          <a:prstGeom prst="rect">
            <a:avLst/>
          </a:prstGeom>
          <a:noFill/>
          <a:ln w="38100">
            <a:solidFill>
              <a:srgbClr val="065290"/>
            </a:solidFill>
          </a:ln>
          <a:effectLst>
            <a:outerShdw blurRad="63500" sx="102000" sy="102000" algn="ctr" rotWithShape="0">
              <a:prstClr val="black">
                <a:alpha val="40000"/>
              </a:prstClr>
            </a:outerShdw>
          </a:effectLst>
        </p:spPr>
        <p:txBody>
          <a:bodyPr wrap="square" rtlCol="0">
            <a:spAutoFit/>
          </a:bodyPr>
          <a:lstStyle/>
          <a:p>
            <a:pPr algn="ctr"/>
            <a:r>
              <a:rPr lang="en-US" sz="2000" dirty="0">
                <a:latin typeface="Arial" panose="020B0604020202020204" pitchFamily="34" charset="0"/>
                <a:cs typeface="Arial" panose="020B0604020202020204" pitchFamily="34" charset="0"/>
              </a:rPr>
              <a:t>Access the </a:t>
            </a:r>
          </a:p>
          <a:p>
            <a:pPr algn="ctr"/>
            <a:r>
              <a:rPr lang="en-US" sz="2000" b="1" dirty="0">
                <a:latin typeface="Arial" panose="020B0604020202020204" pitchFamily="34" charset="0"/>
                <a:cs typeface="Arial" panose="020B0604020202020204" pitchFamily="34" charset="0"/>
              </a:rPr>
              <a:t>Plan Finder</a:t>
            </a:r>
          </a:p>
          <a:p>
            <a:pPr algn="ctr"/>
            <a:r>
              <a:rPr lang="en-US" sz="2000" dirty="0">
                <a:latin typeface="Arial" panose="020B0604020202020204" pitchFamily="34" charset="0"/>
                <a:cs typeface="Arial" panose="020B0604020202020204" pitchFamily="34" charset="0"/>
              </a:rPr>
              <a:t>here</a:t>
            </a:r>
            <a:r>
              <a:rPr lang="en-US"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FA8EB1AA-6395-0D9C-B916-A8A22345FCB2}"/>
              </a:ext>
            </a:extLst>
          </p:cNvPr>
          <p:cNvSpPr/>
          <p:nvPr/>
        </p:nvSpPr>
        <p:spPr>
          <a:xfrm>
            <a:off x="4950179" y="935626"/>
            <a:ext cx="1412521" cy="125537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0B4FAB8-7DF9-0786-E55B-3CFDB5A7C350}"/>
              </a:ext>
            </a:extLst>
          </p:cNvPr>
          <p:cNvCxnSpPr>
            <a:cxnSpLocks/>
            <a:stCxn id="23" idx="3"/>
            <a:endCxn id="9" idx="1"/>
          </p:cNvCxnSpPr>
          <p:nvPr/>
        </p:nvCxnSpPr>
        <p:spPr>
          <a:xfrm>
            <a:off x="2646759" y="4250296"/>
            <a:ext cx="4287441" cy="1250275"/>
          </a:xfrm>
          <a:prstGeom prst="straightConnector1">
            <a:avLst/>
          </a:prstGeom>
          <a:ln w="76200">
            <a:solidFill>
              <a:srgbClr val="06529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031B1D7-5FBC-FECD-414C-931E66326D95}"/>
              </a:ext>
            </a:extLst>
          </p:cNvPr>
          <p:cNvSpPr/>
          <p:nvPr/>
        </p:nvSpPr>
        <p:spPr>
          <a:xfrm>
            <a:off x="6934200" y="4829175"/>
            <a:ext cx="1412521" cy="134279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200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C979-B1D7-3F93-5AEF-2E22DD73C1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9F9168-D6B8-40DF-3D10-CFD58D090ABC}"/>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0D387A-FA5F-969A-DFEB-1BCD91D37F46}"/>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6F04A4-997C-EC23-0151-44BF15F9A723}"/>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126C06-4CAB-AEB1-CFF6-B20624F9651F}"/>
              </a:ext>
            </a:extLst>
          </p:cNvPr>
          <p:cNvSpPr txBox="1"/>
          <p:nvPr/>
        </p:nvSpPr>
        <p:spPr>
          <a:xfrm>
            <a:off x="5203371" y="2935625"/>
            <a:ext cx="5867400" cy="2308324"/>
          </a:xfrm>
          <a:prstGeom prst="rect">
            <a:avLst/>
          </a:prstGeom>
          <a:noFill/>
        </p:spPr>
        <p:txBody>
          <a:bodyPr wrap="square" rtlCol="0">
            <a:spAutoFit/>
          </a:bodyPr>
          <a:lstStyle/>
          <a:p>
            <a:pPr marL="685800" indent="-685800">
              <a:buFont typeface="Wingdings" panose="05000000000000000000" pitchFamily="2" charset="2"/>
              <a:buChar char="q"/>
            </a:pPr>
            <a:r>
              <a:rPr lang="en-US" sz="3600" dirty="0"/>
              <a:t>List of prescription drugs</a:t>
            </a:r>
          </a:p>
          <a:p>
            <a:pPr marL="685800" indent="-685800">
              <a:buFont typeface="Wingdings" panose="05000000000000000000" pitchFamily="2" charset="2"/>
              <a:buChar char="q"/>
            </a:pPr>
            <a:r>
              <a:rPr lang="en-US" sz="3600" dirty="0"/>
              <a:t>Drug dosage</a:t>
            </a:r>
          </a:p>
          <a:p>
            <a:pPr marL="685800" indent="-685800">
              <a:buFont typeface="Wingdings" panose="05000000000000000000" pitchFamily="2" charset="2"/>
              <a:buChar char="q"/>
            </a:pPr>
            <a:r>
              <a:rPr lang="en-US" sz="3600" dirty="0"/>
              <a:t>Quantity</a:t>
            </a:r>
          </a:p>
          <a:p>
            <a:pPr marL="685800" indent="-685800">
              <a:buFont typeface="Wingdings" panose="05000000000000000000" pitchFamily="2" charset="2"/>
              <a:buChar char="q"/>
            </a:pPr>
            <a:r>
              <a:rPr lang="en-US" sz="3600" dirty="0"/>
              <a:t>Refill frequency</a:t>
            </a:r>
          </a:p>
        </p:txBody>
      </p:sp>
      <p:sp>
        <p:nvSpPr>
          <p:cNvPr id="6" name="TextBox 5">
            <a:extLst>
              <a:ext uri="{FF2B5EF4-FFF2-40B4-BE49-F238E27FC236}">
                <a16:creationId xmlns:a16="http://schemas.microsoft.com/office/drawing/2014/main" id="{5CA0B632-13EA-FBCE-038C-49D6AE194D85}"/>
              </a:ext>
            </a:extLst>
          </p:cNvPr>
          <p:cNvSpPr txBox="1"/>
          <p:nvPr/>
        </p:nvSpPr>
        <p:spPr>
          <a:xfrm>
            <a:off x="5203371" y="1934760"/>
            <a:ext cx="5431226" cy="769441"/>
          </a:xfrm>
          <a:prstGeom prst="rect">
            <a:avLst/>
          </a:prstGeom>
          <a:noFill/>
        </p:spPr>
        <p:txBody>
          <a:bodyPr wrap="square" rtlCol="0">
            <a:spAutoFit/>
          </a:bodyPr>
          <a:lstStyle/>
          <a:p>
            <a:r>
              <a:rPr lang="en-US" sz="4400" b="1" u="sng" dirty="0"/>
              <a:t>What you will need:</a:t>
            </a:r>
          </a:p>
        </p:txBody>
      </p:sp>
      <p:pic>
        <p:nvPicPr>
          <p:cNvPr id="11" name="Picture 10" descr="Close up of checklist">
            <a:extLst>
              <a:ext uri="{FF2B5EF4-FFF2-40B4-BE49-F238E27FC236}">
                <a16:creationId xmlns:a16="http://schemas.microsoft.com/office/drawing/2014/main" id="{0853460F-4A7C-1A3E-E5E2-8559AE21D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29" y="2487305"/>
            <a:ext cx="3462486" cy="230832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80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451"/>
                            </p:stCondLst>
                            <p:childTnLst>
                              <p:par>
                                <p:cTn id="8" presetID="1" presetClass="entr" presetSubtype="0" fill="hold" nodeType="afterEffect">
                                  <p:stCondLst>
                                    <p:cond delay="500"/>
                                  </p:stCondLst>
                                  <p:iterate type="lt">
                                    <p:tmAbs val="100"/>
                                  </p:iterate>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3852"/>
                            </p:stCondLst>
                            <p:childTnLst>
                              <p:par>
                                <p:cTn id="11" presetID="1" presetClass="entr" presetSubtype="0" fill="hold" nodeType="afterEffect">
                                  <p:stCondLst>
                                    <p:cond delay="500"/>
                                  </p:stCondLst>
                                  <p:iterate type="lt">
                                    <p:tmAbs val="100"/>
                                  </p:iterate>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5053"/>
                            </p:stCondLst>
                            <p:childTnLst>
                              <p:par>
                                <p:cTn id="14" presetID="1" presetClass="entr" presetSubtype="0" fill="hold" nodeType="afterEffect">
                                  <p:stCondLst>
                                    <p:cond delay="500"/>
                                  </p:stCondLst>
                                  <p:iterate type="lt">
                                    <p:tmAbs val="100"/>
                                  </p:iterate>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3002-1EDC-C0C1-7207-135785FE3C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E34497-255A-0FC3-21C0-99841D6BFB66}"/>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B31372-36A4-A387-65D5-6B573DE2C606}"/>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CA3DFD-7C0E-3A51-7610-309470C64BE5}"/>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04ED45-50FF-34A5-5DC6-A970BB27E626}"/>
              </a:ext>
            </a:extLst>
          </p:cNvPr>
          <p:cNvSpPr txBox="1"/>
          <p:nvPr/>
        </p:nvSpPr>
        <p:spPr>
          <a:xfrm>
            <a:off x="3293944" y="5793388"/>
            <a:ext cx="59357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4"/>
              </a:rPr>
              <a:t>How to create a Medicare Account Demonstration Video</a:t>
            </a:r>
            <a:endParaRPr lang="en-US" dirty="0">
              <a:latin typeface="Arial" panose="020B06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C62C80B8-F86B-E375-FE20-C8AF8D1BAB56}"/>
              </a:ext>
            </a:extLst>
          </p:cNvPr>
          <p:cNvPicPr>
            <a:picLocks noChangeAspect="1"/>
          </p:cNvPicPr>
          <p:nvPr/>
        </p:nvPicPr>
        <p:blipFill>
          <a:blip r:embed="rId5"/>
          <a:stretch>
            <a:fillRect/>
          </a:stretch>
        </p:blipFill>
        <p:spPr>
          <a:xfrm>
            <a:off x="3933620" y="1041407"/>
            <a:ext cx="4324760" cy="4851313"/>
          </a:xfrm>
          <a:prstGeom prst="rect">
            <a:avLst/>
          </a:prstGeom>
        </p:spPr>
      </p:pic>
    </p:spTree>
    <p:custDataLst>
      <p:tags r:id="rId1"/>
    </p:custDataLst>
    <p:extLst>
      <p:ext uri="{BB962C8B-B14F-4D97-AF65-F5344CB8AC3E}">
        <p14:creationId xmlns:p14="http://schemas.microsoft.com/office/powerpoint/2010/main" val="138481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02372-E678-7F52-E124-0DDD314763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D104AC-4C31-3ACF-3A79-C85A3EA878F3}"/>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A0C157-292B-5183-D726-ADF7739E7CDA}"/>
              </a:ext>
            </a:extLst>
          </p:cNvPr>
          <p:cNvSpPr/>
          <p:nvPr/>
        </p:nvSpPr>
        <p:spPr>
          <a:xfrm>
            <a:off x="3941064" y="4081338"/>
            <a:ext cx="3227832" cy="128619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A2D919-684B-D288-60A8-C8823F894BA9}"/>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93A2D3-6952-48B0-D523-3909A0D94285}"/>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CCE6344-27CE-1F00-FE97-AEF9EDD1C8C3}"/>
              </a:ext>
            </a:extLst>
          </p:cNvPr>
          <p:cNvPicPr>
            <a:picLocks noChangeAspect="1"/>
          </p:cNvPicPr>
          <p:nvPr/>
        </p:nvPicPr>
        <p:blipFill>
          <a:blip r:embed="rId4"/>
          <a:srcRect l="4336" r="3035" b="2290"/>
          <a:stretch>
            <a:fillRect/>
          </a:stretch>
        </p:blipFill>
        <p:spPr>
          <a:xfrm>
            <a:off x="2384496" y="1046552"/>
            <a:ext cx="7389142" cy="5162192"/>
          </a:xfrm>
          <a:prstGeom prst="rect">
            <a:avLst/>
          </a:prstGeom>
        </p:spPr>
      </p:pic>
      <p:sp>
        <p:nvSpPr>
          <p:cNvPr id="3" name="Rectangle 2">
            <a:extLst>
              <a:ext uri="{FF2B5EF4-FFF2-40B4-BE49-F238E27FC236}">
                <a16:creationId xmlns:a16="http://schemas.microsoft.com/office/drawing/2014/main" id="{27DFCB5E-A7C2-59CC-C9E3-071E74EFB9BB}"/>
              </a:ext>
            </a:extLst>
          </p:cNvPr>
          <p:cNvSpPr/>
          <p:nvPr/>
        </p:nvSpPr>
        <p:spPr>
          <a:xfrm>
            <a:off x="2585156" y="3623733"/>
            <a:ext cx="3781777" cy="22322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2945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F0AB-1D5C-A632-259C-413B0D99C58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89AD656-47AF-93A6-0269-CEA53EAB1891}"/>
              </a:ext>
            </a:extLst>
          </p:cNvPr>
          <p:cNvPicPr>
            <a:picLocks noChangeAspect="1"/>
          </p:cNvPicPr>
          <p:nvPr/>
        </p:nvPicPr>
        <p:blipFill>
          <a:blip r:embed="rId3"/>
          <a:srcRect l="4079"/>
          <a:stretch>
            <a:fillRect/>
          </a:stretch>
        </p:blipFill>
        <p:spPr>
          <a:xfrm>
            <a:off x="163285" y="1046552"/>
            <a:ext cx="7169157" cy="4660956"/>
          </a:xfrm>
          <a:prstGeom prst="rect">
            <a:avLst/>
          </a:prstGeom>
        </p:spPr>
      </p:pic>
      <p:sp>
        <p:nvSpPr>
          <p:cNvPr id="2" name="Rectangle 1">
            <a:extLst>
              <a:ext uri="{FF2B5EF4-FFF2-40B4-BE49-F238E27FC236}">
                <a16:creationId xmlns:a16="http://schemas.microsoft.com/office/drawing/2014/main" id="{A837E32D-9C0D-4843-942E-F934FAAE157D}"/>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4F6C91-1C41-17E6-41DA-A7040895539C}"/>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3829AE-3385-02F8-6984-E0698B553C7B}"/>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4331E08-4234-9292-E1FC-AFCC4FF6E9B2}"/>
              </a:ext>
            </a:extLst>
          </p:cNvPr>
          <p:cNvCxnSpPr>
            <a:cxnSpLocks/>
            <a:stCxn id="14" idx="1"/>
            <a:endCxn id="65" idx="3"/>
          </p:cNvCxnSpPr>
          <p:nvPr/>
        </p:nvCxnSpPr>
        <p:spPr>
          <a:xfrm flipH="1">
            <a:off x="6308271" y="3667837"/>
            <a:ext cx="1024171" cy="9136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C842E8F-7A27-F948-4C80-118F20E0397A}"/>
              </a:ext>
            </a:extLst>
          </p:cNvPr>
          <p:cNvSpPr txBox="1"/>
          <p:nvPr/>
        </p:nvSpPr>
        <p:spPr>
          <a:xfrm>
            <a:off x="7332442" y="2513675"/>
            <a:ext cx="4452258" cy="2308324"/>
          </a:xfrm>
          <a:prstGeom prst="rect">
            <a:avLst/>
          </a:prstGeom>
          <a:noFill/>
          <a:ln w="38100">
            <a:solidFill>
              <a:srgbClr val="FF0000"/>
            </a:solidFill>
          </a:ln>
        </p:spPr>
        <p:txBody>
          <a:bodyPr wrap="square" rtlCol="0">
            <a:spAutoFit/>
          </a:bodyPr>
          <a:lstStyle/>
          <a:p>
            <a:r>
              <a:rPr lang="en-US" sz="2400" b="1" dirty="0"/>
              <a:t>To continue without logging in:</a:t>
            </a:r>
          </a:p>
          <a:p>
            <a:pPr marL="342900" indent="-342900">
              <a:buFont typeface="+mj-lt"/>
              <a:buAutoNum type="arabicPeriod"/>
            </a:pPr>
            <a:r>
              <a:rPr lang="en-US" sz="2000" dirty="0"/>
              <a:t>Choose the year you need coverage (if prompted)</a:t>
            </a:r>
          </a:p>
          <a:p>
            <a:pPr marL="342900" indent="-342900">
              <a:buFont typeface="+mj-lt"/>
              <a:buAutoNum type="arabicPeriod"/>
            </a:pPr>
            <a:r>
              <a:rPr lang="en-US" sz="2000" dirty="0"/>
              <a:t>Enter Zip Code</a:t>
            </a:r>
          </a:p>
          <a:p>
            <a:pPr marL="342900" indent="-342900">
              <a:buFont typeface="+mj-lt"/>
              <a:buAutoNum type="arabicPeriod"/>
            </a:pPr>
            <a:r>
              <a:rPr lang="en-US" sz="2000" i="1" dirty="0"/>
              <a:t>If multiple counties appear click the correct county</a:t>
            </a:r>
          </a:p>
          <a:p>
            <a:pPr marL="342900" indent="-342900">
              <a:buFont typeface="+mj-lt"/>
              <a:buAutoNum type="arabicPeriod"/>
            </a:pPr>
            <a:r>
              <a:rPr lang="en-US" sz="2000" dirty="0"/>
              <a:t>Click Continue</a:t>
            </a:r>
          </a:p>
        </p:txBody>
      </p:sp>
      <p:sp>
        <p:nvSpPr>
          <p:cNvPr id="65" name="Rectangle 64">
            <a:extLst>
              <a:ext uri="{FF2B5EF4-FFF2-40B4-BE49-F238E27FC236}">
                <a16:creationId xmlns:a16="http://schemas.microsoft.com/office/drawing/2014/main" id="{7AEBEEEB-2E1B-3860-678D-FECB7438BB06}"/>
              </a:ext>
            </a:extLst>
          </p:cNvPr>
          <p:cNvSpPr/>
          <p:nvPr/>
        </p:nvSpPr>
        <p:spPr>
          <a:xfrm>
            <a:off x="3990975" y="3524250"/>
            <a:ext cx="2317296" cy="2114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162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C86B-D9EB-1708-2E25-E660DB8EF7A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BBC5CCA-DA12-E8ED-576B-B504ED1E7275}"/>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4EAC06-59BE-AFBC-9200-4FD09DFE4A7C}"/>
              </a:ext>
            </a:extLst>
          </p:cNvPr>
          <p:cNvSpPr/>
          <p:nvPr/>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41F027-3EE9-0F7F-CCD6-BDAEDC4FE9F8}"/>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46256B-724E-65DB-0872-8976FC6CE83E}"/>
              </a:ext>
            </a:extLst>
          </p:cNvPr>
          <p:cNvPicPr>
            <a:picLocks noChangeAspect="1"/>
          </p:cNvPicPr>
          <p:nvPr/>
        </p:nvPicPr>
        <p:blipFill>
          <a:blip r:embed="rId4">
            <a:extLst>
              <a:ext uri="{28A0092B-C50C-407E-A947-70E740481C1C}">
                <a14:useLocalDpi xmlns:a14="http://schemas.microsoft.com/office/drawing/2010/main" val="0"/>
              </a:ext>
            </a:extLst>
          </a:blip>
          <a:srcRect l="3045" r="1837"/>
          <a:stretch>
            <a:fillRect/>
          </a:stretch>
        </p:blipFill>
        <p:spPr>
          <a:xfrm>
            <a:off x="218991" y="959314"/>
            <a:ext cx="7701430" cy="5285500"/>
          </a:xfrm>
          <a:prstGeom prst="rect">
            <a:avLst/>
          </a:prstGeom>
        </p:spPr>
      </p:pic>
      <p:sp>
        <p:nvSpPr>
          <p:cNvPr id="7" name="TextBox 6">
            <a:extLst>
              <a:ext uri="{FF2B5EF4-FFF2-40B4-BE49-F238E27FC236}">
                <a16:creationId xmlns:a16="http://schemas.microsoft.com/office/drawing/2014/main" id="{40A9ADE0-A1AA-56C9-D303-E31246DABE0B}"/>
              </a:ext>
            </a:extLst>
          </p:cNvPr>
          <p:cNvSpPr txBox="1"/>
          <p:nvPr/>
        </p:nvSpPr>
        <p:spPr>
          <a:xfrm>
            <a:off x="8145696" y="3429000"/>
            <a:ext cx="3505200" cy="1785104"/>
          </a:xfrm>
          <a:prstGeom prst="rect">
            <a:avLst/>
          </a:prstGeom>
          <a:noFill/>
        </p:spPr>
        <p:txBody>
          <a:bodyPr wrap="square" rtlCol="0">
            <a:spAutoFit/>
          </a:bodyPr>
          <a:lstStyle/>
          <a:p>
            <a:pPr algn="ctr"/>
            <a:r>
              <a:rPr lang="en-US" sz="2000" b="1" dirty="0"/>
              <a:t>Choose either:</a:t>
            </a:r>
          </a:p>
          <a:p>
            <a:pPr algn="ctr"/>
            <a:r>
              <a:rPr lang="en-US" dirty="0"/>
              <a:t>Medicare Advantage Plan </a:t>
            </a:r>
          </a:p>
          <a:p>
            <a:pPr algn="ctr"/>
            <a:r>
              <a:rPr lang="en-US" dirty="0"/>
              <a:t>(Part C)</a:t>
            </a:r>
          </a:p>
          <a:p>
            <a:pPr algn="ctr"/>
            <a:r>
              <a:rPr lang="en-US" dirty="0"/>
              <a:t>or </a:t>
            </a:r>
          </a:p>
          <a:p>
            <a:pPr algn="ctr"/>
            <a:r>
              <a:rPr lang="en-US" dirty="0"/>
              <a:t>Medicare Drug Plan </a:t>
            </a:r>
          </a:p>
          <a:p>
            <a:pPr algn="ctr"/>
            <a:r>
              <a:rPr lang="en-US" dirty="0"/>
              <a:t>(Part D)</a:t>
            </a:r>
          </a:p>
        </p:txBody>
      </p:sp>
      <p:sp>
        <p:nvSpPr>
          <p:cNvPr id="42" name="Rectangle 41">
            <a:extLst>
              <a:ext uri="{FF2B5EF4-FFF2-40B4-BE49-F238E27FC236}">
                <a16:creationId xmlns:a16="http://schemas.microsoft.com/office/drawing/2014/main" id="{5EDC3DC1-6C61-707A-1EB5-2121A8AA8C8C}"/>
              </a:ext>
            </a:extLst>
          </p:cNvPr>
          <p:cNvSpPr/>
          <p:nvPr/>
        </p:nvSpPr>
        <p:spPr>
          <a:xfrm>
            <a:off x="4590007" y="3936658"/>
            <a:ext cx="2004646" cy="2227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48CBA8A-B51B-57A6-1DDC-AB5422978B5D}"/>
              </a:ext>
            </a:extLst>
          </p:cNvPr>
          <p:cNvSpPr/>
          <p:nvPr/>
        </p:nvSpPr>
        <p:spPr>
          <a:xfrm>
            <a:off x="4590007" y="4159396"/>
            <a:ext cx="2004646" cy="1895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015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4828-6F8C-C995-1A8E-F655D9F829D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047100-C695-18ED-AEB6-8B45B0132678}"/>
              </a:ext>
            </a:extLst>
          </p:cNvPr>
          <p:cNvPicPr>
            <a:picLocks noChangeAspect="1"/>
          </p:cNvPicPr>
          <p:nvPr/>
        </p:nvPicPr>
        <p:blipFill>
          <a:blip r:embed="rId4">
            <a:extLst>
              <a:ext uri="{28A0092B-C50C-407E-A947-70E740481C1C}">
                <a14:useLocalDpi xmlns:a14="http://schemas.microsoft.com/office/drawing/2010/main" val="0"/>
              </a:ext>
            </a:extLst>
          </a:blip>
          <a:srcRect t="2812" b="7158"/>
          <a:stretch>
            <a:fillRect/>
          </a:stretch>
        </p:blipFill>
        <p:spPr>
          <a:xfrm>
            <a:off x="1033071" y="959313"/>
            <a:ext cx="6024119" cy="5266992"/>
          </a:xfrm>
          <a:prstGeom prst="rect">
            <a:avLst/>
          </a:prstGeom>
        </p:spPr>
      </p:pic>
      <p:sp>
        <p:nvSpPr>
          <p:cNvPr id="2" name="Rectangle 1">
            <a:extLst>
              <a:ext uri="{FF2B5EF4-FFF2-40B4-BE49-F238E27FC236}">
                <a16:creationId xmlns:a16="http://schemas.microsoft.com/office/drawing/2014/main" id="{1E7D5CAC-03EF-E5E2-CE24-39693A8D68FB}"/>
              </a:ext>
            </a:extLst>
          </p:cNvPr>
          <p:cNvSpPr/>
          <p:nvPr/>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6949C9-16EA-D892-5FE9-23BAFFD9CDE9}"/>
              </a:ext>
            </a:extLst>
          </p:cNvPr>
          <p:cNvSpPr/>
          <p:nvPr/>
        </p:nvSpPr>
        <p:spPr>
          <a:xfrm>
            <a:off x="0" y="6234950"/>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5B6CA-A786-D142-B5F7-8333381B3DC2}"/>
              </a:ext>
            </a:extLst>
          </p:cNvPr>
          <p:cNvSpPr/>
          <p:nvPr/>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47C1992-DA94-E9BC-1522-059E695D1F98}"/>
              </a:ext>
            </a:extLst>
          </p:cNvPr>
          <p:cNvSpPr/>
          <p:nvPr/>
        </p:nvSpPr>
        <p:spPr>
          <a:xfrm>
            <a:off x="1219870" y="2803794"/>
            <a:ext cx="4853353" cy="9593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EC98700-9EA7-FE22-442A-12097A3468FB}"/>
              </a:ext>
            </a:extLst>
          </p:cNvPr>
          <p:cNvSpPr/>
          <p:nvPr/>
        </p:nvSpPr>
        <p:spPr>
          <a:xfrm>
            <a:off x="1219869" y="4428528"/>
            <a:ext cx="4853353" cy="3985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3F525BC-8B4D-8AC1-B8A7-814D41067015}"/>
              </a:ext>
            </a:extLst>
          </p:cNvPr>
          <p:cNvSpPr/>
          <p:nvPr/>
        </p:nvSpPr>
        <p:spPr>
          <a:xfrm>
            <a:off x="1219869" y="4098293"/>
            <a:ext cx="4853353" cy="3985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89FB809-C9FA-CB21-BBFD-14548073A8F7}"/>
              </a:ext>
            </a:extLst>
          </p:cNvPr>
          <p:cNvSpPr txBox="1"/>
          <p:nvPr/>
        </p:nvSpPr>
        <p:spPr>
          <a:xfrm>
            <a:off x="6482088" y="3129619"/>
            <a:ext cx="5464628" cy="1384995"/>
          </a:xfrm>
          <a:prstGeom prst="rect">
            <a:avLst/>
          </a:prstGeom>
          <a:noFill/>
        </p:spPr>
        <p:txBody>
          <a:bodyPr wrap="square" rtlCol="0">
            <a:spAutoFit/>
          </a:bodyPr>
          <a:lstStyle/>
          <a:p>
            <a:pPr algn="ctr"/>
            <a:r>
              <a:rPr lang="en-US" sz="2800" dirty="0"/>
              <a:t>Not sure or have a question?</a:t>
            </a:r>
          </a:p>
          <a:p>
            <a:pPr algn="ctr"/>
            <a:r>
              <a:rPr lang="en-US" sz="2800" dirty="0"/>
              <a:t>Call </a:t>
            </a:r>
          </a:p>
          <a:p>
            <a:pPr algn="ctr"/>
            <a:r>
              <a:rPr lang="en-US" sz="2800" dirty="0"/>
              <a:t>1-800-MEDICARE</a:t>
            </a:r>
          </a:p>
        </p:txBody>
      </p:sp>
    </p:spTree>
    <p:custDataLst>
      <p:tags r:id="rId1"/>
    </p:custDataLst>
    <p:extLst>
      <p:ext uri="{BB962C8B-B14F-4D97-AF65-F5344CB8AC3E}">
        <p14:creationId xmlns:p14="http://schemas.microsoft.com/office/powerpoint/2010/main" val="17306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10.xml><?xml version="1.0" encoding="utf-8"?>
<p:tagLst xmlns:a="http://schemas.openxmlformats.org/drawingml/2006/main" xmlns:r="http://schemas.openxmlformats.org/officeDocument/2006/relationships" xmlns:p="http://schemas.openxmlformats.org/presentationml/2006/main">
  <p:tag name="TIMING" val="|4.8"/>
</p:tagLst>
</file>

<file path=ppt/tags/tag11.xml><?xml version="1.0" encoding="utf-8"?>
<p:tagLst xmlns:a="http://schemas.openxmlformats.org/drawingml/2006/main" xmlns:r="http://schemas.openxmlformats.org/officeDocument/2006/relationships" xmlns:p="http://schemas.openxmlformats.org/presentationml/2006/main">
  <p:tag name="TIMING" val="|2.9"/>
</p:tagLst>
</file>

<file path=ppt/tags/tag12.xml><?xml version="1.0" encoding="utf-8"?>
<p:tagLst xmlns:a="http://schemas.openxmlformats.org/drawingml/2006/main" xmlns:r="http://schemas.openxmlformats.org/officeDocument/2006/relationships" xmlns:p="http://schemas.openxmlformats.org/presentationml/2006/main">
  <p:tag name="TIMING" val="|15.2"/>
</p:tagLst>
</file>

<file path=ppt/tags/tag2.xml><?xml version="1.0" encoding="utf-8"?>
<p:tagLst xmlns:a="http://schemas.openxmlformats.org/drawingml/2006/main" xmlns:r="http://schemas.openxmlformats.org/officeDocument/2006/relationships" xmlns:p="http://schemas.openxmlformats.org/presentationml/2006/main">
  <p:tag name="TIMING" val="|19.8|0.9"/>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5.2"/>
</p:tagLst>
</file>

<file path=ppt/tags/tag5.xml><?xml version="1.0" encoding="utf-8"?>
<p:tagLst xmlns:a="http://schemas.openxmlformats.org/drawingml/2006/main" xmlns:r="http://schemas.openxmlformats.org/officeDocument/2006/relationships" xmlns:p="http://schemas.openxmlformats.org/presentationml/2006/main">
  <p:tag name="TIMING" val="|2.5|3.1"/>
</p:tagLst>
</file>

<file path=ppt/tags/tag6.xml><?xml version="1.0" encoding="utf-8"?>
<p:tagLst xmlns:a="http://schemas.openxmlformats.org/drawingml/2006/main" xmlns:r="http://schemas.openxmlformats.org/officeDocument/2006/relationships" xmlns:p="http://schemas.openxmlformats.org/presentationml/2006/main">
  <p:tag name="TIMING" val="|2.6|2.7"/>
</p:tagLst>
</file>

<file path=ppt/tags/tag7.xml><?xml version="1.0" encoding="utf-8"?>
<p:tagLst xmlns:a="http://schemas.openxmlformats.org/drawingml/2006/main" xmlns:r="http://schemas.openxmlformats.org/officeDocument/2006/relationships" xmlns:p="http://schemas.openxmlformats.org/presentationml/2006/main">
  <p:tag name="TIMING" val="|4.8|5.5|8.2"/>
</p:tagLst>
</file>

<file path=ppt/tags/tag8.xml><?xml version="1.0" encoding="utf-8"?>
<p:tagLst xmlns:a="http://schemas.openxmlformats.org/drawingml/2006/main" xmlns:r="http://schemas.openxmlformats.org/officeDocument/2006/relationships" xmlns:p="http://schemas.openxmlformats.org/presentationml/2006/main">
  <p:tag name="TIMING" val="|3.3|3.7"/>
</p:tagLst>
</file>

<file path=ppt/tags/tag9.xml><?xml version="1.0" encoding="utf-8"?>
<p:tagLst xmlns:a="http://schemas.openxmlformats.org/drawingml/2006/main" xmlns:r="http://schemas.openxmlformats.org/officeDocument/2006/relationships" xmlns:p="http://schemas.openxmlformats.org/presentationml/2006/main">
  <p:tag name="TIMING" val="|4|4.3|8.7|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e087664-409d-4c4c-a6b4-7aa01020d6ea}" enabled="0" method="" siteId="{8e087664-409d-4c4c-a6b4-7aa01020d6ea}" removed="1"/>
</clbl:labelList>
</file>

<file path=docProps/app.xml><?xml version="1.0" encoding="utf-8"?>
<Properties xmlns="http://schemas.openxmlformats.org/officeDocument/2006/extended-properties" xmlns:vt="http://schemas.openxmlformats.org/officeDocument/2006/docPropsVTypes">
  <Template>Office Theme</Template>
  <TotalTime>18531</TotalTime>
  <Words>878</Words>
  <Application>Microsoft Office PowerPoint</Application>
  <PresentationFormat>Widescreen</PresentationFormat>
  <Paragraphs>94</Paragraphs>
  <Slides>19</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Wingdings</vt:lpstr>
      <vt:lpstr>Office Theme</vt:lpstr>
      <vt:lpstr>Using the Plan Finder on Medicare.gov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Haas</dc:creator>
  <cp:lastModifiedBy>Stephanie Haas</cp:lastModifiedBy>
  <cp:revision>3</cp:revision>
  <dcterms:created xsi:type="dcterms:W3CDTF">2025-10-28T16:34:03Z</dcterms:created>
  <dcterms:modified xsi:type="dcterms:W3CDTF">2026-05-12T15:00:20Z</dcterms:modified>
</cp:coreProperties>
</file>