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4.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media/image35.jpg" ContentType="image/png"/>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5.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4"/>
  </p:notesMasterIdLst>
  <p:handoutMasterIdLst>
    <p:handoutMasterId r:id="rId105"/>
  </p:handoutMasterIdLst>
  <p:sldIdLst>
    <p:sldId id="256" r:id="rId5"/>
    <p:sldId id="426" r:id="rId6"/>
    <p:sldId id="336" r:id="rId7"/>
    <p:sldId id="356" r:id="rId8"/>
    <p:sldId id="337" r:id="rId9"/>
    <p:sldId id="338" r:id="rId10"/>
    <p:sldId id="312" r:id="rId11"/>
    <p:sldId id="314" r:id="rId12"/>
    <p:sldId id="354" r:id="rId13"/>
    <p:sldId id="380" r:id="rId14"/>
    <p:sldId id="425" r:id="rId15"/>
    <p:sldId id="394" r:id="rId16"/>
    <p:sldId id="439" r:id="rId17"/>
    <p:sldId id="269" r:id="rId18"/>
    <p:sldId id="267" r:id="rId19"/>
    <p:sldId id="328" r:id="rId20"/>
    <p:sldId id="319" r:id="rId21"/>
    <p:sldId id="339" r:id="rId22"/>
    <p:sldId id="340" r:id="rId23"/>
    <p:sldId id="341" r:id="rId24"/>
    <p:sldId id="272" r:id="rId25"/>
    <p:sldId id="329" r:id="rId26"/>
    <p:sldId id="273" r:id="rId27"/>
    <p:sldId id="342" r:id="rId28"/>
    <p:sldId id="343" r:id="rId29"/>
    <p:sldId id="283" r:id="rId30"/>
    <p:sldId id="285" r:id="rId31"/>
    <p:sldId id="286" r:id="rId32"/>
    <p:sldId id="415" r:id="rId33"/>
    <p:sldId id="408" r:id="rId34"/>
    <p:sldId id="427" r:id="rId35"/>
    <p:sldId id="431" r:id="rId36"/>
    <p:sldId id="440" r:id="rId37"/>
    <p:sldId id="357" r:id="rId38"/>
    <p:sldId id="365" r:id="rId39"/>
    <p:sldId id="313" r:id="rId40"/>
    <p:sldId id="287" r:id="rId41"/>
    <p:sldId id="277" r:id="rId42"/>
    <p:sldId id="326" r:id="rId43"/>
    <p:sldId id="288" r:id="rId44"/>
    <p:sldId id="289" r:id="rId45"/>
    <p:sldId id="345" r:id="rId46"/>
    <p:sldId id="291" r:id="rId47"/>
    <p:sldId id="294" r:id="rId48"/>
    <p:sldId id="276" r:id="rId49"/>
    <p:sldId id="292" r:id="rId50"/>
    <p:sldId id="293" r:id="rId51"/>
    <p:sldId id="409" r:id="rId52"/>
    <p:sldId id="428" r:id="rId53"/>
    <p:sldId id="432" r:id="rId54"/>
    <p:sldId id="441" r:id="rId55"/>
    <p:sldId id="358" r:id="rId56"/>
    <p:sldId id="349" r:id="rId57"/>
    <p:sldId id="332" r:id="rId58"/>
    <p:sldId id="421" r:id="rId59"/>
    <p:sldId id="386" r:id="rId60"/>
    <p:sldId id="302" r:id="rId61"/>
    <p:sldId id="350" r:id="rId62"/>
    <p:sldId id="303" r:id="rId63"/>
    <p:sldId id="309" r:id="rId64"/>
    <p:sldId id="410" r:id="rId65"/>
    <p:sldId id="429" r:id="rId66"/>
    <p:sldId id="433" r:id="rId67"/>
    <p:sldId id="442" r:id="rId68"/>
    <p:sldId id="359" r:id="rId69"/>
    <p:sldId id="355" r:id="rId70"/>
    <p:sldId id="327" r:id="rId71"/>
    <p:sldId id="346" r:id="rId72"/>
    <p:sldId id="347" r:id="rId73"/>
    <p:sldId id="323" r:id="rId74"/>
    <p:sldId id="414" r:id="rId75"/>
    <p:sldId id="297" r:id="rId76"/>
    <p:sldId id="298" r:id="rId77"/>
    <p:sldId id="422" r:id="rId78"/>
    <p:sldId id="444" r:id="rId79"/>
    <p:sldId id="416" r:id="rId80"/>
    <p:sldId id="307" r:id="rId81"/>
    <p:sldId id="423" r:id="rId82"/>
    <p:sldId id="417" r:id="rId83"/>
    <p:sldId id="351" r:id="rId84"/>
    <p:sldId id="360" r:id="rId85"/>
    <p:sldId id="352" r:id="rId86"/>
    <p:sldId id="411" r:id="rId87"/>
    <p:sldId id="430" r:id="rId88"/>
    <p:sldId id="434" r:id="rId89"/>
    <p:sldId id="443" r:id="rId90"/>
    <p:sldId id="361" r:id="rId91"/>
    <p:sldId id="279" r:id="rId92"/>
    <p:sldId id="363" r:id="rId93"/>
    <p:sldId id="419" r:id="rId94"/>
    <p:sldId id="353" r:id="rId95"/>
    <p:sldId id="281" r:id="rId96"/>
    <p:sldId id="308" r:id="rId97"/>
    <p:sldId id="335" r:id="rId98"/>
    <p:sldId id="364" r:id="rId99"/>
    <p:sldId id="334" r:id="rId100"/>
    <p:sldId id="420" r:id="rId101"/>
    <p:sldId id="316" r:id="rId102"/>
    <p:sldId id="412" r:id="rId103"/>
  </p:sldIdLst>
  <p:sldSz cx="12192000" cy="6858000"/>
  <p:notesSz cx="7010400" cy="92964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9D0D8-0BAE-451E-A0BF-03185D413BC0}">
          <p14:sldIdLst/>
        </p14:section>
        <p14:section name="Part 1: Enrollment" id="{C2FF6EAA-3358-458F-9DBC-6FCDEAD931DA}">
          <p14:sldIdLst>
            <p14:sldId id="256"/>
            <p14:sldId id="426"/>
            <p14:sldId id="336"/>
            <p14:sldId id="356"/>
            <p14:sldId id="337"/>
            <p14:sldId id="338"/>
            <p14:sldId id="312"/>
            <p14:sldId id="314"/>
            <p14:sldId id="354"/>
            <p14:sldId id="380"/>
          </p14:sldIdLst>
        </p14:section>
        <p14:section name="Part 2: Basics" id="{B53792BD-43D0-4D18-82A7-59EFABA00DE8}">
          <p14:sldIdLst>
            <p14:sldId id="425"/>
            <p14:sldId id="394"/>
            <p14:sldId id="439"/>
            <p14:sldId id="269"/>
            <p14:sldId id="267"/>
            <p14:sldId id="328"/>
            <p14:sldId id="319"/>
            <p14:sldId id="339"/>
            <p14:sldId id="340"/>
            <p14:sldId id="341"/>
            <p14:sldId id="272"/>
            <p14:sldId id="329"/>
            <p14:sldId id="273"/>
            <p14:sldId id="342"/>
            <p14:sldId id="343"/>
            <p14:sldId id="283"/>
            <p14:sldId id="285"/>
            <p14:sldId id="286"/>
            <p14:sldId id="415"/>
            <p14:sldId id="408"/>
          </p14:sldIdLst>
        </p14:section>
        <p14:section name="Part 3: Coverage Choices" id="{60C0575F-2A63-4E52-B1E1-0AA476F63C01}">
          <p14:sldIdLst>
            <p14:sldId id="427"/>
            <p14:sldId id="431"/>
            <p14:sldId id="440"/>
            <p14:sldId id="357"/>
            <p14:sldId id="365"/>
            <p14:sldId id="313"/>
            <p14:sldId id="287"/>
            <p14:sldId id="277"/>
            <p14:sldId id="326"/>
            <p14:sldId id="288"/>
            <p14:sldId id="289"/>
            <p14:sldId id="345"/>
            <p14:sldId id="291"/>
            <p14:sldId id="294"/>
            <p14:sldId id="276"/>
            <p14:sldId id="292"/>
            <p14:sldId id="293"/>
            <p14:sldId id="409"/>
          </p14:sldIdLst>
        </p14:section>
        <p14:section name="Part 4: Part C" id="{AEBDB121-84E5-494B-A7CB-40003B23AAFA}">
          <p14:sldIdLst>
            <p14:sldId id="428"/>
            <p14:sldId id="432"/>
            <p14:sldId id="441"/>
            <p14:sldId id="358"/>
            <p14:sldId id="349"/>
            <p14:sldId id="332"/>
            <p14:sldId id="421"/>
            <p14:sldId id="386"/>
            <p14:sldId id="302"/>
            <p14:sldId id="350"/>
            <p14:sldId id="303"/>
            <p14:sldId id="309"/>
            <p14:sldId id="410"/>
          </p14:sldIdLst>
        </p14:section>
        <p14:section name="Part 5: Part D" id="{A709D914-B8B9-4B52-9A02-8E0849169E18}">
          <p14:sldIdLst>
            <p14:sldId id="429"/>
            <p14:sldId id="433"/>
            <p14:sldId id="442"/>
            <p14:sldId id="359"/>
            <p14:sldId id="355"/>
            <p14:sldId id="327"/>
            <p14:sldId id="346"/>
            <p14:sldId id="347"/>
            <p14:sldId id="323"/>
            <p14:sldId id="414"/>
            <p14:sldId id="297"/>
            <p14:sldId id="298"/>
            <p14:sldId id="422"/>
            <p14:sldId id="444"/>
            <p14:sldId id="416"/>
            <p14:sldId id="307"/>
            <p14:sldId id="423"/>
            <p14:sldId id="417"/>
            <p14:sldId id="351"/>
            <p14:sldId id="360"/>
            <p14:sldId id="352"/>
            <p14:sldId id="411"/>
          </p14:sldIdLst>
        </p14:section>
        <p14:section name="Part 6: Assistance and Resources" id="{92004E23-89F7-4F4C-AA14-1122E718FAD5}">
          <p14:sldIdLst>
            <p14:sldId id="430"/>
            <p14:sldId id="434"/>
            <p14:sldId id="443"/>
            <p14:sldId id="361"/>
            <p14:sldId id="279"/>
            <p14:sldId id="363"/>
            <p14:sldId id="419"/>
            <p14:sldId id="353"/>
            <p14:sldId id="281"/>
            <p14:sldId id="308"/>
            <p14:sldId id="335"/>
            <p14:sldId id="364"/>
            <p14:sldId id="334"/>
            <p14:sldId id="420"/>
            <p14:sldId id="316"/>
            <p14:sldId id="4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90" clrIdx="0">
    <p:extLst>
      <p:ext uri="{19B8F6BF-5375-455C-9EA6-DF929625EA0E}">
        <p15:presenceInfo xmlns:p15="http://schemas.microsoft.com/office/powerpoint/2012/main" userId="S::michelle.grochocinski@dhs.wisconsin.gov::881354fe-f6fe-458d-8825-e59c6a4a0bfb" providerId="AD"/>
      </p:ext>
    </p:extLst>
  </p:cmAuthor>
  <p:cmAuthor id="2" name="Watson, Pamela Q - DHS (Spherion)" initials="WPQD(" lastIdx="19" clrIdx="1">
    <p:extLst>
      <p:ext uri="{19B8F6BF-5375-455C-9EA6-DF929625EA0E}">
        <p15:presenceInfo xmlns:p15="http://schemas.microsoft.com/office/powerpoint/2012/main" userId="S::pamela.watson@dhs.wisconsin.gov::f60aaa7f-c6bf-4995-ae85-4dc21e8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290"/>
    <a:srgbClr val="00817E"/>
    <a:srgbClr val="0F2B45"/>
    <a:srgbClr val="FFFFFF"/>
    <a:srgbClr val="232D6A"/>
    <a:srgbClr val="1F4E79"/>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6A215-B24F-4BA7-970B-087364823FA3}" v="7" dt="2026-05-11T14:04:19.971"/>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041" autoAdjust="0"/>
    <p:restoredTop sz="67312" autoAdjust="0"/>
  </p:normalViewPr>
  <p:slideViewPr>
    <p:cSldViewPr snapToGrid="0">
      <p:cViewPr varScale="1">
        <p:scale>
          <a:sx n="71" d="100"/>
          <a:sy n="71" d="100"/>
        </p:scale>
        <p:origin x="738" y="60"/>
      </p:cViewPr>
      <p:guideLst>
        <p:guide orient="horz" pos="2160"/>
        <p:guide pos="3840"/>
      </p:guideLst>
    </p:cSldViewPr>
  </p:slideViewPr>
  <p:outlineViewPr>
    <p:cViewPr>
      <p:scale>
        <a:sx n="33" d="100"/>
        <a:sy n="33" d="100"/>
      </p:scale>
      <p:origin x="0" y="-3150"/>
    </p:cViewPr>
  </p:outlineViewPr>
  <p:notesTextViewPr>
    <p:cViewPr>
      <p:scale>
        <a:sx n="3" d="2"/>
        <a:sy n="3" d="2"/>
      </p:scale>
      <p:origin x="0" y="0"/>
    </p:cViewPr>
  </p:notesTextViewPr>
  <p:sorterViewPr>
    <p:cViewPr>
      <p:scale>
        <a:sx n="100" d="100"/>
        <a:sy n="100" d="100"/>
      </p:scale>
      <p:origin x="0" y="-1338"/>
    </p:cViewPr>
  </p:sorterViewPr>
  <p:notesViewPr>
    <p:cSldViewPr snapToGrid="0">
      <p:cViewPr>
        <p:scale>
          <a:sx n="49" d="100"/>
          <a:sy n="49" d="100"/>
        </p:scale>
        <p:origin x="3552" y="10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6/11/relationships/changesInfo" Target="changesInfos/changesInfo1.xml"/><Relationship Id="rId16" Type="http://schemas.openxmlformats.org/officeDocument/2006/relationships/slide" Target="slides/slide12.xml"/><Relationship Id="rId107" Type="http://schemas.openxmlformats.org/officeDocument/2006/relationships/commentAuthors" Target="commen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Haas" userId="b3f34c97-64d7-4cc1-8823-3c1e56c39997" providerId="ADAL" clId="{132A0E9A-5F57-4EC6-BAB8-8EB2B559E9C6}"/>
    <pc:docChg chg="custSel modSld">
      <pc:chgData name="Stephanie Haas" userId="b3f34c97-64d7-4cc1-8823-3c1e56c39997" providerId="ADAL" clId="{132A0E9A-5F57-4EC6-BAB8-8EB2B559E9C6}" dt="2026-05-11T14:04:22.961" v="24" actId="1076"/>
      <pc:docMkLst>
        <pc:docMk/>
      </pc:docMkLst>
      <pc:sldChg chg="addSp delSp modSp mod modTransition modAnim">
        <pc:chgData name="Stephanie Haas" userId="b3f34c97-64d7-4cc1-8823-3c1e56c39997" providerId="ADAL" clId="{132A0E9A-5F57-4EC6-BAB8-8EB2B559E9C6}" dt="2026-05-11T14:02:27.608" v="4" actId="1076"/>
        <pc:sldMkLst>
          <pc:docMk/>
          <pc:sldMk cId="2049938227" sldId="256"/>
        </pc:sldMkLst>
        <pc:spChg chg="del">
          <ac:chgData name="Stephanie Haas" userId="b3f34c97-64d7-4cc1-8823-3c1e56c39997" providerId="ADAL" clId="{132A0E9A-5F57-4EC6-BAB8-8EB2B559E9C6}" dt="2026-05-11T14:02:18.701" v="1" actId="478"/>
          <ac:spMkLst>
            <pc:docMk/>
            <pc:sldMk cId="2049938227" sldId="256"/>
            <ac:spMk id="3" creationId="{0D98B7A4-7219-45A8-B73E-7394D3728B9F}"/>
          </ac:spMkLst>
        </pc:spChg>
        <pc:spChg chg="add del mod">
          <ac:chgData name="Stephanie Haas" userId="b3f34c97-64d7-4cc1-8823-3c1e56c39997" providerId="ADAL" clId="{132A0E9A-5F57-4EC6-BAB8-8EB2B559E9C6}" dt="2026-05-11T14:02:20.943" v="2" actId="478"/>
          <ac:spMkLst>
            <pc:docMk/>
            <pc:sldMk cId="2049938227" sldId="256"/>
            <ac:spMk id="5" creationId="{5653F293-F852-7874-85C3-7DB55DDC642F}"/>
          </ac:spMkLst>
        </pc:spChg>
        <pc:spChg chg="add mod">
          <ac:chgData name="Stephanie Haas" userId="b3f34c97-64d7-4cc1-8823-3c1e56c39997" providerId="ADAL" clId="{132A0E9A-5F57-4EC6-BAB8-8EB2B559E9C6}" dt="2026-05-11T14:02:27.608" v="4" actId="1076"/>
          <ac:spMkLst>
            <pc:docMk/>
            <pc:sldMk cId="2049938227" sldId="256"/>
            <ac:spMk id="6" creationId="{41604E89-61AC-DD09-77E1-48A4BF5AEED3}"/>
          </ac:spMkLst>
        </pc:spChg>
        <pc:picChg chg="del">
          <ac:chgData name="Stephanie Haas" userId="b3f34c97-64d7-4cc1-8823-3c1e56c39997" providerId="ADAL" clId="{132A0E9A-5F57-4EC6-BAB8-8EB2B559E9C6}" dt="2026-05-11T14:02:01.058" v="0"/>
          <ac:picMkLst>
            <pc:docMk/>
            <pc:sldMk cId="2049938227" sldId="256"/>
            <ac:picMk id="12" creationId="{4A322BC5-1529-561D-2B5D-9A8B2057ACC3}"/>
          </ac:picMkLst>
        </pc:picChg>
      </pc:sldChg>
      <pc:sldChg chg="delSp modTransition modAnim">
        <pc:chgData name="Stephanie Haas" userId="b3f34c97-64d7-4cc1-8823-3c1e56c39997" providerId="ADAL" clId="{132A0E9A-5F57-4EC6-BAB8-8EB2B559E9C6}" dt="2026-05-11T14:02:01.058" v="0"/>
        <pc:sldMkLst>
          <pc:docMk/>
          <pc:sldMk cId="4210669498" sldId="267"/>
        </pc:sldMkLst>
        <pc:picChg chg="del">
          <ac:chgData name="Stephanie Haas" userId="b3f34c97-64d7-4cc1-8823-3c1e56c39997" providerId="ADAL" clId="{132A0E9A-5F57-4EC6-BAB8-8EB2B559E9C6}" dt="2026-05-11T14:02:01.058" v="0"/>
          <ac:picMkLst>
            <pc:docMk/>
            <pc:sldMk cId="4210669498" sldId="267"/>
            <ac:picMk id="26" creationId="{7F187D36-5591-200A-03E8-4CD61E59DAE0}"/>
          </ac:picMkLst>
        </pc:picChg>
      </pc:sldChg>
      <pc:sldChg chg="delSp modTransition modAnim">
        <pc:chgData name="Stephanie Haas" userId="b3f34c97-64d7-4cc1-8823-3c1e56c39997" providerId="ADAL" clId="{132A0E9A-5F57-4EC6-BAB8-8EB2B559E9C6}" dt="2026-05-11T14:02:01.058" v="0"/>
        <pc:sldMkLst>
          <pc:docMk/>
          <pc:sldMk cId="677384136" sldId="269"/>
        </pc:sldMkLst>
        <pc:picChg chg="del">
          <ac:chgData name="Stephanie Haas" userId="b3f34c97-64d7-4cc1-8823-3c1e56c39997" providerId="ADAL" clId="{132A0E9A-5F57-4EC6-BAB8-8EB2B559E9C6}" dt="2026-05-11T14:02:01.058" v="0"/>
          <ac:picMkLst>
            <pc:docMk/>
            <pc:sldMk cId="677384136" sldId="269"/>
            <ac:picMk id="20" creationId="{9F0AC6FA-A991-CCEF-761C-60F940816E9B}"/>
          </ac:picMkLst>
        </pc:picChg>
      </pc:sldChg>
      <pc:sldChg chg="delSp modTransition modAnim">
        <pc:chgData name="Stephanie Haas" userId="b3f34c97-64d7-4cc1-8823-3c1e56c39997" providerId="ADAL" clId="{132A0E9A-5F57-4EC6-BAB8-8EB2B559E9C6}" dt="2026-05-11T14:02:01.058" v="0"/>
        <pc:sldMkLst>
          <pc:docMk/>
          <pc:sldMk cId="2478111515" sldId="272"/>
        </pc:sldMkLst>
        <pc:picChg chg="del">
          <ac:chgData name="Stephanie Haas" userId="b3f34c97-64d7-4cc1-8823-3c1e56c39997" providerId="ADAL" clId="{132A0E9A-5F57-4EC6-BAB8-8EB2B559E9C6}" dt="2026-05-11T14:02:01.058" v="0"/>
          <ac:picMkLst>
            <pc:docMk/>
            <pc:sldMk cId="2478111515" sldId="272"/>
            <ac:picMk id="40" creationId="{B7699B83-A3FB-3E5F-FC84-C94827198578}"/>
          </ac:picMkLst>
        </pc:picChg>
      </pc:sldChg>
      <pc:sldChg chg="delSp modTransition modAnim">
        <pc:chgData name="Stephanie Haas" userId="b3f34c97-64d7-4cc1-8823-3c1e56c39997" providerId="ADAL" clId="{132A0E9A-5F57-4EC6-BAB8-8EB2B559E9C6}" dt="2026-05-11T14:02:01.058" v="0"/>
        <pc:sldMkLst>
          <pc:docMk/>
          <pc:sldMk cId="39782768" sldId="273"/>
        </pc:sldMkLst>
        <pc:picChg chg="del">
          <ac:chgData name="Stephanie Haas" userId="b3f34c97-64d7-4cc1-8823-3c1e56c39997" providerId="ADAL" clId="{132A0E9A-5F57-4EC6-BAB8-8EB2B559E9C6}" dt="2026-05-11T14:02:01.058" v="0"/>
          <ac:picMkLst>
            <pc:docMk/>
            <pc:sldMk cId="39782768" sldId="273"/>
            <ac:picMk id="36" creationId="{088BD834-68AC-A85D-F6D9-D93D36710E66}"/>
          </ac:picMkLst>
        </pc:picChg>
      </pc:sldChg>
      <pc:sldChg chg="delSp modTransition modAnim">
        <pc:chgData name="Stephanie Haas" userId="b3f34c97-64d7-4cc1-8823-3c1e56c39997" providerId="ADAL" clId="{132A0E9A-5F57-4EC6-BAB8-8EB2B559E9C6}" dt="2026-05-11T14:02:01.058" v="0"/>
        <pc:sldMkLst>
          <pc:docMk/>
          <pc:sldMk cId="559943476" sldId="276"/>
        </pc:sldMkLst>
        <pc:picChg chg="del">
          <ac:chgData name="Stephanie Haas" userId="b3f34c97-64d7-4cc1-8823-3c1e56c39997" providerId="ADAL" clId="{132A0E9A-5F57-4EC6-BAB8-8EB2B559E9C6}" dt="2026-05-11T14:02:01.058" v="0"/>
          <ac:picMkLst>
            <pc:docMk/>
            <pc:sldMk cId="559943476" sldId="276"/>
            <ac:picMk id="28" creationId="{976C8B47-A4EE-6017-9EAE-518ACD12E6A4}"/>
          </ac:picMkLst>
        </pc:picChg>
      </pc:sldChg>
      <pc:sldChg chg="delSp modTransition modAnim">
        <pc:chgData name="Stephanie Haas" userId="b3f34c97-64d7-4cc1-8823-3c1e56c39997" providerId="ADAL" clId="{132A0E9A-5F57-4EC6-BAB8-8EB2B559E9C6}" dt="2026-05-11T14:02:01.058" v="0"/>
        <pc:sldMkLst>
          <pc:docMk/>
          <pc:sldMk cId="2967568396" sldId="277"/>
        </pc:sldMkLst>
        <pc:picChg chg="del">
          <ac:chgData name="Stephanie Haas" userId="b3f34c97-64d7-4cc1-8823-3c1e56c39997" providerId="ADAL" clId="{132A0E9A-5F57-4EC6-BAB8-8EB2B559E9C6}" dt="2026-05-11T14:02:01.058" v="0"/>
          <ac:picMkLst>
            <pc:docMk/>
            <pc:sldMk cId="2967568396" sldId="277"/>
            <ac:picMk id="27" creationId="{67DA85ED-F334-7B07-B97A-1FAD6C1C0BD1}"/>
          </ac:picMkLst>
        </pc:picChg>
      </pc:sldChg>
      <pc:sldChg chg="delSp modTransition modAnim">
        <pc:chgData name="Stephanie Haas" userId="b3f34c97-64d7-4cc1-8823-3c1e56c39997" providerId="ADAL" clId="{132A0E9A-5F57-4EC6-BAB8-8EB2B559E9C6}" dt="2026-05-11T14:02:01.058" v="0"/>
        <pc:sldMkLst>
          <pc:docMk/>
          <pc:sldMk cId="1547735909" sldId="279"/>
        </pc:sldMkLst>
        <pc:picChg chg="del">
          <ac:chgData name="Stephanie Haas" userId="b3f34c97-64d7-4cc1-8823-3c1e56c39997" providerId="ADAL" clId="{132A0E9A-5F57-4EC6-BAB8-8EB2B559E9C6}" dt="2026-05-11T14:02:01.058" v="0"/>
          <ac:picMkLst>
            <pc:docMk/>
            <pc:sldMk cId="1547735909" sldId="279"/>
            <ac:picMk id="16" creationId="{4419F6E6-965D-3A89-D0EE-6075B932F784}"/>
          </ac:picMkLst>
        </pc:picChg>
      </pc:sldChg>
      <pc:sldChg chg="delSp modTransition modAnim">
        <pc:chgData name="Stephanie Haas" userId="b3f34c97-64d7-4cc1-8823-3c1e56c39997" providerId="ADAL" clId="{132A0E9A-5F57-4EC6-BAB8-8EB2B559E9C6}" dt="2026-05-11T14:02:01.058" v="0"/>
        <pc:sldMkLst>
          <pc:docMk/>
          <pc:sldMk cId="3235564184" sldId="281"/>
        </pc:sldMkLst>
        <pc:picChg chg="del">
          <ac:chgData name="Stephanie Haas" userId="b3f34c97-64d7-4cc1-8823-3c1e56c39997" providerId="ADAL" clId="{132A0E9A-5F57-4EC6-BAB8-8EB2B559E9C6}" dt="2026-05-11T14:02:01.058" v="0"/>
          <ac:picMkLst>
            <pc:docMk/>
            <pc:sldMk cId="3235564184" sldId="281"/>
            <ac:picMk id="16" creationId="{2805C369-FF63-19D4-DEFA-87B18A826DFA}"/>
          </ac:picMkLst>
        </pc:picChg>
      </pc:sldChg>
      <pc:sldChg chg="delSp modTransition modAnim">
        <pc:chgData name="Stephanie Haas" userId="b3f34c97-64d7-4cc1-8823-3c1e56c39997" providerId="ADAL" clId="{132A0E9A-5F57-4EC6-BAB8-8EB2B559E9C6}" dt="2026-05-11T14:02:01.058" v="0"/>
        <pc:sldMkLst>
          <pc:docMk/>
          <pc:sldMk cId="3108874640" sldId="283"/>
        </pc:sldMkLst>
        <pc:picChg chg="del">
          <ac:chgData name="Stephanie Haas" userId="b3f34c97-64d7-4cc1-8823-3c1e56c39997" providerId="ADAL" clId="{132A0E9A-5F57-4EC6-BAB8-8EB2B559E9C6}" dt="2026-05-11T14:02:01.058" v="0"/>
          <ac:picMkLst>
            <pc:docMk/>
            <pc:sldMk cId="3108874640" sldId="283"/>
            <ac:picMk id="66" creationId="{A89C65FC-950D-0267-F746-C52D1350A5F2}"/>
          </ac:picMkLst>
        </pc:picChg>
      </pc:sldChg>
      <pc:sldChg chg="delSp modTransition modAnim">
        <pc:chgData name="Stephanie Haas" userId="b3f34c97-64d7-4cc1-8823-3c1e56c39997" providerId="ADAL" clId="{132A0E9A-5F57-4EC6-BAB8-8EB2B559E9C6}" dt="2026-05-11T14:02:01.058" v="0"/>
        <pc:sldMkLst>
          <pc:docMk/>
          <pc:sldMk cId="3960239836" sldId="285"/>
        </pc:sldMkLst>
        <pc:picChg chg="del">
          <ac:chgData name="Stephanie Haas" userId="b3f34c97-64d7-4cc1-8823-3c1e56c39997" providerId="ADAL" clId="{132A0E9A-5F57-4EC6-BAB8-8EB2B559E9C6}" dt="2026-05-11T14:02:01.058" v="0"/>
          <ac:picMkLst>
            <pc:docMk/>
            <pc:sldMk cId="3960239836" sldId="285"/>
            <ac:picMk id="33" creationId="{2BED3B5D-2FCD-758C-5638-706C38EA8EAE}"/>
          </ac:picMkLst>
        </pc:picChg>
      </pc:sldChg>
      <pc:sldChg chg="delSp modTransition modAnim">
        <pc:chgData name="Stephanie Haas" userId="b3f34c97-64d7-4cc1-8823-3c1e56c39997" providerId="ADAL" clId="{132A0E9A-5F57-4EC6-BAB8-8EB2B559E9C6}" dt="2026-05-11T14:02:01.058" v="0"/>
        <pc:sldMkLst>
          <pc:docMk/>
          <pc:sldMk cId="2620168472" sldId="286"/>
        </pc:sldMkLst>
        <pc:picChg chg="del">
          <ac:chgData name="Stephanie Haas" userId="b3f34c97-64d7-4cc1-8823-3c1e56c39997" providerId="ADAL" clId="{132A0E9A-5F57-4EC6-BAB8-8EB2B559E9C6}" dt="2026-05-11T14:02:01.058" v="0"/>
          <ac:picMkLst>
            <pc:docMk/>
            <pc:sldMk cId="2620168472" sldId="286"/>
            <ac:picMk id="35" creationId="{3CE2CF54-6C6A-E855-EB11-D00F7E45D36F}"/>
          </ac:picMkLst>
        </pc:picChg>
      </pc:sldChg>
      <pc:sldChg chg="delSp modTransition modAnim">
        <pc:chgData name="Stephanie Haas" userId="b3f34c97-64d7-4cc1-8823-3c1e56c39997" providerId="ADAL" clId="{132A0E9A-5F57-4EC6-BAB8-8EB2B559E9C6}" dt="2026-05-11T14:02:01.058" v="0"/>
        <pc:sldMkLst>
          <pc:docMk/>
          <pc:sldMk cId="3525169934" sldId="287"/>
        </pc:sldMkLst>
        <pc:picChg chg="del">
          <ac:chgData name="Stephanie Haas" userId="b3f34c97-64d7-4cc1-8823-3c1e56c39997" providerId="ADAL" clId="{132A0E9A-5F57-4EC6-BAB8-8EB2B559E9C6}" dt="2026-05-11T14:02:01.058" v="0"/>
          <ac:picMkLst>
            <pc:docMk/>
            <pc:sldMk cId="3525169934" sldId="287"/>
            <ac:picMk id="39" creationId="{8E1F2E58-9AC6-B7D3-B0F5-2E569CAD42B4}"/>
          </ac:picMkLst>
        </pc:picChg>
      </pc:sldChg>
      <pc:sldChg chg="delSp modTransition modAnim">
        <pc:chgData name="Stephanie Haas" userId="b3f34c97-64d7-4cc1-8823-3c1e56c39997" providerId="ADAL" clId="{132A0E9A-5F57-4EC6-BAB8-8EB2B559E9C6}" dt="2026-05-11T14:02:01.058" v="0"/>
        <pc:sldMkLst>
          <pc:docMk/>
          <pc:sldMk cId="2753956167" sldId="288"/>
        </pc:sldMkLst>
        <pc:picChg chg="del">
          <ac:chgData name="Stephanie Haas" userId="b3f34c97-64d7-4cc1-8823-3c1e56c39997" providerId="ADAL" clId="{132A0E9A-5F57-4EC6-BAB8-8EB2B559E9C6}" dt="2026-05-11T14:02:01.058" v="0"/>
          <ac:picMkLst>
            <pc:docMk/>
            <pc:sldMk cId="2753956167" sldId="288"/>
            <ac:picMk id="23" creationId="{02E07E27-5D3E-6B89-9E82-9B13EFA4DF04}"/>
          </ac:picMkLst>
        </pc:picChg>
      </pc:sldChg>
      <pc:sldChg chg="delSp modTransition modAnim">
        <pc:chgData name="Stephanie Haas" userId="b3f34c97-64d7-4cc1-8823-3c1e56c39997" providerId="ADAL" clId="{132A0E9A-5F57-4EC6-BAB8-8EB2B559E9C6}" dt="2026-05-11T14:02:01.058" v="0"/>
        <pc:sldMkLst>
          <pc:docMk/>
          <pc:sldMk cId="3131350685" sldId="289"/>
        </pc:sldMkLst>
        <pc:picChg chg="del">
          <ac:chgData name="Stephanie Haas" userId="b3f34c97-64d7-4cc1-8823-3c1e56c39997" providerId="ADAL" clId="{132A0E9A-5F57-4EC6-BAB8-8EB2B559E9C6}" dt="2026-05-11T14:02:01.058" v="0"/>
          <ac:picMkLst>
            <pc:docMk/>
            <pc:sldMk cId="3131350685" sldId="289"/>
            <ac:picMk id="34" creationId="{E0E43EE2-9727-EAA4-F2C8-6FBB1C2CED33}"/>
          </ac:picMkLst>
        </pc:picChg>
      </pc:sldChg>
      <pc:sldChg chg="delSp modTransition modAnim">
        <pc:chgData name="Stephanie Haas" userId="b3f34c97-64d7-4cc1-8823-3c1e56c39997" providerId="ADAL" clId="{132A0E9A-5F57-4EC6-BAB8-8EB2B559E9C6}" dt="2026-05-11T14:02:01.058" v="0"/>
        <pc:sldMkLst>
          <pc:docMk/>
          <pc:sldMk cId="1549151126" sldId="291"/>
        </pc:sldMkLst>
        <pc:picChg chg="del">
          <ac:chgData name="Stephanie Haas" userId="b3f34c97-64d7-4cc1-8823-3c1e56c39997" providerId="ADAL" clId="{132A0E9A-5F57-4EC6-BAB8-8EB2B559E9C6}" dt="2026-05-11T14:02:01.058" v="0"/>
          <ac:picMkLst>
            <pc:docMk/>
            <pc:sldMk cId="1549151126" sldId="291"/>
            <ac:picMk id="14" creationId="{D7C71F96-EA23-73B7-93E6-45134CBC9354}"/>
          </ac:picMkLst>
        </pc:picChg>
      </pc:sldChg>
      <pc:sldChg chg="delSp modTransition modAnim">
        <pc:chgData name="Stephanie Haas" userId="b3f34c97-64d7-4cc1-8823-3c1e56c39997" providerId="ADAL" clId="{132A0E9A-5F57-4EC6-BAB8-8EB2B559E9C6}" dt="2026-05-11T14:02:01.058" v="0"/>
        <pc:sldMkLst>
          <pc:docMk/>
          <pc:sldMk cId="1137986620" sldId="292"/>
        </pc:sldMkLst>
        <pc:picChg chg="del">
          <ac:chgData name="Stephanie Haas" userId="b3f34c97-64d7-4cc1-8823-3c1e56c39997" providerId="ADAL" clId="{132A0E9A-5F57-4EC6-BAB8-8EB2B559E9C6}" dt="2026-05-11T14:02:01.058" v="0"/>
          <ac:picMkLst>
            <pc:docMk/>
            <pc:sldMk cId="1137986620" sldId="292"/>
            <ac:picMk id="29" creationId="{42F21A2D-3DAF-85A5-B041-E9850B6F3FB4}"/>
          </ac:picMkLst>
        </pc:picChg>
      </pc:sldChg>
      <pc:sldChg chg="delSp modTransition modAnim">
        <pc:chgData name="Stephanie Haas" userId="b3f34c97-64d7-4cc1-8823-3c1e56c39997" providerId="ADAL" clId="{132A0E9A-5F57-4EC6-BAB8-8EB2B559E9C6}" dt="2026-05-11T14:02:01.058" v="0"/>
        <pc:sldMkLst>
          <pc:docMk/>
          <pc:sldMk cId="2667671062" sldId="293"/>
        </pc:sldMkLst>
        <pc:picChg chg="del">
          <ac:chgData name="Stephanie Haas" userId="b3f34c97-64d7-4cc1-8823-3c1e56c39997" providerId="ADAL" clId="{132A0E9A-5F57-4EC6-BAB8-8EB2B559E9C6}" dt="2026-05-11T14:02:01.058" v="0"/>
          <ac:picMkLst>
            <pc:docMk/>
            <pc:sldMk cId="2667671062" sldId="293"/>
            <ac:picMk id="37" creationId="{E498F163-512D-5116-7C5D-36B1D217D9B0}"/>
          </ac:picMkLst>
        </pc:picChg>
      </pc:sldChg>
      <pc:sldChg chg="delSp modTransition modAnim">
        <pc:chgData name="Stephanie Haas" userId="b3f34c97-64d7-4cc1-8823-3c1e56c39997" providerId="ADAL" clId="{132A0E9A-5F57-4EC6-BAB8-8EB2B559E9C6}" dt="2026-05-11T14:02:01.058" v="0"/>
        <pc:sldMkLst>
          <pc:docMk/>
          <pc:sldMk cId="2319328242" sldId="294"/>
        </pc:sldMkLst>
        <pc:picChg chg="del">
          <ac:chgData name="Stephanie Haas" userId="b3f34c97-64d7-4cc1-8823-3c1e56c39997" providerId="ADAL" clId="{132A0E9A-5F57-4EC6-BAB8-8EB2B559E9C6}" dt="2026-05-11T14:02:01.058" v="0"/>
          <ac:picMkLst>
            <pc:docMk/>
            <pc:sldMk cId="2319328242" sldId="294"/>
            <ac:picMk id="24" creationId="{61673D27-3A91-FE21-AB04-9F1AECC71539}"/>
          </ac:picMkLst>
        </pc:picChg>
      </pc:sldChg>
      <pc:sldChg chg="delSp modTransition modAnim">
        <pc:chgData name="Stephanie Haas" userId="b3f34c97-64d7-4cc1-8823-3c1e56c39997" providerId="ADAL" clId="{132A0E9A-5F57-4EC6-BAB8-8EB2B559E9C6}" dt="2026-05-11T14:02:01.058" v="0"/>
        <pc:sldMkLst>
          <pc:docMk/>
          <pc:sldMk cId="1618253932" sldId="297"/>
        </pc:sldMkLst>
        <pc:picChg chg="del">
          <ac:chgData name="Stephanie Haas" userId="b3f34c97-64d7-4cc1-8823-3c1e56c39997" providerId="ADAL" clId="{132A0E9A-5F57-4EC6-BAB8-8EB2B559E9C6}" dt="2026-05-11T14:02:01.058" v="0"/>
          <ac:picMkLst>
            <pc:docMk/>
            <pc:sldMk cId="1618253932" sldId="297"/>
            <ac:picMk id="40" creationId="{F463EE3B-F118-CDFE-DDA5-BCD06E0577F6}"/>
          </ac:picMkLst>
        </pc:picChg>
      </pc:sldChg>
      <pc:sldChg chg="delSp modTransition modAnim">
        <pc:chgData name="Stephanie Haas" userId="b3f34c97-64d7-4cc1-8823-3c1e56c39997" providerId="ADAL" clId="{132A0E9A-5F57-4EC6-BAB8-8EB2B559E9C6}" dt="2026-05-11T14:02:01.058" v="0"/>
        <pc:sldMkLst>
          <pc:docMk/>
          <pc:sldMk cId="831930893" sldId="298"/>
        </pc:sldMkLst>
        <pc:picChg chg="del">
          <ac:chgData name="Stephanie Haas" userId="b3f34c97-64d7-4cc1-8823-3c1e56c39997" providerId="ADAL" clId="{132A0E9A-5F57-4EC6-BAB8-8EB2B559E9C6}" dt="2026-05-11T14:02:01.058" v="0"/>
          <ac:picMkLst>
            <pc:docMk/>
            <pc:sldMk cId="831930893" sldId="298"/>
            <ac:picMk id="26" creationId="{A62EE7F2-BFD2-7843-8781-89B2BFCA6353}"/>
          </ac:picMkLst>
        </pc:picChg>
      </pc:sldChg>
      <pc:sldChg chg="delSp modTransition modAnim">
        <pc:chgData name="Stephanie Haas" userId="b3f34c97-64d7-4cc1-8823-3c1e56c39997" providerId="ADAL" clId="{132A0E9A-5F57-4EC6-BAB8-8EB2B559E9C6}" dt="2026-05-11T14:02:01.058" v="0"/>
        <pc:sldMkLst>
          <pc:docMk/>
          <pc:sldMk cId="1001639865" sldId="302"/>
        </pc:sldMkLst>
        <pc:picChg chg="del">
          <ac:chgData name="Stephanie Haas" userId="b3f34c97-64d7-4cc1-8823-3c1e56c39997" providerId="ADAL" clId="{132A0E9A-5F57-4EC6-BAB8-8EB2B559E9C6}" dt="2026-05-11T14:02:01.058" v="0"/>
          <ac:picMkLst>
            <pc:docMk/>
            <pc:sldMk cId="1001639865" sldId="302"/>
            <ac:picMk id="77" creationId="{9EA42225-04DD-0C6A-3E73-8E732ABE2742}"/>
          </ac:picMkLst>
        </pc:picChg>
      </pc:sldChg>
      <pc:sldChg chg="delSp modTransition modAnim">
        <pc:chgData name="Stephanie Haas" userId="b3f34c97-64d7-4cc1-8823-3c1e56c39997" providerId="ADAL" clId="{132A0E9A-5F57-4EC6-BAB8-8EB2B559E9C6}" dt="2026-05-11T14:02:01.058" v="0"/>
        <pc:sldMkLst>
          <pc:docMk/>
          <pc:sldMk cId="1526230972" sldId="303"/>
        </pc:sldMkLst>
        <pc:picChg chg="del">
          <ac:chgData name="Stephanie Haas" userId="b3f34c97-64d7-4cc1-8823-3c1e56c39997" providerId="ADAL" clId="{132A0E9A-5F57-4EC6-BAB8-8EB2B559E9C6}" dt="2026-05-11T14:02:01.058" v="0"/>
          <ac:picMkLst>
            <pc:docMk/>
            <pc:sldMk cId="1526230972" sldId="303"/>
            <ac:picMk id="91" creationId="{61893BAD-CD66-81EE-AEB7-958CD60E2E0F}"/>
          </ac:picMkLst>
        </pc:picChg>
      </pc:sldChg>
      <pc:sldChg chg="delSp modTransition modAnim">
        <pc:chgData name="Stephanie Haas" userId="b3f34c97-64d7-4cc1-8823-3c1e56c39997" providerId="ADAL" clId="{132A0E9A-5F57-4EC6-BAB8-8EB2B559E9C6}" dt="2026-05-11T14:02:01.058" v="0"/>
        <pc:sldMkLst>
          <pc:docMk/>
          <pc:sldMk cId="3230742808" sldId="307"/>
        </pc:sldMkLst>
        <pc:picChg chg="del">
          <ac:chgData name="Stephanie Haas" userId="b3f34c97-64d7-4cc1-8823-3c1e56c39997" providerId="ADAL" clId="{132A0E9A-5F57-4EC6-BAB8-8EB2B559E9C6}" dt="2026-05-11T14:02:01.058" v="0"/>
          <ac:picMkLst>
            <pc:docMk/>
            <pc:sldMk cId="3230742808" sldId="307"/>
            <ac:picMk id="28" creationId="{177E0760-C522-14A9-BD4D-AEB0322D2ED1}"/>
          </ac:picMkLst>
        </pc:picChg>
      </pc:sldChg>
      <pc:sldChg chg="delSp modTransition modAnim">
        <pc:chgData name="Stephanie Haas" userId="b3f34c97-64d7-4cc1-8823-3c1e56c39997" providerId="ADAL" clId="{132A0E9A-5F57-4EC6-BAB8-8EB2B559E9C6}" dt="2026-05-11T14:02:01.058" v="0"/>
        <pc:sldMkLst>
          <pc:docMk/>
          <pc:sldMk cId="1990903399" sldId="308"/>
        </pc:sldMkLst>
        <pc:picChg chg="del">
          <ac:chgData name="Stephanie Haas" userId="b3f34c97-64d7-4cc1-8823-3c1e56c39997" providerId="ADAL" clId="{132A0E9A-5F57-4EC6-BAB8-8EB2B559E9C6}" dt="2026-05-11T14:02:01.058" v="0"/>
          <ac:picMkLst>
            <pc:docMk/>
            <pc:sldMk cId="1990903399" sldId="308"/>
            <ac:picMk id="41" creationId="{26377B77-C19E-5A1C-A09B-15BBCCC56556}"/>
          </ac:picMkLst>
        </pc:picChg>
      </pc:sldChg>
      <pc:sldChg chg="delSp modTransition modAnim">
        <pc:chgData name="Stephanie Haas" userId="b3f34c97-64d7-4cc1-8823-3c1e56c39997" providerId="ADAL" clId="{132A0E9A-5F57-4EC6-BAB8-8EB2B559E9C6}" dt="2026-05-11T14:02:01.058" v="0"/>
        <pc:sldMkLst>
          <pc:docMk/>
          <pc:sldMk cId="712437762" sldId="309"/>
        </pc:sldMkLst>
        <pc:picChg chg="del">
          <ac:chgData name="Stephanie Haas" userId="b3f34c97-64d7-4cc1-8823-3c1e56c39997" providerId="ADAL" clId="{132A0E9A-5F57-4EC6-BAB8-8EB2B559E9C6}" dt="2026-05-11T14:02:01.058" v="0"/>
          <ac:picMkLst>
            <pc:docMk/>
            <pc:sldMk cId="712437762" sldId="309"/>
            <ac:picMk id="23" creationId="{55B54947-E56D-305A-C2C4-5DE00D538864}"/>
          </ac:picMkLst>
        </pc:picChg>
      </pc:sldChg>
      <pc:sldChg chg="delSp modTransition modAnim">
        <pc:chgData name="Stephanie Haas" userId="b3f34c97-64d7-4cc1-8823-3c1e56c39997" providerId="ADAL" clId="{132A0E9A-5F57-4EC6-BAB8-8EB2B559E9C6}" dt="2026-05-11T14:02:01.058" v="0"/>
        <pc:sldMkLst>
          <pc:docMk/>
          <pc:sldMk cId="3987383219" sldId="312"/>
        </pc:sldMkLst>
        <pc:picChg chg="del">
          <ac:chgData name="Stephanie Haas" userId="b3f34c97-64d7-4cc1-8823-3c1e56c39997" providerId="ADAL" clId="{132A0E9A-5F57-4EC6-BAB8-8EB2B559E9C6}" dt="2026-05-11T14:02:01.058" v="0"/>
          <ac:picMkLst>
            <pc:docMk/>
            <pc:sldMk cId="3987383219" sldId="312"/>
            <ac:picMk id="62" creationId="{3EC94081-AAE6-CCE8-F4FD-F1C25A33DE8C}"/>
          </ac:picMkLst>
        </pc:picChg>
      </pc:sldChg>
      <pc:sldChg chg="delSp modTransition modAnim">
        <pc:chgData name="Stephanie Haas" userId="b3f34c97-64d7-4cc1-8823-3c1e56c39997" providerId="ADAL" clId="{132A0E9A-5F57-4EC6-BAB8-8EB2B559E9C6}" dt="2026-05-11T14:02:01.058" v="0"/>
        <pc:sldMkLst>
          <pc:docMk/>
          <pc:sldMk cId="1624895114" sldId="313"/>
        </pc:sldMkLst>
        <pc:picChg chg="del">
          <ac:chgData name="Stephanie Haas" userId="b3f34c97-64d7-4cc1-8823-3c1e56c39997" providerId="ADAL" clId="{132A0E9A-5F57-4EC6-BAB8-8EB2B559E9C6}" dt="2026-05-11T14:02:01.058" v="0"/>
          <ac:picMkLst>
            <pc:docMk/>
            <pc:sldMk cId="1624895114" sldId="313"/>
            <ac:picMk id="58" creationId="{3C5D6F60-23C7-7128-75A9-2A92C1EAA996}"/>
          </ac:picMkLst>
        </pc:picChg>
      </pc:sldChg>
      <pc:sldChg chg="delSp modTransition modAnim">
        <pc:chgData name="Stephanie Haas" userId="b3f34c97-64d7-4cc1-8823-3c1e56c39997" providerId="ADAL" clId="{132A0E9A-5F57-4EC6-BAB8-8EB2B559E9C6}" dt="2026-05-11T14:02:01.058" v="0"/>
        <pc:sldMkLst>
          <pc:docMk/>
          <pc:sldMk cId="833458871" sldId="314"/>
        </pc:sldMkLst>
        <pc:picChg chg="del">
          <ac:chgData name="Stephanie Haas" userId="b3f34c97-64d7-4cc1-8823-3c1e56c39997" providerId="ADAL" clId="{132A0E9A-5F57-4EC6-BAB8-8EB2B559E9C6}" dt="2026-05-11T14:02:01.058" v="0"/>
          <ac:picMkLst>
            <pc:docMk/>
            <pc:sldMk cId="833458871" sldId="314"/>
            <ac:picMk id="71" creationId="{D18916CB-F593-6A46-3A46-783C5F01DEE6}"/>
          </ac:picMkLst>
        </pc:picChg>
      </pc:sldChg>
      <pc:sldChg chg="delSp modTransition modAnim">
        <pc:chgData name="Stephanie Haas" userId="b3f34c97-64d7-4cc1-8823-3c1e56c39997" providerId="ADAL" clId="{132A0E9A-5F57-4EC6-BAB8-8EB2B559E9C6}" dt="2026-05-11T14:02:01.058" v="0"/>
        <pc:sldMkLst>
          <pc:docMk/>
          <pc:sldMk cId="4122877261" sldId="316"/>
        </pc:sldMkLst>
        <pc:picChg chg="del">
          <ac:chgData name="Stephanie Haas" userId="b3f34c97-64d7-4cc1-8823-3c1e56c39997" providerId="ADAL" clId="{132A0E9A-5F57-4EC6-BAB8-8EB2B559E9C6}" dt="2026-05-11T14:02:01.058" v="0"/>
          <ac:picMkLst>
            <pc:docMk/>
            <pc:sldMk cId="4122877261" sldId="316"/>
            <ac:picMk id="38" creationId="{1B943BAD-B3FA-BE4F-9FE7-46D77C41C1E5}"/>
          </ac:picMkLst>
        </pc:picChg>
      </pc:sldChg>
      <pc:sldChg chg="delSp modTransition modAnim">
        <pc:chgData name="Stephanie Haas" userId="b3f34c97-64d7-4cc1-8823-3c1e56c39997" providerId="ADAL" clId="{132A0E9A-5F57-4EC6-BAB8-8EB2B559E9C6}" dt="2026-05-11T14:02:01.058" v="0"/>
        <pc:sldMkLst>
          <pc:docMk/>
          <pc:sldMk cId="2986824931" sldId="319"/>
        </pc:sldMkLst>
        <pc:picChg chg="del">
          <ac:chgData name="Stephanie Haas" userId="b3f34c97-64d7-4cc1-8823-3c1e56c39997" providerId="ADAL" clId="{132A0E9A-5F57-4EC6-BAB8-8EB2B559E9C6}" dt="2026-05-11T14:02:01.058" v="0"/>
          <ac:picMkLst>
            <pc:docMk/>
            <pc:sldMk cId="2986824931" sldId="319"/>
            <ac:picMk id="40" creationId="{EBB4FEB0-9576-C44A-8DAD-11C0564E1F5A}"/>
          </ac:picMkLst>
        </pc:picChg>
      </pc:sldChg>
      <pc:sldChg chg="delSp modTransition modAnim">
        <pc:chgData name="Stephanie Haas" userId="b3f34c97-64d7-4cc1-8823-3c1e56c39997" providerId="ADAL" clId="{132A0E9A-5F57-4EC6-BAB8-8EB2B559E9C6}" dt="2026-05-11T14:02:01.058" v="0"/>
        <pc:sldMkLst>
          <pc:docMk/>
          <pc:sldMk cId="221709089" sldId="323"/>
        </pc:sldMkLst>
        <pc:picChg chg="del">
          <ac:chgData name="Stephanie Haas" userId="b3f34c97-64d7-4cc1-8823-3c1e56c39997" providerId="ADAL" clId="{132A0E9A-5F57-4EC6-BAB8-8EB2B559E9C6}" dt="2026-05-11T14:02:01.058" v="0"/>
          <ac:picMkLst>
            <pc:docMk/>
            <pc:sldMk cId="221709089" sldId="323"/>
            <ac:picMk id="16" creationId="{1082DEE9-2629-C9AD-F33D-E85AC08AE376}"/>
          </ac:picMkLst>
        </pc:picChg>
      </pc:sldChg>
      <pc:sldChg chg="delSp modTransition modAnim">
        <pc:chgData name="Stephanie Haas" userId="b3f34c97-64d7-4cc1-8823-3c1e56c39997" providerId="ADAL" clId="{132A0E9A-5F57-4EC6-BAB8-8EB2B559E9C6}" dt="2026-05-11T14:02:01.058" v="0"/>
        <pc:sldMkLst>
          <pc:docMk/>
          <pc:sldMk cId="3040637954" sldId="326"/>
        </pc:sldMkLst>
        <pc:picChg chg="del">
          <ac:chgData name="Stephanie Haas" userId="b3f34c97-64d7-4cc1-8823-3c1e56c39997" providerId="ADAL" clId="{132A0E9A-5F57-4EC6-BAB8-8EB2B559E9C6}" dt="2026-05-11T14:02:01.058" v="0"/>
          <ac:picMkLst>
            <pc:docMk/>
            <pc:sldMk cId="3040637954" sldId="326"/>
            <ac:picMk id="16" creationId="{AD20BEEA-9B2D-4858-83E1-5E6C8B55B517}"/>
          </ac:picMkLst>
        </pc:picChg>
      </pc:sldChg>
      <pc:sldChg chg="delSp modTransition modAnim">
        <pc:chgData name="Stephanie Haas" userId="b3f34c97-64d7-4cc1-8823-3c1e56c39997" providerId="ADAL" clId="{132A0E9A-5F57-4EC6-BAB8-8EB2B559E9C6}" dt="2026-05-11T14:02:01.058" v="0"/>
        <pc:sldMkLst>
          <pc:docMk/>
          <pc:sldMk cId="1092381237" sldId="327"/>
        </pc:sldMkLst>
        <pc:picChg chg="del">
          <ac:chgData name="Stephanie Haas" userId="b3f34c97-64d7-4cc1-8823-3c1e56c39997" providerId="ADAL" clId="{132A0E9A-5F57-4EC6-BAB8-8EB2B559E9C6}" dt="2026-05-11T14:02:01.058" v="0"/>
          <ac:picMkLst>
            <pc:docMk/>
            <pc:sldMk cId="1092381237" sldId="327"/>
            <ac:picMk id="31" creationId="{3DF06CB0-C20D-DD5C-D615-EF39D43BDBA7}"/>
          </ac:picMkLst>
        </pc:picChg>
      </pc:sldChg>
      <pc:sldChg chg="delSp modTransition modAnim">
        <pc:chgData name="Stephanie Haas" userId="b3f34c97-64d7-4cc1-8823-3c1e56c39997" providerId="ADAL" clId="{132A0E9A-5F57-4EC6-BAB8-8EB2B559E9C6}" dt="2026-05-11T14:02:01.058" v="0"/>
        <pc:sldMkLst>
          <pc:docMk/>
          <pc:sldMk cId="3133621389" sldId="328"/>
        </pc:sldMkLst>
        <pc:picChg chg="del">
          <ac:chgData name="Stephanie Haas" userId="b3f34c97-64d7-4cc1-8823-3c1e56c39997" providerId="ADAL" clId="{132A0E9A-5F57-4EC6-BAB8-8EB2B559E9C6}" dt="2026-05-11T14:02:01.058" v="0"/>
          <ac:picMkLst>
            <pc:docMk/>
            <pc:sldMk cId="3133621389" sldId="328"/>
            <ac:picMk id="20" creationId="{E0276507-AAC5-3F91-77D7-FD99242F4589}"/>
          </ac:picMkLst>
        </pc:picChg>
      </pc:sldChg>
      <pc:sldChg chg="delSp modTransition modAnim">
        <pc:chgData name="Stephanie Haas" userId="b3f34c97-64d7-4cc1-8823-3c1e56c39997" providerId="ADAL" clId="{132A0E9A-5F57-4EC6-BAB8-8EB2B559E9C6}" dt="2026-05-11T14:02:01.058" v="0"/>
        <pc:sldMkLst>
          <pc:docMk/>
          <pc:sldMk cId="408681115" sldId="329"/>
        </pc:sldMkLst>
        <pc:picChg chg="del">
          <ac:chgData name="Stephanie Haas" userId="b3f34c97-64d7-4cc1-8823-3c1e56c39997" providerId="ADAL" clId="{132A0E9A-5F57-4EC6-BAB8-8EB2B559E9C6}" dt="2026-05-11T14:02:01.058" v="0"/>
          <ac:picMkLst>
            <pc:docMk/>
            <pc:sldMk cId="408681115" sldId="329"/>
            <ac:picMk id="21" creationId="{19CF91E0-6E72-983B-1C2B-5E01A943D5DE}"/>
          </ac:picMkLst>
        </pc:picChg>
      </pc:sldChg>
      <pc:sldChg chg="delSp modTransition modAnim">
        <pc:chgData name="Stephanie Haas" userId="b3f34c97-64d7-4cc1-8823-3c1e56c39997" providerId="ADAL" clId="{132A0E9A-5F57-4EC6-BAB8-8EB2B559E9C6}" dt="2026-05-11T14:02:01.058" v="0"/>
        <pc:sldMkLst>
          <pc:docMk/>
          <pc:sldMk cId="1587224632" sldId="332"/>
        </pc:sldMkLst>
        <pc:picChg chg="del">
          <ac:chgData name="Stephanie Haas" userId="b3f34c97-64d7-4cc1-8823-3c1e56c39997" providerId="ADAL" clId="{132A0E9A-5F57-4EC6-BAB8-8EB2B559E9C6}" dt="2026-05-11T14:02:01.058" v="0"/>
          <ac:picMkLst>
            <pc:docMk/>
            <pc:sldMk cId="1587224632" sldId="332"/>
            <ac:picMk id="33" creationId="{AC650D66-20C5-47FF-0882-6083AFDC9AD6}"/>
          </ac:picMkLst>
        </pc:picChg>
      </pc:sldChg>
      <pc:sldChg chg="delSp modTransition modAnim">
        <pc:chgData name="Stephanie Haas" userId="b3f34c97-64d7-4cc1-8823-3c1e56c39997" providerId="ADAL" clId="{132A0E9A-5F57-4EC6-BAB8-8EB2B559E9C6}" dt="2026-05-11T14:02:01.058" v="0"/>
        <pc:sldMkLst>
          <pc:docMk/>
          <pc:sldMk cId="3890116162" sldId="334"/>
        </pc:sldMkLst>
        <pc:picChg chg="del">
          <ac:chgData name="Stephanie Haas" userId="b3f34c97-64d7-4cc1-8823-3c1e56c39997" providerId="ADAL" clId="{132A0E9A-5F57-4EC6-BAB8-8EB2B559E9C6}" dt="2026-05-11T14:02:01.058" v="0"/>
          <ac:picMkLst>
            <pc:docMk/>
            <pc:sldMk cId="3890116162" sldId="334"/>
            <ac:picMk id="73" creationId="{8A0C36F9-CAD5-B03B-0655-4B0608A1E303}"/>
          </ac:picMkLst>
        </pc:picChg>
      </pc:sldChg>
      <pc:sldChg chg="delSp modTransition modAnim">
        <pc:chgData name="Stephanie Haas" userId="b3f34c97-64d7-4cc1-8823-3c1e56c39997" providerId="ADAL" clId="{132A0E9A-5F57-4EC6-BAB8-8EB2B559E9C6}" dt="2026-05-11T14:02:01.058" v="0"/>
        <pc:sldMkLst>
          <pc:docMk/>
          <pc:sldMk cId="1920800668" sldId="335"/>
        </pc:sldMkLst>
        <pc:picChg chg="del">
          <ac:chgData name="Stephanie Haas" userId="b3f34c97-64d7-4cc1-8823-3c1e56c39997" providerId="ADAL" clId="{132A0E9A-5F57-4EC6-BAB8-8EB2B559E9C6}" dt="2026-05-11T14:02:01.058" v="0"/>
          <ac:picMkLst>
            <pc:docMk/>
            <pc:sldMk cId="1920800668" sldId="335"/>
            <ac:picMk id="39" creationId="{368BF7A7-E965-BBC1-CA94-0B318B9D9904}"/>
          </ac:picMkLst>
        </pc:picChg>
      </pc:sldChg>
      <pc:sldChg chg="delSp modTransition modAnim">
        <pc:chgData name="Stephanie Haas" userId="b3f34c97-64d7-4cc1-8823-3c1e56c39997" providerId="ADAL" clId="{132A0E9A-5F57-4EC6-BAB8-8EB2B559E9C6}" dt="2026-05-11T14:02:01.058" v="0"/>
        <pc:sldMkLst>
          <pc:docMk/>
          <pc:sldMk cId="1891856469" sldId="336"/>
        </pc:sldMkLst>
        <pc:picChg chg="del">
          <ac:chgData name="Stephanie Haas" userId="b3f34c97-64d7-4cc1-8823-3c1e56c39997" providerId="ADAL" clId="{132A0E9A-5F57-4EC6-BAB8-8EB2B559E9C6}" dt="2026-05-11T14:02:01.058" v="0"/>
          <ac:picMkLst>
            <pc:docMk/>
            <pc:sldMk cId="1891856469" sldId="336"/>
            <ac:picMk id="13" creationId="{77DF1B20-0A72-711E-3BA6-0F4CDFEDFEEA}"/>
          </ac:picMkLst>
        </pc:picChg>
      </pc:sldChg>
      <pc:sldChg chg="delSp modTransition modAnim">
        <pc:chgData name="Stephanie Haas" userId="b3f34c97-64d7-4cc1-8823-3c1e56c39997" providerId="ADAL" clId="{132A0E9A-5F57-4EC6-BAB8-8EB2B559E9C6}" dt="2026-05-11T14:02:01.058" v="0"/>
        <pc:sldMkLst>
          <pc:docMk/>
          <pc:sldMk cId="762342181" sldId="337"/>
        </pc:sldMkLst>
        <pc:picChg chg="del">
          <ac:chgData name="Stephanie Haas" userId="b3f34c97-64d7-4cc1-8823-3c1e56c39997" providerId="ADAL" clId="{132A0E9A-5F57-4EC6-BAB8-8EB2B559E9C6}" dt="2026-05-11T14:02:01.058" v="0"/>
          <ac:picMkLst>
            <pc:docMk/>
            <pc:sldMk cId="762342181" sldId="337"/>
            <ac:picMk id="67" creationId="{781FC07A-7B60-DA11-E191-AC9EC3066521}"/>
          </ac:picMkLst>
        </pc:picChg>
      </pc:sldChg>
      <pc:sldChg chg="delSp modTransition modAnim">
        <pc:chgData name="Stephanie Haas" userId="b3f34c97-64d7-4cc1-8823-3c1e56c39997" providerId="ADAL" clId="{132A0E9A-5F57-4EC6-BAB8-8EB2B559E9C6}" dt="2026-05-11T14:02:01.058" v="0"/>
        <pc:sldMkLst>
          <pc:docMk/>
          <pc:sldMk cId="2477205710" sldId="338"/>
        </pc:sldMkLst>
        <pc:picChg chg="del">
          <ac:chgData name="Stephanie Haas" userId="b3f34c97-64d7-4cc1-8823-3c1e56c39997" providerId="ADAL" clId="{132A0E9A-5F57-4EC6-BAB8-8EB2B559E9C6}" dt="2026-05-11T14:02:01.058" v="0"/>
          <ac:picMkLst>
            <pc:docMk/>
            <pc:sldMk cId="2477205710" sldId="338"/>
            <ac:picMk id="79" creationId="{37A88F4F-8BCC-ADDA-3E2E-8B3E64C080B4}"/>
          </ac:picMkLst>
        </pc:picChg>
      </pc:sldChg>
      <pc:sldChg chg="delSp modTransition modAnim">
        <pc:chgData name="Stephanie Haas" userId="b3f34c97-64d7-4cc1-8823-3c1e56c39997" providerId="ADAL" clId="{132A0E9A-5F57-4EC6-BAB8-8EB2B559E9C6}" dt="2026-05-11T14:02:01.058" v="0"/>
        <pc:sldMkLst>
          <pc:docMk/>
          <pc:sldMk cId="3054817995" sldId="339"/>
        </pc:sldMkLst>
        <pc:picChg chg="del">
          <ac:chgData name="Stephanie Haas" userId="b3f34c97-64d7-4cc1-8823-3c1e56c39997" providerId="ADAL" clId="{132A0E9A-5F57-4EC6-BAB8-8EB2B559E9C6}" dt="2026-05-11T14:02:01.058" v="0"/>
          <ac:picMkLst>
            <pc:docMk/>
            <pc:sldMk cId="3054817995" sldId="339"/>
            <ac:picMk id="78" creationId="{25F303D7-ABA6-36C5-621C-B11555599702}"/>
          </ac:picMkLst>
        </pc:picChg>
      </pc:sldChg>
      <pc:sldChg chg="delSp modTransition modAnim">
        <pc:chgData name="Stephanie Haas" userId="b3f34c97-64d7-4cc1-8823-3c1e56c39997" providerId="ADAL" clId="{132A0E9A-5F57-4EC6-BAB8-8EB2B559E9C6}" dt="2026-05-11T14:02:01.058" v="0"/>
        <pc:sldMkLst>
          <pc:docMk/>
          <pc:sldMk cId="1797927368" sldId="340"/>
        </pc:sldMkLst>
        <pc:picChg chg="del">
          <ac:chgData name="Stephanie Haas" userId="b3f34c97-64d7-4cc1-8823-3c1e56c39997" providerId="ADAL" clId="{132A0E9A-5F57-4EC6-BAB8-8EB2B559E9C6}" dt="2026-05-11T14:02:01.058" v="0"/>
          <ac:picMkLst>
            <pc:docMk/>
            <pc:sldMk cId="1797927368" sldId="340"/>
            <ac:picMk id="82" creationId="{B3F08ED9-310A-180E-42AB-AEFFFE38D737}"/>
          </ac:picMkLst>
        </pc:picChg>
      </pc:sldChg>
      <pc:sldChg chg="delSp modTransition modAnim">
        <pc:chgData name="Stephanie Haas" userId="b3f34c97-64d7-4cc1-8823-3c1e56c39997" providerId="ADAL" clId="{132A0E9A-5F57-4EC6-BAB8-8EB2B559E9C6}" dt="2026-05-11T14:02:01.058" v="0"/>
        <pc:sldMkLst>
          <pc:docMk/>
          <pc:sldMk cId="2700311490" sldId="341"/>
        </pc:sldMkLst>
        <pc:picChg chg="del">
          <ac:chgData name="Stephanie Haas" userId="b3f34c97-64d7-4cc1-8823-3c1e56c39997" providerId="ADAL" clId="{132A0E9A-5F57-4EC6-BAB8-8EB2B559E9C6}" dt="2026-05-11T14:02:01.058" v="0"/>
          <ac:picMkLst>
            <pc:docMk/>
            <pc:sldMk cId="2700311490" sldId="341"/>
            <ac:picMk id="60" creationId="{2A3F2263-B1F1-6E60-3392-A3D37BC19781}"/>
          </ac:picMkLst>
        </pc:picChg>
      </pc:sldChg>
      <pc:sldChg chg="delSp modTransition modAnim">
        <pc:chgData name="Stephanie Haas" userId="b3f34c97-64d7-4cc1-8823-3c1e56c39997" providerId="ADAL" clId="{132A0E9A-5F57-4EC6-BAB8-8EB2B559E9C6}" dt="2026-05-11T14:02:01.058" v="0"/>
        <pc:sldMkLst>
          <pc:docMk/>
          <pc:sldMk cId="98529886" sldId="342"/>
        </pc:sldMkLst>
        <pc:picChg chg="del">
          <ac:chgData name="Stephanie Haas" userId="b3f34c97-64d7-4cc1-8823-3c1e56c39997" providerId="ADAL" clId="{132A0E9A-5F57-4EC6-BAB8-8EB2B559E9C6}" dt="2026-05-11T14:02:01.058" v="0"/>
          <ac:picMkLst>
            <pc:docMk/>
            <pc:sldMk cId="98529886" sldId="342"/>
            <ac:picMk id="76" creationId="{943AC2C6-0A0B-62C2-5AC1-240752B2E559}"/>
          </ac:picMkLst>
        </pc:picChg>
      </pc:sldChg>
      <pc:sldChg chg="delSp modTransition modAnim">
        <pc:chgData name="Stephanie Haas" userId="b3f34c97-64d7-4cc1-8823-3c1e56c39997" providerId="ADAL" clId="{132A0E9A-5F57-4EC6-BAB8-8EB2B559E9C6}" dt="2026-05-11T14:02:01.058" v="0"/>
        <pc:sldMkLst>
          <pc:docMk/>
          <pc:sldMk cId="3746674430" sldId="343"/>
        </pc:sldMkLst>
        <pc:picChg chg="del">
          <ac:chgData name="Stephanie Haas" userId="b3f34c97-64d7-4cc1-8823-3c1e56c39997" providerId="ADAL" clId="{132A0E9A-5F57-4EC6-BAB8-8EB2B559E9C6}" dt="2026-05-11T14:02:01.058" v="0"/>
          <ac:picMkLst>
            <pc:docMk/>
            <pc:sldMk cId="3746674430" sldId="343"/>
            <ac:picMk id="90" creationId="{C5665CE9-EAA7-2CE4-681E-8067B9890E47}"/>
          </ac:picMkLst>
        </pc:picChg>
      </pc:sldChg>
      <pc:sldChg chg="delSp modTransition modAnim">
        <pc:chgData name="Stephanie Haas" userId="b3f34c97-64d7-4cc1-8823-3c1e56c39997" providerId="ADAL" clId="{132A0E9A-5F57-4EC6-BAB8-8EB2B559E9C6}" dt="2026-05-11T14:02:01.058" v="0"/>
        <pc:sldMkLst>
          <pc:docMk/>
          <pc:sldMk cId="2677508493" sldId="345"/>
        </pc:sldMkLst>
        <pc:picChg chg="del">
          <ac:chgData name="Stephanie Haas" userId="b3f34c97-64d7-4cc1-8823-3c1e56c39997" providerId="ADAL" clId="{132A0E9A-5F57-4EC6-BAB8-8EB2B559E9C6}" dt="2026-05-11T14:02:01.058" v="0"/>
          <ac:picMkLst>
            <pc:docMk/>
            <pc:sldMk cId="2677508493" sldId="345"/>
            <ac:picMk id="24" creationId="{5C1272A1-DFD7-0634-D4B3-22077E3FF809}"/>
          </ac:picMkLst>
        </pc:picChg>
      </pc:sldChg>
      <pc:sldChg chg="delSp modTransition modAnim">
        <pc:chgData name="Stephanie Haas" userId="b3f34c97-64d7-4cc1-8823-3c1e56c39997" providerId="ADAL" clId="{132A0E9A-5F57-4EC6-BAB8-8EB2B559E9C6}" dt="2026-05-11T14:02:01.058" v="0"/>
        <pc:sldMkLst>
          <pc:docMk/>
          <pc:sldMk cId="4253586729" sldId="346"/>
        </pc:sldMkLst>
        <pc:picChg chg="del">
          <ac:chgData name="Stephanie Haas" userId="b3f34c97-64d7-4cc1-8823-3c1e56c39997" providerId="ADAL" clId="{132A0E9A-5F57-4EC6-BAB8-8EB2B559E9C6}" dt="2026-05-11T14:02:01.058" v="0"/>
          <ac:picMkLst>
            <pc:docMk/>
            <pc:sldMk cId="4253586729" sldId="346"/>
            <ac:picMk id="43" creationId="{DBBA63EB-A3B6-2BEA-B692-91CCB847A499}"/>
          </ac:picMkLst>
        </pc:picChg>
      </pc:sldChg>
      <pc:sldChg chg="delSp modTransition modAnim">
        <pc:chgData name="Stephanie Haas" userId="b3f34c97-64d7-4cc1-8823-3c1e56c39997" providerId="ADAL" clId="{132A0E9A-5F57-4EC6-BAB8-8EB2B559E9C6}" dt="2026-05-11T14:02:01.058" v="0"/>
        <pc:sldMkLst>
          <pc:docMk/>
          <pc:sldMk cId="1867464573" sldId="347"/>
        </pc:sldMkLst>
        <pc:picChg chg="del">
          <ac:chgData name="Stephanie Haas" userId="b3f34c97-64d7-4cc1-8823-3c1e56c39997" providerId="ADAL" clId="{132A0E9A-5F57-4EC6-BAB8-8EB2B559E9C6}" dt="2026-05-11T14:02:01.058" v="0"/>
          <ac:picMkLst>
            <pc:docMk/>
            <pc:sldMk cId="1867464573" sldId="347"/>
            <ac:picMk id="51" creationId="{E46E877C-1053-0D33-C93E-6F4B83D286B0}"/>
          </ac:picMkLst>
        </pc:picChg>
      </pc:sldChg>
      <pc:sldChg chg="delSp modTransition modAnim">
        <pc:chgData name="Stephanie Haas" userId="b3f34c97-64d7-4cc1-8823-3c1e56c39997" providerId="ADAL" clId="{132A0E9A-5F57-4EC6-BAB8-8EB2B559E9C6}" dt="2026-05-11T14:02:01.058" v="0"/>
        <pc:sldMkLst>
          <pc:docMk/>
          <pc:sldMk cId="4275608530" sldId="349"/>
        </pc:sldMkLst>
        <pc:picChg chg="del">
          <ac:chgData name="Stephanie Haas" userId="b3f34c97-64d7-4cc1-8823-3c1e56c39997" providerId="ADAL" clId="{132A0E9A-5F57-4EC6-BAB8-8EB2B559E9C6}" dt="2026-05-11T14:02:01.058" v="0"/>
          <ac:picMkLst>
            <pc:docMk/>
            <pc:sldMk cId="4275608530" sldId="349"/>
            <ac:picMk id="27" creationId="{B1DCB9CB-A3B8-0EA4-15FD-D62DA7A4E7D6}"/>
          </ac:picMkLst>
        </pc:picChg>
      </pc:sldChg>
      <pc:sldChg chg="delSp modTransition modAnim">
        <pc:chgData name="Stephanie Haas" userId="b3f34c97-64d7-4cc1-8823-3c1e56c39997" providerId="ADAL" clId="{132A0E9A-5F57-4EC6-BAB8-8EB2B559E9C6}" dt="2026-05-11T14:02:01.058" v="0"/>
        <pc:sldMkLst>
          <pc:docMk/>
          <pc:sldMk cId="2986909513" sldId="350"/>
        </pc:sldMkLst>
        <pc:picChg chg="del">
          <ac:chgData name="Stephanie Haas" userId="b3f34c97-64d7-4cc1-8823-3c1e56c39997" providerId="ADAL" clId="{132A0E9A-5F57-4EC6-BAB8-8EB2B559E9C6}" dt="2026-05-11T14:02:01.058" v="0"/>
          <ac:picMkLst>
            <pc:docMk/>
            <pc:sldMk cId="2986909513" sldId="350"/>
            <ac:picMk id="47" creationId="{8E030579-E937-3E78-8330-A64F5ED508A8}"/>
          </ac:picMkLst>
        </pc:picChg>
      </pc:sldChg>
      <pc:sldChg chg="delSp modTransition modAnim">
        <pc:chgData name="Stephanie Haas" userId="b3f34c97-64d7-4cc1-8823-3c1e56c39997" providerId="ADAL" clId="{132A0E9A-5F57-4EC6-BAB8-8EB2B559E9C6}" dt="2026-05-11T14:02:01.058" v="0"/>
        <pc:sldMkLst>
          <pc:docMk/>
          <pc:sldMk cId="1069110880" sldId="351"/>
        </pc:sldMkLst>
        <pc:picChg chg="del">
          <ac:chgData name="Stephanie Haas" userId="b3f34c97-64d7-4cc1-8823-3c1e56c39997" providerId="ADAL" clId="{132A0E9A-5F57-4EC6-BAB8-8EB2B559E9C6}" dt="2026-05-11T14:02:01.058" v="0"/>
          <ac:picMkLst>
            <pc:docMk/>
            <pc:sldMk cId="1069110880" sldId="351"/>
            <ac:picMk id="32" creationId="{DB6104FE-5AFC-4025-6417-0E819C0E22DB}"/>
          </ac:picMkLst>
        </pc:picChg>
      </pc:sldChg>
      <pc:sldChg chg="delSp modTransition modAnim">
        <pc:chgData name="Stephanie Haas" userId="b3f34c97-64d7-4cc1-8823-3c1e56c39997" providerId="ADAL" clId="{132A0E9A-5F57-4EC6-BAB8-8EB2B559E9C6}" dt="2026-05-11T14:02:01.058" v="0"/>
        <pc:sldMkLst>
          <pc:docMk/>
          <pc:sldMk cId="3777576594" sldId="352"/>
        </pc:sldMkLst>
        <pc:picChg chg="del">
          <ac:chgData name="Stephanie Haas" userId="b3f34c97-64d7-4cc1-8823-3c1e56c39997" providerId="ADAL" clId="{132A0E9A-5F57-4EC6-BAB8-8EB2B559E9C6}" dt="2026-05-11T14:02:01.058" v="0"/>
          <ac:picMkLst>
            <pc:docMk/>
            <pc:sldMk cId="3777576594" sldId="352"/>
            <ac:picMk id="35" creationId="{E2543957-A7E0-0FD5-1033-B44AF06EC134}"/>
          </ac:picMkLst>
        </pc:picChg>
      </pc:sldChg>
      <pc:sldChg chg="delSp modTransition modAnim">
        <pc:chgData name="Stephanie Haas" userId="b3f34c97-64d7-4cc1-8823-3c1e56c39997" providerId="ADAL" clId="{132A0E9A-5F57-4EC6-BAB8-8EB2B559E9C6}" dt="2026-05-11T14:02:01.058" v="0"/>
        <pc:sldMkLst>
          <pc:docMk/>
          <pc:sldMk cId="2284871677" sldId="353"/>
        </pc:sldMkLst>
        <pc:picChg chg="del">
          <ac:chgData name="Stephanie Haas" userId="b3f34c97-64d7-4cc1-8823-3c1e56c39997" providerId="ADAL" clId="{132A0E9A-5F57-4EC6-BAB8-8EB2B559E9C6}" dt="2026-05-11T14:02:01.058" v="0"/>
          <ac:picMkLst>
            <pc:docMk/>
            <pc:sldMk cId="2284871677" sldId="353"/>
            <ac:picMk id="17" creationId="{138E2CE9-0F01-F3FC-DF4D-803D7FAE9844}"/>
          </ac:picMkLst>
        </pc:picChg>
      </pc:sldChg>
      <pc:sldChg chg="delSp modTransition modAnim">
        <pc:chgData name="Stephanie Haas" userId="b3f34c97-64d7-4cc1-8823-3c1e56c39997" providerId="ADAL" clId="{132A0E9A-5F57-4EC6-BAB8-8EB2B559E9C6}" dt="2026-05-11T14:02:01.058" v="0"/>
        <pc:sldMkLst>
          <pc:docMk/>
          <pc:sldMk cId="870243657" sldId="354"/>
        </pc:sldMkLst>
        <pc:picChg chg="del">
          <ac:chgData name="Stephanie Haas" userId="b3f34c97-64d7-4cc1-8823-3c1e56c39997" providerId="ADAL" clId="{132A0E9A-5F57-4EC6-BAB8-8EB2B559E9C6}" dt="2026-05-11T14:02:01.058" v="0"/>
          <ac:picMkLst>
            <pc:docMk/>
            <pc:sldMk cId="870243657" sldId="354"/>
            <ac:picMk id="1059" creationId="{7034C4AD-7F19-0C69-A031-DD0A16AC2054}"/>
          </ac:picMkLst>
        </pc:picChg>
      </pc:sldChg>
      <pc:sldChg chg="delSp modTransition modAnim">
        <pc:chgData name="Stephanie Haas" userId="b3f34c97-64d7-4cc1-8823-3c1e56c39997" providerId="ADAL" clId="{132A0E9A-5F57-4EC6-BAB8-8EB2B559E9C6}" dt="2026-05-11T14:02:01.058" v="0"/>
        <pc:sldMkLst>
          <pc:docMk/>
          <pc:sldMk cId="1484151880" sldId="355"/>
        </pc:sldMkLst>
        <pc:picChg chg="del">
          <ac:chgData name="Stephanie Haas" userId="b3f34c97-64d7-4cc1-8823-3c1e56c39997" providerId="ADAL" clId="{132A0E9A-5F57-4EC6-BAB8-8EB2B559E9C6}" dt="2026-05-11T14:02:01.058" v="0"/>
          <ac:picMkLst>
            <pc:docMk/>
            <pc:sldMk cId="1484151880" sldId="355"/>
            <ac:picMk id="27" creationId="{1095759C-5F6A-D567-12AB-918C81EFC7B7}"/>
          </ac:picMkLst>
        </pc:picChg>
      </pc:sldChg>
      <pc:sldChg chg="delSp modTransition modAnim">
        <pc:chgData name="Stephanie Haas" userId="b3f34c97-64d7-4cc1-8823-3c1e56c39997" providerId="ADAL" clId="{132A0E9A-5F57-4EC6-BAB8-8EB2B559E9C6}" dt="2026-05-11T14:02:01.058" v="0"/>
        <pc:sldMkLst>
          <pc:docMk/>
          <pc:sldMk cId="3475023643" sldId="356"/>
        </pc:sldMkLst>
        <pc:picChg chg="del">
          <ac:chgData name="Stephanie Haas" userId="b3f34c97-64d7-4cc1-8823-3c1e56c39997" providerId="ADAL" clId="{132A0E9A-5F57-4EC6-BAB8-8EB2B559E9C6}" dt="2026-05-11T14:02:01.058" v="0"/>
          <ac:picMkLst>
            <pc:docMk/>
            <pc:sldMk cId="3475023643" sldId="356"/>
            <ac:picMk id="47" creationId="{838C3B7B-8C56-D4AF-70E6-B8CB686A0EE1}"/>
          </ac:picMkLst>
        </pc:picChg>
      </pc:sldChg>
      <pc:sldChg chg="delSp modTransition modAnim">
        <pc:chgData name="Stephanie Haas" userId="b3f34c97-64d7-4cc1-8823-3c1e56c39997" providerId="ADAL" clId="{132A0E9A-5F57-4EC6-BAB8-8EB2B559E9C6}" dt="2026-05-11T14:02:01.058" v="0"/>
        <pc:sldMkLst>
          <pc:docMk/>
          <pc:sldMk cId="2791061101" sldId="357"/>
        </pc:sldMkLst>
        <pc:picChg chg="del">
          <ac:chgData name="Stephanie Haas" userId="b3f34c97-64d7-4cc1-8823-3c1e56c39997" providerId="ADAL" clId="{132A0E9A-5F57-4EC6-BAB8-8EB2B559E9C6}" dt="2026-05-11T14:02:01.058" v="0"/>
          <ac:picMkLst>
            <pc:docMk/>
            <pc:sldMk cId="2791061101" sldId="357"/>
            <ac:picMk id="13" creationId="{A89B72C6-78FD-83B8-A10A-998C1CFA8F8E}"/>
          </ac:picMkLst>
        </pc:picChg>
      </pc:sldChg>
      <pc:sldChg chg="delSp modTransition modAnim">
        <pc:chgData name="Stephanie Haas" userId="b3f34c97-64d7-4cc1-8823-3c1e56c39997" providerId="ADAL" clId="{132A0E9A-5F57-4EC6-BAB8-8EB2B559E9C6}" dt="2026-05-11T14:02:01.058" v="0"/>
        <pc:sldMkLst>
          <pc:docMk/>
          <pc:sldMk cId="1692848694" sldId="358"/>
        </pc:sldMkLst>
        <pc:picChg chg="del">
          <ac:chgData name="Stephanie Haas" userId="b3f34c97-64d7-4cc1-8823-3c1e56c39997" providerId="ADAL" clId="{132A0E9A-5F57-4EC6-BAB8-8EB2B559E9C6}" dt="2026-05-11T14:02:01.058" v="0"/>
          <ac:picMkLst>
            <pc:docMk/>
            <pc:sldMk cId="1692848694" sldId="358"/>
            <ac:picMk id="12" creationId="{02B700F5-1EB2-8F03-37E9-3A1233C792DC}"/>
          </ac:picMkLst>
        </pc:picChg>
      </pc:sldChg>
      <pc:sldChg chg="delSp modTransition modAnim">
        <pc:chgData name="Stephanie Haas" userId="b3f34c97-64d7-4cc1-8823-3c1e56c39997" providerId="ADAL" clId="{132A0E9A-5F57-4EC6-BAB8-8EB2B559E9C6}" dt="2026-05-11T14:02:01.058" v="0"/>
        <pc:sldMkLst>
          <pc:docMk/>
          <pc:sldMk cId="2277135043" sldId="359"/>
        </pc:sldMkLst>
        <pc:picChg chg="del">
          <ac:chgData name="Stephanie Haas" userId="b3f34c97-64d7-4cc1-8823-3c1e56c39997" providerId="ADAL" clId="{132A0E9A-5F57-4EC6-BAB8-8EB2B559E9C6}" dt="2026-05-11T14:02:01.058" v="0"/>
          <ac:picMkLst>
            <pc:docMk/>
            <pc:sldMk cId="2277135043" sldId="359"/>
            <ac:picMk id="23" creationId="{56F0F9EF-614D-E72B-092D-A454ACDDCD22}"/>
          </ac:picMkLst>
        </pc:picChg>
      </pc:sldChg>
      <pc:sldChg chg="delSp modTransition modAnim">
        <pc:chgData name="Stephanie Haas" userId="b3f34c97-64d7-4cc1-8823-3c1e56c39997" providerId="ADAL" clId="{132A0E9A-5F57-4EC6-BAB8-8EB2B559E9C6}" dt="2026-05-11T14:02:01.058" v="0"/>
        <pc:sldMkLst>
          <pc:docMk/>
          <pc:sldMk cId="2931011938" sldId="360"/>
        </pc:sldMkLst>
        <pc:picChg chg="del">
          <ac:chgData name="Stephanie Haas" userId="b3f34c97-64d7-4cc1-8823-3c1e56c39997" providerId="ADAL" clId="{132A0E9A-5F57-4EC6-BAB8-8EB2B559E9C6}" dt="2026-05-11T14:02:01.058" v="0"/>
          <ac:picMkLst>
            <pc:docMk/>
            <pc:sldMk cId="2931011938" sldId="360"/>
            <ac:picMk id="32" creationId="{E56D7EEE-BBC2-F6D7-330B-8AC3BA7BA030}"/>
          </ac:picMkLst>
        </pc:picChg>
      </pc:sldChg>
      <pc:sldChg chg="delSp modTransition modAnim">
        <pc:chgData name="Stephanie Haas" userId="b3f34c97-64d7-4cc1-8823-3c1e56c39997" providerId="ADAL" clId="{132A0E9A-5F57-4EC6-BAB8-8EB2B559E9C6}" dt="2026-05-11T14:02:01.058" v="0"/>
        <pc:sldMkLst>
          <pc:docMk/>
          <pc:sldMk cId="4056697991" sldId="361"/>
        </pc:sldMkLst>
        <pc:picChg chg="del">
          <ac:chgData name="Stephanie Haas" userId="b3f34c97-64d7-4cc1-8823-3c1e56c39997" providerId="ADAL" clId="{132A0E9A-5F57-4EC6-BAB8-8EB2B559E9C6}" dt="2026-05-11T14:02:01.058" v="0"/>
          <ac:picMkLst>
            <pc:docMk/>
            <pc:sldMk cId="4056697991" sldId="361"/>
            <ac:picMk id="12" creationId="{8743AF22-6A67-1000-D83A-2D6595E15ACA}"/>
          </ac:picMkLst>
        </pc:picChg>
      </pc:sldChg>
      <pc:sldChg chg="delSp modTransition modAnim">
        <pc:chgData name="Stephanie Haas" userId="b3f34c97-64d7-4cc1-8823-3c1e56c39997" providerId="ADAL" clId="{132A0E9A-5F57-4EC6-BAB8-8EB2B559E9C6}" dt="2026-05-11T14:02:01.058" v="0"/>
        <pc:sldMkLst>
          <pc:docMk/>
          <pc:sldMk cId="1832680772" sldId="363"/>
        </pc:sldMkLst>
        <pc:picChg chg="del">
          <ac:chgData name="Stephanie Haas" userId="b3f34c97-64d7-4cc1-8823-3c1e56c39997" providerId="ADAL" clId="{132A0E9A-5F57-4EC6-BAB8-8EB2B559E9C6}" dt="2026-05-11T14:02:01.058" v="0"/>
          <ac:picMkLst>
            <pc:docMk/>
            <pc:sldMk cId="1832680772" sldId="363"/>
            <ac:picMk id="38" creationId="{EBCA1CF5-7C14-D314-CF2C-04F515FCA7AC}"/>
          </ac:picMkLst>
        </pc:picChg>
      </pc:sldChg>
      <pc:sldChg chg="delSp modTransition modAnim">
        <pc:chgData name="Stephanie Haas" userId="b3f34c97-64d7-4cc1-8823-3c1e56c39997" providerId="ADAL" clId="{132A0E9A-5F57-4EC6-BAB8-8EB2B559E9C6}" dt="2026-05-11T14:02:01.058" v="0"/>
        <pc:sldMkLst>
          <pc:docMk/>
          <pc:sldMk cId="2023508268" sldId="364"/>
        </pc:sldMkLst>
        <pc:picChg chg="del">
          <ac:chgData name="Stephanie Haas" userId="b3f34c97-64d7-4cc1-8823-3c1e56c39997" providerId="ADAL" clId="{132A0E9A-5F57-4EC6-BAB8-8EB2B559E9C6}" dt="2026-05-11T14:02:01.058" v="0"/>
          <ac:picMkLst>
            <pc:docMk/>
            <pc:sldMk cId="2023508268" sldId="364"/>
            <ac:picMk id="33" creationId="{B099E81C-4B8B-8515-FB19-35A05E46EA18}"/>
          </ac:picMkLst>
        </pc:picChg>
      </pc:sldChg>
      <pc:sldChg chg="delSp modTransition modAnim">
        <pc:chgData name="Stephanie Haas" userId="b3f34c97-64d7-4cc1-8823-3c1e56c39997" providerId="ADAL" clId="{132A0E9A-5F57-4EC6-BAB8-8EB2B559E9C6}" dt="2026-05-11T14:02:01.058" v="0"/>
        <pc:sldMkLst>
          <pc:docMk/>
          <pc:sldMk cId="3077959483" sldId="365"/>
        </pc:sldMkLst>
        <pc:picChg chg="del">
          <ac:chgData name="Stephanie Haas" userId="b3f34c97-64d7-4cc1-8823-3c1e56c39997" providerId="ADAL" clId="{132A0E9A-5F57-4EC6-BAB8-8EB2B559E9C6}" dt="2026-05-11T14:02:01.058" v="0"/>
          <ac:picMkLst>
            <pc:docMk/>
            <pc:sldMk cId="3077959483" sldId="365"/>
            <ac:picMk id="117" creationId="{AAFD4C64-5204-26A1-6C93-5BC62CCC7382}"/>
          </ac:picMkLst>
        </pc:picChg>
      </pc:sldChg>
      <pc:sldChg chg="delSp modTransition modAnim">
        <pc:chgData name="Stephanie Haas" userId="b3f34c97-64d7-4cc1-8823-3c1e56c39997" providerId="ADAL" clId="{132A0E9A-5F57-4EC6-BAB8-8EB2B559E9C6}" dt="2026-05-11T14:02:01.058" v="0"/>
        <pc:sldMkLst>
          <pc:docMk/>
          <pc:sldMk cId="3081927706" sldId="380"/>
        </pc:sldMkLst>
        <pc:picChg chg="del">
          <ac:chgData name="Stephanie Haas" userId="b3f34c97-64d7-4cc1-8823-3c1e56c39997" providerId="ADAL" clId="{132A0E9A-5F57-4EC6-BAB8-8EB2B559E9C6}" dt="2026-05-11T14:02:01.058" v="0"/>
          <ac:picMkLst>
            <pc:docMk/>
            <pc:sldMk cId="3081927706" sldId="380"/>
            <ac:picMk id="21" creationId="{289C2F50-311B-8526-6414-31F1579FC4D6}"/>
          </ac:picMkLst>
        </pc:picChg>
      </pc:sldChg>
      <pc:sldChg chg="delSp modTransition modAnim">
        <pc:chgData name="Stephanie Haas" userId="b3f34c97-64d7-4cc1-8823-3c1e56c39997" providerId="ADAL" clId="{132A0E9A-5F57-4EC6-BAB8-8EB2B559E9C6}" dt="2026-05-11T14:02:01.058" v="0"/>
        <pc:sldMkLst>
          <pc:docMk/>
          <pc:sldMk cId="286992974" sldId="386"/>
        </pc:sldMkLst>
        <pc:picChg chg="del">
          <ac:chgData name="Stephanie Haas" userId="b3f34c97-64d7-4cc1-8823-3c1e56c39997" providerId="ADAL" clId="{132A0E9A-5F57-4EC6-BAB8-8EB2B559E9C6}" dt="2026-05-11T14:02:01.058" v="0"/>
          <ac:picMkLst>
            <pc:docMk/>
            <pc:sldMk cId="286992974" sldId="386"/>
            <ac:picMk id="81" creationId="{3D0565AF-E228-EE91-5FFE-8958159AFEE3}"/>
          </ac:picMkLst>
        </pc:picChg>
      </pc:sldChg>
      <pc:sldChg chg="delSp modTransition modAnim">
        <pc:chgData name="Stephanie Haas" userId="b3f34c97-64d7-4cc1-8823-3c1e56c39997" providerId="ADAL" clId="{132A0E9A-5F57-4EC6-BAB8-8EB2B559E9C6}" dt="2026-05-11T14:02:01.058" v="0"/>
        <pc:sldMkLst>
          <pc:docMk/>
          <pc:sldMk cId="959243550" sldId="394"/>
        </pc:sldMkLst>
        <pc:picChg chg="del">
          <ac:chgData name="Stephanie Haas" userId="b3f34c97-64d7-4cc1-8823-3c1e56c39997" providerId="ADAL" clId="{132A0E9A-5F57-4EC6-BAB8-8EB2B559E9C6}" dt="2026-05-11T14:02:01.058" v="0"/>
          <ac:picMkLst>
            <pc:docMk/>
            <pc:sldMk cId="959243550" sldId="394"/>
            <ac:picMk id="26" creationId="{E1990FE4-AD5E-B747-77AB-BCB73F89B796}"/>
          </ac:picMkLst>
        </pc:picChg>
      </pc:sldChg>
      <pc:sldChg chg="delSp modTransition modAnim">
        <pc:chgData name="Stephanie Haas" userId="b3f34c97-64d7-4cc1-8823-3c1e56c39997" providerId="ADAL" clId="{132A0E9A-5F57-4EC6-BAB8-8EB2B559E9C6}" dt="2026-05-11T14:02:01.058" v="0"/>
        <pc:sldMkLst>
          <pc:docMk/>
          <pc:sldMk cId="1022958182" sldId="408"/>
        </pc:sldMkLst>
        <pc:picChg chg="del">
          <ac:chgData name="Stephanie Haas" userId="b3f34c97-64d7-4cc1-8823-3c1e56c39997" providerId="ADAL" clId="{132A0E9A-5F57-4EC6-BAB8-8EB2B559E9C6}" dt="2026-05-11T14:02:01.058" v="0"/>
          <ac:picMkLst>
            <pc:docMk/>
            <pc:sldMk cId="1022958182" sldId="408"/>
            <ac:picMk id="11" creationId="{B0E6A012-1B27-2E41-EBD5-E1A30486E2D6}"/>
          </ac:picMkLst>
        </pc:picChg>
      </pc:sldChg>
      <pc:sldChg chg="delSp modTransition modAnim">
        <pc:chgData name="Stephanie Haas" userId="b3f34c97-64d7-4cc1-8823-3c1e56c39997" providerId="ADAL" clId="{132A0E9A-5F57-4EC6-BAB8-8EB2B559E9C6}" dt="2026-05-11T14:02:01.058" v="0"/>
        <pc:sldMkLst>
          <pc:docMk/>
          <pc:sldMk cId="449305761" sldId="409"/>
        </pc:sldMkLst>
        <pc:picChg chg="del">
          <ac:chgData name="Stephanie Haas" userId="b3f34c97-64d7-4cc1-8823-3c1e56c39997" providerId="ADAL" clId="{132A0E9A-5F57-4EC6-BAB8-8EB2B559E9C6}" dt="2026-05-11T14:02:01.058" v="0"/>
          <ac:picMkLst>
            <pc:docMk/>
            <pc:sldMk cId="449305761" sldId="409"/>
            <ac:picMk id="43" creationId="{1AF6E8BD-EC41-EA2A-0FF2-2BD5FF360F6A}"/>
          </ac:picMkLst>
        </pc:picChg>
      </pc:sldChg>
      <pc:sldChg chg="delSp modTransition modAnim">
        <pc:chgData name="Stephanie Haas" userId="b3f34c97-64d7-4cc1-8823-3c1e56c39997" providerId="ADAL" clId="{132A0E9A-5F57-4EC6-BAB8-8EB2B559E9C6}" dt="2026-05-11T14:02:01.058" v="0"/>
        <pc:sldMkLst>
          <pc:docMk/>
          <pc:sldMk cId="4182490918" sldId="410"/>
        </pc:sldMkLst>
        <pc:picChg chg="del">
          <ac:chgData name="Stephanie Haas" userId="b3f34c97-64d7-4cc1-8823-3c1e56c39997" providerId="ADAL" clId="{132A0E9A-5F57-4EC6-BAB8-8EB2B559E9C6}" dt="2026-05-11T14:02:01.058" v="0"/>
          <ac:picMkLst>
            <pc:docMk/>
            <pc:sldMk cId="4182490918" sldId="410"/>
            <ac:picMk id="32" creationId="{DA60F1AE-2CA4-8D91-0E14-8682EF8149B3}"/>
          </ac:picMkLst>
        </pc:picChg>
      </pc:sldChg>
      <pc:sldChg chg="delSp modTransition modAnim">
        <pc:chgData name="Stephanie Haas" userId="b3f34c97-64d7-4cc1-8823-3c1e56c39997" providerId="ADAL" clId="{132A0E9A-5F57-4EC6-BAB8-8EB2B559E9C6}" dt="2026-05-11T14:02:01.058" v="0"/>
        <pc:sldMkLst>
          <pc:docMk/>
          <pc:sldMk cId="653025133" sldId="411"/>
        </pc:sldMkLst>
        <pc:picChg chg="del">
          <ac:chgData name="Stephanie Haas" userId="b3f34c97-64d7-4cc1-8823-3c1e56c39997" providerId="ADAL" clId="{132A0E9A-5F57-4EC6-BAB8-8EB2B559E9C6}" dt="2026-05-11T14:02:01.058" v="0"/>
          <ac:picMkLst>
            <pc:docMk/>
            <pc:sldMk cId="653025133" sldId="411"/>
            <ac:picMk id="37" creationId="{86A17E10-E4EE-40CC-8708-D10D857ABA05}"/>
          </ac:picMkLst>
        </pc:picChg>
      </pc:sldChg>
      <pc:sldChg chg="delSp modTransition modAnim">
        <pc:chgData name="Stephanie Haas" userId="b3f34c97-64d7-4cc1-8823-3c1e56c39997" providerId="ADAL" clId="{132A0E9A-5F57-4EC6-BAB8-8EB2B559E9C6}" dt="2026-05-11T14:02:01.058" v="0"/>
        <pc:sldMkLst>
          <pc:docMk/>
          <pc:sldMk cId="983821483" sldId="412"/>
        </pc:sldMkLst>
        <pc:picChg chg="del">
          <ac:chgData name="Stephanie Haas" userId="b3f34c97-64d7-4cc1-8823-3c1e56c39997" providerId="ADAL" clId="{132A0E9A-5F57-4EC6-BAB8-8EB2B559E9C6}" dt="2026-05-11T14:02:01.058" v="0"/>
          <ac:picMkLst>
            <pc:docMk/>
            <pc:sldMk cId="983821483" sldId="412"/>
            <ac:picMk id="16" creationId="{620D7993-204C-A982-6815-EA73DEE6CCE4}"/>
          </ac:picMkLst>
        </pc:picChg>
      </pc:sldChg>
      <pc:sldChg chg="delSp modTransition modAnim">
        <pc:chgData name="Stephanie Haas" userId="b3f34c97-64d7-4cc1-8823-3c1e56c39997" providerId="ADAL" clId="{132A0E9A-5F57-4EC6-BAB8-8EB2B559E9C6}" dt="2026-05-11T14:02:01.058" v="0"/>
        <pc:sldMkLst>
          <pc:docMk/>
          <pc:sldMk cId="3257873495" sldId="414"/>
        </pc:sldMkLst>
        <pc:picChg chg="del">
          <ac:chgData name="Stephanie Haas" userId="b3f34c97-64d7-4cc1-8823-3c1e56c39997" providerId="ADAL" clId="{132A0E9A-5F57-4EC6-BAB8-8EB2B559E9C6}" dt="2026-05-11T14:02:01.058" v="0"/>
          <ac:picMkLst>
            <pc:docMk/>
            <pc:sldMk cId="3257873495" sldId="414"/>
            <ac:picMk id="33" creationId="{547C74F6-6B17-5C25-2AF6-BE4CF3D368F9}"/>
          </ac:picMkLst>
        </pc:picChg>
      </pc:sldChg>
      <pc:sldChg chg="delSp modTransition modAnim">
        <pc:chgData name="Stephanie Haas" userId="b3f34c97-64d7-4cc1-8823-3c1e56c39997" providerId="ADAL" clId="{132A0E9A-5F57-4EC6-BAB8-8EB2B559E9C6}" dt="2026-05-11T14:02:01.058" v="0"/>
        <pc:sldMkLst>
          <pc:docMk/>
          <pc:sldMk cId="3040440897" sldId="415"/>
        </pc:sldMkLst>
        <pc:picChg chg="del">
          <ac:chgData name="Stephanie Haas" userId="b3f34c97-64d7-4cc1-8823-3c1e56c39997" providerId="ADAL" clId="{132A0E9A-5F57-4EC6-BAB8-8EB2B559E9C6}" dt="2026-05-11T14:02:01.058" v="0"/>
          <ac:picMkLst>
            <pc:docMk/>
            <pc:sldMk cId="3040440897" sldId="415"/>
            <ac:picMk id="98" creationId="{9D3D3EAD-AEF0-DDA0-571D-14BEA109C6ED}"/>
          </ac:picMkLst>
        </pc:picChg>
      </pc:sldChg>
      <pc:sldChg chg="delSp modTransition modAnim">
        <pc:chgData name="Stephanie Haas" userId="b3f34c97-64d7-4cc1-8823-3c1e56c39997" providerId="ADAL" clId="{132A0E9A-5F57-4EC6-BAB8-8EB2B559E9C6}" dt="2026-05-11T14:02:01.058" v="0"/>
        <pc:sldMkLst>
          <pc:docMk/>
          <pc:sldMk cId="2947856456" sldId="416"/>
        </pc:sldMkLst>
        <pc:picChg chg="del">
          <ac:chgData name="Stephanie Haas" userId="b3f34c97-64d7-4cc1-8823-3c1e56c39997" providerId="ADAL" clId="{132A0E9A-5F57-4EC6-BAB8-8EB2B559E9C6}" dt="2026-05-11T14:02:01.058" v="0"/>
          <ac:picMkLst>
            <pc:docMk/>
            <pc:sldMk cId="2947856456" sldId="416"/>
            <ac:picMk id="19" creationId="{38522A37-F1C8-D712-7B19-6B634D968356}"/>
          </ac:picMkLst>
        </pc:picChg>
      </pc:sldChg>
      <pc:sldChg chg="delSp modTransition modAnim">
        <pc:chgData name="Stephanie Haas" userId="b3f34c97-64d7-4cc1-8823-3c1e56c39997" providerId="ADAL" clId="{132A0E9A-5F57-4EC6-BAB8-8EB2B559E9C6}" dt="2026-05-11T14:02:01.058" v="0"/>
        <pc:sldMkLst>
          <pc:docMk/>
          <pc:sldMk cId="4197175901" sldId="417"/>
        </pc:sldMkLst>
        <pc:picChg chg="del">
          <ac:chgData name="Stephanie Haas" userId="b3f34c97-64d7-4cc1-8823-3c1e56c39997" providerId="ADAL" clId="{132A0E9A-5F57-4EC6-BAB8-8EB2B559E9C6}" dt="2026-05-11T14:02:01.058" v="0"/>
          <ac:picMkLst>
            <pc:docMk/>
            <pc:sldMk cId="4197175901" sldId="417"/>
            <ac:picMk id="52" creationId="{060C84B4-A74A-FEAB-8F54-C49F17849185}"/>
          </ac:picMkLst>
        </pc:picChg>
      </pc:sldChg>
      <pc:sldChg chg="delSp modTransition modAnim">
        <pc:chgData name="Stephanie Haas" userId="b3f34c97-64d7-4cc1-8823-3c1e56c39997" providerId="ADAL" clId="{132A0E9A-5F57-4EC6-BAB8-8EB2B559E9C6}" dt="2026-05-11T14:02:01.058" v="0"/>
        <pc:sldMkLst>
          <pc:docMk/>
          <pc:sldMk cId="1346843271" sldId="419"/>
        </pc:sldMkLst>
        <pc:picChg chg="del">
          <ac:chgData name="Stephanie Haas" userId="b3f34c97-64d7-4cc1-8823-3c1e56c39997" providerId="ADAL" clId="{132A0E9A-5F57-4EC6-BAB8-8EB2B559E9C6}" dt="2026-05-11T14:02:01.058" v="0"/>
          <ac:picMkLst>
            <pc:docMk/>
            <pc:sldMk cId="1346843271" sldId="419"/>
            <ac:picMk id="32" creationId="{D81F0E61-2D7B-2FB4-2027-9435714A2388}"/>
          </ac:picMkLst>
        </pc:picChg>
      </pc:sldChg>
      <pc:sldChg chg="delSp modTransition modAnim">
        <pc:chgData name="Stephanie Haas" userId="b3f34c97-64d7-4cc1-8823-3c1e56c39997" providerId="ADAL" clId="{132A0E9A-5F57-4EC6-BAB8-8EB2B559E9C6}" dt="2026-05-11T14:02:01.058" v="0"/>
        <pc:sldMkLst>
          <pc:docMk/>
          <pc:sldMk cId="3373634727" sldId="420"/>
        </pc:sldMkLst>
        <pc:picChg chg="del">
          <ac:chgData name="Stephanie Haas" userId="b3f34c97-64d7-4cc1-8823-3c1e56c39997" providerId="ADAL" clId="{132A0E9A-5F57-4EC6-BAB8-8EB2B559E9C6}" dt="2026-05-11T14:02:01.058" v="0"/>
          <ac:picMkLst>
            <pc:docMk/>
            <pc:sldMk cId="3373634727" sldId="420"/>
            <ac:picMk id="46" creationId="{E0DC7FAE-48DD-933B-CD08-DA0E7ECC6C18}"/>
          </ac:picMkLst>
        </pc:picChg>
      </pc:sldChg>
      <pc:sldChg chg="delSp modTransition modAnim">
        <pc:chgData name="Stephanie Haas" userId="b3f34c97-64d7-4cc1-8823-3c1e56c39997" providerId="ADAL" clId="{132A0E9A-5F57-4EC6-BAB8-8EB2B559E9C6}" dt="2026-05-11T14:02:01.058" v="0"/>
        <pc:sldMkLst>
          <pc:docMk/>
          <pc:sldMk cId="3052599832" sldId="421"/>
        </pc:sldMkLst>
        <pc:picChg chg="del">
          <ac:chgData name="Stephanie Haas" userId="b3f34c97-64d7-4cc1-8823-3c1e56c39997" providerId="ADAL" clId="{132A0E9A-5F57-4EC6-BAB8-8EB2B559E9C6}" dt="2026-05-11T14:02:01.058" v="0"/>
          <ac:picMkLst>
            <pc:docMk/>
            <pc:sldMk cId="3052599832" sldId="421"/>
            <ac:picMk id="15" creationId="{483B9C16-D40B-BFB0-7769-372873170D3C}"/>
          </ac:picMkLst>
        </pc:picChg>
      </pc:sldChg>
      <pc:sldChg chg="delSp modTransition modAnim">
        <pc:chgData name="Stephanie Haas" userId="b3f34c97-64d7-4cc1-8823-3c1e56c39997" providerId="ADAL" clId="{132A0E9A-5F57-4EC6-BAB8-8EB2B559E9C6}" dt="2026-05-11T14:02:01.058" v="0"/>
        <pc:sldMkLst>
          <pc:docMk/>
          <pc:sldMk cId="2961767614" sldId="422"/>
        </pc:sldMkLst>
        <pc:picChg chg="del">
          <ac:chgData name="Stephanie Haas" userId="b3f34c97-64d7-4cc1-8823-3c1e56c39997" providerId="ADAL" clId="{132A0E9A-5F57-4EC6-BAB8-8EB2B559E9C6}" dt="2026-05-11T14:02:01.058" v="0"/>
          <ac:picMkLst>
            <pc:docMk/>
            <pc:sldMk cId="2961767614" sldId="422"/>
            <ac:picMk id="39" creationId="{87DF429C-B540-6612-BE95-281EB3B26D38}"/>
          </ac:picMkLst>
        </pc:picChg>
      </pc:sldChg>
      <pc:sldChg chg="delSp modTransition modAnim">
        <pc:chgData name="Stephanie Haas" userId="b3f34c97-64d7-4cc1-8823-3c1e56c39997" providerId="ADAL" clId="{132A0E9A-5F57-4EC6-BAB8-8EB2B559E9C6}" dt="2026-05-11T14:02:01.058" v="0"/>
        <pc:sldMkLst>
          <pc:docMk/>
          <pc:sldMk cId="1424177236" sldId="423"/>
        </pc:sldMkLst>
        <pc:picChg chg="del">
          <ac:chgData name="Stephanie Haas" userId="b3f34c97-64d7-4cc1-8823-3c1e56c39997" providerId="ADAL" clId="{132A0E9A-5F57-4EC6-BAB8-8EB2B559E9C6}" dt="2026-05-11T14:02:01.058" v="0"/>
          <ac:picMkLst>
            <pc:docMk/>
            <pc:sldMk cId="1424177236" sldId="423"/>
            <ac:picMk id="54" creationId="{C8744859-5ECD-902B-5812-E221D244EE77}"/>
          </ac:picMkLst>
        </pc:picChg>
      </pc:sldChg>
      <pc:sldChg chg="addSp delSp modSp mod modTransition modAnim">
        <pc:chgData name="Stephanie Haas" userId="b3f34c97-64d7-4cc1-8823-3c1e56c39997" providerId="ADAL" clId="{132A0E9A-5F57-4EC6-BAB8-8EB2B559E9C6}" dt="2026-05-11T14:04:22.961" v="24" actId="1076"/>
        <pc:sldMkLst>
          <pc:docMk/>
          <pc:sldMk cId="4286754791" sldId="425"/>
        </pc:sldMkLst>
        <pc:spChg chg="del">
          <ac:chgData name="Stephanie Haas" userId="b3f34c97-64d7-4cc1-8823-3c1e56c39997" providerId="ADAL" clId="{132A0E9A-5F57-4EC6-BAB8-8EB2B559E9C6}" dt="2026-05-11T14:04:12.570" v="21" actId="478"/>
          <ac:spMkLst>
            <pc:docMk/>
            <pc:sldMk cId="4286754791" sldId="425"/>
            <ac:spMk id="3" creationId="{0D98B7A4-7219-45A8-B73E-7394D3728B9F}"/>
          </ac:spMkLst>
        </pc:spChg>
        <pc:spChg chg="add del mod">
          <ac:chgData name="Stephanie Haas" userId="b3f34c97-64d7-4cc1-8823-3c1e56c39997" providerId="ADAL" clId="{132A0E9A-5F57-4EC6-BAB8-8EB2B559E9C6}" dt="2026-05-11T14:04:16.120" v="22" actId="478"/>
          <ac:spMkLst>
            <pc:docMk/>
            <pc:sldMk cId="4286754791" sldId="425"/>
            <ac:spMk id="5" creationId="{50F8CD7F-4C80-55CE-AD3A-C581B3405CF2}"/>
          </ac:spMkLst>
        </pc:spChg>
        <pc:spChg chg="add mod">
          <ac:chgData name="Stephanie Haas" userId="b3f34c97-64d7-4cc1-8823-3c1e56c39997" providerId="ADAL" clId="{132A0E9A-5F57-4EC6-BAB8-8EB2B559E9C6}" dt="2026-05-11T14:04:22.961" v="24" actId="1076"/>
          <ac:spMkLst>
            <pc:docMk/>
            <pc:sldMk cId="4286754791" sldId="425"/>
            <ac:spMk id="6" creationId="{66A1DD7A-3028-78D5-5AD9-E4DE0476ADB2}"/>
          </ac:spMkLst>
        </pc:spChg>
        <pc:picChg chg="del">
          <ac:chgData name="Stephanie Haas" userId="b3f34c97-64d7-4cc1-8823-3c1e56c39997" providerId="ADAL" clId="{132A0E9A-5F57-4EC6-BAB8-8EB2B559E9C6}" dt="2026-05-11T14:02:01.058" v="0"/>
          <ac:picMkLst>
            <pc:docMk/>
            <pc:sldMk cId="4286754791" sldId="425"/>
            <ac:picMk id="12" creationId="{4A322BC5-1529-561D-2B5D-9A8B2057ACC3}"/>
          </ac:picMkLst>
        </pc:picChg>
      </pc:sldChg>
      <pc:sldChg chg="delSp modTransition modAnim">
        <pc:chgData name="Stephanie Haas" userId="b3f34c97-64d7-4cc1-8823-3c1e56c39997" providerId="ADAL" clId="{132A0E9A-5F57-4EC6-BAB8-8EB2B559E9C6}" dt="2026-05-11T14:02:01.058" v="0"/>
        <pc:sldMkLst>
          <pc:docMk/>
          <pc:sldMk cId="1837895518" sldId="426"/>
        </pc:sldMkLst>
        <pc:picChg chg="del">
          <ac:chgData name="Stephanie Haas" userId="b3f34c97-64d7-4cc1-8823-3c1e56c39997" providerId="ADAL" clId="{132A0E9A-5F57-4EC6-BAB8-8EB2B559E9C6}" dt="2026-05-11T14:02:01.058" v="0"/>
          <ac:picMkLst>
            <pc:docMk/>
            <pc:sldMk cId="1837895518" sldId="426"/>
            <ac:picMk id="26" creationId="{E1990FE4-AD5E-B747-77AB-BCB73F89B796}"/>
          </ac:picMkLst>
        </pc:picChg>
      </pc:sldChg>
      <pc:sldChg chg="addSp delSp modSp mod modTransition modAnim">
        <pc:chgData name="Stephanie Haas" userId="b3f34c97-64d7-4cc1-8823-3c1e56c39997" providerId="ADAL" clId="{132A0E9A-5F57-4EC6-BAB8-8EB2B559E9C6}" dt="2026-05-11T14:02:53.294" v="8" actId="1076"/>
        <pc:sldMkLst>
          <pc:docMk/>
          <pc:sldMk cId="1995928474" sldId="427"/>
        </pc:sldMkLst>
        <pc:spChg chg="del">
          <ac:chgData name="Stephanie Haas" userId="b3f34c97-64d7-4cc1-8823-3c1e56c39997" providerId="ADAL" clId="{132A0E9A-5F57-4EC6-BAB8-8EB2B559E9C6}" dt="2026-05-11T14:02:46.018" v="5" actId="478"/>
          <ac:spMkLst>
            <pc:docMk/>
            <pc:sldMk cId="1995928474" sldId="427"/>
            <ac:spMk id="3" creationId="{0D98B7A4-7219-45A8-B73E-7394D3728B9F}"/>
          </ac:spMkLst>
        </pc:spChg>
        <pc:spChg chg="add del mod">
          <ac:chgData name="Stephanie Haas" userId="b3f34c97-64d7-4cc1-8823-3c1e56c39997" providerId="ADAL" clId="{132A0E9A-5F57-4EC6-BAB8-8EB2B559E9C6}" dt="2026-05-11T14:02:48.520" v="6" actId="478"/>
          <ac:spMkLst>
            <pc:docMk/>
            <pc:sldMk cId="1995928474" sldId="427"/>
            <ac:spMk id="5" creationId="{AFF53C25-5B89-03DA-08D0-9EED699E2415}"/>
          </ac:spMkLst>
        </pc:spChg>
        <pc:spChg chg="add mod">
          <ac:chgData name="Stephanie Haas" userId="b3f34c97-64d7-4cc1-8823-3c1e56c39997" providerId="ADAL" clId="{132A0E9A-5F57-4EC6-BAB8-8EB2B559E9C6}" dt="2026-05-11T14:02:53.294" v="8" actId="1076"/>
          <ac:spMkLst>
            <pc:docMk/>
            <pc:sldMk cId="1995928474" sldId="427"/>
            <ac:spMk id="6" creationId="{C62CC095-331E-9012-829E-C40B52E846BE}"/>
          </ac:spMkLst>
        </pc:spChg>
        <pc:picChg chg="del">
          <ac:chgData name="Stephanie Haas" userId="b3f34c97-64d7-4cc1-8823-3c1e56c39997" providerId="ADAL" clId="{132A0E9A-5F57-4EC6-BAB8-8EB2B559E9C6}" dt="2026-05-11T14:02:01.058" v="0"/>
          <ac:picMkLst>
            <pc:docMk/>
            <pc:sldMk cId="1995928474" sldId="427"/>
            <ac:picMk id="12" creationId="{4A322BC5-1529-561D-2B5D-9A8B2057ACC3}"/>
          </ac:picMkLst>
        </pc:picChg>
      </pc:sldChg>
      <pc:sldChg chg="addSp delSp modSp mod modTransition modAnim">
        <pc:chgData name="Stephanie Haas" userId="b3f34c97-64d7-4cc1-8823-3c1e56c39997" providerId="ADAL" clId="{132A0E9A-5F57-4EC6-BAB8-8EB2B559E9C6}" dt="2026-05-11T14:03:13.173" v="12" actId="1076"/>
        <pc:sldMkLst>
          <pc:docMk/>
          <pc:sldMk cId="2135404204" sldId="428"/>
        </pc:sldMkLst>
        <pc:spChg chg="del">
          <ac:chgData name="Stephanie Haas" userId="b3f34c97-64d7-4cc1-8823-3c1e56c39997" providerId="ADAL" clId="{132A0E9A-5F57-4EC6-BAB8-8EB2B559E9C6}" dt="2026-05-11T14:03:05.631" v="9" actId="478"/>
          <ac:spMkLst>
            <pc:docMk/>
            <pc:sldMk cId="2135404204" sldId="428"/>
            <ac:spMk id="3" creationId="{0D98B7A4-7219-45A8-B73E-7394D3728B9F}"/>
          </ac:spMkLst>
        </pc:spChg>
        <pc:spChg chg="add del mod">
          <ac:chgData name="Stephanie Haas" userId="b3f34c97-64d7-4cc1-8823-3c1e56c39997" providerId="ADAL" clId="{132A0E9A-5F57-4EC6-BAB8-8EB2B559E9C6}" dt="2026-05-11T14:03:07.617" v="10" actId="478"/>
          <ac:spMkLst>
            <pc:docMk/>
            <pc:sldMk cId="2135404204" sldId="428"/>
            <ac:spMk id="5" creationId="{07E1740F-00AB-CF3E-0DC1-EB0C93D5FC6F}"/>
          </ac:spMkLst>
        </pc:spChg>
        <pc:spChg chg="add mod">
          <ac:chgData name="Stephanie Haas" userId="b3f34c97-64d7-4cc1-8823-3c1e56c39997" providerId="ADAL" clId="{132A0E9A-5F57-4EC6-BAB8-8EB2B559E9C6}" dt="2026-05-11T14:03:13.173" v="12" actId="1076"/>
          <ac:spMkLst>
            <pc:docMk/>
            <pc:sldMk cId="2135404204" sldId="428"/>
            <ac:spMk id="6" creationId="{9428F46C-7822-D547-A612-B0A2046B7961}"/>
          </ac:spMkLst>
        </pc:spChg>
        <pc:picChg chg="del">
          <ac:chgData name="Stephanie Haas" userId="b3f34c97-64d7-4cc1-8823-3c1e56c39997" providerId="ADAL" clId="{132A0E9A-5F57-4EC6-BAB8-8EB2B559E9C6}" dt="2026-05-11T14:02:01.058" v="0"/>
          <ac:picMkLst>
            <pc:docMk/>
            <pc:sldMk cId="2135404204" sldId="428"/>
            <ac:picMk id="12" creationId="{4A322BC5-1529-561D-2B5D-9A8B2057ACC3}"/>
          </ac:picMkLst>
        </pc:picChg>
      </pc:sldChg>
      <pc:sldChg chg="addSp delSp modSp mod modTransition modAnim">
        <pc:chgData name="Stephanie Haas" userId="b3f34c97-64d7-4cc1-8823-3c1e56c39997" providerId="ADAL" clId="{132A0E9A-5F57-4EC6-BAB8-8EB2B559E9C6}" dt="2026-05-11T14:03:29.850" v="16" actId="1076"/>
        <pc:sldMkLst>
          <pc:docMk/>
          <pc:sldMk cId="287671858" sldId="429"/>
        </pc:sldMkLst>
        <pc:spChg chg="del">
          <ac:chgData name="Stephanie Haas" userId="b3f34c97-64d7-4cc1-8823-3c1e56c39997" providerId="ADAL" clId="{132A0E9A-5F57-4EC6-BAB8-8EB2B559E9C6}" dt="2026-05-11T14:03:22.958" v="13" actId="478"/>
          <ac:spMkLst>
            <pc:docMk/>
            <pc:sldMk cId="287671858" sldId="429"/>
            <ac:spMk id="3" creationId="{0D98B7A4-7219-45A8-B73E-7394D3728B9F}"/>
          </ac:spMkLst>
        </pc:spChg>
        <pc:spChg chg="add del mod">
          <ac:chgData name="Stephanie Haas" userId="b3f34c97-64d7-4cc1-8823-3c1e56c39997" providerId="ADAL" clId="{132A0E9A-5F57-4EC6-BAB8-8EB2B559E9C6}" dt="2026-05-11T14:03:24.885" v="14" actId="478"/>
          <ac:spMkLst>
            <pc:docMk/>
            <pc:sldMk cId="287671858" sldId="429"/>
            <ac:spMk id="5" creationId="{CFA0797E-0FE7-956C-6FD6-0A70FCE11048}"/>
          </ac:spMkLst>
        </pc:spChg>
        <pc:spChg chg="add mod">
          <ac:chgData name="Stephanie Haas" userId="b3f34c97-64d7-4cc1-8823-3c1e56c39997" providerId="ADAL" clId="{132A0E9A-5F57-4EC6-BAB8-8EB2B559E9C6}" dt="2026-05-11T14:03:29.850" v="16" actId="1076"/>
          <ac:spMkLst>
            <pc:docMk/>
            <pc:sldMk cId="287671858" sldId="429"/>
            <ac:spMk id="6" creationId="{E5EA2AB7-F45C-0E78-9D91-55E284830ECD}"/>
          </ac:spMkLst>
        </pc:spChg>
        <pc:picChg chg="del">
          <ac:chgData name="Stephanie Haas" userId="b3f34c97-64d7-4cc1-8823-3c1e56c39997" providerId="ADAL" clId="{132A0E9A-5F57-4EC6-BAB8-8EB2B559E9C6}" dt="2026-05-11T14:02:01.058" v="0"/>
          <ac:picMkLst>
            <pc:docMk/>
            <pc:sldMk cId="287671858" sldId="429"/>
            <ac:picMk id="12" creationId="{4A322BC5-1529-561D-2B5D-9A8B2057ACC3}"/>
          </ac:picMkLst>
        </pc:picChg>
      </pc:sldChg>
      <pc:sldChg chg="addSp delSp modSp mod modTransition modAnim">
        <pc:chgData name="Stephanie Haas" userId="b3f34c97-64d7-4cc1-8823-3c1e56c39997" providerId="ADAL" clId="{132A0E9A-5F57-4EC6-BAB8-8EB2B559E9C6}" dt="2026-05-11T14:03:45.179" v="20" actId="1076"/>
        <pc:sldMkLst>
          <pc:docMk/>
          <pc:sldMk cId="289988821" sldId="430"/>
        </pc:sldMkLst>
        <pc:spChg chg="del">
          <ac:chgData name="Stephanie Haas" userId="b3f34c97-64d7-4cc1-8823-3c1e56c39997" providerId="ADAL" clId="{132A0E9A-5F57-4EC6-BAB8-8EB2B559E9C6}" dt="2026-05-11T14:03:39.363" v="17" actId="478"/>
          <ac:spMkLst>
            <pc:docMk/>
            <pc:sldMk cId="289988821" sldId="430"/>
            <ac:spMk id="3" creationId="{0D98B7A4-7219-45A8-B73E-7394D3728B9F}"/>
          </ac:spMkLst>
        </pc:spChg>
        <pc:spChg chg="add del mod">
          <ac:chgData name="Stephanie Haas" userId="b3f34c97-64d7-4cc1-8823-3c1e56c39997" providerId="ADAL" clId="{132A0E9A-5F57-4EC6-BAB8-8EB2B559E9C6}" dt="2026-05-11T14:03:41.553" v="18" actId="478"/>
          <ac:spMkLst>
            <pc:docMk/>
            <pc:sldMk cId="289988821" sldId="430"/>
            <ac:spMk id="5" creationId="{8E45069F-A71B-6919-937D-2026E90FC234}"/>
          </ac:spMkLst>
        </pc:spChg>
        <pc:spChg chg="add mod">
          <ac:chgData name="Stephanie Haas" userId="b3f34c97-64d7-4cc1-8823-3c1e56c39997" providerId="ADAL" clId="{132A0E9A-5F57-4EC6-BAB8-8EB2B559E9C6}" dt="2026-05-11T14:03:45.179" v="20" actId="1076"/>
          <ac:spMkLst>
            <pc:docMk/>
            <pc:sldMk cId="289988821" sldId="430"/>
            <ac:spMk id="6" creationId="{A9CBDE5A-7786-D85B-EF86-133D3DEB9258}"/>
          </ac:spMkLst>
        </pc:spChg>
        <pc:picChg chg="del">
          <ac:chgData name="Stephanie Haas" userId="b3f34c97-64d7-4cc1-8823-3c1e56c39997" providerId="ADAL" clId="{132A0E9A-5F57-4EC6-BAB8-8EB2B559E9C6}" dt="2026-05-11T14:02:01.058" v="0"/>
          <ac:picMkLst>
            <pc:docMk/>
            <pc:sldMk cId="289988821" sldId="430"/>
            <ac:picMk id="12" creationId="{4A322BC5-1529-561D-2B5D-9A8B2057ACC3}"/>
          </ac:picMkLst>
        </pc:picChg>
      </pc:sldChg>
      <pc:sldChg chg="delSp modTransition modAnim">
        <pc:chgData name="Stephanie Haas" userId="b3f34c97-64d7-4cc1-8823-3c1e56c39997" providerId="ADAL" clId="{132A0E9A-5F57-4EC6-BAB8-8EB2B559E9C6}" dt="2026-05-11T14:02:01.058" v="0"/>
        <pc:sldMkLst>
          <pc:docMk/>
          <pc:sldMk cId="932522554" sldId="431"/>
        </pc:sldMkLst>
        <pc:picChg chg="del">
          <ac:chgData name="Stephanie Haas" userId="b3f34c97-64d7-4cc1-8823-3c1e56c39997" providerId="ADAL" clId="{132A0E9A-5F57-4EC6-BAB8-8EB2B559E9C6}" dt="2026-05-11T14:02:01.058" v="0"/>
          <ac:picMkLst>
            <pc:docMk/>
            <pc:sldMk cId="932522554" sldId="431"/>
            <ac:picMk id="26" creationId="{E1990FE4-AD5E-B747-77AB-BCB73F89B796}"/>
          </ac:picMkLst>
        </pc:picChg>
      </pc:sldChg>
      <pc:sldChg chg="delSp modTransition modAnim">
        <pc:chgData name="Stephanie Haas" userId="b3f34c97-64d7-4cc1-8823-3c1e56c39997" providerId="ADAL" clId="{132A0E9A-5F57-4EC6-BAB8-8EB2B559E9C6}" dt="2026-05-11T14:02:01.058" v="0"/>
        <pc:sldMkLst>
          <pc:docMk/>
          <pc:sldMk cId="2455481212" sldId="432"/>
        </pc:sldMkLst>
        <pc:picChg chg="del">
          <ac:chgData name="Stephanie Haas" userId="b3f34c97-64d7-4cc1-8823-3c1e56c39997" providerId="ADAL" clId="{132A0E9A-5F57-4EC6-BAB8-8EB2B559E9C6}" dt="2026-05-11T14:02:01.058" v="0"/>
          <ac:picMkLst>
            <pc:docMk/>
            <pc:sldMk cId="2455481212" sldId="432"/>
            <ac:picMk id="26" creationId="{E1990FE4-AD5E-B747-77AB-BCB73F89B796}"/>
          </ac:picMkLst>
        </pc:picChg>
      </pc:sldChg>
      <pc:sldChg chg="delSp modTransition modAnim">
        <pc:chgData name="Stephanie Haas" userId="b3f34c97-64d7-4cc1-8823-3c1e56c39997" providerId="ADAL" clId="{132A0E9A-5F57-4EC6-BAB8-8EB2B559E9C6}" dt="2026-05-11T14:02:01.058" v="0"/>
        <pc:sldMkLst>
          <pc:docMk/>
          <pc:sldMk cId="2751171496" sldId="433"/>
        </pc:sldMkLst>
        <pc:picChg chg="del">
          <ac:chgData name="Stephanie Haas" userId="b3f34c97-64d7-4cc1-8823-3c1e56c39997" providerId="ADAL" clId="{132A0E9A-5F57-4EC6-BAB8-8EB2B559E9C6}" dt="2026-05-11T14:02:01.058" v="0"/>
          <ac:picMkLst>
            <pc:docMk/>
            <pc:sldMk cId="2751171496" sldId="433"/>
            <ac:picMk id="26" creationId="{E1990FE4-AD5E-B747-77AB-BCB73F89B796}"/>
          </ac:picMkLst>
        </pc:picChg>
      </pc:sldChg>
      <pc:sldChg chg="delSp modTransition modAnim">
        <pc:chgData name="Stephanie Haas" userId="b3f34c97-64d7-4cc1-8823-3c1e56c39997" providerId="ADAL" clId="{132A0E9A-5F57-4EC6-BAB8-8EB2B559E9C6}" dt="2026-05-11T14:02:01.058" v="0"/>
        <pc:sldMkLst>
          <pc:docMk/>
          <pc:sldMk cId="1919194436" sldId="434"/>
        </pc:sldMkLst>
        <pc:picChg chg="del">
          <ac:chgData name="Stephanie Haas" userId="b3f34c97-64d7-4cc1-8823-3c1e56c39997" providerId="ADAL" clId="{132A0E9A-5F57-4EC6-BAB8-8EB2B559E9C6}" dt="2026-05-11T14:02:01.058" v="0"/>
          <ac:picMkLst>
            <pc:docMk/>
            <pc:sldMk cId="1919194436" sldId="434"/>
            <ac:picMk id="26" creationId="{E1990FE4-AD5E-B747-77AB-BCB73F89B796}"/>
          </ac:picMkLst>
        </pc:picChg>
      </pc:sldChg>
      <pc:sldChg chg="delSp modTransition modAnim">
        <pc:chgData name="Stephanie Haas" userId="b3f34c97-64d7-4cc1-8823-3c1e56c39997" providerId="ADAL" clId="{132A0E9A-5F57-4EC6-BAB8-8EB2B559E9C6}" dt="2026-05-11T14:02:01.058" v="0"/>
        <pc:sldMkLst>
          <pc:docMk/>
          <pc:sldMk cId="4217785556" sldId="439"/>
        </pc:sldMkLst>
        <pc:picChg chg="del">
          <ac:chgData name="Stephanie Haas" userId="b3f34c97-64d7-4cc1-8823-3c1e56c39997" providerId="ADAL" clId="{132A0E9A-5F57-4EC6-BAB8-8EB2B559E9C6}" dt="2026-05-11T14:02:01.058" v="0"/>
          <ac:picMkLst>
            <pc:docMk/>
            <pc:sldMk cId="4217785556" sldId="439"/>
            <ac:picMk id="13" creationId="{77DF1B20-0A72-711E-3BA6-0F4CDFEDFEEA}"/>
          </ac:picMkLst>
        </pc:picChg>
      </pc:sldChg>
      <pc:sldChg chg="delSp modTransition modAnim">
        <pc:chgData name="Stephanie Haas" userId="b3f34c97-64d7-4cc1-8823-3c1e56c39997" providerId="ADAL" clId="{132A0E9A-5F57-4EC6-BAB8-8EB2B559E9C6}" dt="2026-05-11T14:02:01.058" v="0"/>
        <pc:sldMkLst>
          <pc:docMk/>
          <pc:sldMk cId="1827903827" sldId="440"/>
        </pc:sldMkLst>
        <pc:picChg chg="del">
          <ac:chgData name="Stephanie Haas" userId="b3f34c97-64d7-4cc1-8823-3c1e56c39997" providerId="ADAL" clId="{132A0E9A-5F57-4EC6-BAB8-8EB2B559E9C6}" dt="2026-05-11T14:02:01.058" v="0"/>
          <ac:picMkLst>
            <pc:docMk/>
            <pc:sldMk cId="1827903827" sldId="440"/>
            <ac:picMk id="13" creationId="{77DF1B20-0A72-711E-3BA6-0F4CDFEDFEEA}"/>
          </ac:picMkLst>
        </pc:picChg>
      </pc:sldChg>
      <pc:sldChg chg="delSp modTransition modAnim">
        <pc:chgData name="Stephanie Haas" userId="b3f34c97-64d7-4cc1-8823-3c1e56c39997" providerId="ADAL" clId="{132A0E9A-5F57-4EC6-BAB8-8EB2B559E9C6}" dt="2026-05-11T14:02:01.058" v="0"/>
        <pc:sldMkLst>
          <pc:docMk/>
          <pc:sldMk cId="1436155478" sldId="441"/>
        </pc:sldMkLst>
        <pc:picChg chg="del">
          <ac:chgData name="Stephanie Haas" userId="b3f34c97-64d7-4cc1-8823-3c1e56c39997" providerId="ADAL" clId="{132A0E9A-5F57-4EC6-BAB8-8EB2B559E9C6}" dt="2026-05-11T14:02:01.058" v="0"/>
          <ac:picMkLst>
            <pc:docMk/>
            <pc:sldMk cId="1436155478" sldId="441"/>
            <ac:picMk id="13" creationId="{77DF1B20-0A72-711E-3BA6-0F4CDFEDFEEA}"/>
          </ac:picMkLst>
        </pc:picChg>
      </pc:sldChg>
      <pc:sldChg chg="delSp modTransition modAnim">
        <pc:chgData name="Stephanie Haas" userId="b3f34c97-64d7-4cc1-8823-3c1e56c39997" providerId="ADAL" clId="{132A0E9A-5F57-4EC6-BAB8-8EB2B559E9C6}" dt="2026-05-11T14:02:01.058" v="0"/>
        <pc:sldMkLst>
          <pc:docMk/>
          <pc:sldMk cId="3811393464" sldId="442"/>
        </pc:sldMkLst>
        <pc:picChg chg="del">
          <ac:chgData name="Stephanie Haas" userId="b3f34c97-64d7-4cc1-8823-3c1e56c39997" providerId="ADAL" clId="{132A0E9A-5F57-4EC6-BAB8-8EB2B559E9C6}" dt="2026-05-11T14:02:01.058" v="0"/>
          <ac:picMkLst>
            <pc:docMk/>
            <pc:sldMk cId="3811393464" sldId="442"/>
            <ac:picMk id="13" creationId="{77DF1B20-0A72-711E-3BA6-0F4CDFEDFEEA}"/>
          </ac:picMkLst>
        </pc:picChg>
      </pc:sldChg>
      <pc:sldChg chg="delSp modTransition modAnim">
        <pc:chgData name="Stephanie Haas" userId="b3f34c97-64d7-4cc1-8823-3c1e56c39997" providerId="ADAL" clId="{132A0E9A-5F57-4EC6-BAB8-8EB2B559E9C6}" dt="2026-05-11T14:02:01.058" v="0"/>
        <pc:sldMkLst>
          <pc:docMk/>
          <pc:sldMk cId="814960288" sldId="443"/>
        </pc:sldMkLst>
        <pc:picChg chg="del">
          <ac:chgData name="Stephanie Haas" userId="b3f34c97-64d7-4cc1-8823-3c1e56c39997" providerId="ADAL" clId="{132A0E9A-5F57-4EC6-BAB8-8EB2B559E9C6}" dt="2026-05-11T14:02:01.058" v="0"/>
          <ac:picMkLst>
            <pc:docMk/>
            <pc:sldMk cId="814960288" sldId="443"/>
            <ac:picMk id="13" creationId="{77DF1B20-0A72-711E-3BA6-0F4CDFEDFEEA}"/>
          </ac:picMkLst>
        </pc:picChg>
      </pc:sldChg>
      <pc:sldChg chg="delSp modTransition modAnim">
        <pc:chgData name="Stephanie Haas" userId="b3f34c97-64d7-4cc1-8823-3c1e56c39997" providerId="ADAL" clId="{132A0E9A-5F57-4EC6-BAB8-8EB2B559E9C6}" dt="2026-05-11T14:02:01.058" v="0"/>
        <pc:sldMkLst>
          <pc:docMk/>
          <pc:sldMk cId="1610570330" sldId="444"/>
        </pc:sldMkLst>
        <pc:picChg chg="del">
          <ac:chgData name="Stephanie Haas" userId="b3f34c97-64d7-4cc1-8823-3c1e56c39997" providerId="ADAL" clId="{132A0E9A-5F57-4EC6-BAB8-8EB2B559E9C6}" dt="2026-05-11T14:02:01.058" v="0"/>
          <ac:picMkLst>
            <pc:docMk/>
            <pc:sldMk cId="1610570330" sldId="444"/>
            <ac:picMk id="25" creationId="{6F229524-1BC5-5B48-5B10-28D180C5CC29}"/>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2" loCatId="list" qsTypeId="urn:microsoft.com/office/officeart/2005/8/quickstyle/simple3" qsCatId="simple" csTypeId="urn:microsoft.com/office/officeart/2005/8/colors/accent2_5" csCatId="accent2" phldr="1"/>
      <dgm:spPr/>
      <dgm:t>
        <a:bodyPr/>
        <a:lstStyle/>
        <a:p>
          <a:endParaRPr lang="en-US"/>
        </a:p>
      </dgm:t>
    </dgm:pt>
    <dgm:pt modelId="{3C05936E-06EC-4064-8E0F-EA9041E40789}">
      <dgm:prSet custT="1"/>
      <dgm:spPr/>
      <dgm:t>
        <a:bodyPr/>
        <a:lstStyle/>
        <a:p>
          <a:r>
            <a:rPr lang="en-US" sz="2600" b="1"/>
            <a:t>Initial Enrollment Period</a:t>
          </a:r>
          <a:endParaRPr lang="en-US" sz="2600" b="1" dirty="0"/>
        </a:p>
      </dgm:t>
    </dgm:pt>
    <dgm:pt modelId="{DBB88DB4-8A9E-42B0-A208-D26C6D1E1083}" type="parTrans" cxnId="{CE542691-28CA-49F4-ADFC-C575F923DD5C}">
      <dgm:prSet/>
      <dgm:spPr/>
      <dgm:t>
        <a:bodyPr/>
        <a:lstStyle/>
        <a:p>
          <a:endParaRPr lang="en-US"/>
        </a:p>
      </dgm:t>
    </dgm:pt>
    <dgm:pt modelId="{4FF5B65F-9EBF-491D-B3BE-4F52238B9E80}" type="sibTrans" cxnId="{CE542691-28CA-49F4-ADFC-C575F923DD5C}">
      <dgm:prSet/>
      <dgm:spPr/>
      <dgm:t>
        <a:bodyPr/>
        <a:lstStyle/>
        <a:p>
          <a:endParaRPr lang="en-US"/>
        </a:p>
      </dgm:t>
    </dgm:pt>
    <dgm:pt modelId="{1512A580-4D6A-47ED-AFD5-16B20458AB30}">
      <dgm:prSet/>
      <dgm:spPr/>
      <dgm:t>
        <a:bodyPr/>
        <a:lstStyle/>
        <a:p>
          <a:r>
            <a:rPr lang="en-US" dirty="0"/>
            <a:t>3 months prior, month of, and 3 months after starting Medicare</a:t>
          </a:r>
        </a:p>
      </dgm:t>
    </dgm:pt>
    <dgm:pt modelId="{01E556D0-F784-4C15-87D2-0ED4C60FA288}" type="parTrans" cxnId="{CD7D8697-A5B3-4FCA-8849-AAF874761C73}">
      <dgm:prSet/>
      <dgm:spPr/>
      <dgm:t>
        <a:bodyPr/>
        <a:lstStyle/>
        <a:p>
          <a:endParaRPr lang="en-US"/>
        </a:p>
      </dgm:t>
    </dgm:pt>
    <dgm:pt modelId="{97146155-0938-4A1D-93EE-AB88829851E0}" type="sibTrans" cxnId="{CD7D8697-A5B3-4FCA-8849-AAF874761C73}">
      <dgm:prSet/>
      <dgm:spPr/>
      <dgm:t>
        <a:bodyPr/>
        <a:lstStyle/>
        <a:p>
          <a:endParaRPr lang="en-US"/>
        </a:p>
      </dgm:t>
    </dgm:pt>
    <dgm:pt modelId="{B64E8331-8BF5-44BA-BC5B-89D68314CEE5}">
      <dgm:prSet custT="1"/>
      <dgm:spPr/>
      <dgm:t>
        <a:bodyPr/>
        <a:lstStyle/>
        <a:p>
          <a:r>
            <a:rPr lang="en-US" sz="2600" b="1"/>
            <a:t>Annual Open Enrollment Period</a:t>
          </a:r>
          <a:endParaRPr lang="en-US" sz="2600" b="1" dirty="0"/>
        </a:p>
      </dgm:t>
    </dgm:pt>
    <dgm:pt modelId="{5F59A81F-31ED-460A-9874-7381A9F8225F}" type="parTrans" cxnId="{B50EC2B8-AF90-414E-A7D6-D35E70975527}">
      <dgm:prSet/>
      <dgm:spPr/>
      <dgm:t>
        <a:bodyPr/>
        <a:lstStyle/>
        <a:p>
          <a:endParaRPr lang="en-US"/>
        </a:p>
      </dgm:t>
    </dgm:pt>
    <dgm:pt modelId="{7E349C4F-C98B-49CF-99A6-74A69DF39923}" type="sibTrans" cxnId="{B50EC2B8-AF90-414E-A7D6-D35E70975527}">
      <dgm:prSet/>
      <dgm:spPr/>
      <dgm:t>
        <a:bodyPr/>
        <a:lstStyle/>
        <a:p>
          <a:endParaRPr lang="en-US"/>
        </a:p>
      </dgm:t>
    </dgm:pt>
    <dgm:pt modelId="{CFEA18F7-3BB0-4702-9E87-AE0380821B94}">
      <dgm:prSet/>
      <dgm:spPr/>
      <dgm:t>
        <a:bodyPr/>
        <a:lstStyle/>
        <a:p>
          <a:r>
            <a:rPr lang="en-US" dirty="0"/>
            <a:t>October 15 - December 7 each year </a:t>
          </a:r>
          <a:br>
            <a:rPr lang="en-US" dirty="0"/>
          </a:br>
          <a:r>
            <a:rPr lang="en-US" dirty="0"/>
            <a:t>Change your coverage, Changes become effective January 1 of the following year</a:t>
          </a:r>
        </a:p>
      </dgm:t>
    </dgm:pt>
    <dgm:pt modelId="{F900965F-64DE-4D28-8BD7-B7EF7209EBA7}" type="parTrans" cxnId="{E689357E-84A3-4AD2-8E8E-3AB495B015C5}">
      <dgm:prSet/>
      <dgm:spPr/>
      <dgm:t>
        <a:bodyPr/>
        <a:lstStyle/>
        <a:p>
          <a:endParaRPr lang="en-US"/>
        </a:p>
      </dgm:t>
    </dgm:pt>
    <dgm:pt modelId="{60DF9E09-16CC-49F1-B12B-5507A7B77428}" type="sibTrans" cxnId="{E689357E-84A3-4AD2-8E8E-3AB495B015C5}">
      <dgm:prSet/>
      <dgm:spPr/>
      <dgm:t>
        <a:bodyPr/>
        <a:lstStyle/>
        <a:p>
          <a:endParaRPr lang="en-US"/>
        </a:p>
      </dgm:t>
    </dgm:pt>
    <dgm:pt modelId="{DDE9DCBA-9CF0-47E9-82A9-950AFE9F6CD3}">
      <dgm:prSet/>
      <dgm:spPr/>
      <dgm:t>
        <a:bodyPr/>
        <a:lstStyle/>
        <a:p>
          <a:r>
            <a:rPr lang="en-US" b="1"/>
            <a:t>Medicare Advantage Open Enrollment Period</a:t>
          </a:r>
          <a:endParaRPr lang="en-US" b="1" dirty="0"/>
        </a:p>
      </dgm:t>
    </dgm:pt>
    <dgm:pt modelId="{25FD3C1F-C239-4865-B3C2-BD94BA26F614}" type="parTrans" cxnId="{9A1C4872-6886-4F26-85F5-3C8656FCDB4E}">
      <dgm:prSet/>
      <dgm:spPr/>
      <dgm:t>
        <a:bodyPr/>
        <a:lstStyle/>
        <a:p>
          <a:endParaRPr lang="en-US"/>
        </a:p>
      </dgm:t>
    </dgm:pt>
    <dgm:pt modelId="{B8DC8E96-F85F-47E1-9DD4-CE346E0D70E2}" type="sibTrans" cxnId="{9A1C4872-6886-4F26-85F5-3C8656FCDB4E}">
      <dgm:prSet/>
      <dgm:spPr/>
      <dgm:t>
        <a:bodyPr/>
        <a:lstStyle/>
        <a:p>
          <a:endParaRPr lang="en-US"/>
        </a:p>
      </dgm:t>
    </dgm:pt>
    <dgm:pt modelId="{C2329D91-185A-48EA-AC4C-6FA4CA7A69E1}">
      <dgm:prSet/>
      <dgm:spPr/>
      <dgm:t>
        <a:bodyPr/>
        <a:lstStyle/>
        <a:p>
          <a:r>
            <a:rPr lang="en-US"/>
            <a:t>People who already have a Medicare Advantage plan can make one change  January 1 – March 31 every year</a:t>
          </a:r>
          <a:endParaRPr lang="en-US" dirty="0"/>
        </a:p>
      </dgm:t>
    </dgm:pt>
    <dgm:pt modelId="{E8EBB1DB-100E-4471-AE48-EFE63F30D41C}" type="parTrans" cxnId="{63084431-151E-435F-B759-99F38CDA3950}">
      <dgm:prSet/>
      <dgm:spPr/>
      <dgm:t>
        <a:bodyPr/>
        <a:lstStyle/>
        <a:p>
          <a:endParaRPr lang="en-US"/>
        </a:p>
      </dgm:t>
    </dgm:pt>
    <dgm:pt modelId="{06442AEA-3BC0-447F-A035-F9B300FCF6F2}" type="sibTrans" cxnId="{63084431-151E-435F-B759-99F38CDA3950}">
      <dgm:prSet/>
      <dgm:spPr/>
      <dgm:t>
        <a:bodyPr/>
        <a:lstStyle/>
        <a:p>
          <a:endParaRPr lang="en-US"/>
        </a:p>
      </dgm:t>
    </dgm:pt>
    <dgm:pt modelId="{F80B611A-2EE4-4DDA-B95D-3AC5A71E37F2}">
      <dgm:prSet/>
      <dgm:spPr/>
      <dgm:t>
        <a:bodyPr/>
        <a:lstStyle/>
        <a:p>
          <a:r>
            <a:rPr lang="en-US" b="1"/>
            <a:t>Special Enrollment Periods</a:t>
          </a:r>
          <a:endParaRPr lang="en-US" b="1" dirty="0"/>
        </a:p>
      </dgm:t>
    </dgm:pt>
    <dgm:pt modelId="{2C1AE404-5559-40E6-AE23-076D6DBA09DB}" type="parTrans" cxnId="{5FAFA045-E0B1-4B34-B102-903B33E8CDD7}">
      <dgm:prSet/>
      <dgm:spPr/>
      <dgm:t>
        <a:bodyPr/>
        <a:lstStyle/>
        <a:p>
          <a:endParaRPr lang="en-US"/>
        </a:p>
      </dgm:t>
    </dgm:pt>
    <dgm:pt modelId="{F0159A73-A2CB-47BB-AEBF-EA188A811270}" type="sibTrans" cxnId="{5FAFA045-E0B1-4B34-B102-903B33E8CDD7}">
      <dgm:prSet/>
      <dgm:spPr/>
      <dgm:t>
        <a:bodyPr/>
        <a:lstStyle/>
        <a:p>
          <a:endParaRPr lang="en-US"/>
        </a:p>
      </dgm:t>
    </dgm:pt>
    <dgm:pt modelId="{560CC4FE-E3ED-4F8B-992D-B1288276E790}">
      <dgm:prSet/>
      <dgm:spPr/>
      <dgm:t>
        <a:bodyPr/>
        <a:lstStyle/>
        <a:p>
          <a:r>
            <a:rPr lang="en-US"/>
            <a:t>Qualifying events may trigger an opportunity to change your Medicare coverage</a:t>
          </a:r>
          <a:endParaRPr lang="en-US" dirty="0"/>
        </a:p>
      </dgm:t>
    </dgm:pt>
    <dgm:pt modelId="{AC4F3D1D-96E9-4086-8815-72D80FCCA5C2}" type="parTrans" cxnId="{69483CA1-8B7D-44E6-B412-BD4AD8EF9B85}">
      <dgm:prSet/>
      <dgm:spPr/>
      <dgm:t>
        <a:bodyPr/>
        <a:lstStyle/>
        <a:p>
          <a:endParaRPr lang="en-US"/>
        </a:p>
      </dgm:t>
    </dgm:pt>
    <dgm:pt modelId="{A20A4C0D-83DA-4EEE-80A2-C50010A3F29F}" type="sibTrans" cxnId="{69483CA1-8B7D-44E6-B412-BD4AD8EF9B85}">
      <dgm:prSet/>
      <dgm:spPr/>
      <dgm:t>
        <a:bodyPr/>
        <a:lstStyle/>
        <a:p>
          <a:endParaRPr lang="en-US"/>
        </a:p>
      </dgm:t>
    </dgm:pt>
    <dgm:pt modelId="{EBFCE6F2-8446-434A-BF59-A709999FAA12}" type="pres">
      <dgm:prSet presAssocID="{47090115-75E3-4316-8CB2-7159DD3F5CC6}" presName="linear" presStyleCnt="0">
        <dgm:presLayoutVars>
          <dgm:animLvl val="lvl"/>
          <dgm:resizeHandles val="exact"/>
        </dgm:presLayoutVars>
      </dgm:prSet>
      <dgm:spPr/>
    </dgm:pt>
    <dgm:pt modelId="{ACD08AA4-243C-49CA-9429-1D31E35D8A43}" type="pres">
      <dgm:prSet presAssocID="{3C05936E-06EC-4064-8E0F-EA9041E40789}" presName="parentText" presStyleLbl="node1" presStyleIdx="0" presStyleCnt="4">
        <dgm:presLayoutVars>
          <dgm:chMax val="0"/>
          <dgm:bulletEnabled val="1"/>
        </dgm:presLayoutVars>
      </dgm:prSet>
      <dgm:spPr/>
    </dgm:pt>
    <dgm:pt modelId="{D2317B9D-3036-40A9-A5EC-A223C68DB1A4}" type="pres">
      <dgm:prSet presAssocID="{3C05936E-06EC-4064-8E0F-EA9041E40789}" presName="childText" presStyleLbl="revTx" presStyleIdx="0" presStyleCnt="4">
        <dgm:presLayoutVars>
          <dgm:bulletEnabled val="1"/>
        </dgm:presLayoutVars>
      </dgm:prSet>
      <dgm:spPr/>
    </dgm:pt>
    <dgm:pt modelId="{4A16CD12-AC83-4C20-BC2B-254D28DB5FBE}" type="pres">
      <dgm:prSet presAssocID="{B64E8331-8BF5-44BA-BC5B-89D68314CEE5}" presName="parentText" presStyleLbl="node1" presStyleIdx="1" presStyleCnt="4">
        <dgm:presLayoutVars>
          <dgm:chMax val="0"/>
          <dgm:bulletEnabled val="1"/>
        </dgm:presLayoutVars>
      </dgm:prSet>
      <dgm:spPr/>
    </dgm:pt>
    <dgm:pt modelId="{92CA7C3D-F483-49A0-B546-DE3E5AE6A0EB}" type="pres">
      <dgm:prSet presAssocID="{B64E8331-8BF5-44BA-BC5B-89D68314CEE5}" presName="childText" presStyleLbl="revTx" presStyleIdx="1" presStyleCnt="4">
        <dgm:presLayoutVars>
          <dgm:bulletEnabled val="1"/>
        </dgm:presLayoutVars>
      </dgm:prSet>
      <dgm:spPr/>
    </dgm:pt>
    <dgm:pt modelId="{2BE0871A-E517-43DA-AF8E-3D972E267571}" type="pres">
      <dgm:prSet presAssocID="{DDE9DCBA-9CF0-47E9-82A9-950AFE9F6CD3}" presName="parentText" presStyleLbl="node1" presStyleIdx="2" presStyleCnt="4">
        <dgm:presLayoutVars>
          <dgm:chMax val="0"/>
          <dgm:bulletEnabled val="1"/>
        </dgm:presLayoutVars>
      </dgm:prSet>
      <dgm:spPr/>
    </dgm:pt>
    <dgm:pt modelId="{B92CDD79-3CEB-42A6-991E-432C11307932}" type="pres">
      <dgm:prSet presAssocID="{DDE9DCBA-9CF0-47E9-82A9-950AFE9F6CD3}" presName="childText" presStyleLbl="revTx" presStyleIdx="2" presStyleCnt="4">
        <dgm:presLayoutVars>
          <dgm:bulletEnabled val="1"/>
        </dgm:presLayoutVars>
      </dgm:prSet>
      <dgm:spPr/>
    </dgm:pt>
    <dgm:pt modelId="{BF504B16-33E2-4F09-B381-2A83A0672F3C}" type="pres">
      <dgm:prSet presAssocID="{F80B611A-2EE4-4DDA-B95D-3AC5A71E37F2}" presName="parentText" presStyleLbl="node1" presStyleIdx="3" presStyleCnt="4">
        <dgm:presLayoutVars>
          <dgm:chMax val="0"/>
          <dgm:bulletEnabled val="1"/>
        </dgm:presLayoutVars>
      </dgm:prSet>
      <dgm:spPr/>
    </dgm:pt>
    <dgm:pt modelId="{097D9AB4-D167-489E-AB9F-808C5809E940}" type="pres">
      <dgm:prSet presAssocID="{F80B611A-2EE4-4DDA-B95D-3AC5A71E37F2}" presName="childText" presStyleLbl="revTx" presStyleIdx="3" presStyleCnt="4">
        <dgm:presLayoutVars>
          <dgm:bulletEnabled val="1"/>
        </dgm:presLayoutVars>
      </dgm:prSet>
      <dgm:spPr/>
    </dgm:pt>
  </dgm:ptLst>
  <dgm:cxnLst>
    <dgm:cxn modelId="{29D6090C-6452-440D-B526-BBE018B65E2E}" type="presOf" srcId="{F80B611A-2EE4-4DDA-B95D-3AC5A71E37F2}" destId="{BF504B16-33E2-4F09-B381-2A83A0672F3C}" srcOrd="0" destOrd="0" presId="urn:microsoft.com/office/officeart/2005/8/layout/vList2"/>
    <dgm:cxn modelId="{6302DF13-5882-4CEC-8A97-1076EE87620B}" type="presOf" srcId="{560CC4FE-E3ED-4F8B-992D-B1288276E790}" destId="{097D9AB4-D167-489E-AB9F-808C5809E940}" srcOrd="0" destOrd="0" presId="urn:microsoft.com/office/officeart/2005/8/layout/vList2"/>
    <dgm:cxn modelId="{F366272C-797D-4308-9235-4E3E025108CC}" type="presOf" srcId="{C2329D91-185A-48EA-AC4C-6FA4CA7A69E1}" destId="{B92CDD79-3CEB-42A6-991E-432C11307932}" srcOrd="0" destOrd="0" presId="urn:microsoft.com/office/officeart/2005/8/layout/vList2"/>
    <dgm:cxn modelId="{63084431-151E-435F-B759-99F38CDA3950}" srcId="{DDE9DCBA-9CF0-47E9-82A9-950AFE9F6CD3}" destId="{C2329D91-185A-48EA-AC4C-6FA4CA7A69E1}" srcOrd="0" destOrd="0" parTransId="{E8EBB1DB-100E-4471-AE48-EFE63F30D41C}" sibTransId="{06442AEA-3BC0-447F-A035-F9B300FCF6F2}"/>
    <dgm:cxn modelId="{5FAFA045-E0B1-4B34-B102-903B33E8CDD7}" srcId="{47090115-75E3-4316-8CB2-7159DD3F5CC6}" destId="{F80B611A-2EE4-4DDA-B95D-3AC5A71E37F2}" srcOrd="3" destOrd="0" parTransId="{2C1AE404-5559-40E6-AE23-076D6DBA09DB}" sibTransId="{F0159A73-A2CB-47BB-AEBF-EA188A811270}"/>
    <dgm:cxn modelId="{4E293469-9155-4A20-A8E6-6BFD33CDF579}" type="presOf" srcId="{1512A580-4D6A-47ED-AFD5-16B20458AB30}" destId="{D2317B9D-3036-40A9-A5EC-A223C68DB1A4}" srcOrd="0" destOrd="0" presId="urn:microsoft.com/office/officeart/2005/8/layout/vList2"/>
    <dgm:cxn modelId="{1F234F70-6EF4-4D76-8A64-9D2E75EFA6EB}" type="presOf" srcId="{CFEA18F7-3BB0-4702-9E87-AE0380821B94}" destId="{92CA7C3D-F483-49A0-B546-DE3E5AE6A0EB}" srcOrd="0" destOrd="0" presId="urn:microsoft.com/office/officeart/2005/8/layout/vList2"/>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FFB5BFA0-EB9E-4402-A434-A5DCB0353DA6}" type="presOf" srcId="{3C05936E-06EC-4064-8E0F-EA9041E40789}" destId="{ACD08AA4-243C-49CA-9429-1D31E35D8A43}" srcOrd="0" destOrd="0" presId="urn:microsoft.com/office/officeart/2005/8/layout/vList2"/>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743A97E4-B808-4CE7-8C89-EEF96E5381D1}" type="presOf" srcId="{DDE9DCBA-9CF0-47E9-82A9-950AFE9F6CD3}" destId="{2BE0871A-E517-43DA-AF8E-3D972E267571}" srcOrd="0" destOrd="0" presId="urn:microsoft.com/office/officeart/2005/8/layout/vList2"/>
    <dgm:cxn modelId="{19AB98F0-F6F5-4C82-840B-FA64525FD1A0}" type="presOf" srcId="{B64E8331-8BF5-44BA-BC5B-89D68314CEE5}" destId="{4A16CD12-AC83-4C20-BC2B-254D28DB5FBE}" srcOrd="0" destOrd="0" presId="urn:microsoft.com/office/officeart/2005/8/layout/vList2"/>
    <dgm:cxn modelId="{F76B3BFF-59A9-4190-8E91-9DE3B55FA5EF}" type="presOf" srcId="{47090115-75E3-4316-8CB2-7159DD3F5CC6}" destId="{EBFCE6F2-8446-434A-BF59-A709999FAA12}" srcOrd="0" destOrd="0" presId="urn:microsoft.com/office/officeart/2005/8/layout/vList2"/>
    <dgm:cxn modelId="{37884034-9CEC-4108-B02C-895BA2F92088}" type="presParOf" srcId="{EBFCE6F2-8446-434A-BF59-A709999FAA12}" destId="{ACD08AA4-243C-49CA-9429-1D31E35D8A43}" srcOrd="0" destOrd="0" presId="urn:microsoft.com/office/officeart/2005/8/layout/vList2"/>
    <dgm:cxn modelId="{7E090C4B-32D8-4974-9625-816744C78CDD}" type="presParOf" srcId="{EBFCE6F2-8446-434A-BF59-A709999FAA12}" destId="{D2317B9D-3036-40A9-A5EC-A223C68DB1A4}" srcOrd="1" destOrd="0" presId="urn:microsoft.com/office/officeart/2005/8/layout/vList2"/>
    <dgm:cxn modelId="{7F03F86B-74E2-452A-A4FE-8DC76B7BBFD6}" type="presParOf" srcId="{EBFCE6F2-8446-434A-BF59-A709999FAA12}" destId="{4A16CD12-AC83-4C20-BC2B-254D28DB5FBE}" srcOrd="2" destOrd="0" presId="urn:microsoft.com/office/officeart/2005/8/layout/vList2"/>
    <dgm:cxn modelId="{1227E52D-760F-4B46-B802-272D60C1E4EE}" type="presParOf" srcId="{EBFCE6F2-8446-434A-BF59-A709999FAA12}" destId="{92CA7C3D-F483-49A0-B546-DE3E5AE6A0EB}" srcOrd="3" destOrd="0" presId="urn:microsoft.com/office/officeart/2005/8/layout/vList2"/>
    <dgm:cxn modelId="{9A6C9000-2F6C-42FF-9686-3AF4AB48573C}" type="presParOf" srcId="{EBFCE6F2-8446-434A-BF59-A709999FAA12}" destId="{2BE0871A-E517-43DA-AF8E-3D972E267571}" srcOrd="4" destOrd="0" presId="urn:microsoft.com/office/officeart/2005/8/layout/vList2"/>
    <dgm:cxn modelId="{D756526A-38E3-4484-9526-7E04B92239A8}" type="presParOf" srcId="{EBFCE6F2-8446-434A-BF59-A709999FAA12}" destId="{B92CDD79-3CEB-42A6-991E-432C11307932}" srcOrd="5" destOrd="0" presId="urn:microsoft.com/office/officeart/2005/8/layout/vList2"/>
    <dgm:cxn modelId="{8ADEC435-A4A5-40D5-902A-9486A52919BC}" type="presParOf" srcId="{EBFCE6F2-8446-434A-BF59-A709999FAA12}" destId="{BF504B16-33E2-4F09-B381-2A83A0672F3C}" srcOrd="6" destOrd="0" presId="urn:microsoft.com/office/officeart/2005/8/layout/vList2"/>
    <dgm:cxn modelId="{2D87C71C-DCF0-4878-8BA7-35A14F20CF0F}" type="presParOf" srcId="{EBFCE6F2-8446-434A-BF59-A709999FAA12}" destId="{097D9AB4-D167-489E-AB9F-808C5809E94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7DB80B0F-D7C3-4EEA-9114-3C52F84AD620}">
      <dgm:prSet custT="1"/>
      <dgm:spPr/>
      <dgm:t>
        <a:bodyPr/>
        <a:lstStyle/>
        <a:p>
          <a:r>
            <a:rPr lang="en-US" sz="2000" b="1">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000" dirty="0"/>
        </a:p>
      </dgm:t>
    </dgm:pt>
    <dgm:pt modelId="{6522BF90-02A3-46AE-851D-E067EF69C3AC}" type="parTrans" cxnId="{5F719858-B015-4BC8-ABCA-85DB05B4B618}">
      <dgm:prSet/>
      <dgm:spPr/>
      <dgm:t>
        <a:bodyPr/>
        <a:lstStyle/>
        <a:p>
          <a:endParaRPr lang="en-US" sz="2400"/>
        </a:p>
      </dgm:t>
    </dgm:pt>
    <dgm:pt modelId="{A4BE7D0F-0484-4C0C-9DA6-A6E6831EA82B}" type="sibTrans" cxnId="{5F719858-B015-4BC8-ABCA-85DB05B4B618}">
      <dgm:prSet/>
      <dgm:spPr/>
      <dgm:t>
        <a:bodyPr/>
        <a:lstStyle/>
        <a:p>
          <a:endParaRPr lang="en-US" sz="2400"/>
        </a:p>
      </dgm:t>
    </dgm:pt>
    <dgm:pt modelId="{9BDEBEDE-A3E1-427F-917D-34170DFDD472}">
      <dgm:prSet custT="1"/>
      <dgm:spPr/>
      <dgm:t>
        <a:bodyPr/>
        <a:lstStyle/>
        <a:p>
          <a:r>
            <a:rPr lang="en-US" sz="2400" dirty="0"/>
            <a:t>Helps pay for Medicare Part B premium</a:t>
          </a:r>
        </a:p>
      </dgm:t>
    </dgm:pt>
    <dgm:pt modelId="{4BEB1D7D-8AD5-45AB-B060-94E4FF680551}" type="parTrans" cxnId="{962AE1F9-C007-4951-B921-525AB42A02BC}">
      <dgm:prSet/>
      <dgm:spPr/>
      <dgm:t>
        <a:bodyPr/>
        <a:lstStyle/>
        <a:p>
          <a:endParaRPr lang="en-US" sz="2400"/>
        </a:p>
      </dgm:t>
    </dgm:pt>
    <dgm:pt modelId="{F0702C81-AE1B-4A26-BD5F-24B1E158BD42}" type="sibTrans" cxnId="{962AE1F9-C007-4951-B921-525AB42A02BC}">
      <dgm:prSet/>
      <dgm:spPr/>
      <dgm:t>
        <a:bodyPr/>
        <a:lstStyle/>
        <a:p>
          <a:endParaRPr lang="en-US" sz="2400"/>
        </a:p>
      </dgm:t>
    </dgm:pt>
    <dgm:pt modelId="{F30D215E-C956-4ECA-AFB7-DF638A28D668}">
      <dgm:prSet custT="1"/>
      <dgm:spPr/>
      <dgm:t>
        <a:bodyPr/>
        <a:lstStyle/>
        <a:p>
          <a:r>
            <a:rPr lang="en-US" sz="2400" dirty="0"/>
            <a:t>May also help pay Medicare copays and deductibles</a:t>
          </a:r>
        </a:p>
      </dgm:t>
    </dgm:pt>
    <dgm:pt modelId="{B5F9993E-7933-4BE1-B1A4-491ED6206AE3}" type="parTrans" cxnId="{B7E3D6DB-C32B-4973-8568-6930B7746629}">
      <dgm:prSet/>
      <dgm:spPr/>
      <dgm:t>
        <a:bodyPr/>
        <a:lstStyle/>
        <a:p>
          <a:endParaRPr lang="en-US" sz="2400"/>
        </a:p>
      </dgm:t>
    </dgm:pt>
    <dgm:pt modelId="{E061283E-33D5-474C-8F61-670E1AFD4EA8}" type="sibTrans" cxnId="{B7E3D6DB-C32B-4973-8568-6930B7746629}">
      <dgm:prSet/>
      <dgm:spPr/>
      <dgm:t>
        <a:bodyPr/>
        <a:lstStyle/>
        <a:p>
          <a:endParaRPr lang="en-US" sz="2400"/>
        </a:p>
      </dgm:t>
    </dgm:pt>
    <dgm:pt modelId="{2A180F52-06C3-4DAD-B2AC-6AD4884470CC}">
      <dgm:prSet custT="1"/>
      <dgm:spPr/>
      <dgm:t>
        <a:bodyPr/>
        <a:lstStyle/>
        <a:p>
          <a:r>
            <a:rPr lang="en-US" sz="2000" b="1">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000" dirty="0"/>
        </a:p>
      </dgm:t>
    </dgm:pt>
    <dgm:pt modelId="{A5F4B362-A18D-4A95-906B-A861D997376B}" type="parTrans" cxnId="{34A44430-D060-43A9-96FC-E123E28D23A4}">
      <dgm:prSet/>
      <dgm:spPr/>
      <dgm:t>
        <a:bodyPr/>
        <a:lstStyle/>
        <a:p>
          <a:endParaRPr lang="en-US" sz="2400"/>
        </a:p>
      </dgm:t>
    </dgm:pt>
    <dgm:pt modelId="{8DEAC737-F62E-48A3-A55B-F930A1565E67}" type="sibTrans" cxnId="{34A44430-D060-43A9-96FC-E123E28D23A4}">
      <dgm:prSet/>
      <dgm:spPr/>
      <dgm:t>
        <a:bodyPr/>
        <a:lstStyle/>
        <a:p>
          <a:endParaRPr lang="en-US" sz="2400"/>
        </a:p>
      </dgm:t>
    </dgm:pt>
    <dgm:pt modelId="{7485E82A-AA04-4FB4-B54D-DB08A0640604}">
      <dgm:prSet custT="1"/>
      <dgm:spPr/>
      <dgm:t>
        <a:bodyPr/>
        <a:lstStyle/>
        <a:p>
          <a:r>
            <a:rPr lang="en-US" sz="2400"/>
            <a:t>Assistance with Medicare prescription drug coverage.</a:t>
          </a:r>
        </a:p>
      </dgm:t>
    </dgm:pt>
    <dgm:pt modelId="{73DFD61D-62E4-4E72-8543-CDC9A9278F76}" type="parTrans" cxnId="{14EFAD92-FAB9-44D3-98F8-F949D4CFB806}">
      <dgm:prSet/>
      <dgm:spPr/>
      <dgm:t>
        <a:bodyPr/>
        <a:lstStyle/>
        <a:p>
          <a:endParaRPr lang="en-US" sz="2400"/>
        </a:p>
      </dgm:t>
    </dgm:pt>
    <dgm:pt modelId="{F8016F23-9064-422F-B9C0-D1082066405F}" type="sibTrans" cxnId="{14EFAD92-FAB9-44D3-98F8-F949D4CFB806}">
      <dgm:prSet/>
      <dgm:spPr/>
      <dgm:t>
        <a:bodyPr/>
        <a:lstStyle/>
        <a:p>
          <a:endParaRPr lang="en-US" sz="2400"/>
        </a:p>
      </dgm:t>
    </dgm:pt>
    <dgm:pt modelId="{E8EF9752-9CCE-4EDF-864E-13DA2770CEAB}">
      <dgm:prSet custT="1"/>
      <dgm:spPr/>
      <dgm:t>
        <a:bodyPr/>
        <a:lstStyle/>
        <a:p>
          <a:r>
            <a:rPr lang="en-US" sz="2400"/>
            <a:t>Reduces Part D premiums, deductibles, and copays based on income and assets.</a:t>
          </a:r>
        </a:p>
      </dgm:t>
    </dgm:pt>
    <dgm:pt modelId="{D07294B0-4126-4B5D-B002-138C701AACB7}" type="parTrans" cxnId="{2D711454-92D6-4E33-82FD-9C3C184E20D7}">
      <dgm:prSet/>
      <dgm:spPr/>
      <dgm:t>
        <a:bodyPr/>
        <a:lstStyle/>
        <a:p>
          <a:endParaRPr lang="en-US" sz="2400"/>
        </a:p>
      </dgm:t>
    </dgm:pt>
    <dgm:pt modelId="{6EBEBB38-2797-46BC-B8D8-576F37AB1F22}" type="sibTrans" cxnId="{2D711454-92D6-4E33-82FD-9C3C184E20D7}">
      <dgm:prSet/>
      <dgm:spPr/>
      <dgm:t>
        <a:bodyPr/>
        <a:lstStyle/>
        <a:p>
          <a:endParaRPr lang="en-US" sz="2400"/>
        </a:p>
      </dgm:t>
    </dgm:pt>
    <dgm:pt modelId="{A1933EF4-9DFD-4E38-967B-7A8E33880BBE}">
      <dgm:prSet custT="1"/>
      <dgm:spPr/>
      <dgm:t>
        <a:bodyPr/>
        <a:lstStyle/>
        <a:p>
          <a:r>
            <a:rPr lang="en-US" sz="2000" b="1">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000" dirty="0"/>
        </a:p>
      </dgm:t>
    </dgm:pt>
    <dgm:pt modelId="{85D057C3-0F6D-423C-AC12-6D2D3389715D}" type="parTrans" cxnId="{3E4E83F3-C856-43AE-8636-241019E7FDB7}">
      <dgm:prSet/>
      <dgm:spPr/>
      <dgm:t>
        <a:bodyPr/>
        <a:lstStyle/>
        <a:p>
          <a:endParaRPr lang="en-US" sz="2400"/>
        </a:p>
      </dgm:t>
    </dgm:pt>
    <dgm:pt modelId="{B26D67BA-002B-47E1-9DEE-A4D822F5616B}" type="sibTrans" cxnId="{3E4E83F3-C856-43AE-8636-241019E7FDB7}">
      <dgm:prSet/>
      <dgm:spPr/>
      <dgm:t>
        <a:bodyPr/>
        <a:lstStyle/>
        <a:p>
          <a:endParaRPr lang="en-US" sz="2400"/>
        </a:p>
      </dgm:t>
    </dgm:pt>
    <dgm:pt modelId="{28A9C787-DE97-49C1-B85E-D26FBBAC4030}">
      <dgm:prSet custT="1"/>
      <dgm:spPr/>
      <dgm:t>
        <a:bodyPr/>
        <a:lstStyle/>
        <a:p>
          <a:pPr>
            <a:buNone/>
          </a:pPr>
          <a:r>
            <a:rPr lang="en-US" sz="2400" dirty="0"/>
            <a:t>Level of assistance depends on annual income.</a:t>
          </a:r>
        </a:p>
      </dgm:t>
    </dgm:pt>
    <dgm:pt modelId="{39E96E9D-DE57-408D-9BD0-48E8413F75AB}" type="parTrans" cxnId="{0AE0370E-6EDD-45E5-BE69-6D9340E46312}">
      <dgm:prSet/>
      <dgm:spPr/>
      <dgm:t>
        <a:bodyPr/>
        <a:lstStyle/>
        <a:p>
          <a:endParaRPr lang="en-US" sz="2400"/>
        </a:p>
      </dgm:t>
    </dgm:pt>
    <dgm:pt modelId="{6A7B8ABB-593D-40B9-9073-7BD33D521A8B}" type="sibTrans" cxnId="{0AE0370E-6EDD-45E5-BE69-6D9340E46312}">
      <dgm:prSet/>
      <dgm:spPr/>
      <dgm:t>
        <a:bodyPr/>
        <a:lstStyle/>
        <a:p>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1">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20510">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08AA4-243C-49CA-9429-1D31E35D8A43}">
      <dsp:nvSpPr>
        <dsp:cNvPr id="0" name=""/>
        <dsp:cNvSpPr/>
      </dsp:nvSpPr>
      <dsp:spPr>
        <a:xfrm>
          <a:off x="0" y="167642"/>
          <a:ext cx="10246902" cy="608400"/>
        </a:xfrm>
        <a:prstGeom prst="round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Initial Enrollment Period</a:t>
          </a:r>
          <a:endParaRPr lang="en-US" sz="2600" b="1" kern="1200" dirty="0"/>
        </a:p>
      </dsp:txBody>
      <dsp:txXfrm>
        <a:off x="29700" y="197342"/>
        <a:ext cx="10187502" cy="549000"/>
      </dsp:txXfrm>
    </dsp:sp>
    <dsp:sp modelId="{D2317B9D-3036-40A9-A5EC-A223C68DB1A4}">
      <dsp:nvSpPr>
        <dsp:cNvPr id="0" name=""/>
        <dsp:cNvSpPr/>
      </dsp:nvSpPr>
      <dsp:spPr>
        <a:xfrm>
          <a:off x="0" y="776042"/>
          <a:ext cx="1024690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3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3 months prior, month of, and 3 months after starting Medicare</a:t>
          </a:r>
        </a:p>
      </dsp:txBody>
      <dsp:txXfrm>
        <a:off x="0" y="776042"/>
        <a:ext cx="10246902" cy="430560"/>
      </dsp:txXfrm>
    </dsp:sp>
    <dsp:sp modelId="{4A16CD12-AC83-4C20-BC2B-254D28DB5FBE}">
      <dsp:nvSpPr>
        <dsp:cNvPr id="0" name=""/>
        <dsp:cNvSpPr/>
      </dsp:nvSpPr>
      <dsp:spPr>
        <a:xfrm>
          <a:off x="0" y="1206602"/>
          <a:ext cx="10246902" cy="608400"/>
        </a:xfrm>
        <a:prstGeom prst="roundRect">
          <a:avLst/>
        </a:prstGeom>
        <a:gradFill rotWithShape="0">
          <a:gsLst>
            <a:gs pos="0">
              <a:schemeClr val="accent2">
                <a:alpha val="90000"/>
                <a:hueOff val="0"/>
                <a:satOff val="0"/>
                <a:lumOff val="0"/>
                <a:alphaOff val="-13333"/>
                <a:lumMod val="110000"/>
                <a:satMod val="105000"/>
                <a:tint val="67000"/>
              </a:schemeClr>
            </a:gs>
            <a:gs pos="50000">
              <a:schemeClr val="accent2">
                <a:alpha val="90000"/>
                <a:hueOff val="0"/>
                <a:satOff val="0"/>
                <a:lumOff val="0"/>
                <a:alphaOff val="-13333"/>
                <a:lumMod val="105000"/>
                <a:satMod val="103000"/>
                <a:tint val="73000"/>
              </a:schemeClr>
            </a:gs>
            <a:gs pos="100000">
              <a:schemeClr val="accent2">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Annual Open Enrollment Period</a:t>
          </a:r>
          <a:endParaRPr lang="en-US" sz="2600" b="1" kern="1200" dirty="0"/>
        </a:p>
      </dsp:txBody>
      <dsp:txXfrm>
        <a:off x="29700" y="1236302"/>
        <a:ext cx="10187502" cy="549000"/>
      </dsp:txXfrm>
    </dsp:sp>
    <dsp:sp modelId="{92CA7C3D-F483-49A0-B546-DE3E5AE6A0EB}">
      <dsp:nvSpPr>
        <dsp:cNvPr id="0" name=""/>
        <dsp:cNvSpPr/>
      </dsp:nvSpPr>
      <dsp:spPr>
        <a:xfrm>
          <a:off x="0" y="1815002"/>
          <a:ext cx="1024690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3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October 15 - December 7 each year </a:t>
          </a:r>
          <a:br>
            <a:rPr lang="en-US" sz="2000" kern="1200" dirty="0"/>
          </a:br>
          <a:r>
            <a:rPr lang="en-US" sz="2000" kern="1200" dirty="0"/>
            <a:t>Change your coverage, Changes become effective January 1 of the following year</a:t>
          </a:r>
        </a:p>
      </dsp:txBody>
      <dsp:txXfrm>
        <a:off x="0" y="1815002"/>
        <a:ext cx="10246902" cy="592020"/>
      </dsp:txXfrm>
    </dsp:sp>
    <dsp:sp modelId="{2BE0871A-E517-43DA-AF8E-3D972E267571}">
      <dsp:nvSpPr>
        <dsp:cNvPr id="0" name=""/>
        <dsp:cNvSpPr/>
      </dsp:nvSpPr>
      <dsp:spPr>
        <a:xfrm>
          <a:off x="0" y="2407023"/>
          <a:ext cx="10246902" cy="608400"/>
        </a:xfrm>
        <a:prstGeom prst="roundRect">
          <a:avLst/>
        </a:prstGeom>
        <a:gradFill rotWithShape="0">
          <a:gsLst>
            <a:gs pos="0">
              <a:schemeClr val="accent2">
                <a:alpha val="90000"/>
                <a:hueOff val="0"/>
                <a:satOff val="0"/>
                <a:lumOff val="0"/>
                <a:alphaOff val="-26667"/>
                <a:lumMod val="110000"/>
                <a:satMod val="105000"/>
                <a:tint val="67000"/>
              </a:schemeClr>
            </a:gs>
            <a:gs pos="50000">
              <a:schemeClr val="accent2">
                <a:alpha val="90000"/>
                <a:hueOff val="0"/>
                <a:satOff val="0"/>
                <a:lumOff val="0"/>
                <a:alphaOff val="-26667"/>
                <a:lumMod val="105000"/>
                <a:satMod val="103000"/>
                <a:tint val="73000"/>
              </a:schemeClr>
            </a:gs>
            <a:gs pos="100000">
              <a:schemeClr val="accent2">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Medicare Advantage Open Enrollment Period</a:t>
          </a:r>
          <a:endParaRPr lang="en-US" sz="2600" b="1" kern="1200" dirty="0"/>
        </a:p>
      </dsp:txBody>
      <dsp:txXfrm>
        <a:off x="29700" y="2436723"/>
        <a:ext cx="10187502" cy="549000"/>
      </dsp:txXfrm>
    </dsp:sp>
    <dsp:sp modelId="{B92CDD79-3CEB-42A6-991E-432C11307932}">
      <dsp:nvSpPr>
        <dsp:cNvPr id="0" name=""/>
        <dsp:cNvSpPr/>
      </dsp:nvSpPr>
      <dsp:spPr>
        <a:xfrm>
          <a:off x="0" y="3015422"/>
          <a:ext cx="1024690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3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People who already have a Medicare Advantage plan can make one change  January 1 – March 31 every year</a:t>
          </a:r>
          <a:endParaRPr lang="en-US" sz="2000" kern="1200" dirty="0"/>
        </a:p>
      </dsp:txBody>
      <dsp:txXfrm>
        <a:off x="0" y="3015422"/>
        <a:ext cx="10246902" cy="592020"/>
      </dsp:txXfrm>
    </dsp:sp>
    <dsp:sp modelId="{BF504B16-33E2-4F09-B381-2A83A0672F3C}">
      <dsp:nvSpPr>
        <dsp:cNvPr id="0" name=""/>
        <dsp:cNvSpPr/>
      </dsp:nvSpPr>
      <dsp:spPr>
        <a:xfrm>
          <a:off x="0" y="3607443"/>
          <a:ext cx="10246902" cy="608400"/>
        </a:xfrm>
        <a:prstGeom prst="round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Special Enrollment Periods</a:t>
          </a:r>
          <a:endParaRPr lang="en-US" sz="2600" b="1" kern="1200" dirty="0"/>
        </a:p>
      </dsp:txBody>
      <dsp:txXfrm>
        <a:off x="29700" y="3637143"/>
        <a:ext cx="10187502" cy="549000"/>
      </dsp:txXfrm>
    </dsp:sp>
    <dsp:sp modelId="{097D9AB4-D167-489E-AB9F-808C5809E940}">
      <dsp:nvSpPr>
        <dsp:cNvPr id="0" name=""/>
        <dsp:cNvSpPr/>
      </dsp:nvSpPr>
      <dsp:spPr>
        <a:xfrm>
          <a:off x="0" y="4215843"/>
          <a:ext cx="1024690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3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Qualifying events may trigger an opportunity to change your Medicare coverage</a:t>
          </a:r>
          <a:endParaRPr lang="en-US" sz="2000" kern="1200" dirty="0"/>
        </a:p>
      </dsp:txBody>
      <dsp:txXfrm>
        <a:off x="0" y="4215843"/>
        <a:ext cx="10246902" cy="430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266593"/>
          <a:ext cx="9300684" cy="123165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54076"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Helps pay for Medicare Part B premium</a:t>
          </a:r>
        </a:p>
        <a:p>
          <a:pPr marL="228600" lvl="1" indent="-228600" algn="l" defTabSz="1066800">
            <a:lnSpc>
              <a:spcPct val="90000"/>
            </a:lnSpc>
            <a:spcBef>
              <a:spcPct val="0"/>
            </a:spcBef>
            <a:spcAft>
              <a:spcPct val="15000"/>
            </a:spcAft>
            <a:buChar char="•"/>
          </a:pPr>
          <a:r>
            <a:rPr lang="en-US" sz="2400" kern="1200" dirty="0"/>
            <a:t>May also help pay Medicare copays and deductibles</a:t>
          </a:r>
        </a:p>
      </dsp:txBody>
      <dsp:txXfrm>
        <a:off x="0" y="266593"/>
        <a:ext cx="9300684" cy="1231650"/>
      </dsp:txXfrm>
    </dsp:sp>
    <dsp:sp modelId="{2DA11BB7-A651-4E79-9794-A5A3B7C17E48}">
      <dsp:nvSpPr>
        <dsp:cNvPr id="0" name=""/>
        <dsp:cNvSpPr/>
      </dsp:nvSpPr>
      <dsp:spPr>
        <a:xfrm>
          <a:off x="465034" y="15673"/>
          <a:ext cx="7671622" cy="5018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889000">
            <a:lnSpc>
              <a:spcPct val="90000"/>
            </a:lnSpc>
            <a:spcBef>
              <a:spcPct val="0"/>
            </a:spcBef>
            <a:spcAft>
              <a:spcPct val="35000"/>
            </a:spcAft>
            <a:buNone/>
          </a:pPr>
          <a:r>
            <a:rPr lang="en-US" sz="2000" b="1" kern="1200">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000" kern="1200" dirty="0"/>
        </a:p>
      </dsp:txBody>
      <dsp:txXfrm>
        <a:off x="489532" y="40171"/>
        <a:ext cx="7622626" cy="452844"/>
      </dsp:txXfrm>
    </dsp:sp>
    <dsp:sp modelId="{E128DCBD-F30F-44C5-90CA-4777D044AE2F}">
      <dsp:nvSpPr>
        <dsp:cNvPr id="0" name=""/>
        <dsp:cNvSpPr/>
      </dsp:nvSpPr>
      <dsp:spPr>
        <a:xfrm>
          <a:off x="0" y="1840963"/>
          <a:ext cx="9300684" cy="1526175"/>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54076"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Assistance with Medicare prescription drug coverage.</a:t>
          </a:r>
        </a:p>
        <a:p>
          <a:pPr marL="228600" lvl="1" indent="-228600" algn="l" defTabSz="1066800">
            <a:lnSpc>
              <a:spcPct val="90000"/>
            </a:lnSpc>
            <a:spcBef>
              <a:spcPct val="0"/>
            </a:spcBef>
            <a:spcAft>
              <a:spcPct val="15000"/>
            </a:spcAft>
            <a:buChar char="•"/>
          </a:pPr>
          <a:r>
            <a:rPr lang="en-US" sz="2400" kern="1200"/>
            <a:t>Reduces Part D premiums, deductibles, and copays based on income and assets.</a:t>
          </a:r>
        </a:p>
      </dsp:txBody>
      <dsp:txXfrm>
        <a:off x="0" y="1840963"/>
        <a:ext cx="9300684" cy="1526175"/>
      </dsp:txXfrm>
    </dsp:sp>
    <dsp:sp modelId="{5C328C96-D91F-4CCB-9D95-C0651D0CF141}">
      <dsp:nvSpPr>
        <dsp:cNvPr id="0" name=""/>
        <dsp:cNvSpPr/>
      </dsp:nvSpPr>
      <dsp:spPr>
        <a:xfrm>
          <a:off x="465034" y="1590043"/>
          <a:ext cx="7700659" cy="5018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889000">
            <a:lnSpc>
              <a:spcPct val="90000"/>
            </a:lnSpc>
            <a:spcBef>
              <a:spcPct val="0"/>
            </a:spcBef>
            <a:spcAft>
              <a:spcPct val="35000"/>
            </a:spcAft>
            <a:buNone/>
          </a:pPr>
          <a:r>
            <a:rPr lang="en-US" sz="2000" b="1" kern="1200">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000" kern="1200" dirty="0"/>
        </a:p>
      </dsp:txBody>
      <dsp:txXfrm>
        <a:off x="489532" y="1614541"/>
        <a:ext cx="7651663" cy="452844"/>
      </dsp:txXfrm>
    </dsp:sp>
    <dsp:sp modelId="{DBEE6CB2-8397-4670-B430-48325A9FF035}">
      <dsp:nvSpPr>
        <dsp:cNvPr id="0" name=""/>
        <dsp:cNvSpPr/>
      </dsp:nvSpPr>
      <dsp:spPr>
        <a:xfrm>
          <a:off x="0" y="3709858"/>
          <a:ext cx="9300684" cy="843412"/>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54076" rIns="721836" bIns="170688" numCol="1" spcCol="1270" anchor="t" anchorCtr="0">
          <a:noAutofit/>
        </a:bodyPr>
        <a:lstStyle/>
        <a:p>
          <a:pPr marL="228600" lvl="1" indent="-228600" algn="l" defTabSz="1066800">
            <a:lnSpc>
              <a:spcPct val="90000"/>
            </a:lnSpc>
            <a:spcBef>
              <a:spcPct val="0"/>
            </a:spcBef>
            <a:spcAft>
              <a:spcPct val="15000"/>
            </a:spcAft>
            <a:buNone/>
          </a:pPr>
          <a:r>
            <a:rPr lang="en-US" sz="2400" kern="1200" dirty="0"/>
            <a:t>Level of assistance depends on annual income.</a:t>
          </a:r>
        </a:p>
      </dsp:txBody>
      <dsp:txXfrm>
        <a:off x="0" y="3709858"/>
        <a:ext cx="9300684" cy="843412"/>
      </dsp:txXfrm>
    </dsp:sp>
    <dsp:sp modelId="{CDEAA6E9-2779-4085-BF73-AFDFA0ECACA1}">
      <dsp:nvSpPr>
        <dsp:cNvPr id="0" name=""/>
        <dsp:cNvSpPr/>
      </dsp:nvSpPr>
      <dsp:spPr>
        <a:xfrm>
          <a:off x="465034" y="3458938"/>
          <a:ext cx="7845778" cy="5018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889000">
            <a:lnSpc>
              <a:spcPct val="90000"/>
            </a:lnSpc>
            <a:spcBef>
              <a:spcPct val="0"/>
            </a:spcBef>
            <a:spcAft>
              <a:spcPct val="35000"/>
            </a:spcAft>
            <a:buNone/>
          </a:pPr>
          <a:r>
            <a:rPr lang="en-US" sz="2000" b="1" kern="1200">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000" kern="1200" dirty="0"/>
        </a:p>
      </dsp:txBody>
      <dsp:txXfrm>
        <a:off x="489532" y="3483436"/>
        <a:ext cx="779678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AEF1D8-FE66-40DE-BEA9-F264C3085218}" type="datetimeFigureOut">
              <a:rPr lang="en-US" smtClean="0"/>
              <a:t>5/11/2026</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21.382"/>
    </inkml:context>
    <inkml:brush xml:id="br0">
      <inkml:brushProperty name="width" value="0.03528" units="cm"/>
      <inkml:brushProperty name="height" value="0.03528" units="cm"/>
      <inkml:brushProperty name="color" value="#FFFFFF"/>
    </inkml:brush>
  </inkml:definitions>
  <inkml:trace contextRef="#ctx0" brushRef="#br0">1 1 24575,'-1'16'0,"1"1"0,1 0 0,0 0 0,2 0 0,-1-1 0,11 31 0,-7-27 0,-6-18 0,1 0 0,-1 0 0,0 0 0,1 0 0,0 0 0,-1-1 0,1 1 0,0 0 0,0 0 0,0 0 0,0-1 0,0 1 0,0 0 0,1-1 0,-1 1 0,0-1 0,1 1 0,-1-1 0,1 0 0,0 0 0,-1 0 0,1 0 0,0 0 0,0 0 0,0 0 0,-1 0 0,1-1 0,0 1 0,0-1 0,0 1 0,0-1 0,0 0 0,0 0 0,0 0 0,0 0 0,4-1 0,0 1-117,1 1-132,0-2-1,0 1 0,0 0 1,11-4-1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35.370"/>
    </inkml:context>
    <inkml:brush xml:id="br0">
      <inkml:brushProperty name="width" value="0.03528" units="cm"/>
      <inkml:brushProperty name="height" value="0.03528" units="cm"/>
      <inkml:brushProperty name="color" value="#FFFFFF"/>
    </inkml:brush>
  </inkml:definitions>
  <inkml:trace contextRef="#ctx0" brushRef="#br0">0 30 24575,'203'-14'0,"-136"16"0,96-4 0,-115-4 0,39-2 0,78 6 0,128 5 0,-129 26 0,-133-27 0,49 11 0,-79-13 0,0 0 0,0 0 0,-1 0 0,1 1 0,0-1 0,0 0 0,0 0 0,0 1 0,-1-1 0,1 0 0,0 1 0,0-1 0,-1 1 0,1-1 0,0 1 0,0-1 0,-1 1 0,1-1 0,-1 1 0,1 0 0,0-1 0,-1 1 0,0 0 0,1 0 0,-1-1 0,1 1 0,-1 0 0,0 0 0,1 1 0,-1-1 0,-1 0 0,1 1 0,-1-1 0,0 0 0,1 0 0,-1 0 0,0 1 0,1-1 0,-1 0 0,0 0 0,0 0 0,0 0 0,0 0 0,0 0 0,0-1 0,-2 2 0,-6 4 0,0 0 0,-1 0 0,-15 5 0,-16 3 0,0-2 0,0-2 0,-1-2 0,-70 4 0,-175-9 0,156-5 0,14 11 0,54-3 0,34-4 0,1 1 0,0 2 0,0 0 0,-35 13 0,61-18 0,0 1 0,0 0 0,0 0 0,1 0 0,-1 0 0,0 0 0,0 1 0,1-1 0,-1 0 0,1 1 0,-3 2 0,7 1 0,14-6 0,30-8 0,142-23 0,-36 19 0,33-2 0,-112 10 0,92-2 0,-53 5 0,100 4 0,-97 11 0,-66-6 0,66 1 0,4 6 0,448-15 0,-561 0 0,0 1 0,0-2 0,1 1 0,-1-1 0,0 0 0,8-5 0,34-7 0,-33 13 0,1-2 0,0 0 0,-1-1 0,0 0 0,0-1 0,26-13 0,-37 14 0,0 1 0,0 0 0,0 0 0,1 0 0,-1 1 0,1 0 0,10-3 0,-15 5 0,0 0 0,0-1 0,0 1 0,1 0 0,-1 1 0,0-1 0,0 0 0,0 0 0,0 0 0,1 1 0,-1-1 0,0 1 0,0-1 0,0 1 0,0-1 0,0 1 0,0 0 0,1 0 0,-1 1 0,1 0 0,-1 0 0,0 0 0,1-1 0,-1 1 0,0 1 0,0-1 0,0 0 0,-1 0 0,1 0 0,0 0 0,-1 1 0,1 1 0,4 46 0,-5-38 0,1 0 0,0-1 0,1 1 0,1-1 0,4 15 0,-3-14 0,-1 1 0,0-1 0,1 15 0,-3-19 0,0 0 0,0 0 0,1 0 0,0 0 0,0 0 0,1 0 0,0 0 0,0-1 0,1 1 0,6 9 0,5 14 0,-14-28 0,0 1 0,0-1 0,1 0 0,-1 1 0,1-1 0,0 0 0,0 0 0,0 0 0,4 4 0,-5-7 0,-1 0 0,1 0 0,-1 0 0,1-1 0,-1 1 0,1 0 0,-1-1 0,0 1 0,1 0 0,-1-1 0,1 1 0,-1 0 0,0-1 0,1 1 0,-1-1 0,0 1 0,0-1 0,1 1 0,-1-1 0,0 1 0,0-1 0,0 1 0,0-1 0,1 1 0,-1-1 0,0 1 0,0-1 0,0 1 0,0-1 0,0 1 0,0-1 0,-1 1 0,1-1 0,0 0 0,2-23 0,-1-48 0,-4-137 0,3 208 0,0 0 0,0 0 0,0 1 0,0-1 0,0 0 0,0 0 0,0 0 0,0 1 0,0-1 0,-1 0 0,1 0 0,0 1 0,-1-1 0,1 0 0,0 0 0,-1 1 0,1-1 0,-1 0 0,1 1 0,-1-1 0,1 1 0,-1-1 0,-1 0 0,1 1 0,1 0 0,-1 0 0,0 0 0,0 0 0,1 0 0,-1 0 0,0 0 0,0 1 0,1-1 0,-1 0 0,0 1 0,0-1 0,1 0 0,-1 1 0,1-1 0,-1 1 0,0-1 0,1 1 0,-2 0 0,-31 42 0,24-30 0,1-4 0,0-1 0,0 0 0,-1 0 0,0-1 0,0-1 0,-1 1 0,0-2 0,0 1 0,-20 7 0,14-8 0,-1-1 0,1-1 0,-1 0 0,0-1 0,-32-1 0,-79 0 0,-106-3 0,166-4 0,-56-1 0,-122 7-1365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39.768"/>
    </inkml:context>
    <inkml:brush xml:id="br0">
      <inkml:brushProperty name="width" value="0.03528" units="cm"/>
      <inkml:brushProperty name="height" value="0.03528" units="cm"/>
      <inkml:brushProperty name="color" value="#FFFFFF"/>
    </inkml:brush>
  </inkml:definitions>
  <inkml:trace contextRef="#ctx0" brushRef="#br0">0 231 24575,'30'-29'0,"-18"18"0,-1 0 0,0 0 0,-1-1 0,0-1 0,15-25 0,-6 5 0,-13 25 0,-1-1 0,0 1 0,-1-1 0,0-1 0,0 1 0,2-11 0,-8 37 0,1 0 0,1 1 0,2 20 0,-1 7 0,-1 10-1365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43.713"/>
    </inkml:context>
    <inkml:brush xml:id="br0">
      <inkml:brushProperty name="width" value="0.03528" units="cm"/>
      <inkml:brushProperty name="height" value="0.03528" units="cm"/>
      <inkml:brushProperty name="color" value="#FFFFFF"/>
    </inkml:brush>
  </inkml:definitions>
  <inkml:trace contextRef="#ctx0" brushRef="#br0">186 1 24575,'-8'88'0,"4"-50"0,-8 60 0,9-33 0,3-40 0,0-23 0,0-10 0,0 5 0,0 1 0,0-1 0,0 0 0,0 1 0,-1-1 0,1 0 0,-1 1 0,0-1 0,0 1 0,1-1 0,-2 1 0,1-1 0,0 1 0,0 0 0,-1-1 0,1 1 0,-1 0 0,0 0 0,1 0 0,-5-3 0,0 2 0,0-1 0,0 1 0,0 1 0,-1-1 0,1 1 0,-1 0 0,-7-1 0,-63-8-1365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51.611"/>
    </inkml:context>
    <inkml:brush xml:id="br0">
      <inkml:brushProperty name="width" value="0.03528" units="cm"/>
      <inkml:brushProperty name="height" value="0.03528" units="cm"/>
      <inkml:brushProperty name="color" value="#FFFFFF"/>
    </inkml:brush>
  </inkml:definitions>
  <inkml:trace contextRef="#ctx0" brushRef="#br0">164 161 24575,'-34'1'0,"24"0"0,0 0 0,0-1 0,0 0 0,1 0 0,-1-1 0,0-1 0,-17-4 0,25 5 0,1 0 0,-1 0 0,1 0 0,0 0 0,-1 0 0,1 0 0,0-1 0,0 1 0,0 0 0,0-1 0,0 1 0,0-1 0,0 1 0,0-1 0,0 0 0,1 1 0,-1-1 0,1 0 0,-1 0 0,1 1 0,0-1 0,-1-2 0,2-48 0,-1 8 0,-8 21 0,5 25 0,2 14 0,0 34 0,3 97 0,-2-141 0,1 0 0,0-1 0,0 1 0,0 0 0,0-1 0,1 0 0,0 1 0,0-1 0,0 0 0,5 8 0,-5-12 0,-1 0 0,0 1 0,1-1 0,-1 0 0,1 0 0,-1 0 0,1 0 0,0 0 0,-1 0 0,1-1 0,0 1 0,0 0 0,0-1 0,-1 0 0,1 1 0,0-1 0,0 0 0,0 0 0,0 0 0,0 0 0,-1 0 0,1 0 0,0-1 0,0 1 0,0-1 0,-1 1 0,1-1 0,0 0 0,0 0 0,-1 1 0,1-1 0,-1 0 0,4-3 0,30-15-51,50-32-1263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2:00.415"/>
    </inkml:context>
    <inkml:brush xml:id="br0">
      <inkml:brushProperty name="width" value="0.03528" units="cm"/>
      <inkml:brushProperty name="height" value="0.03528" units="cm"/>
      <inkml:brushProperty name="color" value="#FFFFFF"/>
    </inkml:brush>
  </inkml:definitions>
  <inkml:trace contextRef="#ctx0" brushRef="#br0">29 1 24575,'-1'7'0,"0"0"0,0 1 0,-1-1 0,1 0 0,-7 13 0,5-12 0,1 0 0,-1 0 0,1 0 0,-1 15 0,2-17 0,0 0 0,1 1 0,0-1 0,1 1 0,-1-1 0,1 1 0,3 8 0,-4-13 0,2 0 0,-1 0 0,0-1 0,0 1 0,0-1 0,1 1 0,-1-1 0,0 1 0,1-1 0,0 0 0,-1 0 0,1 0 0,0 0 0,-1 0 0,1 0 0,0 0 0,0-1 0,0 1 0,0-1 0,-1 1 0,1-1 0,0 0 0,0 0 0,0 1 0,0-1 0,0-1 0,3 1 0,-1 0 0,-1 0 0,1-1 0,0 1 0,-1-1 0,1 0 0,-1 0 0,1 0 0,-1 0 0,1 0 0,-1-1 0,0 0 0,0 1 0,0-1 0,0-1 0,0 1 0,0 0 0,0-1 0,-1 1 0,1-1 0,-1 0 0,2-3 0,19-18 0,4 1-341,0 2 0,1 0-1,50-26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2:06.959"/>
    </inkml:context>
    <inkml:brush xml:id="br0">
      <inkml:brushProperty name="width" value="0.03528" units="cm"/>
      <inkml:brushProperty name="height" value="0.03528" units="cm"/>
      <inkml:brushProperty name="color" value="#FFFFFF"/>
    </inkml:brush>
  </inkml:definitions>
  <inkml:trace contextRef="#ctx0" brushRef="#br0">136 0 24575,'7'74'0,"-2"-35"0,-5-38 2,0 1-1,0 0 1,0-1-1,0 1 0,0 0 1,0-1-1,-1 1 1,1 0-1,-1-1 1,1 1-1,-1-1 1,1 1-1,-1-1 0,0 1 1,0-1-1,0 1 1,0-1-1,0 0 1,0 0-1,0 1 1,0-1-1,0 0 0,-1 0 1,1 0-1,-1 0 1,1 0-1,0-1 1,-1 1-1,1 0 0,-1-1 1,1 1-1,-1-1 1,0 1-1,1-1 1,-1 0-1,1 0 1,-3 0-1,-11 2-83,1-2 1,0 0-1,-23-3 1,7 1-1013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F3E348-6D6C-44E4-93D9-F56BB53943EC}" type="datetimeFigureOut">
              <a:rPr lang="en-US" smtClean="0"/>
              <a:t>5/11/2026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1 of </a:t>
            </a:r>
            <a:r>
              <a:rPr lang="en-US" dirty="0"/>
              <a:t>the Welcome to Medicare program.  I hope this information has been helpful. The</a:t>
            </a:r>
            <a:r>
              <a:rPr lang="en-US" baseline="0" dirty="0"/>
              <a:t> next section in this series will discuss Medicare basics, including Medicare Parts A and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10</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11</a:t>
            </a:fld>
            <a:endParaRPr lang="en-US"/>
          </a:p>
        </p:txBody>
      </p:sp>
    </p:spTree>
    <p:extLst>
      <p:ext uri="{BB962C8B-B14F-4D97-AF65-F5344CB8AC3E}">
        <p14:creationId xmlns:p14="http://schemas.microsoft.com/office/powerpoint/2010/main" val="169270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12</a:t>
            </a:fld>
            <a:endParaRPr lang="en-US"/>
          </a:p>
        </p:txBody>
      </p:sp>
    </p:spTree>
    <p:extLst>
      <p:ext uri="{BB962C8B-B14F-4D97-AF65-F5344CB8AC3E}">
        <p14:creationId xmlns:p14="http://schemas.microsoft.com/office/powerpoint/2010/main" val="87931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402141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dirty="0"/>
              <a:t>Welcome to Part 2 of this series.  In the last section we talked about how and when to enroll, Now let’s go over some Medicare basics.</a:t>
            </a:r>
          </a:p>
        </p:txBody>
      </p:sp>
      <p:sp>
        <p:nvSpPr>
          <p:cNvPr id="4" name="Slide Number Placeholder 3"/>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provides a brief summary of what each part of Medicare covers. </a:t>
            </a:r>
          </a:p>
          <a:p>
            <a:r>
              <a:rPr lang="en-US" dirty="0"/>
              <a:t>	Part A :  Helps cover inpatient care in hospitals and skilled nursing facilities as well as hospice, home health care, and blood that you may receive as an inpatient.</a:t>
            </a:r>
          </a:p>
          <a:p>
            <a:r>
              <a:rPr lang="en-US" dirty="0"/>
              <a:t>	Part B :  Helps cover doctors’ services, outpatient care, home health care, and many preventive services.</a:t>
            </a:r>
          </a:p>
          <a:p>
            <a:r>
              <a:rPr lang="en-US" dirty="0"/>
              <a:t>	(</a:t>
            </a:r>
            <a:r>
              <a:rPr lang="en-US" b="1" i="1" dirty="0"/>
              <a:t>Part A and Part B are considered Original Medicare. )</a:t>
            </a:r>
          </a:p>
          <a:p>
            <a:r>
              <a:rPr lang="en-US" dirty="0"/>
              <a:t>	Medicare Advantage Plans (also known as Part C) :  Are an alternative to Original Medicare.  They are managed by private insurance companies that are under contract with Medicare.  These  plans include Part A and B and usually Part D.</a:t>
            </a:r>
          </a:p>
          <a:p>
            <a:r>
              <a:rPr lang="en-US" dirty="0"/>
              <a:t>	Part D :  Helps cover the cost of prescription drugs. These plans are run by private insurance companies that follow the rules set by Medicare. </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the Part A benefits.</a:t>
            </a:r>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Part A helps cover the cost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Inpatient care in a hospital or skilled nursing facility.  It also covers blood you may receive as an inpatient, home health care, and hospice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IT does not cover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Private-duty nursing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 room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Television or phone if the hospital charges separately for that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Personal care items like razors or slipper socks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Or custodial care (which is non-skilled care) in a nursing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Most people do not pay a premium for Part A. People who have paid taxes to Social Security for fewer than 10 years may need to pay a premium.</a:t>
            </a:r>
          </a:p>
          <a:p>
            <a:r>
              <a:rPr lang="en-US" altLang="en-US" dirty="0"/>
              <a:t>There is a deductible for Part A. </a:t>
            </a:r>
            <a:r>
              <a:rPr lang="en-US" altLang="en-US" i="1" dirty="0"/>
              <a:t>The deductible is based on benefit periods (which last 60 days). </a:t>
            </a:r>
            <a:r>
              <a:rPr lang="en-US" dirty="0"/>
              <a:t>A benefit period begins the day you’re admitted to a hospital or skilled nursing facility as an inpatient. The benefit period ends when you haven’t received any inpatient hospital or skilled nursing facility care for 60 days in a row. If you go into a hospital or a skilled nursing facility after one benefit period has ended, a new benefit period begins. </a:t>
            </a:r>
          </a:p>
          <a:p>
            <a:r>
              <a:rPr lang="en-US" dirty="0"/>
              <a:t>You must pay the Part A inpatient hospital deductible for each benefit period. Benefit periods can span across calendar years.</a:t>
            </a:r>
          </a:p>
          <a:p>
            <a:endParaRPr lang="en-US" dirty="0"/>
          </a:p>
          <a:p>
            <a:r>
              <a:rPr lang="en-US" dirty="0"/>
              <a:t>You may also need to pay a set amount of money per day, or a “copay,” when you are an inpatient in a Hospital or Skilled Nursing Facility.</a:t>
            </a:r>
          </a:p>
          <a:p>
            <a:endParaRPr lang="en-US" dirty="0"/>
          </a:p>
          <a:p>
            <a:r>
              <a:rPr lang="en-US" dirty="0"/>
              <a:t>NO Copayment is required for Home Health care or Hospice care. You must meet certain requirements to get home health care or hospice care covered.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no out-of-pocket maximum with Original Medicare. (We’ll talk about Medicare Supplement (or Medigap) Insurance and how it can help with these costs in the next section.)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Please note that costs change every year. To see current costs under Part A Hospital Insurance, please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sz="1800" u="sng" dirty="0">
                <a:solidFill>
                  <a:srgbClr val="1F3864"/>
                </a:solidFill>
                <a:effectLst/>
                <a:latin typeface="Calibri" panose="020F0502020204030204" pitchFamily="34" charset="0"/>
                <a:ea typeface="Calibri" panose="020F0502020204030204" pitchFamily="34" charset="0"/>
              </a:rPr>
              <a:t>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chart shows the 2026 Part A costs related to an inpatient hospital stay.</a:t>
            </a:r>
          </a:p>
          <a:p>
            <a:pPr marL="171450" indent="-171450">
              <a:buFont typeface="Arial" panose="020B0604020202020204" pitchFamily="34" charset="0"/>
              <a:buChar char="•"/>
            </a:pPr>
            <a:r>
              <a:rPr lang="en-US" altLang="en-US" dirty="0"/>
              <a:t>For the first 60 days in a hospital, the patient must pay the Part A deductible of $1736; Medicare pays the remainder of the covered costs.</a:t>
            </a:r>
          </a:p>
          <a:p>
            <a:pPr marL="171450" indent="-171450">
              <a:buFont typeface="Arial" panose="020B0604020202020204" pitchFamily="34" charset="0"/>
              <a:buChar char="•"/>
            </a:pPr>
            <a:r>
              <a:rPr lang="en-US" altLang="en-US" dirty="0"/>
              <a:t>For days 61-90 the patient must pay a set amount per day, called a copay. The patient is responsible for $434/day and Medicare pays the remainder.</a:t>
            </a:r>
          </a:p>
          <a:p>
            <a:pPr marL="171450" indent="-171450">
              <a:buFont typeface="Arial" panose="020B0604020202020204" pitchFamily="34" charset="0"/>
              <a:buChar char="•"/>
            </a:pPr>
            <a:r>
              <a:rPr lang="en-US" altLang="en-US" dirty="0"/>
              <a:t>For days 91 – 150, the patient pays a set, higher copay per day cost. The patient is responsible for $838/day and Medicare pays the remainder.</a:t>
            </a:r>
          </a:p>
          <a:p>
            <a:pPr marL="171450" indent="-171450">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To see current costs for Medicare Part A Inpatient Hospital insurance, please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sz="1800" u="sng" dirty="0">
                <a:solidFill>
                  <a:srgbClr val="1F3864"/>
                </a:solidFill>
                <a:effectLst/>
                <a:latin typeface="Calibri" panose="020F0502020204030204" pitchFamily="34" charset="0"/>
                <a:ea typeface="Calibri" panose="020F0502020204030204" pitchFamily="34" charset="0"/>
              </a:rPr>
              <a:t>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32638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After an inpatient hospital stay that lasts for at least three days, Medicare Part A may cover a stay at a skilled nursing facility. </a:t>
            </a:r>
          </a:p>
          <a:p>
            <a:r>
              <a:rPr lang="en-US" altLang="en-US" dirty="0"/>
              <a:t>These are the 2026 costs for Part A related costs to stay in a Skilled Nursing Facility.</a:t>
            </a:r>
          </a:p>
          <a:p>
            <a:pPr marL="171450" indent="-171450">
              <a:buFont typeface="Arial" panose="020B0604020202020204" pitchFamily="34" charset="0"/>
              <a:buChar char="•"/>
            </a:pPr>
            <a:r>
              <a:rPr lang="en-US" altLang="en-US" dirty="0"/>
              <a:t>For the first 20 days, after the inpatient hospitalization deductible is met, Medicare pays all the covered costs.</a:t>
            </a:r>
          </a:p>
          <a:p>
            <a:pPr marL="171450" indent="-171450">
              <a:buFont typeface="Arial" panose="020B0604020202020204" pitchFamily="34" charset="0"/>
              <a:buChar char="•"/>
            </a:pPr>
            <a:r>
              <a:rPr lang="en-US" altLang="en-US" dirty="0"/>
              <a:t>For day 21 – 100 you pay a set amount per day (a daily copay) which is $217 and Medicare pays the remainder</a:t>
            </a:r>
          </a:p>
          <a:p>
            <a:pPr marL="171450" indent="-171450">
              <a:buFont typeface="Arial" panose="020B0604020202020204" pitchFamily="34" charset="0"/>
              <a:buChar char="•"/>
            </a:pPr>
            <a:r>
              <a:rPr lang="en-US" altLang="en-US" dirty="0"/>
              <a:t>Medicare does not cover any costs after day 100. </a:t>
            </a:r>
          </a:p>
          <a:p>
            <a:pPr marL="0" indent="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see current Part A copay amounts,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sz="1800" u="sng" dirty="0">
                <a:solidFill>
                  <a:srgbClr val="1F3864"/>
                </a:solidFill>
                <a:effectLst/>
                <a:latin typeface="Calibri" panose="020F0502020204030204" pitchFamily="34" charset="0"/>
                <a:ea typeface="Calibri" panose="020F0502020204030204" pitchFamily="34" charset="0"/>
              </a:rPr>
              <a:t> </a:t>
            </a:r>
            <a:endParaRPr lang="en-US" dirty="0"/>
          </a:p>
          <a:p>
            <a:endParaRPr lang="en-US" alt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Your hospital status is a complex medical decision based on your doctor’s judgment and your need for medically necessary hospital care.  </a:t>
            </a:r>
          </a:p>
          <a:p>
            <a:pPr marL="171450" indent="-171450">
              <a:buFont typeface="Arial" panose="020B0604020202020204" pitchFamily="34" charset="0"/>
              <a:buChar char="•"/>
            </a:pPr>
            <a:r>
              <a:rPr lang="en-US" altLang="en-US" dirty="0"/>
              <a:t>You are an Inpatient if you are formally admitted to the hospital with a doctor’s order.  </a:t>
            </a:r>
          </a:p>
          <a:p>
            <a:pPr marL="171450" indent="-171450">
              <a:buFont typeface="Arial" panose="020B0604020202020204" pitchFamily="34" charset="0"/>
              <a:buChar char="•"/>
            </a:pPr>
            <a:r>
              <a:rPr lang="en-US" altLang="en-US" dirty="0"/>
              <a:t>IF the doctor has not written an order to admit you, you are an outpatient.  An Emergency Room visit is considered Outpatient.</a:t>
            </a:r>
          </a:p>
          <a:p>
            <a:pPr marL="171450" indent="-171450">
              <a:buFont typeface="Arial" panose="020B0604020202020204" pitchFamily="34" charset="0"/>
              <a:buChar char="•"/>
            </a:pPr>
            <a:r>
              <a:rPr lang="en-US" altLang="en-US" dirty="0"/>
              <a:t>If you are in the hospital for an “observation status”, you are an outpatient—even if you spend the night. Medicare Part A pays nothing. Part B pays for doctors services and hospital outpatient services after you pay your deductibles, coinsurance and copays.</a:t>
            </a:r>
          </a:p>
          <a:p>
            <a:pPr marL="171450" indent="-171450">
              <a:buFont typeface="Arial" panose="020B0604020202020204" pitchFamily="34" charset="0"/>
              <a:buChar char="•"/>
            </a:pPr>
            <a:r>
              <a:rPr lang="en-US" altLang="en-US" dirty="0"/>
              <a:t>For drugs received during an observation stay, you’ll likely need to pay out-of-pocket and submit a claim form to your drug plan for reimbursement.  You can request an out-of-network pharmacy claim form from your Part D plan.</a:t>
            </a:r>
          </a:p>
          <a:p>
            <a:endParaRPr lang="en-US" alt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en-US" dirty="0"/>
              <a:t>If you are in the hospital more that a few hours, ask your doctor or hospital staff about your status.  Hospitals are required to provide you a notice about your status if your observation stay is longer than 24 hours.</a:t>
            </a:r>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21</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B.</a:t>
            </a:r>
          </a:p>
        </p:txBody>
      </p:sp>
      <p:sp>
        <p:nvSpPr>
          <p:cNvPr id="4" name="Slide Number Placeholder 3"/>
          <p:cNvSpPr>
            <a:spLocks noGrp="1"/>
          </p:cNvSpPr>
          <p:nvPr>
            <p:ph type="sldNum" sz="quarter" idx="10"/>
          </p:nvPr>
        </p:nvSpPr>
        <p:spPr/>
        <p:txBody>
          <a:bodyPr/>
          <a:lstStyle/>
          <a:p>
            <a:fld id="{7C9C807D-BE9E-427D-9F45-69604B66C095}" type="slidenum">
              <a:rPr lang="en-US" smtClean="0"/>
              <a:t>22</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helps cover medically necessary outpatient services and supplies including:</a:t>
            </a:r>
          </a:p>
          <a:p>
            <a:endParaRPr lang="en-US" dirty="0"/>
          </a:p>
          <a:p>
            <a:pPr marL="342891" indent="-342891">
              <a:spcBef>
                <a:spcPts val="451"/>
              </a:spcBef>
              <a:buFont typeface="Wingdings" panose="05000000000000000000" pitchFamily="2" charset="2"/>
              <a:buChar char="§"/>
            </a:pPr>
            <a:r>
              <a:rPr lang="en-US" sz="1200" dirty="0">
                <a:solidFill>
                  <a:prstClr val="black"/>
                </a:solidFill>
              </a:rPr>
              <a:t>Doctors’ services</a:t>
            </a:r>
          </a:p>
          <a:p>
            <a:pPr marL="342891" indent="-342891">
              <a:spcBef>
                <a:spcPts val="451"/>
              </a:spcBef>
              <a:buFont typeface="Wingdings" panose="05000000000000000000" pitchFamily="2" charset="2"/>
              <a:buChar char="§"/>
            </a:pPr>
            <a:r>
              <a:rPr lang="en-US" sz="1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1200" dirty="0">
                <a:solidFill>
                  <a:prstClr val="black"/>
                </a:solidFill>
              </a:rPr>
              <a:t>Clinical lab tests</a:t>
            </a:r>
          </a:p>
          <a:p>
            <a:pPr marL="342891" indent="-342891">
              <a:spcBef>
                <a:spcPts val="451"/>
              </a:spcBef>
              <a:buFont typeface="Wingdings" panose="05000000000000000000" pitchFamily="2" charset="2"/>
              <a:buChar char="§"/>
            </a:pPr>
            <a:r>
              <a:rPr lang="en-US" sz="1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1200" dirty="0">
                <a:solidFill>
                  <a:prstClr val="black"/>
                </a:solidFill>
              </a:rPr>
              <a:t>Diabetic testing supplies</a:t>
            </a:r>
          </a:p>
          <a:p>
            <a:pPr marL="342891" indent="-342891">
              <a:spcBef>
                <a:spcPts val="451"/>
              </a:spcBef>
              <a:buFont typeface="Wingdings" panose="05000000000000000000" pitchFamily="2" charset="2"/>
              <a:buChar char="§"/>
            </a:pPr>
            <a:r>
              <a:rPr lang="en-US" sz="1200" dirty="0">
                <a:solidFill>
                  <a:prstClr val="black"/>
                </a:solidFill>
              </a:rPr>
              <a:t>Preventive services (like flu shots and a yearly wellness visit), and</a:t>
            </a:r>
          </a:p>
          <a:p>
            <a:pPr marL="342891" indent="-342891">
              <a:spcBef>
                <a:spcPts val="451"/>
              </a:spcBef>
              <a:buFont typeface="Wingdings" panose="05000000000000000000" pitchFamily="2" charset="2"/>
              <a:buChar char="§"/>
            </a:pPr>
            <a:r>
              <a:rPr lang="en-US" sz="1200" dirty="0">
                <a:solidFill>
                  <a:prstClr val="black"/>
                </a:solidFill>
              </a:rPr>
              <a:t>Home health 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23</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70108"/>
          </a:xfrm>
        </p:spPr>
        <p:txBody>
          <a:bodyPr>
            <a:normAutofit fontScale="92500" lnSpcReduction="10000"/>
          </a:bodyPr>
          <a:lstStyle/>
          <a:p>
            <a:r>
              <a:rPr lang="en-US" dirty="0"/>
              <a:t>To have Medicare Part B medical insurance, you need to pay a premium every month. The monthly premium changes each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 Medicare who have higher incomes pay higher Medicare Part B monthly premiums. These income‐related monthly premium rates are called the Income Related Monthly Adjustment Amount, or IRMAA, and affect about 5% of people with Medicare. Social Security uses your IRS records from two years ago to determine if you need to pay a higher Part B premium.   </a:t>
            </a:r>
          </a:p>
          <a:p>
            <a:endParaRPr lang="en-US" dirty="0"/>
          </a:p>
          <a:p>
            <a:r>
              <a:rPr lang="en-US" dirty="0"/>
              <a:t>The Part B premium may be deducted from your monthly Social Security check. If your Part B premium is not deducted from your check, Medicare may bill you. Medicare Easy Pay allows people to have their Medicare premium payments automatically deducted from a savings or checking account each month.</a:t>
            </a:r>
          </a:p>
          <a:p>
            <a:endParaRPr lang="en-US" dirty="0"/>
          </a:p>
          <a:p>
            <a:r>
              <a:rPr lang="en-US" dirty="0"/>
              <a:t>There is an </a:t>
            </a:r>
            <a:r>
              <a:rPr lang="en-US" b="1" dirty="0"/>
              <a:t>annual </a:t>
            </a:r>
            <a:r>
              <a:rPr lang="en-US" dirty="0"/>
              <a:t>deductible for Part B.  </a:t>
            </a:r>
          </a:p>
          <a:p>
            <a:endParaRPr lang="en-US" dirty="0"/>
          </a:p>
          <a:p>
            <a:r>
              <a:rPr lang="en-US" dirty="0"/>
              <a:t>For most covered services, (like doctor’s services and some preventive services) Medicare will pay 80% of the costs, and you pay the coinsurance, which is the remaining 20%, as long as the provider accepts Medicare assignment. That means that the provider accepts what Medicare pays as payment in full. If the provider doesn’t “accept assignment,” they can charge you another 15%. </a:t>
            </a:r>
          </a:p>
          <a:p>
            <a:endParaRPr lang="en-US" dirty="0"/>
          </a:p>
          <a:p>
            <a:r>
              <a:rPr lang="en-US" dirty="0"/>
              <a:t>*Many Medicare preventive services are covered in full and do not require any out-of-pocket payment.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see current costs under Medicare Part B Medical Insurance,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sz="1800" u="sng" dirty="0">
                <a:solidFill>
                  <a:srgbClr val="1F3864"/>
                </a:solidFill>
                <a:effectLst/>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24</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Medicare who have higher incomes pay higher Medicare Part B monthly premiums. These income‐related monthly premium rates are called the Income Related Monthly Adjustment Amount, or IRMAA, and affect about 5% of people with Medicare. </a:t>
            </a:r>
          </a:p>
          <a:p>
            <a:endParaRPr lang="en-US" dirty="0"/>
          </a:p>
          <a:p>
            <a:r>
              <a:rPr lang="en-US" dirty="0"/>
              <a:t>This chart shows the Part B premiums for people with</a:t>
            </a:r>
            <a:r>
              <a:rPr lang="en-US" baseline="0" dirty="0"/>
              <a:t> </a:t>
            </a:r>
            <a:r>
              <a:rPr lang="en-US" dirty="0"/>
              <a:t>higher income. The amount is based on your tax return from two years earlier.  To see the see amount you would pay for your Part B Premium,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dirty="0"/>
              <a:t>.</a:t>
            </a:r>
          </a:p>
        </p:txBody>
      </p:sp>
      <p:sp>
        <p:nvSpPr>
          <p:cNvPr id="4" name="Slide Number Placeholder 3"/>
          <p:cNvSpPr>
            <a:spLocks noGrp="1"/>
          </p:cNvSpPr>
          <p:nvPr>
            <p:ph type="sldNum" sz="quarter" idx="10"/>
          </p:nvPr>
        </p:nvSpPr>
        <p:spPr/>
        <p:txBody>
          <a:bodyPr/>
          <a:lstStyle/>
          <a:p>
            <a:fld id="{7C9C807D-BE9E-427D-9F45-69604B66C095}" type="slidenum">
              <a:rPr lang="en-US" smtClean="0"/>
              <a:t>25</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B covers 2 preventive visits (a Welcome to Medicare visit and a Yearly wellness visit), as well as a range of additional screenings and services intended to help prevent illness and detect medical problems early when treatment works best. </a:t>
            </a:r>
          </a:p>
          <a:p>
            <a:r>
              <a:rPr lang="en-US" dirty="0"/>
              <a:t>A description of these preventive services can be found in your Medicare &amp; You handbook.  </a:t>
            </a:r>
          </a:p>
          <a:p>
            <a:endParaRPr lang="en-US" dirty="0"/>
          </a:p>
          <a:p>
            <a:r>
              <a:rPr lang="en-US" dirty="0"/>
              <a:t>You are encouraged to review these services and talk with your doctor about your individual prevention plan.</a:t>
            </a:r>
          </a:p>
        </p:txBody>
      </p:sp>
      <p:sp>
        <p:nvSpPr>
          <p:cNvPr id="4" name="Slide Number Placeholder 3"/>
          <p:cNvSpPr>
            <a:spLocks noGrp="1"/>
          </p:cNvSpPr>
          <p:nvPr>
            <p:ph type="sldNum" sz="quarter" idx="10"/>
          </p:nvPr>
        </p:nvSpPr>
        <p:spPr/>
        <p:txBody>
          <a:bodyPr/>
          <a:lstStyle/>
          <a:p>
            <a:fld id="{7C9C807D-BE9E-427D-9F45-69604B66C095}" type="slidenum">
              <a:rPr lang="en-US" smtClean="0"/>
              <a:t>26</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spcAft>
                <a:spcPts val="600"/>
              </a:spcAft>
            </a:pPr>
            <a:r>
              <a:rPr lang="en-US" altLang="en-US" b="1" dirty="0">
                <a:latin typeface="Times New Roman" pitchFamily="18" charset="0"/>
                <a:cs typeface="Times New Roman" pitchFamily="18" charset="0"/>
              </a:rPr>
              <a:t>Your “Welcome to Medicare” Visit</a:t>
            </a:r>
            <a:r>
              <a:rPr lang="en-US" altLang="en-US" dirty="0">
                <a:latin typeface="Times New Roman" pitchFamily="18" charset="0"/>
                <a:cs typeface="Times New Roman" pitchFamily="18" charset="0"/>
              </a:rPr>
              <a:t> is covered during the first 12 months that you have Part B.  </a:t>
            </a:r>
            <a:r>
              <a:rPr lang="en-US" altLang="en-US" b="1" dirty="0">
                <a:latin typeface="Times New Roman" pitchFamily="18" charset="0"/>
                <a:cs typeface="Times New Roman" pitchFamily="18" charset="0"/>
              </a:rPr>
              <a:t>Its important to note that it is NOT a physical.  </a:t>
            </a:r>
            <a:r>
              <a:rPr lang="en-US" altLang="en-US" dirty="0">
                <a:latin typeface="Times New Roman" pitchFamily="18" charset="0"/>
                <a:cs typeface="Times New Roman" pitchFamily="18" charset="0"/>
              </a:rPr>
              <a:t>This visit includes the items listed here as well as a review of your medical and social history related to your health.  </a:t>
            </a:r>
            <a:r>
              <a:rPr lang="en-US" altLang="en-US" dirty="0"/>
              <a:t>When you make your appointment, let the doctor’s office know that you’d like to schedule your “Welcome to Medicare” preventive visit.  The visit is covered by Medicare, including the deductible and co-payment.  However, if you receive additional tests or services, you may have to pay coinsurance and the Part B deductible may apply.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27</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ct val="0"/>
              </a:spcBef>
              <a:spcAft>
                <a:spcPts val="600"/>
              </a:spcAft>
              <a:buFont typeface="Arial" panose="020B0604020202020204" pitchFamily="34" charset="0"/>
              <a:buNone/>
            </a:pPr>
            <a:r>
              <a:rPr lang="en-US" altLang="en-US" dirty="0">
                <a:latin typeface="Times New Roman" pitchFamily="18" charset="0"/>
                <a:ea typeface="Calibri" pitchFamily="34" charset="0"/>
                <a:cs typeface="Times New Roman" pitchFamily="18" charset="0"/>
              </a:rPr>
              <a:t>Once you’ve had Part B for longer than 12 months, Medicare will cover a </a:t>
            </a:r>
            <a:r>
              <a:rPr lang="en-US" altLang="en-US" b="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a:t>
            </a:r>
          </a:p>
          <a:p>
            <a:pPr marL="171450" indent="-171450">
              <a:lnSpc>
                <a:spcPct val="115000"/>
              </a:lnSpc>
              <a:spcBef>
                <a:spcPct val="0"/>
              </a:spcBef>
              <a:spcAft>
                <a:spcPts val="600"/>
              </a:spcAft>
              <a:buFont typeface="Arial" panose="020B0604020202020204" pitchFamily="34" charset="0"/>
              <a:buChar char="•"/>
            </a:pPr>
            <a:r>
              <a:rPr lang="en-US" altLang="en-US" dirty="0">
                <a:latin typeface="Times New Roman" pitchFamily="18" charset="0"/>
                <a:ea typeface="Calibri" pitchFamily="34" charset="0"/>
                <a:cs typeface="Times New Roman" pitchFamily="18" charset="0"/>
              </a:rPr>
              <a:t>The main focus of this visit is to create and update a prevention plan based on your current health and risk factors.  You will be asked to complete a “Health Risk Assessment” to help your provider create a personalized prevention plan. </a:t>
            </a:r>
          </a:p>
          <a:p>
            <a:pPr>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a:lnSpc>
                <a:spcPct val="115000"/>
              </a:lnSpc>
              <a:spcBef>
                <a:spcPct val="0"/>
              </a:spcBef>
              <a:spcAft>
                <a:spcPts val="600"/>
              </a:spcAft>
              <a:buFont typeface="Arial" panose="020B0604020202020204" pitchFamily="34" charset="0"/>
              <a:buChar char="•"/>
            </a:pPr>
            <a:r>
              <a:rPr lang="en-US" altLang="en-US" dirty="0"/>
              <a:t>The visit is covered by Medicare once every 12 months at no charge, including the deductible and co-payment.  However, if you receive additional tests or services you may have to pay coinsurance and the Part B deductible may apply.  </a:t>
            </a:r>
          </a:p>
          <a:p>
            <a:pPr marL="171450" indent="-17145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en-US" altLang="en-US" dirty="0">
                <a:latin typeface="Times New Roman" pitchFamily="18" charset="0"/>
                <a:ea typeface="Calibri" pitchFamily="34" charset="0"/>
                <a:cs typeface="Times New Roman" pitchFamily="18" charset="0"/>
              </a:rPr>
              <a:t>You should ask for the </a:t>
            </a:r>
            <a:r>
              <a:rPr lang="en-US" altLang="en-US" i="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by name.  </a:t>
            </a:r>
            <a:r>
              <a:rPr lang="en-US" altLang="en-US" b="1" dirty="0">
                <a:latin typeface="Times New Roman" pitchFamily="18" charset="0"/>
                <a:ea typeface="Calibri" pitchFamily="34" charset="0"/>
                <a:cs typeface="Times New Roman" pitchFamily="18" charset="0"/>
              </a:rPr>
              <a:t>Also,  the Yearly Wellness</a:t>
            </a:r>
            <a:r>
              <a:rPr lang="en-US" altLang="en-US" dirty="0">
                <a:latin typeface="Times New Roman" pitchFamily="18" charset="0"/>
                <a:ea typeface="Calibri" pitchFamily="34" charset="0"/>
                <a:cs typeface="Times New Roman" pitchFamily="18" charset="0"/>
              </a:rPr>
              <a:t> </a:t>
            </a:r>
            <a:r>
              <a:rPr lang="en-US" altLang="en-US" b="1" dirty="0">
                <a:latin typeface="Times New Roman" pitchFamily="18" charset="0"/>
                <a:ea typeface="Calibri" pitchFamily="34" charset="0"/>
                <a:cs typeface="Times New Roman" pitchFamily="18" charset="0"/>
              </a:rPr>
              <a:t>Visit</a:t>
            </a:r>
            <a:r>
              <a:rPr lang="en-US" altLang="en-US" dirty="0">
                <a:latin typeface="Times New Roman" pitchFamily="18" charset="0"/>
                <a:ea typeface="Calibri" pitchFamily="34" charset="0"/>
                <a:cs typeface="Times New Roman" pitchFamily="18" charset="0"/>
              </a:rPr>
              <a:t> is NOT a physical. </a:t>
            </a:r>
            <a:r>
              <a:rPr lang="en-US" altLang="en-US" b="1" dirty="0">
                <a:latin typeface="Times New Roman" pitchFamily="18" charset="0"/>
                <a:ea typeface="Calibri" pitchFamily="34" charset="0"/>
                <a:cs typeface="Times New Roman" pitchFamily="18" charset="0"/>
              </a:rPr>
              <a:t>Medicare does not cover a physical.</a:t>
            </a:r>
            <a:r>
              <a:rPr lang="en-US" altLang="en-US" dirty="0">
                <a:latin typeface="Times New Roman" pitchFamily="18" charset="0"/>
                <a:ea typeface="Calibri" pitchFamily="34" charset="0"/>
                <a:cs typeface="Times New Roman" pitchFamily="18" charset="0"/>
              </a:rPr>
              <a:t>  If you schedule a physical, you may need to pay the full cost for the physical.</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28</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B covers 2 preventive visits (a Welcome to Medicare visit and a Yearly wellness visit), as well as a range of additional screenings and services intended to help prevent illness and detect medical problems early when treatment works best. </a:t>
            </a:r>
          </a:p>
          <a:p>
            <a:r>
              <a:rPr lang="en-US" dirty="0"/>
              <a:t>A description of these preventive services can be found in your Medicare &amp; You handbook.  </a:t>
            </a:r>
          </a:p>
          <a:p>
            <a:endParaRPr lang="en-US" dirty="0"/>
          </a:p>
          <a:p>
            <a:r>
              <a:rPr lang="en-US" dirty="0"/>
              <a:t>You are encouraged to review these services and talk with your doctor about your individual prevention plan.</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29</a:t>
            </a:fld>
            <a:endParaRPr lang="en-US"/>
          </a:p>
        </p:txBody>
      </p:sp>
    </p:spTree>
    <p:extLst>
      <p:ext uri="{BB962C8B-B14F-4D97-AF65-F5344CB8AC3E}">
        <p14:creationId xmlns:p14="http://schemas.microsoft.com/office/powerpoint/2010/main" val="13283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a:t>
            </a:r>
            <a:r>
              <a:rPr lang="en-US"/>
              <a:t>Part</a:t>
            </a:r>
            <a:r>
              <a:rPr lang="en-US" baseline="0"/>
              <a:t> 2 </a:t>
            </a:r>
            <a:r>
              <a:rPr lang="en-US" baseline="0" dirty="0"/>
              <a:t>of </a:t>
            </a:r>
            <a:r>
              <a:rPr lang="en-US" dirty="0"/>
              <a:t>the Welcome to Medicare program.  I hope this information has been helpful. The</a:t>
            </a:r>
            <a:r>
              <a:rPr lang="en-US" baseline="0" dirty="0"/>
              <a:t> next section in this series will discuss Your Coverage Choices; Original Medicare; Medigap Insurance.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30</a:t>
            </a:fld>
            <a:endParaRPr lang="en-US"/>
          </a:p>
        </p:txBody>
      </p:sp>
    </p:spTree>
    <p:extLst>
      <p:ext uri="{BB962C8B-B14F-4D97-AF65-F5344CB8AC3E}">
        <p14:creationId xmlns:p14="http://schemas.microsoft.com/office/powerpoint/2010/main" val="964610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31</a:t>
            </a:fld>
            <a:endParaRPr lang="en-US"/>
          </a:p>
        </p:txBody>
      </p:sp>
    </p:spTree>
    <p:extLst>
      <p:ext uri="{BB962C8B-B14F-4D97-AF65-F5344CB8AC3E}">
        <p14:creationId xmlns:p14="http://schemas.microsoft.com/office/powerpoint/2010/main" val="3782353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32</a:t>
            </a:fld>
            <a:endParaRPr lang="en-US"/>
          </a:p>
        </p:txBody>
      </p:sp>
    </p:spTree>
    <p:extLst>
      <p:ext uri="{BB962C8B-B14F-4D97-AF65-F5344CB8AC3E}">
        <p14:creationId xmlns:p14="http://schemas.microsoft.com/office/powerpoint/2010/main" val="3483261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33</a:t>
            </a:fld>
            <a:endParaRPr lang="en-US"/>
          </a:p>
        </p:txBody>
      </p:sp>
    </p:spTree>
    <p:extLst>
      <p:ext uri="{BB962C8B-B14F-4D97-AF65-F5344CB8AC3E}">
        <p14:creationId xmlns:p14="http://schemas.microsoft.com/office/powerpoint/2010/main" val="999168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3 of this educational series.</a:t>
            </a:r>
          </a:p>
          <a:p>
            <a:endParaRPr lang="en-US" dirty="0"/>
          </a:p>
          <a:p>
            <a:r>
              <a:rPr lang="en-US" dirty="0"/>
              <a:t>In this section, you’ll learn about your Medicare Coverage Choices, Original Medicare, and Medicare Supplement (or Medigap) 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34</a:t>
            </a:fld>
            <a:endParaRPr lang="en-US"/>
          </a:p>
        </p:txBody>
      </p:sp>
    </p:spTree>
    <p:extLst>
      <p:ext uri="{BB962C8B-B14F-4D97-AF65-F5344CB8AC3E}">
        <p14:creationId xmlns:p14="http://schemas.microsoft.com/office/powerpoint/2010/main" val="700007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591810" cy="4650653"/>
          </a:xfrm>
        </p:spPr>
        <p:txBody>
          <a:bodyPr>
            <a:normAutofit fontScale="92500" lnSpcReduction="20000"/>
          </a:bodyPr>
          <a:lstStyle/>
          <a:p>
            <a:pPr>
              <a:spcBef>
                <a:spcPts val="623"/>
              </a:spcBef>
              <a:defRPr/>
            </a:pPr>
            <a:r>
              <a:rPr lang="en-US" dirty="0"/>
              <a:t>There are 2 main ways to get your Medicare coverage</a:t>
            </a:r>
            <a:r>
              <a:rPr lang="en-US" dirty="0">
                <a:latin typeface="Calibri" panose="020F0502020204030204" pitchFamily="34" charset="0"/>
              </a:rPr>
              <a:t>—</a:t>
            </a:r>
            <a:r>
              <a:rPr lang="en-US" dirty="0"/>
              <a:t>Original Medicare, or Medicare Advantage Plans. You can choose which way you want to get your coverage.</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Original Medicare </a:t>
            </a:r>
            <a:r>
              <a:rPr lang="en-US" dirty="0"/>
              <a:t>includes Part A  and/or Part B.  We talked about some Gaps in original Medicare, like the deductibles and coinsurance—and you can add additional coverage to help cover those gaps:  </a:t>
            </a:r>
          </a:p>
          <a:p>
            <a:pPr marL="696476" lvl="1" indent="-239276">
              <a:spcBef>
                <a:spcPts val="623"/>
              </a:spcBef>
              <a:buFont typeface="Wingdings" panose="05000000000000000000" pitchFamily="2" charset="2"/>
              <a:buChar char="§"/>
              <a:defRPr/>
            </a:pPr>
            <a:r>
              <a:rPr lang="en-US" dirty="0"/>
              <a:t>You can buy a Medicare Supplement (Medigap) policy to help cover the gaps in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from a Medicare Prescription Drug Plan (PDP). </a:t>
            </a:r>
          </a:p>
          <a:p>
            <a:pPr marL="696476" lvl="1" indent="-239276">
              <a:spcBef>
                <a:spcPts val="623"/>
              </a:spcBef>
              <a:buFont typeface="Wingdings" panose="05000000000000000000" pitchFamily="2" charset="2"/>
              <a:buChar char="§"/>
              <a:defRPr/>
            </a:pPr>
            <a:r>
              <a:rPr lang="en-US" dirty="0"/>
              <a:t>And Wisconsin’s </a:t>
            </a:r>
            <a:r>
              <a:rPr lang="en-US" dirty="0" err="1"/>
              <a:t>SeniorCare</a:t>
            </a:r>
            <a:r>
              <a:rPr lang="en-US" dirty="0"/>
              <a:t> program is another option, either alone or in addition to Part D.</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Medicare</a:t>
            </a:r>
            <a:r>
              <a:rPr lang="en-US" b="1" baseline="0" dirty="0"/>
              <a:t> Advantage</a:t>
            </a:r>
            <a:r>
              <a:rPr lang="en-US" b="1" dirty="0"/>
              <a:t> Plans </a:t>
            </a:r>
            <a:r>
              <a:rPr lang="en-US" dirty="0"/>
              <a:t>(also known as Part C) are an alternative way to get your Medicare benefits.  They are offered through private insurance companies that are approved by Medicare. There are different types of Advantage Plans, like a Health Maintenance Organization (HMO) or a Preferred Provider Organization (PPO), and they cover Part A and Part B services and supplies. Most Medicare Advantage plans include Medicare prescription drug coverage. You may be able to add drug coverage to some plans types if it is not already included. </a:t>
            </a:r>
          </a:p>
          <a:p>
            <a:pPr marL="239276" indent="-239276">
              <a:spcBef>
                <a:spcPts val="623"/>
              </a:spcBef>
              <a:buFont typeface="Wingdings" panose="05000000000000000000" pitchFamily="2" charset="2"/>
              <a:buChar char="§"/>
            </a:pPr>
            <a:r>
              <a:rPr lang="en-US" dirty="0"/>
              <a:t>And SeniorCare can work with Medicare Advantage plans as well.  We’ll talk more about that later.  (Medigap policies don’t work with Medicare Advantage plans, so if you join a Medicare Advantage Plan, you can’t use a Medigap Policy to pay for out-of-pocket costs.)</a:t>
            </a:r>
          </a:p>
          <a:p>
            <a:pPr marL="249457">
              <a:spcBef>
                <a:spcPts val="623"/>
              </a:spcBef>
            </a:pPr>
            <a:endParaRPr lang="en-US" dirty="0"/>
          </a:p>
          <a:p>
            <a:pPr marL="249457">
              <a:spcBef>
                <a:spcPts val="623"/>
              </a:spcBef>
            </a:pPr>
            <a:r>
              <a:rPr lang="en-US" dirty="0"/>
              <a:t>Lets start by looking at the option on the left side of this chart—Original Medicare, and then we’ll see how Medigap works with it.</a:t>
            </a:r>
          </a:p>
          <a:p>
            <a:pPr>
              <a:spcBef>
                <a:spcPts val="623"/>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35</a:t>
            </a:fld>
            <a:endParaRPr lang="en-US"/>
          </a:p>
        </p:txBody>
      </p:sp>
    </p:spTree>
    <p:extLst>
      <p:ext uri="{BB962C8B-B14F-4D97-AF65-F5344CB8AC3E}">
        <p14:creationId xmlns:p14="http://schemas.microsoft.com/office/powerpoint/2010/main" val="3116690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Original Medicare includes Part A and/or Part 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go to any doctor, hospital, or other health care provider that is enrolled in Medicare and is accepting new Medicare patients. </a:t>
            </a:r>
            <a:r>
              <a:rPr lang="en-US" dirty="0">
                <a:solidFill>
                  <a:prstClr val="black"/>
                </a:solidFill>
              </a:rPr>
              <a:t>The 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or other provider, to accept the Medicare approved amount for the service, and not to bill you for any more than the Medicare deductible and coinsurance.</a:t>
            </a:r>
          </a:p>
          <a:p>
            <a:endParaRPr lang="en-US" dirty="0"/>
          </a:p>
          <a:p>
            <a:pPr marL="171450" indent="-171450">
              <a:buFont typeface="Arial" panose="020B0604020202020204" pitchFamily="34" charset="0"/>
              <a:buChar char="•"/>
            </a:pPr>
            <a:r>
              <a:rPr lang="en-US" dirty="0"/>
              <a:t>With Original Medicare, You can choose to buy a Medigap policy to help cover some costs not covered by Original Medicare. </a:t>
            </a:r>
          </a:p>
          <a:p>
            <a:pPr marL="171450" indent="-171450">
              <a:buFont typeface="Arial" panose="020B0604020202020204" pitchFamily="34" charset="0"/>
              <a:buChar char="•"/>
            </a:pPr>
            <a:r>
              <a:rPr lang="en-US" dirty="0"/>
              <a:t>You can also choose to buy Medicare prescription drug coverage (Part D) from a Medicare Prescription Drug Plan (PDP).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36</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Medicare does not cover</a:t>
            </a:r>
          </a:p>
          <a:p>
            <a:pPr marL="285750" indent="-285750">
              <a:buFont typeface="Arial" panose="020B0604020202020204" pitchFamily="34" charset="0"/>
              <a:buChar char="•"/>
            </a:pPr>
            <a:r>
              <a:rPr lang="en-US" dirty="0"/>
              <a:t>Long-term care</a:t>
            </a:r>
          </a:p>
          <a:p>
            <a:pPr marL="285750" indent="-285750">
              <a:buFont typeface="Arial" panose="020B0604020202020204" pitchFamily="34" charset="0"/>
              <a:buChar char="•"/>
            </a:pPr>
            <a:r>
              <a:rPr lang="en-US" dirty="0"/>
              <a:t>Acupuncture</a:t>
            </a:r>
          </a:p>
          <a:p>
            <a:pPr marL="285750" indent="-285750">
              <a:buFont typeface="Arial" panose="020B0604020202020204" pitchFamily="34" charset="0"/>
              <a:buChar char="•"/>
            </a:pPr>
            <a:r>
              <a:rPr lang="en-US" dirty="0"/>
              <a:t>Most dental care or dentures</a:t>
            </a:r>
          </a:p>
          <a:p>
            <a:pPr marL="285750" indent="-285750">
              <a:buFont typeface="Arial" panose="020B0604020202020204" pitchFamily="34" charset="0"/>
              <a:buChar char="•"/>
            </a:pPr>
            <a:r>
              <a:rPr lang="en-US" dirty="0"/>
              <a:t>Cosmetic surgery</a:t>
            </a:r>
          </a:p>
          <a:p>
            <a:pPr marL="285750" indent="-285750">
              <a:buFont typeface="Arial" panose="020B0604020202020204" pitchFamily="34" charset="0"/>
              <a:buChar char="•"/>
            </a:pPr>
            <a:r>
              <a:rPr lang="en-US" dirty="0"/>
              <a:t>Health carer while traveling outside the U.S.</a:t>
            </a:r>
          </a:p>
          <a:p>
            <a:pPr marL="285750" indent="-285750">
              <a:buFont typeface="Arial" panose="020B0604020202020204" pitchFamily="34" charset="0"/>
              <a:buChar char="•"/>
            </a:pPr>
            <a:r>
              <a:rPr lang="en-US" dirty="0"/>
              <a:t>Hearing aids and/or exams for fitting hearing aids</a:t>
            </a:r>
          </a:p>
          <a:p>
            <a:pPr marL="285750" indent="-285750">
              <a:buFont typeface="Arial" panose="020B0604020202020204" pitchFamily="34" charset="0"/>
              <a:buChar char="•"/>
            </a:pPr>
            <a:r>
              <a:rPr lang="en-US" dirty="0"/>
              <a:t>Most routine foot care and most supportive devices for feet</a:t>
            </a:r>
          </a:p>
          <a:p>
            <a:pPr marL="285750" indent="-285750">
              <a:buFont typeface="Arial" panose="020B0604020202020204" pitchFamily="34" charset="0"/>
              <a:buChar char="•"/>
            </a:pPr>
            <a:r>
              <a:rPr lang="en-US" dirty="0"/>
              <a:t>Routine eye care and most eyeglasses</a:t>
            </a:r>
          </a:p>
          <a:p>
            <a:pPr marL="285750" indent="-285750">
              <a:buFont typeface="Arial" panose="020B0604020202020204" pitchFamily="34" charset="0"/>
              <a:buChar char="•"/>
            </a:pPr>
            <a:r>
              <a:rPr lang="en-US" dirty="0"/>
              <a:t>Routine Physicals</a:t>
            </a:r>
          </a:p>
          <a:p>
            <a:endParaRPr lang="en-US" dirty="0"/>
          </a:p>
          <a:p>
            <a:r>
              <a:rPr lang="en-US" dirty="0"/>
              <a:t>If you need these services, you will have to pay for them yourself unless you have other coverage (including Medicaid) to cover the costs.  </a:t>
            </a:r>
          </a:p>
        </p:txBody>
      </p:sp>
      <p:sp>
        <p:nvSpPr>
          <p:cNvPr id="4" name="Slide Number Placeholder 3"/>
          <p:cNvSpPr>
            <a:spLocks noGrp="1"/>
          </p:cNvSpPr>
          <p:nvPr>
            <p:ph type="sldNum" sz="quarter" idx="10"/>
          </p:nvPr>
        </p:nvSpPr>
        <p:spPr/>
        <p:txBody>
          <a:bodyPr/>
          <a:lstStyle/>
          <a:p>
            <a:fld id="{7C9C807D-BE9E-427D-9F45-69604B66C095}" type="slidenum">
              <a:rPr lang="en-US" smtClean="0"/>
              <a:t>37</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Supplement, or Medigap 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38</a:t>
            </a:fld>
            <a:endParaRPr lang="en-US"/>
          </a:p>
        </p:txBody>
      </p:sp>
    </p:spTree>
    <p:extLst>
      <p:ext uri="{BB962C8B-B14F-4D97-AF65-F5344CB8AC3E}">
        <p14:creationId xmlns:p14="http://schemas.microsoft.com/office/powerpoint/2010/main" val="4271950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Medicare Supplement Insurance policy (or Medigap) is private insurance approved and regulated by the Commissioner of Insurance and helps fill in the gaps of Original Medicare (like copayments, coinsurance, and deductibles). </a:t>
            </a:r>
          </a:p>
          <a:p>
            <a:pPr marL="171450" indent="-171450">
              <a:buFont typeface="Arial" panose="020B0604020202020204" pitchFamily="34" charset="0"/>
              <a:buChar char="•"/>
            </a:pPr>
            <a:r>
              <a:rPr lang="en-US" dirty="0"/>
              <a:t>You must have Part A and Part B to buy a Medigap policy.</a:t>
            </a:r>
          </a:p>
          <a:p>
            <a:pPr marL="171450" indent="-171450">
              <a:buFont typeface="Arial" panose="020B0604020202020204" pitchFamily="34" charset="0"/>
              <a:buChar char="•"/>
            </a:pPr>
            <a:r>
              <a:rPr lang="en-US" dirty="0"/>
              <a:t>You pay a monthly premium for a Medigap policy, And the costs depend on the insurance company, optional benefits selected, your age and where you live.</a:t>
            </a:r>
          </a:p>
          <a:p>
            <a:pPr marL="171450" indent="-171450">
              <a:buFont typeface="Arial" panose="020B0604020202020204" pitchFamily="34" charset="0"/>
              <a:buChar char="•"/>
            </a:pPr>
            <a:r>
              <a:rPr lang="en-US" dirty="0"/>
              <a:t>Once Medicare pays its share of the Medicare-approved amounts for covered health care costs, Then your Medigap policy pays its share. </a:t>
            </a:r>
          </a:p>
          <a:p>
            <a:pPr marL="171450" indent="-171450">
              <a:buFont typeface="Arial" panose="020B0604020202020204" pitchFamily="34" charset="0"/>
              <a:buChar char="•"/>
            </a:pPr>
            <a:r>
              <a:rPr lang="en-US" dirty="0"/>
              <a:t>A Medigap policy does not include prescription drug coverage.</a:t>
            </a:r>
          </a:p>
          <a:p>
            <a:pPr marL="171450" indent="-171450">
              <a:buFont typeface="Arial" panose="020B0604020202020204" pitchFamily="34" charset="0"/>
              <a:buChar char="•"/>
            </a:pPr>
            <a:r>
              <a:rPr lang="en-US" dirty="0"/>
              <a:t>There is no need to review your coverage each year.</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39</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1 in this series. This section will go through information on enrollment in Medicare. </a:t>
            </a:r>
          </a:p>
        </p:txBody>
      </p:sp>
      <p:sp>
        <p:nvSpPr>
          <p:cNvPr id="4" name="Slide Number Placeholder 3"/>
          <p:cNvSpPr>
            <a:spLocks noGrp="1"/>
          </p:cNvSpPr>
          <p:nvPr>
            <p:ph type="sldNum" sz="quarter" idx="10"/>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34628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Medigap Policies.  </a:t>
            </a:r>
          </a:p>
          <a:p>
            <a:pPr marL="171450" indent="-171450">
              <a:buFont typeface="Arial" panose="020B0604020202020204" pitchFamily="34" charset="0"/>
              <a:buChar char="•"/>
            </a:pPr>
            <a:r>
              <a:rPr lang="en-US" dirty="0"/>
              <a:t>With Traditional Medigap Policies, costs may be based on:</a:t>
            </a:r>
          </a:p>
          <a:p>
            <a:pPr marL="628650" lvl="1" indent="-171450">
              <a:buFont typeface="Arial" panose="020B0604020202020204" pitchFamily="34" charset="0"/>
              <a:buChar char="•"/>
            </a:pPr>
            <a:r>
              <a:rPr lang="en-US" dirty="0"/>
              <a:t>Attained age—where your premiums become higher as you reach higher age ranges. OR--</a:t>
            </a:r>
          </a:p>
          <a:p>
            <a:pPr marL="628650" lvl="1" indent="-171450">
              <a:buFont typeface="Arial" panose="020B0604020202020204" pitchFamily="34" charset="0"/>
              <a:buChar char="•"/>
            </a:pPr>
            <a:r>
              <a:rPr lang="en-US" dirty="0"/>
              <a:t>Issue Age—where premiums are set at the age you are when you buy the policy and will not increase because you get older. Premiums may increase for other reasons and may increase each year due to cost of living adjustments. </a:t>
            </a:r>
          </a:p>
          <a:p>
            <a:pPr marL="171450" indent="-171450">
              <a:buFont typeface="Arial" panose="020B0604020202020204" pitchFamily="34" charset="0"/>
              <a:buChar char="•"/>
            </a:pPr>
            <a:r>
              <a:rPr lang="en-US" dirty="0"/>
              <a:t>There are also Cost-Sharing Policies,</a:t>
            </a:r>
          </a:p>
          <a:p>
            <a:pPr marL="171450" indent="-171450">
              <a:buFont typeface="Arial" panose="020B0604020202020204" pitchFamily="34" charset="0"/>
              <a:buChar char="•"/>
            </a:pPr>
            <a:r>
              <a:rPr lang="en-US" dirty="0"/>
              <a:t>High-Deductible policies, and </a:t>
            </a:r>
          </a:p>
          <a:p>
            <a:pPr marL="171450" indent="-171450">
              <a:buFont typeface="Arial" panose="020B0604020202020204" pitchFamily="34" charset="0"/>
              <a:buChar char="•"/>
            </a:pPr>
            <a:r>
              <a:rPr lang="en-US" dirty="0"/>
              <a:t>Medicare Select policies</a:t>
            </a:r>
          </a:p>
          <a:p>
            <a:endParaRPr lang="en-US" dirty="0"/>
          </a:p>
          <a:p>
            <a:r>
              <a:rPr lang="en-US" dirty="0"/>
              <a:t>For more details, you can request a Publication from the WI Office of the Commissioner of Insurance called:  “WI Guide to Health Insurance for People with Medicare” or you can view it from their website.  (That contact information will be shared on a later slide.) </a:t>
            </a:r>
          </a:p>
        </p:txBody>
      </p:sp>
      <p:sp>
        <p:nvSpPr>
          <p:cNvPr id="4" name="Slide Number Placeholder 3"/>
          <p:cNvSpPr>
            <a:spLocks noGrp="1"/>
          </p:cNvSpPr>
          <p:nvPr>
            <p:ph type="sldNum" sz="quarter" idx="10"/>
          </p:nvPr>
        </p:nvSpPr>
        <p:spPr/>
        <p:txBody>
          <a:bodyPr/>
          <a:lstStyle/>
          <a:p>
            <a:fld id="{7C9C807D-BE9E-427D-9F45-69604B66C095}" type="slidenum">
              <a:rPr lang="en-US" smtClean="0"/>
              <a:t>40</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15000"/>
              </a:spcBef>
            </a:pPr>
            <a:r>
              <a:rPr lang="en-US" altLang="en-US" b="1" dirty="0"/>
              <a:t>The Basic Benefits for a Medigap policy</a:t>
            </a:r>
            <a:r>
              <a:rPr lang="en-US" altLang="en-US" dirty="0"/>
              <a:t>: include coverage of the 20% coinsurance after Medicare Part B for most services, covers the Part A co-payments for Hospitalization and skilled nursing care, additional Psychiatric care, the First 3 pints blood (if needed), and 40 additional Home Health care visits.</a:t>
            </a:r>
          </a:p>
          <a:p>
            <a:pPr eaLnBrk="1" hangingPunct="1">
              <a:spcBef>
                <a:spcPct val="15000"/>
              </a:spcBef>
            </a:pPr>
            <a:endParaRPr lang="en-US" altLang="en-US" sz="800" dirty="0"/>
          </a:p>
          <a:p>
            <a:pPr eaLnBrk="1" hangingPunct="1">
              <a:spcBef>
                <a:spcPct val="15000"/>
              </a:spcBef>
            </a:pPr>
            <a:r>
              <a:rPr lang="en-US" altLang="en-US" b="1" dirty="0"/>
              <a:t>All Medigap policies sold in WI must include a few additional benefits:</a:t>
            </a:r>
            <a:r>
              <a:rPr lang="en-US" altLang="en-US" dirty="0"/>
              <a:t> This includes the Usual/Customary cost of non-Medicare covered Chiropractic care,  as well as coverage of 30 days of non-Medicare skilled nursing facility care w/ no prior hospitalization required.</a:t>
            </a:r>
            <a:endParaRPr lang="en-US" altLang="en-US" i="1" dirty="0"/>
          </a:p>
          <a:p>
            <a:pPr eaLnBrk="1" hangingPunct="1">
              <a:spcBef>
                <a:spcPct val="15000"/>
              </a:spcBef>
            </a:pPr>
            <a:endParaRPr lang="en-US" altLang="en-US" sz="800" b="1" dirty="0"/>
          </a:p>
          <a:p>
            <a:r>
              <a:rPr lang="en-US" dirty="0"/>
              <a:t>Again, the Wisconsin mandated benefits only apply to policies that were </a:t>
            </a:r>
            <a:r>
              <a:rPr lang="en-US" i="1" dirty="0"/>
              <a:t>issued </a:t>
            </a:r>
            <a:r>
              <a:rPr lang="en-US" dirty="0"/>
              <a:t>in the state of Wisconsin.</a:t>
            </a:r>
          </a:p>
        </p:txBody>
      </p:sp>
      <p:sp>
        <p:nvSpPr>
          <p:cNvPr id="4" name="Slide Number Placeholder 3"/>
          <p:cNvSpPr>
            <a:spLocks noGrp="1"/>
          </p:cNvSpPr>
          <p:nvPr>
            <p:ph type="sldNum" sz="quarter" idx="10"/>
          </p:nvPr>
        </p:nvSpPr>
        <p:spPr/>
        <p:txBody>
          <a:bodyPr/>
          <a:lstStyle/>
          <a:p>
            <a:fld id="{7C9C807D-BE9E-427D-9F45-69604B66C095}" type="slidenum">
              <a:rPr lang="en-US" smtClean="0"/>
              <a:t>41</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decide which “Optional Riders”, or Extra Benefits, you may be interested in purchasing with your Medigap policy.</a:t>
            </a:r>
          </a:p>
          <a:p>
            <a:endParaRPr lang="en-US" dirty="0"/>
          </a:p>
          <a:p>
            <a:r>
              <a:rPr lang="en-US" dirty="0"/>
              <a:t>If you take the Part A deductible rider, that deductible is paid for you by your Medigap policy.</a:t>
            </a:r>
          </a:p>
          <a:p>
            <a:r>
              <a:rPr lang="en-US" dirty="0"/>
              <a:t>You can also decide whether you want the Part B riders for the deductible, copays or excess charges, additional home health, or emergency foreign travel.  Please note, as of January 1, 2020 the Part B deductible rider is no longer an option for people newly eligible for Medicare. It is still available for those who were eligible prior to January 1, 2020.)</a:t>
            </a:r>
          </a:p>
          <a:p>
            <a:endParaRPr lang="en-US" dirty="0"/>
          </a:p>
          <a:p>
            <a:r>
              <a:rPr lang="en-US" dirty="0"/>
              <a:t>Before comparing the cost of different policies, be sure to decide which riders you want.</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42</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steps to take if you are interested in buying a </a:t>
            </a:r>
            <a:r>
              <a:rPr lang="en-US" dirty="0" err="1"/>
              <a:t>Medigap</a:t>
            </a:r>
            <a:r>
              <a:rPr lang="en-US" dirty="0"/>
              <a:t> policy:</a:t>
            </a:r>
          </a:p>
          <a:p>
            <a:endParaRPr lang="en-US" dirty="0"/>
          </a:p>
          <a:p>
            <a:pPr marL="342900" indent="-342900">
              <a:spcAft>
                <a:spcPts val="1200"/>
              </a:spcAft>
              <a:buFont typeface="Wingdings" panose="05000000000000000000" pitchFamily="2" charset="2"/>
              <a:buChar char="§"/>
              <a:defRPr/>
            </a:pPr>
            <a:r>
              <a:rPr lang="en-US" sz="1200" dirty="0"/>
              <a:t>STEP 1:	Decide which benefits (or Riders) you want.</a:t>
            </a:r>
          </a:p>
          <a:p>
            <a:pPr marL="342900" indent="-342900">
              <a:spcAft>
                <a:spcPts val="1200"/>
              </a:spcAft>
              <a:buFont typeface="Wingdings" panose="05000000000000000000" pitchFamily="2" charset="2"/>
              <a:buChar char="§"/>
              <a:defRPr/>
            </a:pPr>
            <a:r>
              <a:rPr lang="en-US" sz="1200" dirty="0"/>
              <a:t>STEP 2: 	Find out which insurance companies sell </a:t>
            </a:r>
            <a:r>
              <a:rPr lang="en-US" sz="1200" dirty="0" err="1"/>
              <a:t>Medigap</a:t>
            </a:r>
            <a:r>
              <a:rPr lang="en-US" sz="1200" dirty="0"/>
              <a:t> policies in your state. </a:t>
            </a:r>
          </a:p>
          <a:p>
            <a:pPr marL="342900" indent="-342900">
              <a:spcAft>
                <a:spcPts val="1200"/>
              </a:spcAft>
              <a:buFont typeface="Wingdings" panose="05000000000000000000" pitchFamily="2" charset="2"/>
              <a:buChar char="§"/>
              <a:defRPr/>
            </a:pPr>
            <a:r>
              <a:rPr lang="en-US" sz="1200" dirty="0"/>
              <a:t>STEP 3: 	Call the insurance companies that sell the Medigap policies and compare costs.</a:t>
            </a:r>
          </a:p>
          <a:p>
            <a:pPr marL="342900" indent="-342900">
              <a:buFont typeface="Wingdings" panose="05000000000000000000" pitchFamily="2" charset="2"/>
              <a:buChar char="§"/>
              <a:defRPr/>
            </a:pPr>
            <a:r>
              <a:rPr lang="en-US" sz="1200" dirty="0"/>
              <a:t>STEP 4:	Buy the </a:t>
            </a:r>
            <a:r>
              <a:rPr lang="en-US" sz="1200" dirty="0" err="1"/>
              <a:t>Medigap</a:t>
            </a:r>
            <a:r>
              <a:rPr lang="en-US" sz="1200" dirty="0"/>
              <a:t> policy.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43</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1"/>
              </a:spcBef>
              <a:tabLst>
                <a:tab pos="659308" algn="r"/>
              </a:tabLst>
            </a:pPr>
            <a:r>
              <a:rPr lang="en-US" dirty="0">
                <a:ea typeface="Times New Roman"/>
              </a:rPr>
              <a:t>The best time to buy a Medigap policy is during your Medigap Open Enrollment Period. This period lasts for 6 months and begins on the first day of the month that you’re 65 or older </a:t>
            </a:r>
            <a:r>
              <a:rPr lang="en-US" b="1" u="sng" dirty="0">
                <a:ea typeface="Times New Roman"/>
              </a:rPr>
              <a:t>and </a:t>
            </a:r>
            <a:r>
              <a:rPr lang="en-US" dirty="0">
                <a:ea typeface="Times New Roman"/>
              </a:rPr>
              <a:t>enrolled in Medicare Part B. If you apply during your Medigap OEP, It is considered your “Guaranteed Issue Period” and you can buy any Medigap policy the company sells, even if you have health problems, for the same price as people with good health. </a:t>
            </a:r>
            <a:r>
              <a:rPr lang="en-US" dirty="0"/>
              <a:t>If you don’t purchase a plan within your 6-month OEP, insurance companies can deny coverage based on your health condition.</a:t>
            </a:r>
          </a:p>
          <a:p>
            <a:pPr>
              <a:spcBef>
                <a:spcPts val="641"/>
              </a:spcBef>
              <a:tabLst>
                <a:tab pos="659308" algn="r"/>
              </a:tabLst>
            </a:pPr>
            <a:endParaRPr lang="en-US" dirty="0">
              <a:ea typeface="Times New Roman"/>
            </a:endParaRPr>
          </a:p>
          <a:p>
            <a:pPr>
              <a:spcBef>
                <a:spcPts val="641"/>
              </a:spcBef>
              <a:tabLst>
                <a:tab pos="659308" algn="r"/>
              </a:tabLst>
            </a:pPr>
            <a:r>
              <a:rPr lang="en-US" dirty="0">
                <a:ea typeface="Times New Roman"/>
              </a:rPr>
              <a:t>While the insurance company can’t make you wait for your </a:t>
            </a:r>
            <a:r>
              <a:rPr lang="en-US" b="1" dirty="0">
                <a:ea typeface="Times New Roman"/>
              </a:rPr>
              <a:t>coverage </a:t>
            </a:r>
            <a:r>
              <a:rPr lang="en-US" dirty="0">
                <a:ea typeface="Times New Roman"/>
              </a:rPr>
              <a:t>to start, it may be able to make you wait for coverage related to a pre-existing condition. Remember, for Medicare‑covered services, Original Medicare will still cover the condition, even if the Medigap policy won’t cover your out‑of‑pocket expenses. You may buy a Medigap policy any time an insurance company will sell you one.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44</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rules about delaying Part B?  If</a:t>
            </a:r>
            <a:r>
              <a:rPr lang="en-US" baseline="0" dirty="0"/>
              <a:t> </a:t>
            </a:r>
            <a:r>
              <a:rPr lang="en-US" dirty="0"/>
              <a:t>you delay enrolling in Part B because you or your spouse are still working and you have group health coverage based on that employment, your Medigap OEP is also delayed until you enroll in Part B.  </a:t>
            </a:r>
          </a:p>
          <a:p>
            <a:endParaRPr lang="en-US" dirty="0"/>
          </a:p>
          <a:p>
            <a:r>
              <a:rPr lang="en-US" dirty="0"/>
              <a:t>Once your coverage ends or your employment ends and you enroll in Part B, your 6 month Medigap OEP begins.</a:t>
            </a:r>
          </a:p>
          <a:p>
            <a:endParaRPr lang="en-US" dirty="0"/>
          </a:p>
          <a:p>
            <a:r>
              <a:rPr lang="en-US" dirty="0"/>
              <a:t>For those who may have Medicare due to a disability, you will get a second OEP when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45</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other times that you can receive Guarantee Issue (and not be denied) a Medigap policy:</a:t>
            </a:r>
          </a:p>
          <a:p>
            <a:endParaRPr lang="en-US" dirty="0"/>
          </a:p>
          <a:p>
            <a:pPr marL="800100" lvl="1" indent="-342900">
              <a:buFont typeface="Wingdings" panose="05000000000000000000" pitchFamily="2" charset="2"/>
              <a:buChar char="§"/>
              <a:defRPr/>
            </a:pPr>
            <a:r>
              <a:rPr lang="en-US" sz="2000" dirty="0">
                <a:cs typeface="Arial" panose="020B0604020202020204" pitchFamily="34" charset="0"/>
              </a:rPr>
              <a:t>If Your Medicare Advantage plan terminates or stops providing care in your service area.</a:t>
            </a:r>
          </a:p>
          <a:p>
            <a:pPr marL="800100" lvl="1" indent="-342900">
              <a:buFont typeface="Wingdings" panose="05000000000000000000" pitchFamily="2" charset="2"/>
              <a:buChar char="§"/>
              <a:defRPr/>
            </a:pPr>
            <a:r>
              <a:rPr lang="en-US" sz="2000" dirty="0">
                <a:cs typeface="Arial" panose="020B0604020202020204" pitchFamily="34" charset="0"/>
              </a:rPr>
              <a:t>If You move outside the plan’s service area.</a:t>
            </a:r>
          </a:p>
          <a:p>
            <a:pPr marL="800100" lvl="1" indent="-342900">
              <a:buFont typeface="Wingdings" panose="05000000000000000000" pitchFamily="2" charset="2"/>
              <a:buChar char="§"/>
              <a:defRPr/>
            </a:pPr>
            <a:r>
              <a:rPr lang="en-US" sz="2000" dirty="0">
                <a:cs typeface="Arial" panose="020B0604020202020204" pitchFamily="34" charset="0"/>
              </a:rPr>
              <a:t>If Your employer group health plan ends some or all of your coverage.  </a:t>
            </a:r>
            <a:endParaRPr lang="en-US" sz="2000" b="1" i="1" dirty="0">
              <a:cs typeface="Arial" panose="020B0604020202020204" pitchFamily="34" charset="0"/>
            </a:endParaRPr>
          </a:p>
          <a:p>
            <a:pPr marL="800100" lvl="1" indent="-342900">
              <a:buFont typeface="Wingdings" panose="05000000000000000000" pitchFamily="2" charset="2"/>
              <a:buChar char="§"/>
              <a:defRPr/>
            </a:pPr>
            <a:r>
              <a:rPr lang="en-US" sz="2000" dirty="0">
                <a:cs typeface="Arial" panose="020B0604020202020204" pitchFamily="34" charset="0"/>
              </a:rPr>
              <a:t>If Your employer group plan increases cost by more that 25% in one 12 month period.</a:t>
            </a:r>
          </a:p>
          <a:p>
            <a:pPr marL="800100" lvl="1" indent="-342900">
              <a:buFont typeface="Wingdings" panose="05000000000000000000" pitchFamily="2" charset="2"/>
              <a:buChar char="§"/>
              <a:defRPr/>
            </a:pPr>
            <a:r>
              <a:rPr lang="en-US" sz="2000" dirty="0">
                <a:cs typeface="Arial" panose="020B0604020202020204" pitchFamily="34" charset="0"/>
              </a:rPr>
              <a:t>If You are in the Trial Period of Medicare Advantage plan.  </a:t>
            </a:r>
            <a:r>
              <a:rPr lang="en-US" sz="2000" i="1" dirty="0">
                <a:cs typeface="Arial" panose="020B0604020202020204" pitchFamily="34" charset="0"/>
              </a:rPr>
              <a:t>(This is a 12 month period the first time you join a MA plan.  You get only 1 trial period in a lifetime.)</a:t>
            </a:r>
          </a:p>
          <a:p>
            <a:r>
              <a:rPr lang="en-US" dirty="0"/>
              <a:t>For Guarantee Issue of a Medigap policy, you must apply within 63 days of your other coverage ending.</a:t>
            </a:r>
          </a:p>
        </p:txBody>
      </p:sp>
      <p:sp>
        <p:nvSpPr>
          <p:cNvPr id="4" name="Slide Number Placeholder 3"/>
          <p:cNvSpPr>
            <a:spLocks noGrp="1"/>
          </p:cNvSpPr>
          <p:nvPr>
            <p:ph type="sldNum" sz="quarter" idx="10"/>
          </p:nvPr>
        </p:nvSpPr>
        <p:spPr/>
        <p:txBody>
          <a:bodyPr/>
          <a:lstStyle/>
          <a:p>
            <a:fld id="{7C9C807D-BE9E-427D-9F45-69604B66C095}" type="slidenum">
              <a:rPr lang="en-US" smtClean="0"/>
              <a:t>46</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or would like more information about Medigap policies you can contact the WI Medigap Helpline at 1-800-242-1060.</a:t>
            </a:r>
          </a:p>
          <a:p>
            <a:endParaRPr lang="en-US" dirty="0"/>
          </a:p>
          <a:p>
            <a:r>
              <a:rPr lang="en-US" dirty="0"/>
              <a:t>For information or to receive publications about WI approved policies, contact the WI Commissioner of Insurance at 1-800-236-8517 or find them online at: oci.wi.gov.</a:t>
            </a:r>
          </a:p>
          <a:p>
            <a:endParaRPr lang="en-US" dirty="0"/>
          </a:p>
          <a:p>
            <a:r>
              <a:rPr lang="en-US" dirty="0"/>
              <a:t>You may also call Medicare at 1-800-633-4227 or visit the Medicare website at www.medicare.gov.</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47</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3 of </a:t>
            </a:r>
            <a:r>
              <a:rPr lang="en-US" dirty="0"/>
              <a:t>the Welcome to Medicare program.  I hope this information has been helpful. The</a:t>
            </a:r>
            <a:r>
              <a:rPr lang="en-US" baseline="0" dirty="0"/>
              <a:t> next section in this series will discuss Medicare Advantage Plans (Part C); other types of coverage.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48</a:t>
            </a:fld>
            <a:endParaRPr lang="en-US"/>
          </a:p>
        </p:txBody>
      </p:sp>
    </p:spTree>
    <p:extLst>
      <p:ext uri="{BB962C8B-B14F-4D97-AF65-F5344CB8AC3E}">
        <p14:creationId xmlns:p14="http://schemas.microsoft.com/office/powerpoint/2010/main" val="2930723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49</a:t>
            </a:fld>
            <a:endParaRPr lang="en-US"/>
          </a:p>
        </p:txBody>
      </p:sp>
    </p:spTree>
    <p:extLst>
      <p:ext uri="{BB962C8B-B14F-4D97-AF65-F5344CB8AC3E}">
        <p14:creationId xmlns:p14="http://schemas.microsoft.com/office/powerpoint/2010/main" val="4068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591810" cy="4592287"/>
          </a:xfrm>
        </p:spPr>
        <p:txBody>
          <a:bodyPr>
            <a:normAutofit fontScale="70000" lnSpcReduction="20000"/>
          </a:bodyPr>
          <a:lstStyle/>
          <a:p>
            <a:r>
              <a:rPr lang="en-US" dirty="0"/>
              <a:t>The first thing you’ll want to know about, is how and when to enroll in Medicare.</a:t>
            </a:r>
          </a:p>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Medicare Parts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(More about that on the Next Slide.)</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Enroll online at </a:t>
            </a:r>
            <a:r>
              <a:rPr lang="en-US" altLang="en-US" sz="2200" b="1" dirty="0">
                <a:cs typeface="Arial" charset="0"/>
              </a:rPr>
              <a:t>ssa.gov </a:t>
            </a:r>
            <a:r>
              <a:rPr lang="en-US" altLang="en-US" sz="2200" dirty="0">
                <a:cs typeface="Arial" charset="0"/>
              </a:rPr>
              <a:t> or </a:t>
            </a:r>
          </a:p>
          <a:p>
            <a:pPr marL="800100" lvl="1" indent="-342900" algn="l">
              <a:lnSpc>
                <a:spcPct val="110000"/>
              </a:lnSpc>
              <a:spcBef>
                <a:spcPts val="0"/>
              </a:spcBef>
              <a:spcAft>
                <a:spcPts val="600"/>
              </a:spcAft>
              <a:buFont typeface="Wingdings" panose="05000000000000000000" pitchFamily="2" charset="2"/>
              <a:buChar char="§"/>
            </a:pPr>
            <a:r>
              <a:rPr lang="en-US" sz="2200" dirty="0"/>
              <a:t>Call Social Security at </a:t>
            </a:r>
            <a:r>
              <a:rPr lang="en-US" sz="2200" b="1" dirty="0"/>
              <a:t>1-800-772-1213 </a:t>
            </a:r>
            <a:r>
              <a:rPr lang="en-US" sz="2200" b="0" dirty="0"/>
              <a:t>(people who are hard of hearing and use TTY can call </a:t>
            </a:r>
            <a:r>
              <a:rPr lang="en-US" sz="3600" b="1" i="0" dirty="0">
                <a:solidFill>
                  <a:srgbClr val="212121"/>
                </a:solidFill>
                <a:effectLst/>
                <a:latin typeface="ui-sans-serif"/>
              </a:rPr>
              <a:t>1-800-325-0778</a:t>
            </a:r>
            <a:r>
              <a:rPr lang="en-US" sz="3600" b="0" i="0" dirty="0">
                <a:solidFill>
                  <a:srgbClr val="212121"/>
                </a:solidFill>
                <a:effectLst/>
                <a:latin typeface="ui-sans-serif"/>
              </a:rPr>
              <a:t>)</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i="1" dirty="0">
                <a:cs typeface="Arial" charset="0"/>
              </a:rPr>
              <a:t>Or visit your 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Social Security Disability Insurance, also known as SSDI.</a:t>
            </a:r>
          </a:p>
          <a:p>
            <a:endParaRPr lang="en-US" dirty="0"/>
          </a:p>
          <a:p>
            <a:r>
              <a:rPr lang="en-US" dirty="0"/>
              <a:t>And here’s a tip: if you sign up for </a:t>
            </a:r>
            <a:r>
              <a:rPr lang="en-US" b="1" dirty="0"/>
              <a:t>Medicare.gov</a:t>
            </a:r>
            <a:r>
              <a:rPr lang="en-US" dirty="0"/>
              <a:t>, you can</a:t>
            </a:r>
            <a:r>
              <a:rPr lang="en-US" sz="1200" b="0" kern="1200" dirty="0">
                <a:solidFill>
                  <a:schemeClr val="tx1"/>
                </a:solidFill>
                <a:effectLst/>
                <a:latin typeface="+mn-lt"/>
                <a:ea typeface="+mn-ea"/>
                <a:cs typeface="+mn-cs"/>
              </a:rPr>
              <a:t> use it to manage your personal information about Original Medicare benefits.  It is a free, secure site that allows you to easily check information online about your coverage, enrollment status, and Medicare claims.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50</a:t>
            </a:fld>
            <a:endParaRPr lang="en-US"/>
          </a:p>
        </p:txBody>
      </p:sp>
    </p:spTree>
    <p:extLst>
      <p:ext uri="{BB962C8B-B14F-4D97-AF65-F5344CB8AC3E}">
        <p14:creationId xmlns:p14="http://schemas.microsoft.com/office/powerpoint/2010/main" val="2539281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51</a:t>
            </a:fld>
            <a:endParaRPr lang="en-US"/>
          </a:p>
        </p:txBody>
      </p:sp>
    </p:spTree>
    <p:extLst>
      <p:ext uri="{BB962C8B-B14F-4D97-AF65-F5344CB8AC3E}">
        <p14:creationId xmlns:p14="http://schemas.microsoft.com/office/powerpoint/2010/main" val="3697123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4 of this series.  In this section you will learn about Medicare Advantage Plans (also known as Medicare Part C ) as well as some brief information about other types of health coverage.  </a:t>
            </a:r>
          </a:p>
        </p:txBody>
      </p:sp>
      <p:sp>
        <p:nvSpPr>
          <p:cNvPr id="4" name="Slide Number Placeholder 3"/>
          <p:cNvSpPr>
            <a:spLocks noGrp="1"/>
          </p:cNvSpPr>
          <p:nvPr>
            <p:ph type="sldNum" sz="quarter" idx="10"/>
          </p:nvPr>
        </p:nvSpPr>
        <p:spPr/>
        <p:txBody>
          <a:bodyPr/>
          <a:lstStyle/>
          <a:p>
            <a:fld id="{7C9C807D-BE9E-427D-9F45-69604B66C095}" type="slidenum">
              <a:rPr lang="en-US" smtClean="0"/>
              <a:t>52</a:t>
            </a:fld>
            <a:endParaRPr lang="en-US"/>
          </a:p>
        </p:txBody>
      </p:sp>
    </p:spTree>
    <p:extLst>
      <p:ext uri="{BB962C8B-B14F-4D97-AF65-F5344CB8AC3E}">
        <p14:creationId xmlns:p14="http://schemas.microsoft.com/office/powerpoint/2010/main" val="42073795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back at our chart that shows our Coverage Choices.  Medicare Advantage Plans are an alternative way to receive your Medicare coverage.</a:t>
            </a:r>
          </a:p>
        </p:txBody>
      </p:sp>
      <p:sp>
        <p:nvSpPr>
          <p:cNvPr id="4" name="Slide Number Placeholder 3"/>
          <p:cNvSpPr>
            <a:spLocks noGrp="1"/>
          </p:cNvSpPr>
          <p:nvPr>
            <p:ph type="sldNum" sz="quarter" idx="10"/>
          </p:nvPr>
        </p:nvSpPr>
        <p:spPr/>
        <p:txBody>
          <a:bodyPr/>
          <a:lstStyle/>
          <a:p>
            <a:fld id="{7C9C807D-BE9E-427D-9F45-69604B66C095}" type="slidenum">
              <a:rPr lang="en-US" smtClean="0"/>
              <a:t>53</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a:t>
            </a:r>
            <a:r>
              <a:rPr lang="en-US" baseline="0" dirty="0"/>
              <a:t> Advantage </a:t>
            </a:r>
            <a:r>
              <a:rPr lang="en-US" dirty="0"/>
              <a:t>Plans cover all  the Part A and Part B services and supplies, and usually include Part D.  They are run by private insurance companies that are approved by Medicare.  You must have both Part A and B to join a Medicare Advantage plan.  In most plans, you need to use doctors, hospitals, and other providers that are in the plan’s network or you will pay more or all of the costs.  Providers can join or leave a plan’s network anytime during the year.  If this happens you may need to choose a new provider. You generally cannot change plans during the year if this happens.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54</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receive extra benefits with Medicare Advantage Plans like:</a:t>
            </a:r>
          </a:p>
          <a:p>
            <a:r>
              <a:rPr lang="en-US" sz="1400" b="1" dirty="0">
                <a:latin typeface="Eras Demi ITC" panose="020B0805030504020804" pitchFamily="34" charset="0"/>
              </a:rPr>
              <a:t>Extra Benefits:</a:t>
            </a:r>
          </a:p>
          <a:p>
            <a:pPr marL="342900" indent="-342900">
              <a:buFont typeface="Arial" panose="020B0604020202020204" pitchFamily="34" charset="0"/>
              <a:buChar char="•"/>
            </a:pPr>
            <a:r>
              <a:rPr lang="en-US" sz="1200" dirty="0">
                <a:latin typeface="Eras Demi ITC" panose="020B0805030504020804" pitchFamily="34" charset="0"/>
              </a:rPr>
              <a:t>Food &amp; Meals</a:t>
            </a:r>
          </a:p>
          <a:p>
            <a:pPr marL="342900" indent="-342900">
              <a:buFont typeface="Arial" panose="020B0604020202020204" pitchFamily="34" charset="0"/>
              <a:buChar char="•"/>
            </a:pPr>
            <a:r>
              <a:rPr lang="en-US" sz="1200" dirty="0">
                <a:latin typeface="Eras Demi ITC" panose="020B0805030504020804" pitchFamily="34" charset="0"/>
              </a:rPr>
              <a:t>Transportation</a:t>
            </a:r>
          </a:p>
          <a:p>
            <a:pPr marL="342900" indent="-342900">
              <a:buFont typeface="Arial" panose="020B0604020202020204" pitchFamily="34" charset="0"/>
              <a:buChar char="•"/>
            </a:pPr>
            <a:r>
              <a:rPr lang="en-US" sz="1200" dirty="0">
                <a:latin typeface="Eras Demi ITC" panose="020B0805030504020804" pitchFamily="34" charset="0"/>
              </a:rPr>
              <a:t>Flex Spending</a:t>
            </a:r>
          </a:p>
          <a:p>
            <a:pPr marL="342900" indent="-342900">
              <a:buFont typeface="Arial" panose="020B0604020202020204" pitchFamily="34" charset="0"/>
              <a:buChar char="•"/>
            </a:pPr>
            <a:r>
              <a:rPr lang="en-US" sz="1200" dirty="0">
                <a:latin typeface="Eras Demi ITC" panose="020B0805030504020804" pitchFamily="34" charset="0"/>
              </a:rPr>
              <a:t>Part B Coverage Premium</a:t>
            </a:r>
          </a:p>
          <a:p>
            <a:pPr marL="342900" indent="-342900">
              <a:buFont typeface="Arial" panose="020B0604020202020204" pitchFamily="34" charset="0"/>
              <a:buChar char="•"/>
            </a:pPr>
            <a:r>
              <a:rPr lang="en-US" sz="1200" dirty="0">
                <a:latin typeface="Eras Demi ITC" panose="020B0805030504020804" pitchFamily="34" charset="0"/>
              </a:rPr>
              <a:t>Fitness</a:t>
            </a:r>
          </a:p>
          <a:p>
            <a:pPr marL="342900" indent="-342900">
              <a:buFont typeface="Arial" panose="020B0604020202020204" pitchFamily="34" charset="0"/>
              <a:buChar char="•"/>
            </a:pPr>
            <a:r>
              <a:rPr lang="en-US" sz="1200" dirty="0">
                <a:latin typeface="Eras Demi ITC" panose="020B0805030504020804" pitchFamily="34" charset="0"/>
              </a:rPr>
              <a:t>Vision</a:t>
            </a:r>
          </a:p>
          <a:p>
            <a:pPr marL="342900" indent="-342900">
              <a:buFont typeface="Arial" panose="020B0604020202020204" pitchFamily="34" charset="0"/>
              <a:buChar char="•"/>
            </a:pPr>
            <a:r>
              <a:rPr lang="en-US" sz="1200" dirty="0">
                <a:latin typeface="Eras Demi ITC" panose="020B0805030504020804" pitchFamily="34" charset="0"/>
              </a:rPr>
              <a:t>Hearing Aids</a:t>
            </a:r>
          </a:p>
          <a:p>
            <a:pPr marL="342900" indent="-342900">
              <a:buFont typeface="Arial" panose="020B0604020202020204" pitchFamily="34" charset="0"/>
              <a:buChar char="•"/>
            </a:pPr>
            <a:r>
              <a:rPr lang="en-US" sz="1200" dirty="0">
                <a:latin typeface="Eras Demi ITC" panose="020B0805030504020804" pitchFamily="34" charset="0"/>
              </a:rPr>
              <a:t>Dental</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55</a:t>
            </a:fld>
            <a:endParaRPr lang="en-US"/>
          </a:p>
        </p:txBody>
      </p:sp>
    </p:spTree>
    <p:extLst>
      <p:ext uri="{BB962C8B-B14F-4D97-AF65-F5344CB8AC3E}">
        <p14:creationId xmlns:p14="http://schemas.microsoft.com/office/powerpoint/2010/main" val="3636540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There are several types of Medicare Advantage plans.  </a:t>
            </a:r>
            <a:r>
              <a:rPr lang="en-US" b="1" i="0" dirty="0"/>
              <a:t>Medicare Health Maintenance Organization (HMO) </a:t>
            </a:r>
            <a:r>
              <a:rPr lang="en-US" b="0" i="0" dirty="0"/>
              <a:t>plans have provider networks, and you get your care and services from doctors or hospitals in the plan’s network. If you get care outside the network, you may have to pay the full cost. </a:t>
            </a:r>
            <a:r>
              <a:rPr lang="en-US" b="1" i="0" dirty="0"/>
              <a:t>Medicare Preferred Provider Organization (PPO) </a:t>
            </a:r>
            <a:r>
              <a:rPr lang="en-US" b="0" i="0" dirty="0"/>
              <a:t>plans also have a network of doctors and hospitals, but with a PPO plan, you can also use out-of-network providers for covered services, usually for a higher cost.</a:t>
            </a:r>
          </a:p>
          <a:p>
            <a:r>
              <a:rPr lang="en-US" b="1" i="0" dirty="0"/>
              <a:t>Medicare Private Fee-for-Service (PFFS) </a:t>
            </a:r>
            <a:r>
              <a:rPr lang="en-US" b="0" i="0" dirty="0"/>
              <a:t>plans allow you to go to any Medicare-approved doctor or hospital that accepts the plan’s payment terms and agrees to treat you. You can also see any of the network providers who have agreed to always treat plan members. You can also choose an out-of-network provider who accepts the plan’s terms—but you may pay more.</a:t>
            </a:r>
          </a:p>
          <a:p>
            <a:r>
              <a:rPr lang="en-US" b="1" i="0" dirty="0"/>
              <a:t>Medicare Special Needs Plans (SNP) </a:t>
            </a:r>
            <a:r>
              <a:rPr lang="en-US" b="0" i="0" dirty="0"/>
              <a:t>are designed to provide focused care management, special expertise of the plan’s providers, and benefits tailored to specific groups, including: people who live in certain institutions (like a nursing home), people eligible for both Medicare and Medicaid, and people with specific chronic or disabling conditions.</a:t>
            </a:r>
          </a:p>
          <a:p>
            <a:r>
              <a:rPr lang="en-US" b="1" i="0" dirty="0"/>
              <a:t>Medicare Medical Savings Accounts (MSA) Plans </a:t>
            </a:r>
            <a:r>
              <a:rPr lang="en-US" b="0" i="0" dirty="0"/>
              <a:t>combine a high-deductible health plan with a bank account.  Medicare deposits money into the account and you use the money to pay for your health care services. </a:t>
            </a:r>
            <a:r>
              <a:rPr lang="en-US" b="0" i="1" dirty="0"/>
              <a:t>**</a:t>
            </a:r>
            <a:r>
              <a:rPr lang="en-US" i="1" dirty="0"/>
              <a:t>You can add a Part D plan to a Medicare Private Fee-for-Service, or Medicare Medical Savings Account (MSA) Plan that doesn’t have prescription drug coverage included. You can NOT add Part D coverage to an HMO or PPO plan that doesn’t already have drug coverage. </a:t>
            </a:r>
            <a:endParaRPr lang="en-US" b="0" i="1" dirty="0"/>
          </a:p>
        </p:txBody>
      </p:sp>
      <p:sp>
        <p:nvSpPr>
          <p:cNvPr id="4" name="Slide Number Placeholder 3"/>
          <p:cNvSpPr>
            <a:spLocks noGrp="1"/>
          </p:cNvSpPr>
          <p:nvPr>
            <p:ph type="sldNum" sz="quarter" idx="10"/>
          </p:nvPr>
        </p:nvSpPr>
        <p:spPr/>
        <p:txBody>
          <a:bodyPr/>
          <a:lstStyle/>
          <a:p>
            <a:fld id="{7C9C807D-BE9E-427D-9F45-69604B66C095}" type="slidenum">
              <a:rPr lang="en-US" smtClean="0"/>
              <a:t>56</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4" indent="-174694">
              <a:buFont typeface="Wingdings" panose="05000000000000000000" pitchFamily="2" charset="2"/>
              <a:buChar char="§"/>
            </a:pPr>
            <a:r>
              <a:rPr lang="en-US" dirty="0"/>
              <a:t>If you join a Medicare Advantage Plan, you </a:t>
            </a:r>
          </a:p>
          <a:p>
            <a:pPr marL="354241" lvl="1" indent="-176312">
              <a:buFont typeface="Arial" panose="020B0604020202020204" pitchFamily="34" charset="0"/>
              <a:buChar char="•"/>
            </a:pPr>
            <a:r>
              <a:rPr lang="en-US" dirty="0"/>
              <a:t>Are still in Medicare with the same rights and protections.</a:t>
            </a:r>
          </a:p>
          <a:p>
            <a:pPr marL="354241" lvl="1" indent="-176312">
              <a:buFont typeface="Arial" panose="020B0604020202020204" pitchFamily="34" charset="0"/>
              <a:buChar char="•"/>
            </a:pPr>
            <a:r>
              <a:rPr lang="en-US" dirty="0"/>
              <a:t>You must follow the plan’s rules for how you get services (such as whether you need a referral to see a specialist or if you have to go to providers in a network.  These rules can change each year.)</a:t>
            </a:r>
          </a:p>
          <a:p>
            <a:pPr marL="354241" lvl="1" indent="-176312">
              <a:buFont typeface="Arial" panose="020B0604020202020204" pitchFamily="34" charset="0"/>
              <a:buChar char="•"/>
            </a:pPr>
            <a:r>
              <a:rPr lang="en-US" dirty="0"/>
              <a:t>You May choose a plan that includes prescription drug coverage.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Medicare Advantage Plans can't charge more than Original Medicare for certain services like chemotherapy, dialysis, and skilled nursing facility care</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Medicare Advantage plan may have different benefits and cost-sharing.</a:t>
            </a:r>
          </a:p>
          <a:p>
            <a:pPr marL="354241" lvl="1" indent="-176312">
              <a:buFont typeface="Arial" panose="020B0604020202020204" pitchFamily="34" charset="0"/>
              <a:buChar char="•"/>
            </a:pPr>
            <a:r>
              <a:rPr lang="en-US" dirty="0"/>
              <a:t>You May choose a plan that includes extra benefits such as vision or dental  benefits (which are not covered by original Medicare)</a:t>
            </a:r>
          </a:p>
          <a:p>
            <a:pPr marL="174697" indent="-174697" fontAlgn="base">
              <a:buFont typeface="Wingdings" panose="05000000000000000000" pitchFamily="2" charset="2"/>
              <a:buChar char="§"/>
            </a:pPr>
            <a:endParaRPr lang="en-US" b="1" dirty="0"/>
          </a:p>
          <a:p>
            <a:pPr marL="174697" indent="-174697" fontAlgn="base">
              <a:buFont typeface="Wingdings" panose="05000000000000000000" pitchFamily="2" charset="2"/>
              <a:buChar char="§"/>
            </a:pPr>
            <a:r>
              <a:rPr lang="en-US" b="1" dirty="0"/>
              <a:t>You cannot use a Medigap policy with a</a:t>
            </a:r>
            <a:r>
              <a:rPr lang="en-US" b="1" baseline="0" dirty="0"/>
              <a:t> Medicare Advantage </a:t>
            </a:r>
            <a:r>
              <a:rPr lang="en-US" b="1" dirty="0"/>
              <a:t>Plan.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57</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dirty="0">
                <a:ea typeface="Arial" pitchFamily="84" charset="0"/>
                <a:cs typeface="Arial" pitchFamily="84" charset="0"/>
              </a:rPr>
              <a:t>If you join a Medicare Advantage Plan, you continue to pay your monthly Medicare Part B premium for 2026 it is 202.90.  (People who have limited income and resources may be eligible for assistance with Medicare costs through benefit programs designed for that situation. This will be discussed in Part 5 of this series.)</a:t>
            </a:r>
          </a:p>
          <a:p>
            <a:pPr>
              <a:spcBef>
                <a:spcPts val="589"/>
              </a:spcBef>
            </a:pPr>
            <a:endParaRPr lang="en-US" dirty="0">
              <a:ea typeface="Arial" pitchFamily="84" charset="0"/>
              <a:cs typeface="Arial" pitchFamily="84" charset="0"/>
            </a:endParaRPr>
          </a:p>
          <a:p>
            <a:pPr>
              <a:spcBef>
                <a:spcPts val="0"/>
              </a:spcBef>
            </a:pPr>
            <a:r>
              <a:rPr lang="en-US" dirty="0">
                <a:ea typeface="Arial" pitchFamily="84" charset="0"/>
                <a:cs typeface="Arial" pitchFamily="84" charset="0"/>
              </a:rPr>
              <a:t>There are also other costs you may have to pay, such as</a:t>
            </a:r>
          </a:p>
          <a:p>
            <a:pPr marL="167422" indent="-167422">
              <a:spcBef>
                <a:spcPts val="0"/>
              </a:spcBef>
              <a:buFont typeface="Wingdings" panose="05000000000000000000" pitchFamily="2" charset="2"/>
              <a:buChar char="§"/>
            </a:pPr>
            <a:r>
              <a:rPr lang="en-US" dirty="0">
                <a:ea typeface="Arial" pitchFamily="84" charset="0"/>
                <a:cs typeface="Arial" pitchFamily="84" charset="0"/>
              </a:rPr>
              <a:t>An additional monthly premium to the plan</a:t>
            </a:r>
          </a:p>
          <a:p>
            <a:pPr marL="167422" indent="-167422">
              <a:spcBef>
                <a:spcPts val="0"/>
              </a:spcBef>
              <a:buFont typeface="Wingdings" panose="05000000000000000000" pitchFamily="2" charset="2"/>
              <a:buChar char="§"/>
            </a:pPr>
            <a:r>
              <a:rPr lang="en-US" dirty="0">
                <a:ea typeface="Arial" pitchFamily="84" charset="0"/>
                <a:cs typeface="Arial" pitchFamily="84" charset="0"/>
              </a:rPr>
              <a:t>Deductibles, coinsurance, and copayments</a:t>
            </a:r>
          </a:p>
          <a:p>
            <a:pPr marL="384096" lvl="1" indent="-165930">
              <a:spcBef>
                <a:spcPts val="0"/>
              </a:spcBef>
              <a:buFont typeface="Arial" panose="020B0604020202020204" pitchFamily="34" charset="0"/>
              <a:buChar char="•"/>
            </a:pPr>
            <a:r>
              <a:rPr lang="en-US" dirty="0">
                <a:ea typeface="Arial" pitchFamily="84" charset="0"/>
                <a:cs typeface="Arial" pitchFamily="84" charset="0"/>
              </a:rPr>
              <a:t>These costs are</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different from Original Medicare </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vary from plan to plan</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And may be higher if you see a doctor who is out of network</a:t>
            </a:r>
          </a:p>
          <a:p>
            <a:pPr marL="385608" indent="-165261">
              <a:spcBef>
                <a:spcPts val="0"/>
              </a:spcBef>
              <a:buSzPct val="100000"/>
              <a:buFont typeface="Arial" panose="020B0604020202020204" pitchFamily="34" charset="0"/>
              <a:buChar char="•"/>
            </a:pPr>
            <a:r>
              <a:rPr lang="en-US" dirty="0">
                <a:ea typeface="Arial" pitchFamily="84" charset="0"/>
                <a:cs typeface="Arial" pitchFamily="84" charset="0"/>
              </a:rPr>
              <a:t>All Medicare Advantage plans have an out-of-pocket maximum. For 2026 it is $9,250. </a:t>
            </a:r>
            <a:r>
              <a:rPr lang="en-US" dirty="0"/>
              <a:t>Once you reach this limit, you’ll pay nothing for covered services.</a:t>
            </a:r>
            <a:r>
              <a:rPr lang="en-US" dirty="0">
                <a:ea typeface="Arial" pitchFamily="84" charset="0"/>
                <a:cs typeface="Arial" pitchFamily="84" charset="0"/>
              </a:rPr>
              <a:t> </a:t>
            </a:r>
            <a:r>
              <a:rPr lang="en-US" dirty="0"/>
              <a:t>This limit may be different between Medicare Advantage Plans and can change each year. This is something you should consider when choosing a plan.</a:t>
            </a:r>
          </a:p>
          <a:p>
            <a:pPr marL="220347" indent="0">
              <a:spcBef>
                <a:spcPts val="0"/>
              </a:spcBef>
              <a:buSzPct val="100000"/>
              <a:buFont typeface="Arial" panose="020B0604020202020204" pitchFamily="34" charset="0"/>
              <a:buNone/>
            </a:pPr>
            <a:endParaRPr lang="en-US" dirty="0"/>
          </a:p>
          <a:p>
            <a:pPr marL="220347"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en-US" dirty="0"/>
              <a:t>To see current costs under Medicare Advantage Plan Part C, compare plans on </a:t>
            </a:r>
            <a:r>
              <a:rPr lang="en-US" sz="1800" u="sng" dirty="0">
                <a:solidFill>
                  <a:srgbClr val="1F3864"/>
                </a:solidFill>
                <a:effectLst/>
                <a:latin typeface="Calibri" panose="020F0502020204030204" pitchFamily="34" charset="0"/>
                <a:ea typeface="Calibri" panose="020F0502020204030204" pitchFamily="34" charset="0"/>
                <a:hlinkClick r:id="rId3"/>
              </a:rPr>
              <a:t>www.medicare.gov</a:t>
            </a:r>
            <a:r>
              <a:rPr lang="en-US" sz="1800" u="sng" dirty="0">
                <a:solidFill>
                  <a:srgbClr val="1F3864"/>
                </a:solidFill>
                <a:effectLst/>
                <a:latin typeface="Calibri" panose="020F0502020204030204" pitchFamily="34" charset="0"/>
                <a:ea typeface="Calibri" panose="020F0502020204030204" pitchFamily="34" charset="0"/>
              </a:rPr>
              <a:t>.</a:t>
            </a:r>
            <a:endParaRPr lang="en-US" dirty="0"/>
          </a:p>
          <a:p>
            <a:pPr marL="220347" indent="0">
              <a:spcBef>
                <a:spcPts val="0"/>
              </a:spcBef>
              <a:buSzPct val="100000"/>
              <a:buFont typeface="Arial" panose="020B0604020202020204" pitchFamily="34" charset="0"/>
              <a:buNone/>
            </a:pPr>
            <a:endParaRPr lang="en-US" dirty="0"/>
          </a:p>
          <a:p>
            <a:pPr marL="385608" indent="-165261">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58</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your decisions about your Medicare coverage, it is important to consider the advantages and disadvantages of Medicare Advantage Plans.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KEEP IN MIND—Medicare Advantage Plans can make changes to their coverage, costs, service area, and more each year.  These changes are noted in an “Annual Notice of Change” that is sent out by the plan every year by the end of September. You should review this notice and consider whether the plan will continue to be the best plan for you in the next year. You can compare your plan to other available plans and make any changes during the Medicare Annual open Enrollment Period.  This will be discussed further in Part 4 of this series. </a:t>
            </a:r>
          </a:p>
        </p:txBody>
      </p:sp>
      <p:sp>
        <p:nvSpPr>
          <p:cNvPr id="4" name="Slide Number Placeholder 3"/>
          <p:cNvSpPr>
            <a:spLocks noGrp="1"/>
          </p:cNvSpPr>
          <p:nvPr>
            <p:ph type="sldNum" sz="quarter" idx="10"/>
          </p:nvPr>
        </p:nvSpPr>
        <p:spPr/>
        <p:txBody>
          <a:bodyPr/>
          <a:lstStyle/>
          <a:p>
            <a:fld id="{7C9C807D-BE9E-427D-9F45-69604B66C095}" type="slidenum">
              <a:rPr lang="en-US" smtClean="0"/>
              <a:t>59</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591810" cy="4533921"/>
          </a:xfrm>
        </p:spPr>
        <p:txBody>
          <a:bodyPr>
            <a:normAutofit fontScale="85000" lnSpcReduction="10000"/>
          </a:bodyPr>
          <a:lstStyle/>
          <a:p>
            <a:pPr>
              <a:lnSpc>
                <a:spcPct val="110000"/>
              </a:lnSpc>
              <a:spcBef>
                <a:spcPts val="600"/>
              </a:spcBef>
            </a:pPr>
            <a:r>
              <a:rPr lang="en-US" dirty="0"/>
              <a:t>If you aren’t automatically enrolled, Your first opportunity to enroll in Medicare is during your </a:t>
            </a:r>
            <a:r>
              <a:rPr lang="en-US" b="1" dirty="0"/>
              <a:t>Initial Enrollment Period</a:t>
            </a:r>
            <a:r>
              <a:rPr lang="en-US" dirty="0"/>
              <a:t>, which lasts 7 months and includes the 3 months before you turn 65, the month you turn 65, and the 3 months after you turn 65.  Your coverage starts based on when you enroll. If you enroll during the first 3 months your coverage will begin the first day of the month you turn 65. IF you enroll after that time, your coverage will begin later, depending on the date you enroll.</a:t>
            </a:r>
          </a:p>
          <a:p>
            <a:pPr marL="0" indent="0">
              <a:lnSpc>
                <a:spcPct val="110000"/>
              </a:lnSpc>
              <a:spcBef>
                <a:spcPts val="600"/>
              </a:spcBef>
              <a:buFont typeface="Wingdings" panose="05000000000000000000" pitchFamily="2" charset="2"/>
              <a:buNone/>
            </a:pPr>
            <a:endParaRPr lang="en-US" dirty="0"/>
          </a:p>
          <a:p>
            <a:pPr marL="0" indent="0">
              <a:lnSpc>
                <a:spcPct val="90000"/>
              </a:lnSpc>
              <a:buFont typeface="Wingdings" panose="05000000000000000000" pitchFamily="2" charset="2"/>
              <a:buNone/>
            </a:pPr>
            <a:r>
              <a:rPr lang="en-US" altLang="en-US" sz="2400" b="1" dirty="0">
                <a:cs typeface="Arial" charset="0"/>
              </a:rPr>
              <a:t>There is also a—Special Enrollment Period—</a:t>
            </a:r>
            <a:r>
              <a:rPr lang="en-US" altLang="en-US" sz="2000" dirty="0">
                <a:cs typeface="Arial" charset="0"/>
              </a:rPr>
              <a:t>If you wait to enroll in Part B because you or your spouse are still working and have group health plan coverage, you can sign up during the 8 months following the month the group plan coverage ends OR employment ends (whichever is first).  </a:t>
            </a:r>
            <a:r>
              <a:rPr lang="en-US" altLang="en-US" sz="2000" b="1" dirty="0">
                <a:cs typeface="Arial" charset="0"/>
              </a:rPr>
              <a:t>There will be no penalty.</a:t>
            </a:r>
          </a:p>
          <a:p>
            <a:pPr>
              <a:lnSpc>
                <a:spcPct val="90000"/>
              </a:lnSpc>
            </a:pPr>
            <a:endParaRPr lang="en-US" altLang="en-US" sz="2400" b="1" dirty="0">
              <a:cs typeface="Arial" charset="0"/>
            </a:endParaRPr>
          </a:p>
          <a:p>
            <a:pPr marL="0" indent="0">
              <a:lnSpc>
                <a:spcPct val="90000"/>
              </a:lnSpc>
              <a:buFont typeface="Wingdings" panose="05000000000000000000" pitchFamily="2" charset="2"/>
              <a:buNone/>
            </a:pPr>
            <a:r>
              <a:rPr lang="en-US" altLang="en-US" sz="2400" b="1" dirty="0">
                <a:cs typeface="Arial" charset="0"/>
              </a:rPr>
              <a:t>The General Enrollment Period is </a:t>
            </a:r>
            <a:r>
              <a:rPr lang="en-US" altLang="en-US" sz="2000" dirty="0">
                <a:cs typeface="Arial" charset="0"/>
              </a:rPr>
              <a:t>January 1 through March 31 and is for those who did not sign up during initial enrollment—or during a special enrollment period.  There is a </a:t>
            </a:r>
            <a:r>
              <a:rPr lang="en-US" altLang="en-US" sz="2000" b="1" dirty="0">
                <a:cs typeface="Arial" charset="0"/>
              </a:rPr>
              <a:t>Penalty: </a:t>
            </a:r>
            <a:r>
              <a:rPr lang="en-US" altLang="en-US" sz="2000" b="0" dirty="0">
                <a:cs typeface="Arial" charset="0"/>
              </a:rPr>
              <a:t>The</a:t>
            </a:r>
            <a:r>
              <a:rPr lang="en-US" altLang="en-US" sz="2000" b="1" dirty="0">
                <a:cs typeface="Arial" charset="0"/>
              </a:rPr>
              <a:t> </a:t>
            </a:r>
            <a:r>
              <a:rPr lang="en-US" altLang="en-US" sz="2000" dirty="0">
                <a:cs typeface="Arial" charset="0"/>
              </a:rPr>
              <a:t>Cost of your Part B premium will go up 10% for each full 12-month period you delay enrolling.</a:t>
            </a:r>
            <a:endParaRPr lang="en-US" sz="2000" dirty="0">
              <a:cs typeface="Arial" charset="0"/>
            </a:endParaRPr>
          </a:p>
          <a:p>
            <a:pPr marL="0" indent="0">
              <a:lnSpc>
                <a:spcPct val="90000"/>
              </a:lnSpc>
              <a:buFont typeface="Wingdings" panose="05000000000000000000" pitchFamily="2" charset="2"/>
              <a:buNone/>
            </a:pPr>
            <a:endParaRPr lang="en-US" sz="2000" dirty="0">
              <a:cs typeface="Arial" charset="0"/>
            </a:endParaRPr>
          </a:p>
          <a:p>
            <a:pPr marL="0" indent="0">
              <a:lnSpc>
                <a:spcPct val="90000"/>
              </a:lnSpc>
              <a:buFont typeface="Wingdings" panose="05000000000000000000" pitchFamily="2" charset="2"/>
              <a:buNone/>
            </a:pPr>
            <a:r>
              <a:rPr lang="en-US" sz="2000" dirty="0">
                <a:cs typeface="Arial" charset="0"/>
              </a:rPr>
              <a:t>To avoid the penalty, be sure to enroll during your initial enrollment period or special enrollment period.</a:t>
            </a:r>
            <a:endParaRPr lang="en-US" sz="2000" dirty="0"/>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what we have already discussed, many people receive their health care coverage through other types of health insurance.</a:t>
            </a:r>
          </a:p>
          <a:p>
            <a:endParaRPr lang="en-US" dirty="0"/>
          </a:p>
          <a:p>
            <a:pPr marL="171450" indent="-171450">
              <a:buFont typeface="Arial" panose="020B0604020202020204" pitchFamily="34" charset="0"/>
              <a:buChar char="•"/>
            </a:pPr>
            <a:r>
              <a:rPr lang="en-US" dirty="0"/>
              <a:t>Some Employers provide </a:t>
            </a:r>
            <a:r>
              <a:rPr lang="en-US" b="1" dirty="0"/>
              <a:t>retiree group health plans.</a:t>
            </a:r>
          </a:p>
          <a:p>
            <a:pPr marL="628650" lvl="1" indent="-171450">
              <a:buFont typeface="Arial" panose="020B0604020202020204" pitchFamily="34" charset="0"/>
              <a:buChar char="•"/>
            </a:pPr>
            <a:r>
              <a:rPr lang="en-US" dirty="0"/>
              <a:t>If your employer provides this type of plan, It is important to check with the plan for coverage details.</a:t>
            </a:r>
          </a:p>
          <a:p>
            <a:pPr marL="628650" lvl="1" indent="-171450">
              <a:buFont typeface="Arial" panose="020B0604020202020204" pitchFamily="34" charset="0"/>
              <a:buChar char="•"/>
            </a:pPr>
            <a:r>
              <a:rPr lang="en-US" dirty="0"/>
              <a:t>Some of these plans offer creditable prescription drug coverage.  </a:t>
            </a:r>
          </a:p>
          <a:p>
            <a:pPr marL="628650" lvl="1" indent="-171450">
              <a:buFont typeface="Arial" panose="020B0604020202020204" pitchFamily="34" charset="0"/>
              <a:buChar char="•"/>
            </a:pPr>
            <a:r>
              <a:rPr lang="en-US" dirty="0"/>
              <a:t>The best thing to do is to contact your employer or union benefits administrator to find out how your insurance works with Medicare.</a:t>
            </a:r>
          </a:p>
          <a:p>
            <a:pPr marL="171450" indent="-171450">
              <a:buFont typeface="Arial" panose="020B0604020202020204" pitchFamily="34" charset="0"/>
              <a:buChar char="•"/>
            </a:pPr>
            <a:r>
              <a:rPr lang="en-US" dirty="0"/>
              <a:t>Another type of health care coverage is military coverage. This is provided through the Veterans Administration (VA) or </a:t>
            </a:r>
            <a:r>
              <a:rPr lang="en-US" dirty="0" err="1"/>
              <a:t>TriCare</a:t>
            </a:r>
            <a:r>
              <a:rPr lang="en-US" dirty="0"/>
              <a:t>.</a:t>
            </a:r>
          </a:p>
          <a:p>
            <a:pPr marL="171450" indent="-171450">
              <a:buFont typeface="Arial" panose="020B0604020202020204" pitchFamily="34" charset="0"/>
              <a:buChar char="•"/>
            </a:pPr>
            <a:r>
              <a:rPr lang="en-US" dirty="0"/>
              <a:t>And for those who have limited income, health care coverage is available through Medicaid and other financial assistance programs. </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60</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4 of </a:t>
            </a:r>
            <a:r>
              <a:rPr lang="en-US" dirty="0"/>
              <a:t>the Welcome to Medicare program.  I hope this information has been helpful. The</a:t>
            </a:r>
            <a:r>
              <a:rPr lang="en-US" baseline="0" dirty="0"/>
              <a:t> next section in this series will discuss Medicare Part D, SeniorCare, Annual Open Enrollment Period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61</a:t>
            </a:fld>
            <a:endParaRPr lang="en-US"/>
          </a:p>
        </p:txBody>
      </p:sp>
    </p:spTree>
    <p:extLst>
      <p:ext uri="{BB962C8B-B14F-4D97-AF65-F5344CB8AC3E}">
        <p14:creationId xmlns:p14="http://schemas.microsoft.com/office/powerpoint/2010/main" val="40016563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62</a:t>
            </a:fld>
            <a:endParaRPr lang="en-US"/>
          </a:p>
        </p:txBody>
      </p:sp>
    </p:spTree>
    <p:extLst>
      <p:ext uri="{BB962C8B-B14F-4D97-AF65-F5344CB8AC3E}">
        <p14:creationId xmlns:p14="http://schemas.microsoft.com/office/powerpoint/2010/main" val="27892226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63</a:t>
            </a:fld>
            <a:endParaRPr lang="en-US"/>
          </a:p>
        </p:txBody>
      </p:sp>
    </p:spTree>
    <p:extLst>
      <p:ext uri="{BB962C8B-B14F-4D97-AF65-F5344CB8AC3E}">
        <p14:creationId xmlns:p14="http://schemas.microsoft.com/office/powerpoint/2010/main" val="28742833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64</a:t>
            </a:fld>
            <a:endParaRPr lang="en-US"/>
          </a:p>
        </p:txBody>
      </p:sp>
    </p:spTree>
    <p:extLst>
      <p:ext uri="{BB962C8B-B14F-4D97-AF65-F5344CB8AC3E}">
        <p14:creationId xmlns:p14="http://schemas.microsoft.com/office/powerpoint/2010/main" val="2171341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5 of this educational series.  In this section you’ll learn about prescription drug coverage including Medicare Part D, and Wisconsin SeniorCare, as well as Medicare’s Annual Open Enrollment Period.</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65</a:t>
            </a:fld>
            <a:endParaRPr lang="en-US"/>
          </a:p>
        </p:txBody>
      </p:sp>
    </p:spTree>
    <p:extLst>
      <p:ext uri="{BB962C8B-B14F-4D97-AF65-F5344CB8AC3E}">
        <p14:creationId xmlns:p14="http://schemas.microsoft.com/office/powerpoint/2010/main" val="14378246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there are two ways to receive Medicare Part D prescription drug coverage:  Either through a stand alone Part D Plan, or through a Medicare Advantage plan that includes drug coverage.  And don’t forget about Wisconsin’s prescription drug assistance program called </a:t>
            </a:r>
            <a:r>
              <a:rPr lang="en-US" dirty="0" err="1"/>
              <a:t>SeniorCare</a:t>
            </a:r>
            <a:r>
              <a:rPr lang="en-US" dirty="0"/>
              <a:t>—we’ll get to that in a few minutes.</a:t>
            </a:r>
          </a:p>
        </p:txBody>
      </p:sp>
      <p:sp>
        <p:nvSpPr>
          <p:cNvPr id="4" name="Slide Number Placeholder 3"/>
          <p:cNvSpPr>
            <a:spLocks noGrp="1"/>
          </p:cNvSpPr>
          <p:nvPr>
            <p:ph type="sldNum" sz="quarter" idx="10"/>
          </p:nvPr>
        </p:nvSpPr>
        <p:spPr/>
        <p:txBody>
          <a:bodyPr/>
          <a:lstStyle/>
          <a:p>
            <a:fld id="{7C9C807D-BE9E-427D-9F45-69604B66C095}" type="slidenum">
              <a:rPr lang="en-US" smtClean="0"/>
              <a:t>66</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spcBef>
                <a:spcPts val="611"/>
              </a:spcBef>
              <a:buFont typeface="Wingdings" panose="05000000000000000000" pitchFamily="2" charset="2"/>
              <a:buChar char="§"/>
            </a:pPr>
            <a:r>
              <a:rPr lang="en-US" dirty="0"/>
              <a:t>Medicare Part D is Medicare prescription drug coverage.</a:t>
            </a:r>
          </a:p>
          <a:p>
            <a:pPr marL="171450" indent="-171450" fontAlgn="base">
              <a:spcBef>
                <a:spcPts val="611"/>
              </a:spcBef>
              <a:buFont typeface="Wingdings" panose="05000000000000000000" pitchFamily="2" charset="2"/>
              <a:buChar char="§"/>
            </a:pPr>
            <a:r>
              <a:rPr lang="en-US" dirty="0"/>
              <a:t>If you chose Original Medicare and you want prescription drug coverage, you must choose and join a Medicare Prescription Drug Plan. You usually pay a monthly premium.</a:t>
            </a:r>
          </a:p>
          <a:p>
            <a:pPr marL="171450" indent="-171450" fontAlgn="base">
              <a:spcBef>
                <a:spcPts val="611"/>
              </a:spcBef>
              <a:buFont typeface="Wingdings" panose="05000000000000000000" pitchFamily="2" charset="2"/>
              <a:buChar char="§"/>
            </a:pPr>
            <a:r>
              <a:rPr lang="en-US" dirty="0"/>
              <a:t>These plans are run by private companies that contract with Medicare.</a:t>
            </a:r>
          </a:p>
          <a:p>
            <a:pPr marL="171450" indent="-171450">
              <a:buFont typeface="Wingdings" panose="05000000000000000000" pitchFamily="2" charset="2"/>
              <a:buChar char="§"/>
            </a:pPr>
            <a:r>
              <a:rPr lang="en-US" dirty="0"/>
              <a:t>Again, Part D coverage is provided through Medicare Prescription Drug Plans (PDPs) and through Medicare Advantage Plans with prescription drug coverage. </a:t>
            </a:r>
          </a:p>
          <a:p>
            <a:pPr marL="457200" lvl="1" indent="0" algn="l" defTabSz="514324">
              <a:spcBef>
                <a:spcPts val="451"/>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67</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575300" cy="4670108"/>
          </a:xfrm>
        </p:spPr>
        <p:txBody>
          <a:bodyPr>
            <a:normAutofit fontScale="85000" lnSpcReduction="20000"/>
          </a:bodyPr>
          <a:lstStyle/>
          <a:p>
            <a:pPr fontAlgn="base">
              <a:spcBef>
                <a:spcPts val="611"/>
              </a:spcBef>
            </a:pPr>
            <a:r>
              <a:rPr lang="en-US" dirty="0"/>
              <a:t>There are certain times that you can enroll in a Part D plan:</a:t>
            </a:r>
          </a:p>
          <a:p>
            <a:pPr fontAlgn="base">
              <a:spcBef>
                <a:spcPts val="611"/>
              </a:spcBef>
            </a:pPr>
            <a:endParaRPr lang="en-US" dirty="0"/>
          </a:p>
          <a:p>
            <a:pPr marL="219065" indent="-219065" defTabSz="514324">
              <a:spcBef>
                <a:spcPts val="451"/>
              </a:spcBef>
              <a:buFont typeface="Wingdings" panose="05000000000000000000" pitchFamily="2" charset="2"/>
              <a:buChar char="§"/>
            </a:pPr>
            <a:r>
              <a:rPr lang="en-US" sz="2200" dirty="0">
                <a:solidFill>
                  <a:prstClr val="black"/>
                </a:solidFill>
              </a:rPr>
              <a:t>Your first opportunity to enroll is your Initial Enrollment Period.</a:t>
            </a:r>
          </a:p>
          <a:p>
            <a:pPr marL="676265" lvl="1" indent="-219065" defTabSz="514324">
              <a:spcBef>
                <a:spcPts val="451"/>
              </a:spcBef>
              <a:buFont typeface="Wingdings" panose="05000000000000000000" pitchFamily="2" charset="2"/>
              <a:buChar char="§"/>
            </a:pPr>
            <a:r>
              <a:rPr lang="en-US" sz="2000" dirty="0">
                <a:solidFill>
                  <a:prstClr val="black"/>
                </a:solidFill>
              </a:rPr>
              <a:t>This period starts 3 </a:t>
            </a:r>
            <a:r>
              <a:rPr lang="en-US" sz="2000" dirty="0">
                <a:cs typeface="Arial" panose="020B0604020202020204" pitchFamily="34" charset="0"/>
              </a:rPr>
              <a:t>months before you start Medicare, and includes the month you start Medicare, and 3 months after starting Medicare.</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There is also an Annual Open Enrollment Period</a:t>
            </a:r>
          </a:p>
          <a:p>
            <a:pPr marL="676265" lvl="1" indent="-219065" defTabSz="514324">
              <a:spcBef>
                <a:spcPts val="451"/>
              </a:spcBef>
              <a:buFont typeface="Wingdings" panose="05000000000000000000" pitchFamily="2" charset="2"/>
              <a:buChar char="§"/>
            </a:pPr>
            <a:r>
              <a:rPr lang="en-US" sz="2000" dirty="0">
                <a:cs typeface="Arial" panose="020B0604020202020204" pitchFamily="34" charset="0"/>
              </a:rPr>
              <a:t>Which is from October 15 thru December 7</a:t>
            </a:r>
            <a:r>
              <a:rPr lang="en-US" sz="2000" baseline="30000" dirty="0">
                <a:cs typeface="Arial" panose="020B0604020202020204" pitchFamily="34" charset="0"/>
              </a:rPr>
              <a:t>th</a:t>
            </a:r>
            <a:r>
              <a:rPr lang="en-US" sz="2000" dirty="0">
                <a:cs typeface="Arial" panose="020B0604020202020204" pitchFamily="34" charset="0"/>
              </a:rPr>
              <a:t> each year for coverage starting January 1</a:t>
            </a:r>
            <a:r>
              <a:rPr lang="en-US" sz="2000" baseline="30000" dirty="0">
                <a:cs typeface="Arial" panose="020B0604020202020204" pitchFamily="34" charset="0"/>
              </a:rPr>
              <a:t>st</a:t>
            </a:r>
            <a:r>
              <a:rPr lang="en-US" sz="2000" dirty="0">
                <a:cs typeface="Arial" panose="020B0604020202020204" pitchFamily="34" charset="0"/>
              </a:rPr>
              <a:t>  of the following year. </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And for people who are already enrolled in a Medicare Advantage plan:  there is a Medicare Advantage Open Enrollment Period :  from January 1 – March 31—Again, this is only for people already enrolled in MA plan.</a:t>
            </a:r>
          </a:p>
          <a:p>
            <a:pPr marL="219065" indent="-219065" defTabSz="514324">
              <a:spcBef>
                <a:spcPts val="451"/>
              </a:spcBef>
              <a:buFont typeface="Wingdings" panose="05000000000000000000" pitchFamily="2" charset="2"/>
              <a:buChar char="§"/>
            </a:pPr>
            <a:r>
              <a:rPr lang="en-US" sz="2200" dirty="0">
                <a:solidFill>
                  <a:prstClr val="black"/>
                </a:solidFill>
              </a:rPr>
              <a:t>There are also Special Enrollment Periods.</a:t>
            </a:r>
          </a:p>
          <a:p>
            <a:pPr marL="628650" lvl="1" indent="-171450">
              <a:lnSpc>
                <a:spcPct val="110000"/>
              </a:lnSpc>
              <a:buFont typeface="Arial" panose="020B0604020202020204" pitchFamily="34" charset="0"/>
              <a:buChar char="•"/>
            </a:pPr>
            <a:r>
              <a:rPr lang="en-US" b="1" dirty="0"/>
              <a:t>In certain circumstances, such as moving out of your plan’s service area, you may be eligible for a special enrollment period that would allow you to change your Medicare prescription drug coverage outside of the other enrollment periods.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68</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costs for Medicare Part D plans include Premiums, Deductibles, and Copays or Coinsurance.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costs vary by plan and change every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2026, the Part D monthly premiums range from $0 to $106.60 per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2026 national average monthly premium is $34.50.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deductible limit for 2026 is $615, which means the deductible cannot be higher than that.  Some plans may not have a deductible or may have a lower deductible.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Copays and coinsurance vary per drug, per plan, per pharmacy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your costs for prescription drug coverage will depend on the plan you choose, which prescription drugs you take, whether you go to a pharmacy in your plan’s network, and whether you get Extra Help paying for your drug costs. (In a few minutes we’ll discuss how to find and compare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note: </a:t>
            </a:r>
            <a:r>
              <a:rPr lang="en-US" dirty="0"/>
              <a:t>people who have higher incomes may pay an additional amount on top of their monthly premiums based on their level of income reported in their tax filing. This applies to only about 5% of people with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Costs change every year. To see current costs under Part D, compare plans at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a:t>
            </a:r>
            <a:r>
              <a:rPr lang="en-US" dirty="0"/>
              <a:t>.</a:t>
            </a:r>
          </a:p>
        </p:txBody>
      </p:sp>
      <p:sp>
        <p:nvSpPr>
          <p:cNvPr id="4" name="Slide Number Placeholder 3"/>
          <p:cNvSpPr>
            <a:spLocks noGrp="1"/>
          </p:cNvSpPr>
          <p:nvPr>
            <p:ph type="sldNum" sz="quarter" idx="10"/>
          </p:nvPr>
        </p:nvSpPr>
        <p:spPr/>
        <p:txBody>
          <a:bodyPr/>
          <a:lstStyle/>
          <a:p>
            <a:fld id="{7C9C807D-BE9E-427D-9F45-69604B66C095}" type="slidenum">
              <a:rPr lang="en-US" smtClean="0"/>
              <a:t>69</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575300" cy="4553376"/>
          </a:xfrm>
        </p:spPr>
        <p:txBody>
          <a:bodyPr>
            <a:normAutofit fontScale="85000" lnSpcReduction="20000"/>
          </a:bodyPr>
          <a:lstStyle/>
          <a:p>
            <a:pPr>
              <a:lnSpc>
                <a:spcPct val="110000"/>
              </a:lnSpc>
              <a:spcBef>
                <a:spcPts val="600"/>
              </a:spcBef>
            </a:pPr>
            <a:r>
              <a:rPr lang="en-US" dirty="0"/>
              <a:t>Now let’s consider Medicare and Employer Coverage.  Many people do continue to work after they turn 65, so it’s important to be clear about these points.  </a:t>
            </a:r>
            <a:r>
              <a:rPr lang="en-US" b="1" i="1" dirty="0"/>
              <a:t>Most people get Part A for free, so if they’re still working, they enroll in Part A but may delay Part B until they retire.</a:t>
            </a:r>
          </a:p>
          <a:p>
            <a:pPr>
              <a:lnSpc>
                <a:spcPct val="110000"/>
              </a:lnSpc>
              <a:spcBef>
                <a:spcPts val="600"/>
              </a:spcBef>
            </a:pPr>
            <a:endParaRPr lang="en-US" dirty="0"/>
          </a:p>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lvl="1" indent="-285750">
              <a:buFont typeface="Arial" panose="020B0604020202020204" pitchFamily="34" charset="0"/>
              <a:buChar char="•"/>
            </a:pPr>
            <a:r>
              <a:rPr lang="en-US" b="0" i="1" dirty="0"/>
              <a:t>Covered under a group health plan based on that employment</a:t>
            </a:r>
            <a:r>
              <a:rPr lang="en-US" b="1" i="1" dirty="0"/>
              <a:t>, and</a:t>
            </a:r>
          </a:p>
          <a:p>
            <a:pPr marL="742950" lvl="1" indent="-285750">
              <a:buFont typeface="Arial" panose="020B0604020202020204" pitchFamily="34" charset="0"/>
              <a:buChar char="•"/>
            </a:pPr>
            <a:r>
              <a:rPr lang="en-US" dirty="0"/>
              <a:t>The Employer has more than 20 employees (if there are less than 20 employees you should take Medicare at age 65, even if you are still working, since Medicare would be considered primary.)</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b="1" dirty="0"/>
              <a:t>You can Enroll in Medicare anytime while actively working</a:t>
            </a:r>
          </a:p>
          <a:p>
            <a:pPr marL="342900" indent="-342900">
              <a:buFont typeface="Arial" panose="020B0604020202020204" pitchFamily="34" charset="0"/>
              <a:buChar char="•"/>
            </a:pPr>
            <a:r>
              <a:rPr lang="en-US" sz="2400" b="1" i="1" dirty="0"/>
              <a:t>Keep in mind, if you have delayed Part B due to current employment, You Must </a:t>
            </a:r>
            <a:r>
              <a:rPr lang="en-US" sz="2400" b="1" dirty="0"/>
              <a:t>enroll within 8 months of the date you:</a:t>
            </a:r>
          </a:p>
          <a:p>
            <a:pPr marL="742950" lvl="1" indent="-285750">
              <a:buFont typeface="Arial" panose="020B0604020202020204" pitchFamily="34" charset="0"/>
              <a:buChar char="•"/>
            </a:pPr>
            <a:r>
              <a:rPr lang="en-US" dirty="0"/>
              <a:t>Stop working (whether you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a:p>
            <a:r>
              <a:rPr lang="en-US" b="1" dirty="0"/>
              <a:t>After 8 months a late enrollment penalty will apply and you will need to wait until the General Enrollment Period.</a:t>
            </a:r>
          </a:p>
          <a:p>
            <a:pPr>
              <a:lnSpc>
                <a:spcPct val="110000"/>
              </a:lnSpc>
              <a:spcBef>
                <a:spcPts val="600"/>
              </a:spcBef>
            </a:pPr>
            <a:endParaRPr lang="en-US" dirty="0"/>
          </a:p>
          <a:p>
            <a:pPr marL="171450" indent="-171450">
              <a:lnSpc>
                <a:spcPct val="110000"/>
              </a:lnSpc>
              <a:spcBef>
                <a:spcPts val="600"/>
              </a:spcBef>
              <a:buFont typeface="Arial" panose="020B0604020202020204" pitchFamily="34" charset="0"/>
              <a:buChar char="•"/>
            </a:pPr>
            <a:r>
              <a:rPr lang="en-US" dirty="0"/>
              <a:t>Please note that COBRA and Retiree Coverage are not active employer coverage.  That means that—if  you have COBRA or Retiree Coverage and you do not enroll in Medicare during your initial enrollment period, the late enrollment penalty will apply and you will need to wait until the General Enrollment Period.</a:t>
            </a:r>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 D Late Enrollment Penalty is something you will want to avoid!</a:t>
            </a:r>
          </a:p>
          <a:p>
            <a:endParaRPr lang="en-US" dirty="0"/>
          </a:p>
          <a:p>
            <a:r>
              <a:rPr lang="en-US" dirty="0"/>
              <a:t>IF you do not enroll in Part D during your Initial Enrollment Period and you do not have other creditable drug coverage, you may incur a Late Enrollment Penalty. The penalty is 1% of the average national monthly premium for every month you delayed enrollment, and it will be added to your monthly premium IF and When you enroll in a Part D plan, and it will continue as long as you are enrolled.</a:t>
            </a:r>
          </a:p>
          <a:p>
            <a:endParaRPr lang="en-US" dirty="0"/>
          </a:p>
          <a:p>
            <a:r>
              <a:rPr lang="en-US" dirty="0"/>
              <a:t>*Creditable Coverage is other prescription drug coverage that is expected to pay on average at least as much as Medicare’s standard Part D coverage.  Veterans Drug Coverage and  WI </a:t>
            </a:r>
            <a:r>
              <a:rPr lang="en-US" dirty="0" err="1"/>
              <a:t>SeniorCare</a:t>
            </a:r>
            <a:r>
              <a:rPr lang="en-US" dirty="0"/>
              <a:t> are considered creditable coverage.  Some types of Employer Coverage are also considered creditable coverage, but it is important to ask.</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70</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3"/>
              </a:spcBef>
              <a:defRPr/>
            </a:pPr>
            <a:r>
              <a:rPr lang="en-US" b="0" dirty="0">
                <a:solidFill>
                  <a:prstClr val="black"/>
                </a:solidFill>
              </a:rPr>
              <a:t>This graphic sums up the Medicare Part D costs for 2026 during each coverage phase.  These amounts generally change each year.</a:t>
            </a:r>
          </a:p>
          <a:p>
            <a:pPr marL="0" lvl="1">
              <a:spcBef>
                <a:spcPts val="623"/>
              </a:spcBef>
              <a:defRPr/>
            </a:pPr>
            <a:endParaRPr lang="en-US" b="0" dirty="0">
              <a:solidFill>
                <a:prstClr val="black"/>
              </a:solidFill>
            </a:endParaRPr>
          </a:p>
          <a:p>
            <a:pPr marL="0" lvl="1">
              <a:spcBef>
                <a:spcPts val="623"/>
              </a:spcBef>
              <a:defRPr/>
            </a:pPr>
            <a:r>
              <a:rPr lang="en-US" b="0" dirty="0">
                <a:solidFill>
                  <a:prstClr val="black"/>
                </a:solidFill>
              </a:rPr>
              <a:t>In 2026, If your plan has a deductible, it cannot be more than $615.  You will pay the full cost for your medications until you reach your deductible.</a:t>
            </a:r>
          </a:p>
          <a:p>
            <a:pPr marL="0" lvl="1">
              <a:spcBef>
                <a:spcPts val="623"/>
              </a:spcBef>
              <a:defRPr/>
            </a:pPr>
            <a:endParaRPr lang="en-US" b="0" dirty="0">
              <a:solidFill>
                <a:prstClr val="black"/>
              </a:solidFill>
            </a:endParaRPr>
          </a:p>
          <a:p>
            <a:pPr marL="171450" lvl="1" indent="-171450">
              <a:spcBef>
                <a:spcPts val="623"/>
              </a:spcBef>
              <a:buFont typeface="Arial" panose="020B0604020202020204" pitchFamily="34" charset="0"/>
              <a:buChar char="•"/>
              <a:defRPr/>
            </a:pPr>
            <a:r>
              <a:rPr lang="en-US" b="0" dirty="0">
                <a:solidFill>
                  <a:prstClr val="black"/>
                </a:solidFill>
              </a:rPr>
              <a:t>During your initial coverage period, you will pay either a copay or a coinsurance amount for your medications, which will be no more than 25% of the cost of the drug (or an actuarially equivalent tier structure).  Some plans may have low-cost generic drugs with very low copays during this initial coverage period.</a:t>
            </a:r>
          </a:p>
          <a:p>
            <a:pPr marL="171450" lvl="1" indent="-171450">
              <a:spcBef>
                <a:spcPts val="623"/>
              </a:spcBef>
              <a:buFont typeface="Arial" panose="020B0604020202020204" pitchFamily="34" charset="0"/>
              <a:buChar char="•"/>
              <a:defRPr/>
            </a:pPr>
            <a:r>
              <a:rPr lang="en-US" b="0" dirty="0">
                <a:solidFill>
                  <a:prstClr val="black"/>
                </a:solidFill>
              </a:rPr>
              <a:t>If your total out of pocket drug costs reach $2,100, you reach the Catastrophic period, and your prescription drug copays are $0 for the rest of the calendar year. </a:t>
            </a:r>
          </a:p>
          <a:p>
            <a:pPr marL="171450" lvl="1" indent="-171450">
              <a:spcBef>
                <a:spcPts val="623"/>
              </a:spcBef>
              <a:buFont typeface="Arial" panose="020B0604020202020204" pitchFamily="34" charset="0"/>
              <a:buChar char="•"/>
              <a:defRPr/>
            </a:pPr>
            <a:r>
              <a:rPr lang="en-US" b="0" dirty="0">
                <a:solidFill>
                  <a:prstClr val="black"/>
                </a:solidFill>
              </a:rPr>
              <a:t>Copays for covered insulin are capped at $35 for a one-month supply.</a:t>
            </a:r>
          </a:p>
          <a:p>
            <a:pPr marL="0" marR="0" lvl="1" indent="0" algn="l" defTabSz="914400" rtl="0" eaLnBrk="1" fontAlgn="auto" latinLnBrk="0" hangingPunct="1">
              <a:lnSpc>
                <a:spcPct val="100000"/>
              </a:lnSpc>
              <a:spcBef>
                <a:spcPts val="623"/>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r>
              <a:rPr lang="en-US" dirty="0"/>
              <a:t>Costs change every year. To see current costs under Part D,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endParaRPr lang="en-US" dirty="0"/>
          </a:p>
          <a:p>
            <a:pPr marL="0" lvl="1">
              <a:spcBef>
                <a:spcPts val="623"/>
              </a:spcBef>
              <a:defRPr/>
            </a:pPr>
            <a:r>
              <a:rPr lang="en-US" b="0" dirty="0">
                <a:solidFill>
                  <a:prstClr val="black"/>
                </a:solidFill>
              </a:rPr>
              <a:t> or compare plans on www.medicare.gov. </a:t>
            </a:r>
          </a:p>
          <a:p>
            <a:pPr>
              <a:spcBef>
                <a:spcPts val="590"/>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71</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D plans cover:</a:t>
            </a:r>
          </a:p>
          <a:p>
            <a:endParaRPr lang="en-US" dirty="0"/>
          </a:p>
          <a:p>
            <a:pPr marL="342900" indent="-342900">
              <a:spcAft>
                <a:spcPts val="600"/>
              </a:spcAft>
              <a:buFont typeface="Wingdings" panose="05000000000000000000" pitchFamily="2" charset="2"/>
              <a:buChar char="§"/>
            </a:pPr>
            <a:r>
              <a:rPr lang="en-US" altLang="en-US" sz="1200" dirty="0">
                <a:cs typeface="Arial" charset="0"/>
              </a:rPr>
              <a:t>Prescribed medications.</a:t>
            </a:r>
          </a:p>
          <a:p>
            <a:pPr marL="342900" indent="-342900">
              <a:spcAft>
                <a:spcPts val="600"/>
              </a:spcAft>
              <a:buFont typeface="Wingdings" panose="05000000000000000000" pitchFamily="2" charset="2"/>
              <a:buChar char="§"/>
            </a:pPr>
            <a:r>
              <a:rPr lang="en-US" altLang="en-US" sz="1200" dirty="0">
                <a:cs typeface="Arial" charset="0"/>
              </a:rPr>
              <a:t>But not all medications are covered by all plans.  The Part D plans cover medications that are included in their plan’s formulary—or list of covered drugs.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Part D plans cover Insulin and needles and syringes for the administration of insulin.</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The Medications must be for medically prescribed use in order to be covered.</a:t>
            </a:r>
          </a:p>
          <a:p>
            <a:pPr marL="342900" indent="-342900">
              <a:spcAft>
                <a:spcPts val="600"/>
              </a:spcAft>
              <a:buFont typeface="Wingdings" panose="05000000000000000000" pitchFamily="2" charset="2"/>
              <a:buChar char="§"/>
            </a:pPr>
            <a:r>
              <a:rPr lang="en-US" altLang="en-US" sz="1200" dirty="0">
                <a:cs typeface="Arial" charset="0"/>
              </a:rPr>
              <a:t>The law excludes certain medications from coverage under Part D.</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72</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normAutofit fontScale="92500"/>
          </a:bodyPr>
          <a:lstStyle/>
          <a:p>
            <a:r>
              <a:rPr lang="en-US" dirty="0"/>
              <a:t>The following items are not covered by Medicare Part D.  </a:t>
            </a:r>
          </a:p>
          <a:p>
            <a:endParaRPr lang="en-US" dirty="0"/>
          </a:p>
          <a:p>
            <a:pPr marL="342900" indent="-342900">
              <a:spcAft>
                <a:spcPts val="600"/>
              </a:spcAft>
              <a:buFont typeface="Wingdings" panose="05000000000000000000" pitchFamily="2" charset="2"/>
              <a:buChar char="§"/>
            </a:pPr>
            <a:r>
              <a:rPr lang="en-US" altLang="en-US" sz="2200" dirty="0">
                <a:cs typeface="Arial" charset="0"/>
              </a:rPr>
              <a:t>Medications that are not on a plan’s formulary</a:t>
            </a:r>
          </a:p>
          <a:p>
            <a:pPr marL="342900" indent="-342900">
              <a:spcAft>
                <a:spcPts val="600"/>
              </a:spcAft>
              <a:buFont typeface="Wingdings" panose="05000000000000000000" pitchFamily="2" charset="2"/>
              <a:buChar char="§"/>
            </a:pPr>
            <a:r>
              <a:rPr lang="en-US" altLang="en-US" sz="2200" dirty="0">
                <a:cs typeface="Arial" charset="0"/>
              </a:rPr>
              <a:t>Non-prescription, over-the-counter drugs</a:t>
            </a:r>
          </a:p>
          <a:p>
            <a:pPr marL="342900" indent="-342900">
              <a:spcAft>
                <a:spcPts val="600"/>
              </a:spcAft>
              <a:buFont typeface="Wingdings" panose="05000000000000000000" pitchFamily="2" charset="2"/>
              <a:buChar char="§"/>
            </a:pPr>
            <a:r>
              <a:rPr lang="en-US" altLang="en-US" sz="22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200" dirty="0">
                <a:cs typeface="Arial" charset="0"/>
              </a:rPr>
              <a:t>Vitamins and minerals</a:t>
            </a:r>
          </a:p>
          <a:p>
            <a:pPr marL="342900" indent="-342900">
              <a:spcAft>
                <a:spcPts val="600"/>
              </a:spcAft>
              <a:buFont typeface="Wingdings" panose="05000000000000000000" pitchFamily="2" charset="2"/>
              <a:buChar char="§"/>
            </a:pPr>
            <a:r>
              <a:rPr lang="en-US" altLang="en-US" sz="2200" dirty="0">
                <a:cs typeface="Arial" charset="0"/>
              </a:rPr>
              <a:t>Cough medicine</a:t>
            </a:r>
          </a:p>
          <a:p>
            <a:pPr marL="342900" indent="-342900">
              <a:spcAft>
                <a:spcPts val="600"/>
              </a:spcAft>
              <a:buFont typeface="Wingdings" panose="05000000000000000000" pitchFamily="2" charset="2"/>
              <a:buChar char="§"/>
            </a:pPr>
            <a:r>
              <a:rPr lang="en-US" altLang="en-US" sz="2200" dirty="0">
                <a:cs typeface="Arial" charset="0"/>
              </a:rPr>
              <a:t>Medications for Erectile Dysfunction</a:t>
            </a:r>
          </a:p>
          <a:p>
            <a:pPr marL="342900" indent="-342900">
              <a:buFont typeface="Wingdings" panose="05000000000000000000" pitchFamily="2" charset="2"/>
              <a:buChar char="§"/>
            </a:pPr>
            <a:r>
              <a:rPr lang="en-US" altLang="en-US" sz="2200" dirty="0">
                <a:cs typeface="Arial" charset="0"/>
              </a:rPr>
              <a:t>And Drugs for cosmetic purposes including</a:t>
            </a:r>
          </a:p>
          <a:p>
            <a:pPr marL="800100" lvl="1" indent="-342900">
              <a:buFont typeface="Wingdings" panose="05000000000000000000" pitchFamily="2" charset="2"/>
              <a:buChar char="§"/>
            </a:pPr>
            <a:r>
              <a:rPr lang="en-US" altLang="en-US" sz="2000" dirty="0">
                <a:cs typeface="Arial" charset="0"/>
              </a:rPr>
              <a:t>Weight loss or weight gain, or</a:t>
            </a:r>
          </a:p>
          <a:p>
            <a:pPr marL="800100" lvl="1" indent="-342900">
              <a:buFont typeface="Wingdings" panose="05000000000000000000" pitchFamily="2" charset="2"/>
              <a:buChar char="§"/>
            </a:pPr>
            <a:r>
              <a:rPr lang="en-US" altLang="en-US" sz="2000" dirty="0">
                <a:cs typeface="Arial" charset="0"/>
              </a:rPr>
              <a:t>Hair loss</a:t>
            </a:r>
          </a:p>
          <a:p>
            <a:endParaRPr lang="en-US" dirty="0"/>
          </a:p>
          <a:p>
            <a:r>
              <a:rPr lang="en-US" b="1" i="1" dirty="0">
                <a:highlight>
                  <a:srgbClr val="FFFF00"/>
                </a:highlight>
              </a:rPr>
              <a:t>Also, please note that “off-label” use of prescription medications is not covered by Part D.  For example, if a doctor prescribes a medication for a condition, but the FDA does not approve the use of that medication for that condition—then the drug will not be covered—even if it is in the plan’s formulary for use with other conditions!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73</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Prescription Payment Plan is a payment option that works with your current drug coverage to help manage your out-of-pocket costs for drugs by spreading them out across the calendar year. Signing up earlier in the year gives you more months to spread out your drug costs. </a:t>
            </a:r>
          </a:p>
          <a:p>
            <a:endParaRPr lang="en-US" dirty="0"/>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74</a:t>
            </a:fld>
            <a:endParaRPr lang="en-US"/>
          </a:p>
        </p:txBody>
      </p:sp>
    </p:spTree>
    <p:extLst>
      <p:ext uri="{BB962C8B-B14F-4D97-AF65-F5344CB8AC3E}">
        <p14:creationId xmlns:p14="http://schemas.microsoft.com/office/powerpoint/2010/main" val="37512453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payments might change every month depending on what prescriptions you get filled, so you may not know what your exact bill will be ahead of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likely to benefit if you have high drug costs</a:t>
            </a:r>
          </a:p>
          <a:p>
            <a:endParaRPr lang="en-US" dirty="0"/>
          </a:p>
          <a:p>
            <a:r>
              <a:rPr lang="en-US" dirty="0"/>
              <a:t>Anyone with a Medicare drug plan or Medicare Health plan with drug coverage can use this payment option.</a:t>
            </a:r>
          </a:p>
          <a:p>
            <a:endParaRPr lang="en-US" dirty="0"/>
          </a:p>
          <a:p>
            <a:r>
              <a:rPr lang="en-US" dirty="0"/>
              <a:t>All plans offer this payment option, and participation is voluntary.</a:t>
            </a:r>
          </a:p>
          <a:p>
            <a:endParaRPr lang="en-US" dirty="0"/>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75</a:t>
            </a:fld>
            <a:endParaRPr lang="en-US"/>
          </a:p>
        </p:txBody>
      </p:sp>
    </p:spTree>
    <p:extLst>
      <p:ext uri="{BB962C8B-B14F-4D97-AF65-F5344CB8AC3E}">
        <p14:creationId xmlns:p14="http://schemas.microsoft.com/office/powerpoint/2010/main" val="25686995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5: Wisconsin’s SeniorCare prescription program. </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76</a:t>
            </a:fld>
            <a:endParaRPr lang="en-US"/>
          </a:p>
        </p:txBody>
      </p:sp>
    </p:spTree>
    <p:extLst>
      <p:ext uri="{BB962C8B-B14F-4D97-AF65-F5344CB8AC3E}">
        <p14:creationId xmlns:p14="http://schemas.microsoft.com/office/powerpoint/2010/main" val="2244909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options for prescription drug coverage is Wisconsin’s prescription drug assistance program, called </a:t>
            </a:r>
            <a:r>
              <a:rPr lang="en-US" dirty="0" err="1"/>
              <a:t>SeniorCare</a:t>
            </a:r>
            <a:r>
              <a:rPr lang="en-US" dirty="0"/>
              <a:t>.</a:t>
            </a:r>
          </a:p>
          <a:p>
            <a:endParaRPr lang="en-US" dirty="0"/>
          </a:p>
          <a:p>
            <a:r>
              <a:rPr lang="en-US" dirty="0"/>
              <a:t>This program is available to Wisconsin residents age 65 and older who are US citizens or have qualifying immigrant status.  There is NO MONTHLY PREMIUM—only a $30 annual application fee. </a:t>
            </a:r>
            <a:r>
              <a:rPr lang="en-US" dirty="0" err="1"/>
              <a:t>SeniorCare</a:t>
            </a:r>
            <a:r>
              <a:rPr lang="en-US" dirty="0"/>
              <a:t> is considered Creditable prescription drug coverage.</a:t>
            </a:r>
          </a:p>
          <a:p>
            <a:endParaRPr lang="en-US" dirty="0"/>
          </a:p>
          <a:p>
            <a:r>
              <a:rPr lang="en-US" dirty="0"/>
              <a:t>Your annual income determines your </a:t>
            </a:r>
            <a:r>
              <a:rPr lang="en-US" dirty="0" err="1"/>
              <a:t>SeniorCare</a:t>
            </a:r>
            <a:r>
              <a:rPr lang="en-US" dirty="0"/>
              <a:t> level of coverage.  People with lower incomes, at </a:t>
            </a:r>
            <a:r>
              <a:rPr lang="en-US" dirty="0" err="1"/>
              <a:t>SeniorCare</a:t>
            </a:r>
            <a:r>
              <a:rPr lang="en-US" dirty="0"/>
              <a:t> Level 1 have NO Deductible for their prescriptions and they pay copays of $5 for generic drugs and $15 for brand name drugs.  For additional information or for an application, contact </a:t>
            </a:r>
            <a:r>
              <a:rPr lang="en-US" dirty="0" err="1"/>
              <a:t>SeniorCare</a:t>
            </a:r>
            <a:r>
              <a:rPr lang="en-US" dirty="0"/>
              <a:t> online or call 1-800-657-2038.</a:t>
            </a:r>
          </a:p>
        </p:txBody>
      </p:sp>
      <p:sp>
        <p:nvSpPr>
          <p:cNvPr id="4" name="Slide Number Placeholder 3"/>
          <p:cNvSpPr>
            <a:spLocks noGrp="1"/>
          </p:cNvSpPr>
          <p:nvPr>
            <p:ph type="sldNum" sz="quarter" idx="10"/>
          </p:nvPr>
        </p:nvSpPr>
        <p:spPr/>
        <p:txBody>
          <a:bodyPr/>
          <a:lstStyle/>
          <a:p>
            <a:fld id="{7C9C807D-BE9E-427D-9F45-69604B66C095}" type="slidenum">
              <a:rPr lang="en-US" smtClean="0"/>
              <a:t>77</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78</a:t>
            </a:fld>
            <a:endParaRPr lang="en-US"/>
          </a:p>
        </p:txBody>
      </p:sp>
    </p:spTree>
    <p:extLst>
      <p:ext uri="{BB962C8B-B14F-4D97-AF65-F5344CB8AC3E}">
        <p14:creationId xmlns:p14="http://schemas.microsoft.com/office/powerpoint/2010/main" val="39746635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5: the Annual Open Enrollment Period. </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79</a:t>
            </a:fld>
            <a:endParaRPr lang="en-US"/>
          </a:p>
        </p:txBody>
      </p:sp>
    </p:spTree>
    <p:extLst>
      <p:ext uri="{BB962C8B-B14F-4D97-AF65-F5344CB8AC3E}">
        <p14:creationId xmlns:p14="http://schemas.microsoft.com/office/powerpoint/2010/main" val="66439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Be sure to Gather some information before making your enrollment decision:</a:t>
            </a:r>
          </a:p>
          <a:p>
            <a:pPr marL="171450" indent="-171450">
              <a:buFont typeface="Arial" panose="020B0604020202020204" pitchFamily="34" charset="0"/>
              <a:buChar char="•"/>
              <a:defRPr/>
            </a:pPr>
            <a:r>
              <a:rPr lang="en-US" altLang="en-US" dirty="0"/>
              <a:t>If you are working and turn 65, check with your health insurance and your human resources department to find out what you need to do when you become Medicare eligible. </a:t>
            </a:r>
          </a:p>
          <a:p>
            <a:pPr marL="171450" indent="-171450">
              <a:buFont typeface="Arial" panose="020B0604020202020204" pitchFamily="34" charset="0"/>
              <a:buChar char="•"/>
              <a:defRPr/>
            </a:pPr>
            <a:r>
              <a:rPr lang="en-US" altLang="en-US" dirty="0"/>
              <a:t>Ask if you need to take both Part A and B or just Part A. –Remember the rules for delaying Part B.</a:t>
            </a:r>
          </a:p>
          <a:p>
            <a:pPr marL="171450" indent="-171450">
              <a:buFont typeface="Arial" panose="020B0604020202020204" pitchFamily="34" charset="0"/>
              <a:buChar char="•"/>
              <a:defRPr/>
            </a:pPr>
            <a:r>
              <a:rPr lang="en-US" altLang="en-US" dirty="0"/>
              <a:t>If you choose to delay Part B, you need to do that through Social Security.  You will then have that special enrollment period—when your group coverage ends or your employment ends, during which time you can sign up for Part B without a Penalty.</a:t>
            </a:r>
          </a:p>
          <a:p>
            <a:endParaRPr lang="en-US" dirty="0"/>
          </a:p>
          <a:p>
            <a:r>
              <a:rPr lang="en-US" dirty="0"/>
              <a:t>And here’s an important Note for anyone who has a Health Savings Account, or H.S.A.</a:t>
            </a:r>
          </a:p>
          <a:p>
            <a:pPr marL="628650" lvl="1" indent="-171450">
              <a:buFont typeface="Arial" panose="020B0604020202020204" pitchFamily="34" charset="0"/>
              <a:buChar char="•"/>
            </a:pPr>
            <a:r>
              <a:rPr lang="en-US" dirty="0"/>
              <a:t>Stop contributing to your HSA six months before Part A starts to avoid tax penalties.</a:t>
            </a:r>
          </a:p>
          <a:p>
            <a:pPr marL="628650" lvl="1" indent="-171450">
              <a:buFont typeface="Arial" panose="020B0604020202020204" pitchFamily="34" charset="0"/>
              <a:buChar char="•"/>
            </a:pPr>
            <a:r>
              <a:rPr lang="en-US" dirty="0"/>
              <a:t>Contributions can no longer be made to your HSA once you have Medicare. Even if you only have Part A.</a:t>
            </a:r>
          </a:p>
          <a:p>
            <a:pPr marL="628650" lvl="1" indent="-171450">
              <a:buFont typeface="Arial" panose="020B0604020202020204" pitchFamily="34" charset="0"/>
              <a:buChar char="•"/>
            </a:pPr>
            <a:r>
              <a:rPr lang="en-US" dirty="0"/>
              <a:t>If your employer offers an HSA, contact your Human Resources before enrolling into Medicare Part A or B.</a:t>
            </a:r>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 Annual Open Enrollment Period for Part D and Medicare Advantage plans runs from Oct 15 – December 7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These plans are 1-year contracts that are effective from January 1 – December 31</a:t>
            </a:r>
            <a:r>
              <a:rPr lang="en-US" baseline="30000" dirty="0">
                <a:solidFill>
                  <a:prstClr val="black"/>
                </a:solidFill>
              </a:rPr>
              <a:t>st</a:t>
            </a:r>
            <a:r>
              <a:rPr lang="en-US" dirty="0">
                <a:solidFill>
                  <a:prstClr val="black"/>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The plans can change their plan details each year.  They</a:t>
            </a:r>
            <a:r>
              <a:rPr lang="en-US" b="1" dirty="0">
                <a:solidFill>
                  <a:prstClr val="black"/>
                </a:solidFill>
              </a:rPr>
              <a:t> are required to send you a Notice of Change each year by the end of September.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Use the Annual open enrollment period to review you plan and compare it to other available plans and make sure you will have appropriate coverage in the new year.  If you enroll in a new plan your new coverage will begin on January 1.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80</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best way to find and compare plans is to use the plan comparison tool, known as the Plan Finder, on the Medicare website at:  www.Medicare.gov.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assistance with Medicare questions or with plan comparisons you can call Medicare directly at 1-800-633-4227.</a:t>
            </a:r>
          </a:p>
          <a:p>
            <a:pPr marL="0" indent="0">
              <a:buFont typeface="Arial" panose="020B0604020202020204" pitchFamily="34" charset="0"/>
              <a:buNone/>
            </a:pPr>
            <a:r>
              <a:rPr lang="en-US" dirty="0"/>
              <a:t>You can also get assistance from: the WI SHIP / Medigap Helpline at 1-800-242-1060,</a:t>
            </a:r>
          </a:p>
          <a:p>
            <a:pPr marL="0" indent="0">
              <a:buFont typeface="Arial" panose="020B0604020202020204" pitchFamily="34" charset="0"/>
              <a:buNone/>
            </a:pPr>
            <a:r>
              <a:rPr lang="en-US" dirty="0"/>
              <a:t>Or from your local SHIP Counselors. You can find your local SHIP Counselor by contacting your county Aging and Disability Resource Center or by calling the SHIP number.</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81</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IF you’re comfortable using the computer, v</a:t>
            </a:r>
            <a:r>
              <a:rPr lang="en-US" dirty="0"/>
              <a:t>isit </a:t>
            </a:r>
            <a:r>
              <a:rPr lang="en-US" b="1" u="sng" dirty="0"/>
              <a:t>Medicare.gov </a:t>
            </a:r>
            <a:r>
              <a:rPr lang="en-US" b="0" u="none" dirty="0"/>
              <a:t>and click “Find Health &amp; Drug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This will bring you to Medicare’s plan comparison tool known as the Plan Finder. The Plan Finder will walk you through the steps to find and compare plans.  By entering your specific medication information, your pharmacy preference, and your zip code, you’ll be able to get an estimate of your annual costs with each of the plans available in your area.  </a:t>
            </a:r>
            <a:r>
              <a:rPr lang="en-US" dirty="0"/>
              <a:t>You can enroll in a plan online through the Medicare Plan Finder, or by calling Medicare, Or, you can contact the plan directly.  You can find the plan’s contact information on the Medicare Plan Finder.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Again, if you don’t have access to a computer or if you would like assistance with finding and comparing plans, be sure to call one of the resources provided on the last slide.  </a:t>
            </a:r>
          </a:p>
          <a:p>
            <a:endParaRPr lang="en-US" b="0" u="none"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82</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5 of </a:t>
            </a:r>
            <a:r>
              <a:rPr lang="en-US" dirty="0"/>
              <a:t>the Welcome to Medicare series.  I hope this information has been helpful. The</a:t>
            </a:r>
            <a:r>
              <a:rPr lang="en-US" baseline="0" dirty="0"/>
              <a:t> next section in this series will discuss help for people with limited income, protect yourself and prevent fraud, review and resources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83</a:t>
            </a:fld>
            <a:endParaRPr lang="en-US"/>
          </a:p>
        </p:txBody>
      </p:sp>
    </p:spTree>
    <p:extLst>
      <p:ext uri="{BB962C8B-B14F-4D97-AF65-F5344CB8AC3E}">
        <p14:creationId xmlns:p14="http://schemas.microsoft.com/office/powerpoint/2010/main" val="11732210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84</a:t>
            </a:fld>
            <a:endParaRPr lang="en-US"/>
          </a:p>
        </p:txBody>
      </p:sp>
    </p:spTree>
    <p:extLst>
      <p:ext uri="{BB962C8B-B14F-4D97-AF65-F5344CB8AC3E}">
        <p14:creationId xmlns:p14="http://schemas.microsoft.com/office/powerpoint/2010/main" val="31284595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85</a:t>
            </a:fld>
            <a:endParaRPr lang="en-US"/>
          </a:p>
        </p:txBody>
      </p:sp>
    </p:spTree>
    <p:extLst>
      <p:ext uri="{BB962C8B-B14F-4D97-AF65-F5344CB8AC3E}">
        <p14:creationId xmlns:p14="http://schemas.microsoft.com/office/powerpoint/2010/main" val="6780295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86</a:t>
            </a:fld>
            <a:endParaRPr lang="en-US"/>
          </a:p>
        </p:txBody>
      </p:sp>
    </p:spTree>
    <p:extLst>
      <p:ext uri="{BB962C8B-B14F-4D97-AF65-F5344CB8AC3E}">
        <p14:creationId xmlns:p14="http://schemas.microsoft.com/office/powerpoint/2010/main" val="20896569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6 in this series.  This section will include information about Medicare programs for people with limited income, tips to help you protect yourself and prevent fraud, and will conclude with a review and a list of available resources.  </a:t>
            </a:r>
          </a:p>
        </p:txBody>
      </p:sp>
      <p:sp>
        <p:nvSpPr>
          <p:cNvPr id="4" name="Slide Number Placeholder 3"/>
          <p:cNvSpPr>
            <a:spLocks noGrp="1"/>
          </p:cNvSpPr>
          <p:nvPr>
            <p:ph type="sldNum" sz="quarter" idx="10"/>
          </p:nvPr>
        </p:nvSpPr>
        <p:spPr/>
        <p:txBody>
          <a:bodyPr/>
          <a:lstStyle/>
          <a:p>
            <a:fld id="{7C9C807D-BE9E-427D-9F45-69604B66C095}" type="slidenum">
              <a:rPr lang="en-US" smtClean="0"/>
              <a:t>87</a:t>
            </a:fld>
            <a:endParaRPr lang="en-US"/>
          </a:p>
        </p:txBody>
      </p:sp>
    </p:spTree>
    <p:extLst>
      <p:ext uri="{BB962C8B-B14F-4D97-AF65-F5344CB8AC3E}">
        <p14:creationId xmlns:p14="http://schemas.microsoft.com/office/powerpoint/2010/main" val="33355845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with Medicare face challenges when it comes to paying for health care and prescription medications.  In fact we often hear of people who have to choose between paying for groceries or paying for healthcare or medicine.  </a:t>
            </a:r>
          </a:p>
          <a:p>
            <a:endParaRPr lang="en-US" dirty="0"/>
          </a:p>
          <a:p>
            <a:r>
              <a:rPr lang="en-US" dirty="0"/>
              <a:t>If you know of anyone in this situation, you’ll want to know about some important Medicare programs that can help.</a:t>
            </a:r>
          </a:p>
        </p:txBody>
      </p:sp>
      <p:sp>
        <p:nvSpPr>
          <p:cNvPr id="4" name="Slide Number Placeholder 3"/>
          <p:cNvSpPr>
            <a:spLocks noGrp="1"/>
          </p:cNvSpPr>
          <p:nvPr>
            <p:ph type="sldNum" sz="quarter" idx="10"/>
          </p:nvPr>
        </p:nvSpPr>
        <p:spPr/>
        <p:txBody>
          <a:bodyPr/>
          <a:lstStyle/>
          <a:p>
            <a:fld id="{7C9C807D-BE9E-427D-9F45-69604B66C095}" type="slidenum">
              <a:rPr lang="en-US" smtClean="0"/>
              <a:t>88</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591810" cy="4822508"/>
          </a:xfrm>
        </p:spPr>
        <p:txBody>
          <a:bodyPr>
            <a:normAutofit fontScale="70000" lnSpcReduction="20000"/>
          </a:bodyPr>
          <a:lstStyle/>
          <a:p>
            <a:r>
              <a:rPr lang="en-US" dirty="0"/>
              <a:t>The following three programs may be of assistance to people who have limited income.</a:t>
            </a:r>
          </a:p>
          <a:p>
            <a:endParaRPr lang="en-US" dirty="0"/>
          </a:p>
          <a:p>
            <a:pPr>
              <a:spcAft>
                <a:spcPts val="600"/>
              </a:spcAft>
              <a:buFont typeface="Wingdings" panose="05000000000000000000" pitchFamily="2" charset="2"/>
              <a:buChar char="§"/>
              <a:defRPr/>
            </a:pPr>
            <a:r>
              <a:rPr lang="en-US" sz="3000" b="1" dirty="0">
                <a:cs typeface="Arial" panose="020B0604020202020204" pitchFamily="34" charset="0"/>
              </a:rPr>
              <a:t>Medicare Savings Plans provide help from the state for people with limited income and resources.</a:t>
            </a:r>
          </a:p>
          <a:p>
            <a:pPr lvl="1">
              <a:buFont typeface="Wingdings" panose="05000000000000000000" pitchFamily="2" charset="2"/>
              <a:buChar char="§"/>
              <a:defRPr/>
            </a:pPr>
            <a:r>
              <a:rPr lang="en-US" sz="18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1800" dirty="0">
                <a:cs typeface="Arial" panose="020B0604020202020204" pitchFamily="34" charset="0"/>
              </a:rPr>
              <a:t>Some people also have their Medicare copays and deductibles paid as well, based on their income &amp; assets.</a:t>
            </a:r>
          </a:p>
          <a:p>
            <a:pPr marL="457200" lvl="1" indent="0">
              <a:buNone/>
              <a:defRPr/>
            </a:pP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is a Medicare program designed to help people with limited income and resources pay their Medicare prescription drug costs. </a:t>
            </a:r>
          </a:p>
          <a:p>
            <a:pPr lvl="1">
              <a:buFont typeface="Wingdings" panose="05000000000000000000" pitchFamily="2" charset="2"/>
              <a:buChar char="§"/>
              <a:defRPr/>
            </a:pPr>
            <a:r>
              <a:rPr lang="en-US" sz="1800" dirty="0">
                <a:cs typeface="Arial" panose="020B0604020202020204" pitchFamily="34" charset="0"/>
              </a:rPr>
              <a:t> People who qualify will get help paying their Part D plan’s premiums, deductibles and copays based on their income and assets.  They will also have NO coverage gap and NO late enrollment penalty.</a:t>
            </a:r>
          </a:p>
          <a:p>
            <a:pPr marL="457200" lvl="1" indent="0">
              <a:spcBef>
                <a:spcPts val="0"/>
              </a:spcBef>
              <a:buNone/>
              <a:defRPr/>
            </a:pP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  In the last section of the series, we discussed WI </a:t>
            </a:r>
            <a:r>
              <a:rPr lang="en-US" sz="3000" b="1" dirty="0" err="1">
                <a:cs typeface="Arial" panose="020B0604020202020204" pitchFamily="34" charset="0"/>
              </a:rPr>
              <a:t>SeniorCare</a:t>
            </a:r>
            <a:r>
              <a:rPr lang="en-US" sz="3000" b="1" dirty="0">
                <a:cs typeface="Arial" panose="020B0604020202020204" pitchFamily="34" charset="0"/>
              </a:rPr>
              <a:t>.  This is another program that can help people with limited income.   </a:t>
            </a:r>
          </a:p>
          <a:p>
            <a:pPr lvl="1">
              <a:buFont typeface="Wingdings" panose="05000000000000000000" pitchFamily="2" charset="2"/>
              <a:buChar char="§"/>
              <a:defRPr/>
            </a:pPr>
            <a:r>
              <a:rPr lang="en-US" sz="1800" dirty="0">
                <a:cs typeface="Arial" panose="020B0604020202020204" pitchFamily="34" charset="0"/>
              </a:rPr>
              <a:t> Again, the Level of assistance with this program will depend on a person’s annual income.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89</a:t>
            </a:fld>
            <a:endParaRPr lang="en-US"/>
          </a:p>
        </p:txBody>
      </p:sp>
    </p:spTree>
    <p:extLst>
      <p:ext uri="{BB962C8B-B14F-4D97-AF65-F5344CB8AC3E}">
        <p14:creationId xmlns:p14="http://schemas.microsoft.com/office/powerpoint/2010/main" val="91665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This is a sample of the Medicare Card.</a:t>
            </a:r>
          </a:p>
          <a:p>
            <a:r>
              <a:rPr lang="en-US" altLang="en-US" b="1" dirty="0"/>
              <a:t>Always guard your card !</a:t>
            </a:r>
          </a:p>
          <a:p>
            <a:endParaRPr lang="en-US" altLang="en-US" b="1" dirty="0"/>
          </a:p>
          <a:p>
            <a:pPr eaLnBrk="1" hangingPunct="1">
              <a:spcBef>
                <a:spcPct val="0"/>
              </a:spcBef>
            </a:pPr>
            <a:r>
              <a:rPr lang="en-US" altLang="en-US" dirty="0"/>
              <a:t>Your use of the Medicare Card will differ depending on the type of Medicare coverage you choose.  If you choose Original Medicare, you will use the red, white, and blue Medicare card when obtaining health care.</a:t>
            </a:r>
          </a:p>
          <a:p>
            <a:pPr eaLnBrk="1" hangingPunct="1">
              <a:spcBef>
                <a:spcPct val="0"/>
              </a:spcBef>
            </a:pPr>
            <a:endParaRPr lang="en-US" altLang="en-US" dirty="0"/>
          </a:p>
          <a:p>
            <a:pPr eaLnBrk="1" hangingPunct="1">
              <a:spcBef>
                <a:spcPct val="0"/>
              </a:spcBef>
            </a:pPr>
            <a:r>
              <a:rPr lang="en-US" altLang="en-US" dirty="0"/>
              <a:t>Your card also lists the parts of Medicare you are enrolled in and the dates they became effective. </a:t>
            </a:r>
          </a:p>
          <a:p>
            <a:pPr eaLnBrk="1" hangingPunct="1">
              <a:spcBef>
                <a:spcPct val="0"/>
              </a:spcBef>
            </a:pPr>
            <a:endParaRPr lang="en-US" altLang="en-US" dirty="0"/>
          </a:p>
          <a:p>
            <a:pPr eaLnBrk="1" hangingPunct="1">
              <a:spcBef>
                <a:spcPct val="0"/>
              </a:spcBef>
            </a:pPr>
            <a:r>
              <a:rPr lang="en-US" altLang="en-US" i="1" dirty="0"/>
              <a:t>(Medicare Part A &amp; B are the </a:t>
            </a:r>
            <a:r>
              <a:rPr lang="en-US" altLang="en-US" i="1" u="sng" dirty="0"/>
              <a:t>only</a:t>
            </a:r>
            <a:r>
              <a:rPr lang="en-US" altLang="en-US" i="1" dirty="0"/>
              <a:t> parts that will be reflected in this card.  Medicare Part C or D are offered through private companies.)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shows the eligibility guidelines for the benefit programs listed on the last slide.  Although there are different levels for each of these programs, the chart shows the highest income and asset limits to be eligible for the programs.  The limits shown here are current as of February 2026.  IF a person does not meet these limits but  still struggles with healthcare or prescription costs, they are encouraged to contact a SHIP Counselor for assistance.  These income and asset limits change every year and there may be other savings programs available for them.</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90</a:t>
            </a:fld>
            <a:endParaRPr lang="en-US"/>
          </a:p>
        </p:txBody>
      </p:sp>
    </p:spTree>
    <p:extLst>
      <p:ext uri="{BB962C8B-B14F-4D97-AF65-F5344CB8AC3E}">
        <p14:creationId xmlns:p14="http://schemas.microsoft.com/office/powerpoint/2010/main" val="31571331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financial assistance program has different eligibility requirements. Click the links or call the numbers provided to learn if you can get help from these programs. If you need help, you can contact a local benefit specialist for one-on-one assistance. </a:t>
            </a:r>
          </a:p>
        </p:txBody>
      </p:sp>
      <p:sp>
        <p:nvSpPr>
          <p:cNvPr id="4" name="Slide Number Placeholder 3"/>
          <p:cNvSpPr>
            <a:spLocks noGrp="1"/>
          </p:cNvSpPr>
          <p:nvPr>
            <p:ph type="sldNum" sz="quarter" idx="10"/>
          </p:nvPr>
        </p:nvSpPr>
        <p:spPr/>
        <p:txBody>
          <a:bodyPr/>
          <a:lstStyle/>
          <a:p>
            <a:fld id="{7C9C807D-BE9E-427D-9F45-69604B66C095}" type="slidenum">
              <a:rPr lang="en-US" smtClean="0"/>
              <a:t>91</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 Yourself and Prevent Fraud.  Medicare fraud and abuse happens, but there are a few important things that you  can do to prevent it and to protect yourself.</a:t>
            </a:r>
          </a:p>
        </p:txBody>
      </p:sp>
      <p:sp>
        <p:nvSpPr>
          <p:cNvPr id="4" name="Slide Number Placeholder 3"/>
          <p:cNvSpPr>
            <a:spLocks noGrp="1"/>
          </p:cNvSpPr>
          <p:nvPr>
            <p:ph type="sldNum" sz="quarter" idx="10"/>
          </p:nvPr>
        </p:nvSpPr>
        <p:spPr/>
        <p:txBody>
          <a:bodyPr/>
          <a:lstStyle/>
          <a:p>
            <a:fld id="{7C9C807D-BE9E-427D-9F45-69604B66C095}" type="slidenum">
              <a:rPr lang="en-US" smtClean="0"/>
              <a:t>92</a:t>
            </a:fld>
            <a:endParaRPr lang="en-US"/>
          </a:p>
        </p:txBody>
      </p:sp>
    </p:spTree>
    <p:extLst>
      <p:ext uri="{BB962C8B-B14F-4D97-AF65-F5344CB8AC3E}">
        <p14:creationId xmlns:p14="http://schemas.microsoft.com/office/powerpoint/2010/main" val="9863122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Wisconsin Senior Medicare Patrol suggests several steps to take:</a:t>
            </a:r>
          </a:p>
          <a:p>
            <a:endParaRPr lang="en-US" dirty="0"/>
          </a:p>
          <a:p>
            <a:r>
              <a:rPr lang="en-US" dirty="0"/>
              <a:t>Step 1:  Protect Yourself and others from Medicare Fraud.</a:t>
            </a:r>
          </a:p>
          <a:p>
            <a:r>
              <a:rPr lang="en-US" dirty="0"/>
              <a:t>Don’t’ give out your Medicare number except to your doctor or other Medicare provider.</a:t>
            </a:r>
          </a:p>
          <a:p>
            <a:r>
              <a:rPr lang="en-US" dirty="0"/>
              <a:t>Do:  treat your Medicare card like a credit card.  Watch out for identity theft. BE aware that Medicare doesn’t call or visit to sell you anything.  Be cautious of any offers for “free” medical services.  (Remember—if something sounds too good to be true, it probably is!)  And do pass it on—share these Do’s and Don’ts with friends and family.</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93</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Detect Medicare Fraud by reviewing your Medicare Summary Notices.</a:t>
            </a:r>
          </a:p>
          <a:p>
            <a:r>
              <a:rPr lang="en-US" dirty="0"/>
              <a:t>IF you sign up for MyMedicare.gov, you’ll be able to access your personal Medicare information online.  </a:t>
            </a:r>
          </a:p>
          <a:p>
            <a:r>
              <a:rPr lang="en-US" dirty="0"/>
              <a:t>You’re also encouraged to keep a personal health care journal were you can keep track of your doctor visits and services.  Take it with you to your appointments.  Then you can compare your Medicare summary notice to your journal.</a:t>
            </a:r>
          </a:p>
        </p:txBody>
      </p:sp>
      <p:sp>
        <p:nvSpPr>
          <p:cNvPr id="4" name="Slide Number Placeholder 3"/>
          <p:cNvSpPr>
            <a:spLocks noGrp="1"/>
          </p:cNvSpPr>
          <p:nvPr>
            <p:ph type="sldNum" sz="quarter" idx="10"/>
          </p:nvPr>
        </p:nvSpPr>
        <p:spPr/>
        <p:txBody>
          <a:bodyPr/>
          <a:lstStyle/>
          <a:p>
            <a:fld id="{7C9C807D-BE9E-427D-9F45-69604B66C095}" type="slidenum">
              <a:rPr lang="en-US" smtClean="0"/>
              <a:t>94</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Summary Notice (MSN) is sent every 6 months to people with Medicare.  </a:t>
            </a:r>
            <a:r>
              <a:rPr lang="en-US" i="1" dirty="0"/>
              <a:t> </a:t>
            </a:r>
          </a:p>
          <a:p>
            <a:endParaRPr lang="en-US" dirty="0"/>
          </a:p>
          <a:p>
            <a:r>
              <a:rPr lang="en-US" dirty="0"/>
              <a:t>Be sure to review it when you receive it.  </a:t>
            </a:r>
          </a:p>
          <a:p>
            <a:pPr marL="342900" indent="-342900">
              <a:spcAft>
                <a:spcPts val="600"/>
              </a:spcAft>
              <a:buFont typeface="Wingdings" panose="05000000000000000000" pitchFamily="2" charset="2"/>
              <a:buChar char="§"/>
            </a:pPr>
            <a:r>
              <a:rPr lang="en-US" altLang="en-US" sz="1200" dirty="0">
                <a:cs typeface="Arial" charset="0"/>
              </a:rPr>
              <a:t>It is not a bill. </a:t>
            </a:r>
          </a:p>
          <a:p>
            <a:pPr marL="342900" indent="-342900">
              <a:spcAft>
                <a:spcPts val="600"/>
              </a:spcAft>
              <a:buFont typeface="Wingdings" panose="05000000000000000000" pitchFamily="2" charset="2"/>
              <a:buChar char="§"/>
            </a:pPr>
            <a:r>
              <a:rPr lang="en-US" altLang="en-US" sz="1200" dirty="0">
                <a:cs typeface="Arial" charset="0"/>
              </a:rPr>
              <a:t>Check the name, address, and Medicare number for accuracy.</a:t>
            </a:r>
          </a:p>
          <a:p>
            <a:pPr marL="342900" indent="-342900">
              <a:spcAft>
                <a:spcPts val="600"/>
              </a:spcAft>
              <a:buFont typeface="Wingdings" panose="05000000000000000000" pitchFamily="2" charset="2"/>
              <a:buChar char="§"/>
            </a:pPr>
            <a:r>
              <a:rPr lang="en-US" altLang="en-US" sz="1200" dirty="0">
                <a:cs typeface="Arial" charset="0"/>
              </a:rPr>
              <a:t>Did you receive the service?—</a:t>
            </a:r>
            <a:r>
              <a:rPr lang="en-US" altLang="en-US" sz="1200" i="1" dirty="0">
                <a:cs typeface="Arial" charset="0"/>
              </a:rPr>
              <a:t>again, compare it to your healthcare journal.</a:t>
            </a:r>
            <a:r>
              <a:rPr lang="en-US" altLang="en-US" sz="1200" dirty="0">
                <a:cs typeface="Arial" charset="0"/>
              </a:rPr>
              <a:t>	</a:t>
            </a:r>
          </a:p>
          <a:p>
            <a:pPr marL="342900" indent="-342900">
              <a:spcAft>
                <a:spcPts val="600"/>
              </a:spcAft>
              <a:buFont typeface="Wingdings" panose="05000000000000000000" pitchFamily="2" charset="2"/>
              <a:buChar char="§"/>
            </a:pPr>
            <a:r>
              <a:rPr lang="en-US" altLang="en-US" sz="1200" dirty="0">
                <a:cs typeface="Arial" charset="0"/>
              </a:rPr>
              <a:t>Be sure your claim is processed and paid. If an item is denied, call your doctor’s office to make sure the claim was coded properly. If not, the doctor’s office can re-submit the claim.</a:t>
            </a:r>
          </a:p>
          <a:p>
            <a:pPr marL="342900" indent="-342900">
              <a:spcAft>
                <a:spcPts val="600"/>
              </a:spcAft>
              <a:buFont typeface="Wingdings" panose="05000000000000000000" pitchFamily="2" charset="2"/>
              <a:buChar char="§"/>
            </a:pPr>
            <a:r>
              <a:rPr lang="en-US" altLang="en-US" sz="1200" dirty="0">
                <a:cs typeface="Arial" charset="0"/>
              </a:rPr>
              <a:t>If the claim is denied, you have appeal rights.  The deadline to Appeal is 120 days.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95</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Step 3:  Report any suspected Medicare fraud or abuse.</a:t>
            </a:r>
          </a:p>
          <a:p>
            <a:pPr marL="171450" indent="-171450">
              <a:buFont typeface="Arial" panose="020B0604020202020204" pitchFamily="34" charset="0"/>
              <a:buChar char="•"/>
            </a:pPr>
            <a:r>
              <a:rPr lang="en-US" dirty="0"/>
              <a:t>IF you notice something that doesn’t seem right on your bill, the first thing to do is to Call the provider to discuss your concerns.</a:t>
            </a:r>
          </a:p>
          <a:p>
            <a:pPr marL="171450" indent="-171450">
              <a:buFont typeface="Arial" panose="020B0604020202020204" pitchFamily="34" charset="0"/>
              <a:buChar char="•"/>
            </a:pPr>
            <a:r>
              <a:rPr lang="en-US" dirty="0"/>
              <a:t>Be sure to gather your documentation—such as your personal healthcare journal, billing statements, and your Medicare summary notice. </a:t>
            </a:r>
          </a:p>
          <a:p>
            <a:pPr marL="171450" indent="-171450">
              <a:buFont typeface="Arial" panose="020B0604020202020204" pitchFamily="34" charset="0"/>
              <a:buChar char="•"/>
            </a:pPr>
            <a:r>
              <a:rPr lang="en-US" dirty="0"/>
              <a:t>And if the issue isn’t resolved, Contact the WI Senior Medicare Patrol for free and confidential help!</a:t>
            </a:r>
          </a:p>
          <a:p>
            <a:pPr marL="628650" lvl="1" indent="-171450">
              <a:buFont typeface="Arial" panose="020B0604020202020204" pitchFamily="34" charset="0"/>
              <a:buChar char="•"/>
            </a:pPr>
            <a:r>
              <a:rPr lang="en-US" dirty="0"/>
              <a:t>Call toll free at 1-888-818-2611</a:t>
            </a:r>
          </a:p>
        </p:txBody>
      </p:sp>
      <p:sp>
        <p:nvSpPr>
          <p:cNvPr id="4" name="Slide Number Placeholder 3"/>
          <p:cNvSpPr>
            <a:spLocks noGrp="1"/>
          </p:cNvSpPr>
          <p:nvPr>
            <p:ph type="sldNum" sz="quarter" idx="10"/>
          </p:nvPr>
        </p:nvSpPr>
        <p:spPr/>
        <p:txBody>
          <a:bodyPr/>
          <a:lstStyle/>
          <a:p>
            <a:fld id="{7C9C807D-BE9E-427D-9F45-69604B66C095}" type="slidenum">
              <a:rPr lang="en-US" smtClean="0"/>
              <a:t>96</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9C807D-BE9E-427D-9F45-69604B66C095}" type="slidenum">
              <a:rPr lang="en-US" smtClean="0"/>
              <a:t>97</a:t>
            </a:fld>
            <a:endParaRPr lang="en-US"/>
          </a:p>
        </p:txBody>
      </p:sp>
    </p:spTree>
    <p:extLst>
      <p:ext uri="{BB962C8B-B14F-4D97-AF65-F5344CB8AC3E}">
        <p14:creationId xmlns:p14="http://schemas.microsoft.com/office/powerpoint/2010/main" val="5854899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We’ve covered a lot of information during this 6-part series, so before we end, lets do a quick review of the coverage options you’ve learned about.  Remember, there are two ways to get your Medicare coverage: Original Medicare or a Medicare Advantage Plan.</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Original Medicare </a:t>
            </a:r>
            <a:r>
              <a:rPr lang="en-US" dirty="0"/>
              <a:t>includes Part A  and/or Part B.  And you can add additional coverage such as :  </a:t>
            </a:r>
          </a:p>
          <a:p>
            <a:pPr marL="696476" lvl="1" indent="-239276">
              <a:spcBef>
                <a:spcPts val="623"/>
              </a:spcBef>
              <a:buFont typeface="Wingdings" panose="05000000000000000000" pitchFamily="2" charset="2"/>
              <a:buChar char="§"/>
              <a:defRPr/>
            </a:pPr>
            <a:r>
              <a:rPr lang="en-US" dirty="0"/>
              <a:t>A Medigap policy to fill in the gaps of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(And or </a:t>
            </a:r>
            <a:r>
              <a:rPr lang="en-US" dirty="0" err="1"/>
              <a:t>SeniorCare</a:t>
            </a:r>
            <a:r>
              <a:rPr lang="en-US" dirty="0"/>
              <a:t>.)</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Or you can choose to get your coverage through a Medicare</a:t>
            </a:r>
            <a:r>
              <a:rPr lang="en-US" b="1" baseline="0" dirty="0"/>
              <a:t> Advantage</a:t>
            </a:r>
            <a:r>
              <a:rPr lang="en-US" b="1" dirty="0"/>
              <a:t> Plan, which will</a:t>
            </a:r>
            <a:r>
              <a:rPr lang="en-US" dirty="0"/>
              <a:t> cover Part A and Part B services and supplies and usually includes Part D coverage.  You may be able to add drug coverage to some types of Advantage plans if it is not already included. (And again, remember that option for </a:t>
            </a:r>
            <a:r>
              <a:rPr lang="en-US" dirty="0" err="1"/>
              <a:t>SeniorCare</a:t>
            </a:r>
            <a:r>
              <a:rPr lang="en-US" dirty="0"/>
              <a:t>.)</a:t>
            </a:r>
          </a:p>
          <a:p>
            <a:pPr marL="0" indent="0">
              <a:spcBef>
                <a:spcPts val="623"/>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98</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6 of </a:t>
            </a:r>
            <a:r>
              <a:rPr lang="en-US" dirty="0"/>
              <a:t>the Welcome to Medicare program.  I hope this information has been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a:t>
            </a:r>
          </a:p>
        </p:txBody>
      </p:sp>
      <p:sp>
        <p:nvSpPr>
          <p:cNvPr id="4" name="Slide Number Placeholder 3"/>
          <p:cNvSpPr>
            <a:spLocks noGrp="1"/>
          </p:cNvSpPr>
          <p:nvPr>
            <p:ph type="sldNum" sz="quarter" idx="10"/>
          </p:nvPr>
        </p:nvSpPr>
        <p:spPr/>
        <p:txBody>
          <a:bodyPr/>
          <a:lstStyle/>
          <a:p>
            <a:fld id="{7C9C807D-BE9E-427D-9F45-69604B66C095}" type="slidenum">
              <a:rPr lang="en-US" smtClean="0"/>
              <a:t>99</a:t>
            </a:fld>
            <a:endParaRPr lang="en-US"/>
          </a:p>
        </p:txBody>
      </p:sp>
    </p:spTree>
    <p:extLst>
      <p:ext uri="{BB962C8B-B14F-4D97-AF65-F5344CB8AC3E}">
        <p14:creationId xmlns:p14="http://schemas.microsoft.com/office/powerpoint/2010/main" val="53980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a:lstStyle/>
          <a:p>
            <a:fld id="{844A7B69-93E2-4D34-896D-EFDD7F03AB74}" type="slidenum">
              <a:rPr lang="en-US" smtClean="0"/>
              <a:t>‹#›</a:t>
            </a:fld>
            <a:endParaRPr lang="en-US"/>
          </a:p>
        </p:txBody>
      </p:sp>
      <p:sp>
        <p:nvSpPr>
          <p:cNvPr id="4" name="Rectangle 3">
            <a:extLst>
              <a:ext uri="{FF2B5EF4-FFF2-40B4-BE49-F238E27FC236}">
                <a16:creationId xmlns:a16="http://schemas.microsoft.com/office/drawing/2014/main" id="{E9644A7E-FB07-9343-8432-50AAA2CA115B}"/>
              </a:ext>
            </a:extLst>
          </p:cNvPr>
          <p:cNvSpPr/>
          <p:nvPr userDrawn="1"/>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Rectangle 4">
            <a:extLst>
              <a:ext uri="{FF2B5EF4-FFF2-40B4-BE49-F238E27FC236}">
                <a16:creationId xmlns:a16="http://schemas.microsoft.com/office/drawing/2014/main" id="{4ADF6F60-2287-611D-EA1B-A77B8741A67B}"/>
              </a:ext>
            </a:extLst>
          </p:cNvPr>
          <p:cNvSpPr/>
          <p:nvPr userDrawn="1"/>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a:extLst>
              <a:ext uri="{FF2B5EF4-FFF2-40B4-BE49-F238E27FC236}">
                <a16:creationId xmlns:a16="http://schemas.microsoft.com/office/drawing/2014/main" id="{94D511FB-0BAC-E116-0145-86888793D106}"/>
              </a:ext>
            </a:extLst>
          </p:cNvPr>
          <p:cNvSpPr/>
          <p:nvPr userDrawn="1"/>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a:lstStyle/>
          <a:p>
            <a:fld id="{844A7B69-93E2-4D34-896D-EFDD7F03AB74}" type="slidenum">
              <a:rPr lang="en-US" smtClean="0"/>
              <a:t>‹#›</a:t>
            </a:fld>
            <a:endParaRPr lang="en-US"/>
          </a:p>
        </p:txBody>
      </p:sp>
      <p:sp>
        <p:nvSpPr>
          <p:cNvPr id="7" name="Footer Placeholder 4">
            <a:extLst>
              <a:ext uri="{FF2B5EF4-FFF2-40B4-BE49-F238E27FC236}">
                <a16:creationId xmlns:a16="http://schemas.microsoft.com/office/drawing/2014/main" id="{56DE1503-2989-4D16-B4AA-8C09AF5417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a:xfrm>
            <a:off x="838200" y="6356350"/>
            <a:ext cx="2743200" cy="365125"/>
          </a:xfrm>
          <a:prstGeom prst="rect">
            <a:avLst/>
          </a:prstGeom>
        </p:spPr>
        <p:txBody>
          <a:bodyPr/>
          <a:lstStyle>
            <a:lvl1pPr>
              <a:defRPr/>
            </a:lvl1pPr>
          </a:lstStyle>
          <a:p>
            <a:endParaRPr lang="en-US" dirty="0"/>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A7B69-93E2-4D34-896D-EFDD7F03AB74}" type="slidenum">
              <a:rPr lang="en-US" smtClean="0"/>
              <a:t>‹#›</a:t>
            </a:fld>
            <a:endParaRPr lang="en-US"/>
          </a:p>
        </p:txBody>
      </p:sp>
      <p:sp>
        <p:nvSpPr>
          <p:cNvPr id="4" name="Rectangle 3">
            <a:extLst>
              <a:ext uri="{FF2B5EF4-FFF2-40B4-BE49-F238E27FC236}">
                <a16:creationId xmlns:a16="http://schemas.microsoft.com/office/drawing/2014/main" id="{3432FBF8-7819-0908-9866-B87273489A2F}"/>
              </a:ext>
            </a:extLst>
          </p:cNvPr>
          <p:cNvSpPr/>
          <p:nvPr userDrawn="1"/>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Rectangle 4">
            <a:extLst>
              <a:ext uri="{FF2B5EF4-FFF2-40B4-BE49-F238E27FC236}">
                <a16:creationId xmlns:a16="http://schemas.microsoft.com/office/drawing/2014/main" id="{B99C77A9-E8AA-4F07-81E7-F4D677621F11}"/>
              </a:ext>
            </a:extLst>
          </p:cNvPr>
          <p:cNvSpPr/>
          <p:nvPr userDrawn="1"/>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a:extLst>
              <a:ext uri="{FF2B5EF4-FFF2-40B4-BE49-F238E27FC236}">
                <a16:creationId xmlns:a16="http://schemas.microsoft.com/office/drawing/2014/main" id="{CF956610-F2D3-554C-4CAE-CE6D5AFBA2F0}"/>
              </a:ext>
            </a:extLst>
          </p:cNvPr>
          <p:cNvSpPr/>
          <p:nvPr userDrawn="1"/>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dicare.gov/coverage/preventive-screening-service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oci.wi.gov/Pages/Consumers/PI-002.aspx"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hyperlink" Target="https://www.dhs.wisconsin.gov/seniorcare/index.htm"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1.gif"/></Relationships>
</file>

<file path=ppt/slides/_rels/slide81.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hyperlink" Target="https://www.dhs.wisconsin.gov/benefit-specialists/medicare-counseling.ht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8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66.png"/><Relationship Id="rId18" Type="http://schemas.openxmlformats.org/officeDocument/2006/relationships/customXml" Target="../ink/ink7.xml"/><Relationship Id="rId3" Type="http://schemas.openxmlformats.org/officeDocument/2006/relationships/image" Target="../media/image49.png"/><Relationship Id="rId21" Type="http://schemas.openxmlformats.org/officeDocument/2006/relationships/hyperlink" Target="https://www.medicare.gov/publications/summarynoticeb.pdf-0?linkit_matcher=1" TargetMode="External"/><Relationship Id="rId7" Type="http://schemas.openxmlformats.org/officeDocument/2006/relationships/image" Target="../media/image63.png"/><Relationship Id="rId12" Type="http://schemas.openxmlformats.org/officeDocument/2006/relationships/customXml" Target="../ink/ink4.xml"/><Relationship Id="rId17" Type="http://schemas.openxmlformats.org/officeDocument/2006/relationships/image" Target="../media/image68.png"/><Relationship Id="rId2" Type="http://schemas.openxmlformats.org/officeDocument/2006/relationships/notesSlide" Target="../notesSlides/notesSlide95.xml"/><Relationship Id="rId16" Type="http://schemas.openxmlformats.org/officeDocument/2006/relationships/customXml" Target="../ink/ink6.xml"/><Relationship Id="rId20" Type="http://schemas.openxmlformats.org/officeDocument/2006/relationships/hyperlink" Target="https://www.medicare.gov/publications/summarynoticea.pdf-0?linkit_matcher=1" TargetMode="External"/><Relationship Id="rId1" Type="http://schemas.openxmlformats.org/officeDocument/2006/relationships/slideLayout" Target="../slideLayouts/slideLayout7.xml"/><Relationship Id="rId11" Type="http://schemas.openxmlformats.org/officeDocument/2006/relationships/image" Target="../media/image65.png"/><Relationship Id="rId15" Type="http://schemas.openxmlformats.org/officeDocument/2006/relationships/image" Target="../media/image67.png"/><Relationship Id="rId10" Type="http://schemas.openxmlformats.org/officeDocument/2006/relationships/customXml" Target="../ink/ink3.xml"/><Relationship Id="rId19" Type="http://schemas.openxmlformats.org/officeDocument/2006/relationships/image" Target="../media/image69.png"/><Relationship Id="rId4" Type="http://schemas.openxmlformats.org/officeDocument/2006/relationships/customXml" Target="../ink/ink1.xml"/><Relationship Id="rId9" Type="http://schemas.openxmlformats.org/officeDocument/2006/relationships/image" Target="../media/image64.png"/><Relationship Id="rId14" Type="http://schemas.openxmlformats.org/officeDocument/2006/relationships/customXml" Target="../ink/ink5.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hyperlink" Target="https://leadingage.org/2024-medicare-premiums-and-deductibles-released/"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
        <p:nvSpPr>
          <p:cNvPr id="6" name="Subtitle 2">
            <a:extLst>
              <a:ext uri="{FF2B5EF4-FFF2-40B4-BE49-F238E27FC236}">
                <a16:creationId xmlns:a16="http://schemas.microsoft.com/office/drawing/2014/main" id="{41604E89-61AC-DD09-77E1-48A4BF5AEED3}"/>
              </a:ext>
            </a:extLst>
          </p:cNvPr>
          <p:cNvSpPr>
            <a:spLocks noGrp="1"/>
          </p:cNvSpPr>
          <p:nvPr>
            <p:ph type="subTitle" idx="1"/>
          </p:nvPr>
        </p:nvSpPr>
        <p:spPr>
          <a:xfrm>
            <a:off x="2005985" y="2844975"/>
            <a:ext cx="8180025" cy="1581080"/>
          </a:xfrm>
        </p:spPr>
        <p:txBody>
          <a:bodyPr>
            <a:normAutofit/>
          </a:bodyPr>
          <a:lstStyle/>
          <a:p>
            <a:r>
              <a:rPr lang="en-US" altLang="en-US" sz="2800" dirty="0">
                <a:solidFill>
                  <a:srgbClr val="FF0000"/>
                </a:solidFill>
                <a:latin typeface="Arial" charset="0"/>
                <a:cs typeface="Arial" charset="0"/>
              </a:rPr>
              <a:t>&lt;INSERT YOUR AGENCY NAME/LOGO HERE&gt;</a:t>
            </a:r>
          </a:p>
          <a:p>
            <a:r>
              <a:rPr lang="en-US" sz="2800" b="1" dirty="0">
                <a:solidFill>
                  <a:srgbClr val="FF0000"/>
                </a:solidFill>
                <a:latin typeface="Arial" charset="0"/>
                <a:cs typeface="Arial" charset="0"/>
              </a:rPr>
              <a:t>&lt;INSERT DATE OF PRESENTATION&gt;</a:t>
            </a:r>
            <a:endParaRPr lang="en-US" sz="3200" b="1" dirty="0">
              <a:latin typeface="Arial" panose="020B0604020202020204" pitchFamily="34" charset="0"/>
            </a:endParaRPr>
          </a:p>
          <a:p>
            <a:endParaRPr lang="en-US" altLang="en-US" sz="3200" dirty="0">
              <a:latin typeface="Arial" charset="0"/>
              <a:cs typeface="Arial" charset="0"/>
            </a:endParaRPr>
          </a:p>
          <a:p>
            <a:endParaRPr lang="en-US" sz="2800" dirty="0"/>
          </a:p>
        </p:txBody>
      </p:sp>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095812" y="1255170"/>
            <a:ext cx="10663222" cy="3093154"/>
          </a:xfrm>
          <a:prstGeom prst="rect">
            <a:avLst/>
          </a:prstGeom>
        </p:spPr>
        <p:txBody>
          <a:bodyPr wrap="square">
            <a:spAutoFit/>
          </a:bodyPr>
          <a:lstStyle/>
          <a:p>
            <a:pPr>
              <a:spcAft>
                <a:spcPts val="1200"/>
              </a:spcAft>
              <a:defRPr/>
            </a:pPr>
            <a:r>
              <a:rPr lang="en-US" altLang="en-US" sz="3600" dirty="0">
                <a:cs typeface="Arial" panose="020B0604020202020204" pitchFamily="34" charset="0"/>
              </a:rPr>
              <a:t>For </a:t>
            </a:r>
            <a:r>
              <a:rPr lang="en-US" altLang="en-US" sz="3600" b="1" dirty="0">
                <a:cs typeface="Arial" panose="020B0604020202020204" pitchFamily="34" charset="0"/>
              </a:rPr>
              <a:t>free and unbiased help with Medicare</a:t>
            </a:r>
            <a:r>
              <a:rPr lang="en-US" altLang="en-US" sz="36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6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600" dirty="0">
                <a:cs typeface="Arial" panose="020B0604020202020204" pitchFamily="34" charset="0"/>
              </a:rPr>
              <a:t>Visit the Wisconsin Department of Health Services website at </a:t>
            </a:r>
            <a:r>
              <a:rPr lang="en-US" sz="3600" dirty="0">
                <a:cs typeface="Arial" panose="020B0604020202020204" pitchFamily="34" charset="0"/>
                <a:hlinkClick r:id="rId3"/>
              </a:rPr>
              <a:t>dhs.wi.gov/</a:t>
            </a:r>
            <a:r>
              <a:rPr lang="en-US" sz="3600" dirty="0" err="1">
                <a:cs typeface="Arial" panose="020B0604020202020204" pitchFamily="34" charset="0"/>
                <a:hlinkClick r:id="rId3"/>
              </a:rPr>
              <a:t>medicare</a:t>
            </a:r>
            <a:r>
              <a:rPr lang="en-US" sz="3600" dirty="0">
                <a:cs typeface="Arial" panose="020B0604020202020204" pitchFamily="34" charset="0"/>
                <a:hlinkClick r:id="rId3"/>
              </a:rPr>
              <a:t>-help</a:t>
            </a:r>
            <a:r>
              <a:rPr lang="en-US" sz="3600" dirty="0">
                <a:cs typeface="Arial" panose="020B0604020202020204" pitchFamily="34" charset="0"/>
              </a:rPr>
              <a:t>. </a:t>
            </a:r>
            <a:endParaRPr lang="en-US" sz="2400" dirty="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200" y="5138052"/>
            <a:ext cx="2328804" cy="731417"/>
          </a:xfrm>
          <a:prstGeom prst="rect">
            <a:avLst/>
          </a:prstGeom>
          <a:noFill/>
          <a:ln>
            <a:noFill/>
          </a:ln>
        </p:spPr>
      </p:pic>
      <p:sp>
        <p:nvSpPr>
          <p:cNvPr id="2" name="TextBox 1">
            <a:extLst>
              <a:ext uri="{FF2B5EF4-FFF2-40B4-BE49-F238E27FC236}">
                <a16:creationId xmlns:a16="http://schemas.microsoft.com/office/drawing/2014/main" id="{A501CC7E-165D-554C-E51C-4B02B067677F}"/>
              </a:ext>
            </a:extLst>
          </p:cNvPr>
          <p:cNvSpPr txBox="1"/>
          <p:nvPr/>
        </p:nvSpPr>
        <p:spPr>
          <a:xfrm>
            <a:off x="1596189" y="111499"/>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308192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
        <p:nvSpPr>
          <p:cNvPr id="6" name="Subtitle 2">
            <a:extLst>
              <a:ext uri="{FF2B5EF4-FFF2-40B4-BE49-F238E27FC236}">
                <a16:creationId xmlns:a16="http://schemas.microsoft.com/office/drawing/2014/main" id="{66A1DD7A-3028-78D5-5AD9-E4DE0476ADB2}"/>
              </a:ext>
            </a:extLst>
          </p:cNvPr>
          <p:cNvSpPr>
            <a:spLocks noGrp="1"/>
          </p:cNvSpPr>
          <p:nvPr>
            <p:ph type="subTitle" idx="1"/>
          </p:nvPr>
        </p:nvSpPr>
        <p:spPr>
          <a:xfrm>
            <a:off x="2005985" y="2802301"/>
            <a:ext cx="8180025" cy="1581080"/>
          </a:xfrm>
        </p:spPr>
        <p:txBody>
          <a:bodyPr>
            <a:normAutofit/>
          </a:bodyPr>
          <a:lstStyle/>
          <a:p>
            <a:r>
              <a:rPr lang="en-US" altLang="en-US" sz="2800" dirty="0">
                <a:solidFill>
                  <a:srgbClr val="FF0000"/>
                </a:solidFill>
                <a:latin typeface="Arial" charset="0"/>
                <a:cs typeface="Arial" charset="0"/>
              </a:rPr>
              <a:t>&lt;INSERT YOUR AGENCY NAME/LOGO HERE&gt;</a:t>
            </a:r>
          </a:p>
          <a:p>
            <a:r>
              <a:rPr lang="en-US" sz="2800" b="1" dirty="0">
                <a:solidFill>
                  <a:srgbClr val="FF0000"/>
                </a:solidFill>
                <a:latin typeface="Arial" charset="0"/>
                <a:cs typeface="Arial" charset="0"/>
              </a:rPr>
              <a:t>&lt;INSERT DATE OF PRESENTATION&gt;</a:t>
            </a:r>
            <a:endParaRPr lang="en-US" sz="3200" b="1" dirty="0">
              <a:latin typeface="Arial" panose="020B0604020202020204" pitchFamily="34" charset="0"/>
            </a:endParaRPr>
          </a:p>
          <a:p>
            <a:endParaRPr lang="en-US" altLang="en-US" sz="3200" dirty="0">
              <a:latin typeface="Arial" charset="0"/>
              <a:cs typeface="Arial" charset="0"/>
            </a:endParaRPr>
          </a:p>
          <a:p>
            <a:endParaRPr lang="en-US" sz="2800" dirty="0"/>
          </a:p>
        </p:txBody>
      </p:sp>
    </p:spTree>
    <p:extLst>
      <p:ext uri="{BB962C8B-B14F-4D97-AF65-F5344CB8AC3E}">
        <p14:creationId xmlns:p14="http://schemas.microsoft.com/office/powerpoint/2010/main" val="428675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12</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13337"/>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6" name="Picture 5">
            <a:extLst>
              <a:ext uri="{FF2B5EF4-FFF2-40B4-BE49-F238E27FC236}">
                <a16:creationId xmlns:a16="http://schemas.microsoft.com/office/drawing/2014/main" id="{DE9C47EE-9423-EFC4-28EC-E0DD2C9BD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825958"/>
            <a:ext cx="3651504" cy="1149096"/>
          </a:xfrm>
          <a:prstGeom prst="rect">
            <a:avLst/>
          </a:prstGeom>
        </p:spPr>
      </p:pic>
    </p:spTree>
    <p:extLst>
      <p:ext uri="{BB962C8B-B14F-4D97-AF65-F5344CB8AC3E}">
        <p14:creationId xmlns:p14="http://schemas.microsoft.com/office/powerpoint/2010/main" val="95924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340335" y="1923555"/>
            <a:ext cx="8084658" cy="400613"/>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340335" y="1540119"/>
            <a:ext cx="8084658" cy="3785652"/>
          </a:xfrm>
          <a:prstGeom prst="rect">
            <a:avLst/>
          </a:prstGeom>
          <a:noFill/>
        </p:spPr>
        <p:txBody>
          <a:bodyPr wrap="square" rtlCol="0">
            <a:spAutoFit/>
          </a:bodyPr>
          <a:lstStyle/>
          <a:p>
            <a:r>
              <a:rPr lang="en-US" sz="2400" dirty="0"/>
              <a:t>Part 1: Enrollment in Medicare</a:t>
            </a:r>
          </a:p>
          <a:p>
            <a:r>
              <a:rPr lang="en-US" sz="2400" b="1"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421778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838200" y="1688070"/>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b="1" dirty="0"/>
              <a:t>Part 2</a:t>
            </a:r>
          </a:p>
          <a:p>
            <a:pPr marL="0" indent="0">
              <a:spcAft>
                <a:spcPts val="1200"/>
              </a:spcAft>
              <a:buNone/>
            </a:pPr>
            <a:r>
              <a:rPr lang="en-US" sz="3600" dirty="0">
                <a:cs typeface="Arial" panose="020B0604020202020204" pitchFamily="34" charset="0"/>
              </a:rPr>
              <a:t>Medicare Basics</a:t>
            </a:r>
            <a:endParaRPr lang="en-US" sz="3600" dirty="0"/>
          </a:p>
          <a:p>
            <a:pPr lvl="1">
              <a:buFont typeface="Wingdings" panose="05000000000000000000" pitchFamily="2" charset="2"/>
              <a:buChar char="§"/>
            </a:pPr>
            <a:endParaRPr lang="en-US" dirty="0"/>
          </a:p>
        </p:txBody>
      </p:sp>
      <p:pic>
        <p:nvPicPr>
          <p:cNvPr id="3" name="Picture 2">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4532244" y="1490457"/>
            <a:ext cx="7659756" cy="4160701"/>
          </a:xfrm>
          <a:prstGeom prst="rect">
            <a:avLst/>
          </a:prstGeom>
        </p:spPr>
      </p:pic>
      <p:pic>
        <p:nvPicPr>
          <p:cNvPr id="9" name="Picture 8">
            <a:extLst>
              <a:ext uri="{FF2B5EF4-FFF2-40B4-BE49-F238E27FC236}">
                <a16:creationId xmlns:a16="http://schemas.microsoft.com/office/drawing/2014/main" id="{B2A81A2E-C4E2-4142-9D7F-A810CDE815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053216"/>
            <a:ext cx="2855189" cy="896741"/>
          </a:xfrm>
          <a:prstGeom prst="rect">
            <a:avLst/>
          </a:prstGeom>
          <a:noFill/>
          <a:ln>
            <a:noFill/>
          </a:ln>
        </p:spPr>
      </p:pic>
    </p:spTree>
    <p:extLst>
      <p:ext uri="{BB962C8B-B14F-4D97-AF65-F5344CB8AC3E}">
        <p14:creationId xmlns:p14="http://schemas.microsoft.com/office/powerpoint/2010/main" val="67738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Stethoscope outline">
            <a:extLst>
              <a:ext uri="{FF2B5EF4-FFF2-40B4-BE49-F238E27FC236}">
                <a16:creationId xmlns:a16="http://schemas.microsoft.com/office/drawing/2014/main" id="{7106FF1D-E7EE-FBFC-8C52-22AF98DAC86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0727263">
            <a:off x="797457" y="2763728"/>
            <a:ext cx="881363" cy="881363"/>
          </a:xfrm>
          <a:prstGeom prst="rect">
            <a:avLst/>
          </a:prstGeom>
        </p:spPr>
      </p:pic>
      <p:pic>
        <p:nvPicPr>
          <p:cNvPr id="3" name="Graphic 2" descr="Medicine outline">
            <a:extLst>
              <a:ext uri="{FF2B5EF4-FFF2-40B4-BE49-F238E27FC236}">
                <a16:creationId xmlns:a16="http://schemas.microsoft.com/office/drawing/2014/main" id="{D8FD4003-1BE9-4F98-81FB-D14808876F2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9806" y="4952559"/>
            <a:ext cx="1065429" cy="1065429"/>
          </a:xfrm>
          <a:prstGeom prst="rect">
            <a:avLst/>
          </a:prstGeom>
        </p:spPr>
      </p:pic>
      <p:pic>
        <p:nvPicPr>
          <p:cNvPr id="8" name="Graphic 7" descr="Hospital outline">
            <a:extLst>
              <a:ext uri="{FF2B5EF4-FFF2-40B4-BE49-F238E27FC236}">
                <a16:creationId xmlns:a16="http://schemas.microsoft.com/office/drawing/2014/main" id="{D41E7B3A-99B0-90AD-FA2E-1F696A5F2D0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00904" y="1456258"/>
            <a:ext cx="1074469" cy="1074469"/>
          </a:xfrm>
          <a:prstGeom prst="rect">
            <a:avLst/>
          </a:prstGeom>
        </p:spPr>
      </p:pic>
      <p:graphicFrame>
        <p:nvGraphicFramePr>
          <p:cNvPr id="10" name="Content Placeholder 3">
            <a:extLst>
              <a:ext uri="{FF2B5EF4-FFF2-40B4-BE49-F238E27FC236}">
                <a16:creationId xmlns:a16="http://schemas.microsoft.com/office/drawing/2014/main" id="{58956530-67A0-F8E2-4F41-4CBEDF741E03}"/>
              </a:ext>
            </a:extLst>
          </p:cNvPr>
          <p:cNvGraphicFramePr>
            <a:graphicFrameLocks/>
          </p:cNvGraphicFramePr>
          <p:nvPr>
            <p:extLst>
              <p:ext uri="{D42A27DB-BD31-4B8C-83A1-F6EECF244321}">
                <p14:modId xmlns:p14="http://schemas.microsoft.com/office/powerpoint/2010/main" val="3983431362"/>
              </p:ext>
            </p:extLst>
          </p:nvPr>
        </p:nvGraphicFramePr>
        <p:xfrm>
          <a:off x="2566930" y="1098175"/>
          <a:ext cx="9625070" cy="5144884"/>
        </p:xfrm>
        <a:graphic>
          <a:graphicData uri="http://schemas.openxmlformats.org/drawingml/2006/table">
            <a:tbl>
              <a:tblPr firstRow="1" bandRow="1">
                <a:tableStyleId>{3B4B98B0-60AC-42C2-AFA5-B58CD77FA1E5}</a:tableStyleId>
              </a:tblPr>
              <a:tblGrid>
                <a:gridCol w="3503364">
                  <a:extLst>
                    <a:ext uri="{9D8B030D-6E8A-4147-A177-3AD203B41FA5}">
                      <a16:colId xmlns:a16="http://schemas.microsoft.com/office/drawing/2014/main" val="20001"/>
                    </a:ext>
                  </a:extLst>
                </a:gridCol>
                <a:gridCol w="6121706">
                  <a:extLst>
                    <a:ext uri="{9D8B030D-6E8A-4147-A177-3AD203B41FA5}">
                      <a16:colId xmlns:a16="http://schemas.microsoft.com/office/drawing/2014/main" val="20002"/>
                    </a:ext>
                  </a:extLst>
                </a:gridCol>
              </a:tblGrid>
              <a:tr h="419427">
                <a:tc>
                  <a:txBody>
                    <a:bodyPr/>
                    <a:lstStyle/>
                    <a:p>
                      <a:pPr algn="l"/>
                      <a:r>
                        <a:rPr lang="en-US" sz="2200" b="1" dirty="0"/>
                        <a:t>Part of Medicare</a:t>
                      </a:r>
                      <a:endParaRPr lang="en-US" sz="2200" b="1" dirty="0">
                        <a:latin typeface="Arial" pitchFamily="34" charset="0"/>
                        <a:cs typeface="Arial" pitchFamily="34" charset="0"/>
                      </a:endParaRPr>
                    </a:p>
                  </a:txBody>
                  <a:tcPr/>
                </a:tc>
                <a:tc>
                  <a:txBody>
                    <a:bodyPr/>
                    <a:lstStyle/>
                    <a:p>
                      <a:r>
                        <a:rPr lang="en-US" sz="2200" dirty="0"/>
                        <a:t>What</a:t>
                      </a:r>
                      <a:r>
                        <a:rPr lang="en-US" sz="2200" baseline="0" dirty="0"/>
                        <a:t> It Covers</a:t>
                      </a:r>
                      <a:endParaRPr lang="en-US" sz="2200" dirty="0">
                        <a:latin typeface="Arial" pitchFamily="34" charset="0"/>
                        <a:cs typeface="Arial" pitchFamily="34" charset="0"/>
                      </a:endParaRPr>
                    </a:p>
                  </a:txBody>
                  <a:tcPr/>
                </a:tc>
                <a:extLst>
                  <a:ext uri="{0D108BD9-81ED-4DB2-BD59-A6C34878D82A}">
                    <a16:rowId xmlns:a16="http://schemas.microsoft.com/office/drawing/2014/main" val="10000"/>
                  </a:ext>
                </a:extLst>
              </a:tr>
              <a:tr h="1168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t>Part A </a:t>
                      </a:r>
                      <a:br>
                        <a:rPr lang="en-US" sz="2200" b="1" dirty="0"/>
                      </a:br>
                      <a:r>
                        <a:rPr lang="en-US" sz="2200" b="1" dirty="0"/>
                        <a:t>(Hospital</a:t>
                      </a:r>
                      <a:r>
                        <a:rPr lang="en-US" sz="2200" b="1" baseline="0" dirty="0"/>
                        <a:t> Insurance)</a:t>
                      </a:r>
                      <a:endParaRPr lang="en-US" sz="2200" b="1" dirty="0">
                        <a:latin typeface="Arial" pitchFamily="34" charset="0"/>
                        <a:cs typeface="Arial" pitchFamily="34" charset="0"/>
                      </a:endParaRPr>
                    </a:p>
                  </a:txBody>
                  <a:tcPr marL="137160" marR="13716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Helps cover inpatient care in hospitals and skilled nursing facilities,</a:t>
                      </a:r>
                      <a:r>
                        <a:rPr lang="en-US" sz="2000" baseline="0" dirty="0"/>
                        <a:t> as well as </a:t>
                      </a:r>
                      <a:r>
                        <a:rPr lang="en-US" sz="2000" dirty="0"/>
                        <a:t>hospice, some home health care, and blood.</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4"/>
                  </a:ext>
                </a:extLst>
              </a:tr>
              <a:tr h="962775">
                <a:tc>
                  <a:txBody>
                    <a:bodyPr/>
                    <a:lstStyle/>
                    <a:p>
                      <a:pPr algn="l"/>
                      <a:r>
                        <a:rPr lang="en-US" sz="2200" b="1" dirty="0"/>
                        <a:t>Part B </a:t>
                      </a:r>
                      <a:br>
                        <a:rPr lang="en-US" sz="2200" b="1" dirty="0"/>
                      </a:br>
                      <a:r>
                        <a:rPr lang="en-US" sz="2200" b="1" dirty="0"/>
                        <a:t>(Medical Insurance)</a:t>
                      </a:r>
                      <a:endParaRPr lang="en-US" sz="2200" b="1" dirty="0">
                        <a:latin typeface="Arial" pitchFamily="34" charset="0"/>
                        <a:cs typeface="Arial" pitchFamily="34" charset="0"/>
                      </a:endParaRPr>
                    </a:p>
                  </a:txBody>
                  <a:tcPr marL="137160" marR="137160" marT="137160" marB="137160"/>
                </a:tc>
                <a:tc>
                  <a:txBody>
                    <a:bodyPr/>
                    <a:lstStyle/>
                    <a:p>
                      <a:r>
                        <a:rPr lang="en-US" sz="2000" dirty="0"/>
                        <a:t>Helps</a:t>
                      </a:r>
                      <a:r>
                        <a:rPr lang="en-US" sz="2000" baseline="0" dirty="0"/>
                        <a:t> cover d</a:t>
                      </a:r>
                      <a:r>
                        <a:rPr lang="en-US" sz="2000" dirty="0"/>
                        <a:t>octors’ services, outpatient care, home health care, and some</a:t>
                      </a:r>
                      <a:r>
                        <a:rPr lang="en-US" sz="2000" baseline="0" dirty="0"/>
                        <a:t> preventive services.</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1"/>
                  </a:ext>
                </a:extLst>
              </a:tr>
              <a:tr h="1308388">
                <a:tc>
                  <a:txBody>
                    <a:bodyPr/>
                    <a:lstStyle/>
                    <a:p>
                      <a:pPr algn="l"/>
                      <a:r>
                        <a:rPr lang="en-US" sz="2200" b="1" dirty="0"/>
                        <a:t>Medicare Advantage </a:t>
                      </a:r>
                    </a:p>
                    <a:p>
                      <a:pPr algn="l"/>
                      <a:r>
                        <a:rPr lang="en-US" sz="2200" b="1" dirty="0"/>
                        <a:t>(also known as Part C)</a:t>
                      </a:r>
                      <a:br>
                        <a:rPr lang="en-US" sz="2200" b="1" dirty="0"/>
                      </a:br>
                      <a:endParaRPr lang="en-US" sz="2200" b="1" dirty="0">
                        <a:latin typeface="Arial" pitchFamily="34" charset="0"/>
                        <a:cs typeface="Arial" pitchFamily="34" charset="0"/>
                      </a:endParaRPr>
                    </a:p>
                  </a:txBody>
                  <a:tcPr marL="137160" marR="137160" marT="137160" marB="137160"/>
                </a:tc>
                <a:tc>
                  <a:txBody>
                    <a:bodyPr/>
                    <a:lstStyle/>
                    <a:p>
                      <a:r>
                        <a:rPr lang="en-US" sz="2000" dirty="0"/>
                        <a:t>An alternative to original Medicare, </a:t>
                      </a:r>
                      <a:r>
                        <a:rPr lang="en-US" sz="2000" baseline="0" dirty="0"/>
                        <a:t>managed by private insurance companies under contract with Medicare. Includes Part A and B and usually Part D.</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2"/>
                  </a:ext>
                </a:extLst>
              </a:tr>
              <a:tr h="1258281">
                <a:tc>
                  <a:txBody>
                    <a:bodyPr/>
                    <a:lstStyle/>
                    <a:p>
                      <a:pPr algn="l"/>
                      <a:r>
                        <a:rPr lang="en-US" sz="2200" b="1" dirty="0"/>
                        <a:t>Part D</a:t>
                      </a:r>
                      <a:br>
                        <a:rPr lang="en-US" sz="2200" b="1" dirty="0"/>
                      </a:br>
                      <a:r>
                        <a:rPr lang="en-US" sz="1800" b="1" dirty="0"/>
                        <a:t>(Prescription Drug Coverage)</a:t>
                      </a:r>
                      <a:endParaRPr lang="en-US" sz="1800" b="1" dirty="0">
                        <a:latin typeface="Arial" pitchFamily="34" charset="0"/>
                        <a:cs typeface="Arial" pitchFamily="34" charset="0"/>
                      </a:endParaRPr>
                    </a:p>
                  </a:txBody>
                  <a:tcPr marL="137160" marR="137160" marT="137160" marB="137160"/>
                </a:tc>
                <a:tc>
                  <a:txBody>
                    <a:bodyPr/>
                    <a:lstStyle/>
                    <a:p>
                      <a:r>
                        <a:rPr lang="en-US" sz="2000" dirty="0"/>
                        <a:t>Helps</a:t>
                      </a:r>
                      <a:r>
                        <a:rPr lang="en-US" sz="2000" baseline="0" dirty="0"/>
                        <a:t> cover prescription drugs. Run by private insurance companies under contract with Medicare.</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46BCA763-62C3-8B06-7091-6B35E58E8662}"/>
              </a:ext>
            </a:extLst>
          </p:cNvPr>
          <p:cNvSpPr txBox="1"/>
          <p:nvPr/>
        </p:nvSpPr>
        <p:spPr>
          <a:xfrm>
            <a:off x="3978006" y="83326"/>
            <a:ext cx="4235987" cy="707886"/>
          </a:xfrm>
          <a:prstGeom prst="rect">
            <a:avLst/>
          </a:prstGeom>
          <a:noFill/>
        </p:spPr>
        <p:txBody>
          <a:bodyPr wrap="square" rtlCol="0">
            <a:spAutoFit/>
          </a:bodyPr>
          <a:lstStyle/>
          <a:p>
            <a:r>
              <a:rPr lang="en-US" sz="4000" b="1" dirty="0">
                <a:solidFill>
                  <a:schemeClr val="bg1"/>
                </a:solidFill>
              </a:rPr>
              <a:t>Medicare Basics</a:t>
            </a:r>
          </a:p>
        </p:txBody>
      </p:sp>
    </p:spTree>
    <p:extLst>
      <p:ext uri="{BB962C8B-B14F-4D97-AF65-F5344CB8AC3E}">
        <p14:creationId xmlns:p14="http://schemas.microsoft.com/office/powerpoint/2010/main" val="421066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a:lstStyle/>
          <a:p>
            <a:fld id="{844A7B69-93E2-4D34-896D-EFDD7F03AB74}" type="slidenum">
              <a:rPr lang="en-US" smtClean="0"/>
              <a:t>16</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1010475" y="1807825"/>
            <a:ext cx="3678375" cy="7036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600" b="1" dirty="0">
                <a:cs typeface="Arial" panose="020B0604020202020204" pitchFamily="34" charset="0"/>
              </a:rPr>
              <a:t>Medicare Part A </a:t>
            </a:r>
            <a:endParaRPr lang="en-US" sz="3600" b="1" dirty="0"/>
          </a:p>
          <a:p>
            <a:pPr lvl="1">
              <a:buFont typeface="Wingdings" panose="05000000000000000000" pitchFamily="2" charset="2"/>
              <a:buChar char="§"/>
            </a:pPr>
            <a:endParaRPr lang="en-US" dirty="0"/>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4488" y="2686241"/>
            <a:ext cx="1873279" cy="1035980"/>
          </a:xfrm>
          <a:prstGeom prst="rect">
            <a:avLst/>
          </a:prstGeom>
          <a:ln>
            <a:solidFill>
              <a:schemeClr val="bg1"/>
            </a:solidFill>
          </a:ln>
        </p:spPr>
      </p:pic>
      <p:sp>
        <p:nvSpPr>
          <p:cNvPr id="10" name="TextBox 9">
            <a:extLst>
              <a:ext uri="{FF2B5EF4-FFF2-40B4-BE49-F238E27FC236}">
                <a16:creationId xmlns:a16="http://schemas.microsoft.com/office/drawing/2014/main" id="{5671EC42-C132-487B-853A-918796685421}"/>
              </a:ext>
            </a:extLst>
          </p:cNvPr>
          <p:cNvSpPr txBox="1"/>
          <p:nvPr/>
        </p:nvSpPr>
        <p:spPr>
          <a:xfrm>
            <a:off x="1621193" y="3838237"/>
            <a:ext cx="2239868" cy="1592872"/>
          </a:xfrm>
          <a:prstGeom prst="rect">
            <a:avLst/>
          </a:prstGeom>
          <a:noFill/>
        </p:spPr>
        <p:txBody>
          <a:bodyPr wrap="square" rtlCol="0">
            <a:spAutoFit/>
          </a:bodyPr>
          <a:lstStyle/>
          <a:p>
            <a:pPr algn="ctr"/>
            <a:r>
              <a:rPr lang="en-US" sz="2800" b="1" dirty="0">
                <a:solidFill>
                  <a:srgbClr val="0F2B45"/>
                </a:solidFill>
              </a:rPr>
              <a:t>Part A</a:t>
            </a:r>
          </a:p>
          <a:p>
            <a:pPr algn="ctr"/>
            <a:r>
              <a:rPr lang="en-US" sz="2800" dirty="0">
                <a:solidFill>
                  <a:srgbClr val="0F2B45"/>
                </a:solidFill>
              </a:rPr>
              <a:t>Hospital Insurance</a:t>
            </a:r>
          </a:p>
          <a:p>
            <a:pPr algn="ctr"/>
            <a:endParaRPr lang="en-US" sz="1351" dirty="0">
              <a:solidFill>
                <a:schemeClr val="tx2"/>
              </a:solidFill>
            </a:endParaRPr>
          </a:p>
        </p:txBody>
      </p:sp>
      <p:pic>
        <p:nvPicPr>
          <p:cNvPr id="1026" name="Picture 2" descr="Image result for hospital">
            <a:extLst>
              <a:ext uri="{FF2B5EF4-FFF2-40B4-BE49-F238E27FC236}">
                <a16:creationId xmlns:a16="http://schemas.microsoft.com/office/drawing/2014/main" id="{65FEE9A8-8821-460A-B3CC-5F8BE32D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5" y="1107996"/>
            <a:ext cx="6492675" cy="4323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65B8F0-02E7-D8A7-9E31-4167BC933E69}"/>
              </a:ext>
            </a:extLst>
          </p:cNvPr>
          <p:cNvSpPr txBox="1"/>
          <p:nvPr/>
        </p:nvSpPr>
        <p:spPr>
          <a:xfrm>
            <a:off x="3978006" y="83326"/>
            <a:ext cx="4235987" cy="707886"/>
          </a:xfrm>
          <a:prstGeom prst="rect">
            <a:avLst/>
          </a:prstGeom>
          <a:noFill/>
        </p:spPr>
        <p:txBody>
          <a:bodyPr wrap="square" rtlCol="0">
            <a:spAutoFit/>
          </a:bodyPr>
          <a:lstStyle/>
          <a:p>
            <a:r>
              <a:rPr lang="en-US" sz="4000" b="1" dirty="0">
                <a:solidFill>
                  <a:schemeClr val="bg1"/>
                </a:solidFill>
              </a:rPr>
              <a:t>Medicare Basics</a:t>
            </a:r>
          </a:p>
        </p:txBody>
      </p:sp>
    </p:spTree>
    <p:extLst>
      <p:ext uri="{BB962C8B-B14F-4D97-AF65-F5344CB8AC3E}">
        <p14:creationId xmlns:p14="http://schemas.microsoft.com/office/powerpoint/2010/main" val="313362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614757" y="1381169"/>
            <a:ext cx="8902040" cy="468912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200" b="1" dirty="0">
                <a:latin typeface="Arial" panose="020B0604020202020204" pitchFamily="34" charset="0"/>
                <a:cs typeface="Arial" panose="020B0604020202020204" pitchFamily="34" charset="0"/>
              </a:rPr>
              <a:t>Part A – Hospital Insurance helps cover</a:t>
            </a:r>
            <a:r>
              <a:rPr lang="en-US" sz="3200" dirty="0">
                <a:latin typeface="Arial" panose="020B0604020202020204" pitchFamily="34" charset="0"/>
                <a:cs typeface="Arial" panose="020B0604020202020204" pitchFamily="34" charset="0"/>
              </a:rPr>
              <a:t>:</a:t>
            </a:r>
          </a:p>
          <a:p>
            <a:pPr lvl="1">
              <a:spcAft>
                <a:spcPts val="500"/>
              </a:spcAft>
              <a:buFont typeface="Wingdings" panose="05000000000000000000" pitchFamily="2" charset="2"/>
              <a:buChar char="§"/>
            </a:pPr>
            <a:r>
              <a:rPr lang="en-US" sz="3200" dirty="0"/>
              <a:t>Inpatient hospital care</a:t>
            </a:r>
          </a:p>
          <a:p>
            <a:pPr lvl="2">
              <a:spcAft>
                <a:spcPts val="500"/>
              </a:spcAft>
              <a:buFont typeface="Wingdings" panose="05000000000000000000" pitchFamily="2" charset="2"/>
              <a:buChar char="§"/>
            </a:pPr>
            <a:r>
              <a:rPr lang="en-US" sz="3200" dirty="0"/>
              <a:t>Semi-private room, meals, general nursing, other hospital services and supplies. Includes inpatient rehabilitation facilities and inpatient mental health care in a psychiatric hospital (lifetime 190-day limit).</a:t>
            </a:r>
          </a:p>
          <a:p>
            <a:pPr lvl="1">
              <a:buFont typeface="Wingdings" panose="05000000000000000000" pitchFamily="2" charset="2"/>
              <a:buChar char="§"/>
            </a:pPr>
            <a:r>
              <a:rPr lang="en-US" sz="3200" dirty="0"/>
              <a:t>Inpatient skilled nursing facility (SNF) care </a:t>
            </a:r>
            <a:br>
              <a:rPr lang="en-US" sz="3200" dirty="0"/>
            </a:br>
            <a:r>
              <a:rPr lang="en-US" sz="3200" dirty="0"/>
              <a:t>(After a related 3-day inpatient hospital stay)</a:t>
            </a:r>
          </a:p>
          <a:p>
            <a:pPr lvl="1">
              <a:buFont typeface="Wingdings" panose="05000000000000000000" pitchFamily="2" charset="2"/>
              <a:buChar char="§"/>
            </a:pPr>
            <a:r>
              <a:rPr lang="en-US" sz="3200" dirty="0"/>
              <a:t>Blood (inpatient)</a:t>
            </a:r>
          </a:p>
          <a:p>
            <a:pPr lvl="1">
              <a:buFont typeface="Wingdings" panose="05000000000000000000" pitchFamily="2" charset="2"/>
              <a:buChar char="§"/>
            </a:pPr>
            <a:r>
              <a:rPr lang="en-US" sz="3200" dirty="0"/>
              <a:t>Home health care</a:t>
            </a:r>
          </a:p>
          <a:p>
            <a:pPr lvl="1">
              <a:buFont typeface="Wingdings" panose="05000000000000000000" pitchFamily="2" charset="2"/>
              <a:buChar char="§"/>
            </a:pPr>
            <a:r>
              <a:rPr lang="en-US" sz="3200" dirty="0"/>
              <a:t>Hospice care</a:t>
            </a:r>
            <a:br>
              <a:rPr lang="en-US" sz="3200" dirty="0"/>
            </a:br>
            <a:endParaRPr lang="en-US" sz="3200" dirty="0"/>
          </a:p>
          <a:p>
            <a:pPr marL="0" indent="0">
              <a:buNone/>
            </a:pPr>
            <a:r>
              <a:rPr lang="en-US" sz="3200" b="1" dirty="0">
                <a:latin typeface="Arial" panose="020B0604020202020204" pitchFamily="34" charset="0"/>
                <a:cs typeface="Arial" panose="020B0604020202020204" pitchFamily="34" charset="0"/>
              </a:rPr>
              <a:t>What’s not covered?</a:t>
            </a:r>
          </a:p>
          <a:p>
            <a:pPr lvl="1">
              <a:buFont typeface="Wingdings" panose="05000000000000000000" pitchFamily="2" charset="2"/>
              <a:buChar char="§"/>
            </a:pPr>
            <a:r>
              <a:rPr lang="en-US" sz="3200" dirty="0"/>
              <a:t>Private-duty nursing</a:t>
            </a:r>
          </a:p>
          <a:p>
            <a:pPr lvl="1">
              <a:buFont typeface="Wingdings" panose="05000000000000000000" pitchFamily="2" charset="2"/>
              <a:buChar char="§"/>
            </a:pPr>
            <a:r>
              <a:rPr lang="en-US" sz="3200" dirty="0"/>
              <a:t>Private room (unless medically necessary)</a:t>
            </a:r>
          </a:p>
          <a:p>
            <a:pPr lvl="1">
              <a:buFont typeface="Wingdings" panose="05000000000000000000" pitchFamily="2" charset="2"/>
              <a:buChar char="§"/>
            </a:pPr>
            <a:r>
              <a:rPr lang="en-US" sz="3200" dirty="0"/>
              <a:t>Television and phone in your room (if there’s a separate charge for these items)</a:t>
            </a:r>
          </a:p>
          <a:p>
            <a:pPr lvl="1">
              <a:buFont typeface="Wingdings" panose="05000000000000000000" pitchFamily="2" charset="2"/>
              <a:buChar char="§"/>
            </a:pPr>
            <a:r>
              <a:rPr lang="en-US" sz="3200" dirty="0"/>
              <a:t>Personal care items, like razors or slipper socks</a:t>
            </a:r>
          </a:p>
          <a:p>
            <a:pPr lvl="1">
              <a:buFont typeface="Wingdings" panose="05000000000000000000" pitchFamily="2" charset="2"/>
              <a:buChar char="§"/>
            </a:pPr>
            <a:r>
              <a:rPr lang="en-US" sz="3200" dirty="0"/>
              <a:t>Custodial (non-skilled) care in SNF </a:t>
            </a:r>
          </a:p>
          <a:p>
            <a:pPr lvl="1">
              <a:buFont typeface="Wingdings" panose="05000000000000000000" pitchFamily="2" charset="2"/>
              <a:buChar char="§"/>
            </a:pPr>
            <a:endParaRPr lang="en-US" sz="1800" dirty="0"/>
          </a:p>
          <a:p>
            <a:pPr lvl="1">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a:r>
              <a:rPr lang="en-US" b="1" dirty="0">
                <a:solidFill>
                  <a:srgbClr val="0F2B45"/>
                </a:solidFill>
              </a:rPr>
              <a:t>Part A</a:t>
            </a:r>
          </a:p>
          <a:p>
            <a:pPr algn="ctr"/>
            <a:r>
              <a:rPr lang="en-US" dirty="0">
                <a:solidFill>
                  <a:srgbClr val="0F2B45"/>
                </a:solidFill>
              </a:rPr>
              <a:t>Hospital Insurance</a:t>
            </a:r>
          </a:p>
          <a:p>
            <a:pPr algn="ctr"/>
            <a:endParaRPr lang="en-US" sz="1351" dirty="0">
              <a:solidFill>
                <a:schemeClr val="tx2"/>
              </a:solidFill>
            </a:endParaRPr>
          </a:p>
        </p:txBody>
      </p:sp>
      <p:sp>
        <p:nvSpPr>
          <p:cNvPr id="2" name="TextBox 1">
            <a:extLst>
              <a:ext uri="{FF2B5EF4-FFF2-40B4-BE49-F238E27FC236}">
                <a16:creationId xmlns:a16="http://schemas.microsoft.com/office/drawing/2014/main" id="{92EAA128-00C2-5AD4-048D-5E04D22E8043}"/>
              </a:ext>
            </a:extLst>
          </p:cNvPr>
          <p:cNvSpPr txBox="1"/>
          <p:nvPr/>
        </p:nvSpPr>
        <p:spPr>
          <a:xfrm>
            <a:off x="3978006" y="83326"/>
            <a:ext cx="4235987" cy="707886"/>
          </a:xfrm>
          <a:prstGeom prst="rect">
            <a:avLst/>
          </a:prstGeom>
          <a:noFill/>
        </p:spPr>
        <p:txBody>
          <a:bodyPr wrap="square" rtlCol="0">
            <a:spAutoFit/>
          </a:bodyPr>
          <a:lstStyle/>
          <a:p>
            <a:r>
              <a:rPr lang="en-US" sz="4000" b="1" dirty="0">
                <a:solidFill>
                  <a:schemeClr val="bg1"/>
                </a:solidFill>
              </a:rPr>
              <a:t>Medicare Part A</a:t>
            </a:r>
          </a:p>
        </p:txBody>
      </p:sp>
    </p:spTree>
    <p:extLst>
      <p:ext uri="{BB962C8B-B14F-4D97-AF65-F5344CB8AC3E}">
        <p14:creationId xmlns:p14="http://schemas.microsoft.com/office/powerpoint/2010/main" val="298682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rgbClr val="0F2B45"/>
                </a:solidFill>
              </a:rPr>
              <a:t>Part A</a:t>
            </a:r>
          </a:p>
          <a:p>
            <a:pPr algn="ctr"/>
            <a:r>
              <a:rPr lang="en-US" dirty="0">
                <a:solidFill>
                  <a:srgbClr val="0F2B45"/>
                </a:solidFill>
              </a:rPr>
              <a:t>Hospital Insurance</a:t>
            </a:r>
          </a:p>
          <a:p>
            <a:pPr algn="ctr"/>
            <a:endParaRPr lang="en-US" dirty="0">
              <a:solidFill>
                <a:schemeClr val="tx2"/>
              </a:solidFill>
            </a:endParaRPr>
          </a:p>
        </p:txBody>
      </p:sp>
      <p:sp>
        <p:nvSpPr>
          <p:cNvPr id="2" name="Rectangle: Rounded Corners 1">
            <a:extLst>
              <a:ext uri="{FF2B5EF4-FFF2-40B4-BE49-F238E27FC236}">
                <a16:creationId xmlns:a16="http://schemas.microsoft.com/office/drawing/2014/main" id="{EAA3AB99-07CD-4885-BF5A-F9C996D814B6}"/>
              </a:ext>
            </a:extLst>
          </p:cNvPr>
          <p:cNvSpPr/>
          <p:nvPr/>
        </p:nvSpPr>
        <p:spPr>
          <a:xfrm>
            <a:off x="3846563" y="5109821"/>
            <a:ext cx="4495501" cy="9037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Costs change every year. </a:t>
            </a:r>
            <a:br>
              <a:rPr lang="en-US" sz="2000" dirty="0">
                <a:solidFill>
                  <a:sysClr val="windowText" lastClr="000000"/>
                </a:solidFill>
              </a:rPr>
            </a:br>
            <a:r>
              <a:rPr lang="en-US" sz="2000" b="1" dirty="0">
                <a:solidFill>
                  <a:sysClr val="windowText" lastClr="000000"/>
                </a:solidFill>
              </a:rPr>
              <a:t>See current costs at </a:t>
            </a:r>
            <a:r>
              <a:rPr lang="en-US" sz="2000" b="1" dirty="0">
                <a:solidFill>
                  <a:sysClr val="windowText" lastClr="000000"/>
                </a:solidFill>
                <a:hlinkClick r:id="rId4">
                  <a:extLst>
                    <a:ext uri="{A12FA001-AC4F-418D-AE19-62706E023703}">
                      <ahyp:hlinkClr xmlns:ahyp="http://schemas.microsoft.com/office/drawing/2018/hyperlinkcolor" val="tx"/>
                    </a:ext>
                  </a:extLst>
                </a:hlinkClick>
              </a:rPr>
              <a:t>medicare.gov</a:t>
            </a:r>
            <a:r>
              <a:rPr lang="en-US" sz="2000" b="1" dirty="0">
                <a:solidFill>
                  <a:sysClr val="windowText" lastClr="000000"/>
                </a:solidFill>
              </a:rPr>
              <a:t>.</a:t>
            </a:r>
          </a:p>
        </p:txBody>
      </p:sp>
      <p:sp>
        <p:nvSpPr>
          <p:cNvPr id="5"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88B0D464-7BF4-CCD4-A2C2-40E2856E6979}"/>
              </a:ext>
            </a:extLst>
          </p:cNvPr>
          <p:cNvSpPr txBox="1">
            <a:spLocks/>
          </p:cNvSpPr>
          <p:nvPr/>
        </p:nvSpPr>
        <p:spPr>
          <a:xfrm>
            <a:off x="2406417" y="1415864"/>
            <a:ext cx="9546883" cy="4026271"/>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prstClr val="black"/>
                </a:solidFill>
              </a:rPr>
              <a:t>Premium: </a:t>
            </a:r>
            <a:r>
              <a:rPr lang="en-US" sz="2400" dirty="0">
                <a:solidFill>
                  <a:prstClr val="black"/>
                </a:solidFill>
              </a:rPr>
              <a:t>No premium for most people</a:t>
            </a:r>
          </a:p>
          <a:p>
            <a:r>
              <a:rPr lang="en-US" sz="2400" b="1" dirty="0">
                <a:solidFill>
                  <a:prstClr val="black"/>
                </a:solidFill>
              </a:rPr>
              <a:t>Deductible: </a:t>
            </a:r>
            <a:r>
              <a:rPr lang="en-US" sz="2400" dirty="0">
                <a:solidFill>
                  <a:prstClr val="black"/>
                </a:solidFill>
              </a:rPr>
              <a:t>$1,736 for each inpatient hospitalization benefit period </a:t>
            </a:r>
          </a:p>
          <a:p>
            <a:r>
              <a:rPr lang="en-US" sz="2400" b="1" dirty="0">
                <a:solidFill>
                  <a:prstClr val="black"/>
                </a:solidFill>
              </a:rPr>
              <a:t>Copays</a:t>
            </a:r>
            <a:r>
              <a:rPr lang="en-US" sz="2400" dirty="0">
                <a:solidFill>
                  <a:prstClr val="black"/>
                </a:solidFill>
              </a:rPr>
              <a:t> </a:t>
            </a:r>
          </a:p>
          <a:p>
            <a:pPr lvl="1"/>
            <a:r>
              <a:rPr lang="en-US" sz="2400" b="1" dirty="0">
                <a:solidFill>
                  <a:prstClr val="black"/>
                </a:solidFill>
              </a:rPr>
              <a:t>Hospital inpatient</a:t>
            </a:r>
            <a:r>
              <a:rPr lang="en-US" sz="2400" dirty="0">
                <a:solidFill>
                  <a:prstClr val="black"/>
                </a:solidFill>
              </a:rPr>
              <a:t>: See next slide</a:t>
            </a:r>
          </a:p>
          <a:p>
            <a:pPr lvl="1"/>
            <a:r>
              <a:rPr lang="en-US" sz="2400" b="1" dirty="0">
                <a:solidFill>
                  <a:prstClr val="black"/>
                </a:solidFill>
              </a:rPr>
              <a:t>Skilled nursing facility</a:t>
            </a:r>
            <a:r>
              <a:rPr lang="en-US" sz="2400" dirty="0">
                <a:solidFill>
                  <a:prstClr val="black"/>
                </a:solidFill>
              </a:rPr>
              <a:t>: See separate slide</a:t>
            </a:r>
          </a:p>
          <a:p>
            <a:pPr lvl="1"/>
            <a:r>
              <a:rPr lang="en-US" sz="2400" b="1" dirty="0">
                <a:solidFill>
                  <a:prstClr val="black"/>
                </a:solidFill>
              </a:rPr>
              <a:t>Home health care</a:t>
            </a:r>
            <a:r>
              <a:rPr lang="en-US" sz="2400" dirty="0">
                <a:solidFill>
                  <a:prstClr val="black"/>
                </a:solidFill>
              </a:rPr>
              <a:t>: $0 Copay</a:t>
            </a:r>
            <a:endParaRPr lang="en-US" sz="2400" b="1" dirty="0">
              <a:solidFill>
                <a:prstClr val="black"/>
              </a:solidFill>
            </a:endParaRPr>
          </a:p>
          <a:p>
            <a:pPr lvl="1"/>
            <a:r>
              <a:rPr lang="en-US" sz="2400" b="1" dirty="0">
                <a:solidFill>
                  <a:prstClr val="black"/>
                </a:solidFill>
              </a:rPr>
              <a:t>Hospice care: </a:t>
            </a:r>
            <a:r>
              <a:rPr lang="en-US" sz="2400" dirty="0">
                <a:solidFill>
                  <a:prstClr val="black"/>
                </a:solidFill>
              </a:rPr>
              <a:t>$0 Copay</a:t>
            </a:r>
            <a:endParaRPr lang="en-US" sz="2400" b="1" dirty="0">
              <a:solidFill>
                <a:prstClr val="black"/>
              </a:solidFill>
            </a:endParaRPr>
          </a:p>
          <a:p>
            <a:r>
              <a:rPr lang="en-US" sz="2400" b="1" dirty="0">
                <a:solidFill>
                  <a:prstClr val="black"/>
                </a:solidFill>
              </a:rPr>
              <a:t>Out-of-pocket maximum: </a:t>
            </a:r>
            <a:r>
              <a:rPr lang="en-US" sz="2400" dirty="0">
                <a:solidFill>
                  <a:prstClr val="black"/>
                </a:solidFill>
              </a:rPr>
              <a:t>None in Original Medicare</a:t>
            </a:r>
          </a:p>
          <a:p>
            <a:pPr marL="0" indent="0">
              <a:buNone/>
            </a:pPr>
            <a:endParaRPr lang="en-US" sz="1600" dirty="0">
              <a:solidFill>
                <a:prstClr val="black"/>
              </a:solidFill>
            </a:endParaRPr>
          </a:p>
        </p:txBody>
      </p:sp>
      <p:sp>
        <p:nvSpPr>
          <p:cNvPr id="6" name="TextBox 5">
            <a:extLst>
              <a:ext uri="{FF2B5EF4-FFF2-40B4-BE49-F238E27FC236}">
                <a16:creationId xmlns:a16="http://schemas.microsoft.com/office/drawing/2014/main" id="{782901EF-6E49-5F02-9426-8D3DB3C1C3A3}"/>
              </a:ext>
            </a:extLst>
          </p:cNvPr>
          <p:cNvSpPr txBox="1"/>
          <p:nvPr/>
        </p:nvSpPr>
        <p:spPr>
          <a:xfrm>
            <a:off x="2406417" y="136525"/>
            <a:ext cx="7375794" cy="707886"/>
          </a:xfrm>
          <a:prstGeom prst="rect">
            <a:avLst/>
          </a:prstGeom>
          <a:noFill/>
        </p:spPr>
        <p:txBody>
          <a:bodyPr wrap="square" rtlCol="0">
            <a:spAutoFit/>
          </a:bodyPr>
          <a:lstStyle/>
          <a:p>
            <a:r>
              <a:rPr lang="en-US" sz="4000" b="1" dirty="0">
                <a:solidFill>
                  <a:schemeClr val="bg1"/>
                </a:solidFill>
              </a:rPr>
              <a:t>Medicare Part A – 2026 Costs</a:t>
            </a:r>
          </a:p>
        </p:txBody>
      </p:sp>
    </p:spTree>
    <p:extLst>
      <p:ext uri="{BB962C8B-B14F-4D97-AF65-F5344CB8AC3E}">
        <p14:creationId xmlns:p14="http://schemas.microsoft.com/office/powerpoint/2010/main" val="305481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137C11-DA06-4E0F-BB6C-A960FD62266D}"/>
              </a:ext>
            </a:extLst>
          </p:cNvPr>
          <p:cNvSpPr/>
          <p:nvPr/>
        </p:nvSpPr>
        <p:spPr>
          <a:xfrm>
            <a:off x="2398116" y="1336215"/>
            <a:ext cx="6890657" cy="646331"/>
          </a:xfrm>
          <a:prstGeom prst="rect">
            <a:avLst/>
          </a:prstGeom>
        </p:spPr>
        <p:txBody>
          <a:bodyPr wrap="square">
            <a:spAutoFit/>
          </a:bodyPr>
          <a:lstStyle/>
          <a:p>
            <a:r>
              <a:rPr lang="en-US" sz="3600" b="1" dirty="0"/>
              <a:t>Inpatient Hospital</a:t>
            </a:r>
            <a:r>
              <a:rPr lang="en-US" sz="3600" dirty="0"/>
              <a:t> </a:t>
            </a:r>
            <a:r>
              <a:rPr lang="en-US" sz="3600" b="1" dirty="0"/>
              <a:t>Copays</a:t>
            </a:r>
          </a:p>
        </p:txBody>
      </p:sp>
      <p:pic>
        <p:nvPicPr>
          <p:cNvPr id="2" name="Picture 1" title="Part A icon">
            <a:extLst>
              <a:ext uri="{FF2B5EF4-FFF2-40B4-BE49-F238E27FC236}">
                <a16:creationId xmlns:a16="http://schemas.microsoft.com/office/drawing/2014/main" id="{00F8BFC9-33BE-5BED-1E4F-2700E9F2F1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983" y="2857097"/>
            <a:ext cx="1272288" cy="703614"/>
          </a:xfrm>
          <a:prstGeom prst="rect">
            <a:avLst/>
          </a:prstGeom>
          <a:ln>
            <a:solidFill>
              <a:schemeClr val="bg1"/>
            </a:solidFill>
          </a:ln>
        </p:spPr>
      </p:pic>
      <p:sp>
        <p:nvSpPr>
          <p:cNvPr id="5" name="TextBox 4">
            <a:extLst>
              <a:ext uri="{FF2B5EF4-FFF2-40B4-BE49-F238E27FC236}">
                <a16:creationId xmlns:a16="http://schemas.microsoft.com/office/drawing/2014/main" id="{DA968BEF-A7B7-F225-010B-ACBE17C8208C}"/>
              </a:ext>
            </a:extLst>
          </p:cNvPr>
          <p:cNvSpPr txBox="1"/>
          <p:nvPr/>
        </p:nvSpPr>
        <p:spPr>
          <a:xfrm>
            <a:off x="387494" y="3560711"/>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graphicFrame>
        <p:nvGraphicFramePr>
          <p:cNvPr id="6" name="Content Placeholder 3">
            <a:extLst>
              <a:ext uri="{FF2B5EF4-FFF2-40B4-BE49-F238E27FC236}">
                <a16:creationId xmlns:a16="http://schemas.microsoft.com/office/drawing/2014/main" id="{1F1CDCA9-0480-D08E-60CB-B54E692CAE94}"/>
              </a:ext>
            </a:extLst>
          </p:cNvPr>
          <p:cNvGraphicFramePr>
            <a:graphicFrameLocks/>
          </p:cNvGraphicFramePr>
          <p:nvPr>
            <p:extLst>
              <p:ext uri="{D42A27DB-BD31-4B8C-83A1-F6EECF244321}">
                <p14:modId xmlns:p14="http://schemas.microsoft.com/office/powerpoint/2010/main" val="1800771142"/>
              </p:ext>
            </p:extLst>
          </p:nvPr>
        </p:nvGraphicFramePr>
        <p:xfrm>
          <a:off x="2398116" y="2210765"/>
          <a:ext cx="8955685" cy="3468674"/>
        </p:xfrm>
        <a:graphic>
          <a:graphicData uri="http://schemas.openxmlformats.org/drawingml/2006/table">
            <a:tbl>
              <a:tblPr firstRow="1" bandRow="1">
                <a:tableStyleId>{3B4B98B0-60AC-42C2-AFA5-B58CD77FA1E5}</a:tableStyleId>
              </a:tblPr>
              <a:tblGrid>
                <a:gridCol w="1420239">
                  <a:extLst>
                    <a:ext uri="{9D8B030D-6E8A-4147-A177-3AD203B41FA5}">
                      <a16:colId xmlns:a16="http://schemas.microsoft.com/office/drawing/2014/main" val="20000"/>
                    </a:ext>
                  </a:extLst>
                </a:gridCol>
                <a:gridCol w="3961440">
                  <a:extLst>
                    <a:ext uri="{9D8B030D-6E8A-4147-A177-3AD203B41FA5}">
                      <a16:colId xmlns:a16="http://schemas.microsoft.com/office/drawing/2014/main" val="3167613514"/>
                    </a:ext>
                  </a:extLst>
                </a:gridCol>
                <a:gridCol w="3574006">
                  <a:extLst>
                    <a:ext uri="{9D8B030D-6E8A-4147-A177-3AD203B41FA5}">
                      <a16:colId xmlns:a16="http://schemas.microsoft.com/office/drawing/2014/main" val="20001"/>
                    </a:ext>
                  </a:extLst>
                </a:gridCol>
              </a:tblGrid>
              <a:tr h="569595">
                <a:tc>
                  <a:txBody>
                    <a:bodyPr/>
                    <a:lstStyle/>
                    <a:p>
                      <a:r>
                        <a:rPr lang="en-US" sz="2800" dirty="0"/>
                        <a:t>Days</a:t>
                      </a:r>
                    </a:p>
                  </a:txBody>
                  <a:tcPr marL="137160" marR="137160" marT="137160" marB="137160"/>
                </a:tc>
                <a:tc>
                  <a:txBody>
                    <a:bodyPr/>
                    <a:lstStyle/>
                    <a:p>
                      <a:r>
                        <a:rPr lang="en-US" sz="2800" dirty="0"/>
                        <a:t>Medicare pays</a:t>
                      </a:r>
                    </a:p>
                  </a:txBody>
                  <a:tcPr marL="137160" marR="137160" marT="137160" marB="137160"/>
                </a:tc>
                <a:tc>
                  <a:txBody>
                    <a:bodyPr/>
                    <a:lstStyle/>
                    <a:p>
                      <a:r>
                        <a:rPr lang="en-US" sz="2800" dirty="0"/>
                        <a:t>You pay</a:t>
                      </a:r>
                    </a:p>
                  </a:txBody>
                  <a:tcPr marL="137160" marR="137160" marT="137160" marB="137160"/>
                </a:tc>
                <a:extLst>
                  <a:ext uri="{0D108BD9-81ED-4DB2-BD59-A6C34878D82A}">
                    <a16:rowId xmlns:a16="http://schemas.microsoft.com/office/drawing/2014/main" val="10000"/>
                  </a:ext>
                </a:extLst>
              </a:tr>
              <a:tr h="916677">
                <a:tc>
                  <a:txBody>
                    <a:bodyPr/>
                    <a:lstStyle/>
                    <a:p>
                      <a:r>
                        <a:rPr lang="en-US" sz="2800" dirty="0"/>
                        <a:t>1-60</a:t>
                      </a:r>
                    </a:p>
                  </a:txBody>
                  <a:tcPr marL="137160" marR="137160" marT="137160" marB="137160"/>
                </a:tc>
                <a:tc>
                  <a:txBody>
                    <a:bodyPr/>
                    <a:lstStyle/>
                    <a:p>
                      <a:r>
                        <a:rPr lang="en-US" sz="2800" dirty="0"/>
                        <a:t>All except $1,736</a:t>
                      </a:r>
                    </a:p>
                  </a:txBody>
                  <a:tcPr marL="137160" marR="137160" marT="137160" marB="137160"/>
                </a:tc>
                <a:tc>
                  <a:txBody>
                    <a:bodyPr/>
                    <a:lstStyle/>
                    <a:p>
                      <a:r>
                        <a:rPr lang="en-US" sz="2800" baseline="0" dirty="0"/>
                        <a:t>$1,736 deductible</a:t>
                      </a:r>
                      <a:endParaRPr lang="en-US" sz="2800" dirty="0"/>
                    </a:p>
                  </a:txBody>
                  <a:tcPr marL="137160" marR="137160" marT="137160" marB="137160"/>
                </a:tc>
                <a:extLst>
                  <a:ext uri="{0D108BD9-81ED-4DB2-BD59-A6C34878D82A}">
                    <a16:rowId xmlns:a16="http://schemas.microsoft.com/office/drawing/2014/main" val="10001"/>
                  </a:ext>
                </a:extLst>
              </a:tr>
              <a:tr h="953574">
                <a:tc>
                  <a:txBody>
                    <a:bodyPr/>
                    <a:lstStyle/>
                    <a:p>
                      <a:r>
                        <a:rPr lang="en-US" sz="2800" dirty="0"/>
                        <a:t>61-90</a:t>
                      </a:r>
                    </a:p>
                  </a:txBody>
                  <a:tcPr marL="137160" marR="137160" marT="137160" marB="137160"/>
                </a:tc>
                <a:tc>
                  <a:txBody>
                    <a:bodyPr/>
                    <a:lstStyle/>
                    <a:p>
                      <a:r>
                        <a:rPr lang="en-US" sz="2800" dirty="0"/>
                        <a:t>All except $434/day</a:t>
                      </a:r>
                    </a:p>
                  </a:txBody>
                  <a:tcPr marL="137160" marR="137160" marT="137160" marB="137160"/>
                </a:tc>
                <a:tc>
                  <a:txBody>
                    <a:bodyPr/>
                    <a:lstStyle/>
                    <a:p>
                      <a:r>
                        <a:rPr lang="en-US" sz="2800" dirty="0"/>
                        <a:t>$434/day</a:t>
                      </a:r>
                    </a:p>
                  </a:txBody>
                  <a:tcPr marL="137160" marR="137160" marT="137160" marB="137160"/>
                </a:tc>
                <a:extLst>
                  <a:ext uri="{0D108BD9-81ED-4DB2-BD59-A6C34878D82A}">
                    <a16:rowId xmlns:a16="http://schemas.microsoft.com/office/drawing/2014/main" val="10002"/>
                  </a:ext>
                </a:extLst>
              </a:tr>
              <a:tr h="897383">
                <a:tc>
                  <a:txBody>
                    <a:bodyPr/>
                    <a:lstStyle/>
                    <a:p>
                      <a:r>
                        <a:rPr lang="en-US" sz="2800" dirty="0"/>
                        <a:t>91-150</a:t>
                      </a:r>
                    </a:p>
                  </a:txBody>
                  <a:tcPr marL="137160" marR="137160" marT="137160" marB="137160"/>
                </a:tc>
                <a:tc>
                  <a:txBody>
                    <a:bodyPr/>
                    <a:lstStyle/>
                    <a:p>
                      <a:r>
                        <a:rPr lang="en-US" sz="2800" dirty="0"/>
                        <a:t>All except $838/day</a:t>
                      </a:r>
                    </a:p>
                  </a:txBody>
                  <a:tcPr marL="137160" marR="137160" marT="137160" marB="137160"/>
                </a:tc>
                <a:tc>
                  <a:txBody>
                    <a:bodyPr/>
                    <a:lstStyle/>
                    <a:p>
                      <a:r>
                        <a:rPr lang="en-US" sz="2800" dirty="0"/>
                        <a:t>$836/day</a:t>
                      </a:r>
                    </a:p>
                  </a:txBody>
                  <a:tcPr marL="137160" marR="137160" marT="137160" marB="137160"/>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F869B6DF-BEEC-C10C-7EE7-E9E13FBC532B}"/>
              </a:ext>
            </a:extLst>
          </p:cNvPr>
          <p:cNvSpPr txBox="1"/>
          <p:nvPr/>
        </p:nvSpPr>
        <p:spPr>
          <a:xfrm>
            <a:off x="2406417" y="136525"/>
            <a:ext cx="7375794" cy="707886"/>
          </a:xfrm>
          <a:prstGeom prst="rect">
            <a:avLst/>
          </a:prstGeom>
          <a:noFill/>
        </p:spPr>
        <p:txBody>
          <a:bodyPr wrap="square" rtlCol="0">
            <a:spAutoFit/>
          </a:bodyPr>
          <a:lstStyle/>
          <a:p>
            <a:r>
              <a:rPr lang="en-US" sz="4000" b="1" dirty="0">
                <a:solidFill>
                  <a:schemeClr val="bg1"/>
                </a:solidFill>
              </a:rPr>
              <a:t>Medicare Part A – 2026 Costs</a:t>
            </a:r>
          </a:p>
        </p:txBody>
      </p:sp>
    </p:spTree>
    <p:extLst>
      <p:ext uri="{BB962C8B-B14F-4D97-AF65-F5344CB8AC3E}">
        <p14:creationId xmlns:p14="http://schemas.microsoft.com/office/powerpoint/2010/main" val="179792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2</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90340"/>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6" name="Picture 5">
            <a:extLst>
              <a:ext uri="{FF2B5EF4-FFF2-40B4-BE49-F238E27FC236}">
                <a16:creationId xmlns:a16="http://schemas.microsoft.com/office/drawing/2014/main" id="{431F5C1C-A7F8-CCAC-745C-8E1EEF44B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864459"/>
            <a:ext cx="3651504" cy="1149096"/>
          </a:xfrm>
          <a:prstGeom prst="rect">
            <a:avLst/>
          </a:prstGeom>
        </p:spPr>
      </p:pic>
    </p:spTree>
    <p:extLst>
      <p:ext uri="{BB962C8B-B14F-4D97-AF65-F5344CB8AC3E}">
        <p14:creationId xmlns:p14="http://schemas.microsoft.com/office/powerpoint/2010/main" val="1837895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350BB-BA08-4CF8-926C-1498647FA4F3}"/>
              </a:ext>
            </a:extLst>
          </p:cNvPr>
          <p:cNvSpPr/>
          <p:nvPr/>
        </p:nvSpPr>
        <p:spPr>
          <a:xfrm>
            <a:off x="2306512" y="1477546"/>
            <a:ext cx="5906682" cy="646331"/>
          </a:xfrm>
          <a:prstGeom prst="rect">
            <a:avLst/>
          </a:prstGeom>
        </p:spPr>
        <p:txBody>
          <a:bodyPr wrap="none">
            <a:spAutoFit/>
          </a:bodyPr>
          <a:lstStyle/>
          <a:p>
            <a:r>
              <a:rPr lang="en-US" sz="3600" b="1" dirty="0">
                <a:solidFill>
                  <a:prstClr val="black"/>
                </a:solidFill>
              </a:rPr>
              <a:t>Skilled Nursing Facility Copays</a:t>
            </a:r>
            <a:endParaRPr lang="en-US" sz="3600" b="1" dirty="0"/>
          </a:p>
        </p:txBody>
      </p:sp>
      <p:graphicFrame>
        <p:nvGraphicFramePr>
          <p:cNvPr id="3" name="Content Placeholder 3">
            <a:extLst>
              <a:ext uri="{FF2B5EF4-FFF2-40B4-BE49-F238E27FC236}">
                <a16:creationId xmlns:a16="http://schemas.microsoft.com/office/drawing/2014/main" id="{42F78F3C-4260-D28F-DD2A-8F7AF5A98DCC}"/>
              </a:ext>
            </a:extLst>
          </p:cNvPr>
          <p:cNvGraphicFramePr>
            <a:graphicFrameLocks/>
          </p:cNvGraphicFramePr>
          <p:nvPr>
            <p:extLst>
              <p:ext uri="{D42A27DB-BD31-4B8C-83A1-F6EECF244321}">
                <p14:modId xmlns:p14="http://schemas.microsoft.com/office/powerpoint/2010/main" val="2864772927"/>
              </p:ext>
            </p:extLst>
          </p:nvPr>
        </p:nvGraphicFramePr>
        <p:xfrm>
          <a:off x="2423403" y="2305320"/>
          <a:ext cx="9069322" cy="3282004"/>
        </p:xfrm>
        <a:graphic>
          <a:graphicData uri="http://schemas.openxmlformats.org/drawingml/2006/table">
            <a:tbl>
              <a:tblPr firstRow="1" bandRow="1">
                <a:tableStyleId>{0E3FDE45-AF77-4B5C-9715-49D594BDF05E}</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622427">
                <a:tc>
                  <a:txBody>
                    <a:bodyPr/>
                    <a:lstStyle/>
                    <a:p>
                      <a:r>
                        <a:rPr lang="en-US" sz="2800" dirty="0"/>
                        <a:t>Days</a:t>
                      </a:r>
                    </a:p>
                  </a:txBody>
                  <a:tcPr marL="137160" marR="137160" marT="137160" marB="137160"/>
                </a:tc>
                <a:tc>
                  <a:txBody>
                    <a:bodyPr/>
                    <a:lstStyle/>
                    <a:p>
                      <a:r>
                        <a:rPr lang="en-US" sz="2800" dirty="0"/>
                        <a:t>Medicare pays</a:t>
                      </a:r>
                    </a:p>
                  </a:txBody>
                  <a:tcPr marL="137160" marR="137160" marT="137160" marB="137160"/>
                </a:tc>
                <a:tc>
                  <a:txBody>
                    <a:bodyPr/>
                    <a:lstStyle/>
                    <a:p>
                      <a:r>
                        <a:rPr lang="en-US" sz="2800" dirty="0"/>
                        <a:t>You pay</a:t>
                      </a:r>
                    </a:p>
                  </a:txBody>
                  <a:tcPr marL="137160" marR="137160" marT="137160" marB="137160"/>
                </a:tc>
                <a:extLst>
                  <a:ext uri="{0D108BD9-81ED-4DB2-BD59-A6C34878D82A}">
                    <a16:rowId xmlns:a16="http://schemas.microsoft.com/office/drawing/2014/main" val="10000"/>
                  </a:ext>
                </a:extLst>
              </a:tr>
              <a:tr h="832599">
                <a:tc>
                  <a:txBody>
                    <a:bodyPr/>
                    <a:lstStyle/>
                    <a:p>
                      <a:r>
                        <a:rPr lang="en-US" sz="2800" dirty="0"/>
                        <a:t>1-20</a:t>
                      </a:r>
                    </a:p>
                  </a:txBody>
                  <a:tcPr marL="137160" marR="137160" marT="137160" marB="137160"/>
                </a:tc>
                <a:tc>
                  <a:txBody>
                    <a:bodyPr/>
                    <a:lstStyle/>
                    <a:p>
                      <a:r>
                        <a:rPr lang="en-US" sz="2800" dirty="0"/>
                        <a:t>All</a:t>
                      </a:r>
                      <a:r>
                        <a:rPr lang="en-US" sz="2800" baseline="0" dirty="0"/>
                        <a:t> costs</a:t>
                      </a:r>
                      <a:endParaRPr lang="en-US" sz="2800" dirty="0"/>
                    </a:p>
                  </a:txBody>
                  <a:tcPr marL="137160" marR="137160" marT="137160" marB="137160"/>
                </a:tc>
                <a:tc>
                  <a:txBody>
                    <a:bodyPr/>
                    <a:lstStyle/>
                    <a:p>
                      <a:r>
                        <a:rPr lang="en-US" sz="2800" baseline="0" dirty="0"/>
                        <a:t>$0</a:t>
                      </a:r>
                      <a:endParaRPr lang="en-US" sz="2800" dirty="0"/>
                    </a:p>
                  </a:txBody>
                  <a:tcPr marL="137160" marR="137160" marT="137160" marB="137160"/>
                </a:tc>
                <a:extLst>
                  <a:ext uri="{0D108BD9-81ED-4DB2-BD59-A6C34878D82A}">
                    <a16:rowId xmlns:a16="http://schemas.microsoft.com/office/drawing/2014/main" val="10001"/>
                  </a:ext>
                </a:extLst>
              </a:tr>
              <a:tr h="906608">
                <a:tc>
                  <a:txBody>
                    <a:bodyPr/>
                    <a:lstStyle/>
                    <a:p>
                      <a:r>
                        <a:rPr lang="en-US" sz="2800" dirty="0"/>
                        <a:t>21-100</a:t>
                      </a:r>
                    </a:p>
                  </a:txBody>
                  <a:tcPr marL="137160" marR="137160" marT="137160" marB="137160"/>
                </a:tc>
                <a:tc>
                  <a:txBody>
                    <a:bodyPr/>
                    <a:lstStyle/>
                    <a:p>
                      <a:r>
                        <a:rPr lang="en-US" sz="2800" dirty="0"/>
                        <a:t>All except $217/day</a:t>
                      </a:r>
                    </a:p>
                  </a:txBody>
                  <a:tcPr marL="137160" marR="137160" marT="137160" marB="137160"/>
                </a:tc>
                <a:tc>
                  <a:txBody>
                    <a:bodyPr/>
                    <a:lstStyle/>
                    <a:p>
                      <a:r>
                        <a:rPr lang="en-US" sz="2800" dirty="0"/>
                        <a:t>$217</a:t>
                      </a:r>
                    </a:p>
                  </a:txBody>
                  <a:tcPr marL="137160" marR="137160" marT="137160" marB="137160"/>
                </a:tc>
                <a:extLst>
                  <a:ext uri="{0D108BD9-81ED-4DB2-BD59-A6C34878D82A}">
                    <a16:rowId xmlns:a16="http://schemas.microsoft.com/office/drawing/2014/main" val="10002"/>
                  </a:ext>
                </a:extLst>
              </a:tr>
              <a:tr h="841757">
                <a:tc>
                  <a:txBody>
                    <a:bodyPr/>
                    <a:lstStyle/>
                    <a:p>
                      <a:r>
                        <a:rPr lang="en-US" sz="2800" dirty="0"/>
                        <a:t>Days 100+</a:t>
                      </a:r>
                    </a:p>
                  </a:txBody>
                  <a:tcPr marL="137160" marR="137160" marT="137160" marB="137160"/>
                </a:tc>
                <a:tc>
                  <a:txBody>
                    <a:bodyPr/>
                    <a:lstStyle/>
                    <a:p>
                      <a:r>
                        <a:rPr lang="en-US" sz="2800" dirty="0"/>
                        <a:t>None</a:t>
                      </a:r>
                    </a:p>
                  </a:txBody>
                  <a:tcPr marL="137160" marR="137160" marT="137160" marB="137160"/>
                </a:tc>
                <a:tc>
                  <a:txBody>
                    <a:bodyPr/>
                    <a:lstStyle/>
                    <a:p>
                      <a:r>
                        <a:rPr lang="en-US" sz="2800" dirty="0"/>
                        <a:t>All costs</a:t>
                      </a:r>
                    </a:p>
                  </a:txBody>
                  <a:tcPr marL="137160" marR="137160" marT="137160" marB="137160"/>
                </a:tc>
                <a:extLst>
                  <a:ext uri="{0D108BD9-81ED-4DB2-BD59-A6C34878D82A}">
                    <a16:rowId xmlns:a16="http://schemas.microsoft.com/office/drawing/2014/main" val="10003"/>
                  </a:ext>
                </a:extLst>
              </a:tr>
            </a:tbl>
          </a:graphicData>
        </a:graphic>
      </p:graphicFrame>
      <p:pic>
        <p:nvPicPr>
          <p:cNvPr id="5" name="Picture 4" title="Part A icon">
            <a:extLst>
              <a:ext uri="{FF2B5EF4-FFF2-40B4-BE49-F238E27FC236}">
                <a16:creationId xmlns:a16="http://schemas.microsoft.com/office/drawing/2014/main" id="{B38B01B8-5B31-72AE-0EB7-00D5645807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495" y="2856244"/>
            <a:ext cx="1272288" cy="703614"/>
          </a:xfrm>
          <a:prstGeom prst="rect">
            <a:avLst/>
          </a:prstGeom>
          <a:ln>
            <a:solidFill>
              <a:schemeClr val="bg1"/>
            </a:solidFill>
          </a:ln>
        </p:spPr>
      </p:pic>
      <p:sp>
        <p:nvSpPr>
          <p:cNvPr id="6" name="TextBox 5">
            <a:extLst>
              <a:ext uri="{FF2B5EF4-FFF2-40B4-BE49-F238E27FC236}">
                <a16:creationId xmlns:a16="http://schemas.microsoft.com/office/drawing/2014/main" id="{1D1473C8-6A33-DC84-DEC7-0BC7C5598373}"/>
              </a:ext>
            </a:extLst>
          </p:cNvPr>
          <p:cNvSpPr txBox="1"/>
          <p:nvPr/>
        </p:nvSpPr>
        <p:spPr>
          <a:xfrm>
            <a:off x="523005" y="3559858"/>
            <a:ext cx="1521267" cy="1200329"/>
          </a:xfrm>
          <a:prstGeom prst="rect">
            <a:avLst/>
          </a:prstGeom>
          <a:noFill/>
        </p:spPr>
        <p:txBody>
          <a:bodyPr wrap="square" rtlCol="0">
            <a:spAutoFit/>
          </a:bodyPr>
          <a:lstStyle/>
          <a:p>
            <a:pPr algn="ctr"/>
            <a:r>
              <a:rPr lang="en-US" b="1" dirty="0">
                <a:solidFill>
                  <a:srgbClr val="0F2B45"/>
                </a:solidFill>
              </a:rPr>
              <a:t>Part A</a:t>
            </a:r>
          </a:p>
          <a:p>
            <a:pPr algn="ctr"/>
            <a:r>
              <a:rPr lang="en-US" dirty="0">
                <a:solidFill>
                  <a:srgbClr val="0F2B45"/>
                </a:solidFill>
              </a:rPr>
              <a:t>Hospital Insurance</a:t>
            </a:r>
          </a:p>
          <a:p>
            <a:pPr algn="ctr"/>
            <a:endParaRPr lang="en-US" dirty="0">
              <a:solidFill>
                <a:schemeClr val="tx2"/>
              </a:solidFill>
            </a:endParaRPr>
          </a:p>
        </p:txBody>
      </p:sp>
      <p:sp>
        <p:nvSpPr>
          <p:cNvPr id="8" name="TextBox 7">
            <a:extLst>
              <a:ext uri="{FF2B5EF4-FFF2-40B4-BE49-F238E27FC236}">
                <a16:creationId xmlns:a16="http://schemas.microsoft.com/office/drawing/2014/main" id="{2F1709F9-E9C2-D6B4-6FD4-60B1713533F7}"/>
              </a:ext>
            </a:extLst>
          </p:cNvPr>
          <p:cNvSpPr txBox="1"/>
          <p:nvPr/>
        </p:nvSpPr>
        <p:spPr>
          <a:xfrm>
            <a:off x="2423403" y="136525"/>
            <a:ext cx="7375794" cy="707886"/>
          </a:xfrm>
          <a:prstGeom prst="rect">
            <a:avLst/>
          </a:prstGeom>
          <a:noFill/>
        </p:spPr>
        <p:txBody>
          <a:bodyPr wrap="square" rtlCol="0">
            <a:spAutoFit/>
          </a:bodyPr>
          <a:lstStyle/>
          <a:p>
            <a:r>
              <a:rPr lang="en-US" sz="4000" b="1" dirty="0">
                <a:solidFill>
                  <a:schemeClr val="bg1"/>
                </a:solidFill>
              </a:rPr>
              <a:t>Medicare Part A – 2026 Costs</a:t>
            </a:r>
          </a:p>
        </p:txBody>
      </p:sp>
    </p:spTree>
    <p:extLst>
      <p:ext uri="{BB962C8B-B14F-4D97-AF65-F5344CB8AC3E}">
        <p14:creationId xmlns:p14="http://schemas.microsoft.com/office/powerpoint/2010/main" val="270031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D20915-8491-4E59-ACA3-4F0A65C86605}"/>
              </a:ext>
            </a:extLst>
          </p:cNvPr>
          <p:cNvSpPr/>
          <p:nvPr/>
        </p:nvSpPr>
        <p:spPr>
          <a:xfrm>
            <a:off x="1634698" y="2939041"/>
            <a:ext cx="8922594" cy="3000821"/>
          </a:xfrm>
          <a:prstGeom prst="rect">
            <a:avLst/>
          </a:prstGeom>
          <a:solidFill>
            <a:schemeClr val="accent1">
              <a:lumMod val="20000"/>
              <a:lumOff val="80000"/>
            </a:schemeClr>
          </a:solidFill>
          <a:ln>
            <a:solidFill>
              <a:schemeClr val="tx1"/>
            </a:solidFill>
          </a:ln>
        </p:spPr>
        <p:txBody>
          <a:bodyPr wrap="square">
            <a:spAutoFit/>
          </a:bodyPr>
          <a:lstStyle/>
          <a:p>
            <a:pPr algn="ctr"/>
            <a:r>
              <a:rPr lang="en-US" altLang="en-US" sz="2400" b="1" dirty="0"/>
              <a:t>Hospital “Observation Status”</a:t>
            </a:r>
          </a:p>
          <a:p>
            <a:endParaRPr lang="en-US" sz="1000" dirty="0"/>
          </a:p>
          <a:p>
            <a:pPr marL="285750" indent="-285750">
              <a:spcAft>
                <a:spcPts val="600"/>
              </a:spcAft>
              <a:buFont typeface="Arial" panose="020B0604020202020204" pitchFamily="34" charset="0"/>
              <a:buChar char="•"/>
            </a:pPr>
            <a:r>
              <a:rPr lang="en-US" sz="2000" dirty="0"/>
              <a:t>Outpatient, </a:t>
            </a:r>
            <a:r>
              <a:rPr lang="en-US" sz="2000" b="1" dirty="0"/>
              <a:t>not</a:t>
            </a:r>
            <a:r>
              <a:rPr lang="en-US" sz="2000" dirty="0"/>
              <a:t> Inpatient</a:t>
            </a:r>
            <a:r>
              <a:rPr lang="en-US" sz="2000" i="1" dirty="0"/>
              <a:t>, </a:t>
            </a:r>
            <a:r>
              <a:rPr lang="en-US" sz="2000" dirty="0"/>
              <a:t>even if you spend the night.</a:t>
            </a:r>
            <a:r>
              <a:rPr lang="en-US" sz="2000" i="1" dirty="0"/>
              <a:t> </a:t>
            </a:r>
            <a:r>
              <a:rPr lang="en-US" sz="2000" dirty="0"/>
              <a:t>  </a:t>
            </a:r>
          </a:p>
          <a:p>
            <a:pPr marL="285750" indent="-285750">
              <a:spcAft>
                <a:spcPts val="600"/>
              </a:spcAft>
              <a:buFont typeface="Arial" panose="020B0604020202020204" pitchFamily="34" charset="0"/>
              <a:buChar char="•"/>
            </a:pPr>
            <a:r>
              <a:rPr lang="en-US" sz="2000" i="1" dirty="0"/>
              <a:t>Medicare A pays nothing.</a:t>
            </a:r>
          </a:p>
          <a:p>
            <a:pPr marL="285750" indent="-285750">
              <a:spcAft>
                <a:spcPts val="600"/>
              </a:spcAft>
              <a:buFont typeface="Arial" panose="020B0604020202020204" pitchFamily="34" charset="0"/>
              <a:buChar char="•"/>
            </a:pPr>
            <a:r>
              <a:rPr lang="en-US" altLang="en-US" sz="2000" dirty="0">
                <a:cs typeface="Arial" charset="0"/>
              </a:rPr>
              <a:t>Medicare Part B pays for doctors services and hospital outpatient services after you pay your deductibles, coinsurance and copayments</a:t>
            </a:r>
            <a:r>
              <a:rPr lang="en-US" altLang="en-US" sz="2000" dirty="0">
                <a:latin typeface="Arial" charset="0"/>
                <a:cs typeface="Arial" charset="0"/>
              </a:rPr>
              <a:t>.</a:t>
            </a:r>
          </a:p>
          <a:p>
            <a:pPr marL="285750" indent="-285750">
              <a:buFont typeface="Arial" panose="020B0604020202020204" pitchFamily="34" charset="0"/>
              <a:buChar char="•"/>
            </a:pPr>
            <a:r>
              <a:rPr lang="en-US" sz="2000" dirty="0"/>
              <a:t>For drugs received during an observation stay, you’ll likely need to pay out-of-pocket and submit a claim form to your drug plan for reimbursement. Request an </a:t>
            </a:r>
            <a:r>
              <a:rPr lang="en-US" sz="2000" i="1" dirty="0"/>
              <a:t>out-of-network pharmacy claim form </a:t>
            </a:r>
            <a:r>
              <a:rPr lang="en-US" sz="2000" dirty="0"/>
              <a:t>from your Part D plan.</a:t>
            </a:r>
          </a:p>
        </p:txBody>
      </p:sp>
      <p:sp>
        <p:nvSpPr>
          <p:cNvPr id="3" name="Rectangle 2">
            <a:extLst>
              <a:ext uri="{FF2B5EF4-FFF2-40B4-BE49-F238E27FC236}">
                <a16:creationId xmlns:a16="http://schemas.microsoft.com/office/drawing/2014/main" id="{03A96EAA-4DA0-4074-B6DE-C1DD7E9859B2}"/>
              </a:ext>
            </a:extLst>
          </p:cNvPr>
          <p:cNvSpPr/>
          <p:nvPr/>
        </p:nvSpPr>
        <p:spPr>
          <a:xfrm>
            <a:off x="2725267" y="1157864"/>
            <a:ext cx="674146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Are You an Inpatient or an Outpatient?</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1615262" y="2030843"/>
            <a:ext cx="4267200" cy="707886"/>
          </a:xfrm>
          <a:prstGeom prst="rect">
            <a:avLst/>
          </a:prstGeom>
          <a:ln>
            <a:solidFill>
              <a:schemeClr val="tx1"/>
            </a:solidFill>
          </a:ln>
          <a:effectLst/>
        </p:spPr>
        <p:txBody>
          <a:bodyPr wrap="square">
            <a:spAutoFit/>
          </a:bodyPr>
          <a:lstStyle/>
          <a:p>
            <a:pPr>
              <a:spcBef>
                <a:spcPts val="600"/>
              </a:spcBef>
            </a:pPr>
            <a:r>
              <a:rPr lang="en-US" sz="2000" b="1" u="sng" dirty="0">
                <a:solidFill>
                  <a:schemeClr val="accent1"/>
                </a:solidFill>
              </a:rPr>
              <a:t>Inpatient</a:t>
            </a:r>
            <a:r>
              <a:rPr lang="en-US" sz="2000" b="1" dirty="0">
                <a:solidFill>
                  <a:schemeClr val="accent1"/>
                </a:solidFill>
              </a:rPr>
              <a:t> </a:t>
            </a:r>
            <a:r>
              <a:rPr lang="en-US" sz="2000" dirty="0"/>
              <a:t>– Formally admitted to the hospital with a doctor’s order. </a:t>
            </a:r>
          </a:p>
        </p:txBody>
      </p:sp>
      <p:sp>
        <p:nvSpPr>
          <p:cNvPr id="10" name="Rectangle 9">
            <a:extLst>
              <a:ext uri="{FF2B5EF4-FFF2-40B4-BE49-F238E27FC236}">
                <a16:creationId xmlns:a16="http://schemas.microsoft.com/office/drawing/2014/main" id="{102E5B40-E89B-451E-B0D6-C61A3DA86B6F}"/>
              </a:ext>
            </a:extLst>
          </p:cNvPr>
          <p:cNvSpPr/>
          <p:nvPr/>
        </p:nvSpPr>
        <p:spPr>
          <a:xfrm>
            <a:off x="5901908" y="2026753"/>
            <a:ext cx="4674830" cy="707886"/>
          </a:xfrm>
          <a:prstGeom prst="rect">
            <a:avLst/>
          </a:prstGeom>
          <a:ln>
            <a:solidFill>
              <a:schemeClr val="tx1"/>
            </a:solidFill>
          </a:ln>
          <a:effectLst/>
        </p:spPr>
        <p:txBody>
          <a:bodyPr wrap="square">
            <a:spAutoFit/>
          </a:bodyPr>
          <a:lstStyle/>
          <a:p>
            <a:pPr>
              <a:spcBef>
                <a:spcPts val="600"/>
              </a:spcBef>
            </a:pPr>
            <a:r>
              <a:rPr lang="en-US" sz="2000" b="1" u="sng" dirty="0">
                <a:solidFill>
                  <a:schemeClr val="accent1"/>
                </a:solidFill>
              </a:rPr>
              <a:t>Outpatient</a:t>
            </a:r>
            <a:r>
              <a:rPr lang="en-US" sz="2000" b="1" dirty="0">
                <a:solidFill>
                  <a:schemeClr val="accent1"/>
                </a:solidFill>
              </a:rPr>
              <a:t> </a:t>
            </a:r>
            <a:r>
              <a:rPr lang="en-US" sz="2000" dirty="0"/>
              <a:t>– No doctor’s order to admit you.  ER visit is considered Outpatient. </a:t>
            </a:r>
          </a:p>
        </p:txBody>
      </p:sp>
      <p:sp>
        <p:nvSpPr>
          <p:cNvPr id="5" name="TextBox 4">
            <a:extLst>
              <a:ext uri="{FF2B5EF4-FFF2-40B4-BE49-F238E27FC236}">
                <a16:creationId xmlns:a16="http://schemas.microsoft.com/office/drawing/2014/main" id="{BA226355-0216-A0AB-2091-928CA04D562E}"/>
              </a:ext>
            </a:extLst>
          </p:cNvPr>
          <p:cNvSpPr txBox="1"/>
          <p:nvPr/>
        </p:nvSpPr>
        <p:spPr>
          <a:xfrm>
            <a:off x="4071262" y="60910"/>
            <a:ext cx="4049467" cy="707886"/>
          </a:xfrm>
          <a:prstGeom prst="rect">
            <a:avLst/>
          </a:prstGeom>
          <a:noFill/>
        </p:spPr>
        <p:txBody>
          <a:bodyPr wrap="square" rtlCol="0">
            <a:spAutoFit/>
          </a:bodyPr>
          <a:lstStyle/>
          <a:p>
            <a:r>
              <a:rPr lang="en-US" sz="4000" b="1" dirty="0">
                <a:solidFill>
                  <a:schemeClr val="bg1"/>
                </a:solidFill>
              </a:rPr>
              <a:t>Medicare Part A</a:t>
            </a:r>
          </a:p>
        </p:txBody>
      </p:sp>
    </p:spTree>
    <p:custDataLst>
      <p:tags r:id="rId1"/>
    </p:custDataLst>
    <p:extLst>
      <p:ext uri="{BB962C8B-B14F-4D97-AF65-F5344CB8AC3E}">
        <p14:creationId xmlns:p14="http://schemas.microsoft.com/office/powerpoint/2010/main" val="24781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904427" y="184333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dirty="0">
                <a:cs typeface="Arial" panose="020B0604020202020204" pitchFamily="34" charset="0"/>
              </a:rPr>
              <a:t>Medicare Part B </a:t>
            </a:r>
            <a:endParaRPr lang="en-US" sz="5400" dirty="0"/>
          </a:p>
          <a:p>
            <a:pPr lvl="1">
              <a:buFont typeface="Wingdings" panose="05000000000000000000" pitchFamily="2" charset="2"/>
              <a:buChar char="§"/>
            </a:pPr>
            <a:endParaRPr lang="en-US" dirty="0"/>
          </a:p>
        </p:txBody>
      </p:sp>
      <p:pic>
        <p:nvPicPr>
          <p:cNvPr id="13" name="Picture 12" descr="Image result for doctor and stethoscope">
            <a:extLst>
              <a:ext uri="{FF2B5EF4-FFF2-40B4-BE49-F238E27FC236}">
                <a16:creationId xmlns:a16="http://schemas.microsoft.com/office/drawing/2014/main" id="{251F496E-3B6A-4CD8-89E9-067605D5FC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4738" y="1107996"/>
            <a:ext cx="5877261" cy="3809890"/>
          </a:xfrm>
          <a:prstGeom prst="rect">
            <a:avLst/>
          </a:prstGeom>
          <a:noFill/>
          <a:ln>
            <a:noFill/>
          </a:ln>
        </p:spPr>
      </p:pic>
      <p:grpSp>
        <p:nvGrpSpPr>
          <p:cNvPr id="2" name="Group 1">
            <a:extLst>
              <a:ext uri="{FF2B5EF4-FFF2-40B4-BE49-F238E27FC236}">
                <a16:creationId xmlns:a16="http://schemas.microsoft.com/office/drawing/2014/main" id="{E37EF295-00A5-8AEB-5162-109DC6895E2B}"/>
              </a:ext>
            </a:extLst>
          </p:cNvPr>
          <p:cNvGrpSpPr/>
          <p:nvPr/>
        </p:nvGrpSpPr>
        <p:grpSpPr>
          <a:xfrm>
            <a:off x="2478190" y="2883012"/>
            <a:ext cx="1683291" cy="2397389"/>
            <a:chOff x="1271077" y="2464371"/>
            <a:chExt cx="1683291" cy="2397389"/>
          </a:xfrm>
        </p:grpSpPr>
        <p:pic>
          <p:nvPicPr>
            <p:cNvPr id="3" name="Picture 2">
              <a:extLst>
                <a:ext uri="{FF2B5EF4-FFF2-40B4-BE49-F238E27FC236}">
                  <a16:creationId xmlns:a16="http://schemas.microsoft.com/office/drawing/2014/main" id="{24EA3D7F-52E8-D04C-156D-4B7AF523DE7D}"/>
                </a:ext>
              </a:extLst>
            </p:cNvPr>
            <p:cNvPicPr>
              <a:picLocks noChangeAspect="1"/>
            </p:cNvPicPr>
            <p:nvPr/>
          </p:nvPicPr>
          <p:blipFill>
            <a:blip r:embed="rId4"/>
            <a:stretch>
              <a:fillRect/>
            </a:stretch>
          </p:blipFill>
          <p:spPr>
            <a:xfrm rot="890919">
              <a:off x="1463441" y="2464371"/>
              <a:ext cx="1298561" cy="1298561"/>
            </a:xfrm>
            <a:prstGeom prst="rect">
              <a:avLst/>
            </a:prstGeom>
          </p:spPr>
        </p:pic>
        <p:sp>
          <p:nvSpPr>
            <p:cNvPr id="5" name="TextBox 4">
              <a:extLst>
                <a:ext uri="{FF2B5EF4-FFF2-40B4-BE49-F238E27FC236}">
                  <a16:creationId xmlns:a16="http://schemas.microsoft.com/office/drawing/2014/main" id="{97646042-39F3-F8B0-69BD-3FE3BC257A3F}"/>
                </a:ext>
              </a:extLst>
            </p:cNvPr>
            <p:cNvSpPr txBox="1"/>
            <p:nvPr/>
          </p:nvSpPr>
          <p:spPr>
            <a:xfrm>
              <a:off x="1271077" y="3846097"/>
              <a:ext cx="16832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grpSp>
      <p:sp>
        <p:nvSpPr>
          <p:cNvPr id="6" name="TextBox 5">
            <a:extLst>
              <a:ext uri="{FF2B5EF4-FFF2-40B4-BE49-F238E27FC236}">
                <a16:creationId xmlns:a16="http://schemas.microsoft.com/office/drawing/2014/main" id="{9383F409-FC98-43F8-B23F-59F69E770733}"/>
              </a:ext>
            </a:extLst>
          </p:cNvPr>
          <p:cNvSpPr txBox="1"/>
          <p:nvPr/>
        </p:nvSpPr>
        <p:spPr>
          <a:xfrm>
            <a:off x="4229411" y="180592"/>
            <a:ext cx="4170653" cy="707886"/>
          </a:xfrm>
          <a:prstGeom prst="rect">
            <a:avLst/>
          </a:prstGeom>
          <a:noFill/>
        </p:spPr>
        <p:txBody>
          <a:bodyPr wrap="square" rtlCol="0">
            <a:spAutoFit/>
          </a:bodyPr>
          <a:lstStyle/>
          <a:p>
            <a:r>
              <a:rPr lang="en-US" sz="4000" b="1" dirty="0">
                <a:solidFill>
                  <a:schemeClr val="bg1"/>
                </a:solidFill>
              </a:rPr>
              <a:t>Medicare Basics</a:t>
            </a:r>
          </a:p>
        </p:txBody>
      </p:sp>
    </p:spTree>
    <p:extLst>
      <p:ext uri="{BB962C8B-B14F-4D97-AF65-F5344CB8AC3E}">
        <p14:creationId xmlns:p14="http://schemas.microsoft.com/office/powerpoint/2010/main" val="40868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D760C5-BCFB-4626-A628-2F7DDEAF175D}"/>
              </a:ext>
            </a:extLst>
          </p:cNvPr>
          <p:cNvSpPr/>
          <p:nvPr/>
        </p:nvSpPr>
        <p:spPr>
          <a:xfrm>
            <a:off x="2371304" y="1348055"/>
            <a:ext cx="5017720" cy="523220"/>
          </a:xfrm>
          <a:prstGeom prst="rect">
            <a:avLst/>
          </a:prstGeom>
        </p:spPr>
        <p:txBody>
          <a:bodyPr wrap="none">
            <a:spAutoFit/>
          </a:bodyPr>
          <a:lstStyle/>
          <a:p>
            <a:pPr>
              <a:spcBef>
                <a:spcPts val="451"/>
              </a:spcBef>
            </a:pPr>
            <a:r>
              <a:rPr lang="en-US" sz="2800" b="1" dirty="0">
                <a:solidFill>
                  <a:prstClr val="black"/>
                </a:solidFill>
                <a:latin typeface="Arial" panose="020B0604020202020204" pitchFamily="34" charset="0"/>
                <a:cs typeface="Arial" panose="020B0604020202020204" pitchFamily="34" charset="0"/>
              </a:rPr>
              <a:t>Part B — Medical Insurance </a:t>
            </a:r>
          </a:p>
        </p:txBody>
      </p:sp>
      <p:sp>
        <p:nvSpPr>
          <p:cNvPr id="3" name="Rectangle 2">
            <a:extLst>
              <a:ext uri="{FF2B5EF4-FFF2-40B4-BE49-F238E27FC236}">
                <a16:creationId xmlns:a16="http://schemas.microsoft.com/office/drawing/2014/main" id="{B1EB01A5-976C-42CA-A053-2E937D13F53C}"/>
              </a:ext>
            </a:extLst>
          </p:cNvPr>
          <p:cNvSpPr/>
          <p:nvPr/>
        </p:nvSpPr>
        <p:spPr>
          <a:xfrm>
            <a:off x="2371304" y="2038012"/>
            <a:ext cx="9198766" cy="3742050"/>
          </a:xfrm>
          <a:prstGeom prst="rect">
            <a:avLst/>
          </a:prstGeom>
        </p:spPr>
        <p:txBody>
          <a:bodyPr wrap="square">
            <a:spAutoFit/>
          </a:bodyPr>
          <a:lstStyle/>
          <a:p>
            <a:pPr>
              <a:spcBef>
                <a:spcPts val="451"/>
              </a:spcBef>
              <a:spcAft>
                <a:spcPts val="1200"/>
              </a:spcAft>
            </a:pPr>
            <a:r>
              <a:rPr lang="en-US" sz="3000" dirty="0">
                <a:solidFill>
                  <a:prstClr val="black"/>
                </a:solidFill>
              </a:rPr>
              <a:t>Helps cover medically necessary:</a:t>
            </a:r>
          </a:p>
          <a:p>
            <a:pPr marL="342891" indent="-342891">
              <a:spcBef>
                <a:spcPts val="451"/>
              </a:spcBef>
              <a:buFont typeface="Wingdings" panose="05000000000000000000" pitchFamily="2" charset="2"/>
              <a:buChar char="§"/>
            </a:pPr>
            <a:r>
              <a:rPr lang="en-US" sz="2400" dirty="0">
                <a:solidFill>
                  <a:prstClr val="black"/>
                </a:solidFill>
              </a:rPr>
              <a:t>Doctors’ services</a:t>
            </a:r>
          </a:p>
          <a:p>
            <a:pPr marL="342891" indent="-342891">
              <a:spcBef>
                <a:spcPts val="451"/>
              </a:spcBef>
              <a:buFont typeface="Wingdings" panose="05000000000000000000" pitchFamily="2" charset="2"/>
              <a:buChar char="§"/>
            </a:pPr>
            <a:r>
              <a:rPr lang="en-US" sz="24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2400" dirty="0">
                <a:solidFill>
                  <a:prstClr val="black"/>
                </a:solidFill>
              </a:rPr>
              <a:t>Clinical lab tests</a:t>
            </a:r>
          </a:p>
          <a:p>
            <a:pPr marL="342891" indent="-342891">
              <a:spcBef>
                <a:spcPts val="451"/>
              </a:spcBef>
              <a:buFont typeface="Wingdings" panose="05000000000000000000" pitchFamily="2" charset="2"/>
              <a:buChar char="§"/>
            </a:pPr>
            <a:r>
              <a:rPr lang="en-US" sz="24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2400" dirty="0">
                <a:solidFill>
                  <a:prstClr val="black"/>
                </a:solidFill>
              </a:rPr>
              <a:t>Diabetic testing supplies</a:t>
            </a:r>
          </a:p>
          <a:p>
            <a:pPr marL="342891" indent="-342891">
              <a:spcBef>
                <a:spcPts val="451"/>
              </a:spcBef>
              <a:buFont typeface="Wingdings" panose="05000000000000000000" pitchFamily="2" charset="2"/>
              <a:buChar char="§"/>
            </a:pPr>
            <a:r>
              <a:rPr lang="en-US" sz="24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2400" dirty="0">
                <a:solidFill>
                  <a:prstClr val="black"/>
                </a:solidFill>
              </a:rPr>
              <a:t>Home health care</a:t>
            </a:r>
          </a:p>
        </p:txBody>
      </p:sp>
      <p:sp>
        <p:nvSpPr>
          <p:cNvPr id="5" name="TextBox 4">
            <a:extLst>
              <a:ext uri="{FF2B5EF4-FFF2-40B4-BE49-F238E27FC236}">
                <a16:creationId xmlns:a16="http://schemas.microsoft.com/office/drawing/2014/main" id="{3F0158A0-EF0E-B36C-0C64-83411014DA5A}"/>
              </a:ext>
            </a:extLst>
          </p:cNvPr>
          <p:cNvSpPr txBox="1"/>
          <p:nvPr/>
        </p:nvSpPr>
        <p:spPr>
          <a:xfrm>
            <a:off x="4082283" y="164961"/>
            <a:ext cx="4027434" cy="707886"/>
          </a:xfrm>
          <a:prstGeom prst="rect">
            <a:avLst/>
          </a:prstGeom>
          <a:noFill/>
        </p:spPr>
        <p:txBody>
          <a:bodyPr wrap="square" rtlCol="0">
            <a:spAutoFit/>
          </a:bodyPr>
          <a:lstStyle/>
          <a:p>
            <a:r>
              <a:rPr lang="en-US" sz="4000" b="1" dirty="0">
                <a:solidFill>
                  <a:schemeClr val="bg1"/>
                </a:solidFill>
              </a:rPr>
              <a:t>Medicare Part B</a:t>
            </a:r>
          </a:p>
        </p:txBody>
      </p:sp>
      <p:grpSp>
        <p:nvGrpSpPr>
          <p:cNvPr id="6" name="Group 5">
            <a:extLst>
              <a:ext uri="{FF2B5EF4-FFF2-40B4-BE49-F238E27FC236}">
                <a16:creationId xmlns:a16="http://schemas.microsoft.com/office/drawing/2014/main" id="{8A9F128D-90B1-F240-2257-87D8ADD73E29}"/>
              </a:ext>
            </a:extLst>
          </p:cNvPr>
          <p:cNvGrpSpPr/>
          <p:nvPr/>
        </p:nvGrpSpPr>
        <p:grpSpPr>
          <a:xfrm>
            <a:off x="321281" y="1858445"/>
            <a:ext cx="1781791" cy="2240449"/>
            <a:chOff x="321281" y="1858445"/>
            <a:chExt cx="1781791" cy="2240449"/>
          </a:xfrm>
        </p:grpSpPr>
        <p:sp>
          <p:nvSpPr>
            <p:cNvPr id="9" name="TextBox 8">
              <a:extLst>
                <a:ext uri="{FF2B5EF4-FFF2-40B4-BE49-F238E27FC236}">
                  <a16:creationId xmlns:a16="http://schemas.microsoft.com/office/drawing/2014/main" id="{7B47614A-A87D-4453-AFB1-AC969524D973}"/>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4" name="Picture 3">
              <a:extLst>
                <a:ext uri="{FF2B5EF4-FFF2-40B4-BE49-F238E27FC236}">
                  <a16:creationId xmlns:a16="http://schemas.microsoft.com/office/drawing/2014/main" id="{2B4D5D93-2A2D-E038-D89F-444D4B81E429}"/>
                </a:ext>
              </a:extLst>
            </p:cNvPr>
            <p:cNvPicPr>
              <a:picLocks noChangeAspect="1"/>
            </p:cNvPicPr>
            <p:nvPr/>
          </p:nvPicPr>
          <p:blipFill>
            <a:blip r:embed="rId3"/>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3978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C53527-D335-35E0-90CB-9FB88E0812CD}"/>
              </a:ext>
            </a:extLst>
          </p:cNvPr>
          <p:cNvSpPr/>
          <p:nvPr/>
        </p:nvSpPr>
        <p:spPr>
          <a:xfrm>
            <a:off x="3558448" y="1734161"/>
            <a:ext cx="7915907" cy="3539430"/>
          </a:xfrm>
          <a:prstGeom prst="rect">
            <a:avLst/>
          </a:prstGeom>
        </p:spPr>
        <p:txBody>
          <a:bodyPr wrap="square">
            <a:spAutoFit/>
          </a:bodyPr>
          <a:lstStyle/>
          <a:p>
            <a:pPr marL="369877" lvl="1" indent="-342891">
              <a:spcAft>
                <a:spcPts val="1200"/>
              </a:spcAft>
              <a:buFont typeface="Wingdings" panose="05000000000000000000" pitchFamily="2" charset="2"/>
              <a:buChar char="§"/>
            </a:pPr>
            <a:r>
              <a:rPr lang="en-US" sz="2800" b="1" dirty="0">
                <a:latin typeface="Arial" panose="020B0604020202020204" pitchFamily="34" charset="0"/>
                <a:cs typeface="Arial" panose="020B0604020202020204" pitchFamily="34" charset="0"/>
              </a:rPr>
              <a:t>Monthly premium:</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Standard premium is $202.90 (or higher depending on your income, see next slide)</a:t>
            </a:r>
          </a:p>
          <a:p>
            <a:pPr marL="369877" lvl="1" indent="-342891">
              <a:spcAft>
                <a:spcPts val="1200"/>
              </a:spcAft>
              <a:buFont typeface="Wingdings" panose="05000000000000000000" pitchFamily="2" charset="2"/>
              <a:buChar char="§"/>
            </a:pPr>
            <a:r>
              <a:rPr lang="en-US" sz="2800" b="1" dirty="0">
                <a:latin typeface="Arial" panose="020B0604020202020204" pitchFamily="34" charset="0"/>
                <a:cs typeface="Arial" panose="020B0604020202020204" pitchFamily="34" charset="0"/>
              </a:rPr>
              <a:t>Yearly: </a:t>
            </a:r>
            <a:r>
              <a:rPr lang="en-US" sz="2400" dirty="0">
                <a:latin typeface="Arial" panose="020B0604020202020204" pitchFamily="34" charset="0"/>
                <a:cs typeface="Arial" panose="020B0604020202020204" pitchFamily="34" charset="0"/>
              </a:rPr>
              <a:t>$283</a:t>
            </a:r>
          </a:p>
          <a:p>
            <a:pPr marL="342891" lvl="1" indent="-342891">
              <a:buSzPct val="100000"/>
              <a:buFont typeface="Wingdings" panose="05000000000000000000" pitchFamily="2" charset="2"/>
              <a:buChar char="§"/>
            </a:pPr>
            <a:r>
              <a:rPr lang="en-US" sz="2800" b="1" dirty="0">
                <a:latin typeface="Arial" panose="020B0604020202020204" pitchFamily="34" charset="0"/>
                <a:cs typeface="Arial" panose="020B0604020202020204" pitchFamily="34" charset="0"/>
              </a:rPr>
              <a:t>Coinsurance:</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20% coinsurance for most covered services, like doctor’s services. </a:t>
            </a:r>
          </a:p>
          <a:p>
            <a:pPr marL="800091" lvl="2" indent="-34289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$0 for some preventive services</a:t>
            </a:r>
          </a:p>
          <a:p>
            <a:pPr marL="800091" lvl="2" indent="-34289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+15% for providers who don’t “accept assignment”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Medicare payment amount)</a:t>
            </a:r>
          </a:p>
        </p:txBody>
      </p:sp>
      <p:sp>
        <p:nvSpPr>
          <p:cNvPr id="2" name="TextBox 1">
            <a:extLst>
              <a:ext uri="{FF2B5EF4-FFF2-40B4-BE49-F238E27FC236}">
                <a16:creationId xmlns:a16="http://schemas.microsoft.com/office/drawing/2014/main" id="{735D2CBD-29C5-8C05-9632-65CFAC822247}"/>
              </a:ext>
            </a:extLst>
          </p:cNvPr>
          <p:cNvSpPr txBox="1"/>
          <p:nvPr/>
        </p:nvSpPr>
        <p:spPr>
          <a:xfrm>
            <a:off x="2408103" y="136525"/>
            <a:ext cx="7375794" cy="707886"/>
          </a:xfrm>
          <a:prstGeom prst="rect">
            <a:avLst/>
          </a:prstGeom>
          <a:noFill/>
        </p:spPr>
        <p:txBody>
          <a:bodyPr wrap="square" rtlCol="0">
            <a:spAutoFit/>
          </a:bodyPr>
          <a:lstStyle/>
          <a:p>
            <a:r>
              <a:rPr lang="en-US" sz="4000" b="1" dirty="0">
                <a:solidFill>
                  <a:schemeClr val="bg1"/>
                </a:solidFill>
              </a:rPr>
              <a:t>Medicare Part B – 2026 Costs</a:t>
            </a:r>
          </a:p>
        </p:txBody>
      </p:sp>
      <p:grpSp>
        <p:nvGrpSpPr>
          <p:cNvPr id="5" name="Group 4">
            <a:extLst>
              <a:ext uri="{FF2B5EF4-FFF2-40B4-BE49-F238E27FC236}">
                <a16:creationId xmlns:a16="http://schemas.microsoft.com/office/drawing/2014/main" id="{385D0280-F11C-C00D-DC46-2A628C3BD03E}"/>
              </a:ext>
            </a:extLst>
          </p:cNvPr>
          <p:cNvGrpSpPr/>
          <p:nvPr/>
        </p:nvGrpSpPr>
        <p:grpSpPr>
          <a:xfrm>
            <a:off x="1021699" y="2308775"/>
            <a:ext cx="1781791" cy="2240449"/>
            <a:chOff x="321281" y="1858445"/>
            <a:chExt cx="1781791" cy="2240449"/>
          </a:xfrm>
        </p:grpSpPr>
        <p:sp>
          <p:nvSpPr>
            <p:cNvPr id="6" name="TextBox 5">
              <a:extLst>
                <a:ext uri="{FF2B5EF4-FFF2-40B4-BE49-F238E27FC236}">
                  <a16:creationId xmlns:a16="http://schemas.microsoft.com/office/drawing/2014/main" id="{35B2C025-090D-8D16-F2BB-B46604F54F34}"/>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10" name="Picture 9">
              <a:extLst>
                <a:ext uri="{FF2B5EF4-FFF2-40B4-BE49-F238E27FC236}">
                  <a16:creationId xmlns:a16="http://schemas.microsoft.com/office/drawing/2014/main" id="{99ADBD95-35A5-A5D0-679C-7D43B308DE43}"/>
                </a:ext>
              </a:extLst>
            </p:cNvPr>
            <p:cNvPicPr>
              <a:picLocks noChangeAspect="1"/>
            </p:cNvPicPr>
            <p:nvPr/>
          </p:nvPicPr>
          <p:blipFill>
            <a:blip r:embed="rId3"/>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9852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F1407-3111-46F5-8BF4-E6A37943CFA6}"/>
              </a:ext>
            </a:extLst>
          </p:cNvPr>
          <p:cNvSpPr/>
          <p:nvPr/>
        </p:nvSpPr>
        <p:spPr>
          <a:xfrm>
            <a:off x="1441712" y="1310175"/>
            <a:ext cx="930857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Income-Related Monthly Adjustment Amount (IRMAA) for 2026</a:t>
            </a:r>
          </a:p>
        </p:txBody>
      </p:sp>
      <p:sp>
        <p:nvSpPr>
          <p:cNvPr id="5" name="TextBox 4">
            <a:extLst>
              <a:ext uri="{FF2B5EF4-FFF2-40B4-BE49-F238E27FC236}">
                <a16:creationId xmlns:a16="http://schemas.microsoft.com/office/drawing/2014/main" id="{652DFCD4-E2BF-0F7C-D843-2D60C0FF58A8}"/>
              </a:ext>
            </a:extLst>
          </p:cNvPr>
          <p:cNvSpPr txBox="1"/>
          <p:nvPr/>
        </p:nvSpPr>
        <p:spPr>
          <a:xfrm>
            <a:off x="918633" y="2035575"/>
            <a:ext cx="10442726" cy="400110"/>
          </a:xfrm>
          <a:prstGeom prst="rect">
            <a:avLst/>
          </a:prstGeom>
          <a:noFill/>
        </p:spPr>
        <p:txBody>
          <a:bodyPr wrap="square" rtlCol="0">
            <a:spAutoFit/>
          </a:bodyPr>
          <a:lstStyle/>
          <a:p>
            <a:r>
              <a:rPr lang="en-US" sz="2000" dirty="0"/>
              <a:t>Chart is based on your yearly income in 2024 for what you pay in 2026 for Part B premium.</a:t>
            </a:r>
          </a:p>
        </p:txBody>
      </p:sp>
      <p:graphicFrame>
        <p:nvGraphicFramePr>
          <p:cNvPr id="6" name="Table 5">
            <a:extLst>
              <a:ext uri="{FF2B5EF4-FFF2-40B4-BE49-F238E27FC236}">
                <a16:creationId xmlns:a16="http://schemas.microsoft.com/office/drawing/2014/main" id="{A885BB7A-10CC-1EA2-1DE5-6CE4DEC8BFD9}"/>
              </a:ext>
            </a:extLst>
          </p:cNvPr>
          <p:cNvGraphicFramePr>
            <a:graphicFrameLocks noGrp="1"/>
          </p:cNvGraphicFramePr>
          <p:nvPr>
            <p:extLst>
              <p:ext uri="{D42A27DB-BD31-4B8C-83A1-F6EECF244321}">
                <p14:modId xmlns:p14="http://schemas.microsoft.com/office/powerpoint/2010/main" val="3339559982"/>
              </p:ext>
            </p:extLst>
          </p:nvPr>
        </p:nvGraphicFramePr>
        <p:xfrm>
          <a:off x="918633" y="2435685"/>
          <a:ext cx="10354733" cy="3624393"/>
        </p:xfrm>
        <a:graphic>
          <a:graphicData uri="http://schemas.openxmlformats.org/drawingml/2006/table">
            <a:tbl>
              <a:tblPr firstRow="1" bandRow="1">
                <a:tableStyleId>{BC89EF96-8CEA-46FF-86C4-4CE0E7609802}</a:tableStyleId>
              </a:tblPr>
              <a:tblGrid>
                <a:gridCol w="2936912">
                  <a:extLst>
                    <a:ext uri="{9D8B030D-6E8A-4147-A177-3AD203B41FA5}">
                      <a16:colId xmlns:a16="http://schemas.microsoft.com/office/drawing/2014/main" val="903674249"/>
                    </a:ext>
                  </a:extLst>
                </a:gridCol>
                <a:gridCol w="3026663">
                  <a:extLst>
                    <a:ext uri="{9D8B030D-6E8A-4147-A177-3AD203B41FA5}">
                      <a16:colId xmlns:a16="http://schemas.microsoft.com/office/drawing/2014/main" val="760036221"/>
                    </a:ext>
                  </a:extLst>
                </a:gridCol>
                <a:gridCol w="2758185">
                  <a:extLst>
                    <a:ext uri="{9D8B030D-6E8A-4147-A177-3AD203B41FA5}">
                      <a16:colId xmlns:a16="http://schemas.microsoft.com/office/drawing/2014/main" val="4291039843"/>
                    </a:ext>
                  </a:extLst>
                </a:gridCol>
                <a:gridCol w="1632973">
                  <a:extLst>
                    <a:ext uri="{9D8B030D-6E8A-4147-A177-3AD203B41FA5}">
                      <a16:colId xmlns:a16="http://schemas.microsoft.com/office/drawing/2014/main" val="2678907472"/>
                    </a:ext>
                  </a:extLst>
                </a:gridCol>
              </a:tblGrid>
              <a:tr h="389538">
                <a:tc>
                  <a:txBody>
                    <a:bodyPr/>
                    <a:lstStyle/>
                    <a:p>
                      <a:pPr marL="0" marR="0" algn="ctr">
                        <a:lnSpc>
                          <a:spcPct val="115000"/>
                        </a:lnSpc>
                        <a:spcBef>
                          <a:spcPts val="0"/>
                        </a:spcBef>
                        <a:spcAft>
                          <a:spcPts val="0"/>
                        </a:spcAft>
                      </a:pPr>
                      <a:r>
                        <a:rPr lang="en-US" sz="2000" dirty="0">
                          <a:latin typeface="Arial" panose="020B0604020202020204" pitchFamily="34" charset="0"/>
                          <a:cs typeface="Arial" panose="020B0604020202020204" pitchFamily="34" charset="0"/>
                        </a:rPr>
                        <a:t>File Individual Tax Return</a:t>
                      </a:r>
                      <a:endParaRPr lang="en-US" sz="2000" dirty="0">
                        <a:solidFill>
                          <a:schemeClr val="tx1"/>
                        </a:solidFill>
                        <a:latin typeface="Arial" panose="020B0604020202020204" pitchFamily="34" charset="0"/>
                        <a:ea typeface="Calibri"/>
                        <a:cs typeface="Arial" panose="020B0604020202020204" pitchFamily="34" charset="0"/>
                      </a:endParaRPr>
                    </a:p>
                  </a:txBody>
                  <a:tcPr marL="51435" marR="51435" marT="0" marB="0"/>
                </a:tc>
                <a:tc>
                  <a:txBody>
                    <a:bodyPr/>
                    <a:lstStyle/>
                    <a:p>
                      <a:pPr marL="0" marR="0" algn="ctr">
                        <a:lnSpc>
                          <a:spcPct val="115000"/>
                        </a:lnSpc>
                        <a:spcBef>
                          <a:spcPts val="0"/>
                        </a:spcBef>
                        <a:spcAft>
                          <a:spcPts val="0"/>
                        </a:spcAft>
                      </a:pPr>
                      <a:r>
                        <a:rPr lang="en-US" sz="2000" dirty="0">
                          <a:latin typeface="Arial" panose="020B0604020202020204" pitchFamily="34" charset="0"/>
                          <a:cs typeface="Arial" panose="020B0604020202020204" pitchFamily="34" charset="0"/>
                        </a:rPr>
                        <a:t>File Joint Tax</a:t>
                      </a:r>
                      <a:r>
                        <a:rPr lang="en-US" sz="2000" baseline="0" dirty="0">
                          <a:latin typeface="Arial" panose="020B0604020202020204" pitchFamily="34" charset="0"/>
                          <a:cs typeface="Arial" panose="020B0604020202020204" pitchFamily="34" charset="0"/>
                        </a:rPr>
                        <a:t> Return</a:t>
                      </a:r>
                      <a:endParaRPr lang="en-US" sz="2000" dirty="0">
                        <a:solidFill>
                          <a:schemeClr val="tx1"/>
                        </a:solidFill>
                        <a:latin typeface="Arial" panose="020B0604020202020204" pitchFamily="34" charset="0"/>
                        <a:ea typeface="Calibri"/>
                        <a:cs typeface="Arial" panose="020B0604020202020204" pitchFamily="34" charset="0"/>
                      </a:endParaRPr>
                    </a:p>
                  </a:txBody>
                  <a:tcPr marL="51435" marR="51435" marT="0" marB="0"/>
                </a:tc>
                <a:tc>
                  <a:txBody>
                    <a:bodyPr/>
                    <a:lstStyle/>
                    <a:p>
                      <a:pPr marL="0" marR="0" algn="ctr">
                        <a:lnSpc>
                          <a:spcPct val="115000"/>
                        </a:lnSpc>
                        <a:spcBef>
                          <a:spcPts val="0"/>
                        </a:spcBef>
                        <a:spcAft>
                          <a:spcPts val="0"/>
                        </a:spcAft>
                      </a:pPr>
                      <a:r>
                        <a:rPr lang="en-US" sz="2000" dirty="0">
                          <a:solidFill>
                            <a:schemeClr val="tx1"/>
                          </a:solidFill>
                          <a:latin typeface="Arial" panose="020B0604020202020204" pitchFamily="34" charset="0"/>
                          <a:cs typeface="Arial" panose="020B0604020202020204" pitchFamily="34" charset="0"/>
                        </a:rPr>
                        <a:t>File Married &amp; Separate Tax Return</a:t>
                      </a:r>
                      <a:endParaRPr lang="en-US" sz="2000" dirty="0">
                        <a:solidFill>
                          <a:schemeClr val="tx1"/>
                        </a:solidFill>
                        <a:latin typeface="Arial" panose="020B0604020202020204" pitchFamily="34" charset="0"/>
                        <a:ea typeface="Calibri"/>
                        <a:cs typeface="Arial" panose="020B0604020202020204" pitchFamily="34" charset="0"/>
                      </a:endParaRPr>
                    </a:p>
                  </a:txBody>
                  <a:tcPr marL="51435" marR="51435" marT="0" marB="0"/>
                </a:tc>
                <a:tc>
                  <a:txBody>
                    <a:bodyPr/>
                    <a:lstStyle/>
                    <a:p>
                      <a:pPr marL="0" marR="0" algn="ctr">
                        <a:lnSpc>
                          <a:spcPct val="115000"/>
                        </a:lnSpc>
                        <a:spcBef>
                          <a:spcPts val="0"/>
                        </a:spcBef>
                        <a:spcAft>
                          <a:spcPts val="0"/>
                        </a:spcAft>
                      </a:pPr>
                      <a:r>
                        <a:rPr lang="en-US" sz="2000" dirty="0">
                          <a:latin typeface="Arial" panose="020B0604020202020204" pitchFamily="34" charset="0"/>
                          <a:cs typeface="Arial" panose="020B0604020202020204" pitchFamily="34" charset="0"/>
                        </a:rPr>
                        <a:t>In 2026</a:t>
                      </a:r>
                    </a:p>
                    <a:p>
                      <a:pPr marL="0" marR="0" algn="ctr">
                        <a:lnSpc>
                          <a:spcPct val="115000"/>
                        </a:lnSpc>
                        <a:spcBef>
                          <a:spcPts val="0"/>
                        </a:spcBef>
                        <a:spcAft>
                          <a:spcPts val="0"/>
                        </a:spcAft>
                      </a:pPr>
                      <a:r>
                        <a:rPr lang="en-US" sz="2000" dirty="0">
                          <a:latin typeface="Arial" panose="020B0604020202020204" pitchFamily="34" charset="0"/>
                          <a:cs typeface="Arial" panose="020B0604020202020204" pitchFamily="34" charset="0"/>
                        </a:rPr>
                        <a:t>You Pay</a:t>
                      </a:r>
                      <a:endParaRPr lang="en-US" sz="2000" dirty="0">
                        <a:solidFill>
                          <a:schemeClr val="tx1"/>
                        </a:solidFill>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3734582655"/>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 $109,000 or less</a:t>
                      </a:r>
                      <a:endParaRPr lang="en-US" sz="2000" dirty="0">
                        <a:latin typeface="Arial" panose="020B0604020202020204" pitchFamily="34" charset="0"/>
                        <a:ea typeface="Calibri"/>
                        <a:cs typeface="Arial" panose="020B0604020202020204" pitchFamily="34" charset="0"/>
                      </a:endParaRPr>
                    </a:p>
                  </a:txBody>
                  <a:tcPr/>
                </a:tc>
                <a:tc>
                  <a:txBody>
                    <a:bodyPr/>
                    <a:lstStyle/>
                    <a:p>
                      <a:pPr>
                        <a:lnSpc>
                          <a:spcPct val="150000"/>
                        </a:lnSpc>
                      </a:pPr>
                      <a:r>
                        <a:rPr lang="en-US" sz="2000" dirty="0">
                          <a:latin typeface="Arial" panose="020B0604020202020204" pitchFamily="34" charset="0"/>
                          <a:cs typeface="Arial" panose="020B0604020202020204" pitchFamily="34" charset="0"/>
                        </a:rPr>
                        <a:t>$218,000 or less</a:t>
                      </a:r>
                    </a:p>
                  </a:txBody>
                  <a:tcPr/>
                </a:tc>
                <a:tc>
                  <a:txBody>
                    <a:bodyPr/>
                    <a:lstStyle/>
                    <a:p>
                      <a:pPr>
                        <a:lnSpc>
                          <a:spcPct val="150000"/>
                        </a:lnSpc>
                      </a:pPr>
                      <a:r>
                        <a:rPr lang="en-US" sz="2000" dirty="0">
                          <a:latin typeface="Arial" panose="020B0604020202020204" pitchFamily="34" charset="0"/>
                          <a:cs typeface="Arial" panose="020B0604020202020204" pitchFamily="34" charset="0"/>
                        </a:rPr>
                        <a:t>$109,000 or less</a:t>
                      </a:r>
                    </a:p>
                  </a:txBody>
                  <a:tcPr/>
                </a:tc>
                <a:tc>
                  <a:txBody>
                    <a:bodyPr/>
                    <a:lstStyle/>
                    <a:p>
                      <a:pPr>
                        <a:lnSpc>
                          <a:spcPct val="150000"/>
                        </a:lnSpc>
                      </a:pPr>
                      <a:r>
                        <a:rPr lang="en-US" sz="2000" dirty="0">
                          <a:latin typeface="Arial" panose="020B0604020202020204" pitchFamily="34" charset="0"/>
                          <a:cs typeface="Arial" panose="020B0604020202020204" pitchFamily="34" charset="0"/>
                        </a:rPr>
                        <a:t>$202.90</a:t>
                      </a:r>
                    </a:p>
                  </a:txBody>
                  <a:tcPr/>
                </a:tc>
                <a:extLst>
                  <a:ext uri="{0D108BD9-81ED-4DB2-BD59-A6C34878D82A}">
                    <a16:rowId xmlns:a16="http://schemas.microsoft.com/office/drawing/2014/main" val="355857008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 $109,000–$137,000 </a:t>
                      </a:r>
                      <a:endParaRPr lang="en-US" sz="2000" dirty="0">
                        <a:latin typeface="Arial" panose="020B0604020202020204" pitchFamily="34" charset="0"/>
                        <a:ea typeface="Calibri"/>
                        <a:cs typeface="Arial" panose="020B0604020202020204" pitchFamily="34" charset="0"/>
                      </a:endParaRPr>
                    </a:p>
                  </a:txBody>
                  <a:tcPr/>
                </a:tc>
                <a:tc>
                  <a:txBody>
                    <a:bodyPr/>
                    <a:lstStyle/>
                    <a:p>
                      <a:pPr>
                        <a:lnSpc>
                          <a:spcPct val="150000"/>
                        </a:lnSpc>
                      </a:pPr>
                      <a:r>
                        <a:rPr lang="en-US" sz="2000" dirty="0">
                          <a:latin typeface="Arial" panose="020B0604020202020204" pitchFamily="34" charset="0"/>
                          <a:cs typeface="Arial" panose="020B0604020202020204" pitchFamily="34" charset="0"/>
                        </a:rPr>
                        <a:t>$218,000 - $274,000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Not applicable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$284.10</a:t>
                      </a:r>
                    </a:p>
                  </a:txBody>
                  <a:tcPr/>
                </a:tc>
                <a:extLst>
                  <a:ext uri="{0D108BD9-81ED-4DB2-BD59-A6C34878D82A}">
                    <a16:rowId xmlns:a16="http://schemas.microsoft.com/office/drawing/2014/main" val="349733952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dirty="0">
                          <a:latin typeface="Arial" panose="020B0604020202020204" pitchFamily="34" charset="0"/>
                          <a:cs typeface="Arial" panose="020B0604020202020204" pitchFamily="34" charset="0"/>
                        </a:rPr>
                        <a:t>$137,000–$171,000 </a:t>
                      </a:r>
                      <a:endParaRPr lang="en-US" sz="2000" spc="-50" dirty="0">
                        <a:latin typeface="Arial" panose="020B0604020202020204" pitchFamily="34" charset="0"/>
                        <a:ea typeface="Calibri"/>
                        <a:cs typeface="Arial" panose="020B0604020202020204" pitchFamily="34" charset="0"/>
                      </a:endParaRPr>
                    </a:p>
                  </a:txBody>
                  <a:tcPr/>
                </a:tc>
                <a:tc>
                  <a:txBody>
                    <a:bodyPr/>
                    <a:lstStyle/>
                    <a:p>
                      <a:pPr>
                        <a:lnSpc>
                          <a:spcPct val="150000"/>
                        </a:lnSpc>
                      </a:pPr>
                      <a:r>
                        <a:rPr lang="en-US" sz="2000" dirty="0">
                          <a:latin typeface="Arial" panose="020B0604020202020204" pitchFamily="34" charset="0"/>
                          <a:cs typeface="Arial" panose="020B0604020202020204" pitchFamily="34" charset="0"/>
                        </a:rPr>
                        <a:t>$274,000 - $342,000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Not applicable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$405.80</a:t>
                      </a:r>
                    </a:p>
                  </a:txBody>
                  <a:tcPr/>
                </a:tc>
                <a:extLst>
                  <a:ext uri="{0D108BD9-81ED-4DB2-BD59-A6C34878D82A}">
                    <a16:rowId xmlns:a16="http://schemas.microsoft.com/office/drawing/2014/main" val="236627395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baseline="0" dirty="0">
                          <a:latin typeface="Arial" panose="020B0604020202020204" pitchFamily="34" charset="0"/>
                          <a:cs typeface="Arial" panose="020B0604020202020204" pitchFamily="34" charset="0"/>
                        </a:rPr>
                        <a:t>$171,000–$205,000 </a:t>
                      </a:r>
                      <a:endParaRPr lang="en-US" sz="2000" spc="-50" baseline="0" dirty="0">
                        <a:latin typeface="Arial" panose="020B0604020202020204" pitchFamily="34" charset="0"/>
                        <a:ea typeface="Calibri"/>
                        <a:cs typeface="Arial" panose="020B0604020202020204" pitchFamily="34" charset="0"/>
                      </a:endParaRPr>
                    </a:p>
                  </a:txBody>
                  <a:tcPr/>
                </a:tc>
                <a:tc>
                  <a:txBody>
                    <a:bodyPr/>
                    <a:lstStyle/>
                    <a:p>
                      <a:pPr>
                        <a:lnSpc>
                          <a:spcPct val="150000"/>
                        </a:lnSpc>
                      </a:pPr>
                      <a:r>
                        <a:rPr lang="en-US" sz="2000" dirty="0">
                          <a:latin typeface="Arial" panose="020B0604020202020204" pitchFamily="34" charset="0"/>
                          <a:cs typeface="Arial" panose="020B0604020202020204" pitchFamily="34" charset="0"/>
                        </a:rPr>
                        <a:t>$342,000 - $410,000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Not applicable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$527.50</a:t>
                      </a:r>
                    </a:p>
                  </a:txBody>
                  <a:tcPr/>
                </a:tc>
                <a:extLst>
                  <a:ext uri="{0D108BD9-81ED-4DB2-BD59-A6C34878D82A}">
                    <a16:rowId xmlns:a16="http://schemas.microsoft.com/office/drawing/2014/main" val="961209266"/>
                  </a:ext>
                </a:extLst>
              </a:tr>
              <a:tr h="370840">
                <a:tc>
                  <a:txBody>
                    <a:bodyPr/>
                    <a:lstStyle/>
                    <a:p>
                      <a:pPr>
                        <a:lnSpc>
                          <a:spcPct val="150000"/>
                        </a:lnSpc>
                      </a:pPr>
                      <a:r>
                        <a:rPr lang="en-US" sz="2000" dirty="0">
                          <a:latin typeface="Arial" panose="020B0604020202020204" pitchFamily="34" charset="0"/>
                          <a:cs typeface="Arial" panose="020B0604020202020204" pitchFamily="34" charset="0"/>
                        </a:rPr>
                        <a:t>$205,000-$500,000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$410,000 - $750,000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$109,000 - $391,000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$649.20</a:t>
                      </a:r>
                    </a:p>
                  </a:txBody>
                  <a:tcPr/>
                </a:tc>
                <a:extLst>
                  <a:ext uri="{0D108BD9-81ED-4DB2-BD59-A6C34878D82A}">
                    <a16:rowId xmlns:a16="http://schemas.microsoft.com/office/drawing/2014/main" val="1830049524"/>
                  </a:ext>
                </a:extLst>
              </a:tr>
              <a:tr h="370840">
                <a:tc>
                  <a:txBody>
                    <a:bodyPr/>
                    <a:lstStyle/>
                    <a:p>
                      <a:pPr>
                        <a:lnSpc>
                          <a:spcPct val="150000"/>
                        </a:lnSpc>
                      </a:pPr>
                      <a:r>
                        <a:rPr lang="en-US" sz="2000" dirty="0">
                          <a:latin typeface="Arial" panose="020B0604020202020204" pitchFamily="34" charset="0"/>
                          <a:cs typeface="Arial" panose="020B0604020202020204" pitchFamily="34" charset="0"/>
                        </a:rPr>
                        <a:t>$500,000 or Above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$750,000 or Above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$391,000 or Above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$689.90</a:t>
                      </a:r>
                    </a:p>
                  </a:txBody>
                  <a:tcPr/>
                </a:tc>
                <a:extLst>
                  <a:ext uri="{0D108BD9-81ED-4DB2-BD59-A6C34878D82A}">
                    <a16:rowId xmlns:a16="http://schemas.microsoft.com/office/drawing/2014/main" val="668644336"/>
                  </a:ext>
                </a:extLst>
              </a:tr>
            </a:tbl>
          </a:graphicData>
        </a:graphic>
      </p:graphicFrame>
      <p:sp>
        <p:nvSpPr>
          <p:cNvPr id="3" name="TextBox 2">
            <a:extLst>
              <a:ext uri="{FF2B5EF4-FFF2-40B4-BE49-F238E27FC236}">
                <a16:creationId xmlns:a16="http://schemas.microsoft.com/office/drawing/2014/main" id="{6C1829D5-533F-6E16-974A-FDFCD68A1AC2}"/>
              </a:ext>
            </a:extLst>
          </p:cNvPr>
          <p:cNvSpPr txBox="1"/>
          <p:nvPr/>
        </p:nvSpPr>
        <p:spPr>
          <a:xfrm>
            <a:off x="2406417" y="136525"/>
            <a:ext cx="7375794" cy="707886"/>
          </a:xfrm>
          <a:prstGeom prst="rect">
            <a:avLst/>
          </a:prstGeom>
          <a:noFill/>
        </p:spPr>
        <p:txBody>
          <a:bodyPr wrap="square" rtlCol="0">
            <a:spAutoFit/>
          </a:bodyPr>
          <a:lstStyle/>
          <a:p>
            <a:r>
              <a:rPr lang="en-US" sz="4000" b="1" dirty="0">
                <a:solidFill>
                  <a:schemeClr val="bg1"/>
                </a:solidFill>
              </a:rPr>
              <a:t>Medicare Part B – 2026 Costs</a:t>
            </a:r>
          </a:p>
        </p:txBody>
      </p:sp>
    </p:spTree>
    <p:extLst>
      <p:ext uri="{BB962C8B-B14F-4D97-AF65-F5344CB8AC3E}">
        <p14:creationId xmlns:p14="http://schemas.microsoft.com/office/powerpoint/2010/main" val="3746674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B82E25-E180-49B5-AE4A-4CB39A605049}"/>
              </a:ext>
            </a:extLst>
          </p:cNvPr>
          <p:cNvSpPr/>
          <p:nvPr/>
        </p:nvSpPr>
        <p:spPr>
          <a:xfrm>
            <a:off x="2494023" y="1543990"/>
            <a:ext cx="405752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Preventive Services</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494023" y="2428726"/>
            <a:ext cx="6798365" cy="2000548"/>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Welcome to Medicare Visit</a:t>
            </a:r>
          </a:p>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Yearly Wellness Visit</a:t>
            </a:r>
          </a:p>
          <a:p>
            <a:pPr marL="342900" indent="-342900">
              <a:spcAft>
                <a:spcPts val="600"/>
              </a:spcAft>
              <a:buFont typeface="Wingdings" panose="05000000000000000000" pitchFamily="2" charset="2"/>
              <a:buChar char="§"/>
              <a:defRPr/>
            </a:pPr>
            <a:r>
              <a:rPr lang="en-US" altLang="en-US" sz="2600" dirty="0">
                <a:cs typeface="Arial" panose="020B0604020202020204" pitchFamily="34" charset="0"/>
              </a:rPr>
              <a:t>Additional screenings/tests/services</a:t>
            </a:r>
            <a:br>
              <a:rPr lang="en-US" altLang="en-US" sz="2600" dirty="0">
                <a:cs typeface="Arial" panose="020B0604020202020204" pitchFamily="34" charset="0"/>
              </a:rPr>
            </a:br>
            <a:r>
              <a:rPr lang="en-US" altLang="en-US" sz="2600" dirty="0">
                <a:cs typeface="Arial" panose="020B0604020202020204" pitchFamily="34" charset="0"/>
              </a:rPr>
              <a:t>(</a:t>
            </a:r>
            <a:r>
              <a:rPr lang="en-US" altLang="en-US" sz="2000" dirty="0">
                <a:latin typeface="Arial" panose="020B0604020202020204" pitchFamily="34" charset="0"/>
                <a:cs typeface="Arial" panose="020B0604020202020204" pitchFamily="34" charset="0"/>
              </a:rPr>
              <a:t>Most covered with no deductible or co-pay)</a:t>
            </a:r>
          </a:p>
        </p:txBody>
      </p:sp>
      <p:sp>
        <p:nvSpPr>
          <p:cNvPr id="7" name="Rectangle 6">
            <a:extLst>
              <a:ext uri="{FF2B5EF4-FFF2-40B4-BE49-F238E27FC236}">
                <a16:creationId xmlns:a16="http://schemas.microsoft.com/office/drawing/2014/main" id="{4E1137A8-B2B1-45CC-8295-4A619EBD56B5}"/>
              </a:ext>
            </a:extLst>
          </p:cNvPr>
          <p:cNvSpPr/>
          <p:nvPr/>
        </p:nvSpPr>
        <p:spPr>
          <a:xfrm>
            <a:off x="9292388" y="4342048"/>
            <a:ext cx="2743199" cy="1200329"/>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altLang="en-US" dirty="0">
                <a:latin typeface="Arial" panose="020B0604020202020204" pitchFamily="34" charset="0"/>
                <a:cs typeface="Arial" panose="020B0604020202020204" pitchFamily="34" charset="0"/>
              </a:rPr>
              <a:t>Review the preventive services chart &amp;</a:t>
            </a:r>
          </a:p>
          <a:p>
            <a:pPr algn="ctr">
              <a:defRPr/>
            </a:pPr>
            <a:r>
              <a:rPr lang="en-US" altLang="en-US" dirty="0">
                <a:latin typeface="Arial" panose="020B0604020202020204" pitchFamily="34" charset="0"/>
                <a:cs typeface="Arial" panose="020B0604020202020204" pitchFamily="34" charset="0"/>
              </a:rPr>
              <a:t>discuss your prevention plan with your doctor.</a:t>
            </a:r>
          </a:p>
        </p:txBody>
      </p:sp>
      <p:sp>
        <p:nvSpPr>
          <p:cNvPr id="8" name="Rectangle 7">
            <a:extLst>
              <a:ext uri="{FF2B5EF4-FFF2-40B4-BE49-F238E27FC236}">
                <a16:creationId xmlns:a16="http://schemas.microsoft.com/office/drawing/2014/main" id="{BAC50407-1431-4482-A4EB-1E65C00FA040}"/>
              </a:ext>
            </a:extLst>
          </p:cNvPr>
          <p:cNvSpPr/>
          <p:nvPr/>
        </p:nvSpPr>
        <p:spPr>
          <a:xfrm>
            <a:off x="2174534" y="5042118"/>
            <a:ext cx="6290262" cy="707886"/>
          </a:xfrm>
          <a:prstGeom prst="rect">
            <a:avLst/>
          </a:prstGeom>
        </p:spPr>
        <p:txBody>
          <a:bodyPr wrap="square">
            <a:spAutoFit/>
          </a:bodyPr>
          <a:lstStyle/>
          <a:p>
            <a:r>
              <a:rPr lang="en-US" altLang="en-US" sz="2000" b="1" i="1" dirty="0">
                <a:latin typeface="+mj-lt"/>
                <a:cs typeface="Times New Roman" pitchFamily="18" charset="0"/>
              </a:rPr>
              <a:t>“An ounce of </a:t>
            </a:r>
            <a:r>
              <a:rPr lang="en-US" altLang="en-US" b="1" i="1" dirty="0">
                <a:latin typeface="+mj-lt"/>
                <a:cs typeface="Times New Roman" pitchFamily="18" charset="0"/>
              </a:rPr>
              <a:t>prevention</a:t>
            </a:r>
            <a:r>
              <a:rPr lang="en-US" altLang="en-US" sz="2000" b="1" i="1" dirty="0">
                <a:latin typeface="+mj-lt"/>
                <a:cs typeface="Times New Roman" pitchFamily="18" charset="0"/>
              </a:rPr>
              <a:t> is worth a pound of cure”</a:t>
            </a:r>
          </a:p>
          <a:p>
            <a:r>
              <a:rPr lang="en-US" altLang="en-US" sz="2000" b="1" i="1" dirty="0">
                <a:latin typeface="+mj-lt"/>
                <a:cs typeface="Times New Roman" pitchFamily="18" charset="0"/>
              </a:rPr>
              <a:t>			-Benjamin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0597" y="2084278"/>
            <a:ext cx="1440136" cy="20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DFED651-51EF-25A9-0901-AE1E95051059}"/>
              </a:ext>
            </a:extLst>
          </p:cNvPr>
          <p:cNvSpPr txBox="1"/>
          <p:nvPr/>
        </p:nvSpPr>
        <p:spPr>
          <a:xfrm>
            <a:off x="1355608" y="113693"/>
            <a:ext cx="9480783" cy="707886"/>
          </a:xfrm>
          <a:prstGeom prst="rect">
            <a:avLst/>
          </a:prstGeom>
          <a:noFill/>
        </p:spPr>
        <p:txBody>
          <a:bodyPr wrap="square" rtlCol="0">
            <a:spAutoFit/>
          </a:bodyPr>
          <a:lstStyle/>
          <a:p>
            <a:r>
              <a:rPr lang="en-US" sz="4000" b="1" dirty="0">
                <a:solidFill>
                  <a:schemeClr val="bg1"/>
                </a:solidFill>
              </a:rPr>
              <a:t>Medicare Part B – Preventive Services</a:t>
            </a:r>
          </a:p>
        </p:txBody>
      </p:sp>
      <p:grpSp>
        <p:nvGrpSpPr>
          <p:cNvPr id="4" name="Group 3">
            <a:extLst>
              <a:ext uri="{FF2B5EF4-FFF2-40B4-BE49-F238E27FC236}">
                <a16:creationId xmlns:a16="http://schemas.microsoft.com/office/drawing/2014/main" id="{426032CA-B43F-ED98-86C5-ACAB7DB8E6DF}"/>
              </a:ext>
            </a:extLst>
          </p:cNvPr>
          <p:cNvGrpSpPr/>
          <p:nvPr/>
        </p:nvGrpSpPr>
        <p:grpSpPr>
          <a:xfrm>
            <a:off x="392743" y="2308775"/>
            <a:ext cx="1781791" cy="2240449"/>
            <a:chOff x="321281" y="1858445"/>
            <a:chExt cx="1781791" cy="2240449"/>
          </a:xfrm>
        </p:grpSpPr>
        <p:sp>
          <p:nvSpPr>
            <p:cNvPr id="6" name="TextBox 5">
              <a:extLst>
                <a:ext uri="{FF2B5EF4-FFF2-40B4-BE49-F238E27FC236}">
                  <a16:creationId xmlns:a16="http://schemas.microsoft.com/office/drawing/2014/main" id="{F10839A4-4525-D5CA-B08B-1A5B8791713D}"/>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13" name="Picture 12">
              <a:extLst>
                <a:ext uri="{FF2B5EF4-FFF2-40B4-BE49-F238E27FC236}">
                  <a16:creationId xmlns:a16="http://schemas.microsoft.com/office/drawing/2014/main" id="{B93FAC2D-1CD1-E068-58A0-D09DBF587DDB}"/>
                </a:ext>
              </a:extLst>
            </p:cNvPr>
            <p:cNvPicPr>
              <a:picLocks noChangeAspect="1"/>
            </p:cNvPicPr>
            <p:nvPr/>
          </p:nvPicPr>
          <p:blipFill>
            <a:blip r:embed="rId5"/>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310887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8331E-FBF6-438A-A19E-CFD8182C2D04}"/>
              </a:ext>
            </a:extLst>
          </p:cNvPr>
          <p:cNvSpPr/>
          <p:nvPr/>
        </p:nvSpPr>
        <p:spPr>
          <a:xfrm>
            <a:off x="3360145" y="1358737"/>
            <a:ext cx="5717754" cy="584775"/>
          </a:xfrm>
          <a:prstGeom prst="rect">
            <a:avLst/>
          </a:prstGeom>
        </p:spPr>
        <p:txBody>
          <a:bodyPr wrap="square">
            <a:spAutoFit/>
          </a:bodyPr>
          <a:lstStyle/>
          <a:p>
            <a:pPr algn="ctr"/>
            <a:r>
              <a:rPr lang="en-US" altLang="en-US" sz="3200" b="1" dirty="0">
                <a:latin typeface="Arial" panose="020B0604020202020204" pitchFamily="34" charset="0"/>
                <a:cs typeface="Arial" panose="020B0604020202020204" pitchFamily="34" charset="0"/>
              </a:rPr>
              <a:t>“Welcome to Medicare” Visit</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569146" y="1943512"/>
            <a:ext cx="6970644" cy="4124206"/>
          </a:xfrm>
          <a:prstGeom prst="rect">
            <a:avLst/>
          </a:prstGeom>
        </p:spPr>
        <p:txBody>
          <a:bodyPr wrap="square">
            <a:spAutoFit/>
          </a:bodyPr>
          <a:lstStyle/>
          <a:p>
            <a:r>
              <a:rPr lang="en-US" altLang="en-US" sz="2000" b="1" dirty="0">
                <a:cs typeface="Arial" charset="0"/>
              </a:rPr>
              <a:t>Includes:</a:t>
            </a:r>
          </a:p>
          <a:p>
            <a:pPr marL="800100" lvl="1" indent="-342900">
              <a:spcAft>
                <a:spcPts val="1200"/>
              </a:spcAft>
              <a:buFont typeface="Wingdings" panose="05000000000000000000" pitchFamily="2" charset="2"/>
              <a:buChar char="§"/>
            </a:pPr>
            <a:r>
              <a:rPr lang="en-US" altLang="en-US" sz="2000" dirty="0">
                <a:cs typeface="Arial" charset="0"/>
              </a:rPr>
              <a:t>Height, weight, and blood pressure </a:t>
            </a:r>
          </a:p>
          <a:p>
            <a:pPr marL="800100" lvl="1" indent="-342900">
              <a:spcAft>
                <a:spcPts val="1200"/>
              </a:spcAft>
              <a:buFont typeface="Wingdings" panose="05000000000000000000" pitchFamily="2" charset="2"/>
              <a:buChar char="§"/>
            </a:pPr>
            <a:r>
              <a:rPr lang="en-US" altLang="en-US" sz="2000" dirty="0">
                <a:cs typeface="Arial" charset="0"/>
              </a:rPr>
              <a:t>Body mass index</a:t>
            </a:r>
          </a:p>
          <a:p>
            <a:pPr marL="800100" lvl="1" indent="-342900">
              <a:spcAft>
                <a:spcPts val="1200"/>
              </a:spcAft>
              <a:buFont typeface="Wingdings" panose="05000000000000000000" pitchFamily="2" charset="2"/>
              <a:buChar char="§"/>
            </a:pPr>
            <a:r>
              <a:rPr lang="en-US" altLang="en-US" sz="2000" dirty="0">
                <a:cs typeface="Arial" charset="0"/>
              </a:rPr>
              <a:t>Vision test</a:t>
            </a:r>
          </a:p>
          <a:p>
            <a:pPr marL="800100" lvl="1" indent="-342900">
              <a:spcAft>
                <a:spcPts val="1200"/>
              </a:spcAft>
              <a:buFont typeface="Wingdings" panose="05000000000000000000" pitchFamily="2" charset="2"/>
              <a:buChar char="§"/>
            </a:pPr>
            <a:r>
              <a:rPr lang="en-US" altLang="en-US" sz="2000" dirty="0">
                <a:cs typeface="Arial" charset="0"/>
              </a:rPr>
              <a:t>Review of potential risk for depression and level of safety</a:t>
            </a:r>
          </a:p>
          <a:p>
            <a:pPr marL="800100" lvl="1" indent="-342900">
              <a:spcAft>
                <a:spcPts val="1200"/>
              </a:spcAft>
              <a:buFont typeface="Wingdings" panose="05000000000000000000" pitchFamily="2" charset="2"/>
              <a:buChar char="§"/>
            </a:pPr>
            <a:r>
              <a:rPr lang="en-US" altLang="en-US" sz="2000" dirty="0">
                <a:cs typeface="Arial" charset="0"/>
              </a:rPr>
              <a:t>Discussion about advance directives if you choose</a:t>
            </a:r>
          </a:p>
          <a:p>
            <a:pPr marL="800100" lvl="1" indent="-342900">
              <a:spcAft>
                <a:spcPts val="1200"/>
              </a:spcAft>
              <a:buFont typeface="Wingdings" panose="05000000000000000000" pitchFamily="2" charset="2"/>
              <a:buChar char="§"/>
            </a:pPr>
            <a:r>
              <a:rPr lang="en-US" altLang="en-US" sz="2000" dirty="0">
                <a:cs typeface="Arial" charset="0"/>
              </a:rPr>
              <a:t>A written plan regarding screenings, shots, and other preventive services needed</a:t>
            </a:r>
          </a:p>
          <a:p>
            <a:r>
              <a:rPr lang="en-US" altLang="en-US" sz="2200" b="1" i="1" dirty="0">
                <a:solidFill>
                  <a:srgbClr val="FF0000"/>
                </a:solidFill>
                <a:cs typeface="Arial" charset="0"/>
              </a:rPr>
              <a:t>      Note:  NOT a physical!</a:t>
            </a:r>
          </a:p>
        </p:txBody>
      </p:sp>
      <p:sp>
        <p:nvSpPr>
          <p:cNvPr id="5" name="TextBox 4">
            <a:extLst>
              <a:ext uri="{FF2B5EF4-FFF2-40B4-BE49-F238E27FC236}">
                <a16:creationId xmlns:a16="http://schemas.microsoft.com/office/drawing/2014/main" id="{59491481-2D8B-B90D-5D83-14CDC0E68976}"/>
              </a:ext>
            </a:extLst>
          </p:cNvPr>
          <p:cNvSpPr txBox="1"/>
          <p:nvPr/>
        </p:nvSpPr>
        <p:spPr>
          <a:xfrm>
            <a:off x="1355608" y="113693"/>
            <a:ext cx="9480783" cy="707886"/>
          </a:xfrm>
          <a:prstGeom prst="rect">
            <a:avLst/>
          </a:prstGeom>
          <a:noFill/>
        </p:spPr>
        <p:txBody>
          <a:bodyPr wrap="square" rtlCol="0">
            <a:spAutoFit/>
          </a:bodyPr>
          <a:lstStyle/>
          <a:p>
            <a:r>
              <a:rPr lang="en-US" sz="4000" b="1" dirty="0">
                <a:solidFill>
                  <a:schemeClr val="bg1"/>
                </a:solidFill>
              </a:rPr>
              <a:t>Medicare Part B – Preventive Services</a:t>
            </a:r>
          </a:p>
        </p:txBody>
      </p:sp>
      <p:grpSp>
        <p:nvGrpSpPr>
          <p:cNvPr id="4" name="Group 3">
            <a:extLst>
              <a:ext uri="{FF2B5EF4-FFF2-40B4-BE49-F238E27FC236}">
                <a16:creationId xmlns:a16="http://schemas.microsoft.com/office/drawing/2014/main" id="{FE0D1230-A4CD-C443-DB84-6403C7243358}"/>
              </a:ext>
            </a:extLst>
          </p:cNvPr>
          <p:cNvGrpSpPr/>
          <p:nvPr/>
        </p:nvGrpSpPr>
        <p:grpSpPr>
          <a:xfrm>
            <a:off x="1021699" y="2308775"/>
            <a:ext cx="1781791" cy="2240449"/>
            <a:chOff x="321281" y="1858445"/>
            <a:chExt cx="1781791" cy="2240449"/>
          </a:xfrm>
        </p:grpSpPr>
        <p:sp>
          <p:nvSpPr>
            <p:cNvPr id="6" name="TextBox 5">
              <a:extLst>
                <a:ext uri="{FF2B5EF4-FFF2-40B4-BE49-F238E27FC236}">
                  <a16:creationId xmlns:a16="http://schemas.microsoft.com/office/drawing/2014/main" id="{41AD2CC8-98F2-5C9F-A952-BEBA005AC047}"/>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11" name="Picture 10">
              <a:extLst>
                <a:ext uri="{FF2B5EF4-FFF2-40B4-BE49-F238E27FC236}">
                  <a16:creationId xmlns:a16="http://schemas.microsoft.com/office/drawing/2014/main" id="{DF7A559D-B5A1-B7D6-909D-58898EEB0089}"/>
                </a:ext>
              </a:extLst>
            </p:cNvPr>
            <p:cNvPicPr>
              <a:picLocks noChangeAspect="1"/>
            </p:cNvPicPr>
            <p:nvPr/>
          </p:nvPicPr>
          <p:blipFill>
            <a:blip r:embed="rId3"/>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396023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20F9DC-BCC9-4567-A449-597AA1B19B22}"/>
              </a:ext>
            </a:extLst>
          </p:cNvPr>
          <p:cNvSpPr/>
          <p:nvPr/>
        </p:nvSpPr>
        <p:spPr>
          <a:xfrm>
            <a:off x="3076805" y="1252757"/>
            <a:ext cx="4247638"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Yearly Wellness Visit</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3076805" y="1837532"/>
            <a:ext cx="8590058" cy="4093428"/>
          </a:xfrm>
          <a:prstGeom prst="rect">
            <a:avLst/>
          </a:prstGeom>
        </p:spPr>
        <p:txBody>
          <a:bodyPr wrap="square">
            <a:spAutoFit/>
          </a:bodyPr>
          <a:lstStyle/>
          <a:p>
            <a:r>
              <a:rPr lang="en-US" altLang="en-US" sz="2400" b="1" dirty="0">
                <a:cs typeface="Arial" charset="0"/>
              </a:rPr>
              <a:t>Includes</a:t>
            </a:r>
            <a:r>
              <a:rPr lang="en-US" altLang="en-US" sz="2200" dirty="0">
                <a:cs typeface="Arial" charset="0"/>
              </a:rPr>
              <a:t>:</a:t>
            </a:r>
            <a:r>
              <a:rPr lang="en-US" altLang="en-US" sz="2200" b="1" dirty="0">
                <a:cs typeface="Arial" charset="0"/>
              </a:rPr>
              <a:t> </a:t>
            </a:r>
          </a:p>
          <a:p>
            <a:pPr marL="800100" lvl="1" indent="-342900">
              <a:buFont typeface="Wingdings" panose="05000000000000000000" pitchFamily="2" charset="2"/>
              <a:buChar char="§"/>
            </a:pPr>
            <a:r>
              <a:rPr lang="en-US" altLang="en-US" sz="2200" dirty="0">
                <a:cs typeface="Arial" charset="0"/>
              </a:rPr>
              <a:t>Review of medical and family history</a:t>
            </a:r>
          </a:p>
          <a:p>
            <a:pPr marL="800100" lvl="1" indent="-342900">
              <a:spcAft>
                <a:spcPts val="600"/>
              </a:spcAft>
              <a:buFont typeface="Wingdings" panose="05000000000000000000" pitchFamily="2" charset="2"/>
              <a:buChar char="§"/>
            </a:pPr>
            <a:r>
              <a:rPr lang="en-US" altLang="en-US" sz="2200" dirty="0">
                <a:cs typeface="Arial" charset="0"/>
              </a:rPr>
              <a:t>Develop list of current providers and prescriptions</a:t>
            </a:r>
          </a:p>
          <a:p>
            <a:pPr marL="800100" lvl="1" indent="-342900">
              <a:spcAft>
                <a:spcPts val="600"/>
              </a:spcAft>
              <a:buFont typeface="Wingdings" panose="05000000000000000000" pitchFamily="2" charset="2"/>
              <a:buChar char="§"/>
            </a:pPr>
            <a:r>
              <a:rPr lang="en-US" altLang="en-US" sz="2200" dirty="0">
                <a:cs typeface="Arial" charset="0"/>
              </a:rPr>
              <a:t>Record height, weight, blood pressure</a:t>
            </a:r>
          </a:p>
          <a:p>
            <a:pPr marL="800100" lvl="1" indent="-342900">
              <a:spcAft>
                <a:spcPts val="600"/>
              </a:spcAft>
              <a:buFont typeface="Wingdings" panose="05000000000000000000" pitchFamily="2" charset="2"/>
              <a:buChar char="§"/>
            </a:pPr>
            <a:r>
              <a:rPr lang="en-US" altLang="en-US" sz="2200" dirty="0">
                <a:cs typeface="Arial" charset="0"/>
              </a:rPr>
              <a:t>Create list of risk factors and treatment options</a:t>
            </a:r>
          </a:p>
          <a:p>
            <a:pPr marL="800100" lvl="1" indent="-342900">
              <a:spcAft>
                <a:spcPts val="600"/>
              </a:spcAft>
              <a:buFont typeface="Wingdings" panose="05000000000000000000" pitchFamily="2" charset="2"/>
              <a:buChar char="§"/>
            </a:pPr>
            <a:r>
              <a:rPr lang="en-US" altLang="en-US" sz="2200" dirty="0">
                <a:cs typeface="Arial" charset="0"/>
              </a:rPr>
              <a:t>Detection of cognitive impairment</a:t>
            </a:r>
          </a:p>
          <a:p>
            <a:pPr marL="800100" lvl="1" indent="-342900">
              <a:spcAft>
                <a:spcPts val="600"/>
              </a:spcAft>
              <a:buFont typeface="Wingdings" panose="05000000000000000000" pitchFamily="2" charset="2"/>
              <a:buChar char="§"/>
            </a:pPr>
            <a:r>
              <a:rPr lang="en-US" altLang="en-US" sz="2200" dirty="0">
                <a:cs typeface="Arial" charset="0"/>
              </a:rPr>
              <a:t>Establish schedule of screenings for appropriate preventive services</a:t>
            </a:r>
          </a:p>
          <a:p>
            <a:pPr marL="800100" lvl="1" indent="-342900">
              <a:spcAft>
                <a:spcPts val="1800"/>
              </a:spcAft>
              <a:buFont typeface="Wingdings" panose="05000000000000000000" pitchFamily="2" charset="2"/>
              <a:buChar char="§"/>
            </a:pPr>
            <a:r>
              <a:rPr lang="en-US" altLang="en-US" sz="2200" dirty="0">
                <a:cs typeface="Arial" charset="0"/>
              </a:rPr>
              <a:t>Offer personalized health advice</a:t>
            </a:r>
          </a:p>
          <a:p>
            <a:pPr>
              <a:spcAft>
                <a:spcPts val="600"/>
              </a:spcAft>
            </a:pPr>
            <a:r>
              <a:rPr lang="en-US" altLang="en-US" sz="2000" b="1" dirty="0">
                <a:latin typeface="Arial" charset="0"/>
                <a:cs typeface="Arial" charset="0"/>
              </a:rPr>
              <a:t>Note:  </a:t>
            </a:r>
            <a:r>
              <a:rPr lang="en-US" altLang="en-US" sz="2000" dirty="0">
                <a:latin typeface="Arial" charset="0"/>
                <a:cs typeface="Arial" charset="0"/>
              </a:rPr>
              <a:t>Not a physical.  Be sure to ask for </a:t>
            </a:r>
            <a:r>
              <a:rPr lang="en-US" altLang="en-US" sz="2000" b="1" i="1" dirty="0">
                <a:latin typeface="Arial" charset="0"/>
                <a:cs typeface="Arial" charset="0"/>
              </a:rPr>
              <a:t>Yearly Wellness Visit </a:t>
            </a:r>
            <a:r>
              <a:rPr lang="en-US" altLang="en-US" sz="2000" dirty="0">
                <a:latin typeface="Arial" charset="0"/>
                <a:cs typeface="Arial" charset="0"/>
              </a:rPr>
              <a:t>by name.</a:t>
            </a:r>
            <a:endParaRPr lang="en-US" sz="2000" dirty="0"/>
          </a:p>
        </p:txBody>
      </p:sp>
      <p:sp>
        <p:nvSpPr>
          <p:cNvPr id="5" name="TextBox 4">
            <a:extLst>
              <a:ext uri="{FF2B5EF4-FFF2-40B4-BE49-F238E27FC236}">
                <a16:creationId xmlns:a16="http://schemas.microsoft.com/office/drawing/2014/main" id="{F3C89246-D17E-FC5B-0A06-565D9A7719E1}"/>
              </a:ext>
            </a:extLst>
          </p:cNvPr>
          <p:cNvSpPr txBox="1"/>
          <p:nvPr/>
        </p:nvSpPr>
        <p:spPr>
          <a:xfrm>
            <a:off x="1397306" y="167746"/>
            <a:ext cx="9397388" cy="707886"/>
          </a:xfrm>
          <a:prstGeom prst="rect">
            <a:avLst/>
          </a:prstGeom>
          <a:noFill/>
        </p:spPr>
        <p:txBody>
          <a:bodyPr wrap="square" rtlCol="0">
            <a:spAutoFit/>
          </a:bodyPr>
          <a:lstStyle/>
          <a:p>
            <a:r>
              <a:rPr lang="en-US" sz="4000" b="1" dirty="0">
                <a:solidFill>
                  <a:schemeClr val="bg1"/>
                </a:solidFill>
              </a:rPr>
              <a:t>Medicare Part B – Preventive Services</a:t>
            </a:r>
          </a:p>
        </p:txBody>
      </p:sp>
      <p:grpSp>
        <p:nvGrpSpPr>
          <p:cNvPr id="4" name="Group 3">
            <a:extLst>
              <a:ext uri="{FF2B5EF4-FFF2-40B4-BE49-F238E27FC236}">
                <a16:creationId xmlns:a16="http://schemas.microsoft.com/office/drawing/2014/main" id="{13F0555C-B3CC-BD1C-3C5B-90875E827668}"/>
              </a:ext>
            </a:extLst>
          </p:cNvPr>
          <p:cNvGrpSpPr/>
          <p:nvPr/>
        </p:nvGrpSpPr>
        <p:grpSpPr>
          <a:xfrm>
            <a:off x="768311" y="2451994"/>
            <a:ext cx="1781791" cy="2240449"/>
            <a:chOff x="321281" y="1858445"/>
            <a:chExt cx="1781791" cy="2240449"/>
          </a:xfrm>
        </p:grpSpPr>
        <p:sp>
          <p:nvSpPr>
            <p:cNvPr id="6" name="TextBox 5">
              <a:extLst>
                <a:ext uri="{FF2B5EF4-FFF2-40B4-BE49-F238E27FC236}">
                  <a16:creationId xmlns:a16="http://schemas.microsoft.com/office/drawing/2014/main" id="{A2A8281B-E5CD-6DDD-CBF2-D21487FD3037}"/>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7" name="Picture 6">
              <a:extLst>
                <a:ext uri="{FF2B5EF4-FFF2-40B4-BE49-F238E27FC236}">
                  <a16:creationId xmlns:a16="http://schemas.microsoft.com/office/drawing/2014/main" id="{81D683DC-9A1E-BBD6-458C-C22F5634417B}"/>
                </a:ext>
              </a:extLst>
            </p:cNvPr>
            <p:cNvPicPr>
              <a:picLocks noChangeAspect="1"/>
            </p:cNvPicPr>
            <p:nvPr/>
          </p:nvPicPr>
          <p:blipFill>
            <a:blip r:embed="rId3"/>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262016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4E68D2F-1152-BB37-891C-50AB06315C60}"/>
              </a:ext>
            </a:extLst>
          </p:cNvPr>
          <p:cNvGraphicFramePr>
            <a:graphicFrameLocks noGrp="1"/>
          </p:cNvGraphicFramePr>
          <p:nvPr>
            <p:extLst>
              <p:ext uri="{D42A27DB-BD31-4B8C-83A1-F6EECF244321}">
                <p14:modId xmlns:p14="http://schemas.microsoft.com/office/powerpoint/2010/main" val="2153721909"/>
              </p:ext>
            </p:extLst>
          </p:nvPr>
        </p:nvGraphicFramePr>
        <p:xfrm>
          <a:off x="4705351" y="960016"/>
          <a:ext cx="7486649" cy="5303520"/>
        </p:xfrm>
        <a:graphic>
          <a:graphicData uri="http://schemas.openxmlformats.org/drawingml/2006/table">
            <a:tbl>
              <a:tblPr firstRow="1" bandRow="1">
                <a:tableStyleId>{BC89EF96-8CEA-46FF-86C4-4CE0E7609802}</a:tableStyleId>
              </a:tblPr>
              <a:tblGrid>
                <a:gridCol w="1916492">
                  <a:extLst>
                    <a:ext uri="{9D8B030D-6E8A-4147-A177-3AD203B41FA5}">
                      <a16:colId xmlns:a16="http://schemas.microsoft.com/office/drawing/2014/main" val="2868919625"/>
                    </a:ext>
                  </a:extLst>
                </a:gridCol>
                <a:gridCol w="5570157">
                  <a:extLst>
                    <a:ext uri="{9D8B030D-6E8A-4147-A177-3AD203B41FA5}">
                      <a16:colId xmlns:a16="http://schemas.microsoft.com/office/drawing/2014/main" val="1862916031"/>
                    </a:ext>
                  </a:extLst>
                </a:gridCol>
              </a:tblGrid>
              <a:tr h="1344344">
                <a:tc>
                  <a:txBody>
                    <a:bodyPr/>
                    <a:lstStyle/>
                    <a:p>
                      <a:pPr algn="ctr"/>
                      <a:r>
                        <a:rPr lang="en-US" sz="2000" b="1" dirty="0">
                          <a:latin typeface="Arial" panose="020B0604020202020204" pitchFamily="34" charset="0"/>
                          <a:cs typeface="Arial" panose="020B0604020202020204" pitchFamily="34" charset="0"/>
                        </a:rPr>
                        <a:t>Shots</a:t>
                      </a:r>
                    </a:p>
                  </a:txBody>
                  <a:tcPr anchor="ctr"/>
                </a:tc>
                <a:tc>
                  <a:txBody>
                    <a:bodyPr/>
                    <a:lstStyle/>
                    <a:p>
                      <a:pPr marL="285750" indent="-285750">
                        <a:buFont typeface="Arial" panose="020B0604020202020204" pitchFamily="34" charset="0"/>
                        <a:buChar char="•"/>
                      </a:pPr>
                      <a:r>
                        <a:rPr lang="en-US" b="0" dirty="0"/>
                        <a:t>Pneumococcal</a:t>
                      </a:r>
                    </a:p>
                    <a:p>
                      <a:pPr marL="285750" indent="-285750">
                        <a:buFont typeface="Arial" panose="020B0604020202020204" pitchFamily="34" charset="0"/>
                        <a:buChar char="•"/>
                      </a:pPr>
                      <a:r>
                        <a:rPr lang="en-US" b="0" dirty="0"/>
                        <a:t>Flu</a:t>
                      </a:r>
                    </a:p>
                    <a:p>
                      <a:pPr marL="285750" indent="-285750">
                        <a:buFont typeface="Arial" panose="020B0604020202020204" pitchFamily="34" charset="0"/>
                        <a:buChar char="•"/>
                      </a:pPr>
                      <a:r>
                        <a:rPr lang="en-US" b="0" dirty="0"/>
                        <a:t>Hepatitis B (for people medium to high risk)</a:t>
                      </a:r>
                    </a:p>
                    <a:p>
                      <a:pPr marL="285750" indent="-285750">
                        <a:buFont typeface="Arial" panose="020B0604020202020204" pitchFamily="34" charset="0"/>
                        <a:buChar char="•"/>
                      </a:pPr>
                      <a:r>
                        <a:rPr lang="en-US" b="0" dirty="0"/>
                        <a:t>Covid-19</a:t>
                      </a:r>
                    </a:p>
                    <a:p>
                      <a:pPr marL="285750" indent="-285750">
                        <a:buFont typeface="Arial" panose="020B0604020202020204" pitchFamily="34" charset="0"/>
                        <a:buChar char="•"/>
                      </a:pPr>
                      <a:r>
                        <a:rPr lang="en-US" b="0" dirty="0"/>
                        <a:t>Shingles (covered under Medicare Part D benefit)</a:t>
                      </a:r>
                    </a:p>
                  </a:txBody>
                  <a:tcPr/>
                </a:tc>
                <a:extLst>
                  <a:ext uri="{0D108BD9-81ED-4DB2-BD59-A6C34878D82A}">
                    <a16:rowId xmlns:a16="http://schemas.microsoft.com/office/drawing/2014/main" val="3089868417"/>
                  </a:ext>
                </a:extLst>
              </a:tr>
              <a:tr h="840215">
                <a:tc>
                  <a:txBody>
                    <a:bodyPr/>
                    <a:lstStyle/>
                    <a:p>
                      <a:pPr algn="ctr"/>
                      <a:r>
                        <a:rPr lang="en-US" sz="2000" b="1" dirty="0">
                          <a:latin typeface="Arial" panose="020B0604020202020204" pitchFamily="34" charset="0"/>
                          <a:cs typeface="Arial" panose="020B0604020202020204" pitchFamily="34" charset="0"/>
                        </a:rPr>
                        <a:t>Exams</a:t>
                      </a:r>
                    </a:p>
                  </a:txBody>
                  <a:tcPr anchor="ctr"/>
                </a:tc>
                <a:tc>
                  <a:txBody>
                    <a:bodyPr/>
                    <a:lstStyle/>
                    <a:p>
                      <a:pPr marL="285750" indent="-285750">
                        <a:buFont typeface="Arial" panose="020B0604020202020204" pitchFamily="34" charset="0"/>
                        <a:buChar char="•"/>
                      </a:pPr>
                      <a:r>
                        <a:rPr lang="en-US" dirty="0"/>
                        <a:t>One-time “ Welcome to Medicare” physical exam</a:t>
                      </a:r>
                    </a:p>
                    <a:p>
                      <a:pPr marL="0" indent="0">
                        <a:buFont typeface="Arial" panose="020B0604020202020204" pitchFamily="34" charset="0"/>
                        <a:buNone/>
                      </a:pPr>
                      <a:r>
                        <a:rPr lang="en-US" dirty="0"/>
                        <a:t>    (within the first 12 months you have part B)</a:t>
                      </a:r>
                    </a:p>
                    <a:p>
                      <a:pPr marL="285750" indent="-285750">
                        <a:buFont typeface="Arial" panose="020B0604020202020204" pitchFamily="34" charset="0"/>
                        <a:buChar char="•"/>
                      </a:pPr>
                      <a:r>
                        <a:rPr lang="en-US" dirty="0"/>
                        <a:t>Annual “Wellness” visits</a:t>
                      </a:r>
                    </a:p>
                  </a:txBody>
                  <a:tcPr/>
                </a:tc>
                <a:extLst>
                  <a:ext uri="{0D108BD9-81ED-4DB2-BD59-A6C34878D82A}">
                    <a16:rowId xmlns:a16="http://schemas.microsoft.com/office/drawing/2014/main" val="751628397"/>
                  </a:ext>
                </a:extLst>
              </a:tr>
              <a:tr h="1344344">
                <a:tc>
                  <a:txBody>
                    <a:bodyPr/>
                    <a:lstStyle/>
                    <a:p>
                      <a:pPr algn="ctr"/>
                      <a:r>
                        <a:rPr lang="en-US" sz="2000" b="1" dirty="0">
                          <a:latin typeface="Arial" panose="020B0604020202020204" pitchFamily="34" charset="0"/>
                          <a:cs typeface="Arial" panose="020B0604020202020204" pitchFamily="34" charset="0"/>
                        </a:rPr>
                        <a:t>  Screenings</a:t>
                      </a:r>
                    </a:p>
                  </a:txBody>
                  <a:tcPr anchor="ctr"/>
                </a:tc>
                <a:tc>
                  <a:txBody>
                    <a:bodyPr/>
                    <a:lstStyle/>
                    <a:p>
                      <a:pPr marL="285750" indent="-285750">
                        <a:buFont typeface="Arial" panose="020B0604020202020204" pitchFamily="34" charset="0"/>
                        <a:buChar char="•"/>
                      </a:pPr>
                      <a:r>
                        <a:rPr lang="en-US" dirty="0"/>
                        <a:t>Cancer Screenings: Colorectal, Prostate, </a:t>
                      </a:r>
                    </a:p>
                    <a:p>
                      <a:pPr marL="0" indent="0">
                        <a:buFont typeface="Arial" panose="020B0604020202020204" pitchFamily="34" charset="0"/>
                        <a:buNone/>
                      </a:pPr>
                      <a:r>
                        <a:rPr lang="en-US" dirty="0"/>
                        <a:t>    Breast Cancer (mammograms)</a:t>
                      </a:r>
                    </a:p>
                    <a:p>
                      <a:pPr marL="285750" indent="-285750">
                        <a:buFont typeface="Arial" panose="020B0604020202020204" pitchFamily="34" charset="0"/>
                        <a:buChar char="•"/>
                      </a:pPr>
                      <a:r>
                        <a:rPr lang="en-US" dirty="0"/>
                        <a:t>Pelvic exam</a:t>
                      </a:r>
                    </a:p>
                    <a:p>
                      <a:pPr marL="285750" indent="-285750">
                        <a:buFont typeface="Arial" panose="020B0604020202020204" pitchFamily="34" charset="0"/>
                        <a:buChar char="•"/>
                      </a:pPr>
                      <a:r>
                        <a:rPr lang="en-US" dirty="0"/>
                        <a:t>Cardiovascular</a:t>
                      </a:r>
                    </a:p>
                    <a:p>
                      <a:pPr marL="285750" indent="-285750">
                        <a:buFont typeface="Arial" panose="020B0604020202020204" pitchFamily="34" charset="0"/>
                        <a:buChar char="•"/>
                      </a:pPr>
                      <a:r>
                        <a:rPr lang="en-US" dirty="0"/>
                        <a:t>Diabetes (for those at risk)</a:t>
                      </a:r>
                    </a:p>
                    <a:p>
                      <a:pPr marL="285750" indent="-285750">
                        <a:buFont typeface="Arial" panose="020B0604020202020204" pitchFamily="34" charset="0"/>
                        <a:buChar char="•"/>
                      </a:pPr>
                      <a:r>
                        <a:rPr lang="en-US" dirty="0"/>
                        <a:t>Glaucoma (for those at risk)</a:t>
                      </a:r>
                    </a:p>
                  </a:txBody>
                  <a:tcPr/>
                </a:tc>
                <a:extLst>
                  <a:ext uri="{0D108BD9-81ED-4DB2-BD59-A6C34878D82A}">
                    <a16:rowId xmlns:a16="http://schemas.microsoft.com/office/drawing/2014/main" val="1011459918"/>
                  </a:ext>
                </a:extLst>
              </a:tr>
              <a:tr h="1092279">
                <a:tc>
                  <a:txBody>
                    <a:bodyPr/>
                    <a:lstStyle/>
                    <a:p>
                      <a:pPr algn="ctr"/>
                      <a:r>
                        <a:rPr lang="en-US" sz="2000" b="1" dirty="0">
                          <a:latin typeface="Arial" panose="020B0604020202020204" pitchFamily="34" charset="0"/>
                          <a:cs typeface="Arial" panose="020B0604020202020204" pitchFamily="34" charset="0"/>
                        </a:rPr>
                        <a:t>Other</a:t>
                      </a:r>
                    </a:p>
                  </a:txBody>
                  <a:tcPr anchor="ctr"/>
                </a:tc>
                <a:tc>
                  <a:txBody>
                    <a:bodyPr/>
                    <a:lstStyle/>
                    <a:p>
                      <a:pPr marL="285750" indent="-285750">
                        <a:buFont typeface="Arial" panose="020B0604020202020204" pitchFamily="34" charset="0"/>
                        <a:buChar char="•"/>
                      </a:pPr>
                      <a:r>
                        <a:rPr lang="en-US" dirty="0"/>
                        <a:t>Diabetes supplies and self-management training</a:t>
                      </a:r>
                    </a:p>
                    <a:p>
                      <a:pPr marL="285750" indent="-285750">
                        <a:buFont typeface="Arial" panose="020B0604020202020204" pitchFamily="34" charset="0"/>
                        <a:buChar char="•"/>
                      </a:pPr>
                      <a:r>
                        <a:rPr lang="en-US" dirty="0"/>
                        <a:t>Bone mass measurement</a:t>
                      </a:r>
                    </a:p>
                    <a:p>
                      <a:pPr marL="285750" indent="-285750">
                        <a:buFont typeface="Arial" panose="020B0604020202020204" pitchFamily="34" charset="0"/>
                        <a:buChar char="•"/>
                      </a:pPr>
                      <a:r>
                        <a:rPr lang="en-US" dirty="0"/>
                        <a:t>Medical nutrition therapy</a:t>
                      </a:r>
                    </a:p>
                    <a:p>
                      <a:pPr marL="285750" indent="-285750">
                        <a:buFont typeface="Arial" panose="020B0604020202020204" pitchFamily="34" charset="0"/>
                        <a:buChar char="•"/>
                      </a:pPr>
                      <a:r>
                        <a:rPr lang="en-US" dirty="0"/>
                        <a:t>Smoking cessation counseling</a:t>
                      </a:r>
                    </a:p>
                  </a:txBody>
                  <a:tcPr/>
                </a:tc>
                <a:extLst>
                  <a:ext uri="{0D108BD9-81ED-4DB2-BD59-A6C34878D82A}">
                    <a16:rowId xmlns:a16="http://schemas.microsoft.com/office/drawing/2014/main" val="4008663151"/>
                  </a:ext>
                </a:extLst>
              </a:tr>
            </a:tbl>
          </a:graphicData>
        </a:graphic>
      </p:graphicFrame>
      <p:sp>
        <p:nvSpPr>
          <p:cNvPr id="4" name="TextBox 3">
            <a:extLst>
              <a:ext uri="{FF2B5EF4-FFF2-40B4-BE49-F238E27FC236}">
                <a16:creationId xmlns:a16="http://schemas.microsoft.com/office/drawing/2014/main" id="{165ECE7D-5EDA-C791-7996-AA0E53B5AEE9}"/>
              </a:ext>
            </a:extLst>
          </p:cNvPr>
          <p:cNvSpPr txBox="1"/>
          <p:nvPr/>
        </p:nvSpPr>
        <p:spPr>
          <a:xfrm>
            <a:off x="333816" y="2073382"/>
            <a:ext cx="379095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Medicare Preventive Benefits</a:t>
            </a:r>
          </a:p>
        </p:txBody>
      </p:sp>
      <p:sp>
        <p:nvSpPr>
          <p:cNvPr id="5" name="TextBox 4">
            <a:extLst>
              <a:ext uri="{FF2B5EF4-FFF2-40B4-BE49-F238E27FC236}">
                <a16:creationId xmlns:a16="http://schemas.microsoft.com/office/drawing/2014/main" id="{CEC164D8-9975-5384-FFC1-A98964DD1796}"/>
              </a:ext>
            </a:extLst>
          </p:cNvPr>
          <p:cNvSpPr txBox="1"/>
          <p:nvPr/>
        </p:nvSpPr>
        <p:spPr>
          <a:xfrm>
            <a:off x="328328" y="2604112"/>
            <a:ext cx="4004630" cy="12405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Part B deductible and coinsurance are waived for most preventive care services. This chart is a partial list of preventive benefits.</a:t>
            </a:r>
          </a:p>
        </p:txBody>
      </p:sp>
      <p:sp>
        <p:nvSpPr>
          <p:cNvPr id="6" name="Rectangle 5">
            <a:extLst>
              <a:ext uri="{FF2B5EF4-FFF2-40B4-BE49-F238E27FC236}">
                <a16:creationId xmlns:a16="http://schemas.microsoft.com/office/drawing/2014/main" id="{2AC5A6F9-E631-2331-2CE9-3AE541B23A2D}"/>
              </a:ext>
            </a:extLst>
          </p:cNvPr>
          <p:cNvSpPr/>
          <p:nvPr/>
        </p:nvSpPr>
        <p:spPr>
          <a:xfrm>
            <a:off x="1193668" y="4706096"/>
            <a:ext cx="2071247" cy="954107"/>
          </a:xfrm>
          <a:prstGeom prst="rect">
            <a:avLst/>
          </a:prstGeom>
          <a:solidFill>
            <a:srgbClr val="F5BA9D"/>
          </a:solidFill>
          <a:ln>
            <a:solidFill>
              <a:schemeClr val="tx1"/>
            </a:solidFill>
          </a:ln>
        </p:spPr>
        <p:txBody>
          <a:bodyPr wrap="square">
            <a:spAutoFit/>
          </a:bodyPr>
          <a:lstStyle/>
          <a:p>
            <a:pPr algn="ctr">
              <a:defRPr/>
            </a:pPr>
            <a:r>
              <a:rPr lang="en-US" altLang="en-US" sz="1400" dirty="0">
                <a:latin typeface="Arial" panose="020B0604020202020204" pitchFamily="34" charset="0"/>
                <a:cs typeface="Arial" panose="020B0604020202020204" pitchFamily="34" charset="0"/>
              </a:rPr>
              <a:t>To learn more about Medicare Preventive and Screening Services </a:t>
            </a:r>
            <a:r>
              <a:rPr lang="en-US" altLang="en-US" sz="1400" dirty="0">
                <a:latin typeface="Arial" panose="020B0604020202020204" pitchFamily="34" charset="0"/>
                <a:cs typeface="Arial" panose="020B0604020202020204" pitchFamily="34" charset="0"/>
                <a:hlinkClick r:id="rId3"/>
              </a:rPr>
              <a:t>click here</a:t>
            </a:r>
            <a:endParaRPr lang="en-US" alt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43B76C2-FEB0-112C-EBE3-70B336CBD07E}"/>
              </a:ext>
            </a:extLst>
          </p:cNvPr>
          <p:cNvSpPr txBox="1"/>
          <p:nvPr/>
        </p:nvSpPr>
        <p:spPr>
          <a:xfrm>
            <a:off x="1931835" y="151184"/>
            <a:ext cx="90189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Medicare Part B – Preventive Services</a:t>
            </a:r>
          </a:p>
        </p:txBody>
      </p:sp>
    </p:spTree>
    <p:extLst>
      <p:ext uri="{BB962C8B-B14F-4D97-AF65-F5344CB8AC3E}">
        <p14:creationId xmlns:p14="http://schemas.microsoft.com/office/powerpoint/2010/main" val="304044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1536174"/>
            <a:ext cx="8084658" cy="400613"/>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084658" cy="3785652"/>
          </a:xfrm>
          <a:prstGeom prst="rect">
            <a:avLst/>
          </a:prstGeom>
          <a:noFill/>
        </p:spPr>
        <p:txBody>
          <a:bodyPr wrap="square" rtlCol="0">
            <a:spAutoFit/>
          </a:bodyPr>
          <a:lstStyle/>
          <a:p>
            <a:r>
              <a:rPr lang="en-US" sz="2400" b="1" dirty="0"/>
              <a:t>Part 1: Enrollment in Medicare</a:t>
            </a:r>
          </a:p>
          <a:p>
            <a:r>
              <a:rPr lang="en-US" sz="2400"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18918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024881" y="1607973"/>
            <a:ext cx="10355543" cy="278537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2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r>
              <a:rPr lang="en-US" sz="3200" dirty="0">
                <a:cs typeface="Arial" panose="020B0604020202020204" pitchFamily="34" charset="0"/>
                <a:hlinkClick r:id="rId3"/>
              </a:rPr>
              <a:t>dhs.wi.gov/</a:t>
            </a:r>
            <a:r>
              <a:rPr lang="en-US" sz="3200" dirty="0" err="1">
                <a:cs typeface="Arial" panose="020B0604020202020204" pitchFamily="34" charset="0"/>
                <a:hlinkClick r:id="rId3"/>
              </a:rPr>
              <a:t>medicare</a:t>
            </a:r>
            <a:r>
              <a:rPr lang="en-US" sz="3200" dirty="0">
                <a:cs typeface="Arial" panose="020B0604020202020204" pitchFamily="34" charset="0"/>
                <a:hlinkClick r:id="rId3"/>
              </a:rPr>
              <a:t>-help</a:t>
            </a:r>
            <a:r>
              <a:rPr lang="en-US" sz="3200" dirty="0">
                <a:cs typeface="Arial" panose="020B0604020202020204" pitchFamily="34" charset="0"/>
              </a:rPr>
              <a:t>. </a:t>
            </a:r>
          </a:p>
        </p:txBody>
      </p:sp>
      <p:pic>
        <p:nvPicPr>
          <p:cNvPr id="2" name="Picture 1">
            <a:extLst>
              <a:ext uri="{FF2B5EF4-FFF2-40B4-BE49-F238E27FC236}">
                <a16:creationId xmlns:a16="http://schemas.microsoft.com/office/drawing/2014/main" id="{AFBAAB7F-A1A3-478D-F18C-D3800FE65DA7}"/>
              </a:ext>
            </a:extLst>
          </p:cNvPr>
          <p:cNvPicPr>
            <a:picLocks noChangeAspect="1"/>
          </p:cNvPicPr>
          <p:nvPr/>
        </p:nvPicPr>
        <p:blipFill>
          <a:blip r:embed="rId4"/>
          <a:stretch>
            <a:fillRect/>
          </a:stretch>
        </p:blipFill>
        <p:spPr>
          <a:xfrm>
            <a:off x="4600594" y="4798728"/>
            <a:ext cx="3651821" cy="1152244"/>
          </a:xfrm>
          <a:prstGeom prst="rect">
            <a:avLst/>
          </a:prstGeom>
        </p:spPr>
      </p:pic>
      <p:sp>
        <p:nvSpPr>
          <p:cNvPr id="3" name="TextBox 2">
            <a:extLst>
              <a:ext uri="{FF2B5EF4-FFF2-40B4-BE49-F238E27FC236}">
                <a16:creationId xmlns:a16="http://schemas.microsoft.com/office/drawing/2014/main" id="{8B92D257-677F-4F85-BBCE-0376B4BAE248}"/>
              </a:ext>
            </a:extLst>
          </p:cNvPr>
          <p:cNvSpPr txBox="1"/>
          <p:nvPr/>
        </p:nvSpPr>
        <p:spPr>
          <a:xfrm>
            <a:off x="1875171" y="136525"/>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102295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
        <p:nvSpPr>
          <p:cNvPr id="6" name="Subtitle 2">
            <a:extLst>
              <a:ext uri="{FF2B5EF4-FFF2-40B4-BE49-F238E27FC236}">
                <a16:creationId xmlns:a16="http://schemas.microsoft.com/office/drawing/2014/main" id="{C62CC095-331E-9012-829E-C40B52E846BE}"/>
              </a:ext>
            </a:extLst>
          </p:cNvPr>
          <p:cNvSpPr>
            <a:spLocks noGrp="1"/>
          </p:cNvSpPr>
          <p:nvPr>
            <p:ph type="subTitle" idx="1"/>
          </p:nvPr>
        </p:nvSpPr>
        <p:spPr>
          <a:xfrm>
            <a:off x="2005985" y="2802301"/>
            <a:ext cx="8180025" cy="1581080"/>
          </a:xfrm>
        </p:spPr>
        <p:txBody>
          <a:bodyPr>
            <a:normAutofit/>
          </a:bodyPr>
          <a:lstStyle/>
          <a:p>
            <a:r>
              <a:rPr lang="en-US" altLang="en-US" sz="2800" dirty="0">
                <a:solidFill>
                  <a:srgbClr val="FF0000"/>
                </a:solidFill>
                <a:latin typeface="Arial" charset="0"/>
                <a:cs typeface="Arial" charset="0"/>
              </a:rPr>
              <a:t>&lt;INSERT YOUR AGENCY NAME/LOGO HERE&gt;</a:t>
            </a:r>
          </a:p>
          <a:p>
            <a:r>
              <a:rPr lang="en-US" sz="2800" b="1" dirty="0">
                <a:solidFill>
                  <a:srgbClr val="FF0000"/>
                </a:solidFill>
                <a:latin typeface="Arial" charset="0"/>
                <a:cs typeface="Arial" charset="0"/>
              </a:rPr>
              <a:t>&lt;INSERT DATE OF PRESENTATION&gt;</a:t>
            </a:r>
            <a:endParaRPr lang="en-US" sz="3200" b="1" dirty="0">
              <a:latin typeface="Arial" panose="020B0604020202020204" pitchFamily="34" charset="0"/>
            </a:endParaRPr>
          </a:p>
          <a:p>
            <a:endParaRPr lang="en-US" altLang="en-US" sz="3200" dirty="0">
              <a:latin typeface="Arial" charset="0"/>
              <a:cs typeface="Arial" charset="0"/>
            </a:endParaRPr>
          </a:p>
          <a:p>
            <a:endParaRPr lang="en-US" sz="2800" dirty="0"/>
          </a:p>
        </p:txBody>
      </p:sp>
    </p:spTree>
    <p:extLst>
      <p:ext uri="{BB962C8B-B14F-4D97-AF65-F5344CB8AC3E}">
        <p14:creationId xmlns:p14="http://schemas.microsoft.com/office/powerpoint/2010/main" val="1995928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32</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13337"/>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6" name="Picture 5">
            <a:extLst>
              <a:ext uri="{FF2B5EF4-FFF2-40B4-BE49-F238E27FC236}">
                <a16:creationId xmlns:a16="http://schemas.microsoft.com/office/drawing/2014/main" id="{04572032-BDA6-B8A2-1386-15B7D6300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825958"/>
            <a:ext cx="3651504" cy="1149096"/>
          </a:xfrm>
          <a:prstGeom prst="rect">
            <a:avLst/>
          </a:prstGeom>
        </p:spPr>
      </p:pic>
    </p:spTree>
    <p:extLst>
      <p:ext uri="{BB962C8B-B14F-4D97-AF65-F5344CB8AC3E}">
        <p14:creationId xmlns:p14="http://schemas.microsoft.com/office/powerpoint/2010/main" val="932522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2299447"/>
            <a:ext cx="8084658" cy="769980"/>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232756" cy="3785652"/>
          </a:xfrm>
          <a:prstGeom prst="rect">
            <a:avLst/>
          </a:prstGeom>
          <a:noFill/>
        </p:spPr>
        <p:txBody>
          <a:bodyPr wrap="square" rtlCol="0">
            <a:spAutoFit/>
          </a:bodyPr>
          <a:lstStyle/>
          <a:p>
            <a:r>
              <a:rPr lang="en-US" sz="2400" dirty="0"/>
              <a:t>Part 1: Enrollment in Medicare</a:t>
            </a:r>
          </a:p>
          <a:p>
            <a:r>
              <a:rPr lang="en-US" sz="2400" dirty="0"/>
              <a:t>Part 2: Medicare Basics, Part A, Part B</a:t>
            </a:r>
          </a:p>
          <a:p>
            <a:r>
              <a:rPr lang="en-US" sz="2400" b="1"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1827903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8B7A9E30-9C0F-4982-9881-55C979676BB1}"/>
              </a:ext>
            </a:extLst>
          </p:cNvPr>
          <p:cNvSpPr txBox="1">
            <a:spLocks/>
          </p:cNvSpPr>
          <p:nvPr/>
        </p:nvSpPr>
        <p:spPr>
          <a:xfrm>
            <a:off x="900025" y="1926598"/>
            <a:ext cx="6349074" cy="3438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4000" b="1" dirty="0"/>
              <a:t>Part 3</a:t>
            </a:r>
          </a:p>
          <a:p>
            <a:pPr>
              <a:spcAft>
                <a:spcPts val="600"/>
              </a:spcAft>
            </a:pPr>
            <a:r>
              <a:rPr lang="en-US" sz="3200" dirty="0"/>
              <a:t>Your Coverage Choices</a:t>
            </a:r>
          </a:p>
          <a:p>
            <a:pPr>
              <a:spcAft>
                <a:spcPts val="600"/>
              </a:spcAft>
            </a:pPr>
            <a:r>
              <a:rPr lang="en-US" sz="3200" dirty="0"/>
              <a:t>Original Medicare</a:t>
            </a:r>
          </a:p>
          <a:p>
            <a:r>
              <a:rPr lang="en-US" sz="3200" dirty="0"/>
              <a:t>Medicare Supplement Insurance (Medigap)</a:t>
            </a:r>
          </a:p>
        </p:txBody>
      </p:sp>
      <p:pic>
        <p:nvPicPr>
          <p:cNvPr id="8" name="Picture 7">
            <a:extLst>
              <a:ext uri="{FF2B5EF4-FFF2-40B4-BE49-F238E27FC236}">
                <a16:creationId xmlns:a16="http://schemas.microsoft.com/office/drawing/2014/main" id="{4790E3FA-4D57-4E2E-AD07-C7CBF1B187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599" y="4745953"/>
            <a:ext cx="3016160" cy="947298"/>
          </a:xfrm>
          <a:prstGeom prst="rect">
            <a:avLst/>
          </a:prstGeom>
          <a:noFill/>
          <a:ln>
            <a:noFill/>
          </a:ln>
        </p:spPr>
      </p:pic>
      <p:pic>
        <p:nvPicPr>
          <p:cNvPr id="2" name="Picture 1">
            <a:extLst>
              <a:ext uri="{FF2B5EF4-FFF2-40B4-BE49-F238E27FC236}">
                <a16:creationId xmlns:a16="http://schemas.microsoft.com/office/drawing/2014/main" id="{9BDF1805-1BAF-69CE-9C55-67B638EA2061}"/>
              </a:ext>
            </a:extLst>
          </p:cNvPr>
          <p:cNvPicPr>
            <a:picLocks noChangeAspect="1"/>
          </p:cNvPicPr>
          <p:nvPr/>
        </p:nvPicPr>
        <p:blipFill>
          <a:blip r:embed="rId4"/>
          <a:stretch>
            <a:fillRect/>
          </a:stretch>
        </p:blipFill>
        <p:spPr>
          <a:xfrm>
            <a:off x="8704284" y="1926598"/>
            <a:ext cx="2828789" cy="2706859"/>
          </a:xfrm>
          <a:prstGeom prst="rect">
            <a:avLst/>
          </a:prstGeom>
        </p:spPr>
      </p:pic>
      <p:sp>
        <p:nvSpPr>
          <p:cNvPr id="3" name="TextBox 2">
            <a:extLst>
              <a:ext uri="{FF2B5EF4-FFF2-40B4-BE49-F238E27FC236}">
                <a16:creationId xmlns:a16="http://schemas.microsoft.com/office/drawing/2014/main" id="{1665A659-6A08-C969-4CEF-57771E3D2A7F}"/>
              </a:ext>
            </a:extLst>
          </p:cNvPr>
          <p:cNvSpPr txBox="1"/>
          <p:nvPr/>
        </p:nvSpPr>
        <p:spPr>
          <a:xfrm>
            <a:off x="3391625" y="136525"/>
            <a:ext cx="5408749"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2791061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8B942CD-592A-A3DB-8D37-E87B829C521B}"/>
              </a:ext>
            </a:extLst>
          </p:cNvPr>
          <p:cNvCxnSpPr>
            <a:cxnSpLocks/>
          </p:cNvCxnSpPr>
          <p:nvPr/>
        </p:nvCxnSpPr>
        <p:spPr bwMode="auto">
          <a:xfrm>
            <a:off x="6082930" y="958467"/>
            <a:ext cx="0" cy="545629"/>
          </a:xfrm>
          <a:prstGeom prst="line">
            <a:avLst/>
          </a:prstGeom>
          <a:ln w="508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5D499BD-C741-F791-E86D-D585BCC84FC3}"/>
              </a:ext>
            </a:extLst>
          </p:cNvPr>
          <p:cNvCxnSpPr>
            <a:cxnSpLocks/>
          </p:cNvCxnSpPr>
          <p:nvPr/>
        </p:nvCxnSpPr>
        <p:spPr bwMode="auto">
          <a:xfrm flipH="1">
            <a:off x="5062564" y="1492949"/>
            <a:ext cx="1020366" cy="555752"/>
          </a:xfrm>
          <a:prstGeom prst="straightConnector1">
            <a:avLst/>
          </a:prstGeom>
          <a:ln w="50800">
            <a:solidFill>
              <a:srgbClr val="1F4E79"/>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20FF05A-9774-4B54-C8C2-F2DF86332100}"/>
              </a:ext>
            </a:extLst>
          </p:cNvPr>
          <p:cNvCxnSpPr>
            <a:cxnSpLocks/>
          </p:cNvCxnSpPr>
          <p:nvPr/>
        </p:nvCxnSpPr>
        <p:spPr bwMode="auto">
          <a:xfrm>
            <a:off x="6082931" y="1492949"/>
            <a:ext cx="1166483" cy="601451"/>
          </a:xfrm>
          <a:prstGeom prst="straightConnector1">
            <a:avLst/>
          </a:prstGeom>
          <a:ln w="50800">
            <a:solidFill>
              <a:srgbClr val="1F4E79"/>
            </a:solidFill>
            <a:tailEnd type="arrow"/>
          </a:ln>
        </p:spPr>
        <p:style>
          <a:lnRef idx="1">
            <a:schemeClr val="accent1"/>
          </a:lnRef>
          <a:fillRef idx="0">
            <a:schemeClr val="accent1"/>
          </a:fillRef>
          <a:effectRef idx="0">
            <a:schemeClr val="accent1"/>
          </a:effectRef>
          <a:fontRef idx="minor">
            <a:schemeClr val="tx1"/>
          </a:fontRef>
        </p:style>
      </p:cxnSp>
      <p:sp>
        <p:nvSpPr>
          <p:cNvPr id="8" name="TextBox 20">
            <a:extLst>
              <a:ext uri="{FF2B5EF4-FFF2-40B4-BE49-F238E27FC236}">
                <a16:creationId xmlns:a16="http://schemas.microsoft.com/office/drawing/2014/main" id="{A7804F92-F984-BD1C-6C77-F366E0FE5F33}"/>
              </a:ext>
            </a:extLst>
          </p:cNvPr>
          <p:cNvSpPr txBox="1">
            <a:spLocks noChangeArrowheads="1"/>
          </p:cNvSpPr>
          <p:nvPr/>
        </p:nvSpPr>
        <p:spPr bwMode="auto">
          <a:xfrm>
            <a:off x="1072747" y="1504096"/>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9" name="TextBox 23">
            <a:extLst>
              <a:ext uri="{FF2B5EF4-FFF2-40B4-BE49-F238E27FC236}">
                <a16:creationId xmlns:a16="http://schemas.microsoft.com/office/drawing/2014/main" id="{37B25242-5889-314B-8005-3017E869D8A5}"/>
              </a:ext>
            </a:extLst>
          </p:cNvPr>
          <p:cNvSpPr txBox="1">
            <a:spLocks noChangeArrowheads="1"/>
          </p:cNvSpPr>
          <p:nvPr/>
        </p:nvSpPr>
        <p:spPr bwMode="auto">
          <a:xfrm>
            <a:off x="7173214" y="1509215"/>
            <a:ext cx="4648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dirty="0">
                <a:solidFill>
                  <a:srgbClr val="000000"/>
                </a:solidFill>
              </a:rPr>
              <a:t> </a:t>
            </a:r>
            <a:r>
              <a:rPr lang="en-US" altLang="en-US" sz="2800" b="1" dirty="0">
                <a:solidFill>
                  <a:srgbClr val="000000"/>
                </a:solidFill>
              </a:rPr>
              <a:t>Medicare Advantage Plan</a:t>
            </a:r>
          </a:p>
        </p:txBody>
      </p:sp>
      <p:sp>
        <p:nvSpPr>
          <p:cNvPr id="10" name="Rectangle 9" descr="Hospital Insurance" title="Part A">
            <a:extLst>
              <a:ext uri="{FF2B5EF4-FFF2-40B4-BE49-F238E27FC236}">
                <a16:creationId xmlns:a16="http://schemas.microsoft.com/office/drawing/2014/main" id="{8A302F6D-B558-90CB-46AE-218E7B5B6DF4}"/>
              </a:ext>
            </a:extLst>
          </p:cNvPr>
          <p:cNvSpPr/>
          <p:nvPr/>
        </p:nvSpPr>
        <p:spPr bwMode="auto">
          <a:xfrm>
            <a:off x="998397" y="2351088"/>
            <a:ext cx="1333500" cy="10779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A</a:t>
            </a:r>
          </a:p>
          <a:p>
            <a:pPr algn="ctr">
              <a:defRPr/>
            </a:pPr>
            <a:r>
              <a:rPr lang="en-US"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39D908B9-9D59-F26A-61FC-CF2A2882B105}"/>
              </a:ext>
            </a:extLst>
          </p:cNvPr>
          <p:cNvSpPr/>
          <p:nvPr/>
        </p:nvSpPr>
        <p:spPr bwMode="auto">
          <a:xfrm>
            <a:off x="2959297" y="2397036"/>
            <a:ext cx="1296987" cy="1068388"/>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B</a:t>
            </a:r>
          </a:p>
          <a:p>
            <a:pPr algn="ctr">
              <a:defRPr/>
            </a:pPr>
            <a:r>
              <a:rPr lang="en-US" dirty="0">
                <a:solidFill>
                  <a:prstClr val="black"/>
                </a:solidFill>
              </a:rPr>
              <a:t>Medical Insurance</a:t>
            </a:r>
          </a:p>
        </p:txBody>
      </p:sp>
      <p:cxnSp>
        <p:nvCxnSpPr>
          <p:cNvPr id="12" name="Straight Arrow Connector 11">
            <a:extLst>
              <a:ext uri="{FF2B5EF4-FFF2-40B4-BE49-F238E27FC236}">
                <a16:creationId xmlns:a16="http://schemas.microsoft.com/office/drawing/2014/main" id="{5E88A483-5868-A873-F394-7CC92D113903}"/>
              </a:ext>
            </a:extLst>
          </p:cNvPr>
          <p:cNvCxnSpPr>
            <a:cxnSpLocks/>
          </p:cNvCxnSpPr>
          <p:nvPr/>
        </p:nvCxnSpPr>
        <p:spPr bwMode="auto">
          <a:xfrm flipH="1">
            <a:off x="2074198" y="3811401"/>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A84DA7-05E7-AB2F-5435-E26E4D55A63C}"/>
              </a:ext>
            </a:extLst>
          </p:cNvPr>
          <p:cNvCxnSpPr>
            <a:cxnSpLocks/>
          </p:cNvCxnSpPr>
          <p:nvPr/>
        </p:nvCxnSpPr>
        <p:spPr bwMode="auto">
          <a:xfrm>
            <a:off x="2723397" y="3811401"/>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4" name="Rectangle 13" descr="Also known as Medigap policy" title="Medicare Supplement Insurance">
            <a:extLst>
              <a:ext uri="{FF2B5EF4-FFF2-40B4-BE49-F238E27FC236}">
                <a16:creationId xmlns:a16="http://schemas.microsoft.com/office/drawing/2014/main" id="{5D0D0525-DBFF-6ABB-5D1D-7A8283D7CA3F}"/>
              </a:ext>
            </a:extLst>
          </p:cNvPr>
          <p:cNvSpPr/>
          <p:nvPr/>
        </p:nvSpPr>
        <p:spPr bwMode="auto">
          <a:xfrm>
            <a:off x="592789" y="4392949"/>
            <a:ext cx="1811338" cy="1735137"/>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Rectangle 14" descr="Precription Drug Coverage" title="Part D">
            <a:extLst>
              <a:ext uri="{FF2B5EF4-FFF2-40B4-BE49-F238E27FC236}">
                <a16:creationId xmlns:a16="http://schemas.microsoft.com/office/drawing/2014/main" id="{29EB518B-C130-BF0D-DBB2-5FAFD2C8C4C9}"/>
              </a:ext>
            </a:extLst>
          </p:cNvPr>
          <p:cNvSpPr/>
          <p:nvPr/>
        </p:nvSpPr>
        <p:spPr bwMode="auto">
          <a:xfrm>
            <a:off x="2882510" y="4375823"/>
            <a:ext cx="1876425" cy="1801813"/>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D</a:t>
            </a:r>
          </a:p>
          <a:p>
            <a:pPr algn="ctr">
              <a:defRPr/>
            </a:pPr>
            <a:r>
              <a:rPr lang="en-US" dirty="0">
                <a:solidFill>
                  <a:prstClr val="black"/>
                </a:solidFill>
              </a:rPr>
              <a:t>Prescription Drug Coverage</a:t>
            </a:r>
          </a:p>
        </p:txBody>
      </p:sp>
      <p:sp>
        <p:nvSpPr>
          <p:cNvPr id="16" name="TextBox 3">
            <a:extLst>
              <a:ext uri="{FF2B5EF4-FFF2-40B4-BE49-F238E27FC236}">
                <a16:creationId xmlns:a16="http://schemas.microsoft.com/office/drawing/2014/main" id="{EEE640A7-19C4-6D63-824C-F0D14EF02C48}"/>
              </a:ext>
            </a:extLst>
          </p:cNvPr>
          <p:cNvSpPr txBox="1">
            <a:spLocks noChangeArrowheads="1"/>
          </p:cNvSpPr>
          <p:nvPr/>
        </p:nvSpPr>
        <p:spPr bwMode="auto">
          <a:xfrm>
            <a:off x="1917830" y="3463111"/>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dirty="0">
                <a:solidFill>
                  <a:srgbClr val="000000"/>
                </a:solidFill>
              </a:rPr>
              <a:t>You can add</a:t>
            </a:r>
          </a:p>
        </p:txBody>
      </p:sp>
      <p:sp>
        <p:nvSpPr>
          <p:cNvPr id="17" name="Oval 16">
            <a:extLst>
              <a:ext uri="{FF2B5EF4-FFF2-40B4-BE49-F238E27FC236}">
                <a16:creationId xmlns:a16="http://schemas.microsoft.com/office/drawing/2014/main" id="{C7F2E4FE-3732-A539-3B94-5BF46CFF8032}"/>
              </a:ext>
            </a:extLst>
          </p:cNvPr>
          <p:cNvSpPr/>
          <p:nvPr/>
        </p:nvSpPr>
        <p:spPr>
          <a:xfrm>
            <a:off x="5379117" y="4698226"/>
            <a:ext cx="1973223" cy="9144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And/or </a:t>
            </a:r>
          </a:p>
          <a:p>
            <a:pPr algn="ctr"/>
            <a:r>
              <a:rPr lang="en-US" sz="1600" dirty="0" err="1"/>
              <a:t>SeniorCare</a:t>
            </a:r>
            <a:r>
              <a:rPr lang="en-US" sz="1600" dirty="0"/>
              <a:t>!</a:t>
            </a:r>
          </a:p>
        </p:txBody>
      </p:sp>
      <p:sp>
        <p:nvSpPr>
          <p:cNvPr id="18" name="Rectangle 17" descr="Combines Part A, B and usually D" title="Part C">
            <a:extLst>
              <a:ext uri="{FF2B5EF4-FFF2-40B4-BE49-F238E27FC236}">
                <a16:creationId xmlns:a16="http://schemas.microsoft.com/office/drawing/2014/main" id="{6A2A0932-221A-8BE4-4725-F355D0AEFDB4}"/>
              </a:ext>
            </a:extLst>
          </p:cNvPr>
          <p:cNvSpPr/>
          <p:nvPr/>
        </p:nvSpPr>
        <p:spPr bwMode="auto">
          <a:xfrm>
            <a:off x="8296681" y="2253881"/>
            <a:ext cx="2667000" cy="9890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C</a:t>
            </a:r>
          </a:p>
          <a:p>
            <a:pPr algn="ctr">
              <a:defRPr/>
            </a:pPr>
            <a:r>
              <a:rPr lang="en-US" dirty="0">
                <a:solidFill>
                  <a:prstClr val="black"/>
                </a:solidFill>
              </a:rPr>
              <a:t>Combines Part A and Part B</a:t>
            </a:r>
          </a:p>
        </p:txBody>
      </p:sp>
      <p:sp>
        <p:nvSpPr>
          <p:cNvPr id="19" name="TextBox 22">
            <a:extLst>
              <a:ext uri="{FF2B5EF4-FFF2-40B4-BE49-F238E27FC236}">
                <a16:creationId xmlns:a16="http://schemas.microsoft.com/office/drawing/2014/main" id="{DCCE363F-5546-F8D1-8882-73207F3C8504}"/>
              </a:ext>
            </a:extLst>
          </p:cNvPr>
          <p:cNvSpPr txBox="1">
            <a:spLocks noChangeArrowheads="1"/>
          </p:cNvSpPr>
          <p:nvPr/>
        </p:nvSpPr>
        <p:spPr bwMode="auto">
          <a:xfrm>
            <a:off x="7957922" y="3459148"/>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20" name="Rectangle 19" descr="Prescription Drug coverage. Most Part C plans cover prescription drugs." title="Prescription Drug coverage">
            <a:extLst>
              <a:ext uri="{FF2B5EF4-FFF2-40B4-BE49-F238E27FC236}">
                <a16:creationId xmlns:a16="http://schemas.microsoft.com/office/drawing/2014/main" id="{6EB270C5-4A06-E867-A14B-F2665C400CF2}"/>
              </a:ext>
            </a:extLst>
          </p:cNvPr>
          <p:cNvSpPr/>
          <p:nvPr/>
        </p:nvSpPr>
        <p:spPr bwMode="auto">
          <a:xfrm>
            <a:off x="7877582" y="3907182"/>
            <a:ext cx="3505200" cy="2135187"/>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D</a:t>
            </a:r>
          </a:p>
          <a:p>
            <a:pPr algn="ctr">
              <a:defRPr/>
            </a:pPr>
            <a:r>
              <a:rPr lang="en-US" dirty="0">
                <a:solidFill>
                  <a:prstClr val="black"/>
                </a:solidFill>
              </a:rPr>
              <a:t>Prescription Drug Coverage</a:t>
            </a:r>
          </a:p>
          <a:p>
            <a:pPr algn="ctr">
              <a:defRPr/>
            </a:pPr>
            <a:r>
              <a:rPr lang="en-US" dirty="0">
                <a:solidFill>
                  <a:prstClr val="black"/>
                </a:solidFill>
              </a:rPr>
              <a:t>(Most Part C plans cover prescription drugs. You may be able to add drug coverage to </a:t>
            </a:r>
            <a:r>
              <a:rPr lang="en-US" b="1" dirty="0">
                <a:solidFill>
                  <a:prstClr val="black"/>
                </a:solidFill>
              </a:rPr>
              <a:t>some</a:t>
            </a:r>
            <a:r>
              <a:rPr lang="en-US" dirty="0">
                <a:solidFill>
                  <a:prstClr val="black"/>
                </a:solidFill>
              </a:rPr>
              <a:t> plan types if </a:t>
            </a:r>
            <a:r>
              <a:rPr lang="en-US" i="1" dirty="0">
                <a:solidFill>
                  <a:prstClr val="black"/>
                </a:solidFill>
              </a:rPr>
              <a:t>not</a:t>
            </a:r>
            <a:r>
              <a:rPr lang="en-US" dirty="0">
                <a:solidFill>
                  <a:prstClr val="black"/>
                </a:solidFill>
              </a:rPr>
              <a:t> already included.)</a:t>
            </a:r>
          </a:p>
        </p:txBody>
      </p:sp>
      <p:cxnSp>
        <p:nvCxnSpPr>
          <p:cNvPr id="21" name="Straight Arrow Connector 20">
            <a:extLst>
              <a:ext uri="{FF2B5EF4-FFF2-40B4-BE49-F238E27FC236}">
                <a16:creationId xmlns:a16="http://schemas.microsoft.com/office/drawing/2014/main" id="{4B4300F7-C375-DABB-2090-1B0E36BDF7F4}"/>
              </a:ext>
            </a:extLst>
          </p:cNvPr>
          <p:cNvCxnSpPr>
            <a:cxnSpLocks/>
          </p:cNvCxnSpPr>
          <p:nvPr/>
        </p:nvCxnSpPr>
        <p:spPr>
          <a:xfrm>
            <a:off x="7173214" y="5155965"/>
            <a:ext cx="628168"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1EDBD24-A134-2329-AB51-FD31A02341F7}"/>
              </a:ext>
            </a:extLst>
          </p:cNvPr>
          <p:cNvCxnSpPr>
            <a:cxnSpLocks/>
          </p:cNvCxnSpPr>
          <p:nvPr/>
        </p:nvCxnSpPr>
        <p:spPr>
          <a:xfrm flipH="1">
            <a:off x="4864141" y="5155426"/>
            <a:ext cx="514976" cy="11759"/>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80B73E6A-780D-2BCB-547F-3DA68047E110}"/>
              </a:ext>
            </a:extLst>
          </p:cNvPr>
          <p:cNvSpPr/>
          <p:nvPr/>
        </p:nvSpPr>
        <p:spPr>
          <a:xfrm>
            <a:off x="940294" y="1470154"/>
            <a:ext cx="3389689" cy="701452"/>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E6EFB04-A985-76FB-6E4D-60B0A37AA7F7}"/>
              </a:ext>
            </a:extLst>
          </p:cNvPr>
          <p:cNvSpPr/>
          <p:nvPr/>
        </p:nvSpPr>
        <p:spPr>
          <a:xfrm>
            <a:off x="576954" y="4341791"/>
            <a:ext cx="1866469" cy="1801813"/>
          </a:xfrm>
          <a:prstGeom prst="rect">
            <a:avLst/>
          </a:prstGeom>
          <a:noFill/>
          <a:ln w="19050">
            <a:solidFill>
              <a:schemeClr val="accent2">
                <a:lumMod val="40000"/>
                <a:lumOff val="6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7E10C1-FE0D-DC55-D9C8-405DA3C0F0D6}"/>
              </a:ext>
            </a:extLst>
          </p:cNvPr>
          <p:cNvSpPr txBox="1"/>
          <p:nvPr/>
        </p:nvSpPr>
        <p:spPr>
          <a:xfrm>
            <a:off x="3418825" y="127385"/>
            <a:ext cx="5893806" cy="707886"/>
          </a:xfrm>
          <a:prstGeom prst="rect">
            <a:avLst/>
          </a:prstGeom>
          <a:noFill/>
        </p:spPr>
        <p:txBody>
          <a:bodyPr wrap="square" rtlCol="0">
            <a:spAutoFit/>
          </a:bodyPr>
          <a:lstStyle/>
          <a:p>
            <a:r>
              <a:rPr lang="en-US" sz="4000" b="1" dirty="0">
                <a:solidFill>
                  <a:schemeClr val="bg1"/>
                </a:solidFill>
              </a:rPr>
              <a:t>Your Coverage Choices</a:t>
            </a:r>
          </a:p>
        </p:txBody>
      </p:sp>
    </p:spTree>
    <p:custDataLst>
      <p:tags r:id="rId1"/>
    </p:custDataLst>
    <p:extLst>
      <p:ext uri="{BB962C8B-B14F-4D97-AF65-F5344CB8AC3E}">
        <p14:creationId xmlns:p14="http://schemas.microsoft.com/office/powerpoint/2010/main" val="30779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4" grpId="0" animBg="1"/>
      <p:bldP spid="15" grpId="0" animBg="1"/>
      <p:bldP spid="16" grpId="0"/>
      <p:bldP spid="17" grpId="0" animBg="1"/>
      <p:bldP spid="18" grpId="0" animBg="1"/>
      <p:bldP spid="19" grpId="0"/>
      <p:bldP spid="20" grpId="0" animBg="1"/>
      <p:bldP spid="25" grpId="0" animBg="1"/>
      <p:bldP spid="26" grpId="0" animBg="1"/>
      <p:bldP spid="2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C2A320-39A5-460A-A883-CE0EE2A9F89C}"/>
              </a:ext>
            </a:extLst>
          </p:cNvPr>
          <p:cNvSpPr/>
          <p:nvPr/>
        </p:nvSpPr>
        <p:spPr>
          <a:xfrm>
            <a:off x="2675610" y="1048218"/>
            <a:ext cx="8198037" cy="3703578"/>
          </a:xfrm>
          <a:prstGeom prst="rect">
            <a:avLst/>
          </a:prstGeom>
        </p:spPr>
        <p:txBody>
          <a:bodyPr wrap="square">
            <a:spAutoFit/>
          </a:bodyPr>
          <a:lstStyle/>
          <a:p>
            <a:pPr marL="214303" indent="-214303">
              <a:spcBef>
                <a:spcPts val="451"/>
              </a:spcBef>
              <a:buFont typeface="Wingdings" panose="05000000000000000000" pitchFamily="2" charset="2"/>
              <a:buChar char="§"/>
            </a:pPr>
            <a:r>
              <a:rPr lang="en-US" sz="2000" dirty="0">
                <a:solidFill>
                  <a:prstClr val="black"/>
                </a:solidFill>
              </a:rPr>
              <a:t>Original Medicare is Part A (Hospital Insurance) and/or Part B (Medical Insurance).</a:t>
            </a:r>
          </a:p>
          <a:p>
            <a:pPr marL="214303" indent="-214303">
              <a:spcBef>
                <a:spcPts val="451"/>
              </a:spcBef>
              <a:buFont typeface="Wingdings" panose="05000000000000000000" pitchFamily="2" charset="2"/>
              <a:buChar char="§"/>
            </a:pPr>
            <a:r>
              <a:rPr lang="en-US" sz="2000" dirty="0">
                <a:solidFill>
                  <a:prstClr val="black"/>
                </a:solidFill>
              </a:rPr>
              <a:t>Medicare provides coverage.</a:t>
            </a:r>
          </a:p>
          <a:p>
            <a:pPr marL="214303" indent="-214303">
              <a:spcBef>
                <a:spcPts val="451"/>
              </a:spcBef>
              <a:buFont typeface="Wingdings" panose="05000000000000000000" pitchFamily="2" charset="2"/>
              <a:buChar char="§"/>
            </a:pPr>
            <a:r>
              <a:rPr lang="en-US" sz="2000" dirty="0">
                <a:solidFill>
                  <a:prstClr val="black"/>
                </a:solidFill>
              </a:rPr>
              <a:t>You have your choice of any doctors, hospitals, and other providers that are accepting new Medicare patients</a:t>
            </a:r>
          </a:p>
          <a:p>
            <a:pPr marL="671503" lvl="1" indent="-214303">
              <a:spcBef>
                <a:spcPts val="451"/>
              </a:spcBef>
              <a:buFont typeface="Wingdings" panose="05000000000000000000" pitchFamily="2" charset="2"/>
              <a:buChar char="§"/>
            </a:pPr>
            <a:r>
              <a:rPr lang="en-US" sz="2000" dirty="0">
                <a:solidFill>
                  <a:prstClr val="black"/>
                </a:solidFill>
              </a:rPr>
              <a:t>Costs are affected by whether or not they accept </a:t>
            </a:r>
            <a:r>
              <a:rPr lang="en-US" sz="2000" b="1" dirty="0">
                <a:solidFill>
                  <a:prstClr val="black"/>
                </a:solidFill>
              </a:rPr>
              <a:t>assignment</a:t>
            </a:r>
            <a:r>
              <a:rPr lang="en-US" sz="2000" dirty="0">
                <a:solidFill>
                  <a:prstClr val="black"/>
                </a:solidFill>
              </a:rPr>
              <a:t>, which is an </a:t>
            </a:r>
            <a:r>
              <a:rPr lang="en-US" sz="2000" dirty="0"/>
              <a:t>agreement by your doctor/provider, to be paid directly by Medicare, to accept the payment amount Medicare approves for the service, and not to bill you for any more than the Medicare deductible and coinsurance.</a:t>
            </a:r>
          </a:p>
          <a:p>
            <a:pPr marL="671502" lvl="2">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92" y="1426497"/>
            <a:ext cx="871987" cy="482236"/>
          </a:xfrm>
          <a:prstGeom prst="rect">
            <a:avLst/>
          </a:prstGeom>
          <a:ln>
            <a:solidFill>
              <a:schemeClr val="bg1"/>
            </a:solidFill>
          </a:ln>
        </p:spPr>
      </p:pic>
      <p:sp>
        <p:nvSpPr>
          <p:cNvPr id="12" name="TextBox 11">
            <a:extLst>
              <a:ext uri="{FF2B5EF4-FFF2-40B4-BE49-F238E27FC236}">
                <a16:creationId xmlns:a16="http://schemas.microsoft.com/office/drawing/2014/main" id="{91A3349D-63DC-46C4-AEE9-AFB4E6CC47AB}"/>
              </a:ext>
            </a:extLst>
          </p:cNvPr>
          <p:cNvSpPr txBox="1"/>
          <p:nvPr/>
        </p:nvSpPr>
        <p:spPr>
          <a:xfrm>
            <a:off x="352519" y="1974722"/>
            <a:ext cx="1310488" cy="1323439"/>
          </a:xfrm>
          <a:prstGeom prst="rect">
            <a:avLst/>
          </a:prstGeom>
          <a:noFill/>
        </p:spPr>
        <p:txBody>
          <a:bodyPr wrap="square" rtlCol="0">
            <a:spAutoFit/>
          </a:bodyPr>
          <a:lstStyle/>
          <a:p>
            <a:pPr algn="ctr"/>
            <a:r>
              <a:rPr lang="en-US" sz="2000" b="1" dirty="0">
                <a:solidFill>
                  <a:schemeClr val="tx2"/>
                </a:solidFill>
              </a:rPr>
              <a:t>Part A</a:t>
            </a:r>
          </a:p>
          <a:p>
            <a:pPr algn="ctr"/>
            <a:r>
              <a:rPr lang="en-US" sz="2000" dirty="0">
                <a:solidFill>
                  <a:schemeClr val="tx2"/>
                </a:solidFill>
              </a:rPr>
              <a:t>Hospital Insurance</a:t>
            </a:r>
          </a:p>
          <a:p>
            <a:pPr algn="ctr"/>
            <a:endParaRPr lang="en-US" sz="2000"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3931" y="3025625"/>
            <a:ext cx="338525" cy="3385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6578" y="4986193"/>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6578" y="5636579"/>
            <a:ext cx="629806" cy="555619"/>
          </a:xfrm>
          <a:prstGeom prst="rect">
            <a:avLst/>
          </a:prstGeom>
        </p:spPr>
      </p:pic>
      <p:sp>
        <p:nvSpPr>
          <p:cNvPr id="7" name="TextBox 6">
            <a:extLst>
              <a:ext uri="{FF2B5EF4-FFF2-40B4-BE49-F238E27FC236}">
                <a16:creationId xmlns:a16="http://schemas.microsoft.com/office/drawing/2014/main" id="{F965E3CF-7ACB-4023-A2B8-D1C3F7D39FFD}"/>
              </a:ext>
            </a:extLst>
          </p:cNvPr>
          <p:cNvSpPr txBox="1"/>
          <p:nvPr/>
        </p:nvSpPr>
        <p:spPr>
          <a:xfrm>
            <a:off x="2978997" y="5078137"/>
            <a:ext cx="7026425" cy="1138773"/>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400" b="1" dirty="0"/>
              <a:t>Medicare Supplement (Medigap) Insurance</a:t>
            </a:r>
          </a:p>
          <a:p>
            <a:pPr marL="285750" indent="-285750">
              <a:buFont typeface="Arial" panose="020B0604020202020204" pitchFamily="34" charset="0"/>
              <a:buChar char="•"/>
            </a:pPr>
            <a:r>
              <a:rPr lang="en-US" sz="2400" b="1" dirty="0"/>
              <a:t>Part D</a:t>
            </a:r>
          </a:p>
        </p:txBody>
      </p:sp>
      <p:sp>
        <p:nvSpPr>
          <p:cNvPr id="5" name="TextBox 4">
            <a:extLst>
              <a:ext uri="{FF2B5EF4-FFF2-40B4-BE49-F238E27FC236}">
                <a16:creationId xmlns:a16="http://schemas.microsoft.com/office/drawing/2014/main" id="{F5AAB828-CDF6-FC63-C23E-7BDDC14F034F}"/>
              </a:ext>
            </a:extLst>
          </p:cNvPr>
          <p:cNvSpPr txBox="1"/>
          <p:nvPr/>
        </p:nvSpPr>
        <p:spPr>
          <a:xfrm>
            <a:off x="3305415" y="4520963"/>
            <a:ext cx="2110976" cy="461665"/>
          </a:xfrm>
          <a:prstGeom prst="rect">
            <a:avLst/>
          </a:prstGeom>
          <a:noFill/>
          <a:ln>
            <a:solidFill>
              <a:schemeClr val="accent2">
                <a:lumMod val="20000"/>
                <a:lumOff val="80000"/>
              </a:schemeClr>
            </a:solidFill>
            <a:extLst>
              <a:ext uri="{C807C97D-BFC1-408E-A445-0C87EB9F89A2}">
                <ask:lineSketchStyleProps xmlns:ask="http://schemas.microsoft.com/office/drawing/2018/sketchyshapes">
                  <ask:type>
                    <ask:lineSketchNone/>
                  </ask:type>
                </ask:lineSketchStyleProps>
              </a:ext>
            </a:extLst>
          </a:ln>
          <a:effectLst>
            <a:glow rad="63500">
              <a:schemeClr val="accent2">
                <a:satMod val="175000"/>
                <a:alpha val="40000"/>
              </a:schemeClr>
            </a:glow>
          </a:effectLst>
        </p:spPr>
        <p:txBody>
          <a:bodyPr wrap="square" rtlCol="0">
            <a:spAutoFit/>
          </a:bodyPr>
          <a:lstStyle/>
          <a:p>
            <a:pPr algn="ctr"/>
            <a:r>
              <a:rPr lang="en-US" sz="2400" b="1" dirty="0">
                <a:solidFill>
                  <a:sysClr val="windowText" lastClr="000000"/>
                </a:solidFill>
                <a:latin typeface="Arial" panose="020B0604020202020204" pitchFamily="34" charset="0"/>
                <a:cs typeface="Arial" panose="020B0604020202020204" pitchFamily="34" charset="0"/>
              </a:rPr>
              <a:t>You can add</a:t>
            </a:r>
          </a:p>
        </p:txBody>
      </p:sp>
      <p:sp>
        <p:nvSpPr>
          <p:cNvPr id="3" name="TextBox 2">
            <a:extLst>
              <a:ext uri="{FF2B5EF4-FFF2-40B4-BE49-F238E27FC236}">
                <a16:creationId xmlns:a16="http://schemas.microsoft.com/office/drawing/2014/main" id="{76DC0366-BD99-1E4B-F2EB-9CD101BDE6AC}"/>
              </a:ext>
            </a:extLst>
          </p:cNvPr>
          <p:cNvSpPr txBox="1"/>
          <p:nvPr/>
        </p:nvSpPr>
        <p:spPr>
          <a:xfrm>
            <a:off x="3870859" y="179558"/>
            <a:ext cx="4450281" cy="707886"/>
          </a:xfrm>
          <a:prstGeom prst="rect">
            <a:avLst/>
          </a:prstGeom>
          <a:noFill/>
        </p:spPr>
        <p:txBody>
          <a:bodyPr wrap="square" rtlCol="0">
            <a:spAutoFit/>
          </a:bodyPr>
          <a:lstStyle/>
          <a:p>
            <a:r>
              <a:rPr lang="en-US" sz="4000" b="1" dirty="0">
                <a:solidFill>
                  <a:schemeClr val="bg1"/>
                </a:solidFill>
              </a:rPr>
              <a:t>Original Medicare</a:t>
            </a:r>
          </a:p>
        </p:txBody>
      </p:sp>
      <p:grpSp>
        <p:nvGrpSpPr>
          <p:cNvPr id="4" name="Group 3">
            <a:extLst>
              <a:ext uri="{FF2B5EF4-FFF2-40B4-BE49-F238E27FC236}">
                <a16:creationId xmlns:a16="http://schemas.microsoft.com/office/drawing/2014/main" id="{CA91E4B5-31F0-821F-EC4A-2BB1386E69A6}"/>
              </a:ext>
            </a:extLst>
          </p:cNvPr>
          <p:cNvGrpSpPr/>
          <p:nvPr/>
        </p:nvGrpSpPr>
        <p:grpSpPr>
          <a:xfrm>
            <a:off x="-52119" y="3468057"/>
            <a:ext cx="2238698" cy="1854634"/>
            <a:chOff x="-266434" y="1837893"/>
            <a:chExt cx="2972017" cy="2598586"/>
          </a:xfrm>
        </p:grpSpPr>
        <p:sp>
          <p:nvSpPr>
            <p:cNvPr id="6" name="TextBox 5">
              <a:extLst>
                <a:ext uri="{FF2B5EF4-FFF2-40B4-BE49-F238E27FC236}">
                  <a16:creationId xmlns:a16="http://schemas.microsoft.com/office/drawing/2014/main" id="{9BAF3722-B13F-E5AD-AC1F-D8F237B529DF}"/>
                </a:ext>
              </a:extLst>
            </p:cNvPr>
            <p:cNvSpPr txBox="1"/>
            <p:nvPr/>
          </p:nvSpPr>
          <p:spPr>
            <a:xfrm>
              <a:off x="-266434" y="3013402"/>
              <a:ext cx="2972017" cy="1423077"/>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16" name="Picture 15">
              <a:extLst>
                <a:ext uri="{FF2B5EF4-FFF2-40B4-BE49-F238E27FC236}">
                  <a16:creationId xmlns:a16="http://schemas.microsoft.com/office/drawing/2014/main" id="{F55B1FFA-7783-DA62-AAB1-10627B0E2427}"/>
                </a:ext>
              </a:extLst>
            </p:cNvPr>
            <p:cNvPicPr>
              <a:picLocks noChangeAspect="1"/>
            </p:cNvPicPr>
            <p:nvPr/>
          </p:nvPicPr>
          <p:blipFill>
            <a:blip r:embed="rId7"/>
            <a:stretch>
              <a:fillRect/>
            </a:stretch>
          </p:blipFill>
          <p:spPr>
            <a:xfrm rot="890919">
              <a:off x="565431" y="1837893"/>
              <a:ext cx="1322795" cy="1322795"/>
            </a:xfrm>
            <a:prstGeom prst="rect">
              <a:avLst/>
            </a:prstGeom>
          </p:spPr>
        </p:pic>
      </p:grpSp>
    </p:spTree>
    <p:extLst>
      <p:ext uri="{BB962C8B-B14F-4D97-AF65-F5344CB8AC3E}">
        <p14:creationId xmlns:p14="http://schemas.microsoft.com/office/powerpoint/2010/main" val="1624895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0305B75-4388-51F5-4DAB-5C330B17FF3E}"/>
              </a:ext>
            </a:extLst>
          </p:cNvPr>
          <p:cNvGrpSpPr/>
          <p:nvPr/>
        </p:nvGrpSpPr>
        <p:grpSpPr>
          <a:xfrm>
            <a:off x="2386011" y="1571767"/>
            <a:ext cx="7419976" cy="4200525"/>
            <a:chOff x="2679281" y="1648885"/>
            <a:chExt cx="7419976" cy="4200525"/>
          </a:xfrm>
        </p:grpSpPr>
        <p:sp>
          <p:nvSpPr>
            <p:cNvPr id="2" name="Rectangle 1">
              <a:extLst>
                <a:ext uri="{FF2B5EF4-FFF2-40B4-BE49-F238E27FC236}">
                  <a16:creationId xmlns:a16="http://schemas.microsoft.com/office/drawing/2014/main" id="{3B4D2BA9-1FD6-7D46-D70B-1A351547373E}"/>
                </a:ext>
              </a:extLst>
            </p:cNvPr>
            <p:cNvSpPr/>
            <p:nvPr/>
          </p:nvSpPr>
          <p:spPr>
            <a:xfrm>
              <a:off x="2679281" y="1648885"/>
              <a:ext cx="7419976" cy="420052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190102-366B-EA17-0BE2-0E0DD21673A9}"/>
                </a:ext>
              </a:extLst>
            </p:cNvPr>
            <p:cNvSpPr txBox="1"/>
            <p:nvPr/>
          </p:nvSpPr>
          <p:spPr>
            <a:xfrm>
              <a:off x="2857874" y="1893613"/>
              <a:ext cx="7162801" cy="492443"/>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Original Medicare Doesn’t Cover Everything</a:t>
              </a:r>
            </a:p>
          </p:txBody>
        </p:sp>
        <p:sp>
          <p:nvSpPr>
            <p:cNvPr id="8" name="TextBox 7">
              <a:extLst>
                <a:ext uri="{FF2B5EF4-FFF2-40B4-BE49-F238E27FC236}">
                  <a16:creationId xmlns:a16="http://schemas.microsoft.com/office/drawing/2014/main" id="{1366809D-1257-70F9-A478-756105A215EC}"/>
                </a:ext>
              </a:extLst>
            </p:cNvPr>
            <p:cNvSpPr txBox="1"/>
            <p:nvPr/>
          </p:nvSpPr>
          <p:spPr>
            <a:xfrm>
              <a:off x="3319836" y="2386056"/>
              <a:ext cx="62388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Some items and services not covered by Medicare include:</a:t>
              </a:r>
            </a:p>
          </p:txBody>
        </p:sp>
        <p:sp>
          <p:nvSpPr>
            <p:cNvPr id="9" name="TextBox 8">
              <a:extLst>
                <a:ext uri="{FF2B5EF4-FFF2-40B4-BE49-F238E27FC236}">
                  <a16:creationId xmlns:a16="http://schemas.microsoft.com/office/drawing/2014/main" id="{DC6B7782-4E46-CE1E-BB06-AC9DBC134A79}"/>
                </a:ext>
              </a:extLst>
            </p:cNvPr>
            <p:cNvSpPr txBox="1"/>
            <p:nvPr/>
          </p:nvSpPr>
          <p:spPr>
            <a:xfrm>
              <a:off x="2836444" y="2865215"/>
              <a:ext cx="7077076"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Long-term care</a:t>
              </a:r>
            </a:p>
            <a:p>
              <a:pPr marL="285750" indent="-285750">
                <a:buFont typeface="Arial" panose="020B0604020202020204" pitchFamily="34" charset="0"/>
                <a:buChar char="•"/>
              </a:pPr>
              <a:r>
                <a:rPr lang="en-US" sz="2000" dirty="0"/>
                <a:t>Acupuncture</a:t>
              </a:r>
            </a:p>
            <a:p>
              <a:pPr marL="285750" indent="-285750">
                <a:buFont typeface="Arial" panose="020B0604020202020204" pitchFamily="34" charset="0"/>
                <a:buChar char="•"/>
              </a:pPr>
              <a:r>
                <a:rPr lang="en-US" sz="2000" dirty="0"/>
                <a:t>Most dental care or dentures</a:t>
              </a:r>
            </a:p>
            <a:p>
              <a:pPr marL="285750" indent="-285750">
                <a:buFont typeface="Arial" panose="020B0604020202020204" pitchFamily="34" charset="0"/>
                <a:buChar char="•"/>
              </a:pPr>
              <a:r>
                <a:rPr lang="en-US" sz="2000" dirty="0"/>
                <a:t>Cosmetic surgery</a:t>
              </a:r>
            </a:p>
            <a:p>
              <a:pPr marL="285750" indent="-285750">
                <a:buFont typeface="Arial" panose="020B0604020202020204" pitchFamily="34" charset="0"/>
                <a:buChar char="•"/>
              </a:pPr>
              <a:r>
                <a:rPr lang="en-US" sz="2000" dirty="0"/>
                <a:t>Health care while traveling outside the U.S.</a:t>
              </a:r>
            </a:p>
            <a:p>
              <a:pPr marL="285750" indent="-285750">
                <a:buFont typeface="Arial" panose="020B0604020202020204" pitchFamily="34" charset="0"/>
                <a:buChar char="•"/>
              </a:pPr>
              <a:r>
                <a:rPr lang="en-US" sz="2000" dirty="0"/>
                <a:t>Hearing aids and/or exams for fitting hearing aids</a:t>
              </a:r>
            </a:p>
            <a:p>
              <a:pPr marL="285750" indent="-285750">
                <a:buFont typeface="Arial" panose="020B0604020202020204" pitchFamily="34" charset="0"/>
                <a:buChar char="•"/>
              </a:pPr>
              <a:r>
                <a:rPr lang="en-US" sz="2000" dirty="0"/>
                <a:t>Most routine foot care and most supportive devices for feet</a:t>
              </a:r>
            </a:p>
            <a:p>
              <a:pPr marL="285750" indent="-285750">
                <a:buFont typeface="Arial" panose="020B0604020202020204" pitchFamily="34" charset="0"/>
                <a:buChar char="•"/>
              </a:pPr>
              <a:r>
                <a:rPr lang="en-US" sz="2000" dirty="0"/>
                <a:t>Routine eye care and most eyeglasses</a:t>
              </a:r>
            </a:p>
            <a:p>
              <a:pPr marL="285750" indent="-285750">
                <a:buFont typeface="Arial" panose="020B0604020202020204" pitchFamily="34" charset="0"/>
                <a:buChar char="•"/>
              </a:pPr>
              <a:r>
                <a:rPr lang="en-US" sz="2000" dirty="0"/>
                <a:t>Routine Physicals</a:t>
              </a:r>
            </a:p>
          </p:txBody>
        </p:sp>
        <p:sp>
          <p:nvSpPr>
            <p:cNvPr id="10" name="Rectangle 9">
              <a:extLst>
                <a:ext uri="{FF2B5EF4-FFF2-40B4-BE49-F238E27FC236}">
                  <a16:creationId xmlns:a16="http://schemas.microsoft.com/office/drawing/2014/main" id="{B0569ABB-D50E-268C-98AD-AA632AF88B36}"/>
                </a:ext>
              </a:extLst>
            </p:cNvPr>
            <p:cNvSpPr/>
            <p:nvPr/>
          </p:nvSpPr>
          <p:spPr>
            <a:xfrm>
              <a:off x="2836444" y="1808735"/>
              <a:ext cx="7105650" cy="38808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921E341-23AD-9F94-9BF6-E3028C0774A3}"/>
              </a:ext>
            </a:extLst>
          </p:cNvPr>
          <p:cNvSpPr txBox="1"/>
          <p:nvPr/>
        </p:nvSpPr>
        <p:spPr>
          <a:xfrm>
            <a:off x="3848825" y="135726"/>
            <a:ext cx="4494349" cy="707886"/>
          </a:xfrm>
          <a:prstGeom prst="rect">
            <a:avLst/>
          </a:prstGeom>
          <a:noFill/>
        </p:spPr>
        <p:txBody>
          <a:bodyPr wrap="square" rtlCol="0">
            <a:spAutoFit/>
          </a:bodyPr>
          <a:lstStyle/>
          <a:p>
            <a:r>
              <a:rPr lang="en-US" sz="4000" b="1" dirty="0">
                <a:solidFill>
                  <a:schemeClr val="bg1"/>
                </a:solidFill>
              </a:rPr>
              <a:t>Original Medicare</a:t>
            </a:r>
          </a:p>
        </p:txBody>
      </p:sp>
    </p:spTree>
    <p:extLst>
      <p:ext uri="{BB962C8B-B14F-4D97-AF65-F5344CB8AC3E}">
        <p14:creationId xmlns:p14="http://schemas.microsoft.com/office/powerpoint/2010/main" val="3525169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FE939-9FF7-C7F7-255C-D0F6D53016BE}"/>
              </a:ext>
            </a:extLst>
          </p:cNvPr>
          <p:cNvSpPr/>
          <p:nvPr/>
        </p:nvSpPr>
        <p:spPr>
          <a:xfrm>
            <a:off x="2400116" y="1506726"/>
            <a:ext cx="7391767" cy="1200329"/>
          </a:xfrm>
          <a:prstGeom prst="rect">
            <a:avLst/>
          </a:prstGeom>
        </p:spPr>
        <p:txBody>
          <a:bodyPr wrap="none">
            <a:spAutoFit/>
          </a:bodyPr>
          <a:lstStyle/>
          <a:p>
            <a:pPr algn="ctr"/>
            <a:r>
              <a:rPr lang="en-US" sz="3600" b="1" dirty="0">
                <a:solidFill>
                  <a:schemeClr val="tx2">
                    <a:lumMod val="50000"/>
                  </a:schemeClr>
                </a:solidFill>
                <a:latin typeface="Arial" panose="020B0604020202020204" pitchFamily="34" charset="0"/>
                <a:cs typeface="Arial" panose="020B0604020202020204" pitchFamily="34" charset="0"/>
              </a:rPr>
              <a:t>Medicare Supplement Insurance </a:t>
            </a:r>
          </a:p>
          <a:p>
            <a:pPr algn="ctr"/>
            <a:r>
              <a:rPr lang="en-US" sz="3600" b="1" dirty="0">
                <a:solidFill>
                  <a:schemeClr val="tx2">
                    <a:lumMod val="50000"/>
                  </a:schemeClr>
                </a:solidFill>
                <a:latin typeface="Arial" panose="020B0604020202020204" pitchFamily="34" charset="0"/>
                <a:cs typeface="Arial" panose="020B0604020202020204" pitchFamily="34" charset="0"/>
              </a:rPr>
              <a:t>(Medigap)</a:t>
            </a:r>
          </a:p>
        </p:txBody>
      </p:sp>
      <p:pic>
        <p:nvPicPr>
          <p:cNvPr id="5" name="Picture 4">
            <a:extLst>
              <a:ext uri="{FF2B5EF4-FFF2-40B4-BE49-F238E27FC236}">
                <a16:creationId xmlns:a16="http://schemas.microsoft.com/office/drawing/2014/main" id="{2C207CF1-F1C2-2FFE-33E2-62DD09432B3A}"/>
              </a:ext>
            </a:extLst>
          </p:cNvPr>
          <p:cNvPicPr>
            <a:picLocks noChangeAspect="1"/>
          </p:cNvPicPr>
          <p:nvPr/>
        </p:nvPicPr>
        <p:blipFill>
          <a:blip r:embed="rId3"/>
          <a:stretch>
            <a:fillRect/>
          </a:stretch>
        </p:blipFill>
        <p:spPr>
          <a:xfrm>
            <a:off x="4843530" y="3231362"/>
            <a:ext cx="2828789" cy="2706859"/>
          </a:xfrm>
          <a:prstGeom prst="rect">
            <a:avLst/>
          </a:prstGeom>
        </p:spPr>
      </p:pic>
      <p:sp>
        <p:nvSpPr>
          <p:cNvPr id="3" name="TextBox 2">
            <a:extLst>
              <a:ext uri="{FF2B5EF4-FFF2-40B4-BE49-F238E27FC236}">
                <a16:creationId xmlns:a16="http://schemas.microsoft.com/office/drawing/2014/main" id="{BC0ADF2F-EA39-85AC-1EA8-CCABAAD3A2DD}"/>
              </a:ext>
            </a:extLst>
          </p:cNvPr>
          <p:cNvSpPr txBox="1"/>
          <p:nvPr/>
        </p:nvSpPr>
        <p:spPr>
          <a:xfrm>
            <a:off x="3848825" y="135726"/>
            <a:ext cx="4494349" cy="707886"/>
          </a:xfrm>
          <a:prstGeom prst="rect">
            <a:avLst/>
          </a:prstGeom>
          <a:noFill/>
        </p:spPr>
        <p:txBody>
          <a:bodyPr wrap="square" rtlCol="0">
            <a:spAutoFit/>
          </a:bodyPr>
          <a:lstStyle/>
          <a:p>
            <a:r>
              <a:rPr lang="en-US" sz="4000" b="1" dirty="0">
                <a:solidFill>
                  <a:schemeClr val="bg1"/>
                </a:solidFill>
              </a:rPr>
              <a:t>Original Medicare</a:t>
            </a:r>
          </a:p>
        </p:txBody>
      </p:sp>
    </p:spTree>
    <p:extLst>
      <p:ext uri="{BB962C8B-B14F-4D97-AF65-F5344CB8AC3E}">
        <p14:creationId xmlns:p14="http://schemas.microsoft.com/office/powerpoint/2010/main" val="2967568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638A8-46D4-2D58-E98B-B0EB553C984F}"/>
              </a:ext>
            </a:extLst>
          </p:cNvPr>
          <p:cNvPicPr>
            <a:picLocks noChangeAspect="1"/>
          </p:cNvPicPr>
          <p:nvPr/>
        </p:nvPicPr>
        <p:blipFill>
          <a:blip r:embed="rId3"/>
          <a:stretch>
            <a:fillRect/>
          </a:stretch>
        </p:blipFill>
        <p:spPr>
          <a:xfrm>
            <a:off x="365261" y="2701887"/>
            <a:ext cx="2675105" cy="2559799"/>
          </a:xfrm>
          <a:prstGeom prst="rect">
            <a:avLst/>
          </a:prstGeom>
        </p:spPr>
      </p:pic>
      <p:sp>
        <p:nvSpPr>
          <p:cNvPr id="2" name="Rectangle 1">
            <a:extLst>
              <a:ext uri="{FF2B5EF4-FFF2-40B4-BE49-F238E27FC236}">
                <a16:creationId xmlns:a16="http://schemas.microsoft.com/office/drawing/2014/main" id="{7289B232-5AFE-4E00-ACB1-61B1F7AA2191}"/>
              </a:ext>
            </a:extLst>
          </p:cNvPr>
          <p:cNvSpPr/>
          <p:nvPr/>
        </p:nvSpPr>
        <p:spPr>
          <a:xfrm>
            <a:off x="2825634" y="1221530"/>
            <a:ext cx="9208169" cy="4793620"/>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Private Insurance to supplement </a:t>
            </a:r>
            <a:r>
              <a:rPr lang="en-US" altLang="en-US" sz="2400" b="1" dirty="0">
                <a:latin typeface="Calibri" panose="020F0502020204030204" pitchFamily="34" charset="0"/>
                <a:cs typeface="Calibri" panose="020F0502020204030204" pitchFamily="34" charset="0"/>
              </a:rPr>
              <a:t>Original Medicare. </a:t>
            </a:r>
            <a:r>
              <a:rPr lang="en-US" altLang="en-US" sz="2400" dirty="0">
                <a:latin typeface="Calibri" panose="020F0502020204030204" pitchFamily="34" charset="0"/>
                <a:cs typeface="Calibri" panose="020F0502020204030204" pitchFamily="34" charset="0"/>
              </a:rPr>
              <a:t>Approved &amp; regulated by WI Commissioner of Insurance.</a:t>
            </a:r>
          </a:p>
          <a:p>
            <a:pPr marL="285750" indent="-285750">
              <a:buFont typeface="Wingdings" panose="05000000000000000000" pitchFamily="2" charset="2"/>
              <a:buChar char="§"/>
              <a:defRPr/>
            </a:pPr>
            <a:r>
              <a:rPr lang="en-US" sz="2400" dirty="0">
                <a:latin typeface="Calibri" panose="020F0502020204030204" pitchFamily="34" charset="0"/>
                <a:cs typeface="Calibri" panose="020F0502020204030204" pitchFamily="34" charset="0"/>
              </a:rPr>
              <a:t>Helps pay some health care costs that Original Medicare doesn’t cover. </a:t>
            </a:r>
            <a:endParaRPr lang="en-US" altLang="en-US" sz="24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You must have Medicare Parts A and B to buy a Medigap </a:t>
            </a:r>
            <a:r>
              <a:rPr lang="en-US" altLang="en-US" sz="2000" dirty="0">
                <a:latin typeface="Arial" panose="020B0604020202020204" pitchFamily="34" charset="0"/>
                <a:cs typeface="Arial" panose="020B0604020202020204" pitchFamily="34" charset="0"/>
              </a:rPr>
              <a:t>policy</a:t>
            </a:r>
            <a:r>
              <a:rPr lang="en-US" altLang="en-US" sz="2400" dirty="0">
                <a:latin typeface="Calibri" panose="020F0502020204030204" pitchFamily="34" charset="0"/>
                <a:cs typeface="Calibri" panose="020F0502020204030204" pitchFamily="34" charset="0"/>
              </a:rPr>
              <a:t>.</a:t>
            </a:r>
          </a:p>
          <a:p>
            <a:pPr marL="285750" indent="-285750">
              <a:lnSpc>
                <a:spcPct val="150000"/>
              </a:lnSpc>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You pay a monthly premium for a Medigap policy</a:t>
            </a:r>
            <a:r>
              <a:rPr lang="en-US" altLang="en-US" sz="2400" i="1" dirty="0">
                <a:latin typeface="Calibri" panose="020F0502020204030204" pitchFamily="34" charset="0"/>
                <a:cs typeface="Calibri" panose="020F0502020204030204" pitchFamily="34" charset="0"/>
              </a:rPr>
              <a:t>.</a:t>
            </a:r>
          </a:p>
          <a:p>
            <a:pPr marL="742950" lvl="1" indent="-285750">
              <a:buFont typeface="Wingdings" panose="05000000000000000000" pitchFamily="2" charset="2"/>
              <a:buChar char="§"/>
              <a:defRPr/>
            </a:pPr>
            <a:r>
              <a:rPr lang="en-US" altLang="en-US" sz="2200" dirty="0">
                <a:latin typeface="Calibri" panose="020F0502020204030204" pitchFamily="34" charset="0"/>
                <a:cs typeface="Calibri" panose="020F0502020204030204" pitchFamily="34" charset="0"/>
              </a:rPr>
              <a:t>Costs vary depending on insurance company, optional benefits selected, age of applicant, where applicant lives.  </a:t>
            </a:r>
          </a:p>
          <a:p>
            <a:pPr marL="742950" lvl="1" indent="-285750">
              <a:spcAft>
                <a:spcPts val="600"/>
              </a:spcAft>
              <a:buFont typeface="Wingdings" panose="05000000000000000000" pitchFamily="2" charset="2"/>
              <a:buChar char="§"/>
              <a:defRPr/>
            </a:pPr>
            <a:r>
              <a:rPr lang="en-US" sz="2200" dirty="0">
                <a:latin typeface="Calibri" panose="020F0502020204030204" pitchFamily="34" charset="0"/>
                <a:cs typeface="Calibri" panose="020F0502020204030204" pitchFamily="34" charset="0"/>
              </a:rPr>
              <a:t>Once Medicare pays its share of Medicare-approved amounts for covered costs, then your Medigap policy pays its share.</a:t>
            </a:r>
            <a:endParaRPr lang="en-US" altLang="en-US" sz="2200" b="1" dirty="0">
              <a:latin typeface="Calibri" panose="020F0502020204030204" pitchFamily="34" charset="0"/>
              <a:cs typeface="Calibri" panose="020F0502020204030204" pitchFamily="34" charset="0"/>
            </a:endParaRPr>
          </a:p>
          <a:p>
            <a:pPr marL="285750" lvl="3" indent="-285750">
              <a:spcAft>
                <a:spcPts val="600"/>
              </a:spcAft>
              <a:buSzPct val="95000"/>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Does not include outpatient prescription drug coverage.</a:t>
            </a:r>
          </a:p>
          <a:p>
            <a:pPr marL="285750" lvl="3" indent="-285750">
              <a:buSzPct val="95000"/>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No need to review coverage yearly.</a:t>
            </a:r>
          </a:p>
          <a:p>
            <a:pPr marL="0" lvl="3">
              <a:buSzPct val="95000"/>
              <a:defRPr/>
            </a:pPr>
            <a:endParaRPr lang="en-US" altLang="en-US" sz="1050" dirty="0">
              <a:cs typeface="Arial" panose="020B0604020202020204" pitchFamily="34" charset="0"/>
            </a:endParaRPr>
          </a:p>
        </p:txBody>
      </p:sp>
      <p:sp>
        <p:nvSpPr>
          <p:cNvPr id="5" name="TextBox 4">
            <a:extLst>
              <a:ext uri="{FF2B5EF4-FFF2-40B4-BE49-F238E27FC236}">
                <a16:creationId xmlns:a16="http://schemas.microsoft.com/office/drawing/2014/main" id="{010CFA01-003E-028D-435B-B47D73087F94}"/>
              </a:ext>
            </a:extLst>
          </p:cNvPr>
          <p:cNvSpPr txBox="1"/>
          <p:nvPr/>
        </p:nvSpPr>
        <p:spPr>
          <a:xfrm>
            <a:off x="699704" y="133438"/>
            <a:ext cx="10792592" cy="707886"/>
          </a:xfrm>
          <a:prstGeom prst="rect">
            <a:avLst/>
          </a:prstGeom>
          <a:noFill/>
        </p:spPr>
        <p:txBody>
          <a:bodyPr wrap="square" rtlCol="0">
            <a:spAutoFit/>
          </a:bodyPr>
          <a:lstStyle/>
          <a:p>
            <a:r>
              <a:rPr lang="en-US" sz="4000" b="1" dirty="0">
                <a:solidFill>
                  <a:schemeClr val="bg1"/>
                </a:solidFill>
              </a:rPr>
              <a:t>Medicare Supplement (Medigap) Insurance</a:t>
            </a:r>
          </a:p>
        </p:txBody>
      </p:sp>
    </p:spTree>
    <p:extLst>
      <p:ext uri="{BB962C8B-B14F-4D97-AF65-F5344CB8AC3E}">
        <p14:creationId xmlns:p14="http://schemas.microsoft.com/office/powerpoint/2010/main" val="304063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8B7A9E30-9C0F-4982-9881-55C979676BB1}"/>
              </a:ext>
            </a:extLst>
          </p:cNvPr>
          <p:cNvSpPr txBox="1">
            <a:spLocks/>
          </p:cNvSpPr>
          <p:nvPr/>
        </p:nvSpPr>
        <p:spPr>
          <a:xfrm>
            <a:off x="518031" y="1897334"/>
            <a:ext cx="5962282" cy="141252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1600" b="1" dirty="0"/>
              <a:t>Part 1</a:t>
            </a:r>
          </a:p>
          <a:p>
            <a:pPr marL="0" indent="0">
              <a:spcAft>
                <a:spcPts val="1800"/>
              </a:spcAft>
              <a:buNone/>
            </a:pPr>
            <a:r>
              <a:rPr lang="en-US" sz="14400" dirty="0"/>
              <a:t>Enrollment in Medicare</a:t>
            </a:r>
          </a:p>
          <a:p>
            <a:pPr marL="0" indent="0">
              <a:buNone/>
            </a:pPr>
            <a:endParaRPr lang="en-US" sz="14400" dirty="0"/>
          </a:p>
        </p:txBody>
      </p:sp>
      <p:pic>
        <p:nvPicPr>
          <p:cNvPr id="3" name="Picture 2">
            <a:extLst>
              <a:ext uri="{FF2B5EF4-FFF2-40B4-BE49-F238E27FC236}">
                <a16:creationId xmlns:a16="http://schemas.microsoft.com/office/drawing/2014/main" id="{AA8C5BEF-85F4-4F11-9A9A-9ADA846AB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383" y="1112216"/>
            <a:ext cx="6811617" cy="4633567"/>
          </a:xfrm>
          <a:prstGeom prst="rect">
            <a:avLst/>
          </a:prstGeom>
        </p:spPr>
      </p:pic>
      <p:pic>
        <p:nvPicPr>
          <p:cNvPr id="8" name="Picture 7">
            <a:extLst>
              <a:ext uri="{FF2B5EF4-FFF2-40B4-BE49-F238E27FC236}">
                <a16:creationId xmlns:a16="http://schemas.microsoft.com/office/drawing/2014/main" id="{957667BF-2E53-4E8D-8EA0-084DA4E014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128" y="4817994"/>
            <a:ext cx="2954044" cy="927789"/>
          </a:xfrm>
          <a:prstGeom prst="rect">
            <a:avLst/>
          </a:prstGeom>
          <a:noFill/>
          <a:ln>
            <a:noFill/>
          </a:ln>
        </p:spPr>
      </p:pic>
      <p:sp>
        <p:nvSpPr>
          <p:cNvPr id="2" name="TextBox 1">
            <a:extLst>
              <a:ext uri="{FF2B5EF4-FFF2-40B4-BE49-F238E27FC236}">
                <a16:creationId xmlns:a16="http://schemas.microsoft.com/office/drawing/2014/main" id="{3D93DD75-5F91-6757-C47C-07107F95ACF8}"/>
              </a:ext>
            </a:extLst>
          </p:cNvPr>
          <p:cNvSpPr txBox="1"/>
          <p:nvPr/>
        </p:nvSpPr>
        <p:spPr>
          <a:xfrm>
            <a:off x="3705898" y="99047"/>
            <a:ext cx="5548830"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347502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73848-7E0D-4353-8F8A-AF4393DCA081}"/>
              </a:ext>
            </a:extLst>
          </p:cNvPr>
          <p:cNvSpPr/>
          <p:nvPr/>
        </p:nvSpPr>
        <p:spPr>
          <a:xfrm>
            <a:off x="3684232" y="1285349"/>
            <a:ext cx="5062331" cy="584775"/>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Types of Policies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3250792" y="1870124"/>
            <a:ext cx="8846002" cy="3477875"/>
          </a:xfrm>
          <a:prstGeom prst="rect">
            <a:avLst/>
          </a:prstGeom>
        </p:spPr>
        <p:txBody>
          <a:bodyPr wrap="square">
            <a:spAutoFit/>
          </a:bodyPr>
          <a:lstStyle/>
          <a:p>
            <a:pPr marL="800100" lvl="1" indent="-342900">
              <a:spcAft>
                <a:spcPts val="600"/>
              </a:spcAft>
              <a:buFont typeface="Wingdings" panose="05000000000000000000" pitchFamily="2" charset="2"/>
              <a:buChar char="§"/>
            </a:pPr>
            <a:r>
              <a:rPr lang="en-US" altLang="en-US" sz="2000" dirty="0">
                <a:cs typeface="Arial" charset="0"/>
              </a:rPr>
              <a:t>Traditional Medicare Supplement Policies</a:t>
            </a:r>
          </a:p>
          <a:p>
            <a:pPr marL="1257300" lvl="2" indent="-342900">
              <a:spcAft>
                <a:spcPts val="600"/>
              </a:spcAft>
              <a:buFont typeface="Wingdings" panose="05000000000000000000" pitchFamily="2" charset="2"/>
              <a:buChar char="§"/>
            </a:pPr>
            <a:r>
              <a:rPr lang="en-US" altLang="en-US" sz="2000" i="1" dirty="0">
                <a:cs typeface="Arial" charset="0"/>
              </a:rPr>
              <a:t>Attained Age </a:t>
            </a:r>
            <a:r>
              <a:rPr lang="en-US" altLang="en-US" sz="2000" dirty="0">
                <a:cs typeface="Arial" charset="0"/>
              </a:rPr>
              <a:t>– As you age your premiums will change to meet your age range and premiums become higher.*</a:t>
            </a:r>
          </a:p>
          <a:p>
            <a:pPr marL="1257300" lvl="2" indent="-342900">
              <a:spcAft>
                <a:spcPts val="1200"/>
              </a:spcAft>
              <a:buFont typeface="Wingdings" panose="05000000000000000000" pitchFamily="2" charset="2"/>
              <a:buChar char="§"/>
            </a:pPr>
            <a:r>
              <a:rPr lang="en-US" altLang="en-US" sz="2000" i="1" dirty="0">
                <a:cs typeface="Arial" charset="0"/>
              </a:rPr>
              <a:t>Issue Age </a:t>
            </a:r>
            <a:r>
              <a:rPr lang="en-US" altLang="en-US" sz="2000" dirty="0">
                <a:cs typeface="Arial" charset="0"/>
              </a:rPr>
              <a:t>– Premiums are set at the age you are when you buy the policy and will not increase because you get older.* Premiums may increase for other reasons. </a:t>
            </a:r>
          </a:p>
          <a:p>
            <a:pPr marL="800100" lvl="1" indent="-342900">
              <a:spcAft>
                <a:spcPts val="1200"/>
              </a:spcAft>
              <a:buFont typeface="Wingdings" panose="05000000000000000000" pitchFamily="2" charset="2"/>
              <a:buChar char="§"/>
            </a:pPr>
            <a:r>
              <a:rPr lang="en-US" altLang="en-US" sz="2000" dirty="0">
                <a:cs typeface="Arial" charset="0"/>
              </a:rPr>
              <a:t>Cost-Sharing Supplemental Policies (50% or 25% cost sharing)</a:t>
            </a:r>
          </a:p>
          <a:p>
            <a:pPr marL="800100" lvl="1" indent="-342900">
              <a:spcAft>
                <a:spcPts val="1200"/>
              </a:spcAft>
              <a:buFont typeface="Wingdings" panose="05000000000000000000" pitchFamily="2" charset="2"/>
              <a:buChar char="§"/>
            </a:pPr>
            <a:r>
              <a:rPr lang="en-US" altLang="en-US" sz="2000" dirty="0">
                <a:cs typeface="Arial" charset="0"/>
              </a:rPr>
              <a:t>High-Deductible Medicare Supplement </a:t>
            </a:r>
          </a:p>
          <a:p>
            <a:pPr marL="800100" lvl="1" indent="-342900">
              <a:buFont typeface="Wingdings" panose="05000000000000000000" pitchFamily="2" charset="2"/>
              <a:buChar char="§"/>
            </a:pPr>
            <a:r>
              <a:rPr lang="en-US" altLang="en-US" sz="2000" dirty="0">
                <a:cs typeface="Arial" charset="0"/>
              </a:rPr>
              <a:t>Medicare Select  </a:t>
            </a:r>
          </a:p>
        </p:txBody>
      </p:sp>
      <p:sp>
        <p:nvSpPr>
          <p:cNvPr id="10" name="TextBox 9">
            <a:extLst>
              <a:ext uri="{FF2B5EF4-FFF2-40B4-BE49-F238E27FC236}">
                <a16:creationId xmlns:a16="http://schemas.microsoft.com/office/drawing/2014/main" id="{87BA9B50-46F3-4289-B99D-40961AE1A41B}"/>
              </a:ext>
            </a:extLst>
          </p:cNvPr>
          <p:cNvSpPr txBox="1"/>
          <p:nvPr/>
        </p:nvSpPr>
        <p:spPr>
          <a:xfrm>
            <a:off x="2629001" y="5652119"/>
            <a:ext cx="9562999" cy="400110"/>
          </a:xfrm>
          <a:prstGeom prst="rect">
            <a:avLst/>
          </a:prstGeom>
          <a:noFill/>
        </p:spPr>
        <p:txBody>
          <a:bodyPr wrap="square" rtlCol="0">
            <a:spAutoFit/>
          </a:bodyPr>
          <a:lstStyle/>
          <a:p>
            <a:pPr marL="0" lvl="3">
              <a:buSzPct val="95000"/>
              <a:defRPr/>
            </a:pPr>
            <a:r>
              <a:rPr lang="en-US" sz="2000" dirty="0">
                <a:cs typeface="Arial" panose="020B0604020202020204" pitchFamily="34" charset="0"/>
              </a:rPr>
              <a:t>*</a:t>
            </a:r>
            <a:r>
              <a:rPr lang="en-US" sz="2000" i="1" dirty="0">
                <a:cs typeface="Arial" panose="020B0604020202020204" pitchFamily="34" charset="0"/>
              </a:rPr>
              <a:t>Medigap Premiums may also increase each year due to cost-of-living adjustments</a:t>
            </a:r>
            <a:r>
              <a:rPr lang="en-US" sz="1600" i="1" dirty="0"/>
              <a:t>.</a:t>
            </a:r>
          </a:p>
        </p:txBody>
      </p:sp>
      <p:pic>
        <p:nvPicPr>
          <p:cNvPr id="2" name="Picture 1">
            <a:extLst>
              <a:ext uri="{FF2B5EF4-FFF2-40B4-BE49-F238E27FC236}">
                <a16:creationId xmlns:a16="http://schemas.microsoft.com/office/drawing/2014/main" id="{556F0C24-E467-8C83-7995-2817B8101893}"/>
              </a:ext>
            </a:extLst>
          </p:cNvPr>
          <p:cNvPicPr>
            <a:picLocks noChangeAspect="1"/>
          </p:cNvPicPr>
          <p:nvPr/>
        </p:nvPicPr>
        <p:blipFill>
          <a:blip r:embed="rId3"/>
          <a:stretch>
            <a:fillRect/>
          </a:stretch>
        </p:blipFill>
        <p:spPr>
          <a:xfrm>
            <a:off x="416147" y="2482658"/>
            <a:ext cx="3153319" cy="3017401"/>
          </a:xfrm>
          <a:prstGeom prst="rect">
            <a:avLst/>
          </a:prstGeom>
        </p:spPr>
      </p:pic>
      <p:sp>
        <p:nvSpPr>
          <p:cNvPr id="5" name="TextBox 4">
            <a:extLst>
              <a:ext uri="{FF2B5EF4-FFF2-40B4-BE49-F238E27FC236}">
                <a16:creationId xmlns:a16="http://schemas.microsoft.com/office/drawing/2014/main" id="{F6D56DCE-E37C-BE8A-7A15-E08710C1D9BC}"/>
              </a:ext>
            </a:extLst>
          </p:cNvPr>
          <p:cNvSpPr txBox="1"/>
          <p:nvPr/>
        </p:nvSpPr>
        <p:spPr>
          <a:xfrm>
            <a:off x="3647131" y="147490"/>
            <a:ext cx="4897738"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2753956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D0DC83-7224-49E2-99BE-1C58638AC856}"/>
              </a:ext>
            </a:extLst>
          </p:cNvPr>
          <p:cNvSpPr/>
          <p:nvPr/>
        </p:nvSpPr>
        <p:spPr>
          <a:xfrm>
            <a:off x="4098504" y="1320237"/>
            <a:ext cx="8289759" cy="4647426"/>
          </a:xfrm>
          <a:prstGeom prst="rect">
            <a:avLst/>
          </a:prstGeom>
        </p:spPr>
        <p:txBody>
          <a:bodyPr wrap="square">
            <a:spAutoFit/>
          </a:bodyPr>
          <a:lstStyle/>
          <a:p>
            <a:pPr>
              <a:defRPr/>
            </a:pPr>
            <a:r>
              <a:rPr lang="en-US" sz="3200" b="1" dirty="0">
                <a:cs typeface="Arial" panose="020B0604020202020204" pitchFamily="34" charset="0"/>
              </a:rPr>
              <a:t>Basic Benefits </a:t>
            </a:r>
            <a:r>
              <a:rPr lang="en-US" sz="3200" dirty="0">
                <a:cs typeface="Arial" panose="020B0604020202020204" pitchFamily="34" charset="0"/>
              </a:rPr>
              <a:t>cover:</a:t>
            </a:r>
          </a:p>
          <a:p>
            <a:pPr marL="1028700" lvl="1" indent="-571500">
              <a:buFont typeface="Wingdings" panose="05000000000000000000" pitchFamily="2" charset="2"/>
              <a:buChar char="§"/>
              <a:defRPr/>
            </a:pPr>
            <a:r>
              <a:rPr lang="en-US" sz="2000" dirty="0">
                <a:cs typeface="Arial" panose="020B0604020202020204" pitchFamily="34" charset="0"/>
              </a:rPr>
              <a:t>Part A copays</a:t>
            </a:r>
          </a:p>
          <a:p>
            <a:pPr marL="1028700" lvl="1" indent="-571500">
              <a:buFont typeface="Wingdings" panose="05000000000000000000" pitchFamily="2" charset="2"/>
              <a:buChar char="§"/>
              <a:defRPr/>
            </a:pPr>
            <a:r>
              <a:rPr lang="en-US" sz="2000" dirty="0">
                <a:cs typeface="Arial" panose="020B0604020202020204" pitchFamily="34" charset="0"/>
              </a:rPr>
              <a:t>Part B 20% coinsurance</a:t>
            </a:r>
          </a:p>
          <a:p>
            <a:pPr marL="1028700" lvl="1" indent="-571500">
              <a:buFont typeface="Wingdings" panose="05000000000000000000" pitchFamily="2" charset="2"/>
              <a:buChar char="§"/>
              <a:defRPr/>
            </a:pPr>
            <a:r>
              <a:rPr lang="en-US" sz="2000" dirty="0">
                <a:cs typeface="Arial" panose="020B0604020202020204" pitchFamily="34" charset="0"/>
              </a:rPr>
              <a:t>Additional inpatient psychiatric days</a:t>
            </a:r>
          </a:p>
          <a:p>
            <a:pPr marL="1028700" lvl="1" indent="-571500">
              <a:buFont typeface="Wingdings" panose="05000000000000000000" pitchFamily="2" charset="2"/>
              <a:buChar char="§"/>
              <a:defRPr/>
            </a:pPr>
            <a:r>
              <a:rPr lang="en-US" sz="2000" dirty="0">
                <a:cs typeface="Arial" panose="020B0604020202020204" pitchFamily="34" charset="0"/>
              </a:rPr>
              <a:t>First 3 pints of blood</a:t>
            </a:r>
          </a:p>
          <a:p>
            <a:pPr marL="1028700" lvl="1" indent="-571500">
              <a:spcAft>
                <a:spcPts val="1200"/>
              </a:spcAft>
              <a:buFont typeface="Wingdings" panose="05000000000000000000" pitchFamily="2" charset="2"/>
              <a:buChar char="§"/>
              <a:defRPr/>
            </a:pPr>
            <a:r>
              <a:rPr lang="en-US" sz="2000" dirty="0">
                <a:cs typeface="Arial" panose="020B0604020202020204" pitchFamily="34" charset="0"/>
              </a:rPr>
              <a:t>40 home health care visits.</a:t>
            </a:r>
          </a:p>
          <a:p>
            <a:pPr marL="457200" indent="-457200">
              <a:spcAft>
                <a:spcPts val="1200"/>
              </a:spcAft>
              <a:buFont typeface="Wingdings" panose="05000000000000000000" pitchFamily="2" charset="2"/>
              <a:buChar char="§"/>
              <a:defRPr/>
            </a:pPr>
            <a:r>
              <a:rPr lang="en-US" sz="2400" b="1" dirty="0">
                <a:cs typeface="Arial" panose="020B0604020202020204" pitchFamily="34" charset="0"/>
              </a:rPr>
              <a:t>Wisconsin Mandated Benefits: </a:t>
            </a:r>
            <a:br>
              <a:rPr lang="en-US" sz="2400" b="1" dirty="0">
                <a:cs typeface="Arial" panose="020B0604020202020204" pitchFamily="34" charset="0"/>
              </a:rPr>
            </a:br>
            <a:r>
              <a:rPr lang="en-US" sz="2000" dirty="0">
                <a:cs typeface="Arial" panose="020B0604020202020204" pitchFamily="34" charset="0"/>
              </a:rPr>
              <a:t>Covers some chiropractic services and 30 days non-Medicare Skilled Nursing Facility.  </a:t>
            </a:r>
            <a:r>
              <a:rPr lang="en-US" sz="2000" i="1" dirty="0">
                <a:cs typeface="Arial" panose="020B0604020202020204" pitchFamily="34" charset="0"/>
              </a:rPr>
              <a:t>(Only applies to policies issued in Wisconsin to Wisconsin residents.)</a:t>
            </a:r>
          </a:p>
          <a:p>
            <a:pPr marL="457200" indent="-457200">
              <a:spcAft>
                <a:spcPts val="1200"/>
              </a:spcAft>
              <a:buFont typeface="Wingdings" panose="05000000000000000000" pitchFamily="2" charset="2"/>
              <a:buChar char="§"/>
              <a:defRPr/>
            </a:pPr>
            <a:r>
              <a:rPr lang="en-US" sz="2000" dirty="0">
                <a:cs typeface="Arial" panose="020B0604020202020204" pitchFamily="34" charset="0"/>
              </a:rPr>
              <a:t>See the Office of the Commissioner of Insurance’s </a:t>
            </a:r>
            <a:br>
              <a:rPr lang="en-US" sz="2000" dirty="0">
                <a:cs typeface="Arial" panose="020B0604020202020204" pitchFamily="34" charset="0"/>
              </a:rPr>
            </a:br>
            <a:r>
              <a:rPr lang="en-US" sz="2000" dirty="0">
                <a:cs typeface="Arial" panose="020B0604020202020204" pitchFamily="34" charset="0"/>
              </a:rPr>
              <a:t>“</a:t>
            </a:r>
            <a:r>
              <a:rPr lang="en-US" sz="2000" dirty="0">
                <a:cs typeface="Arial" panose="020B0604020202020204" pitchFamily="34" charset="0"/>
                <a:hlinkClick r:id="rId3"/>
              </a:rPr>
              <a:t>WI Guide to Health Insurance for People with Medicare</a:t>
            </a:r>
            <a:r>
              <a:rPr lang="en-US" sz="2000" dirty="0">
                <a:cs typeface="Arial" panose="020B0604020202020204" pitchFamily="34" charset="0"/>
              </a:rPr>
              <a:t>” </a:t>
            </a:r>
            <a:br>
              <a:rPr lang="en-US" sz="2000" dirty="0">
                <a:cs typeface="Arial" panose="020B0604020202020204" pitchFamily="34" charset="0"/>
              </a:rPr>
            </a:br>
            <a:r>
              <a:rPr lang="en-US" sz="2000" dirty="0">
                <a:cs typeface="Arial" panose="020B0604020202020204" pitchFamily="34" charset="0"/>
              </a:rPr>
              <a:t>for more information.</a:t>
            </a:r>
            <a:endParaRPr lang="en-US" sz="2000" dirty="0"/>
          </a:p>
        </p:txBody>
      </p:sp>
      <p:pic>
        <p:nvPicPr>
          <p:cNvPr id="2" name="Picture 1">
            <a:extLst>
              <a:ext uri="{FF2B5EF4-FFF2-40B4-BE49-F238E27FC236}">
                <a16:creationId xmlns:a16="http://schemas.microsoft.com/office/drawing/2014/main" id="{3E69BABC-D51F-BDE2-FC03-45E1B79FDFAB}"/>
              </a:ext>
            </a:extLst>
          </p:cNvPr>
          <p:cNvPicPr>
            <a:picLocks noChangeAspect="1"/>
          </p:cNvPicPr>
          <p:nvPr/>
        </p:nvPicPr>
        <p:blipFill>
          <a:blip r:embed="rId4"/>
          <a:stretch>
            <a:fillRect/>
          </a:stretch>
        </p:blipFill>
        <p:spPr>
          <a:xfrm>
            <a:off x="678501" y="2695073"/>
            <a:ext cx="3420003" cy="3272590"/>
          </a:xfrm>
          <a:prstGeom prst="rect">
            <a:avLst/>
          </a:prstGeom>
        </p:spPr>
      </p:pic>
      <p:sp>
        <p:nvSpPr>
          <p:cNvPr id="5" name="TextBox 4">
            <a:extLst>
              <a:ext uri="{FF2B5EF4-FFF2-40B4-BE49-F238E27FC236}">
                <a16:creationId xmlns:a16="http://schemas.microsoft.com/office/drawing/2014/main" id="{359E5E3B-EBC0-26DC-13B2-17B5212BD9EF}"/>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3131350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178642-0688-413B-AAFB-7D292AE60FBA}"/>
              </a:ext>
            </a:extLst>
          </p:cNvPr>
          <p:cNvSpPr/>
          <p:nvPr/>
        </p:nvSpPr>
        <p:spPr>
          <a:xfrm>
            <a:off x="3994673" y="1594505"/>
            <a:ext cx="5373587"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Optional Riders (Benefits):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3994673" y="2330411"/>
            <a:ext cx="8197327" cy="3539430"/>
          </a:xfrm>
          <a:prstGeom prst="rect">
            <a:avLst/>
          </a:prstGeom>
        </p:spPr>
        <p:txBody>
          <a:bodyPr wrap="square">
            <a:spAutoFit/>
          </a:bodyPr>
          <a:lstStyle/>
          <a:p>
            <a:pPr marL="342900" indent="-342900">
              <a:spcAft>
                <a:spcPts val="600"/>
              </a:spcAft>
              <a:buFont typeface="Wingdings" panose="05000000000000000000" pitchFamily="2" charset="2"/>
              <a:buChar char="§"/>
              <a:defRPr/>
            </a:pPr>
            <a:r>
              <a:rPr lang="en-US" sz="2400" dirty="0"/>
              <a:t>Part A Deductible (or Part A 50% Deductible)</a:t>
            </a:r>
          </a:p>
          <a:p>
            <a:pPr marL="342900" indent="-342900">
              <a:spcAft>
                <a:spcPts val="600"/>
              </a:spcAft>
              <a:buFont typeface="Wingdings" panose="05000000000000000000" pitchFamily="2" charset="2"/>
              <a:buChar char="§"/>
              <a:defRPr/>
            </a:pPr>
            <a:r>
              <a:rPr lang="en-US" sz="2400" dirty="0"/>
              <a:t>Part B Deductible*</a:t>
            </a:r>
            <a:endParaRPr lang="en-US" sz="2400" dirty="0">
              <a:solidFill>
                <a:srgbClr val="FF0000"/>
              </a:solidFill>
            </a:endParaRPr>
          </a:p>
          <a:p>
            <a:pPr marL="342900" indent="-342900">
              <a:spcAft>
                <a:spcPts val="600"/>
              </a:spcAft>
              <a:buFont typeface="Wingdings" panose="05000000000000000000" pitchFamily="2" charset="2"/>
              <a:buChar char="§"/>
              <a:defRPr/>
            </a:pPr>
            <a:r>
              <a:rPr lang="en-US" sz="2400" dirty="0"/>
              <a:t>Part B Copay/Coinsurance (reduces premiums)</a:t>
            </a:r>
          </a:p>
          <a:p>
            <a:pPr marL="342900" indent="-342900">
              <a:spcAft>
                <a:spcPts val="600"/>
              </a:spcAft>
              <a:buFont typeface="Wingdings" panose="05000000000000000000" pitchFamily="2" charset="2"/>
              <a:buChar char="§"/>
              <a:defRPr/>
            </a:pPr>
            <a:r>
              <a:rPr lang="en-US" sz="2400" dirty="0"/>
              <a:t>Part B Excess Charges</a:t>
            </a:r>
          </a:p>
          <a:p>
            <a:pPr marL="342900" indent="-342900">
              <a:spcAft>
                <a:spcPts val="600"/>
              </a:spcAft>
              <a:buFont typeface="Wingdings" panose="05000000000000000000" pitchFamily="2" charset="2"/>
              <a:buChar char="§"/>
              <a:defRPr/>
            </a:pPr>
            <a:r>
              <a:rPr lang="en-US" sz="2400" dirty="0"/>
              <a:t>Additional Home Health </a:t>
            </a:r>
          </a:p>
          <a:p>
            <a:pPr marL="342900" indent="-342900">
              <a:spcAft>
                <a:spcPts val="1800"/>
              </a:spcAft>
              <a:buFont typeface="Wingdings" panose="05000000000000000000" pitchFamily="2" charset="2"/>
              <a:buChar char="§"/>
              <a:defRPr/>
            </a:pPr>
            <a:r>
              <a:rPr lang="en-US" sz="2400" dirty="0"/>
              <a:t>Emergency Foreign Travel </a:t>
            </a:r>
          </a:p>
          <a:p>
            <a:pPr>
              <a:spcAft>
                <a:spcPts val="600"/>
              </a:spcAft>
              <a:defRPr/>
            </a:pPr>
            <a:r>
              <a:rPr lang="en-US" sz="2000" dirty="0"/>
              <a:t>*</a:t>
            </a:r>
            <a:r>
              <a:rPr lang="en-US" sz="2000" i="1" dirty="0"/>
              <a:t>As of January 1, 2020 the Part B Deductible rider is no longer an option for people newly eligible for Medicare. </a:t>
            </a:r>
          </a:p>
        </p:txBody>
      </p:sp>
      <p:pic>
        <p:nvPicPr>
          <p:cNvPr id="3" name="Picture 2">
            <a:extLst>
              <a:ext uri="{FF2B5EF4-FFF2-40B4-BE49-F238E27FC236}">
                <a16:creationId xmlns:a16="http://schemas.microsoft.com/office/drawing/2014/main" id="{ACCD1A7C-EC42-30A7-B6D8-9BE165BE6401}"/>
              </a:ext>
            </a:extLst>
          </p:cNvPr>
          <p:cNvPicPr>
            <a:picLocks noChangeAspect="1"/>
          </p:cNvPicPr>
          <p:nvPr/>
        </p:nvPicPr>
        <p:blipFill>
          <a:blip r:embed="rId3"/>
          <a:stretch>
            <a:fillRect/>
          </a:stretch>
        </p:blipFill>
        <p:spPr>
          <a:xfrm>
            <a:off x="473964" y="2887578"/>
            <a:ext cx="3383384" cy="3237549"/>
          </a:xfrm>
          <a:prstGeom prst="rect">
            <a:avLst/>
          </a:prstGeom>
        </p:spPr>
      </p:pic>
      <p:sp>
        <p:nvSpPr>
          <p:cNvPr id="5" name="TextBox 4">
            <a:extLst>
              <a:ext uri="{FF2B5EF4-FFF2-40B4-BE49-F238E27FC236}">
                <a16:creationId xmlns:a16="http://schemas.microsoft.com/office/drawing/2014/main" id="{537C67E2-7095-58F1-3CCC-89ABBF026FBB}"/>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2677508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F57E1A-AB61-43AB-A6D6-D6E76884823B}"/>
              </a:ext>
            </a:extLst>
          </p:cNvPr>
          <p:cNvSpPr/>
          <p:nvPr/>
        </p:nvSpPr>
        <p:spPr>
          <a:xfrm>
            <a:off x="3819939" y="1410888"/>
            <a:ext cx="435087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Steps to Buy a Policy</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3819939" y="2298555"/>
            <a:ext cx="8079294" cy="3939540"/>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sz="2200" dirty="0"/>
              <a:t>STEP 1:	Decide which benefits (riders) you want, then 		decide 	which of the Medigap policies 			meets your needs.</a:t>
            </a:r>
          </a:p>
          <a:p>
            <a:pPr marL="342900" indent="-342900">
              <a:spcAft>
                <a:spcPts val="1200"/>
              </a:spcAft>
              <a:buFont typeface="Wingdings" panose="05000000000000000000" pitchFamily="2" charset="2"/>
              <a:buChar char="§"/>
              <a:defRPr/>
            </a:pPr>
            <a:r>
              <a:rPr lang="en-US" sz="2200" dirty="0"/>
              <a:t>STEP 2: 	Find out which insurance companies sell 			Medigap policies in your state. </a:t>
            </a:r>
          </a:p>
          <a:p>
            <a:pPr marL="342900" indent="-342900">
              <a:spcAft>
                <a:spcPts val="1200"/>
              </a:spcAft>
              <a:buFont typeface="Wingdings" panose="05000000000000000000" pitchFamily="2" charset="2"/>
              <a:buChar char="§"/>
              <a:defRPr/>
            </a:pPr>
            <a:r>
              <a:rPr lang="en-US" sz="2200" dirty="0"/>
              <a:t>STEP 3: 	Call the insurance companies (or insurance 			agent) that sell the Medigap policies you’re 			interested in and compare costs.</a:t>
            </a:r>
          </a:p>
          <a:p>
            <a:pPr marL="342900" indent="-342900">
              <a:buFont typeface="Wingdings" panose="05000000000000000000" pitchFamily="2" charset="2"/>
              <a:buChar char="§"/>
              <a:defRPr/>
            </a:pPr>
            <a:r>
              <a:rPr lang="en-US" sz="2200" dirty="0"/>
              <a:t>STEP 4:	Buy the </a:t>
            </a:r>
            <a:r>
              <a:rPr lang="en-US" sz="2200" dirty="0" err="1"/>
              <a:t>Medigap</a:t>
            </a:r>
            <a:r>
              <a:rPr lang="en-US" sz="2200" dirty="0"/>
              <a:t> policy. </a:t>
            </a:r>
          </a:p>
          <a:p>
            <a:pPr marL="342900" indent="-342900">
              <a:buFont typeface="Wingdings" panose="05000000000000000000" pitchFamily="2" charset="2"/>
              <a:buChar char="§"/>
              <a:defRPr/>
            </a:pPr>
            <a:endParaRPr lang="en-US" sz="2200" dirty="0"/>
          </a:p>
        </p:txBody>
      </p:sp>
      <p:pic>
        <p:nvPicPr>
          <p:cNvPr id="3" name="Picture 2">
            <a:extLst>
              <a:ext uri="{FF2B5EF4-FFF2-40B4-BE49-F238E27FC236}">
                <a16:creationId xmlns:a16="http://schemas.microsoft.com/office/drawing/2014/main" id="{369FFEF6-0C04-CBCD-C264-A073FAF71944}"/>
              </a:ext>
            </a:extLst>
          </p:cNvPr>
          <p:cNvPicPr>
            <a:picLocks noChangeAspect="1"/>
          </p:cNvPicPr>
          <p:nvPr/>
        </p:nvPicPr>
        <p:blipFill>
          <a:blip r:embed="rId3"/>
          <a:stretch>
            <a:fillRect/>
          </a:stretch>
        </p:blipFill>
        <p:spPr>
          <a:xfrm>
            <a:off x="461932" y="2983830"/>
            <a:ext cx="3182206" cy="3045043"/>
          </a:xfrm>
          <a:prstGeom prst="rect">
            <a:avLst/>
          </a:prstGeom>
        </p:spPr>
      </p:pic>
      <p:sp>
        <p:nvSpPr>
          <p:cNvPr id="5" name="TextBox 4">
            <a:extLst>
              <a:ext uri="{FF2B5EF4-FFF2-40B4-BE49-F238E27FC236}">
                <a16:creationId xmlns:a16="http://schemas.microsoft.com/office/drawing/2014/main" id="{B1F52EDA-19DF-DCFF-584F-559EFB7F1D0A}"/>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1549151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6A8B2A-E543-48DD-8742-9C35993B988C}"/>
              </a:ext>
            </a:extLst>
          </p:cNvPr>
          <p:cNvSpPr/>
          <p:nvPr/>
        </p:nvSpPr>
        <p:spPr>
          <a:xfrm>
            <a:off x="4000656" y="1200077"/>
            <a:ext cx="6700232" cy="538609"/>
          </a:xfrm>
          <a:prstGeom prst="rect">
            <a:avLst/>
          </a:prstGeom>
        </p:spPr>
        <p:txBody>
          <a:bodyPr wrap="none">
            <a:spAutoFit/>
          </a:bodyPr>
          <a:lstStyle/>
          <a:p>
            <a:r>
              <a:rPr lang="en-US" sz="2900" b="1" dirty="0">
                <a:latin typeface="Arial" panose="020B0604020202020204" pitchFamily="34" charset="0"/>
                <a:cs typeface="Arial" panose="020B0604020202020204" pitchFamily="34" charset="0"/>
              </a:rPr>
              <a:t>When You Can Buy a </a:t>
            </a:r>
            <a:r>
              <a:rPr lang="en-US" sz="2900" b="1" dirty="0" err="1">
                <a:latin typeface="Arial" panose="020B0604020202020204" pitchFamily="34" charset="0"/>
                <a:cs typeface="Arial" panose="020B0604020202020204" pitchFamily="34" charset="0"/>
              </a:rPr>
              <a:t>Medigap</a:t>
            </a:r>
            <a:r>
              <a:rPr lang="en-US" sz="2900" b="1" dirty="0">
                <a:latin typeface="Arial" panose="020B0604020202020204" pitchFamily="34" charset="0"/>
                <a:cs typeface="Arial" panose="020B0604020202020204" pitchFamily="34" charset="0"/>
              </a:rPr>
              <a:t> Policy</a:t>
            </a:r>
          </a:p>
        </p:txBody>
      </p:sp>
      <p:sp>
        <p:nvSpPr>
          <p:cNvPr id="3" name="Rectangle 2">
            <a:extLst>
              <a:ext uri="{FF2B5EF4-FFF2-40B4-BE49-F238E27FC236}">
                <a16:creationId xmlns:a16="http://schemas.microsoft.com/office/drawing/2014/main" id="{172B04E8-40A3-4072-BB2C-C19056BAC799}"/>
              </a:ext>
            </a:extLst>
          </p:cNvPr>
          <p:cNvSpPr/>
          <p:nvPr/>
        </p:nvSpPr>
        <p:spPr>
          <a:xfrm>
            <a:off x="4000656" y="1660092"/>
            <a:ext cx="7620000" cy="1400383"/>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sz="2000" dirty="0">
                <a:solidFill>
                  <a:srgbClr val="000000"/>
                </a:solidFill>
              </a:rPr>
              <a:t>Your one-time 6-month Open Enrollment Period </a:t>
            </a:r>
            <a:r>
              <a:rPr lang="en-US" sz="2000" b="1" dirty="0">
                <a:solidFill>
                  <a:srgbClr val="000000"/>
                </a:solidFill>
              </a:rPr>
              <a:t>(OEP) </a:t>
            </a:r>
            <a:r>
              <a:rPr lang="en-US" sz="2000" dirty="0">
                <a:solidFill>
                  <a:srgbClr val="000000"/>
                </a:solidFill>
              </a:rPr>
              <a:t>begins when you’re 65 or older and enrolled in Part B. </a:t>
            </a:r>
          </a:p>
          <a:p>
            <a:pPr marL="285750" indent="-285750">
              <a:buFont typeface="Wingdings" panose="05000000000000000000" pitchFamily="2" charset="2"/>
              <a:buChar char="§"/>
              <a:defRPr/>
            </a:pPr>
            <a:r>
              <a:rPr lang="en-US" sz="2000" dirty="0">
                <a:solidFill>
                  <a:srgbClr val="000000"/>
                </a:solidFill>
              </a:rPr>
              <a:t>May buy a </a:t>
            </a:r>
            <a:r>
              <a:rPr lang="en-US" sz="2000" dirty="0" err="1">
                <a:solidFill>
                  <a:srgbClr val="000000"/>
                </a:solidFill>
              </a:rPr>
              <a:t>Medigap</a:t>
            </a:r>
            <a:r>
              <a:rPr lang="en-US" sz="2000" dirty="0">
                <a:solidFill>
                  <a:srgbClr val="000000"/>
                </a:solidFill>
              </a:rPr>
              <a:t> policy any time an insurance company will sell you one.</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2323560004"/>
              </p:ext>
            </p:extLst>
          </p:nvPr>
        </p:nvGraphicFramePr>
        <p:xfrm>
          <a:off x="4105396" y="3254581"/>
          <a:ext cx="7966288" cy="2925203"/>
        </p:xfrm>
        <a:graphic>
          <a:graphicData uri="http://schemas.openxmlformats.org/drawingml/2006/table">
            <a:tbl>
              <a:tblPr firstRow="1" bandRow="1">
                <a:tableStyleId>{5C22544A-7EE6-4342-B048-85BDC9FD1C3A}</a:tableStyleId>
              </a:tblPr>
              <a:tblGrid>
                <a:gridCol w="3983144">
                  <a:extLst>
                    <a:ext uri="{9D8B030D-6E8A-4147-A177-3AD203B41FA5}">
                      <a16:colId xmlns:a16="http://schemas.microsoft.com/office/drawing/2014/main" val="20000"/>
                    </a:ext>
                  </a:extLst>
                </a:gridCol>
                <a:gridCol w="3983144">
                  <a:extLst>
                    <a:ext uri="{9D8B030D-6E8A-4147-A177-3AD203B41FA5}">
                      <a16:colId xmlns:a16="http://schemas.microsoft.com/office/drawing/2014/main" val="20001"/>
                    </a:ext>
                  </a:extLst>
                </a:gridCol>
              </a:tblGrid>
              <a:tr h="429691">
                <a:tc>
                  <a:txBody>
                    <a:bodyPr/>
                    <a:lstStyle/>
                    <a:p>
                      <a:pPr algn="ctr"/>
                      <a:r>
                        <a:rPr lang="en-US" sz="2000" baseline="0" dirty="0"/>
                        <a:t>During Your Medigap OEP</a:t>
                      </a:r>
                      <a:endParaRPr lang="en-US" sz="2000" dirty="0"/>
                    </a:p>
                  </a:txBody>
                  <a:tcPr>
                    <a:solidFill>
                      <a:schemeClr val="tx2"/>
                    </a:solidFill>
                  </a:tcPr>
                </a:tc>
                <a:tc>
                  <a:txBody>
                    <a:bodyPr/>
                    <a:lstStyle/>
                    <a:p>
                      <a:pPr algn="ctr"/>
                      <a:r>
                        <a:rPr lang="en-US" sz="2000" dirty="0"/>
                        <a:t>NOT During Your Medigap OEP</a:t>
                      </a:r>
                    </a:p>
                  </a:txBody>
                  <a:tcPr>
                    <a:solidFill>
                      <a:schemeClr val="tx2"/>
                    </a:solidFill>
                  </a:tcPr>
                </a:tc>
                <a:extLst>
                  <a:ext uri="{0D108BD9-81ED-4DB2-BD59-A6C34878D82A}">
                    <a16:rowId xmlns:a16="http://schemas.microsoft.com/office/drawing/2014/main" val="10000"/>
                  </a:ext>
                </a:extLst>
              </a:tr>
              <a:tr h="727169">
                <a:tc>
                  <a:txBody>
                    <a:bodyPr/>
                    <a:lstStyle/>
                    <a:p>
                      <a:r>
                        <a:rPr lang="en-US" sz="2000" dirty="0"/>
                        <a:t>Best time to buy</a:t>
                      </a:r>
                    </a:p>
                  </a:txBody>
                  <a:tcPr/>
                </a:tc>
                <a:tc>
                  <a:txBody>
                    <a:bodyPr/>
                    <a:lstStyle/>
                    <a:p>
                      <a:r>
                        <a:rPr lang="en-US" sz="2000" dirty="0"/>
                        <a:t>May have waiting</a:t>
                      </a:r>
                      <a:r>
                        <a:rPr lang="en-US" sz="2000" baseline="0" dirty="0"/>
                        <a:t> period for </a:t>
                      </a:r>
                      <a:r>
                        <a:rPr lang="en-US" sz="2000" dirty="0"/>
                        <a:t>preexisting</a:t>
                      </a:r>
                      <a:r>
                        <a:rPr lang="en-US" sz="2000" baseline="0" dirty="0"/>
                        <a:t> conditions</a:t>
                      </a:r>
                      <a:endParaRPr lang="en-US" sz="2000" dirty="0"/>
                    </a:p>
                  </a:txBody>
                  <a:tcPr/>
                </a:tc>
                <a:extLst>
                  <a:ext uri="{0D108BD9-81ED-4DB2-BD59-A6C34878D82A}">
                    <a16:rowId xmlns:a16="http://schemas.microsoft.com/office/drawing/2014/main" val="10001"/>
                  </a:ext>
                </a:extLst>
              </a:tr>
              <a:tr h="413164">
                <a:tc>
                  <a:txBody>
                    <a:bodyPr/>
                    <a:lstStyle/>
                    <a:p>
                      <a:r>
                        <a:rPr lang="en-US" sz="2000" dirty="0"/>
                        <a:t>Guaranteed Issue Period</a:t>
                      </a:r>
                    </a:p>
                  </a:txBody>
                  <a:tcPr/>
                </a:tc>
                <a:tc>
                  <a:txBody>
                    <a:bodyPr/>
                    <a:lstStyle/>
                    <a:p>
                      <a:r>
                        <a:rPr lang="en-US" sz="2000" dirty="0"/>
                        <a:t>May cost more</a:t>
                      </a:r>
                    </a:p>
                  </a:txBody>
                  <a:tcPr/>
                </a:tc>
                <a:extLst>
                  <a:ext uri="{0D108BD9-81ED-4DB2-BD59-A6C34878D82A}">
                    <a16:rowId xmlns:a16="http://schemas.microsoft.com/office/drawing/2014/main" val="10002"/>
                  </a:ext>
                </a:extLst>
              </a:tr>
              <a:tr h="1355179">
                <a:tc>
                  <a:txBody>
                    <a:bodyPr/>
                    <a:lstStyle/>
                    <a:p>
                      <a:r>
                        <a:rPr lang="en-US" sz="2000" dirty="0"/>
                        <a:t>Companies must sell to</a:t>
                      </a:r>
                      <a:r>
                        <a:rPr lang="en-US" sz="2000" baseline="0" dirty="0"/>
                        <a:t> you any policy they sell for the same price even if you have a pre-existing condition</a:t>
                      </a:r>
                      <a:endParaRPr lang="en-US" sz="2000" dirty="0"/>
                    </a:p>
                  </a:txBody>
                  <a:tcPr/>
                </a:tc>
                <a:tc>
                  <a:txBody>
                    <a:bodyPr/>
                    <a:lstStyle/>
                    <a:p>
                      <a:r>
                        <a:rPr lang="en-US" sz="2000" dirty="0"/>
                        <a:t>Companies can deny</a:t>
                      </a:r>
                      <a:r>
                        <a:rPr lang="en-US" sz="2000" baseline="0" dirty="0"/>
                        <a:t> coverage</a:t>
                      </a:r>
                      <a:endParaRPr lang="en-US" sz="2000" dirty="0"/>
                    </a:p>
                  </a:txBody>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6FDD1B80-8439-431C-C125-FA6B15F56A0B}"/>
              </a:ext>
            </a:extLst>
          </p:cNvPr>
          <p:cNvPicPr>
            <a:picLocks noChangeAspect="1"/>
          </p:cNvPicPr>
          <p:nvPr/>
        </p:nvPicPr>
        <p:blipFill>
          <a:blip r:embed="rId3"/>
          <a:stretch>
            <a:fillRect/>
          </a:stretch>
        </p:blipFill>
        <p:spPr>
          <a:xfrm>
            <a:off x="461932" y="2983830"/>
            <a:ext cx="3182206" cy="3045043"/>
          </a:xfrm>
          <a:prstGeom prst="rect">
            <a:avLst/>
          </a:prstGeom>
        </p:spPr>
      </p:pic>
      <p:sp>
        <p:nvSpPr>
          <p:cNvPr id="7" name="TextBox 6">
            <a:extLst>
              <a:ext uri="{FF2B5EF4-FFF2-40B4-BE49-F238E27FC236}">
                <a16:creationId xmlns:a16="http://schemas.microsoft.com/office/drawing/2014/main" id="{FB4327C6-6C89-42D0-2180-E90DE276834D}"/>
              </a:ext>
            </a:extLst>
          </p:cNvPr>
          <p:cNvSpPr txBox="1"/>
          <p:nvPr/>
        </p:nvSpPr>
        <p:spPr>
          <a:xfrm>
            <a:off x="3641207" y="136503"/>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2319328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97422F-4DE4-4A32-8F78-D328DB124967}"/>
              </a:ext>
            </a:extLst>
          </p:cNvPr>
          <p:cNvSpPr/>
          <p:nvPr/>
        </p:nvSpPr>
        <p:spPr>
          <a:xfrm>
            <a:off x="3553552" y="2488974"/>
            <a:ext cx="8297553" cy="3431709"/>
          </a:xfrm>
          <a:prstGeom prst="rect">
            <a:avLst/>
          </a:prstGeom>
        </p:spPr>
        <p:txBody>
          <a:bodyPr wrap="square">
            <a:spAutoFit/>
          </a:bodyPr>
          <a:lstStyle/>
          <a:p>
            <a:pPr marL="365760" indent="-365760">
              <a:spcAft>
                <a:spcPts val="600"/>
              </a:spcAft>
              <a:buFont typeface="Wingdings" panose="05000000000000000000" pitchFamily="2" charset="2"/>
              <a:buChar char="§"/>
              <a:defRPr/>
            </a:pPr>
            <a:r>
              <a:rPr lang="en-US" sz="2400" dirty="0">
                <a:cs typeface="Arial" panose="020B0604020202020204" pitchFamily="34" charset="0"/>
              </a:rPr>
              <a:t>If you delay enrolling in Medicare Part B</a:t>
            </a:r>
          </a:p>
          <a:p>
            <a:pPr marL="708660" lvl="1" indent="-342900">
              <a:buFont typeface="Wingdings" panose="05000000000000000000" pitchFamily="2" charset="2"/>
              <a:buChar char="§"/>
              <a:defRPr/>
            </a:pPr>
            <a:r>
              <a:rPr lang="en-US" sz="2400" dirty="0">
                <a:cs typeface="Arial" panose="020B0604020202020204" pitchFamily="34" charset="0"/>
              </a:rPr>
              <a:t>Because you or your spouse are </a:t>
            </a:r>
            <a:r>
              <a:rPr lang="en-US" sz="2400" b="1" dirty="0">
                <a:cs typeface="Arial" panose="020B0604020202020204" pitchFamily="34" charset="0"/>
              </a:rPr>
              <a:t>still</a:t>
            </a:r>
            <a:r>
              <a:rPr lang="en-US" sz="2400" dirty="0">
                <a:cs typeface="Arial" panose="020B0604020202020204" pitchFamily="34" charset="0"/>
              </a:rPr>
              <a:t> working, </a:t>
            </a:r>
            <a:r>
              <a:rPr lang="en-US" sz="2400" b="1" dirty="0">
                <a:cs typeface="Arial" panose="020B0604020202020204" pitchFamily="34" charset="0"/>
              </a:rPr>
              <a:t>and</a:t>
            </a:r>
          </a:p>
          <a:p>
            <a:pPr marL="708660" lvl="1" indent="-342900">
              <a:spcAft>
                <a:spcPts val="1200"/>
              </a:spcAft>
              <a:buFont typeface="Wingdings" panose="05000000000000000000" pitchFamily="2" charset="2"/>
              <a:buChar char="§"/>
              <a:defRPr/>
            </a:pPr>
            <a:r>
              <a:rPr lang="en-US" sz="2400" dirty="0">
                <a:cs typeface="Arial" panose="020B0604020202020204" pitchFamily="34" charset="0"/>
              </a:rPr>
              <a:t>You have group health coverage (primary),</a:t>
            </a:r>
          </a:p>
          <a:p>
            <a:pPr marL="365760" indent="-365760">
              <a:spcAft>
                <a:spcPts val="600"/>
              </a:spcAft>
              <a:buFont typeface="Wingdings" panose="05000000000000000000" pitchFamily="2" charset="2"/>
              <a:buChar char="§"/>
              <a:defRPr/>
            </a:pPr>
            <a:r>
              <a:rPr lang="en-US" sz="2400" dirty="0">
                <a:cs typeface="Arial" panose="020B0604020202020204" pitchFamily="34" charset="0"/>
              </a:rPr>
              <a:t>Then your </a:t>
            </a:r>
            <a:r>
              <a:rPr lang="en-US" sz="2400" dirty="0" err="1">
                <a:cs typeface="Arial" panose="020B0604020202020204" pitchFamily="34" charset="0"/>
              </a:rPr>
              <a:t>Medigap</a:t>
            </a:r>
            <a:r>
              <a:rPr lang="en-US" sz="2400" dirty="0">
                <a:cs typeface="Arial" panose="020B0604020202020204" pitchFamily="34" charset="0"/>
              </a:rPr>
              <a:t> OEP is delayed </a:t>
            </a:r>
          </a:p>
          <a:p>
            <a:pPr marL="708660" lvl="1" indent="-342900">
              <a:spcAft>
                <a:spcPts val="600"/>
              </a:spcAft>
              <a:buFont typeface="Wingdings" panose="05000000000000000000" pitchFamily="2" charset="2"/>
              <a:buChar char="§"/>
              <a:defRPr/>
            </a:pPr>
            <a:r>
              <a:rPr lang="en-US" sz="2400" dirty="0">
                <a:cs typeface="Arial" panose="020B0604020202020204" pitchFamily="34" charset="0"/>
              </a:rPr>
              <a:t>Until you are enrolled in Part B.</a:t>
            </a:r>
          </a:p>
          <a:p>
            <a:pPr marL="365760" indent="-365760">
              <a:buFont typeface="Wingdings" panose="05000000000000000000" pitchFamily="2" charset="2"/>
              <a:buChar char="§"/>
              <a:defRPr/>
            </a:pPr>
            <a:r>
              <a:rPr lang="en-US" sz="2400" dirty="0">
                <a:cs typeface="Arial" panose="020B0604020202020204" pitchFamily="34" charset="0"/>
              </a:rPr>
              <a:t>If you have Medicare due to a disability, you get 2</a:t>
            </a:r>
            <a:r>
              <a:rPr lang="en-US" sz="2400" baseline="30000" dirty="0">
                <a:cs typeface="Arial" panose="020B0604020202020204" pitchFamily="34" charset="0"/>
              </a:rPr>
              <a:t>nd</a:t>
            </a:r>
            <a:r>
              <a:rPr lang="en-US" sz="2400" dirty="0">
                <a:cs typeface="Arial" panose="020B0604020202020204" pitchFamily="34" charset="0"/>
              </a:rPr>
              <a:t> OEP at age 65.</a:t>
            </a:r>
          </a:p>
          <a:p>
            <a:pPr>
              <a:defRPr/>
            </a:pPr>
            <a:endParaRPr lang="en-US" sz="2400" dirty="0">
              <a:cs typeface="Arial" panose="020B0604020202020204" pitchFamily="34" charset="0"/>
            </a:endParaRPr>
          </a:p>
        </p:txBody>
      </p:sp>
      <p:sp>
        <p:nvSpPr>
          <p:cNvPr id="3" name="Rectangle 2">
            <a:extLst>
              <a:ext uri="{FF2B5EF4-FFF2-40B4-BE49-F238E27FC236}">
                <a16:creationId xmlns:a16="http://schemas.microsoft.com/office/drawing/2014/main" id="{3079CC08-F17F-4514-B40B-36BC7C57EE69}"/>
              </a:ext>
            </a:extLst>
          </p:cNvPr>
          <p:cNvSpPr/>
          <p:nvPr/>
        </p:nvSpPr>
        <p:spPr>
          <a:xfrm>
            <a:off x="3553552" y="1747921"/>
            <a:ext cx="6989414"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Delayed Open Enrollment Period (OEP)</a:t>
            </a:r>
            <a:endParaRPr lang="en-US" sz="2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D84811F-BA8B-B1F2-CC95-696B86E9F682}"/>
              </a:ext>
            </a:extLst>
          </p:cNvPr>
          <p:cNvPicPr>
            <a:picLocks noChangeAspect="1"/>
          </p:cNvPicPr>
          <p:nvPr/>
        </p:nvPicPr>
        <p:blipFill>
          <a:blip r:embed="rId3"/>
          <a:stretch>
            <a:fillRect/>
          </a:stretch>
        </p:blipFill>
        <p:spPr>
          <a:xfrm>
            <a:off x="340895" y="2875640"/>
            <a:ext cx="3182206" cy="3045043"/>
          </a:xfrm>
          <a:prstGeom prst="rect">
            <a:avLst/>
          </a:prstGeom>
        </p:spPr>
      </p:pic>
      <p:sp>
        <p:nvSpPr>
          <p:cNvPr id="7" name="TextBox 6">
            <a:extLst>
              <a:ext uri="{FF2B5EF4-FFF2-40B4-BE49-F238E27FC236}">
                <a16:creationId xmlns:a16="http://schemas.microsoft.com/office/drawing/2014/main" id="{F51209CC-85B9-8756-AEF1-93E900F1C8D1}"/>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559943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EA45D-0864-4EA5-81F0-B91D7058567E}"/>
              </a:ext>
            </a:extLst>
          </p:cNvPr>
          <p:cNvSpPr/>
          <p:nvPr/>
        </p:nvSpPr>
        <p:spPr>
          <a:xfrm>
            <a:off x="3568845" y="1721564"/>
            <a:ext cx="7536037" cy="523220"/>
          </a:xfrm>
          <a:prstGeom prst="rect">
            <a:avLst/>
          </a:prstGeom>
        </p:spPr>
        <p:txBody>
          <a:bodyPr wrap="none">
            <a:spAutoFit/>
          </a:bodyPr>
          <a:lstStyle/>
          <a:p>
            <a:pPr>
              <a:defRPr/>
            </a:pPr>
            <a:r>
              <a:rPr lang="en-US" sz="2800" b="1" dirty="0">
                <a:latin typeface="Arial" panose="020B0604020202020204" pitchFamily="34" charset="0"/>
                <a:cs typeface="Arial" panose="020B0604020202020204" pitchFamily="34" charset="0"/>
              </a:rPr>
              <a:t>Other times you cannot be denied a policy:</a:t>
            </a:r>
          </a:p>
        </p:txBody>
      </p:sp>
      <p:sp>
        <p:nvSpPr>
          <p:cNvPr id="8" name="Rectangle 7">
            <a:extLst>
              <a:ext uri="{FF2B5EF4-FFF2-40B4-BE49-F238E27FC236}">
                <a16:creationId xmlns:a16="http://schemas.microsoft.com/office/drawing/2014/main" id="{629D814D-E0D4-4EB0-9B1F-4525CAC95FE1}"/>
              </a:ext>
            </a:extLst>
          </p:cNvPr>
          <p:cNvSpPr/>
          <p:nvPr/>
        </p:nvSpPr>
        <p:spPr>
          <a:xfrm>
            <a:off x="3178495" y="2445755"/>
            <a:ext cx="8744799" cy="2985433"/>
          </a:xfrm>
          <a:prstGeom prst="rect">
            <a:avLst/>
          </a:prstGeom>
        </p:spPr>
        <p:txBody>
          <a:bodyPr wrap="square">
            <a:spAutoFit/>
          </a:bodyPr>
          <a:lstStyle/>
          <a:p>
            <a:pPr marL="800100" lvl="1" indent="-342900">
              <a:buFont typeface="Wingdings" panose="05000000000000000000" pitchFamily="2" charset="2"/>
              <a:buChar char="§"/>
              <a:defRPr/>
            </a:pPr>
            <a:r>
              <a:rPr lang="en-US" sz="2000" dirty="0">
                <a:cs typeface="Arial" panose="020B0604020202020204" pitchFamily="34" charset="0"/>
              </a:rPr>
              <a:t>Your Medicare Advantage plan terminates or stops providing care in your service area.</a:t>
            </a:r>
          </a:p>
          <a:p>
            <a:pPr marL="800100" lvl="1" indent="-342900">
              <a:buFont typeface="Wingdings" panose="05000000000000000000" pitchFamily="2" charset="2"/>
              <a:buChar char="§"/>
              <a:defRPr/>
            </a:pPr>
            <a:r>
              <a:rPr lang="en-US" sz="2000" dirty="0">
                <a:cs typeface="Arial" panose="020B0604020202020204" pitchFamily="34" charset="0"/>
              </a:rPr>
              <a:t>You move outside the plan’s service area.</a:t>
            </a:r>
          </a:p>
          <a:p>
            <a:pPr marL="800100" lvl="1" indent="-342900">
              <a:buFont typeface="Wingdings" panose="05000000000000000000" pitchFamily="2" charset="2"/>
              <a:buChar char="§"/>
              <a:defRPr/>
            </a:pPr>
            <a:r>
              <a:rPr lang="en-US" sz="2000" dirty="0">
                <a:cs typeface="Arial" panose="020B0604020202020204" pitchFamily="34" charset="0"/>
              </a:rPr>
              <a:t>Your employer group health plan ends some or all of your coverage.</a:t>
            </a:r>
          </a:p>
          <a:p>
            <a:pPr marL="800100" lvl="1" indent="-342900">
              <a:buFont typeface="Wingdings" panose="05000000000000000000" pitchFamily="2" charset="2"/>
              <a:buChar char="§"/>
              <a:defRPr/>
            </a:pPr>
            <a:r>
              <a:rPr lang="en-US" sz="2000" dirty="0">
                <a:cs typeface="Arial" panose="020B0604020202020204" pitchFamily="34" charset="0"/>
              </a:rPr>
              <a:t>Your employer group plan increases cost by more that 25% in one 12-month period.</a:t>
            </a:r>
          </a:p>
          <a:p>
            <a:pPr marL="800100" lvl="1" indent="-342900">
              <a:buFont typeface="Wingdings" panose="05000000000000000000" pitchFamily="2" charset="2"/>
              <a:buChar char="§"/>
              <a:defRPr/>
            </a:pPr>
            <a:r>
              <a:rPr lang="en-US" sz="2000" dirty="0">
                <a:cs typeface="Arial" panose="020B0604020202020204" pitchFamily="34" charset="0"/>
              </a:rPr>
              <a:t>You are in Trial Period of Medicare Advantage plan.</a:t>
            </a:r>
          </a:p>
          <a:p>
            <a:pPr marL="393700" lvl="1" indent="0">
              <a:buFont typeface="Wingdings 2" pitchFamily="18" charset="2"/>
              <a:buNone/>
              <a:defRPr/>
            </a:pPr>
            <a:endParaRPr lang="en-US" sz="2400" dirty="0">
              <a:cs typeface="Arial" panose="020B0604020202020204" pitchFamily="34" charset="0"/>
            </a:endParaRPr>
          </a:p>
          <a:p>
            <a:pPr algn="ctr">
              <a:defRPr/>
            </a:pPr>
            <a:r>
              <a:rPr lang="en-US" sz="2000" b="1" dirty="0">
                <a:cs typeface="Arial" panose="020B0604020202020204" pitchFamily="34" charset="0"/>
              </a:rPr>
              <a:t>     Must apply within 63 days of the date your other coverage ends.</a:t>
            </a:r>
          </a:p>
        </p:txBody>
      </p:sp>
      <p:pic>
        <p:nvPicPr>
          <p:cNvPr id="3" name="Picture 2">
            <a:extLst>
              <a:ext uri="{FF2B5EF4-FFF2-40B4-BE49-F238E27FC236}">
                <a16:creationId xmlns:a16="http://schemas.microsoft.com/office/drawing/2014/main" id="{4740DB41-1C0C-92C9-6797-3B9531FE2D23}"/>
              </a:ext>
            </a:extLst>
          </p:cNvPr>
          <p:cNvPicPr>
            <a:picLocks noChangeAspect="1"/>
          </p:cNvPicPr>
          <p:nvPr/>
        </p:nvPicPr>
        <p:blipFill>
          <a:blip r:embed="rId3"/>
          <a:stretch>
            <a:fillRect/>
          </a:stretch>
        </p:blipFill>
        <p:spPr>
          <a:xfrm>
            <a:off x="473242" y="2858352"/>
            <a:ext cx="3182206" cy="3045043"/>
          </a:xfrm>
          <a:prstGeom prst="rect">
            <a:avLst/>
          </a:prstGeom>
        </p:spPr>
      </p:pic>
      <p:sp>
        <p:nvSpPr>
          <p:cNvPr id="5" name="TextBox 4">
            <a:extLst>
              <a:ext uri="{FF2B5EF4-FFF2-40B4-BE49-F238E27FC236}">
                <a16:creationId xmlns:a16="http://schemas.microsoft.com/office/drawing/2014/main" id="{09784FEB-CC91-F66B-6BDD-5350FAF9B4DD}"/>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1137986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3AB3B-CD15-45F6-B5C1-0EAE1C1D22EA}"/>
              </a:ext>
            </a:extLst>
          </p:cNvPr>
          <p:cNvPicPr>
            <a:picLocks noChangeAspect="1"/>
          </p:cNvPicPr>
          <p:nvPr/>
        </p:nvPicPr>
        <p:blipFill>
          <a:blip r:embed="rId3"/>
          <a:srcRect l="13632"/>
          <a:stretch>
            <a:fillRect/>
          </a:stretch>
        </p:blipFill>
        <p:spPr>
          <a:xfrm>
            <a:off x="4227147" y="1905552"/>
            <a:ext cx="7767213" cy="4290711"/>
          </a:xfrm>
          <a:prstGeom prst="rect">
            <a:avLst/>
          </a:prstGeom>
        </p:spPr>
      </p:pic>
      <p:sp>
        <p:nvSpPr>
          <p:cNvPr id="2" name="Rectangle 1">
            <a:extLst>
              <a:ext uri="{FF2B5EF4-FFF2-40B4-BE49-F238E27FC236}">
                <a16:creationId xmlns:a16="http://schemas.microsoft.com/office/drawing/2014/main" id="{E4876C18-6714-4CF1-B397-813960D4A563}"/>
              </a:ext>
            </a:extLst>
          </p:cNvPr>
          <p:cNvSpPr/>
          <p:nvPr/>
        </p:nvSpPr>
        <p:spPr>
          <a:xfrm>
            <a:off x="167402" y="1214386"/>
            <a:ext cx="4180953"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For questions contact:</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4999747" y="1245164"/>
            <a:ext cx="6504944" cy="461665"/>
          </a:xfrm>
          <a:prstGeom prst="rect">
            <a:avLst/>
          </a:prstGeom>
          <a:noFill/>
        </p:spPr>
        <p:txBody>
          <a:bodyPr wrap="square" rtlCol="0">
            <a:spAutoFit/>
          </a:bodyPr>
          <a:lstStyle/>
          <a:p>
            <a:r>
              <a:rPr lang="en-US" sz="2400" i="1" dirty="0"/>
              <a:t>Or visit Medicare.gov to find a Medigap policy</a:t>
            </a:r>
          </a:p>
        </p:txBody>
      </p:sp>
      <p:sp>
        <p:nvSpPr>
          <p:cNvPr id="9" name="Rectangle 8">
            <a:extLst>
              <a:ext uri="{FF2B5EF4-FFF2-40B4-BE49-F238E27FC236}">
                <a16:creationId xmlns:a16="http://schemas.microsoft.com/office/drawing/2014/main" id="{0D60D79E-3C26-42A3-82E9-B8B01E507CD4}"/>
              </a:ext>
            </a:extLst>
          </p:cNvPr>
          <p:cNvSpPr/>
          <p:nvPr/>
        </p:nvSpPr>
        <p:spPr>
          <a:xfrm>
            <a:off x="167402" y="2111914"/>
            <a:ext cx="4114800" cy="3877985"/>
          </a:xfrm>
          <a:prstGeom prst="rect">
            <a:avLst/>
          </a:prstGeom>
        </p:spPr>
        <p:txBody>
          <a:bodyPr wrap="square">
            <a:spAutoFit/>
          </a:bodyPr>
          <a:lstStyle/>
          <a:p>
            <a:pPr>
              <a:buFont typeface="Wingdings" panose="05000000000000000000" pitchFamily="2" charset="2"/>
              <a:buChar char="§"/>
              <a:defRPr/>
            </a:pPr>
            <a:r>
              <a:rPr lang="en-US" altLang="en-US" sz="2400" dirty="0"/>
              <a:t> </a:t>
            </a:r>
            <a:r>
              <a:rPr lang="en-US" altLang="en-US" sz="2200" dirty="0"/>
              <a:t>Wisconsin Medigap Helpline</a:t>
            </a:r>
          </a:p>
          <a:p>
            <a:pPr>
              <a:defRPr/>
            </a:pPr>
            <a:r>
              <a:rPr lang="en-US" altLang="en-US" sz="2200" b="1" dirty="0"/>
              <a:t>   1-800-242-1060</a:t>
            </a:r>
          </a:p>
          <a:p>
            <a:pPr lvl="1">
              <a:defRPr/>
            </a:pPr>
            <a:endParaRPr lang="en-US" altLang="en-US" sz="2200" dirty="0"/>
          </a:p>
          <a:p>
            <a:pPr>
              <a:buFont typeface="Wingdings" panose="05000000000000000000" pitchFamily="2" charset="2"/>
              <a:buChar char="§"/>
              <a:defRPr/>
            </a:pPr>
            <a:r>
              <a:rPr lang="en-US" altLang="en-US" sz="2200" dirty="0"/>
              <a:t> Commissioner of Insurance  </a:t>
            </a:r>
          </a:p>
          <a:p>
            <a:pPr>
              <a:defRPr/>
            </a:pPr>
            <a:r>
              <a:rPr lang="en-US" sz="2200" dirty="0"/>
              <a:t>   </a:t>
            </a:r>
            <a:r>
              <a:rPr lang="en-US" sz="2200" b="1" dirty="0"/>
              <a:t>1-800-236-8517</a:t>
            </a:r>
            <a:endParaRPr lang="en-US" altLang="en-US" sz="2200" dirty="0"/>
          </a:p>
          <a:p>
            <a:pPr>
              <a:defRPr/>
            </a:pPr>
            <a:r>
              <a:rPr lang="en-US" altLang="en-US" sz="2200" dirty="0"/>
              <a:t>    </a:t>
            </a:r>
            <a:r>
              <a:rPr lang="en-US" altLang="en-US" sz="2200" u="sng" dirty="0">
                <a:solidFill>
                  <a:schemeClr val="accent1"/>
                </a:solidFill>
              </a:rPr>
              <a:t>https://oci.wi.gov</a:t>
            </a:r>
            <a:r>
              <a:rPr lang="en-US" altLang="en-US" sz="2200" u="sng" dirty="0"/>
              <a:t> </a:t>
            </a:r>
          </a:p>
          <a:p>
            <a:pPr>
              <a:defRPr/>
            </a:pPr>
            <a:endParaRPr lang="en-US" sz="2200" b="1" dirty="0"/>
          </a:p>
          <a:p>
            <a:pPr>
              <a:buFont typeface="Wingdings" panose="05000000000000000000" pitchFamily="2" charset="2"/>
              <a:buChar char="§"/>
              <a:defRPr/>
            </a:pPr>
            <a:r>
              <a:rPr lang="en-US" altLang="en-US" sz="2200" dirty="0"/>
              <a:t>  Medicare </a:t>
            </a:r>
          </a:p>
          <a:p>
            <a:pPr>
              <a:defRPr/>
            </a:pPr>
            <a:r>
              <a:rPr lang="en-US" altLang="en-US" sz="2200" dirty="0"/>
              <a:t>    </a:t>
            </a:r>
            <a:r>
              <a:rPr lang="en-US" altLang="en-US" sz="2200" b="1" dirty="0"/>
              <a:t>1-800-MEDICARE</a:t>
            </a:r>
          </a:p>
          <a:p>
            <a:pPr>
              <a:defRPr/>
            </a:pPr>
            <a:r>
              <a:rPr lang="en-US" altLang="en-US" sz="2200" dirty="0"/>
              <a:t>    </a:t>
            </a:r>
            <a:r>
              <a:rPr lang="en-US" altLang="en-US" sz="2200" u="sng" dirty="0">
                <a:hlinkClick r:id="rId4"/>
              </a:rPr>
              <a:t>www.Medicare.gov</a:t>
            </a:r>
            <a:br>
              <a:rPr lang="en-US" altLang="en-US" sz="2400" u="sng" dirty="0"/>
            </a:br>
            <a:endParaRPr lang="en-US" altLang="en-US" sz="2400" u="sng" dirty="0"/>
          </a:p>
        </p:txBody>
      </p:sp>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6405753" y="1706829"/>
            <a:ext cx="1407656" cy="1421961"/>
          </a:xfrm>
          <a:prstGeom prst="straightConnector1">
            <a:avLst/>
          </a:prstGeom>
          <a:ln w="88900">
            <a:solidFill>
              <a:srgbClr val="1F4E79"/>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40377C5-EB3F-7A22-0823-6797906F6C7F}"/>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2667671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1465F-23B7-35D8-8E38-C4BAEB1FF912}"/>
              </a:ext>
            </a:extLst>
          </p:cNvPr>
          <p:cNvSpPr/>
          <p:nvPr/>
        </p:nvSpPr>
        <p:spPr>
          <a:xfrm>
            <a:off x="886301" y="1619331"/>
            <a:ext cx="10952774" cy="278537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2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r>
              <a:rPr lang="en-US" sz="3200" dirty="0">
                <a:cs typeface="Arial" panose="020B0604020202020204" pitchFamily="34" charset="0"/>
                <a:hlinkClick r:id="rId3"/>
              </a:rPr>
              <a:t>dhs.wi.gov/</a:t>
            </a:r>
            <a:r>
              <a:rPr lang="en-US" sz="3200" dirty="0" err="1">
                <a:cs typeface="Arial" panose="020B0604020202020204" pitchFamily="34" charset="0"/>
                <a:hlinkClick r:id="rId3"/>
              </a:rPr>
              <a:t>medicare</a:t>
            </a:r>
            <a:r>
              <a:rPr lang="en-US" sz="3200" dirty="0">
                <a:cs typeface="Arial" panose="020B0604020202020204" pitchFamily="34" charset="0"/>
                <a:hlinkClick r:id="rId3"/>
              </a:rPr>
              <a:t>-help</a:t>
            </a:r>
            <a:r>
              <a:rPr lang="en-US" sz="3200" dirty="0">
                <a:cs typeface="Arial" panose="020B0604020202020204" pitchFamily="34" charset="0"/>
              </a:rPr>
              <a:t>. </a:t>
            </a:r>
          </a:p>
        </p:txBody>
      </p:sp>
      <p:pic>
        <p:nvPicPr>
          <p:cNvPr id="7" name="Picture 6">
            <a:extLst>
              <a:ext uri="{FF2B5EF4-FFF2-40B4-BE49-F238E27FC236}">
                <a16:creationId xmlns:a16="http://schemas.microsoft.com/office/drawing/2014/main" id="{779AFE2D-5108-4E73-280B-28D35A3F9D5B}"/>
              </a:ext>
            </a:extLst>
          </p:cNvPr>
          <p:cNvPicPr>
            <a:picLocks noChangeAspect="1"/>
          </p:cNvPicPr>
          <p:nvPr/>
        </p:nvPicPr>
        <p:blipFill>
          <a:blip r:embed="rId4"/>
          <a:stretch>
            <a:fillRect/>
          </a:stretch>
        </p:blipFill>
        <p:spPr>
          <a:xfrm>
            <a:off x="3451940" y="4916044"/>
            <a:ext cx="3651821" cy="1152244"/>
          </a:xfrm>
          <a:prstGeom prst="rect">
            <a:avLst/>
          </a:prstGeom>
        </p:spPr>
      </p:pic>
      <p:sp>
        <p:nvSpPr>
          <p:cNvPr id="10" name="TextBox 9">
            <a:extLst>
              <a:ext uri="{FF2B5EF4-FFF2-40B4-BE49-F238E27FC236}">
                <a16:creationId xmlns:a16="http://schemas.microsoft.com/office/drawing/2014/main" id="{8849A461-BD2B-2026-8647-C38C19328688}"/>
              </a:ext>
            </a:extLst>
          </p:cNvPr>
          <p:cNvSpPr txBox="1"/>
          <p:nvPr/>
        </p:nvSpPr>
        <p:spPr>
          <a:xfrm>
            <a:off x="1875171" y="136525"/>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449305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
        <p:nvSpPr>
          <p:cNvPr id="6" name="Subtitle 2">
            <a:extLst>
              <a:ext uri="{FF2B5EF4-FFF2-40B4-BE49-F238E27FC236}">
                <a16:creationId xmlns:a16="http://schemas.microsoft.com/office/drawing/2014/main" id="{9428F46C-7822-D547-A612-B0A2046B7961}"/>
              </a:ext>
            </a:extLst>
          </p:cNvPr>
          <p:cNvSpPr>
            <a:spLocks noGrp="1"/>
          </p:cNvSpPr>
          <p:nvPr>
            <p:ph type="subTitle" idx="1"/>
          </p:nvPr>
        </p:nvSpPr>
        <p:spPr>
          <a:xfrm>
            <a:off x="2005985" y="2802301"/>
            <a:ext cx="8180025" cy="1581080"/>
          </a:xfrm>
        </p:spPr>
        <p:txBody>
          <a:bodyPr>
            <a:normAutofit/>
          </a:bodyPr>
          <a:lstStyle/>
          <a:p>
            <a:r>
              <a:rPr lang="en-US" altLang="en-US" sz="2800" dirty="0">
                <a:solidFill>
                  <a:srgbClr val="FF0000"/>
                </a:solidFill>
                <a:latin typeface="Arial" charset="0"/>
                <a:cs typeface="Arial" charset="0"/>
              </a:rPr>
              <a:t>&lt;INSERT YOUR AGENCY NAME/LOGO HERE&gt;</a:t>
            </a:r>
          </a:p>
          <a:p>
            <a:r>
              <a:rPr lang="en-US" sz="2800" b="1" dirty="0">
                <a:solidFill>
                  <a:srgbClr val="FF0000"/>
                </a:solidFill>
                <a:latin typeface="Arial" charset="0"/>
                <a:cs typeface="Arial" charset="0"/>
              </a:rPr>
              <a:t>&lt;INSERT DATE OF PRESENTATION&gt;</a:t>
            </a:r>
            <a:endParaRPr lang="en-US" sz="3200" b="1" dirty="0">
              <a:latin typeface="Arial" panose="020B0604020202020204" pitchFamily="34" charset="0"/>
            </a:endParaRPr>
          </a:p>
          <a:p>
            <a:endParaRPr lang="en-US" altLang="en-US" sz="3200" dirty="0">
              <a:latin typeface="Arial" charset="0"/>
              <a:cs typeface="Arial" charset="0"/>
            </a:endParaRPr>
          </a:p>
          <a:p>
            <a:endParaRPr lang="en-US" sz="2800" dirty="0"/>
          </a:p>
        </p:txBody>
      </p:sp>
    </p:spTree>
    <p:extLst>
      <p:ext uri="{BB962C8B-B14F-4D97-AF65-F5344CB8AC3E}">
        <p14:creationId xmlns:p14="http://schemas.microsoft.com/office/powerpoint/2010/main" val="213540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747311" y="1422711"/>
            <a:ext cx="10897518" cy="3589964"/>
          </a:xfrm>
        </p:spPr>
        <p:txBody>
          <a:bodyPr>
            <a:normAutofit fontScale="92500" lnSpcReduction="10000"/>
          </a:bodyPr>
          <a:lstStyle/>
          <a:p>
            <a:pPr marL="342900" indent="-342900" algn="l">
              <a:spcAft>
                <a:spcPts val="1200"/>
              </a:spcAft>
              <a:buFont typeface="Wingdings" panose="05000000000000000000" pitchFamily="2" charset="2"/>
              <a:buChar char="§"/>
            </a:pPr>
            <a:r>
              <a:rPr lang="en-US" altLang="en-US" sz="2200" b="1" dirty="0">
                <a:cs typeface="Arial" charset="0"/>
              </a:rPr>
              <a:t>If you already get benefits from Social Security </a:t>
            </a:r>
            <a:r>
              <a:rPr lang="en-US" altLang="en-US" sz="2200" dirty="0">
                <a:cs typeface="Arial" charset="0"/>
              </a:rPr>
              <a:t>or Railroad Retirement, </a:t>
            </a:r>
            <a:r>
              <a:rPr lang="en-US" altLang="en-US" sz="2200" b="1" dirty="0">
                <a:cs typeface="Arial" charset="0"/>
              </a:rPr>
              <a:t>you will be automatically enrolled </a:t>
            </a:r>
            <a:r>
              <a:rPr lang="en-US" altLang="en-US" sz="2200" dirty="0">
                <a:cs typeface="Arial" charset="0"/>
              </a:rPr>
              <a:t>in Parts A &amp; B the first day of the month you turn 65.</a:t>
            </a:r>
          </a:p>
          <a:p>
            <a:pPr marL="342900" indent="-342900" algn="l">
              <a:spcAft>
                <a:spcPts val="1200"/>
              </a:spcAft>
              <a:buFont typeface="Wingdings" panose="05000000000000000000" pitchFamily="2" charset="2"/>
              <a:buChar char="§"/>
            </a:pPr>
            <a:r>
              <a:rPr lang="en-US" altLang="en-US" sz="2200" b="1" dirty="0">
                <a:cs typeface="Arial" charset="0"/>
              </a:rPr>
              <a:t>If you </a:t>
            </a:r>
            <a:r>
              <a:rPr lang="en-US" altLang="en-US" sz="2200" dirty="0">
                <a:cs typeface="Arial" charset="0"/>
              </a:rPr>
              <a:t>are close to 65 and currently </a:t>
            </a:r>
            <a:r>
              <a:rPr lang="en-US" altLang="en-US" sz="2200" b="1" dirty="0">
                <a:cs typeface="Arial" charset="0"/>
              </a:rPr>
              <a:t>don’t receive Social Security benefits, you need to enroll </a:t>
            </a:r>
            <a:r>
              <a:rPr lang="en-US" altLang="en-US" sz="2200" dirty="0">
                <a:cs typeface="Arial" charset="0"/>
              </a:rPr>
              <a:t>in Part A &amp; B </a:t>
            </a:r>
            <a:r>
              <a:rPr lang="en-US" altLang="en-US" sz="2200" b="1" dirty="0">
                <a:cs typeface="Arial" charset="0"/>
              </a:rPr>
              <a:t>with</a:t>
            </a:r>
            <a:r>
              <a:rPr lang="en-US" altLang="en-US" sz="2200" dirty="0">
                <a:cs typeface="Arial" charset="0"/>
              </a:rPr>
              <a:t>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Visit </a:t>
            </a:r>
            <a:r>
              <a:rPr lang="en-US" altLang="en-US" sz="2200" dirty="0">
                <a:cs typeface="Arial" charset="0"/>
                <a:hlinkClick r:id="rId3"/>
              </a:rPr>
              <a:t>ssa.gov</a:t>
            </a:r>
            <a:endParaRPr lang="en-US" altLang="en-US" sz="2200"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sz="2200" dirty="0"/>
              <a:t>Call Social Security at 1-800-772-1213 (TTY 1-800-325-0778)</a:t>
            </a:r>
            <a:endParaRPr lang="en-US" altLang="en-US" sz="2200"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Or visit your </a:t>
            </a:r>
            <a:r>
              <a:rPr lang="en-US" altLang="en-US" sz="2200" dirty="0">
                <a:cs typeface="Arial" charset="0"/>
                <a:hlinkClick r:id="rId4"/>
              </a:rPr>
              <a:t>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b="1" dirty="0">
                <a:cs typeface="Arial" charset="0"/>
              </a:rPr>
              <a:t>If you are under 65 and disabled</a:t>
            </a:r>
            <a:r>
              <a:rPr lang="en-US" altLang="en-US" sz="2200" dirty="0">
                <a:cs typeface="Arial" charset="0"/>
              </a:rPr>
              <a:t>, you are automatically enrolled in Medicare after receiving 24 consecutive months of Social Security disability insurance (SSDI).</a:t>
            </a:r>
          </a:p>
          <a:p>
            <a:pPr algn="l"/>
            <a:endParaRPr lang="en-US" dirty="0"/>
          </a:p>
        </p:txBody>
      </p:sp>
      <p:sp>
        <p:nvSpPr>
          <p:cNvPr id="7" name="TextBox 6">
            <a:extLst>
              <a:ext uri="{FF2B5EF4-FFF2-40B4-BE49-F238E27FC236}">
                <a16:creationId xmlns:a16="http://schemas.microsoft.com/office/drawing/2014/main" id="{2F82C02D-8E49-4E94-B568-C5A947EFB846}"/>
              </a:ext>
            </a:extLst>
          </p:cNvPr>
          <p:cNvSpPr txBox="1"/>
          <p:nvPr/>
        </p:nvSpPr>
        <p:spPr>
          <a:xfrm>
            <a:off x="1627838" y="5188174"/>
            <a:ext cx="9132984" cy="892552"/>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endParaRPr lang="en-US" dirty="0"/>
          </a:p>
          <a:p>
            <a:pPr algn="ctr"/>
            <a:r>
              <a:rPr lang="en-US" dirty="0"/>
              <a:t>Gain access to your personalized information anytime by registering with </a:t>
            </a:r>
            <a:r>
              <a:rPr lang="en-US" b="1" dirty="0">
                <a:hlinkClick r:id="rId5"/>
              </a:rPr>
              <a:t>Medicare.gov </a:t>
            </a:r>
            <a:endParaRPr lang="en-US" b="1" dirty="0"/>
          </a:p>
          <a:p>
            <a:endParaRPr lang="en-US" sz="1600" b="1" dirty="0"/>
          </a:p>
        </p:txBody>
      </p:sp>
      <p:sp>
        <p:nvSpPr>
          <p:cNvPr id="2" name="TextBox 1">
            <a:extLst>
              <a:ext uri="{FF2B5EF4-FFF2-40B4-BE49-F238E27FC236}">
                <a16:creationId xmlns:a16="http://schemas.microsoft.com/office/drawing/2014/main" id="{A916C46A-15AC-E5FA-C92C-6F7ABC48E77A}"/>
              </a:ext>
            </a:extLst>
          </p:cNvPr>
          <p:cNvSpPr txBox="1"/>
          <p:nvPr/>
        </p:nvSpPr>
        <p:spPr>
          <a:xfrm>
            <a:off x="3286698" y="179556"/>
            <a:ext cx="5824251" cy="707886"/>
          </a:xfrm>
          <a:prstGeom prst="rect">
            <a:avLst/>
          </a:prstGeom>
          <a:noFill/>
        </p:spPr>
        <p:txBody>
          <a:bodyPr wrap="square" rtlCol="0">
            <a:spAutoFit/>
          </a:bodyPr>
          <a:lstStyle/>
          <a:p>
            <a:r>
              <a:rPr lang="en-US" sz="4000" b="1" dirty="0">
                <a:solidFill>
                  <a:schemeClr val="bg1"/>
                </a:solidFill>
              </a:rPr>
              <a:t>Enrollment in Medicare</a:t>
            </a:r>
          </a:p>
        </p:txBody>
      </p:sp>
    </p:spTree>
    <p:extLst>
      <p:ext uri="{BB962C8B-B14F-4D97-AF65-F5344CB8AC3E}">
        <p14:creationId xmlns:p14="http://schemas.microsoft.com/office/powerpoint/2010/main" val="76234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50</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13337"/>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3" name="Picture 2">
            <a:extLst>
              <a:ext uri="{FF2B5EF4-FFF2-40B4-BE49-F238E27FC236}">
                <a16:creationId xmlns:a16="http://schemas.microsoft.com/office/drawing/2014/main" id="{5663148F-8A08-94D4-FCE2-E7C362FE1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825958"/>
            <a:ext cx="3651504" cy="1149096"/>
          </a:xfrm>
          <a:prstGeom prst="rect">
            <a:avLst/>
          </a:prstGeom>
        </p:spPr>
      </p:pic>
    </p:spTree>
    <p:extLst>
      <p:ext uri="{BB962C8B-B14F-4D97-AF65-F5344CB8AC3E}">
        <p14:creationId xmlns:p14="http://schemas.microsoft.com/office/powerpoint/2010/main" val="2455481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3075057"/>
            <a:ext cx="8023735" cy="707886"/>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023735" cy="3785652"/>
          </a:xfrm>
          <a:prstGeom prst="rect">
            <a:avLst/>
          </a:prstGeom>
          <a:noFill/>
        </p:spPr>
        <p:txBody>
          <a:bodyPr wrap="square" rtlCol="0">
            <a:spAutoFit/>
          </a:bodyPr>
          <a:lstStyle/>
          <a:p>
            <a:r>
              <a:rPr lang="en-US" sz="2400" b="1" dirty="0"/>
              <a:t>Part 1: Enrollment in Medicare</a:t>
            </a:r>
          </a:p>
          <a:p>
            <a:r>
              <a:rPr lang="en-US" sz="2400"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1436155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A9999E-306E-4D33-BFA9-965845B958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356" y="4996769"/>
            <a:ext cx="3016160" cy="947298"/>
          </a:xfrm>
          <a:prstGeom prst="rect">
            <a:avLst/>
          </a:prstGeom>
          <a:noFill/>
          <a:ln>
            <a:noFill/>
          </a:ln>
        </p:spPr>
      </p:pic>
      <p:pic>
        <p:nvPicPr>
          <p:cNvPr id="2" name="Picture 1">
            <a:extLst>
              <a:ext uri="{FF2B5EF4-FFF2-40B4-BE49-F238E27FC236}">
                <a16:creationId xmlns:a16="http://schemas.microsoft.com/office/drawing/2014/main" id="{1683450F-630E-BF8E-D612-981E7A15B0C1}"/>
              </a:ext>
            </a:extLst>
          </p:cNvPr>
          <p:cNvPicPr>
            <a:picLocks noChangeAspect="1"/>
          </p:cNvPicPr>
          <p:nvPr/>
        </p:nvPicPr>
        <p:blipFill>
          <a:blip r:embed="rId4"/>
          <a:stretch>
            <a:fillRect/>
          </a:stretch>
        </p:blipFill>
        <p:spPr>
          <a:xfrm>
            <a:off x="7066300" y="1872336"/>
            <a:ext cx="3441005" cy="3124433"/>
          </a:xfrm>
          <a:prstGeom prst="rect">
            <a:avLst/>
          </a:prstGeom>
        </p:spPr>
      </p:pic>
      <p:sp>
        <p:nvSpPr>
          <p:cNvPr id="5" name="Subtitle 2">
            <a:extLst>
              <a:ext uri="{FF2B5EF4-FFF2-40B4-BE49-F238E27FC236}">
                <a16:creationId xmlns:a16="http://schemas.microsoft.com/office/drawing/2014/main" id="{8F5618E0-423E-02E5-55ED-0845540D6C64}"/>
              </a:ext>
            </a:extLst>
          </p:cNvPr>
          <p:cNvSpPr txBox="1">
            <a:spLocks/>
          </p:cNvSpPr>
          <p:nvPr/>
        </p:nvSpPr>
        <p:spPr>
          <a:xfrm>
            <a:off x="832851" y="2238638"/>
            <a:ext cx="5381606" cy="203752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16600" b="1" dirty="0">
                <a:solidFill>
                  <a:schemeClr val="tx2">
                    <a:lumMod val="50000"/>
                  </a:schemeClr>
                </a:solidFill>
                <a:latin typeface="Arial" panose="020B0604020202020204" pitchFamily="34" charset="0"/>
                <a:cs typeface="Arial" panose="020B0604020202020204" pitchFamily="34" charset="0"/>
              </a:rPr>
              <a:t>Part 4</a:t>
            </a:r>
          </a:p>
          <a:p>
            <a:pPr marL="0" indent="0">
              <a:lnSpc>
                <a:spcPct val="120000"/>
              </a:lnSpc>
              <a:spcAft>
                <a:spcPts val="600"/>
              </a:spcAft>
              <a:buNone/>
            </a:pPr>
            <a:r>
              <a:rPr lang="en-US" sz="12800" dirty="0">
                <a:solidFill>
                  <a:schemeClr val="tx2">
                    <a:lumMod val="50000"/>
                  </a:schemeClr>
                </a:solidFill>
                <a:latin typeface="Arial" panose="020B0604020202020204" pitchFamily="34" charset="0"/>
                <a:cs typeface="Arial" panose="020B0604020202020204" pitchFamily="34" charset="0"/>
              </a:rPr>
              <a:t>Medicare Advantage Plans (Part C)</a:t>
            </a:r>
          </a:p>
        </p:txBody>
      </p:sp>
      <p:sp>
        <p:nvSpPr>
          <p:cNvPr id="7" name="TextBox 6">
            <a:extLst>
              <a:ext uri="{FF2B5EF4-FFF2-40B4-BE49-F238E27FC236}">
                <a16:creationId xmlns:a16="http://schemas.microsoft.com/office/drawing/2014/main" id="{E6768482-698F-7F67-02F3-539D200168DF}"/>
              </a:ext>
            </a:extLst>
          </p:cNvPr>
          <p:cNvSpPr txBox="1"/>
          <p:nvPr/>
        </p:nvSpPr>
        <p:spPr>
          <a:xfrm>
            <a:off x="3405196" y="136525"/>
            <a:ext cx="5381607"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1692848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CD7F7-287F-C9D1-A839-1326F0F0013C}"/>
              </a:ext>
            </a:extLst>
          </p:cNvPr>
          <p:cNvSpPr txBox="1"/>
          <p:nvPr/>
        </p:nvSpPr>
        <p:spPr>
          <a:xfrm>
            <a:off x="2876555" y="114842"/>
            <a:ext cx="5933564"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Your Coverage Choices</a:t>
            </a:r>
          </a:p>
        </p:txBody>
      </p:sp>
      <p:cxnSp>
        <p:nvCxnSpPr>
          <p:cNvPr id="6" name="Straight Connector 5">
            <a:extLst>
              <a:ext uri="{FF2B5EF4-FFF2-40B4-BE49-F238E27FC236}">
                <a16:creationId xmlns:a16="http://schemas.microsoft.com/office/drawing/2014/main" id="{BF48C633-CE34-AC62-414F-9046A11FF965}"/>
              </a:ext>
            </a:extLst>
          </p:cNvPr>
          <p:cNvCxnSpPr>
            <a:cxnSpLocks/>
          </p:cNvCxnSpPr>
          <p:nvPr/>
        </p:nvCxnSpPr>
        <p:spPr bwMode="auto">
          <a:xfrm>
            <a:off x="5830268" y="948442"/>
            <a:ext cx="0" cy="559148"/>
          </a:xfrm>
          <a:prstGeom prst="line">
            <a:avLst/>
          </a:prstGeom>
          <a:ln w="50800">
            <a:solidFill>
              <a:srgbClr val="06529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1B65D9-FB9C-7373-50A5-EE26EBA883B8}"/>
              </a:ext>
            </a:extLst>
          </p:cNvPr>
          <p:cNvCxnSpPr>
            <a:cxnSpLocks/>
          </p:cNvCxnSpPr>
          <p:nvPr/>
        </p:nvCxnSpPr>
        <p:spPr bwMode="auto">
          <a:xfrm flipH="1">
            <a:off x="4860758" y="1482078"/>
            <a:ext cx="969509" cy="693280"/>
          </a:xfrm>
          <a:prstGeom prst="straightConnector1">
            <a:avLst/>
          </a:prstGeom>
          <a:ln w="50800">
            <a:solidFill>
              <a:srgbClr val="06529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1A2BC2D-10CF-5D51-9049-2491CC30CF63}"/>
              </a:ext>
            </a:extLst>
          </p:cNvPr>
          <p:cNvCxnSpPr>
            <a:cxnSpLocks/>
          </p:cNvCxnSpPr>
          <p:nvPr/>
        </p:nvCxnSpPr>
        <p:spPr bwMode="auto">
          <a:xfrm>
            <a:off x="5830268" y="1482078"/>
            <a:ext cx="1166483" cy="601451"/>
          </a:xfrm>
          <a:prstGeom prst="straightConnector1">
            <a:avLst/>
          </a:prstGeom>
          <a:ln w="50800">
            <a:solidFill>
              <a:srgbClr val="06529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35841459-97B8-DA27-0A00-5CCE18F8B07A}"/>
              </a:ext>
            </a:extLst>
          </p:cNvPr>
          <p:cNvSpPr txBox="1">
            <a:spLocks noChangeArrowheads="1"/>
          </p:cNvSpPr>
          <p:nvPr/>
        </p:nvSpPr>
        <p:spPr bwMode="auto">
          <a:xfrm>
            <a:off x="1340060" y="1433934"/>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31" name="TextBox 23">
            <a:extLst>
              <a:ext uri="{FF2B5EF4-FFF2-40B4-BE49-F238E27FC236}">
                <a16:creationId xmlns:a16="http://schemas.microsoft.com/office/drawing/2014/main" id="{DE3768A4-CE3F-0D93-B542-FA8AAE23073E}"/>
              </a:ext>
            </a:extLst>
          </p:cNvPr>
          <p:cNvSpPr txBox="1">
            <a:spLocks noChangeArrowheads="1"/>
          </p:cNvSpPr>
          <p:nvPr/>
        </p:nvSpPr>
        <p:spPr bwMode="auto">
          <a:xfrm>
            <a:off x="7077470" y="1507590"/>
            <a:ext cx="4600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dirty="0">
                <a:solidFill>
                  <a:srgbClr val="000000"/>
                </a:solidFill>
              </a:rPr>
              <a:t> </a:t>
            </a:r>
            <a:r>
              <a:rPr lang="en-US" altLang="en-US" sz="2800" b="1" dirty="0">
                <a:solidFill>
                  <a:srgbClr val="000000"/>
                </a:solidFill>
              </a:rPr>
              <a:t>Medicare Advantage Plan</a:t>
            </a:r>
          </a:p>
        </p:txBody>
      </p:sp>
      <p:sp>
        <p:nvSpPr>
          <p:cNvPr id="32" name="Rectangle 31" descr="Hospital Insurance" title="Part A">
            <a:extLst>
              <a:ext uri="{FF2B5EF4-FFF2-40B4-BE49-F238E27FC236}">
                <a16:creationId xmlns:a16="http://schemas.microsoft.com/office/drawing/2014/main" id="{A7B98D5C-0DF6-A605-6699-E7E8BC7BAC1C}"/>
              </a:ext>
            </a:extLst>
          </p:cNvPr>
          <p:cNvSpPr/>
          <p:nvPr/>
        </p:nvSpPr>
        <p:spPr bwMode="auto">
          <a:xfrm>
            <a:off x="1553825" y="2335904"/>
            <a:ext cx="1333500" cy="10779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dirty="0">
                <a:solidFill>
                  <a:prstClr val="black"/>
                </a:solidFill>
              </a:rPr>
              <a:t>Hospital Insurance</a:t>
            </a:r>
          </a:p>
        </p:txBody>
      </p:sp>
      <p:sp>
        <p:nvSpPr>
          <p:cNvPr id="33" name="Rectangle 32" descr="Medical Insurance" title="Part B">
            <a:extLst>
              <a:ext uri="{FF2B5EF4-FFF2-40B4-BE49-F238E27FC236}">
                <a16:creationId xmlns:a16="http://schemas.microsoft.com/office/drawing/2014/main" id="{4936C692-E186-73C8-1AFA-658A87AE411B}"/>
              </a:ext>
            </a:extLst>
          </p:cNvPr>
          <p:cNvSpPr/>
          <p:nvPr/>
        </p:nvSpPr>
        <p:spPr bwMode="auto">
          <a:xfrm>
            <a:off x="3190538" y="2356541"/>
            <a:ext cx="1296987" cy="1068388"/>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dirty="0">
                <a:solidFill>
                  <a:prstClr val="black"/>
                </a:solidFill>
              </a:rPr>
              <a:t>Medical Insurance</a:t>
            </a:r>
          </a:p>
        </p:txBody>
      </p:sp>
      <p:cxnSp>
        <p:nvCxnSpPr>
          <p:cNvPr id="34" name="Straight Arrow Connector 33">
            <a:extLst>
              <a:ext uri="{FF2B5EF4-FFF2-40B4-BE49-F238E27FC236}">
                <a16:creationId xmlns:a16="http://schemas.microsoft.com/office/drawing/2014/main" id="{F6F3306A-AE8F-7AC9-8DB3-2790833D9AAA}"/>
              </a:ext>
            </a:extLst>
          </p:cNvPr>
          <p:cNvCxnSpPr>
            <a:cxnSpLocks/>
          </p:cNvCxnSpPr>
          <p:nvPr/>
        </p:nvCxnSpPr>
        <p:spPr bwMode="auto">
          <a:xfrm flipH="1">
            <a:off x="2453232" y="3725363"/>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5A65D02-6B9A-A49F-4442-D05DD60C7981}"/>
              </a:ext>
            </a:extLst>
          </p:cNvPr>
          <p:cNvCxnSpPr>
            <a:cxnSpLocks/>
          </p:cNvCxnSpPr>
          <p:nvPr/>
        </p:nvCxnSpPr>
        <p:spPr bwMode="auto">
          <a:xfrm>
            <a:off x="3102431" y="3725363"/>
            <a:ext cx="526169"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6" name="Rectangle 35" descr="Also known as Medigap policy" title="Medicare Supplement Insurance">
            <a:extLst>
              <a:ext uri="{FF2B5EF4-FFF2-40B4-BE49-F238E27FC236}">
                <a16:creationId xmlns:a16="http://schemas.microsoft.com/office/drawing/2014/main" id="{B607D553-9863-0591-2BE9-42BAB7E15AE8}"/>
              </a:ext>
            </a:extLst>
          </p:cNvPr>
          <p:cNvSpPr/>
          <p:nvPr/>
        </p:nvSpPr>
        <p:spPr bwMode="auto">
          <a:xfrm>
            <a:off x="963275" y="4191031"/>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Medicare Supplement Insurance (Medigap) Policy</a:t>
            </a:r>
          </a:p>
        </p:txBody>
      </p:sp>
      <p:sp>
        <p:nvSpPr>
          <p:cNvPr id="37" name="Rectangle 36" descr="Precription Drug Coverage" title="Part D">
            <a:extLst>
              <a:ext uri="{FF2B5EF4-FFF2-40B4-BE49-F238E27FC236}">
                <a16:creationId xmlns:a16="http://schemas.microsoft.com/office/drawing/2014/main" id="{0F635CE9-7012-D3F5-75DF-BBBA469BD362}"/>
              </a:ext>
            </a:extLst>
          </p:cNvPr>
          <p:cNvSpPr/>
          <p:nvPr/>
        </p:nvSpPr>
        <p:spPr bwMode="auto">
          <a:xfrm>
            <a:off x="3322354" y="4191031"/>
            <a:ext cx="1876425" cy="1735137"/>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dirty="0">
                <a:solidFill>
                  <a:prstClr val="black"/>
                </a:solidFill>
              </a:rPr>
              <a:t>Prescription Drug Coverage</a:t>
            </a:r>
          </a:p>
        </p:txBody>
      </p:sp>
      <p:sp>
        <p:nvSpPr>
          <p:cNvPr id="38" name="TextBox 3">
            <a:extLst>
              <a:ext uri="{FF2B5EF4-FFF2-40B4-BE49-F238E27FC236}">
                <a16:creationId xmlns:a16="http://schemas.microsoft.com/office/drawing/2014/main" id="{8EA9FB89-FED7-54DC-CF22-3B47BE22FCE5}"/>
              </a:ext>
            </a:extLst>
          </p:cNvPr>
          <p:cNvSpPr txBox="1">
            <a:spLocks noChangeArrowheads="1"/>
          </p:cNvSpPr>
          <p:nvPr/>
        </p:nvSpPr>
        <p:spPr bwMode="auto">
          <a:xfrm>
            <a:off x="2236867" y="3392134"/>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dirty="0">
                <a:solidFill>
                  <a:srgbClr val="000000"/>
                </a:solidFill>
              </a:rPr>
              <a:t>You can add</a:t>
            </a:r>
          </a:p>
        </p:txBody>
      </p:sp>
      <p:sp>
        <p:nvSpPr>
          <p:cNvPr id="39" name="Rectangle 38" descr="Combines Part A, B and usually D" title="Part C">
            <a:extLst>
              <a:ext uri="{FF2B5EF4-FFF2-40B4-BE49-F238E27FC236}">
                <a16:creationId xmlns:a16="http://schemas.microsoft.com/office/drawing/2014/main" id="{716E7753-5633-335E-DCC9-E880FAB15763}"/>
              </a:ext>
            </a:extLst>
          </p:cNvPr>
          <p:cNvSpPr/>
          <p:nvPr/>
        </p:nvSpPr>
        <p:spPr bwMode="auto">
          <a:xfrm>
            <a:off x="8044017" y="2429788"/>
            <a:ext cx="2667000" cy="9890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40" name="TextBox 22">
            <a:extLst>
              <a:ext uri="{FF2B5EF4-FFF2-40B4-BE49-F238E27FC236}">
                <a16:creationId xmlns:a16="http://schemas.microsoft.com/office/drawing/2014/main" id="{9642082C-7240-1023-55A1-528FEF4C8B80}"/>
              </a:ext>
            </a:extLst>
          </p:cNvPr>
          <p:cNvSpPr txBox="1">
            <a:spLocks noChangeArrowheads="1"/>
          </p:cNvSpPr>
          <p:nvPr/>
        </p:nvSpPr>
        <p:spPr bwMode="auto">
          <a:xfrm>
            <a:off x="7705259" y="3448277"/>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41" name="Rectangle 40" descr="Prescription Drug coverage. Most Part C plans cover prescription drugs." title="Prescription Drug coverage">
            <a:extLst>
              <a:ext uri="{FF2B5EF4-FFF2-40B4-BE49-F238E27FC236}">
                <a16:creationId xmlns:a16="http://schemas.microsoft.com/office/drawing/2014/main" id="{D2551C3F-74D6-2AC0-297C-179712D87772}"/>
              </a:ext>
            </a:extLst>
          </p:cNvPr>
          <p:cNvSpPr/>
          <p:nvPr/>
        </p:nvSpPr>
        <p:spPr bwMode="auto">
          <a:xfrm>
            <a:off x="7624919" y="3896311"/>
            <a:ext cx="3505200" cy="2135187"/>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sp>
        <p:nvSpPr>
          <p:cNvPr id="42" name="Rectangle: Rounded Corners 41">
            <a:extLst>
              <a:ext uri="{FF2B5EF4-FFF2-40B4-BE49-F238E27FC236}">
                <a16:creationId xmlns:a16="http://schemas.microsoft.com/office/drawing/2014/main" id="{73B9DC8B-9085-2210-E352-37E19582B500}"/>
              </a:ext>
            </a:extLst>
          </p:cNvPr>
          <p:cNvSpPr/>
          <p:nvPr/>
        </p:nvSpPr>
        <p:spPr>
          <a:xfrm>
            <a:off x="7155969" y="1418474"/>
            <a:ext cx="4544443" cy="701452"/>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7560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7" y="1608284"/>
            <a:ext cx="3217982" cy="3366736"/>
            <a:chOff x="263668" y="761522"/>
            <a:chExt cx="3218785" cy="3566625"/>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8" y="1240504"/>
              <a:ext cx="3218785" cy="3087643"/>
              <a:chOff x="5227436" y="1421111"/>
              <a:chExt cx="3132718" cy="3087642"/>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17377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850" y="2037065"/>
                <a:ext cx="1282304"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784637" y="3628419"/>
                <a:ext cx="2360650"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4028081" y="1967094"/>
            <a:ext cx="7325720" cy="3139321"/>
          </a:xfrm>
          <a:prstGeom prst="rect">
            <a:avLst/>
          </a:prstGeom>
        </p:spPr>
        <p:txBody>
          <a:bodyPr wrap="square">
            <a:spAutoFit/>
          </a:bodyPr>
          <a:lstStyle/>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Advantage, sometimes called Part C, includes both Part A, Part B, and usually Part D.</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Private insurance companies approved by Medicare provide your Medicare coverage.</a:t>
            </a:r>
          </a:p>
          <a:p>
            <a:pPr marL="214303" indent="-214303" defTabSz="514324">
              <a:spcBef>
                <a:spcPts val="600"/>
              </a:spcBef>
              <a:buFont typeface="Wingdings" panose="05000000000000000000" pitchFamily="2" charset="2"/>
              <a:buChar char="§"/>
            </a:pPr>
            <a:r>
              <a:rPr lang="en-US" sz="2400" dirty="0">
                <a:solidFill>
                  <a:prstClr val="black"/>
                </a:solidFill>
              </a:rPr>
              <a:t>In most plans you need to use doctors, hospitals, and other providers that are in the plan’s network or you will pay more or all of the costs.</a:t>
            </a:r>
          </a:p>
        </p:txBody>
      </p:sp>
      <p:sp>
        <p:nvSpPr>
          <p:cNvPr id="3" name="TextBox 2">
            <a:extLst>
              <a:ext uri="{FF2B5EF4-FFF2-40B4-BE49-F238E27FC236}">
                <a16:creationId xmlns:a16="http://schemas.microsoft.com/office/drawing/2014/main" id="{68A2912A-1359-74EB-9E0D-8BC23B2A85FF}"/>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spTree>
    <p:extLst>
      <p:ext uri="{BB962C8B-B14F-4D97-AF65-F5344CB8AC3E}">
        <p14:creationId xmlns:p14="http://schemas.microsoft.com/office/powerpoint/2010/main" val="1587224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97CB5F-2971-06E7-B575-A385AA97E8A4}"/>
              </a:ext>
            </a:extLst>
          </p:cNvPr>
          <p:cNvSpPr>
            <a:spLocks noGrp="1"/>
          </p:cNvSpPr>
          <p:nvPr>
            <p:ph type="sldNum" sz="quarter" idx="12"/>
          </p:nvPr>
        </p:nvSpPr>
        <p:spPr/>
        <p:txBody>
          <a:bodyPr/>
          <a:lstStyle/>
          <a:p>
            <a:fld id="{844A7B69-93E2-4D34-896D-EFDD7F03AB74}" type="slidenum">
              <a:rPr lang="en-US" smtClean="0"/>
              <a:t>55</a:t>
            </a:fld>
            <a:endParaRPr lang="en-US"/>
          </a:p>
        </p:txBody>
      </p:sp>
      <p:sp>
        <p:nvSpPr>
          <p:cNvPr id="3" name="TextBox 2">
            <a:extLst>
              <a:ext uri="{FF2B5EF4-FFF2-40B4-BE49-F238E27FC236}">
                <a16:creationId xmlns:a16="http://schemas.microsoft.com/office/drawing/2014/main" id="{123BB03D-081F-778A-020C-27D9F5FAA7F9}"/>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sp>
        <p:nvSpPr>
          <p:cNvPr id="28" name="TextBox 27">
            <a:extLst>
              <a:ext uri="{FF2B5EF4-FFF2-40B4-BE49-F238E27FC236}">
                <a16:creationId xmlns:a16="http://schemas.microsoft.com/office/drawing/2014/main" id="{B22F95C8-29C6-0421-3F51-DBCD7B3B983B}"/>
              </a:ext>
            </a:extLst>
          </p:cNvPr>
          <p:cNvSpPr txBox="1"/>
          <p:nvPr/>
        </p:nvSpPr>
        <p:spPr>
          <a:xfrm>
            <a:off x="3017028" y="1780852"/>
            <a:ext cx="4167781" cy="3477875"/>
          </a:xfrm>
          <a:prstGeom prst="rect">
            <a:avLst/>
          </a:prstGeom>
          <a:noFill/>
          <a:ln w="57150">
            <a:solidFill>
              <a:srgbClr val="065290"/>
            </a:solidFill>
          </a:ln>
        </p:spPr>
        <p:txBody>
          <a:bodyPr wrap="square" rtlCol="0">
            <a:spAutoFit/>
          </a:bodyPr>
          <a:lstStyle/>
          <a:p>
            <a:r>
              <a:rPr lang="en-US" sz="2800" b="1" dirty="0"/>
              <a:t>Extra Benefits:</a:t>
            </a:r>
          </a:p>
          <a:p>
            <a:pPr marL="342900" indent="-342900">
              <a:buFont typeface="Arial" panose="020B0604020202020204" pitchFamily="34" charset="0"/>
              <a:buChar char="•"/>
            </a:pPr>
            <a:r>
              <a:rPr lang="en-US" sz="2400" dirty="0"/>
              <a:t>Food &amp; Meals</a:t>
            </a:r>
          </a:p>
          <a:p>
            <a:pPr marL="342900" indent="-342900">
              <a:buFont typeface="Arial" panose="020B0604020202020204" pitchFamily="34" charset="0"/>
              <a:buChar char="•"/>
            </a:pPr>
            <a:r>
              <a:rPr lang="en-US" sz="2400" dirty="0"/>
              <a:t>Transportation</a:t>
            </a:r>
          </a:p>
          <a:p>
            <a:pPr marL="342900" indent="-342900">
              <a:buFont typeface="Arial" panose="020B0604020202020204" pitchFamily="34" charset="0"/>
              <a:buChar char="•"/>
            </a:pPr>
            <a:r>
              <a:rPr lang="en-US" sz="2400" dirty="0"/>
              <a:t>Flex Spending</a:t>
            </a:r>
          </a:p>
          <a:p>
            <a:pPr marL="342900" indent="-342900">
              <a:buFont typeface="Arial" panose="020B0604020202020204" pitchFamily="34" charset="0"/>
              <a:buChar char="•"/>
            </a:pPr>
            <a:r>
              <a:rPr lang="en-US" sz="2400" dirty="0"/>
              <a:t>Part B Coverage Premium</a:t>
            </a:r>
          </a:p>
          <a:p>
            <a:pPr marL="342900" indent="-342900">
              <a:buFont typeface="Arial" panose="020B0604020202020204" pitchFamily="34" charset="0"/>
              <a:buChar char="•"/>
            </a:pPr>
            <a:r>
              <a:rPr lang="en-US" sz="2400" dirty="0"/>
              <a:t>Fitness</a:t>
            </a:r>
          </a:p>
          <a:p>
            <a:pPr marL="342900" indent="-342900">
              <a:buFont typeface="Arial" panose="020B0604020202020204" pitchFamily="34" charset="0"/>
              <a:buChar char="•"/>
            </a:pPr>
            <a:r>
              <a:rPr lang="en-US" sz="2400" dirty="0"/>
              <a:t>Vision</a:t>
            </a:r>
          </a:p>
          <a:p>
            <a:pPr marL="342900" indent="-342900">
              <a:buFont typeface="Arial" panose="020B0604020202020204" pitchFamily="34" charset="0"/>
              <a:buChar char="•"/>
            </a:pPr>
            <a:r>
              <a:rPr lang="en-US" sz="2400" dirty="0"/>
              <a:t>Hearing Aids</a:t>
            </a:r>
          </a:p>
          <a:p>
            <a:pPr marL="342900" indent="-342900">
              <a:buFont typeface="Arial" panose="020B0604020202020204" pitchFamily="34" charset="0"/>
              <a:buChar char="•"/>
            </a:pPr>
            <a:r>
              <a:rPr lang="en-US" sz="2400" dirty="0"/>
              <a:t>Dental</a:t>
            </a:r>
          </a:p>
        </p:txBody>
      </p:sp>
      <p:sp>
        <p:nvSpPr>
          <p:cNvPr id="31" name="TextBox 30">
            <a:extLst>
              <a:ext uri="{FF2B5EF4-FFF2-40B4-BE49-F238E27FC236}">
                <a16:creationId xmlns:a16="http://schemas.microsoft.com/office/drawing/2014/main" id="{30C4AE5C-0A3F-2BFA-A24D-6CCB9CC36076}"/>
              </a:ext>
            </a:extLst>
          </p:cNvPr>
          <p:cNvSpPr txBox="1"/>
          <p:nvPr/>
        </p:nvSpPr>
        <p:spPr>
          <a:xfrm>
            <a:off x="4773706" y="5392271"/>
            <a:ext cx="1322294" cy="389964"/>
          </a:xfrm>
          <a:prstGeom prst="rect">
            <a:avLst/>
          </a:prstGeom>
          <a:noFill/>
        </p:spPr>
        <p:txBody>
          <a:bodyPr wrap="square" rtlCol="0">
            <a:spAutoFit/>
          </a:bodyPr>
          <a:lstStyle/>
          <a:p>
            <a:endParaRPr lang="en-US" dirty="0"/>
          </a:p>
        </p:txBody>
      </p:sp>
      <p:pic>
        <p:nvPicPr>
          <p:cNvPr id="36" name="Graphic 35" descr="Bus with solid fill">
            <a:extLst>
              <a:ext uri="{FF2B5EF4-FFF2-40B4-BE49-F238E27FC236}">
                <a16:creationId xmlns:a16="http://schemas.microsoft.com/office/drawing/2014/main" id="{9A30BDC2-815A-FDA2-33DE-8FF07D5BA0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43963" y="1468424"/>
            <a:ext cx="914400" cy="914400"/>
          </a:xfrm>
          <a:prstGeom prst="rect">
            <a:avLst/>
          </a:prstGeom>
        </p:spPr>
      </p:pic>
      <p:pic>
        <p:nvPicPr>
          <p:cNvPr id="38" name="Graphic 37" descr="Credit card with solid fill">
            <a:extLst>
              <a:ext uri="{FF2B5EF4-FFF2-40B4-BE49-F238E27FC236}">
                <a16:creationId xmlns:a16="http://schemas.microsoft.com/office/drawing/2014/main" id="{82DF7B76-2305-03B9-FFF6-4A4CB1C3FB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43963" y="2605390"/>
            <a:ext cx="914400" cy="914400"/>
          </a:xfrm>
          <a:prstGeom prst="rect">
            <a:avLst/>
          </a:prstGeom>
        </p:spPr>
      </p:pic>
      <p:pic>
        <p:nvPicPr>
          <p:cNvPr id="42" name="Graphic 41" descr="Dumbbell with solid fill">
            <a:extLst>
              <a:ext uri="{FF2B5EF4-FFF2-40B4-BE49-F238E27FC236}">
                <a16:creationId xmlns:a16="http://schemas.microsoft.com/office/drawing/2014/main" id="{632A7FF0-AC69-1144-FA5E-E68ED6D470D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12184" y="3694967"/>
            <a:ext cx="914400" cy="914400"/>
          </a:xfrm>
          <a:prstGeom prst="rect">
            <a:avLst/>
          </a:prstGeom>
        </p:spPr>
      </p:pic>
      <p:pic>
        <p:nvPicPr>
          <p:cNvPr id="44" name="Graphic 43" descr="Eye with solid fill">
            <a:extLst>
              <a:ext uri="{FF2B5EF4-FFF2-40B4-BE49-F238E27FC236}">
                <a16:creationId xmlns:a16="http://schemas.microsoft.com/office/drawing/2014/main" id="{3971B9C6-5F36-F2B4-8BC3-83F2E85A2DC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12184" y="4710360"/>
            <a:ext cx="914400" cy="914400"/>
          </a:xfrm>
          <a:prstGeom prst="rect">
            <a:avLst/>
          </a:prstGeom>
        </p:spPr>
      </p:pic>
    </p:spTree>
    <p:extLst>
      <p:ext uri="{BB962C8B-B14F-4D97-AF65-F5344CB8AC3E}">
        <p14:creationId xmlns:p14="http://schemas.microsoft.com/office/powerpoint/2010/main" val="3052599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D5B8D-5CCB-4BBF-B8E3-6A62BB3A9F3E}"/>
              </a:ext>
            </a:extLst>
          </p:cNvPr>
          <p:cNvSpPr/>
          <p:nvPr/>
        </p:nvSpPr>
        <p:spPr>
          <a:xfrm>
            <a:off x="4251216" y="1805512"/>
            <a:ext cx="7753540" cy="3462486"/>
          </a:xfrm>
          <a:prstGeom prst="rect">
            <a:avLst/>
          </a:prstGeom>
        </p:spPr>
        <p:txBody>
          <a:bodyPr wrap="square">
            <a:spAutoFit/>
          </a:bodyPr>
          <a:lstStyle/>
          <a:p>
            <a:pPr defTabSz="514324">
              <a:spcBef>
                <a:spcPts val="600"/>
              </a:spcBef>
              <a:spcAft>
                <a:spcPts val="1200"/>
              </a:spcAft>
              <a:defRPr/>
            </a:pPr>
            <a:r>
              <a:rPr lang="en-US" sz="2400" b="1" dirty="0">
                <a:solidFill>
                  <a:prstClr val="black"/>
                </a:solidFill>
                <a:latin typeface="Arial" panose="020B0604020202020204" pitchFamily="34" charset="0"/>
                <a:cs typeface="Arial" panose="020B0604020202020204" pitchFamily="34" charset="0"/>
              </a:rPr>
              <a:t>Types of Medicare Advantage Plans</a:t>
            </a:r>
          </a:p>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Health Maintenance Organization (HMO) </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Preferred Provider Organization (PPO)</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Private Fee-for-Services (PFFS)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Special Needs (SNP)</a:t>
            </a:r>
          </a:p>
          <a:p>
            <a:pPr marL="214303" indent="-214303" defTabSz="514324">
              <a:spcBef>
                <a:spcPts val="600"/>
              </a:spcBef>
              <a:buFont typeface="Wingdings" panose="05000000000000000000" pitchFamily="2" charset="2"/>
              <a:buChar char="§"/>
            </a:pPr>
            <a:r>
              <a:rPr lang="en-US" sz="2400" dirty="0">
                <a:solidFill>
                  <a:prstClr val="black"/>
                </a:solidFill>
              </a:rPr>
              <a:t>Medicare Medical Savings Account (MSA)</a:t>
            </a:r>
          </a:p>
        </p:txBody>
      </p:sp>
      <p:sp>
        <p:nvSpPr>
          <p:cNvPr id="3" name="TextBox 2">
            <a:extLst>
              <a:ext uri="{FF2B5EF4-FFF2-40B4-BE49-F238E27FC236}">
                <a16:creationId xmlns:a16="http://schemas.microsoft.com/office/drawing/2014/main" id="{8B09FCB5-1098-C821-4EAE-41A7255209B4}"/>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grpSp>
        <p:nvGrpSpPr>
          <p:cNvPr id="4" name="Group 3" descr="Info graphic display of what Part C includes." title="Medicare Advantage Plans (Part C) (Like HMOs or PPOs)">
            <a:extLst>
              <a:ext uri="{FF2B5EF4-FFF2-40B4-BE49-F238E27FC236}">
                <a16:creationId xmlns:a16="http://schemas.microsoft.com/office/drawing/2014/main" id="{057A5499-89BF-D673-BC64-B14294FCD9F2}"/>
              </a:ext>
            </a:extLst>
          </p:cNvPr>
          <p:cNvGrpSpPr/>
          <p:nvPr/>
        </p:nvGrpSpPr>
        <p:grpSpPr>
          <a:xfrm>
            <a:off x="296400" y="1901262"/>
            <a:ext cx="3217982" cy="3366736"/>
            <a:chOff x="263668" y="761522"/>
            <a:chExt cx="3218785" cy="3566625"/>
          </a:xfrm>
        </p:grpSpPr>
        <p:grpSp>
          <p:nvGrpSpPr>
            <p:cNvPr id="5" name="Group 4" title="grouping of icons indicating Part C includes Part A, Part B and usually Part D Coverage">
              <a:extLst>
                <a:ext uri="{FF2B5EF4-FFF2-40B4-BE49-F238E27FC236}">
                  <a16:creationId xmlns:a16="http://schemas.microsoft.com/office/drawing/2014/main" id="{BB1B2666-D3CD-1907-8736-A8BFFDBAC7ED}"/>
                </a:ext>
              </a:extLst>
            </p:cNvPr>
            <p:cNvGrpSpPr/>
            <p:nvPr/>
          </p:nvGrpSpPr>
          <p:grpSpPr>
            <a:xfrm>
              <a:off x="263668" y="1240504"/>
              <a:ext cx="3218785" cy="3087643"/>
              <a:chOff x="5227436" y="1421111"/>
              <a:chExt cx="3132718" cy="3087642"/>
            </a:xfrm>
          </p:grpSpPr>
          <p:pic>
            <p:nvPicPr>
              <p:cNvPr id="8" name="Picture 7" title="Part A icon">
                <a:extLst>
                  <a:ext uri="{FF2B5EF4-FFF2-40B4-BE49-F238E27FC236}">
                    <a16:creationId xmlns:a16="http://schemas.microsoft.com/office/drawing/2014/main" id="{54D5B634-7B09-2099-83CE-CA1550396B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9" name="Picture 8" title="Part D icon">
                <a:extLst>
                  <a:ext uri="{FF2B5EF4-FFF2-40B4-BE49-F238E27FC236}">
                    <a16:creationId xmlns:a16="http://schemas.microsoft.com/office/drawing/2014/main" id="{F62BF714-7B41-0D6F-B47B-CB085C335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1" name="Picture 20" title="Part B icon">
                <a:extLst>
                  <a:ext uri="{FF2B5EF4-FFF2-40B4-BE49-F238E27FC236}">
                    <a16:creationId xmlns:a16="http://schemas.microsoft.com/office/drawing/2014/main" id="{468092D7-4354-AFE8-ECFC-2BDC15328F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2" name="TextBox 21">
                <a:extLst>
                  <a:ext uri="{FF2B5EF4-FFF2-40B4-BE49-F238E27FC236}">
                    <a16:creationId xmlns:a16="http://schemas.microsoft.com/office/drawing/2014/main" id="{AF34480B-2E77-5434-7F31-B2AE162BB042}"/>
                  </a:ext>
                </a:extLst>
              </p:cNvPr>
              <p:cNvSpPr txBox="1"/>
              <p:nvPr/>
            </p:nvSpPr>
            <p:spPr>
              <a:xfrm>
                <a:off x="5227436" y="1951824"/>
                <a:ext cx="1407569" cy="117377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3" name="TextBox 22">
                <a:extLst>
                  <a:ext uri="{FF2B5EF4-FFF2-40B4-BE49-F238E27FC236}">
                    <a16:creationId xmlns:a16="http://schemas.microsoft.com/office/drawing/2014/main" id="{F44850C2-DB35-6A02-82C6-D8CE225B9DDE}"/>
                  </a:ext>
                </a:extLst>
              </p:cNvPr>
              <p:cNvSpPr txBox="1"/>
              <p:nvPr/>
            </p:nvSpPr>
            <p:spPr>
              <a:xfrm>
                <a:off x="7077850" y="2037065"/>
                <a:ext cx="1282304"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Medical Insurance</a:t>
                </a:r>
              </a:p>
            </p:txBody>
          </p:sp>
          <p:sp>
            <p:nvSpPr>
              <p:cNvPr id="24" name="TextBox 23">
                <a:extLst>
                  <a:ext uri="{FF2B5EF4-FFF2-40B4-BE49-F238E27FC236}">
                    <a16:creationId xmlns:a16="http://schemas.microsoft.com/office/drawing/2014/main" id="{25D2FD32-243C-34F3-68A3-97219E8DF300}"/>
                  </a:ext>
                </a:extLst>
              </p:cNvPr>
              <p:cNvSpPr txBox="1"/>
              <p:nvPr/>
            </p:nvSpPr>
            <p:spPr>
              <a:xfrm>
                <a:off x="5784637" y="3628419"/>
                <a:ext cx="2360650"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Medicare prescription drug coverage</a:t>
                </a:r>
              </a:p>
            </p:txBody>
          </p:sp>
          <p:sp>
            <p:nvSpPr>
              <p:cNvPr id="25" name="Plus 28">
                <a:extLst>
                  <a:ext uri="{FF2B5EF4-FFF2-40B4-BE49-F238E27FC236}">
                    <a16:creationId xmlns:a16="http://schemas.microsoft.com/office/drawing/2014/main" id="{2E02703E-D442-FA02-442C-47B7A4E8EB25}"/>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Plus 15" title="and sign">
              <a:extLst>
                <a:ext uri="{FF2B5EF4-FFF2-40B4-BE49-F238E27FC236}">
                  <a16:creationId xmlns:a16="http://schemas.microsoft.com/office/drawing/2014/main" id="{F30E7CEF-3D8E-C9E6-0D75-0400C8E7EC17}"/>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0EE8D39-373C-089B-1CBE-EB99BDE77C4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286992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DE1BA-2880-4546-B930-F03CFE933B52}"/>
              </a:ext>
            </a:extLst>
          </p:cNvPr>
          <p:cNvSpPr/>
          <p:nvPr/>
        </p:nvSpPr>
        <p:spPr>
          <a:xfrm>
            <a:off x="3684162" y="1314868"/>
            <a:ext cx="8305800" cy="4569264"/>
          </a:xfrm>
          <a:prstGeom prst="rect">
            <a:avLst/>
          </a:prstGeom>
        </p:spPr>
        <p:txBody>
          <a:bodyPr wrap="square">
            <a:spAutoFit/>
          </a:bodyPr>
          <a:lstStyle/>
          <a:p>
            <a:pPr>
              <a:lnSpc>
                <a:spcPct val="110000"/>
              </a:lnSpc>
              <a:spcAft>
                <a:spcPts val="1200"/>
              </a:spcAft>
            </a:pPr>
            <a:r>
              <a:rPr lang="en-US" sz="2800" b="1" dirty="0">
                <a:latin typeface="Arial" panose="020B0604020202020204" pitchFamily="34" charset="0"/>
                <a:cs typeface="Arial" panose="020B0604020202020204" pitchFamily="34" charset="0"/>
              </a:rPr>
              <a:t>If you join a Medicare Advantage Plan you: </a:t>
            </a:r>
          </a:p>
          <a:p>
            <a:pPr marL="589343" lvl="1" indent="-285750">
              <a:lnSpc>
                <a:spcPct val="110000"/>
              </a:lnSpc>
              <a:spcAft>
                <a:spcPts val="600"/>
              </a:spcAft>
              <a:buFont typeface="Wingdings" panose="05000000000000000000" pitchFamily="2" charset="2"/>
              <a:buChar char="§"/>
            </a:pPr>
            <a:r>
              <a:rPr lang="en-US" sz="2200" dirty="0"/>
              <a:t>Still have Medicare rights and protections.</a:t>
            </a:r>
          </a:p>
          <a:p>
            <a:pPr marL="589343" lvl="1" indent="-285750">
              <a:lnSpc>
                <a:spcPct val="110000"/>
              </a:lnSpc>
              <a:buFont typeface="Wingdings" panose="05000000000000000000" pitchFamily="2" charset="2"/>
              <a:buChar char="§"/>
            </a:pPr>
            <a:r>
              <a:rPr lang="en-US" sz="2200" dirty="0"/>
              <a:t>You must follow the plan rules for how you get services.</a:t>
            </a:r>
          </a:p>
          <a:p>
            <a:pPr marL="589343" lvl="1" indent="-285750">
              <a:lnSpc>
                <a:spcPct val="110000"/>
              </a:lnSpc>
              <a:buFont typeface="Wingdings" panose="05000000000000000000" pitchFamily="2" charset="2"/>
              <a:buChar char="§"/>
            </a:pPr>
            <a:r>
              <a:rPr lang="en-US" sz="2200" dirty="0"/>
              <a:t>May choose a plan that includes Part D prescription drug coverage.</a:t>
            </a:r>
          </a:p>
          <a:p>
            <a:pPr marL="589343" lvl="1" indent="-285750">
              <a:lnSpc>
                <a:spcPct val="110000"/>
              </a:lnSpc>
              <a:buFont typeface="Wingdings" panose="05000000000000000000" pitchFamily="2" charset="2"/>
              <a:buChar char="§"/>
            </a:pPr>
            <a:r>
              <a:rPr lang="en-US" sz="2200" dirty="0"/>
              <a:t>Can’t be charged more for certain services than you would pay under Original Medicare.</a:t>
            </a:r>
          </a:p>
          <a:p>
            <a:pPr marL="589343" lvl="1" indent="-285750">
              <a:lnSpc>
                <a:spcPct val="110000"/>
              </a:lnSpc>
              <a:buFont typeface="Wingdings" panose="05000000000000000000" pitchFamily="2" charset="2"/>
              <a:buChar char="§"/>
            </a:pPr>
            <a:r>
              <a:rPr lang="en-US" sz="2200" dirty="0"/>
              <a:t>May have different benefits and cost-sharing.</a:t>
            </a:r>
          </a:p>
          <a:p>
            <a:pPr marL="589343" lvl="1" indent="-285750">
              <a:lnSpc>
                <a:spcPct val="110000"/>
              </a:lnSpc>
              <a:spcAft>
                <a:spcPts val="600"/>
              </a:spcAft>
              <a:buFont typeface="Wingdings" panose="05000000000000000000" pitchFamily="2" charset="2"/>
              <a:buChar char="§"/>
            </a:pPr>
            <a:r>
              <a:rPr lang="en-US" sz="2200" dirty="0"/>
              <a:t>May choose a plan that includes extra benefits not covered by Original Medicare, such as vision or dental care.</a:t>
            </a:r>
          </a:p>
          <a:p>
            <a:pPr marL="585773" lvl="1" indent="-285750">
              <a:lnSpc>
                <a:spcPct val="110000"/>
              </a:lnSpc>
              <a:buFont typeface="Wingdings" panose="05000000000000000000" pitchFamily="2" charset="2"/>
              <a:buChar char="§"/>
            </a:pPr>
            <a:r>
              <a:rPr lang="en-US" sz="2200" dirty="0"/>
              <a:t>Cannot use a Medigap policy to supplement your coverage.</a:t>
            </a:r>
          </a:p>
        </p:txBody>
      </p:sp>
      <p:sp>
        <p:nvSpPr>
          <p:cNvPr id="2" name="TextBox 1">
            <a:extLst>
              <a:ext uri="{FF2B5EF4-FFF2-40B4-BE49-F238E27FC236}">
                <a16:creationId xmlns:a16="http://schemas.microsoft.com/office/drawing/2014/main" id="{E8F7A0C1-EE20-DFFA-2EB2-8E40F376C3BE}"/>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grpSp>
        <p:nvGrpSpPr>
          <p:cNvPr id="3" name="Group 2" descr="Info graphic display of what Part C includes." title="Medicare Advantage Plans (Part C) (Like HMOs or PPOs)">
            <a:extLst>
              <a:ext uri="{FF2B5EF4-FFF2-40B4-BE49-F238E27FC236}">
                <a16:creationId xmlns:a16="http://schemas.microsoft.com/office/drawing/2014/main" id="{F7E91777-37D4-E96E-AA22-19EDE6781014}"/>
              </a:ext>
            </a:extLst>
          </p:cNvPr>
          <p:cNvGrpSpPr/>
          <p:nvPr/>
        </p:nvGrpSpPr>
        <p:grpSpPr>
          <a:xfrm>
            <a:off x="423407" y="1916132"/>
            <a:ext cx="3217982" cy="3366736"/>
            <a:chOff x="263668" y="761522"/>
            <a:chExt cx="3218785" cy="3566625"/>
          </a:xfrm>
        </p:grpSpPr>
        <p:grpSp>
          <p:nvGrpSpPr>
            <p:cNvPr id="4" name="Group 3" title="grouping of icons indicating Part C includes Part A, Part B and usually Part D Coverage">
              <a:extLst>
                <a:ext uri="{FF2B5EF4-FFF2-40B4-BE49-F238E27FC236}">
                  <a16:creationId xmlns:a16="http://schemas.microsoft.com/office/drawing/2014/main" id="{26287786-3F58-4C46-8DC5-409D30ECAEDF}"/>
                </a:ext>
              </a:extLst>
            </p:cNvPr>
            <p:cNvGrpSpPr/>
            <p:nvPr/>
          </p:nvGrpSpPr>
          <p:grpSpPr>
            <a:xfrm>
              <a:off x="263668" y="1240504"/>
              <a:ext cx="3218785" cy="3087643"/>
              <a:chOff x="5227436" y="1421111"/>
              <a:chExt cx="3132718" cy="3087642"/>
            </a:xfrm>
          </p:grpSpPr>
          <p:pic>
            <p:nvPicPr>
              <p:cNvPr id="8" name="Picture 7" title="Part A icon">
                <a:extLst>
                  <a:ext uri="{FF2B5EF4-FFF2-40B4-BE49-F238E27FC236}">
                    <a16:creationId xmlns:a16="http://schemas.microsoft.com/office/drawing/2014/main" id="{2A227C7B-01B5-78FC-58EF-DA01A61B2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9" name="Picture 8" title="Part D icon">
                <a:extLst>
                  <a:ext uri="{FF2B5EF4-FFF2-40B4-BE49-F238E27FC236}">
                    <a16:creationId xmlns:a16="http://schemas.microsoft.com/office/drawing/2014/main" id="{C86059BF-1603-E874-1403-D9607E5D22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0" name="Picture 9" title="Part B icon">
                <a:extLst>
                  <a:ext uri="{FF2B5EF4-FFF2-40B4-BE49-F238E27FC236}">
                    <a16:creationId xmlns:a16="http://schemas.microsoft.com/office/drawing/2014/main" id="{62B36C4E-417D-B8BD-CC8B-E0AA94B842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1" name="TextBox 10">
                <a:extLst>
                  <a:ext uri="{FF2B5EF4-FFF2-40B4-BE49-F238E27FC236}">
                    <a16:creationId xmlns:a16="http://schemas.microsoft.com/office/drawing/2014/main" id="{C9EA2A71-4C2A-BADB-53C7-34457ABAF502}"/>
                  </a:ext>
                </a:extLst>
              </p:cNvPr>
              <p:cNvSpPr txBox="1"/>
              <p:nvPr/>
            </p:nvSpPr>
            <p:spPr>
              <a:xfrm>
                <a:off x="5227436" y="1951824"/>
                <a:ext cx="1407569" cy="117377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2" name="TextBox 11">
                <a:extLst>
                  <a:ext uri="{FF2B5EF4-FFF2-40B4-BE49-F238E27FC236}">
                    <a16:creationId xmlns:a16="http://schemas.microsoft.com/office/drawing/2014/main" id="{2F5516D4-4D5F-83D1-2D10-0C37372AEB02}"/>
                  </a:ext>
                </a:extLst>
              </p:cNvPr>
              <p:cNvSpPr txBox="1"/>
              <p:nvPr/>
            </p:nvSpPr>
            <p:spPr>
              <a:xfrm>
                <a:off x="7077850" y="2037065"/>
                <a:ext cx="1282304"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Medical Insurance</a:t>
                </a:r>
              </a:p>
            </p:txBody>
          </p:sp>
          <p:sp>
            <p:nvSpPr>
              <p:cNvPr id="13" name="TextBox 12">
                <a:extLst>
                  <a:ext uri="{FF2B5EF4-FFF2-40B4-BE49-F238E27FC236}">
                    <a16:creationId xmlns:a16="http://schemas.microsoft.com/office/drawing/2014/main" id="{0A859097-E6B7-185D-3BC8-C83FFA9070A1}"/>
                  </a:ext>
                </a:extLst>
              </p:cNvPr>
              <p:cNvSpPr txBox="1"/>
              <p:nvPr/>
            </p:nvSpPr>
            <p:spPr>
              <a:xfrm>
                <a:off x="5784637" y="3628419"/>
                <a:ext cx="2360650"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Medicare prescription drug coverage</a:t>
                </a:r>
              </a:p>
            </p:txBody>
          </p:sp>
          <p:sp>
            <p:nvSpPr>
              <p:cNvPr id="14" name="Plus 28">
                <a:extLst>
                  <a:ext uri="{FF2B5EF4-FFF2-40B4-BE49-F238E27FC236}">
                    <a16:creationId xmlns:a16="http://schemas.microsoft.com/office/drawing/2014/main" id="{8C24A193-32D3-EA30-A8DD-29D146F2A7AE}"/>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Plus 15" title="and sign">
              <a:extLst>
                <a:ext uri="{FF2B5EF4-FFF2-40B4-BE49-F238E27FC236}">
                  <a16:creationId xmlns:a16="http://schemas.microsoft.com/office/drawing/2014/main" id="{26EEB108-78D0-CA6A-54AC-54F0AD7160E3}"/>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9EC025C-B42D-3B6C-B6BE-031D0F8171F6}"/>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1001639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D2FDA0-009C-4B8F-B34A-B1CADF11E3D1}"/>
              </a:ext>
            </a:extLst>
          </p:cNvPr>
          <p:cNvSpPr/>
          <p:nvPr/>
        </p:nvSpPr>
        <p:spPr>
          <a:xfrm>
            <a:off x="4141279" y="1822185"/>
            <a:ext cx="6897622" cy="4101892"/>
          </a:xfrm>
          <a:prstGeom prst="rect">
            <a:avLst/>
          </a:prstGeom>
        </p:spPr>
        <p:txBody>
          <a:bodyPr wrap="square">
            <a:spAutoFit/>
          </a:bodyPr>
          <a:lstStyle/>
          <a:p>
            <a:pPr indent="-342900">
              <a:lnSpc>
                <a:spcPct val="110000"/>
              </a:lnSpc>
              <a:buFont typeface="Wingdings" panose="05000000000000000000" pitchFamily="2" charset="2"/>
              <a:buChar char="§"/>
            </a:pPr>
            <a:r>
              <a:rPr lang="en-US" sz="2400" b="1" dirty="0"/>
              <a:t>Monthly premium</a:t>
            </a:r>
          </a:p>
          <a:p>
            <a:pPr marL="800100" lvl="1" indent="-342900">
              <a:lnSpc>
                <a:spcPct val="110000"/>
              </a:lnSpc>
              <a:spcBef>
                <a:spcPts val="600"/>
              </a:spcBef>
              <a:buFont typeface="Wingdings" panose="05000000000000000000" pitchFamily="2" charset="2"/>
              <a:buChar char="§"/>
            </a:pPr>
            <a:r>
              <a:rPr lang="en-US" sz="2400" dirty="0"/>
              <a:t>Part B premium - $202.90</a:t>
            </a:r>
          </a:p>
          <a:p>
            <a:pPr marL="800100" lvl="1" indent="-342900">
              <a:lnSpc>
                <a:spcPct val="110000"/>
              </a:lnSpc>
              <a:spcBef>
                <a:spcPts val="600"/>
              </a:spcBef>
              <a:buFont typeface="Wingdings" panose="05000000000000000000" pitchFamily="2" charset="2"/>
              <a:buChar char="§"/>
            </a:pPr>
            <a:r>
              <a:rPr lang="en-US" sz="2400" dirty="0"/>
              <a:t>Additional monthly premium, depending on the plan</a:t>
            </a:r>
          </a:p>
          <a:p>
            <a:pPr marL="342900" indent="-342900">
              <a:lnSpc>
                <a:spcPct val="110000"/>
              </a:lnSpc>
              <a:spcBef>
                <a:spcPts val="600"/>
              </a:spcBef>
              <a:buFont typeface="Wingdings" panose="05000000000000000000" pitchFamily="2" charset="2"/>
              <a:buChar char="§"/>
            </a:pPr>
            <a:r>
              <a:rPr lang="en-US" sz="2400" b="1" dirty="0"/>
              <a:t>Deductibles, coinsurance, and copayments </a:t>
            </a:r>
          </a:p>
          <a:p>
            <a:pPr marL="800100" lvl="1" indent="-342900">
              <a:lnSpc>
                <a:spcPct val="110000"/>
              </a:lnSpc>
              <a:spcBef>
                <a:spcPts val="600"/>
              </a:spcBef>
              <a:buFont typeface="Wingdings" panose="05000000000000000000" pitchFamily="2" charset="2"/>
              <a:buChar char="§"/>
            </a:pPr>
            <a:r>
              <a:rPr lang="en-US" sz="2400" dirty="0"/>
              <a:t>Different from Original Medicare</a:t>
            </a:r>
          </a:p>
          <a:p>
            <a:pPr marL="822960" lvl="2" indent="-342900">
              <a:lnSpc>
                <a:spcPct val="110000"/>
              </a:lnSpc>
              <a:buFont typeface="Wingdings" panose="05000000000000000000" pitchFamily="2" charset="2"/>
              <a:buChar char="§"/>
            </a:pPr>
            <a:r>
              <a:rPr lang="en-US" sz="2400" dirty="0"/>
              <a:t>Vary from plan to plan</a:t>
            </a:r>
          </a:p>
          <a:p>
            <a:pPr marL="822960" lvl="2" indent="-342900">
              <a:lnSpc>
                <a:spcPct val="110000"/>
              </a:lnSpc>
              <a:buFont typeface="Wingdings" panose="05000000000000000000" pitchFamily="2" charset="2"/>
              <a:buChar char="§"/>
            </a:pPr>
            <a:r>
              <a:rPr lang="en-US" sz="2400" dirty="0"/>
              <a:t>May be higher if out-of-network</a:t>
            </a:r>
          </a:p>
          <a:p>
            <a:pPr marL="123831" indent="-342900">
              <a:lnSpc>
                <a:spcPct val="110000"/>
              </a:lnSpc>
              <a:spcBef>
                <a:spcPts val="600"/>
              </a:spcBef>
              <a:buFont typeface="Wingdings" panose="05000000000000000000" pitchFamily="2" charset="2"/>
              <a:buChar char="§"/>
            </a:pPr>
            <a:r>
              <a:rPr lang="en-US" sz="2400" dirty="0"/>
              <a:t>2026 Out-of-pocket maximum - $9,250</a:t>
            </a:r>
          </a:p>
        </p:txBody>
      </p:sp>
      <p:sp>
        <p:nvSpPr>
          <p:cNvPr id="9" name="TextBox 8">
            <a:extLst>
              <a:ext uri="{FF2B5EF4-FFF2-40B4-BE49-F238E27FC236}">
                <a16:creationId xmlns:a16="http://schemas.microsoft.com/office/drawing/2014/main" id="{46A24921-099E-426C-B6F4-66AB44B0BDAC}"/>
              </a:ext>
            </a:extLst>
          </p:cNvPr>
          <p:cNvSpPr txBox="1"/>
          <p:nvPr/>
        </p:nvSpPr>
        <p:spPr>
          <a:xfrm>
            <a:off x="4141279" y="1239285"/>
            <a:ext cx="7212521"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What you pay in 2026 </a:t>
            </a:r>
          </a:p>
        </p:txBody>
      </p:sp>
      <p:sp>
        <p:nvSpPr>
          <p:cNvPr id="2" name="TextBox 1">
            <a:extLst>
              <a:ext uri="{FF2B5EF4-FFF2-40B4-BE49-F238E27FC236}">
                <a16:creationId xmlns:a16="http://schemas.microsoft.com/office/drawing/2014/main" id="{D0FC3483-02CA-FC26-3B22-5803AA6A0050}"/>
              </a:ext>
            </a:extLst>
          </p:cNvPr>
          <p:cNvSpPr txBox="1"/>
          <p:nvPr/>
        </p:nvSpPr>
        <p:spPr>
          <a:xfrm>
            <a:off x="733432" y="127543"/>
            <a:ext cx="10725135" cy="707886"/>
          </a:xfrm>
          <a:prstGeom prst="rect">
            <a:avLst/>
          </a:prstGeom>
          <a:noFill/>
        </p:spPr>
        <p:txBody>
          <a:bodyPr wrap="square" rtlCol="0">
            <a:spAutoFit/>
          </a:bodyPr>
          <a:lstStyle/>
          <a:p>
            <a:r>
              <a:rPr lang="en-US" sz="4000" b="1" dirty="0">
                <a:solidFill>
                  <a:schemeClr val="bg1"/>
                </a:solidFill>
              </a:rPr>
              <a:t>Medicare Advantage Plans (Part C) -  Costs</a:t>
            </a:r>
          </a:p>
        </p:txBody>
      </p:sp>
      <p:grpSp>
        <p:nvGrpSpPr>
          <p:cNvPr id="3" name="Group 2" descr="Info graphic display of what Part C includes." title="Medicare Advantage Plans (Part C) (Like HMOs or PPOs)">
            <a:extLst>
              <a:ext uri="{FF2B5EF4-FFF2-40B4-BE49-F238E27FC236}">
                <a16:creationId xmlns:a16="http://schemas.microsoft.com/office/drawing/2014/main" id="{10E39AFD-FF1F-D6C9-C928-BCD417B267A9}"/>
              </a:ext>
            </a:extLst>
          </p:cNvPr>
          <p:cNvGrpSpPr/>
          <p:nvPr/>
        </p:nvGrpSpPr>
        <p:grpSpPr>
          <a:xfrm>
            <a:off x="364143" y="1949807"/>
            <a:ext cx="3217982" cy="3366736"/>
            <a:chOff x="263668" y="761522"/>
            <a:chExt cx="3218785" cy="3566625"/>
          </a:xfrm>
        </p:grpSpPr>
        <p:grpSp>
          <p:nvGrpSpPr>
            <p:cNvPr id="4" name="Group 3" title="grouping of icons indicating Part C includes Part A, Part B and usually Part D Coverage">
              <a:extLst>
                <a:ext uri="{FF2B5EF4-FFF2-40B4-BE49-F238E27FC236}">
                  <a16:creationId xmlns:a16="http://schemas.microsoft.com/office/drawing/2014/main" id="{FBBC22CD-B138-88E4-5AAA-411F5EEEBDAC}"/>
                </a:ext>
              </a:extLst>
            </p:cNvPr>
            <p:cNvGrpSpPr/>
            <p:nvPr/>
          </p:nvGrpSpPr>
          <p:grpSpPr>
            <a:xfrm>
              <a:off x="263668" y="1240504"/>
              <a:ext cx="3218785" cy="3087643"/>
              <a:chOff x="5227436" y="1421111"/>
              <a:chExt cx="3132718" cy="3087642"/>
            </a:xfrm>
          </p:grpSpPr>
          <p:pic>
            <p:nvPicPr>
              <p:cNvPr id="8" name="Picture 7" title="Part A icon">
                <a:extLst>
                  <a:ext uri="{FF2B5EF4-FFF2-40B4-BE49-F238E27FC236}">
                    <a16:creationId xmlns:a16="http://schemas.microsoft.com/office/drawing/2014/main" id="{86A98430-6A49-3B41-0E99-2A02D45AE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0" name="Picture 9" title="Part D icon">
                <a:extLst>
                  <a:ext uri="{FF2B5EF4-FFF2-40B4-BE49-F238E27FC236}">
                    <a16:creationId xmlns:a16="http://schemas.microsoft.com/office/drawing/2014/main" id="{AD848C39-AB1E-3EBA-62D1-A425B6B4F5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1" name="Picture 10" title="Part B icon">
                <a:extLst>
                  <a:ext uri="{FF2B5EF4-FFF2-40B4-BE49-F238E27FC236}">
                    <a16:creationId xmlns:a16="http://schemas.microsoft.com/office/drawing/2014/main" id="{97A4D1C2-33B9-8785-2BDC-4445F6B1AB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2" name="TextBox 11">
                <a:extLst>
                  <a:ext uri="{FF2B5EF4-FFF2-40B4-BE49-F238E27FC236}">
                    <a16:creationId xmlns:a16="http://schemas.microsoft.com/office/drawing/2014/main" id="{91D4157E-84C8-E3DD-79FA-3DB6CB3333DA}"/>
                  </a:ext>
                </a:extLst>
              </p:cNvPr>
              <p:cNvSpPr txBox="1"/>
              <p:nvPr/>
            </p:nvSpPr>
            <p:spPr>
              <a:xfrm>
                <a:off x="5227436" y="1951824"/>
                <a:ext cx="1407569" cy="117377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3" name="TextBox 12">
                <a:extLst>
                  <a:ext uri="{FF2B5EF4-FFF2-40B4-BE49-F238E27FC236}">
                    <a16:creationId xmlns:a16="http://schemas.microsoft.com/office/drawing/2014/main" id="{1D2E5996-A98C-C898-18BA-35A12B6E39A2}"/>
                  </a:ext>
                </a:extLst>
              </p:cNvPr>
              <p:cNvSpPr txBox="1"/>
              <p:nvPr/>
            </p:nvSpPr>
            <p:spPr>
              <a:xfrm>
                <a:off x="7077850" y="2037065"/>
                <a:ext cx="1282304"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Medical Insurance</a:t>
                </a:r>
              </a:p>
            </p:txBody>
          </p:sp>
          <p:sp>
            <p:nvSpPr>
              <p:cNvPr id="14" name="TextBox 13">
                <a:extLst>
                  <a:ext uri="{FF2B5EF4-FFF2-40B4-BE49-F238E27FC236}">
                    <a16:creationId xmlns:a16="http://schemas.microsoft.com/office/drawing/2014/main" id="{91651BB1-D9B8-23C3-0DB6-7232D775EEA4}"/>
                  </a:ext>
                </a:extLst>
              </p:cNvPr>
              <p:cNvSpPr txBox="1"/>
              <p:nvPr/>
            </p:nvSpPr>
            <p:spPr>
              <a:xfrm>
                <a:off x="5784637" y="3628419"/>
                <a:ext cx="2360650"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Medicare prescription drug coverage</a:t>
                </a:r>
              </a:p>
            </p:txBody>
          </p:sp>
          <p:sp>
            <p:nvSpPr>
              <p:cNvPr id="15" name="Plus 28">
                <a:extLst>
                  <a:ext uri="{FF2B5EF4-FFF2-40B4-BE49-F238E27FC236}">
                    <a16:creationId xmlns:a16="http://schemas.microsoft.com/office/drawing/2014/main" id="{E2CCAC5B-81F7-F232-F176-E41FF5366037}"/>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Plus 15" title="and sign">
              <a:extLst>
                <a:ext uri="{FF2B5EF4-FFF2-40B4-BE49-F238E27FC236}">
                  <a16:creationId xmlns:a16="http://schemas.microsoft.com/office/drawing/2014/main" id="{4DC7DEEF-8004-AF9C-543B-0CFCC582FD57}"/>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23F1726-6A49-6867-6B21-46BB6F5E8F8E}"/>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2986909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1872CB-6BC8-4238-885B-7B3A96EBDB18}"/>
              </a:ext>
            </a:extLst>
          </p:cNvPr>
          <p:cNvSpPr txBox="1"/>
          <p:nvPr/>
        </p:nvSpPr>
        <p:spPr>
          <a:xfrm>
            <a:off x="405067" y="1393627"/>
            <a:ext cx="5304501" cy="4555093"/>
          </a:xfrm>
          <a:prstGeom prst="rect">
            <a:avLst/>
          </a:prstGeom>
          <a:solidFill>
            <a:schemeClr val="accent6">
              <a:lumMod val="20000"/>
              <a:lumOff val="80000"/>
            </a:schemeClr>
          </a:solidFill>
          <a:ln>
            <a:solidFill>
              <a:schemeClr val="tx1"/>
            </a:solidFill>
          </a:ln>
        </p:spPr>
        <p:txBody>
          <a:bodyPr wrap="square" rtlCol="0">
            <a:spAutoFit/>
          </a:bodyPr>
          <a:lstStyle/>
          <a:p>
            <a:pPr algn="ctr">
              <a:spcAft>
                <a:spcPts val="300"/>
              </a:spcAft>
            </a:pPr>
            <a:r>
              <a:rPr lang="en-US" sz="3200" b="1" dirty="0"/>
              <a:t>Advantages</a:t>
            </a:r>
          </a:p>
          <a:p>
            <a:pPr marL="285750" indent="-285750">
              <a:spcAft>
                <a:spcPts val="300"/>
              </a:spcAft>
              <a:buFont typeface="Wingdings" panose="05000000000000000000" pitchFamily="2" charset="2"/>
              <a:buChar char="§"/>
            </a:pPr>
            <a:r>
              <a:rPr lang="en-US" sz="2200" b="1" dirty="0">
                <a:cs typeface="Arial" pitchFamily="34" charset="0"/>
              </a:rPr>
              <a:t>May have lower monthly premiums </a:t>
            </a:r>
            <a:br>
              <a:rPr lang="en-US" sz="2200" dirty="0">
                <a:cs typeface="Arial" pitchFamily="34" charset="0"/>
              </a:rPr>
            </a:br>
            <a:r>
              <a:rPr lang="en-US" sz="2200" dirty="0">
                <a:cs typeface="Arial" pitchFamily="34" charset="0"/>
              </a:rPr>
              <a:t>(beyond Part B premium)</a:t>
            </a:r>
          </a:p>
          <a:p>
            <a:pPr marL="285750" indent="-285750">
              <a:spcAft>
                <a:spcPts val="300"/>
              </a:spcAft>
              <a:buFont typeface="Wingdings" panose="05000000000000000000" pitchFamily="2" charset="2"/>
              <a:buChar char="§"/>
            </a:pPr>
            <a:r>
              <a:rPr lang="en-US" sz="2200" b="1" dirty="0">
                <a:cs typeface="Arial" pitchFamily="34" charset="0"/>
              </a:rPr>
              <a:t>Coordinated car</a:t>
            </a:r>
            <a:r>
              <a:rPr lang="en-US" sz="2200" dirty="0">
                <a:cs typeface="Arial" pitchFamily="34" charset="0"/>
              </a:rPr>
              <a:t>e with network physicians</a:t>
            </a:r>
          </a:p>
          <a:p>
            <a:pPr marL="285750" indent="-285750">
              <a:spcAft>
                <a:spcPts val="300"/>
              </a:spcAft>
              <a:buFont typeface="Wingdings" panose="05000000000000000000" pitchFamily="2" charset="2"/>
              <a:buChar char="§"/>
            </a:pPr>
            <a:r>
              <a:rPr lang="en-US" sz="2200" dirty="0"/>
              <a:t>Some offer </a:t>
            </a:r>
            <a:r>
              <a:rPr lang="en-US" sz="2200" b="1" dirty="0"/>
              <a:t>extra benefits </a:t>
            </a:r>
            <a:r>
              <a:rPr lang="en-US" sz="2200" dirty="0"/>
              <a:t>(vision, dental, hearing)</a:t>
            </a:r>
          </a:p>
          <a:p>
            <a:pPr marL="285750" indent="-285750">
              <a:spcAft>
                <a:spcPts val="300"/>
              </a:spcAft>
              <a:buFont typeface="Wingdings" panose="05000000000000000000" pitchFamily="2" charset="2"/>
              <a:buChar char="§"/>
            </a:pPr>
            <a:r>
              <a:rPr lang="en-US" sz="2200" dirty="0"/>
              <a:t>Varied plans and choices</a:t>
            </a:r>
          </a:p>
          <a:p>
            <a:pPr marL="285750" indent="-285750">
              <a:spcAft>
                <a:spcPts val="300"/>
              </a:spcAft>
              <a:buFont typeface="Wingdings" panose="05000000000000000000" pitchFamily="2" charset="2"/>
              <a:buChar char="§"/>
            </a:pPr>
            <a:r>
              <a:rPr lang="en-US" sz="2200" dirty="0"/>
              <a:t>Can change plans each year</a:t>
            </a:r>
          </a:p>
          <a:p>
            <a:pPr marL="285750" indent="-285750">
              <a:spcAft>
                <a:spcPts val="300"/>
              </a:spcAft>
              <a:buFont typeface="Wingdings" panose="05000000000000000000" pitchFamily="2" charset="2"/>
              <a:buChar char="§"/>
            </a:pPr>
            <a:r>
              <a:rPr lang="en-US" sz="2200" b="1" dirty="0"/>
              <a:t>Out-of-pocket copay maximum</a:t>
            </a:r>
          </a:p>
          <a:p>
            <a:pPr marL="285750" indent="-285750">
              <a:spcAft>
                <a:spcPts val="300"/>
              </a:spcAft>
              <a:buFont typeface="Wingdings" panose="05000000000000000000" pitchFamily="2" charset="2"/>
              <a:buChar char="§"/>
            </a:pPr>
            <a:r>
              <a:rPr lang="en-US" sz="2200" dirty="0"/>
              <a:t>Must follow Medicare regulations</a:t>
            </a:r>
          </a:p>
          <a:p>
            <a:pPr>
              <a:spcAft>
                <a:spcPts val="300"/>
              </a:spcAft>
            </a:pPr>
            <a:endParaRPr lang="en-US"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300539" y="1393627"/>
            <a:ext cx="5486394" cy="4539704"/>
          </a:xfrm>
          <a:prstGeom prst="rect">
            <a:avLst/>
          </a:prstGeom>
          <a:solidFill>
            <a:schemeClr val="accent2">
              <a:lumMod val="20000"/>
              <a:lumOff val="80000"/>
            </a:schemeClr>
          </a:solidFill>
          <a:ln>
            <a:solidFill>
              <a:schemeClr val="tx1"/>
            </a:solidFill>
          </a:ln>
        </p:spPr>
        <p:txBody>
          <a:bodyPr wrap="square" rtlCol="0">
            <a:spAutoFit/>
          </a:bodyPr>
          <a:lstStyle/>
          <a:p>
            <a:pPr algn="ctr">
              <a:spcAft>
                <a:spcPts val="300"/>
              </a:spcAft>
            </a:pPr>
            <a:r>
              <a:rPr lang="en-US" sz="3200" b="1" dirty="0"/>
              <a:t>Disadvantages</a:t>
            </a:r>
          </a:p>
          <a:p>
            <a:pPr marL="285750" indent="-285750">
              <a:spcAft>
                <a:spcPts val="300"/>
              </a:spcAft>
              <a:buFont typeface="Wingdings" panose="05000000000000000000" pitchFamily="2" charset="2"/>
              <a:buChar char="§"/>
            </a:pPr>
            <a:r>
              <a:rPr lang="en-US" sz="2200" b="1" dirty="0">
                <a:cs typeface="Arial" pitchFamily="34" charset="0"/>
              </a:rPr>
              <a:t>May have higher out-of-pocket expenses</a:t>
            </a:r>
          </a:p>
          <a:p>
            <a:pPr marL="285750" indent="-285750">
              <a:spcAft>
                <a:spcPts val="300"/>
              </a:spcAft>
              <a:buFont typeface="Wingdings" panose="05000000000000000000" pitchFamily="2" charset="2"/>
              <a:buChar char="§"/>
            </a:pPr>
            <a:r>
              <a:rPr lang="en-US" sz="2200" b="1" dirty="0">
                <a:cs typeface="Arial" pitchFamily="34" charset="0"/>
              </a:rPr>
              <a:t>Must see in-network providers</a:t>
            </a:r>
            <a:r>
              <a:rPr lang="en-US" sz="2200" dirty="0">
                <a:cs typeface="Arial" pitchFamily="34" charset="0"/>
              </a:rPr>
              <a:t>; </a:t>
            </a:r>
            <a:br>
              <a:rPr lang="en-US" sz="2200" dirty="0">
                <a:cs typeface="Arial" pitchFamily="34" charset="0"/>
              </a:rPr>
            </a:br>
            <a:r>
              <a:rPr lang="en-US" sz="2200" dirty="0">
                <a:cs typeface="Arial" pitchFamily="34" charset="0"/>
              </a:rPr>
              <a:t>higher costs when out of network</a:t>
            </a:r>
          </a:p>
          <a:p>
            <a:pPr marL="285750" indent="-285750">
              <a:spcAft>
                <a:spcPts val="300"/>
              </a:spcAft>
              <a:buFont typeface="Wingdings" panose="05000000000000000000" pitchFamily="2" charset="2"/>
              <a:buChar char="§"/>
            </a:pPr>
            <a:r>
              <a:rPr lang="en-US" sz="2200" dirty="0">
                <a:cs typeface="Arial" pitchFamily="34" charset="0"/>
              </a:rPr>
              <a:t>May need </a:t>
            </a:r>
            <a:r>
              <a:rPr lang="en-US" sz="2200" b="1" dirty="0">
                <a:cs typeface="Arial" pitchFamily="34" charset="0"/>
              </a:rPr>
              <a:t>referrals and prior authorization for services</a:t>
            </a:r>
            <a:endParaRPr lang="en-US" sz="2200" dirty="0">
              <a:cs typeface="Arial" pitchFamily="34" charset="0"/>
            </a:endParaRPr>
          </a:p>
          <a:p>
            <a:pPr marL="285750" indent="-285750">
              <a:spcAft>
                <a:spcPts val="300"/>
              </a:spcAft>
              <a:buFont typeface="Wingdings" panose="05000000000000000000" pitchFamily="2" charset="2"/>
              <a:buChar char="§"/>
            </a:pPr>
            <a:r>
              <a:rPr lang="en-US" sz="2200" dirty="0">
                <a:cs typeface="Arial" pitchFamily="34" charset="0"/>
              </a:rPr>
              <a:t>No state mandates or protections for extra benefits</a:t>
            </a:r>
          </a:p>
          <a:p>
            <a:pPr marL="285750" indent="-285750">
              <a:spcAft>
                <a:spcPts val="300"/>
              </a:spcAft>
              <a:buFont typeface="Wingdings" panose="05000000000000000000" pitchFamily="2" charset="2"/>
              <a:buChar char="§"/>
            </a:pPr>
            <a:r>
              <a:rPr lang="en-US" sz="2200" dirty="0">
                <a:cs typeface="Arial" pitchFamily="34" charset="0"/>
              </a:rPr>
              <a:t>Confusion over plans/coverage</a:t>
            </a:r>
          </a:p>
          <a:p>
            <a:pPr marL="285750" indent="-285750">
              <a:spcAft>
                <a:spcPts val="300"/>
              </a:spcAft>
              <a:buFont typeface="Wingdings" panose="05000000000000000000" pitchFamily="2" charset="2"/>
              <a:buChar char="§"/>
            </a:pPr>
            <a:r>
              <a:rPr lang="en-US" sz="2200" dirty="0">
                <a:cs typeface="Arial" pitchFamily="34" charset="0"/>
              </a:rPr>
              <a:t>Must </a:t>
            </a:r>
            <a:r>
              <a:rPr lang="en-US" sz="2200" b="1" dirty="0">
                <a:cs typeface="Arial" pitchFamily="34" charset="0"/>
              </a:rPr>
              <a:t>re-evaluate plan each year</a:t>
            </a:r>
            <a:r>
              <a:rPr lang="en-US" sz="2200" dirty="0">
                <a:cs typeface="Arial" pitchFamily="34" charset="0"/>
              </a:rPr>
              <a:t>; may need to change plans (and providers)</a:t>
            </a:r>
          </a:p>
        </p:txBody>
      </p:sp>
      <p:sp>
        <p:nvSpPr>
          <p:cNvPr id="2" name="TextBox 1">
            <a:extLst>
              <a:ext uri="{FF2B5EF4-FFF2-40B4-BE49-F238E27FC236}">
                <a16:creationId xmlns:a16="http://schemas.microsoft.com/office/drawing/2014/main" id="{8582FBE3-AF0D-FC43-5B68-2BC0E4DF5603}"/>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spTree>
    <p:extLst>
      <p:ext uri="{BB962C8B-B14F-4D97-AF65-F5344CB8AC3E}">
        <p14:creationId xmlns:p14="http://schemas.microsoft.com/office/powerpoint/2010/main" val="152623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06475B-B729-4F6E-A353-5103569BB9FA}"/>
              </a:ext>
            </a:extLst>
          </p:cNvPr>
          <p:cNvSpPr/>
          <p:nvPr/>
        </p:nvSpPr>
        <p:spPr>
          <a:xfrm>
            <a:off x="269389" y="1190995"/>
            <a:ext cx="9229034" cy="4967514"/>
          </a:xfrm>
          <a:prstGeom prst="rect">
            <a:avLst/>
          </a:prstGeom>
        </p:spPr>
        <p:txBody>
          <a:bodyPr wrap="square">
            <a:spAutoFit/>
          </a:bodyPr>
          <a:lstStyle/>
          <a:p>
            <a:pPr marL="342900" indent="-342900">
              <a:lnSpc>
                <a:spcPct val="90000"/>
              </a:lnSpc>
              <a:buFont typeface="Wingdings" panose="05000000000000000000" pitchFamily="2" charset="2"/>
              <a:buChar char="§"/>
            </a:pPr>
            <a:r>
              <a:rPr lang="en-US" altLang="en-US" sz="2400" b="1" dirty="0">
                <a:cs typeface="Arial" charset="0"/>
              </a:rPr>
              <a:t>Initial Enrollment Period</a:t>
            </a:r>
          </a:p>
          <a:p>
            <a:pPr lvl="1">
              <a:lnSpc>
                <a:spcPct val="90000"/>
              </a:lnSpc>
            </a:pPr>
            <a:r>
              <a:rPr lang="en-US" altLang="en-US" sz="2000" dirty="0">
                <a:cs typeface="Arial" charset="0"/>
              </a:rPr>
              <a:t>7-month period includes 3 months before, month of, and </a:t>
            </a:r>
          </a:p>
          <a:p>
            <a:pPr lvl="1">
              <a:lnSpc>
                <a:spcPct val="90000"/>
              </a:lnSpc>
            </a:pPr>
            <a:r>
              <a:rPr lang="en-US" altLang="en-US" sz="2000" dirty="0">
                <a:cs typeface="Arial" charset="0"/>
              </a:rPr>
              <a:t>3 months after 65</a:t>
            </a:r>
            <a:r>
              <a:rPr lang="en-US" altLang="en-US" sz="2000" baseline="30000" dirty="0">
                <a:cs typeface="Arial" charset="0"/>
              </a:rPr>
              <a:t>th</a:t>
            </a:r>
            <a:r>
              <a:rPr lang="en-US" altLang="en-US" sz="2000" dirty="0">
                <a:cs typeface="Arial" charset="0"/>
              </a:rPr>
              <a:t> birthday.</a:t>
            </a:r>
            <a:br>
              <a:rPr lang="en-US" altLang="en-US" sz="2000" dirty="0">
                <a:cs typeface="Arial" charset="0"/>
              </a:rPr>
            </a:br>
            <a:r>
              <a:rPr lang="en-US" altLang="en-US" sz="2000" b="1" dirty="0">
                <a:cs typeface="Arial" charset="0"/>
              </a:rPr>
              <a:t>There will be no penalty.</a:t>
            </a:r>
            <a:endParaRPr lang="en-US" altLang="en-US" sz="2000" dirty="0">
              <a:cs typeface="Arial" charset="0"/>
            </a:endParaRPr>
          </a:p>
          <a:p>
            <a:pPr>
              <a:lnSpc>
                <a:spcPct val="90000"/>
              </a:lnSpc>
            </a:pPr>
            <a:endParaRPr lang="en-US" altLang="en-US" sz="2000"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Special Enrollment Period </a:t>
            </a:r>
            <a:endParaRPr lang="en-US" altLang="en-US" sz="2400" dirty="0">
              <a:cs typeface="Arial" charset="0"/>
            </a:endParaRP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Active employer group health insurance coverage</a:t>
            </a: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Loss of Medicaid</a:t>
            </a: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National Disaster or Health Emergency</a:t>
            </a: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Inaccurate or misleading information from health plan or employer</a:t>
            </a: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Incarceration</a:t>
            </a:r>
          </a:p>
          <a:p>
            <a:pPr>
              <a:lnSpc>
                <a:spcPct val="90000"/>
              </a:lnSpc>
            </a:pPr>
            <a:endParaRPr lang="en-US" altLang="en-US" sz="2000" b="1"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General Enrollment Period</a:t>
            </a:r>
          </a:p>
          <a:p>
            <a:pPr lvl="1">
              <a:lnSpc>
                <a:spcPct val="90000"/>
              </a:lnSpc>
            </a:pPr>
            <a:r>
              <a:rPr lang="en-US" altLang="en-US" sz="2000" dirty="0">
                <a:cs typeface="Arial" charset="0"/>
              </a:rPr>
              <a:t>January 1 through March 31. Annual opportunity to enroll for those who did not sign up during initial enrollment. </a:t>
            </a:r>
            <a:br>
              <a:rPr lang="en-US" altLang="en-US" sz="2000" dirty="0">
                <a:cs typeface="Arial" charset="0"/>
              </a:rPr>
            </a:br>
            <a:r>
              <a:rPr lang="en-US" altLang="en-US" sz="2000" b="1" dirty="0">
                <a:cs typeface="Arial" charset="0"/>
              </a:rPr>
              <a:t>Penalty: </a:t>
            </a:r>
            <a:r>
              <a:rPr lang="en-US" altLang="en-US" sz="2000" dirty="0">
                <a:cs typeface="Arial" charset="0"/>
              </a:rPr>
              <a:t>Cost of Part B premium will go up 10% for each full 12-month period you delay enrolling. </a:t>
            </a:r>
          </a:p>
        </p:txBody>
      </p:sp>
      <p:sp>
        <p:nvSpPr>
          <p:cNvPr id="2" name="TextBox 1">
            <a:extLst>
              <a:ext uri="{FF2B5EF4-FFF2-40B4-BE49-F238E27FC236}">
                <a16:creationId xmlns:a16="http://schemas.microsoft.com/office/drawing/2014/main" id="{4C4CF1E5-03F9-FBC1-F37C-06208CDE0676}"/>
              </a:ext>
            </a:extLst>
          </p:cNvPr>
          <p:cNvSpPr txBox="1"/>
          <p:nvPr/>
        </p:nvSpPr>
        <p:spPr>
          <a:xfrm>
            <a:off x="3200399" y="116804"/>
            <a:ext cx="5791201" cy="707886"/>
          </a:xfrm>
          <a:prstGeom prst="rect">
            <a:avLst/>
          </a:prstGeom>
          <a:noFill/>
        </p:spPr>
        <p:txBody>
          <a:bodyPr wrap="square" rtlCol="0">
            <a:spAutoFit/>
          </a:bodyPr>
          <a:lstStyle/>
          <a:p>
            <a:r>
              <a:rPr lang="en-US" sz="4000" b="1" dirty="0">
                <a:solidFill>
                  <a:schemeClr val="bg1"/>
                </a:solidFill>
              </a:rPr>
              <a:t>Enrollment in Medicare</a:t>
            </a:r>
          </a:p>
        </p:txBody>
      </p:sp>
      <p:grpSp>
        <p:nvGrpSpPr>
          <p:cNvPr id="14" name="Group 13">
            <a:extLst>
              <a:ext uri="{FF2B5EF4-FFF2-40B4-BE49-F238E27FC236}">
                <a16:creationId xmlns:a16="http://schemas.microsoft.com/office/drawing/2014/main" id="{D3256C90-8D13-9D45-976F-B9DB75088489}"/>
              </a:ext>
            </a:extLst>
          </p:cNvPr>
          <p:cNvGrpSpPr/>
          <p:nvPr/>
        </p:nvGrpSpPr>
        <p:grpSpPr>
          <a:xfrm>
            <a:off x="7858079" y="1441032"/>
            <a:ext cx="3959548" cy="1987968"/>
            <a:chOff x="8001298" y="1032687"/>
            <a:chExt cx="3959548" cy="1987968"/>
          </a:xfrm>
        </p:grpSpPr>
        <p:sp>
          <p:nvSpPr>
            <p:cNvPr id="8" name="Rectangle 7">
              <a:extLst>
                <a:ext uri="{FF2B5EF4-FFF2-40B4-BE49-F238E27FC236}">
                  <a16:creationId xmlns:a16="http://schemas.microsoft.com/office/drawing/2014/main" id="{65D077EC-E00F-0292-8E7F-C6B76C4F3A27}"/>
                </a:ext>
              </a:extLst>
            </p:cNvPr>
            <p:cNvSpPr/>
            <p:nvPr/>
          </p:nvSpPr>
          <p:spPr>
            <a:xfrm>
              <a:off x="8001298" y="1965185"/>
              <a:ext cx="3877938" cy="49353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E5B1E09-92E9-1C52-943E-597F7A37A997}"/>
                </a:ext>
              </a:extLst>
            </p:cNvPr>
            <p:cNvSpPr/>
            <p:nvPr/>
          </p:nvSpPr>
          <p:spPr>
            <a:xfrm>
              <a:off x="9101768" y="1403245"/>
              <a:ext cx="1661711" cy="1617410"/>
            </a:xfrm>
            <a:prstGeom prst="ellipse">
              <a:avLst/>
            </a:prstGeom>
            <a:solidFill>
              <a:srgbClr val="232D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A85B4C-4E00-D9AD-25E6-2C439C3F5AF8}"/>
                </a:ext>
              </a:extLst>
            </p:cNvPr>
            <p:cNvSpPr txBox="1"/>
            <p:nvPr/>
          </p:nvSpPr>
          <p:spPr>
            <a:xfrm>
              <a:off x="9357549" y="2128573"/>
              <a:ext cx="1211855" cy="646331"/>
            </a:xfrm>
            <a:prstGeom prst="rect">
              <a:avLst/>
            </a:prstGeom>
            <a:noFill/>
          </p:spPr>
          <p:txBody>
            <a:bodyPr wrap="square" rtlCol="0">
              <a:spAutoFit/>
            </a:bodyPr>
            <a:lstStyle/>
            <a:p>
              <a:pPr algn="ctr"/>
              <a:r>
                <a:rPr lang="en-US" dirty="0">
                  <a:solidFill>
                    <a:schemeClr val="bg1"/>
                  </a:solidFill>
                </a:rPr>
                <a:t>Birthday</a:t>
              </a:r>
            </a:p>
            <a:p>
              <a:pPr algn="ctr"/>
              <a:r>
                <a:rPr lang="en-US" dirty="0">
                  <a:solidFill>
                    <a:schemeClr val="bg1"/>
                  </a:solidFill>
                </a:rPr>
                <a:t>Month</a:t>
              </a:r>
            </a:p>
          </p:txBody>
        </p:sp>
        <p:sp>
          <p:nvSpPr>
            <p:cNvPr id="7" name="TextBox 6">
              <a:extLst>
                <a:ext uri="{FF2B5EF4-FFF2-40B4-BE49-F238E27FC236}">
                  <a16:creationId xmlns:a16="http://schemas.microsoft.com/office/drawing/2014/main" id="{2786CF1E-BA84-B75F-D600-8D4B8C9DDA28}"/>
                </a:ext>
              </a:extLst>
            </p:cNvPr>
            <p:cNvSpPr txBox="1"/>
            <p:nvPr/>
          </p:nvSpPr>
          <p:spPr>
            <a:xfrm>
              <a:off x="9326694" y="1619801"/>
              <a:ext cx="1273564" cy="707886"/>
            </a:xfrm>
            <a:prstGeom prst="rect">
              <a:avLst/>
            </a:prstGeom>
            <a:noFill/>
          </p:spPr>
          <p:txBody>
            <a:bodyPr wrap="square" rtlCol="0">
              <a:spAutoFit/>
            </a:bodyPr>
            <a:lstStyle/>
            <a:p>
              <a:r>
                <a:rPr lang="en-US" sz="4000" b="1" dirty="0">
                  <a:solidFill>
                    <a:schemeClr val="bg1"/>
                  </a:solidFill>
                </a:rPr>
                <a:t>65th</a:t>
              </a:r>
            </a:p>
          </p:txBody>
        </p:sp>
        <p:sp>
          <p:nvSpPr>
            <p:cNvPr id="9" name="TextBox 8">
              <a:extLst>
                <a:ext uri="{FF2B5EF4-FFF2-40B4-BE49-F238E27FC236}">
                  <a16:creationId xmlns:a16="http://schemas.microsoft.com/office/drawing/2014/main" id="{103E1997-7475-795D-A784-F63E586326AF}"/>
                </a:ext>
              </a:extLst>
            </p:cNvPr>
            <p:cNvSpPr txBox="1"/>
            <p:nvPr/>
          </p:nvSpPr>
          <p:spPr>
            <a:xfrm>
              <a:off x="8001298" y="2027284"/>
              <a:ext cx="1148392" cy="369332"/>
            </a:xfrm>
            <a:prstGeom prst="rect">
              <a:avLst/>
            </a:prstGeom>
            <a:noFill/>
          </p:spPr>
          <p:txBody>
            <a:bodyPr wrap="square" rtlCol="0">
              <a:spAutoFit/>
            </a:bodyPr>
            <a:lstStyle/>
            <a:p>
              <a:r>
                <a:rPr lang="en-US" b="1" dirty="0"/>
                <a:t>3months</a:t>
              </a:r>
            </a:p>
          </p:txBody>
        </p:sp>
        <p:sp>
          <p:nvSpPr>
            <p:cNvPr id="10" name="TextBox 9">
              <a:extLst>
                <a:ext uri="{FF2B5EF4-FFF2-40B4-BE49-F238E27FC236}">
                  <a16:creationId xmlns:a16="http://schemas.microsoft.com/office/drawing/2014/main" id="{D42ADF7A-18B2-B065-13BF-AEA162F0DF66}"/>
                </a:ext>
              </a:extLst>
            </p:cNvPr>
            <p:cNvSpPr txBox="1"/>
            <p:nvPr/>
          </p:nvSpPr>
          <p:spPr>
            <a:xfrm>
              <a:off x="10757399" y="2027284"/>
              <a:ext cx="1203447" cy="369332"/>
            </a:xfrm>
            <a:prstGeom prst="rect">
              <a:avLst/>
            </a:prstGeom>
            <a:noFill/>
          </p:spPr>
          <p:txBody>
            <a:bodyPr wrap="square" rtlCol="0">
              <a:spAutoFit/>
            </a:bodyPr>
            <a:lstStyle/>
            <a:p>
              <a:r>
                <a:rPr lang="en-US" b="1" dirty="0"/>
                <a:t>3months</a:t>
              </a:r>
            </a:p>
          </p:txBody>
        </p:sp>
        <p:sp>
          <p:nvSpPr>
            <p:cNvPr id="11" name="TextBox 10">
              <a:extLst>
                <a:ext uri="{FF2B5EF4-FFF2-40B4-BE49-F238E27FC236}">
                  <a16:creationId xmlns:a16="http://schemas.microsoft.com/office/drawing/2014/main" id="{13267F35-D1D5-CBF6-9E20-1BEE1E170A8E}"/>
                </a:ext>
              </a:extLst>
            </p:cNvPr>
            <p:cNvSpPr txBox="1"/>
            <p:nvPr/>
          </p:nvSpPr>
          <p:spPr>
            <a:xfrm>
              <a:off x="8118294" y="2434767"/>
              <a:ext cx="914400" cy="369332"/>
            </a:xfrm>
            <a:prstGeom prst="rect">
              <a:avLst/>
            </a:prstGeom>
            <a:noFill/>
          </p:spPr>
          <p:txBody>
            <a:bodyPr wrap="square" rtlCol="0">
              <a:spAutoFit/>
            </a:bodyPr>
            <a:lstStyle/>
            <a:p>
              <a:r>
                <a:rPr lang="en-US" b="1" dirty="0"/>
                <a:t>Before</a:t>
              </a:r>
            </a:p>
          </p:txBody>
        </p:sp>
        <p:sp>
          <p:nvSpPr>
            <p:cNvPr id="12" name="TextBox 11">
              <a:extLst>
                <a:ext uri="{FF2B5EF4-FFF2-40B4-BE49-F238E27FC236}">
                  <a16:creationId xmlns:a16="http://schemas.microsoft.com/office/drawing/2014/main" id="{7DC5BD2B-2BF2-E527-092B-449D09F52CC5}"/>
                </a:ext>
              </a:extLst>
            </p:cNvPr>
            <p:cNvSpPr txBox="1"/>
            <p:nvPr/>
          </p:nvSpPr>
          <p:spPr>
            <a:xfrm>
              <a:off x="10952112" y="2432144"/>
              <a:ext cx="738490" cy="369332"/>
            </a:xfrm>
            <a:prstGeom prst="rect">
              <a:avLst/>
            </a:prstGeom>
            <a:noFill/>
          </p:spPr>
          <p:txBody>
            <a:bodyPr wrap="square" rtlCol="0">
              <a:spAutoFit/>
            </a:bodyPr>
            <a:lstStyle/>
            <a:p>
              <a:r>
                <a:rPr lang="en-US" b="1" dirty="0"/>
                <a:t>After</a:t>
              </a:r>
            </a:p>
          </p:txBody>
        </p:sp>
        <p:sp>
          <p:nvSpPr>
            <p:cNvPr id="13" name="TextBox 12">
              <a:extLst>
                <a:ext uri="{FF2B5EF4-FFF2-40B4-BE49-F238E27FC236}">
                  <a16:creationId xmlns:a16="http://schemas.microsoft.com/office/drawing/2014/main" id="{74C15854-05A2-DF2A-8804-323666FAFEEE}"/>
                </a:ext>
              </a:extLst>
            </p:cNvPr>
            <p:cNvSpPr txBox="1"/>
            <p:nvPr/>
          </p:nvSpPr>
          <p:spPr>
            <a:xfrm>
              <a:off x="8746014" y="1032687"/>
              <a:ext cx="2373218" cy="400110"/>
            </a:xfrm>
            <a:prstGeom prst="rect">
              <a:avLst/>
            </a:prstGeom>
            <a:noFill/>
          </p:spPr>
          <p:txBody>
            <a:bodyPr wrap="square" rtlCol="0">
              <a:spAutoFit/>
            </a:bodyPr>
            <a:lstStyle/>
            <a:p>
              <a:r>
                <a:rPr lang="en-US" sz="2000" b="1" dirty="0">
                  <a:solidFill>
                    <a:srgbClr val="232D6A"/>
                  </a:solidFill>
                </a:rPr>
                <a:t>Enrollment Period</a:t>
              </a:r>
            </a:p>
          </p:txBody>
        </p:sp>
      </p:grpSp>
    </p:spTree>
    <p:extLst>
      <p:ext uri="{BB962C8B-B14F-4D97-AF65-F5344CB8AC3E}">
        <p14:creationId xmlns:p14="http://schemas.microsoft.com/office/powerpoint/2010/main" val="247720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3668232" y="1472037"/>
            <a:ext cx="7990367" cy="4555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b="1" dirty="0">
                <a:cs typeface="Arial" panose="020B0604020202020204" pitchFamily="34" charset="0"/>
              </a:rPr>
              <a:t>Employer/Retiree Group Health Plan</a:t>
            </a:r>
          </a:p>
          <a:p>
            <a:pPr lvl="1">
              <a:defRPr/>
            </a:pPr>
            <a:r>
              <a:rPr lang="en-US" altLang="en-US" dirty="0">
                <a:cs typeface="Arial" panose="020B0604020202020204" pitchFamily="34" charset="0"/>
              </a:rPr>
              <a:t>Check with plan for coverage details.</a:t>
            </a:r>
          </a:p>
          <a:p>
            <a:pPr lvl="1">
              <a:defRPr/>
            </a:pPr>
            <a:r>
              <a:rPr lang="en-US" altLang="en-US" dirty="0">
                <a:cs typeface="Arial" panose="020B0604020202020204" pitchFamily="34" charset="0"/>
              </a:rPr>
              <a:t>Some offer </a:t>
            </a:r>
            <a:r>
              <a:rPr lang="en-US" altLang="en-US" b="1" dirty="0">
                <a:cs typeface="Arial" panose="020B0604020202020204" pitchFamily="34" charset="0"/>
              </a:rPr>
              <a:t>creditable</a:t>
            </a:r>
            <a:r>
              <a:rPr lang="en-US" altLang="en-US" dirty="0">
                <a:cs typeface="Arial" panose="020B0604020202020204" pitchFamily="34" charset="0"/>
              </a:rPr>
              <a:t> prescription coverage.</a:t>
            </a:r>
          </a:p>
          <a:p>
            <a:pPr lvl="1">
              <a:defRPr/>
            </a:pPr>
            <a:r>
              <a:rPr lang="en-US" altLang="en-US" dirty="0">
                <a:cs typeface="Arial" panose="020B0604020202020204" pitchFamily="34" charset="0"/>
              </a:rPr>
              <a:t>Contact your employer or union benefits administrator to find out how your insurance works with Medicare.</a:t>
            </a:r>
          </a:p>
          <a:p>
            <a:pPr marL="393700" lvl="1" indent="0">
              <a:buFont typeface="Arial" panose="020B0604020202020204" pitchFamily="34" charset="0"/>
              <a:buNone/>
              <a:defRPr/>
            </a:pPr>
            <a:endParaRPr lang="en-US" altLang="en-US" sz="900" dirty="0">
              <a:cs typeface="Arial" panose="020B0604020202020204" pitchFamily="34" charset="0"/>
            </a:endParaRPr>
          </a:p>
          <a:p>
            <a:pPr>
              <a:defRPr/>
            </a:pPr>
            <a:r>
              <a:rPr lang="en-US" altLang="en-US" b="1" dirty="0">
                <a:cs typeface="Arial" panose="020B0604020202020204" pitchFamily="34" charset="0"/>
              </a:rPr>
              <a:t>Military Coverage</a:t>
            </a:r>
            <a:r>
              <a:rPr lang="en-US" altLang="en-US" dirty="0">
                <a:cs typeface="Arial" panose="020B0604020202020204" pitchFamily="34" charset="0"/>
              </a:rPr>
              <a:t>: Veterans Administration (VA) or </a:t>
            </a:r>
            <a:r>
              <a:rPr lang="en-US" altLang="en-US" dirty="0" err="1">
                <a:cs typeface="Arial" panose="020B0604020202020204" pitchFamily="34" charset="0"/>
              </a:rPr>
              <a:t>TriCare</a:t>
            </a:r>
            <a:endParaRPr lang="en-US" altLang="en-US" dirty="0">
              <a:cs typeface="Arial" panose="020B0604020202020204" pitchFamily="34" charset="0"/>
            </a:endParaRPr>
          </a:p>
          <a:p>
            <a:pPr marL="0" indent="0">
              <a:buFont typeface="Arial" panose="020B0604020202020204" pitchFamily="34" charset="0"/>
              <a:buNone/>
              <a:defRPr/>
            </a:pPr>
            <a:endParaRPr lang="en-US" altLang="en-US" sz="900" b="1" dirty="0">
              <a:cs typeface="Arial" panose="020B0604020202020204" pitchFamily="34" charset="0"/>
            </a:endParaRPr>
          </a:p>
          <a:p>
            <a:pPr>
              <a:defRPr/>
            </a:pPr>
            <a:r>
              <a:rPr lang="en-US" altLang="en-US" b="1" dirty="0">
                <a:cs typeface="Arial" panose="020B0604020202020204" pitchFamily="34" charset="0"/>
              </a:rPr>
              <a:t>Medicaid and financial assistance programs</a:t>
            </a:r>
            <a:endParaRPr lang="en-US" altLang="en-US" dirty="0">
              <a:cs typeface="Arial" panose="020B0604020202020204" pitchFamily="34" charset="0"/>
            </a:endParaRPr>
          </a:p>
          <a:p>
            <a:pPr>
              <a:defRPr/>
            </a:pPr>
            <a:endParaRPr lang="en-US" alt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888123" y="4644660"/>
            <a:ext cx="1944717" cy="1220974"/>
          </a:xfrm>
          <a:prstGeom prst="rect">
            <a:avLst/>
          </a:prstGeom>
          <a:noFill/>
          <a:ln w="9525">
            <a:noFill/>
            <a:miter lim="800000"/>
            <a:headEnd/>
            <a:tailEnd/>
          </a:ln>
        </p:spPr>
      </p:pic>
      <p:pic>
        <p:nvPicPr>
          <p:cNvPr id="1026" name="Picture 2" descr="Tier 1 Graphc Standards: Foundation for Brand Maintenance and Evolution">
            <a:extLst>
              <a:ext uri="{FF2B5EF4-FFF2-40B4-BE49-F238E27FC236}">
                <a16:creationId xmlns:a16="http://schemas.microsoft.com/office/drawing/2014/main" id="{9DE14655-B4A5-45DC-863D-36ECC4416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78" y="2886556"/>
            <a:ext cx="1612605" cy="1612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urance — Dermatology Solutions">
            <a:extLst>
              <a:ext uri="{FF2B5EF4-FFF2-40B4-BE49-F238E27FC236}">
                <a16:creationId xmlns:a16="http://schemas.microsoft.com/office/drawing/2014/main" id="{BE696A23-33C7-455D-A412-5661CA6F33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976" y="1256044"/>
            <a:ext cx="1485014" cy="14850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B7D146-1DD6-D67C-7E25-1730B3B5FABD}"/>
              </a:ext>
            </a:extLst>
          </p:cNvPr>
          <p:cNvSpPr txBox="1"/>
          <p:nvPr/>
        </p:nvSpPr>
        <p:spPr>
          <a:xfrm>
            <a:off x="2032398" y="136525"/>
            <a:ext cx="7981935" cy="707886"/>
          </a:xfrm>
          <a:prstGeom prst="rect">
            <a:avLst/>
          </a:prstGeom>
          <a:noFill/>
        </p:spPr>
        <p:txBody>
          <a:bodyPr wrap="square" rtlCol="0">
            <a:spAutoFit/>
          </a:bodyPr>
          <a:lstStyle/>
          <a:p>
            <a:r>
              <a:rPr lang="en-US" sz="4000" b="1" dirty="0">
                <a:solidFill>
                  <a:schemeClr val="bg1"/>
                </a:solidFill>
              </a:rPr>
              <a:t>Other Types of Health Insurance</a:t>
            </a:r>
          </a:p>
        </p:txBody>
      </p:sp>
    </p:spTree>
    <p:extLst>
      <p:ext uri="{BB962C8B-B14F-4D97-AF65-F5344CB8AC3E}">
        <p14:creationId xmlns:p14="http://schemas.microsoft.com/office/powerpoint/2010/main" val="712437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7D4BA9-F6A6-48CA-CE16-2016D7EF3697}"/>
              </a:ext>
            </a:extLst>
          </p:cNvPr>
          <p:cNvSpPr/>
          <p:nvPr/>
        </p:nvSpPr>
        <p:spPr>
          <a:xfrm>
            <a:off x="1056196" y="1690376"/>
            <a:ext cx="10444143" cy="278537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2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r>
              <a:rPr lang="en-US" sz="3200" dirty="0">
                <a:cs typeface="Arial" panose="020B0604020202020204" pitchFamily="34" charset="0"/>
                <a:hlinkClick r:id="rId3"/>
              </a:rPr>
              <a:t>dhs.wi.gov/</a:t>
            </a:r>
            <a:r>
              <a:rPr lang="en-US" sz="3200" dirty="0" err="1">
                <a:cs typeface="Arial" panose="020B0604020202020204" pitchFamily="34" charset="0"/>
                <a:hlinkClick r:id="rId3"/>
              </a:rPr>
              <a:t>medicare</a:t>
            </a:r>
            <a:r>
              <a:rPr lang="en-US" sz="3200" dirty="0">
                <a:cs typeface="Arial" panose="020B0604020202020204" pitchFamily="34" charset="0"/>
                <a:hlinkClick r:id="rId3"/>
              </a:rPr>
              <a:t>-help</a:t>
            </a:r>
            <a:r>
              <a:rPr lang="en-US" sz="3200" dirty="0">
                <a:cs typeface="Arial" panose="020B0604020202020204" pitchFamily="34" charset="0"/>
              </a:rPr>
              <a:t>. </a:t>
            </a:r>
          </a:p>
        </p:txBody>
      </p:sp>
      <p:pic>
        <p:nvPicPr>
          <p:cNvPr id="3" name="Picture 2">
            <a:extLst>
              <a:ext uri="{FF2B5EF4-FFF2-40B4-BE49-F238E27FC236}">
                <a16:creationId xmlns:a16="http://schemas.microsoft.com/office/drawing/2014/main" id="{6CBDE5D0-42C4-89AC-C5D8-EB302FDC0595}"/>
              </a:ext>
            </a:extLst>
          </p:cNvPr>
          <p:cNvPicPr>
            <a:picLocks noChangeAspect="1"/>
          </p:cNvPicPr>
          <p:nvPr/>
        </p:nvPicPr>
        <p:blipFill>
          <a:blip r:embed="rId4"/>
          <a:stretch>
            <a:fillRect/>
          </a:stretch>
        </p:blipFill>
        <p:spPr>
          <a:xfrm>
            <a:off x="4197565" y="4964350"/>
            <a:ext cx="3796869" cy="1152244"/>
          </a:xfrm>
          <a:prstGeom prst="rect">
            <a:avLst/>
          </a:prstGeom>
        </p:spPr>
      </p:pic>
      <p:sp>
        <p:nvSpPr>
          <p:cNvPr id="5" name="TextBox 4">
            <a:extLst>
              <a:ext uri="{FF2B5EF4-FFF2-40B4-BE49-F238E27FC236}">
                <a16:creationId xmlns:a16="http://schemas.microsoft.com/office/drawing/2014/main" id="{E8EC34CB-293A-8B9D-B8F4-FE8A7DC11796}"/>
              </a:ext>
            </a:extLst>
          </p:cNvPr>
          <p:cNvSpPr txBox="1"/>
          <p:nvPr/>
        </p:nvSpPr>
        <p:spPr>
          <a:xfrm>
            <a:off x="1875171" y="136525"/>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4182490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
        <p:nvSpPr>
          <p:cNvPr id="6" name="Subtitle 2">
            <a:extLst>
              <a:ext uri="{FF2B5EF4-FFF2-40B4-BE49-F238E27FC236}">
                <a16:creationId xmlns:a16="http://schemas.microsoft.com/office/drawing/2014/main" id="{E5EA2AB7-F45C-0E78-9D91-55E284830ECD}"/>
              </a:ext>
            </a:extLst>
          </p:cNvPr>
          <p:cNvSpPr>
            <a:spLocks noGrp="1"/>
          </p:cNvSpPr>
          <p:nvPr>
            <p:ph type="subTitle" idx="1"/>
          </p:nvPr>
        </p:nvSpPr>
        <p:spPr>
          <a:xfrm>
            <a:off x="2005985" y="2802301"/>
            <a:ext cx="8180025" cy="1581080"/>
          </a:xfrm>
        </p:spPr>
        <p:txBody>
          <a:bodyPr>
            <a:normAutofit/>
          </a:bodyPr>
          <a:lstStyle/>
          <a:p>
            <a:r>
              <a:rPr lang="en-US" altLang="en-US" sz="2800" dirty="0">
                <a:solidFill>
                  <a:srgbClr val="FF0000"/>
                </a:solidFill>
                <a:latin typeface="Arial" charset="0"/>
                <a:cs typeface="Arial" charset="0"/>
              </a:rPr>
              <a:t>&lt;INSERT YOUR AGENCY NAME/LOGO HERE&gt;</a:t>
            </a:r>
          </a:p>
          <a:p>
            <a:r>
              <a:rPr lang="en-US" sz="2800" b="1" dirty="0">
                <a:solidFill>
                  <a:srgbClr val="FF0000"/>
                </a:solidFill>
                <a:latin typeface="Arial" charset="0"/>
                <a:cs typeface="Arial" charset="0"/>
              </a:rPr>
              <a:t>&lt;INSERT DATE OF PRESENTATION&gt;</a:t>
            </a:r>
            <a:endParaRPr lang="en-US" sz="3200" b="1" dirty="0">
              <a:latin typeface="Arial" panose="020B0604020202020204" pitchFamily="34" charset="0"/>
            </a:endParaRPr>
          </a:p>
          <a:p>
            <a:endParaRPr lang="en-US" altLang="en-US" sz="3200" dirty="0">
              <a:latin typeface="Arial" charset="0"/>
              <a:cs typeface="Arial" charset="0"/>
            </a:endParaRPr>
          </a:p>
          <a:p>
            <a:endParaRPr lang="en-US" sz="2800" dirty="0"/>
          </a:p>
        </p:txBody>
      </p:sp>
    </p:spTree>
    <p:extLst>
      <p:ext uri="{BB962C8B-B14F-4D97-AF65-F5344CB8AC3E}">
        <p14:creationId xmlns:p14="http://schemas.microsoft.com/office/powerpoint/2010/main" val="2876718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63</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13337"/>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3" name="Picture 2">
            <a:extLst>
              <a:ext uri="{FF2B5EF4-FFF2-40B4-BE49-F238E27FC236}">
                <a16:creationId xmlns:a16="http://schemas.microsoft.com/office/drawing/2014/main" id="{D11A746D-B338-D10C-D398-8AAFE01D3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979087"/>
            <a:ext cx="3651504" cy="1149096"/>
          </a:xfrm>
          <a:prstGeom prst="rect">
            <a:avLst/>
          </a:prstGeom>
        </p:spPr>
      </p:pic>
    </p:spTree>
    <p:extLst>
      <p:ext uri="{BB962C8B-B14F-4D97-AF65-F5344CB8AC3E}">
        <p14:creationId xmlns:p14="http://schemas.microsoft.com/office/powerpoint/2010/main" val="2751171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3781833"/>
            <a:ext cx="8084658" cy="707886"/>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084658" cy="3785652"/>
          </a:xfrm>
          <a:prstGeom prst="rect">
            <a:avLst/>
          </a:prstGeom>
          <a:noFill/>
        </p:spPr>
        <p:txBody>
          <a:bodyPr wrap="square" rtlCol="0">
            <a:spAutoFit/>
          </a:bodyPr>
          <a:lstStyle/>
          <a:p>
            <a:r>
              <a:rPr lang="en-US" sz="2400" b="1" dirty="0"/>
              <a:t>Part 1: Enrollment in Medicare</a:t>
            </a:r>
          </a:p>
          <a:p>
            <a:r>
              <a:rPr lang="en-US" sz="2400"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3811393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73832E7E-38EB-49A7-9EF4-3E3A3E6427B9}"/>
              </a:ext>
            </a:extLst>
          </p:cNvPr>
          <p:cNvPicPr>
            <a:picLocks noChangeAspect="1" noChangeArrowheads="1"/>
          </p:cNvPicPr>
          <p:nvPr/>
        </p:nvPicPr>
        <p:blipFill>
          <a:blip r:embed="rId3" cstate="print"/>
          <a:srcRect/>
          <a:stretch>
            <a:fillRect/>
          </a:stretch>
        </p:blipFill>
        <p:spPr bwMode="auto">
          <a:xfrm>
            <a:off x="7238809" y="1624405"/>
            <a:ext cx="4457769" cy="4268879"/>
          </a:xfrm>
          <a:prstGeom prst="rect">
            <a:avLst/>
          </a:prstGeom>
        </p:spPr>
      </p:pic>
      <p:sp>
        <p:nvSpPr>
          <p:cNvPr id="2" name="Subtitle 2">
            <a:extLst>
              <a:ext uri="{FF2B5EF4-FFF2-40B4-BE49-F238E27FC236}">
                <a16:creationId xmlns:a16="http://schemas.microsoft.com/office/drawing/2014/main" id="{08659E08-FF25-FF0E-27D0-1F9F05607165}"/>
              </a:ext>
            </a:extLst>
          </p:cNvPr>
          <p:cNvSpPr txBox="1">
            <a:spLocks/>
          </p:cNvSpPr>
          <p:nvPr/>
        </p:nvSpPr>
        <p:spPr>
          <a:xfrm>
            <a:off x="943410" y="3867578"/>
            <a:ext cx="4009782" cy="8072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4000" dirty="0">
                <a:solidFill>
                  <a:srgbClr val="0E2841"/>
                </a:solidFill>
                <a:cs typeface="Arial" panose="020B0604020202020204" pitchFamily="34" charset="0"/>
              </a:rPr>
              <a:t>Medicare Part D</a:t>
            </a:r>
          </a:p>
        </p:txBody>
      </p:sp>
      <p:sp>
        <p:nvSpPr>
          <p:cNvPr id="3" name="TextBox 2">
            <a:extLst>
              <a:ext uri="{FF2B5EF4-FFF2-40B4-BE49-F238E27FC236}">
                <a16:creationId xmlns:a16="http://schemas.microsoft.com/office/drawing/2014/main" id="{7CA9AACE-D594-F69A-2C31-9B68A85B03CD}"/>
              </a:ext>
            </a:extLst>
          </p:cNvPr>
          <p:cNvSpPr txBox="1"/>
          <p:nvPr/>
        </p:nvSpPr>
        <p:spPr>
          <a:xfrm>
            <a:off x="943410" y="2791544"/>
            <a:ext cx="1876302" cy="769441"/>
          </a:xfrm>
          <a:prstGeom prst="rect">
            <a:avLst/>
          </a:prstGeom>
          <a:noFill/>
        </p:spPr>
        <p:txBody>
          <a:bodyPr wrap="square" rtlCol="0">
            <a:spAutoFit/>
          </a:bodyPr>
          <a:lstStyle/>
          <a:p>
            <a:r>
              <a:rPr lang="en-US" sz="4400" b="1" dirty="0">
                <a:solidFill>
                  <a:prstClr val="black"/>
                </a:solidFill>
                <a:cs typeface="Arial" panose="020B0604020202020204" pitchFamily="34" charset="0"/>
              </a:rPr>
              <a:t>Part 5</a:t>
            </a:r>
          </a:p>
        </p:txBody>
      </p:sp>
      <p:sp>
        <p:nvSpPr>
          <p:cNvPr id="5" name="TextBox 4">
            <a:extLst>
              <a:ext uri="{FF2B5EF4-FFF2-40B4-BE49-F238E27FC236}">
                <a16:creationId xmlns:a16="http://schemas.microsoft.com/office/drawing/2014/main" id="{C247A971-8732-A8DB-3D40-AFCECA1C8E9D}"/>
              </a:ext>
            </a:extLst>
          </p:cNvPr>
          <p:cNvSpPr txBox="1"/>
          <p:nvPr/>
        </p:nvSpPr>
        <p:spPr>
          <a:xfrm>
            <a:off x="3382989" y="136525"/>
            <a:ext cx="5426021"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2277135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58CE18DB-F303-9F3C-CBE1-AB08AA41027C}"/>
              </a:ext>
            </a:extLst>
          </p:cNvPr>
          <p:cNvCxnSpPr>
            <a:cxnSpLocks/>
          </p:cNvCxnSpPr>
          <p:nvPr/>
        </p:nvCxnSpPr>
        <p:spPr bwMode="auto">
          <a:xfrm>
            <a:off x="6082931" y="959313"/>
            <a:ext cx="0" cy="559148"/>
          </a:xfrm>
          <a:prstGeom prst="line">
            <a:avLst/>
          </a:prstGeom>
          <a:noFill/>
          <a:ln w="50800" cap="flat" cmpd="sng" algn="ctr">
            <a:solidFill>
              <a:srgbClr val="065290"/>
            </a:solidFill>
            <a:prstDash val="solid"/>
            <a:miter lim="800000"/>
          </a:ln>
          <a:effectLst/>
        </p:spPr>
      </p:cxnSp>
      <p:cxnSp>
        <p:nvCxnSpPr>
          <p:cNvPr id="2" name="Straight Arrow Connector 1">
            <a:extLst>
              <a:ext uri="{FF2B5EF4-FFF2-40B4-BE49-F238E27FC236}">
                <a16:creationId xmlns:a16="http://schemas.microsoft.com/office/drawing/2014/main" id="{F9F2343A-243F-8487-07E0-BD49ED15696B}"/>
              </a:ext>
            </a:extLst>
          </p:cNvPr>
          <p:cNvCxnSpPr>
            <a:cxnSpLocks/>
          </p:cNvCxnSpPr>
          <p:nvPr/>
        </p:nvCxnSpPr>
        <p:spPr bwMode="auto">
          <a:xfrm flipH="1">
            <a:off x="5062564" y="1492949"/>
            <a:ext cx="1020366" cy="555752"/>
          </a:xfrm>
          <a:prstGeom prst="straightConnector1">
            <a:avLst/>
          </a:prstGeom>
          <a:noFill/>
          <a:ln w="50800" cap="flat" cmpd="sng" algn="ctr">
            <a:solidFill>
              <a:srgbClr val="065290"/>
            </a:solidFill>
            <a:prstDash val="solid"/>
            <a:miter lim="800000"/>
            <a:tailEnd type="arrow"/>
          </a:ln>
          <a:effectLst/>
        </p:spPr>
      </p:cxnSp>
      <p:cxnSp>
        <p:nvCxnSpPr>
          <p:cNvPr id="3" name="Straight Arrow Connector 2">
            <a:extLst>
              <a:ext uri="{FF2B5EF4-FFF2-40B4-BE49-F238E27FC236}">
                <a16:creationId xmlns:a16="http://schemas.microsoft.com/office/drawing/2014/main" id="{B327EC8A-212D-5B76-8E41-3E5EBA3FD1DF}"/>
              </a:ext>
            </a:extLst>
          </p:cNvPr>
          <p:cNvCxnSpPr>
            <a:cxnSpLocks/>
          </p:cNvCxnSpPr>
          <p:nvPr/>
        </p:nvCxnSpPr>
        <p:spPr bwMode="auto">
          <a:xfrm>
            <a:off x="6082931" y="1492949"/>
            <a:ext cx="1166483" cy="601451"/>
          </a:xfrm>
          <a:prstGeom prst="straightConnector1">
            <a:avLst/>
          </a:prstGeom>
          <a:noFill/>
          <a:ln w="50800" cap="flat" cmpd="sng" algn="ctr">
            <a:solidFill>
              <a:srgbClr val="065290"/>
            </a:solidFill>
            <a:prstDash val="solid"/>
            <a:miter lim="800000"/>
            <a:tailEnd type="arrow"/>
          </a:ln>
          <a:effectLst/>
        </p:spPr>
      </p:cxnSp>
      <p:sp>
        <p:nvSpPr>
          <p:cNvPr id="5" name="TextBox 20">
            <a:extLst>
              <a:ext uri="{FF2B5EF4-FFF2-40B4-BE49-F238E27FC236}">
                <a16:creationId xmlns:a16="http://schemas.microsoft.com/office/drawing/2014/main" id="{F9088DCF-D141-CDFE-B953-A8DE4FA1E2F5}"/>
              </a:ext>
            </a:extLst>
          </p:cNvPr>
          <p:cNvSpPr txBox="1">
            <a:spLocks noChangeArrowheads="1"/>
          </p:cNvSpPr>
          <p:nvPr/>
        </p:nvSpPr>
        <p:spPr bwMode="auto">
          <a:xfrm>
            <a:off x="1072747" y="1504096"/>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charset="0"/>
                <a:cs typeface="Arial" charset="0"/>
              </a:rPr>
              <a:t>Original Medicare</a:t>
            </a:r>
          </a:p>
        </p:txBody>
      </p:sp>
      <p:sp>
        <p:nvSpPr>
          <p:cNvPr id="6" name="TextBox 23">
            <a:extLst>
              <a:ext uri="{FF2B5EF4-FFF2-40B4-BE49-F238E27FC236}">
                <a16:creationId xmlns:a16="http://schemas.microsoft.com/office/drawing/2014/main" id="{877ADEAF-2D71-7CCD-E25E-C50315BD7956}"/>
              </a:ext>
            </a:extLst>
          </p:cNvPr>
          <p:cNvSpPr txBox="1">
            <a:spLocks noChangeArrowheads="1"/>
          </p:cNvSpPr>
          <p:nvPr/>
        </p:nvSpPr>
        <p:spPr bwMode="auto">
          <a:xfrm>
            <a:off x="7315288" y="1492949"/>
            <a:ext cx="4629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charset="0"/>
                <a:cs typeface="Arial" charset="0"/>
              </a:rPr>
              <a:t> </a:t>
            </a:r>
            <a:r>
              <a:rPr kumimoji="0" lang="en-US" altLang="en-US" sz="2800" b="1" i="0" u="none" strike="noStrike" kern="0" cap="none" spc="0" normalizeH="0" baseline="0" noProof="0" dirty="0">
                <a:ln>
                  <a:noFill/>
                </a:ln>
                <a:solidFill>
                  <a:srgbClr val="000000"/>
                </a:solidFill>
                <a:effectLst/>
                <a:uLnTx/>
                <a:uFillTx/>
                <a:latin typeface="Arial" charset="0"/>
                <a:cs typeface="Arial" charset="0"/>
              </a:rPr>
              <a:t>Medicare Advantage Plan</a:t>
            </a:r>
          </a:p>
        </p:txBody>
      </p:sp>
      <p:sp>
        <p:nvSpPr>
          <p:cNvPr id="31" name="Rectangle 30" descr="Hospital Insurance" title="Part A">
            <a:extLst>
              <a:ext uri="{FF2B5EF4-FFF2-40B4-BE49-F238E27FC236}">
                <a16:creationId xmlns:a16="http://schemas.microsoft.com/office/drawing/2014/main" id="{D2D6DAC3-3DDE-600F-88FA-49C7DA74323C}"/>
              </a:ext>
            </a:extLst>
          </p:cNvPr>
          <p:cNvSpPr/>
          <p:nvPr/>
        </p:nvSpPr>
        <p:spPr bwMode="auto">
          <a:xfrm>
            <a:off x="1174791" y="2421942"/>
            <a:ext cx="1333500" cy="1077912"/>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Hospital Insurance</a:t>
            </a:r>
          </a:p>
        </p:txBody>
      </p:sp>
      <p:sp>
        <p:nvSpPr>
          <p:cNvPr id="32" name="Rectangle 31" descr="Medical Insurance" title="Part B">
            <a:extLst>
              <a:ext uri="{FF2B5EF4-FFF2-40B4-BE49-F238E27FC236}">
                <a16:creationId xmlns:a16="http://schemas.microsoft.com/office/drawing/2014/main" id="{F9275086-80FF-D593-0CC8-33A60CC1312D}"/>
              </a:ext>
            </a:extLst>
          </p:cNvPr>
          <p:cNvSpPr/>
          <p:nvPr/>
        </p:nvSpPr>
        <p:spPr bwMode="auto">
          <a:xfrm>
            <a:off x="2811504" y="2442579"/>
            <a:ext cx="1296987" cy="1068388"/>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Medical Insurance</a:t>
            </a:r>
          </a:p>
        </p:txBody>
      </p:sp>
      <p:cxnSp>
        <p:nvCxnSpPr>
          <p:cNvPr id="33" name="Straight Arrow Connector 32">
            <a:extLst>
              <a:ext uri="{FF2B5EF4-FFF2-40B4-BE49-F238E27FC236}">
                <a16:creationId xmlns:a16="http://schemas.microsoft.com/office/drawing/2014/main" id="{5AB23FD9-7D8D-9CAC-2037-29A0A53E4BCA}"/>
              </a:ext>
            </a:extLst>
          </p:cNvPr>
          <p:cNvCxnSpPr>
            <a:cxnSpLocks/>
          </p:cNvCxnSpPr>
          <p:nvPr/>
        </p:nvCxnSpPr>
        <p:spPr bwMode="auto">
          <a:xfrm flipH="1">
            <a:off x="2074198" y="3811401"/>
            <a:ext cx="492831" cy="388067"/>
          </a:xfrm>
          <a:prstGeom prst="straightConnector1">
            <a:avLst/>
          </a:prstGeom>
          <a:noFill/>
          <a:ln w="50800" cap="flat" cmpd="sng" algn="ctr">
            <a:solidFill>
              <a:srgbClr val="156082"/>
            </a:solidFill>
            <a:prstDash val="solid"/>
            <a:miter lim="800000"/>
            <a:tailEnd type="arrow"/>
          </a:ln>
          <a:effectLst/>
        </p:spPr>
      </p:cxnSp>
      <p:cxnSp>
        <p:nvCxnSpPr>
          <p:cNvPr id="34" name="Straight Arrow Connector 33">
            <a:extLst>
              <a:ext uri="{FF2B5EF4-FFF2-40B4-BE49-F238E27FC236}">
                <a16:creationId xmlns:a16="http://schemas.microsoft.com/office/drawing/2014/main" id="{08B56BC5-ECA0-15FE-FF4B-BA7847720B41}"/>
              </a:ext>
            </a:extLst>
          </p:cNvPr>
          <p:cNvCxnSpPr>
            <a:cxnSpLocks/>
          </p:cNvCxnSpPr>
          <p:nvPr/>
        </p:nvCxnSpPr>
        <p:spPr bwMode="auto">
          <a:xfrm>
            <a:off x="2723397" y="3811401"/>
            <a:ext cx="471800" cy="338087"/>
          </a:xfrm>
          <a:prstGeom prst="straightConnector1">
            <a:avLst/>
          </a:prstGeom>
          <a:noFill/>
          <a:ln w="50800" cap="flat" cmpd="sng" algn="ctr">
            <a:solidFill>
              <a:srgbClr val="156082"/>
            </a:solidFill>
            <a:prstDash val="solid"/>
            <a:miter lim="800000"/>
            <a:tailEnd type="arrow"/>
          </a:ln>
          <a:effectLst/>
        </p:spPr>
      </p:cxnSp>
      <p:sp>
        <p:nvSpPr>
          <p:cNvPr id="35" name="Rectangle 34" descr="Also known as Medigap policy" title="Medicare Supplement Insurance">
            <a:extLst>
              <a:ext uri="{FF2B5EF4-FFF2-40B4-BE49-F238E27FC236}">
                <a16:creationId xmlns:a16="http://schemas.microsoft.com/office/drawing/2014/main" id="{0B8A1219-F922-00F8-5E37-F2195DDFAC2E}"/>
              </a:ext>
            </a:extLst>
          </p:cNvPr>
          <p:cNvSpPr/>
          <p:nvPr/>
        </p:nvSpPr>
        <p:spPr bwMode="auto">
          <a:xfrm>
            <a:off x="584241" y="4277069"/>
            <a:ext cx="1811338" cy="1735137"/>
          </a:xfrm>
          <a:prstGeom prst="rect">
            <a:avLst/>
          </a:prstGeom>
          <a:solidFill>
            <a:srgbClr val="156082">
              <a:lumMod val="75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ptos" panose="02110004020202020204"/>
                <a:ea typeface="+mn-ea"/>
                <a:cs typeface="+mn-cs"/>
              </a:rPr>
              <a:t>Medicare Supplement Insurance (Medigap) Policy</a:t>
            </a:r>
          </a:p>
        </p:txBody>
      </p:sp>
      <p:sp>
        <p:nvSpPr>
          <p:cNvPr id="36" name="Rectangle 35" descr="Precription Drug Coverage" title="Part D">
            <a:extLst>
              <a:ext uri="{FF2B5EF4-FFF2-40B4-BE49-F238E27FC236}">
                <a16:creationId xmlns:a16="http://schemas.microsoft.com/office/drawing/2014/main" id="{02C27CF3-D460-8183-DE91-0A4416665D22}"/>
              </a:ext>
            </a:extLst>
          </p:cNvPr>
          <p:cNvSpPr/>
          <p:nvPr/>
        </p:nvSpPr>
        <p:spPr bwMode="auto">
          <a:xfrm>
            <a:off x="2892466" y="4240556"/>
            <a:ext cx="1876425" cy="1801813"/>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Prescription Drug Coverage</a:t>
            </a:r>
          </a:p>
        </p:txBody>
      </p:sp>
      <p:sp>
        <p:nvSpPr>
          <p:cNvPr id="37" name="TextBox 3">
            <a:extLst>
              <a:ext uri="{FF2B5EF4-FFF2-40B4-BE49-F238E27FC236}">
                <a16:creationId xmlns:a16="http://schemas.microsoft.com/office/drawing/2014/main" id="{1DD83C1F-5247-C4C2-9E87-8709818FDC0E}"/>
              </a:ext>
            </a:extLst>
          </p:cNvPr>
          <p:cNvSpPr txBox="1">
            <a:spLocks noChangeArrowheads="1"/>
          </p:cNvSpPr>
          <p:nvPr/>
        </p:nvSpPr>
        <p:spPr bwMode="auto">
          <a:xfrm>
            <a:off x="1917830" y="3463111"/>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charset="0"/>
                <a:cs typeface="Arial" charset="0"/>
              </a:rPr>
              <a:t>You can add</a:t>
            </a:r>
          </a:p>
        </p:txBody>
      </p:sp>
      <p:sp>
        <p:nvSpPr>
          <p:cNvPr id="38" name="Oval 37">
            <a:extLst>
              <a:ext uri="{FF2B5EF4-FFF2-40B4-BE49-F238E27FC236}">
                <a16:creationId xmlns:a16="http://schemas.microsoft.com/office/drawing/2014/main" id="{18FA8912-A8D9-7A86-0A09-01D4182B4C82}"/>
              </a:ext>
            </a:extLst>
          </p:cNvPr>
          <p:cNvSpPr/>
          <p:nvPr/>
        </p:nvSpPr>
        <p:spPr>
          <a:xfrm>
            <a:off x="5379117" y="4698226"/>
            <a:ext cx="1973223" cy="914400"/>
          </a:xfrm>
          <a:prstGeom prst="ellipse">
            <a:avLst/>
          </a:prstGeom>
          <a:solidFill>
            <a:srgbClr val="156082"/>
          </a:solidFill>
          <a:ln w="19050" cap="flat" cmpd="sng" algn="ctr">
            <a:solidFill>
              <a:srgbClr val="06529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rPr>
              <a:t>And/or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ptos" panose="02110004020202020204"/>
                <a:ea typeface="+mn-ea"/>
                <a:cs typeface="+mn-cs"/>
              </a:rPr>
              <a:t>SeniorCare</a:t>
            </a:r>
            <a:r>
              <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rPr>
              <a:t>!</a:t>
            </a:r>
          </a:p>
        </p:txBody>
      </p:sp>
      <p:sp>
        <p:nvSpPr>
          <p:cNvPr id="39" name="Rectangle 38" descr="Combines Part A, B and usually D" title="Part C">
            <a:extLst>
              <a:ext uri="{FF2B5EF4-FFF2-40B4-BE49-F238E27FC236}">
                <a16:creationId xmlns:a16="http://schemas.microsoft.com/office/drawing/2014/main" id="{3C522C88-9C1B-C391-61A2-DBD562D978DC}"/>
              </a:ext>
            </a:extLst>
          </p:cNvPr>
          <p:cNvSpPr/>
          <p:nvPr/>
        </p:nvSpPr>
        <p:spPr bwMode="auto">
          <a:xfrm>
            <a:off x="8296681" y="2253881"/>
            <a:ext cx="2667000" cy="989012"/>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Combines Part A and Part B</a:t>
            </a:r>
          </a:p>
        </p:txBody>
      </p:sp>
      <p:sp>
        <p:nvSpPr>
          <p:cNvPr id="40" name="TextBox 22">
            <a:extLst>
              <a:ext uri="{FF2B5EF4-FFF2-40B4-BE49-F238E27FC236}">
                <a16:creationId xmlns:a16="http://schemas.microsoft.com/office/drawing/2014/main" id="{7FE08299-2CF8-5B01-2238-60394E377B7A}"/>
              </a:ext>
            </a:extLst>
          </p:cNvPr>
          <p:cNvSpPr txBox="1">
            <a:spLocks noChangeArrowheads="1"/>
          </p:cNvSpPr>
          <p:nvPr/>
        </p:nvSpPr>
        <p:spPr bwMode="auto">
          <a:xfrm>
            <a:off x="7957922" y="3459148"/>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charset="0"/>
                <a:cs typeface="Arial" charset="0"/>
              </a:rPr>
              <a:t>May include or you may add</a:t>
            </a:r>
          </a:p>
        </p:txBody>
      </p:sp>
      <p:sp>
        <p:nvSpPr>
          <p:cNvPr id="41" name="Rectangle 40" descr="Prescription Drug coverage. Most Part C plans cover prescription drugs." title="Prescription Drug coverage">
            <a:extLst>
              <a:ext uri="{FF2B5EF4-FFF2-40B4-BE49-F238E27FC236}">
                <a16:creationId xmlns:a16="http://schemas.microsoft.com/office/drawing/2014/main" id="{E3185F70-B4C3-C83E-5948-A326A61BE321}"/>
              </a:ext>
            </a:extLst>
          </p:cNvPr>
          <p:cNvSpPr/>
          <p:nvPr/>
        </p:nvSpPr>
        <p:spPr bwMode="auto">
          <a:xfrm>
            <a:off x="7877582" y="3907182"/>
            <a:ext cx="3505200" cy="2135187"/>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Prescription Drug Coverage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(Most Part C plans cover prescription drugs. You may be able to add drug coverage to </a:t>
            </a: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some</a:t>
            </a: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 plan types if </a:t>
            </a:r>
            <a:r>
              <a:rPr kumimoji="0" lang="en-US" sz="2000" b="0" i="1" u="none" strike="noStrike" kern="0" cap="none" spc="0" normalizeH="0" baseline="0" noProof="0" dirty="0">
                <a:ln>
                  <a:noFill/>
                </a:ln>
                <a:solidFill>
                  <a:prstClr val="black"/>
                </a:solidFill>
                <a:effectLst/>
                <a:uLnTx/>
                <a:uFillTx/>
                <a:latin typeface="Aptos" panose="02110004020202020204"/>
                <a:ea typeface="+mn-ea"/>
                <a:cs typeface="+mn-cs"/>
              </a:rPr>
              <a:t>not</a:t>
            </a: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 already included.)</a:t>
            </a:r>
          </a:p>
        </p:txBody>
      </p:sp>
      <p:cxnSp>
        <p:nvCxnSpPr>
          <p:cNvPr id="42" name="Straight Arrow Connector 41">
            <a:extLst>
              <a:ext uri="{FF2B5EF4-FFF2-40B4-BE49-F238E27FC236}">
                <a16:creationId xmlns:a16="http://schemas.microsoft.com/office/drawing/2014/main" id="{F363A730-DA85-6981-8287-73717E949279}"/>
              </a:ext>
            </a:extLst>
          </p:cNvPr>
          <p:cNvCxnSpPr>
            <a:cxnSpLocks/>
          </p:cNvCxnSpPr>
          <p:nvPr/>
        </p:nvCxnSpPr>
        <p:spPr>
          <a:xfrm>
            <a:off x="7173214" y="5155965"/>
            <a:ext cx="628168" cy="0"/>
          </a:xfrm>
          <a:prstGeom prst="straightConnector1">
            <a:avLst/>
          </a:prstGeom>
          <a:noFill/>
          <a:ln w="57150" cap="flat" cmpd="sng" algn="ctr">
            <a:solidFill>
              <a:srgbClr val="156082"/>
            </a:solidFill>
            <a:prstDash val="solid"/>
            <a:miter lim="800000"/>
            <a:tailEnd type="triangle"/>
          </a:ln>
          <a:effectLst/>
        </p:spPr>
      </p:cxnSp>
      <p:cxnSp>
        <p:nvCxnSpPr>
          <p:cNvPr id="43" name="Straight Arrow Connector 42">
            <a:extLst>
              <a:ext uri="{FF2B5EF4-FFF2-40B4-BE49-F238E27FC236}">
                <a16:creationId xmlns:a16="http://schemas.microsoft.com/office/drawing/2014/main" id="{A3DCBDA9-2EF1-C4D8-96DD-116E0496F7EB}"/>
              </a:ext>
            </a:extLst>
          </p:cNvPr>
          <p:cNvCxnSpPr>
            <a:cxnSpLocks/>
          </p:cNvCxnSpPr>
          <p:nvPr/>
        </p:nvCxnSpPr>
        <p:spPr>
          <a:xfrm flipH="1">
            <a:off x="4864141" y="5155426"/>
            <a:ext cx="514976" cy="11759"/>
          </a:xfrm>
          <a:prstGeom prst="straightConnector1">
            <a:avLst/>
          </a:prstGeom>
          <a:noFill/>
          <a:ln w="57150" cap="flat" cmpd="sng" algn="ctr">
            <a:solidFill>
              <a:srgbClr val="156082"/>
            </a:solidFill>
            <a:prstDash val="solid"/>
            <a:miter lim="800000"/>
            <a:tailEnd type="triangle"/>
          </a:ln>
          <a:effectLst/>
        </p:spPr>
      </p:cxnSp>
      <p:sp>
        <p:nvSpPr>
          <p:cNvPr id="44" name="Rectangle 43">
            <a:extLst>
              <a:ext uri="{FF2B5EF4-FFF2-40B4-BE49-F238E27FC236}">
                <a16:creationId xmlns:a16="http://schemas.microsoft.com/office/drawing/2014/main" id="{D17517F0-58F3-484B-B99F-50451479DE9F}"/>
              </a:ext>
            </a:extLst>
          </p:cNvPr>
          <p:cNvSpPr/>
          <p:nvPr/>
        </p:nvSpPr>
        <p:spPr>
          <a:xfrm>
            <a:off x="7884592" y="3907182"/>
            <a:ext cx="3505200" cy="2135186"/>
          </a:xfrm>
          <a:prstGeom prst="rect">
            <a:avLst/>
          </a:prstGeom>
          <a:noFill/>
          <a:ln w="19050" cap="flat" cmpd="sng" algn="ctr">
            <a:solidFill>
              <a:srgbClr val="156082">
                <a:shade val="50000"/>
              </a:srgbClr>
            </a:solidFill>
            <a:prstDash val="solid"/>
            <a:miter lim="800000"/>
          </a:ln>
          <a:effectLst>
            <a:glow rad="228600">
              <a:srgbClr val="15608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6ACEB87C-65DB-CB51-F457-2B2AABB1A668}"/>
              </a:ext>
            </a:extLst>
          </p:cNvPr>
          <p:cNvSpPr/>
          <p:nvPr/>
        </p:nvSpPr>
        <p:spPr>
          <a:xfrm>
            <a:off x="2899477" y="4240555"/>
            <a:ext cx="1876424" cy="1801813"/>
          </a:xfrm>
          <a:prstGeom prst="rect">
            <a:avLst/>
          </a:prstGeom>
          <a:noFill/>
          <a:ln w="19050" cap="flat" cmpd="sng" algn="ctr">
            <a:solidFill>
              <a:srgbClr val="156082">
                <a:shade val="50000"/>
              </a:srgbClr>
            </a:solidFill>
            <a:prstDash val="solid"/>
            <a:miter lim="800000"/>
          </a:ln>
          <a:effectLst>
            <a:glow rad="228600">
              <a:srgbClr val="15608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ADDC62B0-7972-8C1E-E8B1-BD120CF97F8F}"/>
              </a:ext>
            </a:extLst>
          </p:cNvPr>
          <p:cNvSpPr txBox="1"/>
          <p:nvPr/>
        </p:nvSpPr>
        <p:spPr>
          <a:xfrm>
            <a:off x="3355262" y="132571"/>
            <a:ext cx="6020932" cy="707886"/>
          </a:xfrm>
          <a:prstGeom prst="rect">
            <a:avLst/>
          </a:prstGeom>
          <a:noFill/>
        </p:spPr>
        <p:txBody>
          <a:bodyPr wrap="square" rtlCol="0">
            <a:spAutoFit/>
          </a:bodyPr>
          <a:lstStyle/>
          <a:p>
            <a:r>
              <a:rPr lang="en-US" sz="4000" b="1" dirty="0">
                <a:solidFill>
                  <a:schemeClr val="bg1"/>
                </a:solidFill>
              </a:rPr>
              <a:t>Your Coverage Choices</a:t>
            </a:r>
          </a:p>
        </p:txBody>
      </p:sp>
    </p:spTree>
    <p:extLst>
      <p:ext uri="{BB962C8B-B14F-4D97-AF65-F5344CB8AC3E}">
        <p14:creationId xmlns:p14="http://schemas.microsoft.com/office/powerpoint/2010/main" val="1484151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title="art">
            <a:extLst>
              <a:ext uri="{FF2B5EF4-FFF2-40B4-BE49-F238E27FC236}">
                <a16:creationId xmlns:a16="http://schemas.microsoft.com/office/drawing/2014/main" id="{5418CEA3-B397-41F0-ABE2-20B0B9CC59D2}"/>
              </a:ext>
            </a:extLst>
          </p:cNvPr>
          <p:cNvGrpSpPr/>
          <p:nvPr/>
        </p:nvGrpSpPr>
        <p:grpSpPr>
          <a:xfrm>
            <a:off x="311553" y="2345857"/>
            <a:ext cx="2390195" cy="2097680"/>
            <a:chOff x="6768641" y="2160208"/>
            <a:chExt cx="3112753" cy="2129504"/>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5546" y="2160208"/>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6768641" y="2946195"/>
              <a:ext cx="3112753" cy="1343517"/>
            </a:xfrm>
            <a:prstGeom prst="rect">
              <a:avLst/>
            </a:prstGeom>
            <a:noFill/>
          </p:spPr>
          <p:txBody>
            <a:bodyPr wrap="square" rtlCol="0">
              <a:spAutoFit/>
            </a:bodyPr>
            <a:lstStyle/>
            <a:p>
              <a:pPr algn="ctr"/>
              <a:r>
                <a:rPr lang="en-US" sz="2000" b="1" dirty="0">
                  <a:solidFill>
                    <a:srgbClr val="0F2B45"/>
                  </a:solidFill>
                </a:rPr>
                <a:t>Part D</a:t>
              </a:r>
            </a:p>
            <a:p>
              <a:pPr algn="ctr"/>
              <a:r>
                <a:rPr lang="en-US" sz="2000" dirty="0">
                  <a:solidFill>
                    <a:srgbClr val="0F2B45"/>
                  </a:solidFill>
                </a:rPr>
                <a:t>Medicare prescription drug coverage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3461806" y="5235715"/>
            <a:ext cx="7487548" cy="70788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defRPr/>
            </a:pPr>
            <a:r>
              <a:rPr lang="en-US" altLang="en-US" sz="2000" dirty="0">
                <a:cs typeface="Arial" panose="020B0604020202020204" pitchFamily="34" charset="0"/>
              </a:rPr>
              <a:t>You can compare plans and enroll in a plan on the Plan Finder at </a:t>
            </a:r>
            <a:r>
              <a:rPr lang="en-US" altLang="en-US" sz="2000" b="1" dirty="0">
                <a:solidFill>
                  <a:srgbClr val="000000"/>
                </a:solidFill>
                <a:cs typeface="Arial" panose="020B0604020202020204" pitchFamily="34" charset="0"/>
                <a:hlinkClick r:id="rId4"/>
              </a:rPr>
              <a:t>www.medicare.gov</a:t>
            </a:r>
            <a:endParaRPr lang="en-US" altLang="en-US" sz="2000" b="1" dirty="0">
              <a:solidFill>
                <a:srgbClr val="000000"/>
              </a:solidFill>
              <a:cs typeface="Arial" panose="020B0604020202020204" pitchFamily="34" charset="0"/>
            </a:endParaRPr>
          </a:p>
        </p:txBody>
      </p:sp>
      <p:sp>
        <p:nvSpPr>
          <p:cNvPr id="2" name="TextBox 1">
            <a:extLst>
              <a:ext uri="{FF2B5EF4-FFF2-40B4-BE49-F238E27FC236}">
                <a16:creationId xmlns:a16="http://schemas.microsoft.com/office/drawing/2014/main" id="{78856B2F-9276-683E-279F-4E53742DF49E}"/>
              </a:ext>
            </a:extLst>
          </p:cNvPr>
          <p:cNvSpPr txBox="1"/>
          <p:nvPr/>
        </p:nvSpPr>
        <p:spPr>
          <a:xfrm>
            <a:off x="4163351" y="81441"/>
            <a:ext cx="4063602" cy="707886"/>
          </a:xfrm>
          <a:prstGeom prst="rect">
            <a:avLst/>
          </a:prstGeom>
          <a:noFill/>
        </p:spPr>
        <p:txBody>
          <a:bodyPr wrap="square" rtlCol="0">
            <a:spAutoFit/>
          </a:bodyPr>
          <a:lstStyle/>
          <a:p>
            <a:r>
              <a:rPr lang="en-US" sz="4000" b="1" dirty="0">
                <a:solidFill>
                  <a:schemeClr val="bg1"/>
                </a:solidFill>
              </a:rPr>
              <a:t>Medicare Part D</a:t>
            </a:r>
          </a:p>
        </p:txBody>
      </p:sp>
      <p:sp>
        <p:nvSpPr>
          <p:cNvPr id="8" name="Rectangle 7">
            <a:extLst>
              <a:ext uri="{FF2B5EF4-FFF2-40B4-BE49-F238E27FC236}">
                <a16:creationId xmlns:a16="http://schemas.microsoft.com/office/drawing/2014/main" id="{71ADD2FE-C1B8-D28C-08F9-ECF79EC0E7BC}"/>
              </a:ext>
            </a:extLst>
          </p:cNvPr>
          <p:cNvSpPr/>
          <p:nvPr/>
        </p:nvSpPr>
        <p:spPr>
          <a:xfrm>
            <a:off x="2807021" y="1031011"/>
            <a:ext cx="9197410" cy="3963020"/>
          </a:xfrm>
          <a:prstGeom prst="rect">
            <a:avLst/>
          </a:prstGeom>
        </p:spPr>
        <p:txBody>
          <a:bodyPr/>
          <a:lstStyle/>
          <a:p>
            <a:pPr lvl="0">
              <a:lnSpc>
                <a:spcPct val="150000"/>
              </a:lnSpc>
              <a:buChar char="•"/>
            </a:pPr>
            <a:r>
              <a:rPr lang="en-US" sz="2400" b="1" dirty="0">
                <a:solidFill>
                  <a:schemeClr val="tx1"/>
                </a:solidFill>
              </a:rPr>
              <a:t>To receive Part D coverage, you must enroll in a Part D Plan.</a:t>
            </a:r>
          </a:p>
          <a:p>
            <a:pPr lvl="0">
              <a:lnSpc>
                <a:spcPct val="150000"/>
              </a:lnSpc>
              <a:buChar char="•"/>
            </a:pPr>
            <a:r>
              <a:rPr lang="en-US" sz="2400" b="1" dirty="0">
                <a:solidFill>
                  <a:schemeClr val="tx1"/>
                </a:solidFill>
              </a:rPr>
              <a:t>Covers prescription Medications</a:t>
            </a:r>
          </a:p>
          <a:p>
            <a:pPr lvl="0">
              <a:lnSpc>
                <a:spcPct val="150000"/>
              </a:lnSpc>
              <a:buChar char="•"/>
            </a:pPr>
            <a:r>
              <a:rPr lang="en-US" sz="2400" b="1" dirty="0">
                <a:solidFill>
                  <a:schemeClr val="tx1"/>
                </a:solidFill>
              </a:rPr>
              <a:t>Run by private companies that contract with Medicare</a:t>
            </a:r>
          </a:p>
          <a:p>
            <a:pPr lvl="0">
              <a:lnSpc>
                <a:spcPct val="150000"/>
              </a:lnSpc>
              <a:buChar char="•"/>
            </a:pPr>
            <a:r>
              <a:rPr lang="en-US" sz="2400" b="1" dirty="0">
                <a:solidFill>
                  <a:schemeClr val="tx1"/>
                </a:solidFill>
              </a:rPr>
              <a:t>Part D Plans are provided through: </a:t>
            </a:r>
          </a:p>
          <a:p>
            <a:pPr lvl="1">
              <a:lnSpc>
                <a:spcPct val="150000"/>
              </a:lnSpc>
              <a:buChar char="•"/>
            </a:pPr>
            <a:r>
              <a:rPr lang="en-US" sz="2400" dirty="0"/>
              <a:t>Medicare Advantage Prescription Drug Plans (MA-PDs).</a:t>
            </a:r>
          </a:p>
          <a:p>
            <a:pPr lvl="1">
              <a:lnSpc>
                <a:spcPct val="150000"/>
              </a:lnSpc>
              <a:buChar char="•"/>
            </a:pPr>
            <a:r>
              <a:rPr lang="en-US" sz="2400" b="0" dirty="0"/>
              <a:t>Medicare Prescription Drug Plans (PDPs) that work with Original Medicare.</a:t>
            </a:r>
          </a:p>
        </p:txBody>
      </p:sp>
    </p:spTree>
    <p:extLst>
      <p:ext uri="{BB962C8B-B14F-4D97-AF65-F5344CB8AC3E}">
        <p14:creationId xmlns:p14="http://schemas.microsoft.com/office/powerpoint/2010/main" val="1092381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BF32-EF9A-4DA2-8CDB-1C11303044BB}"/>
              </a:ext>
            </a:extLst>
          </p:cNvPr>
          <p:cNvSpPr/>
          <p:nvPr/>
        </p:nvSpPr>
        <p:spPr>
          <a:xfrm>
            <a:off x="4453325" y="159532"/>
            <a:ext cx="5357616" cy="584775"/>
          </a:xfrm>
          <a:prstGeom prst="rect">
            <a:avLst/>
          </a:prstGeom>
        </p:spPr>
        <p:txBody>
          <a:bodyPr wrap="square">
            <a:spAutoFit/>
          </a:bodyPr>
          <a:lstStyle/>
          <a:p>
            <a:pPr defTabSz="514324">
              <a:spcBef>
                <a:spcPts val="451"/>
              </a:spcBef>
              <a:spcAft>
                <a:spcPts val="1800"/>
              </a:spcAft>
            </a:pPr>
            <a:r>
              <a:rPr lang="en-US" sz="3200" b="1" dirty="0">
                <a:solidFill>
                  <a:schemeClr val="bg1"/>
                </a:solidFill>
                <a:latin typeface="Arial" panose="020B0604020202020204" pitchFamily="34" charset="0"/>
                <a:cs typeface="Arial" panose="020B0604020202020204" pitchFamily="34" charset="0"/>
              </a:rPr>
              <a:t>Enrollment Opportunities</a:t>
            </a:r>
            <a:endParaRPr lang="en-US" sz="3200" dirty="0">
              <a:solidFill>
                <a:schemeClr val="bg1"/>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EF95344B-64B5-498E-B2A8-E3F00BA36E45}"/>
              </a:ext>
            </a:extLst>
          </p:cNvPr>
          <p:cNvGraphicFramePr/>
          <p:nvPr>
            <p:extLst>
              <p:ext uri="{D42A27DB-BD31-4B8C-83A1-F6EECF244321}">
                <p14:modId xmlns:p14="http://schemas.microsoft.com/office/powerpoint/2010/main" val="3626591259"/>
              </p:ext>
            </p:extLst>
          </p:nvPr>
        </p:nvGraphicFramePr>
        <p:xfrm>
          <a:off x="919722" y="1250577"/>
          <a:ext cx="10246902" cy="4814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CCA500-DEC2-1D87-A01D-2ADF6AF76F95}"/>
              </a:ext>
            </a:extLst>
          </p:cNvPr>
          <p:cNvSpPr txBox="1"/>
          <p:nvPr/>
        </p:nvSpPr>
        <p:spPr>
          <a:xfrm>
            <a:off x="389722" y="94843"/>
            <a:ext cx="4252615" cy="707886"/>
          </a:xfrm>
          <a:prstGeom prst="rect">
            <a:avLst/>
          </a:prstGeom>
          <a:noFill/>
        </p:spPr>
        <p:txBody>
          <a:bodyPr wrap="square" rtlCol="0">
            <a:spAutoFit/>
          </a:bodyPr>
          <a:lstStyle/>
          <a:p>
            <a:r>
              <a:rPr lang="en-US" sz="4000" b="1" dirty="0">
                <a:solidFill>
                  <a:schemeClr val="bg1"/>
                </a:solidFill>
              </a:rPr>
              <a:t>Medicare Part D:</a:t>
            </a:r>
          </a:p>
        </p:txBody>
      </p:sp>
    </p:spTree>
    <p:extLst>
      <p:ext uri="{BB962C8B-B14F-4D97-AF65-F5344CB8AC3E}">
        <p14:creationId xmlns:p14="http://schemas.microsoft.com/office/powerpoint/2010/main" val="4253586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title="art">
            <a:extLst>
              <a:ext uri="{FF2B5EF4-FFF2-40B4-BE49-F238E27FC236}">
                <a16:creationId xmlns:a16="http://schemas.microsoft.com/office/drawing/2014/main" id="{89FB1AA2-6AE9-4838-B729-977A13465547}"/>
              </a:ext>
            </a:extLst>
          </p:cNvPr>
          <p:cNvGrpSpPr/>
          <p:nvPr/>
        </p:nvGrpSpPr>
        <p:grpSpPr>
          <a:xfrm>
            <a:off x="550365" y="1791258"/>
            <a:ext cx="2239711" cy="2124525"/>
            <a:chOff x="6830759" y="2201733"/>
            <a:chExt cx="2644018" cy="2156756"/>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297" y="2201733"/>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6830759" y="3014972"/>
              <a:ext cx="2644018" cy="1343517"/>
            </a:xfrm>
            <a:prstGeom prst="rect">
              <a:avLst/>
            </a:prstGeom>
            <a:noFill/>
          </p:spPr>
          <p:txBody>
            <a:bodyPr wrap="square" rtlCol="0">
              <a:spAutoFit/>
            </a:bodyPr>
            <a:lstStyle/>
            <a:p>
              <a:pPr algn="ctr"/>
              <a:r>
                <a:rPr lang="en-US" sz="2000" b="1" dirty="0">
                  <a:solidFill>
                    <a:srgbClr val="0F2B45"/>
                  </a:solidFill>
                </a:rPr>
                <a:t>Part D</a:t>
              </a:r>
            </a:p>
            <a:p>
              <a:pPr algn="ctr"/>
              <a:r>
                <a:rPr lang="en-US" sz="2000" dirty="0">
                  <a:solidFill>
                    <a:srgbClr val="0F2B45"/>
                  </a:solidFill>
                </a:rPr>
                <a:t>Medicare prescription drug coverage</a:t>
              </a:r>
            </a:p>
          </p:txBody>
        </p:sp>
      </p:grpSp>
      <p:sp>
        <p:nvSpPr>
          <p:cNvPr id="8" name="Rectangle: Rounded Corners 7">
            <a:extLst>
              <a:ext uri="{FF2B5EF4-FFF2-40B4-BE49-F238E27FC236}">
                <a16:creationId xmlns:a16="http://schemas.microsoft.com/office/drawing/2014/main" id="{C6408F1F-3AE2-4534-B886-1F8CB4F2EF25}"/>
              </a:ext>
            </a:extLst>
          </p:cNvPr>
          <p:cNvSpPr/>
          <p:nvPr/>
        </p:nvSpPr>
        <p:spPr>
          <a:xfrm>
            <a:off x="550365" y="4703243"/>
            <a:ext cx="2626477" cy="10003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Costs change every year. </a:t>
            </a:r>
            <a:br>
              <a:rPr lang="en-US" sz="1600" dirty="0">
                <a:solidFill>
                  <a:sysClr val="windowText" lastClr="000000"/>
                </a:solidFill>
              </a:rPr>
            </a:br>
            <a:r>
              <a:rPr lang="en-US" sz="1600" b="1" dirty="0">
                <a:solidFill>
                  <a:sysClr val="windowText" lastClr="000000"/>
                </a:solidFill>
              </a:rPr>
              <a:t>See current costs at </a:t>
            </a:r>
            <a:r>
              <a:rPr lang="en-US" sz="1600" b="1" dirty="0">
                <a:solidFill>
                  <a:sysClr val="windowText" lastClr="000000"/>
                </a:solidFill>
                <a:hlinkClick r:id="rId4">
                  <a:extLst>
                    <a:ext uri="{A12FA001-AC4F-418D-AE19-62706E023703}">
                      <ahyp:hlinkClr xmlns:ahyp="http://schemas.microsoft.com/office/drawing/2018/hyperlinkcolor" val="tx"/>
                    </a:ext>
                  </a:extLst>
                </a:hlinkClick>
              </a:rPr>
              <a:t>medicare.gov</a:t>
            </a:r>
            <a:r>
              <a:rPr lang="en-US" sz="1600" b="1" dirty="0">
                <a:solidFill>
                  <a:sysClr val="windowText" lastClr="000000"/>
                </a:solidFill>
              </a:rPr>
              <a:t>.</a:t>
            </a:r>
          </a:p>
        </p:txBody>
      </p:sp>
      <p:sp>
        <p:nvSpPr>
          <p:cNvPr id="2" name="Rectangle 1">
            <a:extLst>
              <a:ext uri="{FF2B5EF4-FFF2-40B4-BE49-F238E27FC236}">
                <a16:creationId xmlns:a16="http://schemas.microsoft.com/office/drawing/2014/main" id="{D49BCBE8-A79F-4771-90B6-A37C2DDED4AF}"/>
              </a:ext>
            </a:extLst>
          </p:cNvPr>
          <p:cNvSpPr/>
          <p:nvPr/>
        </p:nvSpPr>
        <p:spPr>
          <a:xfrm>
            <a:off x="2828527" y="1107996"/>
            <a:ext cx="9178989" cy="538301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Premiums, Deductibles, and Copays or Coinsurance</a:t>
            </a:r>
          </a:p>
          <a:p>
            <a:pPr marL="1257300" lvl="2" indent="-342900">
              <a:lnSpc>
                <a:spcPct val="80000"/>
              </a:lnSpc>
              <a:spcAft>
                <a:spcPts val="1200"/>
              </a:spcAft>
              <a:buFont typeface="Wingdings" panose="05000000000000000000" pitchFamily="2" charset="2"/>
              <a:buChar char="§"/>
            </a:pPr>
            <a:r>
              <a:rPr lang="en-US" altLang="en-US" dirty="0">
                <a:cs typeface="Arial" charset="0"/>
              </a:rPr>
              <a:t>Costs vary by plan and change </a:t>
            </a:r>
            <a:r>
              <a:rPr lang="en-US" altLang="en-US" b="1" dirty="0">
                <a:cs typeface="Arial" charset="0"/>
              </a:rPr>
              <a:t>annually</a:t>
            </a:r>
            <a:r>
              <a:rPr lang="en-US" altLang="en-US" dirty="0">
                <a:cs typeface="Arial" charset="0"/>
              </a:rPr>
              <a:t>.</a:t>
            </a:r>
          </a:p>
          <a:p>
            <a:pPr marL="1257300" lvl="2" indent="-342900">
              <a:lnSpc>
                <a:spcPct val="80000"/>
              </a:lnSpc>
              <a:spcAft>
                <a:spcPts val="1200"/>
              </a:spcAft>
              <a:buFont typeface="Wingdings" panose="05000000000000000000" pitchFamily="2" charset="2"/>
              <a:buChar char="§"/>
            </a:pPr>
            <a:r>
              <a:rPr lang="en-US" altLang="en-US" dirty="0">
                <a:cs typeface="Arial" charset="0"/>
              </a:rPr>
              <a:t>2026 premiums range from $0 to $106.60 per month</a:t>
            </a:r>
          </a:p>
          <a:p>
            <a:pPr marL="1257300" lvl="2" indent="-342900">
              <a:lnSpc>
                <a:spcPct val="80000"/>
              </a:lnSpc>
              <a:spcAft>
                <a:spcPts val="1200"/>
              </a:spcAft>
              <a:buFont typeface="Wingdings" panose="05000000000000000000" pitchFamily="2" charset="2"/>
              <a:buChar char="§"/>
            </a:pPr>
            <a:r>
              <a:rPr lang="en-US" altLang="en-US" dirty="0">
                <a:cs typeface="Arial" charset="0"/>
              </a:rPr>
              <a:t>2026 National base beneficiary premium is $34.50</a:t>
            </a:r>
          </a:p>
          <a:p>
            <a:pPr marL="1257300" lvl="2" indent="-342900">
              <a:lnSpc>
                <a:spcPct val="80000"/>
              </a:lnSpc>
              <a:spcAft>
                <a:spcPts val="1200"/>
              </a:spcAft>
              <a:buFont typeface="Wingdings" panose="05000000000000000000" pitchFamily="2" charset="2"/>
              <a:buChar char="§"/>
            </a:pPr>
            <a:r>
              <a:rPr lang="en-US" altLang="en-US" dirty="0">
                <a:cs typeface="Arial" charset="0"/>
              </a:rPr>
              <a:t>2026 Limit for a deductible is $615</a:t>
            </a:r>
          </a:p>
          <a:p>
            <a:pPr marL="1257300" lvl="2" indent="-342900">
              <a:lnSpc>
                <a:spcPct val="80000"/>
              </a:lnSpc>
              <a:spcAft>
                <a:spcPts val="3000"/>
              </a:spcAft>
              <a:buFont typeface="Wingdings" panose="05000000000000000000" pitchFamily="2" charset="2"/>
              <a:buChar char="§"/>
            </a:pPr>
            <a:r>
              <a:rPr lang="en-US" altLang="en-US" dirty="0">
                <a:cs typeface="Arial" charset="0"/>
              </a:rPr>
              <a:t>Copays and coinsurance may vary per drug, per plan, per pharmacy.  </a:t>
            </a:r>
          </a:p>
          <a:p>
            <a:pPr lvl="1">
              <a:lnSpc>
                <a:spcPct val="80000"/>
              </a:lnSpc>
              <a:spcAft>
                <a:spcPts val="1200"/>
              </a:spcAft>
            </a:pPr>
            <a:r>
              <a:rPr lang="en-US" altLang="en-US" sz="2400" b="1" dirty="0">
                <a:latin typeface="Arial" panose="020B0604020202020204" pitchFamily="34" charset="0"/>
                <a:cs typeface="Arial" panose="020B0604020202020204" pitchFamily="34" charset="0"/>
              </a:rPr>
              <a:t>Income Related Monthly Adjustment Amount (IRMAA)</a:t>
            </a:r>
          </a:p>
          <a:p>
            <a:pPr marL="1257300" lvl="2" indent="-342900">
              <a:lnSpc>
                <a:spcPct val="80000"/>
              </a:lnSpc>
              <a:spcAft>
                <a:spcPts val="1200"/>
              </a:spcAft>
              <a:buFont typeface="Wingdings" panose="05000000000000000000" pitchFamily="2" charset="2"/>
              <a:buChar char="§"/>
            </a:pPr>
            <a:r>
              <a:rPr lang="en-US" altLang="en-US" dirty="0">
                <a:cs typeface="Arial" charset="0"/>
              </a:rPr>
              <a:t>People with Part D who have higher incomes will pay an additional amount on top of their premium.  Income thresholds:</a:t>
            </a:r>
          </a:p>
          <a:p>
            <a:pPr marL="1714500" lvl="3" indent="-342900">
              <a:lnSpc>
                <a:spcPct val="80000"/>
              </a:lnSpc>
              <a:buFont typeface="Wingdings" panose="05000000000000000000" pitchFamily="2" charset="2"/>
              <a:buChar char="§"/>
            </a:pPr>
            <a:r>
              <a:rPr lang="en-US" altLang="en-US" dirty="0">
                <a:cs typeface="Arial" charset="0"/>
              </a:rPr>
              <a:t>Individuals:  $109,000</a:t>
            </a:r>
          </a:p>
          <a:p>
            <a:pPr marL="1714500" lvl="3" indent="-342900">
              <a:lnSpc>
                <a:spcPct val="80000"/>
              </a:lnSpc>
              <a:spcAft>
                <a:spcPts val="1200"/>
              </a:spcAft>
              <a:buFont typeface="Wingdings" panose="05000000000000000000" pitchFamily="2" charset="2"/>
              <a:buChar char="§"/>
            </a:pPr>
            <a:r>
              <a:rPr lang="en-US" altLang="en-US" dirty="0">
                <a:cs typeface="Arial" charset="0"/>
              </a:rPr>
              <a:t>Couples filing jointly:  $218,000 </a:t>
            </a:r>
          </a:p>
          <a:p>
            <a:pPr marL="1257300" lvl="2" indent="-342900">
              <a:lnSpc>
                <a:spcPct val="80000"/>
              </a:lnSpc>
              <a:spcAft>
                <a:spcPts val="1200"/>
              </a:spcAft>
              <a:buFont typeface="Wingdings" panose="05000000000000000000" pitchFamily="2" charset="2"/>
              <a:buChar char="§"/>
            </a:pPr>
            <a:r>
              <a:rPr lang="en-US" altLang="en-US" dirty="0">
                <a:cs typeface="Arial" charset="0"/>
              </a:rPr>
              <a:t>This amount is based on their tax filing from two years prior. (2026 amount is based on 2024 tax filing.)  Only about 7% of people with Medicare are subject to IRMAA.</a:t>
            </a:r>
          </a:p>
          <a:p>
            <a:pPr lvl="1">
              <a:lnSpc>
                <a:spcPct val="80000"/>
              </a:lnSpc>
            </a:pPr>
            <a:endParaRPr lang="en-US" altLang="en-US" sz="2200" dirty="0">
              <a:cs typeface="Arial" charset="0"/>
            </a:endParaRPr>
          </a:p>
        </p:txBody>
      </p:sp>
      <p:sp>
        <p:nvSpPr>
          <p:cNvPr id="3" name="TextBox 2">
            <a:extLst>
              <a:ext uri="{FF2B5EF4-FFF2-40B4-BE49-F238E27FC236}">
                <a16:creationId xmlns:a16="http://schemas.microsoft.com/office/drawing/2014/main" id="{78E0B4E1-92CA-FBD2-C25C-B876C0CCB9ED}"/>
              </a:ext>
            </a:extLst>
          </p:cNvPr>
          <p:cNvSpPr txBox="1"/>
          <p:nvPr/>
        </p:nvSpPr>
        <p:spPr>
          <a:xfrm>
            <a:off x="2355261" y="171379"/>
            <a:ext cx="7327242" cy="707886"/>
          </a:xfrm>
          <a:prstGeom prst="rect">
            <a:avLst/>
          </a:prstGeom>
          <a:noFill/>
        </p:spPr>
        <p:txBody>
          <a:bodyPr wrap="square" rtlCol="0">
            <a:spAutoFit/>
          </a:bodyPr>
          <a:lstStyle/>
          <a:p>
            <a:r>
              <a:rPr lang="en-US" sz="4000" b="1" dirty="0">
                <a:solidFill>
                  <a:schemeClr val="bg1"/>
                </a:solidFill>
              </a:rPr>
              <a:t>Medicare Part D – 2026 Costs</a:t>
            </a:r>
          </a:p>
        </p:txBody>
      </p:sp>
    </p:spTree>
    <p:extLst>
      <p:ext uri="{BB962C8B-B14F-4D97-AF65-F5344CB8AC3E}">
        <p14:creationId xmlns:p14="http://schemas.microsoft.com/office/powerpoint/2010/main" val="18674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6F1EC2-BA54-4E1F-9E92-F69969960177}"/>
              </a:ext>
            </a:extLst>
          </p:cNvPr>
          <p:cNvSpPr txBox="1"/>
          <p:nvPr/>
        </p:nvSpPr>
        <p:spPr>
          <a:xfrm>
            <a:off x="257714" y="1242839"/>
            <a:ext cx="6334298"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Medicare &amp; Employer Coverage</a:t>
            </a:r>
          </a:p>
        </p:txBody>
      </p:sp>
      <p:sp>
        <p:nvSpPr>
          <p:cNvPr id="8" name="TextBox 7">
            <a:extLst>
              <a:ext uri="{FF2B5EF4-FFF2-40B4-BE49-F238E27FC236}">
                <a16:creationId xmlns:a16="http://schemas.microsoft.com/office/drawing/2014/main" id="{1FE75D9A-4314-4C2A-9E00-7E7218F68C72}"/>
              </a:ext>
            </a:extLst>
          </p:cNvPr>
          <p:cNvSpPr txBox="1"/>
          <p:nvPr/>
        </p:nvSpPr>
        <p:spPr>
          <a:xfrm>
            <a:off x="257714" y="1962457"/>
            <a:ext cx="8269341" cy="433965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sz="2000" dirty="0"/>
              <a:t>You/your spouse are currently working, </a:t>
            </a:r>
            <a:r>
              <a:rPr lang="en-US" sz="2000" b="1" i="1" dirty="0"/>
              <a:t>and</a:t>
            </a:r>
          </a:p>
          <a:p>
            <a:pPr marL="742950" lvl="1" indent="-285750">
              <a:buFont typeface="Arial" panose="020B0604020202020204" pitchFamily="34" charset="0"/>
              <a:buChar char="•"/>
            </a:pPr>
            <a:r>
              <a:rPr lang="en-US" sz="2000" dirty="0"/>
              <a:t>You are covered under a group health plan based on that employment</a:t>
            </a:r>
            <a:r>
              <a:rPr lang="en-US" sz="2000" b="1" i="1" dirty="0"/>
              <a:t>, and</a:t>
            </a:r>
          </a:p>
          <a:p>
            <a:pPr marL="742950" lvl="1" indent="-285750">
              <a:buFont typeface="Arial" panose="020B0604020202020204" pitchFamily="34" charset="0"/>
              <a:buChar char="•"/>
            </a:pPr>
            <a:r>
              <a:rPr lang="en-US" sz="2000" dirty="0"/>
              <a:t>Employer has more than 20 employees. (If less than 20 employees you should take Medicare at age 65, even if you are still working.)</a:t>
            </a:r>
          </a:p>
          <a:p>
            <a:endParaRPr lang="en-US" dirty="0"/>
          </a:p>
          <a:p>
            <a:pPr marL="342900" indent="-342900">
              <a:buFont typeface="Arial" panose="020B0604020202020204" pitchFamily="34" charset="0"/>
              <a:buChar char="•"/>
            </a:pPr>
            <a:r>
              <a:rPr lang="en-US" sz="2400" b="1" dirty="0"/>
              <a:t>Enroll in Medicare anytime while actively working.</a:t>
            </a:r>
          </a:p>
          <a:p>
            <a:endParaRPr lang="en-US" sz="800" b="1" dirty="0"/>
          </a:p>
          <a:p>
            <a:pPr marL="342900" indent="-342900">
              <a:buFont typeface="Arial" panose="020B0604020202020204" pitchFamily="34" charset="0"/>
              <a:buChar char="•"/>
            </a:pPr>
            <a:r>
              <a:rPr lang="en-US" sz="2400" b="1" dirty="0"/>
              <a:t>To avoid penalty</a:t>
            </a:r>
            <a:r>
              <a:rPr lang="en-US" sz="2400" b="1" i="1" dirty="0"/>
              <a:t>, must </a:t>
            </a:r>
            <a:r>
              <a:rPr lang="en-US" sz="2400" b="1" dirty="0"/>
              <a:t>enroll within 8 months of</a:t>
            </a:r>
          </a:p>
          <a:p>
            <a:pPr marL="742950" lvl="1" indent="-285750">
              <a:buFont typeface="Arial" panose="020B0604020202020204" pitchFamily="34" charset="0"/>
              <a:buChar char="•"/>
            </a:pPr>
            <a:r>
              <a:rPr lang="en-US" sz="2000" dirty="0"/>
              <a:t>Stopping work (quit or retire), or</a:t>
            </a:r>
          </a:p>
          <a:p>
            <a:pPr marL="742950" lvl="1" indent="-285750">
              <a:buFont typeface="Arial" panose="020B0604020202020204" pitchFamily="34" charset="0"/>
              <a:buChar char="•"/>
            </a:pPr>
            <a:r>
              <a:rPr lang="en-US" sz="2000" dirty="0"/>
              <a:t>Lose health insurance through work.</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11AA5A29-D119-4763-BA9A-33AB4FDD6DA9}"/>
              </a:ext>
            </a:extLst>
          </p:cNvPr>
          <p:cNvSpPr txBox="1"/>
          <p:nvPr/>
        </p:nvSpPr>
        <p:spPr>
          <a:xfrm>
            <a:off x="8687869" y="3418217"/>
            <a:ext cx="3246417" cy="1938992"/>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a:r>
              <a:rPr lang="en-US" sz="2000" dirty="0"/>
              <a:t>After 8 months, you’ll start incurring a late enrollment penalty, and you may not be able be able to enroll until the General Enrollment Period.</a:t>
            </a:r>
          </a:p>
        </p:txBody>
      </p:sp>
      <p:sp>
        <p:nvSpPr>
          <p:cNvPr id="2" name="TextBox 1">
            <a:extLst>
              <a:ext uri="{FF2B5EF4-FFF2-40B4-BE49-F238E27FC236}">
                <a16:creationId xmlns:a16="http://schemas.microsoft.com/office/drawing/2014/main" id="{18FDBC2D-A021-CF5F-AEC8-5D679441A127}"/>
              </a:ext>
            </a:extLst>
          </p:cNvPr>
          <p:cNvSpPr txBox="1"/>
          <p:nvPr/>
        </p:nvSpPr>
        <p:spPr>
          <a:xfrm>
            <a:off x="3200399" y="116376"/>
            <a:ext cx="5791201" cy="707886"/>
          </a:xfrm>
          <a:prstGeom prst="rect">
            <a:avLst/>
          </a:prstGeom>
          <a:noFill/>
        </p:spPr>
        <p:txBody>
          <a:bodyPr wrap="square" rtlCol="0">
            <a:spAutoFit/>
          </a:bodyPr>
          <a:lstStyle/>
          <a:p>
            <a:r>
              <a:rPr lang="en-US" sz="4000" b="1" dirty="0">
                <a:solidFill>
                  <a:schemeClr val="bg1"/>
                </a:solidFill>
              </a:rPr>
              <a:t>Enrollment in Medicare</a:t>
            </a:r>
          </a:p>
        </p:txBody>
      </p:sp>
    </p:spTree>
    <p:extLst>
      <p:ext uri="{BB962C8B-B14F-4D97-AF65-F5344CB8AC3E}">
        <p14:creationId xmlns:p14="http://schemas.microsoft.com/office/powerpoint/2010/main" val="398738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25B20-28A1-4F4D-8F5C-C1920EF7F6BD}"/>
              </a:ext>
            </a:extLst>
          </p:cNvPr>
          <p:cNvSpPr/>
          <p:nvPr/>
        </p:nvSpPr>
        <p:spPr>
          <a:xfrm>
            <a:off x="176936" y="1205826"/>
            <a:ext cx="6701588" cy="5361468"/>
          </a:xfrm>
          <a:prstGeom prst="rect">
            <a:avLst/>
          </a:prstGeom>
        </p:spPr>
        <p:txBody>
          <a:bodyPr wrap="square">
            <a:spAutoFit/>
          </a:bodyPr>
          <a:lstStyle/>
          <a:p>
            <a:pPr marL="796925" lvl="1">
              <a:lnSpc>
                <a:spcPct val="80000"/>
              </a:lnSpc>
              <a:spcAft>
                <a:spcPts val="1200"/>
              </a:spcAft>
            </a:pPr>
            <a:r>
              <a:rPr lang="en-US" altLang="en-US" sz="2400" b="1" dirty="0">
                <a:latin typeface="Arial" panose="020B0604020202020204" pitchFamily="34" charset="0"/>
                <a:cs typeface="Arial" panose="020B0604020202020204" pitchFamily="34" charset="0"/>
              </a:rPr>
              <a:t>Late Enrollment Penalty</a:t>
            </a:r>
          </a:p>
          <a:p>
            <a:pPr marL="796925" lvl="2" indent="-342900">
              <a:spcAft>
                <a:spcPts val="1200"/>
              </a:spcAft>
              <a:buFont typeface="Wingdings" panose="05000000000000000000" pitchFamily="2" charset="2"/>
              <a:buChar char="§"/>
            </a:pPr>
            <a:r>
              <a:rPr lang="en-US" altLang="en-US" sz="2400" dirty="0">
                <a:solidFill>
                  <a:srgbClr val="C00000"/>
                </a:solidFill>
                <a:cs typeface="Arial" charset="0"/>
              </a:rPr>
              <a:t>You may pay a late enrollment penalty if you did not enroll in Part D during Initial Enrollment Period </a:t>
            </a:r>
            <a:r>
              <a:rPr lang="en-US" altLang="en-US" sz="2400" dirty="0">
                <a:cs typeface="Arial" charset="0"/>
              </a:rPr>
              <a:t>and did not have other </a:t>
            </a:r>
            <a:r>
              <a:rPr lang="en-US" altLang="en-US" sz="2400" b="1" dirty="0">
                <a:cs typeface="Arial" charset="0"/>
              </a:rPr>
              <a:t>creditable coverage</a:t>
            </a:r>
            <a:r>
              <a:rPr lang="en-US" altLang="en-US" sz="2400" dirty="0">
                <a:cs typeface="Arial" charset="0"/>
              </a:rPr>
              <a:t>*. </a:t>
            </a:r>
          </a:p>
          <a:p>
            <a:pPr marL="796925" lvl="2" indent="-342900">
              <a:spcAft>
                <a:spcPts val="1200"/>
              </a:spcAft>
              <a:buFont typeface="Wingdings" panose="05000000000000000000" pitchFamily="2" charset="2"/>
              <a:buChar char="§"/>
            </a:pPr>
            <a:r>
              <a:rPr lang="en-US" altLang="en-US" sz="2400" dirty="0">
                <a:cs typeface="Arial" charset="0"/>
              </a:rPr>
              <a:t>The penalty is 1% of the average national monthly premium for every month you delayed enrollment.</a:t>
            </a:r>
          </a:p>
          <a:p>
            <a:pPr marL="796925" lvl="2" indent="-342900">
              <a:spcAft>
                <a:spcPts val="1200"/>
              </a:spcAft>
              <a:buFont typeface="Wingdings" panose="05000000000000000000" pitchFamily="2" charset="2"/>
              <a:buChar char="§"/>
            </a:pPr>
            <a:r>
              <a:rPr lang="en-US" altLang="en-US" sz="2400" dirty="0">
                <a:cs typeface="Arial" charset="0"/>
              </a:rPr>
              <a:t>The penalty will be added to your monthly premium if and when you enroll in a Part D plan, and it will continue as long as you are enrolled.</a:t>
            </a:r>
          </a:p>
          <a:p>
            <a:pPr lvl="1">
              <a:lnSpc>
                <a:spcPct val="80000"/>
              </a:lnSpc>
            </a:pPr>
            <a:endParaRPr lang="en-US" altLang="en-US" sz="2400" dirty="0">
              <a:cs typeface="Arial" charset="0"/>
            </a:endParaRPr>
          </a:p>
        </p:txBody>
      </p:sp>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620" y="290706"/>
            <a:ext cx="632106" cy="526583"/>
          </a:xfrm>
          <a:prstGeom prst="rect">
            <a:avLst/>
          </a:prstGeom>
        </p:spPr>
      </p:pic>
      <p:sp>
        <p:nvSpPr>
          <p:cNvPr id="2" name="Rectangle: Rounded Corners 1">
            <a:extLst>
              <a:ext uri="{FF2B5EF4-FFF2-40B4-BE49-F238E27FC236}">
                <a16:creationId xmlns:a16="http://schemas.microsoft.com/office/drawing/2014/main" id="{6226F08B-DEF7-405A-8F2E-561B85D528B4}"/>
              </a:ext>
            </a:extLst>
          </p:cNvPr>
          <p:cNvSpPr/>
          <p:nvPr/>
        </p:nvSpPr>
        <p:spPr>
          <a:xfrm>
            <a:off x="7072953" y="2097001"/>
            <a:ext cx="4612541" cy="31921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80000"/>
              </a:lnSpc>
              <a:spcBef>
                <a:spcPts val="600"/>
              </a:spcBef>
              <a:spcAft>
                <a:spcPts val="1200"/>
              </a:spcAft>
            </a:pPr>
            <a:r>
              <a:rPr lang="en-US" altLang="en-US" sz="2800" b="1" dirty="0">
                <a:solidFill>
                  <a:sysClr val="windowText" lastClr="000000"/>
                </a:solidFill>
                <a:cs typeface="Arial" panose="020B0604020202020204" pitchFamily="34" charset="0"/>
              </a:rPr>
              <a:t>*</a:t>
            </a:r>
            <a:r>
              <a:rPr lang="en-US" altLang="en-US" sz="2000" b="1" dirty="0">
                <a:solidFill>
                  <a:sysClr val="windowText" lastClr="000000"/>
                </a:solidFill>
                <a:cs typeface="Arial" panose="020B0604020202020204" pitchFamily="34" charset="0"/>
              </a:rPr>
              <a:t>Creditable coverage: </a:t>
            </a:r>
            <a:r>
              <a:rPr lang="en-US" altLang="en-US" sz="2000" dirty="0">
                <a:solidFill>
                  <a:sysClr val="windowText" lastClr="000000"/>
                </a:solidFill>
                <a:cs typeface="Arial" panose="020B0604020202020204" pitchFamily="34" charset="0"/>
              </a:rPr>
              <a:t>Prescription drug coverage that is expected to pay, on average, at least as much as Medicare’s standard Part D coverage, such as: </a:t>
            </a:r>
            <a:endParaRPr lang="en-US" altLang="en-US" sz="2000" b="1" dirty="0">
              <a:solidFill>
                <a:sysClr val="windowText" lastClr="000000"/>
              </a:solidFill>
              <a:cs typeface="Arial" panose="020B0604020202020204" pitchFamily="34" charset="0"/>
            </a:endParaRPr>
          </a:p>
          <a:p>
            <a:pPr marL="796925" lvl="3" indent="-342900">
              <a:lnSpc>
                <a:spcPct val="80000"/>
              </a:lnSpc>
              <a:spcAft>
                <a:spcPts val="600"/>
              </a:spcAft>
              <a:buFont typeface="Wingdings" panose="05000000000000000000" pitchFamily="2" charset="2"/>
              <a:buChar char="§"/>
            </a:pPr>
            <a:r>
              <a:rPr lang="en-US" altLang="en-US" sz="2000" dirty="0">
                <a:solidFill>
                  <a:sysClr val="windowText" lastClr="000000"/>
                </a:solidFill>
                <a:cs typeface="Arial" panose="020B0604020202020204" pitchFamily="34" charset="0"/>
              </a:rPr>
              <a:t>Veterans Administration (VA) drug coverage</a:t>
            </a:r>
          </a:p>
          <a:p>
            <a:pPr marL="796925" lvl="3" indent="-342900">
              <a:lnSpc>
                <a:spcPct val="80000"/>
              </a:lnSpc>
              <a:spcAft>
                <a:spcPts val="600"/>
              </a:spcAft>
              <a:buFont typeface="Wingdings" panose="05000000000000000000" pitchFamily="2" charset="2"/>
              <a:buChar char="§"/>
            </a:pPr>
            <a:r>
              <a:rPr lang="en-US" altLang="en-US" sz="2000" dirty="0">
                <a:solidFill>
                  <a:sysClr val="windowText" lastClr="000000"/>
                </a:solidFill>
                <a:cs typeface="Arial" panose="020B0604020202020204" pitchFamily="34" charset="0"/>
                <a:hlinkClick r:id="rId4">
                  <a:extLst>
                    <a:ext uri="{A12FA001-AC4F-418D-AE19-62706E023703}">
                      <ahyp:hlinkClr xmlns:ahyp="http://schemas.microsoft.com/office/drawing/2018/hyperlinkcolor" val="tx"/>
                    </a:ext>
                  </a:extLst>
                </a:hlinkClick>
              </a:rPr>
              <a:t>SeniorCare</a:t>
            </a:r>
            <a:endParaRPr lang="en-US" altLang="en-US" sz="2000" dirty="0">
              <a:solidFill>
                <a:sysClr val="windowText" lastClr="000000"/>
              </a:solidFill>
              <a:cs typeface="Arial" panose="020B0604020202020204" pitchFamily="34" charset="0"/>
            </a:endParaRPr>
          </a:p>
          <a:p>
            <a:pPr marL="796925" lvl="3" indent="-342900">
              <a:lnSpc>
                <a:spcPct val="80000"/>
              </a:lnSpc>
              <a:spcAft>
                <a:spcPts val="600"/>
              </a:spcAft>
              <a:buFont typeface="Wingdings" panose="05000000000000000000" pitchFamily="2" charset="2"/>
              <a:buChar char="§"/>
            </a:pPr>
            <a:r>
              <a:rPr lang="en-US" altLang="en-US" sz="2000" dirty="0">
                <a:solidFill>
                  <a:sysClr val="windowText" lastClr="000000"/>
                </a:solidFill>
                <a:cs typeface="Arial" panose="020B0604020202020204" pitchFamily="34" charset="0"/>
              </a:rPr>
              <a:t>Some types of employer coverage (must ask)</a:t>
            </a:r>
            <a:endParaRPr lang="en-US" altLang="en-US" sz="2000" dirty="0">
              <a:solidFill>
                <a:sysClr val="windowText" lastClr="000000"/>
              </a:solidFill>
              <a:cs typeface="Arial" charset="0"/>
            </a:endParaRPr>
          </a:p>
        </p:txBody>
      </p:sp>
      <p:sp>
        <p:nvSpPr>
          <p:cNvPr id="5" name="TextBox 4">
            <a:extLst>
              <a:ext uri="{FF2B5EF4-FFF2-40B4-BE49-F238E27FC236}">
                <a16:creationId xmlns:a16="http://schemas.microsoft.com/office/drawing/2014/main" id="{32512393-6BE1-54BF-31D2-6C2CA9F2BEDB}"/>
              </a:ext>
            </a:extLst>
          </p:cNvPr>
          <p:cNvSpPr txBox="1"/>
          <p:nvPr/>
        </p:nvSpPr>
        <p:spPr>
          <a:xfrm>
            <a:off x="3126442" y="109403"/>
            <a:ext cx="5939116" cy="707886"/>
          </a:xfrm>
          <a:prstGeom prst="rect">
            <a:avLst/>
          </a:prstGeom>
          <a:noFill/>
        </p:spPr>
        <p:txBody>
          <a:bodyPr wrap="square" rtlCol="0">
            <a:spAutoFit/>
          </a:bodyPr>
          <a:lstStyle/>
          <a:p>
            <a:r>
              <a:rPr lang="en-US" sz="4000" b="1" dirty="0">
                <a:solidFill>
                  <a:schemeClr val="bg1"/>
                </a:solidFill>
              </a:rPr>
              <a:t>Medicare Part D - Costs</a:t>
            </a:r>
          </a:p>
        </p:txBody>
      </p:sp>
    </p:spTree>
    <p:extLst>
      <p:ext uri="{BB962C8B-B14F-4D97-AF65-F5344CB8AC3E}">
        <p14:creationId xmlns:p14="http://schemas.microsoft.com/office/powerpoint/2010/main" val="221709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30EA7-1932-4CC3-B69F-41FF08F555A5}"/>
              </a:ext>
            </a:extLst>
          </p:cNvPr>
          <p:cNvSpPr txBox="1"/>
          <p:nvPr/>
        </p:nvSpPr>
        <p:spPr>
          <a:xfrm>
            <a:off x="3291919" y="1656219"/>
            <a:ext cx="5608162" cy="646331"/>
          </a:xfrm>
          <a:prstGeom prst="rect">
            <a:avLst/>
          </a:prstGeom>
          <a:noFill/>
        </p:spPr>
        <p:txBody>
          <a:bodyPr wrap="square" rtlCol="0">
            <a:spAutoFit/>
          </a:bodyPr>
          <a:lstStyle/>
          <a:p>
            <a:r>
              <a:rPr lang="en-US" sz="3600" b="1" dirty="0"/>
              <a:t>Part D Coverage Phases</a:t>
            </a:r>
          </a:p>
        </p:txBody>
      </p:sp>
      <p:sp>
        <p:nvSpPr>
          <p:cNvPr id="11" name="TextBox 10">
            <a:extLst>
              <a:ext uri="{FF2B5EF4-FFF2-40B4-BE49-F238E27FC236}">
                <a16:creationId xmlns:a16="http://schemas.microsoft.com/office/drawing/2014/main" id="{4E0E9F21-0C73-D080-8FC8-0EBB6A0DA570}"/>
              </a:ext>
            </a:extLst>
          </p:cNvPr>
          <p:cNvSpPr txBox="1"/>
          <p:nvPr/>
        </p:nvSpPr>
        <p:spPr>
          <a:xfrm>
            <a:off x="3126442" y="109403"/>
            <a:ext cx="5939116" cy="707886"/>
          </a:xfrm>
          <a:prstGeom prst="rect">
            <a:avLst/>
          </a:prstGeom>
          <a:noFill/>
        </p:spPr>
        <p:txBody>
          <a:bodyPr wrap="square" rtlCol="0">
            <a:spAutoFit/>
          </a:bodyPr>
          <a:lstStyle/>
          <a:p>
            <a:r>
              <a:rPr lang="en-US" sz="4000" b="1" dirty="0">
                <a:solidFill>
                  <a:schemeClr val="bg1"/>
                </a:solidFill>
              </a:rPr>
              <a:t>Medicare Part D - Costs</a:t>
            </a:r>
          </a:p>
        </p:txBody>
      </p:sp>
      <p:graphicFrame>
        <p:nvGraphicFramePr>
          <p:cNvPr id="3" name="Table 2">
            <a:extLst>
              <a:ext uri="{FF2B5EF4-FFF2-40B4-BE49-F238E27FC236}">
                <a16:creationId xmlns:a16="http://schemas.microsoft.com/office/drawing/2014/main" id="{9CA820C4-FA21-CC74-3A65-54742EC7E1CC}"/>
              </a:ext>
            </a:extLst>
          </p:cNvPr>
          <p:cNvGraphicFramePr>
            <a:graphicFrameLocks noGrp="1"/>
          </p:cNvGraphicFramePr>
          <p:nvPr>
            <p:extLst>
              <p:ext uri="{D42A27DB-BD31-4B8C-83A1-F6EECF244321}">
                <p14:modId xmlns:p14="http://schemas.microsoft.com/office/powerpoint/2010/main" val="2899740631"/>
              </p:ext>
            </p:extLst>
          </p:nvPr>
        </p:nvGraphicFramePr>
        <p:xfrm>
          <a:off x="1594339" y="2493328"/>
          <a:ext cx="9003322" cy="2544643"/>
        </p:xfrm>
        <a:graphic>
          <a:graphicData uri="http://schemas.openxmlformats.org/drawingml/2006/table">
            <a:tbl>
              <a:tblPr firstRow="1" bandRow="1">
                <a:tableStyleId>{7DF18680-E054-41AD-8BC1-D1AEF772440D}</a:tableStyleId>
              </a:tblPr>
              <a:tblGrid>
                <a:gridCol w="2725682">
                  <a:extLst>
                    <a:ext uri="{9D8B030D-6E8A-4147-A177-3AD203B41FA5}">
                      <a16:colId xmlns:a16="http://schemas.microsoft.com/office/drawing/2014/main" val="1009615945"/>
                    </a:ext>
                  </a:extLst>
                </a:gridCol>
                <a:gridCol w="3655944">
                  <a:extLst>
                    <a:ext uri="{9D8B030D-6E8A-4147-A177-3AD203B41FA5}">
                      <a16:colId xmlns:a16="http://schemas.microsoft.com/office/drawing/2014/main" val="3757320999"/>
                    </a:ext>
                  </a:extLst>
                </a:gridCol>
                <a:gridCol w="2621696">
                  <a:extLst>
                    <a:ext uri="{9D8B030D-6E8A-4147-A177-3AD203B41FA5}">
                      <a16:colId xmlns:a16="http://schemas.microsoft.com/office/drawing/2014/main" val="2429299224"/>
                    </a:ext>
                  </a:extLst>
                </a:gridCol>
              </a:tblGrid>
              <a:tr h="1047794">
                <a:tc>
                  <a:txBody>
                    <a:bodyPr/>
                    <a:lstStyle/>
                    <a:p>
                      <a:pPr algn="ctr"/>
                      <a:r>
                        <a:rPr lang="en-US" sz="2000" dirty="0">
                          <a:solidFill>
                            <a:schemeClr val="bg1"/>
                          </a:solidFill>
                        </a:rPr>
                        <a:t>Deductible Phase</a:t>
                      </a:r>
                    </a:p>
                    <a:p>
                      <a:pPr algn="ctr"/>
                      <a:r>
                        <a:rPr lang="en-US" sz="2000" dirty="0">
                          <a:solidFill>
                            <a:schemeClr val="bg1"/>
                          </a:solidFill>
                        </a:rPr>
                        <a:t>$615</a:t>
                      </a:r>
                    </a:p>
                  </a:txBody>
                  <a:tcPr anchor="ctr"/>
                </a:tc>
                <a:tc>
                  <a:txBody>
                    <a:bodyPr/>
                    <a:lstStyle/>
                    <a:p>
                      <a:pPr algn="ctr"/>
                      <a:r>
                        <a:rPr lang="en-US" sz="2000" dirty="0">
                          <a:solidFill>
                            <a:schemeClr val="bg1"/>
                          </a:solidFill>
                        </a:rPr>
                        <a:t>Initial Coverage Phase</a:t>
                      </a:r>
                    </a:p>
                    <a:p>
                      <a:pPr algn="ctr"/>
                      <a:r>
                        <a:rPr lang="en-US" sz="2000" dirty="0">
                          <a:solidFill>
                            <a:schemeClr val="bg1"/>
                          </a:solidFill>
                        </a:rPr>
                        <a:t>$2,100</a:t>
                      </a:r>
                    </a:p>
                  </a:txBody>
                  <a:tcPr anchor="ctr"/>
                </a:tc>
                <a:tc>
                  <a:txBody>
                    <a:bodyPr/>
                    <a:lstStyle/>
                    <a:p>
                      <a:pPr algn="ctr"/>
                      <a:r>
                        <a:rPr lang="en-US" sz="2000" dirty="0">
                          <a:solidFill>
                            <a:schemeClr val="bg1"/>
                          </a:solidFill>
                        </a:rPr>
                        <a:t>Catastrophic Phase</a:t>
                      </a:r>
                    </a:p>
                  </a:txBody>
                  <a:tcPr anchor="ctr"/>
                </a:tc>
                <a:extLst>
                  <a:ext uri="{0D108BD9-81ED-4DB2-BD59-A6C34878D82A}">
                    <a16:rowId xmlns:a16="http://schemas.microsoft.com/office/drawing/2014/main" val="2720856872"/>
                  </a:ext>
                </a:extLst>
              </a:tr>
              <a:tr h="1496849">
                <a:tc>
                  <a:txBody>
                    <a:bodyPr/>
                    <a:lstStyle/>
                    <a:p>
                      <a:pPr algn="ctr"/>
                      <a:r>
                        <a:rPr lang="en-US" dirty="0"/>
                        <a:t>Beneficiary pays full cost of medications</a:t>
                      </a:r>
                    </a:p>
                  </a:txBody>
                  <a:tcPr anchor="ctr"/>
                </a:tc>
                <a:tc>
                  <a:txBody>
                    <a:bodyPr/>
                    <a:lstStyle/>
                    <a:p>
                      <a:pPr algn="ctr"/>
                      <a:r>
                        <a:rPr lang="en-US" dirty="0"/>
                        <a:t>Beneficiary pays either 25% or actuarially equivalent tier structure cost</a:t>
                      </a:r>
                    </a:p>
                  </a:txBody>
                  <a:tcPr anchor="ctr"/>
                </a:tc>
                <a:tc>
                  <a:txBody>
                    <a:bodyPr/>
                    <a:lstStyle/>
                    <a:p>
                      <a:pPr lvl="0" algn="ctr"/>
                      <a:r>
                        <a:rPr lang="en-US" dirty="0"/>
                        <a:t>Beneficiary Pays</a:t>
                      </a:r>
                    </a:p>
                    <a:p>
                      <a:pPr lvl="0" algn="ctr"/>
                      <a:r>
                        <a:rPr lang="en-US" dirty="0"/>
                        <a:t>$0 for the rest of they calendar year</a:t>
                      </a:r>
                    </a:p>
                  </a:txBody>
                  <a:tcPr anchor="ctr"/>
                </a:tc>
                <a:extLst>
                  <a:ext uri="{0D108BD9-81ED-4DB2-BD59-A6C34878D82A}">
                    <a16:rowId xmlns:a16="http://schemas.microsoft.com/office/drawing/2014/main" val="2104257930"/>
                  </a:ext>
                </a:extLst>
              </a:tr>
            </a:tbl>
          </a:graphicData>
        </a:graphic>
      </p:graphicFrame>
    </p:spTree>
    <p:extLst>
      <p:ext uri="{BB962C8B-B14F-4D97-AF65-F5344CB8AC3E}">
        <p14:creationId xmlns:p14="http://schemas.microsoft.com/office/powerpoint/2010/main" val="3257873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title="art">
            <a:extLst>
              <a:ext uri="{FF2B5EF4-FFF2-40B4-BE49-F238E27FC236}">
                <a16:creationId xmlns:a16="http://schemas.microsoft.com/office/drawing/2014/main" id="{94C478C5-267B-408B-898E-81FBB1F8B8FB}"/>
              </a:ext>
            </a:extLst>
          </p:cNvPr>
          <p:cNvGrpSpPr/>
          <p:nvPr/>
        </p:nvGrpSpPr>
        <p:grpSpPr>
          <a:xfrm>
            <a:off x="586893" y="2465928"/>
            <a:ext cx="2236989" cy="2204192"/>
            <a:chOff x="7127219" y="2391308"/>
            <a:chExt cx="2913234" cy="2237629"/>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5147" y="2391308"/>
              <a:ext cx="977376" cy="675696"/>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27219" y="3285422"/>
              <a:ext cx="2913234" cy="1343515"/>
            </a:xfrm>
            <a:prstGeom prst="rect">
              <a:avLst/>
            </a:prstGeom>
            <a:noFill/>
          </p:spPr>
          <p:txBody>
            <a:bodyPr wrap="square" rtlCol="0">
              <a:spAutoFit/>
            </a:bodyPr>
            <a:lstStyle/>
            <a:p>
              <a:pPr algn="ctr"/>
              <a:r>
                <a:rPr lang="en-US" sz="2000" b="1" dirty="0">
                  <a:solidFill>
                    <a:srgbClr val="0F2B45"/>
                  </a:solidFill>
                </a:rPr>
                <a:t>Part D</a:t>
              </a:r>
            </a:p>
            <a:p>
              <a:pPr algn="ctr"/>
              <a:r>
                <a:rPr lang="en-US" sz="2000" dirty="0">
                  <a:solidFill>
                    <a:srgbClr val="0F2B45"/>
                  </a:solidFill>
                </a:rPr>
                <a:t>Medicare prescription drug coverage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3249973" y="1517657"/>
            <a:ext cx="3509294"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Covered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967469" y="2139696"/>
            <a:ext cx="8113535" cy="3662541"/>
          </a:xfrm>
          <a:prstGeom prst="rect">
            <a:avLst/>
          </a:prstGeom>
        </p:spPr>
        <p:txBody>
          <a:bodyPr wrap="square">
            <a:spAutoFit/>
          </a:bodyPr>
          <a:lstStyle/>
          <a:p>
            <a:pPr marL="342900" indent="-342900">
              <a:spcAft>
                <a:spcPts val="1200"/>
              </a:spcAft>
              <a:buFont typeface="Wingdings" panose="05000000000000000000" pitchFamily="2" charset="2"/>
              <a:buChar char="§"/>
            </a:pPr>
            <a:r>
              <a:rPr lang="en-US" altLang="en-US" sz="2400" dirty="0">
                <a:cs typeface="Arial" charset="0"/>
              </a:rPr>
              <a:t>Prescribed medications</a:t>
            </a:r>
          </a:p>
          <a:p>
            <a:pPr marL="342900" indent="-342900">
              <a:spcAft>
                <a:spcPts val="1200"/>
              </a:spcAft>
              <a:buFont typeface="Wingdings" panose="05000000000000000000" pitchFamily="2" charset="2"/>
              <a:buChar char="§"/>
            </a:pPr>
            <a:r>
              <a:rPr lang="en-US" altLang="en-US" sz="2400" dirty="0">
                <a:cs typeface="Arial" charset="0"/>
              </a:rPr>
              <a:t>Medications that are included in a plan’s formulary (Not all medications are covered by all plans.)</a:t>
            </a:r>
          </a:p>
          <a:p>
            <a:pPr marL="342900" indent="-342900">
              <a:spcAft>
                <a:spcPts val="1200"/>
              </a:spcAft>
              <a:buFont typeface="Wingdings" panose="05000000000000000000" pitchFamily="2" charset="2"/>
              <a:buChar char="§"/>
            </a:pPr>
            <a:r>
              <a:rPr lang="en-US" altLang="en-US" sz="2400" dirty="0">
                <a:cs typeface="Arial" charset="0"/>
              </a:rPr>
              <a:t>Insulin and needles and syringes for the administration of insulin</a:t>
            </a:r>
          </a:p>
          <a:p>
            <a:pPr marL="342900" indent="-342900">
              <a:spcAft>
                <a:spcPts val="1200"/>
              </a:spcAft>
              <a:buFont typeface="Wingdings" panose="05000000000000000000" pitchFamily="2" charset="2"/>
              <a:buChar char="§"/>
            </a:pPr>
            <a:r>
              <a:rPr lang="en-US" altLang="en-US" sz="2400" dirty="0">
                <a:cs typeface="Arial" charset="0"/>
              </a:rPr>
              <a:t>Medications must be for medically prescribed use.</a:t>
            </a:r>
          </a:p>
          <a:p>
            <a:pPr marL="342900" indent="-342900">
              <a:spcAft>
                <a:spcPts val="1200"/>
              </a:spcAft>
              <a:buFont typeface="Wingdings" panose="05000000000000000000" pitchFamily="2" charset="2"/>
              <a:buChar char="§"/>
            </a:pPr>
            <a:r>
              <a:rPr lang="en-US" altLang="en-US" sz="2400" dirty="0">
                <a:cs typeface="Arial" charset="0"/>
              </a:rPr>
              <a:t>The law excludes certain medications from coverage under Part D.</a:t>
            </a:r>
          </a:p>
        </p:txBody>
      </p:sp>
      <p:sp>
        <p:nvSpPr>
          <p:cNvPr id="5" name="TextBox 4">
            <a:extLst>
              <a:ext uri="{FF2B5EF4-FFF2-40B4-BE49-F238E27FC236}">
                <a16:creationId xmlns:a16="http://schemas.microsoft.com/office/drawing/2014/main" id="{C63655F7-7DEB-34F5-ECF8-5CAA66FC4393}"/>
              </a:ext>
            </a:extLst>
          </p:cNvPr>
          <p:cNvSpPr txBox="1"/>
          <p:nvPr/>
        </p:nvSpPr>
        <p:spPr>
          <a:xfrm>
            <a:off x="3978442" y="108285"/>
            <a:ext cx="4235115" cy="707886"/>
          </a:xfrm>
          <a:prstGeom prst="rect">
            <a:avLst/>
          </a:prstGeom>
          <a:noFill/>
        </p:spPr>
        <p:txBody>
          <a:bodyPr wrap="square" rtlCol="0">
            <a:spAutoFit/>
          </a:bodyPr>
          <a:lstStyle/>
          <a:p>
            <a:r>
              <a:rPr lang="en-US" sz="4000" b="1" dirty="0">
                <a:solidFill>
                  <a:schemeClr val="bg1"/>
                </a:solidFill>
              </a:rPr>
              <a:t>Medicare Part D</a:t>
            </a:r>
          </a:p>
        </p:txBody>
      </p:sp>
    </p:spTree>
    <p:extLst>
      <p:ext uri="{BB962C8B-B14F-4D97-AF65-F5344CB8AC3E}">
        <p14:creationId xmlns:p14="http://schemas.microsoft.com/office/powerpoint/2010/main" val="1618253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17910C-B812-4414-A756-FBDBFC6135A7}"/>
              </a:ext>
            </a:extLst>
          </p:cNvPr>
          <p:cNvSpPr/>
          <p:nvPr/>
        </p:nvSpPr>
        <p:spPr>
          <a:xfrm>
            <a:off x="3284943" y="1381713"/>
            <a:ext cx="444224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Not Covered?</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3284943" y="1999965"/>
            <a:ext cx="8493040" cy="3708708"/>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000" dirty="0">
                <a:cs typeface="Arial" charset="0"/>
              </a:rPr>
              <a:t>Medications that are not on a plan’s formulary </a:t>
            </a:r>
          </a:p>
          <a:p>
            <a:pPr marL="342900" indent="-342900">
              <a:spcAft>
                <a:spcPts val="600"/>
              </a:spcAft>
              <a:buFont typeface="Wingdings" panose="05000000000000000000" pitchFamily="2" charset="2"/>
              <a:buChar char="§"/>
            </a:pPr>
            <a:r>
              <a:rPr lang="en-US" altLang="en-US" sz="2000" dirty="0">
                <a:cs typeface="Arial" charset="0"/>
              </a:rPr>
              <a:t>Non-prescription, over-the-counter drugs</a:t>
            </a:r>
          </a:p>
          <a:p>
            <a:pPr marL="342900" indent="-342900">
              <a:spcAft>
                <a:spcPts val="600"/>
              </a:spcAft>
              <a:buFont typeface="Wingdings" panose="05000000000000000000" pitchFamily="2" charset="2"/>
              <a:buChar char="§"/>
            </a:pPr>
            <a:r>
              <a:rPr lang="en-US" altLang="en-US" sz="20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000" dirty="0">
                <a:cs typeface="Arial" charset="0"/>
              </a:rPr>
              <a:t>Vitamins and minerals</a:t>
            </a:r>
          </a:p>
          <a:p>
            <a:pPr marL="342900" indent="-342900">
              <a:spcAft>
                <a:spcPts val="600"/>
              </a:spcAft>
              <a:buFont typeface="Wingdings" panose="05000000000000000000" pitchFamily="2" charset="2"/>
              <a:buChar char="§"/>
            </a:pPr>
            <a:r>
              <a:rPr lang="en-US" altLang="en-US" sz="2000" dirty="0">
                <a:cs typeface="Arial" charset="0"/>
              </a:rPr>
              <a:t>Cough medicine</a:t>
            </a:r>
          </a:p>
          <a:p>
            <a:pPr marL="342900" indent="-342900">
              <a:spcAft>
                <a:spcPts val="600"/>
              </a:spcAft>
              <a:buFont typeface="Wingdings" panose="05000000000000000000" pitchFamily="2" charset="2"/>
              <a:buChar char="§"/>
            </a:pPr>
            <a:r>
              <a:rPr lang="en-US" altLang="en-US" sz="2000" dirty="0">
                <a:cs typeface="Arial" charset="0"/>
              </a:rPr>
              <a:t>ED medications</a:t>
            </a:r>
          </a:p>
          <a:p>
            <a:pPr marL="342900" indent="-342900">
              <a:buFont typeface="Wingdings" panose="05000000000000000000" pitchFamily="2" charset="2"/>
              <a:buChar char="§"/>
            </a:pPr>
            <a:r>
              <a:rPr lang="en-US" altLang="en-US" sz="20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spcAft>
                <a:spcPts val="600"/>
              </a:spcAft>
              <a:buFont typeface="Wingdings" panose="05000000000000000000" pitchFamily="2" charset="2"/>
              <a:buChar char="§"/>
            </a:pPr>
            <a:r>
              <a:rPr lang="en-US" altLang="en-US" sz="2000" dirty="0">
                <a:cs typeface="Arial" charset="0"/>
              </a:rPr>
              <a:t>Hair loss</a:t>
            </a:r>
          </a:p>
          <a:p>
            <a:pPr marL="342900" indent="-342900">
              <a:spcAft>
                <a:spcPts val="600"/>
              </a:spcAft>
              <a:buFont typeface="Wingdings" panose="05000000000000000000" pitchFamily="2" charset="2"/>
              <a:buChar char="§"/>
            </a:pPr>
            <a:r>
              <a:rPr lang="en-US" altLang="en-US" sz="2000" dirty="0">
                <a:cs typeface="Arial" charset="0"/>
              </a:rPr>
              <a:t>Medications prescribed for “off-label” use</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52" y="2621943"/>
            <a:ext cx="1855304" cy="1614114"/>
          </a:xfrm>
          <a:prstGeom prst="rect">
            <a:avLst/>
          </a:prstGeom>
        </p:spPr>
      </p:pic>
      <p:sp>
        <p:nvSpPr>
          <p:cNvPr id="5" name="TextBox 4">
            <a:extLst>
              <a:ext uri="{FF2B5EF4-FFF2-40B4-BE49-F238E27FC236}">
                <a16:creationId xmlns:a16="http://schemas.microsoft.com/office/drawing/2014/main" id="{F54C6C0B-7661-BB2E-CD3C-AFCE0AF4D778}"/>
              </a:ext>
            </a:extLst>
          </p:cNvPr>
          <p:cNvSpPr txBox="1"/>
          <p:nvPr/>
        </p:nvSpPr>
        <p:spPr>
          <a:xfrm>
            <a:off x="3978442" y="108285"/>
            <a:ext cx="4235115" cy="707886"/>
          </a:xfrm>
          <a:prstGeom prst="rect">
            <a:avLst/>
          </a:prstGeom>
          <a:noFill/>
        </p:spPr>
        <p:txBody>
          <a:bodyPr wrap="square" rtlCol="0">
            <a:spAutoFit/>
          </a:bodyPr>
          <a:lstStyle/>
          <a:p>
            <a:r>
              <a:rPr lang="en-US" sz="4000" b="1" dirty="0">
                <a:solidFill>
                  <a:schemeClr val="bg1"/>
                </a:solidFill>
              </a:rPr>
              <a:t>Medicare Part D</a:t>
            </a:r>
          </a:p>
        </p:txBody>
      </p:sp>
    </p:spTree>
    <p:extLst>
      <p:ext uri="{BB962C8B-B14F-4D97-AF65-F5344CB8AC3E}">
        <p14:creationId xmlns:p14="http://schemas.microsoft.com/office/powerpoint/2010/main" val="831930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5911DE-A598-6C1C-3B04-FCEB62E8907C}"/>
              </a:ext>
            </a:extLst>
          </p:cNvPr>
          <p:cNvSpPr txBox="1"/>
          <p:nvPr/>
        </p:nvSpPr>
        <p:spPr>
          <a:xfrm>
            <a:off x="3188521" y="1411954"/>
            <a:ext cx="8165279" cy="4376852"/>
          </a:xfrm>
          <a:prstGeom prst="rect">
            <a:avLst/>
          </a:prstGeom>
        </p:spPr>
        <p:txBody>
          <a:bodyPr vert="horz" lIns="91440" tIns="45720" rIns="91440" bIns="45720" rtlCol="0">
            <a:noAutofit/>
          </a:bodyPr>
          <a:lstStyle/>
          <a:p>
            <a:pPr marL="228600" indent="-228600">
              <a:lnSpc>
                <a:spcPct val="150000"/>
              </a:lnSpc>
              <a:spcBef>
                <a:spcPts val="1000"/>
              </a:spcBef>
              <a:buFont typeface="Arial" panose="020B0604020202020204" pitchFamily="34" charset="0"/>
              <a:buChar char="•"/>
            </a:pPr>
            <a:r>
              <a:rPr lang="en-US" sz="2000" dirty="0"/>
              <a:t>The Medicare Prescription Payment Plan is a payment option that works with your current drug coverage</a:t>
            </a:r>
          </a:p>
          <a:p>
            <a:pPr marL="228600" indent="-228600">
              <a:lnSpc>
                <a:spcPct val="150000"/>
              </a:lnSpc>
              <a:spcBef>
                <a:spcPts val="1000"/>
              </a:spcBef>
              <a:buFont typeface="Arial" panose="020B0604020202020204" pitchFamily="34" charset="0"/>
              <a:buChar char="•"/>
            </a:pPr>
            <a:r>
              <a:rPr lang="en-US" sz="2000" dirty="0"/>
              <a:t>Helps you manage your out-of-pocket costs for drugs covered by your plan</a:t>
            </a:r>
          </a:p>
          <a:p>
            <a:pPr marL="228600" indent="-228600">
              <a:lnSpc>
                <a:spcPct val="150000"/>
              </a:lnSpc>
              <a:spcBef>
                <a:spcPts val="1000"/>
              </a:spcBef>
              <a:buFont typeface="Arial" panose="020B0604020202020204" pitchFamily="34" charset="0"/>
              <a:buChar char="•"/>
            </a:pPr>
            <a:r>
              <a:rPr lang="en-US" sz="2000" dirty="0"/>
              <a:t>Most likely to benefit if you have high drug costs </a:t>
            </a:r>
          </a:p>
          <a:p>
            <a:pPr marL="228600" indent="-228600">
              <a:lnSpc>
                <a:spcPct val="150000"/>
              </a:lnSpc>
              <a:spcBef>
                <a:spcPts val="1000"/>
              </a:spcBef>
              <a:buFont typeface="Arial" panose="020B0604020202020204" pitchFamily="34" charset="0"/>
              <a:buChar char="•"/>
            </a:pPr>
            <a:r>
              <a:rPr lang="en-US" sz="2000" dirty="0"/>
              <a:t>Spreads them across the calendar year (January-December)</a:t>
            </a:r>
          </a:p>
          <a:p>
            <a:pPr marL="228600" indent="-228600">
              <a:lnSpc>
                <a:spcPct val="150000"/>
              </a:lnSpc>
              <a:spcBef>
                <a:spcPts val="1000"/>
              </a:spcBef>
              <a:buFont typeface="Arial" panose="020B0604020202020204" pitchFamily="34" charset="0"/>
              <a:buChar char="•"/>
            </a:pPr>
            <a:r>
              <a:rPr lang="en-US" sz="2000" dirty="0"/>
              <a:t>Signing up earlier in the year gives you more months to spread out your drug costs</a:t>
            </a:r>
          </a:p>
        </p:txBody>
      </p:sp>
      <p:sp>
        <p:nvSpPr>
          <p:cNvPr id="15" name="Slide Number Placeholder 4">
            <a:extLst>
              <a:ext uri="{FF2B5EF4-FFF2-40B4-BE49-F238E27FC236}">
                <a16:creationId xmlns:a16="http://schemas.microsoft.com/office/drawing/2014/main" id="{0300E536-86F0-BB14-F59D-5E10B818CB9F}"/>
              </a:ext>
            </a:extLst>
          </p:cNvPr>
          <p:cNvSpPr>
            <a:spLocks noGrp="1"/>
          </p:cNvSpPr>
          <p:nvPr>
            <p:ph type="sldNum" sz="quarter" idx="12"/>
          </p:nvPr>
        </p:nvSpPr>
        <p:spPr>
          <a:xfrm>
            <a:off x="8610600" y="6356350"/>
            <a:ext cx="2743200" cy="365125"/>
          </a:xfrm>
        </p:spPr>
        <p:txBody>
          <a:bodyPr/>
          <a:lstStyle/>
          <a:p>
            <a:pPr>
              <a:spcAft>
                <a:spcPts val="600"/>
              </a:spcAft>
            </a:pPr>
            <a:fld id="{844A7B69-93E2-4D34-896D-EFDD7F03AB74}" type="slidenum">
              <a:rPr lang="en-US" smtClean="0"/>
              <a:pPr>
                <a:spcAft>
                  <a:spcPts val="600"/>
                </a:spcAft>
              </a:pPr>
              <a:t>74</a:t>
            </a:fld>
            <a:endParaRPr lang="en-US"/>
          </a:p>
        </p:txBody>
      </p:sp>
      <p:sp>
        <p:nvSpPr>
          <p:cNvPr id="2" name="TextBox 1">
            <a:extLst>
              <a:ext uri="{FF2B5EF4-FFF2-40B4-BE49-F238E27FC236}">
                <a16:creationId xmlns:a16="http://schemas.microsoft.com/office/drawing/2014/main" id="{0A9045AB-F4D8-0D03-AF0C-60154224ADA3}"/>
              </a:ext>
            </a:extLst>
          </p:cNvPr>
          <p:cNvSpPr txBox="1"/>
          <p:nvPr/>
        </p:nvSpPr>
        <p:spPr>
          <a:xfrm>
            <a:off x="2555671" y="136525"/>
            <a:ext cx="6928257" cy="707886"/>
          </a:xfrm>
          <a:prstGeom prst="rect">
            <a:avLst/>
          </a:prstGeom>
          <a:noFill/>
        </p:spPr>
        <p:txBody>
          <a:bodyPr wrap="square" rtlCol="0">
            <a:spAutoFit/>
          </a:bodyPr>
          <a:lstStyle/>
          <a:p>
            <a:r>
              <a:rPr lang="en-US" sz="4000" b="1" dirty="0">
                <a:solidFill>
                  <a:schemeClr val="bg1"/>
                </a:solidFill>
              </a:rPr>
              <a:t>Prescription Payment Plan</a:t>
            </a:r>
          </a:p>
        </p:txBody>
      </p:sp>
      <p:grpSp>
        <p:nvGrpSpPr>
          <p:cNvPr id="33" name="Graphic 31" descr="Medicine with solid fill">
            <a:extLst>
              <a:ext uri="{FF2B5EF4-FFF2-40B4-BE49-F238E27FC236}">
                <a16:creationId xmlns:a16="http://schemas.microsoft.com/office/drawing/2014/main" id="{625B37C9-CFAF-CD6A-D3EF-0CD6439AE9B2}"/>
              </a:ext>
            </a:extLst>
          </p:cNvPr>
          <p:cNvGrpSpPr/>
          <p:nvPr/>
        </p:nvGrpSpPr>
        <p:grpSpPr>
          <a:xfrm>
            <a:off x="1020110" y="2573174"/>
            <a:ext cx="1438088" cy="2054411"/>
            <a:chOff x="1020110" y="2573174"/>
            <a:chExt cx="1438088" cy="2054411"/>
          </a:xfrm>
          <a:solidFill>
            <a:srgbClr val="065290"/>
          </a:solidFill>
        </p:grpSpPr>
        <p:sp>
          <p:nvSpPr>
            <p:cNvPr id="34" name="Freeform: Shape 33">
              <a:extLst>
                <a:ext uri="{FF2B5EF4-FFF2-40B4-BE49-F238E27FC236}">
                  <a16:creationId xmlns:a16="http://schemas.microsoft.com/office/drawing/2014/main" id="{7BAC068E-26A9-20D5-F3B6-C0FADD8BA3F0}"/>
                </a:ext>
              </a:extLst>
            </p:cNvPr>
            <p:cNvSpPr/>
            <p:nvPr/>
          </p:nvSpPr>
          <p:spPr>
            <a:xfrm>
              <a:off x="1020110" y="2573174"/>
              <a:ext cx="1129926" cy="1848970"/>
            </a:xfrm>
            <a:custGeom>
              <a:avLst/>
              <a:gdLst>
                <a:gd name="csX0" fmla="*/ 1129926 w 1129926"/>
                <a:gd name="csY0" fmla="*/ 1540809 h 1848970"/>
                <a:gd name="csX1" fmla="*/ 1129926 w 1129926"/>
                <a:gd name="csY1" fmla="*/ 1335368 h 1848970"/>
                <a:gd name="csX2" fmla="*/ 256801 w 1129926"/>
                <a:gd name="csY2" fmla="*/ 1335368 h 1848970"/>
                <a:gd name="csX3" fmla="*/ 205441 w 1129926"/>
                <a:gd name="csY3" fmla="*/ 1284007 h 1848970"/>
                <a:gd name="csX4" fmla="*/ 205441 w 1129926"/>
                <a:gd name="csY4" fmla="*/ 770404 h 1848970"/>
                <a:gd name="csX5" fmla="*/ 256801 w 1129926"/>
                <a:gd name="csY5" fmla="*/ 719044 h 1848970"/>
                <a:gd name="csX6" fmla="*/ 1129926 w 1129926"/>
                <a:gd name="csY6" fmla="*/ 719044 h 1848970"/>
                <a:gd name="csX7" fmla="*/ 1129926 w 1129926"/>
                <a:gd name="csY7" fmla="*/ 513603 h 1848970"/>
                <a:gd name="csX8" fmla="*/ 1027206 w 1129926"/>
                <a:gd name="csY8" fmla="*/ 410882 h 1848970"/>
                <a:gd name="csX9" fmla="*/ 937325 w 1129926"/>
                <a:gd name="csY9" fmla="*/ 410882 h 1848970"/>
                <a:gd name="csX10" fmla="*/ 924485 w 1129926"/>
                <a:gd name="csY10" fmla="*/ 398042 h 1848970"/>
                <a:gd name="csX11" fmla="*/ 924485 w 1129926"/>
                <a:gd name="csY11" fmla="*/ 321002 h 1848970"/>
                <a:gd name="csX12" fmla="*/ 937325 w 1129926"/>
                <a:gd name="csY12" fmla="*/ 308162 h 1848970"/>
                <a:gd name="csX13" fmla="*/ 1001526 w 1129926"/>
                <a:gd name="csY13" fmla="*/ 308162 h 1848970"/>
                <a:gd name="csX14" fmla="*/ 1027206 w 1129926"/>
                <a:gd name="csY14" fmla="*/ 282482 h 1848970"/>
                <a:gd name="csX15" fmla="*/ 1027206 w 1129926"/>
                <a:gd name="csY15" fmla="*/ 102721 h 1848970"/>
                <a:gd name="csX16" fmla="*/ 924485 w 1129926"/>
                <a:gd name="csY16" fmla="*/ 0 h 1848970"/>
                <a:gd name="csX17" fmla="*/ 205441 w 1129926"/>
                <a:gd name="csY17" fmla="*/ 0 h 1848970"/>
                <a:gd name="csX18" fmla="*/ 102721 w 1129926"/>
                <a:gd name="csY18" fmla="*/ 102721 h 1848970"/>
                <a:gd name="csX19" fmla="*/ 102721 w 1129926"/>
                <a:gd name="csY19" fmla="*/ 282482 h 1848970"/>
                <a:gd name="csX20" fmla="*/ 128401 w 1129926"/>
                <a:gd name="csY20" fmla="*/ 308162 h 1848970"/>
                <a:gd name="csX21" fmla="*/ 192601 w 1129926"/>
                <a:gd name="csY21" fmla="*/ 308162 h 1848970"/>
                <a:gd name="csX22" fmla="*/ 205441 w 1129926"/>
                <a:gd name="csY22" fmla="*/ 321002 h 1848970"/>
                <a:gd name="csX23" fmla="*/ 205441 w 1129926"/>
                <a:gd name="csY23" fmla="*/ 398042 h 1848970"/>
                <a:gd name="csX24" fmla="*/ 192601 w 1129926"/>
                <a:gd name="csY24" fmla="*/ 410882 h 1848970"/>
                <a:gd name="csX25" fmla="*/ 102721 w 1129926"/>
                <a:gd name="csY25" fmla="*/ 410882 h 1848970"/>
                <a:gd name="csX26" fmla="*/ 0 w 1129926"/>
                <a:gd name="csY26" fmla="*/ 513603 h 1848970"/>
                <a:gd name="csX27" fmla="*/ 0 w 1129926"/>
                <a:gd name="csY27" fmla="*/ 1746250 h 1848970"/>
                <a:gd name="csX28" fmla="*/ 102721 w 1129926"/>
                <a:gd name="csY28" fmla="*/ 1848971 h 1848970"/>
                <a:gd name="csX29" fmla="*/ 462243 w 1129926"/>
                <a:gd name="csY29" fmla="*/ 1848971 h 1848970"/>
                <a:gd name="csX30" fmla="*/ 770404 w 1129926"/>
                <a:gd name="csY30" fmla="*/ 1540809 h 1848970"/>
                <a:gd name="csX31" fmla="*/ 1129926 w 1129926"/>
                <a:gd name="csY31" fmla="*/ 1540809 h 1848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1129926" h="1848970">
                  <a:moveTo>
                    <a:pt x="1129926" y="1540809"/>
                  </a:moveTo>
                  <a:lnTo>
                    <a:pt x="1129926" y="1335368"/>
                  </a:lnTo>
                  <a:lnTo>
                    <a:pt x="256801" y="1335368"/>
                  </a:lnTo>
                  <a:cubicBezTo>
                    <a:pt x="228553" y="1335368"/>
                    <a:pt x="205441" y="1312255"/>
                    <a:pt x="205441" y="1284007"/>
                  </a:cubicBezTo>
                  <a:lnTo>
                    <a:pt x="205441" y="770404"/>
                  </a:lnTo>
                  <a:cubicBezTo>
                    <a:pt x="205441" y="742156"/>
                    <a:pt x="228553" y="719044"/>
                    <a:pt x="256801" y="719044"/>
                  </a:cubicBezTo>
                  <a:lnTo>
                    <a:pt x="1129926" y="719044"/>
                  </a:lnTo>
                  <a:lnTo>
                    <a:pt x="1129926" y="513603"/>
                  </a:lnTo>
                  <a:cubicBezTo>
                    <a:pt x="1129926" y="457107"/>
                    <a:pt x="1083702" y="410882"/>
                    <a:pt x="1027206" y="410882"/>
                  </a:cubicBezTo>
                  <a:lnTo>
                    <a:pt x="937325" y="410882"/>
                  </a:lnTo>
                  <a:cubicBezTo>
                    <a:pt x="929621" y="410882"/>
                    <a:pt x="924485" y="405746"/>
                    <a:pt x="924485" y="398042"/>
                  </a:cubicBezTo>
                  <a:lnTo>
                    <a:pt x="924485" y="321002"/>
                  </a:lnTo>
                  <a:cubicBezTo>
                    <a:pt x="924485" y="313298"/>
                    <a:pt x="929621" y="308162"/>
                    <a:pt x="937325" y="308162"/>
                  </a:cubicBezTo>
                  <a:lnTo>
                    <a:pt x="1001526" y="308162"/>
                  </a:lnTo>
                  <a:cubicBezTo>
                    <a:pt x="1016934" y="308162"/>
                    <a:pt x="1027206" y="297890"/>
                    <a:pt x="1027206" y="282482"/>
                  </a:cubicBezTo>
                  <a:lnTo>
                    <a:pt x="1027206" y="102721"/>
                  </a:lnTo>
                  <a:cubicBezTo>
                    <a:pt x="1027206" y="46224"/>
                    <a:pt x="980982" y="0"/>
                    <a:pt x="924485" y="0"/>
                  </a:cubicBezTo>
                  <a:lnTo>
                    <a:pt x="205441" y="0"/>
                  </a:lnTo>
                  <a:cubicBezTo>
                    <a:pt x="148945" y="0"/>
                    <a:pt x="102721" y="46224"/>
                    <a:pt x="102721" y="102721"/>
                  </a:cubicBezTo>
                  <a:lnTo>
                    <a:pt x="102721" y="282482"/>
                  </a:lnTo>
                  <a:cubicBezTo>
                    <a:pt x="102721" y="297890"/>
                    <a:pt x="112993" y="308162"/>
                    <a:pt x="128401" y="308162"/>
                  </a:cubicBezTo>
                  <a:lnTo>
                    <a:pt x="192601" y="308162"/>
                  </a:lnTo>
                  <a:cubicBezTo>
                    <a:pt x="200305" y="308162"/>
                    <a:pt x="205441" y="313298"/>
                    <a:pt x="205441" y="321002"/>
                  </a:cubicBezTo>
                  <a:lnTo>
                    <a:pt x="205441" y="398042"/>
                  </a:lnTo>
                  <a:cubicBezTo>
                    <a:pt x="205441" y="405746"/>
                    <a:pt x="200305" y="410882"/>
                    <a:pt x="192601" y="410882"/>
                  </a:cubicBezTo>
                  <a:lnTo>
                    <a:pt x="102721" y="410882"/>
                  </a:lnTo>
                  <a:cubicBezTo>
                    <a:pt x="46224" y="410882"/>
                    <a:pt x="0" y="457107"/>
                    <a:pt x="0" y="513603"/>
                  </a:cubicBezTo>
                  <a:lnTo>
                    <a:pt x="0" y="1746250"/>
                  </a:lnTo>
                  <a:cubicBezTo>
                    <a:pt x="0" y="1802746"/>
                    <a:pt x="46224" y="1848971"/>
                    <a:pt x="102721" y="1848971"/>
                  </a:cubicBezTo>
                  <a:lnTo>
                    <a:pt x="462243" y="1848971"/>
                  </a:lnTo>
                  <a:cubicBezTo>
                    <a:pt x="462243" y="1679482"/>
                    <a:pt x="600915" y="1540809"/>
                    <a:pt x="770404" y="1540809"/>
                  </a:cubicBezTo>
                  <a:lnTo>
                    <a:pt x="1129926" y="1540809"/>
                  </a:lnTo>
                  <a:close/>
                </a:path>
              </a:pathLst>
            </a:custGeom>
            <a:grpFill/>
            <a:ln w="25598" cap="flat">
              <a:noFill/>
              <a:prstDash val="solid"/>
              <a:miter/>
            </a:ln>
          </p:spPr>
          <p:txBody>
            <a:bodyPr/>
            <a:lstStyle/>
            <a:p>
              <a:endParaRPr lang="en-US"/>
            </a:p>
          </p:txBody>
        </p:sp>
        <p:sp>
          <p:nvSpPr>
            <p:cNvPr id="35" name="Freeform: Shape 34">
              <a:extLst>
                <a:ext uri="{FF2B5EF4-FFF2-40B4-BE49-F238E27FC236}">
                  <a16:creationId xmlns:a16="http://schemas.microsoft.com/office/drawing/2014/main" id="{504828DD-974E-9E03-4939-DE5C919FB0D7}"/>
                </a:ext>
              </a:extLst>
            </p:cNvPr>
            <p:cNvSpPr/>
            <p:nvPr/>
          </p:nvSpPr>
          <p:spPr>
            <a:xfrm>
              <a:off x="1328272" y="3394938"/>
              <a:ext cx="821764" cy="410882"/>
            </a:xfrm>
            <a:custGeom>
              <a:avLst/>
              <a:gdLst>
                <a:gd name="csX0" fmla="*/ 0 w 821764"/>
                <a:gd name="csY0" fmla="*/ 25680 h 410882"/>
                <a:gd name="csX1" fmla="*/ 0 w 821764"/>
                <a:gd name="csY1" fmla="*/ 385202 h 410882"/>
                <a:gd name="csX2" fmla="*/ 25680 w 821764"/>
                <a:gd name="csY2" fmla="*/ 410882 h 410882"/>
                <a:gd name="csX3" fmla="*/ 821765 w 821764"/>
                <a:gd name="csY3" fmla="*/ 410882 h 410882"/>
                <a:gd name="csX4" fmla="*/ 821765 w 821764"/>
                <a:gd name="csY4" fmla="*/ 0 h 410882"/>
                <a:gd name="csX5" fmla="*/ 25680 w 821764"/>
                <a:gd name="csY5" fmla="*/ 0 h 410882"/>
                <a:gd name="csX6" fmla="*/ 0 w 821764"/>
                <a:gd name="csY6" fmla="*/ 25680 h 41088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21764" h="410882">
                  <a:moveTo>
                    <a:pt x="0" y="25680"/>
                  </a:moveTo>
                  <a:lnTo>
                    <a:pt x="0" y="385202"/>
                  </a:lnTo>
                  <a:cubicBezTo>
                    <a:pt x="0" y="400610"/>
                    <a:pt x="10272" y="410882"/>
                    <a:pt x="25680" y="410882"/>
                  </a:cubicBezTo>
                  <a:lnTo>
                    <a:pt x="821765" y="410882"/>
                  </a:lnTo>
                  <a:lnTo>
                    <a:pt x="821765" y="0"/>
                  </a:lnTo>
                  <a:lnTo>
                    <a:pt x="25680" y="0"/>
                  </a:lnTo>
                  <a:cubicBezTo>
                    <a:pt x="10272" y="0"/>
                    <a:pt x="0" y="10272"/>
                    <a:pt x="0" y="25680"/>
                  </a:cubicBezTo>
                  <a:close/>
                </a:path>
              </a:pathLst>
            </a:custGeom>
            <a:grpFill/>
            <a:ln w="25598" cap="flat">
              <a:noFill/>
              <a:prstDash val="solid"/>
              <a:miter/>
            </a:ln>
          </p:spPr>
          <p:txBody>
            <a:bodyPr/>
            <a:lstStyle/>
            <a:p>
              <a:endParaRPr lang="en-US"/>
            </a:p>
          </p:txBody>
        </p:sp>
        <p:sp>
          <p:nvSpPr>
            <p:cNvPr id="36" name="Freeform: Shape 35">
              <a:extLst>
                <a:ext uri="{FF2B5EF4-FFF2-40B4-BE49-F238E27FC236}">
                  <a16:creationId xmlns:a16="http://schemas.microsoft.com/office/drawing/2014/main" id="{75866099-229E-CBE6-744B-9AE5A50D8FFD}"/>
                </a:ext>
              </a:extLst>
            </p:cNvPr>
            <p:cNvSpPr/>
            <p:nvPr/>
          </p:nvSpPr>
          <p:spPr>
            <a:xfrm>
              <a:off x="1585074" y="4216703"/>
              <a:ext cx="873124" cy="410882"/>
            </a:xfrm>
            <a:custGeom>
              <a:avLst/>
              <a:gdLst>
                <a:gd name="csX0" fmla="*/ 436562 w 873124"/>
                <a:gd name="csY0" fmla="*/ 308162 h 410882"/>
                <a:gd name="csX1" fmla="*/ 205441 w 873124"/>
                <a:gd name="csY1" fmla="*/ 308162 h 410882"/>
                <a:gd name="csX2" fmla="*/ 102721 w 873124"/>
                <a:gd name="csY2" fmla="*/ 205441 h 410882"/>
                <a:gd name="csX3" fmla="*/ 205441 w 873124"/>
                <a:gd name="csY3" fmla="*/ 102721 h 410882"/>
                <a:gd name="csX4" fmla="*/ 436562 w 873124"/>
                <a:gd name="csY4" fmla="*/ 102721 h 410882"/>
                <a:gd name="csX5" fmla="*/ 436562 w 873124"/>
                <a:gd name="csY5" fmla="*/ 308162 h 410882"/>
                <a:gd name="csX6" fmla="*/ 667684 w 873124"/>
                <a:gd name="csY6" fmla="*/ 0 h 410882"/>
                <a:gd name="csX7" fmla="*/ 205441 w 873124"/>
                <a:gd name="csY7" fmla="*/ 0 h 410882"/>
                <a:gd name="csX8" fmla="*/ 0 w 873124"/>
                <a:gd name="csY8" fmla="*/ 205441 h 410882"/>
                <a:gd name="csX9" fmla="*/ 205441 w 873124"/>
                <a:gd name="csY9" fmla="*/ 410882 h 410882"/>
                <a:gd name="csX10" fmla="*/ 667684 w 873124"/>
                <a:gd name="csY10" fmla="*/ 410882 h 410882"/>
                <a:gd name="csX11" fmla="*/ 873125 w 873124"/>
                <a:gd name="csY11" fmla="*/ 205441 h 410882"/>
                <a:gd name="csX12" fmla="*/ 667684 w 873124"/>
                <a:gd name="csY12" fmla="*/ 0 h 410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873124" h="410882">
                  <a:moveTo>
                    <a:pt x="436562" y="308162"/>
                  </a:moveTo>
                  <a:lnTo>
                    <a:pt x="205441" y="308162"/>
                  </a:lnTo>
                  <a:cubicBezTo>
                    <a:pt x="148945" y="308162"/>
                    <a:pt x="102721" y="261937"/>
                    <a:pt x="102721" y="205441"/>
                  </a:cubicBezTo>
                  <a:cubicBezTo>
                    <a:pt x="102721" y="148945"/>
                    <a:pt x="148945" y="102721"/>
                    <a:pt x="205441" y="102721"/>
                  </a:cubicBezTo>
                  <a:lnTo>
                    <a:pt x="436562" y="102721"/>
                  </a:lnTo>
                  <a:lnTo>
                    <a:pt x="436562" y="308162"/>
                  </a:lnTo>
                  <a:close/>
                  <a:moveTo>
                    <a:pt x="667684" y="0"/>
                  </a:moveTo>
                  <a:lnTo>
                    <a:pt x="205441" y="0"/>
                  </a:lnTo>
                  <a:cubicBezTo>
                    <a:pt x="92448" y="0"/>
                    <a:pt x="0" y="92448"/>
                    <a:pt x="0" y="205441"/>
                  </a:cubicBezTo>
                  <a:cubicBezTo>
                    <a:pt x="0" y="318434"/>
                    <a:pt x="92448" y="410882"/>
                    <a:pt x="205441" y="410882"/>
                  </a:cubicBezTo>
                  <a:lnTo>
                    <a:pt x="667684" y="410882"/>
                  </a:lnTo>
                  <a:cubicBezTo>
                    <a:pt x="780677" y="410882"/>
                    <a:pt x="873125" y="318434"/>
                    <a:pt x="873125" y="205441"/>
                  </a:cubicBezTo>
                  <a:cubicBezTo>
                    <a:pt x="873125" y="92448"/>
                    <a:pt x="780677" y="0"/>
                    <a:pt x="667684" y="0"/>
                  </a:cubicBezTo>
                  <a:close/>
                </a:path>
              </a:pathLst>
            </a:custGeom>
            <a:grpFill/>
            <a:ln w="25598" cap="flat">
              <a:noFill/>
              <a:prstDash val="solid"/>
              <a:miter/>
            </a:ln>
          </p:spPr>
          <p:txBody>
            <a:bodyPr/>
            <a:lstStyle/>
            <a:p>
              <a:endParaRPr lang="en-US"/>
            </a:p>
          </p:txBody>
        </p:sp>
      </p:grpSp>
    </p:spTree>
    <p:extLst>
      <p:ext uri="{BB962C8B-B14F-4D97-AF65-F5344CB8AC3E}">
        <p14:creationId xmlns:p14="http://schemas.microsoft.com/office/powerpoint/2010/main" val="2961767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49D4FF-54A4-E289-0B90-D79CCE44E0D7}"/>
              </a:ext>
            </a:extLst>
          </p:cNvPr>
          <p:cNvSpPr>
            <a:spLocks noGrp="1"/>
          </p:cNvSpPr>
          <p:nvPr>
            <p:ph type="sldNum" sz="quarter" idx="12"/>
          </p:nvPr>
        </p:nvSpPr>
        <p:spPr/>
        <p:txBody>
          <a:bodyPr/>
          <a:lstStyle/>
          <a:p>
            <a:fld id="{844A7B69-93E2-4D34-896D-EFDD7F03AB74}" type="slidenum">
              <a:rPr lang="en-US" smtClean="0"/>
              <a:t>75</a:t>
            </a:fld>
            <a:endParaRPr lang="en-US"/>
          </a:p>
        </p:txBody>
      </p:sp>
      <p:sp>
        <p:nvSpPr>
          <p:cNvPr id="3" name="TextBox 2">
            <a:extLst>
              <a:ext uri="{FF2B5EF4-FFF2-40B4-BE49-F238E27FC236}">
                <a16:creationId xmlns:a16="http://schemas.microsoft.com/office/drawing/2014/main" id="{C523E25A-0D31-3B4F-5ABB-EA3B724CD21D}"/>
              </a:ext>
            </a:extLst>
          </p:cNvPr>
          <p:cNvSpPr txBox="1"/>
          <p:nvPr/>
        </p:nvSpPr>
        <p:spPr>
          <a:xfrm>
            <a:off x="2895601" y="1543695"/>
            <a:ext cx="8718174" cy="4113370"/>
          </a:xfrm>
          <a:prstGeom prst="rect">
            <a:avLst/>
          </a:prstGeom>
          <a:noFill/>
        </p:spPr>
        <p:txBody>
          <a:bodyPr wrap="square" rtlCol="0">
            <a:spAutoFit/>
          </a:bodyPr>
          <a:lstStyle/>
          <a:p>
            <a:pPr marL="228600" indent="-228600">
              <a:lnSpc>
                <a:spcPct val="150000"/>
              </a:lnSpc>
              <a:spcBef>
                <a:spcPts val="1000"/>
              </a:spcBef>
              <a:buFont typeface="Arial" panose="020B0604020202020204" pitchFamily="34" charset="0"/>
              <a:buChar char="•"/>
            </a:pPr>
            <a:r>
              <a:rPr lang="en-US" sz="2000" b="1" i="1" dirty="0"/>
              <a:t>Your payments might change every month, so you might not know what your exact bill will be ahead of time.</a:t>
            </a:r>
          </a:p>
          <a:p>
            <a:pPr marL="228600" indent="-228600">
              <a:lnSpc>
                <a:spcPct val="150000"/>
              </a:lnSpc>
              <a:spcBef>
                <a:spcPts val="1000"/>
              </a:spcBef>
              <a:buFont typeface="Arial" panose="020B0604020202020204" pitchFamily="34" charset="0"/>
              <a:buChar char="•"/>
            </a:pPr>
            <a:r>
              <a:rPr lang="en-US" sz="2000" dirty="0"/>
              <a:t>Future payments might increase when you fill a new prescription or refill an existing prescription because new out-of-pocket costs get added to you monthly payment</a:t>
            </a:r>
          </a:p>
          <a:p>
            <a:pPr marL="228600" indent="-228600">
              <a:lnSpc>
                <a:spcPct val="150000"/>
              </a:lnSpc>
              <a:spcBef>
                <a:spcPts val="1000"/>
              </a:spcBef>
              <a:buFont typeface="Arial" panose="020B0604020202020204" pitchFamily="34" charset="0"/>
              <a:buChar char="•"/>
            </a:pPr>
            <a:r>
              <a:rPr lang="en-US" sz="2000" dirty="0"/>
              <a:t>Anyone with a Medicare drug plan or Medicare health plan with drug coverage can use this payment option</a:t>
            </a:r>
          </a:p>
          <a:p>
            <a:pPr marL="228600" indent="-228600">
              <a:lnSpc>
                <a:spcPct val="150000"/>
              </a:lnSpc>
              <a:spcBef>
                <a:spcPts val="1000"/>
              </a:spcBef>
              <a:buFont typeface="Arial" panose="020B0604020202020204" pitchFamily="34" charset="0"/>
              <a:buChar char="•"/>
            </a:pPr>
            <a:r>
              <a:rPr lang="en-US" sz="2000" b="1" i="1" dirty="0"/>
              <a:t>All plans offer this payment option, and participation is voluntary</a:t>
            </a:r>
          </a:p>
        </p:txBody>
      </p:sp>
      <p:sp>
        <p:nvSpPr>
          <p:cNvPr id="6" name="TextBox 5">
            <a:extLst>
              <a:ext uri="{FF2B5EF4-FFF2-40B4-BE49-F238E27FC236}">
                <a16:creationId xmlns:a16="http://schemas.microsoft.com/office/drawing/2014/main" id="{84D874F9-D148-121F-2F6F-1C19D6CF13C1}"/>
              </a:ext>
            </a:extLst>
          </p:cNvPr>
          <p:cNvSpPr txBox="1"/>
          <p:nvPr/>
        </p:nvSpPr>
        <p:spPr>
          <a:xfrm>
            <a:off x="2555671" y="136525"/>
            <a:ext cx="6928257" cy="707886"/>
          </a:xfrm>
          <a:prstGeom prst="rect">
            <a:avLst/>
          </a:prstGeom>
          <a:noFill/>
        </p:spPr>
        <p:txBody>
          <a:bodyPr wrap="square" rtlCol="0">
            <a:spAutoFit/>
          </a:bodyPr>
          <a:lstStyle/>
          <a:p>
            <a:r>
              <a:rPr lang="en-US" sz="4000" b="1" dirty="0">
                <a:solidFill>
                  <a:schemeClr val="bg1"/>
                </a:solidFill>
              </a:rPr>
              <a:t>Prescription Payment Plan</a:t>
            </a:r>
          </a:p>
        </p:txBody>
      </p:sp>
      <p:pic>
        <p:nvPicPr>
          <p:cNvPr id="8" name="Graphic 7" descr="Medicine with solid fill">
            <a:extLst>
              <a:ext uri="{FF2B5EF4-FFF2-40B4-BE49-F238E27FC236}">
                <a16:creationId xmlns:a16="http://schemas.microsoft.com/office/drawing/2014/main" id="{485D31A0-17FA-8DA1-BE20-D82DB808ED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225" y="2196353"/>
            <a:ext cx="2465294" cy="2465294"/>
          </a:xfrm>
          <a:prstGeom prst="rect">
            <a:avLst/>
          </a:prstGeom>
        </p:spPr>
      </p:pic>
    </p:spTree>
    <p:extLst>
      <p:ext uri="{BB962C8B-B14F-4D97-AF65-F5344CB8AC3E}">
        <p14:creationId xmlns:p14="http://schemas.microsoft.com/office/powerpoint/2010/main" val="1610570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86B07A-B6DE-8D29-8EC3-A33949BEDD2D}"/>
              </a:ext>
            </a:extLst>
          </p:cNvPr>
          <p:cNvSpPr txBox="1"/>
          <p:nvPr/>
        </p:nvSpPr>
        <p:spPr>
          <a:xfrm>
            <a:off x="934874" y="1476133"/>
            <a:ext cx="2277558" cy="923330"/>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rPr>
              <a:t>Part 5</a:t>
            </a:r>
          </a:p>
        </p:txBody>
      </p:sp>
      <p:pic>
        <p:nvPicPr>
          <p:cNvPr id="4" name="Picture 3">
            <a:extLst>
              <a:ext uri="{FF2B5EF4-FFF2-40B4-BE49-F238E27FC236}">
                <a16:creationId xmlns:a16="http://schemas.microsoft.com/office/drawing/2014/main" id="{8F7A0F9B-3338-81A6-6674-17477C468E9F}"/>
              </a:ext>
            </a:extLst>
          </p:cNvPr>
          <p:cNvPicPr>
            <a:picLocks noChangeAspect="1"/>
          </p:cNvPicPr>
          <p:nvPr/>
        </p:nvPicPr>
        <p:blipFill>
          <a:blip r:embed="rId3"/>
          <a:stretch>
            <a:fillRect/>
          </a:stretch>
        </p:blipFill>
        <p:spPr>
          <a:xfrm>
            <a:off x="695805" y="2612987"/>
            <a:ext cx="4385115" cy="1632025"/>
          </a:xfrm>
          <a:prstGeom prst="rect">
            <a:avLst/>
          </a:prstGeom>
        </p:spPr>
      </p:pic>
      <p:pic>
        <p:nvPicPr>
          <p:cNvPr id="6" name="Picture 5">
            <a:extLst>
              <a:ext uri="{FF2B5EF4-FFF2-40B4-BE49-F238E27FC236}">
                <a16:creationId xmlns:a16="http://schemas.microsoft.com/office/drawing/2014/main" id="{4F08AEA0-031C-3C0B-FC2C-AAB296D3275D}"/>
              </a:ext>
            </a:extLst>
          </p:cNvPr>
          <p:cNvPicPr>
            <a:picLocks noChangeAspect="1"/>
          </p:cNvPicPr>
          <p:nvPr/>
        </p:nvPicPr>
        <p:blipFill>
          <a:blip r:embed="rId4"/>
          <a:stretch>
            <a:fillRect/>
          </a:stretch>
        </p:blipFill>
        <p:spPr>
          <a:xfrm>
            <a:off x="7233512" y="1292166"/>
            <a:ext cx="4462659" cy="4273666"/>
          </a:xfrm>
          <a:prstGeom prst="rect">
            <a:avLst/>
          </a:prstGeom>
        </p:spPr>
      </p:pic>
    </p:spTree>
    <p:extLst>
      <p:ext uri="{BB962C8B-B14F-4D97-AF65-F5344CB8AC3E}">
        <p14:creationId xmlns:p14="http://schemas.microsoft.com/office/powerpoint/2010/main" val="2947856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0A1FF-884F-4F0A-AFDE-6B39CFEB1464}"/>
              </a:ext>
            </a:extLst>
          </p:cNvPr>
          <p:cNvSpPr/>
          <p:nvPr/>
        </p:nvSpPr>
        <p:spPr>
          <a:xfrm>
            <a:off x="1531838" y="1265794"/>
            <a:ext cx="10118860"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Wisconsin’s Prescription Drug Assistance Program</a:t>
            </a:r>
          </a:p>
        </p:txBody>
      </p:sp>
      <p:sp>
        <p:nvSpPr>
          <p:cNvPr id="3" name="Rectangle 2">
            <a:extLst>
              <a:ext uri="{FF2B5EF4-FFF2-40B4-BE49-F238E27FC236}">
                <a16:creationId xmlns:a16="http://schemas.microsoft.com/office/drawing/2014/main" id="{EF96D4C7-033B-4412-A88E-E8904DB9518B}"/>
              </a:ext>
            </a:extLst>
          </p:cNvPr>
          <p:cNvSpPr/>
          <p:nvPr/>
        </p:nvSpPr>
        <p:spPr>
          <a:xfrm>
            <a:off x="541303" y="2008368"/>
            <a:ext cx="7504804" cy="3959482"/>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000" dirty="0">
                <a:cs typeface="Arial" charset="0"/>
              </a:rPr>
              <a:t>Available to Wisconsin residents age 65 and over who are </a:t>
            </a:r>
            <a:r>
              <a:rPr lang="en-US" sz="2000" dirty="0"/>
              <a:t>U.S. citizens or have qualifying immigrant status.</a:t>
            </a:r>
            <a:endParaRPr lang="en-US" altLang="en-US" sz="2000" dirty="0">
              <a:cs typeface="Arial" charset="0"/>
            </a:endParaRPr>
          </a:p>
          <a:p>
            <a:pPr marL="342900" indent="-342900">
              <a:spcAft>
                <a:spcPts val="600"/>
              </a:spcAft>
              <a:buFont typeface="Wingdings" panose="05000000000000000000" pitchFamily="2" charset="2"/>
              <a:buChar char="§"/>
            </a:pPr>
            <a:r>
              <a:rPr lang="en-US" altLang="en-US" sz="2000" dirty="0">
                <a:cs typeface="Arial" charset="0"/>
              </a:rPr>
              <a:t>$30 annual application fee. (No monthly premium)</a:t>
            </a:r>
          </a:p>
          <a:p>
            <a:pPr marL="342900" indent="-342900">
              <a:spcAft>
                <a:spcPts val="600"/>
              </a:spcAft>
              <a:buFont typeface="Wingdings" panose="05000000000000000000" pitchFamily="2" charset="2"/>
              <a:buChar char="§"/>
            </a:pPr>
            <a:r>
              <a:rPr lang="en-US" altLang="en-US" sz="2000" dirty="0">
                <a:cs typeface="Arial" charset="0"/>
              </a:rPr>
              <a:t>Creditable coverage. (Avoids Part D penalty)</a:t>
            </a:r>
          </a:p>
          <a:p>
            <a:pPr marL="342900" indent="-342900">
              <a:spcAft>
                <a:spcPts val="600"/>
              </a:spcAft>
              <a:buFont typeface="Wingdings" panose="05000000000000000000" pitchFamily="2" charset="2"/>
              <a:buChar char="§"/>
            </a:pPr>
            <a:r>
              <a:rPr lang="en-US" altLang="en-US" sz="2000" dirty="0">
                <a:cs typeface="Arial" charset="0"/>
              </a:rPr>
              <a:t>Your annual income determines your level of coverage.</a:t>
            </a:r>
          </a:p>
          <a:p>
            <a:pPr marL="800100" lvl="1" indent="-342900">
              <a:spcAft>
                <a:spcPts val="600"/>
              </a:spcAft>
              <a:buFont typeface="Wingdings" panose="05000000000000000000" pitchFamily="2" charset="2"/>
              <a:buChar char="§"/>
            </a:pPr>
            <a:r>
              <a:rPr lang="en-US" altLang="en-US" sz="2000" dirty="0">
                <a:cs typeface="Arial" charset="0"/>
              </a:rPr>
              <a:t>No deductible at Level 1.</a:t>
            </a:r>
          </a:p>
          <a:p>
            <a:pPr marL="800100" lvl="1" indent="-342900">
              <a:spcAft>
                <a:spcPts val="600"/>
              </a:spcAft>
              <a:buFont typeface="Wingdings" panose="05000000000000000000" pitchFamily="2" charset="2"/>
              <a:buChar char="§"/>
            </a:pPr>
            <a:r>
              <a:rPr lang="en-US" altLang="en-US" sz="2000" dirty="0">
                <a:cs typeface="Arial" charset="0"/>
              </a:rPr>
              <a:t>Level 2a and 2b have a deductible.</a:t>
            </a:r>
          </a:p>
          <a:p>
            <a:pPr marL="800100" lvl="1" indent="-342900">
              <a:spcAft>
                <a:spcPts val="600"/>
              </a:spcAft>
              <a:buFont typeface="Wingdings" panose="05000000000000000000" pitchFamily="2" charset="2"/>
              <a:buChar char="§"/>
            </a:pPr>
            <a:r>
              <a:rPr lang="en-US" altLang="en-US" sz="2000" dirty="0">
                <a:cs typeface="Arial" charset="0"/>
              </a:rPr>
              <a:t>Level 3 has a deductible and spenddown.</a:t>
            </a:r>
          </a:p>
          <a:p>
            <a:pPr marL="342900" indent="-342900">
              <a:lnSpc>
                <a:spcPct val="150000"/>
              </a:lnSpc>
              <a:buFont typeface="Wingdings" panose="05000000000000000000" pitchFamily="2" charset="2"/>
              <a:buChar char="§"/>
            </a:pPr>
            <a:r>
              <a:rPr lang="en-US" altLang="en-US" sz="2000" dirty="0">
                <a:cs typeface="Arial" charset="0"/>
              </a:rPr>
              <a:t>No asset limit.</a:t>
            </a:r>
          </a:p>
          <a:p>
            <a:pPr marL="342900" indent="-342900">
              <a:lnSpc>
                <a:spcPct val="150000"/>
              </a:lnSpc>
              <a:buFont typeface="Wingdings" panose="05000000000000000000" pitchFamily="2" charset="2"/>
              <a:buChar char="§"/>
            </a:pPr>
            <a:r>
              <a:rPr lang="en-US" altLang="en-US" sz="2000" dirty="0">
                <a:cs typeface="Arial" charset="0"/>
              </a:rPr>
              <a:t>May use alone or in addition to Part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240053" y="2302060"/>
            <a:ext cx="3475293" cy="3231654"/>
          </a:xfrm>
          <a:prstGeom prst="rect">
            <a:avLst/>
          </a:prstGeom>
          <a:solidFill>
            <a:schemeClr val="bg1"/>
          </a:solidFill>
          <a:ln>
            <a:solidFill>
              <a:schemeClr val="accent1">
                <a:lumMod val="50000"/>
              </a:schemeClr>
            </a:solidFill>
          </a:ln>
        </p:spPr>
        <p:txBody>
          <a:bodyPr wrap="square" rtlCol="0">
            <a:spAutoFit/>
          </a:bodyPr>
          <a:lstStyle/>
          <a:p>
            <a:endParaRPr lang="en-US" sz="2000" dirty="0"/>
          </a:p>
          <a:p>
            <a:endParaRPr lang="en-US" sz="2000" dirty="0"/>
          </a:p>
          <a:p>
            <a:endParaRPr lang="en-US" sz="2000" dirty="0"/>
          </a:p>
          <a:p>
            <a:endParaRPr lang="en-US" sz="2000" dirty="0"/>
          </a:p>
          <a:p>
            <a:pPr algn="ctr"/>
            <a:r>
              <a:rPr lang="en-US" sz="2000" dirty="0"/>
              <a:t>For more information or to download an application : </a:t>
            </a:r>
            <a:r>
              <a:rPr lang="en-US" sz="1600" dirty="0">
                <a:hlinkClick r:id="rId3"/>
              </a:rPr>
              <a:t>www.dhs.wisconsin.gov/seniorcare</a:t>
            </a:r>
            <a:endParaRPr lang="en-US" sz="1600" dirty="0"/>
          </a:p>
          <a:p>
            <a:pPr algn="ctr"/>
            <a:endParaRPr lang="en-US" sz="2000" dirty="0"/>
          </a:p>
          <a:p>
            <a:pPr algn="ctr"/>
            <a:r>
              <a:rPr lang="en-US" sz="2400" b="1" dirty="0"/>
              <a:t>Or call:</a:t>
            </a:r>
          </a:p>
          <a:p>
            <a:pPr algn="ctr"/>
            <a:r>
              <a:rPr lang="en-US" sz="2400" b="1" dirty="0"/>
              <a:t> 1-800-657-2038</a:t>
            </a:r>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327913"/>
            <a:ext cx="2734200" cy="1019629"/>
          </a:xfrm>
          <a:prstGeom prst="rect">
            <a:avLst/>
          </a:prstGeom>
        </p:spPr>
      </p:pic>
      <p:sp>
        <p:nvSpPr>
          <p:cNvPr id="5" name="TextBox 4">
            <a:extLst>
              <a:ext uri="{FF2B5EF4-FFF2-40B4-BE49-F238E27FC236}">
                <a16:creationId xmlns:a16="http://schemas.microsoft.com/office/drawing/2014/main" id="{13F76DE3-D74D-3D4F-FC89-F4C47E4C99E5}"/>
              </a:ext>
            </a:extLst>
          </p:cNvPr>
          <p:cNvSpPr txBox="1"/>
          <p:nvPr/>
        </p:nvSpPr>
        <p:spPr>
          <a:xfrm>
            <a:off x="4636941" y="115542"/>
            <a:ext cx="2918117" cy="707886"/>
          </a:xfrm>
          <a:prstGeom prst="rect">
            <a:avLst/>
          </a:prstGeom>
          <a:noFill/>
        </p:spPr>
        <p:txBody>
          <a:bodyPr wrap="square" rtlCol="0">
            <a:spAutoFit/>
          </a:bodyPr>
          <a:lstStyle/>
          <a:p>
            <a:r>
              <a:rPr lang="en-US" sz="4000" b="1" dirty="0">
                <a:solidFill>
                  <a:schemeClr val="bg1"/>
                </a:solidFill>
              </a:rPr>
              <a:t>SeniorCare</a:t>
            </a:r>
          </a:p>
        </p:txBody>
      </p:sp>
    </p:spTree>
    <p:extLst>
      <p:ext uri="{BB962C8B-B14F-4D97-AF65-F5344CB8AC3E}">
        <p14:creationId xmlns:p14="http://schemas.microsoft.com/office/powerpoint/2010/main" val="32307428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37C48-0678-3AFC-1E03-91ABE05BF91A}"/>
              </a:ext>
            </a:extLst>
          </p:cNvPr>
          <p:cNvSpPr>
            <a:spLocks noGrp="1"/>
          </p:cNvSpPr>
          <p:nvPr>
            <p:ph type="sldNum" sz="quarter" idx="12"/>
          </p:nvPr>
        </p:nvSpPr>
        <p:spPr/>
        <p:txBody>
          <a:bodyPr/>
          <a:lstStyle/>
          <a:p>
            <a:fld id="{844A7B69-93E2-4D34-896D-EFDD7F03AB74}" type="slidenum">
              <a:rPr lang="en-US" smtClean="0"/>
              <a:t>78</a:t>
            </a:fld>
            <a:endParaRPr lang="en-US"/>
          </a:p>
        </p:txBody>
      </p:sp>
      <p:sp>
        <p:nvSpPr>
          <p:cNvPr id="4" name="TextBox 3">
            <a:extLst>
              <a:ext uri="{FF2B5EF4-FFF2-40B4-BE49-F238E27FC236}">
                <a16:creationId xmlns:a16="http://schemas.microsoft.com/office/drawing/2014/main" id="{4943A792-C9BA-00F6-D1AA-0917D8FF685D}"/>
              </a:ext>
            </a:extLst>
          </p:cNvPr>
          <p:cNvSpPr txBox="1"/>
          <p:nvPr/>
        </p:nvSpPr>
        <p:spPr>
          <a:xfrm>
            <a:off x="3561346" y="120315"/>
            <a:ext cx="5486401" cy="707886"/>
          </a:xfrm>
          <a:prstGeom prst="rect">
            <a:avLst/>
          </a:prstGeom>
          <a:noFill/>
        </p:spPr>
        <p:txBody>
          <a:bodyPr wrap="square" rtlCol="0">
            <a:spAutoFit/>
          </a:bodyPr>
          <a:lstStyle/>
          <a:p>
            <a:r>
              <a:rPr lang="en-US" sz="4000" b="1" dirty="0">
                <a:solidFill>
                  <a:schemeClr val="bg1"/>
                </a:solidFill>
              </a:rPr>
              <a:t>Levels of SeniorCare</a:t>
            </a:r>
          </a:p>
        </p:txBody>
      </p:sp>
      <p:sp>
        <p:nvSpPr>
          <p:cNvPr id="58" name="Rectangle 57">
            <a:extLst>
              <a:ext uri="{FF2B5EF4-FFF2-40B4-BE49-F238E27FC236}">
                <a16:creationId xmlns:a16="http://schemas.microsoft.com/office/drawing/2014/main" id="{E242C39B-A514-A203-106D-D77ED9599D45}"/>
              </a:ext>
            </a:extLst>
          </p:cNvPr>
          <p:cNvSpPr/>
          <p:nvPr/>
        </p:nvSpPr>
        <p:spPr>
          <a:xfrm>
            <a:off x="0" y="828201"/>
            <a:ext cx="12192000" cy="60297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3F9C84BD-70C3-D893-5872-3F20F7974A75}"/>
              </a:ext>
            </a:extLst>
          </p:cNvPr>
          <p:cNvGraphicFramePr>
            <a:graphicFrameLocks noGrp="1"/>
          </p:cNvGraphicFramePr>
          <p:nvPr>
            <p:extLst>
              <p:ext uri="{D42A27DB-BD31-4B8C-83A1-F6EECF244321}">
                <p14:modId xmlns:p14="http://schemas.microsoft.com/office/powerpoint/2010/main" val="3934324235"/>
              </p:ext>
            </p:extLst>
          </p:nvPr>
        </p:nvGraphicFramePr>
        <p:xfrm>
          <a:off x="222503" y="828200"/>
          <a:ext cx="11887201" cy="5947503"/>
        </p:xfrm>
        <a:graphic>
          <a:graphicData uri="http://schemas.openxmlformats.org/drawingml/2006/table">
            <a:tbl>
              <a:tblPr/>
              <a:tblGrid>
                <a:gridCol w="5100745">
                  <a:extLst>
                    <a:ext uri="{9D8B030D-6E8A-4147-A177-3AD203B41FA5}">
                      <a16:colId xmlns:a16="http://schemas.microsoft.com/office/drawing/2014/main" val="593880791"/>
                    </a:ext>
                  </a:extLst>
                </a:gridCol>
                <a:gridCol w="6786456">
                  <a:extLst>
                    <a:ext uri="{9D8B030D-6E8A-4147-A177-3AD203B41FA5}">
                      <a16:colId xmlns:a16="http://schemas.microsoft.com/office/drawing/2014/main" val="2683022181"/>
                    </a:ext>
                  </a:extLst>
                </a:gridCol>
              </a:tblGrid>
              <a:tr h="380265">
                <a:tc>
                  <a:txBody>
                    <a:bodyPr/>
                    <a:lstStyle/>
                    <a:p>
                      <a:pPr lvl="1" algn="l" fontAlgn="b">
                        <a:buNone/>
                      </a:pPr>
                      <a:r>
                        <a:rPr lang="en-US" sz="2000" b="1" i="0" u="none" strike="noStrike" dirty="0">
                          <a:solidFill>
                            <a:srgbClr val="000000"/>
                          </a:solidFill>
                          <a:effectLst/>
                          <a:latin typeface="Aptos Narrow" panose="020B0004020202020204" pitchFamily="34" charset="0"/>
                        </a:rPr>
                        <a:t>Income Limits* </a:t>
                      </a:r>
                      <a:r>
                        <a:rPr lang="en-US" sz="1100" b="0" i="0" u="none" strike="noStrike" dirty="0">
                          <a:solidFill>
                            <a:srgbClr val="000000"/>
                          </a:solidFill>
                          <a:effectLst/>
                          <a:latin typeface="Aptos Narrow" panose="020B0004020202020204" pitchFamily="34" charset="0"/>
                        </a:rPr>
                        <a:t>Based on 2026 FPL Numbers</a:t>
                      </a:r>
                      <a:endParaRPr lang="en-US" sz="1300" b="1" i="0" u="none" strike="noStrike" dirty="0">
                        <a:solidFill>
                          <a:srgbClr val="000000"/>
                        </a:solidFill>
                        <a:effectLst/>
                        <a:latin typeface="Aptos Narrow" panose="020B0004020202020204" pitchFamily="34" charset="0"/>
                      </a:endParaRP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lvl="1" algn="l" fontAlgn="b">
                        <a:buNone/>
                      </a:pPr>
                      <a:r>
                        <a:rPr lang="en-US" sz="2000" b="1" i="0" u="none" strike="noStrike" dirty="0">
                          <a:solidFill>
                            <a:srgbClr val="000000"/>
                          </a:solidFill>
                          <a:effectLst/>
                          <a:latin typeface="Aptos Narrow" panose="020B0004020202020204" pitchFamily="34" charset="0"/>
                        </a:rPr>
                        <a:t>Annual Out-of-Pocket Expense Requirements and Benefits</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469564341"/>
                  </a:ext>
                </a:extLst>
              </a:tr>
              <a:tr h="1105738">
                <a:tc>
                  <a:txBody>
                    <a:bodyPr/>
                    <a:lstStyle/>
                    <a:p>
                      <a:pPr lvl="1" algn="l" fontAlgn="t">
                        <a:buNone/>
                      </a:pPr>
                      <a:r>
                        <a:rPr lang="en-US" sz="1600" b="1" i="0" u="none" strike="noStrike" dirty="0">
                          <a:solidFill>
                            <a:srgbClr val="000000"/>
                          </a:solidFill>
                          <a:effectLst/>
                          <a:latin typeface="Aptos Narrow" panose="020B0004020202020204" pitchFamily="34" charset="0"/>
                        </a:rPr>
                        <a:t>Level 1</a:t>
                      </a:r>
                      <a:br>
                        <a:rPr lang="en-US" sz="1600" b="1" i="0" u="none" strike="noStrike" dirty="0">
                          <a:solidFill>
                            <a:srgbClr val="000000"/>
                          </a:solidFill>
                          <a:effectLst/>
                          <a:latin typeface="Aptos Narrow" panose="020B0004020202020204" pitchFamily="34" charset="0"/>
                        </a:rPr>
                      </a:br>
                      <a:r>
                        <a:rPr lang="en-US" sz="1600" b="1" i="0" u="none" strike="noStrike" dirty="0">
                          <a:solidFill>
                            <a:srgbClr val="000000"/>
                          </a:solidFill>
                          <a:effectLst/>
                          <a:latin typeface="Aptos Narrow" panose="020B0004020202020204" pitchFamily="34" charset="0"/>
                        </a:rPr>
                        <a:t>Income at or below 160% of FPL</a:t>
                      </a:r>
                      <a:br>
                        <a:rPr lang="en-US" sz="1600" b="1"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At or below $25,536 per Individual or</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$34,624 per couple annually</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t">
                        <a:buNone/>
                      </a:pPr>
                      <a:r>
                        <a:rPr lang="en-US" sz="1600" b="0" i="0" u="none" strike="noStrike">
                          <a:solidFill>
                            <a:srgbClr val="000000"/>
                          </a:solidFill>
                          <a:effectLst/>
                          <a:latin typeface="Aptos Narrow" panose="020B0004020202020204" pitchFamily="34" charset="0"/>
                        </a:rPr>
                        <a:t>•No deductible or spenddown</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•$5 copay for each covered generic prescription drug</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•$15 copay for each covered brand-name prescription drug</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6880"/>
                  </a:ext>
                </a:extLst>
              </a:tr>
              <a:tr h="1403967">
                <a:tc>
                  <a:txBody>
                    <a:bodyPr/>
                    <a:lstStyle/>
                    <a:p>
                      <a:pPr lvl="1" algn="l" fontAlgn="t">
                        <a:buNone/>
                      </a:pPr>
                      <a:r>
                        <a:rPr lang="en-US" sz="1600" b="1" i="0" u="none" strike="noStrike" dirty="0">
                          <a:solidFill>
                            <a:srgbClr val="000000"/>
                          </a:solidFill>
                          <a:effectLst/>
                          <a:latin typeface="Aptos Narrow" panose="020B0004020202020204" pitchFamily="34" charset="0"/>
                        </a:rPr>
                        <a:t>Level 2A </a:t>
                      </a:r>
                      <a:br>
                        <a:rPr lang="en-US" sz="1600" b="1" i="0" u="none" strike="noStrike" dirty="0">
                          <a:solidFill>
                            <a:srgbClr val="000000"/>
                          </a:solidFill>
                          <a:effectLst/>
                          <a:latin typeface="Aptos Narrow" panose="020B0004020202020204" pitchFamily="34" charset="0"/>
                        </a:rPr>
                      </a:br>
                      <a:r>
                        <a:rPr lang="en-US" sz="1600" b="1" i="0" u="none" strike="noStrike" dirty="0">
                          <a:solidFill>
                            <a:srgbClr val="000000"/>
                          </a:solidFill>
                          <a:effectLst/>
                          <a:latin typeface="Aptos Narrow" panose="020B0004020202020204" pitchFamily="34" charset="0"/>
                        </a:rPr>
                        <a:t>Income above 160% and at or below 200% FPL</a:t>
                      </a:r>
                      <a:br>
                        <a:rPr lang="en-US" sz="1600" b="1"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$25,537-$31,920 per individual and</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$34,625-$43,280 per couple annually</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t">
                        <a:buNone/>
                      </a:pPr>
                      <a:r>
                        <a:rPr lang="en-US" sz="1600" b="0" i="0" u="none" strike="noStrike" dirty="0">
                          <a:solidFill>
                            <a:srgbClr val="000000"/>
                          </a:solidFill>
                          <a:effectLst/>
                          <a:latin typeface="Aptos Narrow" panose="020B0004020202020204" pitchFamily="34" charset="0"/>
                        </a:rPr>
                        <a:t>•$500 deductible per person</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•Pay the SeniorCare rate for covered drugs until the $500 deductible is met</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•Once $500 deductible is met: </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       •$5 copay for each covered generic prescription drug </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       •$15 copay for each covered brand-name prescription drug</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3525679"/>
                  </a:ext>
                </a:extLst>
              </a:tr>
              <a:tr h="1403967">
                <a:tc>
                  <a:txBody>
                    <a:bodyPr/>
                    <a:lstStyle/>
                    <a:p>
                      <a:pPr lvl="1" algn="l" fontAlgn="t">
                        <a:buNone/>
                      </a:pPr>
                      <a:r>
                        <a:rPr lang="en-US" sz="1600" b="1" i="0" u="none" strike="noStrike">
                          <a:solidFill>
                            <a:srgbClr val="000000"/>
                          </a:solidFill>
                          <a:effectLst/>
                          <a:latin typeface="Aptos Narrow" panose="020B0004020202020204" pitchFamily="34" charset="0"/>
                        </a:rPr>
                        <a:t>Level 2B</a:t>
                      </a:r>
                      <a:br>
                        <a:rPr lang="en-US" sz="1600" b="1" i="0" u="none" strike="noStrike">
                          <a:solidFill>
                            <a:srgbClr val="000000"/>
                          </a:solidFill>
                          <a:effectLst/>
                          <a:latin typeface="Aptos Narrow" panose="020B0004020202020204" pitchFamily="34" charset="0"/>
                        </a:rPr>
                      </a:br>
                      <a:r>
                        <a:rPr lang="en-US" sz="1600" b="1" i="0" u="none" strike="noStrike">
                          <a:solidFill>
                            <a:srgbClr val="000000"/>
                          </a:solidFill>
                          <a:effectLst/>
                          <a:latin typeface="Aptos Narrow" panose="020B0004020202020204" pitchFamily="34" charset="0"/>
                        </a:rPr>
                        <a:t>Income above 200% and at or below 240% of the FPL</a:t>
                      </a:r>
                      <a:br>
                        <a:rPr lang="en-US" sz="1600" b="1"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$31,921-$38,304 per individual and</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$43,281-$51,936 per couple annually</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t">
                        <a:buNone/>
                      </a:pPr>
                      <a:r>
                        <a:rPr lang="en-US" sz="1600" b="0" i="0" u="none" strike="noStrike">
                          <a:solidFill>
                            <a:srgbClr val="000000"/>
                          </a:solidFill>
                          <a:effectLst/>
                          <a:latin typeface="Aptos Narrow" panose="020B0004020202020204" pitchFamily="34" charset="0"/>
                        </a:rPr>
                        <a:t>•$850 deductible per person</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•Pay the SeniorCare rate for covered drugs until the $850 deductible is met</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•Once $850 deductible is met:</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        •$5 copay for each covered generic prescription drug</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        •$15 copay for each covered brand-name prescription drug</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31328"/>
                  </a:ext>
                </a:extLst>
              </a:tr>
              <a:tr h="1653566">
                <a:tc>
                  <a:txBody>
                    <a:bodyPr/>
                    <a:lstStyle/>
                    <a:p>
                      <a:pPr lvl="1" algn="l" fontAlgn="t">
                        <a:buNone/>
                      </a:pPr>
                      <a:r>
                        <a:rPr lang="en-US" sz="1600" b="1" i="0" u="none" strike="noStrike" dirty="0">
                          <a:solidFill>
                            <a:srgbClr val="000000"/>
                          </a:solidFill>
                          <a:effectLst/>
                          <a:latin typeface="Aptos Narrow" panose="020B0004020202020204" pitchFamily="34" charset="0"/>
                        </a:rPr>
                        <a:t>Level 3</a:t>
                      </a:r>
                      <a:br>
                        <a:rPr lang="en-US" sz="1600" b="1" i="0" u="none" strike="noStrike" dirty="0">
                          <a:solidFill>
                            <a:srgbClr val="000000"/>
                          </a:solidFill>
                          <a:effectLst/>
                          <a:latin typeface="Aptos Narrow" panose="020B0004020202020204" pitchFamily="34" charset="0"/>
                        </a:rPr>
                      </a:br>
                      <a:r>
                        <a:rPr lang="en-US" sz="1600" b="1" i="0" u="none" strike="noStrike" dirty="0">
                          <a:solidFill>
                            <a:srgbClr val="000000"/>
                          </a:solidFill>
                          <a:effectLst/>
                          <a:latin typeface="Aptos Narrow" panose="020B0004020202020204" pitchFamily="34" charset="0"/>
                        </a:rPr>
                        <a:t>Income more than 240% of FPL</a:t>
                      </a:r>
                      <a:br>
                        <a:rPr lang="en-US" sz="1600" b="1"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$38,305 or higher per individual and</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$51,937 or higher per couple annually</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1" algn="l" fontAlgn="t">
                        <a:buNone/>
                      </a:pPr>
                      <a:r>
                        <a:rPr lang="en-US" sz="1600" b="0" i="0" u="none" strike="noStrike" dirty="0">
                          <a:solidFill>
                            <a:srgbClr val="000000"/>
                          </a:solidFill>
                          <a:effectLst/>
                          <a:latin typeface="Aptos Narrow" panose="020B0004020202020204" pitchFamily="34" charset="0"/>
                        </a:rPr>
                        <a:t>•Retail price for covered drugs during spenddown</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•Once spenddown is met, meet and $850 deductible per person</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•Pay the SeniorCare rate for covered drugs until the $850 deductible is met</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•Once $850 deductible is met:</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       •$5 copay for each covered generic prescription drug</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       •$15 copay for each covered brand-name prescription drug</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8427401"/>
                  </a:ext>
                </a:extLst>
              </a:tr>
            </a:tbl>
          </a:graphicData>
        </a:graphic>
      </p:graphicFrame>
    </p:spTree>
    <p:extLst>
      <p:ext uri="{BB962C8B-B14F-4D97-AF65-F5344CB8AC3E}">
        <p14:creationId xmlns:p14="http://schemas.microsoft.com/office/powerpoint/2010/main" val="14241772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110877-C1BE-F871-E32B-B86B4B9E8D43}"/>
              </a:ext>
            </a:extLst>
          </p:cNvPr>
          <p:cNvSpPr txBox="1"/>
          <p:nvPr/>
        </p:nvSpPr>
        <p:spPr>
          <a:xfrm>
            <a:off x="888616" y="2505670"/>
            <a:ext cx="2194733" cy="923330"/>
          </a:xfrm>
          <a:prstGeom prst="rect">
            <a:avLst/>
          </a:prstGeom>
          <a:noFill/>
        </p:spPr>
        <p:txBody>
          <a:bodyPr wrap="square" rtlCol="0">
            <a:spAutoFit/>
          </a:bodyPr>
          <a:lstStyle/>
          <a:p>
            <a:r>
              <a:rPr lang="en-US" sz="5400" b="1" u="sng" dirty="0">
                <a:effectLst>
                  <a:outerShdw blurRad="38100" dist="38100" dir="2700000" algn="tl">
                    <a:srgbClr val="000000">
                      <a:alpha val="43137"/>
                    </a:srgbClr>
                  </a:outerShdw>
                </a:effectLst>
              </a:rPr>
              <a:t>Part 5</a:t>
            </a:r>
          </a:p>
        </p:txBody>
      </p:sp>
      <p:sp>
        <p:nvSpPr>
          <p:cNvPr id="5" name="TextBox 4">
            <a:extLst>
              <a:ext uri="{FF2B5EF4-FFF2-40B4-BE49-F238E27FC236}">
                <a16:creationId xmlns:a16="http://schemas.microsoft.com/office/drawing/2014/main" id="{A804D842-5CB9-5190-D7E4-DDD5CDA25C99}"/>
              </a:ext>
            </a:extLst>
          </p:cNvPr>
          <p:cNvSpPr txBox="1"/>
          <p:nvPr/>
        </p:nvSpPr>
        <p:spPr>
          <a:xfrm>
            <a:off x="888616" y="3562338"/>
            <a:ext cx="3869332" cy="1077218"/>
          </a:xfrm>
          <a:prstGeom prst="rect">
            <a:avLst/>
          </a:prstGeom>
          <a:noFill/>
        </p:spPr>
        <p:txBody>
          <a:bodyPr wrap="square">
            <a:spAutoFit/>
          </a:bodyPr>
          <a:lstStyle/>
          <a:p>
            <a:pPr marL="0" indent="0">
              <a:spcAft>
                <a:spcPts val="600"/>
              </a:spcAft>
              <a:buNone/>
            </a:pPr>
            <a:r>
              <a:rPr lang="en-US" sz="3200" b="1" dirty="0">
                <a:latin typeface="Arial" panose="020B0604020202020204" pitchFamily="34" charset="0"/>
                <a:cs typeface="Arial" panose="020B0604020202020204" pitchFamily="34" charset="0"/>
              </a:rPr>
              <a:t>Annual Open Enrollment Period</a:t>
            </a:r>
          </a:p>
        </p:txBody>
      </p:sp>
      <p:grpSp>
        <p:nvGrpSpPr>
          <p:cNvPr id="77" name="Group 76">
            <a:extLst>
              <a:ext uri="{FF2B5EF4-FFF2-40B4-BE49-F238E27FC236}">
                <a16:creationId xmlns:a16="http://schemas.microsoft.com/office/drawing/2014/main" id="{B9EA19CA-6B4E-4E62-2FD9-C99B72815DDC}"/>
              </a:ext>
            </a:extLst>
          </p:cNvPr>
          <p:cNvGrpSpPr/>
          <p:nvPr/>
        </p:nvGrpSpPr>
        <p:grpSpPr>
          <a:xfrm>
            <a:off x="5868589" y="2110867"/>
            <a:ext cx="5727713" cy="2553570"/>
            <a:chOff x="5868589" y="2110867"/>
            <a:chExt cx="5727713" cy="2553570"/>
          </a:xfrm>
        </p:grpSpPr>
        <p:sp>
          <p:nvSpPr>
            <p:cNvPr id="74" name="Rectangle: Rounded Corners 73">
              <a:extLst>
                <a:ext uri="{FF2B5EF4-FFF2-40B4-BE49-F238E27FC236}">
                  <a16:creationId xmlns:a16="http://schemas.microsoft.com/office/drawing/2014/main" id="{B135130F-A01B-1BD2-D855-B3B703A73C2F}"/>
                </a:ext>
              </a:extLst>
            </p:cNvPr>
            <p:cNvSpPr/>
            <p:nvPr/>
          </p:nvSpPr>
          <p:spPr>
            <a:xfrm>
              <a:off x="9720067" y="2756718"/>
              <a:ext cx="1629716" cy="190771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9B06689C-7D20-FD46-CD30-7682E893AEF7}"/>
                </a:ext>
              </a:extLst>
            </p:cNvPr>
            <p:cNvSpPr/>
            <p:nvPr/>
          </p:nvSpPr>
          <p:spPr>
            <a:xfrm>
              <a:off x="5868589" y="2733661"/>
              <a:ext cx="3565573" cy="190771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001FA26B-ACF2-8C79-4ABF-805A5A7F71CF}"/>
                </a:ext>
              </a:extLst>
            </p:cNvPr>
            <p:cNvGrpSpPr/>
            <p:nvPr/>
          </p:nvGrpSpPr>
          <p:grpSpPr>
            <a:xfrm>
              <a:off x="5868589" y="2733662"/>
              <a:ext cx="1325587" cy="1325587"/>
              <a:chOff x="1229354" y="3903554"/>
              <a:chExt cx="1325587" cy="1325587"/>
            </a:xfrm>
          </p:grpSpPr>
          <p:pic>
            <p:nvPicPr>
              <p:cNvPr id="60" name="Graphic 59" descr="Flip calendar outline">
                <a:extLst>
                  <a:ext uri="{FF2B5EF4-FFF2-40B4-BE49-F238E27FC236}">
                    <a16:creationId xmlns:a16="http://schemas.microsoft.com/office/drawing/2014/main" id="{16096CAC-3034-1921-DBFA-E13B588723B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9354" y="3903554"/>
                <a:ext cx="1325587" cy="1325587"/>
              </a:xfrm>
              <a:prstGeom prst="rect">
                <a:avLst/>
              </a:prstGeom>
            </p:spPr>
          </p:pic>
          <p:sp>
            <p:nvSpPr>
              <p:cNvPr id="61" name="TextBox 60">
                <a:extLst>
                  <a:ext uri="{FF2B5EF4-FFF2-40B4-BE49-F238E27FC236}">
                    <a16:creationId xmlns:a16="http://schemas.microsoft.com/office/drawing/2014/main" id="{95D86501-67CE-7632-4434-2A73A908F3D8}"/>
                  </a:ext>
                </a:extLst>
              </p:cNvPr>
              <p:cNvSpPr txBox="1"/>
              <p:nvPr/>
            </p:nvSpPr>
            <p:spPr>
              <a:xfrm>
                <a:off x="1434947" y="4425916"/>
                <a:ext cx="914400" cy="584775"/>
              </a:xfrm>
              <a:prstGeom prst="rect">
                <a:avLst/>
              </a:prstGeom>
              <a:noFill/>
            </p:spPr>
            <p:txBody>
              <a:bodyPr wrap="square" rtlCol="0">
                <a:spAutoFit/>
              </a:bodyPr>
              <a:lstStyle/>
              <a:p>
                <a:r>
                  <a:rPr lang="en-US" sz="3200" dirty="0"/>
                  <a:t>Oct</a:t>
                </a:r>
              </a:p>
            </p:txBody>
          </p:sp>
        </p:grpSp>
        <p:grpSp>
          <p:nvGrpSpPr>
            <p:cNvPr id="63" name="Group 62">
              <a:extLst>
                <a:ext uri="{FF2B5EF4-FFF2-40B4-BE49-F238E27FC236}">
                  <a16:creationId xmlns:a16="http://schemas.microsoft.com/office/drawing/2014/main" id="{FC8D4A72-975E-22FE-BAAF-7FEE0E8B3E20}"/>
                </a:ext>
              </a:extLst>
            </p:cNvPr>
            <p:cNvGrpSpPr/>
            <p:nvPr/>
          </p:nvGrpSpPr>
          <p:grpSpPr>
            <a:xfrm>
              <a:off x="6988582" y="2733662"/>
              <a:ext cx="1325587" cy="1325587"/>
              <a:chOff x="1229354" y="3903554"/>
              <a:chExt cx="1325587" cy="1325587"/>
            </a:xfrm>
          </p:grpSpPr>
          <p:pic>
            <p:nvPicPr>
              <p:cNvPr id="64" name="Graphic 63" descr="Flip calendar outline">
                <a:extLst>
                  <a:ext uri="{FF2B5EF4-FFF2-40B4-BE49-F238E27FC236}">
                    <a16:creationId xmlns:a16="http://schemas.microsoft.com/office/drawing/2014/main" id="{F6BA86D6-B442-07F2-FB44-A52583E2E7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9354" y="3903554"/>
                <a:ext cx="1325587" cy="1325587"/>
              </a:xfrm>
              <a:prstGeom prst="rect">
                <a:avLst/>
              </a:prstGeom>
            </p:spPr>
          </p:pic>
          <p:sp>
            <p:nvSpPr>
              <p:cNvPr id="65" name="TextBox 64">
                <a:extLst>
                  <a:ext uri="{FF2B5EF4-FFF2-40B4-BE49-F238E27FC236}">
                    <a16:creationId xmlns:a16="http://schemas.microsoft.com/office/drawing/2014/main" id="{C0526CCD-7333-757A-BF22-89FA0D51C0CE}"/>
                  </a:ext>
                </a:extLst>
              </p:cNvPr>
              <p:cNvSpPr txBox="1"/>
              <p:nvPr/>
            </p:nvSpPr>
            <p:spPr>
              <a:xfrm>
                <a:off x="1434947" y="4425916"/>
                <a:ext cx="914400" cy="584775"/>
              </a:xfrm>
              <a:prstGeom prst="rect">
                <a:avLst/>
              </a:prstGeom>
              <a:noFill/>
            </p:spPr>
            <p:txBody>
              <a:bodyPr wrap="square" rtlCol="0">
                <a:spAutoFit/>
              </a:bodyPr>
              <a:lstStyle/>
              <a:p>
                <a:r>
                  <a:rPr lang="en-US" sz="3200" dirty="0"/>
                  <a:t>Nov</a:t>
                </a:r>
              </a:p>
            </p:txBody>
          </p:sp>
        </p:grpSp>
        <p:grpSp>
          <p:nvGrpSpPr>
            <p:cNvPr id="66" name="Group 65">
              <a:extLst>
                <a:ext uri="{FF2B5EF4-FFF2-40B4-BE49-F238E27FC236}">
                  <a16:creationId xmlns:a16="http://schemas.microsoft.com/office/drawing/2014/main" id="{95B1243F-AE58-0079-3A95-EF0E94D23918}"/>
                </a:ext>
              </a:extLst>
            </p:cNvPr>
            <p:cNvGrpSpPr/>
            <p:nvPr/>
          </p:nvGrpSpPr>
          <p:grpSpPr>
            <a:xfrm>
              <a:off x="8108575" y="2733661"/>
              <a:ext cx="1325587" cy="1325587"/>
              <a:chOff x="1229354" y="3903554"/>
              <a:chExt cx="1325587" cy="1325587"/>
            </a:xfrm>
          </p:grpSpPr>
          <p:pic>
            <p:nvPicPr>
              <p:cNvPr id="67" name="Graphic 66" descr="Flip calendar outline">
                <a:extLst>
                  <a:ext uri="{FF2B5EF4-FFF2-40B4-BE49-F238E27FC236}">
                    <a16:creationId xmlns:a16="http://schemas.microsoft.com/office/drawing/2014/main" id="{863BFC76-29D5-F6DF-BCE3-D5D4702522F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9354" y="3903554"/>
                <a:ext cx="1325587" cy="1325587"/>
              </a:xfrm>
              <a:prstGeom prst="rect">
                <a:avLst/>
              </a:prstGeom>
            </p:spPr>
          </p:pic>
          <p:sp>
            <p:nvSpPr>
              <p:cNvPr id="68" name="TextBox 67">
                <a:extLst>
                  <a:ext uri="{FF2B5EF4-FFF2-40B4-BE49-F238E27FC236}">
                    <a16:creationId xmlns:a16="http://schemas.microsoft.com/office/drawing/2014/main" id="{BE058E2D-8530-3BEB-D2F2-18789B857EF0}"/>
                  </a:ext>
                </a:extLst>
              </p:cNvPr>
              <p:cNvSpPr txBox="1"/>
              <p:nvPr/>
            </p:nvSpPr>
            <p:spPr>
              <a:xfrm>
                <a:off x="1434947" y="4425916"/>
                <a:ext cx="914400" cy="584775"/>
              </a:xfrm>
              <a:prstGeom prst="rect">
                <a:avLst/>
              </a:prstGeom>
              <a:noFill/>
            </p:spPr>
            <p:txBody>
              <a:bodyPr wrap="square" rtlCol="0">
                <a:spAutoFit/>
              </a:bodyPr>
              <a:lstStyle/>
              <a:p>
                <a:r>
                  <a:rPr lang="en-US" sz="3200" dirty="0"/>
                  <a:t>Dec</a:t>
                </a:r>
              </a:p>
            </p:txBody>
          </p:sp>
        </p:grpSp>
        <p:grpSp>
          <p:nvGrpSpPr>
            <p:cNvPr id="69" name="Group 68">
              <a:extLst>
                <a:ext uri="{FF2B5EF4-FFF2-40B4-BE49-F238E27FC236}">
                  <a16:creationId xmlns:a16="http://schemas.microsoft.com/office/drawing/2014/main" id="{986EBF4C-C436-2BA8-3D8A-626479BA94CA}"/>
                </a:ext>
              </a:extLst>
            </p:cNvPr>
            <p:cNvGrpSpPr/>
            <p:nvPr/>
          </p:nvGrpSpPr>
          <p:grpSpPr>
            <a:xfrm>
              <a:off x="9872132" y="2733661"/>
              <a:ext cx="1325587" cy="1325587"/>
              <a:chOff x="1229354" y="3903554"/>
              <a:chExt cx="1325587" cy="1325587"/>
            </a:xfrm>
          </p:grpSpPr>
          <p:pic>
            <p:nvPicPr>
              <p:cNvPr id="70" name="Graphic 69" descr="Flip calendar outline">
                <a:extLst>
                  <a:ext uri="{FF2B5EF4-FFF2-40B4-BE49-F238E27FC236}">
                    <a16:creationId xmlns:a16="http://schemas.microsoft.com/office/drawing/2014/main" id="{068A9202-7BEC-6396-FEFC-7C5B97ACBE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9354" y="3903554"/>
                <a:ext cx="1325587" cy="1325587"/>
              </a:xfrm>
              <a:prstGeom prst="rect">
                <a:avLst/>
              </a:prstGeom>
            </p:spPr>
          </p:pic>
          <p:sp>
            <p:nvSpPr>
              <p:cNvPr id="71" name="TextBox 70">
                <a:extLst>
                  <a:ext uri="{FF2B5EF4-FFF2-40B4-BE49-F238E27FC236}">
                    <a16:creationId xmlns:a16="http://schemas.microsoft.com/office/drawing/2014/main" id="{9C99B6F3-36E2-886E-3D8C-F62218B09FA0}"/>
                  </a:ext>
                </a:extLst>
              </p:cNvPr>
              <p:cNvSpPr txBox="1"/>
              <p:nvPr/>
            </p:nvSpPr>
            <p:spPr>
              <a:xfrm>
                <a:off x="1434947" y="4425916"/>
                <a:ext cx="914400" cy="584775"/>
              </a:xfrm>
              <a:prstGeom prst="rect">
                <a:avLst/>
              </a:prstGeom>
              <a:noFill/>
            </p:spPr>
            <p:txBody>
              <a:bodyPr wrap="square" rtlCol="0">
                <a:spAutoFit/>
              </a:bodyPr>
              <a:lstStyle/>
              <a:p>
                <a:r>
                  <a:rPr lang="en-US" sz="3200" dirty="0"/>
                  <a:t>Jan</a:t>
                </a:r>
              </a:p>
            </p:txBody>
          </p:sp>
        </p:grpSp>
        <p:sp>
          <p:nvSpPr>
            <p:cNvPr id="73" name="TextBox 72">
              <a:extLst>
                <a:ext uri="{FF2B5EF4-FFF2-40B4-BE49-F238E27FC236}">
                  <a16:creationId xmlns:a16="http://schemas.microsoft.com/office/drawing/2014/main" id="{D0A82841-5990-5E8E-F314-A3A3D6ED11B2}"/>
                </a:ext>
              </a:extLst>
            </p:cNvPr>
            <p:cNvSpPr txBox="1"/>
            <p:nvPr/>
          </p:nvSpPr>
          <p:spPr>
            <a:xfrm>
              <a:off x="6074182" y="3962949"/>
              <a:ext cx="3154386" cy="584775"/>
            </a:xfrm>
            <a:prstGeom prst="rect">
              <a:avLst/>
            </a:prstGeom>
            <a:noFill/>
          </p:spPr>
          <p:txBody>
            <a:bodyPr wrap="square" rtlCol="0">
              <a:spAutoFit/>
            </a:bodyPr>
            <a:lstStyle/>
            <a:p>
              <a:pPr algn="ctr"/>
              <a:r>
                <a:rPr lang="en-US" sz="1600" dirty="0"/>
                <a:t>Enrollment Period</a:t>
              </a:r>
            </a:p>
            <a:p>
              <a:pPr algn="ctr"/>
              <a:r>
                <a:rPr lang="en-US" sz="1600" dirty="0"/>
                <a:t>October 15</a:t>
              </a:r>
              <a:r>
                <a:rPr lang="en-US" sz="1600" baseline="30000" dirty="0"/>
                <a:t>th</a:t>
              </a:r>
              <a:r>
                <a:rPr lang="en-US" sz="1600" dirty="0"/>
                <a:t> – December 7th</a:t>
              </a:r>
            </a:p>
          </p:txBody>
        </p:sp>
        <p:sp>
          <p:nvSpPr>
            <p:cNvPr id="75" name="TextBox 74">
              <a:extLst>
                <a:ext uri="{FF2B5EF4-FFF2-40B4-BE49-F238E27FC236}">
                  <a16:creationId xmlns:a16="http://schemas.microsoft.com/office/drawing/2014/main" id="{D4456000-DD31-AA34-B4F7-5B4847A6F7A2}"/>
                </a:ext>
              </a:extLst>
            </p:cNvPr>
            <p:cNvSpPr txBox="1"/>
            <p:nvPr/>
          </p:nvSpPr>
          <p:spPr>
            <a:xfrm>
              <a:off x="9512008" y="3962948"/>
              <a:ext cx="2084294" cy="584775"/>
            </a:xfrm>
            <a:prstGeom prst="rect">
              <a:avLst/>
            </a:prstGeom>
            <a:noFill/>
          </p:spPr>
          <p:txBody>
            <a:bodyPr wrap="square" rtlCol="0">
              <a:spAutoFit/>
            </a:bodyPr>
            <a:lstStyle/>
            <a:p>
              <a:pPr algn="ctr"/>
              <a:r>
                <a:rPr lang="en-US" sz="1600" dirty="0"/>
                <a:t>Coverage Begins </a:t>
              </a:r>
            </a:p>
            <a:p>
              <a:pPr algn="ctr"/>
              <a:r>
                <a:rPr lang="en-US" sz="1600" dirty="0"/>
                <a:t>January 1st</a:t>
              </a:r>
            </a:p>
          </p:txBody>
        </p:sp>
        <p:sp>
          <p:nvSpPr>
            <p:cNvPr id="76" name="TextBox 75">
              <a:extLst>
                <a:ext uri="{FF2B5EF4-FFF2-40B4-BE49-F238E27FC236}">
                  <a16:creationId xmlns:a16="http://schemas.microsoft.com/office/drawing/2014/main" id="{2842A3A9-E10D-023F-BF39-C508B39683D4}"/>
                </a:ext>
              </a:extLst>
            </p:cNvPr>
            <p:cNvSpPr txBox="1"/>
            <p:nvPr/>
          </p:nvSpPr>
          <p:spPr>
            <a:xfrm>
              <a:off x="6796643" y="2110867"/>
              <a:ext cx="3571039" cy="584775"/>
            </a:xfrm>
            <a:prstGeom prst="rect">
              <a:avLst/>
            </a:prstGeom>
            <a:noFill/>
          </p:spPr>
          <p:txBody>
            <a:bodyPr wrap="square" rtlCol="0">
              <a:spAutoFit/>
            </a:bodyPr>
            <a:lstStyle/>
            <a:p>
              <a:r>
                <a:rPr lang="en-US" sz="3200" b="1" dirty="0"/>
                <a:t>Open Enrollment</a:t>
              </a:r>
            </a:p>
          </p:txBody>
        </p:sp>
      </p:grpSp>
    </p:spTree>
    <p:extLst>
      <p:ext uri="{BB962C8B-B14F-4D97-AF65-F5344CB8AC3E}">
        <p14:creationId xmlns:p14="http://schemas.microsoft.com/office/powerpoint/2010/main" val="419717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52" y="2093263"/>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674146" y="1107996"/>
            <a:ext cx="9144000" cy="785950"/>
          </a:xfrm>
        </p:spPr>
        <p:txBody>
          <a:bodyPr>
            <a:normAutofit/>
          </a:bodyPr>
          <a:lstStyle/>
          <a:p>
            <a:r>
              <a:rPr lang="en-US" sz="3200" b="1" dirty="0">
                <a:latin typeface="Arial" panose="020B0604020202020204" pitchFamily="34" charset="0"/>
                <a:cs typeface="Arial" panose="020B0604020202020204" pitchFamily="34" charset="0"/>
              </a:rPr>
              <a:t>So, if you are working and turn 65:</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99029" y="2041868"/>
            <a:ext cx="9409043" cy="3924155"/>
          </a:xfrm>
        </p:spPr>
        <p:txBody>
          <a:bodyPr>
            <a:normAutofit/>
          </a:bodyPr>
          <a:lstStyle/>
          <a:p>
            <a:pPr marL="342900" indent="-342900" algn="l">
              <a:spcBef>
                <a:spcPts val="800"/>
              </a:spcBef>
              <a:buFont typeface="Arial" panose="020B0604020202020204" pitchFamily="34" charset="0"/>
              <a:buChar char="•"/>
            </a:pPr>
            <a:r>
              <a:rPr lang="en-US" altLang="en-US" dirty="0">
                <a:cs typeface="Arial" panose="020B0604020202020204" pitchFamily="34" charset="0"/>
              </a:rPr>
              <a:t>Check with your human resources department.</a:t>
            </a:r>
          </a:p>
          <a:p>
            <a:pPr marL="342900" indent="-342900" algn="l">
              <a:spcBef>
                <a:spcPts val="800"/>
              </a:spcBef>
              <a:buFont typeface="Arial" panose="020B0604020202020204" pitchFamily="34" charset="0"/>
              <a:buChar char="•"/>
            </a:pPr>
            <a:r>
              <a:rPr lang="en-US" dirty="0">
                <a:cs typeface="Arial" panose="020B0604020202020204" pitchFamily="34" charset="0"/>
              </a:rPr>
              <a:t>Check with your health insurance plan.</a:t>
            </a:r>
          </a:p>
          <a:p>
            <a:pPr marL="342900" indent="-342900" algn="l">
              <a:spcBef>
                <a:spcPts val="800"/>
              </a:spcBef>
              <a:buFont typeface="Arial" panose="020B0604020202020204" pitchFamily="34" charset="0"/>
              <a:buChar char="•"/>
            </a:pPr>
            <a:r>
              <a:rPr lang="en-US" dirty="0">
                <a:cs typeface="Arial" panose="020B0604020202020204" pitchFamily="34" charset="0"/>
              </a:rPr>
              <a:t>Check with your spouse’s health insurance plan.</a:t>
            </a:r>
          </a:p>
          <a:p>
            <a:pPr marL="342900" indent="-342900" algn="l">
              <a:spcBef>
                <a:spcPts val="800"/>
              </a:spcBef>
              <a:buFont typeface="Arial" panose="020B0604020202020204" pitchFamily="34" charset="0"/>
              <a:buChar char="•"/>
            </a:pPr>
            <a:r>
              <a:rPr lang="en-US" dirty="0">
                <a:cs typeface="Arial" panose="020B0604020202020204" pitchFamily="34" charset="0"/>
              </a:rPr>
              <a:t>Contact </a:t>
            </a:r>
            <a:r>
              <a:rPr lang="en-US" dirty="0">
                <a:cs typeface="Arial" panose="020B0604020202020204" pitchFamily="34" charset="0"/>
                <a:hlinkClick r:id="rId5"/>
              </a:rPr>
              <a:t>Social Security</a:t>
            </a:r>
            <a:r>
              <a:rPr lang="en-US" dirty="0">
                <a:cs typeface="Arial" panose="020B0604020202020204" pitchFamily="34" charset="0"/>
              </a:rPr>
              <a:t>.</a:t>
            </a:r>
          </a:p>
          <a:p>
            <a:pPr algn="l"/>
            <a:endParaRPr lang="en-US" dirty="0"/>
          </a:p>
        </p:txBody>
      </p:sp>
      <p:sp>
        <p:nvSpPr>
          <p:cNvPr id="8" name="Rectangle 7">
            <a:extLst>
              <a:ext uri="{FF2B5EF4-FFF2-40B4-BE49-F238E27FC236}">
                <a16:creationId xmlns:a16="http://schemas.microsoft.com/office/drawing/2014/main" id="{1FF41911-C201-445F-A79C-94040ECBDD94}"/>
              </a:ext>
            </a:extLst>
          </p:cNvPr>
          <p:cNvSpPr/>
          <p:nvPr/>
        </p:nvSpPr>
        <p:spPr>
          <a:xfrm>
            <a:off x="1524000" y="3913070"/>
            <a:ext cx="9144000" cy="461665"/>
          </a:xfrm>
          <a:prstGeom prst="rect">
            <a:avLst/>
          </a:prstGeom>
          <a:solidFill>
            <a:schemeClr val="accent1">
              <a:lumMod val="20000"/>
              <a:lumOff val="80000"/>
            </a:schemeClr>
          </a:solidFill>
          <a:ln>
            <a:solidFill>
              <a:schemeClr val="accent5">
                <a:lumMod val="50000"/>
              </a:schemeClr>
            </a:solidFill>
          </a:ln>
        </p:spPr>
        <p:txBody>
          <a:bodyPr wrap="square">
            <a:spAutoFit/>
          </a:bodyPr>
          <a:lstStyle/>
          <a:p>
            <a:pPr algn="ctr"/>
            <a:r>
              <a:rPr lang="en-US" sz="2400" b="1" dirty="0">
                <a:latin typeface="Arial" panose="020B0604020202020204" pitchFamily="34" charset="0"/>
                <a:cs typeface="Arial" panose="020B0604020202020204" pitchFamily="34" charset="0"/>
              </a:rPr>
              <a:t>NOTE: Health Savings Account (HSA) Information</a:t>
            </a:r>
            <a:endParaRPr lang="en-US" sz="2400" dirty="0"/>
          </a:p>
        </p:txBody>
      </p:sp>
      <p:sp>
        <p:nvSpPr>
          <p:cNvPr id="9" name="Rectangle 8">
            <a:extLst>
              <a:ext uri="{FF2B5EF4-FFF2-40B4-BE49-F238E27FC236}">
                <a16:creationId xmlns:a16="http://schemas.microsoft.com/office/drawing/2014/main" id="{F0EF3D5A-D1FD-485C-A2E5-58BCB8E3CF25}"/>
              </a:ext>
            </a:extLst>
          </p:cNvPr>
          <p:cNvSpPr/>
          <p:nvPr/>
        </p:nvSpPr>
        <p:spPr>
          <a:xfrm>
            <a:off x="1524000" y="4439461"/>
            <a:ext cx="10009265" cy="1600438"/>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en-US" sz="2200" b="1" dirty="0">
                <a:cs typeface="Arial" charset="0"/>
              </a:rPr>
              <a:t>Stop contributions to your H.S.A. 6 months before Part A starts to avoid tax penalties. </a:t>
            </a:r>
            <a:r>
              <a:rPr lang="en-US" altLang="en-US" sz="2200" dirty="0">
                <a:cs typeface="Arial" charset="0"/>
              </a:rPr>
              <a:t>If your employer offers an HSA, contact your Human Resources before enrolling into Medicare Part A or B.</a:t>
            </a:r>
            <a:endParaRPr lang="en-US" altLang="en-US" sz="2200" b="1" dirty="0">
              <a:cs typeface="Arial" charset="0"/>
            </a:endParaRPr>
          </a:p>
          <a:p>
            <a:pPr marL="342900" indent="-342900">
              <a:spcAft>
                <a:spcPts val="1200"/>
              </a:spcAft>
              <a:buFont typeface="Arial" panose="020B0604020202020204" pitchFamily="34" charset="0"/>
              <a:buChar char="•"/>
            </a:pPr>
            <a:r>
              <a:rPr lang="en-US" altLang="en-US" sz="2200" b="1" dirty="0">
                <a:cs typeface="Arial" charset="0"/>
              </a:rPr>
              <a:t>You can not contribute to your HSA account once you have Medicare. </a:t>
            </a:r>
            <a:endParaRPr lang="en-US" altLang="en-US" sz="2200" dirty="0">
              <a:cs typeface="Arial" charset="0"/>
            </a:endParaRPr>
          </a:p>
        </p:txBody>
      </p:sp>
      <p:sp>
        <p:nvSpPr>
          <p:cNvPr id="6" name="TextBox 5">
            <a:extLst>
              <a:ext uri="{FF2B5EF4-FFF2-40B4-BE49-F238E27FC236}">
                <a16:creationId xmlns:a16="http://schemas.microsoft.com/office/drawing/2014/main" id="{C87C1E2E-F157-18AD-CE98-B447F7CE04DB}"/>
              </a:ext>
            </a:extLst>
          </p:cNvPr>
          <p:cNvSpPr txBox="1"/>
          <p:nvPr/>
        </p:nvSpPr>
        <p:spPr>
          <a:xfrm>
            <a:off x="3200399" y="116376"/>
            <a:ext cx="5791201" cy="707886"/>
          </a:xfrm>
          <a:prstGeom prst="rect">
            <a:avLst/>
          </a:prstGeom>
          <a:noFill/>
        </p:spPr>
        <p:txBody>
          <a:bodyPr wrap="square" rtlCol="0">
            <a:spAutoFit/>
          </a:bodyPr>
          <a:lstStyle/>
          <a:p>
            <a:r>
              <a:rPr lang="en-US" sz="4000" b="1" dirty="0">
                <a:solidFill>
                  <a:schemeClr val="bg1"/>
                </a:solidFill>
              </a:rPr>
              <a:t>Enrollment in Medicare</a:t>
            </a:r>
          </a:p>
        </p:txBody>
      </p:sp>
    </p:spTree>
    <p:extLst>
      <p:ext uri="{BB962C8B-B14F-4D97-AF65-F5344CB8AC3E}">
        <p14:creationId xmlns:p14="http://schemas.microsoft.com/office/powerpoint/2010/main" val="833458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908FCD-2DDD-4C8F-9CE7-A5C2A6C71850}"/>
              </a:ext>
            </a:extLst>
          </p:cNvPr>
          <p:cNvSpPr/>
          <p:nvPr/>
        </p:nvSpPr>
        <p:spPr>
          <a:xfrm>
            <a:off x="3400485" y="1656943"/>
            <a:ext cx="8049568" cy="3323987"/>
          </a:xfrm>
          <a:prstGeom prst="rect">
            <a:avLst/>
          </a:prstGeom>
        </p:spPr>
        <p:txBody>
          <a:bodyPr wrap="square">
            <a:spAutoFit/>
          </a:bodyPr>
          <a:lstStyle/>
          <a:p>
            <a:pPr algn="ctr">
              <a:defRPr/>
            </a:pPr>
            <a:r>
              <a:rPr lang="en-US" sz="4000" b="1" dirty="0">
                <a:cs typeface="Arial" panose="020B0604020202020204" pitchFamily="34" charset="0"/>
              </a:rPr>
              <a:t>October 15th – December 7th</a:t>
            </a:r>
          </a:p>
          <a:p>
            <a:pPr marL="285750" indent="-285750">
              <a:buFont typeface="Arial" panose="020B0604020202020204" pitchFamily="34" charset="0"/>
              <a:buChar char="•"/>
              <a:defRPr/>
            </a:pPr>
            <a:endParaRPr lang="en-US" sz="4000" dirty="0">
              <a:cs typeface="Arial" panose="020B0604020202020204" pitchFamily="34" charset="0"/>
            </a:endParaRPr>
          </a:p>
          <a:p>
            <a:pPr marL="285750" indent="-285750">
              <a:spcAft>
                <a:spcPts val="1200"/>
              </a:spcAft>
              <a:buFont typeface="Arial" panose="020B0604020202020204" pitchFamily="34" charset="0"/>
              <a:buChar char="•"/>
              <a:defRPr/>
            </a:pPr>
            <a:r>
              <a:rPr lang="en-US" sz="2400" dirty="0">
                <a:cs typeface="Arial" panose="020B0604020202020204" pitchFamily="34" charset="0"/>
              </a:rPr>
              <a:t>Medicare Part D plans, as well as Medicare Advantage plans (Part C), can change their plan details each year.</a:t>
            </a:r>
          </a:p>
          <a:p>
            <a:pPr marL="285750" indent="-285750">
              <a:buFont typeface="Arial" panose="020B0604020202020204" pitchFamily="34" charset="0"/>
              <a:buChar char="•"/>
              <a:defRPr/>
            </a:pPr>
            <a:r>
              <a:rPr lang="en-US" sz="2400" dirty="0">
                <a:cs typeface="Arial" panose="020B0604020202020204" pitchFamily="34" charset="0"/>
              </a:rPr>
              <a:t>Plan formularies, pharmacy networks, premiums, and other costs can change each year.</a:t>
            </a:r>
          </a:p>
          <a:p>
            <a:pPr>
              <a:defRPr/>
            </a:pPr>
            <a:endParaRPr lang="en-US" sz="2400" dirty="0">
              <a:cs typeface="Arial" panose="020B0604020202020204" pitchFamily="34" charset="0"/>
            </a:endParaRPr>
          </a:p>
        </p:txBody>
      </p:sp>
      <p:pic>
        <p:nvPicPr>
          <p:cNvPr id="6" name="Picture 5">
            <a:extLst>
              <a:ext uri="{FF2B5EF4-FFF2-40B4-BE49-F238E27FC236}">
                <a16:creationId xmlns:a16="http://schemas.microsoft.com/office/drawing/2014/main" id="{766F160A-47A6-4B67-8D86-796AA1617641}"/>
              </a:ext>
            </a:extLst>
          </p:cNvPr>
          <p:cNvPicPr/>
          <p:nvPr/>
        </p:nvPicPr>
        <p:blipFill>
          <a:blip r:embed="rId4">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525519" y="5099517"/>
            <a:ext cx="7194618" cy="707886"/>
          </a:xfrm>
          <a:prstGeom prst="rect">
            <a:avLst/>
          </a:prstGeom>
          <a:noFill/>
        </p:spPr>
        <p:txBody>
          <a:bodyPr wrap="square" rtlCol="0">
            <a:spAutoFit/>
          </a:bodyPr>
          <a:lstStyle/>
          <a:p>
            <a:r>
              <a:rPr lang="en-US" sz="4000" b="1" dirty="0">
                <a:solidFill>
                  <a:srgbClr val="FF0000"/>
                </a:solidFill>
              </a:rPr>
              <a:t>Review your plan each year!</a:t>
            </a:r>
          </a:p>
        </p:txBody>
      </p:sp>
      <p:sp>
        <p:nvSpPr>
          <p:cNvPr id="5" name="TextBox 4">
            <a:extLst>
              <a:ext uri="{FF2B5EF4-FFF2-40B4-BE49-F238E27FC236}">
                <a16:creationId xmlns:a16="http://schemas.microsoft.com/office/drawing/2014/main" id="{AE37CB8F-7EA8-97DA-339B-5AA0BEAED306}"/>
              </a:ext>
            </a:extLst>
          </p:cNvPr>
          <p:cNvSpPr txBox="1"/>
          <p:nvPr/>
        </p:nvSpPr>
        <p:spPr>
          <a:xfrm>
            <a:off x="2113402" y="101363"/>
            <a:ext cx="7965195" cy="707886"/>
          </a:xfrm>
          <a:prstGeom prst="rect">
            <a:avLst/>
          </a:prstGeom>
          <a:noFill/>
        </p:spPr>
        <p:txBody>
          <a:bodyPr wrap="square" rtlCol="0">
            <a:spAutoFit/>
          </a:bodyPr>
          <a:lstStyle/>
          <a:p>
            <a:r>
              <a:rPr lang="en-US" sz="4000" b="1" dirty="0">
                <a:solidFill>
                  <a:schemeClr val="bg1"/>
                </a:solidFill>
              </a:rPr>
              <a:t>Annual Open Enrollment Period</a:t>
            </a:r>
          </a:p>
        </p:txBody>
      </p:sp>
    </p:spTree>
    <p:custDataLst>
      <p:tags r:id="rId1"/>
    </p:custDataLst>
    <p:extLst>
      <p:ext uri="{BB962C8B-B14F-4D97-AF65-F5344CB8AC3E}">
        <p14:creationId xmlns:p14="http://schemas.microsoft.com/office/powerpoint/2010/main" val="10691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908FCD-2DDD-4C8F-9CE7-A5C2A6C71850}"/>
              </a:ext>
            </a:extLst>
          </p:cNvPr>
          <p:cNvSpPr/>
          <p:nvPr/>
        </p:nvSpPr>
        <p:spPr>
          <a:xfrm>
            <a:off x="1334801" y="1416154"/>
            <a:ext cx="9758315" cy="3754874"/>
          </a:xfrm>
          <a:prstGeom prst="rect">
            <a:avLst/>
          </a:prstGeom>
        </p:spPr>
        <p:txBody>
          <a:bodyPr wrap="square">
            <a:spAutoFit/>
          </a:bodyPr>
          <a:lstStyle/>
          <a:p>
            <a:pPr algn="ctr">
              <a:defRPr/>
            </a:pPr>
            <a:r>
              <a:rPr lang="en-US" sz="4000" b="1" dirty="0">
                <a:cs typeface="Arial" panose="020B0604020202020204" pitchFamily="34" charset="0"/>
              </a:rPr>
              <a:t>Get free, unbiased help!</a:t>
            </a:r>
          </a:p>
          <a:p>
            <a:pPr algn="ctr">
              <a:spcAft>
                <a:spcPts val="600"/>
              </a:spcAft>
              <a:defRPr/>
            </a:pPr>
            <a:endParaRPr lang="en-US" sz="2400" b="1"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Plan Finder at: </a:t>
            </a:r>
            <a:r>
              <a:rPr lang="en-US" sz="2400" dirty="0">
                <a:cs typeface="Arial" panose="020B0604020202020204" pitchFamily="34" charset="0"/>
                <a:hlinkClick r:id="rId3"/>
              </a:rPr>
              <a:t>www.medicare.gov</a:t>
            </a:r>
            <a:endParaRPr lang="en-US" sz="2400"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a:t>
            </a:r>
            <a:r>
              <a:rPr lang="en-US" sz="2400" b="1" dirty="0">
                <a:cs typeface="Arial" panose="020B0604020202020204" pitchFamily="34" charset="0"/>
              </a:rPr>
              <a:t>1-800-633-4227</a:t>
            </a:r>
          </a:p>
          <a:p>
            <a:pPr marL="285750" indent="-285750">
              <a:spcAft>
                <a:spcPts val="600"/>
              </a:spcAft>
              <a:buFont typeface="Arial" panose="020B0604020202020204" pitchFamily="34" charset="0"/>
              <a:buChar char="•"/>
              <a:defRPr/>
            </a:pPr>
            <a:r>
              <a:rPr lang="en-US" sz="2400" dirty="0">
                <a:cs typeface="Arial" panose="020B0604020202020204" pitchFamily="34" charset="0"/>
              </a:rPr>
              <a:t>Wisconsin State Health Insurance Assistance Program (SHIP):</a:t>
            </a:r>
          </a:p>
          <a:p>
            <a:pPr marL="742950" lvl="1" indent="-285750">
              <a:spcAft>
                <a:spcPts val="600"/>
              </a:spcAft>
              <a:buFont typeface="Arial" panose="020B0604020202020204" pitchFamily="34" charset="0"/>
              <a:buChar char="•"/>
              <a:defRPr/>
            </a:pPr>
            <a:r>
              <a:rPr lang="en-US" sz="2400" dirty="0">
                <a:cs typeface="Arial" panose="020B0604020202020204" pitchFamily="34" charset="0"/>
              </a:rPr>
              <a:t>Medigap Helpline:  </a:t>
            </a:r>
            <a:r>
              <a:rPr lang="en-US" sz="2400" b="1" dirty="0">
                <a:cs typeface="Arial" panose="020B0604020202020204" pitchFamily="34" charset="0"/>
              </a:rPr>
              <a:t>1-800-242-1060</a:t>
            </a:r>
          </a:p>
          <a:p>
            <a:pPr marL="742950" lvl="1" indent="-285750">
              <a:spcAft>
                <a:spcPts val="600"/>
              </a:spcAft>
              <a:buFont typeface="Arial" panose="020B0604020202020204" pitchFamily="34" charset="0"/>
              <a:buChar char="•"/>
              <a:defRPr/>
            </a:pPr>
            <a:r>
              <a:rPr lang="en-US" sz="2400" dirty="0">
                <a:cs typeface="Arial" panose="020B0604020202020204" pitchFamily="34" charset="0"/>
              </a:rPr>
              <a:t>Medigap Part D Helpline: </a:t>
            </a:r>
            <a:r>
              <a:rPr lang="en-US" sz="2400" b="1" dirty="0">
                <a:cs typeface="Arial" panose="020B0604020202020204" pitchFamily="34" charset="0"/>
              </a:rPr>
              <a:t>855-677-2783</a:t>
            </a:r>
          </a:p>
          <a:p>
            <a:pPr marL="742950" lvl="1" indent="-285750">
              <a:spcAft>
                <a:spcPts val="1800"/>
              </a:spcAft>
              <a:buFont typeface="Arial" panose="020B0604020202020204" pitchFamily="34" charset="0"/>
              <a:buChar char="•"/>
              <a:defRPr/>
            </a:pPr>
            <a:r>
              <a:rPr lang="en-US" sz="2400" b="1" dirty="0">
                <a:cs typeface="Arial" panose="020B0604020202020204" pitchFamily="34" charset="0"/>
              </a:rPr>
              <a:t>Local SHIP counselors </a:t>
            </a:r>
            <a:r>
              <a:rPr lang="en-US" sz="2400" dirty="0">
                <a:cs typeface="Arial" panose="020B0604020202020204" pitchFamily="34" charset="0"/>
              </a:rPr>
              <a:t>near you: </a:t>
            </a:r>
            <a:r>
              <a:rPr lang="en-US" sz="2400" dirty="0">
                <a:cs typeface="Arial" panose="020B0604020202020204" pitchFamily="34" charset="0"/>
                <a:hlinkClick r:id="rId4"/>
              </a:rPr>
              <a:t>dhs.wi.gov/medicare-help</a:t>
            </a:r>
            <a:endParaRPr lang="en-US" sz="2400" dirty="0">
              <a:cs typeface="Arial" panose="020B0604020202020204" pitchFamily="34" charset="0"/>
            </a:endParaRPr>
          </a:p>
        </p:txBody>
      </p:sp>
      <p:sp>
        <p:nvSpPr>
          <p:cNvPr id="2" name="TextBox 1">
            <a:extLst>
              <a:ext uri="{FF2B5EF4-FFF2-40B4-BE49-F238E27FC236}">
                <a16:creationId xmlns:a16="http://schemas.microsoft.com/office/drawing/2014/main" id="{4A64DC03-2B85-FB39-938A-96441CE93011}"/>
              </a:ext>
            </a:extLst>
          </p:cNvPr>
          <p:cNvSpPr txBox="1"/>
          <p:nvPr/>
        </p:nvSpPr>
        <p:spPr>
          <a:xfrm>
            <a:off x="1769028" y="154444"/>
            <a:ext cx="8889860"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2931011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0C3F40-DE1C-7CF4-277B-01EC330AB459}"/>
              </a:ext>
            </a:extLst>
          </p:cNvPr>
          <p:cNvPicPr>
            <a:picLocks noChangeAspect="1"/>
          </p:cNvPicPr>
          <p:nvPr/>
        </p:nvPicPr>
        <p:blipFill>
          <a:blip r:embed="rId3"/>
          <a:stretch>
            <a:fillRect/>
          </a:stretch>
        </p:blipFill>
        <p:spPr>
          <a:xfrm>
            <a:off x="74321" y="1107997"/>
            <a:ext cx="6723521" cy="5097452"/>
          </a:xfrm>
          <a:prstGeom prst="rect">
            <a:avLst/>
          </a:prstGeom>
        </p:spPr>
      </p:pic>
      <p:cxnSp>
        <p:nvCxnSpPr>
          <p:cNvPr id="12" name="Straight Arrow Connector 11">
            <a:extLst>
              <a:ext uri="{FF2B5EF4-FFF2-40B4-BE49-F238E27FC236}">
                <a16:creationId xmlns:a16="http://schemas.microsoft.com/office/drawing/2014/main" id="{12841E8E-EF64-4A3C-A4B1-757B0AD6C16B}"/>
              </a:ext>
            </a:extLst>
          </p:cNvPr>
          <p:cNvCxnSpPr>
            <a:cxnSpLocks/>
          </p:cNvCxnSpPr>
          <p:nvPr/>
        </p:nvCxnSpPr>
        <p:spPr>
          <a:xfrm flipH="1">
            <a:off x="3056021" y="2808147"/>
            <a:ext cx="5510463" cy="2413133"/>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6AE5C7-9020-4D72-9364-60A32DB780E6}"/>
              </a:ext>
            </a:extLst>
          </p:cNvPr>
          <p:cNvSpPr txBox="1"/>
          <p:nvPr/>
        </p:nvSpPr>
        <p:spPr>
          <a:xfrm>
            <a:off x="7744806" y="1468193"/>
            <a:ext cx="3500230" cy="954107"/>
          </a:xfrm>
          <a:prstGeom prst="rect">
            <a:avLst/>
          </a:prstGeom>
          <a:noFill/>
          <a:ln>
            <a:noFill/>
          </a:ln>
        </p:spPr>
        <p:txBody>
          <a:bodyPr wrap="square" rtlCol="0">
            <a:spAutoFit/>
          </a:bodyPr>
          <a:lstStyle/>
          <a:p>
            <a:pPr algn="ctr"/>
            <a:r>
              <a:rPr lang="en-US" sz="2800" dirty="0"/>
              <a:t>Compare plans at </a:t>
            </a:r>
            <a:r>
              <a:rPr lang="en-US" sz="2800" b="1" dirty="0"/>
              <a:t>www.medicare.gov</a:t>
            </a:r>
          </a:p>
        </p:txBody>
      </p:sp>
      <p:sp>
        <p:nvSpPr>
          <p:cNvPr id="13" name="Rectangle 12">
            <a:extLst>
              <a:ext uri="{FF2B5EF4-FFF2-40B4-BE49-F238E27FC236}">
                <a16:creationId xmlns:a16="http://schemas.microsoft.com/office/drawing/2014/main" id="{7D5905A5-A1B2-D8C1-CE36-4EE676ED4002}"/>
              </a:ext>
            </a:extLst>
          </p:cNvPr>
          <p:cNvSpPr/>
          <p:nvPr/>
        </p:nvSpPr>
        <p:spPr>
          <a:xfrm>
            <a:off x="7831669" y="3949438"/>
            <a:ext cx="3326502" cy="2185214"/>
          </a:xfrm>
          <a:prstGeom prst="rect">
            <a:avLst/>
          </a:prstGeom>
          <a:solidFill>
            <a:schemeClr val="accent1">
              <a:lumMod val="20000"/>
              <a:lumOff val="80000"/>
            </a:schemeClr>
          </a:solidFill>
          <a:ln>
            <a:solidFill>
              <a:schemeClr val="accent1"/>
            </a:solidFill>
          </a:ln>
        </p:spPr>
        <p:txBody>
          <a:bodyPr wrap="square">
            <a:spAutoFit/>
          </a:bodyPr>
          <a:lstStyle/>
          <a:p>
            <a:pPr marL="285750" indent="-285750">
              <a:spcAft>
                <a:spcPts val="1200"/>
              </a:spcAft>
              <a:buFont typeface="Wingdings" panose="05000000000000000000" pitchFamily="2" charset="2"/>
              <a:buChar char="§"/>
            </a:pPr>
            <a:r>
              <a:rPr lang="en-US" dirty="0"/>
              <a:t>Create/Log into account to personalize your search to find plans that meet your needs.</a:t>
            </a:r>
          </a:p>
          <a:p>
            <a:pPr marL="285750" indent="-285750">
              <a:buFont typeface="Wingdings" panose="05000000000000000000" pitchFamily="2" charset="2"/>
              <a:buChar char="§"/>
            </a:pPr>
            <a:r>
              <a:rPr lang="en-US" dirty="0"/>
              <a:t>Compare plans based on star ratings, formularies, benefits, costs, and more.</a:t>
            </a:r>
          </a:p>
        </p:txBody>
      </p:sp>
      <p:sp>
        <p:nvSpPr>
          <p:cNvPr id="15" name="Rectangle 14">
            <a:extLst>
              <a:ext uri="{FF2B5EF4-FFF2-40B4-BE49-F238E27FC236}">
                <a16:creationId xmlns:a16="http://schemas.microsoft.com/office/drawing/2014/main" id="{A697944E-B6A9-8786-4C77-FD8424DCDE73}"/>
              </a:ext>
            </a:extLst>
          </p:cNvPr>
          <p:cNvSpPr/>
          <p:nvPr/>
        </p:nvSpPr>
        <p:spPr>
          <a:xfrm>
            <a:off x="8128634" y="2634009"/>
            <a:ext cx="2732573" cy="707886"/>
          </a:xfrm>
          <a:prstGeom prst="rect">
            <a:avLst/>
          </a:prstGeom>
          <a:solidFill>
            <a:schemeClr val="bg1"/>
          </a:solidFill>
          <a:ln w="12700">
            <a:solidFill>
              <a:srgbClr val="CC3300"/>
            </a:solidFill>
            <a:extLst>
              <a:ext uri="{C807C97D-BFC1-408E-A445-0C87EB9F89A2}">
                <ask:lineSketchStyleProps xmlns:ask="http://schemas.microsoft.com/office/drawing/2018/sketchyshapes">
                  <ask:type>
                    <ask:lineSketchNone/>
                  </ask:type>
                </ask:lineSketchStyleProps>
              </a:ext>
            </a:extLst>
          </a:ln>
          <a:effectLst>
            <a:glow rad="63500">
              <a:srgbClr val="C00000">
                <a:alpha val="40000"/>
              </a:srgbClr>
            </a:glow>
          </a:effectLst>
        </p:spPr>
        <p:txBody>
          <a:bodyPr wrap="square">
            <a:spAutoFit/>
          </a:bodyPr>
          <a:lstStyle/>
          <a:p>
            <a:pPr algn="ctr"/>
            <a:r>
              <a:rPr lang="en-US" altLang="en-US" sz="2000" dirty="0">
                <a:cs typeface="Arial" panose="020B0604020202020204" pitchFamily="34" charset="0"/>
              </a:rPr>
              <a:t>Click “Find Health &amp; Drug Plans”</a:t>
            </a:r>
            <a:endParaRPr lang="en-US" sz="2000" dirty="0"/>
          </a:p>
        </p:txBody>
      </p:sp>
      <p:sp>
        <p:nvSpPr>
          <p:cNvPr id="2" name="TextBox 1">
            <a:extLst>
              <a:ext uri="{FF2B5EF4-FFF2-40B4-BE49-F238E27FC236}">
                <a16:creationId xmlns:a16="http://schemas.microsoft.com/office/drawing/2014/main" id="{A454D60C-8BFD-9CB0-B109-F60F4599C3BC}"/>
              </a:ext>
            </a:extLst>
          </p:cNvPr>
          <p:cNvSpPr txBox="1"/>
          <p:nvPr/>
        </p:nvSpPr>
        <p:spPr>
          <a:xfrm>
            <a:off x="2835385" y="146511"/>
            <a:ext cx="6521230" cy="707886"/>
          </a:xfrm>
          <a:prstGeom prst="rect">
            <a:avLst/>
          </a:prstGeom>
          <a:noFill/>
        </p:spPr>
        <p:txBody>
          <a:bodyPr wrap="square" rtlCol="0">
            <a:spAutoFit/>
          </a:bodyPr>
          <a:lstStyle/>
          <a:p>
            <a:r>
              <a:rPr lang="en-US" sz="4000" b="1" dirty="0">
                <a:solidFill>
                  <a:schemeClr val="bg1"/>
                </a:solidFill>
              </a:rPr>
              <a:t>The Medicare Plan Finder</a:t>
            </a:r>
          </a:p>
        </p:txBody>
      </p: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B43219-1EDC-D827-74FB-FE40953086C8}"/>
              </a:ext>
            </a:extLst>
          </p:cNvPr>
          <p:cNvSpPr/>
          <p:nvPr/>
        </p:nvSpPr>
        <p:spPr>
          <a:xfrm>
            <a:off x="1187618" y="1686530"/>
            <a:ext cx="10374729" cy="278537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2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r>
              <a:rPr lang="en-US" sz="3200" dirty="0">
                <a:cs typeface="Arial" panose="020B0604020202020204" pitchFamily="34" charset="0"/>
                <a:hlinkClick r:id="rId3"/>
              </a:rPr>
              <a:t>dhs.wi.gov/</a:t>
            </a:r>
            <a:r>
              <a:rPr lang="en-US" sz="3200" dirty="0" err="1">
                <a:cs typeface="Arial" panose="020B0604020202020204" pitchFamily="34" charset="0"/>
                <a:hlinkClick r:id="rId3"/>
              </a:rPr>
              <a:t>medicare</a:t>
            </a:r>
            <a:r>
              <a:rPr lang="en-US" sz="3200" dirty="0">
                <a:cs typeface="Arial" panose="020B0604020202020204" pitchFamily="34" charset="0"/>
                <a:hlinkClick r:id="rId3"/>
              </a:rPr>
              <a:t>-help</a:t>
            </a:r>
            <a:r>
              <a:rPr lang="en-US" sz="3200" dirty="0">
                <a:cs typeface="Arial" panose="020B0604020202020204" pitchFamily="34" charset="0"/>
              </a:rPr>
              <a:t>. </a:t>
            </a:r>
          </a:p>
        </p:txBody>
      </p:sp>
      <p:pic>
        <p:nvPicPr>
          <p:cNvPr id="5" name="Picture 4">
            <a:extLst>
              <a:ext uri="{FF2B5EF4-FFF2-40B4-BE49-F238E27FC236}">
                <a16:creationId xmlns:a16="http://schemas.microsoft.com/office/drawing/2014/main" id="{BD30F8B1-50F9-1664-5955-28DF984B8560}"/>
              </a:ext>
            </a:extLst>
          </p:cNvPr>
          <p:cNvPicPr>
            <a:picLocks noChangeAspect="1"/>
          </p:cNvPicPr>
          <p:nvPr/>
        </p:nvPicPr>
        <p:blipFill>
          <a:blip r:embed="rId4"/>
          <a:stretch>
            <a:fillRect/>
          </a:stretch>
        </p:blipFill>
        <p:spPr>
          <a:xfrm>
            <a:off x="3535828" y="4838007"/>
            <a:ext cx="3796869" cy="1152244"/>
          </a:xfrm>
          <a:prstGeom prst="rect">
            <a:avLst/>
          </a:prstGeom>
        </p:spPr>
      </p:pic>
      <p:sp>
        <p:nvSpPr>
          <p:cNvPr id="7" name="TextBox 6">
            <a:extLst>
              <a:ext uri="{FF2B5EF4-FFF2-40B4-BE49-F238E27FC236}">
                <a16:creationId xmlns:a16="http://schemas.microsoft.com/office/drawing/2014/main" id="{78723556-48CB-89E6-4C97-0853356857D7}"/>
              </a:ext>
            </a:extLst>
          </p:cNvPr>
          <p:cNvSpPr txBox="1"/>
          <p:nvPr/>
        </p:nvSpPr>
        <p:spPr>
          <a:xfrm>
            <a:off x="1875171" y="136525"/>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653025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
        <p:nvSpPr>
          <p:cNvPr id="6" name="Subtitle 2">
            <a:extLst>
              <a:ext uri="{FF2B5EF4-FFF2-40B4-BE49-F238E27FC236}">
                <a16:creationId xmlns:a16="http://schemas.microsoft.com/office/drawing/2014/main" id="{A9CBDE5A-7786-D85B-EF86-133D3DEB9258}"/>
              </a:ext>
            </a:extLst>
          </p:cNvPr>
          <p:cNvSpPr>
            <a:spLocks noGrp="1"/>
          </p:cNvSpPr>
          <p:nvPr>
            <p:ph type="subTitle" idx="1"/>
          </p:nvPr>
        </p:nvSpPr>
        <p:spPr>
          <a:xfrm>
            <a:off x="2005985" y="2802301"/>
            <a:ext cx="8180025" cy="1581080"/>
          </a:xfrm>
        </p:spPr>
        <p:txBody>
          <a:bodyPr>
            <a:normAutofit/>
          </a:bodyPr>
          <a:lstStyle/>
          <a:p>
            <a:r>
              <a:rPr lang="en-US" altLang="en-US" sz="2800" dirty="0">
                <a:solidFill>
                  <a:srgbClr val="FF0000"/>
                </a:solidFill>
                <a:latin typeface="Arial" charset="0"/>
                <a:cs typeface="Arial" charset="0"/>
              </a:rPr>
              <a:t>&lt;INSERT YOUR AGENCY NAME/LOGO HERE&gt;</a:t>
            </a:r>
          </a:p>
          <a:p>
            <a:r>
              <a:rPr lang="en-US" sz="2800" b="1" dirty="0">
                <a:solidFill>
                  <a:srgbClr val="FF0000"/>
                </a:solidFill>
                <a:latin typeface="Arial" charset="0"/>
                <a:cs typeface="Arial" charset="0"/>
              </a:rPr>
              <a:t>&lt;INSERT DATE OF PRESENTATION&gt;</a:t>
            </a:r>
            <a:endParaRPr lang="en-US" sz="3200" b="1" dirty="0">
              <a:latin typeface="Arial" panose="020B0604020202020204" pitchFamily="34" charset="0"/>
            </a:endParaRPr>
          </a:p>
          <a:p>
            <a:endParaRPr lang="en-US" altLang="en-US" sz="3200" dirty="0">
              <a:latin typeface="Arial" charset="0"/>
              <a:cs typeface="Arial" charset="0"/>
            </a:endParaRPr>
          </a:p>
          <a:p>
            <a:endParaRPr lang="en-US" sz="2800" dirty="0"/>
          </a:p>
        </p:txBody>
      </p:sp>
    </p:spTree>
    <p:extLst>
      <p:ext uri="{BB962C8B-B14F-4D97-AF65-F5344CB8AC3E}">
        <p14:creationId xmlns:p14="http://schemas.microsoft.com/office/powerpoint/2010/main" val="2899888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85</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875949"/>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spTree>
    <p:extLst>
      <p:ext uri="{BB962C8B-B14F-4D97-AF65-F5344CB8AC3E}">
        <p14:creationId xmlns:p14="http://schemas.microsoft.com/office/powerpoint/2010/main" val="19191944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4517997"/>
            <a:ext cx="8131312" cy="803829"/>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131312" cy="3785652"/>
          </a:xfrm>
          <a:prstGeom prst="rect">
            <a:avLst/>
          </a:prstGeom>
          <a:noFill/>
        </p:spPr>
        <p:txBody>
          <a:bodyPr wrap="square" rtlCol="0">
            <a:spAutoFit/>
          </a:bodyPr>
          <a:lstStyle/>
          <a:p>
            <a:r>
              <a:rPr lang="en-US" sz="2400" b="1" dirty="0"/>
              <a:t>Part 1: Enrollment in Medicare</a:t>
            </a:r>
          </a:p>
          <a:p>
            <a:r>
              <a:rPr lang="en-US" sz="2400"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814960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8B7A9E30-9C0F-4982-9881-55C979676BB1}"/>
              </a:ext>
            </a:extLst>
          </p:cNvPr>
          <p:cNvSpPr txBox="1">
            <a:spLocks/>
          </p:cNvSpPr>
          <p:nvPr/>
        </p:nvSpPr>
        <p:spPr>
          <a:xfrm>
            <a:off x="685800" y="2954519"/>
            <a:ext cx="4884410" cy="14017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3600" b="1" dirty="0"/>
              <a:t>Help for People with Limited Income</a:t>
            </a:r>
          </a:p>
        </p:txBody>
      </p:sp>
      <p:pic>
        <p:nvPicPr>
          <p:cNvPr id="8" name="Picture 7">
            <a:extLst>
              <a:ext uri="{FF2B5EF4-FFF2-40B4-BE49-F238E27FC236}">
                <a16:creationId xmlns:a16="http://schemas.microsoft.com/office/drawing/2014/main" id="{EEB84A7C-70AC-4958-8583-33B95B636D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791993"/>
            <a:ext cx="3016160" cy="947298"/>
          </a:xfrm>
          <a:prstGeom prst="rect">
            <a:avLst/>
          </a:prstGeom>
          <a:noFill/>
          <a:ln>
            <a:noFill/>
          </a:ln>
        </p:spPr>
      </p:pic>
      <p:sp>
        <p:nvSpPr>
          <p:cNvPr id="2" name="TextBox 1">
            <a:extLst>
              <a:ext uri="{FF2B5EF4-FFF2-40B4-BE49-F238E27FC236}">
                <a16:creationId xmlns:a16="http://schemas.microsoft.com/office/drawing/2014/main" id="{86618A0E-35D2-1D34-6285-B796CA3A4F91}"/>
              </a:ext>
            </a:extLst>
          </p:cNvPr>
          <p:cNvSpPr txBox="1"/>
          <p:nvPr/>
        </p:nvSpPr>
        <p:spPr>
          <a:xfrm>
            <a:off x="685800" y="1943471"/>
            <a:ext cx="2177716" cy="923330"/>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rPr>
              <a:t>Part 6</a:t>
            </a:r>
          </a:p>
        </p:txBody>
      </p:sp>
      <p:pic>
        <p:nvPicPr>
          <p:cNvPr id="3" name="Picture 2">
            <a:extLst>
              <a:ext uri="{FF2B5EF4-FFF2-40B4-BE49-F238E27FC236}">
                <a16:creationId xmlns:a16="http://schemas.microsoft.com/office/drawing/2014/main" id="{5978613E-B0D8-696E-A14A-0BBE83532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151" y="1943471"/>
            <a:ext cx="3830607" cy="2848522"/>
          </a:xfrm>
          <a:prstGeom prst="rect">
            <a:avLst/>
          </a:prstGeom>
        </p:spPr>
      </p:pic>
      <p:sp>
        <p:nvSpPr>
          <p:cNvPr id="5" name="TextBox 4">
            <a:extLst>
              <a:ext uri="{FF2B5EF4-FFF2-40B4-BE49-F238E27FC236}">
                <a16:creationId xmlns:a16="http://schemas.microsoft.com/office/drawing/2014/main" id="{067AFDEF-7B9F-853F-CEB3-9ED03032D2C8}"/>
              </a:ext>
            </a:extLst>
          </p:cNvPr>
          <p:cNvSpPr txBox="1"/>
          <p:nvPr/>
        </p:nvSpPr>
        <p:spPr>
          <a:xfrm>
            <a:off x="3531860" y="148961"/>
            <a:ext cx="5509594"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40566979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F0151D-4D52-4D1C-B5D5-F37F4B5E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476" y="1107996"/>
            <a:ext cx="6866940" cy="5106405"/>
          </a:xfrm>
          <a:prstGeom prst="rect">
            <a:avLst/>
          </a:prstGeom>
        </p:spPr>
      </p:pic>
      <p:sp>
        <p:nvSpPr>
          <p:cNvPr id="2" name="TextBox 1">
            <a:extLst>
              <a:ext uri="{FF2B5EF4-FFF2-40B4-BE49-F238E27FC236}">
                <a16:creationId xmlns:a16="http://schemas.microsoft.com/office/drawing/2014/main" id="{E5D1BCE9-36CE-DF1D-9E12-EFAF127413CC}"/>
              </a:ext>
            </a:extLst>
          </p:cNvPr>
          <p:cNvSpPr txBox="1"/>
          <p:nvPr/>
        </p:nvSpPr>
        <p:spPr>
          <a:xfrm>
            <a:off x="1535798" y="93508"/>
            <a:ext cx="9120404" cy="707886"/>
          </a:xfrm>
          <a:prstGeom prst="rect">
            <a:avLst/>
          </a:prstGeom>
          <a:noFill/>
        </p:spPr>
        <p:txBody>
          <a:bodyPr wrap="square" rtlCol="0">
            <a:spAutoFit/>
          </a:bodyPr>
          <a:lstStyle/>
          <a:p>
            <a:r>
              <a:rPr lang="en-US" sz="4000" b="1" dirty="0">
                <a:solidFill>
                  <a:schemeClr val="bg1"/>
                </a:solidFill>
              </a:rPr>
              <a:t>Help for People with Limited Income</a:t>
            </a:r>
          </a:p>
        </p:txBody>
      </p:sp>
    </p:spTree>
    <p:extLst>
      <p:ext uri="{BB962C8B-B14F-4D97-AF65-F5344CB8AC3E}">
        <p14:creationId xmlns:p14="http://schemas.microsoft.com/office/powerpoint/2010/main" val="15477359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63CCDBA-F41F-47C5-8CBD-CFA12EAF8CFE}"/>
              </a:ext>
            </a:extLst>
          </p:cNvPr>
          <p:cNvGraphicFramePr/>
          <p:nvPr>
            <p:extLst>
              <p:ext uri="{D42A27DB-BD31-4B8C-83A1-F6EECF244321}">
                <p14:modId xmlns:p14="http://schemas.microsoft.com/office/powerpoint/2010/main" val="181287657"/>
              </p:ext>
            </p:extLst>
          </p:nvPr>
        </p:nvGraphicFramePr>
        <p:xfrm>
          <a:off x="1872642" y="1287631"/>
          <a:ext cx="9300684" cy="4568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2" y="3500900"/>
            <a:ext cx="862945" cy="688090"/>
          </a:xfrm>
          <a:prstGeom prst="rect">
            <a:avLst/>
          </a:prstGeom>
        </p:spPr>
      </p:pic>
      <p:pic>
        <p:nvPicPr>
          <p:cNvPr id="10" name="Picture 9" title="Part D icon">
            <a:extLst>
              <a:ext uri="{FF2B5EF4-FFF2-40B4-BE49-F238E27FC236}">
                <a16:creationId xmlns:a16="http://schemas.microsoft.com/office/drawing/2014/main" id="{AEC3FA5E-1B9A-47A8-A393-CC8EDE6BA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2" y="5024107"/>
            <a:ext cx="862945" cy="688090"/>
          </a:xfrm>
          <a:prstGeom prst="rect">
            <a:avLst/>
          </a:prstGeom>
        </p:spPr>
      </p:pic>
      <p:pic>
        <p:nvPicPr>
          <p:cNvPr id="11" name="Picture 10" title="Part B icon">
            <a:extLst>
              <a:ext uri="{FF2B5EF4-FFF2-40B4-BE49-F238E27FC236}">
                <a16:creationId xmlns:a16="http://schemas.microsoft.com/office/drawing/2014/main" id="{20CF23FA-9147-4D43-89F5-76F2E9B2B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200" y="1683812"/>
            <a:ext cx="803847" cy="837592"/>
          </a:xfrm>
          <a:prstGeom prst="rect">
            <a:avLst/>
          </a:prstGeom>
        </p:spPr>
      </p:pic>
      <p:sp>
        <p:nvSpPr>
          <p:cNvPr id="2" name="TextBox 1">
            <a:extLst>
              <a:ext uri="{FF2B5EF4-FFF2-40B4-BE49-F238E27FC236}">
                <a16:creationId xmlns:a16="http://schemas.microsoft.com/office/drawing/2014/main" id="{C779E2DC-4068-E2CD-EE17-FFE0C244CF1F}"/>
              </a:ext>
            </a:extLst>
          </p:cNvPr>
          <p:cNvSpPr txBox="1"/>
          <p:nvPr/>
        </p:nvSpPr>
        <p:spPr>
          <a:xfrm>
            <a:off x="1642047" y="86198"/>
            <a:ext cx="9083842" cy="707886"/>
          </a:xfrm>
          <a:prstGeom prst="rect">
            <a:avLst/>
          </a:prstGeom>
          <a:noFill/>
        </p:spPr>
        <p:txBody>
          <a:bodyPr wrap="square" rtlCol="0">
            <a:spAutoFit/>
          </a:bodyPr>
          <a:lstStyle/>
          <a:p>
            <a:r>
              <a:rPr lang="en-US" sz="4000" b="1" dirty="0">
                <a:solidFill>
                  <a:schemeClr val="bg1"/>
                </a:solidFill>
              </a:rPr>
              <a:t>Help for People with Limited Income</a:t>
            </a:r>
          </a:p>
        </p:txBody>
      </p:sp>
    </p:spTree>
    <p:extLst>
      <p:ext uri="{BB962C8B-B14F-4D97-AF65-F5344CB8AC3E}">
        <p14:creationId xmlns:p14="http://schemas.microsoft.com/office/powerpoint/2010/main" val="183268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4526129" y="1302155"/>
            <a:ext cx="3610257" cy="650915"/>
          </a:xfrm>
        </p:spPr>
        <p:txBody>
          <a:bodyPr>
            <a:normAutofit/>
          </a:bodyPr>
          <a:lstStyle/>
          <a:p>
            <a:r>
              <a:rPr lang="en-US" sz="3600" b="1" dirty="0">
                <a:latin typeface="Arial" panose="020B0604020202020204" pitchFamily="34" charset="0"/>
                <a:cs typeface="Arial" panose="020B0604020202020204" pitchFamily="34" charset="0"/>
              </a:rPr>
              <a:t>Medicare Card </a:t>
            </a: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2078900"/>
            <a:ext cx="6075185" cy="38262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254CAA-1D44-90B8-563A-D77E8B03C472}"/>
              </a:ext>
            </a:extLst>
          </p:cNvPr>
          <p:cNvSpPr txBox="1"/>
          <p:nvPr/>
        </p:nvSpPr>
        <p:spPr>
          <a:xfrm>
            <a:off x="3200399" y="116376"/>
            <a:ext cx="5791201" cy="707886"/>
          </a:xfrm>
          <a:prstGeom prst="rect">
            <a:avLst/>
          </a:prstGeom>
          <a:noFill/>
        </p:spPr>
        <p:txBody>
          <a:bodyPr wrap="square" rtlCol="0">
            <a:spAutoFit/>
          </a:bodyPr>
          <a:lstStyle/>
          <a:p>
            <a:r>
              <a:rPr lang="en-US" sz="4000" b="1" dirty="0">
                <a:solidFill>
                  <a:schemeClr val="bg1"/>
                </a:solidFill>
              </a:rPr>
              <a:t>Enrollment in Medicare</a:t>
            </a:r>
          </a:p>
        </p:txBody>
      </p:sp>
    </p:spTree>
    <p:extLst>
      <p:ext uri="{BB962C8B-B14F-4D97-AF65-F5344CB8AC3E}">
        <p14:creationId xmlns:p14="http://schemas.microsoft.com/office/powerpoint/2010/main" val="8702436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A3C283-162E-4438-92AF-48C1C60D2323}"/>
              </a:ext>
            </a:extLst>
          </p:cNvPr>
          <p:cNvSpPr/>
          <p:nvPr/>
        </p:nvSpPr>
        <p:spPr>
          <a:xfrm>
            <a:off x="3088606" y="1019054"/>
            <a:ext cx="6014788"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atin typeface="Arial" panose="020B0604020202020204" pitchFamily="34" charset="0"/>
                <a:cs typeface="Arial" panose="020B0604020202020204" pitchFamily="34" charset="0"/>
              </a:rPr>
              <a:t>Program Eligibility Guidelines</a:t>
            </a:r>
          </a:p>
        </p:txBody>
      </p:sp>
      <p:sp>
        <p:nvSpPr>
          <p:cNvPr id="5" name="TextBox 4">
            <a:extLst>
              <a:ext uri="{FF2B5EF4-FFF2-40B4-BE49-F238E27FC236}">
                <a16:creationId xmlns:a16="http://schemas.microsoft.com/office/drawing/2014/main" id="{4D344D01-6DE0-47F1-A513-4C2DE0A2D96C}"/>
              </a:ext>
            </a:extLst>
          </p:cNvPr>
          <p:cNvSpPr txBox="1"/>
          <p:nvPr/>
        </p:nvSpPr>
        <p:spPr>
          <a:xfrm>
            <a:off x="2711280" y="5838946"/>
            <a:ext cx="599896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t>*Income Limits based on 2026 federal poverty guidelines</a:t>
            </a:r>
          </a:p>
        </p:txBody>
      </p:sp>
      <p:sp>
        <p:nvSpPr>
          <p:cNvPr id="6" name="TextBox 5">
            <a:extLst>
              <a:ext uri="{FF2B5EF4-FFF2-40B4-BE49-F238E27FC236}">
                <a16:creationId xmlns:a16="http://schemas.microsoft.com/office/drawing/2014/main" id="{C727DBB6-9CAF-2DDF-23A7-6E53BDED3B3F}"/>
              </a:ext>
            </a:extLst>
          </p:cNvPr>
          <p:cNvSpPr txBox="1"/>
          <p:nvPr/>
        </p:nvSpPr>
        <p:spPr>
          <a:xfrm>
            <a:off x="1701073" y="124468"/>
            <a:ext cx="9083842" cy="707886"/>
          </a:xfrm>
          <a:prstGeom prst="rect">
            <a:avLst/>
          </a:prstGeom>
          <a:noFill/>
        </p:spPr>
        <p:txBody>
          <a:bodyPr wrap="square" rtlCol="0">
            <a:spAutoFit/>
          </a:bodyPr>
          <a:lstStyle/>
          <a:p>
            <a:r>
              <a:rPr lang="en-US" sz="4000" b="1" dirty="0">
                <a:solidFill>
                  <a:schemeClr val="bg1"/>
                </a:solidFill>
              </a:rPr>
              <a:t>Help for People with Limited Income</a:t>
            </a:r>
          </a:p>
        </p:txBody>
      </p:sp>
      <p:graphicFrame>
        <p:nvGraphicFramePr>
          <p:cNvPr id="2" name="Content Placeholder 6">
            <a:extLst>
              <a:ext uri="{FF2B5EF4-FFF2-40B4-BE49-F238E27FC236}">
                <a16:creationId xmlns:a16="http://schemas.microsoft.com/office/drawing/2014/main" id="{8D29E367-D71A-0D30-7CAB-419727B84721}"/>
              </a:ext>
            </a:extLst>
          </p:cNvPr>
          <p:cNvGraphicFramePr>
            <a:graphicFrameLocks/>
          </p:cNvGraphicFramePr>
          <p:nvPr>
            <p:extLst>
              <p:ext uri="{D42A27DB-BD31-4B8C-83A1-F6EECF244321}">
                <p14:modId xmlns:p14="http://schemas.microsoft.com/office/powerpoint/2010/main" val="2525699502"/>
              </p:ext>
            </p:extLst>
          </p:nvPr>
        </p:nvGraphicFramePr>
        <p:xfrm>
          <a:off x="1797326" y="1714720"/>
          <a:ext cx="9210643" cy="4013334"/>
        </p:xfrm>
        <a:graphic>
          <a:graphicData uri="http://schemas.openxmlformats.org/drawingml/2006/table">
            <a:tbl>
              <a:tblPr firstRow="1" bandRow="1">
                <a:tableStyleId>{5C22544A-7EE6-4342-B048-85BDC9FD1C3A}</a:tableStyleId>
              </a:tblPr>
              <a:tblGrid>
                <a:gridCol w="2069732">
                  <a:extLst>
                    <a:ext uri="{9D8B030D-6E8A-4147-A177-3AD203B41FA5}">
                      <a16:colId xmlns:a16="http://schemas.microsoft.com/office/drawing/2014/main" val="20000"/>
                    </a:ext>
                  </a:extLst>
                </a:gridCol>
                <a:gridCol w="1751312">
                  <a:extLst>
                    <a:ext uri="{9D8B030D-6E8A-4147-A177-3AD203B41FA5}">
                      <a16:colId xmlns:a16="http://schemas.microsoft.com/office/drawing/2014/main" val="20001"/>
                    </a:ext>
                  </a:extLst>
                </a:gridCol>
                <a:gridCol w="1671707">
                  <a:extLst>
                    <a:ext uri="{9D8B030D-6E8A-4147-A177-3AD203B41FA5}">
                      <a16:colId xmlns:a16="http://schemas.microsoft.com/office/drawing/2014/main" val="20002"/>
                    </a:ext>
                  </a:extLst>
                </a:gridCol>
                <a:gridCol w="1771861">
                  <a:extLst>
                    <a:ext uri="{9D8B030D-6E8A-4147-A177-3AD203B41FA5}">
                      <a16:colId xmlns:a16="http://schemas.microsoft.com/office/drawing/2014/main" val="20003"/>
                    </a:ext>
                  </a:extLst>
                </a:gridCol>
                <a:gridCol w="1946031">
                  <a:extLst>
                    <a:ext uri="{9D8B030D-6E8A-4147-A177-3AD203B41FA5}">
                      <a16:colId xmlns:a16="http://schemas.microsoft.com/office/drawing/2014/main" val="20004"/>
                    </a:ext>
                  </a:extLst>
                </a:gridCol>
              </a:tblGrid>
              <a:tr h="630054">
                <a:tc rowSpan="2">
                  <a:txBody>
                    <a:bodyPr/>
                    <a:lstStyle/>
                    <a:p>
                      <a:r>
                        <a:rPr lang="en-US" dirty="0">
                          <a:latin typeface="Arial" panose="020B0604020202020204" pitchFamily="34" charset="0"/>
                          <a:cs typeface="Arial" panose="020B0604020202020204" pitchFamily="34" charset="0"/>
                        </a:rPr>
                        <a:t>Program</a:t>
                      </a:r>
                    </a:p>
                  </a:txBody>
                  <a:tcPr/>
                </a:tc>
                <a:tc gridSpan="2">
                  <a:txBody>
                    <a:bodyPr/>
                    <a:lstStyle/>
                    <a:p>
                      <a:pPr algn="ctr"/>
                      <a:r>
                        <a:rPr lang="en-US" dirty="0">
                          <a:latin typeface="Arial" panose="020B0604020202020204" pitchFamily="34" charset="0"/>
                          <a:cs typeface="Arial" panose="020B0604020202020204" pitchFamily="34" charset="0"/>
                        </a:rPr>
                        <a:t>Single</a:t>
                      </a:r>
                      <a:r>
                        <a:rPr lang="en-US" baseline="0" dirty="0">
                          <a:latin typeface="Arial" panose="020B0604020202020204" pitchFamily="34" charset="0"/>
                          <a:cs typeface="Arial" panose="020B0604020202020204" pitchFamily="34" charset="0"/>
                        </a:rPr>
                        <a:t> Individual (Unmarried)</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dirty="0">
                          <a:latin typeface="Arial" panose="020B0604020202020204" pitchFamily="34" charset="0"/>
                          <a:cs typeface="Arial" panose="020B0604020202020204" pitchFamily="34" charset="0"/>
                        </a:rPr>
                        <a:t>Married Couple</a:t>
                      </a:r>
                    </a:p>
                  </a:txBody>
                  <a:tcPr/>
                </a:tc>
                <a:tc hMerge="1">
                  <a:txBody>
                    <a:bodyPr/>
                    <a:lstStyle/>
                    <a:p>
                      <a:endParaRPr lang="en-US" dirty="0"/>
                    </a:p>
                  </a:txBody>
                  <a:tcPr/>
                </a:tc>
                <a:extLst>
                  <a:ext uri="{0D108BD9-81ED-4DB2-BD59-A6C34878D82A}">
                    <a16:rowId xmlns:a16="http://schemas.microsoft.com/office/drawing/2014/main" val="10000"/>
                  </a:ext>
                </a:extLst>
              </a:tr>
              <a:tr h="630054">
                <a:tc vMerge="1">
                  <a:txBody>
                    <a:bodyPr/>
                    <a:lstStyle/>
                    <a:p>
                      <a:endParaRPr lang="en-US" dirty="0"/>
                    </a:p>
                  </a:txBody>
                  <a:tcPr/>
                </a:tc>
                <a:tc>
                  <a:txBody>
                    <a:bodyPr/>
                    <a:lstStyle/>
                    <a:p>
                      <a:pPr algn="ctr"/>
                      <a:r>
                        <a:rPr lang="en-US" b="0" dirty="0">
                          <a:latin typeface="Arial" panose="020B0604020202020204" pitchFamily="34" charset="0"/>
                          <a:cs typeface="Arial" panose="020B0604020202020204" pitchFamily="34" charset="0"/>
                        </a:rPr>
                        <a:t>Monthly</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Income </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tc>
                  <a:txBody>
                    <a:bodyPr/>
                    <a:lstStyle/>
                    <a:p>
                      <a:pPr algn="ctr"/>
                      <a:r>
                        <a:rPr lang="en-US" b="0" dirty="0">
                          <a:latin typeface="Arial" panose="020B0604020202020204" pitchFamily="34" charset="0"/>
                          <a:cs typeface="Arial" panose="020B0604020202020204" pitchFamily="34" charset="0"/>
                        </a:rPr>
                        <a:t>Monthly Income</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extLst>
                  <a:ext uri="{0D108BD9-81ED-4DB2-BD59-A6C34878D82A}">
                    <a16:rowId xmlns:a16="http://schemas.microsoft.com/office/drawing/2014/main" val="10001"/>
                  </a:ext>
                </a:extLst>
              </a:tr>
              <a:tr h="630054">
                <a:tc>
                  <a:txBody>
                    <a:bodyPr/>
                    <a:lstStyle/>
                    <a:p>
                      <a:r>
                        <a:rPr lang="en-US" dirty="0">
                          <a:latin typeface="Arial" panose="020B0604020202020204" pitchFamily="34" charset="0"/>
                          <a:cs typeface="Arial" panose="020B0604020202020204" pitchFamily="34" charset="0"/>
                        </a:rPr>
                        <a:t>Medicare Savings Program</a:t>
                      </a:r>
                    </a:p>
                  </a:txBody>
                  <a:tcPr anchor="ctr"/>
                </a:tc>
                <a:tc>
                  <a:txBody>
                    <a:bodyPr/>
                    <a:lstStyle/>
                    <a:p>
                      <a:pPr algn="ctr"/>
                      <a:r>
                        <a:rPr lang="en-US" dirty="0">
                          <a:latin typeface="Arial" panose="020B0604020202020204" pitchFamily="34" charset="0"/>
                          <a:cs typeface="Arial" panose="020B0604020202020204" pitchFamily="34" charset="0"/>
                        </a:rPr>
                        <a:t>&lt; $1,816</a:t>
                      </a:r>
                    </a:p>
                  </a:txBody>
                  <a:tcPr anchor="ctr"/>
                </a:tc>
                <a:tc>
                  <a:txBody>
                    <a:bodyPr/>
                    <a:lstStyle/>
                    <a:p>
                      <a:pPr algn="ctr"/>
                      <a:r>
                        <a:rPr lang="en-US" dirty="0">
                          <a:latin typeface="Arial" panose="020B0604020202020204" pitchFamily="34" charset="0"/>
                          <a:cs typeface="Arial" panose="020B0604020202020204" pitchFamily="34" charset="0"/>
                        </a:rPr>
                        <a:t>&lt; $9,950</a:t>
                      </a:r>
                    </a:p>
                  </a:txBody>
                  <a:tcPr anchor="ctr"/>
                </a:tc>
                <a:tc>
                  <a:txBody>
                    <a:bodyPr/>
                    <a:lstStyle/>
                    <a:p>
                      <a:pPr algn="ctr"/>
                      <a:r>
                        <a:rPr lang="en-US" dirty="0">
                          <a:latin typeface="Arial" panose="020B0604020202020204" pitchFamily="34" charset="0"/>
                          <a:cs typeface="Arial" panose="020B0604020202020204" pitchFamily="34" charset="0"/>
                        </a:rPr>
                        <a:t>&lt; $2,455</a:t>
                      </a:r>
                    </a:p>
                  </a:txBody>
                  <a:tcPr anchor="ctr"/>
                </a:tc>
                <a:tc>
                  <a:txBody>
                    <a:bodyPr/>
                    <a:lstStyle/>
                    <a:p>
                      <a:pPr algn="ctr"/>
                      <a:r>
                        <a:rPr lang="en-US" dirty="0">
                          <a:latin typeface="Arial" panose="020B0604020202020204" pitchFamily="34" charset="0"/>
                          <a:cs typeface="Arial" panose="020B0604020202020204" pitchFamily="34" charset="0"/>
                        </a:rPr>
                        <a:t>&lt; $14,910</a:t>
                      </a:r>
                    </a:p>
                  </a:txBody>
                  <a:tcPr anchor="ctr"/>
                </a:tc>
                <a:extLst>
                  <a:ext uri="{0D108BD9-81ED-4DB2-BD59-A6C34878D82A}">
                    <a16:rowId xmlns:a16="http://schemas.microsoft.com/office/drawing/2014/main" val="10002"/>
                  </a:ext>
                </a:extLst>
              </a:tr>
              <a:tr h="900077">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Extra Help</a:t>
                      </a:r>
                    </a:p>
                    <a:p>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$1,956.26</a:t>
                      </a:r>
                    </a:p>
                  </a:txBody>
                  <a:tcPr anchor="ctr"/>
                </a:tc>
                <a:tc>
                  <a:txBody>
                    <a:bodyPr/>
                    <a:lstStyle/>
                    <a:p>
                      <a:pPr algn="ctr"/>
                      <a:r>
                        <a:rPr lang="en-US" dirty="0">
                          <a:latin typeface="Arial" panose="020B0604020202020204" pitchFamily="34" charset="0"/>
                          <a:cs typeface="Arial" panose="020B0604020202020204" pitchFamily="34" charset="0"/>
                        </a:rPr>
                        <a:t>&lt; $16,590</a:t>
                      </a:r>
                    </a:p>
                  </a:txBody>
                  <a:tcPr anchor="ctr"/>
                </a:tc>
                <a:tc>
                  <a:txBody>
                    <a:bodyPr/>
                    <a:lstStyle/>
                    <a:p>
                      <a:pPr algn="ctr"/>
                      <a:r>
                        <a:rPr lang="en-US" dirty="0">
                          <a:latin typeface="Arial" panose="020B0604020202020204" pitchFamily="34" charset="0"/>
                          <a:cs typeface="Arial" panose="020B0604020202020204" pitchFamily="34" charset="0"/>
                        </a:rPr>
                        <a:t>&lt;</a:t>
                      </a:r>
                      <a:r>
                        <a:rPr lang="en-US" baseline="0" dirty="0">
                          <a:latin typeface="Arial" panose="020B0604020202020204" pitchFamily="34" charset="0"/>
                          <a:cs typeface="Arial" panose="020B0604020202020204" pitchFamily="34" charset="0"/>
                        </a:rPr>
                        <a:t> $2,643.75</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$33,100</a:t>
                      </a:r>
                    </a:p>
                  </a:txBody>
                  <a:tcPr anchor="ctr"/>
                </a:tc>
                <a:extLst>
                  <a:ext uri="{0D108BD9-81ED-4DB2-BD59-A6C34878D82A}">
                    <a16:rowId xmlns:a16="http://schemas.microsoft.com/office/drawing/2014/main" val="10003"/>
                  </a:ext>
                </a:extLst>
              </a:tr>
              <a:tr h="1117749">
                <a:tc>
                  <a:txBody>
                    <a:bodyPr/>
                    <a:lstStyle/>
                    <a:p>
                      <a:r>
                        <a:rPr lang="en-US" dirty="0">
                          <a:latin typeface="Arial" panose="020B0604020202020204" pitchFamily="34" charset="0"/>
                          <a:cs typeface="Arial" panose="020B0604020202020204" pitchFamily="34" charset="0"/>
                        </a:rPr>
                        <a:t>Wisconsin SeniorCare</a:t>
                      </a:r>
                    </a:p>
                    <a:p>
                      <a:r>
                        <a:rPr lang="en-US" dirty="0">
                          <a:latin typeface="Arial" panose="020B0604020202020204" pitchFamily="34" charset="0"/>
                          <a:cs typeface="Arial" panose="020B0604020202020204" pitchFamily="34" charset="0"/>
                        </a:rPr>
                        <a:t>Level 1</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$2,128 or below</a:t>
                      </a:r>
                    </a:p>
                  </a:txBody>
                  <a:tcPr anchor="ctr"/>
                </a:tc>
                <a:tc>
                  <a:txBody>
                    <a:bodyPr/>
                    <a:lstStyle/>
                    <a:p>
                      <a:pPr algn="ctr"/>
                      <a:r>
                        <a:rPr lang="en-US" dirty="0">
                          <a:latin typeface="Arial" panose="020B0604020202020204" pitchFamily="34" charset="0"/>
                          <a:cs typeface="Arial" panose="020B0604020202020204" pitchFamily="34" charset="0"/>
                        </a:rPr>
                        <a:t>No asset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 $2,885 or below</a:t>
                      </a:r>
                    </a:p>
                  </a:txBody>
                  <a:tcPr anchor="ctr"/>
                </a:tc>
                <a:tc>
                  <a:txBody>
                    <a:bodyPr/>
                    <a:lstStyle/>
                    <a:p>
                      <a:pPr algn="ctr"/>
                      <a:r>
                        <a:rPr lang="en-US" dirty="0">
                          <a:latin typeface="Arial" panose="020B0604020202020204" pitchFamily="34" charset="0"/>
                          <a:cs typeface="Arial" panose="020B0604020202020204" pitchFamily="34" charset="0"/>
                        </a:rPr>
                        <a:t>No asset</a:t>
                      </a:r>
                      <a:r>
                        <a:rPr lang="en-US" baseline="0" dirty="0">
                          <a:latin typeface="Arial" panose="020B0604020202020204" pitchFamily="34" charset="0"/>
                          <a:cs typeface="Arial" panose="020B0604020202020204" pitchFamily="34" charset="0"/>
                        </a:rPr>
                        <a:t> limit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68432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3C283-162E-4438-92AF-48C1C60D2323}"/>
              </a:ext>
            </a:extLst>
          </p:cNvPr>
          <p:cNvSpPr/>
          <p:nvPr/>
        </p:nvSpPr>
        <p:spPr>
          <a:xfrm>
            <a:off x="3591823" y="1215160"/>
            <a:ext cx="4166525"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Check if you qualify</a:t>
            </a:r>
          </a:p>
        </p:txBody>
      </p:sp>
      <p:sp>
        <p:nvSpPr>
          <p:cNvPr id="3" name="TextBox 2">
            <a:extLst>
              <a:ext uri="{FF2B5EF4-FFF2-40B4-BE49-F238E27FC236}">
                <a16:creationId xmlns:a16="http://schemas.microsoft.com/office/drawing/2014/main" id="{C98F2B25-ADDA-4CF0-AB1F-14F0A68F3346}"/>
              </a:ext>
            </a:extLst>
          </p:cNvPr>
          <p:cNvSpPr txBox="1"/>
          <p:nvPr/>
        </p:nvSpPr>
        <p:spPr>
          <a:xfrm>
            <a:off x="328864" y="1965015"/>
            <a:ext cx="4899628" cy="2677656"/>
          </a:xfrm>
          <a:prstGeom prst="rect">
            <a:avLst/>
          </a:prstGeom>
          <a:noFill/>
        </p:spPr>
        <p:txBody>
          <a:bodyPr wrap="square" rtlCol="0">
            <a:spAutoFit/>
          </a:bodyPr>
          <a:lstStyle/>
          <a:p>
            <a:r>
              <a:rPr lang="en-US" sz="2800" b="1" dirty="0"/>
              <a:t>Medicare Savings Program</a:t>
            </a:r>
          </a:p>
          <a:p>
            <a:pPr marL="342900" indent="-342900">
              <a:buFont typeface="Arial" panose="020B0604020202020204" pitchFamily="34" charset="0"/>
              <a:buChar char="•"/>
            </a:pPr>
            <a:r>
              <a:rPr lang="en-US" sz="2000" dirty="0"/>
              <a:t>Learn more at </a:t>
            </a:r>
            <a:r>
              <a:rPr lang="en-US" sz="2000" dirty="0">
                <a:hlinkClick r:id="rId3"/>
              </a:rPr>
              <a:t>www.dhs.wisconsin.gov/medicaid</a:t>
            </a:r>
            <a:r>
              <a:rPr lang="en-US" sz="2000" dirty="0"/>
              <a:t> or</a:t>
            </a:r>
            <a:br>
              <a:rPr lang="en-US" sz="2000" dirty="0"/>
            </a:br>
            <a:r>
              <a:rPr lang="en-US" sz="2000" dirty="0">
                <a:hlinkClick r:id="rId4"/>
              </a:rPr>
              <a:t>Medicare Savings Program fact sheet </a:t>
            </a:r>
            <a:br>
              <a:rPr lang="en-US" sz="2000" dirty="0">
                <a:hlinkClick r:id="rId4"/>
              </a:rPr>
            </a:br>
            <a:r>
              <a:rPr lang="en-US" sz="2000" dirty="0">
                <a:hlinkClick r:id="rId4"/>
              </a:rPr>
              <a:t>(P-10062)</a:t>
            </a:r>
            <a:endParaRPr lang="en-US" sz="2000" dirty="0"/>
          </a:p>
          <a:p>
            <a:pPr marL="342900" indent="-342900">
              <a:buFont typeface="Arial" panose="020B0604020202020204" pitchFamily="34" charset="0"/>
              <a:buChar char="•"/>
            </a:pPr>
            <a:r>
              <a:rPr lang="en-US" sz="2000" dirty="0"/>
              <a:t>Apply at </a:t>
            </a:r>
            <a:r>
              <a:rPr lang="en-US" sz="2000" dirty="0">
                <a:hlinkClick r:id="rId5"/>
              </a:rPr>
              <a:t>access.wisconsin.gov</a:t>
            </a:r>
            <a:endParaRPr lang="en-US" sz="2000" dirty="0"/>
          </a:p>
          <a:p>
            <a:pPr marL="342900" indent="-342900">
              <a:buFont typeface="Arial" panose="020B0604020202020204" pitchFamily="34" charset="0"/>
              <a:buChar char="•"/>
            </a:pPr>
            <a:r>
              <a:rPr lang="en-US" sz="2000" dirty="0"/>
              <a:t>Get help or apply at your </a:t>
            </a:r>
            <a:r>
              <a:rPr lang="en-US" sz="2000" dirty="0">
                <a:hlinkClick r:id="rId6"/>
              </a:rPr>
              <a:t>local Medicaid office </a:t>
            </a:r>
            <a:endParaRPr lang="en-US" sz="2000" dirty="0"/>
          </a:p>
        </p:txBody>
      </p:sp>
      <p:sp>
        <p:nvSpPr>
          <p:cNvPr id="9" name="TextBox 8">
            <a:extLst>
              <a:ext uri="{FF2B5EF4-FFF2-40B4-BE49-F238E27FC236}">
                <a16:creationId xmlns:a16="http://schemas.microsoft.com/office/drawing/2014/main" id="{328C4827-D6D3-44A2-9998-7C498910EEB8}"/>
              </a:ext>
            </a:extLst>
          </p:cNvPr>
          <p:cNvSpPr txBox="1"/>
          <p:nvPr/>
        </p:nvSpPr>
        <p:spPr>
          <a:xfrm>
            <a:off x="666470" y="5205181"/>
            <a:ext cx="4562022" cy="7831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dirty="0">
                <a:solidFill>
                  <a:sysClr val="windowText" lastClr="000000"/>
                </a:solidFill>
              </a:rPr>
              <a:t>You can also get help from a </a:t>
            </a:r>
            <a:r>
              <a:rPr lang="en-US" sz="2000" dirty="0">
                <a:solidFill>
                  <a:sysClr val="windowText" lastClr="000000"/>
                </a:solidFill>
                <a:hlinkClick r:id="rId7">
                  <a:extLst>
                    <a:ext uri="{A12FA001-AC4F-418D-AE19-62706E023703}">
                      <ahyp:hlinkClr xmlns:ahyp="http://schemas.microsoft.com/office/drawing/2018/hyperlinkcolor" val="tx"/>
                    </a:ext>
                  </a:extLst>
                </a:hlinkClick>
              </a:rPr>
              <a:t>Wisconsin benefit specialist</a:t>
            </a:r>
            <a:r>
              <a:rPr lang="en-US" sz="2000" dirty="0">
                <a:solidFill>
                  <a:sysClr val="windowText" lastClr="000000"/>
                </a:solidFill>
              </a:rPr>
              <a:t>.</a:t>
            </a:r>
          </a:p>
        </p:txBody>
      </p:sp>
      <p:sp>
        <p:nvSpPr>
          <p:cNvPr id="10" name="TextBox 9">
            <a:extLst>
              <a:ext uri="{FF2B5EF4-FFF2-40B4-BE49-F238E27FC236}">
                <a16:creationId xmlns:a16="http://schemas.microsoft.com/office/drawing/2014/main" id="{FC511949-137A-471E-91E2-6054E3AD471A}"/>
              </a:ext>
            </a:extLst>
          </p:cNvPr>
          <p:cNvSpPr txBox="1"/>
          <p:nvPr/>
        </p:nvSpPr>
        <p:spPr>
          <a:xfrm>
            <a:off x="6096000" y="1965015"/>
            <a:ext cx="5767137" cy="3631763"/>
          </a:xfrm>
          <a:prstGeom prst="rect">
            <a:avLst/>
          </a:prstGeom>
          <a:noFill/>
        </p:spPr>
        <p:txBody>
          <a:bodyPr wrap="square" rtlCol="0">
            <a:spAutoFit/>
          </a:bodyPr>
          <a:lstStyle/>
          <a:p>
            <a:r>
              <a:rPr lang="en-US" sz="2800" b="1" dirty="0"/>
              <a:t>Extra Help</a:t>
            </a:r>
          </a:p>
          <a:p>
            <a:pPr marL="342900" indent="-342900">
              <a:buFont typeface="Arial" panose="020B0604020202020204" pitchFamily="34" charset="0"/>
              <a:buChar char="•"/>
            </a:pPr>
            <a:r>
              <a:rPr lang="en-US" sz="2000" dirty="0"/>
              <a:t>Learn more or apply at </a:t>
            </a:r>
            <a:r>
              <a:rPr lang="en-US" sz="2000" dirty="0">
                <a:hlinkClick r:id="rId8"/>
              </a:rPr>
              <a:t>ssa.gov </a:t>
            </a:r>
            <a:endParaRPr lang="en-US" sz="2000" dirty="0"/>
          </a:p>
          <a:p>
            <a:pPr marL="342900" indent="-342900">
              <a:buFont typeface="Arial" panose="020B0604020202020204" pitchFamily="34" charset="0"/>
              <a:buChar char="•"/>
            </a:pPr>
            <a:r>
              <a:rPr lang="en-US" sz="2000" dirty="0"/>
              <a:t>Call Social Security with questions or to apply: </a:t>
            </a:r>
            <a:br>
              <a:rPr lang="en-US" sz="2000" dirty="0"/>
            </a:br>
            <a:r>
              <a:rPr lang="en-US" sz="2000" dirty="0"/>
              <a:t>1-800-772-1213 (TTY 1-800-325-0778) </a:t>
            </a:r>
          </a:p>
          <a:p>
            <a:pPr>
              <a:spcBef>
                <a:spcPts val="1200"/>
              </a:spcBef>
            </a:pPr>
            <a:r>
              <a:rPr lang="en-US" sz="2800" b="1" dirty="0"/>
              <a:t>SeniorCare</a:t>
            </a:r>
          </a:p>
          <a:p>
            <a:pPr marL="342900" indent="-342900">
              <a:buFont typeface="Arial" panose="020B0604020202020204" pitchFamily="34" charset="0"/>
              <a:buChar char="•"/>
            </a:pPr>
            <a:r>
              <a:rPr lang="en-US" sz="2000" dirty="0"/>
              <a:t>Learn more and print an application at </a:t>
            </a:r>
            <a:r>
              <a:rPr lang="en-US" sz="2000" dirty="0">
                <a:hlinkClick r:id="rId9"/>
              </a:rPr>
              <a:t>www.dhs.wisconsin.gov/seniorcare</a:t>
            </a:r>
            <a:r>
              <a:rPr lang="en-US" sz="2000" dirty="0"/>
              <a:t> </a:t>
            </a:r>
          </a:p>
          <a:p>
            <a:pPr marL="342900" indent="-342900">
              <a:buFont typeface="Arial" panose="020B0604020202020204" pitchFamily="34" charset="0"/>
              <a:buChar char="•"/>
            </a:pPr>
            <a:r>
              <a:rPr lang="en-US" sz="2000" dirty="0"/>
              <a:t>Call the SeniorCare Helpline with questions: 1-800-657-2038</a:t>
            </a:r>
          </a:p>
          <a:p>
            <a:pPr marL="342900" indent="-342900">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DAF63626-FEA3-6559-387B-789CE2C496D0}"/>
              </a:ext>
            </a:extLst>
          </p:cNvPr>
          <p:cNvSpPr txBox="1"/>
          <p:nvPr/>
        </p:nvSpPr>
        <p:spPr>
          <a:xfrm>
            <a:off x="1701073" y="124468"/>
            <a:ext cx="9083842" cy="707886"/>
          </a:xfrm>
          <a:prstGeom prst="rect">
            <a:avLst/>
          </a:prstGeom>
          <a:noFill/>
        </p:spPr>
        <p:txBody>
          <a:bodyPr wrap="square" rtlCol="0">
            <a:spAutoFit/>
          </a:bodyPr>
          <a:lstStyle/>
          <a:p>
            <a:r>
              <a:rPr lang="en-US" sz="4000" b="1" dirty="0">
                <a:solidFill>
                  <a:schemeClr val="bg1"/>
                </a:solidFill>
              </a:rPr>
              <a:t>Help for People with Limited Income</a:t>
            </a:r>
          </a:p>
        </p:txBody>
      </p:sp>
    </p:spTree>
    <p:extLst>
      <p:ext uri="{BB962C8B-B14F-4D97-AF65-F5344CB8AC3E}">
        <p14:creationId xmlns:p14="http://schemas.microsoft.com/office/powerpoint/2010/main" val="22848716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025C5-C8C9-4E57-8D5A-C27D8C45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64" y="1107996"/>
            <a:ext cx="7725236" cy="5119897"/>
          </a:xfrm>
          <a:prstGeom prst="rect">
            <a:avLst/>
          </a:prstGeom>
        </p:spPr>
      </p:pic>
      <p:sp>
        <p:nvSpPr>
          <p:cNvPr id="7" name="TextBox 6">
            <a:extLst>
              <a:ext uri="{FF2B5EF4-FFF2-40B4-BE49-F238E27FC236}">
                <a16:creationId xmlns:a16="http://schemas.microsoft.com/office/drawing/2014/main" id="{591E8480-443D-409B-ACB5-29CA5390DC9B}"/>
              </a:ext>
            </a:extLst>
          </p:cNvPr>
          <p:cNvSpPr txBox="1"/>
          <p:nvPr/>
        </p:nvSpPr>
        <p:spPr>
          <a:xfrm>
            <a:off x="785573" y="2151530"/>
            <a:ext cx="2452744" cy="1754326"/>
          </a:xfrm>
          <a:prstGeom prst="rect">
            <a:avLst/>
          </a:prstGeom>
          <a:noFill/>
        </p:spPr>
        <p:txBody>
          <a:bodyPr wrap="square" rtlCol="0">
            <a:spAutoFit/>
          </a:bodyPr>
          <a:lstStyle/>
          <a:p>
            <a:r>
              <a:rPr lang="en-US" sz="3600" i="1" dirty="0"/>
              <a:t>A few words of caution…</a:t>
            </a:r>
          </a:p>
        </p:txBody>
      </p:sp>
      <p:sp>
        <p:nvSpPr>
          <p:cNvPr id="8" name="TextBox 7">
            <a:extLst>
              <a:ext uri="{FF2B5EF4-FFF2-40B4-BE49-F238E27FC236}">
                <a16:creationId xmlns:a16="http://schemas.microsoft.com/office/drawing/2014/main" id="{48227BD7-F1D6-445F-8D4F-A975DE142BF9}"/>
              </a:ext>
            </a:extLst>
          </p:cNvPr>
          <p:cNvSpPr txBox="1"/>
          <p:nvPr/>
        </p:nvSpPr>
        <p:spPr>
          <a:xfrm>
            <a:off x="1763263" y="134735"/>
            <a:ext cx="908881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pic>
        <p:nvPicPr>
          <p:cNvPr id="2" name="Picture 1">
            <a:extLst>
              <a:ext uri="{FF2B5EF4-FFF2-40B4-BE49-F238E27FC236}">
                <a16:creationId xmlns:a16="http://schemas.microsoft.com/office/drawing/2014/main" id="{401927C5-9708-08B8-4041-53C3DC58E394}"/>
              </a:ext>
            </a:extLst>
          </p:cNvPr>
          <p:cNvPicPr>
            <a:picLocks noChangeAspect="1"/>
          </p:cNvPicPr>
          <p:nvPr/>
        </p:nvPicPr>
        <p:blipFill>
          <a:blip r:embed="rId4"/>
          <a:stretch>
            <a:fillRect/>
          </a:stretch>
        </p:blipFill>
        <p:spPr>
          <a:xfrm>
            <a:off x="667660" y="4580726"/>
            <a:ext cx="2688569" cy="1268078"/>
          </a:xfrm>
          <a:prstGeom prst="rect">
            <a:avLst/>
          </a:prstGeom>
        </p:spPr>
      </p:pic>
    </p:spTree>
    <p:extLst>
      <p:ext uri="{BB962C8B-B14F-4D97-AF65-F5344CB8AC3E}">
        <p14:creationId xmlns:p14="http://schemas.microsoft.com/office/powerpoint/2010/main" val="3235564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7B71A7-5E3E-42CD-8B0E-E4222C1A32B8}"/>
              </a:ext>
            </a:extLst>
          </p:cNvPr>
          <p:cNvSpPr/>
          <p:nvPr/>
        </p:nvSpPr>
        <p:spPr>
          <a:xfrm>
            <a:off x="3146314" y="1049156"/>
            <a:ext cx="5899372" cy="584775"/>
          </a:xfrm>
          <a:prstGeom prst="rect">
            <a:avLst/>
          </a:prstGeom>
        </p:spPr>
        <p:txBody>
          <a:bodyPr wrap="none">
            <a:spAutoFit/>
          </a:bodyPr>
          <a:lstStyle/>
          <a:p>
            <a:r>
              <a:rPr lang="en-US" altLang="en-US" sz="3200" b="1" u="sng" dirty="0">
                <a:latin typeface="Arial" panose="020B0604020202020204" pitchFamily="34" charset="0"/>
                <a:cs typeface="Arial" panose="020B0604020202020204" pitchFamily="34" charset="0"/>
              </a:rPr>
              <a:t>Three Steps to Prevent Fraud</a:t>
            </a:r>
            <a:endParaRPr lang="en-US" sz="3200" b="1" u="sng"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144203" y="1701780"/>
            <a:ext cx="9903594" cy="523220"/>
          </a:xfrm>
          <a:prstGeom prst="rect">
            <a:avLst/>
          </a:prstGeom>
        </p:spPr>
        <p:txBody>
          <a:bodyPr wrap="square">
            <a:spAutoFit/>
          </a:bodyPr>
          <a:lstStyle/>
          <a:p>
            <a:r>
              <a:rPr lang="en-US" altLang="en-US" sz="2800" b="1" dirty="0"/>
              <a:t>Step 1: </a:t>
            </a:r>
            <a:r>
              <a:rPr lang="en-US" altLang="en-US" sz="2800" b="1" dirty="0">
                <a:solidFill>
                  <a:srgbClr val="339966"/>
                </a:solidFill>
              </a:rPr>
              <a:t>Protect </a:t>
            </a:r>
            <a:r>
              <a:rPr lang="en-US" altLang="en-US" sz="2800" b="1" dirty="0"/>
              <a:t>Yourself and Others from Medicare Fraud</a:t>
            </a:r>
            <a:endParaRPr lang="en-US" sz="2800" b="1"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592645" y="2497953"/>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307669" y="3199402"/>
            <a:ext cx="4605862" cy="2985433"/>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2100" dirty="0">
                <a:cs typeface="Arial" pitchFamily="34" charset="0"/>
              </a:rPr>
              <a:t>Do treat your Medicare card and number like your credit card.</a:t>
            </a:r>
          </a:p>
          <a:p>
            <a:pPr marL="285750" lvl="0" indent="-285750">
              <a:spcAft>
                <a:spcPts val="600"/>
              </a:spcAft>
              <a:buFont typeface="Arial" panose="020B0604020202020204" pitchFamily="34" charset="0"/>
              <a:buChar char="•"/>
            </a:pPr>
            <a:r>
              <a:rPr lang="en-US" sz="2100" dirty="0">
                <a:cs typeface="Arial" pitchFamily="34" charset="0"/>
              </a:rPr>
              <a:t>Do watch out for identity theft.</a:t>
            </a:r>
          </a:p>
          <a:p>
            <a:pPr marL="285750" lvl="0" indent="-285750">
              <a:spcAft>
                <a:spcPts val="600"/>
              </a:spcAft>
              <a:buFont typeface="Arial" panose="020B0604020202020204" pitchFamily="34" charset="0"/>
              <a:buChar char="•"/>
            </a:pPr>
            <a:r>
              <a:rPr lang="en-US" sz="2100" dirty="0">
                <a:cs typeface="Arial" pitchFamily="34" charset="0"/>
              </a:rPr>
              <a:t>Do be aware that Medicare doesn’t call or visit to sell you anything.</a:t>
            </a:r>
          </a:p>
          <a:p>
            <a:pPr marL="285750" lvl="0" indent="-285750">
              <a:spcAft>
                <a:spcPts val="600"/>
              </a:spcAft>
              <a:buFont typeface="Arial" panose="020B0604020202020204" pitchFamily="34" charset="0"/>
              <a:buChar char="•"/>
            </a:pPr>
            <a:r>
              <a:rPr lang="en-US" sz="2100" dirty="0">
                <a:cs typeface="Arial" pitchFamily="34" charset="0"/>
              </a:rPr>
              <a:t>Do be cautious of offers for “free” medical services.  </a:t>
            </a:r>
          </a:p>
          <a:p>
            <a:pPr marL="285750" lvl="0" indent="-285750">
              <a:buFont typeface="Arial" panose="020B0604020202020204" pitchFamily="34" charset="0"/>
              <a:buChar char="•"/>
            </a:pPr>
            <a:r>
              <a:rPr lang="en-US" sz="2100" dirty="0">
                <a:cs typeface="Arial" pitchFamily="34" charset="0"/>
              </a:rPr>
              <a:t>Do </a:t>
            </a:r>
            <a:r>
              <a:rPr lang="en-US" sz="2100" b="1" dirty="0">
                <a:cs typeface="Arial" pitchFamily="34" charset="0"/>
              </a:rPr>
              <a:t>pass it on!</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455551" y="2497953"/>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DON’T</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1455551" y="3242801"/>
            <a:ext cx="3639832" cy="1446550"/>
          </a:xfrm>
          <a:prstGeom prst="rect">
            <a:avLst/>
          </a:prstGeom>
        </p:spPr>
        <p:txBody>
          <a:bodyPr wrap="square">
            <a:spAutoFit/>
          </a:bodyPr>
          <a:lstStyle/>
          <a:p>
            <a:pPr marL="285750" lvl="0" indent="-285750">
              <a:buFont typeface="Arial" panose="020B0604020202020204" pitchFamily="34" charset="0"/>
              <a:buChar char="•"/>
            </a:pPr>
            <a:r>
              <a:rPr lang="en-US" sz="2200" dirty="0">
                <a:cs typeface="Arial" pitchFamily="34" charset="0"/>
              </a:rPr>
              <a:t>Don't give out your Medicare number except to your doctor or other Medicare provider.</a:t>
            </a:r>
            <a:endParaRPr lang="en-US" sz="2200" dirty="0"/>
          </a:p>
        </p:txBody>
      </p:sp>
      <p:pic>
        <p:nvPicPr>
          <p:cNvPr id="19" name="Picture 18">
            <a:extLst>
              <a:ext uri="{FF2B5EF4-FFF2-40B4-BE49-F238E27FC236}">
                <a16:creationId xmlns:a16="http://schemas.microsoft.com/office/drawing/2014/main" id="{6F29035B-A7F9-2AD8-1BB3-EC1AF107C194}"/>
              </a:ext>
            </a:extLst>
          </p:cNvPr>
          <p:cNvPicPr>
            <a:picLocks noChangeAspect="1"/>
          </p:cNvPicPr>
          <p:nvPr/>
        </p:nvPicPr>
        <p:blipFill>
          <a:blip r:embed="rId3"/>
          <a:stretch>
            <a:fillRect/>
          </a:stretch>
        </p:blipFill>
        <p:spPr>
          <a:xfrm>
            <a:off x="365120" y="5036926"/>
            <a:ext cx="2180861" cy="1028615"/>
          </a:xfrm>
          <a:prstGeom prst="rect">
            <a:avLst/>
          </a:prstGeom>
        </p:spPr>
      </p:pic>
      <p:sp>
        <p:nvSpPr>
          <p:cNvPr id="17" name="TextBox 16">
            <a:extLst>
              <a:ext uri="{FF2B5EF4-FFF2-40B4-BE49-F238E27FC236}">
                <a16:creationId xmlns:a16="http://schemas.microsoft.com/office/drawing/2014/main" id="{1654D759-6F24-ECC1-9CAF-DE366B90A8FB}"/>
              </a:ext>
            </a:extLst>
          </p:cNvPr>
          <p:cNvSpPr txBox="1"/>
          <p:nvPr/>
        </p:nvSpPr>
        <p:spPr>
          <a:xfrm>
            <a:off x="1763263" y="134735"/>
            <a:ext cx="908881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spTree>
    <p:extLst>
      <p:ext uri="{BB962C8B-B14F-4D97-AF65-F5344CB8AC3E}">
        <p14:creationId xmlns:p14="http://schemas.microsoft.com/office/powerpoint/2010/main" val="19909033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279ABA-CC7C-4ECA-B363-91B2A69ADF57}"/>
              </a:ext>
            </a:extLst>
          </p:cNvPr>
          <p:cNvSpPr/>
          <p:nvPr/>
        </p:nvSpPr>
        <p:spPr>
          <a:xfrm>
            <a:off x="1763263" y="1437116"/>
            <a:ext cx="7685537" cy="584775"/>
          </a:xfrm>
          <a:prstGeom prst="rect">
            <a:avLst/>
          </a:prstGeom>
        </p:spPr>
        <p:txBody>
          <a:bodyPr wrap="square">
            <a:spAutoFit/>
          </a:bodyPr>
          <a:lstStyle/>
          <a:p>
            <a:r>
              <a:rPr lang="en-US" altLang="en-US" sz="3200" dirty="0"/>
              <a:t>Step 2: </a:t>
            </a:r>
            <a:r>
              <a:rPr lang="en-US" altLang="en-US" sz="3200" b="1" dirty="0">
                <a:solidFill>
                  <a:srgbClr val="339966"/>
                </a:solidFill>
              </a:rPr>
              <a:t>Detect</a:t>
            </a:r>
            <a:r>
              <a:rPr lang="en-US" altLang="en-US" sz="3200" dirty="0">
                <a:solidFill>
                  <a:srgbClr val="339966"/>
                </a:solidFill>
              </a:rPr>
              <a:t> </a:t>
            </a:r>
            <a:r>
              <a:rPr lang="en-US" altLang="en-US" sz="3200" dirty="0"/>
              <a:t>Medicare Fraud &amp; Abuse</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2912358" y="2229462"/>
            <a:ext cx="9021733" cy="329320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cs typeface="Arial" charset="0"/>
              </a:rPr>
              <a:t>Always review those </a:t>
            </a:r>
            <a:r>
              <a:rPr lang="en-US" sz="2400" b="1" dirty="0">
                <a:cs typeface="Arial" charset="0"/>
              </a:rPr>
              <a:t>Medicare Summary Notices (MSNs) !</a:t>
            </a:r>
            <a:endParaRPr lang="en-US" sz="2400" dirty="0">
              <a:cs typeface="Arial" charset="0"/>
            </a:endParaRPr>
          </a:p>
          <a:p>
            <a:pPr marL="342900" indent="-342900">
              <a:spcBef>
                <a:spcPts val="600"/>
              </a:spcBef>
              <a:spcAft>
                <a:spcPts val="600"/>
              </a:spcAft>
              <a:buFont typeface="Arial" panose="020B0604020202020204" pitchFamily="34" charset="0"/>
              <a:buChar char="•"/>
              <a:defRPr/>
            </a:pPr>
            <a:r>
              <a:rPr lang="en-US" sz="2000" dirty="0">
                <a:cs typeface="Arial" charset="0"/>
              </a:rPr>
              <a:t>Access your Medicare information online at </a:t>
            </a:r>
            <a:r>
              <a:rPr lang="en-US" sz="2000" dirty="0">
                <a:solidFill>
                  <a:srgbClr val="00B050"/>
                </a:solidFill>
                <a:cs typeface="Arial" charset="0"/>
              </a:rPr>
              <a:t>www.medicare.gov/account/login.</a:t>
            </a:r>
          </a:p>
          <a:p>
            <a:pPr marL="342900" indent="-342900">
              <a:spcBef>
                <a:spcPts val="600"/>
              </a:spcBef>
              <a:spcAft>
                <a:spcPts val="600"/>
              </a:spcAft>
              <a:buFont typeface="Arial" panose="020B0604020202020204" pitchFamily="34" charset="0"/>
              <a:buChar char="•"/>
              <a:defRPr/>
            </a:pPr>
            <a:r>
              <a:rPr lang="en-US" sz="2400" dirty="0">
                <a:cs typeface="Arial" charset="0"/>
              </a:rPr>
              <a:t>Create a </a:t>
            </a:r>
            <a:r>
              <a:rPr lang="en-US" sz="2400" b="1" dirty="0">
                <a:cs typeface="Arial" charset="0"/>
              </a:rPr>
              <a:t>Personal Health Care Journal:</a:t>
            </a:r>
          </a:p>
          <a:p>
            <a:pPr marL="742950" lvl="1" indent="-285750">
              <a:spcBef>
                <a:spcPts val="600"/>
              </a:spcBef>
              <a:spcAft>
                <a:spcPts val="600"/>
              </a:spcAft>
              <a:buFont typeface="Arial" panose="020B0604020202020204" pitchFamily="34" charset="0"/>
              <a:buChar char="•"/>
              <a:defRPr/>
            </a:pPr>
            <a:r>
              <a:rPr lang="en-US" sz="2000" dirty="0">
                <a:cs typeface="Arial" charset="0"/>
              </a:rPr>
              <a:t>Record doctor visits, tests and procedures in the journal and take it with you to appointments.</a:t>
            </a:r>
          </a:p>
          <a:p>
            <a:pPr marL="742950" lvl="1" indent="-285750">
              <a:spcBef>
                <a:spcPts val="600"/>
              </a:spcBef>
              <a:spcAft>
                <a:spcPts val="600"/>
              </a:spcAft>
              <a:buFont typeface="Arial" panose="020B0604020202020204" pitchFamily="34" charset="0"/>
              <a:buChar char="•"/>
              <a:defRPr/>
            </a:pPr>
            <a:r>
              <a:rPr lang="en-US" sz="2000" dirty="0">
                <a:cs typeface="Arial" charset="0"/>
              </a:rPr>
              <a:t>Compare your MSNs and other statements to your journal to make sure they are correct.</a:t>
            </a:r>
          </a:p>
        </p:txBody>
      </p:sp>
      <p:pic>
        <p:nvPicPr>
          <p:cNvPr id="10" name="Picture 9" descr="A logo for a senior medicare company&#10;&#10;AI-generated content may be incorrect.">
            <a:extLst>
              <a:ext uri="{FF2B5EF4-FFF2-40B4-BE49-F238E27FC236}">
                <a16:creationId xmlns:a16="http://schemas.microsoft.com/office/drawing/2014/main" id="{47A57C10-E53D-B21A-DA83-7A2368125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57" y="4738973"/>
            <a:ext cx="2686812" cy="1268268"/>
          </a:xfrm>
          <a:prstGeom prst="rect">
            <a:avLst/>
          </a:prstGeom>
        </p:spPr>
      </p:pic>
      <p:sp>
        <p:nvSpPr>
          <p:cNvPr id="2" name="TextBox 1">
            <a:extLst>
              <a:ext uri="{FF2B5EF4-FFF2-40B4-BE49-F238E27FC236}">
                <a16:creationId xmlns:a16="http://schemas.microsoft.com/office/drawing/2014/main" id="{82528845-04C4-EFE2-40B9-2A0A558E2831}"/>
              </a:ext>
            </a:extLst>
          </p:cNvPr>
          <p:cNvSpPr txBox="1"/>
          <p:nvPr/>
        </p:nvSpPr>
        <p:spPr>
          <a:xfrm>
            <a:off x="2124211" y="134735"/>
            <a:ext cx="79462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spTree>
    <p:extLst>
      <p:ext uri="{BB962C8B-B14F-4D97-AF65-F5344CB8AC3E}">
        <p14:creationId xmlns:p14="http://schemas.microsoft.com/office/powerpoint/2010/main" val="19208006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5E9133-5BB7-4FB4-94DC-7B1BC6EF1398}"/>
              </a:ext>
            </a:extLst>
          </p:cNvPr>
          <p:cNvSpPr/>
          <p:nvPr/>
        </p:nvSpPr>
        <p:spPr>
          <a:xfrm>
            <a:off x="5862872" y="1049012"/>
            <a:ext cx="4794417" cy="954107"/>
          </a:xfrm>
          <a:prstGeom prst="rect">
            <a:avLst/>
          </a:prstGeom>
        </p:spPr>
        <p:txBody>
          <a:bodyPr wrap="square">
            <a:spAutoFit/>
          </a:bodyPr>
          <a:lstStyle/>
          <a:p>
            <a:pPr algn="ctr"/>
            <a:r>
              <a:rPr lang="en-US" altLang="en-US" sz="2800" dirty="0">
                <a:latin typeface="Arial" panose="020B0604020202020204" pitchFamily="34" charset="0"/>
                <a:cs typeface="Arial" panose="020B0604020202020204" pitchFamily="34" charset="0"/>
              </a:rPr>
              <a:t>Always review your </a:t>
            </a:r>
          </a:p>
          <a:p>
            <a:pPr algn="ctr"/>
            <a:r>
              <a:rPr lang="en-US" altLang="en-US" sz="2800" b="1" dirty="0">
                <a:solidFill>
                  <a:srgbClr val="FF0000"/>
                </a:solidFill>
                <a:latin typeface="Arial" panose="020B0604020202020204" pitchFamily="34" charset="0"/>
                <a:cs typeface="Arial" panose="020B0604020202020204" pitchFamily="34" charset="0"/>
              </a:rPr>
              <a:t>Medicare Summary Notice!</a:t>
            </a:r>
            <a:endParaRPr lang="en-US" sz="2800" b="1" dirty="0">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4657393" y="2098045"/>
            <a:ext cx="6863845" cy="3067506"/>
          </a:xfrm>
          <a:prstGeom prst="rect">
            <a:avLst/>
          </a:prstGeom>
        </p:spPr>
        <p:txBody>
          <a:bodyPr wrap="square">
            <a:spAutoFit/>
          </a:bodyPr>
          <a:lstStyle/>
          <a:p>
            <a:pPr marL="342900" indent="-342900">
              <a:spcAft>
                <a:spcPts val="1000"/>
              </a:spcAft>
              <a:buFont typeface="Wingdings" panose="05000000000000000000" pitchFamily="2" charset="2"/>
              <a:buChar char="§"/>
            </a:pPr>
            <a:r>
              <a:rPr lang="en-US" altLang="en-US" sz="2000" dirty="0">
                <a:cs typeface="Arial" charset="0"/>
              </a:rPr>
              <a:t>This is not a bill. Sent every 6 months.</a:t>
            </a:r>
          </a:p>
          <a:p>
            <a:pPr marL="342900" indent="-342900">
              <a:spcAft>
                <a:spcPts val="1000"/>
              </a:spcAft>
              <a:buFont typeface="Wingdings" panose="05000000000000000000" pitchFamily="2" charset="2"/>
              <a:buChar char="§"/>
            </a:pPr>
            <a:r>
              <a:rPr lang="en-US" altLang="en-US" sz="2000" dirty="0">
                <a:cs typeface="Arial" charset="0"/>
              </a:rPr>
              <a:t>Check name, address, Medicare number for accuracy.</a:t>
            </a:r>
          </a:p>
          <a:p>
            <a:pPr marL="342900" indent="-342900">
              <a:spcAft>
                <a:spcPts val="1000"/>
              </a:spcAft>
              <a:buFont typeface="Wingdings" panose="05000000000000000000" pitchFamily="2" charset="2"/>
              <a:buChar char="§"/>
            </a:pPr>
            <a:r>
              <a:rPr lang="en-US" altLang="en-US" sz="2000" dirty="0">
                <a:cs typeface="Arial" charset="0"/>
              </a:rPr>
              <a:t>Did you receive the service?	</a:t>
            </a:r>
          </a:p>
          <a:p>
            <a:pPr marL="342900" indent="-342900">
              <a:spcAft>
                <a:spcPts val="1000"/>
              </a:spcAft>
              <a:buFont typeface="Wingdings" panose="05000000000000000000" pitchFamily="2" charset="2"/>
              <a:buChar char="§"/>
            </a:pPr>
            <a:r>
              <a:rPr lang="en-US" altLang="en-US" sz="2000" dirty="0">
                <a:cs typeface="Arial" charset="0"/>
              </a:rPr>
              <a:t>Be sure claim is processed and paid. If item is denied, call doctor’s office to make sure claim was coded properly. If not, office can resubmit.</a:t>
            </a:r>
          </a:p>
          <a:p>
            <a:pPr marL="342900" indent="-342900">
              <a:spcAft>
                <a:spcPts val="600"/>
              </a:spcAft>
              <a:buFont typeface="Wingdings" panose="05000000000000000000" pitchFamily="2" charset="2"/>
              <a:buChar char="§"/>
            </a:pPr>
            <a:r>
              <a:rPr lang="en-US" altLang="en-US" sz="2000" dirty="0">
                <a:cs typeface="Arial" charset="0"/>
              </a:rPr>
              <a:t>If denied, you have appeal rights.  Appeal deadline is 120 days.</a:t>
            </a:r>
          </a:p>
        </p:txBody>
      </p:sp>
      <p:sp>
        <p:nvSpPr>
          <p:cNvPr id="5" name="TextBox 4">
            <a:extLst>
              <a:ext uri="{FF2B5EF4-FFF2-40B4-BE49-F238E27FC236}">
                <a16:creationId xmlns:a16="http://schemas.microsoft.com/office/drawing/2014/main" id="{143E206A-72F0-2E4B-0365-C5BA502A86DE}"/>
              </a:ext>
            </a:extLst>
          </p:cNvPr>
          <p:cNvSpPr txBox="1"/>
          <p:nvPr/>
        </p:nvSpPr>
        <p:spPr>
          <a:xfrm>
            <a:off x="2124701" y="134645"/>
            <a:ext cx="794259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grpSp>
        <p:nvGrpSpPr>
          <p:cNvPr id="26" name="Group 25">
            <a:extLst>
              <a:ext uri="{FF2B5EF4-FFF2-40B4-BE49-F238E27FC236}">
                <a16:creationId xmlns:a16="http://schemas.microsoft.com/office/drawing/2014/main" id="{8554EBCD-009B-9A15-9F21-70CD9D0B554C}"/>
              </a:ext>
            </a:extLst>
          </p:cNvPr>
          <p:cNvGrpSpPr/>
          <p:nvPr/>
        </p:nvGrpSpPr>
        <p:grpSpPr>
          <a:xfrm>
            <a:off x="670762" y="1148729"/>
            <a:ext cx="3261158" cy="4314812"/>
            <a:chOff x="461212" y="1127773"/>
            <a:chExt cx="3858126" cy="4987945"/>
          </a:xfrm>
        </p:grpSpPr>
        <p:pic>
          <p:nvPicPr>
            <p:cNvPr id="15" name="Picture 14">
              <a:extLst>
                <a:ext uri="{FF2B5EF4-FFF2-40B4-BE49-F238E27FC236}">
                  <a16:creationId xmlns:a16="http://schemas.microsoft.com/office/drawing/2014/main" id="{92E76025-5DA2-D427-D5B1-6DF8BEA6F459}"/>
                </a:ext>
              </a:extLst>
            </p:cNvPr>
            <p:cNvPicPr>
              <a:picLocks noChangeAspect="1"/>
            </p:cNvPicPr>
            <p:nvPr/>
          </p:nvPicPr>
          <p:blipFill>
            <a:blip r:embed="rId3"/>
            <a:stretch>
              <a:fillRect/>
            </a:stretch>
          </p:blipFill>
          <p:spPr>
            <a:xfrm>
              <a:off x="461212" y="1127773"/>
              <a:ext cx="3858126" cy="4987945"/>
            </a:xfrm>
            <a:prstGeom prst="rect">
              <a:avLst/>
            </a:prstGeom>
            <a:ln w="12700">
              <a:solidFill>
                <a:schemeClr val="tx1"/>
              </a:solidFill>
            </a:ln>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F9835B59-B118-E6E7-8DE6-38F2811A8227}"/>
                    </a:ext>
                  </a:extLst>
                </p14:cNvPr>
                <p14:cNvContentPartPr/>
                <p14:nvPr/>
              </p14:nvContentPartPr>
              <p14:xfrm>
                <a:off x="528661" y="1563976"/>
                <a:ext cx="56880" cy="87840"/>
              </p14:xfrm>
            </p:contentPart>
          </mc:Choice>
          <mc:Fallback xmlns="">
            <p:pic>
              <p:nvPicPr>
                <p:cNvPr id="18" name="Ink 17">
                  <a:extLst>
                    <a:ext uri="{FF2B5EF4-FFF2-40B4-BE49-F238E27FC236}">
                      <a16:creationId xmlns:a16="http://schemas.microsoft.com/office/drawing/2014/main" id="{F9835B59-B118-E6E7-8DE6-38F2811A8227}"/>
                    </a:ext>
                  </a:extLst>
                </p:cNvPr>
                <p:cNvPicPr/>
                <p:nvPr/>
              </p:nvPicPr>
              <p:blipFill>
                <a:blip r:embed="rId7"/>
                <a:stretch>
                  <a:fillRect/>
                </a:stretch>
              </p:blipFill>
              <p:spPr>
                <a:xfrm>
                  <a:off x="486213" y="1522762"/>
                  <a:ext cx="141351" cy="17068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5656DD19-5EA2-F01E-BCF3-076E285C7F20}"/>
                    </a:ext>
                  </a:extLst>
                </p14:cNvPr>
                <p14:cNvContentPartPr/>
                <p14:nvPr/>
              </p14:nvContentPartPr>
              <p14:xfrm>
                <a:off x="3082501" y="1482616"/>
                <a:ext cx="1174320" cy="209160"/>
              </p14:xfrm>
            </p:contentPart>
          </mc:Choice>
          <mc:Fallback xmlns="">
            <p:pic>
              <p:nvPicPr>
                <p:cNvPr id="19" name="Ink 18">
                  <a:extLst>
                    <a:ext uri="{FF2B5EF4-FFF2-40B4-BE49-F238E27FC236}">
                      <a16:creationId xmlns:a16="http://schemas.microsoft.com/office/drawing/2014/main" id="{5656DD19-5EA2-F01E-BCF3-076E285C7F20}"/>
                    </a:ext>
                  </a:extLst>
                </p:cNvPr>
                <p:cNvPicPr/>
                <p:nvPr/>
              </p:nvPicPr>
              <p:blipFill>
                <a:blip r:embed="rId9"/>
                <a:stretch>
                  <a:fillRect/>
                </a:stretch>
              </p:blipFill>
              <p:spPr>
                <a:xfrm>
                  <a:off x="3039922" y="1441033"/>
                  <a:ext cx="1259052" cy="2919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89F77C01-1DEF-E323-7678-00205FEBFAE0}"/>
                    </a:ext>
                  </a:extLst>
                </p14:cNvPr>
                <p14:cNvContentPartPr/>
                <p14:nvPr/>
              </p14:nvContentPartPr>
              <p14:xfrm>
                <a:off x="4180861" y="2618416"/>
                <a:ext cx="69480" cy="96480"/>
              </p14:xfrm>
            </p:contentPart>
          </mc:Choice>
          <mc:Fallback xmlns="">
            <p:pic>
              <p:nvPicPr>
                <p:cNvPr id="20" name="Ink 19">
                  <a:extLst>
                    <a:ext uri="{FF2B5EF4-FFF2-40B4-BE49-F238E27FC236}">
                      <a16:creationId xmlns:a16="http://schemas.microsoft.com/office/drawing/2014/main" id="{89F77C01-1DEF-E323-7678-00205FEBFAE0}"/>
                    </a:ext>
                  </a:extLst>
                </p:cNvPr>
                <p:cNvPicPr/>
                <p:nvPr/>
              </p:nvPicPr>
              <p:blipFill>
                <a:blip r:embed="rId11"/>
                <a:stretch>
                  <a:fillRect/>
                </a:stretch>
              </p:blipFill>
              <p:spPr>
                <a:xfrm>
                  <a:off x="4138235" y="2576830"/>
                  <a:ext cx="154305" cy="17923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58F1E129-4F28-2171-6CAF-E7396565CA85}"/>
                    </a:ext>
                  </a:extLst>
                </p14:cNvPr>
                <p14:cNvContentPartPr/>
                <p14:nvPr/>
              </p14:nvContentPartPr>
              <p14:xfrm>
                <a:off x="4176541" y="3663136"/>
                <a:ext cx="79200" cy="131760"/>
              </p14:xfrm>
            </p:contentPart>
          </mc:Choice>
          <mc:Fallback xmlns="">
            <p:pic>
              <p:nvPicPr>
                <p:cNvPr id="21" name="Ink 20">
                  <a:extLst>
                    <a:ext uri="{FF2B5EF4-FFF2-40B4-BE49-F238E27FC236}">
                      <a16:creationId xmlns:a16="http://schemas.microsoft.com/office/drawing/2014/main" id="{58F1E129-4F28-2171-6CAF-E7396565CA85}"/>
                    </a:ext>
                  </a:extLst>
                </p:cNvPr>
                <p:cNvPicPr/>
                <p:nvPr/>
              </p:nvPicPr>
              <p:blipFill>
                <a:blip r:embed="rId13"/>
                <a:stretch>
                  <a:fillRect/>
                </a:stretch>
              </p:blipFill>
              <p:spPr>
                <a:xfrm>
                  <a:off x="4134386" y="3621987"/>
                  <a:ext cx="163935" cy="2144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60D4CBAD-E063-E31B-ED7E-60DB6CFC5F38}"/>
                    </a:ext>
                  </a:extLst>
                </p14:cNvPr>
                <p14:cNvContentPartPr/>
                <p14:nvPr/>
              </p14:nvContentPartPr>
              <p14:xfrm>
                <a:off x="539821" y="2883376"/>
                <a:ext cx="86400" cy="124200"/>
              </p14:xfrm>
            </p:contentPart>
          </mc:Choice>
          <mc:Fallback xmlns="">
            <p:pic>
              <p:nvPicPr>
                <p:cNvPr id="22" name="Ink 21">
                  <a:extLst>
                    <a:ext uri="{FF2B5EF4-FFF2-40B4-BE49-F238E27FC236}">
                      <a16:creationId xmlns:a16="http://schemas.microsoft.com/office/drawing/2014/main" id="{60D4CBAD-E063-E31B-ED7E-60DB6CFC5F38}"/>
                    </a:ext>
                  </a:extLst>
                </p:cNvPr>
                <p:cNvPicPr/>
                <p:nvPr/>
              </p:nvPicPr>
              <p:blipFill>
                <a:blip r:embed="rId15"/>
                <a:stretch>
                  <a:fillRect/>
                </a:stretch>
              </p:blipFill>
              <p:spPr>
                <a:xfrm>
                  <a:off x="497259" y="2842253"/>
                  <a:ext cx="171098" cy="20686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37573AE8-8F78-582A-0B7C-B29FDC198920}"/>
                    </a:ext>
                  </a:extLst>
                </p14:cNvPr>
                <p14:cNvContentPartPr/>
                <p14:nvPr/>
              </p14:nvContentPartPr>
              <p14:xfrm>
                <a:off x="516781" y="3916134"/>
                <a:ext cx="131760" cy="82080"/>
              </p14:xfrm>
            </p:contentPart>
          </mc:Choice>
          <mc:Fallback xmlns="">
            <p:pic>
              <p:nvPicPr>
                <p:cNvPr id="23" name="Ink 22">
                  <a:extLst>
                    <a:ext uri="{FF2B5EF4-FFF2-40B4-BE49-F238E27FC236}">
                      <a16:creationId xmlns:a16="http://schemas.microsoft.com/office/drawing/2014/main" id="{37573AE8-8F78-582A-0B7C-B29FDC198920}"/>
                    </a:ext>
                  </a:extLst>
                </p:cNvPr>
                <p:cNvPicPr/>
                <p:nvPr/>
              </p:nvPicPr>
              <p:blipFill>
                <a:blip r:embed="rId17"/>
                <a:stretch>
                  <a:fillRect/>
                </a:stretch>
              </p:blipFill>
              <p:spPr>
                <a:xfrm>
                  <a:off x="474140" y="3875094"/>
                  <a:ext cx="216615" cy="16457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43F8A620-90FA-6FA8-6760-3EF7E7030017}"/>
                    </a:ext>
                  </a:extLst>
                </p14:cNvPr>
                <p14:cNvContentPartPr/>
                <p14:nvPr/>
              </p14:nvContentPartPr>
              <p14:xfrm>
                <a:off x="4192021" y="5515030"/>
                <a:ext cx="63360" cy="65880"/>
              </p14:xfrm>
            </p:contentPart>
          </mc:Choice>
          <mc:Fallback xmlns="">
            <p:pic>
              <p:nvPicPr>
                <p:cNvPr id="24" name="Ink 23">
                  <a:extLst>
                    <a:ext uri="{FF2B5EF4-FFF2-40B4-BE49-F238E27FC236}">
                      <a16:creationId xmlns:a16="http://schemas.microsoft.com/office/drawing/2014/main" id="{43F8A620-90FA-6FA8-6760-3EF7E7030017}"/>
                    </a:ext>
                  </a:extLst>
                </p:cNvPr>
                <p:cNvPicPr/>
                <p:nvPr/>
              </p:nvPicPr>
              <p:blipFill>
                <a:blip r:embed="rId19"/>
                <a:stretch>
                  <a:fillRect/>
                </a:stretch>
              </p:blipFill>
              <p:spPr>
                <a:xfrm>
                  <a:off x="4149498" y="5473334"/>
                  <a:ext cx="147982" cy="148855"/>
                </a:xfrm>
                <a:prstGeom prst="rect">
                  <a:avLst/>
                </a:prstGeom>
              </p:spPr>
            </p:pic>
          </mc:Fallback>
        </mc:AlternateContent>
        <p:sp>
          <p:nvSpPr>
            <p:cNvPr id="25" name="Rectangle 24">
              <a:extLst>
                <a:ext uri="{FF2B5EF4-FFF2-40B4-BE49-F238E27FC236}">
                  <a16:creationId xmlns:a16="http://schemas.microsoft.com/office/drawing/2014/main" id="{057225FB-0B9B-932B-7557-E28CADE4996C}"/>
                </a:ext>
              </a:extLst>
            </p:cNvPr>
            <p:cNvSpPr/>
            <p:nvPr/>
          </p:nvSpPr>
          <p:spPr>
            <a:xfrm>
              <a:off x="461212" y="1127773"/>
              <a:ext cx="3858126" cy="498794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797BB99-3B78-0976-B54D-FD04196BF69E}"/>
              </a:ext>
            </a:extLst>
          </p:cNvPr>
          <p:cNvSpPr txBox="1"/>
          <p:nvPr/>
        </p:nvSpPr>
        <p:spPr>
          <a:xfrm>
            <a:off x="590538" y="5682522"/>
            <a:ext cx="3605167" cy="523220"/>
          </a:xfrm>
          <a:prstGeom prst="rect">
            <a:avLst/>
          </a:prstGeom>
          <a:noFill/>
        </p:spPr>
        <p:txBody>
          <a:bodyPr wrap="square">
            <a:spAutoFit/>
          </a:bodyPr>
          <a:lstStyle/>
          <a:p>
            <a:r>
              <a:rPr lang="en-US" sz="1400" b="1" dirty="0">
                <a:hlinkClick r:id="rId20"/>
              </a:rPr>
              <a:t>Part A Medicare Summary Notice (MSN)</a:t>
            </a:r>
            <a:endParaRPr lang="en-US" sz="1400" b="1" dirty="0"/>
          </a:p>
          <a:p>
            <a:r>
              <a:rPr lang="en-US" sz="1400" b="1" dirty="0">
                <a:hlinkClick r:id="rId21"/>
              </a:rPr>
              <a:t>Part B Medicare Summary Notice (MSN)</a:t>
            </a:r>
            <a:endParaRPr lang="en-US" sz="1400" b="1" dirty="0"/>
          </a:p>
        </p:txBody>
      </p:sp>
    </p:spTree>
    <p:extLst>
      <p:ext uri="{BB962C8B-B14F-4D97-AF65-F5344CB8AC3E}">
        <p14:creationId xmlns:p14="http://schemas.microsoft.com/office/powerpoint/2010/main" val="20235082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1355E-1CBB-4919-9305-A64FFBFE0550}"/>
              </a:ext>
            </a:extLst>
          </p:cNvPr>
          <p:cNvSpPr/>
          <p:nvPr/>
        </p:nvSpPr>
        <p:spPr>
          <a:xfrm>
            <a:off x="968393" y="1502354"/>
            <a:ext cx="10026614" cy="584775"/>
          </a:xfrm>
          <a:prstGeom prst="rect">
            <a:avLst/>
          </a:prstGeom>
        </p:spPr>
        <p:txBody>
          <a:bodyPr wrap="square">
            <a:spAutoFit/>
          </a:bodyPr>
          <a:lstStyle/>
          <a:p>
            <a:r>
              <a:rPr lang="en-US" altLang="en-US" sz="3200" dirty="0"/>
              <a:t>Step 3:</a:t>
            </a:r>
            <a:r>
              <a:rPr lang="en-US" altLang="en-US" sz="3200" b="1" dirty="0"/>
              <a:t> </a:t>
            </a:r>
            <a:r>
              <a:rPr lang="en-US" altLang="en-US" sz="3200" b="1" dirty="0">
                <a:solidFill>
                  <a:srgbClr val="339966"/>
                </a:solidFill>
              </a:rPr>
              <a:t>Report </a:t>
            </a:r>
            <a:r>
              <a:rPr lang="en-US" altLang="en-US" sz="3200" dirty="0"/>
              <a:t>Suspected Medicare Fraud and Abuse</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3121593" y="2407172"/>
            <a:ext cx="8232207" cy="3262432"/>
          </a:xfrm>
          <a:prstGeom prst="rect">
            <a:avLst/>
          </a:prstGeom>
        </p:spPr>
        <p:txBody>
          <a:bodyPr wrap="square">
            <a:spAutoFit/>
          </a:bodyPr>
          <a:lstStyle/>
          <a:p>
            <a:pPr marL="514350" indent="-514350">
              <a:spcBef>
                <a:spcPts val="600"/>
              </a:spcBef>
              <a:spcAft>
                <a:spcPts val="600"/>
              </a:spcAft>
              <a:buFont typeface="Arial" panose="020B0604020202020204" pitchFamily="34" charset="0"/>
              <a:buChar char="•"/>
            </a:pPr>
            <a:r>
              <a:rPr lang="en-US" altLang="en-US" sz="2400" dirty="0">
                <a:cs typeface="Arial" charset="0"/>
              </a:rPr>
              <a:t>Call the provider.</a:t>
            </a:r>
          </a:p>
          <a:p>
            <a:pPr marL="514350" indent="-514350">
              <a:spcBef>
                <a:spcPts val="600"/>
              </a:spcBef>
              <a:spcAft>
                <a:spcPts val="600"/>
              </a:spcAft>
              <a:buFont typeface="Arial" panose="020B0604020202020204" pitchFamily="34" charset="0"/>
              <a:buChar char="•"/>
            </a:pPr>
            <a:r>
              <a:rPr lang="en-US" altLang="en-US" sz="2400" dirty="0">
                <a:cs typeface="Arial" charset="0"/>
              </a:rPr>
              <a:t>Gather information and documentation.</a:t>
            </a:r>
          </a:p>
          <a:p>
            <a:pPr marL="514350" indent="-514350">
              <a:spcBef>
                <a:spcPts val="600"/>
              </a:spcBef>
              <a:spcAft>
                <a:spcPts val="600"/>
              </a:spcAft>
              <a:buFont typeface="Arial" panose="020B0604020202020204" pitchFamily="34" charset="0"/>
              <a:buChar char="•"/>
            </a:pPr>
            <a:r>
              <a:rPr lang="en-US" altLang="en-US" sz="2400" dirty="0">
                <a:cs typeface="Arial" charset="0"/>
              </a:rPr>
              <a:t>Contact </a:t>
            </a:r>
            <a:r>
              <a:rPr lang="en-US" altLang="en-US" sz="2400" b="1" dirty="0">
                <a:cs typeface="Arial" charset="0"/>
              </a:rPr>
              <a:t>WI Senior Medicare Patrol (SMP)</a:t>
            </a:r>
            <a:r>
              <a:rPr lang="en-US" altLang="en-US" sz="2400" dirty="0">
                <a:cs typeface="Arial" charset="0"/>
              </a:rPr>
              <a:t>:</a:t>
            </a:r>
          </a:p>
          <a:p>
            <a:pPr marL="971550" lvl="1" indent="-514350">
              <a:spcBef>
                <a:spcPts val="600"/>
              </a:spcBef>
              <a:spcAft>
                <a:spcPts val="600"/>
              </a:spcAft>
              <a:buFont typeface="Arial" panose="020B0604020202020204" pitchFamily="34" charset="0"/>
              <a:buChar char="•"/>
            </a:pPr>
            <a:r>
              <a:rPr lang="en-US" altLang="en-US" sz="2200" dirty="0">
                <a:cs typeface="Arial" charset="0"/>
              </a:rPr>
              <a:t>Call Toll-free: </a:t>
            </a:r>
            <a:r>
              <a:rPr lang="en-US" altLang="en-US" sz="2200" b="1" dirty="0">
                <a:cs typeface="Arial" charset="0"/>
              </a:rPr>
              <a:t>1-888-818-2611</a:t>
            </a:r>
            <a:r>
              <a:rPr lang="en-US" altLang="en-US" sz="2200" dirty="0">
                <a:cs typeface="Arial" charset="0"/>
              </a:rPr>
              <a:t>  </a:t>
            </a:r>
            <a:r>
              <a:rPr lang="en-US" altLang="en-US" sz="2200" i="1" dirty="0">
                <a:cs typeface="Arial" charset="0"/>
              </a:rPr>
              <a:t>(Free and Confidential!)</a:t>
            </a:r>
          </a:p>
          <a:p>
            <a:pPr marL="1143000" lvl="2" indent="-285750">
              <a:spcAft>
                <a:spcPts val="600"/>
              </a:spcAft>
              <a:buFont typeface="Arial" panose="020B0604020202020204" pitchFamily="34" charset="0"/>
              <a:buChar char="•"/>
            </a:pPr>
            <a:r>
              <a:rPr lang="en-US" sz="2200" dirty="0">
                <a:cs typeface="Arial" charset="0"/>
              </a:rPr>
              <a:t>To report suspected fraud/abuse.</a:t>
            </a:r>
          </a:p>
          <a:p>
            <a:pPr marL="1143000" lvl="2" indent="-285750">
              <a:spcAft>
                <a:spcPts val="600"/>
              </a:spcAft>
              <a:buFont typeface="Arial" panose="020B0604020202020204" pitchFamily="34" charset="0"/>
              <a:buChar char="•"/>
            </a:pPr>
            <a:r>
              <a:rPr lang="en-US" sz="2200" dirty="0">
                <a:cs typeface="Arial" charset="0"/>
              </a:rPr>
              <a:t>For training, speakers, and/or materials.</a:t>
            </a:r>
          </a:p>
          <a:p>
            <a:pPr marL="1143000" lvl="2" indent="-285750">
              <a:spcAft>
                <a:spcPts val="600"/>
              </a:spcAft>
              <a:buFont typeface="Arial" panose="020B0604020202020204" pitchFamily="34" charset="0"/>
              <a:buChar char="•"/>
            </a:pPr>
            <a:r>
              <a:rPr lang="en-US" sz="2200" dirty="0">
                <a:cs typeface="Arial" charset="0"/>
              </a:rPr>
              <a:t>To volunteer with the SMP program.</a:t>
            </a:r>
            <a:endParaRPr lang="en-US" sz="2200" dirty="0"/>
          </a:p>
        </p:txBody>
      </p:sp>
      <p:pic>
        <p:nvPicPr>
          <p:cNvPr id="5" name="Picture 4">
            <a:extLst>
              <a:ext uri="{FF2B5EF4-FFF2-40B4-BE49-F238E27FC236}">
                <a16:creationId xmlns:a16="http://schemas.microsoft.com/office/drawing/2014/main" id="{9FBBADCD-F90A-5C66-7F93-0456AAE50A31}"/>
              </a:ext>
            </a:extLst>
          </p:cNvPr>
          <p:cNvPicPr>
            <a:picLocks noChangeAspect="1"/>
          </p:cNvPicPr>
          <p:nvPr/>
        </p:nvPicPr>
        <p:blipFill>
          <a:blip r:embed="rId3"/>
          <a:stretch>
            <a:fillRect/>
          </a:stretch>
        </p:blipFill>
        <p:spPr>
          <a:xfrm>
            <a:off x="522517" y="4630599"/>
            <a:ext cx="2688569" cy="1268078"/>
          </a:xfrm>
          <a:prstGeom prst="rect">
            <a:avLst/>
          </a:prstGeom>
        </p:spPr>
      </p:pic>
      <p:sp>
        <p:nvSpPr>
          <p:cNvPr id="2" name="TextBox 1">
            <a:extLst>
              <a:ext uri="{FF2B5EF4-FFF2-40B4-BE49-F238E27FC236}">
                <a16:creationId xmlns:a16="http://schemas.microsoft.com/office/drawing/2014/main" id="{59D15289-F4DE-AE9D-01AC-71F518CF8591}"/>
              </a:ext>
            </a:extLst>
          </p:cNvPr>
          <p:cNvSpPr txBox="1"/>
          <p:nvPr/>
        </p:nvSpPr>
        <p:spPr>
          <a:xfrm>
            <a:off x="2124701" y="134645"/>
            <a:ext cx="794259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spTree>
    <p:extLst>
      <p:ext uri="{BB962C8B-B14F-4D97-AF65-F5344CB8AC3E}">
        <p14:creationId xmlns:p14="http://schemas.microsoft.com/office/powerpoint/2010/main" val="38901161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0846E-1AE1-7E15-868F-CA1EB3880C1E}"/>
              </a:ext>
            </a:extLst>
          </p:cNvPr>
          <p:cNvSpPr txBox="1"/>
          <p:nvPr/>
        </p:nvSpPr>
        <p:spPr>
          <a:xfrm>
            <a:off x="988555" y="1903113"/>
            <a:ext cx="2177716" cy="923330"/>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rPr>
              <a:t>Part 6</a:t>
            </a:r>
          </a:p>
        </p:txBody>
      </p:sp>
      <p:sp>
        <p:nvSpPr>
          <p:cNvPr id="4" name="TextBox 3">
            <a:extLst>
              <a:ext uri="{FF2B5EF4-FFF2-40B4-BE49-F238E27FC236}">
                <a16:creationId xmlns:a16="http://schemas.microsoft.com/office/drawing/2014/main" id="{537F3A9E-92DA-7B13-DE1B-3D23EF66078F}"/>
              </a:ext>
            </a:extLst>
          </p:cNvPr>
          <p:cNvSpPr txBox="1"/>
          <p:nvPr/>
        </p:nvSpPr>
        <p:spPr>
          <a:xfrm>
            <a:off x="988555" y="3517975"/>
            <a:ext cx="2960297" cy="120032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600"/>
              </a:spcAft>
              <a:buClrTx/>
              <a:buSzTx/>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Review &amp; Resources</a:t>
            </a:r>
          </a:p>
        </p:txBody>
      </p:sp>
      <p:pic>
        <p:nvPicPr>
          <p:cNvPr id="51" name="Picture 50">
            <a:extLst>
              <a:ext uri="{FF2B5EF4-FFF2-40B4-BE49-F238E27FC236}">
                <a16:creationId xmlns:a16="http://schemas.microsoft.com/office/drawing/2014/main" id="{E8BDCD0D-5934-ACDC-66C8-AAFA27BFF0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21230" y="1773107"/>
            <a:ext cx="4502066" cy="3336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36347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64159D70-84C7-B5C1-2EEF-28D7FB064088}"/>
              </a:ext>
            </a:extLst>
          </p:cNvPr>
          <p:cNvCxnSpPr>
            <a:cxnSpLocks/>
          </p:cNvCxnSpPr>
          <p:nvPr/>
        </p:nvCxnSpPr>
        <p:spPr bwMode="auto">
          <a:xfrm flipH="1">
            <a:off x="5062564" y="1492949"/>
            <a:ext cx="1020366" cy="555752"/>
          </a:xfrm>
          <a:prstGeom prst="straightConnector1">
            <a:avLst/>
          </a:prstGeom>
          <a:noFill/>
          <a:ln w="50800" cap="flat" cmpd="sng" algn="ctr">
            <a:solidFill>
              <a:srgbClr val="156082"/>
            </a:solidFill>
            <a:prstDash val="solid"/>
            <a:miter lim="800000"/>
            <a:tailEnd type="arrow"/>
          </a:ln>
          <a:effectLst/>
        </p:spPr>
      </p:cxnSp>
      <p:cxnSp>
        <p:nvCxnSpPr>
          <p:cNvPr id="3" name="Straight Arrow Connector 2">
            <a:extLst>
              <a:ext uri="{FF2B5EF4-FFF2-40B4-BE49-F238E27FC236}">
                <a16:creationId xmlns:a16="http://schemas.microsoft.com/office/drawing/2014/main" id="{3CE580A0-91C3-206B-3B25-F53F83301097}"/>
              </a:ext>
            </a:extLst>
          </p:cNvPr>
          <p:cNvCxnSpPr>
            <a:cxnSpLocks/>
          </p:cNvCxnSpPr>
          <p:nvPr/>
        </p:nvCxnSpPr>
        <p:spPr bwMode="auto">
          <a:xfrm>
            <a:off x="6082931" y="1492949"/>
            <a:ext cx="1166483" cy="601451"/>
          </a:xfrm>
          <a:prstGeom prst="straightConnector1">
            <a:avLst/>
          </a:prstGeom>
          <a:noFill/>
          <a:ln w="50800" cap="flat" cmpd="sng" algn="ctr">
            <a:solidFill>
              <a:srgbClr val="156082"/>
            </a:solidFill>
            <a:prstDash val="solid"/>
            <a:miter lim="800000"/>
            <a:tailEnd type="arrow"/>
          </a:ln>
          <a:effectLst/>
        </p:spPr>
      </p:cxnSp>
      <p:sp>
        <p:nvSpPr>
          <p:cNvPr id="5" name="TextBox 20">
            <a:extLst>
              <a:ext uri="{FF2B5EF4-FFF2-40B4-BE49-F238E27FC236}">
                <a16:creationId xmlns:a16="http://schemas.microsoft.com/office/drawing/2014/main" id="{6DC6867C-4C28-B262-6FCD-68137C13EB5C}"/>
              </a:ext>
            </a:extLst>
          </p:cNvPr>
          <p:cNvSpPr txBox="1">
            <a:spLocks noChangeArrowheads="1"/>
          </p:cNvSpPr>
          <p:nvPr/>
        </p:nvSpPr>
        <p:spPr bwMode="auto">
          <a:xfrm>
            <a:off x="1072747" y="1504096"/>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charset="0"/>
                <a:cs typeface="Arial" charset="0"/>
              </a:rPr>
              <a:t>Original Medicare</a:t>
            </a:r>
          </a:p>
        </p:txBody>
      </p:sp>
      <p:sp>
        <p:nvSpPr>
          <p:cNvPr id="7" name="TextBox 23">
            <a:extLst>
              <a:ext uri="{FF2B5EF4-FFF2-40B4-BE49-F238E27FC236}">
                <a16:creationId xmlns:a16="http://schemas.microsoft.com/office/drawing/2014/main" id="{625FB376-B2F6-D3EA-4996-063ABCF7B148}"/>
              </a:ext>
            </a:extLst>
          </p:cNvPr>
          <p:cNvSpPr txBox="1">
            <a:spLocks noChangeArrowheads="1"/>
          </p:cNvSpPr>
          <p:nvPr/>
        </p:nvSpPr>
        <p:spPr bwMode="auto">
          <a:xfrm>
            <a:off x="7315288" y="1492949"/>
            <a:ext cx="4629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charset="0"/>
                <a:cs typeface="Arial" charset="0"/>
              </a:rPr>
              <a:t> </a:t>
            </a:r>
            <a:r>
              <a:rPr kumimoji="0" lang="en-US" altLang="en-US" sz="2800" b="1" i="0" u="none" strike="noStrike" kern="0" cap="none" spc="0" normalizeH="0" baseline="0" noProof="0" dirty="0">
                <a:ln>
                  <a:noFill/>
                </a:ln>
                <a:solidFill>
                  <a:srgbClr val="000000"/>
                </a:solidFill>
                <a:effectLst/>
                <a:uLnTx/>
                <a:uFillTx/>
                <a:latin typeface="Arial" charset="0"/>
                <a:cs typeface="Arial" charset="0"/>
              </a:rPr>
              <a:t>Medicare Advantage Plan</a:t>
            </a:r>
          </a:p>
        </p:txBody>
      </p:sp>
      <p:sp>
        <p:nvSpPr>
          <p:cNvPr id="8" name="Rectangle 7" descr="Hospital Insurance" title="Part A">
            <a:extLst>
              <a:ext uri="{FF2B5EF4-FFF2-40B4-BE49-F238E27FC236}">
                <a16:creationId xmlns:a16="http://schemas.microsoft.com/office/drawing/2014/main" id="{5C73933D-BD6B-4DE9-3337-5AFE280619A7}"/>
              </a:ext>
            </a:extLst>
          </p:cNvPr>
          <p:cNvSpPr/>
          <p:nvPr/>
        </p:nvSpPr>
        <p:spPr bwMode="auto">
          <a:xfrm>
            <a:off x="1174791" y="2421942"/>
            <a:ext cx="1333500" cy="1077912"/>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Hospital Insurance</a:t>
            </a:r>
          </a:p>
        </p:txBody>
      </p:sp>
      <p:sp>
        <p:nvSpPr>
          <p:cNvPr id="9" name="Rectangle 8" descr="Medical Insurance" title="Part B">
            <a:extLst>
              <a:ext uri="{FF2B5EF4-FFF2-40B4-BE49-F238E27FC236}">
                <a16:creationId xmlns:a16="http://schemas.microsoft.com/office/drawing/2014/main" id="{CFDF9C86-6008-DC32-C151-4366084F1A65}"/>
              </a:ext>
            </a:extLst>
          </p:cNvPr>
          <p:cNvSpPr/>
          <p:nvPr/>
        </p:nvSpPr>
        <p:spPr bwMode="auto">
          <a:xfrm>
            <a:off x="2811504" y="2442579"/>
            <a:ext cx="1296987" cy="1068388"/>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Medical Insurance</a:t>
            </a:r>
          </a:p>
        </p:txBody>
      </p:sp>
      <p:cxnSp>
        <p:nvCxnSpPr>
          <p:cNvPr id="10" name="Straight Arrow Connector 9">
            <a:extLst>
              <a:ext uri="{FF2B5EF4-FFF2-40B4-BE49-F238E27FC236}">
                <a16:creationId xmlns:a16="http://schemas.microsoft.com/office/drawing/2014/main" id="{F70BAD01-492B-5772-675E-EA7E4F589DA3}"/>
              </a:ext>
            </a:extLst>
          </p:cNvPr>
          <p:cNvCxnSpPr>
            <a:cxnSpLocks/>
          </p:cNvCxnSpPr>
          <p:nvPr/>
        </p:nvCxnSpPr>
        <p:spPr bwMode="auto">
          <a:xfrm flipH="1">
            <a:off x="2074198" y="3811401"/>
            <a:ext cx="492831" cy="388067"/>
          </a:xfrm>
          <a:prstGeom prst="straightConnector1">
            <a:avLst/>
          </a:prstGeom>
          <a:noFill/>
          <a:ln w="50800" cap="flat" cmpd="sng" algn="ctr">
            <a:solidFill>
              <a:srgbClr val="156082"/>
            </a:solidFill>
            <a:prstDash val="solid"/>
            <a:miter lim="800000"/>
            <a:tailEnd type="arrow"/>
          </a:ln>
          <a:effectLst/>
        </p:spPr>
      </p:cxnSp>
      <p:cxnSp>
        <p:nvCxnSpPr>
          <p:cNvPr id="11" name="Straight Arrow Connector 10">
            <a:extLst>
              <a:ext uri="{FF2B5EF4-FFF2-40B4-BE49-F238E27FC236}">
                <a16:creationId xmlns:a16="http://schemas.microsoft.com/office/drawing/2014/main" id="{8A32D11C-7841-6861-3264-D13FB8DB1216}"/>
              </a:ext>
            </a:extLst>
          </p:cNvPr>
          <p:cNvCxnSpPr>
            <a:cxnSpLocks/>
          </p:cNvCxnSpPr>
          <p:nvPr/>
        </p:nvCxnSpPr>
        <p:spPr bwMode="auto">
          <a:xfrm>
            <a:off x="2723397" y="3811401"/>
            <a:ext cx="471800" cy="338087"/>
          </a:xfrm>
          <a:prstGeom prst="straightConnector1">
            <a:avLst/>
          </a:prstGeom>
          <a:noFill/>
          <a:ln w="50800" cap="flat" cmpd="sng" algn="ctr">
            <a:solidFill>
              <a:srgbClr val="156082"/>
            </a:solidFill>
            <a:prstDash val="solid"/>
            <a:miter lim="800000"/>
            <a:tailEnd type="arrow"/>
          </a:ln>
          <a:effectLst/>
        </p:spPr>
      </p:cxnSp>
      <p:sp>
        <p:nvSpPr>
          <p:cNvPr id="12" name="Rectangle 11" descr="Also known as Medigap policy" title="Medicare Supplement Insurance">
            <a:extLst>
              <a:ext uri="{FF2B5EF4-FFF2-40B4-BE49-F238E27FC236}">
                <a16:creationId xmlns:a16="http://schemas.microsoft.com/office/drawing/2014/main" id="{E8A423E0-15AF-6DE2-A3FF-F2A09B9DFA0A}"/>
              </a:ext>
            </a:extLst>
          </p:cNvPr>
          <p:cNvSpPr/>
          <p:nvPr/>
        </p:nvSpPr>
        <p:spPr bwMode="auto">
          <a:xfrm>
            <a:off x="584241" y="4277069"/>
            <a:ext cx="1811338" cy="1735137"/>
          </a:xfrm>
          <a:prstGeom prst="rect">
            <a:avLst/>
          </a:prstGeom>
          <a:solidFill>
            <a:srgbClr val="156082">
              <a:lumMod val="75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ptos" panose="02110004020202020204"/>
                <a:ea typeface="+mn-ea"/>
                <a:cs typeface="+mn-cs"/>
              </a:rPr>
              <a:t>Medicare Supplement Insurance (Medigap) Policy</a:t>
            </a:r>
          </a:p>
        </p:txBody>
      </p:sp>
      <p:sp>
        <p:nvSpPr>
          <p:cNvPr id="13" name="Rectangle 12" descr="Precription Drug Coverage" title="Part D">
            <a:extLst>
              <a:ext uri="{FF2B5EF4-FFF2-40B4-BE49-F238E27FC236}">
                <a16:creationId xmlns:a16="http://schemas.microsoft.com/office/drawing/2014/main" id="{C798B05D-9FF8-3349-42E3-884C2B7FCD07}"/>
              </a:ext>
            </a:extLst>
          </p:cNvPr>
          <p:cNvSpPr/>
          <p:nvPr/>
        </p:nvSpPr>
        <p:spPr bwMode="auto">
          <a:xfrm>
            <a:off x="2892466" y="4240557"/>
            <a:ext cx="1876425" cy="1771650"/>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Prescription Drug Coverage</a:t>
            </a:r>
          </a:p>
        </p:txBody>
      </p:sp>
      <p:sp>
        <p:nvSpPr>
          <p:cNvPr id="14" name="TextBox 3">
            <a:extLst>
              <a:ext uri="{FF2B5EF4-FFF2-40B4-BE49-F238E27FC236}">
                <a16:creationId xmlns:a16="http://schemas.microsoft.com/office/drawing/2014/main" id="{B9EC2EE1-7EC3-115C-B61F-67FE1BC27ADE}"/>
              </a:ext>
            </a:extLst>
          </p:cNvPr>
          <p:cNvSpPr txBox="1">
            <a:spLocks noChangeArrowheads="1"/>
          </p:cNvSpPr>
          <p:nvPr/>
        </p:nvSpPr>
        <p:spPr bwMode="auto">
          <a:xfrm>
            <a:off x="1917830" y="3463111"/>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charset="0"/>
                <a:cs typeface="Arial" charset="0"/>
              </a:rPr>
              <a:t>You can add</a:t>
            </a:r>
          </a:p>
        </p:txBody>
      </p:sp>
      <p:sp>
        <p:nvSpPr>
          <p:cNvPr id="15" name="Oval 14">
            <a:extLst>
              <a:ext uri="{FF2B5EF4-FFF2-40B4-BE49-F238E27FC236}">
                <a16:creationId xmlns:a16="http://schemas.microsoft.com/office/drawing/2014/main" id="{890C1B7A-5495-99A6-A2CC-60DB26B8D0D9}"/>
              </a:ext>
            </a:extLst>
          </p:cNvPr>
          <p:cNvSpPr/>
          <p:nvPr/>
        </p:nvSpPr>
        <p:spPr>
          <a:xfrm>
            <a:off x="5379117" y="4698226"/>
            <a:ext cx="1973223" cy="914400"/>
          </a:xfrm>
          <a:prstGeom prst="ellipse">
            <a:avLst/>
          </a:prstGeom>
          <a:solidFill>
            <a:srgbClr val="156082"/>
          </a:solidFill>
          <a:ln w="190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rPr>
              <a:t>And/or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ptos" panose="02110004020202020204"/>
                <a:ea typeface="+mn-ea"/>
                <a:cs typeface="+mn-cs"/>
              </a:rPr>
              <a:t>SeniorCare</a:t>
            </a:r>
            <a:r>
              <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rPr>
              <a:t>!</a:t>
            </a:r>
          </a:p>
        </p:txBody>
      </p:sp>
      <p:sp>
        <p:nvSpPr>
          <p:cNvPr id="16" name="Rectangle 15" descr="Combines Part A, B and usually D" title="Part C">
            <a:extLst>
              <a:ext uri="{FF2B5EF4-FFF2-40B4-BE49-F238E27FC236}">
                <a16:creationId xmlns:a16="http://schemas.microsoft.com/office/drawing/2014/main" id="{57C74FEE-592D-C455-49FE-38ED20827BCD}"/>
              </a:ext>
            </a:extLst>
          </p:cNvPr>
          <p:cNvSpPr/>
          <p:nvPr/>
        </p:nvSpPr>
        <p:spPr bwMode="auto">
          <a:xfrm>
            <a:off x="8296681" y="2253881"/>
            <a:ext cx="2667000" cy="989012"/>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Combines Part A and Part B</a:t>
            </a:r>
          </a:p>
        </p:txBody>
      </p:sp>
      <p:sp>
        <p:nvSpPr>
          <p:cNvPr id="17" name="TextBox 22">
            <a:extLst>
              <a:ext uri="{FF2B5EF4-FFF2-40B4-BE49-F238E27FC236}">
                <a16:creationId xmlns:a16="http://schemas.microsoft.com/office/drawing/2014/main" id="{C62DB60B-BFBC-A1BD-EC92-03DE294025A1}"/>
              </a:ext>
            </a:extLst>
          </p:cNvPr>
          <p:cNvSpPr txBox="1">
            <a:spLocks noChangeArrowheads="1"/>
          </p:cNvSpPr>
          <p:nvPr/>
        </p:nvSpPr>
        <p:spPr bwMode="auto">
          <a:xfrm>
            <a:off x="7957922" y="3459148"/>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charset="0"/>
                <a:cs typeface="Arial" charset="0"/>
              </a:rPr>
              <a:t>May include or you may add</a:t>
            </a:r>
          </a:p>
        </p:txBody>
      </p:sp>
      <p:sp>
        <p:nvSpPr>
          <p:cNvPr id="18" name="Rectangle 17" descr="Prescription Drug coverage. Most Part C plans cover prescription drugs." title="Prescription Drug coverage">
            <a:extLst>
              <a:ext uri="{FF2B5EF4-FFF2-40B4-BE49-F238E27FC236}">
                <a16:creationId xmlns:a16="http://schemas.microsoft.com/office/drawing/2014/main" id="{319A3235-774F-25E4-1D83-BE9CD5506087}"/>
              </a:ext>
            </a:extLst>
          </p:cNvPr>
          <p:cNvSpPr/>
          <p:nvPr/>
        </p:nvSpPr>
        <p:spPr bwMode="auto">
          <a:xfrm>
            <a:off x="7877582" y="3907182"/>
            <a:ext cx="3505200" cy="2135187"/>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Prescription Drug Coverage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(Most Part C plans cover prescription drugs. You may be able to add drug coverage to </a:t>
            </a: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some</a:t>
            </a: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 plan types if </a:t>
            </a:r>
            <a:r>
              <a:rPr kumimoji="0" lang="en-US" sz="2000" b="0" i="1" u="none" strike="noStrike" kern="0" cap="none" spc="0" normalizeH="0" baseline="0" noProof="0" dirty="0">
                <a:ln>
                  <a:noFill/>
                </a:ln>
                <a:solidFill>
                  <a:prstClr val="black"/>
                </a:solidFill>
                <a:effectLst/>
                <a:uLnTx/>
                <a:uFillTx/>
                <a:latin typeface="Aptos" panose="02110004020202020204"/>
                <a:ea typeface="+mn-ea"/>
                <a:cs typeface="+mn-cs"/>
              </a:rPr>
              <a:t>not</a:t>
            </a: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 already included.)</a:t>
            </a:r>
          </a:p>
        </p:txBody>
      </p:sp>
      <p:cxnSp>
        <p:nvCxnSpPr>
          <p:cNvPr id="19" name="Straight Arrow Connector 18">
            <a:extLst>
              <a:ext uri="{FF2B5EF4-FFF2-40B4-BE49-F238E27FC236}">
                <a16:creationId xmlns:a16="http://schemas.microsoft.com/office/drawing/2014/main" id="{D261566A-A8EF-53A8-0C34-A64D82DBA2A0}"/>
              </a:ext>
            </a:extLst>
          </p:cNvPr>
          <p:cNvCxnSpPr>
            <a:cxnSpLocks/>
          </p:cNvCxnSpPr>
          <p:nvPr/>
        </p:nvCxnSpPr>
        <p:spPr>
          <a:xfrm>
            <a:off x="7173214" y="5155965"/>
            <a:ext cx="628168" cy="0"/>
          </a:xfrm>
          <a:prstGeom prst="straightConnector1">
            <a:avLst/>
          </a:prstGeom>
          <a:noFill/>
          <a:ln w="57150" cap="flat" cmpd="sng" algn="ctr">
            <a:solidFill>
              <a:srgbClr val="156082"/>
            </a:solidFill>
            <a:prstDash val="solid"/>
            <a:miter lim="800000"/>
            <a:tailEnd type="triangle"/>
          </a:ln>
          <a:effectLst/>
        </p:spPr>
      </p:cxnSp>
      <p:cxnSp>
        <p:nvCxnSpPr>
          <p:cNvPr id="20" name="Straight Arrow Connector 19">
            <a:extLst>
              <a:ext uri="{FF2B5EF4-FFF2-40B4-BE49-F238E27FC236}">
                <a16:creationId xmlns:a16="http://schemas.microsoft.com/office/drawing/2014/main" id="{BE93991B-1835-0358-F697-B29FA34B1AC8}"/>
              </a:ext>
            </a:extLst>
          </p:cNvPr>
          <p:cNvCxnSpPr>
            <a:cxnSpLocks/>
          </p:cNvCxnSpPr>
          <p:nvPr/>
        </p:nvCxnSpPr>
        <p:spPr>
          <a:xfrm flipH="1">
            <a:off x="4864141" y="5155426"/>
            <a:ext cx="514976" cy="11759"/>
          </a:xfrm>
          <a:prstGeom prst="straightConnector1">
            <a:avLst/>
          </a:prstGeom>
          <a:noFill/>
          <a:ln w="57150" cap="flat" cmpd="sng" algn="ctr">
            <a:solidFill>
              <a:srgbClr val="156082"/>
            </a:solidFill>
            <a:prstDash val="solid"/>
            <a:miter lim="800000"/>
            <a:tailEnd type="triangle"/>
          </a:ln>
          <a:effectLst/>
        </p:spPr>
      </p:cxnSp>
      <p:sp>
        <p:nvSpPr>
          <p:cNvPr id="23" name="TextBox 22">
            <a:extLst>
              <a:ext uri="{FF2B5EF4-FFF2-40B4-BE49-F238E27FC236}">
                <a16:creationId xmlns:a16="http://schemas.microsoft.com/office/drawing/2014/main" id="{6025A88D-FD75-FE66-EDDC-DD6385D4672D}"/>
              </a:ext>
            </a:extLst>
          </p:cNvPr>
          <p:cNvSpPr txBox="1"/>
          <p:nvPr/>
        </p:nvSpPr>
        <p:spPr>
          <a:xfrm>
            <a:off x="2074198" y="137908"/>
            <a:ext cx="8241030" cy="707886"/>
          </a:xfrm>
          <a:prstGeom prst="rect">
            <a:avLst/>
          </a:prstGeom>
          <a:noFill/>
        </p:spPr>
        <p:txBody>
          <a:bodyPr wrap="square" rtlCol="0">
            <a:spAutoFit/>
          </a:bodyPr>
          <a:lstStyle/>
          <a:p>
            <a:r>
              <a:rPr lang="en-US" sz="4000" b="1" dirty="0">
                <a:solidFill>
                  <a:schemeClr val="bg1"/>
                </a:solidFill>
              </a:rPr>
              <a:t>Review – Your Coverage Choices</a:t>
            </a:r>
          </a:p>
        </p:txBody>
      </p:sp>
      <p:cxnSp>
        <p:nvCxnSpPr>
          <p:cNvPr id="24" name="Straight Connector 23">
            <a:extLst>
              <a:ext uri="{FF2B5EF4-FFF2-40B4-BE49-F238E27FC236}">
                <a16:creationId xmlns:a16="http://schemas.microsoft.com/office/drawing/2014/main" id="{31BA19BC-0394-394B-4033-40D413AE9353}"/>
              </a:ext>
            </a:extLst>
          </p:cNvPr>
          <p:cNvCxnSpPr>
            <a:cxnSpLocks/>
          </p:cNvCxnSpPr>
          <p:nvPr/>
        </p:nvCxnSpPr>
        <p:spPr bwMode="auto">
          <a:xfrm>
            <a:off x="6082931" y="959313"/>
            <a:ext cx="0" cy="559148"/>
          </a:xfrm>
          <a:prstGeom prst="line">
            <a:avLst/>
          </a:prstGeom>
          <a:noFill/>
          <a:ln w="50800" cap="flat" cmpd="sng" algn="ctr">
            <a:solidFill>
              <a:srgbClr val="156082"/>
            </a:solidFill>
            <a:prstDash val="solid"/>
            <a:miter lim="800000"/>
          </a:ln>
          <a:effectLst/>
        </p:spPr>
      </p:cxnSp>
    </p:spTree>
    <p:extLst>
      <p:ext uri="{BB962C8B-B14F-4D97-AF65-F5344CB8AC3E}">
        <p14:creationId xmlns:p14="http://schemas.microsoft.com/office/powerpoint/2010/main" val="41228772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788595" y="1746166"/>
            <a:ext cx="10614810" cy="107721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p:txBody>
      </p:sp>
      <p:pic>
        <p:nvPicPr>
          <p:cNvPr id="3" name="Picture 2" descr="Logo, company name&#10;&#10;Description automatically generated">
            <a:extLst>
              <a:ext uri="{FF2B5EF4-FFF2-40B4-BE49-F238E27FC236}">
                <a16:creationId xmlns:a16="http://schemas.microsoft.com/office/drawing/2014/main" id="{66D1B792-1BF2-4C7E-AC5B-62A1A5738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473" y="3680502"/>
            <a:ext cx="1934497" cy="2052739"/>
          </a:xfrm>
          <a:prstGeom prst="rect">
            <a:avLst/>
          </a:prstGeom>
        </p:spPr>
      </p:pic>
      <p:sp>
        <p:nvSpPr>
          <p:cNvPr id="10" name="TextBox 9">
            <a:extLst>
              <a:ext uri="{FF2B5EF4-FFF2-40B4-BE49-F238E27FC236}">
                <a16:creationId xmlns:a16="http://schemas.microsoft.com/office/drawing/2014/main" id="{C84C5E13-F93D-4551-9831-3FF1F03D9962}"/>
              </a:ext>
            </a:extLst>
          </p:cNvPr>
          <p:cNvSpPr txBox="1"/>
          <p:nvPr/>
        </p:nvSpPr>
        <p:spPr>
          <a:xfrm>
            <a:off x="3714250" y="2965093"/>
            <a:ext cx="7972153" cy="2139047"/>
          </a:xfrm>
          <a:prstGeom prst="rect">
            <a:avLst/>
          </a:prstGeom>
          <a:noFill/>
        </p:spPr>
        <p:txBody>
          <a:bodyPr wrap="square">
            <a:spAutoFit/>
          </a:bodyPr>
          <a:lstStyle/>
          <a:p>
            <a:pPr marL="457200" indent="-457200">
              <a:spcAft>
                <a:spcPts val="600"/>
              </a:spcAft>
              <a:buFont typeface="Arial" panose="020B0604020202020204" pitchFamily="34" charset="0"/>
              <a:buChar char="•"/>
              <a:defRPr/>
            </a:pPr>
            <a:r>
              <a:rPr lang="en-US" sz="3200" dirty="0">
                <a:cs typeface="Arial" panose="020B0604020202020204" pitchFamily="34" charset="0"/>
              </a:rPr>
              <a:t>Medigap Helpline: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br>
              <a:rPr lang="en-US" sz="3200" dirty="0">
                <a:cs typeface="Arial" panose="020B0604020202020204" pitchFamily="34" charset="0"/>
              </a:rPr>
            </a:br>
            <a:r>
              <a:rPr lang="en-US" sz="3200" dirty="0">
                <a:cs typeface="Arial" panose="020B0604020202020204" pitchFamily="34" charset="0"/>
                <a:hlinkClick r:id="rId4"/>
              </a:rPr>
              <a:t>dhs.wi.gov/medicare-help</a:t>
            </a:r>
            <a:r>
              <a:rPr lang="en-US" sz="3200" dirty="0">
                <a:cs typeface="Arial" panose="020B0604020202020204" pitchFamily="34" charset="0"/>
              </a:rPr>
              <a:t>. </a:t>
            </a:r>
          </a:p>
        </p:txBody>
      </p:sp>
      <p:sp>
        <p:nvSpPr>
          <p:cNvPr id="2" name="TextBox 1">
            <a:extLst>
              <a:ext uri="{FF2B5EF4-FFF2-40B4-BE49-F238E27FC236}">
                <a16:creationId xmlns:a16="http://schemas.microsoft.com/office/drawing/2014/main" id="{F3CBB22F-2B4A-079D-E4E5-6940E143EA5A}"/>
              </a:ext>
            </a:extLst>
          </p:cNvPr>
          <p:cNvSpPr txBox="1"/>
          <p:nvPr/>
        </p:nvSpPr>
        <p:spPr>
          <a:xfrm>
            <a:off x="1627883" y="101594"/>
            <a:ext cx="89362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Local Help for People with Medicare</a:t>
            </a:r>
          </a:p>
        </p:txBody>
      </p:sp>
    </p:spTree>
    <p:extLst>
      <p:ext uri="{BB962C8B-B14F-4D97-AF65-F5344CB8AC3E}">
        <p14:creationId xmlns:p14="http://schemas.microsoft.com/office/powerpoint/2010/main" val="983821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9&quot;&gt;&lt;property id=&quot;20148&quot; value=&quot;5&quot;/&gt;&lt;property id=&quot;20300&quot; value=&quot;Slide 15&quot;/&gt;&lt;property id=&quot;20307&quot; value=&quot;267&quot;/&gt;&lt;/object&gt;&lt;object type=&quot;3&quot; unique_id=&quot;10010&quot;&gt;&lt;property id=&quot;20148&quot; value=&quot;5&quot;/&gt;&lt;property id=&quot;20300&quot; value=&quot;Slide 14&quot;/&gt;&lt;property id=&quot;20307&quot; value=&quot;269&quot;/&gt;&lt;/object&gt;&lt;object type=&quot;3&quot; unique_id=&quot;10012&quot;&gt;&lt;property id=&quot;20148&quot; value=&quot;5&quot;/&gt;&lt;property id=&quot;20300&quot; value=&quot;Slide 21&quot;/&gt;&lt;property id=&quot;20307&quot; value=&quot;272&quot;/&gt;&lt;/object&gt;&lt;object type=&quot;3&quot; unique_id=&quot;10013&quot;&gt;&lt;property id=&quot;20148&quot; value=&quot;5&quot;/&gt;&lt;property id=&quot;20300&quot; value=&quot;Slide 23&quot;/&gt;&lt;property id=&quot;20307&quot; value=&quot;273&quot;/&gt;&lt;/object&gt;&lt;object type=&quot;3&quot; unique_id=&quot;10016&quot;&gt;&lt;property id=&quot;20148&quot; value=&quot;5&quot;/&gt;&lt;property id=&quot;20300&quot; value=&quot;Slide 26&quot;/&gt;&lt;property id=&quot;20307&quot; value=&quot;283&quot;/&gt;&lt;/object&gt;&lt;object type=&quot;3&quot; unique_id=&quot;10017&quot;&gt;&lt;property id=&quot;20148&quot; value=&quot;5&quot;/&gt;&lt;property id=&quot;20300&quot; value=&quot;Slide 27&quot;/&gt;&lt;property id=&quot;20307&quot; value=&quot;285&quot;/&gt;&lt;/object&gt;&lt;object type=&quot;3&quot; unique_id=&quot;10018&quot;&gt;&lt;property id=&quot;20148&quot; value=&quot;5&quot;/&gt;&lt;property id=&quot;20300&quot; value=&quot;Slide 28&quot;/&gt;&lt;property id=&quot;20307&quot; value=&quot;286&quot;/&gt;&lt;/object&gt;&lt;object type=&quot;3&quot; unique_id=&quot;10021&quot;&gt;&lt;property id=&quot;20148&quot; value=&quot;5&quot;/&gt;&lt;property id=&quot;20300&quot; value=&quot;Slide 36&quot;/&gt;&lt;property id=&quot;20307&quot; value=&quot;287&quot;/&gt;&lt;/object&gt;&lt;object type=&quot;3&quot; unique_id=&quot;10022&quot;&gt;&lt;property id=&quot;20148&quot; value=&quot;5&quot;/&gt;&lt;property id=&quot;20300&quot; value=&quot;Slide 37&quot;/&gt;&lt;property id=&quot;20307&quot; value=&quot;277&quot;/&gt;&lt;/object&gt;&lt;object type=&quot;3&quot; unique_id=&quot;10023&quot;&gt;&lt;property id=&quot;20148&quot; value=&quot;5&quot;/&gt;&lt;property id=&quot;20300&quot; value=&quot;Slide 39&quot;/&gt;&lt;property id=&quot;20307&quot; value=&quot;288&quot;/&gt;&lt;/object&gt;&lt;object type=&quot;3&quot; unique_id=&quot;10024&quot;&gt;&lt;property id=&quot;20148&quot; value=&quot;5&quot;/&gt;&lt;property id=&quot;20300&quot; value=&quot;Slide 40&quot;/&gt;&lt;property id=&quot;20307&quot; value=&quot;289&quot;/&gt;&lt;/object&gt;&lt;object type=&quot;3&quot; unique_id=&quot;10026&quot;&gt;&lt;property id=&quot;20148&quot; value=&quot;5&quot;/&gt;&lt;property id=&quot;20300&quot; value=&quot;Slide 42&quot;/&gt;&lt;property id=&quot;20307&quot; value=&quot;291&quot;/&gt;&lt;/object&gt;&lt;object type=&quot;3&quot; unique_id=&quot;10027&quot;&gt;&lt;property id=&quot;20148&quot; value=&quot;5&quot;/&gt;&lt;property id=&quot;20300&quot; value=&quot;Slide 43&quot;/&gt;&lt;property id=&quot;20307&quot; value=&quot;294&quot;/&gt;&lt;/object&gt;&lt;object type=&quot;3&quot; unique_id=&quot;10028&quot;&gt;&lt;property id=&quot;20148&quot; value=&quot;5&quot;/&gt;&lt;property id=&quot;20300&quot; value=&quot;Slide 44&quot;/&gt;&lt;property id=&quot;20307&quot; value=&quot;276&quot;/&gt;&lt;/object&gt;&lt;object type=&quot;3&quot; unique_id=&quot;10029&quot;&gt;&lt;property id=&quot;20148&quot; value=&quot;5&quot;/&gt;&lt;property id=&quot;20300&quot; value=&quot;Slide 45&quot;/&gt;&lt;property id=&quot;20307&quot; value=&quot;292&quot;/&gt;&lt;/object&gt;&lt;object type=&quot;3&quot; unique_id=&quot;10030&quot;&gt;&lt;property id=&quot;20148&quot; value=&quot;5&quot;/&gt;&lt;property id=&quot;20300&quot; value=&quot;Slide 46&quot;/&gt;&lt;property id=&quot;20307&quot; value=&quot;293&quot;/&gt;&lt;/object&gt;&lt;object type=&quot;3&quot; unique_id=&quot;10034&quot;&gt;&lt;property id=&quot;20148&quot; value=&quot;5&quot;/&gt;&lt;property id=&quot;20300&quot; value=&quot;Slide 70&quot;/&gt;&lt;property id=&quot;20307&quot; value=&quot;297&quot;/&gt;&lt;/object&gt;&lt;object type=&quot;3&quot; unique_id=&quot;10035&quot;&gt;&lt;property id=&quot;20148&quot; value=&quot;5&quot;/&gt;&lt;property id=&quot;20300&quot; value=&quot;Slide 71&quot;/&gt;&lt;property id=&quot;20307&quot; value=&quot;298&quot;/&gt;&lt;/object&gt;&lt;object type=&quot;3&quot; unique_id=&quot;10038&quot;&gt;&lt;property id=&quot;20148&quot; value=&quot;5&quot;/&gt;&lt;property id=&quot;20300&quot; value=&quot;Slide 55&quot;/&gt;&lt;property id=&quot;20307&quot; value=&quot;302&quot;/&gt;&lt;/object&gt;&lt;object type=&quot;3&quot; unique_id=&quot;10039&quot;&gt;&lt;property id=&quot;20148&quot; value=&quot;5&quot;/&gt;&lt;property id=&quot;20300&quot; value=&quot;Slide 57&quot;/&gt;&lt;property id=&quot;20307&quot; value=&quot;303&quot;/&gt;&lt;/object&gt;&lt;object type=&quot;3&quot; unique_id=&quot;10042&quot;&gt;&lt;property id=&quot;20148&quot; value=&quot;5&quot;/&gt;&lt;property id=&quot;20300&quot; value=&quot;Slide 58&quot;/&gt;&lt;property id=&quot;20307&quot; value=&quot;309&quot;/&gt;&lt;/object&gt;&lt;object type=&quot;3&quot; unique_id=&quot;10043&quot;&gt;&lt;property id=&quot;20148&quot; value=&quot;5&quot;/&gt;&lt;property id=&quot;20300&quot; value=&quot;Slide 72&quot;/&gt;&lt;property id=&quot;20307&quot; value=&quot;307&quot;/&gt;&lt;/object&gt;&lt;object type=&quot;3&quot; unique_id=&quot;10044&quot;&gt;&lt;property id=&quot;20148&quot; value=&quot;5&quot;/&gt;&lt;property id=&quot;20300&quot; value=&quot;Slide 81&quot;/&gt;&lt;property id=&quot;20307&quot; value=&quot;279&quot;/&gt;&lt;/object&gt;&lt;object type=&quot;3&quot; unique_id=&quot;10046&quot;&gt;&lt;property id=&quot;20148&quot; value=&quot;5&quot;/&gt;&lt;property id=&quot;20300&quot; value=&quot;Slide 84&quot;/&gt;&lt;property id=&quot;20307&quot; value=&quot;281&quot;/&gt;&lt;/object&gt;&lt;object type=&quot;3&quot; unique_id=&quot;10047&quot;&gt;&lt;property id=&quot;20148&quot; value=&quot;5&quot;/&gt;&lt;property id=&quot;20300&quot; value=&quot;Slide 85&quot;/&gt;&lt;property id=&quot;20307&quot; value=&quot;308&quot;/&gt;&lt;/object&gt;&lt;object type=&quot;3&quot; unique_id=&quot;10339&quot;&gt;&lt;property id=&quot;20148&quot; value=&quot;5&quot;/&gt;&lt;property id=&quot;20300&quot; value=&quot;Slide 7&quot;/&gt;&lt;property id=&quot;20307&quot; value=&quot;312&quot;/&gt;&lt;/object&gt;&lt;object type=&quot;3&quot; unique_id=&quot;10340&quot;&gt;&lt;property id=&quot;20148&quot; value=&quot;5&quot;/&gt;&lt;property id=&quot;20300&quot; value=&quot;Slide 8 - &amp;quot;So, if you are working and turn 65:&amp;quot;&quot;/&gt;&lt;property id=&quot;20307&quot; value=&quot;314&quot;/&gt;&lt;/object&gt;&lt;object type=&quot;3&quot; unique_id=&quot;10341&quot;&gt;&lt;property id=&quot;20148&quot; value=&quot;5&quot;/&gt;&lt;property id=&quot;20300&quot; value=&quot;Slide 35&quot;/&gt;&lt;property id=&quot;20307&quot; value=&quot;313&quot;/&gt;&lt;/object&gt;&lt;object type=&quot;3&quot; unique_id=&quot;10343&quot;&gt;&lt;property id=&quot;20148&quot; value=&quot;5&quot;/&gt;&lt;property id=&quot;20300&quot; value=&quot;Slide 3&quot;/&gt;&lt;property id=&quot;20307&quot; value=&quot;336&quot;/&gt;&lt;/object&gt;&lt;object type=&quot;3&quot; unique_id=&quot;10344&quot;&gt;&lt;property id=&quot;20148&quot; value=&quot;5&quot;/&gt;&lt;property id=&quot;20300&quot; value=&quot;Slide 4&quot;/&gt;&lt;property id=&quot;20307&quot; value=&quot;356&quot;/&gt;&lt;/object&gt;&lt;object type=&quot;3&quot; unique_id=&quot;10345&quot;&gt;&lt;property id=&quot;20148&quot; value=&quot;5&quot;/&gt;&lt;property id=&quot;20300&quot; value=&quot;Slide 5&quot;/&gt;&lt;property id=&quot;20307&quot; value=&quot;337&quot;/&gt;&lt;/object&gt;&lt;object type=&quot;3&quot; unique_id=&quot;10346&quot;&gt;&lt;property id=&quot;20148&quot; value=&quot;5&quot;/&gt;&lt;property id=&quot;20300&quot; value=&quot;Slide 6&quot;/&gt;&lt;property id=&quot;20307&quot; value=&quot;338&quot;/&gt;&lt;/object&gt;&lt;object type=&quot;3&quot; unique_id=&quot;10347&quot;&gt;&lt;property id=&quot;20148&quot; value=&quot;5&quot;/&gt;&lt;property id=&quot;20300&quot; value=&quot;Slide 9 - &amp;quot;Medicare Card &amp;quot;&quot;/&gt;&lt;property id=&quot;20307&quot; value=&quot;354&quot;/&gt;&lt;/object&gt;&lt;object type=&quot;3&quot; unique_id=&quot;10348&quot;&gt;&lt;property id=&quot;20148&quot; value=&quot;5&quot;/&gt;&lt;property id=&quot;20300&quot; value=&quot;Slide 10&quot;/&gt;&lt;property id=&quot;20307&quot; value=&quot;380&quot;/&gt;&lt;/object&gt;&lt;object type=&quot;3&quot; unique_id=&quot;10351&quot;&gt;&lt;property id=&quot;20148&quot; value=&quot;5&quot;/&gt;&lt;property id=&quot;20300&quot; value=&quot;Slide 16&quot;/&gt;&lt;property id=&quot;20307&quot; value=&quot;328&quot;/&gt;&lt;/object&gt;&lt;object type=&quot;3&quot; unique_id=&quot;10352&quot;&gt;&lt;property id=&quot;20148&quot; value=&quot;5&quot;/&gt;&lt;property id=&quot;20300&quot; value=&quot;Slide 17&quot;/&gt;&lt;property id=&quot;20307&quot; value=&quot;319&quot;/&gt;&lt;/object&gt;&lt;object type=&quot;3&quot; unique_id=&quot;10353&quot;&gt;&lt;property id=&quot;20148&quot; value=&quot;5&quot;/&gt;&lt;property id=&quot;20300&quot; value=&quot;Slide 18&quot;/&gt;&lt;property id=&quot;20307&quot; value=&quot;339&quot;/&gt;&lt;/object&gt;&lt;object type=&quot;3&quot; unique_id=&quot;10354&quot;&gt;&lt;property id=&quot;20148&quot; value=&quot;5&quot;/&gt;&lt;property id=&quot;20300&quot; value=&quot;Slide 19&quot;/&gt;&lt;property id=&quot;20307&quot; value=&quot;340&quot;/&gt;&lt;/object&gt;&lt;object type=&quot;3&quot; unique_id=&quot;10355&quot;&gt;&lt;property id=&quot;20148&quot; value=&quot;5&quot;/&gt;&lt;property id=&quot;20300&quot; value=&quot;Slide 20&quot;/&gt;&lt;property id=&quot;20307&quot; value=&quot;341&quot;/&gt;&lt;/object&gt;&lt;object type=&quot;3&quot; unique_id=&quot;10356&quot;&gt;&lt;property id=&quot;20148&quot; value=&quot;5&quot;/&gt;&lt;property id=&quot;20300&quot; value=&quot;Slide 22&quot;/&gt;&lt;property id=&quot;20307&quot; value=&quot;329&quot;/&gt;&lt;/object&gt;&lt;object type=&quot;3&quot; unique_id=&quot;10357&quot;&gt;&lt;property id=&quot;20148&quot; value=&quot;5&quot;/&gt;&lt;property id=&quot;20300&quot; value=&quot;Slide 24&quot;/&gt;&lt;property id=&quot;20307&quot; value=&quot;342&quot;/&gt;&lt;/object&gt;&lt;object type=&quot;3&quot; unique_id=&quot;10358&quot;&gt;&lt;property id=&quot;20148&quot; value=&quot;5&quot;/&gt;&lt;property id=&quot;20300&quot; value=&quot;Slide 25&quot;/&gt;&lt;property id=&quot;20307&quot; value=&quot;343&quot;/&gt;&lt;/object&gt;&lt;object type=&quot;3&quot; unique_id=&quot;10362&quot;&gt;&lt;property id=&quot;20148&quot; value=&quot;5&quot;/&gt;&lt;property id=&quot;20300&quot; value=&quot;Slide 33&quot;/&gt;&lt;property id=&quot;20307&quot; value=&quot;357&quot;/&gt;&lt;/object&gt;&lt;object type=&quot;3&quot; unique_id=&quot;10363&quot;&gt;&lt;property id=&quot;20148&quot; value=&quot;5&quot;/&gt;&lt;property id=&quot;20300&quot; value=&quot;Slide 34&quot;/&gt;&lt;property id=&quot;20307&quot; value=&quot;365&quot;/&gt;&lt;/object&gt;&lt;object type=&quot;3&quot; unique_id=&quot;10364&quot;&gt;&lt;property id=&quot;20148&quot; value=&quot;5&quot;/&gt;&lt;property id=&quot;20300&quot; value=&quot;Slide 38&quot;/&gt;&lt;property id=&quot;20307&quot; value=&quot;326&quot;/&gt;&lt;/object&gt;&lt;object type=&quot;3&quot; unique_id=&quot;10365&quot;&gt;&lt;property id=&quot;20148&quot; value=&quot;5&quot;/&gt;&lt;property id=&quot;20300&quot; value=&quot;Slide 41&quot;/&gt;&lt;property id=&quot;20307&quot; value=&quot;345&quot;/&gt;&lt;/object&gt;&lt;object type=&quot;3&quot; unique_id=&quot;10369&quot;&gt;&lt;property id=&quot;20148&quot; value=&quot;5&quot;/&gt;&lt;property id=&quot;20300&quot; value=&quot;Slide 51&quot;/&gt;&lt;property id=&quot;20307&quot; value=&quot;358&quot;/&gt;&lt;/object&gt;&lt;object type=&quot;3&quot; unique_id=&quot;10370&quot;&gt;&lt;property id=&quot;20148&quot; value=&quot;5&quot;/&gt;&lt;property id=&quot;20300&quot; value=&quot;Slide 52&quot;/&gt;&lt;property id=&quot;20307&quot; value=&quot;349&quot;/&gt;&lt;/object&gt;&lt;object type=&quot;3&quot; unique_id=&quot;10371&quot;&gt;&lt;property id=&quot;20148&quot; value=&quot;5&quot;/&gt;&lt;property id=&quot;20300&quot; value=&quot;Slide 53&quot;/&gt;&lt;property id=&quot;20307&quot; value=&quot;332&quot;/&gt;&lt;/object&gt;&lt;object type=&quot;3&quot; unique_id=&quot;10372&quot;&gt;&lt;property id=&quot;20148&quot; value=&quot;5&quot;/&gt;&lt;property id=&quot;20300&quot; value=&quot;Slide 54&quot;/&gt;&lt;property id=&quot;20307&quot; value=&quot;386&quot;/&gt;&lt;/object&gt;&lt;object type=&quot;3&quot; unique_id=&quot;10373&quot;&gt;&lt;property id=&quot;20148&quot; value=&quot;5&quot;/&gt;&lt;property id=&quot;20300&quot; value=&quot;Slide 56&quot;/&gt;&lt;property id=&quot;20307&quot; value=&quot;350&quot;/&gt;&lt;/object&gt;&lt;object type=&quot;3&quot; unique_id=&quot;10377&quot;&gt;&lt;property id=&quot;20148&quot; value=&quot;5&quot;/&gt;&lt;property id=&quot;20300&quot; value=&quot;Slide 63&quot;/&gt;&lt;property id=&quot;20307&quot; value=&quot;359&quot;/&gt;&lt;/object&gt;&lt;object type=&quot;3&quot; unique_id=&quot;10378&quot;&gt;&lt;property id=&quot;20148&quot; value=&quot;5&quot;/&gt;&lt;property id=&quot;20300&quot; value=&quot;Slide 64&quot;/&gt;&lt;property id=&quot;20307&quot; value=&quot;355&quot;/&gt;&lt;/object&gt;&lt;object type=&quot;3&quot; unique_id=&quot;10379&quot;&gt;&lt;property id=&quot;20148&quot; value=&quot;5&quot;/&gt;&lt;property id=&quot;20300&quot; value=&quot;Slide 65&quot;/&gt;&lt;property id=&quot;20307&quot; value=&quot;327&quot;/&gt;&lt;/object&gt;&lt;object type=&quot;3&quot; unique_id=&quot;10380&quot;&gt;&lt;property id=&quot;20148&quot; value=&quot;5&quot;/&gt;&lt;property id=&quot;20300&quot; value=&quot;Slide 66&quot;/&gt;&lt;property id=&quot;20307&quot; value=&quot;346&quot;/&gt;&lt;/object&gt;&lt;object type=&quot;3&quot; unique_id=&quot;10381&quot;&gt;&lt;property id=&quot;20148&quot; value=&quot;5&quot;/&gt;&lt;property id=&quot;20300&quot; value=&quot;Slide 67&quot;/&gt;&lt;property id=&quot;20307&quot; value=&quot;347&quot;/&gt;&lt;/object&gt;&lt;object type=&quot;3&quot; unique_id=&quot;10382&quot;&gt;&lt;property id=&quot;20148&quot; value=&quot;5&quot;/&gt;&lt;property id=&quot;20300&quot; value=&quot;Slide 68&quot;/&gt;&lt;property id=&quot;20307&quot; value=&quot;323&quot;/&gt;&lt;/object&gt;&lt;object type=&quot;3&quot; unique_id=&quot;10383&quot;&gt;&lt;property id=&quot;20148&quot; value=&quot;5&quot;/&gt;&lt;property id=&quot;20300&quot; value=&quot;Slide 69&quot;/&gt;&lt;property id=&quot;20307&quot; value=&quot;348&quot;/&gt;&lt;/object&gt;&lt;object type=&quot;3&quot; unique_id=&quot;10384&quot;&gt;&lt;property id=&quot;20148&quot; value=&quot;5&quot;/&gt;&lt;property id=&quot;20300&quot; value=&quot;Slide 73&quot;/&gt;&lt;property id=&quot;20307&quot; value=&quot;351&quot;/&gt;&lt;/object&gt;&lt;object type=&quot;3&quot; unique_id=&quot;10385&quot;&gt;&lt;property id=&quot;20148&quot; value=&quot;5&quot;/&gt;&lt;property id=&quot;20300&quot; value=&quot;Slide 74&quot;/&gt;&lt;property id=&quot;20307&quot; value=&quot;360&quot;/&gt;&lt;/object&gt;&lt;object type=&quot;3&quot; unique_id=&quot;10386&quot;&gt;&lt;property id=&quot;20148&quot; value=&quot;5&quot;/&gt;&lt;property id=&quot;20300&quot; value=&quot;Slide 75&quot;/&gt;&lt;property id=&quot;20307&quot; value=&quot;352&quot;/&gt;&lt;/object&gt;&lt;object type=&quot;3&quot; unique_id=&quot;10390&quot;&gt;&lt;property id=&quot;20148&quot; value=&quot;5&quot;/&gt;&lt;property id=&quot;20300&quot; value=&quot;Slide 80&quot;/&gt;&lt;property id=&quot;20307&quot; value=&quot;361&quot;/&gt;&lt;/object&gt;&lt;object type=&quot;3&quot; unique_id=&quot;10391&quot;&gt;&lt;property id=&quot;20148&quot; value=&quot;5&quot;/&gt;&lt;property id=&quot;20300&quot; value=&quot;Slide 82&quot;/&gt;&lt;property id=&quot;20307&quot; value=&quot;363&quot;/&gt;&lt;/object&gt;&lt;object type=&quot;3&quot; unique_id=&quot;10392&quot;&gt;&lt;property id=&quot;20148&quot; value=&quot;5&quot;/&gt;&lt;property id=&quot;20300&quot; value=&quot;Slide 83&quot;/&gt;&lt;property id=&quot;20307&quot; value=&quot;353&quot;/&gt;&lt;/object&gt;&lt;object type=&quot;3&quot; unique_id=&quot;10393&quot;&gt;&lt;property id=&quot;20148&quot; value=&quot;5&quot;/&gt;&lt;property id=&quot;20300&quot; value=&quot;Slide 86&quot;/&gt;&lt;property id=&quot;20307&quot; value=&quot;335&quot;/&gt;&lt;/object&gt;&lt;object type=&quot;3&quot; unique_id=&quot;10394&quot;&gt;&lt;property id=&quot;20148&quot; value=&quot;5&quot;/&gt;&lt;property id=&quot;20300&quot; value=&quot;Slide 87&quot;/&gt;&lt;property id=&quot;20307&quot; value=&quot;364&quot;/&gt;&lt;/object&gt;&lt;object type=&quot;3&quot; unique_id=&quot;10395&quot;&gt;&lt;property id=&quot;20148&quot; value=&quot;5&quot;/&gt;&lt;property id=&quot;20300&quot; value=&quot;Slide 88&quot;/&gt;&lt;property id=&quot;20307&quot; value=&quot;334&quot;/&gt;&lt;/object&gt;&lt;object type=&quot;3&quot; unique_id=&quot;10396&quot;&gt;&lt;property id=&quot;20148&quot; value=&quot;5&quot;/&gt;&lt;property id=&quot;20300&quot; value=&quot;Slide 89&quot;/&gt;&lt;property id=&quot;20307&quot; value=&quot;316&quot;/&gt;&lt;/object&gt;&lt;object type=&quot;3&quot; unique_id=&quot;11045&quot;&gt;&lt;property id=&quot;20148&quot; value=&quot;5&quot;/&gt;&lt;property id=&quot;20300&quot; value=&quot;Slide 2 - &amp;quot;Grant Funding Disclaimer&amp;quot;&quot;/&gt;&lt;property id=&quot;20307&quot; value=&quot;387&quot;/&gt;&lt;/object&gt;&lt;object type=&quot;3&quot; unique_id=&quot;13774&quot;&gt;&lt;property id=&quot;20148&quot; value=&quot;5&quot;/&gt;&lt;property id=&quot;20300&quot; value=&quot;Slide 11 - &amp;quot;Welcome to Medicare&amp;quot;&quot;/&gt;&lt;property id=&quot;20307&quot; value=&quot;393&quot;/&gt;&lt;/object&gt;&lt;object type=&quot;3&quot; unique_id=&quot;13775&quot;&gt;&lt;property id=&quot;20148&quot; value=&quot;5&quot;/&gt;&lt;property id=&quot;20300&quot; value=&quot;Slide 12 - &amp;quot;Grant Funding Disclaimer&amp;quot;&quot;/&gt;&lt;property id=&quot;20307&quot; value=&quot;394&quot;/&gt;&lt;/object&gt;&lt;object type=&quot;3&quot; unique_id=&quot;13776&quot;&gt;&lt;property id=&quot;20148&quot; value=&quot;5&quot;/&gt;&lt;property id=&quot;20300&quot; value=&quot;Slide 13&quot;/&gt;&lt;property id=&quot;20307&quot; value=&quot;403&quot;/&gt;&lt;/object&gt;&lt;object type=&quot;3&quot; unique_id=&quot;13777&quot;&gt;&lt;property id=&quot;20148&quot; value=&quot;5&quot;/&gt;&lt;property id=&quot;20300&quot; value=&quot;Slide 29&quot;/&gt;&lt;property id=&quot;20307&quot; value=&quot;408&quot;/&gt;&lt;/object&gt;&lt;object type=&quot;3&quot; unique_id=&quot;13778&quot;&gt;&lt;property id=&quot;20148&quot; value=&quot;5&quot;/&gt;&lt;property id=&quot;20300&quot; value=&quot;Slide 30 - &amp;quot;Welcome to Medicare&amp;quot;&quot;/&gt;&lt;property id=&quot;20307&quot; value=&quot;395&quot;/&gt;&lt;/object&gt;&lt;object type=&quot;3&quot; unique_id=&quot;13780&quot;&gt;&lt;property id=&quot;20148&quot; value=&quot;5&quot;/&gt;&lt;property id=&quot;20300&quot; value=&quot;Slide 32&quot;/&gt;&lt;property id=&quot;20307&quot; value=&quot;404&quot;/&gt;&lt;/object&gt;&lt;object type=&quot;3&quot; unique_id=&quot;13781&quot;&gt;&lt;property id=&quot;20148&quot; value=&quot;5&quot;/&gt;&lt;property id=&quot;20300&quot; value=&quot;Slide 47&quot;/&gt;&lt;property id=&quot;20307&quot; value=&quot;409&quot;/&gt;&lt;/object&gt;&lt;object type=&quot;3&quot; unique_id=&quot;13782&quot;&gt;&lt;property id=&quot;20148&quot; value=&quot;5&quot;/&gt;&lt;property id=&quot;20300&quot; value=&quot;Slide 48 - &amp;quot;Welcome to Medicare&amp;quot;&quot;/&gt;&lt;property id=&quot;20307&quot; value=&quot;397&quot;/&gt;&lt;/object&gt;&lt;object type=&quot;3&quot; unique_id=&quot;13783&quot;&gt;&lt;property id=&quot;20148&quot; value=&quot;5&quot;/&gt;&lt;property id=&quot;20300&quot; value=&quot;Slide 49 - &amp;quot;Grant Funding Disclaimer&amp;quot;&quot;/&gt;&lt;property id=&quot;20307&quot; value=&quot;398&quot;/&gt;&lt;/object&gt;&lt;object type=&quot;3&quot; unique_id=&quot;13784&quot;&gt;&lt;property id=&quot;20148&quot; value=&quot;5&quot;/&gt;&lt;property id=&quot;20300&quot; value=&quot;Slide 50&quot;/&gt;&lt;property id=&quot;20307&quot; value=&quot;405&quot;/&gt;&lt;/object&gt;&lt;object type=&quot;3&quot; unique_id=&quot;13785&quot;&gt;&lt;property id=&quot;20148&quot; value=&quot;5&quot;/&gt;&lt;property id=&quot;20300&quot; value=&quot;Slide 59&quot;/&gt;&lt;property id=&quot;20307&quot; value=&quot;410&quot;/&gt;&lt;/object&gt;&lt;object type=&quot;3&quot; unique_id=&quot;13786&quot;&gt;&lt;property id=&quot;20148&quot; value=&quot;5&quot;/&gt;&lt;property id=&quot;20300&quot; value=&quot;Slide 60 - &amp;quot;Welcome to Medicare&amp;quot;&quot;/&gt;&lt;property id=&quot;20307&quot; value=&quot;399&quot;/&gt;&lt;/object&gt;&lt;object type=&quot;3&quot; unique_id=&quot;13787&quot;&gt;&lt;property id=&quot;20148&quot; value=&quot;5&quot;/&gt;&lt;property id=&quot;20300&quot; value=&quot;Slide 61 - &amp;quot;Grant Funding Disclaimer&amp;quot;&quot;/&gt;&lt;property id=&quot;20307&quot; value=&quot;400&quot;/&gt;&lt;/object&gt;&lt;object type=&quot;3&quot; unique_id=&quot;13788&quot;&gt;&lt;property id=&quot;20148&quot; value=&quot;5&quot;/&gt;&lt;property id=&quot;20300&quot; value=&quot;Slide 62&quot;/&gt;&lt;property id=&quot;20307&quot; value=&quot;406&quot;/&gt;&lt;/object&gt;&lt;object type=&quot;3&quot; unique_id=&quot;13789&quot;&gt;&lt;property id=&quot;20148&quot; value=&quot;5&quot;/&gt;&lt;property id=&quot;20300&quot; value=&quot;Slide 76&quot;/&gt;&lt;property id=&quot;20307&quot; value=&quot;411&quot;/&gt;&lt;/object&gt;&lt;object type=&quot;3&quot; unique_id=&quot;13790&quot;&gt;&lt;property id=&quot;20148&quot; value=&quot;5&quot;/&gt;&lt;property id=&quot;20300&quot; value=&quot;Slide 77 - &amp;quot;Welcome to Medicare&amp;quot;&quot;/&gt;&lt;property id=&quot;20307&quot; value=&quot;401&quot;/&gt;&lt;/object&gt;&lt;object type=&quot;3&quot; unique_id=&quot;13791&quot;&gt;&lt;property id=&quot;20148&quot; value=&quot;5&quot;/&gt;&lt;property id=&quot;20300&quot; value=&quot;Slide 78 - &amp;quot;Grant Funding Disclaimer&amp;quot;&quot;/&gt;&lt;property id=&quot;20307&quot; value=&quot;402&quot;/&gt;&lt;/object&gt;&lt;object type=&quot;3&quot; unique_id=&quot;13792&quot;&gt;&lt;property id=&quot;20148&quot; value=&quot;5&quot;/&gt;&lt;property id=&quot;20300&quot; value=&quot;Slide 79&quot;/&gt;&lt;property id=&quot;20307&quot; value=&quot;407&quot;/&gt;&lt;/object&gt;&lt;object type=&quot;3&quot; unique_id=&quot;13793&quot;&gt;&lt;property id=&quot;20148&quot; value=&quot;5&quot;/&gt;&lt;property id=&quot;20300&quot; value=&quot;Slide 90&quot;/&gt;&lt;property id=&quot;20307&quot; value=&quot;412&quot;/&gt;&lt;/object&gt;&lt;object type=&quot;3&quot; unique_id=&quot;14071&quot;&gt;&lt;property id=&quot;20148&quot; value=&quot;5&quot;/&gt;&lt;property id=&quot;20300&quot; value=&quot;Slide 31 - &amp;quot;Grant Funding Disclaimer&amp;quot;&quot;/&gt;&lt;property id=&quot;20307&quot; value=&quot;413&quot;/&gt;&lt;/object&gt;&lt;/object&gt;&lt;object type=&quot;8&quot; unique_id=&quot;1009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8.9|6.8|8.7"/>
</p:tagLst>
</file>

<file path=ppt/tags/tag3.xml><?xml version="1.0" encoding="utf-8"?>
<p:tagLst xmlns:a="http://schemas.openxmlformats.org/drawingml/2006/main" xmlns:r="http://schemas.openxmlformats.org/officeDocument/2006/relationships" xmlns:p="http://schemas.openxmlformats.org/presentationml/2006/main">
  <p:tag name="TIMING" val="|4.2|1.3|5.8|8.1|4.4|6.1|7.9|9.2|34.5|22.5"/>
</p:tagLst>
</file>

<file path=ppt/tags/tag4.xml><?xml version="1.0" encoding="utf-8"?>
<p:tagLst xmlns:a="http://schemas.openxmlformats.org/drawingml/2006/main" xmlns:r="http://schemas.openxmlformats.org/officeDocument/2006/relationships" xmlns:p="http://schemas.openxmlformats.org/presentationml/2006/main">
  <p:tag name="TIMING" val="|4.9"/>
</p:tagLst>
</file>

<file path=ppt/tags/tag5.xml><?xml version="1.0" encoding="utf-8"?>
<p:tagLst xmlns:a="http://schemas.openxmlformats.org/drawingml/2006/main" xmlns:r="http://schemas.openxmlformats.org/officeDocument/2006/relationships" xmlns:p="http://schemas.openxmlformats.org/presentationml/2006/main">
  <p:tag name="TIMING" val="|2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Props1.xml><?xml version="1.0" encoding="utf-8"?>
<ds:datastoreItem xmlns:ds="http://schemas.openxmlformats.org/officeDocument/2006/customXml" ds:itemID="{F8DA9D97-2532-48A6-9C47-B35F923FC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383092-7377-40A4-A4B5-0C180E4FDFDF}">
  <ds:schemaRefs>
    <ds:schemaRef ds:uri="http://schemas.microsoft.com/sharepoint/v3/contenttype/forms"/>
  </ds:schemaRefs>
</ds:datastoreItem>
</file>

<file path=customXml/itemProps3.xml><?xml version="1.0" encoding="utf-8"?>
<ds:datastoreItem xmlns:ds="http://schemas.openxmlformats.org/officeDocument/2006/customXml" ds:itemID="{81184425-C2A2-441B-9DB9-D5DF7F7071FF}">
  <ds:schemaRefs>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87bd0454-ed76-4925-b348-c7619820d7d7"/>
    <ds:schemaRef ds:uri="9d573c1b-6dcb-451b-98f6-64a2510d602f"/>
    <ds:schemaRef ds:uri="http://purl.org/dc/dcmitype/"/>
  </ds:schemaRefs>
</ds:datastoreItem>
</file>

<file path=docMetadata/LabelInfo.xml><?xml version="1.0" encoding="utf-8"?>
<clbl:labelList xmlns:clbl="http://schemas.microsoft.com/office/2020/mipLabelMetadata">
  <clbl:label id="{8e087664-409d-4c4c-a6b4-7aa01020d6ea}" enabled="0" method="" siteId="{8e087664-409d-4c4c-a6b4-7aa01020d6ea}" removed="1"/>
</clbl:labelList>
</file>

<file path=docProps/app.xml><?xml version="1.0" encoding="utf-8"?>
<Properties xmlns="http://schemas.openxmlformats.org/officeDocument/2006/extended-properties" xmlns:vt="http://schemas.openxmlformats.org/officeDocument/2006/docPropsVTypes">
  <TotalTime>32988</TotalTime>
  <Words>17394</Words>
  <Application>Microsoft Office PowerPoint</Application>
  <PresentationFormat>Widescreen</PresentationFormat>
  <Paragraphs>1514</Paragraphs>
  <Slides>99</Slides>
  <Notes>99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99</vt:i4>
      </vt:variant>
    </vt:vector>
  </HeadingPairs>
  <TitlesOfParts>
    <vt:vector size="109" baseType="lpstr">
      <vt:lpstr>Aptos</vt:lpstr>
      <vt:lpstr>Aptos Narrow</vt:lpstr>
      <vt:lpstr>Arial</vt:lpstr>
      <vt:lpstr>Calibri</vt:lpstr>
      <vt:lpstr>Eras Demi ITC</vt:lpstr>
      <vt:lpstr>Times New Roman</vt:lpstr>
      <vt:lpstr>ui-sans-serif</vt:lpstr>
      <vt:lpstr>Wingdings</vt:lpstr>
      <vt:lpstr>Wingdings 2</vt:lpstr>
      <vt:lpstr>Office Theme</vt:lpstr>
      <vt:lpstr>Welcome to Medicare</vt:lpstr>
      <vt:lpstr>PowerPoint Presentation</vt:lpstr>
      <vt:lpstr>PowerPoint Presentation</vt:lpstr>
      <vt:lpstr>PowerPoint Presentation</vt:lpstr>
      <vt:lpstr>PowerPoint Presentation</vt:lpstr>
      <vt:lpstr>PowerPoint Presentation</vt:lpstr>
      <vt:lpstr>PowerPoint Presentation</vt:lpstr>
      <vt:lpstr>So, if you are working and turn 65:</vt:lpstr>
      <vt:lpstr>Medicare Card </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538</cp:revision>
  <cp:lastPrinted>2026-04-10T20:08:08Z</cp:lastPrinted>
  <dcterms:created xsi:type="dcterms:W3CDTF">2018-03-22T15:27:16Z</dcterms:created>
  <dcterms:modified xsi:type="dcterms:W3CDTF">2026-05-11T14:04:31Z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0x0101005F09E7E598CAAC489CBEF4F1FC574214</vt:lpwstr>
  </property>
</Properties>
</file>