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</p:sldIdLst>
  <p:sldSz cx="10058400" cy="7772400"/>
  <p:notesSz cx="10058400" cy="7772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8DE4AD-9FF8-4B8F-9407-06ECDD6FDF66}" v="1" dt="2026-01-09T19:37:24.266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860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65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phanie Haas" userId="b3f34c97-64d7-4cc1-8823-3c1e56c39997" providerId="ADAL" clId="{132A0E9A-5F57-4EC6-BAB8-8EB2B559E9C6}"/>
    <pc:docChg chg="modSld">
      <pc:chgData name="Stephanie Haas" userId="b3f34c97-64d7-4cc1-8823-3c1e56c39997" providerId="ADAL" clId="{132A0E9A-5F57-4EC6-BAB8-8EB2B559E9C6}" dt="2026-01-09T19:38:03.833" v="37" actId="1076"/>
      <pc:docMkLst>
        <pc:docMk/>
      </pc:docMkLst>
      <pc:sldChg chg="addSp modSp mod">
        <pc:chgData name="Stephanie Haas" userId="b3f34c97-64d7-4cc1-8823-3c1e56c39997" providerId="ADAL" clId="{132A0E9A-5F57-4EC6-BAB8-8EB2B559E9C6}" dt="2026-01-09T19:38:03.833" v="37" actId="1076"/>
        <pc:sldMkLst>
          <pc:docMk/>
          <pc:sldMk cId="0" sldId="256"/>
        </pc:sldMkLst>
        <pc:spChg chg="add mod">
          <ac:chgData name="Stephanie Haas" userId="b3f34c97-64d7-4cc1-8823-3c1e56c39997" providerId="ADAL" clId="{132A0E9A-5F57-4EC6-BAB8-8EB2B559E9C6}" dt="2026-01-09T19:38:03.833" v="37" actId="1076"/>
          <ac:spMkLst>
            <pc:docMk/>
            <pc:sldMk cId="0" sldId="256"/>
            <ac:spMk id="4" creationId="{8FF93030-8406-3F10-4794-61A4CBB20A7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42263" y="882650"/>
            <a:ext cx="7799705" cy="695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F8F8F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1/9/2026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F8F8F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EAEAE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1/9/2026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F8F8F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1/9/2026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F8F8F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1/9/2026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1/9/2026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80" y="114300"/>
            <a:ext cx="10058019" cy="75438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42263" y="882652"/>
            <a:ext cx="7799705" cy="695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F8F8F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745233" y="2521714"/>
            <a:ext cx="6487159" cy="25063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EAEAE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1/9/2026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slide" Target="slide7.xml"/><Relationship Id="rId18" Type="http://schemas.openxmlformats.org/officeDocument/2006/relationships/slide" Target="slide9.xml"/><Relationship Id="rId26" Type="http://schemas.openxmlformats.org/officeDocument/2006/relationships/slide" Target="slide41.xml"/><Relationship Id="rId3" Type="http://schemas.openxmlformats.org/officeDocument/2006/relationships/slide" Target="slide3.xml"/><Relationship Id="rId21" Type="http://schemas.openxmlformats.org/officeDocument/2006/relationships/slide" Target="slide39.xml"/><Relationship Id="rId7" Type="http://schemas.openxmlformats.org/officeDocument/2006/relationships/slide" Target="slide43.xml"/><Relationship Id="rId12" Type="http://schemas.openxmlformats.org/officeDocument/2006/relationships/slide" Target="slide45.xml"/><Relationship Id="rId17" Type="http://schemas.openxmlformats.org/officeDocument/2006/relationships/slide" Target="slide47.xml"/><Relationship Id="rId25" Type="http://schemas.openxmlformats.org/officeDocument/2006/relationships/slide" Target="slide31.xml"/><Relationship Id="rId2" Type="http://schemas.openxmlformats.org/officeDocument/2006/relationships/image" Target="../media/image5.jpg"/><Relationship Id="rId16" Type="http://schemas.openxmlformats.org/officeDocument/2006/relationships/slide" Target="slide37.xml"/><Relationship Id="rId20" Type="http://schemas.openxmlformats.org/officeDocument/2006/relationships/slide" Target="slide29.xml"/><Relationship Id="rId1" Type="http://schemas.openxmlformats.org/officeDocument/2006/relationships/slideLayout" Target="../slideLayouts/slideLayout5.xml"/><Relationship Id="rId6" Type="http://schemas.openxmlformats.org/officeDocument/2006/relationships/slide" Target="slide33.xml"/><Relationship Id="rId11" Type="http://schemas.openxmlformats.org/officeDocument/2006/relationships/slide" Target="slide35.xml"/><Relationship Id="rId24" Type="http://schemas.openxmlformats.org/officeDocument/2006/relationships/slide" Target="slide21.xml"/><Relationship Id="rId5" Type="http://schemas.openxmlformats.org/officeDocument/2006/relationships/slide" Target="slide23.xml"/><Relationship Id="rId15" Type="http://schemas.openxmlformats.org/officeDocument/2006/relationships/slide" Target="slide27.xml"/><Relationship Id="rId23" Type="http://schemas.openxmlformats.org/officeDocument/2006/relationships/slide" Target="slide11.xml"/><Relationship Id="rId28" Type="http://schemas.openxmlformats.org/officeDocument/2006/relationships/slide" Target="slide54.xml"/><Relationship Id="rId10" Type="http://schemas.openxmlformats.org/officeDocument/2006/relationships/slide" Target="slide25.xml"/><Relationship Id="rId19" Type="http://schemas.openxmlformats.org/officeDocument/2006/relationships/slide" Target="slide19.xml"/><Relationship Id="rId4" Type="http://schemas.openxmlformats.org/officeDocument/2006/relationships/slide" Target="slide13.xml"/><Relationship Id="rId9" Type="http://schemas.openxmlformats.org/officeDocument/2006/relationships/slide" Target="slide15.xml"/><Relationship Id="rId14" Type="http://schemas.openxmlformats.org/officeDocument/2006/relationships/slide" Target="slide17.xml"/><Relationship Id="rId22" Type="http://schemas.openxmlformats.org/officeDocument/2006/relationships/slide" Target="slide49.xml"/><Relationship Id="rId27" Type="http://schemas.openxmlformats.org/officeDocument/2006/relationships/slide" Target="slide5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" Target="slide58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6051" y="950214"/>
            <a:ext cx="9393173" cy="392353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2305" y="7068311"/>
            <a:ext cx="345186" cy="340613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837792" y="6010371"/>
            <a:ext cx="1604391" cy="8312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F93030-8406-3F10-4794-61A4CBB20A71}"/>
              </a:ext>
            </a:extLst>
          </p:cNvPr>
          <p:cNvSpPr txBox="1"/>
          <p:nvPr/>
        </p:nvSpPr>
        <p:spPr>
          <a:xfrm>
            <a:off x="1752600" y="6010371"/>
            <a:ext cx="541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&lt;Insert your information here&gt;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70707" y="6257800"/>
            <a:ext cx="4312920" cy="562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 action="ppaction://hlinksldjump"/>
              </a:rPr>
              <a:t>Return</a:t>
            </a:r>
            <a:r>
              <a:rPr sz="3500" b="1" u="heavy" spc="-3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 action="ppaction://hlinksldjump"/>
              </a:rPr>
              <a:t> </a:t>
            </a:r>
            <a:r>
              <a:rPr sz="35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 action="ppaction://hlinksldjump"/>
              </a:rPr>
              <a:t>to</a:t>
            </a:r>
            <a:r>
              <a:rPr sz="3500" b="1" u="heavy" spc="-3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 action="ppaction://hlinksldjump"/>
              </a:rPr>
              <a:t> </a:t>
            </a:r>
            <a:r>
              <a:rPr sz="35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 action="ppaction://hlinksldjump"/>
              </a:rPr>
              <a:t>the</a:t>
            </a:r>
            <a:r>
              <a:rPr sz="3500" b="1" u="heavy" spc="-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 action="ppaction://hlinksldjump"/>
              </a:rPr>
              <a:t> </a:t>
            </a:r>
            <a:r>
              <a:rPr sz="3500" b="1" u="heavy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 action="ppaction://hlinksldjump"/>
              </a:rPr>
              <a:t>board!</a:t>
            </a:r>
            <a:endParaRPr sz="35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11812" y="2895600"/>
            <a:ext cx="6350952" cy="136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4400" b="1" dirty="0">
                <a:solidFill>
                  <a:srgbClr val="EAEAEA"/>
                </a:solidFill>
                <a:latin typeface="Arial"/>
                <a:cs typeface="Arial"/>
              </a:rPr>
              <a:t>What</a:t>
            </a:r>
            <a:r>
              <a:rPr sz="4400" b="1" spc="-70" dirty="0">
                <a:solidFill>
                  <a:srgbClr val="EAEAEA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EAEAEA"/>
                </a:solidFill>
                <a:latin typeface="Arial"/>
                <a:cs typeface="Arial"/>
              </a:rPr>
              <a:t>is</a:t>
            </a:r>
            <a:r>
              <a:rPr sz="4400" b="1" spc="-65" dirty="0">
                <a:solidFill>
                  <a:srgbClr val="EAEAEA"/>
                </a:solidFill>
                <a:latin typeface="Arial"/>
                <a:cs typeface="Arial"/>
              </a:rPr>
              <a:t> </a:t>
            </a:r>
            <a:r>
              <a:rPr lang="en-US" sz="4400" b="1" spc="-10" dirty="0">
                <a:solidFill>
                  <a:srgbClr val="EAEAEA"/>
                </a:solidFill>
                <a:latin typeface="Arial"/>
                <a:cs typeface="Arial"/>
              </a:rPr>
              <a:t>the 2026 Part B annual deductible</a:t>
            </a:r>
            <a:r>
              <a:rPr sz="4400" b="1" spc="-10" dirty="0">
                <a:solidFill>
                  <a:srgbClr val="EAEAEA"/>
                </a:solidFill>
                <a:latin typeface="Arial"/>
                <a:cs typeface="Arial"/>
              </a:rPr>
              <a:t>?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22019" y="1623060"/>
            <a:ext cx="8130540" cy="0"/>
          </a:xfrm>
          <a:custGeom>
            <a:avLst/>
            <a:gdLst/>
            <a:ahLst/>
            <a:cxnLst/>
            <a:rect l="l" t="t" r="r" b="b"/>
            <a:pathLst>
              <a:path w="8130540">
                <a:moveTo>
                  <a:pt x="0" y="0"/>
                </a:moveTo>
                <a:lnTo>
                  <a:pt x="8130540" y="0"/>
                </a:lnTo>
              </a:path>
            </a:pathLst>
          </a:custGeom>
          <a:ln w="27940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2019" y="6065520"/>
            <a:ext cx="8130540" cy="0"/>
          </a:xfrm>
          <a:custGeom>
            <a:avLst/>
            <a:gdLst/>
            <a:ahLst/>
            <a:cxnLst/>
            <a:rect l="l" t="t" r="r" b="b"/>
            <a:pathLst>
              <a:path w="8130540">
                <a:moveTo>
                  <a:pt x="0" y="0"/>
                </a:moveTo>
                <a:lnTo>
                  <a:pt x="8130540" y="0"/>
                </a:lnTo>
              </a:path>
            </a:pathLst>
          </a:custGeom>
          <a:ln w="27940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87436" y="563883"/>
            <a:ext cx="779970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dirty="0"/>
              <a:t>By the Numbers - </a:t>
            </a:r>
            <a:r>
              <a:rPr dirty="0"/>
              <a:t>for</a:t>
            </a:r>
            <a:r>
              <a:rPr spc="-75" dirty="0"/>
              <a:t> </a:t>
            </a:r>
            <a:r>
              <a:rPr spc="-20" dirty="0"/>
              <a:t>$800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10690" y="3043020"/>
            <a:ext cx="2837019" cy="843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5400" b="1" dirty="0">
                <a:solidFill>
                  <a:srgbClr val="EAEAEA"/>
                </a:solidFill>
                <a:latin typeface="Arial"/>
                <a:cs typeface="Arial"/>
              </a:rPr>
              <a:t>$38.99</a:t>
            </a:r>
            <a:endParaRPr sz="54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22019" y="1623060"/>
            <a:ext cx="8130540" cy="0"/>
          </a:xfrm>
          <a:custGeom>
            <a:avLst/>
            <a:gdLst/>
            <a:ahLst/>
            <a:cxnLst/>
            <a:rect l="l" t="t" r="r" b="b"/>
            <a:pathLst>
              <a:path w="8130540">
                <a:moveTo>
                  <a:pt x="0" y="0"/>
                </a:moveTo>
                <a:lnTo>
                  <a:pt x="8130540" y="0"/>
                </a:lnTo>
              </a:path>
            </a:pathLst>
          </a:custGeom>
          <a:ln w="27940">
            <a:solidFill>
              <a:srgbClr val="EAEA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2019" y="6065520"/>
            <a:ext cx="8130540" cy="0"/>
          </a:xfrm>
          <a:custGeom>
            <a:avLst/>
            <a:gdLst/>
            <a:ahLst/>
            <a:cxnLst/>
            <a:rect l="l" t="t" r="r" b="b"/>
            <a:pathLst>
              <a:path w="8130540">
                <a:moveTo>
                  <a:pt x="0" y="0"/>
                </a:moveTo>
                <a:lnTo>
                  <a:pt x="8130540" y="0"/>
                </a:lnTo>
              </a:path>
            </a:pathLst>
          </a:custGeom>
          <a:ln w="27940">
            <a:solidFill>
              <a:srgbClr val="EAEA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ctrTitle"/>
          </p:nvPr>
        </p:nvSpPr>
        <p:spPr>
          <a:xfrm>
            <a:off x="1087436" y="558955"/>
            <a:ext cx="7799705" cy="69596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dirty="0"/>
              <a:t>By the Numbers - </a:t>
            </a:r>
            <a:r>
              <a:rPr dirty="0"/>
              <a:t>for</a:t>
            </a:r>
            <a:r>
              <a:rPr spc="-75" dirty="0"/>
              <a:t> </a:t>
            </a:r>
            <a:r>
              <a:rPr spc="-10" dirty="0"/>
              <a:t>$1000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980" y="114300"/>
            <a:ext cx="10027419" cy="75438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870707" y="6257800"/>
            <a:ext cx="4312920" cy="562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3" action="ppaction://hlinksldjump"/>
              </a:rPr>
              <a:t>Return</a:t>
            </a:r>
            <a:r>
              <a:rPr sz="3500" b="1" u="heavy" spc="-3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3" action="ppaction://hlinksldjump"/>
              </a:rPr>
              <a:t> </a:t>
            </a:r>
            <a:r>
              <a:rPr sz="35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3" action="ppaction://hlinksldjump"/>
              </a:rPr>
              <a:t>to</a:t>
            </a:r>
            <a:r>
              <a:rPr sz="3500" b="1" u="heavy" spc="-3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3" action="ppaction://hlinksldjump"/>
              </a:rPr>
              <a:t> </a:t>
            </a:r>
            <a:r>
              <a:rPr sz="35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3" action="ppaction://hlinksldjump"/>
              </a:rPr>
              <a:t>the</a:t>
            </a:r>
            <a:r>
              <a:rPr sz="3500" b="1" u="heavy" spc="-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3" action="ppaction://hlinksldjump"/>
              </a:rPr>
              <a:t> </a:t>
            </a:r>
            <a:r>
              <a:rPr sz="3500" b="1" u="heavy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3" action="ppaction://hlinksldjump"/>
              </a:rPr>
              <a:t>board!</a:t>
            </a:r>
            <a:endParaRPr sz="35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54288" y="3096165"/>
            <a:ext cx="7945755" cy="136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4400" b="1" dirty="0">
                <a:solidFill>
                  <a:srgbClr val="EAEAEA"/>
                </a:solidFill>
                <a:latin typeface="Arial"/>
                <a:cs typeface="Arial"/>
              </a:rPr>
              <a:t>What</a:t>
            </a:r>
            <a:r>
              <a:rPr sz="4400" b="1" spc="-110" dirty="0">
                <a:solidFill>
                  <a:srgbClr val="EAEAEA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EAEAEA"/>
                </a:solidFill>
                <a:latin typeface="Arial"/>
                <a:cs typeface="Arial"/>
              </a:rPr>
              <a:t>is</a:t>
            </a:r>
            <a:r>
              <a:rPr sz="4400" b="1" spc="-105" dirty="0">
                <a:solidFill>
                  <a:srgbClr val="EAEAEA"/>
                </a:solidFill>
                <a:latin typeface="Arial"/>
                <a:cs typeface="Arial"/>
              </a:rPr>
              <a:t> </a:t>
            </a:r>
            <a:r>
              <a:rPr lang="en-US" sz="4400" b="1" dirty="0">
                <a:solidFill>
                  <a:srgbClr val="EAEAEA"/>
                </a:solidFill>
                <a:latin typeface="Arial"/>
                <a:cs typeface="Arial"/>
              </a:rPr>
              <a:t>the 2026 Part D National Base Premium</a:t>
            </a:r>
            <a:r>
              <a:rPr sz="4400" b="1" spc="-10" dirty="0">
                <a:solidFill>
                  <a:srgbClr val="EAEAEA"/>
                </a:solidFill>
                <a:latin typeface="Arial"/>
                <a:cs typeface="Arial"/>
              </a:rPr>
              <a:t>?</a:t>
            </a:r>
            <a:endParaRPr sz="4400" dirty="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922019" y="1609089"/>
            <a:ext cx="8130540" cy="4470400"/>
            <a:chOff x="922019" y="1609089"/>
            <a:chExt cx="8130540" cy="4470400"/>
          </a:xfrm>
        </p:grpSpPr>
        <p:sp>
          <p:nvSpPr>
            <p:cNvPr id="6" name="object 6"/>
            <p:cNvSpPr/>
            <p:nvPr/>
          </p:nvSpPr>
          <p:spPr>
            <a:xfrm>
              <a:off x="922019" y="1623059"/>
              <a:ext cx="8130540" cy="0"/>
            </a:xfrm>
            <a:custGeom>
              <a:avLst/>
              <a:gdLst/>
              <a:ahLst/>
              <a:cxnLst/>
              <a:rect l="l" t="t" r="r" b="b"/>
              <a:pathLst>
                <a:path w="8130540">
                  <a:moveTo>
                    <a:pt x="0" y="0"/>
                  </a:moveTo>
                  <a:lnTo>
                    <a:pt x="8130540" y="0"/>
                  </a:lnTo>
                </a:path>
              </a:pathLst>
            </a:custGeom>
            <a:ln w="27940">
              <a:solidFill>
                <a:srgbClr val="EAEA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22019" y="6065519"/>
              <a:ext cx="8130540" cy="0"/>
            </a:xfrm>
            <a:custGeom>
              <a:avLst/>
              <a:gdLst/>
              <a:ahLst/>
              <a:cxnLst/>
              <a:rect l="l" t="t" r="r" b="b"/>
              <a:pathLst>
                <a:path w="8130540">
                  <a:moveTo>
                    <a:pt x="0" y="0"/>
                  </a:moveTo>
                  <a:lnTo>
                    <a:pt x="8130540" y="0"/>
                  </a:lnTo>
                </a:path>
              </a:pathLst>
            </a:custGeom>
            <a:ln w="27940">
              <a:solidFill>
                <a:srgbClr val="EAEA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127314" y="577926"/>
            <a:ext cx="779970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dirty="0"/>
              <a:t>By the Numbers - </a:t>
            </a:r>
            <a:r>
              <a:rPr dirty="0"/>
              <a:t>for</a:t>
            </a:r>
            <a:r>
              <a:rPr spc="-75" dirty="0"/>
              <a:t> </a:t>
            </a:r>
            <a:r>
              <a:rPr spc="-10" dirty="0"/>
              <a:t>$1000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43092" y="2826910"/>
            <a:ext cx="7571105" cy="1366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024255">
              <a:lnSpc>
                <a:spcPct val="100000"/>
              </a:lnSpc>
              <a:spcBef>
                <a:spcPts val="95"/>
              </a:spcBef>
            </a:pPr>
            <a:r>
              <a:rPr sz="4400" b="1" dirty="0">
                <a:solidFill>
                  <a:srgbClr val="EAEAEA"/>
                </a:solidFill>
                <a:latin typeface="Arial"/>
                <a:cs typeface="Arial"/>
              </a:rPr>
              <a:t>Helps</a:t>
            </a:r>
            <a:r>
              <a:rPr sz="4400" b="1" spc="-135" dirty="0">
                <a:solidFill>
                  <a:srgbClr val="EAEAEA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EAEAEA"/>
                </a:solidFill>
                <a:latin typeface="Arial"/>
                <a:cs typeface="Arial"/>
              </a:rPr>
              <a:t>cover</a:t>
            </a:r>
            <a:r>
              <a:rPr sz="4400" b="1" spc="-135" dirty="0">
                <a:solidFill>
                  <a:srgbClr val="EAEAEA"/>
                </a:solidFill>
                <a:latin typeface="Arial"/>
                <a:cs typeface="Arial"/>
              </a:rPr>
              <a:t> </a:t>
            </a:r>
            <a:r>
              <a:rPr sz="4400" b="1" spc="-10" dirty="0">
                <a:solidFill>
                  <a:srgbClr val="EAEAEA"/>
                </a:solidFill>
                <a:latin typeface="Arial"/>
                <a:cs typeface="Arial"/>
              </a:rPr>
              <a:t>doctors’ </a:t>
            </a:r>
            <a:r>
              <a:rPr sz="4400" b="1" dirty="0">
                <a:solidFill>
                  <a:srgbClr val="EAEAEA"/>
                </a:solidFill>
                <a:latin typeface="Arial"/>
                <a:cs typeface="Arial"/>
              </a:rPr>
              <a:t>services</a:t>
            </a:r>
            <a:r>
              <a:rPr sz="4400" b="1" spc="-165" dirty="0">
                <a:solidFill>
                  <a:srgbClr val="EAEAEA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EAEAEA"/>
                </a:solidFill>
                <a:latin typeface="Arial"/>
                <a:cs typeface="Arial"/>
              </a:rPr>
              <a:t>and</a:t>
            </a:r>
            <a:r>
              <a:rPr sz="4400" b="1" spc="-160" dirty="0">
                <a:solidFill>
                  <a:srgbClr val="EAEAEA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EAEAEA"/>
                </a:solidFill>
                <a:latin typeface="Arial"/>
                <a:cs typeface="Arial"/>
              </a:rPr>
              <a:t>outpatient</a:t>
            </a:r>
            <a:r>
              <a:rPr sz="4400" b="1" spc="-160" dirty="0">
                <a:solidFill>
                  <a:srgbClr val="EAEAEA"/>
                </a:solidFill>
                <a:latin typeface="Arial"/>
                <a:cs typeface="Arial"/>
              </a:rPr>
              <a:t> </a:t>
            </a:r>
            <a:r>
              <a:rPr sz="4400" b="1" spc="-20" dirty="0">
                <a:solidFill>
                  <a:srgbClr val="EAEAEA"/>
                </a:solidFill>
                <a:latin typeface="Arial"/>
                <a:cs typeface="Arial"/>
              </a:rPr>
              <a:t>care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22019" y="1623060"/>
            <a:ext cx="8130540" cy="0"/>
          </a:xfrm>
          <a:custGeom>
            <a:avLst/>
            <a:gdLst/>
            <a:ahLst/>
            <a:cxnLst/>
            <a:rect l="l" t="t" r="r" b="b"/>
            <a:pathLst>
              <a:path w="8130540">
                <a:moveTo>
                  <a:pt x="0" y="0"/>
                </a:moveTo>
                <a:lnTo>
                  <a:pt x="8130540" y="0"/>
                </a:lnTo>
              </a:path>
            </a:pathLst>
          </a:custGeom>
          <a:ln w="27940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2019" y="6065520"/>
            <a:ext cx="8130540" cy="0"/>
          </a:xfrm>
          <a:custGeom>
            <a:avLst/>
            <a:gdLst/>
            <a:ahLst/>
            <a:cxnLst/>
            <a:rect l="l" t="t" r="r" b="b"/>
            <a:pathLst>
              <a:path w="8130540">
                <a:moveTo>
                  <a:pt x="0" y="0"/>
                </a:moveTo>
                <a:lnTo>
                  <a:pt x="8130540" y="0"/>
                </a:lnTo>
              </a:path>
            </a:pathLst>
          </a:custGeom>
          <a:ln w="27940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ctrTitle"/>
          </p:nvPr>
        </p:nvSpPr>
        <p:spPr>
          <a:xfrm>
            <a:off x="1128793" y="592979"/>
            <a:ext cx="7799705" cy="69596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dirty="0"/>
              <a:t>A,</a:t>
            </a:r>
            <a:r>
              <a:rPr spc="-45" dirty="0"/>
              <a:t> </a:t>
            </a:r>
            <a:r>
              <a:rPr dirty="0"/>
              <a:t>B,</a:t>
            </a:r>
            <a:r>
              <a:rPr spc="-40" dirty="0"/>
              <a:t> </a:t>
            </a:r>
            <a:r>
              <a:rPr dirty="0"/>
              <a:t>C,</a:t>
            </a:r>
            <a:r>
              <a:rPr spc="-45" dirty="0"/>
              <a:t> </a:t>
            </a:r>
            <a:r>
              <a:rPr dirty="0"/>
              <a:t>D</a:t>
            </a:r>
            <a:r>
              <a:rPr spc="-40" dirty="0"/>
              <a:t> </a:t>
            </a:r>
            <a:r>
              <a:rPr dirty="0"/>
              <a:t>for</a:t>
            </a:r>
            <a:r>
              <a:rPr spc="-45" dirty="0"/>
              <a:t> </a:t>
            </a:r>
            <a:r>
              <a:rPr spc="-20" dirty="0"/>
              <a:t>$200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70707" y="6257800"/>
            <a:ext cx="4312920" cy="562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 action="ppaction://hlinksldjump"/>
              </a:rPr>
              <a:t>Return</a:t>
            </a:r>
            <a:r>
              <a:rPr sz="3500" b="1" u="heavy" spc="-3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 action="ppaction://hlinksldjump"/>
              </a:rPr>
              <a:t> </a:t>
            </a:r>
            <a:r>
              <a:rPr sz="35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 action="ppaction://hlinksldjump"/>
              </a:rPr>
              <a:t>to</a:t>
            </a:r>
            <a:r>
              <a:rPr sz="3500" b="1" u="heavy" spc="-3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 action="ppaction://hlinksldjump"/>
              </a:rPr>
              <a:t> </a:t>
            </a:r>
            <a:r>
              <a:rPr sz="35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 action="ppaction://hlinksldjump"/>
              </a:rPr>
              <a:t>the</a:t>
            </a:r>
            <a:r>
              <a:rPr sz="3500" b="1" u="heavy" spc="-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 action="ppaction://hlinksldjump"/>
              </a:rPr>
              <a:t> </a:t>
            </a:r>
            <a:r>
              <a:rPr sz="3500" b="1" u="heavy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 action="ppaction://hlinksldjump"/>
              </a:rPr>
              <a:t>board</a:t>
            </a:r>
            <a:r>
              <a:rPr sz="3500" b="1" u="heavy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</a:rPr>
              <a:t>!</a:t>
            </a:r>
            <a:endParaRPr sz="35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47541" y="2971800"/>
            <a:ext cx="415925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b="1" dirty="0">
                <a:solidFill>
                  <a:srgbClr val="EAEAEA"/>
                </a:solidFill>
                <a:latin typeface="Arial"/>
                <a:cs typeface="Arial"/>
              </a:rPr>
              <a:t>What</a:t>
            </a:r>
            <a:r>
              <a:rPr sz="4400" b="1" spc="-75" dirty="0">
                <a:solidFill>
                  <a:srgbClr val="EAEAEA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EAEAEA"/>
                </a:solidFill>
                <a:latin typeface="Arial"/>
                <a:cs typeface="Arial"/>
              </a:rPr>
              <a:t>is</a:t>
            </a:r>
            <a:r>
              <a:rPr sz="4400" b="1" spc="-70" dirty="0">
                <a:solidFill>
                  <a:srgbClr val="EAEAEA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EAEAEA"/>
                </a:solidFill>
                <a:latin typeface="Arial"/>
                <a:cs typeface="Arial"/>
              </a:rPr>
              <a:t>Part</a:t>
            </a:r>
            <a:r>
              <a:rPr sz="4400" b="1" spc="-70" dirty="0">
                <a:solidFill>
                  <a:srgbClr val="EAEAEA"/>
                </a:solidFill>
                <a:latin typeface="Arial"/>
                <a:cs typeface="Arial"/>
              </a:rPr>
              <a:t> </a:t>
            </a:r>
            <a:r>
              <a:rPr sz="4400" b="1" spc="-25" dirty="0">
                <a:solidFill>
                  <a:srgbClr val="EAEAEA"/>
                </a:solidFill>
                <a:latin typeface="Arial"/>
                <a:cs typeface="Arial"/>
              </a:rPr>
              <a:t>B?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22019" y="1623060"/>
            <a:ext cx="8130540" cy="0"/>
          </a:xfrm>
          <a:custGeom>
            <a:avLst/>
            <a:gdLst/>
            <a:ahLst/>
            <a:cxnLst/>
            <a:rect l="l" t="t" r="r" b="b"/>
            <a:pathLst>
              <a:path w="8130540">
                <a:moveTo>
                  <a:pt x="0" y="0"/>
                </a:moveTo>
                <a:lnTo>
                  <a:pt x="8130540" y="0"/>
                </a:lnTo>
              </a:path>
            </a:pathLst>
          </a:custGeom>
          <a:ln w="27940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2019" y="6065520"/>
            <a:ext cx="8130540" cy="0"/>
          </a:xfrm>
          <a:custGeom>
            <a:avLst/>
            <a:gdLst/>
            <a:ahLst/>
            <a:cxnLst/>
            <a:rect l="l" t="t" r="r" b="b"/>
            <a:pathLst>
              <a:path w="8130540">
                <a:moveTo>
                  <a:pt x="0" y="0"/>
                </a:moveTo>
                <a:lnTo>
                  <a:pt x="8130540" y="0"/>
                </a:lnTo>
              </a:path>
            </a:pathLst>
          </a:custGeom>
          <a:ln w="27940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127314" y="604010"/>
            <a:ext cx="779970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dirty="0"/>
              <a:t>A,</a:t>
            </a:r>
            <a:r>
              <a:rPr spc="-50" dirty="0"/>
              <a:t> </a:t>
            </a:r>
            <a:r>
              <a:rPr dirty="0"/>
              <a:t>B,</a:t>
            </a:r>
            <a:r>
              <a:rPr spc="-45" dirty="0"/>
              <a:t> </a:t>
            </a:r>
            <a:r>
              <a:rPr dirty="0"/>
              <a:t>C,</a:t>
            </a:r>
            <a:r>
              <a:rPr spc="-50" dirty="0"/>
              <a:t> </a:t>
            </a:r>
            <a:r>
              <a:rPr dirty="0"/>
              <a:t>D</a:t>
            </a:r>
            <a:r>
              <a:rPr spc="-45" dirty="0"/>
              <a:t> </a:t>
            </a:r>
            <a:r>
              <a:rPr dirty="0"/>
              <a:t>for</a:t>
            </a:r>
            <a:r>
              <a:rPr spc="-45" dirty="0"/>
              <a:t> </a:t>
            </a:r>
            <a:r>
              <a:rPr spc="-20" dirty="0"/>
              <a:t>$200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46984" y="2919731"/>
            <a:ext cx="4964430" cy="1366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38430">
              <a:lnSpc>
                <a:spcPct val="100000"/>
              </a:lnSpc>
              <a:spcBef>
                <a:spcPts val="95"/>
              </a:spcBef>
            </a:pPr>
            <a:r>
              <a:rPr sz="4400" b="1" dirty="0">
                <a:solidFill>
                  <a:srgbClr val="EAEAEA"/>
                </a:solidFill>
                <a:latin typeface="Arial"/>
                <a:cs typeface="Arial"/>
              </a:rPr>
              <a:t>Helps</a:t>
            </a:r>
            <a:r>
              <a:rPr sz="4400" b="1" spc="-125" dirty="0">
                <a:solidFill>
                  <a:srgbClr val="EAEAEA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EAEAEA"/>
                </a:solidFill>
                <a:latin typeface="Arial"/>
                <a:cs typeface="Arial"/>
              </a:rPr>
              <a:t>cover</a:t>
            </a:r>
            <a:r>
              <a:rPr sz="4400" b="1" spc="-125" dirty="0">
                <a:solidFill>
                  <a:srgbClr val="EAEAEA"/>
                </a:solidFill>
                <a:latin typeface="Arial"/>
                <a:cs typeface="Arial"/>
              </a:rPr>
              <a:t> </a:t>
            </a:r>
            <a:r>
              <a:rPr sz="4400" b="1" spc="-20" dirty="0">
                <a:solidFill>
                  <a:srgbClr val="EAEAEA"/>
                </a:solidFill>
                <a:latin typeface="Arial"/>
                <a:cs typeface="Arial"/>
              </a:rPr>
              <a:t>most </a:t>
            </a:r>
            <a:r>
              <a:rPr sz="4400" b="1" dirty="0">
                <a:solidFill>
                  <a:srgbClr val="EAEAEA"/>
                </a:solidFill>
                <a:latin typeface="Arial"/>
                <a:cs typeface="Arial"/>
              </a:rPr>
              <a:t>prescription</a:t>
            </a:r>
            <a:r>
              <a:rPr sz="4400" b="1" spc="-260" dirty="0">
                <a:solidFill>
                  <a:srgbClr val="EAEAEA"/>
                </a:solidFill>
                <a:latin typeface="Arial"/>
                <a:cs typeface="Arial"/>
              </a:rPr>
              <a:t> </a:t>
            </a:r>
            <a:r>
              <a:rPr sz="4400" b="1" spc="-10" dirty="0">
                <a:solidFill>
                  <a:srgbClr val="EAEAEA"/>
                </a:solidFill>
                <a:latin typeface="Arial"/>
                <a:cs typeface="Arial"/>
              </a:rPr>
              <a:t>drugs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22019" y="1623060"/>
            <a:ext cx="8130540" cy="0"/>
          </a:xfrm>
          <a:custGeom>
            <a:avLst/>
            <a:gdLst/>
            <a:ahLst/>
            <a:cxnLst/>
            <a:rect l="l" t="t" r="r" b="b"/>
            <a:pathLst>
              <a:path w="8130540">
                <a:moveTo>
                  <a:pt x="0" y="0"/>
                </a:moveTo>
                <a:lnTo>
                  <a:pt x="8130540" y="0"/>
                </a:lnTo>
              </a:path>
            </a:pathLst>
          </a:custGeom>
          <a:ln w="27940">
            <a:solidFill>
              <a:srgbClr val="EAEA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2019" y="6065520"/>
            <a:ext cx="8130540" cy="0"/>
          </a:xfrm>
          <a:custGeom>
            <a:avLst/>
            <a:gdLst/>
            <a:ahLst/>
            <a:cxnLst/>
            <a:rect l="l" t="t" r="r" b="b"/>
            <a:pathLst>
              <a:path w="8130540">
                <a:moveTo>
                  <a:pt x="0" y="0"/>
                </a:moveTo>
                <a:lnTo>
                  <a:pt x="8130540" y="0"/>
                </a:lnTo>
              </a:path>
            </a:pathLst>
          </a:custGeom>
          <a:ln w="27940">
            <a:solidFill>
              <a:srgbClr val="EAEA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ctrTitle"/>
          </p:nvPr>
        </p:nvSpPr>
        <p:spPr>
          <a:xfrm>
            <a:off x="1129347" y="685800"/>
            <a:ext cx="7799705" cy="69596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dirty="0"/>
              <a:t>A,</a:t>
            </a:r>
            <a:r>
              <a:rPr spc="-45" dirty="0"/>
              <a:t> </a:t>
            </a:r>
            <a:r>
              <a:rPr dirty="0"/>
              <a:t>B,</a:t>
            </a:r>
            <a:r>
              <a:rPr spc="-40" dirty="0"/>
              <a:t> </a:t>
            </a:r>
            <a:r>
              <a:rPr dirty="0"/>
              <a:t>C,</a:t>
            </a:r>
            <a:r>
              <a:rPr spc="-45" dirty="0"/>
              <a:t> </a:t>
            </a:r>
            <a:r>
              <a:rPr dirty="0"/>
              <a:t>D</a:t>
            </a:r>
            <a:r>
              <a:rPr spc="-40" dirty="0"/>
              <a:t> </a:t>
            </a:r>
            <a:r>
              <a:rPr dirty="0"/>
              <a:t>for</a:t>
            </a:r>
            <a:r>
              <a:rPr spc="-45" dirty="0"/>
              <a:t> </a:t>
            </a:r>
            <a:r>
              <a:rPr spc="-20" dirty="0"/>
              <a:t>$400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70707" y="6257800"/>
            <a:ext cx="4312920" cy="562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 action="ppaction://hlinksldjump"/>
              </a:rPr>
              <a:t>Return</a:t>
            </a:r>
            <a:r>
              <a:rPr sz="3500" b="1" u="heavy" spc="-3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 action="ppaction://hlinksldjump"/>
              </a:rPr>
              <a:t> </a:t>
            </a:r>
            <a:r>
              <a:rPr sz="35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 action="ppaction://hlinksldjump"/>
              </a:rPr>
              <a:t>to</a:t>
            </a:r>
            <a:r>
              <a:rPr sz="3500" b="1" u="heavy" spc="-3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 action="ppaction://hlinksldjump"/>
              </a:rPr>
              <a:t> </a:t>
            </a:r>
            <a:r>
              <a:rPr sz="35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 action="ppaction://hlinksldjump"/>
              </a:rPr>
              <a:t>the</a:t>
            </a:r>
            <a:r>
              <a:rPr sz="3500" b="1" u="heavy" spc="-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 action="ppaction://hlinksldjump"/>
              </a:rPr>
              <a:t> </a:t>
            </a:r>
            <a:r>
              <a:rPr sz="3500" b="1" u="heavy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 action="ppaction://hlinksldjump"/>
              </a:rPr>
              <a:t>board!</a:t>
            </a:r>
            <a:endParaRPr sz="35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47541" y="3190240"/>
            <a:ext cx="415925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b="1" dirty="0">
                <a:solidFill>
                  <a:srgbClr val="EAEAEA"/>
                </a:solidFill>
                <a:latin typeface="Arial"/>
                <a:cs typeface="Arial"/>
              </a:rPr>
              <a:t>What</a:t>
            </a:r>
            <a:r>
              <a:rPr sz="4400" b="1" spc="-75" dirty="0">
                <a:solidFill>
                  <a:srgbClr val="EAEAEA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EAEAEA"/>
                </a:solidFill>
                <a:latin typeface="Arial"/>
                <a:cs typeface="Arial"/>
              </a:rPr>
              <a:t>is</a:t>
            </a:r>
            <a:r>
              <a:rPr sz="4400" b="1" spc="-70" dirty="0">
                <a:solidFill>
                  <a:srgbClr val="EAEAEA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EAEAEA"/>
                </a:solidFill>
                <a:latin typeface="Arial"/>
                <a:cs typeface="Arial"/>
              </a:rPr>
              <a:t>Part</a:t>
            </a:r>
            <a:r>
              <a:rPr sz="4400" b="1" spc="-70" dirty="0">
                <a:solidFill>
                  <a:srgbClr val="EAEAEA"/>
                </a:solidFill>
                <a:latin typeface="Arial"/>
                <a:cs typeface="Arial"/>
              </a:rPr>
              <a:t> </a:t>
            </a:r>
            <a:r>
              <a:rPr sz="4400" b="1" spc="-25" dirty="0">
                <a:solidFill>
                  <a:srgbClr val="EAEAEA"/>
                </a:solidFill>
                <a:latin typeface="Arial"/>
                <a:cs typeface="Arial"/>
              </a:rPr>
              <a:t>D?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22019" y="1623060"/>
            <a:ext cx="8130540" cy="0"/>
          </a:xfrm>
          <a:custGeom>
            <a:avLst/>
            <a:gdLst/>
            <a:ahLst/>
            <a:cxnLst/>
            <a:rect l="l" t="t" r="r" b="b"/>
            <a:pathLst>
              <a:path w="8130540">
                <a:moveTo>
                  <a:pt x="0" y="0"/>
                </a:moveTo>
                <a:lnTo>
                  <a:pt x="8130540" y="0"/>
                </a:lnTo>
              </a:path>
            </a:pathLst>
          </a:custGeom>
          <a:ln w="27940">
            <a:solidFill>
              <a:srgbClr val="EAEA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2019" y="6065520"/>
            <a:ext cx="8130540" cy="0"/>
          </a:xfrm>
          <a:custGeom>
            <a:avLst/>
            <a:gdLst/>
            <a:ahLst/>
            <a:cxnLst/>
            <a:rect l="l" t="t" r="r" b="b"/>
            <a:pathLst>
              <a:path w="8130540">
                <a:moveTo>
                  <a:pt x="0" y="0"/>
                </a:moveTo>
                <a:lnTo>
                  <a:pt x="8130540" y="0"/>
                </a:lnTo>
              </a:path>
            </a:pathLst>
          </a:custGeom>
          <a:ln w="27940">
            <a:solidFill>
              <a:srgbClr val="EAEA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127314" y="656934"/>
            <a:ext cx="779970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dirty="0"/>
              <a:t>A,</a:t>
            </a:r>
            <a:r>
              <a:rPr spc="-50" dirty="0"/>
              <a:t> </a:t>
            </a:r>
            <a:r>
              <a:rPr dirty="0"/>
              <a:t>B,</a:t>
            </a:r>
            <a:r>
              <a:rPr spc="-45" dirty="0"/>
              <a:t> </a:t>
            </a:r>
            <a:r>
              <a:rPr dirty="0"/>
              <a:t>C,</a:t>
            </a:r>
            <a:r>
              <a:rPr spc="-50" dirty="0"/>
              <a:t> </a:t>
            </a:r>
            <a:r>
              <a:rPr dirty="0"/>
              <a:t>D</a:t>
            </a:r>
            <a:r>
              <a:rPr spc="-45" dirty="0"/>
              <a:t> </a:t>
            </a:r>
            <a:r>
              <a:rPr dirty="0"/>
              <a:t>for</a:t>
            </a:r>
            <a:r>
              <a:rPr spc="-45" dirty="0"/>
              <a:t> </a:t>
            </a:r>
            <a:r>
              <a:rPr spc="-20" dirty="0"/>
              <a:t>$400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93545" y="2932447"/>
            <a:ext cx="6671309" cy="1366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09015" marR="5080" indent="-996950">
              <a:lnSpc>
                <a:spcPct val="100000"/>
              </a:lnSpc>
              <a:spcBef>
                <a:spcPts val="95"/>
              </a:spcBef>
            </a:pPr>
            <a:r>
              <a:rPr sz="4400" b="1" dirty="0">
                <a:solidFill>
                  <a:srgbClr val="EAEAEA"/>
                </a:solidFill>
                <a:latin typeface="Arial"/>
                <a:cs typeface="Arial"/>
              </a:rPr>
              <a:t>Pays</a:t>
            </a:r>
            <a:r>
              <a:rPr sz="4400" b="1" spc="-120" dirty="0">
                <a:solidFill>
                  <a:srgbClr val="EAEAEA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EAEAEA"/>
                </a:solidFill>
                <a:latin typeface="Arial"/>
                <a:cs typeface="Arial"/>
              </a:rPr>
              <a:t>for</a:t>
            </a:r>
            <a:r>
              <a:rPr sz="4400" b="1" spc="-120" dirty="0">
                <a:solidFill>
                  <a:srgbClr val="EAEAEA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EAEAEA"/>
                </a:solidFill>
                <a:latin typeface="Arial"/>
                <a:cs typeface="Arial"/>
              </a:rPr>
              <a:t>Durable</a:t>
            </a:r>
            <a:r>
              <a:rPr sz="4400" b="1" spc="-120" dirty="0">
                <a:solidFill>
                  <a:srgbClr val="EAEAEA"/>
                </a:solidFill>
                <a:latin typeface="Arial"/>
                <a:cs typeface="Arial"/>
              </a:rPr>
              <a:t> </a:t>
            </a:r>
            <a:r>
              <a:rPr sz="4400" b="1" spc="-10" dirty="0">
                <a:solidFill>
                  <a:srgbClr val="EAEAEA"/>
                </a:solidFill>
                <a:latin typeface="Arial"/>
                <a:cs typeface="Arial"/>
              </a:rPr>
              <a:t>Medical </a:t>
            </a:r>
            <a:r>
              <a:rPr sz="4400" b="1" dirty="0">
                <a:solidFill>
                  <a:srgbClr val="EAEAEA"/>
                </a:solidFill>
                <a:latin typeface="Arial"/>
                <a:cs typeface="Arial"/>
              </a:rPr>
              <a:t>Equipment</a:t>
            </a:r>
            <a:r>
              <a:rPr sz="4400" b="1" spc="-240" dirty="0">
                <a:solidFill>
                  <a:srgbClr val="EAEAEA"/>
                </a:solidFill>
                <a:latin typeface="Arial"/>
                <a:cs typeface="Arial"/>
              </a:rPr>
              <a:t> </a:t>
            </a:r>
            <a:r>
              <a:rPr sz="4400" b="1" spc="-10" dirty="0">
                <a:solidFill>
                  <a:srgbClr val="EAEAEA"/>
                </a:solidFill>
                <a:latin typeface="Arial"/>
                <a:cs typeface="Arial"/>
              </a:rPr>
              <a:t>(DME)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22019" y="1623060"/>
            <a:ext cx="8130540" cy="0"/>
          </a:xfrm>
          <a:custGeom>
            <a:avLst/>
            <a:gdLst/>
            <a:ahLst/>
            <a:cxnLst/>
            <a:rect l="l" t="t" r="r" b="b"/>
            <a:pathLst>
              <a:path w="8130540">
                <a:moveTo>
                  <a:pt x="0" y="0"/>
                </a:moveTo>
                <a:lnTo>
                  <a:pt x="8130540" y="0"/>
                </a:lnTo>
              </a:path>
            </a:pathLst>
          </a:custGeom>
          <a:ln w="27940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2019" y="6065520"/>
            <a:ext cx="8130540" cy="0"/>
          </a:xfrm>
          <a:custGeom>
            <a:avLst/>
            <a:gdLst/>
            <a:ahLst/>
            <a:cxnLst/>
            <a:rect l="l" t="t" r="r" b="b"/>
            <a:pathLst>
              <a:path w="8130540">
                <a:moveTo>
                  <a:pt x="0" y="0"/>
                </a:moveTo>
                <a:lnTo>
                  <a:pt x="8130540" y="0"/>
                </a:lnTo>
              </a:path>
            </a:pathLst>
          </a:custGeom>
          <a:ln w="27940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ctrTitle"/>
          </p:nvPr>
        </p:nvSpPr>
        <p:spPr>
          <a:xfrm>
            <a:off x="1087436" y="685800"/>
            <a:ext cx="7799705" cy="69596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dirty="0"/>
              <a:t>A,</a:t>
            </a:r>
            <a:r>
              <a:rPr spc="-45" dirty="0"/>
              <a:t> </a:t>
            </a:r>
            <a:r>
              <a:rPr dirty="0"/>
              <a:t>B,</a:t>
            </a:r>
            <a:r>
              <a:rPr spc="-40" dirty="0"/>
              <a:t> </a:t>
            </a:r>
            <a:r>
              <a:rPr dirty="0"/>
              <a:t>C,</a:t>
            </a:r>
            <a:r>
              <a:rPr spc="-45" dirty="0"/>
              <a:t> </a:t>
            </a:r>
            <a:r>
              <a:rPr dirty="0"/>
              <a:t>D</a:t>
            </a:r>
            <a:r>
              <a:rPr spc="-40" dirty="0"/>
              <a:t> </a:t>
            </a:r>
            <a:r>
              <a:rPr dirty="0"/>
              <a:t>for</a:t>
            </a:r>
            <a:r>
              <a:rPr spc="-45" dirty="0"/>
              <a:t> </a:t>
            </a:r>
            <a:r>
              <a:rPr spc="-20" dirty="0"/>
              <a:t>$600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70707" y="6257800"/>
            <a:ext cx="4312920" cy="562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 action="ppaction://hlinksldjump"/>
              </a:rPr>
              <a:t>Return</a:t>
            </a:r>
            <a:r>
              <a:rPr sz="3500" b="1" u="heavy" spc="-3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 action="ppaction://hlinksldjump"/>
              </a:rPr>
              <a:t> </a:t>
            </a:r>
            <a:r>
              <a:rPr sz="35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 action="ppaction://hlinksldjump"/>
              </a:rPr>
              <a:t>to</a:t>
            </a:r>
            <a:r>
              <a:rPr sz="3500" b="1" u="heavy" spc="-3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 action="ppaction://hlinksldjump"/>
              </a:rPr>
              <a:t> </a:t>
            </a:r>
            <a:r>
              <a:rPr sz="35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 action="ppaction://hlinksldjump"/>
              </a:rPr>
              <a:t>the</a:t>
            </a:r>
            <a:r>
              <a:rPr sz="3500" b="1" u="heavy" spc="-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 action="ppaction://hlinksldjump"/>
              </a:rPr>
              <a:t> </a:t>
            </a:r>
            <a:r>
              <a:rPr sz="3500" b="1" u="heavy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 action="ppaction://hlinksldjump"/>
              </a:rPr>
              <a:t>board!</a:t>
            </a:r>
            <a:endParaRPr sz="35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07663" y="3273198"/>
            <a:ext cx="415925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b="1" dirty="0">
                <a:solidFill>
                  <a:srgbClr val="EAEAEA"/>
                </a:solidFill>
                <a:latin typeface="Arial"/>
                <a:cs typeface="Arial"/>
              </a:rPr>
              <a:t>What</a:t>
            </a:r>
            <a:r>
              <a:rPr sz="4400" b="1" spc="-75" dirty="0">
                <a:solidFill>
                  <a:srgbClr val="EAEAEA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EAEAEA"/>
                </a:solidFill>
                <a:latin typeface="Arial"/>
                <a:cs typeface="Arial"/>
              </a:rPr>
              <a:t>is</a:t>
            </a:r>
            <a:r>
              <a:rPr sz="4400" b="1" spc="-70" dirty="0">
                <a:solidFill>
                  <a:srgbClr val="EAEAEA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EAEAEA"/>
                </a:solidFill>
                <a:latin typeface="Arial"/>
                <a:cs typeface="Arial"/>
              </a:rPr>
              <a:t>Part</a:t>
            </a:r>
            <a:r>
              <a:rPr sz="4400" b="1" spc="-70" dirty="0">
                <a:solidFill>
                  <a:srgbClr val="EAEAEA"/>
                </a:solidFill>
                <a:latin typeface="Arial"/>
                <a:cs typeface="Arial"/>
              </a:rPr>
              <a:t> </a:t>
            </a:r>
            <a:r>
              <a:rPr sz="4400" b="1" spc="-25" dirty="0">
                <a:solidFill>
                  <a:srgbClr val="EAEAEA"/>
                </a:solidFill>
                <a:latin typeface="Arial"/>
                <a:cs typeface="Arial"/>
              </a:rPr>
              <a:t>B?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22019" y="1623060"/>
            <a:ext cx="8130540" cy="0"/>
          </a:xfrm>
          <a:custGeom>
            <a:avLst/>
            <a:gdLst/>
            <a:ahLst/>
            <a:cxnLst/>
            <a:rect l="l" t="t" r="r" b="b"/>
            <a:pathLst>
              <a:path w="8130540">
                <a:moveTo>
                  <a:pt x="0" y="0"/>
                </a:moveTo>
                <a:lnTo>
                  <a:pt x="8130540" y="0"/>
                </a:lnTo>
              </a:path>
            </a:pathLst>
          </a:custGeom>
          <a:ln w="27940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2019" y="6065520"/>
            <a:ext cx="8130540" cy="0"/>
          </a:xfrm>
          <a:custGeom>
            <a:avLst/>
            <a:gdLst/>
            <a:ahLst/>
            <a:cxnLst/>
            <a:rect l="l" t="t" r="r" b="b"/>
            <a:pathLst>
              <a:path w="8130540">
                <a:moveTo>
                  <a:pt x="0" y="0"/>
                </a:moveTo>
                <a:lnTo>
                  <a:pt x="8130540" y="0"/>
                </a:lnTo>
              </a:path>
            </a:pathLst>
          </a:custGeom>
          <a:ln w="27940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87436" y="668509"/>
            <a:ext cx="779970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dirty="0"/>
              <a:t>A,</a:t>
            </a:r>
            <a:r>
              <a:rPr spc="-50" dirty="0"/>
              <a:t> </a:t>
            </a:r>
            <a:r>
              <a:rPr dirty="0"/>
              <a:t>B,</a:t>
            </a:r>
            <a:r>
              <a:rPr spc="-45" dirty="0"/>
              <a:t> </a:t>
            </a:r>
            <a:r>
              <a:rPr dirty="0"/>
              <a:t>C,</a:t>
            </a:r>
            <a:r>
              <a:rPr spc="-50" dirty="0"/>
              <a:t> </a:t>
            </a:r>
            <a:r>
              <a:rPr dirty="0"/>
              <a:t>D</a:t>
            </a:r>
            <a:r>
              <a:rPr spc="-45" dirty="0"/>
              <a:t> </a:t>
            </a:r>
            <a:r>
              <a:rPr dirty="0"/>
              <a:t>for</a:t>
            </a:r>
            <a:r>
              <a:rPr spc="-45" dirty="0"/>
              <a:t> </a:t>
            </a:r>
            <a:r>
              <a:rPr spc="-20" dirty="0"/>
              <a:t>$600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90750" y="2914120"/>
            <a:ext cx="5676900" cy="1366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33730" marR="5080" indent="-621665">
              <a:lnSpc>
                <a:spcPct val="100000"/>
              </a:lnSpc>
              <a:spcBef>
                <a:spcPts val="95"/>
              </a:spcBef>
            </a:pPr>
            <a:r>
              <a:rPr sz="4400" b="1" dirty="0">
                <a:solidFill>
                  <a:srgbClr val="EAEAEA"/>
                </a:solidFill>
                <a:latin typeface="Arial"/>
                <a:cs typeface="Arial"/>
              </a:rPr>
              <a:t>Helps</a:t>
            </a:r>
            <a:r>
              <a:rPr sz="4400" b="1" spc="-135" dirty="0">
                <a:solidFill>
                  <a:srgbClr val="EAEAEA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EAEAEA"/>
                </a:solidFill>
                <a:latin typeface="Arial"/>
                <a:cs typeface="Arial"/>
              </a:rPr>
              <a:t>cover</a:t>
            </a:r>
            <a:r>
              <a:rPr sz="4400" b="1" spc="-135" dirty="0">
                <a:solidFill>
                  <a:srgbClr val="EAEAEA"/>
                </a:solidFill>
                <a:latin typeface="Arial"/>
                <a:cs typeface="Arial"/>
              </a:rPr>
              <a:t> </a:t>
            </a:r>
            <a:r>
              <a:rPr sz="4400" b="1" spc="-10" dirty="0">
                <a:solidFill>
                  <a:srgbClr val="EAEAEA"/>
                </a:solidFill>
                <a:latin typeface="Arial"/>
                <a:cs typeface="Arial"/>
              </a:rPr>
              <a:t>inpatient </a:t>
            </a:r>
            <a:r>
              <a:rPr sz="4400" b="1" dirty="0">
                <a:solidFill>
                  <a:srgbClr val="EAEAEA"/>
                </a:solidFill>
                <a:latin typeface="Arial"/>
                <a:cs typeface="Arial"/>
              </a:rPr>
              <a:t>care</a:t>
            </a:r>
            <a:r>
              <a:rPr sz="4400" b="1" spc="-75" dirty="0">
                <a:solidFill>
                  <a:srgbClr val="EAEAEA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EAEAEA"/>
                </a:solidFill>
                <a:latin typeface="Arial"/>
                <a:cs typeface="Arial"/>
              </a:rPr>
              <a:t>in</a:t>
            </a:r>
            <a:r>
              <a:rPr sz="4400" b="1" spc="-70" dirty="0">
                <a:solidFill>
                  <a:srgbClr val="EAEAEA"/>
                </a:solidFill>
                <a:latin typeface="Arial"/>
                <a:cs typeface="Arial"/>
              </a:rPr>
              <a:t> </a:t>
            </a:r>
            <a:r>
              <a:rPr sz="4400" b="1" spc="-10" dirty="0">
                <a:solidFill>
                  <a:srgbClr val="EAEAEA"/>
                </a:solidFill>
                <a:latin typeface="Arial"/>
                <a:cs typeface="Arial"/>
              </a:rPr>
              <a:t>hospitals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22019" y="1623060"/>
            <a:ext cx="8130540" cy="0"/>
          </a:xfrm>
          <a:custGeom>
            <a:avLst/>
            <a:gdLst/>
            <a:ahLst/>
            <a:cxnLst/>
            <a:rect l="l" t="t" r="r" b="b"/>
            <a:pathLst>
              <a:path w="8130540">
                <a:moveTo>
                  <a:pt x="0" y="0"/>
                </a:moveTo>
                <a:lnTo>
                  <a:pt x="8130540" y="0"/>
                </a:lnTo>
              </a:path>
            </a:pathLst>
          </a:custGeom>
          <a:ln w="27940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2019" y="6065520"/>
            <a:ext cx="8130540" cy="0"/>
          </a:xfrm>
          <a:custGeom>
            <a:avLst/>
            <a:gdLst/>
            <a:ahLst/>
            <a:cxnLst/>
            <a:rect l="l" t="t" r="r" b="b"/>
            <a:pathLst>
              <a:path w="8130540">
                <a:moveTo>
                  <a:pt x="0" y="0"/>
                </a:moveTo>
                <a:lnTo>
                  <a:pt x="8130540" y="0"/>
                </a:lnTo>
              </a:path>
            </a:pathLst>
          </a:custGeom>
          <a:ln w="27940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ctrTitle"/>
          </p:nvPr>
        </p:nvSpPr>
        <p:spPr>
          <a:xfrm>
            <a:off x="1087436" y="609600"/>
            <a:ext cx="7799705" cy="69596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dirty="0"/>
              <a:t>A,</a:t>
            </a:r>
            <a:r>
              <a:rPr spc="-45" dirty="0"/>
              <a:t> </a:t>
            </a:r>
            <a:r>
              <a:rPr dirty="0"/>
              <a:t>B,</a:t>
            </a:r>
            <a:r>
              <a:rPr spc="-40" dirty="0"/>
              <a:t> </a:t>
            </a:r>
            <a:r>
              <a:rPr dirty="0"/>
              <a:t>C,</a:t>
            </a:r>
            <a:r>
              <a:rPr spc="-45" dirty="0"/>
              <a:t> </a:t>
            </a:r>
            <a:r>
              <a:rPr dirty="0"/>
              <a:t>D</a:t>
            </a:r>
            <a:r>
              <a:rPr spc="-40" dirty="0"/>
              <a:t> </a:t>
            </a:r>
            <a:r>
              <a:rPr dirty="0"/>
              <a:t>for</a:t>
            </a:r>
            <a:r>
              <a:rPr spc="-45" dirty="0"/>
              <a:t> </a:t>
            </a:r>
            <a:r>
              <a:rPr spc="-20" dirty="0"/>
              <a:t>$800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0" y="114300"/>
            <a:ext cx="10058019" cy="7543800"/>
          </a:xfrm>
          <a:prstGeom prst="rect">
            <a:avLst/>
          </a:prstGeom>
        </p:spPr>
      </p:pic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6844101"/>
              </p:ext>
            </p:extLst>
          </p:nvPr>
        </p:nvGraphicFramePr>
        <p:xfrm>
          <a:off x="68834" y="609600"/>
          <a:ext cx="8852531" cy="702888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068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98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08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48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624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878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71346"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14629">
                        <a:lnSpc>
                          <a:spcPct val="100000"/>
                        </a:lnSpc>
                        <a:spcBef>
                          <a:spcPts val="915"/>
                        </a:spcBef>
                      </a:pPr>
                      <a:r>
                        <a:rPr lang="en-US" sz="1750" b="1" spc="-10" dirty="0">
                          <a:solidFill>
                            <a:srgbClr val="F8F8F8"/>
                          </a:solidFill>
                          <a:latin typeface="Arial"/>
                          <a:cs typeface="Arial"/>
                        </a:rPr>
                        <a:t>By the Numbers</a:t>
                      </a:r>
                      <a:endParaRPr sz="1750" dirty="0">
                        <a:latin typeface="Arial"/>
                        <a:cs typeface="Arial"/>
                      </a:endParaRPr>
                    </a:p>
                  </a:txBody>
                  <a:tcPr marL="0" marR="0" marT="116205" marB="0"/>
                </a:tc>
                <a:tc>
                  <a:txBody>
                    <a:bodyPr/>
                    <a:lstStyle/>
                    <a:p>
                      <a:pPr marL="288290">
                        <a:lnSpc>
                          <a:spcPct val="100000"/>
                        </a:lnSpc>
                        <a:spcBef>
                          <a:spcPts val="595"/>
                        </a:spcBef>
                      </a:pPr>
                      <a:r>
                        <a:rPr sz="1750" b="1" dirty="0">
                          <a:solidFill>
                            <a:srgbClr val="F8F8F8"/>
                          </a:solidFill>
                          <a:latin typeface="Arial"/>
                          <a:cs typeface="Arial"/>
                        </a:rPr>
                        <a:t>A,</a:t>
                      </a:r>
                      <a:r>
                        <a:rPr sz="1750" b="1" spc="10" dirty="0">
                          <a:solidFill>
                            <a:srgbClr val="F8F8F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50" b="1" dirty="0">
                          <a:solidFill>
                            <a:srgbClr val="F8F8F8"/>
                          </a:solidFill>
                          <a:latin typeface="Arial"/>
                          <a:cs typeface="Arial"/>
                        </a:rPr>
                        <a:t>B,</a:t>
                      </a:r>
                      <a:r>
                        <a:rPr sz="1750" b="1" spc="10" dirty="0">
                          <a:solidFill>
                            <a:srgbClr val="F8F8F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50" b="1" dirty="0">
                          <a:solidFill>
                            <a:srgbClr val="F8F8F8"/>
                          </a:solidFill>
                          <a:latin typeface="Arial"/>
                          <a:cs typeface="Arial"/>
                        </a:rPr>
                        <a:t>C,</a:t>
                      </a:r>
                      <a:r>
                        <a:rPr sz="1750" b="1" spc="10" dirty="0">
                          <a:solidFill>
                            <a:srgbClr val="F8F8F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50" b="1" spc="-50" dirty="0">
                          <a:solidFill>
                            <a:srgbClr val="F8F8F8"/>
                          </a:solidFill>
                          <a:latin typeface="Arial"/>
                          <a:cs typeface="Arial"/>
                        </a:rPr>
                        <a:t>D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T="75565" marB="0"/>
                </a:tc>
                <a:tc>
                  <a:txBody>
                    <a:bodyPr/>
                    <a:lstStyle/>
                    <a:p>
                      <a:pPr marL="48260" algn="ctr">
                        <a:lnSpc>
                          <a:spcPts val="1939"/>
                        </a:lnSpc>
                      </a:pPr>
                      <a:r>
                        <a:rPr sz="1750" b="1" spc="-10" dirty="0">
                          <a:solidFill>
                            <a:srgbClr val="F8F8F8"/>
                          </a:solidFill>
                          <a:latin typeface="Arial"/>
                          <a:cs typeface="Arial"/>
                        </a:rPr>
                        <a:t>Enrollment</a:t>
                      </a:r>
                      <a:endParaRPr sz="1750">
                        <a:latin typeface="Arial"/>
                        <a:cs typeface="Arial"/>
                      </a:endParaRPr>
                    </a:p>
                    <a:p>
                      <a:pPr marL="4826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750" b="1" spc="-10" dirty="0">
                          <a:solidFill>
                            <a:srgbClr val="F8F8F8"/>
                          </a:solidFill>
                          <a:latin typeface="Arial"/>
                          <a:cs typeface="Arial"/>
                        </a:rPr>
                        <a:t>Periods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05435">
                        <a:lnSpc>
                          <a:spcPts val="1939"/>
                        </a:lnSpc>
                      </a:pPr>
                      <a:r>
                        <a:rPr sz="1750" b="1" dirty="0">
                          <a:solidFill>
                            <a:srgbClr val="F8F8F8"/>
                          </a:solidFill>
                          <a:latin typeface="Arial"/>
                          <a:cs typeface="Arial"/>
                        </a:rPr>
                        <a:t>FUN</a:t>
                      </a:r>
                      <a:r>
                        <a:rPr sz="1750" b="1" spc="-5" dirty="0">
                          <a:solidFill>
                            <a:srgbClr val="F8F8F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50" b="1" spc="-20" dirty="0">
                          <a:solidFill>
                            <a:srgbClr val="F8F8F8"/>
                          </a:solidFill>
                          <a:latin typeface="Arial"/>
                          <a:cs typeface="Arial"/>
                        </a:rPr>
                        <a:t>WITH</a:t>
                      </a:r>
                      <a:endParaRPr sz="1750">
                        <a:latin typeface="Arial"/>
                        <a:cs typeface="Arial"/>
                      </a:endParaRPr>
                    </a:p>
                    <a:p>
                      <a:pPr marL="20002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750" b="1" spc="-10" dirty="0">
                          <a:solidFill>
                            <a:srgbClr val="F8F8F8"/>
                          </a:solidFill>
                          <a:latin typeface="Arial"/>
                          <a:cs typeface="Arial"/>
                        </a:rPr>
                        <a:t>ACRONYMS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9385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sz="1750" b="1" spc="-10" dirty="0">
                          <a:solidFill>
                            <a:srgbClr val="F8F8F8"/>
                          </a:solidFill>
                          <a:latin typeface="Arial"/>
                          <a:cs typeface="Arial"/>
                        </a:rPr>
                        <a:t>POTPOURRI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T="11557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762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800" dirty="0">
                        <a:latin typeface="Times New Roman"/>
                        <a:cs typeface="Times New Roman"/>
                      </a:endParaRPr>
                    </a:p>
                    <a:p>
                      <a:pPr marL="27368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200" b="1" u="heavy" spc="-20" dirty="0">
                          <a:solidFill>
                            <a:schemeClr val="bg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cs typeface="Arial"/>
                          <a:hlinkClick r:id="rId3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$200</a:t>
                      </a:r>
                      <a:endParaRPr sz="22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800" dirty="0">
                        <a:latin typeface="Times New Roman"/>
                        <a:cs typeface="Times New Roman"/>
                      </a:endParaRPr>
                    </a:p>
                    <a:p>
                      <a:pPr marL="44640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200" b="1" u="heavy" spc="-20" dirty="0">
                          <a:solidFill>
                            <a:schemeClr val="bg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cs typeface="Arial"/>
                          <a:hlinkClick r:id="rId4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$200</a:t>
                      </a:r>
                      <a:endParaRPr sz="22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800" dirty="0">
                        <a:latin typeface="Times New Roman"/>
                        <a:cs typeface="Times New Roman"/>
                      </a:endParaRPr>
                    </a:p>
                    <a:p>
                      <a:pPr marL="13208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200" b="1" u="heavy" spc="-20" dirty="0">
                          <a:solidFill>
                            <a:schemeClr val="bg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cs typeface="Arial"/>
                          <a:hlinkClick r:id="rId5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$200</a:t>
                      </a:r>
                      <a:endParaRPr sz="22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800" dirty="0">
                        <a:latin typeface="Times New Roman"/>
                        <a:cs typeface="Times New Roman"/>
                      </a:endParaRPr>
                    </a:p>
                    <a:p>
                      <a:pPr marL="54038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200" b="1" u="heavy" spc="-20" dirty="0">
                          <a:solidFill>
                            <a:schemeClr val="bg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cs typeface="Arial"/>
                          <a:hlinkClick r:id="rId6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$200</a:t>
                      </a:r>
                      <a:endParaRPr sz="22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81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800" dirty="0">
                        <a:latin typeface="Times New Roman"/>
                        <a:cs typeface="Times New Roman"/>
                      </a:endParaRPr>
                    </a:p>
                    <a:p>
                      <a:pPr marL="55435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200" b="1" u="heavy" spc="-20" dirty="0">
                          <a:solidFill>
                            <a:schemeClr val="bg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cs typeface="Arial"/>
                          <a:hlinkClick r:id="rId7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$200</a:t>
                      </a:r>
                      <a:endParaRPr sz="22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381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0605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450" dirty="0">
                        <a:latin typeface="Times New Roman"/>
                        <a:cs typeface="Times New Roman"/>
                      </a:endParaRPr>
                    </a:p>
                    <a:p>
                      <a:pPr marL="273685">
                        <a:lnSpc>
                          <a:spcPct val="100000"/>
                        </a:lnSpc>
                      </a:pPr>
                      <a:r>
                        <a:rPr sz="2200" b="1" u="heavy" spc="-20" dirty="0">
                          <a:solidFill>
                            <a:schemeClr val="bg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cs typeface="Arial"/>
                          <a:hlinkClick r:id="rId8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$400</a:t>
                      </a:r>
                      <a:endParaRPr sz="22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450" dirty="0">
                        <a:latin typeface="Times New Roman"/>
                        <a:cs typeface="Times New Roman"/>
                      </a:endParaRPr>
                    </a:p>
                    <a:p>
                      <a:pPr marL="488315">
                        <a:lnSpc>
                          <a:spcPct val="100000"/>
                        </a:lnSpc>
                      </a:pPr>
                      <a:r>
                        <a:rPr sz="2200" b="1" u="heavy" spc="-20" dirty="0">
                          <a:solidFill>
                            <a:schemeClr val="bg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cs typeface="Arial"/>
                          <a:hlinkClick r:id="rId9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$400</a:t>
                      </a:r>
                      <a:endParaRPr sz="22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450" dirty="0">
                        <a:latin typeface="Times New Roman"/>
                        <a:cs typeface="Times New Roman"/>
                      </a:endParaRPr>
                    </a:p>
                    <a:p>
                      <a:pPr marL="48260" algn="ctr">
                        <a:lnSpc>
                          <a:spcPct val="100000"/>
                        </a:lnSpc>
                      </a:pPr>
                      <a:r>
                        <a:rPr sz="2200" b="1" u="heavy" spc="-20" dirty="0">
                          <a:solidFill>
                            <a:schemeClr val="bg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cs typeface="Arial"/>
                          <a:hlinkClick r:id="rId10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$400</a:t>
                      </a:r>
                      <a:endParaRPr sz="22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450" dirty="0">
                        <a:latin typeface="Times New Roman"/>
                        <a:cs typeface="Times New Roman"/>
                      </a:endParaRPr>
                    </a:p>
                    <a:p>
                      <a:pPr marR="408305" algn="r">
                        <a:lnSpc>
                          <a:spcPct val="100000"/>
                        </a:lnSpc>
                      </a:pPr>
                      <a:r>
                        <a:rPr sz="2200" b="1" u="heavy" spc="-20" dirty="0">
                          <a:solidFill>
                            <a:schemeClr val="bg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cs typeface="Arial"/>
                          <a:hlinkClick r:id="rId11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$400</a:t>
                      </a:r>
                      <a:endParaRPr sz="22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450" dirty="0">
                        <a:latin typeface="Times New Roman"/>
                        <a:cs typeface="Times New Roman"/>
                      </a:endParaRPr>
                    </a:p>
                    <a:p>
                      <a:pPr marL="470534">
                        <a:lnSpc>
                          <a:spcPct val="100000"/>
                        </a:lnSpc>
                      </a:pPr>
                      <a:r>
                        <a:rPr sz="2200" b="1" u="heavy" spc="-20" dirty="0">
                          <a:solidFill>
                            <a:schemeClr val="bg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cs typeface="Arial"/>
                          <a:hlinkClick r:id="rId12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$400</a:t>
                      </a:r>
                      <a:endParaRPr sz="22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444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541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450" dirty="0">
                        <a:latin typeface="Times New Roman"/>
                        <a:cs typeface="Times New Roman"/>
                      </a:endParaRPr>
                    </a:p>
                    <a:p>
                      <a:pPr marL="315595">
                        <a:lnSpc>
                          <a:spcPct val="100000"/>
                        </a:lnSpc>
                      </a:pPr>
                      <a:r>
                        <a:rPr sz="2200" b="1" u="heavy" spc="-20" dirty="0">
                          <a:solidFill>
                            <a:schemeClr val="bg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cs typeface="Arial"/>
                          <a:hlinkClick r:id="rId13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$600</a:t>
                      </a:r>
                      <a:endParaRPr sz="22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450" dirty="0">
                        <a:latin typeface="Times New Roman"/>
                        <a:cs typeface="Times New Roman"/>
                      </a:endParaRPr>
                    </a:p>
                    <a:p>
                      <a:pPr marL="530225">
                        <a:lnSpc>
                          <a:spcPct val="100000"/>
                        </a:lnSpc>
                      </a:pPr>
                      <a:r>
                        <a:rPr sz="2200" b="1" u="heavy" spc="-20" dirty="0">
                          <a:solidFill>
                            <a:schemeClr val="bg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cs typeface="Arial"/>
                          <a:hlinkClick r:id="rId14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$600</a:t>
                      </a:r>
                      <a:endParaRPr sz="22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450" dirty="0">
                        <a:latin typeface="Times New Roman"/>
                        <a:cs typeface="Times New Roman"/>
                      </a:endParaRPr>
                    </a:p>
                    <a:p>
                      <a:pPr marL="48260" algn="ctr">
                        <a:lnSpc>
                          <a:spcPct val="100000"/>
                        </a:lnSpc>
                      </a:pPr>
                      <a:r>
                        <a:rPr sz="2200" b="1" u="heavy" spc="-20" dirty="0">
                          <a:solidFill>
                            <a:schemeClr val="bg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cs typeface="Arial"/>
                          <a:hlinkClick r:id="rId15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$600</a:t>
                      </a:r>
                      <a:endParaRPr sz="22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450" dirty="0">
                        <a:latin typeface="Times New Roman"/>
                        <a:cs typeface="Times New Roman"/>
                      </a:endParaRPr>
                    </a:p>
                    <a:p>
                      <a:pPr marL="540385">
                        <a:lnSpc>
                          <a:spcPct val="100000"/>
                        </a:lnSpc>
                      </a:pPr>
                      <a:r>
                        <a:rPr sz="2200" b="1" u="heavy" spc="-20" dirty="0">
                          <a:solidFill>
                            <a:schemeClr val="bg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cs typeface="Arial"/>
                          <a:hlinkClick r:id="rId16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$600</a:t>
                      </a:r>
                      <a:endParaRPr sz="22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450" dirty="0">
                        <a:latin typeface="Times New Roman"/>
                        <a:cs typeface="Times New Roman"/>
                      </a:endParaRPr>
                    </a:p>
                    <a:p>
                      <a:pPr marL="512445">
                        <a:lnSpc>
                          <a:spcPct val="100000"/>
                        </a:lnSpc>
                      </a:pPr>
                      <a:r>
                        <a:rPr sz="2200" b="1" u="heavy" spc="-20" dirty="0">
                          <a:solidFill>
                            <a:schemeClr val="bg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cs typeface="Arial"/>
                          <a:hlinkClick r:id="rId17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$600</a:t>
                      </a:r>
                      <a:endParaRPr sz="22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444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0541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450" dirty="0">
                        <a:latin typeface="Times New Roman"/>
                        <a:cs typeface="Times New Roman"/>
                      </a:endParaRPr>
                    </a:p>
                    <a:p>
                      <a:pPr marL="273685">
                        <a:lnSpc>
                          <a:spcPct val="100000"/>
                        </a:lnSpc>
                      </a:pPr>
                      <a:r>
                        <a:rPr sz="2200" b="1" u="heavy" spc="-20" dirty="0">
                          <a:solidFill>
                            <a:schemeClr val="bg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cs typeface="Arial"/>
                          <a:hlinkClick r:id="rId18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$800</a:t>
                      </a:r>
                      <a:endParaRPr sz="22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450" dirty="0">
                        <a:latin typeface="Times New Roman"/>
                        <a:cs typeface="Times New Roman"/>
                      </a:endParaRPr>
                    </a:p>
                    <a:p>
                      <a:pPr marL="530225">
                        <a:lnSpc>
                          <a:spcPct val="100000"/>
                        </a:lnSpc>
                      </a:pPr>
                      <a:r>
                        <a:rPr sz="2200" b="1" u="heavy" spc="-20" dirty="0">
                          <a:solidFill>
                            <a:schemeClr val="bg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cs typeface="Arial"/>
                          <a:hlinkClick r:id="rId19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$800</a:t>
                      </a:r>
                      <a:endParaRPr sz="22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450" dirty="0">
                        <a:latin typeface="Times New Roman"/>
                        <a:cs typeface="Times New Roman"/>
                      </a:endParaRPr>
                    </a:p>
                    <a:p>
                      <a:pPr marL="48260" algn="ctr">
                        <a:lnSpc>
                          <a:spcPct val="100000"/>
                        </a:lnSpc>
                      </a:pPr>
                      <a:r>
                        <a:rPr sz="2200" b="1" u="heavy" spc="-20" dirty="0">
                          <a:solidFill>
                            <a:schemeClr val="bg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cs typeface="Arial"/>
                          <a:hlinkClick r:id="rId20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$800</a:t>
                      </a:r>
                      <a:endParaRPr sz="22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450" dirty="0">
                        <a:latin typeface="Times New Roman"/>
                        <a:cs typeface="Times New Roman"/>
                      </a:endParaRPr>
                    </a:p>
                    <a:p>
                      <a:pPr marL="582295">
                        <a:lnSpc>
                          <a:spcPct val="100000"/>
                        </a:lnSpc>
                      </a:pPr>
                      <a:r>
                        <a:rPr sz="2200" b="1" u="heavy" spc="-20" dirty="0">
                          <a:solidFill>
                            <a:schemeClr val="bg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cs typeface="Arial"/>
                          <a:hlinkClick r:id="rId21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$800</a:t>
                      </a:r>
                      <a:endParaRPr sz="22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450" dirty="0">
                        <a:latin typeface="Times New Roman"/>
                        <a:cs typeface="Times New Roman"/>
                      </a:endParaRPr>
                    </a:p>
                    <a:p>
                      <a:pPr marL="554355">
                        <a:lnSpc>
                          <a:spcPct val="100000"/>
                        </a:lnSpc>
                      </a:pPr>
                      <a:r>
                        <a:rPr sz="2200" b="1" u="heavy" spc="-20" dirty="0">
                          <a:solidFill>
                            <a:schemeClr val="bg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cs typeface="Arial"/>
                          <a:hlinkClick r:id="rId22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$800</a:t>
                      </a:r>
                      <a:endParaRPr sz="22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444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8303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1750">
                        <a:lnSpc>
                          <a:spcPts val="1240"/>
                        </a:lnSpc>
                        <a:spcBef>
                          <a:spcPts val="1030"/>
                        </a:spcBef>
                      </a:pPr>
                      <a:r>
                        <a:rPr sz="1100" b="1" u="heavy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cs typeface="Times New Roman"/>
                        </a:rPr>
                        <a:t>Final</a:t>
                      </a:r>
                      <a:r>
                        <a:rPr sz="1100" b="1" u="heavy" spc="-45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00" b="1" u="heavy" spc="-10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cs typeface="Times New Roman"/>
                        </a:rPr>
                        <a:t>Question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450" dirty="0">
                        <a:latin typeface="Times New Roman"/>
                        <a:cs typeface="Times New Roman"/>
                      </a:endParaRPr>
                    </a:p>
                    <a:p>
                      <a:pPr marL="195580">
                        <a:lnSpc>
                          <a:spcPct val="100000"/>
                        </a:lnSpc>
                      </a:pPr>
                      <a:r>
                        <a:rPr sz="2200" b="1" u="heavy" spc="-10" dirty="0">
                          <a:solidFill>
                            <a:schemeClr val="bg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cs typeface="Arial"/>
                          <a:hlinkClick r:id="rId23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$1000</a:t>
                      </a:r>
                      <a:endParaRPr sz="22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450" dirty="0">
                        <a:latin typeface="Times New Roman"/>
                        <a:cs typeface="Times New Roman"/>
                      </a:endParaRPr>
                    </a:p>
                    <a:p>
                      <a:pPr marL="452120">
                        <a:lnSpc>
                          <a:spcPct val="100000"/>
                        </a:lnSpc>
                      </a:pPr>
                      <a:r>
                        <a:rPr sz="2200" b="1" u="heavy" spc="-10" dirty="0">
                          <a:solidFill>
                            <a:schemeClr val="bg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cs typeface="Arial"/>
                          <a:hlinkClick r:id="rId24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$1000</a:t>
                      </a:r>
                      <a:endParaRPr sz="22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450" dirty="0">
                        <a:latin typeface="Times New Roman"/>
                        <a:cs typeface="Times New Roman"/>
                      </a:endParaRPr>
                    </a:p>
                    <a:p>
                      <a:pPr marL="132080" algn="ctr">
                        <a:lnSpc>
                          <a:spcPct val="100000"/>
                        </a:lnSpc>
                      </a:pPr>
                      <a:r>
                        <a:rPr sz="2200" b="1" u="heavy" spc="-10" dirty="0">
                          <a:solidFill>
                            <a:schemeClr val="bg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cs typeface="Arial"/>
                          <a:hlinkClick r:id="rId25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$1000</a:t>
                      </a:r>
                      <a:endParaRPr sz="22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450" dirty="0">
                        <a:latin typeface="Times New Roman"/>
                        <a:cs typeface="Times New Roman"/>
                      </a:endParaRPr>
                    </a:p>
                    <a:p>
                      <a:pPr marR="414655" algn="r">
                        <a:lnSpc>
                          <a:spcPct val="100000"/>
                        </a:lnSpc>
                      </a:pPr>
                      <a:r>
                        <a:rPr sz="2200" b="1" u="heavy" spc="-10" dirty="0">
                          <a:solidFill>
                            <a:schemeClr val="bg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cs typeface="Arial"/>
                          <a:hlinkClick r:id="rId26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$1000</a:t>
                      </a:r>
                      <a:endParaRPr sz="22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450" dirty="0">
                        <a:latin typeface="Times New Roman"/>
                        <a:cs typeface="Times New Roman"/>
                      </a:endParaRPr>
                    </a:p>
                    <a:p>
                      <a:pPr marL="392430">
                        <a:lnSpc>
                          <a:spcPct val="100000"/>
                        </a:lnSpc>
                      </a:pPr>
                      <a:r>
                        <a:rPr sz="2200" b="1" u="heavy" spc="-10" dirty="0">
                          <a:solidFill>
                            <a:schemeClr val="bg1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cs typeface="Arial"/>
                          <a:hlinkClick r:id="rId27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$1000</a:t>
                      </a:r>
                      <a:endParaRPr sz="22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4445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9258554" y="7047993"/>
            <a:ext cx="750570" cy="414472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 marR="5080" indent="167640">
              <a:lnSpc>
                <a:spcPct val="106500"/>
              </a:lnSpc>
              <a:spcBef>
                <a:spcPts val="15"/>
              </a:spcBef>
            </a:pPr>
            <a:r>
              <a:rPr sz="1300" b="1" u="heavy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8" action="ppaction://hlinksldjump"/>
              </a:rPr>
              <a:t>Final</a:t>
            </a:r>
            <a:r>
              <a:rPr sz="1300" b="1" spc="-10" dirty="0">
                <a:solidFill>
                  <a:srgbClr val="FFFFFF"/>
                </a:solidFill>
                <a:latin typeface="Arial"/>
                <a:cs typeface="Arial"/>
                <a:hlinkClick r:id="rId28" action="ppaction://hlinksldjump"/>
              </a:rPr>
              <a:t> </a:t>
            </a:r>
            <a:r>
              <a:rPr sz="1300" b="1" u="heavy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8" action="ppaction://hlinksldjump"/>
              </a:rPr>
              <a:t>Question</a:t>
            </a:r>
            <a:endParaRPr sz="13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70707" y="6257800"/>
            <a:ext cx="4312920" cy="562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 action="ppaction://hlinksldjump"/>
              </a:rPr>
              <a:t>Return</a:t>
            </a:r>
            <a:r>
              <a:rPr sz="3500" b="1" u="heavy" spc="-3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 action="ppaction://hlinksldjump"/>
              </a:rPr>
              <a:t> </a:t>
            </a:r>
            <a:r>
              <a:rPr sz="35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 action="ppaction://hlinksldjump"/>
              </a:rPr>
              <a:t>to</a:t>
            </a:r>
            <a:r>
              <a:rPr sz="3500" b="1" u="heavy" spc="-3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 action="ppaction://hlinksldjump"/>
              </a:rPr>
              <a:t> </a:t>
            </a:r>
            <a:r>
              <a:rPr sz="35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 action="ppaction://hlinksldjump"/>
              </a:rPr>
              <a:t>the</a:t>
            </a:r>
            <a:r>
              <a:rPr sz="3500" b="1" u="heavy" spc="-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 action="ppaction://hlinksldjump"/>
              </a:rPr>
              <a:t> </a:t>
            </a:r>
            <a:r>
              <a:rPr sz="3500" b="1" u="heavy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 action="ppaction://hlinksldjump"/>
              </a:rPr>
              <a:t>board!</a:t>
            </a:r>
            <a:endParaRPr sz="35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19093" y="3214145"/>
            <a:ext cx="413639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b="1" dirty="0">
                <a:solidFill>
                  <a:srgbClr val="EAEAEA"/>
                </a:solidFill>
                <a:latin typeface="Arial"/>
                <a:cs typeface="Arial"/>
              </a:rPr>
              <a:t>What</a:t>
            </a:r>
            <a:r>
              <a:rPr sz="4400" b="1" spc="-80" dirty="0">
                <a:solidFill>
                  <a:srgbClr val="EAEAEA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EAEAEA"/>
                </a:solidFill>
                <a:latin typeface="Arial"/>
                <a:cs typeface="Arial"/>
              </a:rPr>
              <a:t>is</a:t>
            </a:r>
            <a:r>
              <a:rPr sz="4400" b="1" spc="-80" dirty="0">
                <a:solidFill>
                  <a:srgbClr val="EAEAEA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EAEAEA"/>
                </a:solidFill>
                <a:latin typeface="Arial"/>
                <a:cs typeface="Arial"/>
              </a:rPr>
              <a:t>Part</a:t>
            </a:r>
            <a:r>
              <a:rPr sz="4400" b="1" spc="-225" dirty="0">
                <a:solidFill>
                  <a:srgbClr val="EAEAEA"/>
                </a:solidFill>
                <a:latin typeface="Arial"/>
                <a:cs typeface="Arial"/>
              </a:rPr>
              <a:t> </a:t>
            </a:r>
            <a:r>
              <a:rPr sz="4400" b="1" spc="-25" dirty="0">
                <a:solidFill>
                  <a:srgbClr val="EAEAEA"/>
                </a:solidFill>
                <a:latin typeface="Arial"/>
                <a:cs typeface="Arial"/>
              </a:rPr>
              <a:t>A?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22019" y="1623060"/>
            <a:ext cx="8130540" cy="0"/>
          </a:xfrm>
          <a:custGeom>
            <a:avLst/>
            <a:gdLst/>
            <a:ahLst/>
            <a:cxnLst/>
            <a:rect l="l" t="t" r="r" b="b"/>
            <a:pathLst>
              <a:path w="8130540">
                <a:moveTo>
                  <a:pt x="0" y="0"/>
                </a:moveTo>
                <a:lnTo>
                  <a:pt x="8130540" y="0"/>
                </a:lnTo>
              </a:path>
            </a:pathLst>
          </a:custGeom>
          <a:ln w="27940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2019" y="6065520"/>
            <a:ext cx="8130540" cy="0"/>
          </a:xfrm>
          <a:custGeom>
            <a:avLst/>
            <a:gdLst/>
            <a:ahLst/>
            <a:cxnLst/>
            <a:rect l="l" t="t" r="r" b="b"/>
            <a:pathLst>
              <a:path w="8130540">
                <a:moveTo>
                  <a:pt x="0" y="0"/>
                </a:moveTo>
                <a:lnTo>
                  <a:pt x="8130540" y="0"/>
                </a:lnTo>
              </a:path>
            </a:pathLst>
          </a:custGeom>
          <a:ln w="27940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87436" y="563883"/>
            <a:ext cx="779970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dirty="0"/>
              <a:t>A,</a:t>
            </a:r>
            <a:r>
              <a:rPr spc="-45" dirty="0"/>
              <a:t> </a:t>
            </a:r>
            <a:r>
              <a:rPr dirty="0"/>
              <a:t>B,</a:t>
            </a:r>
            <a:r>
              <a:rPr spc="-40" dirty="0"/>
              <a:t> </a:t>
            </a:r>
            <a:r>
              <a:rPr dirty="0"/>
              <a:t>C,</a:t>
            </a:r>
            <a:r>
              <a:rPr spc="-45" dirty="0"/>
              <a:t> </a:t>
            </a:r>
            <a:r>
              <a:rPr dirty="0"/>
              <a:t>D</a:t>
            </a:r>
            <a:r>
              <a:rPr spc="-40" dirty="0"/>
              <a:t> </a:t>
            </a:r>
            <a:r>
              <a:rPr dirty="0"/>
              <a:t>for</a:t>
            </a:r>
            <a:r>
              <a:rPr spc="-45" dirty="0"/>
              <a:t> </a:t>
            </a:r>
            <a:r>
              <a:rPr spc="-20" dirty="0"/>
              <a:t>$800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20231" y="2244330"/>
            <a:ext cx="7820659" cy="2707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5080" algn="ctr">
              <a:lnSpc>
                <a:spcPct val="100000"/>
              </a:lnSpc>
              <a:spcBef>
                <a:spcPts val="95"/>
              </a:spcBef>
            </a:pPr>
            <a:r>
              <a:rPr sz="4400" b="1" spc="-10" dirty="0">
                <a:solidFill>
                  <a:srgbClr val="EAEAEA"/>
                </a:solidFill>
                <a:latin typeface="Arial"/>
                <a:cs typeface="Arial"/>
              </a:rPr>
              <a:t>Medicare</a:t>
            </a:r>
            <a:r>
              <a:rPr sz="4400" b="1" spc="-300" dirty="0">
                <a:solidFill>
                  <a:srgbClr val="EAEAEA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EAEAEA"/>
                </a:solidFill>
                <a:latin typeface="Arial"/>
                <a:cs typeface="Arial"/>
              </a:rPr>
              <a:t>Advantage</a:t>
            </a:r>
            <a:r>
              <a:rPr sz="4400" b="1" spc="-254" dirty="0">
                <a:solidFill>
                  <a:srgbClr val="EAEAEA"/>
                </a:solidFill>
                <a:latin typeface="Arial"/>
                <a:cs typeface="Arial"/>
              </a:rPr>
              <a:t> </a:t>
            </a:r>
            <a:r>
              <a:rPr sz="4400" b="1" spc="-10" dirty="0">
                <a:solidFill>
                  <a:srgbClr val="EAEAEA"/>
                </a:solidFill>
                <a:latin typeface="Arial"/>
                <a:cs typeface="Arial"/>
              </a:rPr>
              <a:t>Plans </a:t>
            </a:r>
            <a:r>
              <a:rPr sz="4400" b="1" dirty="0">
                <a:solidFill>
                  <a:srgbClr val="EAEAEA"/>
                </a:solidFill>
                <a:latin typeface="Arial"/>
                <a:cs typeface="Arial"/>
              </a:rPr>
              <a:t>(like</a:t>
            </a:r>
            <a:r>
              <a:rPr sz="4400" b="1" spc="-105" dirty="0">
                <a:solidFill>
                  <a:srgbClr val="EAEAEA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EAEAEA"/>
                </a:solidFill>
                <a:latin typeface="Arial"/>
                <a:cs typeface="Arial"/>
              </a:rPr>
              <a:t>HMOs</a:t>
            </a:r>
            <a:r>
              <a:rPr sz="4400" b="1" spc="-100" dirty="0">
                <a:solidFill>
                  <a:srgbClr val="EAEAEA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EAEAEA"/>
                </a:solidFill>
                <a:latin typeface="Arial"/>
                <a:cs typeface="Arial"/>
              </a:rPr>
              <a:t>and</a:t>
            </a:r>
            <a:r>
              <a:rPr sz="4400" b="1" spc="-125" dirty="0">
                <a:solidFill>
                  <a:srgbClr val="EAEAEA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EAEAEA"/>
                </a:solidFill>
                <a:latin typeface="Arial"/>
                <a:cs typeface="Arial"/>
              </a:rPr>
              <a:t>PPOs)</a:t>
            </a:r>
            <a:r>
              <a:rPr sz="4400" b="1" spc="-105" dirty="0">
                <a:solidFill>
                  <a:srgbClr val="EAEAEA"/>
                </a:solidFill>
                <a:latin typeface="Arial"/>
                <a:cs typeface="Arial"/>
              </a:rPr>
              <a:t> </a:t>
            </a:r>
            <a:r>
              <a:rPr sz="4400" b="1" spc="-20" dirty="0">
                <a:solidFill>
                  <a:srgbClr val="EAEAEA"/>
                </a:solidFill>
                <a:latin typeface="Arial"/>
                <a:cs typeface="Arial"/>
              </a:rPr>
              <a:t>that </a:t>
            </a:r>
            <a:r>
              <a:rPr sz="4400" b="1" dirty="0">
                <a:solidFill>
                  <a:srgbClr val="EAEAEA"/>
                </a:solidFill>
                <a:latin typeface="Arial"/>
                <a:cs typeface="Arial"/>
              </a:rPr>
              <a:t>are</a:t>
            </a:r>
            <a:r>
              <a:rPr sz="4400" b="1" spc="-125" dirty="0">
                <a:solidFill>
                  <a:srgbClr val="EAEAEA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EAEAEA"/>
                </a:solidFill>
                <a:latin typeface="Arial"/>
                <a:cs typeface="Arial"/>
              </a:rPr>
              <a:t>approved</a:t>
            </a:r>
            <a:r>
              <a:rPr sz="4400" b="1" spc="-135" dirty="0">
                <a:solidFill>
                  <a:srgbClr val="EAEAEA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EAEAEA"/>
                </a:solidFill>
                <a:latin typeface="Arial"/>
                <a:cs typeface="Arial"/>
              </a:rPr>
              <a:t>by</a:t>
            </a:r>
            <a:r>
              <a:rPr sz="4400" b="1" spc="-125" dirty="0">
                <a:solidFill>
                  <a:srgbClr val="EAEAEA"/>
                </a:solidFill>
                <a:latin typeface="Arial"/>
                <a:cs typeface="Arial"/>
              </a:rPr>
              <a:t> </a:t>
            </a:r>
            <a:r>
              <a:rPr sz="4400" b="1" spc="-10" dirty="0">
                <a:solidFill>
                  <a:srgbClr val="EAEAEA"/>
                </a:solidFill>
                <a:latin typeface="Arial"/>
                <a:cs typeface="Arial"/>
              </a:rPr>
              <a:t>Medicare </a:t>
            </a:r>
            <a:r>
              <a:rPr sz="4400" b="1" dirty="0">
                <a:solidFill>
                  <a:srgbClr val="EAEAEA"/>
                </a:solidFill>
                <a:latin typeface="Arial"/>
                <a:cs typeface="Arial"/>
              </a:rPr>
              <a:t>but</a:t>
            </a:r>
            <a:r>
              <a:rPr sz="4400" b="1" spc="-90" dirty="0">
                <a:solidFill>
                  <a:srgbClr val="EAEAEA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EAEAEA"/>
                </a:solidFill>
                <a:latin typeface="Arial"/>
                <a:cs typeface="Arial"/>
              </a:rPr>
              <a:t>run</a:t>
            </a:r>
            <a:r>
              <a:rPr sz="4400" b="1" spc="-90" dirty="0">
                <a:solidFill>
                  <a:srgbClr val="EAEAEA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EAEAEA"/>
                </a:solidFill>
                <a:latin typeface="Arial"/>
                <a:cs typeface="Arial"/>
              </a:rPr>
              <a:t>by</a:t>
            </a:r>
            <a:r>
              <a:rPr sz="4400" b="1" spc="-85" dirty="0">
                <a:solidFill>
                  <a:srgbClr val="EAEAEA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EAEAEA"/>
                </a:solidFill>
                <a:latin typeface="Arial"/>
                <a:cs typeface="Arial"/>
              </a:rPr>
              <a:t>private</a:t>
            </a:r>
            <a:r>
              <a:rPr sz="4400" b="1" spc="-85" dirty="0">
                <a:solidFill>
                  <a:srgbClr val="EAEAEA"/>
                </a:solidFill>
                <a:latin typeface="Arial"/>
                <a:cs typeface="Arial"/>
              </a:rPr>
              <a:t> </a:t>
            </a:r>
            <a:r>
              <a:rPr sz="4400" b="1" spc="-10" dirty="0">
                <a:solidFill>
                  <a:srgbClr val="EAEAEA"/>
                </a:solidFill>
                <a:latin typeface="Arial"/>
                <a:cs typeface="Arial"/>
              </a:rPr>
              <a:t>companies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22019" y="1623060"/>
            <a:ext cx="8130540" cy="0"/>
          </a:xfrm>
          <a:custGeom>
            <a:avLst/>
            <a:gdLst/>
            <a:ahLst/>
            <a:cxnLst/>
            <a:rect l="l" t="t" r="r" b="b"/>
            <a:pathLst>
              <a:path w="8130540">
                <a:moveTo>
                  <a:pt x="0" y="0"/>
                </a:moveTo>
                <a:lnTo>
                  <a:pt x="8130540" y="0"/>
                </a:lnTo>
              </a:path>
            </a:pathLst>
          </a:custGeom>
          <a:ln w="27940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2019" y="6065520"/>
            <a:ext cx="8130540" cy="0"/>
          </a:xfrm>
          <a:custGeom>
            <a:avLst/>
            <a:gdLst/>
            <a:ahLst/>
            <a:cxnLst/>
            <a:rect l="l" t="t" r="r" b="b"/>
            <a:pathLst>
              <a:path w="8130540">
                <a:moveTo>
                  <a:pt x="0" y="0"/>
                </a:moveTo>
                <a:lnTo>
                  <a:pt x="8130540" y="0"/>
                </a:lnTo>
              </a:path>
            </a:pathLst>
          </a:custGeom>
          <a:ln w="27940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87436" y="609600"/>
            <a:ext cx="779970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dirty="0"/>
              <a:t>A,</a:t>
            </a:r>
            <a:r>
              <a:rPr spc="-45" dirty="0"/>
              <a:t> </a:t>
            </a:r>
            <a:r>
              <a:rPr dirty="0"/>
              <a:t>B,</a:t>
            </a:r>
            <a:r>
              <a:rPr spc="-40" dirty="0"/>
              <a:t> </a:t>
            </a:r>
            <a:r>
              <a:rPr dirty="0"/>
              <a:t>C,</a:t>
            </a:r>
            <a:r>
              <a:rPr spc="-45" dirty="0"/>
              <a:t> </a:t>
            </a:r>
            <a:r>
              <a:rPr dirty="0"/>
              <a:t>D</a:t>
            </a:r>
            <a:r>
              <a:rPr spc="-40" dirty="0"/>
              <a:t> </a:t>
            </a:r>
            <a:r>
              <a:rPr dirty="0"/>
              <a:t>for</a:t>
            </a:r>
            <a:r>
              <a:rPr spc="-45" dirty="0"/>
              <a:t> </a:t>
            </a:r>
            <a:r>
              <a:rPr spc="-10" dirty="0"/>
              <a:t>$1000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70707" y="6257800"/>
            <a:ext cx="4312920" cy="562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 action="ppaction://hlinksldjump"/>
              </a:rPr>
              <a:t>Return</a:t>
            </a:r>
            <a:r>
              <a:rPr sz="3500" b="1" u="heavy" spc="-3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 action="ppaction://hlinksldjump"/>
              </a:rPr>
              <a:t> </a:t>
            </a:r>
            <a:r>
              <a:rPr sz="35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 action="ppaction://hlinksldjump"/>
              </a:rPr>
              <a:t>to</a:t>
            </a:r>
            <a:r>
              <a:rPr sz="3500" b="1" u="heavy" spc="-3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 action="ppaction://hlinksldjump"/>
              </a:rPr>
              <a:t> </a:t>
            </a:r>
            <a:r>
              <a:rPr sz="35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 action="ppaction://hlinksldjump"/>
              </a:rPr>
              <a:t>the</a:t>
            </a:r>
            <a:r>
              <a:rPr sz="3500" b="1" u="heavy" spc="-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 action="ppaction://hlinksldjump"/>
              </a:rPr>
              <a:t> </a:t>
            </a:r>
            <a:r>
              <a:rPr sz="3500" b="1" u="heavy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 action="ppaction://hlinksldjump"/>
              </a:rPr>
              <a:t>board!</a:t>
            </a:r>
            <a:endParaRPr sz="35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07663" y="3148330"/>
            <a:ext cx="415925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b="1" dirty="0">
                <a:solidFill>
                  <a:srgbClr val="EAEAEA"/>
                </a:solidFill>
                <a:latin typeface="Arial"/>
                <a:cs typeface="Arial"/>
              </a:rPr>
              <a:t>What</a:t>
            </a:r>
            <a:r>
              <a:rPr sz="4400" b="1" spc="-75" dirty="0">
                <a:solidFill>
                  <a:srgbClr val="EAEAEA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EAEAEA"/>
                </a:solidFill>
                <a:latin typeface="Arial"/>
                <a:cs typeface="Arial"/>
              </a:rPr>
              <a:t>is</a:t>
            </a:r>
            <a:r>
              <a:rPr sz="4400" b="1" spc="-70" dirty="0">
                <a:solidFill>
                  <a:srgbClr val="EAEAEA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EAEAEA"/>
                </a:solidFill>
                <a:latin typeface="Arial"/>
                <a:cs typeface="Arial"/>
              </a:rPr>
              <a:t>Part</a:t>
            </a:r>
            <a:r>
              <a:rPr sz="4400" b="1" spc="-70" dirty="0">
                <a:solidFill>
                  <a:srgbClr val="EAEAEA"/>
                </a:solidFill>
                <a:latin typeface="Arial"/>
                <a:cs typeface="Arial"/>
              </a:rPr>
              <a:t> </a:t>
            </a:r>
            <a:r>
              <a:rPr sz="4400" b="1" spc="-25" dirty="0">
                <a:solidFill>
                  <a:srgbClr val="EAEAEA"/>
                </a:solidFill>
                <a:latin typeface="Arial"/>
                <a:cs typeface="Arial"/>
              </a:rPr>
              <a:t>C?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22019" y="1623060"/>
            <a:ext cx="8130540" cy="0"/>
          </a:xfrm>
          <a:custGeom>
            <a:avLst/>
            <a:gdLst/>
            <a:ahLst/>
            <a:cxnLst/>
            <a:rect l="l" t="t" r="r" b="b"/>
            <a:pathLst>
              <a:path w="8130540">
                <a:moveTo>
                  <a:pt x="0" y="0"/>
                </a:moveTo>
                <a:lnTo>
                  <a:pt x="8130540" y="0"/>
                </a:lnTo>
              </a:path>
            </a:pathLst>
          </a:custGeom>
          <a:ln w="27940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2019" y="6065520"/>
            <a:ext cx="8130540" cy="0"/>
          </a:xfrm>
          <a:custGeom>
            <a:avLst/>
            <a:gdLst/>
            <a:ahLst/>
            <a:cxnLst/>
            <a:rect l="l" t="t" r="r" b="b"/>
            <a:pathLst>
              <a:path w="8130540">
                <a:moveTo>
                  <a:pt x="0" y="0"/>
                </a:moveTo>
                <a:lnTo>
                  <a:pt x="8130540" y="0"/>
                </a:lnTo>
              </a:path>
            </a:pathLst>
          </a:custGeom>
          <a:ln w="27940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87436" y="604010"/>
            <a:ext cx="779970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dirty="0"/>
              <a:t>A,</a:t>
            </a:r>
            <a:r>
              <a:rPr spc="-50" dirty="0"/>
              <a:t> </a:t>
            </a:r>
            <a:r>
              <a:rPr dirty="0"/>
              <a:t>B,</a:t>
            </a:r>
            <a:r>
              <a:rPr spc="-45" dirty="0"/>
              <a:t> </a:t>
            </a:r>
            <a:r>
              <a:rPr dirty="0"/>
              <a:t>C,</a:t>
            </a:r>
            <a:r>
              <a:rPr spc="-50" dirty="0"/>
              <a:t> </a:t>
            </a:r>
            <a:r>
              <a:rPr dirty="0"/>
              <a:t>D</a:t>
            </a:r>
            <a:r>
              <a:rPr spc="-45" dirty="0"/>
              <a:t> </a:t>
            </a:r>
            <a:r>
              <a:rPr dirty="0"/>
              <a:t>for</a:t>
            </a:r>
            <a:r>
              <a:rPr spc="-45" dirty="0"/>
              <a:t> </a:t>
            </a:r>
            <a:r>
              <a:rPr spc="-10" dirty="0"/>
              <a:t>$1000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31232" y="3181401"/>
            <a:ext cx="2112112" cy="843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5400" b="1" spc="-25" dirty="0">
                <a:solidFill>
                  <a:srgbClr val="EAEAEA"/>
                </a:solidFill>
                <a:latin typeface="Arial"/>
                <a:cs typeface="Arial"/>
              </a:rPr>
              <a:t>3-1-</a:t>
            </a:r>
            <a:r>
              <a:rPr sz="5400" b="1" spc="-50" dirty="0">
                <a:solidFill>
                  <a:srgbClr val="EAEAEA"/>
                </a:solidFill>
                <a:latin typeface="Arial"/>
                <a:cs typeface="Arial"/>
              </a:rPr>
              <a:t>3</a:t>
            </a:r>
            <a:endParaRPr sz="54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22019" y="1623060"/>
            <a:ext cx="8130540" cy="0"/>
          </a:xfrm>
          <a:custGeom>
            <a:avLst/>
            <a:gdLst/>
            <a:ahLst/>
            <a:cxnLst/>
            <a:rect l="l" t="t" r="r" b="b"/>
            <a:pathLst>
              <a:path w="8130540">
                <a:moveTo>
                  <a:pt x="0" y="0"/>
                </a:moveTo>
                <a:lnTo>
                  <a:pt x="8130540" y="0"/>
                </a:lnTo>
              </a:path>
            </a:pathLst>
          </a:custGeom>
          <a:ln w="27940">
            <a:solidFill>
              <a:srgbClr val="EAEA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2019" y="6065520"/>
            <a:ext cx="8130540" cy="0"/>
          </a:xfrm>
          <a:custGeom>
            <a:avLst/>
            <a:gdLst/>
            <a:ahLst/>
            <a:cxnLst/>
            <a:rect l="l" t="t" r="r" b="b"/>
            <a:pathLst>
              <a:path w="8130540">
                <a:moveTo>
                  <a:pt x="0" y="0"/>
                </a:moveTo>
                <a:lnTo>
                  <a:pt x="8130540" y="0"/>
                </a:lnTo>
              </a:path>
            </a:pathLst>
          </a:custGeom>
          <a:ln w="27940">
            <a:solidFill>
              <a:srgbClr val="EAEA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ctrTitle"/>
          </p:nvPr>
        </p:nvSpPr>
        <p:spPr>
          <a:xfrm>
            <a:off x="1087436" y="685800"/>
            <a:ext cx="7799705" cy="69596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dirty="0"/>
              <a:t>Enrollment</a:t>
            </a:r>
            <a:r>
              <a:rPr spc="-145" dirty="0"/>
              <a:t> </a:t>
            </a:r>
            <a:r>
              <a:rPr dirty="0"/>
              <a:t>Periods</a:t>
            </a:r>
            <a:r>
              <a:rPr spc="-145" dirty="0"/>
              <a:t> </a:t>
            </a:r>
            <a:r>
              <a:rPr dirty="0"/>
              <a:t>for</a:t>
            </a:r>
            <a:r>
              <a:rPr spc="-145" dirty="0"/>
              <a:t> </a:t>
            </a:r>
            <a:r>
              <a:rPr spc="-20" dirty="0"/>
              <a:t>$200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70707" y="6257800"/>
            <a:ext cx="4312920" cy="562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 action="ppaction://hlinksldjump"/>
              </a:rPr>
              <a:t>Return</a:t>
            </a:r>
            <a:r>
              <a:rPr sz="3500" b="1" u="heavy" spc="-3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 action="ppaction://hlinksldjump"/>
              </a:rPr>
              <a:t> </a:t>
            </a:r>
            <a:r>
              <a:rPr sz="35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 action="ppaction://hlinksldjump"/>
              </a:rPr>
              <a:t>to</a:t>
            </a:r>
            <a:r>
              <a:rPr sz="3500" b="1" u="heavy" spc="-3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 action="ppaction://hlinksldjump"/>
              </a:rPr>
              <a:t> </a:t>
            </a:r>
            <a:r>
              <a:rPr sz="35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 action="ppaction://hlinksldjump"/>
              </a:rPr>
              <a:t>the</a:t>
            </a:r>
            <a:r>
              <a:rPr sz="3500" b="1" u="heavy" spc="-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 action="ppaction://hlinksldjump"/>
              </a:rPr>
              <a:t> </a:t>
            </a:r>
            <a:r>
              <a:rPr sz="3500" b="1" u="heavy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 action="ppaction://hlinksldjump"/>
              </a:rPr>
              <a:t>board!</a:t>
            </a:r>
            <a:endParaRPr sz="35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67304" y="2667000"/>
            <a:ext cx="4839970" cy="1366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07950">
              <a:lnSpc>
                <a:spcPct val="100000"/>
              </a:lnSpc>
              <a:spcBef>
                <a:spcPts val="95"/>
              </a:spcBef>
            </a:pPr>
            <a:r>
              <a:rPr sz="4400" b="1" dirty="0">
                <a:solidFill>
                  <a:srgbClr val="EAEAEA"/>
                </a:solidFill>
                <a:latin typeface="Arial"/>
                <a:cs typeface="Arial"/>
              </a:rPr>
              <a:t>What</a:t>
            </a:r>
            <a:r>
              <a:rPr sz="4400" b="1" spc="-70" dirty="0">
                <a:solidFill>
                  <a:srgbClr val="EAEAEA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EAEAEA"/>
                </a:solidFill>
                <a:latin typeface="Arial"/>
                <a:cs typeface="Arial"/>
              </a:rPr>
              <a:t>is</a:t>
            </a:r>
            <a:r>
              <a:rPr sz="4400" b="1" spc="-65" dirty="0">
                <a:solidFill>
                  <a:srgbClr val="EAEAEA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EAEAEA"/>
                </a:solidFill>
                <a:latin typeface="Arial"/>
                <a:cs typeface="Arial"/>
              </a:rPr>
              <a:t>the</a:t>
            </a:r>
            <a:r>
              <a:rPr sz="4400" b="1" spc="-70" dirty="0">
                <a:solidFill>
                  <a:srgbClr val="EAEAEA"/>
                </a:solidFill>
                <a:latin typeface="Arial"/>
                <a:cs typeface="Arial"/>
              </a:rPr>
              <a:t> </a:t>
            </a:r>
            <a:r>
              <a:rPr sz="4400" b="1" spc="-10" dirty="0">
                <a:solidFill>
                  <a:srgbClr val="EAEAEA"/>
                </a:solidFill>
                <a:latin typeface="Arial"/>
                <a:cs typeface="Arial"/>
              </a:rPr>
              <a:t>Initial </a:t>
            </a:r>
            <a:r>
              <a:rPr sz="4400" b="1" dirty="0">
                <a:solidFill>
                  <a:srgbClr val="EAEAEA"/>
                </a:solidFill>
                <a:latin typeface="Arial"/>
                <a:cs typeface="Arial"/>
              </a:rPr>
              <a:t>Enrollment</a:t>
            </a:r>
            <a:r>
              <a:rPr sz="4400" b="1" spc="-229" dirty="0">
                <a:solidFill>
                  <a:srgbClr val="EAEAEA"/>
                </a:solidFill>
                <a:latin typeface="Arial"/>
                <a:cs typeface="Arial"/>
              </a:rPr>
              <a:t> </a:t>
            </a:r>
            <a:r>
              <a:rPr sz="4400" b="1" spc="-10" dirty="0">
                <a:solidFill>
                  <a:srgbClr val="EAEAEA"/>
                </a:solidFill>
                <a:latin typeface="Arial"/>
                <a:cs typeface="Arial"/>
              </a:rPr>
              <a:t>Period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22019" y="1623060"/>
            <a:ext cx="8130540" cy="0"/>
          </a:xfrm>
          <a:custGeom>
            <a:avLst/>
            <a:gdLst/>
            <a:ahLst/>
            <a:cxnLst/>
            <a:rect l="l" t="t" r="r" b="b"/>
            <a:pathLst>
              <a:path w="8130540">
                <a:moveTo>
                  <a:pt x="0" y="0"/>
                </a:moveTo>
                <a:lnTo>
                  <a:pt x="8130540" y="0"/>
                </a:lnTo>
              </a:path>
            </a:pathLst>
          </a:custGeom>
          <a:ln w="27940">
            <a:solidFill>
              <a:srgbClr val="EAEA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2019" y="6065520"/>
            <a:ext cx="8130540" cy="0"/>
          </a:xfrm>
          <a:custGeom>
            <a:avLst/>
            <a:gdLst/>
            <a:ahLst/>
            <a:cxnLst/>
            <a:rect l="l" t="t" r="r" b="b"/>
            <a:pathLst>
              <a:path w="8130540">
                <a:moveTo>
                  <a:pt x="0" y="0"/>
                </a:moveTo>
                <a:lnTo>
                  <a:pt x="8130540" y="0"/>
                </a:lnTo>
              </a:path>
            </a:pathLst>
          </a:custGeom>
          <a:ln w="27940">
            <a:solidFill>
              <a:srgbClr val="EAEA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127314" y="604010"/>
            <a:ext cx="779970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dirty="0"/>
              <a:t>Enrollment</a:t>
            </a:r>
            <a:r>
              <a:rPr spc="-145" dirty="0"/>
              <a:t> </a:t>
            </a:r>
            <a:r>
              <a:rPr dirty="0"/>
              <a:t>Periods</a:t>
            </a:r>
            <a:r>
              <a:rPr spc="-145" dirty="0"/>
              <a:t> </a:t>
            </a:r>
            <a:r>
              <a:rPr dirty="0"/>
              <a:t>for</a:t>
            </a:r>
            <a:r>
              <a:rPr spc="-145" dirty="0"/>
              <a:t> </a:t>
            </a:r>
            <a:r>
              <a:rPr spc="-20" dirty="0"/>
              <a:t>$200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22019" y="1623060"/>
            <a:ext cx="8130540" cy="0"/>
          </a:xfrm>
          <a:custGeom>
            <a:avLst/>
            <a:gdLst/>
            <a:ahLst/>
            <a:cxnLst/>
            <a:rect l="l" t="t" r="r" b="b"/>
            <a:pathLst>
              <a:path w="8130540">
                <a:moveTo>
                  <a:pt x="0" y="0"/>
                </a:moveTo>
                <a:lnTo>
                  <a:pt x="8130540" y="0"/>
                </a:lnTo>
              </a:path>
            </a:pathLst>
          </a:custGeom>
          <a:ln w="27940">
            <a:solidFill>
              <a:srgbClr val="EAEA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22019" y="6065520"/>
            <a:ext cx="8130540" cy="0"/>
          </a:xfrm>
          <a:custGeom>
            <a:avLst/>
            <a:gdLst/>
            <a:ahLst/>
            <a:cxnLst/>
            <a:rect l="l" t="t" r="r" b="b"/>
            <a:pathLst>
              <a:path w="8130540">
                <a:moveTo>
                  <a:pt x="0" y="0"/>
                </a:moveTo>
                <a:lnTo>
                  <a:pt x="8130540" y="0"/>
                </a:lnTo>
              </a:path>
            </a:pathLst>
          </a:custGeom>
          <a:ln w="27940">
            <a:solidFill>
              <a:srgbClr val="EAEA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68362" y="1524000"/>
            <a:ext cx="8321675" cy="4317848"/>
          </a:xfrm>
          <a:prstGeom prst="rect">
            <a:avLst/>
          </a:prstGeom>
        </p:spPr>
        <p:txBody>
          <a:bodyPr vert="horz" wrap="square" lIns="0" tIns="252729" rIns="0" bIns="0" rtlCol="0">
            <a:spAutoFit/>
          </a:bodyPr>
          <a:lstStyle/>
          <a:p>
            <a:pPr marL="333375" marR="5080" indent="-1270" algn="ctr">
              <a:lnSpc>
                <a:spcPct val="100000"/>
              </a:lnSpc>
              <a:spcBef>
                <a:spcPts val="1895"/>
              </a:spcBef>
            </a:pPr>
            <a:r>
              <a:rPr sz="4400" b="1" dirty="0">
                <a:solidFill>
                  <a:srgbClr val="FFFFFF"/>
                </a:solidFill>
                <a:latin typeface="Arial"/>
                <a:cs typeface="Arial"/>
              </a:rPr>
              <a:t>If</a:t>
            </a:r>
            <a:r>
              <a:rPr sz="44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44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FFFFFF"/>
                </a:solidFill>
                <a:latin typeface="Arial"/>
                <a:cs typeface="Arial"/>
              </a:rPr>
              <a:t>miss</a:t>
            </a:r>
            <a:r>
              <a:rPr sz="44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44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400" b="1" spc="-10" dirty="0">
                <a:solidFill>
                  <a:srgbClr val="FFFFFF"/>
                </a:solidFill>
                <a:latin typeface="Arial"/>
                <a:cs typeface="Arial"/>
              </a:rPr>
              <a:t>Iniial </a:t>
            </a:r>
            <a:r>
              <a:rPr sz="4400" b="1" dirty="0">
                <a:solidFill>
                  <a:srgbClr val="FFFFFF"/>
                </a:solidFill>
                <a:latin typeface="Arial"/>
                <a:cs typeface="Arial"/>
              </a:rPr>
              <a:t>Enrollment</a:t>
            </a:r>
            <a:r>
              <a:rPr sz="4400" b="1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FFFFFF"/>
                </a:solidFill>
                <a:latin typeface="Arial"/>
                <a:cs typeface="Arial"/>
              </a:rPr>
              <a:t>Period,</a:t>
            </a:r>
            <a:r>
              <a:rPr sz="4400" b="1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4400" b="1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FFFFFF"/>
                </a:solidFill>
                <a:latin typeface="Arial"/>
                <a:cs typeface="Arial"/>
              </a:rPr>
              <a:t>do</a:t>
            </a:r>
            <a:r>
              <a:rPr sz="4400" b="1" spc="-1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400" b="1" spc="-25" dirty="0">
                <a:solidFill>
                  <a:srgbClr val="FFFFFF"/>
                </a:solidFill>
                <a:latin typeface="Arial"/>
                <a:cs typeface="Arial"/>
              </a:rPr>
              <a:t>not </a:t>
            </a:r>
            <a:r>
              <a:rPr sz="4400" b="1" dirty="0">
                <a:solidFill>
                  <a:srgbClr val="FFFFFF"/>
                </a:solidFill>
                <a:latin typeface="Arial"/>
                <a:cs typeface="Arial"/>
              </a:rPr>
              <a:t>have</a:t>
            </a:r>
            <a:r>
              <a:rPr sz="4400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4400" b="1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FFFFFF"/>
                </a:solidFill>
                <a:latin typeface="Arial"/>
                <a:cs typeface="Arial"/>
              </a:rPr>
              <a:t>Special</a:t>
            </a:r>
            <a:r>
              <a:rPr sz="44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400" b="1" spc="-10" dirty="0">
                <a:solidFill>
                  <a:srgbClr val="FFFFFF"/>
                </a:solidFill>
                <a:latin typeface="Arial"/>
                <a:cs typeface="Arial"/>
              </a:rPr>
              <a:t>Enrollment </a:t>
            </a:r>
            <a:r>
              <a:rPr sz="4400" b="1" dirty="0">
                <a:solidFill>
                  <a:srgbClr val="FFFFFF"/>
                </a:solidFill>
                <a:latin typeface="Arial"/>
                <a:cs typeface="Arial"/>
              </a:rPr>
              <a:t>Period,</a:t>
            </a:r>
            <a:r>
              <a:rPr sz="4400" b="1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FFFFFF"/>
                </a:solidFill>
                <a:latin typeface="Arial"/>
                <a:cs typeface="Arial"/>
              </a:rPr>
              <a:t>you</a:t>
            </a:r>
            <a:r>
              <a:rPr sz="4400" b="1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FFFFFF"/>
                </a:solidFill>
                <a:latin typeface="Arial"/>
                <a:cs typeface="Arial"/>
              </a:rPr>
              <a:t>can</a:t>
            </a:r>
            <a:r>
              <a:rPr sz="4400" b="1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FFFFFF"/>
                </a:solidFill>
                <a:latin typeface="Arial"/>
                <a:cs typeface="Arial"/>
              </a:rPr>
              <a:t>use</a:t>
            </a:r>
            <a:r>
              <a:rPr sz="4400" b="1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400" b="1" spc="-20" dirty="0">
                <a:solidFill>
                  <a:srgbClr val="FFFFFF"/>
                </a:solidFill>
                <a:latin typeface="Arial"/>
                <a:cs typeface="Arial"/>
              </a:rPr>
              <a:t>this </a:t>
            </a:r>
            <a:r>
              <a:rPr sz="4400" b="1" dirty="0">
                <a:solidFill>
                  <a:srgbClr val="FFFFFF"/>
                </a:solidFill>
                <a:latin typeface="Arial"/>
                <a:cs typeface="Arial"/>
              </a:rPr>
              <a:t>enrollment</a:t>
            </a:r>
            <a:r>
              <a:rPr sz="4400" b="1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FFFFFF"/>
                </a:solidFill>
                <a:latin typeface="Arial"/>
                <a:cs typeface="Arial"/>
              </a:rPr>
              <a:t>period</a:t>
            </a:r>
            <a:r>
              <a:rPr sz="4400" b="1" spc="-1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4400" b="1" spc="-1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FFFFFF"/>
                </a:solidFill>
                <a:latin typeface="Arial"/>
                <a:cs typeface="Arial"/>
              </a:rPr>
              <a:t>sign</a:t>
            </a:r>
            <a:r>
              <a:rPr sz="4400" b="1" spc="-1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400" b="1" spc="-25" dirty="0">
                <a:solidFill>
                  <a:srgbClr val="FFFFFF"/>
                </a:solidFill>
                <a:latin typeface="Arial"/>
                <a:cs typeface="Arial"/>
              </a:rPr>
              <a:t>up </a:t>
            </a:r>
            <a:r>
              <a:rPr sz="4400" b="1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44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400" b="1" spc="-10" dirty="0">
                <a:solidFill>
                  <a:srgbClr val="FFFFFF"/>
                </a:solidFill>
                <a:latin typeface="Arial"/>
                <a:cs typeface="Arial"/>
              </a:rPr>
              <a:t>Medicare.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0E8F89-5B4F-2190-8A37-47C992C43271}"/>
              </a:ext>
            </a:extLst>
          </p:cNvPr>
          <p:cNvSpPr txBox="1"/>
          <p:nvPr/>
        </p:nvSpPr>
        <p:spPr>
          <a:xfrm>
            <a:off x="922019" y="530887"/>
            <a:ext cx="88392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861060" lvl="0" indent="0" algn="ctr" defTabSz="914400" eaLnBrk="1" fontAlgn="auto" latinLnBrk="0" hangingPunct="1">
              <a:lnSpc>
                <a:spcPct val="100000"/>
              </a:lnSpc>
              <a:spcBef>
                <a:spcPts val="198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Arial"/>
                <a:cs typeface="Arial"/>
              </a:rPr>
              <a:t>Enrollment</a:t>
            </a:r>
            <a:r>
              <a:rPr kumimoji="0" lang="en-US" sz="4400" b="1" i="0" u="none" strike="noStrike" kern="0" cap="none" spc="-145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Arial"/>
                <a:cs typeface="Arial"/>
              </a:rPr>
              <a:t>Periods</a:t>
            </a:r>
            <a:r>
              <a:rPr kumimoji="0" lang="en-US" sz="4400" b="1" i="0" u="none" strike="noStrike" kern="0" cap="none" spc="-145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Arial"/>
                <a:cs typeface="Arial"/>
              </a:rPr>
              <a:t>for</a:t>
            </a:r>
            <a:r>
              <a:rPr kumimoji="0" lang="en-US" sz="4400" b="1" i="0" u="none" strike="noStrike" kern="0" cap="none" spc="-145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4400" b="1" i="0" u="none" strike="noStrike" kern="0" cap="none" spc="-2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Arial"/>
                <a:cs typeface="Arial"/>
              </a:rPr>
              <a:t>$400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81480" y="2289177"/>
            <a:ext cx="6695440" cy="2707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95"/>
              </a:spcBef>
            </a:pPr>
            <a:r>
              <a:rPr sz="4400" b="1" dirty="0">
                <a:solidFill>
                  <a:srgbClr val="EAEAEA"/>
                </a:solidFill>
                <a:latin typeface="Arial"/>
                <a:cs typeface="Arial"/>
              </a:rPr>
              <a:t>What</a:t>
            </a:r>
            <a:r>
              <a:rPr sz="4400" b="1" spc="-105" dirty="0">
                <a:solidFill>
                  <a:srgbClr val="EAEAEA"/>
                </a:solidFill>
                <a:latin typeface="Arial"/>
                <a:cs typeface="Arial"/>
              </a:rPr>
              <a:t> </a:t>
            </a:r>
            <a:r>
              <a:rPr sz="4400" b="1" spc="-25" dirty="0">
                <a:solidFill>
                  <a:srgbClr val="EAEAEA"/>
                </a:solidFill>
                <a:latin typeface="Arial"/>
                <a:cs typeface="Arial"/>
              </a:rPr>
              <a:t>is</a:t>
            </a:r>
            <a:endParaRPr sz="4400" dirty="0">
              <a:latin typeface="Arial"/>
              <a:cs typeface="Arial"/>
            </a:endParaRPr>
          </a:p>
          <a:p>
            <a:pPr marL="12700" marR="5080" indent="3175" algn="ctr">
              <a:lnSpc>
                <a:spcPct val="100000"/>
              </a:lnSpc>
            </a:pPr>
            <a:r>
              <a:rPr sz="4400" b="1" dirty="0">
                <a:solidFill>
                  <a:srgbClr val="EAEAEA"/>
                </a:solidFill>
                <a:latin typeface="Arial"/>
                <a:cs typeface="Arial"/>
              </a:rPr>
              <a:t>The</a:t>
            </a:r>
            <a:r>
              <a:rPr sz="4400" b="1" spc="-140" dirty="0">
                <a:solidFill>
                  <a:srgbClr val="EAEAEA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EAEAEA"/>
                </a:solidFill>
                <a:latin typeface="Arial"/>
                <a:cs typeface="Arial"/>
              </a:rPr>
              <a:t>General</a:t>
            </a:r>
            <a:r>
              <a:rPr sz="4400" b="1" spc="-135" dirty="0">
                <a:solidFill>
                  <a:srgbClr val="EAEAEA"/>
                </a:solidFill>
                <a:latin typeface="Arial"/>
                <a:cs typeface="Arial"/>
              </a:rPr>
              <a:t> </a:t>
            </a:r>
            <a:r>
              <a:rPr sz="4400" b="1" spc="-10" dirty="0">
                <a:solidFill>
                  <a:srgbClr val="EAEAEA"/>
                </a:solidFill>
                <a:latin typeface="Arial"/>
                <a:cs typeface="Arial"/>
              </a:rPr>
              <a:t>Enrollment </a:t>
            </a:r>
            <a:r>
              <a:rPr sz="4400" b="1" dirty="0">
                <a:solidFill>
                  <a:srgbClr val="EAEAEA"/>
                </a:solidFill>
                <a:latin typeface="Arial"/>
                <a:cs typeface="Arial"/>
              </a:rPr>
              <a:t>Period</a:t>
            </a:r>
            <a:r>
              <a:rPr sz="4400" b="1" spc="-114" dirty="0">
                <a:solidFill>
                  <a:srgbClr val="EAEAEA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EAEAEA"/>
                </a:solidFill>
                <a:latin typeface="Arial"/>
                <a:cs typeface="Arial"/>
              </a:rPr>
              <a:t>-</a:t>
            </a:r>
            <a:r>
              <a:rPr sz="4400" b="1" spc="-110" dirty="0">
                <a:solidFill>
                  <a:srgbClr val="EAEAEA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EAEAEA"/>
                </a:solidFill>
                <a:latin typeface="Arial"/>
                <a:cs typeface="Arial"/>
              </a:rPr>
              <a:t>January</a:t>
            </a:r>
            <a:r>
              <a:rPr sz="4400" b="1" spc="-110" dirty="0">
                <a:solidFill>
                  <a:srgbClr val="EAEAEA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EAEAEA"/>
                </a:solidFill>
                <a:latin typeface="Arial"/>
                <a:cs typeface="Arial"/>
              </a:rPr>
              <a:t>1st</a:t>
            </a:r>
            <a:r>
              <a:rPr sz="4400" b="1" spc="-110" dirty="0">
                <a:solidFill>
                  <a:srgbClr val="EAEAEA"/>
                </a:solidFill>
                <a:latin typeface="Arial"/>
                <a:cs typeface="Arial"/>
              </a:rPr>
              <a:t> </a:t>
            </a:r>
            <a:r>
              <a:rPr sz="4400" b="1" spc="-50" dirty="0">
                <a:solidFill>
                  <a:srgbClr val="EAEAEA"/>
                </a:solidFill>
                <a:latin typeface="Arial"/>
                <a:cs typeface="Arial"/>
              </a:rPr>
              <a:t>- </a:t>
            </a:r>
            <a:r>
              <a:rPr sz="4400" b="1" dirty="0">
                <a:solidFill>
                  <a:srgbClr val="EAEAEA"/>
                </a:solidFill>
                <a:latin typeface="Arial"/>
                <a:cs typeface="Arial"/>
              </a:rPr>
              <a:t>March</a:t>
            </a:r>
            <a:r>
              <a:rPr sz="4400" b="1" spc="-105" dirty="0">
                <a:solidFill>
                  <a:srgbClr val="EAEAEA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EAEAEA"/>
                </a:solidFill>
                <a:latin typeface="Arial"/>
                <a:cs typeface="Arial"/>
              </a:rPr>
              <a:t>31st</a:t>
            </a:r>
            <a:r>
              <a:rPr sz="4400" b="1" spc="-105" dirty="0">
                <a:solidFill>
                  <a:srgbClr val="EAEAEA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EAEAEA"/>
                </a:solidFill>
                <a:latin typeface="Arial"/>
                <a:cs typeface="Arial"/>
              </a:rPr>
              <a:t>of</a:t>
            </a:r>
            <a:r>
              <a:rPr sz="4400" b="1" spc="-105" dirty="0">
                <a:solidFill>
                  <a:srgbClr val="EAEAEA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EAEAEA"/>
                </a:solidFill>
                <a:latin typeface="Arial"/>
                <a:cs typeface="Arial"/>
              </a:rPr>
              <a:t>each</a:t>
            </a:r>
            <a:r>
              <a:rPr sz="4400" b="1" spc="-105" dirty="0">
                <a:solidFill>
                  <a:srgbClr val="EAEAEA"/>
                </a:solidFill>
                <a:latin typeface="Arial"/>
                <a:cs typeface="Arial"/>
              </a:rPr>
              <a:t> </a:t>
            </a:r>
            <a:r>
              <a:rPr sz="4400" b="1" spc="-10" dirty="0">
                <a:solidFill>
                  <a:srgbClr val="EAEAEA"/>
                </a:solidFill>
                <a:latin typeface="Arial"/>
                <a:cs typeface="Arial"/>
              </a:rPr>
              <a:t>year?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22019" y="1623060"/>
            <a:ext cx="8130540" cy="0"/>
          </a:xfrm>
          <a:custGeom>
            <a:avLst/>
            <a:gdLst/>
            <a:ahLst/>
            <a:cxnLst/>
            <a:rect l="l" t="t" r="r" b="b"/>
            <a:pathLst>
              <a:path w="8130540">
                <a:moveTo>
                  <a:pt x="0" y="0"/>
                </a:moveTo>
                <a:lnTo>
                  <a:pt x="8130540" y="0"/>
                </a:lnTo>
              </a:path>
            </a:pathLst>
          </a:custGeom>
          <a:ln w="27940">
            <a:solidFill>
              <a:srgbClr val="EAEA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2019" y="6065520"/>
            <a:ext cx="8130540" cy="0"/>
          </a:xfrm>
          <a:custGeom>
            <a:avLst/>
            <a:gdLst/>
            <a:ahLst/>
            <a:cxnLst/>
            <a:rect l="l" t="t" r="r" b="b"/>
            <a:pathLst>
              <a:path w="8130540">
                <a:moveTo>
                  <a:pt x="0" y="0"/>
                </a:moveTo>
                <a:lnTo>
                  <a:pt x="8130540" y="0"/>
                </a:lnTo>
              </a:path>
            </a:pathLst>
          </a:custGeom>
          <a:ln w="27940">
            <a:solidFill>
              <a:srgbClr val="EAEA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87436" y="574038"/>
            <a:ext cx="779970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dirty="0"/>
              <a:t>Enrollment</a:t>
            </a:r>
            <a:r>
              <a:rPr spc="-145" dirty="0"/>
              <a:t> </a:t>
            </a:r>
            <a:r>
              <a:rPr dirty="0"/>
              <a:t>Periods</a:t>
            </a:r>
            <a:r>
              <a:rPr spc="-145" dirty="0"/>
              <a:t> </a:t>
            </a:r>
            <a:r>
              <a:rPr dirty="0"/>
              <a:t>for</a:t>
            </a:r>
            <a:r>
              <a:rPr spc="-145" dirty="0"/>
              <a:t> </a:t>
            </a:r>
            <a:r>
              <a:rPr spc="-20" dirty="0"/>
              <a:t>$400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954527" y="6635752"/>
            <a:ext cx="4312920" cy="562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 action="ppaction://hlinksldjump"/>
              </a:rPr>
              <a:t>Return</a:t>
            </a:r>
            <a:r>
              <a:rPr sz="3500" b="1" u="heavy" spc="-3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 action="ppaction://hlinksldjump"/>
              </a:rPr>
              <a:t> </a:t>
            </a:r>
            <a:r>
              <a:rPr sz="35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 action="ppaction://hlinksldjump"/>
              </a:rPr>
              <a:t>to</a:t>
            </a:r>
            <a:r>
              <a:rPr sz="3500" b="1" u="heavy" spc="-3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 action="ppaction://hlinksldjump"/>
              </a:rPr>
              <a:t> </a:t>
            </a:r>
            <a:r>
              <a:rPr sz="35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 action="ppaction://hlinksldjump"/>
              </a:rPr>
              <a:t>the</a:t>
            </a:r>
            <a:r>
              <a:rPr sz="3500" b="1" u="heavy" spc="-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 action="ppaction://hlinksldjump"/>
              </a:rPr>
              <a:t> </a:t>
            </a:r>
            <a:r>
              <a:rPr sz="3500" b="1" u="heavy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 action="ppaction://hlinksldjump"/>
              </a:rPr>
              <a:t>board!</a:t>
            </a:r>
            <a:endParaRPr sz="35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22019" y="1623060"/>
            <a:ext cx="8130540" cy="0"/>
          </a:xfrm>
          <a:custGeom>
            <a:avLst/>
            <a:gdLst/>
            <a:ahLst/>
            <a:cxnLst/>
            <a:rect l="l" t="t" r="r" b="b"/>
            <a:pathLst>
              <a:path w="8130540">
                <a:moveTo>
                  <a:pt x="0" y="0"/>
                </a:moveTo>
                <a:lnTo>
                  <a:pt x="8130540" y="0"/>
                </a:lnTo>
              </a:path>
            </a:pathLst>
          </a:custGeom>
          <a:ln w="27940">
            <a:solidFill>
              <a:srgbClr val="EAEA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22019" y="6065520"/>
            <a:ext cx="8130540" cy="0"/>
          </a:xfrm>
          <a:custGeom>
            <a:avLst/>
            <a:gdLst/>
            <a:ahLst/>
            <a:cxnLst/>
            <a:rect l="l" t="t" r="r" b="b"/>
            <a:pathLst>
              <a:path w="8130540">
                <a:moveTo>
                  <a:pt x="0" y="0"/>
                </a:moveTo>
                <a:lnTo>
                  <a:pt x="8130540" y="0"/>
                </a:lnTo>
              </a:path>
            </a:pathLst>
          </a:custGeom>
          <a:ln w="27940">
            <a:solidFill>
              <a:srgbClr val="EAEA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22007" y="1677942"/>
            <a:ext cx="8414385" cy="3795270"/>
          </a:xfrm>
          <a:prstGeom prst="rect">
            <a:avLst/>
          </a:prstGeom>
        </p:spPr>
        <p:txBody>
          <a:bodyPr vert="horz" wrap="square" lIns="0" tIns="405765" rIns="0" bIns="0" rtlCol="0">
            <a:spAutoFit/>
          </a:bodyPr>
          <a:lstStyle/>
          <a:p>
            <a:pPr marL="229235" marR="5080" algn="ctr">
              <a:lnSpc>
                <a:spcPct val="100000"/>
              </a:lnSpc>
              <a:spcBef>
                <a:spcPts val="3095"/>
              </a:spcBef>
            </a:pPr>
            <a:r>
              <a:rPr sz="4400" b="1" dirty="0">
                <a:solidFill>
                  <a:srgbClr val="EAEAEA"/>
                </a:solidFill>
                <a:latin typeface="Arial"/>
                <a:cs typeface="Arial"/>
              </a:rPr>
              <a:t>If</a:t>
            </a:r>
            <a:r>
              <a:rPr sz="4400" b="1" spc="-80" dirty="0">
                <a:solidFill>
                  <a:srgbClr val="EAEAEA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EAEAEA"/>
                </a:solidFill>
                <a:latin typeface="Arial"/>
                <a:cs typeface="Arial"/>
              </a:rPr>
              <a:t>a</a:t>
            </a:r>
            <a:r>
              <a:rPr sz="4400" b="1" spc="-80" dirty="0">
                <a:solidFill>
                  <a:srgbClr val="EAEAEA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EAEAEA"/>
                </a:solidFill>
                <a:latin typeface="Arial"/>
                <a:cs typeface="Arial"/>
              </a:rPr>
              <a:t>person</a:t>
            </a:r>
            <a:r>
              <a:rPr sz="4400" b="1" spc="-80" dirty="0">
                <a:solidFill>
                  <a:srgbClr val="EAEAEA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EAEAEA"/>
                </a:solidFill>
                <a:latin typeface="Arial"/>
                <a:cs typeface="Arial"/>
              </a:rPr>
              <a:t>deferred</a:t>
            </a:r>
            <a:r>
              <a:rPr sz="4400" b="1" spc="-75" dirty="0">
                <a:solidFill>
                  <a:srgbClr val="EAEAEA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EAEAEA"/>
                </a:solidFill>
                <a:latin typeface="Arial"/>
                <a:cs typeface="Arial"/>
              </a:rPr>
              <a:t>Part</a:t>
            </a:r>
            <a:r>
              <a:rPr sz="4400" b="1" spc="-80" dirty="0">
                <a:solidFill>
                  <a:srgbClr val="EAEAEA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EAEAEA"/>
                </a:solidFill>
                <a:latin typeface="Arial"/>
                <a:cs typeface="Arial"/>
              </a:rPr>
              <a:t>B</a:t>
            </a:r>
            <a:r>
              <a:rPr sz="4400" b="1" spc="-85" dirty="0">
                <a:solidFill>
                  <a:srgbClr val="EAEAEA"/>
                </a:solidFill>
                <a:latin typeface="Arial"/>
                <a:cs typeface="Arial"/>
              </a:rPr>
              <a:t> </a:t>
            </a:r>
            <a:r>
              <a:rPr sz="4400" b="1" spc="-25" dirty="0">
                <a:solidFill>
                  <a:srgbClr val="EAEAEA"/>
                </a:solidFill>
                <a:latin typeface="Arial"/>
                <a:cs typeface="Arial"/>
              </a:rPr>
              <a:t>due </a:t>
            </a:r>
            <a:r>
              <a:rPr sz="4400" b="1" dirty="0">
                <a:solidFill>
                  <a:srgbClr val="EAEAEA"/>
                </a:solidFill>
                <a:latin typeface="Arial"/>
                <a:cs typeface="Arial"/>
              </a:rPr>
              <a:t>to</a:t>
            </a:r>
            <a:r>
              <a:rPr sz="4400" b="1" spc="-150" dirty="0">
                <a:solidFill>
                  <a:srgbClr val="EAEAEA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EAEAEA"/>
                </a:solidFill>
                <a:latin typeface="Arial"/>
                <a:cs typeface="Arial"/>
              </a:rPr>
              <a:t>employer</a:t>
            </a:r>
            <a:r>
              <a:rPr sz="4400" b="1" spc="-150" dirty="0">
                <a:solidFill>
                  <a:srgbClr val="EAEAEA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EAEAEA"/>
                </a:solidFill>
                <a:latin typeface="Arial"/>
                <a:cs typeface="Arial"/>
              </a:rPr>
              <a:t>coverage</a:t>
            </a:r>
            <a:r>
              <a:rPr sz="4400" b="1" spc="-145" dirty="0">
                <a:solidFill>
                  <a:srgbClr val="EAEAEA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EAEAEA"/>
                </a:solidFill>
                <a:latin typeface="Arial"/>
                <a:cs typeface="Arial"/>
              </a:rPr>
              <a:t>they</a:t>
            </a:r>
            <a:r>
              <a:rPr sz="4400" b="1" spc="-150" dirty="0">
                <a:solidFill>
                  <a:srgbClr val="EAEAEA"/>
                </a:solidFill>
                <a:latin typeface="Arial"/>
                <a:cs typeface="Arial"/>
              </a:rPr>
              <a:t> </a:t>
            </a:r>
            <a:r>
              <a:rPr sz="4400" b="1" spc="-20" dirty="0">
                <a:solidFill>
                  <a:srgbClr val="EAEAEA"/>
                </a:solidFill>
                <a:latin typeface="Arial"/>
                <a:cs typeface="Arial"/>
              </a:rPr>
              <a:t>will </a:t>
            </a:r>
            <a:r>
              <a:rPr sz="4400" b="1" dirty="0">
                <a:solidFill>
                  <a:srgbClr val="EAEAEA"/>
                </a:solidFill>
                <a:latin typeface="Arial"/>
                <a:cs typeface="Arial"/>
              </a:rPr>
              <a:t>utilize</a:t>
            </a:r>
            <a:r>
              <a:rPr sz="4400" b="1" spc="-155" dirty="0">
                <a:solidFill>
                  <a:srgbClr val="EAEAEA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EAEAEA"/>
                </a:solidFill>
                <a:latin typeface="Arial"/>
                <a:cs typeface="Arial"/>
              </a:rPr>
              <a:t>this</a:t>
            </a:r>
            <a:r>
              <a:rPr sz="4400" b="1" spc="-160" dirty="0">
                <a:solidFill>
                  <a:srgbClr val="EAEAEA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EAEAEA"/>
                </a:solidFill>
                <a:latin typeface="Arial"/>
                <a:cs typeface="Arial"/>
              </a:rPr>
              <a:t>enrollment</a:t>
            </a:r>
            <a:r>
              <a:rPr sz="4400" b="1" spc="-155" dirty="0">
                <a:solidFill>
                  <a:srgbClr val="EAEAEA"/>
                </a:solidFill>
                <a:latin typeface="Arial"/>
                <a:cs typeface="Arial"/>
              </a:rPr>
              <a:t> </a:t>
            </a:r>
            <a:r>
              <a:rPr sz="4400" b="1" spc="-10" dirty="0">
                <a:solidFill>
                  <a:srgbClr val="EAEAEA"/>
                </a:solidFill>
                <a:latin typeface="Arial"/>
                <a:cs typeface="Arial"/>
              </a:rPr>
              <a:t>period </a:t>
            </a:r>
            <a:r>
              <a:rPr sz="4400" b="1" dirty="0">
                <a:solidFill>
                  <a:srgbClr val="EAEAEA"/>
                </a:solidFill>
                <a:latin typeface="Arial"/>
                <a:cs typeface="Arial"/>
              </a:rPr>
              <a:t>once</a:t>
            </a:r>
            <a:r>
              <a:rPr sz="4400" b="1" spc="-200" dirty="0">
                <a:solidFill>
                  <a:srgbClr val="EAEAEA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EAEAEA"/>
                </a:solidFill>
                <a:latin typeface="Arial"/>
                <a:cs typeface="Arial"/>
              </a:rPr>
              <a:t>employment</a:t>
            </a:r>
            <a:r>
              <a:rPr sz="4400" b="1" spc="-204" dirty="0">
                <a:solidFill>
                  <a:srgbClr val="EAEAEA"/>
                </a:solidFill>
                <a:latin typeface="Arial"/>
                <a:cs typeface="Arial"/>
              </a:rPr>
              <a:t> </a:t>
            </a:r>
            <a:r>
              <a:rPr sz="4400" b="1" spc="-10" dirty="0">
                <a:solidFill>
                  <a:srgbClr val="EAEAEA"/>
                </a:solidFill>
                <a:latin typeface="Arial"/>
                <a:cs typeface="Arial"/>
              </a:rPr>
              <a:t>and/or </a:t>
            </a:r>
            <a:r>
              <a:rPr sz="4400" b="1" dirty="0">
                <a:solidFill>
                  <a:srgbClr val="EAEAEA"/>
                </a:solidFill>
                <a:latin typeface="Arial"/>
                <a:cs typeface="Arial"/>
              </a:rPr>
              <a:t>employment</a:t>
            </a:r>
            <a:r>
              <a:rPr sz="4400" b="1" spc="-270" dirty="0">
                <a:solidFill>
                  <a:srgbClr val="EAEAEA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EAEAEA"/>
                </a:solidFill>
                <a:latin typeface="Arial"/>
                <a:cs typeface="Arial"/>
              </a:rPr>
              <a:t>coverage</a:t>
            </a:r>
            <a:r>
              <a:rPr sz="4400" b="1" spc="-265" dirty="0">
                <a:solidFill>
                  <a:srgbClr val="EAEAEA"/>
                </a:solidFill>
                <a:latin typeface="Arial"/>
                <a:cs typeface="Arial"/>
              </a:rPr>
              <a:t> </a:t>
            </a:r>
            <a:r>
              <a:rPr sz="4400" b="1" spc="-10" dirty="0">
                <a:solidFill>
                  <a:srgbClr val="EAEAEA"/>
                </a:solidFill>
                <a:latin typeface="Arial"/>
                <a:cs typeface="Arial"/>
              </a:rPr>
              <a:t>ends?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C2D6D9-3E5E-5156-E335-40899EDA2776}"/>
              </a:ext>
            </a:extLst>
          </p:cNvPr>
          <p:cNvSpPr txBox="1"/>
          <p:nvPr/>
        </p:nvSpPr>
        <p:spPr>
          <a:xfrm>
            <a:off x="1083943" y="557465"/>
            <a:ext cx="789051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31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Arial"/>
                <a:cs typeface="Arial"/>
              </a:rPr>
              <a:t>Enrollment</a:t>
            </a:r>
            <a:r>
              <a:rPr kumimoji="0" lang="en-US" sz="4400" b="1" i="0" u="none" strike="noStrike" kern="0" cap="none" spc="-145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Arial"/>
                <a:cs typeface="Arial"/>
              </a:rPr>
              <a:t>Periods</a:t>
            </a:r>
            <a:r>
              <a:rPr kumimoji="0" lang="en-US" sz="4400" b="1" i="0" u="none" strike="noStrike" kern="0" cap="none" spc="-145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Arial"/>
                <a:cs typeface="Arial"/>
              </a:rPr>
              <a:t>for</a:t>
            </a:r>
            <a:r>
              <a:rPr kumimoji="0" lang="en-US" sz="4400" b="1" i="0" u="none" strike="noStrike" kern="0" cap="none" spc="-145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4400" b="1" i="0" u="none" strike="noStrike" kern="0" cap="none" spc="-2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Arial"/>
                <a:cs typeface="Arial"/>
              </a:rPr>
              <a:t>$600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60304" y="3881988"/>
            <a:ext cx="4939665" cy="624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60"/>
              </a:lnSpc>
              <a:tabLst>
                <a:tab pos="4597400" algn="l"/>
              </a:tabLst>
            </a:pPr>
            <a:r>
              <a:rPr sz="4400" b="1" spc="-25" dirty="0">
                <a:solidFill>
                  <a:srgbClr val="EAEAEA"/>
                </a:solidFill>
                <a:latin typeface="Arial"/>
                <a:cs typeface="Arial"/>
              </a:rPr>
              <a:t>ca</a:t>
            </a:r>
            <a:r>
              <a:rPr sz="4400" b="1" dirty="0">
                <a:solidFill>
                  <a:srgbClr val="EAEAEA"/>
                </a:solidFill>
                <a:latin typeface="Arial"/>
                <a:cs typeface="Arial"/>
              </a:rPr>
              <a:t>	</a:t>
            </a:r>
            <a:r>
              <a:rPr sz="4400" b="1" spc="-50" dirty="0">
                <a:solidFill>
                  <a:srgbClr val="EAEAEA"/>
                </a:solidFill>
                <a:latin typeface="Arial"/>
                <a:cs typeface="Arial"/>
              </a:rPr>
              <a:t>?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80" y="114300"/>
            <a:ext cx="9989185" cy="7543800"/>
          </a:xfrm>
          <a:custGeom>
            <a:avLst/>
            <a:gdLst/>
            <a:ahLst/>
            <a:cxnLst/>
            <a:rect l="l" t="t" r="r" b="b"/>
            <a:pathLst>
              <a:path w="9989185" h="7543800">
                <a:moveTo>
                  <a:pt x="9988677" y="7543800"/>
                </a:moveTo>
                <a:lnTo>
                  <a:pt x="9988677" y="0"/>
                </a:lnTo>
                <a:lnTo>
                  <a:pt x="0" y="0"/>
                </a:lnTo>
                <a:lnTo>
                  <a:pt x="0" y="7543800"/>
                </a:lnTo>
                <a:lnTo>
                  <a:pt x="9988677" y="7543800"/>
                </a:lnTo>
                <a:close/>
              </a:path>
            </a:pathLst>
          </a:custGeom>
          <a:solidFill>
            <a:srgbClr val="33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000086" y="2966631"/>
            <a:ext cx="4839335" cy="1366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23825">
              <a:lnSpc>
                <a:spcPct val="100000"/>
              </a:lnSpc>
              <a:spcBef>
                <a:spcPts val="95"/>
              </a:spcBef>
            </a:pPr>
            <a:r>
              <a:rPr sz="4400" b="1" dirty="0">
                <a:solidFill>
                  <a:srgbClr val="EAEAEA"/>
                </a:solidFill>
                <a:latin typeface="Arial"/>
                <a:cs typeface="Arial"/>
              </a:rPr>
              <a:t>What</a:t>
            </a:r>
            <a:r>
              <a:rPr sz="4400" b="1" spc="-60" dirty="0">
                <a:solidFill>
                  <a:srgbClr val="EAEAEA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EAEAEA"/>
                </a:solidFill>
                <a:latin typeface="Arial"/>
                <a:cs typeface="Arial"/>
              </a:rPr>
              <a:t>is</a:t>
            </a:r>
            <a:r>
              <a:rPr sz="4400" b="1" spc="-55" dirty="0">
                <a:solidFill>
                  <a:srgbClr val="EAEAEA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EAEAEA"/>
                </a:solidFill>
                <a:latin typeface="Arial"/>
                <a:cs typeface="Arial"/>
              </a:rPr>
              <a:t>a</a:t>
            </a:r>
            <a:r>
              <a:rPr sz="4400" b="1" spc="-60" dirty="0">
                <a:solidFill>
                  <a:srgbClr val="EAEAEA"/>
                </a:solidFill>
                <a:latin typeface="Arial"/>
                <a:cs typeface="Arial"/>
              </a:rPr>
              <a:t> </a:t>
            </a:r>
            <a:r>
              <a:rPr sz="4400" b="1" spc="-10" dirty="0">
                <a:solidFill>
                  <a:srgbClr val="EAEAEA"/>
                </a:solidFill>
                <a:latin typeface="Arial"/>
                <a:cs typeface="Arial"/>
              </a:rPr>
              <a:t>Special </a:t>
            </a:r>
            <a:r>
              <a:rPr sz="4400" b="1" dirty="0">
                <a:solidFill>
                  <a:srgbClr val="EAEAEA"/>
                </a:solidFill>
                <a:latin typeface="Arial"/>
                <a:cs typeface="Arial"/>
              </a:rPr>
              <a:t>Enrollment</a:t>
            </a:r>
            <a:r>
              <a:rPr sz="4400" b="1" spc="-229" dirty="0">
                <a:solidFill>
                  <a:srgbClr val="EAEAEA"/>
                </a:solidFill>
                <a:latin typeface="Arial"/>
                <a:cs typeface="Arial"/>
              </a:rPr>
              <a:t> </a:t>
            </a:r>
            <a:r>
              <a:rPr sz="4400" b="1" spc="-10" dirty="0">
                <a:solidFill>
                  <a:srgbClr val="EAEAEA"/>
                </a:solidFill>
                <a:latin typeface="Arial"/>
                <a:cs typeface="Arial"/>
              </a:rPr>
              <a:t>Period</a:t>
            </a:r>
            <a:endParaRPr sz="44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085088" y="2042922"/>
            <a:ext cx="8138159" cy="3786504"/>
            <a:chOff x="1085088" y="2042922"/>
            <a:chExt cx="8138159" cy="3786504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85088" y="5796533"/>
              <a:ext cx="8138159" cy="3276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85088" y="2042922"/>
              <a:ext cx="8138159" cy="37338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2871470" y="6196839"/>
            <a:ext cx="4312920" cy="562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4" action="ppaction://hlinksldjump"/>
              </a:rPr>
              <a:t>Return</a:t>
            </a:r>
            <a:r>
              <a:rPr sz="3500" b="1" u="heavy" spc="-3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35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4" action="ppaction://hlinksldjump"/>
              </a:rPr>
              <a:t>to</a:t>
            </a:r>
            <a:r>
              <a:rPr sz="3500" b="1" u="heavy" spc="-3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35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4" action="ppaction://hlinksldjump"/>
              </a:rPr>
              <a:t>the</a:t>
            </a:r>
            <a:r>
              <a:rPr sz="3500" b="1" u="heavy" spc="-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4" action="ppaction://hlinksldjump"/>
              </a:rPr>
              <a:t> </a:t>
            </a:r>
            <a:r>
              <a:rPr sz="3500" b="1" u="heavy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4" action="ppaction://hlinksldjump"/>
              </a:rPr>
              <a:t>board!</a:t>
            </a:r>
            <a:endParaRPr sz="350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270062" y="1049772"/>
            <a:ext cx="744982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dirty="0"/>
              <a:t>Enrollment</a:t>
            </a:r>
            <a:r>
              <a:rPr spc="-150" dirty="0"/>
              <a:t> </a:t>
            </a:r>
            <a:r>
              <a:rPr dirty="0"/>
              <a:t>Periods</a:t>
            </a:r>
            <a:r>
              <a:rPr spc="-150" dirty="0"/>
              <a:t> </a:t>
            </a:r>
            <a:r>
              <a:rPr dirty="0"/>
              <a:t>for</a:t>
            </a:r>
            <a:r>
              <a:rPr spc="-150" dirty="0"/>
              <a:t> </a:t>
            </a:r>
            <a:r>
              <a:rPr spc="-20" dirty="0"/>
              <a:t>$600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22019" y="1623060"/>
            <a:ext cx="8130540" cy="0"/>
          </a:xfrm>
          <a:custGeom>
            <a:avLst/>
            <a:gdLst/>
            <a:ahLst/>
            <a:cxnLst/>
            <a:rect l="l" t="t" r="r" b="b"/>
            <a:pathLst>
              <a:path w="8130540">
                <a:moveTo>
                  <a:pt x="0" y="0"/>
                </a:moveTo>
                <a:lnTo>
                  <a:pt x="8130540" y="0"/>
                </a:lnTo>
              </a:path>
            </a:pathLst>
          </a:custGeom>
          <a:ln w="27940">
            <a:solidFill>
              <a:srgbClr val="EAEA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22019" y="6065520"/>
            <a:ext cx="8130540" cy="0"/>
          </a:xfrm>
          <a:custGeom>
            <a:avLst/>
            <a:gdLst/>
            <a:ahLst/>
            <a:cxnLst/>
            <a:rect l="l" t="t" r="r" b="b"/>
            <a:pathLst>
              <a:path w="8130540">
                <a:moveTo>
                  <a:pt x="0" y="0"/>
                </a:moveTo>
                <a:lnTo>
                  <a:pt x="8130540" y="0"/>
                </a:lnTo>
              </a:path>
            </a:pathLst>
          </a:custGeom>
          <a:ln w="27940">
            <a:solidFill>
              <a:srgbClr val="EAEA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69933" y="1981200"/>
            <a:ext cx="8108315" cy="33977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1930" marR="5080" indent="-6350" algn="ctr">
              <a:lnSpc>
                <a:spcPct val="100000"/>
              </a:lnSpc>
            </a:pPr>
            <a:r>
              <a:rPr sz="4400" b="1" dirty="0">
                <a:solidFill>
                  <a:srgbClr val="EAEAEA"/>
                </a:solidFill>
                <a:latin typeface="Arial"/>
                <a:cs typeface="Arial"/>
              </a:rPr>
              <a:t>A</a:t>
            </a:r>
            <a:r>
              <a:rPr sz="4400" b="1" spc="-125" dirty="0">
                <a:solidFill>
                  <a:srgbClr val="EAEAEA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EAEAEA"/>
                </a:solidFill>
                <a:latin typeface="Arial"/>
                <a:cs typeface="Arial"/>
              </a:rPr>
              <a:t>person</a:t>
            </a:r>
            <a:r>
              <a:rPr sz="4400" b="1" spc="-114" dirty="0">
                <a:solidFill>
                  <a:srgbClr val="EAEAEA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EAEAEA"/>
                </a:solidFill>
                <a:latin typeface="Arial"/>
                <a:cs typeface="Arial"/>
              </a:rPr>
              <a:t>currently</a:t>
            </a:r>
            <a:r>
              <a:rPr sz="4400" b="1" spc="-125" dirty="0">
                <a:solidFill>
                  <a:srgbClr val="EAEAEA"/>
                </a:solidFill>
                <a:latin typeface="Arial"/>
                <a:cs typeface="Arial"/>
              </a:rPr>
              <a:t> </a:t>
            </a:r>
            <a:r>
              <a:rPr sz="4400" b="1" spc="-10" dirty="0">
                <a:solidFill>
                  <a:srgbClr val="EAEAEA"/>
                </a:solidFill>
                <a:latin typeface="Arial"/>
                <a:cs typeface="Arial"/>
              </a:rPr>
              <a:t>enrolled</a:t>
            </a:r>
            <a:r>
              <a:rPr sz="4400" b="1" spc="1100" dirty="0">
                <a:solidFill>
                  <a:srgbClr val="EAEAEA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EAEAEA"/>
                </a:solidFill>
                <a:latin typeface="Arial"/>
                <a:cs typeface="Arial"/>
              </a:rPr>
              <a:t>in</a:t>
            </a:r>
            <a:r>
              <a:rPr sz="4400" b="1" spc="-80" dirty="0">
                <a:solidFill>
                  <a:srgbClr val="EAEAEA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EAEAEA"/>
                </a:solidFill>
                <a:latin typeface="Arial"/>
                <a:cs typeface="Arial"/>
              </a:rPr>
              <a:t>a</a:t>
            </a:r>
            <a:r>
              <a:rPr sz="4400" b="1" spc="-85" dirty="0">
                <a:solidFill>
                  <a:srgbClr val="EAEAEA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EAEAEA"/>
                </a:solidFill>
                <a:latin typeface="Arial"/>
                <a:cs typeface="Arial"/>
              </a:rPr>
              <a:t>Medicare</a:t>
            </a:r>
            <a:r>
              <a:rPr sz="4400" b="1" spc="-85" dirty="0">
                <a:solidFill>
                  <a:srgbClr val="EAEAEA"/>
                </a:solidFill>
                <a:latin typeface="Arial"/>
                <a:cs typeface="Arial"/>
              </a:rPr>
              <a:t> </a:t>
            </a:r>
            <a:r>
              <a:rPr sz="4400" b="1" spc="-10" dirty="0">
                <a:solidFill>
                  <a:srgbClr val="EAEAEA"/>
                </a:solidFill>
                <a:latin typeface="Arial"/>
                <a:cs typeface="Arial"/>
              </a:rPr>
              <a:t>Advantage </a:t>
            </a:r>
            <a:r>
              <a:rPr sz="4400" b="1" dirty="0">
                <a:solidFill>
                  <a:srgbClr val="EAEAEA"/>
                </a:solidFill>
                <a:latin typeface="Arial"/>
                <a:cs typeface="Arial"/>
              </a:rPr>
              <a:t>plan,</a:t>
            </a:r>
            <a:r>
              <a:rPr sz="4400" b="1" spc="-70" dirty="0">
                <a:solidFill>
                  <a:srgbClr val="EAEAEA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EAEAEA"/>
                </a:solidFill>
                <a:latin typeface="Arial"/>
                <a:cs typeface="Arial"/>
              </a:rPr>
              <a:t>and</a:t>
            </a:r>
            <a:r>
              <a:rPr sz="4400" b="1" spc="-75" dirty="0">
                <a:solidFill>
                  <a:srgbClr val="EAEAEA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EAEAEA"/>
                </a:solidFill>
                <a:latin typeface="Arial"/>
                <a:cs typeface="Arial"/>
              </a:rPr>
              <a:t>it</a:t>
            </a:r>
            <a:r>
              <a:rPr sz="4400" b="1" spc="-70" dirty="0">
                <a:solidFill>
                  <a:srgbClr val="EAEAEA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EAEAEA"/>
                </a:solidFill>
                <a:latin typeface="Arial"/>
                <a:cs typeface="Arial"/>
              </a:rPr>
              <a:t>is</a:t>
            </a:r>
            <a:r>
              <a:rPr sz="4400" b="1" spc="-65" dirty="0">
                <a:solidFill>
                  <a:srgbClr val="EAEAEA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EAEAEA"/>
                </a:solidFill>
                <a:latin typeface="Arial"/>
                <a:cs typeface="Arial"/>
              </a:rPr>
              <a:t>outside</a:t>
            </a:r>
            <a:r>
              <a:rPr sz="4400" b="1" spc="-70" dirty="0">
                <a:solidFill>
                  <a:srgbClr val="EAEAEA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EAEAEA"/>
                </a:solidFill>
                <a:latin typeface="Arial"/>
                <a:cs typeface="Arial"/>
              </a:rPr>
              <a:t>of</a:t>
            </a:r>
            <a:r>
              <a:rPr sz="4400" b="1" spc="-70" dirty="0">
                <a:solidFill>
                  <a:srgbClr val="EAEAEA"/>
                </a:solidFill>
                <a:latin typeface="Arial"/>
                <a:cs typeface="Arial"/>
              </a:rPr>
              <a:t> </a:t>
            </a:r>
            <a:r>
              <a:rPr sz="4400" b="1" spc="-20" dirty="0">
                <a:solidFill>
                  <a:srgbClr val="EAEAEA"/>
                </a:solidFill>
                <a:latin typeface="Arial"/>
                <a:cs typeface="Arial"/>
              </a:rPr>
              <a:t>open </a:t>
            </a:r>
            <a:r>
              <a:rPr sz="4400" b="1" dirty="0">
                <a:solidFill>
                  <a:srgbClr val="EAEAEA"/>
                </a:solidFill>
                <a:latin typeface="Arial"/>
                <a:cs typeface="Arial"/>
              </a:rPr>
              <a:t>enrollment,</a:t>
            </a:r>
            <a:r>
              <a:rPr sz="4400" b="1" spc="-150" dirty="0">
                <a:solidFill>
                  <a:srgbClr val="EAEAEA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EAEAEA"/>
                </a:solidFill>
                <a:latin typeface="Arial"/>
                <a:cs typeface="Arial"/>
              </a:rPr>
              <a:t>can</a:t>
            </a:r>
            <a:r>
              <a:rPr sz="4400" b="1" spc="-145" dirty="0">
                <a:solidFill>
                  <a:srgbClr val="EAEAEA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EAEAEA"/>
                </a:solidFill>
                <a:latin typeface="Arial"/>
                <a:cs typeface="Arial"/>
              </a:rPr>
              <a:t>utilize</a:t>
            </a:r>
            <a:r>
              <a:rPr sz="4400" b="1" spc="-140" dirty="0">
                <a:solidFill>
                  <a:srgbClr val="EAEAEA"/>
                </a:solidFill>
                <a:latin typeface="Arial"/>
                <a:cs typeface="Arial"/>
              </a:rPr>
              <a:t> </a:t>
            </a:r>
            <a:r>
              <a:rPr sz="4400" b="1" spc="-20" dirty="0">
                <a:solidFill>
                  <a:srgbClr val="EAEAEA"/>
                </a:solidFill>
                <a:latin typeface="Arial"/>
                <a:cs typeface="Arial"/>
              </a:rPr>
              <a:t>this </a:t>
            </a:r>
            <a:r>
              <a:rPr sz="4400" b="1" dirty="0">
                <a:solidFill>
                  <a:srgbClr val="EAEAEA"/>
                </a:solidFill>
                <a:latin typeface="Arial"/>
                <a:cs typeface="Arial"/>
              </a:rPr>
              <a:t>additional</a:t>
            </a:r>
            <a:r>
              <a:rPr sz="4400" b="1" spc="-220" dirty="0">
                <a:solidFill>
                  <a:srgbClr val="EAEAEA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EAEAEA"/>
                </a:solidFill>
                <a:latin typeface="Arial"/>
                <a:cs typeface="Arial"/>
              </a:rPr>
              <a:t>enrollment</a:t>
            </a:r>
            <a:r>
              <a:rPr sz="4400" b="1" spc="-215" dirty="0">
                <a:solidFill>
                  <a:srgbClr val="EAEAEA"/>
                </a:solidFill>
                <a:latin typeface="Arial"/>
                <a:cs typeface="Arial"/>
              </a:rPr>
              <a:t> </a:t>
            </a:r>
            <a:r>
              <a:rPr sz="4400" b="1" spc="-10" dirty="0">
                <a:solidFill>
                  <a:srgbClr val="EAEAEA"/>
                </a:solidFill>
                <a:latin typeface="Arial"/>
                <a:cs typeface="Arial"/>
              </a:rPr>
              <a:t>period.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7F4727-6765-3AD9-FB34-909680A014AC}"/>
              </a:ext>
            </a:extLst>
          </p:cNvPr>
          <p:cNvSpPr txBox="1"/>
          <p:nvPr/>
        </p:nvSpPr>
        <p:spPr>
          <a:xfrm>
            <a:off x="1101089" y="551744"/>
            <a:ext cx="77724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Arial"/>
                <a:cs typeface="Arial"/>
              </a:rPr>
              <a:t>Enrollment</a:t>
            </a:r>
            <a:r>
              <a:rPr kumimoji="0" lang="en-US" sz="4400" b="1" i="0" u="none" strike="noStrike" kern="0" cap="none" spc="-145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Arial"/>
                <a:cs typeface="Arial"/>
              </a:rPr>
              <a:t>Periods</a:t>
            </a:r>
            <a:r>
              <a:rPr kumimoji="0" lang="en-US" sz="4400" b="1" i="0" u="none" strike="noStrike" kern="0" cap="none" spc="-145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Arial"/>
                <a:cs typeface="Arial"/>
              </a:rPr>
              <a:t>for</a:t>
            </a:r>
            <a:r>
              <a:rPr kumimoji="0" lang="en-US" sz="4400" b="1" i="0" u="none" strike="noStrike" kern="0" cap="none" spc="-145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4400" b="1" i="0" u="none" strike="noStrike" kern="0" cap="none" spc="-2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Arial"/>
                <a:cs typeface="Arial"/>
              </a:rPr>
              <a:t>$800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38225" y="3200400"/>
            <a:ext cx="7981950" cy="8741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61315" marR="5080" indent="635" algn="ctr">
              <a:lnSpc>
                <a:spcPct val="113399"/>
              </a:lnSpc>
              <a:spcBef>
                <a:spcPts val="2605"/>
              </a:spcBef>
              <a:tabLst>
                <a:tab pos="2223770" algn="l"/>
              </a:tabLst>
            </a:pPr>
            <a:r>
              <a:rPr lang="en-US" sz="5400" b="1" spc="-10" dirty="0">
                <a:solidFill>
                  <a:srgbClr val="F8F8F8"/>
                </a:solidFill>
                <a:latin typeface="Arial"/>
                <a:cs typeface="Arial"/>
              </a:rPr>
              <a:t>$1736.00</a:t>
            </a:r>
            <a:endParaRPr sz="54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22019" y="1623060"/>
            <a:ext cx="8130540" cy="0"/>
          </a:xfrm>
          <a:custGeom>
            <a:avLst/>
            <a:gdLst/>
            <a:ahLst/>
            <a:cxnLst/>
            <a:rect l="l" t="t" r="r" b="b"/>
            <a:pathLst>
              <a:path w="8130540">
                <a:moveTo>
                  <a:pt x="0" y="0"/>
                </a:moveTo>
                <a:lnTo>
                  <a:pt x="8130540" y="0"/>
                </a:lnTo>
              </a:path>
            </a:pathLst>
          </a:custGeom>
          <a:ln w="27940">
            <a:solidFill>
              <a:srgbClr val="EAEA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2019" y="6065520"/>
            <a:ext cx="8130540" cy="0"/>
          </a:xfrm>
          <a:custGeom>
            <a:avLst/>
            <a:gdLst/>
            <a:ahLst/>
            <a:cxnLst/>
            <a:rect l="l" t="t" r="r" b="b"/>
            <a:pathLst>
              <a:path w="8130540">
                <a:moveTo>
                  <a:pt x="0" y="0"/>
                </a:moveTo>
                <a:lnTo>
                  <a:pt x="8130540" y="0"/>
                </a:lnTo>
              </a:path>
            </a:pathLst>
          </a:custGeom>
          <a:ln w="27940">
            <a:solidFill>
              <a:srgbClr val="EAEA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C0EDD9-B5EF-8A72-29E0-DEB0B59F8CFC}"/>
              </a:ext>
            </a:extLst>
          </p:cNvPr>
          <p:cNvSpPr txBox="1"/>
          <p:nvPr/>
        </p:nvSpPr>
        <p:spPr>
          <a:xfrm>
            <a:off x="1447800" y="490345"/>
            <a:ext cx="105156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3227070" lvl="0" indent="0" algn="ctr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Arial"/>
                <a:cs typeface="Arial"/>
              </a:rPr>
              <a:t>By the Numbers - for</a:t>
            </a:r>
            <a:r>
              <a:rPr kumimoji="0" lang="en-US" sz="4400" b="1" i="0" u="none" strike="noStrike" kern="0" cap="none" spc="-75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4400" b="1" i="0" u="none" strike="noStrike" kern="0" cap="none" spc="-2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Arial"/>
                <a:cs typeface="Arial"/>
              </a:rPr>
              <a:t>$200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22019" y="1623060"/>
            <a:ext cx="8130540" cy="0"/>
          </a:xfrm>
          <a:custGeom>
            <a:avLst/>
            <a:gdLst/>
            <a:ahLst/>
            <a:cxnLst/>
            <a:rect l="l" t="t" r="r" b="b"/>
            <a:pathLst>
              <a:path w="8130540">
                <a:moveTo>
                  <a:pt x="0" y="0"/>
                </a:moveTo>
                <a:lnTo>
                  <a:pt x="8130540" y="0"/>
                </a:lnTo>
              </a:path>
            </a:pathLst>
          </a:custGeom>
          <a:ln w="27940">
            <a:solidFill>
              <a:srgbClr val="EAEA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22019" y="6065520"/>
            <a:ext cx="8130540" cy="0"/>
          </a:xfrm>
          <a:custGeom>
            <a:avLst/>
            <a:gdLst/>
            <a:ahLst/>
            <a:cxnLst/>
            <a:rect l="l" t="t" r="r" b="b"/>
            <a:pathLst>
              <a:path w="8130540">
                <a:moveTo>
                  <a:pt x="0" y="0"/>
                </a:moveTo>
                <a:lnTo>
                  <a:pt x="8130540" y="0"/>
                </a:lnTo>
              </a:path>
            </a:pathLst>
          </a:custGeom>
          <a:ln w="27940">
            <a:solidFill>
              <a:srgbClr val="EAEA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29347" y="637700"/>
            <a:ext cx="779970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dirty="0"/>
              <a:t>Enrollment</a:t>
            </a:r>
            <a:r>
              <a:rPr spc="-145" dirty="0"/>
              <a:t> </a:t>
            </a:r>
            <a:r>
              <a:rPr dirty="0"/>
              <a:t>Periods</a:t>
            </a:r>
            <a:r>
              <a:rPr spc="-145" dirty="0"/>
              <a:t> </a:t>
            </a:r>
            <a:r>
              <a:rPr dirty="0"/>
              <a:t>for</a:t>
            </a:r>
            <a:r>
              <a:rPr spc="-145" dirty="0"/>
              <a:t> </a:t>
            </a:r>
            <a:r>
              <a:rPr spc="-20" dirty="0"/>
              <a:t>$800</a:t>
            </a:r>
          </a:p>
        </p:txBody>
      </p:sp>
      <p:sp>
        <p:nvSpPr>
          <p:cNvPr id="5" name="object 5"/>
          <p:cNvSpPr/>
          <p:nvPr/>
        </p:nvSpPr>
        <p:spPr>
          <a:xfrm>
            <a:off x="1089660" y="1874520"/>
            <a:ext cx="8214359" cy="4107179"/>
          </a:xfrm>
          <a:custGeom>
            <a:avLst/>
            <a:gdLst/>
            <a:ahLst/>
            <a:cxnLst/>
            <a:rect l="l" t="t" r="r" b="b"/>
            <a:pathLst>
              <a:path w="8214359" h="4107179">
                <a:moveTo>
                  <a:pt x="8214359" y="4107180"/>
                </a:moveTo>
                <a:lnTo>
                  <a:pt x="8214359" y="0"/>
                </a:lnTo>
                <a:lnTo>
                  <a:pt x="0" y="0"/>
                </a:lnTo>
                <a:lnTo>
                  <a:pt x="0" y="4107180"/>
                </a:lnTo>
                <a:lnTo>
                  <a:pt x="8214359" y="4107180"/>
                </a:lnTo>
                <a:close/>
              </a:path>
            </a:pathLst>
          </a:custGeom>
          <a:solidFill>
            <a:srgbClr val="33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672084" y="2335744"/>
            <a:ext cx="7048500" cy="455188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95"/>
              </a:spcBef>
            </a:pPr>
            <a:r>
              <a:rPr sz="4400" dirty="0">
                <a:solidFill>
                  <a:srgbClr val="F8F8F8"/>
                </a:solidFill>
                <a:latin typeface="Arial"/>
                <a:cs typeface="Arial"/>
              </a:rPr>
              <a:t>What</a:t>
            </a:r>
            <a:r>
              <a:rPr sz="4400" spc="-70" dirty="0">
                <a:solidFill>
                  <a:srgbClr val="F8F8F8"/>
                </a:solidFill>
                <a:latin typeface="Arial"/>
                <a:cs typeface="Arial"/>
              </a:rPr>
              <a:t> </a:t>
            </a:r>
            <a:r>
              <a:rPr sz="4400" dirty="0">
                <a:solidFill>
                  <a:srgbClr val="F8F8F8"/>
                </a:solidFill>
                <a:latin typeface="Arial"/>
                <a:cs typeface="Arial"/>
              </a:rPr>
              <a:t>is</a:t>
            </a:r>
            <a:r>
              <a:rPr sz="4400" spc="-65" dirty="0">
                <a:solidFill>
                  <a:srgbClr val="F8F8F8"/>
                </a:solidFill>
                <a:latin typeface="Arial"/>
                <a:cs typeface="Arial"/>
              </a:rPr>
              <a:t> </a:t>
            </a:r>
            <a:r>
              <a:rPr sz="4400" dirty="0">
                <a:solidFill>
                  <a:srgbClr val="F8F8F8"/>
                </a:solidFill>
                <a:latin typeface="Arial"/>
                <a:cs typeface="Arial"/>
              </a:rPr>
              <a:t>the</a:t>
            </a:r>
            <a:r>
              <a:rPr sz="4400" spc="-70" dirty="0">
                <a:solidFill>
                  <a:srgbClr val="F8F8F8"/>
                </a:solidFill>
                <a:latin typeface="Arial"/>
                <a:cs typeface="Arial"/>
              </a:rPr>
              <a:t> </a:t>
            </a:r>
            <a:r>
              <a:rPr sz="4400" spc="-10" dirty="0">
                <a:solidFill>
                  <a:srgbClr val="F8F8F8"/>
                </a:solidFill>
                <a:latin typeface="Arial"/>
                <a:cs typeface="Arial"/>
              </a:rPr>
              <a:t>Medicare </a:t>
            </a:r>
            <a:r>
              <a:rPr sz="4400" dirty="0">
                <a:solidFill>
                  <a:srgbClr val="F8F8F8"/>
                </a:solidFill>
                <a:latin typeface="Arial"/>
                <a:cs typeface="Arial"/>
              </a:rPr>
              <a:t>Advantage</a:t>
            </a:r>
            <a:r>
              <a:rPr sz="4400" spc="-160" dirty="0">
                <a:solidFill>
                  <a:srgbClr val="F8F8F8"/>
                </a:solidFill>
                <a:latin typeface="Arial"/>
                <a:cs typeface="Arial"/>
              </a:rPr>
              <a:t> </a:t>
            </a:r>
            <a:r>
              <a:rPr sz="4400" dirty="0">
                <a:solidFill>
                  <a:srgbClr val="F8F8F8"/>
                </a:solidFill>
                <a:latin typeface="Arial"/>
                <a:cs typeface="Arial"/>
              </a:rPr>
              <a:t>Open</a:t>
            </a:r>
            <a:r>
              <a:rPr sz="4400" spc="-160" dirty="0">
                <a:solidFill>
                  <a:srgbClr val="F8F8F8"/>
                </a:solidFill>
                <a:latin typeface="Arial"/>
                <a:cs typeface="Arial"/>
              </a:rPr>
              <a:t> </a:t>
            </a:r>
            <a:r>
              <a:rPr sz="4400" spc="-10" dirty="0">
                <a:solidFill>
                  <a:srgbClr val="F8F8F8"/>
                </a:solidFill>
                <a:latin typeface="Arial"/>
                <a:cs typeface="Arial"/>
              </a:rPr>
              <a:t>Enrollment </a:t>
            </a:r>
            <a:r>
              <a:rPr sz="4400" dirty="0">
                <a:solidFill>
                  <a:srgbClr val="F8F8F8"/>
                </a:solidFill>
                <a:latin typeface="Arial"/>
                <a:cs typeface="Arial"/>
              </a:rPr>
              <a:t>Period</a:t>
            </a:r>
            <a:r>
              <a:rPr sz="4400" spc="-60" dirty="0">
                <a:solidFill>
                  <a:srgbClr val="F8F8F8"/>
                </a:solidFill>
                <a:latin typeface="Arial"/>
                <a:cs typeface="Arial"/>
              </a:rPr>
              <a:t> </a:t>
            </a:r>
            <a:r>
              <a:rPr sz="4400" dirty="0">
                <a:solidFill>
                  <a:srgbClr val="F8F8F8"/>
                </a:solidFill>
                <a:latin typeface="Arial"/>
                <a:cs typeface="Arial"/>
              </a:rPr>
              <a:t>-</a:t>
            </a:r>
            <a:r>
              <a:rPr sz="4400" spc="-55" dirty="0">
                <a:solidFill>
                  <a:srgbClr val="F8F8F8"/>
                </a:solidFill>
                <a:latin typeface="Arial"/>
                <a:cs typeface="Arial"/>
              </a:rPr>
              <a:t> </a:t>
            </a:r>
            <a:r>
              <a:rPr sz="4400" dirty="0">
                <a:solidFill>
                  <a:srgbClr val="F8F8F8"/>
                </a:solidFill>
                <a:latin typeface="Arial"/>
                <a:cs typeface="Arial"/>
              </a:rPr>
              <a:t>Jan</a:t>
            </a:r>
            <a:r>
              <a:rPr sz="4400" spc="-60" dirty="0">
                <a:solidFill>
                  <a:srgbClr val="F8F8F8"/>
                </a:solidFill>
                <a:latin typeface="Arial"/>
                <a:cs typeface="Arial"/>
              </a:rPr>
              <a:t> </a:t>
            </a:r>
            <a:r>
              <a:rPr sz="4400" dirty="0">
                <a:solidFill>
                  <a:srgbClr val="F8F8F8"/>
                </a:solidFill>
                <a:latin typeface="Arial"/>
                <a:cs typeface="Arial"/>
              </a:rPr>
              <a:t>1st</a:t>
            </a:r>
            <a:r>
              <a:rPr sz="4400" spc="-55" dirty="0">
                <a:solidFill>
                  <a:srgbClr val="F8F8F8"/>
                </a:solidFill>
                <a:latin typeface="Arial"/>
                <a:cs typeface="Arial"/>
              </a:rPr>
              <a:t> </a:t>
            </a:r>
            <a:r>
              <a:rPr sz="4400" dirty="0">
                <a:solidFill>
                  <a:srgbClr val="F8F8F8"/>
                </a:solidFill>
                <a:latin typeface="Arial"/>
                <a:cs typeface="Arial"/>
              </a:rPr>
              <a:t>-</a:t>
            </a:r>
            <a:r>
              <a:rPr sz="4400" spc="-60" dirty="0">
                <a:solidFill>
                  <a:srgbClr val="F8F8F8"/>
                </a:solidFill>
                <a:latin typeface="Arial"/>
                <a:cs typeface="Arial"/>
              </a:rPr>
              <a:t> </a:t>
            </a:r>
            <a:r>
              <a:rPr sz="4400" spc="-10" dirty="0">
                <a:solidFill>
                  <a:srgbClr val="F8F8F8"/>
                </a:solidFill>
                <a:latin typeface="Arial"/>
                <a:cs typeface="Arial"/>
              </a:rPr>
              <a:t>March </a:t>
            </a:r>
            <a:r>
              <a:rPr sz="4400" dirty="0">
                <a:solidFill>
                  <a:srgbClr val="F8F8F8"/>
                </a:solidFill>
                <a:latin typeface="Arial"/>
                <a:cs typeface="Arial"/>
              </a:rPr>
              <a:t>31st</a:t>
            </a:r>
            <a:r>
              <a:rPr sz="4400" spc="-90" dirty="0">
                <a:solidFill>
                  <a:srgbClr val="F8F8F8"/>
                </a:solidFill>
                <a:latin typeface="Arial"/>
                <a:cs typeface="Arial"/>
              </a:rPr>
              <a:t> </a:t>
            </a:r>
            <a:r>
              <a:rPr sz="4400" dirty="0">
                <a:solidFill>
                  <a:srgbClr val="F8F8F8"/>
                </a:solidFill>
                <a:latin typeface="Arial"/>
                <a:cs typeface="Arial"/>
              </a:rPr>
              <a:t>each</a:t>
            </a:r>
            <a:r>
              <a:rPr sz="4400" spc="-90" dirty="0">
                <a:solidFill>
                  <a:srgbClr val="F8F8F8"/>
                </a:solidFill>
                <a:latin typeface="Arial"/>
                <a:cs typeface="Arial"/>
              </a:rPr>
              <a:t> </a:t>
            </a:r>
            <a:r>
              <a:rPr sz="4400" spc="-10" dirty="0">
                <a:solidFill>
                  <a:srgbClr val="F8F8F8"/>
                </a:solidFill>
                <a:latin typeface="Arial"/>
                <a:cs typeface="Arial"/>
              </a:rPr>
              <a:t>year.</a:t>
            </a:r>
            <a:endParaRPr sz="4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4900" dirty="0">
              <a:latin typeface="Arial"/>
              <a:cs typeface="Arial"/>
            </a:endParaRPr>
          </a:p>
          <a:p>
            <a:pPr marR="329565" algn="ctr">
              <a:lnSpc>
                <a:spcPct val="100000"/>
              </a:lnSpc>
              <a:spcBef>
                <a:spcPts val="4155"/>
              </a:spcBef>
            </a:pPr>
            <a:r>
              <a:rPr sz="35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 action="ppaction://hlinksldjump"/>
              </a:rPr>
              <a:t>Return</a:t>
            </a:r>
            <a:r>
              <a:rPr sz="3500" b="1" u="heavy" spc="-3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 action="ppaction://hlinksldjump"/>
              </a:rPr>
              <a:t> </a:t>
            </a:r>
            <a:r>
              <a:rPr sz="35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 action="ppaction://hlinksldjump"/>
              </a:rPr>
              <a:t>to</a:t>
            </a:r>
            <a:r>
              <a:rPr sz="3500" b="1" u="heavy" spc="-3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 action="ppaction://hlinksldjump"/>
              </a:rPr>
              <a:t> </a:t>
            </a:r>
            <a:r>
              <a:rPr sz="35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 action="ppaction://hlinksldjump"/>
              </a:rPr>
              <a:t>the</a:t>
            </a:r>
            <a:r>
              <a:rPr sz="3500" b="1" u="heavy" spc="-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 action="ppaction://hlinksldjump"/>
              </a:rPr>
              <a:t> </a:t>
            </a:r>
            <a:r>
              <a:rPr sz="3500" b="1" u="heavy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 action="ppaction://hlinksldjump"/>
              </a:rPr>
              <a:t>board!</a:t>
            </a:r>
            <a:endParaRPr sz="35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48345" y="2833767"/>
            <a:ext cx="6600825" cy="1366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18335" marR="5080" indent="-1906270">
              <a:lnSpc>
                <a:spcPct val="100000"/>
              </a:lnSpc>
              <a:spcBef>
                <a:spcPts val="95"/>
              </a:spcBef>
            </a:pPr>
            <a:r>
              <a:rPr sz="4400" b="1" dirty="0">
                <a:solidFill>
                  <a:srgbClr val="EAEAEA"/>
                </a:solidFill>
                <a:latin typeface="Arial"/>
                <a:cs typeface="Arial"/>
              </a:rPr>
              <a:t>October</a:t>
            </a:r>
            <a:r>
              <a:rPr sz="4400" b="1" spc="-140" dirty="0">
                <a:solidFill>
                  <a:srgbClr val="EAEAEA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EAEAEA"/>
                </a:solidFill>
                <a:latin typeface="Arial"/>
                <a:cs typeface="Arial"/>
              </a:rPr>
              <a:t>15</a:t>
            </a:r>
            <a:r>
              <a:rPr sz="4400" b="1" spc="-140" dirty="0">
                <a:solidFill>
                  <a:srgbClr val="EAEAEA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EAEAEA"/>
                </a:solidFill>
                <a:latin typeface="Arial"/>
                <a:cs typeface="Arial"/>
              </a:rPr>
              <a:t>-</a:t>
            </a:r>
            <a:r>
              <a:rPr sz="4400" b="1" spc="-140" dirty="0">
                <a:solidFill>
                  <a:srgbClr val="EAEAEA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EAEAEA"/>
                </a:solidFill>
                <a:latin typeface="Arial"/>
                <a:cs typeface="Arial"/>
              </a:rPr>
              <a:t>December</a:t>
            </a:r>
            <a:r>
              <a:rPr sz="4400" b="1" spc="-140" dirty="0">
                <a:solidFill>
                  <a:srgbClr val="EAEAEA"/>
                </a:solidFill>
                <a:latin typeface="Arial"/>
                <a:cs typeface="Arial"/>
              </a:rPr>
              <a:t> </a:t>
            </a:r>
            <a:r>
              <a:rPr sz="4400" b="1" spc="-50" dirty="0">
                <a:solidFill>
                  <a:srgbClr val="EAEAEA"/>
                </a:solidFill>
                <a:latin typeface="Arial"/>
                <a:cs typeface="Arial"/>
              </a:rPr>
              <a:t>7 </a:t>
            </a:r>
            <a:r>
              <a:rPr sz="4400" b="1" dirty="0">
                <a:solidFill>
                  <a:srgbClr val="EAEAEA"/>
                </a:solidFill>
                <a:latin typeface="Arial"/>
                <a:cs typeface="Arial"/>
              </a:rPr>
              <a:t>every</a:t>
            </a:r>
            <a:r>
              <a:rPr sz="4400" b="1" spc="-145" dirty="0">
                <a:solidFill>
                  <a:srgbClr val="EAEAEA"/>
                </a:solidFill>
                <a:latin typeface="Arial"/>
                <a:cs typeface="Arial"/>
              </a:rPr>
              <a:t> </a:t>
            </a:r>
            <a:r>
              <a:rPr sz="4400" b="1" spc="-20" dirty="0">
                <a:solidFill>
                  <a:srgbClr val="EAEAEA"/>
                </a:solidFill>
                <a:latin typeface="Arial"/>
                <a:cs typeface="Arial"/>
              </a:rPr>
              <a:t>year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22019" y="1623060"/>
            <a:ext cx="8130540" cy="0"/>
          </a:xfrm>
          <a:custGeom>
            <a:avLst/>
            <a:gdLst/>
            <a:ahLst/>
            <a:cxnLst/>
            <a:rect l="l" t="t" r="r" b="b"/>
            <a:pathLst>
              <a:path w="8130540">
                <a:moveTo>
                  <a:pt x="0" y="0"/>
                </a:moveTo>
                <a:lnTo>
                  <a:pt x="8130540" y="0"/>
                </a:lnTo>
              </a:path>
            </a:pathLst>
          </a:custGeom>
          <a:ln w="27940">
            <a:solidFill>
              <a:srgbClr val="EAEA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2019" y="6065520"/>
            <a:ext cx="8130540" cy="0"/>
          </a:xfrm>
          <a:custGeom>
            <a:avLst/>
            <a:gdLst/>
            <a:ahLst/>
            <a:cxnLst/>
            <a:rect l="l" t="t" r="r" b="b"/>
            <a:pathLst>
              <a:path w="8130540">
                <a:moveTo>
                  <a:pt x="0" y="0"/>
                </a:moveTo>
                <a:lnTo>
                  <a:pt x="8130540" y="0"/>
                </a:lnTo>
              </a:path>
            </a:pathLst>
          </a:custGeom>
          <a:ln w="27940">
            <a:solidFill>
              <a:srgbClr val="EAEA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ctrTitle"/>
          </p:nvPr>
        </p:nvSpPr>
        <p:spPr>
          <a:xfrm>
            <a:off x="1148904" y="620553"/>
            <a:ext cx="7799705" cy="69596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Enrollment</a:t>
            </a:r>
            <a:r>
              <a:rPr spc="-145" dirty="0"/>
              <a:t> </a:t>
            </a:r>
            <a:r>
              <a:rPr dirty="0"/>
              <a:t>Periods</a:t>
            </a:r>
            <a:r>
              <a:rPr spc="-145" dirty="0"/>
              <a:t> </a:t>
            </a:r>
            <a:r>
              <a:rPr dirty="0"/>
              <a:t>for</a:t>
            </a:r>
            <a:r>
              <a:rPr spc="-145" dirty="0"/>
              <a:t> </a:t>
            </a:r>
            <a:r>
              <a:rPr spc="-20" dirty="0"/>
              <a:t>$1000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05796" y="2675272"/>
            <a:ext cx="6578600" cy="2036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784985">
              <a:lnSpc>
                <a:spcPct val="100000"/>
              </a:lnSpc>
              <a:spcBef>
                <a:spcPts val="95"/>
              </a:spcBef>
            </a:pPr>
            <a:r>
              <a:rPr sz="4400" b="1" dirty="0">
                <a:solidFill>
                  <a:srgbClr val="EAEAEA"/>
                </a:solidFill>
                <a:latin typeface="Arial"/>
                <a:cs typeface="Arial"/>
              </a:rPr>
              <a:t>What</a:t>
            </a:r>
            <a:r>
              <a:rPr sz="4400" b="1" spc="-75" dirty="0">
                <a:solidFill>
                  <a:srgbClr val="EAEAEA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EAEAEA"/>
                </a:solidFill>
                <a:latin typeface="Arial"/>
                <a:cs typeface="Arial"/>
              </a:rPr>
              <a:t>is</a:t>
            </a:r>
            <a:r>
              <a:rPr sz="4400" b="1" spc="-70" dirty="0">
                <a:solidFill>
                  <a:srgbClr val="EAEAEA"/>
                </a:solidFill>
                <a:latin typeface="Arial"/>
                <a:cs typeface="Arial"/>
              </a:rPr>
              <a:t> </a:t>
            </a:r>
            <a:r>
              <a:rPr sz="4400" b="1" spc="-25" dirty="0">
                <a:solidFill>
                  <a:srgbClr val="EAEAEA"/>
                </a:solidFill>
                <a:latin typeface="Arial"/>
                <a:cs typeface="Arial"/>
              </a:rPr>
              <a:t>the </a:t>
            </a:r>
            <a:r>
              <a:rPr sz="4400" b="1" dirty="0">
                <a:solidFill>
                  <a:srgbClr val="EAEAEA"/>
                </a:solidFill>
                <a:latin typeface="Arial"/>
                <a:cs typeface="Arial"/>
              </a:rPr>
              <a:t>Annual</a:t>
            </a:r>
            <a:r>
              <a:rPr sz="4400" b="1" spc="-135" dirty="0">
                <a:solidFill>
                  <a:srgbClr val="EAEAEA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EAEAEA"/>
                </a:solidFill>
                <a:latin typeface="Arial"/>
                <a:cs typeface="Arial"/>
              </a:rPr>
              <a:t>Open</a:t>
            </a:r>
            <a:r>
              <a:rPr sz="4400" b="1" spc="-130" dirty="0">
                <a:solidFill>
                  <a:srgbClr val="EAEAEA"/>
                </a:solidFill>
                <a:latin typeface="Arial"/>
                <a:cs typeface="Arial"/>
              </a:rPr>
              <a:t> </a:t>
            </a:r>
            <a:r>
              <a:rPr sz="4400" b="1" spc="-10" dirty="0">
                <a:solidFill>
                  <a:srgbClr val="EAEAEA"/>
                </a:solidFill>
                <a:latin typeface="Arial"/>
                <a:cs typeface="Arial"/>
              </a:rPr>
              <a:t>Enrollment</a:t>
            </a:r>
            <a:endParaRPr sz="4400">
              <a:latin typeface="Arial"/>
              <a:cs typeface="Arial"/>
            </a:endParaRPr>
          </a:p>
          <a:p>
            <a:pPr marL="2247900">
              <a:lnSpc>
                <a:spcPts val="5275"/>
              </a:lnSpc>
            </a:pPr>
            <a:r>
              <a:rPr sz="4400" b="1" spc="-10" dirty="0">
                <a:solidFill>
                  <a:srgbClr val="EAEAEA"/>
                </a:solidFill>
                <a:latin typeface="Arial"/>
                <a:cs typeface="Arial"/>
              </a:rPr>
              <a:t>Period?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22019" y="1623060"/>
            <a:ext cx="8130540" cy="0"/>
          </a:xfrm>
          <a:custGeom>
            <a:avLst/>
            <a:gdLst/>
            <a:ahLst/>
            <a:cxnLst/>
            <a:rect l="l" t="t" r="r" b="b"/>
            <a:pathLst>
              <a:path w="8130540">
                <a:moveTo>
                  <a:pt x="0" y="0"/>
                </a:moveTo>
                <a:lnTo>
                  <a:pt x="8130540" y="0"/>
                </a:lnTo>
              </a:path>
            </a:pathLst>
          </a:custGeom>
          <a:ln w="27940">
            <a:solidFill>
              <a:srgbClr val="EAEA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2019" y="6065520"/>
            <a:ext cx="8130540" cy="0"/>
          </a:xfrm>
          <a:custGeom>
            <a:avLst/>
            <a:gdLst/>
            <a:ahLst/>
            <a:cxnLst/>
            <a:rect l="l" t="t" r="r" b="b"/>
            <a:pathLst>
              <a:path w="8130540">
                <a:moveTo>
                  <a:pt x="0" y="0"/>
                </a:moveTo>
                <a:lnTo>
                  <a:pt x="8130540" y="0"/>
                </a:lnTo>
              </a:path>
            </a:pathLst>
          </a:custGeom>
          <a:ln w="27940">
            <a:solidFill>
              <a:srgbClr val="EAEA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27314" y="625509"/>
            <a:ext cx="779970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dirty="0"/>
              <a:t>Enrollment</a:t>
            </a:r>
            <a:r>
              <a:rPr spc="-145" dirty="0"/>
              <a:t> </a:t>
            </a:r>
            <a:r>
              <a:rPr dirty="0"/>
              <a:t>Periods</a:t>
            </a:r>
            <a:r>
              <a:rPr spc="-145" dirty="0"/>
              <a:t> </a:t>
            </a:r>
            <a:r>
              <a:rPr dirty="0"/>
              <a:t>for</a:t>
            </a:r>
            <a:r>
              <a:rPr spc="-145" dirty="0"/>
              <a:t> </a:t>
            </a:r>
            <a:r>
              <a:rPr spc="-20" dirty="0"/>
              <a:t>$1000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870707" y="6257800"/>
            <a:ext cx="4312920" cy="562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 action="ppaction://hlinksldjump"/>
              </a:rPr>
              <a:t>Return</a:t>
            </a:r>
            <a:r>
              <a:rPr sz="3500" b="1" u="heavy" spc="-3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 action="ppaction://hlinksldjump"/>
              </a:rPr>
              <a:t> </a:t>
            </a:r>
            <a:r>
              <a:rPr sz="35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 action="ppaction://hlinksldjump"/>
              </a:rPr>
              <a:t>to</a:t>
            </a:r>
            <a:r>
              <a:rPr sz="3500" b="1" u="heavy" spc="-3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 action="ppaction://hlinksldjump"/>
              </a:rPr>
              <a:t> </a:t>
            </a:r>
            <a:r>
              <a:rPr sz="35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 action="ppaction://hlinksldjump"/>
              </a:rPr>
              <a:t>the</a:t>
            </a:r>
            <a:r>
              <a:rPr sz="3500" b="1" u="heavy" spc="-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 action="ppaction://hlinksldjump"/>
              </a:rPr>
              <a:t> </a:t>
            </a:r>
            <a:r>
              <a:rPr sz="3500" b="1" u="heavy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 action="ppaction://hlinksldjump"/>
              </a:rPr>
              <a:t>board!</a:t>
            </a:r>
            <a:endParaRPr sz="35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53876" y="3431605"/>
            <a:ext cx="126682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4400" b="1" spc="-25" dirty="0">
                <a:solidFill>
                  <a:srgbClr val="EAEAEA"/>
                </a:solidFill>
                <a:latin typeface="Arial"/>
                <a:cs typeface="Arial"/>
              </a:rPr>
              <a:t>IEP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22019" y="1623060"/>
            <a:ext cx="8130540" cy="0"/>
          </a:xfrm>
          <a:custGeom>
            <a:avLst/>
            <a:gdLst/>
            <a:ahLst/>
            <a:cxnLst/>
            <a:rect l="l" t="t" r="r" b="b"/>
            <a:pathLst>
              <a:path w="8130540">
                <a:moveTo>
                  <a:pt x="0" y="0"/>
                </a:moveTo>
                <a:lnTo>
                  <a:pt x="8130540" y="0"/>
                </a:lnTo>
              </a:path>
            </a:pathLst>
          </a:custGeom>
          <a:ln w="27940">
            <a:solidFill>
              <a:srgbClr val="EAEA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2019" y="6065520"/>
            <a:ext cx="8130540" cy="0"/>
          </a:xfrm>
          <a:custGeom>
            <a:avLst/>
            <a:gdLst/>
            <a:ahLst/>
            <a:cxnLst/>
            <a:rect l="l" t="t" r="r" b="b"/>
            <a:pathLst>
              <a:path w="8130540">
                <a:moveTo>
                  <a:pt x="0" y="0"/>
                </a:moveTo>
                <a:lnTo>
                  <a:pt x="8130540" y="0"/>
                </a:lnTo>
              </a:path>
            </a:pathLst>
          </a:custGeom>
          <a:ln w="27940">
            <a:solidFill>
              <a:srgbClr val="EAEA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ctrTitle"/>
          </p:nvPr>
        </p:nvSpPr>
        <p:spPr>
          <a:xfrm>
            <a:off x="1129347" y="514414"/>
            <a:ext cx="7799705" cy="69596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dirty="0"/>
              <a:t>Fun</a:t>
            </a:r>
            <a:r>
              <a:rPr spc="-130" dirty="0"/>
              <a:t> </a:t>
            </a:r>
            <a:r>
              <a:rPr dirty="0"/>
              <a:t>with</a:t>
            </a:r>
            <a:r>
              <a:rPr spc="-270" dirty="0"/>
              <a:t> </a:t>
            </a:r>
            <a:r>
              <a:rPr dirty="0"/>
              <a:t>Acronyms</a:t>
            </a:r>
            <a:r>
              <a:rPr spc="-130" dirty="0"/>
              <a:t> </a:t>
            </a:r>
            <a:r>
              <a:rPr dirty="0"/>
              <a:t>for</a:t>
            </a:r>
            <a:r>
              <a:rPr spc="-110" dirty="0"/>
              <a:t> </a:t>
            </a:r>
            <a:r>
              <a:rPr spc="-20" dirty="0"/>
              <a:t>$200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xfrm>
            <a:off x="1743707" y="2514600"/>
            <a:ext cx="6487159" cy="1615699"/>
          </a:xfrm>
          <a:prstGeom prst="rect">
            <a:avLst/>
          </a:prstGeom>
        </p:spPr>
        <p:txBody>
          <a:bodyPr vert="horz" wrap="square" lIns="0" tIns="258953" rIns="0" bIns="0" rtlCol="0">
            <a:spAutoFit/>
          </a:bodyPr>
          <a:lstStyle/>
          <a:p>
            <a:pPr marL="9525" marR="5080" algn="ctr">
              <a:lnSpc>
                <a:spcPct val="100000"/>
              </a:lnSpc>
              <a:spcBef>
                <a:spcPts val="95"/>
              </a:spcBef>
            </a:pPr>
            <a:r>
              <a:rPr dirty="0"/>
              <a:t>What</a:t>
            </a:r>
            <a:r>
              <a:rPr spc="-100" dirty="0"/>
              <a:t> </a:t>
            </a:r>
            <a:r>
              <a:rPr dirty="0"/>
              <a:t>is</a:t>
            </a:r>
            <a:r>
              <a:rPr spc="-95" dirty="0"/>
              <a:t> </a:t>
            </a:r>
            <a:r>
              <a:rPr dirty="0"/>
              <a:t>the</a:t>
            </a:r>
            <a:r>
              <a:rPr spc="-100" dirty="0"/>
              <a:t> </a:t>
            </a:r>
            <a:r>
              <a:rPr lang="en-US" dirty="0"/>
              <a:t>Initial Enrollment Period</a:t>
            </a:r>
            <a:r>
              <a:rPr spc="-10" dirty="0"/>
              <a:t>?</a:t>
            </a:r>
          </a:p>
        </p:txBody>
      </p:sp>
      <p:sp>
        <p:nvSpPr>
          <p:cNvPr id="3" name="object 3"/>
          <p:cNvSpPr/>
          <p:nvPr/>
        </p:nvSpPr>
        <p:spPr>
          <a:xfrm>
            <a:off x="922019" y="1623060"/>
            <a:ext cx="8130540" cy="0"/>
          </a:xfrm>
          <a:custGeom>
            <a:avLst/>
            <a:gdLst/>
            <a:ahLst/>
            <a:cxnLst/>
            <a:rect l="l" t="t" r="r" b="b"/>
            <a:pathLst>
              <a:path w="8130540">
                <a:moveTo>
                  <a:pt x="0" y="0"/>
                </a:moveTo>
                <a:lnTo>
                  <a:pt x="8130540" y="0"/>
                </a:lnTo>
              </a:path>
            </a:pathLst>
          </a:custGeom>
          <a:ln w="27940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2019" y="6065520"/>
            <a:ext cx="8130540" cy="0"/>
          </a:xfrm>
          <a:custGeom>
            <a:avLst/>
            <a:gdLst/>
            <a:ahLst/>
            <a:cxnLst/>
            <a:rect l="l" t="t" r="r" b="b"/>
            <a:pathLst>
              <a:path w="8130540">
                <a:moveTo>
                  <a:pt x="0" y="0"/>
                </a:moveTo>
                <a:lnTo>
                  <a:pt x="8130540" y="0"/>
                </a:lnTo>
              </a:path>
            </a:pathLst>
          </a:custGeom>
          <a:ln w="27940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87435" y="668509"/>
            <a:ext cx="779970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dirty="0"/>
              <a:t>Fun</a:t>
            </a:r>
            <a:r>
              <a:rPr spc="-130" dirty="0"/>
              <a:t> </a:t>
            </a:r>
            <a:r>
              <a:rPr dirty="0"/>
              <a:t>with</a:t>
            </a:r>
            <a:r>
              <a:rPr spc="-270" dirty="0"/>
              <a:t> </a:t>
            </a:r>
            <a:r>
              <a:rPr dirty="0"/>
              <a:t>Acronyms</a:t>
            </a:r>
            <a:r>
              <a:rPr spc="-130" dirty="0"/>
              <a:t> </a:t>
            </a:r>
            <a:r>
              <a:rPr dirty="0"/>
              <a:t>for</a:t>
            </a:r>
            <a:r>
              <a:rPr spc="-110" dirty="0"/>
              <a:t> </a:t>
            </a:r>
            <a:r>
              <a:rPr spc="-20" dirty="0"/>
              <a:t>$200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870707" y="6257800"/>
            <a:ext cx="4312920" cy="562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 action="ppaction://hlinksldjump"/>
              </a:rPr>
              <a:t>Return</a:t>
            </a:r>
            <a:r>
              <a:rPr sz="3500" b="1" u="heavy" spc="-3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 action="ppaction://hlinksldjump"/>
              </a:rPr>
              <a:t> </a:t>
            </a:r>
            <a:r>
              <a:rPr sz="35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 action="ppaction://hlinksldjump"/>
              </a:rPr>
              <a:t>to</a:t>
            </a:r>
            <a:r>
              <a:rPr sz="3500" b="1" u="heavy" spc="-3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 action="ppaction://hlinksldjump"/>
              </a:rPr>
              <a:t> </a:t>
            </a:r>
            <a:r>
              <a:rPr sz="35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 action="ppaction://hlinksldjump"/>
              </a:rPr>
              <a:t>the</a:t>
            </a:r>
            <a:r>
              <a:rPr sz="3500" b="1" u="heavy" spc="-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 action="ppaction://hlinksldjump"/>
              </a:rPr>
              <a:t> </a:t>
            </a:r>
            <a:r>
              <a:rPr sz="3500" b="1" u="heavy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 action="ppaction://hlinksldjump"/>
              </a:rPr>
              <a:t>board!</a:t>
            </a:r>
            <a:endParaRPr sz="35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98618" y="3133092"/>
            <a:ext cx="157734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b="1" spc="-20" dirty="0">
                <a:solidFill>
                  <a:srgbClr val="EAEAEA"/>
                </a:solidFill>
                <a:latin typeface="Arial"/>
                <a:cs typeface="Arial"/>
              </a:rPr>
              <a:t>ESRD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22019" y="1623060"/>
            <a:ext cx="8130540" cy="0"/>
          </a:xfrm>
          <a:custGeom>
            <a:avLst/>
            <a:gdLst/>
            <a:ahLst/>
            <a:cxnLst/>
            <a:rect l="l" t="t" r="r" b="b"/>
            <a:pathLst>
              <a:path w="8130540">
                <a:moveTo>
                  <a:pt x="0" y="0"/>
                </a:moveTo>
                <a:lnTo>
                  <a:pt x="8130540" y="0"/>
                </a:lnTo>
              </a:path>
            </a:pathLst>
          </a:custGeom>
          <a:ln w="27940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2019" y="6065520"/>
            <a:ext cx="8130540" cy="0"/>
          </a:xfrm>
          <a:custGeom>
            <a:avLst/>
            <a:gdLst/>
            <a:ahLst/>
            <a:cxnLst/>
            <a:rect l="l" t="t" r="r" b="b"/>
            <a:pathLst>
              <a:path w="8130540">
                <a:moveTo>
                  <a:pt x="0" y="0"/>
                </a:moveTo>
                <a:lnTo>
                  <a:pt x="8130540" y="0"/>
                </a:lnTo>
              </a:path>
            </a:pathLst>
          </a:custGeom>
          <a:ln w="27940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ctrTitle"/>
          </p:nvPr>
        </p:nvSpPr>
        <p:spPr>
          <a:xfrm>
            <a:off x="1087436" y="563881"/>
            <a:ext cx="7799705" cy="69596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dirty="0"/>
              <a:t>Fun</a:t>
            </a:r>
            <a:r>
              <a:rPr spc="-130" dirty="0"/>
              <a:t> </a:t>
            </a:r>
            <a:r>
              <a:rPr dirty="0"/>
              <a:t>with</a:t>
            </a:r>
            <a:r>
              <a:rPr spc="-270" dirty="0"/>
              <a:t> </a:t>
            </a:r>
            <a:r>
              <a:rPr dirty="0"/>
              <a:t>Acronyms</a:t>
            </a:r>
            <a:r>
              <a:rPr spc="-130" dirty="0"/>
              <a:t> </a:t>
            </a:r>
            <a:r>
              <a:rPr dirty="0"/>
              <a:t>for</a:t>
            </a:r>
            <a:r>
              <a:rPr spc="-110" dirty="0"/>
              <a:t> </a:t>
            </a:r>
            <a:r>
              <a:rPr spc="-20" dirty="0"/>
              <a:t>$400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xfrm>
            <a:off x="1783587" y="2402143"/>
            <a:ext cx="6487159" cy="2506345"/>
          </a:xfrm>
          <a:prstGeom prst="rect">
            <a:avLst/>
          </a:prstGeom>
        </p:spPr>
        <p:txBody>
          <a:bodyPr vert="horz" wrap="square" lIns="0" tIns="393370" rIns="0" bIns="0" rtlCol="0">
            <a:spAutoFit/>
          </a:bodyPr>
          <a:lstStyle/>
          <a:p>
            <a:pPr marL="1175385" marR="5080" indent="-387350">
              <a:lnSpc>
                <a:spcPct val="120000"/>
              </a:lnSpc>
              <a:spcBef>
                <a:spcPts val="100"/>
              </a:spcBef>
            </a:pPr>
            <a:r>
              <a:rPr dirty="0"/>
              <a:t>What</a:t>
            </a:r>
            <a:r>
              <a:rPr spc="-60" dirty="0"/>
              <a:t> </a:t>
            </a:r>
            <a:r>
              <a:rPr dirty="0"/>
              <a:t>is</a:t>
            </a:r>
            <a:r>
              <a:rPr spc="-55" dirty="0"/>
              <a:t> </a:t>
            </a:r>
            <a:r>
              <a:rPr spc="-30" dirty="0"/>
              <a:t>End-</a:t>
            </a:r>
            <a:r>
              <a:rPr spc="-10" dirty="0"/>
              <a:t>Stage </a:t>
            </a:r>
            <a:r>
              <a:rPr dirty="0"/>
              <a:t>Renal</a:t>
            </a:r>
            <a:r>
              <a:rPr spc="-145" dirty="0"/>
              <a:t> </a:t>
            </a:r>
            <a:r>
              <a:rPr spc="-10" dirty="0"/>
              <a:t>Disease?</a:t>
            </a:r>
          </a:p>
        </p:txBody>
      </p:sp>
      <p:sp>
        <p:nvSpPr>
          <p:cNvPr id="3" name="object 3"/>
          <p:cNvSpPr/>
          <p:nvPr/>
        </p:nvSpPr>
        <p:spPr>
          <a:xfrm>
            <a:off x="922019" y="1623060"/>
            <a:ext cx="8130540" cy="0"/>
          </a:xfrm>
          <a:custGeom>
            <a:avLst/>
            <a:gdLst/>
            <a:ahLst/>
            <a:cxnLst/>
            <a:rect l="l" t="t" r="r" b="b"/>
            <a:pathLst>
              <a:path w="8130540">
                <a:moveTo>
                  <a:pt x="0" y="0"/>
                </a:moveTo>
                <a:lnTo>
                  <a:pt x="8130540" y="0"/>
                </a:lnTo>
              </a:path>
            </a:pathLst>
          </a:custGeom>
          <a:ln w="27940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2019" y="6065520"/>
            <a:ext cx="8130540" cy="0"/>
          </a:xfrm>
          <a:custGeom>
            <a:avLst/>
            <a:gdLst/>
            <a:ahLst/>
            <a:cxnLst/>
            <a:rect l="l" t="t" r="r" b="b"/>
            <a:pathLst>
              <a:path w="8130540">
                <a:moveTo>
                  <a:pt x="0" y="0"/>
                </a:moveTo>
                <a:lnTo>
                  <a:pt x="8130540" y="0"/>
                </a:lnTo>
              </a:path>
            </a:pathLst>
          </a:custGeom>
          <a:ln w="27940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87436" y="604010"/>
            <a:ext cx="779970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dirty="0"/>
              <a:t>Fun</a:t>
            </a:r>
            <a:r>
              <a:rPr spc="-130" dirty="0"/>
              <a:t> </a:t>
            </a:r>
            <a:r>
              <a:rPr dirty="0"/>
              <a:t>with</a:t>
            </a:r>
            <a:r>
              <a:rPr spc="-270" dirty="0"/>
              <a:t> </a:t>
            </a:r>
            <a:r>
              <a:rPr dirty="0"/>
              <a:t>Acronyms</a:t>
            </a:r>
            <a:r>
              <a:rPr spc="-130" dirty="0"/>
              <a:t> </a:t>
            </a:r>
            <a:r>
              <a:rPr dirty="0"/>
              <a:t>for</a:t>
            </a:r>
            <a:r>
              <a:rPr spc="-110" dirty="0"/>
              <a:t> </a:t>
            </a:r>
            <a:r>
              <a:rPr spc="-20" dirty="0"/>
              <a:t>$400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870707" y="6257800"/>
            <a:ext cx="4312920" cy="562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 action="ppaction://hlinksldjump"/>
              </a:rPr>
              <a:t>Return</a:t>
            </a:r>
            <a:r>
              <a:rPr sz="3500" b="1" u="heavy" spc="-3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 action="ppaction://hlinksldjump"/>
              </a:rPr>
              <a:t> </a:t>
            </a:r>
            <a:r>
              <a:rPr sz="35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 action="ppaction://hlinksldjump"/>
              </a:rPr>
              <a:t>to</a:t>
            </a:r>
            <a:r>
              <a:rPr sz="3500" b="1" u="heavy" spc="-3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 action="ppaction://hlinksldjump"/>
              </a:rPr>
              <a:t> </a:t>
            </a:r>
            <a:r>
              <a:rPr sz="35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 action="ppaction://hlinksldjump"/>
              </a:rPr>
              <a:t>the</a:t>
            </a:r>
            <a:r>
              <a:rPr sz="3500" b="1" u="heavy" spc="-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 action="ppaction://hlinksldjump"/>
              </a:rPr>
              <a:t> </a:t>
            </a:r>
            <a:r>
              <a:rPr sz="3500" b="1" u="heavy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 action="ppaction://hlinksldjump"/>
              </a:rPr>
              <a:t>board!</a:t>
            </a:r>
            <a:endParaRPr sz="35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95787" y="3225720"/>
            <a:ext cx="126682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b="1" spc="-25" dirty="0">
                <a:solidFill>
                  <a:srgbClr val="EAEAEA"/>
                </a:solidFill>
                <a:latin typeface="Arial"/>
                <a:cs typeface="Arial"/>
              </a:rPr>
              <a:t>DME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22019" y="1623060"/>
            <a:ext cx="8130540" cy="0"/>
          </a:xfrm>
          <a:custGeom>
            <a:avLst/>
            <a:gdLst/>
            <a:ahLst/>
            <a:cxnLst/>
            <a:rect l="l" t="t" r="r" b="b"/>
            <a:pathLst>
              <a:path w="8130540">
                <a:moveTo>
                  <a:pt x="0" y="0"/>
                </a:moveTo>
                <a:lnTo>
                  <a:pt x="8130540" y="0"/>
                </a:lnTo>
              </a:path>
            </a:pathLst>
          </a:custGeom>
          <a:ln w="27940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2019" y="6065520"/>
            <a:ext cx="8130540" cy="0"/>
          </a:xfrm>
          <a:custGeom>
            <a:avLst/>
            <a:gdLst/>
            <a:ahLst/>
            <a:cxnLst/>
            <a:rect l="l" t="t" r="r" b="b"/>
            <a:pathLst>
              <a:path w="8130540">
                <a:moveTo>
                  <a:pt x="0" y="0"/>
                </a:moveTo>
                <a:lnTo>
                  <a:pt x="8130540" y="0"/>
                </a:lnTo>
              </a:path>
            </a:pathLst>
          </a:custGeom>
          <a:ln w="27940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ctrTitle"/>
          </p:nvPr>
        </p:nvSpPr>
        <p:spPr>
          <a:xfrm>
            <a:off x="1087118" y="563881"/>
            <a:ext cx="7799705" cy="69596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dirty="0"/>
              <a:t>Fun</a:t>
            </a:r>
            <a:r>
              <a:rPr spc="-130" dirty="0"/>
              <a:t> </a:t>
            </a:r>
            <a:r>
              <a:rPr dirty="0"/>
              <a:t>with</a:t>
            </a:r>
            <a:r>
              <a:rPr spc="-270" dirty="0"/>
              <a:t> </a:t>
            </a:r>
            <a:r>
              <a:rPr dirty="0"/>
              <a:t>Acronyms</a:t>
            </a:r>
            <a:r>
              <a:rPr spc="-130" dirty="0"/>
              <a:t> </a:t>
            </a:r>
            <a:r>
              <a:rPr dirty="0"/>
              <a:t>for</a:t>
            </a:r>
            <a:r>
              <a:rPr spc="-110" dirty="0"/>
              <a:t> </a:t>
            </a:r>
            <a:r>
              <a:rPr spc="-20" dirty="0"/>
              <a:t>$600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97619" y="2896954"/>
            <a:ext cx="5459095" cy="1366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604520">
              <a:lnSpc>
                <a:spcPct val="100000"/>
              </a:lnSpc>
              <a:spcBef>
                <a:spcPts val="95"/>
              </a:spcBef>
            </a:pPr>
            <a:r>
              <a:rPr sz="4400" b="1" dirty="0">
                <a:solidFill>
                  <a:srgbClr val="EAEAEA"/>
                </a:solidFill>
                <a:latin typeface="Arial"/>
                <a:cs typeface="Arial"/>
              </a:rPr>
              <a:t>What</a:t>
            </a:r>
            <a:r>
              <a:rPr sz="4400" b="1" spc="-70" dirty="0">
                <a:solidFill>
                  <a:srgbClr val="EAEAEA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EAEAEA"/>
                </a:solidFill>
                <a:latin typeface="Arial"/>
                <a:cs typeface="Arial"/>
              </a:rPr>
              <a:t>is</a:t>
            </a:r>
            <a:r>
              <a:rPr sz="4400" b="1" spc="-65" dirty="0">
                <a:solidFill>
                  <a:srgbClr val="EAEAEA"/>
                </a:solidFill>
                <a:latin typeface="Arial"/>
                <a:cs typeface="Arial"/>
              </a:rPr>
              <a:t> </a:t>
            </a:r>
            <a:r>
              <a:rPr sz="4400" b="1" spc="-10" dirty="0">
                <a:solidFill>
                  <a:srgbClr val="EAEAEA"/>
                </a:solidFill>
                <a:latin typeface="Arial"/>
                <a:cs typeface="Arial"/>
              </a:rPr>
              <a:t>Durable </a:t>
            </a:r>
            <a:r>
              <a:rPr sz="4400" b="1" dirty="0">
                <a:solidFill>
                  <a:srgbClr val="EAEAEA"/>
                </a:solidFill>
                <a:latin typeface="Arial"/>
                <a:cs typeface="Arial"/>
              </a:rPr>
              <a:t>Medical</a:t>
            </a:r>
            <a:r>
              <a:rPr sz="4400" b="1" spc="-170" dirty="0">
                <a:solidFill>
                  <a:srgbClr val="EAEAEA"/>
                </a:solidFill>
                <a:latin typeface="Arial"/>
                <a:cs typeface="Arial"/>
              </a:rPr>
              <a:t> </a:t>
            </a:r>
            <a:r>
              <a:rPr sz="4400" b="1" spc="-10" dirty="0">
                <a:solidFill>
                  <a:srgbClr val="EAEAEA"/>
                </a:solidFill>
                <a:latin typeface="Arial"/>
                <a:cs typeface="Arial"/>
              </a:rPr>
              <a:t>Equipment?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22019" y="1623060"/>
            <a:ext cx="8130540" cy="0"/>
          </a:xfrm>
          <a:custGeom>
            <a:avLst/>
            <a:gdLst/>
            <a:ahLst/>
            <a:cxnLst/>
            <a:rect l="l" t="t" r="r" b="b"/>
            <a:pathLst>
              <a:path w="8130540">
                <a:moveTo>
                  <a:pt x="0" y="0"/>
                </a:moveTo>
                <a:lnTo>
                  <a:pt x="8130540" y="0"/>
                </a:lnTo>
              </a:path>
            </a:pathLst>
          </a:custGeom>
          <a:ln w="27940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2019" y="6065520"/>
            <a:ext cx="8130540" cy="0"/>
          </a:xfrm>
          <a:custGeom>
            <a:avLst/>
            <a:gdLst/>
            <a:ahLst/>
            <a:cxnLst/>
            <a:rect l="l" t="t" r="r" b="b"/>
            <a:pathLst>
              <a:path w="8130540">
                <a:moveTo>
                  <a:pt x="0" y="0"/>
                </a:moveTo>
                <a:lnTo>
                  <a:pt x="8130540" y="0"/>
                </a:lnTo>
              </a:path>
            </a:pathLst>
          </a:custGeom>
          <a:ln w="27940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87436" y="604010"/>
            <a:ext cx="779970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dirty="0"/>
              <a:t>Fun</a:t>
            </a:r>
            <a:r>
              <a:rPr spc="-130" dirty="0"/>
              <a:t> </a:t>
            </a:r>
            <a:r>
              <a:rPr dirty="0"/>
              <a:t>with</a:t>
            </a:r>
            <a:r>
              <a:rPr spc="-270" dirty="0"/>
              <a:t> </a:t>
            </a:r>
            <a:r>
              <a:rPr dirty="0"/>
              <a:t>Acronyms</a:t>
            </a:r>
            <a:r>
              <a:rPr spc="-130" dirty="0"/>
              <a:t> </a:t>
            </a:r>
            <a:r>
              <a:rPr dirty="0"/>
              <a:t>for</a:t>
            </a:r>
            <a:r>
              <a:rPr spc="-110" dirty="0"/>
              <a:t> </a:t>
            </a:r>
            <a:r>
              <a:rPr spc="-20" dirty="0"/>
              <a:t>$600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870707" y="6257800"/>
            <a:ext cx="4312920" cy="562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 action="ppaction://hlinksldjump"/>
              </a:rPr>
              <a:t>Return</a:t>
            </a:r>
            <a:r>
              <a:rPr sz="3500" b="1" u="heavy" spc="-3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 action="ppaction://hlinksldjump"/>
              </a:rPr>
              <a:t> </a:t>
            </a:r>
            <a:r>
              <a:rPr sz="35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 action="ppaction://hlinksldjump"/>
              </a:rPr>
              <a:t>to</a:t>
            </a:r>
            <a:r>
              <a:rPr sz="3500" b="1" u="heavy" spc="-3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 action="ppaction://hlinksldjump"/>
              </a:rPr>
              <a:t> </a:t>
            </a:r>
            <a:r>
              <a:rPr sz="35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 action="ppaction://hlinksldjump"/>
              </a:rPr>
              <a:t>the</a:t>
            </a:r>
            <a:r>
              <a:rPr sz="3500" b="1" u="heavy" spc="-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 action="ppaction://hlinksldjump"/>
              </a:rPr>
              <a:t> </a:t>
            </a:r>
            <a:r>
              <a:rPr sz="3500" b="1" u="heavy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 action="ppaction://hlinksldjump"/>
              </a:rPr>
              <a:t>board!</a:t>
            </a:r>
            <a:endParaRPr sz="35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23078" y="3048000"/>
            <a:ext cx="132842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b="1" spc="-25" dirty="0">
                <a:solidFill>
                  <a:srgbClr val="EAEAEA"/>
                </a:solidFill>
                <a:latin typeface="Arial"/>
                <a:cs typeface="Arial"/>
              </a:rPr>
              <a:t>QMB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22019" y="1623060"/>
            <a:ext cx="8130540" cy="0"/>
          </a:xfrm>
          <a:custGeom>
            <a:avLst/>
            <a:gdLst/>
            <a:ahLst/>
            <a:cxnLst/>
            <a:rect l="l" t="t" r="r" b="b"/>
            <a:pathLst>
              <a:path w="8130540">
                <a:moveTo>
                  <a:pt x="0" y="0"/>
                </a:moveTo>
                <a:lnTo>
                  <a:pt x="8130540" y="0"/>
                </a:lnTo>
              </a:path>
            </a:pathLst>
          </a:custGeom>
          <a:ln w="27940">
            <a:solidFill>
              <a:srgbClr val="EAEA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2019" y="6065520"/>
            <a:ext cx="8130540" cy="0"/>
          </a:xfrm>
          <a:custGeom>
            <a:avLst/>
            <a:gdLst/>
            <a:ahLst/>
            <a:cxnLst/>
            <a:rect l="l" t="t" r="r" b="b"/>
            <a:pathLst>
              <a:path w="8130540">
                <a:moveTo>
                  <a:pt x="0" y="0"/>
                </a:moveTo>
                <a:lnTo>
                  <a:pt x="8130540" y="0"/>
                </a:lnTo>
              </a:path>
            </a:pathLst>
          </a:custGeom>
          <a:ln w="27940">
            <a:solidFill>
              <a:srgbClr val="EAEA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ctrTitle"/>
          </p:nvPr>
        </p:nvSpPr>
        <p:spPr>
          <a:xfrm>
            <a:off x="1087436" y="685800"/>
            <a:ext cx="7799705" cy="69596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dirty="0"/>
              <a:t>Fun</a:t>
            </a:r>
            <a:r>
              <a:rPr spc="-130" dirty="0"/>
              <a:t> </a:t>
            </a:r>
            <a:r>
              <a:rPr dirty="0"/>
              <a:t>with</a:t>
            </a:r>
            <a:r>
              <a:rPr spc="-270" dirty="0"/>
              <a:t> </a:t>
            </a:r>
            <a:r>
              <a:rPr dirty="0"/>
              <a:t>Acronyms</a:t>
            </a:r>
            <a:r>
              <a:rPr spc="-130" dirty="0"/>
              <a:t> </a:t>
            </a:r>
            <a:r>
              <a:rPr dirty="0"/>
              <a:t>for</a:t>
            </a:r>
            <a:r>
              <a:rPr spc="-110" dirty="0"/>
              <a:t> </a:t>
            </a:r>
            <a:r>
              <a:rPr spc="-20" dirty="0"/>
              <a:t>$800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02711" y="6204459"/>
            <a:ext cx="4164329" cy="562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 action="ppaction://hlinksldjump"/>
              </a:rPr>
              <a:t>Return</a:t>
            </a:r>
            <a:r>
              <a:rPr sz="3500" b="1" u="heavy" spc="-3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 action="ppaction://hlinksldjump"/>
              </a:rPr>
              <a:t> </a:t>
            </a:r>
            <a:r>
              <a:rPr sz="35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 action="ppaction://hlinksldjump"/>
              </a:rPr>
              <a:t>to</a:t>
            </a:r>
            <a:r>
              <a:rPr sz="3500" b="1" u="heavy" spc="-3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 action="ppaction://hlinksldjump"/>
              </a:rPr>
              <a:t> </a:t>
            </a:r>
            <a:r>
              <a:rPr sz="35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 action="ppaction://hlinksldjump"/>
              </a:rPr>
              <a:t>the</a:t>
            </a:r>
            <a:r>
              <a:rPr sz="3500" b="1" u="heavy" spc="-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 action="ppaction://hlinksldjump"/>
              </a:rPr>
              <a:t> </a:t>
            </a:r>
            <a:r>
              <a:rPr sz="3500" b="1" u="heavy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 action="ppaction://hlinksldjump"/>
              </a:rPr>
              <a:t>board</a:t>
            </a:r>
            <a:endParaRPr sz="35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85021" y="600711"/>
            <a:ext cx="779970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dirty="0"/>
              <a:t>By the Numbers - </a:t>
            </a:r>
            <a:r>
              <a:rPr dirty="0"/>
              <a:t>for</a:t>
            </a:r>
            <a:r>
              <a:rPr spc="-75" dirty="0"/>
              <a:t> </a:t>
            </a:r>
            <a:r>
              <a:rPr spc="-20" dirty="0"/>
              <a:t>$200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63929" y="2971800"/>
            <a:ext cx="8130541" cy="136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4400" b="1" dirty="0">
                <a:solidFill>
                  <a:srgbClr val="F8F8F8"/>
                </a:solidFill>
                <a:latin typeface="Arial"/>
                <a:cs typeface="Arial"/>
              </a:rPr>
              <a:t>What</a:t>
            </a:r>
            <a:r>
              <a:rPr sz="4400" b="1" spc="-75" dirty="0">
                <a:solidFill>
                  <a:srgbClr val="F8F8F8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F8F8F8"/>
                </a:solidFill>
                <a:latin typeface="Arial"/>
                <a:cs typeface="Arial"/>
              </a:rPr>
              <a:t>is</a:t>
            </a:r>
            <a:r>
              <a:rPr sz="4400" b="1" spc="-70" dirty="0">
                <a:solidFill>
                  <a:srgbClr val="F8F8F8"/>
                </a:solidFill>
                <a:latin typeface="Arial"/>
                <a:cs typeface="Arial"/>
              </a:rPr>
              <a:t> </a:t>
            </a:r>
            <a:r>
              <a:rPr lang="en-US" sz="4400" b="1" spc="-10" dirty="0">
                <a:solidFill>
                  <a:srgbClr val="F8F8F8"/>
                </a:solidFill>
                <a:latin typeface="Arial"/>
                <a:cs typeface="Arial"/>
              </a:rPr>
              <a:t>the 2026 Part A benefit period deductible</a:t>
            </a:r>
            <a:r>
              <a:rPr sz="4400" b="1" spc="-10" dirty="0">
                <a:solidFill>
                  <a:srgbClr val="F8F8F8"/>
                </a:solidFill>
                <a:latin typeface="Arial"/>
                <a:cs typeface="Arial"/>
              </a:rPr>
              <a:t>?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22019" y="1623060"/>
            <a:ext cx="8130540" cy="0"/>
          </a:xfrm>
          <a:custGeom>
            <a:avLst/>
            <a:gdLst/>
            <a:ahLst/>
            <a:cxnLst/>
            <a:rect l="l" t="t" r="r" b="b"/>
            <a:pathLst>
              <a:path w="8130540">
                <a:moveTo>
                  <a:pt x="0" y="0"/>
                </a:moveTo>
                <a:lnTo>
                  <a:pt x="8130540" y="0"/>
                </a:lnTo>
              </a:path>
            </a:pathLst>
          </a:custGeom>
          <a:ln w="27940">
            <a:solidFill>
              <a:srgbClr val="EAEA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2019" y="6065520"/>
            <a:ext cx="8130540" cy="0"/>
          </a:xfrm>
          <a:custGeom>
            <a:avLst/>
            <a:gdLst/>
            <a:ahLst/>
            <a:cxnLst/>
            <a:rect l="l" t="t" r="r" b="b"/>
            <a:pathLst>
              <a:path w="8130540">
                <a:moveTo>
                  <a:pt x="0" y="0"/>
                </a:moveTo>
                <a:lnTo>
                  <a:pt x="8130540" y="0"/>
                </a:lnTo>
              </a:path>
            </a:pathLst>
          </a:custGeom>
          <a:ln w="27940">
            <a:solidFill>
              <a:srgbClr val="EAEA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75598" y="2311726"/>
            <a:ext cx="4995545" cy="2439670"/>
          </a:xfrm>
          <a:prstGeom prst="rect">
            <a:avLst/>
          </a:prstGeom>
        </p:spPr>
        <p:txBody>
          <a:bodyPr vert="horz" wrap="square" lIns="0" tIns="14668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55"/>
              </a:spcBef>
            </a:pPr>
            <a:r>
              <a:rPr sz="4400" b="1" dirty="0">
                <a:solidFill>
                  <a:srgbClr val="EAEAEA"/>
                </a:solidFill>
                <a:latin typeface="Arial"/>
                <a:cs typeface="Arial"/>
              </a:rPr>
              <a:t>What</a:t>
            </a:r>
            <a:r>
              <a:rPr sz="4400" b="1" spc="-105" dirty="0">
                <a:solidFill>
                  <a:srgbClr val="EAEAEA"/>
                </a:solidFill>
                <a:latin typeface="Arial"/>
                <a:cs typeface="Arial"/>
              </a:rPr>
              <a:t> </a:t>
            </a:r>
            <a:r>
              <a:rPr sz="4400" b="1" spc="-25" dirty="0">
                <a:solidFill>
                  <a:srgbClr val="EAEAEA"/>
                </a:solidFill>
                <a:latin typeface="Arial"/>
                <a:cs typeface="Arial"/>
              </a:rPr>
              <a:t>is</a:t>
            </a:r>
            <a:endParaRPr sz="4400">
              <a:latin typeface="Arial"/>
              <a:cs typeface="Arial"/>
            </a:endParaRPr>
          </a:p>
          <a:p>
            <a:pPr marL="12065" marR="5080" algn="ctr">
              <a:lnSpc>
                <a:spcPct val="120000"/>
              </a:lnSpc>
            </a:pPr>
            <a:r>
              <a:rPr sz="4400" b="1" dirty="0">
                <a:solidFill>
                  <a:srgbClr val="EAEAEA"/>
                </a:solidFill>
                <a:latin typeface="Arial"/>
                <a:cs typeface="Arial"/>
              </a:rPr>
              <a:t>Qualified</a:t>
            </a:r>
            <a:r>
              <a:rPr sz="4400" b="1" spc="-185" dirty="0">
                <a:solidFill>
                  <a:srgbClr val="EAEAEA"/>
                </a:solidFill>
                <a:latin typeface="Arial"/>
                <a:cs typeface="Arial"/>
              </a:rPr>
              <a:t> </a:t>
            </a:r>
            <a:r>
              <a:rPr sz="4400" b="1" spc="-10" dirty="0">
                <a:solidFill>
                  <a:srgbClr val="EAEAEA"/>
                </a:solidFill>
                <a:latin typeface="Arial"/>
                <a:cs typeface="Arial"/>
              </a:rPr>
              <a:t>Medicare Beneficiary?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22019" y="1623060"/>
            <a:ext cx="8130540" cy="0"/>
          </a:xfrm>
          <a:custGeom>
            <a:avLst/>
            <a:gdLst/>
            <a:ahLst/>
            <a:cxnLst/>
            <a:rect l="l" t="t" r="r" b="b"/>
            <a:pathLst>
              <a:path w="8130540">
                <a:moveTo>
                  <a:pt x="0" y="0"/>
                </a:moveTo>
                <a:lnTo>
                  <a:pt x="8130540" y="0"/>
                </a:lnTo>
              </a:path>
            </a:pathLst>
          </a:custGeom>
          <a:ln w="27940">
            <a:solidFill>
              <a:srgbClr val="EAEA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2019" y="6065520"/>
            <a:ext cx="8130540" cy="0"/>
          </a:xfrm>
          <a:custGeom>
            <a:avLst/>
            <a:gdLst/>
            <a:ahLst/>
            <a:cxnLst/>
            <a:rect l="l" t="t" r="r" b="b"/>
            <a:pathLst>
              <a:path w="8130540">
                <a:moveTo>
                  <a:pt x="0" y="0"/>
                </a:moveTo>
                <a:lnTo>
                  <a:pt x="8130540" y="0"/>
                </a:lnTo>
              </a:path>
            </a:pathLst>
          </a:custGeom>
          <a:ln w="27940">
            <a:solidFill>
              <a:srgbClr val="EAEA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73517" y="618018"/>
            <a:ext cx="779970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dirty="0"/>
              <a:t>Fun</a:t>
            </a:r>
            <a:r>
              <a:rPr spc="-130" dirty="0"/>
              <a:t> </a:t>
            </a:r>
            <a:r>
              <a:rPr dirty="0"/>
              <a:t>with</a:t>
            </a:r>
            <a:r>
              <a:rPr spc="-270" dirty="0"/>
              <a:t> </a:t>
            </a:r>
            <a:r>
              <a:rPr dirty="0"/>
              <a:t>Acronyms</a:t>
            </a:r>
            <a:r>
              <a:rPr spc="-130" dirty="0"/>
              <a:t> </a:t>
            </a:r>
            <a:r>
              <a:rPr dirty="0"/>
              <a:t>for</a:t>
            </a:r>
            <a:r>
              <a:rPr spc="-110" dirty="0"/>
              <a:t> </a:t>
            </a:r>
            <a:r>
              <a:rPr spc="-20" dirty="0"/>
              <a:t>$800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870707" y="6257800"/>
            <a:ext cx="4312920" cy="562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 action="ppaction://hlinksldjump"/>
              </a:rPr>
              <a:t>Return</a:t>
            </a:r>
            <a:r>
              <a:rPr sz="3500" b="1" u="heavy" spc="-3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 action="ppaction://hlinksldjump"/>
              </a:rPr>
              <a:t> </a:t>
            </a:r>
            <a:r>
              <a:rPr sz="35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 action="ppaction://hlinksldjump"/>
              </a:rPr>
              <a:t>to</a:t>
            </a:r>
            <a:r>
              <a:rPr sz="3500" b="1" u="heavy" spc="-3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 action="ppaction://hlinksldjump"/>
              </a:rPr>
              <a:t> </a:t>
            </a:r>
            <a:r>
              <a:rPr sz="35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 action="ppaction://hlinksldjump"/>
              </a:rPr>
              <a:t>the</a:t>
            </a:r>
            <a:r>
              <a:rPr sz="3500" b="1" u="heavy" spc="-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 action="ppaction://hlinksldjump"/>
              </a:rPr>
              <a:t> </a:t>
            </a:r>
            <a:r>
              <a:rPr sz="3500" b="1" u="heavy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 action="ppaction://hlinksldjump"/>
              </a:rPr>
              <a:t>board!</a:t>
            </a:r>
            <a:endParaRPr sz="35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62400" y="3276600"/>
            <a:ext cx="163830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b="1" spc="-10" dirty="0">
                <a:solidFill>
                  <a:srgbClr val="EAEAEA"/>
                </a:solidFill>
                <a:latin typeface="Arial"/>
                <a:cs typeface="Arial"/>
              </a:rPr>
              <a:t>LINET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22019" y="1623060"/>
            <a:ext cx="8130540" cy="0"/>
          </a:xfrm>
          <a:custGeom>
            <a:avLst/>
            <a:gdLst/>
            <a:ahLst/>
            <a:cxnLst/>
            <a:rect l="l" t="t" r="r" b="b"/>
            <a:pathLst>
              <a:path w="8130540">
                <a:moveTo>
                  <a:pt x="0" y="0"/>
                </a:moveTo>
                <a:lnTo>
                  <a:pt x="8130540" y="0"/>
                </a:lnTo>
              </a:path>
            </a:pathLst>
          </a:custGeom>
          <a:ln w="27940">
            <a:solidFill>
              <a:srgbClr val="EAEA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2019" y="6065520"/>
            <a:ext cx="8130540" cy="0"/>
          </a:xfrm>
          <a:custGeom>
            <a:avLst/>
            <a:gdLst/>
            <a:ahLst/>
            <a:cxnLst/>
            <a:rect l="l" t="t" r="r" b="b"/>
            <a:pathLst>
              <a:path w="8130540">
                <a:moveTo>
                  <a:pt x="0" y="0"/>
                </a:moveTo>
                <a:lnTo>
                  <a:pt x="8130540" y="0"/>
                </a:lnTo>
              </a:path>
            </a:pathLst>
          </a:custGeom>
          <a:ln w="27940">
            <a:solidFill>
              <a:srgbClr val="EAEA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ctrTitle"/>
          </p:nvPr>
        </p:nvSpPr>
        <p:spPr>
          <a:xfrm>
            <a:off x="1087436" y="563878"/>
            <a:ext cx="7799705" cy="69596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Fun</a:t>
            </a:r>
            <a:r>
              <a:rPr spc="-130" dirty="0"/>
              <a:t> </a:t>
            </a:r>
            <a:r>
              <a:rPr dirty="0"/>
              <a:t>with</a:t>
            </a:r>
            <a:r>
              <a:rPr spc="-270" dirty="0"/>
              <a:t> </a:t>
            </a:r>
            <a:r>
              <a:rPr dirty="0"/>
              <a:t>Acronyms</a:t>
            </a:r>
            <a:r>
              <a:rPr spc="-130" dirty="0"/>
              <a:t> </a:t>
            </a:r>
            <a:r>
              <a:rPr dirty="0"/>
              <a:t>for</a:t>
            </a:r>
            <a:r>
              <a:rPr spc="-110" dirty="0"/>
              <a:t> </a:t>
            </a:r>
            <a:r>
              <a:rPr spc="-20" dirty="0"/>
              <a:t>$1000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300860" rIns="0" bIns="0" rtlCol="0">
            <a:spAutoFit/>
          </a:bodyPr>
          <a:lstStyle/>
          <a:p>
            <a:pPr marL="13335" marR="5080" algn="ctr">
              <a:lnSpc>
                <a:spcPct val="100000"/>
              </a:lnSpc>
              <a:spcBef>
                <a:spcPts val="95"/>
              </a:spcBef>
            </a:pPr>
            <a:r>
              <a:rPr dirty="0"/>
              <a:t>What</a:t>
            </a:r>
            <a:r>
              <a:rPr spc="-60" dirty="0"/>
              <a:t> </a:t>
            </a:r>
            <a:r>
              <a:rPr dirty="0"/>
              <a:t>is</a:t>
            </a:r>
            <a:r>
              <a:rPr spc="-60" dirty="0"/>
              <a:t> </a:t>
            </a:r>
            <a:r>
              <a:rPr dirty="0"/>
              <a:t>the</a:t>
            </a:r>
            <a:r>
              <a:rPr spc="-55" dirty="0"/>
              <a:t> </a:t>
            </a:r>
            <a:r>
              <a:rPr spc="-35" dirty="0"/>
              <a:t>Low-</a:t>
            </a:r>
            <a:r>
              <a:rPr spc="-10" dirty="0"/>
              <a:t>Income Newly</a:t>
            </a:r>
            <a:r>
              <a:rPr spc="-285" dirty="0"/>
              <a:t> </a:t>
            </a:r>
            <a:r>
              <a:rPr spc="-10" dirty="0"/>
              <a:t>Eligible Transition?</a:t>
            </a:r>
          </a:p>
        </p:txBody>
      </p:sp>
      <p:sp>
        <p:nvSpPr>
          <p:cNvPr id="3" name="object 3"/>
          <p:cNvSpPr/>
          <p:nvPr/>
        </p:nvSpPr>
        <p:spPr>
          <a:xfrm>
            <a:off x="922019" y="1623060"/>
            <a:ext cx="8130540" cy="0"/>
          </a:xfrm>
          <a:custGeom>
            <a:avLst/>
            <a:gdLst/>
            <a:ahLst/>
            <a:cxnLst/>
            <a:rect l="l" t="t" r="r" b="b"/>
            <a:pathLst>
              <a:path w="8130540">
                <a:moveTo>
                  <a:pt x="0" y="0"/>
                </a:moveTo>
                <a:lnTo>
                  <a:pt x="8130540" y="0"/>
                </a:lnTo>
              </a:path>
            </a:pathLst>
          </a:custGeom>
          <a:ln w="27940">
            <a:solidFill>
              <a:srgbClr val="EAEA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2019" y="6065520"/>
            <a:ext cx="8130540" cy="0"/>
          </a:xfrm>
          <a:custGeom>
            <a:avLst/>
            <a:gdLst/>
            <a:ahLst/>
            <a:cxnLst/>
            <a:rect l="l" t="t" r="r" b="b"/>
            <a:pathLst>
              <a:path w="8130540">
                <a:moveTo>
                  <a:pt x="0" y="0"/>
                </a:moveTo>
                <a:lnTo>
                  <a:pt x="8130540" y="0"/>
                </a:lnTo>
              </a:path>
            </a:pathLst>
          </a:custGeom>
          <a:ln w="27940">
            <a:solidFill>
              <a:srgbClr val="EAEA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87436" y="645360"/>
            <a:ext cx="779970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Fun</a:t>
            </a:r>
            <a:r>
              <a:rPr spc="-130" dirty="0"/>
              <a:t> </a:t>
            </a:r>
            <a:r>
              <a:rPr dirty="0"/>
              <a:t>with</a:t>
            </a:r>
            <a:r>
              <a:rPr spc="-270" dirty="0"/>
              <a:t> </a:t>
            </a:r>
            <a:r>
              <a:rPr dirty="0"/>
              <a:t>Acronyms</a:t>
            </a:r>
            <a:r>
              <a:rPr spc="-130" dirty="0"/>
              <a:t> </a:t>
            </a:r>
            <a:r>
              <a:rPr dirty="0"/>
              <a:t>for</a:t>
            </a:r>
            <a:r>
              <a:rPr spc="-110" dirty="0"/>
              <a:t> </a:t>
            </a:r>
            <a:r>
              <a:rPr spc="-20" dirty="0"/>
              <a:t>$1000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870707" y="6257800"/>
            <a:ext cx="4312920" cy="562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 action="ppaction://hlinksldjump"/>
              </a:rPr>
              <a:t>Return</a:t>
            </a:r>
            <a:r>
              <a:rPr sz="3500" b="1" u="heavy" spc="-3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 action="ppaction://hlinksldjump"/>
              </a:rPr>
              <a:t> </a:t>
            </a:r>
            <a:r>
              <a:rPr sz="35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 action="ppaction://hlinksldjump"/>
              </a:rPr>
              <a:t>to</a:t>
            </a:r>
            <a:r>
              <a:rPr sz="3500" b="1" u="heavy" spc="-3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 action="ppaction://hlinksldjump"/>
              </a:rPr>
              <a:t> </a:t>
            </a:r>
            <a:r>
              <a:rPr sz="35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 action="ppaction://hlinksldjump"/>
              </a:rPr>
              <a:t>the</a:t>
            </a:r>
            <a:r>
              <a:rPr sz="3500" b="1" u="heavy" spc="-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 action="ppaction://hlinksldjump"/>
              </a:rPr>
              <a:t> </a:t>
            </a:r>
            <a:r>
              <a:rPr sz="3500" b="1" u="heavy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 action="ppaction://hlinksldjump"/>
              </a:rPr>
              <a:t>board!</a:t>
            </a:r>
            <a:endParaRPr sz="35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72234" y="2841110"/>
            <a:ext cx="6176010" cy="1366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66975" marR="5080" indent="-2454910">
              <a:lnSpc>
                <a:spcPct val="100000"/>
              </a:lnSpc>
              <a:spcBef>
                <a:spcPts val="95"/>
              </a:spcBef>
            </a:pPr>
            <a:r>
              <a:rPr sz="4400" b="1" dirty="0">
                <a:solidFill>
                  <a:srgbClr val="EAEAEA"/>
                </a:solidFill>
                <a:latin typeface="Arial"/>
                <a:cs typeface="Arial"/>
              </a:rPr>
              <a:t>HMO,</a:t>
            </a:r>
            <a:r>
              <a:rPr sz="4400" b="1" spc="-114" dirty="0">
                <a:solidFill>
                  <a:srgbClr val="EAEAEA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EAEAEA"/>
                </a:solidFill>
                <a:latin typeface="Arial"/>
                <a:cs typeface="Arial"/>
              </a:rPr>
              <a:t>PPO,</a:t>
            </a:r>
            <a:r>
              <a:rPr sz="4400" b="1" spc="-114" dirty="0">
                <a:solidFill>
                  <a:srgbClr val="EAEAEA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EAEAEA"/>
                </a:solidFill>
                <a:latin typeface="Arial"/>
                <a:cs typeface="Arial"/>
              </a:rPr>
              <a:t>PFFS,</a:t>
            </a:r>
            <a:r>
              <a:rPr sz="4400" b="1" spc="-114" dirty="0">
                <a:solidFill>
                  <a:srgbClr val="EAEAEA"/>
                </a:solidFill>
                <a:latin typeface="Arial"/>
                <a:cs typeface="Arial"/>
              </a:rPr>
              <a:t> </a:t>
            </a:r>
            <a:r>
              <a:rPr sz="4400" b="1" spc="-20" dirty="0">
                <a:solidFill>
                  <a:srgbClr val="EAEAEA"/>
                </a:solidFill>
                <a:latin typeface="Arial"/>
                <a:cs typeface="Arial"/>
              </a:rPr>
              <a:t>SNP, </a:t>
            </a:r>
            <a:r>
              <a:rPr sz="4400" b="1" spc="-25" dirty="0">
                <a:solidFill>
                  <a:srgbClr val="EAEAEA"/>
                </a:solidFill>
                <a:latin typeface="Arial"/>
                <a:cs typeface="Arial"/>
              </a:rPr>
              <a:t>MSA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22019" y="1623060"/>
            <a:ext cx="8130540" cy="0"/>
          </a:xfrm>
          <a:custGeom>
            <a:avLst/>
            <a:gdLst/>
            <a:ahLst/>
            <a:cxnLst/>
            <a:rect l="l" t="t" r="r" b="b"/>
            <a:pathLst>
              <a:path w="8130540">
                <a:moveTo>
                  <a:pt x="0" y="0"/>
                </a:moveTo>
                <a:lnTo>
                  <a:pt x="8130540" y="0"/>
                </a:lnTo>
              </a:path>
            </a:pathLst>
          </a:custGeom>
          <a:ln w="27940">
            <a:solidFill>
              <a:srgbClr val="EAEA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2019" y="6065520"/>
            <a:ext cx="8130540" cy="0"/>
          </a:xfrm>
          <a:custGeom>
            <a:avLst/>
            <a:gdLst/>
            <a:ahLst/>
            <a:cxnLst/>
            <a:rect l="l" t="t" r="r" b="b"/>
            <a:pathLst>
              <a:path w="8130540">
                <a:moveTo>
                  <a:pt x="0" y="0"/>
                </a:moveTo>
                <a:lnTo>
                  <a:pt x="8130540" y="0"/>
                </a:lnTo>
              </a:path>
            </a:pathLst>
          </a:custGeom>
          <a:ln w="27940">
            <a:solidFill>
              <a:srgbClr val="EAEA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ctrTitle"/>
          </p:nvPr>
        </p:nvSpPr>
        <p:spPr>
          <a:xfrm>
            <a:off x="1087436" y="635239"/>
            <a:ext cx="7799705" cy="69596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dirty="0"/>
              <a:t>Potpourri</a:t>
            </a:r>
            <a:r>
              <a:rPr spc="-125" dirty="0"/>
              <a:t> </a:t>
            </a:r>
            <a:r>
              <a:rPr dirty="0"/>
              <a:t>for</a:t>
            </a:r>
            <a:r>
              <a:rPr spc="-125" dirty="0"/>
              <a:t> </a:t>
            </a:r>
            <a:r>
              <a:rPr spc="-20" dirty="0"/>
              <a:t>$200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xfrm>
            <a:off x="1743708" y="2443565"/>
            <a:ext cx="6487159" cy="2118447"/>
          </a:xfrm>
          <a:prstGeom prst="rect">
            <a:avLst/>
          </a:prstGeom>
        </p:spPr>
        <p:txBody>
          <a:bodyPr vert="horz" wrap="square" lIns="0" tIns="124823" rIns="0" bIns="0" rtlCol="0">
            <a:spAutoFit/>
          </a:bodyPr>
          <a:lstStyle/>
          <a:p>
            <a:pPr marL="673100" marR="5080" indent="1459865">
              <a:lnSpc>
                <a:spcPct val="100000"/>
              </a:lnSpc>
              <a:spcBef>
                <a:spcPts val="95"/>
              </a:spcBef>
            </a:pPr>
            <a:r>
              <a:rPr dirty="0"/>
              <a:t>What</a:t>
            </a:r>
            <a:r>
              <a:rPr spc="-105" dirty="0"/>
              <a:t> </a:t>
            </a:r>
            <a:r>
              <a:rPr spc="-25" dirty="0"/>
              <a:t>are </a:t>
            </a:r>
            <a:r>
              <a:rPr dirty="0"/>
              <a:t>Medicare</a:t>
            </a:r>
            <a:r>
              <a:rPr spc="-195" dirty="0"/>
              <a:t> </a:t>
            </a:r>
            <a:r>
              <a:rPr spc="-10" dirty="0"/>
              <a:t>Advantage</a:t>
            </a:r>
          </a:p>
          <a:p>
            <a:pPr marL="1325245">
              <a:lnSpc>
                <a:spcPts val="5275"/>
              </a:lnSpc>
            </a:pPr>
            <a:r>
              <a:rPr dirty="0"/>
              <a:t>Plans</a:t>
            </a:r>
            <a:r>
              <a:rPr spc="-75" dirty="0"/>
              <a:t> </a:t>
            </a:r>
            <a:r>
              <a:rPr dirty="0"/>
              <a:t>-</a:t>
            </a:r>
            <a:r>
              <a:rPr spc="-75" dirty="0"/>
              <a:t> </a:t>
            </a:r>
            <a:r>
              <a:rPr dirty="0"/>
              <a:t>Part</a:t>
            </a:r>
            <a:r>
              <a:rPr spc="-70" dirty="0"/>
              <a:t> </a:t>
            </a:r>
            <a:r>
              <a:rPr spc="-35" dirty="0"/>
              <a:t>C?</a:t>
            </a:r>
          </a:p>
        </p:txBody>
      </p:sp>
      <p:sp>
        <p:nvSpPr>
          <p:cNvPr id="3" name="object 3"/>
          <p:cNvSpPr/>
          <p:nvPr/>
        </p:nvSpPr>
        <p:spPr>
          <a:xfrm>
            <a:off x="922019" y="1623060"/>
            <a:ext cx="8130540" cy="0"/>
          </a:xfrm>
          <a:custGeom>
            <a:avLst/>
            <a:gdLst/>
            <a:ahLst/>
            <a:cxnLst/>
            <a:rect l="l" t="t" r="r" b="b"/>
            <a:pathLst>
              <a:path w="8130540">
                <a:moveTo>
                  <a:pt x="0" y="0"/>
                </a:moveTo>
                <a:lnTo>
                  <a:pt x="8130540" y="0"/>
                </a:lnTo>
              </a:path>
            </a:pathLst>
          </a:custGeom>
          <a:ln w="27940">
            <a:solidFill>
              <a:srgbClr val="EAEA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2019" y="6065520"/>
            <a:ext cx="8130540" cy="0"/>
          </a:xfrm>
          <a:custGeom>
            <a:avLst/>
            <a:gdLst/>
            <a:ahLst/>
            <a:cxnLst/>
            <a:rect l="l" t="t" r="r" b="b"/>
            <a:pathLst>
              <a:path w="8130540">
                <a:moveTo>
                  <a:pt x="0" y="0"/>
                </a:moveTo>
                <a:lnTo>
                  <a:pt x="8130540" y="0"/>
                </a:lnTo>
              </a:path>
            </a:pathLst>
          </a:custGeom>
          <a:ln w="27940">
            <a:solidFill>
              <a:srgbClr val="EAEA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87436" y="585599"/>
            <a:ext cx="779970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dirty="0"/>
              <a:t>Potpourri</a:t>
            </a:r>
            <a:r>
              <a:rPr spc="-125" dirty="0"/>
              <a:t> </a:t>
            </a:r>
            <a:r>
              <a:rPr dirty="0"/>
              <a:t>for</a:t>
            </a:r>
            <a:r>
              <a:rPr spc="-125" dirty="0"/>
              <a:t> </a:t>
            </a:r>
            <a:r>
              <a:rPr spc="-20" dirty="0"/>
              <a:t>$200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870707" y="6257800"/>
            <a:ext cx="4312920" cy="562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 action="ppaction://hlinksldjump"/>
              </a:rPr>
              <a:t>Return</a:t>
            </a:r>
            <a:r>
              <a:rPr sz="3500" b="1" u="heavy" spc="-3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 action="ppaction://hlinksldjump"/>
              </a:rPr>
              <a:t> </a:t>
            </a:r>
            <a:r>
              <a:rPr sz="35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 action="ppaction://hlinksldjump"/>
              </a:rPr>
              <a:t>to</a:t>
            </a:r>
            <a:r>
              <a:rPr sz="3500" b="1" u="heavy" spc="-3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 action="ppaction://hlinksldjump"/>
              </a:rPr>
              <a:t> </a:t>
            </a:r>
            <a:r>
              <a:rPr sz="35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 action="ppaction://hlinksldjump"/>
              </a:rPr>
              <a:t>the</a:t>
            </a:r>
            <a:r>
              <a:rPr sz="3500" b="1" u="heavy" spc="-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 action="ppaction://hlinksldjump"/>
              </a:rPr>
              <a:t> </a:t>
            </a:r>
            <a:r>
              <a:rPr sz="3500" b="1" u="heavy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 action="ppaction://hlinksldjump"/>
              </a:rPr>
              <a:t>board!</a:t>
            </a:r>
            <a:endParaRPr sz="35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28698" y="2895600"/>
            <a:ext cx="7917180" cy="272061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  <a:tabLst>
                <a:tab pos="4952365" algn="l"/>
              </a:tabLst>
            </a:pPr>
            <a:r>
              <a:rPr lang="en-US" sz="4400" b="1" dirty="0">
                <a:solidFill>
                  <a:srgbClr val="EAEAEA"/>
                </a:solidFill>
                <a:latin typeface="Arial"/>
                <a:cs typeface="Arial"/>
              </a:rPr>
              <a:t>The dollar amount that an insured is legally obligated to pay for services by a provider.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22019" y="1623060"/>
            <a:ext cx="8130540" cy="0"/>
          </a:xfrm>
          <a:custGeom>
            <a:avLst/>
            <a:gdLst/>
            <a:ahLst/>
            <a:cxnLst/>
            <a:rect l="l" t="t" r="r" b="b"/>
            <a:pathLst>
              <a:path w="8130540">
                <a:moveTo>
                  <a:pt x="0" y="0"/>
                </a:moveTo>
                <a:lnTo>
                  <a:pt x="8130540" y="0"/>
                </a:lnTo>
              </a:path>
            </a:pathLst>
          </a:custGeom>
          <a:ln w="27940">
            <a:solidFill>
              <a:srgbClr val="EAEA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2019" y="6065520"/>
            <a:ext cx="8130540" cy="0"/>
          </a:xfrm>
          <a:custGeom>
            <a:avLst/>
            <a:gdLst/>
            <a:ahLst/>
            <a:cxnLst/>
            <a:rect l="l" t="t" r="r" b="b"/>
            <a:pathLst>
              <a:path w="8130540">
                <a:moveTo>
                  <a:pt x="0" y="0"/>
                </a:moveTo>
                <a:lnTo>
                  <a:pt x="8130540" y="0"/>
                </a:lnTo>
              </a:path>
            </a:pathLst>
          </a:custGeom>
          <a:ln w="27940">
            <a:solidFill>
              <a:srgbClr val="EAEA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ctrTitle"/>
          </p:nvPr>
        </p:nvSpPr>
        <p:spPr>
          <a:xfrm>
            <a:off x="1087436" y="563881"/>
            <a:ext cx="7799705" cy="69596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dirty="0"/>
              <a:t>Potpourri</a:t>
            </a:r>
            <a:r>
              <a:rPr spc="-125" dirty="0"/>
              <a:t> </a:t>
            </a:r>
            <a:r>
              <a:rPr dirty="0"/>
              <a:t>for</a:t>
            </a:r>
            <a:r>
              <a:rPr spc="-125" dirty="0"/>
              <a:t> </a:t>
            </a:r>
            <a:r>
              <a:rPr spc="-20" dirty="0"/>
              <a:t>$400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96938" y="3657600"/>
            <a:ext cx="7460458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lang="en-US" sz="3600" b="1" dirty="0">
                <a:solidFill>
                  <a:srgbClr val="EAEAEA"/>
                </a:solidFill>
                <a:latin typeface="Arial"/>
                <a:cs typeface="Arial"/>
              </a:rPr>
              <a:t>What is Patient Liability?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22019" y="1623060"/>
            <a:ext cx="8130540" cy="0"/>
          </a:xfrm>
          <a:custGeom>
            <a:avLst/>
            <a:gdLst/>
            <a:ahLst/>
            <a:cxnLst/>
            <a:rect l="l" t="t" r="r" b="b"/>
            <a:pathLst>
              <a:path w="8130540">
                <a:moveTo>
                  <a:pt x="0" y="0"/>
                </a:moveTo>
                <a:lnTo>
                  <a:pt x="8130540" y="0"/>
                </a:lnTo>
              </a:path>
            </a:pathLst>
          </a:custGeom>
          <a:ln w="27940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2019" y="6065520"/>
            <a:ext cx="8130540" cy="0"/>
          </a:xfrm>
          <a:custGeom>
            <a:avLst/>
            <a:gdLst/>
            <a:ahLst/>
            <a:cxnLst/>
            <a:rect l="l" t="t" r="r" b="b"/>
            <a:pathLst>
              <a:path w="8130540">
                <a:moveTo>
                  <a:pt x="0" y="0"/>
                </a:moveTo>
                <a:lnTo>
                  <a:pt x="8130540" y="0"/>
                </a:lnTo>
              </a:path>
            </a:pathLst>
          </a:custGeom>
          <a:ln w="27940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87436" y="604010"/>
            <a:ext cx="779970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dirty="0"/>
              <a:t>Potpourri</a:t>
            </a:r>
            <a:r>
              <a:rPr spc="-125" dirty="0"/>
              <a:t> </a:t>
            </a:r>
            <a:r>
              <a:rPr dirty="0"/>
              <a:t>for</a:t>
            </a:r>
            <a:r>
              <a:rPr spc="-125" dirty="0"/>
              <a:t> </a:t>
            </a:r>
            <a:r>
              <a:rPr spc="-20" dirty="0"/>
              <a:t>$400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870707" y="6257800"/>
            <a:ext cx="4312920" cy="562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 action="ppaction://hlinksldjump"/>
              </a:rPr>
              <a:t>Return</a:t>
            </a:r>
            <a:r>
              <a:rPr sz="3500" b="1" u="heavy" spc="-3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 action="ppaction://hlinksldjump"/>
              </a:rPr>
              <a:t> </a:t>
            </a:r>
            <a:r>
              <a:rPr sz="35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 action="ppaction://hlinksldjump"/>
              </a:rPr>
              <a:t>to</a:t>
            </a:r>
            <a:r>
              <a:rPr sz="3500" b="1" u="heavy" spc="-3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 action="ppaction://hlinksldjump"/>
              </a:rPr>
              <a:t> </a:t>
            </a:r>
            <a:r>
              <a:rPr sz="35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 action="ppaction://hlinksldjump"/>
              </a:rPr>
              <a:t>the</a:t>
            </a:r>
            <a:r>
              <a:rPr sz="3500" b="1" u="heavy" spc="-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 action="ppaction://hlinksldjump"/>
              </a:rPr>
              <a:t> </a:t>
            </a:r>
            <a:r>
              <a:rPr sz="3500" b="1" u="heavy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 action="ppaction://hlinksldjump"/>
              </a:rPr>
              <a:t>board!</a:t>
            </a:r>
            <a:endParaRPr sz="35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28160" y="2286000"/>
            <a:ext cx="6917055" cy="27082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635" algn="ctr">
              <a:lnSpc>
                <a:spcPct val="100000"/>
              </a:lnSpc>
              <a:spcBef>
                <a:spcPts val="95"/>
              </a:spcBef>
            </a:pPr>
            <a:r>
              <a:rPr sz="4400" b="1" dirty="0">
                <a:solidFill>
                  <a:srgbClr val="EAEAEA"/>
                </a:solidFill>
                <a:latin typeface="Arial"/>
                <a:cs typeface="Arial"/>
              </a:rPr>
              <a:t>If</a:t>
            </a:r>
            <a:r>
              <a:rPr sz="4400" b="1" spc="-90" dirty="0">
                <a:solidFill>
                  <a:srgbClr val="EAEAEA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EAEAEA"/>
                </a:solidFill>
                <a:latin typeface="Arial"/>
                <a:cs typeface="Arial"/>
              </a:rPr>
              <a:t>a</a:t>
            </a:r>
            <a:r>
              <a:rPr sz="4400" b="1" spc="-90" dirty="0">
                <a:solidFill>
                  <a:srgbClr val="EAEAEA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EAEAEA"/>
                </a:solidFill>
                <a:latin typeface="Arial"/>
                <a:cs typeface="Arial"/>
              </a:rPr>
              <a:t>doctor</a:t>
            </a:r>
            <a:r>
              <a:rPr sz="4400" b="1" spc="-85" dirty="0">
                <a:solidFill>
                  <a:srgbClr val="EAEAEA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EAEAEA"/>
                </a:solidFill>
                <a:latin typeface="Arial"/>
                <a:cs typeface="Arial"/>
              </a:rPr>
              <a:t>accepts</a:t>
            </a:r>
            <a:r>
              <a:rPr sz="4400" b="1" spc="-90" dirty="0">
                <a:solidFill>
                  <a:srgbClr val="EAEAEA"/>
                </a:solidFill>
                <a:latin typeface="Arial"/>
                <a:cs typeface="Arial"/>
              </a:rPr>
              <a:t> </a:t>
            </a:r>
            <a:r>
              <a:rPr sz="4400" b="1" spc="-10" dirty="0">
                <a:solidFill>
                  <a:srgbClr val="EAEAEA"/>
                </a:solidFill>
                <a:latin typeface="Arial"/>
                <a:cs typeface="Arial"/>
              </a:rPr>
              <a:t>this, </a:t>
            </a:r>
            <a:r>
              <a:rPr sz="4400" b="1" dirty="0">
                <a:solidFill>
                  <a:srgbClr val="EAEAEA"/>
                </a:solidFill>
                <a:latin typeface="Arial"/>
                <a:cs typeface="Arial"/>
              </a:rPr>
              <a:t>he</a:t>
            </a:r>
            <a:r>
              <a:rPr sz="4400" b="1" spc="-105" dirty="0">
                <a:solidFill>
                  <a:srgbClr val="EAEAEA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EAEAEA"/>
                </a:solidFill>
                <a:latin typeface="Arial"/>
                <a:cs typeface="Arial"/>
              </a:rPr>
              <a:t>or</a:t>
            </a:r>
            <a:r>
              <a:rPr sz="4400" b="1" spc="-95" dirty="0">
                <a:solidFill>
                  <a:srgbClr val="EAEAEA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EAEAEA"/>
                </a:solidFill>
                <a:latin typeface="Arial"/>
                <a:cs typeface="Arial"/>
              </a:rPr>
              <a:t>she</a:t>
            </a:r>
            <a:r>
              <a:rPr sz="4400" b="1" spc="-100" dirty="0">
                <a:solidFill>
                  <a:srgbClr val="EAEAEA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EAEAEA"/>
                </a:solidFill>
                <a:latin typeface="Arial"/>
                <a:cs typeface="Arial"/>
              </a:rPr>
              <a:t>accepts</a:t>
            </a:r>
            <a:r>
              <a:rPr sz="4400" b="1" spc="-95" dirty="0">
                <a:solidFill>
                  <a:srgbClr val="EAEAEA"/>
                </a:solidFill>
                <a:latin typeface="Arial"/>
                <a:cs typeface="Arial"/>
              </a:rPr>
              <a:t> </a:t>
            </a:r>
            <a:r>
              <a:rPr sz="4400" b="1" spc="-25" dirty="0">
                <a:solidFill>
                  <a:srgbClr val="EAEAEA"/>
                </a:solidFill>
                <a:latin typeface="Arial"/>
                <a:cs typeface="Arial"/>
              </a:rPr>
              <a:t>the </a:t>
            </a:r>
            <a:r>
              <a:rPr sz="4400" b="1" spc="-30" dirty="0">
                <a:solidFill>
                  <a:srgbClr val="EAEAEA"/>
                </a:solidFill>
                <a:latin typeface="Arial"/>
                <a:cs typeface="Arial"/>
              </a:rPr>
              <a:t>Medicare-</a:t>
            </a:r>
            <a:r>
              <a:rPr sz="4400" b="1" spc="-10" dirty="0">
                <a:solidFill>
                  <a:srgbClr val="EAEAEA"/>
                </a:solidFill>
                <a:latin typeface="Arial"/>
                <a:cs typeface="Arial"/>
              </a:rPr>
              <a:t>approved </a:t>
            </a:r>
            <a:r>
              <a:rPr sz="4400" b="1" dirty="0">
                <a:solidFill>
                  <a:srgbClr val="EAEAEA"/>
                </a:solidFill>
                <a:latin typeface="Arial"/>
                <a:cs typeface="Arial"/>
              </a:rPr>
              <a:t>amount</a:t>
            </a:r>
            <a:r>
              <a:rPr sz="4400" b="1" spc="-120" dirty="0">
                <a:solidFill>
                  <a:srgbClr val="EAEAEA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EAEAEA"/>
                </a:solidFill>
                <a:latin typeface="Arial"/>
                <a:cs typeface="Arial"/>
              </a:rPr>
              <a:t>as</a:t>
            </a:r>
            <a:r>
              <a:rPr sz="4400" b="1" spc="-120" dirty="0">
                <a:solidFill>
                  <a:srgbClr val="EAEAEA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EAEAEA"/>
                </a:solidFill>
                <a:latin typeface="Arial"/>
                <a:cs typeface="Arial"/>
              </a:rPr>
              <a:t>payment</a:t>
            </a:r>
            <a:r>
              <a:rPr sz="4400" b="1" spc="-114" dirty="0">
                <a:solidFill>
                  <a:srgbClr val="EAEAEA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EAEAEA"/>
                </a:solidFill>
                <a:latin typeface="Arial"/>
                <a:cs typeface="Arial"/>
              </a:rPr>
              <a:t>in</a:t>
            </a:r>
            <a:r>
              <a:rPr sz="4400" b="1" spc="-114" dirty="0">
                <a:solidFill>
                  <a:srgbClr val="EAEAEA"/>
                </a:solidFill>
                <a:latin typeface="Arial"/>
                <a:cs typeface="Arial"/>
              </a:rPr>
              <a:t> </a:t>
            </a:r>
            <a:r>
              <a:rPr sz="4400" b="1" spc="-20" dirty="0">
                <a:solidFill>
                  <a:srgbClr val="EAEAEA"/>
                </a:solidFill>
                <a:latin typeface="Arial"/>
                <a:cs typeface="Arial"/>
              </a:rPr>
              <a:t>full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22019" y="1623060"/>
            <a:ext cx="8130540" cy="0"/>
          </a:xfrm>
          <a:custGeom>
            <a:avLst/>
            <a:gdLst/>
            <a:ahLst/>
            <a:cxnLst/>
            <a:rect l="l" t="t" r="r" b="b"/>
            <a:pathLst>
              <a:path w="8130540">
                <a:moveTo>
                  <a:pt x="0" y="0"/>
                </a:moveTo>
                <a:lnTo>
                  <a:pt x="8130540" y="0"/>
                </a:lnTo>
              </a:path>
            </a:pathLst>
          </a:custGeom>
          <a:ln w="27940">
            <a:solidFill>
              <a:srgbClr val="EAEA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2019" y="6065520"/>
            <a:ext cx="8130540" cy="0"/>
          </a:xfrm>
          <a:custGeom>
            <a:avLst/>
            <a:gdLst/>
            <a:ahLst/>
            <a:cxnLst/>
            <a:rect l="l" t="t" r="r" b="b"/>
            <a:pathLst>
              <a:path w="8130540">
                <a:moveTo>
                  <a:pt x="0" y="0"/>
                </a:moveTo>
                <a:lnTo>
                  <a:pt x="8130540" y="0"/>
                </a:lnTo>
              </a:path>
            </a:pathLst>
          </a:custGeom>
          <a:ln w="27940">
            <a:solidFill>
              <a:srgbClr val="EAEA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86836" y="609600"/>
            <a:ext cx="779970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dirty="0"/>
              <a:t>Potpourri</a:t>
            </a:r>
            <a:r>
              <a:rPr spc="-125" dirty="0"/>
              <a:t> </a:t>
            </a:r>
            <a:r>
              <a:rPr dirty="0"/>
              <a:t>for</a:t>
            </a:r>
            <a:r>
              <a:rPr spc="-125" dirty="0"/>
              <a:t> </a:t>
            </a:r>
            <a:r>
              <a:rPr spc="-20" dirty="0"/>
              <a:t>$600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43440" y="3124504"/>
            <a:ext cx="568769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b="1" dirty="0">
                <a:solidFill>
                  <a:srgbClr val="EAEAEA"/>
                </a:solidFill>
                <a:latin typeface="Arial"/>
                <a:cs typeface="Arial"/>
              </a:rPr>
              <a:t>What</a:t>
            </a:r>
            <a:r>
              <a:rPr sz="4400" b="1" spc="-75" dirty="0">
                <a:solidFill>
                  <a:srgbClr val="EAEAEA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EAEAEA"/>
                </a:solidFill>
                <a:latin typeface="Arial"/>
                <a:cs typeface="Arial"/>
              </a:rPr>
              <a:t>is</a:t>
            </a:r>
            <a:r>
              <a:rPr sz="4400" b="1" spc="-225" dirty="0">
                <a:solidFill>
                  <a:srgbClr val="EAEAEA"/>
                </a:solidFill>
                <a:latin typeface="Arial"/>
                <a:cs typeface="Arial"/>
              </a:rPr>
              <a:t> </a:t>
            </a:r>
            <a:r>
              <a:rPr sz="4400" b="1" spc="-10" dirty="0">
                <a:solidFill>
                  <a:srgbClr val="EAEAEA"/>
                </a:solidFill>
                <a:latin typeface="Arial"/>
                <a:cs typeface="Arial"/>
              </a:rPr>
              <a:t>Assignment?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22019" y="1623060"/>
            <a:ext cx="8130540" cy="0"/>
          </a:xfrm>
          <a:custGeom>
            <a:avLst/>
            <a:gdLst/>
            <a:ahLst/>
            <a:cxnLst/>
            <a:rect l="l" t="t" r="r" b="b"/>
            <a:pathLst>
              <a:path w="8130540">
                <a:moveTo>
                  <a:pt x="0" y="0"/>
                </a:moveTo>
                <a:lnTo>
                  <a:pt x="8130540" y="0"/>
                </a:lnTo>
              </a:path>
            </a:pathLst>
          </a:custGeom>
          <a:ln w="27940">
            <a:solidFill>
              <a:srgbClr val="EAEA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2019" y="6065520"/>
            <a:ext cx="8130540" cy="0"/>
          </a:xfrm>
          <a:custGeom>
            <a:avLst/>
            <a:gdLst/>
            <a:ahLst/>
            <a:cxnLst/>
            <a:rect l="l" t="t" r="r" b="b"/>
            <a:pathLst>
              <a:path w="8130540">
                <a:moveTo>
                  <a:pt x="0" y="0"/>
                </a:moveTo>
                <a:lnTo>
                  <a:pt x="8130540" y="0"/>
                </a:lnTo>
              </a:path>
            </a:pathLst>
          </a:custGeom>
          <a:ln w="27940">
            <a:solidFill>
              <a:srgbClr val="EAEA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87436" y="555295"/>
            <a:ext cx="779970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dirty="0"/>
              <a:t>Potpourri</a:t>
            </a:r>
            <a:r>
              <a:rPr spc="-125" dirty="0"/>
              <a:t> </a:t>
            </a:r>
            <a:r>
              <a:rPr dirty="0"/>
              <a:t>for</a:t>
            </a:r>
            <a:r>
              <a:rPr spc="-125" dirty="0"/>
              <a:t> </a:t>
            </a:r>
            <a:r>
              <a:rPr spc="-20" dirty="0"/>
              <a:t>$600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870707" y="6257800"/>
            <a:ext cx="4312920" cy="562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 action="ppaction://hlinksldjump"/>
              </a:rPr>
              <a:t>Return</a:t>
            </a:r>
            <a:r>
              <a:rPr sz="3500" b="1" u="heavy" spc="-3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 action="ppaction://hlinksldjump"/>
              </a:rPr>
              <a:t> </a:t>
            </a:r>
            <a:r>
              <a:rPr sz="35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 action="ppaction://hlinksldjump"/>
              </a:rPr>
              <a:t>to</a:t>
            </a:r>
            <a:r>
              <a:rPr sz="3500" b="1" u="heavy" spc="-3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 action="ppaction://hlinksldjump"/>
              </a:rPr>
              <a:t> </a:t>
            </a:r>
            <a:r>
              <a:rPr sz="35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 action="ppaction://hlinksldjump"/>
              </a:rPr>
              <a:t>the</a:t>
            </a:r>
            <a:r>
              <a:rPr sz="3500" b="1" u="heavy" spc="-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 action="ppaction://hlinksldjump"/>
              </a:rPr>
              <a:t> </a:t>
            </a:r>
            <a:r>
              <a:rPr sz="3500" b="1" u="heavy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 action="ppaction://hlinksldjump"/>
              </a:rPr>
              <a:t>board!</a:t>
            </a:r>
            <a:endParaRPr sz="35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0" y="114300"/>
            <a:ext cx="10058019" cy="7543800"/>
          </a:xfrm>
          <a:prstGeom prst="rect">
            <a:avLst/>
          </a:prstGeom>
        </p:spPr>
      </p:pic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339850" y="558402"/>
          <a:ext cx="7581265" cy="62287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071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36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08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878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12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50165">
                        <a:lnSpc>
                          <a:spcPct val="100000"/>
                        </a:lnSpc>
                      </a:pPr>
                      <a:r>
                        <a:rPr sz="1750" b="1" spc="-10" dirty="0">
                          <a:solidFill>
                            <a:srgbClr val="F8F8F8"/>
                          </a:solidFill>
                          <a:latin typeface="Arial"/>
                          <a:cs typeface="Arial"/>
                        </a:rPr>
                        <a:t>“MEDI–”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L="440690" marR="130810" indent="-190500">
                        <a:lnSpc>
                          <a:spcPts val="1800"/>
                        </a:lnSpc>
                        <a:spcBef>
                          <a:spcPts val="150"/>
                        </a:spcBef>
                      </a:pPr>
                      <a:r>
                        <a:rPr sz="1750" b="1" spc="-30" dirty="0">
                          <a:solidFill>
                            <a:srgbClr val="F8F8F8"/>
                          </a:solidFill>
                          <a:latin typeface="Arial"/>
                          <a:cs typeface="Arial"/>
                        </a:rPr>
                        <a:t>PART</a:t>
                      </a:r>
                      <a:r>
                        <a:rPr sz="1750" b="1" spc="-85" dirty="0">
                          <a:solidFill>
                            <a:srgbClr val="F8F8F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50" b="1" dirty="0">
                          <a:solidFill>
                            <a:srgbClr val="F8F8F8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750" b="1" spc="-70" dirty="0">
                          <a:solidFill>
                            <a:srgbClr val="F8F8F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50" b="1" spc="-25" dirty="0">
                          <a:solidFill>
                            <a:srgbClr val="F8F8F8"/>
                          </a:solidFill>
                          <a:latin typeface="Arial"/>
                          <a:cs typeface="Arial"/>
                        </a:rPr>
                        <a:t>OR </a:t>
                      </a:r>
                      <a:r>
                        <a:rPr sz="1750" b="1" spc="-10" dirty="0">
                          <a:solidFill>
                            <a:srgbClr val="F8F8F8"/>
                          </a:solidFill>
                          <a:latin typeface="Arial"/>
                          <a:cs typeface="Arial"/>
                        </a:rPr>
                        <a:t>PART</a:t>
                      </a:r>
                      <a:r>
                        <a:rPr sz="1750" b="1" spc="-110" dirty="0">
                          <a:solidFill>
                            <a:srgbClr val="F8F8F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50" b="1" spc="-50" dirty="0">
                          <a:solidFill>
                            <a:srgbClr val="F8F8F8"/>
                          </a:solidFill>
                          <a:latin typeface="Arial"/>
                          <a:cs typeface="Arial"/>
                        </a:rPr>
                        <a:t>B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T="19050" marB="0"/>
                </a:tc>
                <a:tc>
                  <a:txBody>
                    <a:bodyPr/>
                    <a:lstStyle/>
                    <a:p>
                      <a:pPr marL="304800" marR="130175" indent="-154940">
                        <a:lnSpc>
                          <a:spcPct val="100499"/>
                        </a:lnSpc>
                        <a:spcBef>
                          <a:spcPts val="1055"/>
                        </a:spcBef>
                      </a:pPr>
                      <a:r>
                        <a:rPr sz="1750" b="1" spc="-10" dirty="0">
                          <a:solidFill>
                            <a:srgbClr val="F8F8F8"/>
                          </a:solidFill>
                          <a:latin typeface="Arial"/>
                          <a:cs typeface="Arial"/>
                        </a:rPr>
                        <a:t>PREVENTIVE BENEFITS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T="133985" marB="0"/>
                </a:tc>
                <a:tc>
                  <a:txBody>
                    <a:bodyPr/>
                    <a:lstStyle/>
                    <a:p>
                      <a:pPr marL="137795" marR="151765" indent="105410">
                        <a:lnSpc>
                          <a:spcPct val="100499"/>
                        </a:lnSpc>
                        <a:spcBef>
                          <a:spcPts val="1055"/>
                        </a:spcBef>
                      </a:pPr>
                      <a:r>
                        <a:rPr sz="1750" b="1" dirty="0">
                          <a:solidFill>
                            <a:srgbClr val="F8F8F8"/>
                          </a:solidFill>
                          <a:latin typeface="Arial"/>
                          <a:cs typeface="Arial"/>
                        </a:rPr>
                        <a:t>FUN</a:t>
                      </a:r>
                      <a:r>
                        <a:rPr sz="1750" b="1" spc="-5" dirty="0">
                          <a:solidFill>
                            <a:srgbClr val="F8F8F8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750" b="1" spc="-20" dirty="0">
                          <a:solidFill>
                            <a:srgbClr val="F8F8F8"/>
                          </a:solidFill>
                          <a:latin typeface="Arial"/>
                          <a:cs typeface="Arial"/>
                        </a:rPr>
                        <a:t>WITH </a:t>
                      </a:r>
                      <a:r>
                        <a:rPr sz="1750" b="1" spc="-10" dirty="0">
                          <a:solidFill>
                            <a:srgbClr val="F8F8F8"/>
                          </a:solidFill>
                          <a:latin typeface="Arial"/>
                          <a:cs typeface="Arial"/>
                        </a:rPr>
                        <a:t>ACRONYMS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T="13398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850">
                        <a:latin typeface="Times New Roman"/>
                        <a:cs typeface="Times New Roman"/>
                      </a:endParaRPr>
                    </a:p>
                    <a:p>
                      <a:pPr marL="159385">
                        <a:lnSpc>
                          <a:spcPct val="100000"/>
                        </a:lnSpc>
                      </a:pPr>
                      <a:r>
                        <a:rPr sz="1750" b="1" spc="-10" dirty="0">
                          <a:solidFill>
                            <a:srgbClr val="F8F8F8"/>
                          </a:solidFill>
                          <a:latin typeface="Arial"/>
                          <a:cs typeface="Arial"/>
                        </a:rPr>
                        <a:t>POTPOURRI</a:t>
                      </a:r>
                      <a:endParaRPr sz="1750">
                        <a:latin typeface="Arial"/>
                        <a:cs typeface="Arial"/>
                      </a:endParaRPr>
                    </a:p>
                  </a:txBody>
                  <a:tcPr marL="0" marR="0" marT="127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04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  <a:p>
                      <a:pPr marL="109220">
                        <a:lnSpc>
                          <a:spcPct val="100000"/>
                        </a:lnSpc>
                      </a:pPr>
                      <a:r>
                        <a:rPr sz="2200" b="1" u="heavy" spc="-20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cs typeface="Arial"/>
                        </a:rPr>
                        <a:t>$200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  <a:p>
                      <a:pPr marL="494665">
                        <a:lnSpc>
                          <a:spcPct val="100000"/>
                        </a:lnSpc>
                      </a:pPr>
                      <a:r>
                        <a:rPr sz="2200" b="1" u="heavy" spc="-20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cs typeface="Arial"/>
                        </a:rPr>
                        <a:t>$200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  <a:p>
                      <a:pPr marL="95885" algn="ctr">
                        <a:lnSpc>
                          <a:spcPct val="100000"/>
                        </a:lnSpc>
                      </a:pPr>
                      <a:r>
                        <a:rPr sz="2200" b="1" u="heavy" spc="-20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cs typeface="Arial"/>
                        </a:rPr>
                        <a:t>$200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  <a:p>
                      <a:pPr marL="478790">
                        <a:lnSpc>
                          <a:spcPct val="100000"/>
                        </a:lnSpc>
                      </a:pPr>
                      <a:r>
                        <a:rPr sz="2200" b="1" u="heavy" spc="-20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cs typeface="Arial"/>
                        </a:rPr>
                        <a:t>$200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800">
                        <a:latin typeface="Times New Roman"/>
                        <a:cs typeface="Times New Roman"/>
                      </a:endParaRPr>
                    </a:p>
                    <a:p>
                      <a:pPr marL="554355">
                        <a:lnSpc>
                          <a:spcPct val="100000"/>
                        </a:lnSpc>
                      </a:pPr>
                      <a:r>
                        <a:rPr sz="2200" b="1" u="heavy" spc="-20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cs typeface="Arial"/>
                        </a:rPr>
                        <a:t>$200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444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96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450">
                        <a:latin typeface="Times New Roman"/>
                        <a:cs typeface="Times New Roman"/>
                      </a:endParaRPr>
                    </a:p>
                    <a:p>
                      <a:pPr marL="109220">
                        <a:lnSpc>
                          <a:spcPct val="100000"/>
                        </a:lnSpc>
                      </a:pPr>
                      <a:r>
                        <a:rPr sz="2200" b="1" u="heavy" spc="-20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cs typeface="Arial"/>
                        </a:rPr>
                        <a:t>$400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450">
                        <a:latin typeface="Times New Roman"/>
                        <a:cs typeface="Times New Roman"/>
                      </a:endParaRPr>
                    </a:p>
                    <a:p>
                      <a:pPr marL="536575">
                        <a:lnSpc>
                          <a:spcPct val="100000"/>
                        </a:lnSpc>
                      </a:pPr>
                      <a:r>
                        <a:rPr sz="2200" b="1" u="heavy" spc="-20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cs typeface="Arial"/>
                        </a:rPr>
                        <a:t>$400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450">
                        <a:latin typeface="Times New Roman"/>
                        <a:cs typeface="Times New Roman"/>
                      </a:endParaRPr>
                    </a:p>
                    <a:p>
                      <a:pPr marL="12065" algn="ctr">
                        <a:lnSpc>
                          <a:spcPct val="100000"/>
                        </a:lnSpc>
                      </a:pPr>
                      <a:r>
                        <a:rPr sz="2200" b="1" u="heavy" spc="-20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cs typeface="Arial"/>
                        </a:rPr>
                        <a:t>$400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450">
                        <a:latin typeface="Times New Roman"/>
                        <a:cs typeface="Times New Roman"/>
                      </a:endParaRPr>
                    </a:p>
                    <a:p>
                      <a:pPr marR="408305" algn="r">
                        <a:lnSpc>
                          <a:spcPct val="100000"/>
                        </a:lnSpc>
                      </a:pPr>
                      <a:r>
                        <a:rPr sz="2200" b="1" u="heavy" spc="-20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cs typeface="Arial"/>
                        </a:rPr>
                        <a:t>$400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450">
                        <a:latin typeface="Times New Roman"/>
                        <a:cs typeface="Times New Roman"/>
                      </a:endParaRPr>
                    </a:p>
                    <a:p>
                      <a:pPr marL="470534">
                        <a:lnSpc>
                          <a:spcPct val="100000"/>
                        </a:lnSpc>
                      </a:pPr>
                      <a:r>
                        <a:rPr sz="2200" b="1" u="heavy" spc="-20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cs typeface="Arial"/>
                        </a:rPr>
                        <a:t>$400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444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90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450">
                        <a:latin typeface="Times New Roman"/>
                        <a:cs typeface="Times New Roman"/>
                      </a:endParaRPr>
                    </a:p>
                    <a:p>
                      <a:pPr marL="151130">
                        <a:lnSpc>
                          <a:spcPct val="100000"/>
                        </a:lnSpc>
                      </a:pPr>
                      <a:r>
                        <a:rPr sz="2200" b="1" u="heavy" spc="-20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cs typeface="Arial"/>
                        </a:rPr>
                        <a:t>$600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450">
                        <a:latin typeface="Times New Roman"/>
                        <a:cs typeface="Times New Roman"/>
                      </a:endParaRPr>
                    </a:p>
                    <a:p>
                      <a:pPr marR="375285" algn="r">
                        <a:lnSpc>
                          <a:spcPct val="100000"/>
                        </a:lnSpc>
                      </a:pPr>
                      <a:r>
                        <a:rPr sz="2200" b="1" u="heavy" spc="-20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cs typeface="Arial"/>
                        </a:rPr>
                        <a:t>$600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450">
                        <a:latin typeface="Times New Roman"/>
                        <a:cs typeface="Times New Roman"/>
                      </a:endParaRPr>
                    </a:p>
                    <a:p>
                      <a:pPr marL="12065" algn="ctr">
                        <a:lnSpc>
                          <a:spcPct val="100000"/>
                        </a:lnSpc>
                      </a:pPr>
                      <a:r>
                        <a:rPr sz="2200" b="1" u="heavy" spc="-20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cs typeface="Arial"/>
                        </a:rPr>
                        <a:t>$600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450">
                        <a:latin typeface="Times New Roman"/>
                        <a:cs typeface="Times New Roman"/>
                      </a:endParaRPr>
                    </a:p>
                    <a:p>
                      <a:pPr marL="478790">
                        <a:lnSpc>
                          <a:spcPct val="100000"/>
                        </a:lnSpc>
                      </a:pPr>
                      <a:r>
                        <a:rPr sz="2200" b="1" u="heavy" spc="-20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cs typeface="Arial"/>
                        </a:rPr>
                        <a:t>$600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450">
                        <a:latin typeface="Times New Roman"/>
                        <a:cs typeface="Times New Roman"/>
                      </a:endParaRPr>
                    </a:p>
                    <a:p>
                      <a:pPr marL="512445">
                        <a:lnSpc>
                          <a:spcPct val="100000"/>
                        </a:lnSpc>
                      </a:pPr>
                      <a:r>
                        <a:rPr sz="2200" b="1" u="heavy" spc="-20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cs typeface="Arial"/>
                        </a:rPr>
                        <a:t>$600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444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890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450">
                        <a:latin typeface="Times New Roman"/>
                        <a:cs typeface="Times New Roman"/>
                      </a:endParaRPr>
                    </a:p>
                    <a:p>
                      <a:pPr marL="109220">
                        <a:lnSpc>
                          <a:spcPct val="100000"/>
                        </a:lnSpc>
                      </a:pPr>
                      <a:r>
                        <a:rPr sz="2200" b="1" u="heavy" spc="-20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cs typeface="Arial"/>
                        </a:rPr>
                        <a:t>$800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450">
                        <a:latin typeface="Times New Roman"/>
                        <a:cs typeface="Times New Roman"/>
                      </a:endParaRPr>
                    </a:p>
                    <a:p>
                      <a:pPr marR="375285" algn="r">
                        <a:lnSpc>
                          <a:spcPct val="100000"/>
                        </a:lnSpc>
                      </a:pPr>
                      <a:r>
                        <a:rPr sz="2200" b="1" u="heavy" spc="-20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cs typeface="Arial"/>
                        </a:rPr>
                        <a:t>$800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450">
                        <a:latin typeface="Times New Roman"/>
                        <a:cs typeface="Times New Roman"/>
                      </a:endParaRPr>
                    </a:p>
                    <a:p>
                      <a:pPr marL="12065" algn="ctr">
                        <a:lnSpc>
                          <a:spcPct val="100000"/>
                        </a:lnSpc>
                      </a:pPr>
                      <a:r>
                        <a:rPr sz="2200" b="1" u="heavy" spc="-20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cs typeface="Arial"/>
                        </a:rPr>
                        <a:t>$800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450">
                        <a:latin typeface="Times New Roman"/>
                        <a:cs typeface="Times New Roman"/>
                      </a:endParaRPr>
                    </a:p>
                    <a:p>
                      <a:pPr marL="520700">
                        <a:lnSpc>
                          <a:spcPct val="100000"/>
                        </a:lnSpc>
                      </a:pPr>
                      <a:r>
                        <a:rPr sz="2200" b="1" u="heavy" spc="-20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cs typeface="Arial"/>
                        </a:rPr>
                        <a:t>$800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450">
                        <a:latin typeface="Times New Roman"/>
                        <a:cs typeface="Times New Roman"/>
                      </a:endParaRPr>
                    </a:p>
                    <a:p>
                      <a:pPr marL="554355">
                        <a:lnSpc>
                          <a:spcPct val="100000"/>
                        </a:lnSpc>
                      </a:pPr>
                      <a:r>
                        <a:rPr sz="2200" b="1" u="heavy" spc="-20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cs typeface="Arial"/>
                        </a:rPr>
                        <a:t>$800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444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1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450">
                        <a:latin typeface="Times New Roman"/>
                        <a:cs typeface="Times New Roman"/>
                      </a:endParaRPr>
                    </a:p>
                    <a:p>
                      <a:pPr marL="31750">
                        <a:lnSpc>
                          <a:spcPts val="2565"/>
                        </a:lnSpc>
                      </a:pPr>
                      <a:r>
                        <a:rPr sz="2200" b="1" u="heavy" spc="-10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cs typeface="Arial"/>
                        </a:rPr>
                        <a:t>$1000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450">
                        <a:latin typeface="Times New Roman"/>
                        <a:cs typeface="Times New Roman"/>
                      </a:endParaRPr>
                    </a:p>
                    <a:p>
                      <a:pPr marR="297180" algn="r">
                        <a:lnSpc>
                          <a:spcPts val="2565"/>
                        </a:lnSpc>
                      </a:pPr>
                      <a:r>
                        <a:rPr sz="2200" b="1" u="heavy" spc="-10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cs typeface="Arial"/>
                        </a:rPr>
                        <a:t>$1000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450">
                        <a:latin typeface="Times New Roman"/>
                        <a:cs typeface="Times New Roman"/>
                      </a:endParaRPr>
                    </a:p>
                    <a:p>
                      <a:pPr marL="95885" algn="ctr">
                        <a:lnSpc>
                          <a:spcPts val="2565"/>
                        </a:lnSpc>
                      </a:pPr>
                      <a:r>
                        <a:rPr sz="2200" b="1" u="heavy" spc="-10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cs typeface="Arial"/>
                        </a:rPr>
                        <a:t>$1000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450">
                        <a:latin typeface="Times New Roman"/>
                        <a:cs typeface="Times New Roman"/>
                      </a:endParaRPr>
                    </a:p>
                    <a:p>
                      <a:pPr marR="414655" algn="r">
                        <a:lnSpc>
                          <a:spcPts val="2565"/>
                        </a:lnSpc>
                      </a:pPr>
                      <a:r>
                        <a:rPr sz="2200" b="1" u="heavy" spc="-10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cs typeface="Arial"/>
                        </a:rPr>
                        <a:t>$1000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444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2450">
                        <a:latin typeface="Times New Roman"/>
                        <a:cs typeface="Times New Roman"/>
                      </a:endParaRPr>
                    </a:p>
                    <a:p>
                      <a:pPr marL="393065">
                        <a:lnSpc>
                          <a:spcPts val="2565"/>
                        </a:lnSpc>
                      </a:pPr>
                      <a:r>
                        <a:rPr sz="2200" b="1" u="heavy" spc="-10" dirty="0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Arial"/>
                          <a:cs typeface="Arial"/>
                        </a:rPr>
                        <a:t>$1000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4445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09977" y="1679448"/>
            <a:ext cx="5852921" cy="4424934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9214961" y="6998303"/>
            <a:ext cx="848994" cy="398780"/>
            <a:chOff x="9214961" y="6998303"/>
            <a:chExt cx="848994" cy="398780"/>
          </a:xfrm>
        </p:grpSpPr>
        <p:sp>
          <p:nvSpPr>
            <p:cNvPr id="6" name="object 6"/>
            <p:cNvSpPr/>
            <p:nvPr/>
          </p:nvSpPr>
          <p:spPr>
            <a:xfrm>
              <a:off x="9220200" y="7003541"/>
              <a:ext cx="838200" cy="387985"/>
            </a:xfrm>
            <a:custGeom>
              <a:avLst/>
              <a:gdLst/>
              <a:ahLst/>
              <a:cxnLst/>
              <a:rect l="l" t="t" r="r" b="b"/>
              <a:pathLst>
                <a:path w="838200" h="387984">
                  <a:moveTo>
                    <a:pt x="838200" y="193548"/>
                  </a:moveTo>
                  <a:lnTo>
                    <a:pt x="643890" y="0"/>
                  </a:lnTo>
                  <a:lnTo>
                    <a:pt x="643890" y="96774"/>
                  </a:lnTo>
                  <a:lnTo>
                    <a:pt x="0" y="96774"/>
                  </a:lnTo>
                  <a:lnTo>
                    <a:pt x="0" y="291084"/>
                  </a:lnTo>
                  <a:lnTo>
                    <a:pt x="643890" y="291084"/>
                  </a:lnTo>
                  <a:lnTo>
                    <a:pt x="643890" y="387858"/>
                  </a:lnTo>
                  <a:lnTo>
                    <a:pt x="838200" y="193548"/>
                  </a:lnTo>
                  <a:close/>
                </a:path>
              </a:pathLst>
            </a:custGeom>
            <a:solidFill>
              <a:srgbClr val="33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220200" y="7003541"/>
              <a:ext cx="838200" cy="387985"/>
            </a:xfrm>
            <a:custGeom>
              <a:avLst/>
              <a:gdLst/>
              <a:ahLst/>
              <a:cxnLst/>
              <a:rect l="l" t="t" r="r" b="b"/>
              <a:pathLst>
                <a:path w="838200" h="387984">
                  <a:moveTo>
                    <a:pt x="0" y="96774"/>
                  </a:moveTo>
                  <a:lnTo>
                    <a:pt x="643890" y="96774"/>
                  </a:lnTo>
                  <a:lnTo>
                    <a:pt x="643890" y="0"/>
                  </a:lnTo>
                  <a:lnTo>
                    <a:pt x="838200" y="193548"/>
                  </a:lnTo>
                  <a:lnTo>
                    <a:pt x="643890" y="387858"/>
                  </a:lnTo>
                  <a:lnTo>
                    <a:pt x="643890" y="291084"/>
                  </a:lnTo>
                  <a:lnTo>
                    <a:pt x="0" y="291084"/>
                  </a:lnTo>
                  <a:lnTo>
                    <a:pt x="0" y="96774"/>
                  </a:lnTo>
                  <a:close/>
                </a:path>
              </a:pathLst>
            </a:custGeom>
            <a:ln w="10477">
              <a:solidFill>
                <a:srgbClr val="EAEA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5514" y="3120166"/>
            <a:ext cx="8083550" cy="843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5900" marR="5080" indent="6350" algn="ctr">
              <a:lnSpc>
                <a:spcPct val="100000"/>
              </a:lnSpc>
              <a:spcBef>
                <a:spcPts val="4095"/>
              </a:spcBef>
            </a:pPr>
            <a:r>
              <a:rPr lang="en-US" sz="5400" b="1" spc="-30" dirty="0">
                <a:solidFill>
                  <a:srgbClr val="EAEAEA"/>
                </a:solidFill>
                <a:latin typeface="Arial"/>
                <a:cs typeface="Arial"/>
              </a:rPr>
              <a:t>$202.90</a:t>
            </a:r>
            <a:endParaRPr sz="54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22019" y="1623060"/>
            <a:ext cx="8130540" cy="0"/>
          </a:xfrm>
          <a:custGeom>
            <a:avLst/>
            <a:gdLst/>
            <a:ahLst/>
            <a:cxnLst/>
            <a:rect l="l" t="t" r="r" b="b"/>
            <a:pathLst>
              <a:path w="8130540">
                <a:moveTo>
                  <a:pt x="0" y="0"/>
                </a:moveTo>
                <a:lnTo>
                  <a:pt x="8130540" y="0"/>
                </a:lnTo>
              </a:path>
            </a:pathLst>
          </a:custGeom>
          <a:ln w="27940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2019" y="6065520"/>
            <a:ext cx="8130540" cy="0"/>
          </a:xfrm>
          <a:custGeom>
            <a:avLst/>
            <a:gdLst/>
            <a:ahLst/>
            <a:cxnLst/>
            <a:rect l="l" t="t" r="r" b="b"/>
            <a:pathLst>
              <a:path w="8130540">
                <a:moveTo>
                  <a:pt x="0" y="0"/>
                </a:moveTo>
                <a:lnTo>
                  <a:pt x="8130540" y="0"/>
                </a:lnTo>
              </a:path>
            </a:pathLst>
          </a:custGeom>
          <a:ln w="27940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062C3CB-FCB9-A54E-67B6-FB8C3A0649AD}"/>
              </a:ext>
            </a:extLst>
          </p:cNvPr>
          <p:cNvSpPr txBox="1"/>
          <p:nvPr/>
        </p:nvSpPr>
        <p:spPr>
          <a:xfrm>
            <a:off x="1412685" y="522149"/>
            <a:ext cx="723302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Arial"/>
                <a:cs typeface="Arial"/>
              </a:rPr>
              <a:t>By the Numbers - for</a:t>
            </a:r>
            <a:r>
              <a:rPr kumimoji="0" lang="en-US" sz="4400" b="1" i="0" u="none" strike="noStrike" kern="0" cap="none" spc="-75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en-US" sz="4400" b="1" i="0" u="none" strike="noStrike" kern="0" cap="none" spc="-2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Arial"/>
                <a:cs typeface="Arial"/>
              </a:rPr>
              <a:t>$400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81988" y="2433322"/>
            <a:ext cx="6614159" cy="2707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4400" b="1" dirty="0">
                <a:solidFill>
                  <a:srgbClr val="FFFFFF"/>
                </a:solidFill>
                <a:latin typeface="Arial"/>
                <a:cs typeface="Arial"/>
              </a:rPr>
              <a:t>State</a:t>
            </a:r>
            <a:r>
              <a:rPr sz="4400" b="1" spc="-1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FFFFFF"/>
                </a:solidFill>
                <a:latin typeface="Arial"/>
                <a:cs typeface="Arial"/>
              </a:rPr>
              <a:t>programs</a:t>
            </a:r>
            <a:r>
              <a:rPr sz="4400" b="1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sz="4400" b="1" spc="-1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400" b="1" spc="-20" dirty="0">
                <a:solidFill>
                  <a:srgbClr val="FFFFFF"/>
                </a:solidFill>
                <a:latin typeface="Arial"/>
                <a:cs typeface="Arial"/>
              </a:rPr>
              <a:t>help </a:t>
            </a:r>
            <a:r>
              <a:rPr sz="4400" b="1" dirty="0">
                <a:solidFill>
                  <a:srgbClr val="FFFFFF"/>
                </a:solidFill>
                <a:latin typeface="Arial"/>
                <a:cs typeface="Arial"/>
              </a:rPr>
              <a:t>pay</a:t>
            </a:r>
            <a:r>
              <a:rPr sz="44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44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400" b="1" spc="-10" dirty="0">
                <a:solidFill>
                  <a:srgbClr val="FFFFFF"/>
                </a:solidFill>
                <a:latin typeface="Arial"/>
                <a:cs typeface="Arial"/>
              </a:rPr>
              <a:t>Medicare </a:t>
            </a:r>
            <a:r>
              <a:rPr sz="4400" b="1" dirty="0">
                <a:solidFill>
                  <a:srgbClr val="FFFFFF"/>
                </a:solidFill>
                <a:latin typeface="Arial"/>
                <a:cs typeface="Arial"/>
              </a:rPr>
              <a:t>premium,</a:t>
            </a:r>
            <a:r>
              <a:rPr sz="4400" b="1" spc="-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400" b="1" spc="-10" dirty="0">
                <a:solidFill>
                  <a:srgbClr val="FFFFFF"/>
                </a:solidFill>
                <a:latin typeface="Arial"/>
                <a:cs typeface="Arial"/>
              </a:rPr>
              <a:t>deductibles, </a:t>
            </a:r>
            <a:r>
              <a:rPr sz="4400" b="1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4400" b="1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400" b="1" spc="-10" dirty="0">
                <a:solidFill>
                  <a:srgbClr val="FFFFFF"/>
                </a:solidFill>
                <a:latin typeface="Arial"/>
                <a:cs typeface="Arial"/>
              </a:rPr>
              <a:t>coinsurance.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22019" y="1623060"/>
            <a:ext cx="8130540" cy="0"/>
          </a:xfrm>
          <a:custGeom>
            <a:avLst/>
            <a:gdLst/>
            <a:ahLst/>
            <a:cxnLst/>
            <a:rect l="l" t="t" r="r" b="b"/>
            <a:pathLst>
              <a:path w="8130540">
                <a:moveTo>
                  <a:pt x="0" y="0"/>
                </a:moveTo>
                <a:lnTo>
                  <a:pt x="8130540" y="0"/>
                </a:lnTo>
              </a:path>
            </a:pathLst>
          </a:custGeom>
          <a:ln w="27940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2019" y="6065520"/>
            <a:ext cx="8130540" cy="0"/>
          </a:xfrm>
          <a:custGeom>
            <a:avLst/>
            <a:gdLst/>
            <a:ahLst/>
            <a:cxnLst/>
            <a:rect l="l" t="t" r="r" b="b"/>
            <a:pathLst>
              <a:path w="8130540">
                <a:moveTo>
                  <a:pt x="0" y="0"/>
                </a:moveTo>
                <a:lnTo>
                  <a:pt x="8130540" y="0"/>
                </a:lnTo>
              </a:path>
            </a:pathLst>
          </a:custGeom>
          <a:ln w="27940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Potpourri</a:t>
            </a:r>
            <a:r>
              <a:rPr spc="-125" dirty="0"/>
              <a:t> </a:t>
            </a:r>
            <a:r>
              <a:rPr dirty="0"/>
              <a:t>for</a:t>
            </a:r>
            <a:r>
              <a:rPr spc="-125" dirty="0"/>
              <a:t> </a:t>
            </a:r>
            <a:r>
              <a:rPr spc="-20" dirty="0"/>
              <a:t>$800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64739" y="2841856"/>
            <a:ext cx="5245100" cy="1295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" algn="ctr">
              <a:lnSpc>
                <a:spcPts val="4860"/>
              </a:lnSpc>
            </a:pPr>
            <a:r>
              <a:rPr sz="4400" b="1" dirty="0">
                <a:solidFill>
                  <a:srgbClr val="FFFFFF"/>
                </a:solidFill>
                <a:latin typeface="Arial"/>
                <a:cs typeface="Arial"/>
              </a:rPr>
              <a:t>What</a:t>
            </a:r>
            <a:r>
              <a:rPr sz="44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44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400" b="1" spc="-10" dirty="0">
                <a:solidFill>
                  <a:srgbClr val="FFFFFF"/>
                </a:solidFill>
                <a:latin typeface="Arial"/>
                <a:cs typeface="Arial"/>
              </a:rPr>
              <a:t>Medicare</a:t>
            </a:r>
            <a:endParaRPr sz="44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4400" b="1" dirty="0">
                <a:solidFill>
                  <a:srgbClr val="FFFFFF"/>
                </a:solidFill>
                <a:latin typeface="Arial"/>
                <a:cs typeface="Arial"/>
              </a:rPr>
              <a:t>Savings</a:t>
            </a:r>
            <a:r>
              <a:rPr sz="4400" b="1" spc="-1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400" b="1" spc="-10" dirty="0">
                <a:solidFill>
                  <a:srgbClr val="FFFFFF"/>
                </a:solidFill>
                <a:latin typeface="Arial"/>
                <a:cs typeface="Arial"/>
              </a:rPr>
              <a:t>Programs?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22019" y="1623060"/>
            <a:ext cx="8130540" cy="0"/>
          </a:xfrm>
          <a:custGeom>
            <a:avLst/>
            <a:gdLst/>
            <a:ahLst/>
            <a:cxnLst/>
            <a:rect l="l" t="t" r="r" b="b"/>
            <a:pathLst>
              <a:path w="8130540">
                <a:moveTo>
                  <a:pt x="0" y="0"/>
                </a:moveTo>
                <a:lnTo>
                  <a:pt x="8130540" y="0"/>
                </a:lnTo>
              </a:path>
            </a:pathLst>
          </a:custGeom>
          <a:ln w="27940">
            <a:solidFill>
              <a:srgbClr val="EAEA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2019" y="6065520"/>
            <a:ext cx="8130540" cy="0"/>
          </a:xfrm>
          <a:custGeom>
            <a:avLst/>
            <a:gdLst/>
            <a:ahLst/>
            <a:cxnLst/>
            <a:rect l="l" t="t" r="r" b="b"/>
            <a:pathLst>
              <a:path w="8130540">
                <a:moveTo>
                  <a:pt x="0" y="0"/>
                </a:moveTo>
                <a:lnTo>
                  <a:pt x="8130540" y="0"/>
                </a:lnTo>
              </a:path>
            </a:pathLst>
          </a:custGeom>
          <a:ln w="27940">
            <a:solidFill>
              <a:srgbClr val="EAEA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27314" y="572367"/>
            <a:ext cx="779970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dirty="0"/>
              <a:t>Potpourri</a:t>
            </a:r>
            <a:r>
              <a:rPr spc="-125" dirty="0"/>
              <a:t> </a:t>
            </a:r>
            <a:r>
              <a:rPr dirty="0"/>
              <a:t>for</a:t>
            </a:r>
            <a:r>
              <a:rPr spc="-125" dirty="0"/>
              <a:t> </a:t>
            </a:r>
            <a:r>
              <a:rPr spc="-20" dirty="0"/>
              <a:t>$800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2870707" y="6257800"/>
            <a:ext cx="4312920" cy="562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 action="ppaction://hlinksldjump"/>
              </a:rPr>
              <a:t>Return</a:t>
            </a:r>
            <a:r>
              <a:rPr sz="3500" b="1" u="heavy" spc="-3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 action="ppaction://hlinksldjump"/>
              </a:rPr>
              <a:t> </a:t>
            </a:r>
            <a:r>
              <a:rPr sz="35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 action="ppaction://hlinksldjump"/>
              </a:rPr>
              <a:t>to</a:t>
            </a:r>
            <a:r>
              <a:rPr sz="3500" b="1" u="heavy" spc="-3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 action="ppaction://hlinksldjump"/>
              </a:rPr>
              <a:t> </a:t>
            </a:r>
            <a:r>
              <a:rPr sz="35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 action="ppaction://hlinksldjump"/>
              </a:rPr>
              <a:t>the</a:t>
            </a:r>
            <a:r>
              <a:rPr sz="3500" b="1" u="heavy" spc="-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 action="ppaction://hlinksldjump"/>
              </a:rPr>
              <a:t> </a:t>
            </a:r>
            <a:r>
              <a:rPr sz="3500" b="1" u="heavy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 action="ppaction://hlinksldjump"/>
              </a:rPr>
              <a:t>board!</a:t>
            </a:r>
            <a:endParaRPr sz="35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3996" y="2899151"/>
            <a:ext cx="4968875" cy="0"/>
          </a:xfrm>
          <a:custGeom>
            <a:avLst/>
            <a:gdLst/>
            <a:ahLst/>
            <a:cxnLst/>
            <a:rect l="l" t="t" r="r" b="b"/>
            <a:pathLst>
              <a:path w="4968875">
                <a:moveTo>
                  <a:pt x="0" y="0"/>
                </a:moveTo>
                <a:lnTo>
                  <a:pt x="4968479" y="0"/>
                </a:lnTo>
              </a:path>
            </a:pathLst>
          </a:custGeom>
          <a:ln w="49710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51872" y="2242168"/>
            <a:ext cx="9562465" cy="3378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  <a:tabLst>
                <a:tab pos="5683885" algn="l"/>
              </a:tabLst>
            </a:pPr>
            <a:r>
              <a:rPr sz="4400" b="1" spc="-50" dirty="0">
                <a:solidFill>
                  <a:srgbClr val="EAEAEA"/>
                </a:solidFill>
                <a:latin typeface="Arial"/>
                <a:cs typeface="Arial"/>
              </a:rPr>
              <a:t>A</a:t>
            </a:r>
            <a:r>
              <a:rPr sz="4400" b="1" dirty="0">
                <a:solidFill>
                  <a:srgbClr val="EAEAEA"/>
                </a:solidFill>
                <a:latin typeface="Arial"/>
                <a:cs typeface="Arial"/>
              </a:rPr>
              <a:t>	can</a:t>
            </a:r>
            <a:r>
              <a:rPr sz="4400" b="1" spc="-65" dirty="0">
                <a:solidFill>
                  <a:srgbClr val="EAEAEA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EAEAEA"/>
                </a:solidFill>
                <a:latin typeface="Arial"/>
                <a:cs typeface="Arial"/>
              </a:rPr>
              <a:t>be</a:t>
            </a:r>
            <a:r>
              <a:rPr sz="4400" b="1" spc="-65" dirty="0">
                <a:solidFill>
                  <a:srgbClr val="EAEAEA"/>
                </a:solidFill>
                <a:latin typeface="Arial"/>
                <a:cs typeface="Arial"/>
              </a:rPr>
              <a:t> </a:t>
            </a:r>
            <a:r>
              <a:rPr sz="4400" b="1" spc="-10" dirty="0">
                <a:solidFill>
                  <a:srgbClr val="EAEAEA"/>
                </a:solidFill>
                <a:latin typeface="Arial"/>
                <a:cs typeface="Arial"/>
              </a:rPr>
              <a:t>utilized</a:t>
            </a:r>
            <a:endParaRPr sz="4400" dirty="0">
              <a:latin typeface="Arial"/>
              <a:cs typeface="Arial"/>
            </a:endParaRPr>
          </a:p>
          <a:p>
            <a:pPr marL="107314" marR="98425" indent="3175" algn="ctr">
              <a:lnSpc>
                <a:spcPct val="100000"/>
              </a:lnSpc>
            </a:pPr>
            <a:r>
              <a:rPr sz="4400" b="1" dirty="0">
                <a:solidFill>
                  <a:srgbClr val="EAEAEA"/>
                </a:solidFill>
                <a:latin typeface="Arial"/>
                <a:cs typeface="Arial"/>
              </a:rPr>
              <a:t>to</a:t>
            </a:r>
            <a:r>
              <a:rPr sz="4400" b="1" spc="-90" dirty="0">
                <a:solidFill>
                  <a:srgbClr val="EAEAEA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EAEAEA"/>
                </a:solidFill>
                <a:latin typeface="Arial"/>
                <a:cs typeface="Arial"/>
              </a:rPr>
              <a:t>allow</a:t>
            </a:r>
            <a:r>
              <a:rPr sz="4400" b="1" spc="-85" dirty="0">
                <a:solidFill>
                  <a:srgbClr val="EAEAEA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EAEAEA"/>
                </a:solidFill>
                <a:latin typeface="Arial"/>
                <a:cs typeface="Arial"/>
              </a:rPr>
              <a:t>a</a:t>
            </a:r>
            <a:r>
              <a:rPr sz="4400" b="1" spc="-90" dirty="0">
                <a:solidFill>
                  <a:srgbClr val="EAEAEA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EAEAEA"/>
                </a:solidFill>
                <a:latin typeface="Arial"/>
                <a:cs typeface="Arial"/>
              </a:rPr>
              <a:t>beneficiary</a:t>
            </a:r>
            <a:r>
              <a:rPr sz="4400" b="1" spc="-85" dirty="0">
                <a:solidFill>
                  <a:srgbClr val="EAEAEA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EAEAEA"/>
                </a:solidFill>
                <a:latin typeface="Arial"/>
                <a:cs typeface="Arial"/>
              </a:rPr>
              <a:t>who</a:t>
            </a:r>
            <a:r>
              <a:rPr sz="4400" b="1" spc="-90" dirty="0">
                <a:solidFill>
                  <a:srgbClr val="EAEAEA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EAEAEA"/>
                </a:solidFill>
                <a:latin typeface="Arial"/>
                <a:cs typeface="Arial"/>
              </a:rPr>
              <a:t>is</a:t>
            </a:r>
            <a:r>
              <a:rPr sz="4400" b="1" spc="-85" dirty="0">
                <a:solidFill>
                  <a:srgbClr val="EAEAEA"/>
                </a:solidFill>
                <a:latin typeface="Arial"/>
                <a:cs typeface="Arial"/>
              </a:rPr>
              <a:t> </a:t>
            </a:r>
            <a:r>
              <a:rPr sz="4400" b="1" spc="-20" dirty="0">
                <a:solidFill>
                  <a:srgbClr val="EAEAEA"/>
                </a:solidFill>
                <a:latin typeface="Arial"/>
                <a:cs typeface="Arial"/>
              </a:rPr>
              <a:t>over </a:t>
            </a:r>
            <a:r>
              <a:rPr sz="4400" b="1" dirty="0">
                <a:solidFill>
                  <a:srgbClr val="EAEAEA"/>
                </a:solidFill>
                <a:latin typeface="Arial"/>
                <a:cs typeface="Arial"/>
              </a:rPr>
              <a:t>the</a:t>
            </a:r>
            <a:r>
              <a:rPr sz="4400" b="1" spc="-85" dirty="0">
                <a:solidFill>
                  <a:srgbClr val="EAEAEA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EAEAEA"/>
                </a:solidFill>
                <a:latin typeface="Arial"/>
                <a:cs typeface="Arial"/>
              </a:rPr>
              <a:t>income</a:t>
            </a:r>
            <a:r>
              <a:rPr sz="4400" b="1" spc="-80" dirty="0">
                <a:solidFill>
                  <a:srgbClr val="EAEAEA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EAEAEA"/>
                </a:solidFill>
                <a:latin typeface="Arial"/>
                <a:cs typeface="Arial"/>
              </a:rPr>
              <a:t>limit</a:t>
            </a:r>
            <a:r>
              <a:rPr sz="4400" b="1" spc="-85" dirty="0">
                <a:solidFill>
                  <a:srgbClr val="EAEAEA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EAEAEA"/>
                </a:solidFill>
                <a:latin typeface="Arial"/>
                <a:cs typeface="Arial"/>
              </a:rPr>
              <a:t>for</a:t>
            </a:r>
            <a:r>
              <a:rPr sz="4400" b="1" spc="-80" dirty="0">
                <a:solidFill>
                  <a:srgbClr val="EAEAEA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EAEAEA"/>
                </a:solidFill>
                <a:latin typeface="Arial"/>
                <a:cs typeface="Arial"/>
              </a:rPr>
              <a:t>full</a:t>
            </a:r>
            <a:r>
              <a:rPr sz="4400" b="1" spc="-85" dirty="0">
                <a:solidFill>
                  <a:srgbClr val="EAEAEA"/>
                </a:solidFill>
                <a:latin typeface="Arial"/>
                <a:cs typeface="Arial"/>
              </a:rPr>
              <a:t> </a:t>
            </a:r>
            <a:r>
              <a:rPr sz="4400" b="1" spc="-10" dirty="0">
                <a:solidFill>
                  <a:srgbClr val="EAEAEA"/>
                </a:solidFill>
                <a:latin typeface="Arial"/>
                <a:cs typeface="Arial"/>
              </a:rPr>
              <a:t>Medicaid </a:t>
            </a:r>
            <a:r>
              <a:rPr sz="4400" b="1" dirty="0">
                <a:solidFill>
                  <a:srgbClr val="EAEAEA"/>
                </a:solidFill>
                <a:latin typeface="Arial"/>
                <a:cs typeface="Arial"/>
              </a:rPr>
              <a:t>benefits</a:t>
            </a:r>
            <a:r>
              <a:rPr sz="4400" b="1" spc="-85" dirty="0">
                <a:solidFill>
                  <a:srgbClr val="EAEAEA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EAEAEA"/>
                </a:solidFill>
                <a:latin typeface="Arial"/>
                <a:cs typeface="Arial"/>
              </a:rPr>
              <a:t>to</a:t>
            </a:r>
            <a:r>
              <a:rPr sz="4400" b="1" spc="-85" dirty="0">
                <a:solidFill>
                  <a:srgbClr val="EAEAEA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EAEAEA"/>
                </a:solidFill>
                <a:latin typeface="Arial"/>
                <a:cs typeface="Arial"/>
              </a:rPr>
              <a:t>be</a:t>
            </a:r>
            <a:r>
              <a:rPr sz="4400" b="1" spc="-80" dirty="0">
                <a:solidFill>
                  <a:srgbClr val="EAEAEA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EAEAEA"/>
                </a:solidFill>
                <a:latin typeface="Arial"/>
                <a:cs typeface="Arial"/>
              </a:rPr>
              <a:t>eligible</a:t>
            </a:r>
            <a:r>
              <a:rPr sz="4400" b="1" spc="-85" dirty="0">
                <a:solidFill>
                  <a:srgbClr val="EAEAEA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EAEAEA"/>
                </a:solidFill>
                <a:latin typeface="Arial"/>
                <a:cs typeface="Arial"/>
              </a:rPr>
              <a:t>on</a:t>
            </a:r>
            <a:r>
              <a:rPr sz="4400" b="1" spc="-80" dirty="0">
                <a:solidFill>
                  <a:srgbClr val="EAEAEA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EAEAEA"/>
                </a:solidFill>
                <a:latin typeface="Arial"/>
                <a:cs typeface="Arial"/>
              </a:rPr>
              <a:t>a</a:t>
            </a:r>
            <a:r>
              <a:rPr sz="4400" b="1" spc="-85" dirty="0">
                <a:solidFill>
                  <a:srgbClr val="EAEAEA"/>
                </a:solidFill>
                <a:latin typeface="Arial"/>
                <a:cs typeface="Arial"/>
              </a:rPr>
              <a:t> </a:t>
            </a:r>
            <a:r>
              <a:rPr sz="4400" b="1" spc="-10" dirty="0">
                <a:solidFill>
                  <a:srgbClr val="EAEAEA"/>
                </a:solidFill>
                <a:latin typeface="Arial"/>
                <a:cs typeface="Arial"/>
              </a:rPr>
              <a:t>monthly </a:t>
            </a:r>
            <a:r>
              <a:rPr sz="4400" b="1" dirty="0">
                <a:solidFill>
                  <a:srgbClr val="EAEAEA"/>
                </a:solidFill>
                <a:latin typeface="Arial"/>
                <a:cs typeface="Arial"/>
              </a:rPr>
              <a:t>basis</a:t>
            </a:r>
            <a:r>
              <a:rPr sz="4400" b="1" spc="-110" dirty="0">
                <a:solidFill>
                  <a:srgbClr val="EAEAEA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EAEAEA"/>
                </a:solidFill>
                <a:latin typeface="Arial"/>
                <a:cs typeface="Arial"/>
              </a:rPr>
              <a:t>when</a:t>
            </a:r>
            <a:r>
              <a:rPr sz="4400" b="1" spc="-105" dirty="0">
                <a:solidFill>
                  <a:srgbClr val="EAEAEA"/>
                </a:solidFill>
                <a:latin typeface="Arial"/>
                <a:cs typeface="Arial"/>
              </a:rPr>
              <a:t> </a:t>
            </a:r>
            <a:r>
              <a:rPr sz="4400" b="1" spc="-20" dirty="0">
                <a:solidFill>
                  <a:srgbClr val="EAEAEA"/>
                </a:solidFill>
                <a:latin typeface="Arial"/>
                <a:cs typeface="Arial"/>
              </a:rPr>
              <a:t>met.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22019" y="1623060"/>
            <a:ext cx="8130540" cy="0"/>
          </a:xfrm>
          <a:custGeom>
            <a:avLst/>
            <a:gdLst/>
            <a:ahLst/>
            <a:cxnLst/>
            <a:rect l="l" t="t" r="r" b="b"/>
            <a:pathLst>
              <a:path w="8130540">
                <a:moveTo>
                  <a:pt x="0" y="0"/>
                </a:moveTo>
                <a:lnTo>
                  <a:pt x="8130540" y="0"/>
                </a:lnTo>
              </a:path>
            </a:pathLst>
          </a:custGeom>
          <a:ln w="27940">
            <a:solidFill>
              <a:srgbClr val="EAEA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2019" y="6065520"/>
            <a:ext cx="8130540" cy="0"/>
          </a:xfrm>
          <a:custGeom>
            <a:avLst/>
            <a:gdLst/>
            <a:ahLst/>
            <a:cxnLst/>
            <a:rect l="l" t="t" r="r" b="b"/>
            <a:pathLst>
              <a:path w="8130540">
                <a:moveTo>
                  <a:pt x="0" y="0"/>
                </a:moveTo>
                <a:lnTo>
                  <a:pt x="8130540" y="0"/>
                </a:lnTo>
              </a:path>
            </a:pathLst>
          </a:custGeom>
          <a:ln w="27940">
            <a:solidFill>
              <a:srgbClr val="EAEA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87436" y="481948"/>
            <a:ext cx="779970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dirty="0"/>
              <a:t>Potpourri</a:t>
            </a:r>
            <a:r>
              <a:rPr spc="-125" dirty="0"/>
              <a:t> </a:t>
            </a:r>
            <a:r>
              <a:rPr dirty="0"/>
              <a:t>for</a:t>
            </a:r>
            <a:r>
              <a:rPr spc="-125" dirty="0"/>
              <a:t> </a:t>
            </a:r>
            <a:r>
              <a:rPr spc="-10" dirty="0"/>
              <a:t>$1000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22019" y="1623060"/>
            <a:ext cx="8130540" cy="0"/>
          </a:xfrm>
          <a:custGeom>
            <a:avLst/>
            <a:gdLst/>
            <a:ahLst/>
            <a:cxnLst/>
            <a:rect l="l" t="t" r="r" b="b"/>
            <a:pathLst>
              <a:path w="8130540">
                <a:moveTo>
                  <a:pt x="0" y="0"/>
                </a:moveTo>
                <a:lnTo>
                  <a:pt x="8130540" y="0"/>
                </a:lnTo>
              </a:path>
            </a:pathLst>
          </a:custGeom>
          <a:ln w="27940">
            <a:solidFill>
              <a:srgbClr val="EAEA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22019" y="6065520"/>
            <a:ext cx="8130540" cy="0"/>
          </a:xfrm>
          <a:custGeom>
            <a:avLst/>
            <a:gdLst/>
            <a:ahLst/>
            <a:cxnLst/>
            <a:rect l="l" t="t" r="r" b="b"/>
            <a:pathLst>
              <a:path w="8130540">
                <a:moveTo>
                  <a:pt x="0" y="0"/>
                </a:moveTo>
                <a:lnTo>
                  <a:pt x="8130540" y="0"/>
                </a:lnTo>
              </a:path>
            </a:pathLst>
          </a:custGeom>
          <a:ln w="27940">
            <a:solidFill>
              <a:srgbClr val="EAEA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27314" y="600711"/>
            <a:ext cx="779970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dirty="0"/>
              <a:t>Potpourri</a:t>
            </a:r>
            <a:r>
              <a:rPr spc="-125" dirty="0"/>
              <a:t> </a:t>
            </a:r>
            <a:r>
              <a:rPr dirty="0"/>
              <a:t>for</a:t>
            </a:r>
            <a:r>
              <a:rPr spc="-125" dirty="0"/>
              <a:t> </a:t>
            </a:r>
            <a:r>
              <a:rPr spc="-10" dirty="0"/>
              <a:t>$1000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870707" y="6257800"/>
            <a:ext cx="4312920" cy="562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 action="ppaction://hlinksldjump"/>
              </a:rPr>
              <a:t>Return</a:t>
            </a:r>
            <a:r>
              <a:rPr sz="3500" b="1" u="heavy" spc="-3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 action="ppaction://hlinksldjump"/>
              </a:rPr>
              <a:t> </a:t>
            </a:r>
            <a:r>
              <a:rPr sz="35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 action="ppaction://hlinksldjump"/>
              </a:rPr>
              <a:t>to</a:t>
            </a:r>
            <a:r>
              <a:rPr sz="3500" b="1" u="heavy" spc="-3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 action="ppaction://hlinksldjump"/>
              </a:rPr>
              <a:t> </a:t>
            </a:r>
            <a:r>
              <a:rPr sz="35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 action="ppaction://hlinksldjump"/>
              </a:rPr>
              <a:t>the</a:t>
            </a:r>
            <a:r>
              <a:rPr sz="3500" b="1" u="heavy" spc="-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 action="ppaction://hlinksldjump"/>
              </a:rPr>
              <a:t> </a:t>
            </a:r>
            <a:r>
              <a:rPr sz="3500" b="1" u="heavy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 action="ppaction://hlinksldjump"/>
              </a:rPr>
              <a:t>board!</a:t>
            </a:r>
            <a:endParaRPr sz="35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76845" y="2971800"/>
            <a:ext cx="8130540" cy="1354217"/>
          </a:xfrm>
          <a:prstGeom prst="rect">
            <a:avLst/>
          </a:prstGeom>
          <a:solidFill>
            <a:srgbClr val="3366FF"/>
          </a:solidFill>
        </p:spPr>
        <p:txBody>
          <a:bodyPr vert="horz" wrap="square" lIns="0" tIns="0" rIns="0" bIns="0" rtlCol="0">
            <a:spAutoFit/>
          </a:bodyPr>
          <a:lstStyle/>
          <a:p>
            <a:pPr marL="352425" algn="ctr">
              <a:lnSpc>
                <a:spcPct val="100000"/>
              </a:lnSpc>
            </a:pPr>
            <a:r>
              <a:rPr sz="4400" b="1" dirty="0">
                <a:solidFill>
                  <a:srgbClr val="F8F8F8"/>
                </a:solidFill>
                <a:latin typeface="Arial"/>
                <a:cs typeface="Arial"/>
              </a:rPr>
              <a:t>What</a:t>
            </a:r>
            <a:r>
              <a:rPr sz="4400" b="1" spc="-110" dirty="0">
                <a:solidFill>
                  <a:srgbClr val="F8F8F8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F8F8F8"/>
                </a:solidFill>
                <a:latin typeface="Arial"/>
                <a:cs typeface="Arial"/>
              </a:rPr>
              <a:t>is</a:t>
            </a:r>
            <a:r>
              <a:rPr sz="4400" b="1" spc="-110" dirty="0">
                <a:solidFill>
                  <a:srgbClr val="F8F8F8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F8F8F8"/>
                </a:solidFill>
                <a:latin typeface="Arial"/>
                <a:cs typeface="Arial"/>
              </a:rPr>
              <a:t>Medicaid</a:t>
            </a:r>
            <a:r>
              <a:rPr sz="4400" b="1" spc="-105" dirty="0">
                <a:solidFill>
                  <a:srgbClr val="F8F8F8"/>
                </a:solidFill>
                <a:latin typeface="Arial"/>
                <a:cs typeface="Arial"/>
              </a:rPr>
              <a:t> </a:t>
            </a:r>
            <a:r>
              <a:rPr sz="4400" b="1" spc="-10" dirty="0">
                <a:solidFill>
                  <a:srgbClr val="F8F8F8"/>
                </a:solidFill>
                <a:latin typeface="Arial"/>
                <a:cs typeface="Arial"/>
              </a:rPr>
              <a:t>Spenddown</a:t>
            </a:r>
            <a:endParaRPr sz="4400" b="1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0" y="114300"/>
            <a:ext cx="10058019" cy="754380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377950" y="816358"/>
            <a:ext cx="931544" cy="2933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50" b="1" spc="-10" dirty="0">
                <a:solidFill>
                  <a:srgbClr val="F8F8F8"/>
                </a:solidFill>
                <a:latin typeface="Arial"/>
                <a:cs typeface="Arial"/>
              </a:rPr>
              <a:t>“MEDI–”</a:t>
            </a:r>
            <a:endParaRPr sz="17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84509" y="524552"/>
            <a:ext cx="1219835" cy="521970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202565" marR="5080" indent="-190500">
              <a:lnSpc>
                <a:spcPts val="1800"/>
              </a:lnSpc>
              <a:spcBef>
                <a:spcPts val="415"/>
              </a:spcBef>
            </a:pPr>
            <a:r>
              <a:rPr sz="1750" b="1" spc="-30" dirty="0">
                <a:solidFill>
                  <a:srgbClr val="F8F8F8"/>
                </a:solidFill>
                <a:latin typeface="Arial"/>
                <a:cs typeface="Arial"/>
              </a:rPr>
              <a:t>PART</a:t>
            </a:r>
            <a:r>
              <a:rPr sz="1750" b="1" spc="-85" dirty="0">
                <a:solidFill>
                  <a:srgbClr val="F8F8F8"/>
                </a:solidFill>
                <a:latin typeface="Arial"/>
                <a:cs typeface="Arial"/>
              </a:rPr>
              <a:t> </a:t>
            </a:r>
            <a:r>
              <a:rPr sz="1750" b="1" dirty="0">
                <a:solidFill>
                  <a:srgbClr val="F8F8F8"/>
                </a:solidFill>
                <a:latin typeface="Arial"/>
                <a:cs typeface="Arial"/>
              </a:rPr>
              <a:t>A</a:t>
            </a:r>
            <a:r>
              <a:rPr sz="1750" b="1" spc="-70" dirty="0">
                <a:solidFill>
                  <a:srgbClr val="F8F8F8"/>
                </a:solidFill>
                <a:latin typeface="Arial"/>
                <a:cs typeface="Arial"/>
              </a:rPr>
              <a:t> </a:t>
            </a:r>
            <a:r>
              <a:rPr sz="1750" b="1" spc="-25" dirty="0">
                <a:solidFill>
                  <a:srgbClr val="F8F8F8"/>
                </a:solidFill>
                <a:latin typeface="Arial"/>
                <a:cs typeface="Arial"/>
              </a:rPr>
              <a:t>OR </a:t>
            </a:r>
            <a:r>
              <a:rPr sz="1750" b="1" spc="-10" dirty="0">
                <a:solidFill>
                  <a:srgbClr val="F8F8F8"/>
                </a:solidFill>
                <a:latin typeface="Arial"/>
                <a:cs typeface="Arial"/>
              </a:rPr>
              <a:t>PART</a:t>
            </a:r>
            <a:r>
              <a:rPr sz="1750" b="1" spc="-110" dirty="0">
                <a:solidFill>
                  <a:srgbClr val="F8F8F8"/>
                </a:solidFill>
                <a:latin typeface="Arial"/>
                <a:cs typeface="Arial"/>
              </a:rPr>
              <a:t> </a:t>
            </a:r>
            <a:r>
              <a:rPr sz="1750" b="1" spc="-50" dirty="0">
                <a:solidFill>
                  <a:srgbClr val="F8F8F8"/>
                </a:solidFill>
                <a:latin typeface="Arial"/>
                <a:cs typeface="Arial"/>
              </a:rPr>
              <a:t>B</a:t>
            </a:r>
            <a:endParaRPr sz="17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68095" y="679944"/>
            <a:ext cx="1438275" cy="5619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67005" marR="5080" indent="-154940">
              <a:lnSpc>
                <a:spcPct val="100499"/>
              </a:lnSpc>
              <a:spcBef>
                <a:spcPts val="95"/>
              </a:spcBef>
            </a:pPr>
            <a:r>
              <a:rPr sz="1750" b="1" spc="-10" dirty="0">
                <a:solidFill>
                  <a:srgbClr val="F8F8F8"/>
                </a:solidFill>
                <a:latin typeface="Arial"/>
                <a:cs typeface="Arial"/>
              </a:rPr>
              <a:t>PREVENTIVE BENEFITS</a:t>
            </a:r>
            <a:endParaRPr sz="175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57530" y="679944"/>
            <a:ext cx="1328420" cy="5619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05410">
              <a:lnSpc>
                <a:spcPct val="100499"/>
              </a:lnSpc>
              <a:spcBef>
                <a:spcPts val="95"/>
              </a:spcBef>
            </a:pPr>
            <a:r>
              <a:rPr sz="1750" b="1" dirty="0">
                <a:solidFill>
                  <a:srgbClr val="F8F8F8"/>
                </a:solidFill>
                <a:latin typeface="Arial"/>
                <a:cs typeface="Arial"/>
              </a:rPr>
              <a:t>FUN</a:t>
            </a:r>
            <a:r>
              <a:rPr sz="1750" b="1" spc="-5" dirty="0">
                <a:solidFill>
                  <a:srgbClr val="F8F8F8"/>
                </a:solidFill>
                <a:latin typeface="Arial"/>
                <a:cs typeface="Arial"/>
              </a:rPr>
              <a:t> </a:t>
            </a:r>
            <a:r>
              <a:rPr sz="1750" b="1" spc="-20" dirty="0">
                <a:solidFill>
                  <a:srgbClr val="F8F8F8"/>
                </a:solidFill>
                <a:latin typeface="Arial"/>
                <a:cs typeface="Arial"/>
              </a:rPr>
              <a:t>WITH </a:t>
            </a:r>
            <a:r>
              <a:rPr sz="1750" b="1" spc="-10" dirty="0">
                <a:solidFill>
                  <a:srgbClr val="F8F8F8"/>
                </a:solidFill>
                <a:latin typeface="Arial"/>
                <a:cs typeface="Arial"/>
              </a:rPr>
              <a:t>ACRONYMS</a:t>
            </a:r>
            <a:endParaRPr sz="17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579762" y="816135"/>
            <a:ext cx="1353820" cy="2933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50" b="1" spc="-10" dirty="0">
                <a:solidFill>
                  <a:srgbClr val="F8F8F8"/>
                </a:solidFill>
                <a:latin typeface="Arial"/>
                <a:cs typeface="Arial"/>
              </a:rPr>
              <a:t>POTPOURRI</a:t>
            </a:r>
            <a:endParaRPr sz="175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79320" y="2125979"/>
            <a:ext cx="5839967" cy="4415028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9290399" y="6911435"/>
            <a:ext cx="765175" cy="471805"/>
            <a:chOff x="9290399" y="6911435"/>
            <a:chExt cx="765175" cy="471805"/>
          </a:xfrm>
        </p:grpSpPr>
        <p:sp>
          <p:nvSpPr>
            <p:cNvPr id="10" name="object 10"/>
            <p:cNvSpPr/>
            <p:nvPr/>
          </p:nvSpPr>
          <p:spPr>
            <a:xfrm>
              <a:off x="9295638" y="6916674"/>
              <a:ext cx="754380" cy="461009"/>
            </a:xfrm>
            <a:custGeom>
              <a:avLst/>
              <a:gdLst/>
              <a:ahLst/>
              <a:cxnLst/>
              <a:rect l="l" t="t" r="r" b="b"/>
              <a:pathLst>
                <a:path w="754379" h="461009">
                  <a:moveTo>
                    <a:pt x="754380" y="230124"/>
                  </a:moveTo>
                  <a:lnTo>
                    <a:pt x="524256" y="0"/>
                  </a:lnTo>
                  <a:lnTo>
                    <a:pt x="524256" y="115062"/>
                  </a:lnTo>
                  <a:lnTo>
                    <a:pt x="0" y="115062"/>
                  </a:lnTo>
                  <a:lnTo>
                    <a:pt x="0" y="345186"/>
                  </a:lnTo>
                  <a:lnTo>
                    <a:pt x="524256" y="345186"/>
                  </a:lnTo>
                  <a:lnTo>
                    <a:pt x="524256" y="461010"/>
                  </a:lnTo>
                  <a:lnTo>
                    <a:pt x="754380" y="230124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295638" y="6916674"/>
              <a:ext cx="754380" cy="461009"/>
            </a:xfrm>
            <a:custGeom>
              <a:avLst/>
              <a:gdLst/>
              <a:ahLst/>
              <a:cxnLst/>
              <a:rect l="l" t="t" r="r" b="b"/>
              <a:pathLst>
                <a:path w="754379" h="461009">
                  <a:moveTo>
                    <a:pt x="0" y="115062"/>
                  </a:moveTo>
                  <a:lnTo>
                    <a:pt x="524256" y="115062"/>
                  </a:lnTo>
                  <a:lnTo>
                    <a:pt x="524256" y="0"/>
                  </a:lnTo>
                  <a:lnTo>
                    <a:pt x="754380" y="230124"/>
                  </a:lnTo>
                  <a:lnTo>
                    <a:pt x="524256" y="461010"/>
                  </a:lnTo>
                  <a:lnTo>
                    <a:pt x="524256" y="345186"/>
                  </a:lnTo>
                  <a:lnTo>
                    <a:pt x="0" y="345186"/>
                  </a:lnTo>
                  <a:lnTo>
                    <a:pt x="0" y="115062"/>
                  </a:lnTo>
                  <a:close/>
                </a:path>
              </a:pathLst>
            </a:custGeom>
            <a:ln w="10477">
              <a:solidFill>
                <a:srgbClr val="EAEA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dirty="0"/>
              <a:t>Final</a:t>
            </a:r>
            <a:r>
              <a:rPr spc="-155" dirty="0"/>
              <a:t> </a:t>
            </a:r>
            <a:r>
              <a:rPr dirty="0"/>
              <a:t>Medicare</a:t>
            </a:r>
            <a:r>
              <a:rPr spc="-150" dirty="0"/>
              <a:t> </a:t>
            </a:r>
            <a:r>
              <a:rPr spc="-10" dirty="0"/>
              <a:t>Question</a:t>
            </a:r>
          </a:p>
          <a:p>
            <a:pPr>
              <a:lnSpc>
                <a:spcPct val="100000"/>
              </a:lnSpc>
            </a:pPr>
            <a:endParaRPr sz="4900"/>
          </a:p>
          <a:p>
            <a:pPr algn="ctr">
              <a:lnSpc>
                <a:spcPct val="100000"/>
              </a:lnSpc>
              <a:spcBef>
                <a:spcPts val="3340"/>
              </a:spcBef>
            </a:pPr>
            <a:r>
              <a:rPr dirty="0"/>
              <a:t>What</a:t>
            </a:r>
            <a:r>
              <a:rPr spc="-85" dirty="0"/>
              <a:t> </a:t>
            </a:r>
            <a:r>
              <a:rPr dirty="0"/>
              <a:t>is</a:t>
            </a:r>
            <a:r>
              <a:rPr spc="-85" dirty="0"/>
              <a:t> </a:t>
            </a:r>
            <a:r>
              <a:rPr dirty="0"/>
              <a:t>your</a:t>
            </a:r>
            <a:r>
              <a:rPr spc="-90" dirty="0"/>
              <a:t> </a:t>
            </a:r>
            <a:r>
              <a:rPr spc="-10" dirty="0"/>
              <a:t>wager?</a:t>
            </a:r>
          </a:p>
        </p:txBody>
      </p:sp>
      <p:sp>
        <p:nvSpPr>
          <p:cNvPr id="3" name="object 3"/>
          <p:cNvSpPr/>
          <p:nvPr/>
        </p:nvSpPr>
        <p:spPr>
          <a:xfrm>
            <a:off x="922019" y="1623060"/>
            <a:ext cx="8130540" cy="0"/>
          </a:xfrm>
          <a:custGeom>
            <a:avLst/>
            <a:gdLst/>
            <a:ahLst/>
            <a:cxnLst/>
            <a:rect l="l" t="t" r="r" b="b"/>
            <a:pathLst>
              <a:path w="8130540">
                <a:moveTo>
                  <a:pt x="0" y="0"/>
                </a:moveTo>
                <a:lnTo>
                  <a:pt x="8130540" y="0"/>
                </a:lnTo>
              </a:path>
            </a:pathLst>
          </a:custGeom>
          <a:ln w="27940">
            <a:solidFill>
              <a:srgbClr val="EAEA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2019" y="6065520"/>
            <a:ext cx="8130540" cy="0"/>
          </a:xfrm>
          <a:custGeom>
            <a:avLst/>
            <a:gdLst/>
            <a:ahLst/>
            <a:cxnLst/>
            <a:rect l="l" t="t" r="r" b="b"/>
            <a:pathLst>
              <a:path w="8130540">
                <a:moveTo>
                  <a:pt x="0" y="0"/>
                </a:moveTo>
                <a:lnTo>
                  <a:pt x="8130540" y="0"/>
                </a:lnTo>
              </a:path>
            </a:pathLst>
          </a:custGeom>
          <a:ln w="27940">
            <a:solidFill>
              <a:srgbClr val="EAEA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Final</a:t>
            </a:r>
            <a:r>
              <a:rPr spc="-114" dirty="0"/>
              <a:t> </a:t>
            </a:r>
            <a:r>
              <a:rPr spc="-10" dirty="0"/>
              <a:t>Question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8376761" y="6647021"/>
            <a:ext cx="1268095" cy="681355"/>
            <a:chOff x="8376761" y="6647021"/>
            <a:chExt cx="1268095" cy="681355"/>
          </a:xfrm>
        </p:grpSpPr>
        <p:sp>
          <p:nvSpPr>
            <p:cNvPr id="7" name="object 7"/>
            <p:cNvSpPr/>
            <p:nvPr/>
          </p:nvSpPr>
          <p:spPr>
            <a:xfrm>
              <a:off x="8382000" y="6652260"/>
              <a:ext cx="1257300" cy="670560"/>
            </a:xfrm>
            <a:custGeom>
              <a:avLst/>
              <a:gdLst/>
              <a:ahLst/>
              <a:cxnLst/>
              <a:rect l="l" t="t" r="r" b="b"/>
              <a:pathLst>
                <a:path w="1257300" h="670559">
                  <a:moveTo>
                    <a:pt x="1257300" y="335280"/>
                  </a:moveTo>
                  <a:lnTo>
                    <a:pt x="922019" y="0"/>
                  </a:lnTo>
                  <a:lnTo>
                    <a:pt x="922019" y="167640"/>
                  </a:lnTo>
                  <a:lnTo>
                    <a:pt x="0" y="167640"/>
                  </a:lnTo>
                  <a:lnTo>
                    <a:pt x="0" y="502920"/>
                  </a:lnTo>
                  <a:lnTo>
                    <a:pt x="922019" y="502920"/>
                  </a:lnTo>
                  <a:lnTo>
                    <a:pt x="922019" y="670560"/>
                  </a:lnTo>
                  <a:lnTo>
                    <a:pt x="1257300" y="335280"/>
                  </a:lnTo>
                  <a:close/>
                </a:path>
              </a:pathLst>
            </a:custGeom>
            <a:solidFill>
              <a:srgbClr val="EAEA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382000" y="6652260"/>
              <a:ext cx="1257300" cy="670560"/>
            </a:xfrm>
            <a:custGeom>
              <a:avLst/>
              <a:gdLst/>
              <a:ahLst/>
              <a:cxnLst/>
              <a:rect l="l" t="t" r="r" b="b"/>
              <a:pathLst>
                <a:path w="1257300" h="670559">
                  <a:moveTo>
                    <a:pt x="0" y="167640"/>
                  </a:moveTo>
                  <a:lnTo>
                    <a:pt x="922019" y="167640"/>
                  </a:lnTo>
                  <a:lnTo>
                    <a:pt x="922019" y="0"/>
                  </a:lnTo>
                  <a:lnTo>
                    <a:pt x="1257300" y="335280"/>
                  </a:lnTo>
                  <a:lnTo>
                    <a:pt x="922019" y="670560"/>
                  </a:lnTo>
                  <a:lnTo>
                    <a:pt x="922019" y="502920"/>
                  </a:lnTo>
                  <a:lnTo>
                    <a:pt x="0" y="502920"/>
                  </a:lnTo>
                  <a:lnTo>
                    <a:pt x="0" y="167640"/>
                  </a:lnTo>
                  <a:close/>
                </a:path>
              </a:pathLst>
            </a:custGeom>
            <a:ln w="10477">
              <a:solidFill>
                <a:srgbClr val="EAEA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21774" y="2475232"/>
            <a:ext cx="7731759" cy="27082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1270" algn="ctr">
              <a:lnSpc>
                <a:spcPct val="100000"/>
              </a:lnSpc>
              <a:spcBef>
                <a:spcPts val="95"/>
              </a:spcBef>
            </a:pPr>
            <a:r>
              <a:rPr sz="4400" b="1" dirty="0">
                <a:solidFill>
                  <a:srgbClr val="FFFFFF"/>
                </a:solidFill>
                <a:latin typeface="Arial"/>
                <a:cs typeface="Arial"/>
              </a:rPr>
              <a:t>Provision</a:t>
            </a:r>
            <a:r>
              <a:rPr sz="44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sz="4400" b="1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FFFFFF"/>
                </a:solidFill>
                <a:latin typeface="Arial"/>
                <a:cs typeface="Arial"/>
              </a:rPr>
              <a:t>mandates</a:t>
            </a:r>
            <a:r>
              <a:rPr sz="4400" b="1" spc="-1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400" b="1" spc="-20" dirty="0">
                <a:solidFill>
                  <a:srgbClr val="FFFFFF"/>
                </a:solidFill>
                <a:latin typeface="Arial"/>
                <a:cs typeface="Arial"/>
              </a:rPr>
              <a:t>that </a:t>
            </a:r>
            <a:r>
              <a:rPr sz="4400" b="1" dirty="0">
                <a:solidFill>
                  <a:srgbClr val="FFFFFF"/>
                </a:solidFill>
                <a:latin typeface="Arial"/>
                <a:cs typeface="Arial"/>
              </a:rPr>
              <a:t>certain</a:t>
            </a:r>
            <a:r>
              <a:rPr sz="4400" b="1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FFFFFF"/>
                </a:solidFill>
                <a:latin typeface="Arial"/>
                <a:cs typeface="Arial"/>
              </a:rPr>
              <a:t>types</a:t>
            </a:r>
            <a:r>
              <a:rPr sz="4400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4400" b="1"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400" b="1" spc="-10" dirty="0">
                <a:solidFill>
                  <a:srgbClr val="FFFFFF"/>
                </a:solidFill>
                <a:latin typeface="Arial"/>
                <a:cs typeface="Arial"/>
              </a:rPr>
              <a:t>insurance </a:t>
            </a:r>
            <a:r>
              <a:rPr sz="4400" b="1" dirty="0">
                <a:solidFill>
                  <a:srgbClr val="FFFFFF"/>
                </a:solidFill>
                <a:latin typeface="Arial"/>
                <a:cs typeface="Arial"/>
              </a:rPr>
              <a:t>pay</a:t>
            </a:r>
            <a:r>
              <a:rPr sz="4400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FFFFFF"/>
                </a:solidFill>
                <a:latin typeface="Arial"/>
                <a:cs typeface="Arial"/>
              </a:rPr>
              <a:t>health</a:t>
            </a:r>
            <a:r>
              <a:rPr sz="4400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FFFFFF"/>
                </a:solidFill>
                <a:latin typeface="Arial"/>
                <a:cs typeface="Arial"/>
              </a:rPr>
              <a:t>care</a:t>
            </a:r>
            <a:r>
              <a:rPr sz="4400" b="1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FFFFFF"/>
                </a:solidFill>
                <a:latin typeface="Arial"/>
                <a:cs typeface="Arial"/>
              </a:rPr>
              <a:t>bills</a:t>
            </a:r>
            <a:r>
              <a:rPr sz="4400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FFFFFF"/>
                </a:solidFill>
                <a:latin typeface="Arial"/>
                <a:cs typeface="Arial"/>
              </a:rPr>
              <a:t>first</a:t>
            </a:r>
            <a:r>
              <a:rPr sz="44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400" b="1" spc="-25" dirty="0">
                <a:solidFill>
                  <a:srgbClr val="FFFFFF"/>
                </a:solidFill>
                <a:latin typeface="Arial"/>
                <a:cs typeface="Arial"/>
              </a:rPr>
              <a:t>and </a:t>
            </a:r>
            <a:r>
              <a:rPr sz="4400" b="1" dirty="0">
                <a:solidFill>
                  <a:srgbClr val="FFFFFF"/>
                </a:solidFill>
                <a:latin typeface="Arial"/>
                <a:cs typeface="Arial"/>
              </a:rPr>
              <a:t>that</a:t>
            </a:r>
            <a:r>
              <a:rPr sz="4400" b="1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FFFFFF"/>
                </a:solidFill>
                <a:latin typeface="Arial"/>
                <a:cs typeface="Arial"/>
              </a:rPr>
              <a:t>Medicare</a:t>
            </a:r>
            <a:r>
              <a:rPr sz="4400" b="1" spc="-11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FFFFFF"/>
                </a:solidFill>
                <a:latin typeface="Arial"/>
                <a:cs typeface="Arial"/>
              </a:rPr>
              <a:t>pay</a:t>
            </a:r>
            <a:r>
              <a:rPr sz="4400" b="1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400" b="1" spc="-10" dirty="0">
                <a:solidFill>
                  <a:srgbClr val="FFFFFF"/>
                </a:solidFill>
                <a:latin typeface="Arial"/>
                <a:cs typeface="Arial"/>
              </a:rPr>
              <a:t>second.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22019" y="1623060"/>
            <a:ext cx="8130540" cy="0"/>
          </a:xfrm>
          <a:custGeom>
            <a:avLst/>
            <a:gdLst/>
            <a:ahLst/>
            <a:cxnLst/>
            <a:rect l="l" t="t" r="r" b="b"/>
            <a:pathLst>
              <a:path w="8130540">
                <a:moveTo>
                  <a:pt x="0" y="0"/>
                </a:moveTo>
                <a:lnTo>
                  <a:pt x="8130540" y="0"/>
                </a:lnTo>
              </a:path>
            </a:pathLst>
          </a:custGeom>
          <a:ln w="27940">
            <a:solidFill>
              <a:srgbClr val="EAEA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2019" y="6065520"/>
            <a:ext cx="8130540" cy="0"/>
          </a:xfrm>
          <a:custGeom>
            <a:avLst/>
            <a:gdLst/>
            <a:ahLst/>
            <a:cxnLst/>
            <a:rect l="l" t="t" r="r" b="b"/>
            <a:pathLst>
              <a:path w="8130540">
                <a:moveTo>
                  <a:pt x="0" y="0"/>
                </a:moveTo>
                <a:lnTo>
                  <a:pt x="8130540" y="0"/>
                </a:lnTo>
              </a:path>
            </a:pathLst>
          </a:custGeom>
          <a:ln w="27940">
            <a:solidFill>
              <a:srgbClr val="EAEA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Final</a:t>
            </a:r>
            <a:r>
              <a:rPr spc="-114" dirty="0"/>
              <a:t> </a:t>
            </a:r>
            <a:r>
              <a:rPr spc="-10" dirty="0"/>
              <a:t>Question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7957661" y="6479381"/>
            <a:ext cx="1355725" cy="681355"/>
            <a:chOff x="7957661" y="6479381"/>
            <a:chExt cx="1355725" cy="681355"/>
          </a:xfrm>
        </p:grpSpPr>
        <p:sp>
          <p:nvSpPr>
            <p:cNvPr id="7" name="object 7"/>
            <p:cNvSpPr/>
            <p:nvPr/>
          </p:nvSpPr>
          <p:spPr>
            <a:xfrm>
              <a:off x="7962900" y="6484619"/>
              <a:ext cx="1344930" cy="670560"/>
            </a:xfrm>
            <a:custGeom>
              <a:avLst/>
              <a:gdLst/>
              <a:ahLst/>
              <a:cxnLst/>
              <a:rect l="l" t="t" r="r" b="b"/>
              <a:pathLst>
                <a:path w="1344929" h="670559">
                  <a:moveTo>
                    <a:pt x="1344930" y="335279"/>
                  </a:moveTo>
                  <a:lnTo>
                    <a:pt x="1009650" y="0"/>
                  </a:lnTo>
                  <a:lnTo>
                    <a:pt x="1009650" y="167639"/>
                  </a:lnTo>
                  <a:lnTo>
                    <a:pt x="0" y="167639"/>
                  </a:lnTo>
                  <a:lnTo>
                    <a:pt x="0" y="502919"/>
                  </a:lnTo>
                  <a:lnTo>
                    <a:pt x="1009650" y="502919"/>
                  </a:lnTo>
                  <a:lnTo>
                    <a:pt x="1009650" y="670559"/>
                  </a:lnTo>
                  <a:lnTo>
                    <a:pt x="1344930" y="335279"/>
                  </a:lnTo>
                  <a:close/>
                </a:path>
              </a:pathLst>
            </a:custGeom>
            <a:solidFill>
              <a:srgbClr val="EAEAE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962900" y="6484619"/>
              <a:ext cx="1344930" cy="670560"/>
            </a:xfrm>
            <a:custGeom>
              <a:avLst/>
              <a:gdLst/>
              <a:ahLst/>
              <a:cxnLst/>
              <a:rect l="l" t="t" r="r" b="b"/>
              <a:pathLst>
                <a:path w="1344929" h="670559">
                  <a:moveTo>
                    <a:pt x="0" y="167639"/>
                  </a:moveTo>
                  <a:lnTo>
                    <a:pt x="1009650" y="167639"/>
                  </a:lnTo>
                  <a:lnTo>
                    <a:pt x="1009650" y="0"/>
                  </a:lnTo>
                  <a:lnTo>
                    <a:pt x="1344930" y="335279"/>
                  </a:lnTo>
                  <a:lnTo>
                    <a:pt x="1009650" y="670559"/>
                  </a:lnTo>
                  <a:lnTo>
                    <a:pt x="1009650" y="502919"/>
                  </a:lnTo>
                  <a:lnTo>
                    <a:pt x="0" y="502919"/>
                  </a:lnTo>
                  <a:lnTo>
                    <a:pt x="0" y="167639"/>
                  </a:lnTo>
                  <a:close/>
                </a:path>
              </a:pathLst>
            </a:custGeom>
            <a:ln w="10477">
              <a:solidFill>
                <a:srgbClr val="EAEAE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68386" y="3145792"/>
            <a:ext cx="6638925" cy="1366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022985">
              <a:lnSpc>
                <a:spcPct val="100000"/>
              </a:lnSpc>
              <a:spcBef>
                <a:spcPts val="95"/>
              </a:spcBef>
            </a:pPr>
            <a:r>
              <a:rPr sz="4400" b="1" dirty="0">
                <a:solidFill>
                  <a:srgbClr val="FFFFFF"/>
                </a:solidFill>
                <a:latin typeface="Arial"/>
                <a:cs typeface="Arial"/>
              </a:rPr>
              <a:t>What</a:t>
            </a:r>
            <a:r>
              <a:rPr sz="4400" b="1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4400" b="1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400" b="1" spc="-10" dirty="0">
                <a:solidFill>
                  <a:srgbClr val="FFFFFF"/>
                </a:solidFill>
                <a:latin typeface="Arial"/>
                <a:cs typeface="Arial"/>
              </a:rPr>
              <a:t>Medicare </a:t>
            </a:r>
            <a:r>
              <a:rPr sz="4400" b="1" dirty="0">
                <a:solidFill>
                  <a:srgbClr val="FFFFFF"/>
                </a:solidFill>
                <a:latin typeface="Arial"/>
                <a:cs typeface="Arial"/>
              </a:rPr>
              <a:t>Secondary</a:t>
            </a:r>
            <a:r>
              <a:rPr sz="4400" b="1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FFFFFF"/>
                </a:solidFill>
                <a:latin typeface="Arial"/>
                <a:cs typeface="Arial"/>
              </a:rPr>
              <a:t>Payer</a:t>
            </a:r>
            <a:r>
              <a:rPr sz="4400" b="1" spc="-1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400" b="1" spc="-10" dirty="0">
                <a:solidFill>
                  <a:srgbClr val="FFFFFF"/>
                </a:solidFill>
                <a:latin typeface="Arial"/>
                <a:cs typeface="Arial"/>
              </a:rPr>
              <a:t>(MSP)?</a:t>
            </a:r>
            <a:endParaRPr sz="4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22019" y="1623060"/>
            <a:ext cx="8130540" cy="0"/>
          </a:xfrm>
          <a:custGeom>
            <a:avLst/>
            <a:gdLst/>
            <a:ahLst/>
            <a:cxnLst/>
            <a:rect l="l" t="t" r="r" b="b"/>
            <a:pathLst>
              <a:path w="8130540">
                <a:moveTo>
                  <a:pt x="0" y="0"/>
                </a:moveTo>
                <a:lnTo>
                  <a:pt x="8130540" y="0"/>
                </a:lnTo>
              </a:path>
            </a:pathLst>
          </a:custGeom>
          <a:ln w="27940">
            <a:solidFill>
              <a:srgbClr val="EAEA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2019" y="6065520"/>
            <a:ext cx="8130540" cy="0"/>
          </a:xfrm>
          <a:custGeom>
            <a:avLst/>
            <a:gdLst/>
            <a:ahLst/>
            <a:cxnLst/>
            <a:rect l="l" t="t" r="r" b="b"/>
            <a:pathLst>
              <a:path w="8130540">
                <a:moveTo>
                  <a:pt x="0" y="0"/>
                </a:moveTo>
                <a:lnTo>
                  <a:pt x="8130540" y="0"/>
                </a:lnTo>
              </a:path>
            </a:pathLst>
          </a:custGeom>
          <a:ln w="27940">
            <a:solidFill>
              <a:srgbClr val="EAEA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Final</a:t>
            </a:r>
            <a:r>
              <a:rPr spc="-114" dirty="0"/>
              <a:t> </a:t>
            </a:r>
            <a:r>
              <a:rPr spc="-10" dirty="0"/>
              <a:t>Question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961123" y="6509259"/>
            <a:ext cx="2211705" cy="562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 action="ppaction://hlinksldjump"/>
              </a:rPr>
              <a:t>Exit</a:t>
            </a:r>
            <a:r>
              <a:rPr sz="3500" b="1" u="heavy" spc="-2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 action="ppaction://hlinksldjump"/>
              </a:rPr>
              <a:t> Game</a:t>
            </a:r>
            <a:endParaRPr sz="35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6051" y="950214"/>
            <a:ext cx="9393173" cy="3923537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2993" y="7068311"/>
            <a:ext cx="340613" cy="34061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833876" y="5082034"/>
            <a:ext cx="247650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400" b="1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4400" b="1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4400" b="1" spc="-25" dirty="0">
                <a:solidFill>
                  <a:srgbClr val="FFFFFF"/>
                </a:solidFill>
                <a:latin typeface="Arial"/>
                <a:cs typeface="Arial"/>
              </a:rPr>
              <a:t>END</a:t>
            </a:r>
            <a:endParaRPr sz="4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70707" y="6257800"/>
            <a:ext cx="4312920" cy="562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 action="ppaction://hlinksldjump"/>
              </a:rPr>
              <a:t>Return</a:t>
            </a:r>
            <a:r>
              <a:rPr sz="3500" b="1" u="heavy" spc="-3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 action="ppaction://hlinksldjump"/>
              </a:rPr>
              <a:t> </a:t>
            </a:r>
            <a:r>
              <a:rPr sz="35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 action="ppaction://hlinksldjump"/>
              </a:rPr>
              <a:t>to</a:t>
            </a:r>
            <a:r>
              <a:rPr sz="3500" b="1" u="heavy" spc="-3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 action="ppaction://hlinksldjump"/>
              </a:rPr>
              <a:t> </a:t>
            </a:r>
            <a:r>
              <a:rPr sz="35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 action="ppaction://hlinksldjump"/>
              </a:rPr>
              <a:t>the</a:t>
            </a:r>
            <a:r>
              <a:rPr sz="3500" b="1" u="heavy" spc="-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 action="ppaction://hlinksldjump"/>
              </a:rPr>
              <a:t> </a:t>
            </a:r>
            <a:r>
              <a:rPr sz="3500" b="1" u="heavy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 action="ppaction://hlinksldjump"/>
              </a:rPr>
              <a:t>board!</a:t>
            </a:r>
            <a:endParaRPr sz="35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51761" y="2895600"/>
            <a:ext cx="7750811" cy="136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4400" b="1" dirty="0">
                <a:solidFill>
                  <a:srgbClr val="EAEAEA"/>
                </a:solidFill>
                <a:latin typeface="Arial"/>
                <a:cs typeface="Arial"/>
              </a:rPr>
              <a:t>What</a:t>
            </a:r>
            <a:r>
              <a:rPr sz="4400" b="1" spc="-70" dirty="0">
                <a:solidFill>
                  <a:srgbClr val="EAEAEA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EAEAEA"/>
                </a:solidFill>
                <a:latin typeface="Arial"/>
                <a:cs typeface="Arial"/>
              </a:rPr>
              <a:t>is</a:t>
            </a:r>
            <a:r>
              <a:rPr sz="4400" b="1" spc="-65" dirty="0">
                <a:solidFill>
                  <a:srgbClr val="EAEAEA"/>
                </a:solidFill>
                <a:latin typeface="Arial"/>
                <a:cs typeface="Arial"/>
              </a:rPr>
              <a:t> </a:t>
            </a:r>
            <a:r>
              <a:rPr lang="en-US" sz="4400" b="1" spc="-10" dirty="0">
                <a:solidFill>
                  <a:srgbClr val="EAEAEA"/>
                </a:solidFill>
                <a:latin typeface="Arial"/>
                <a:cs typeface="Arial"/>
              </a:rPr>
              <a:t>the 2026 Part B standard monthly premium</a:t>
            </a:r>
            <a:r>
              <a:rPr sz="4400" b="1" spc="-10" dirty="0">
                <a:solidFill>
                  <a:srgbClr val="EAEAEA"/>
                </a:solidFill>
                <a:latin typeface="Arial"/>
                <a:cs typeface="Arial"/>
              </a:rPr>
              <a:t>?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22019" y="1623060"/>
            <a:ext cx="8130540" cy="0"/>
          </a:xfrm>
          <a:custGeom>
            <a:avLst/>
            <a:gdLst/>
            <a:ahLst/>
            <a:cxnLst/>
            <a:rect l="l" t="t" r="r" b="b"/>
            <a:pathLst>
              <a:path w="8130540">
                <a:moveTo>
                  <a:pt x="0" y="0"/>
                </a:moveTo>
                <a:lnTo>
                  <a:pt x="8130540" y="0"/>
                </a:lnTo>
              </a:path>
            </a:pathLst>
          </a:custGeom>
          <a:ln w="27940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2019" y="6065520"/>
            <a:ext cx="8130540" cy="0"/>
          </a:xfrm>
          <a:custGeom>
            <a:avLst/>
            <a:gdLst/>
            <a:ahLst/>
            <a:cxnLst/>
            <a:rect l="l" t="t" r="r" b="b"/>
            <a:pathLst>
              <a:path w="8130540">
                <a:moveTo>
                  <a:pt x="0" y="0"/>
                </a:moveTo>
                <a:lnTo>
                  <a:pt x="8130540" y="0"/>
                </a:lnTo>
              </a:path>
            </a:pathLst>
          </a:custGeom>
          <a:ln w="27940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87436" y="543720"/>
            <a:ext cx="779970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dirty="0"/>
              <a:t>By the Numbers - </a:t>
            </a:r>
            <a:r>
              <a:rPr dirty="0"/>
              <a:t>for</a:t>
            </a:r>
            <a:r>
              <a:rPr spc="-75" dirty="0"/>
              <a:t> </a:t>
            </a:r>
            <a:r>
              <a:rPr spc="-20" dirty="0"/>
              <a:t>$400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78126" y="2971800"/>
            <a:ext cx="7417434" cy="843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175" algn="ctr">
              <a:lnSpc>
                <a:spcPct val="100000"/>
              </a:lnSpc>
              <a:spcBef>
                <a:spcPts val="95"/>
              </a:spcBef>
            </a:pPr>
            <a:r>
              <a:rPr lang="en-US" sz="5400" b="1" dirty="0">
                <a:solidFill>
                  <a:srgbClr val="EAEAEA"/>
                </a:solidFill>
                <a:latin typeface="Arial"/>
                <a:cs typeface="Arial"/>
              </a:rPr>
              <a:t>$565.00</a:t>
            </a:r>
            <a:endParaRPr sz="54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22019" y="1623060"/>
            <a:ext cx="8130540" cy="0"/>
          </a:xfrm>
          <a:custGeom>
            <a:avLst/>
            <a:gdLst/>
            <a:ahLst/>
            <a:cxnLst/>
            <a:rect l="l" t="t" r="r" b="b"/>
            <a:pathLst>
              <a:path w="8130540">
                <a:moveTo>
                  <a:pt x="0" y="0"/>
                </a:moveTo>
                <a:lnTo>
                  <a:pt x="8130540" y="0"/>
                </a:lnTo>
              </a:path>
            </a:pathLst>
          </a:custGeom>
          <a:ln w="27940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2019" y="6065520"/>
            <a:ext cx="8130540" cy="0"/>
          </a:xfrm>
          <a:custGeom>
            <a:avLst/>
            <a:gdLst/>
            <a:ahLst/>
            <a:cxnLst/>
            <a:rect l="l" t="t" r="r" b="b"/>
            <a:pathLst>
              <a:path w="8130540">
                <a:moveTo>
                  <a:pt x="0" y="0"/>
                </a:moveTo>
                <a:lnTo>
                  <a:pt x="8130540" y="0"/>
                </a:lnTo>
              </a:path>
            </a:pathLst>
          </a:custGeom>
          <a:ln w="27940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86991" y="521970"/>
            <a:ext cx="779970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dirty="0"/>
              <a:t>By the Numbers - </a:t>
            </a:r>
            <a:r>
              <a:rPr dirty="0"/>
              <a:t>for</a:t>
            </a:r>
            <a:r>
              <a:rPr spc="-75" dirty="0"/>
              <a:t> </a:t>
            </a:r>
            <a:r>
              <a:rPr spc="-20" dirty="0"/>
              <a:t>$600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70707" y="6257800"/>
            <a:ext cx="4312920" cy="562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5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 action="ppaction://hlinksldjump"/>
              </a:rPr>
              <a:t>Return</a:t>
            </a:r>
            <a:r>
              <a:rPr sz="3500" b="1" u="heavy" spc="-3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 action="ppaction://hlinksldjump"/>
              </a:rPr>
              <a:t> </a:t>
            </a:r>
            <a:r>
              <a:rPr sz="35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 action="ppaction://hlinksldjump"/>
              </a:rPr>
              <a:t>to</a:t>
            </a:r>
            <a:r>
              <a:rPr sz="3500" b="1" u="heavy" spc="-3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 action="ppaction://hlinksldjump"/>
              </a:rPr>
              <a:t> </a:t>
            </a:r>
            <a:r>
              <a:rPr sz="3500" b="1" u="heavy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 action="ppaction://hlinksldjump"/>
              </a:rPr>
              <a:t>the</a:t>
            </a:r>
            <a:r>
              <a:rPr sz="3500" b="1" u="heavy" spc="-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 action="ppaction://hlinksldjump"/>
              </a:rPr>
              <a:t> </a:t>
            </a:r>
            <a:r>
              <a:rPr sz="3500" b="1" u="heavy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cs typeface="Arial"/>
                <a:hlinkClick r:id="rId2" action="ppaction://hlinksldjump"/>
              </a:rPr>
              <a:t>board!</a:t>
            </a:r>
            <a:endParaRPr sz="35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68346" y="2541504"/>
            <a:ext cx="6517640" cy="268939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35" algn="ctr">
              <a:lnSpc>
                <a:spcPts val="5280"/>
              </a:lnSpc>
              <a:spcBef>
                <a:spcPts val="95"/>
              </a:spcBef>
            </a:pPr>
            <a:r>
              <a:rPr lang="en-US" sz="4400" b="1" dirty="0">
                <a:solidFill>
                  <a:srgbClr val="EAEAEA"/>
                </a:solidFill>
                <a:latin typeface="Arial"/>
                <a:cs typeface="Arial"/>
              </a:rPr>
              <a:t>What is the 2026 Part A premium for someone with less than 30 quarters?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22019" y="1623060"/>
            <a:ext cx="8130540" cy="0"/>
          </a:xfrm>
          <a:custGeom>
            <a:avLst/>
            <a:gdLst/>
            <a:ahLst/>
            <a:cxnLst/>
            <a:rect l="l" t="t" r="r" b="b"/>
            <a:pathLst>
              <a:path w="8130540">
                <a:moveTo>
                  <a:pt x="0" y="0"/>
                </a:moveTo>
                <a:lnTo>
                  <a:pt x="8130540" y="0"/>
                </a:lnTo>
              </a:path>
            </a:pathLst>
          </a:custGeom>
          <a:ln w="27940">
            <a:solidFill>
              <a:srgbClr val="EAEA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22019" y="6065520"/>
            <a:ext cx="8130540" cy="0"/>
          </a:xfrm>
          <a:custGeom>
            <a:avLst/>
            <a:gdLst/>
            <a:ahLst/>
            <a:cxnLst/>
            <a:rect l="l" t="t" r="r" b="b"/>
            <a:pathLst>
              <a:path w="8130540">
                <a:moveTo>
                  <a:pt x="0" y="0"/>
                </a:moveTo>
                <a:lnTo>
                  <a:pt x="8130540" y="0"/>
                </a:lnTo>
              </a:path>
            </a:pathLst>
          </a:custGeom>
          <a:ln w="27940">
            <a:solidFill>
              <a:srgbClr val="EAEA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127314" y="604010"/>
            <a:ext cx="779970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dirty="0"/>
              <a:t>By the Numbers - </a:t>
            </a:r>
            <a:r>
              <a:rPr dirty="0"/>
              <a:t>for</a:t>
            </a:r>
            <a:r>
              <a:rPr spc="-75" dirty="0"/>
              <a:t> </a:t>
            </a:r>
            <a:r>
              <a:rPr spc="-20" dirty="0"/>
              <a:t>$600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23913" y="3145792"/>
            <a:ext cx="6613525" cy="843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lang="en-US" sz="5400" b="1" dirty="0">
                <a:solidFill>
                  <a:srgbClr val="EAEAEA"/>
                </a:solidFill>
                <a:latin typeface="Arial"/>
                <a:cs typeface="Arial"/>
              </a:rPr>
              <a:t>$283.00</a:t>
            </a:r>
            <a:endParaRPr sz="54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22019" y="1623060"/>
            <a:ext cx="8130540" cy="0"/>
          </a:xfrm>
          <a:custGeom>
            <a:avLst/>
            <a:gdLst/>
            <a:ahLst/>
            <a:cxnLst/>
            <a:rect l="l" t="t" r="r" b="b"/>
            <a:pathLst>
              <a:path w="8130540">
                <a:moveTo>
                  <a:pt x="0" y="0"/>
                </a:moveTo>
                <a:lnTo>
                  <a:pt x="8130540" y="0"/>
                </a:lnTo>
              </a:path>
            </a:pathLst>
          </a:custGeom>
          <a:ln w="27940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22019" y="6065520"/>
            <a:ext cx="8130540" cy="0"/>
          </a:xfrm>
          <a:custGeom>
            <a:avLst/>
            <a:gdLst/>
            <a:ahLst/>
            <a:cxnLst/>
            <a:rect l="l" t="t" r="r" b="b"/>
            <a:pathLst>
              <a:path w="8130540">
                <a:moveTo>
                  <a:pt x="0" y="0"/>
                </a:moveTo>
                <a:lnTo>
                  <a:pt x="8130540" y="0"/>
                </a:lnTo>
              </a:path>
            </a:pathLst>
          </a:custGeom>
          <a:ln w="27940">
            <a:solidFill>
              <a:srgbClr val="E9E9E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87436" y="576583"/>
            <a:ext cx="779970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dirty="0"/>
              <a:t>By the Numbers - </a:t>
            </a:r>
            <a:r>
              <a:rPr dirty="0"/>
              <a:t>for</a:t>
            </a:r>
            <a:r>
              <a:rPr spc="-75" dirty="0"/>
              <a:t> </a:t>
            </a:r>
            <a:r>
              <a:rPr spc="-20" dirty="0"/>
              <a:t>$800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EAEAEA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284</TotalTime>
  <Words>1073</Words>
  <Application>Microsoft Office PowerPoint</Application>
  <PresentationFormat>Custom</PresentationFormat>
  <Paragraphs>272</Paragraphs>
  <Slides>58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1" baseType="lpstr"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By the Numbers - for $200</vt:lpstr>
      <vt:lpstr>PowerPoint Presentation</vt:lpstr>
      <vt:lpstr>By the Numbers - for $400</vt:lpstr>
      <vt:lpstr>By the Numbers - for $600</vt:lpstr>
      <vt:lpstr>By the Numbers - for $600</vt:lpstr>
      <vt:lpstr>By the Numbers - for $800</vt:lpstr>
      <vt:lpstr>By the Numbers - for $800</vt:lpstr>
      <vt:lpstr>By the Numbers - for $1000</vt:lpstr>
      <vt:lpstr>By the Numbers - for $1000</vt:lpstr>
      <vt:lpstr>A, B, C, D for $200</vt:lpstr>
      <vt:lpstr>A, B, C, D for $200</vt:lpstr>
      <vt:lpstr>A, B, C, D for $400</vt:lpstr>
      <vt:lpstr>A, B, C, D for $400</vt:lpstr>
      <vt:lpstr>A, B, C, D for $600</vt:lpstr>
      <vt:lpstr>A, B, C, D for $600</vt:lpstr>
      <vt:lpstr>A, B, C, D for $800</vt:lpstr>
      <vt:lpstr>A, B, C, D for $800</vt:lpstr>
      <vt:lpstr>A, B, C, D for $1000</vt:lpstr>
      <vt:lpstr>A, B, C, D for $1000</vt:lpstr>
      <vt:lpstr>Enrollment Periods for $200</vt:lpstr>
      <vt:lpstr>Enrollment Periods for $200</vt:lpstr>
      <vt:lpstr>PowerPoint Presentation</vt:lpstr>
      <vt:lpstr>Enrollment Periods for $400</vt:lpstr>
      <vt:lpstr>PowerPoint Presentation</vt:lpstr>
      <vt:lpstr>Enrollment Periods for $600</vt:lpstr>
      <vt:lpstr>PowerPoint Presentation</vt:lpstr>
      <vt:lpstr>Enrollment Periods for $800</vt:lpstr>
      <vt:lpstr>Enrollment Periods for $1000</vt:lpstr>
      <vt:lpstr>Enrollment Periods for $1000</vt:lpstr>
      <vt:lpstr>Fun with Acronyms for $200</vt:lpstr>
      <vt:lpstr>Fun with Acronyms for $200</vt:lpstr>
      <vt:lpstr>Fun with Acronyms for $400</vt:lpstr>
      <vt:lpstr>Fun with Acronyms for $400</vt:lpstr>
      <vt:lpstr>Fun with Acronyms for $600</vt:lpstr>
      <vt:lpstr>Fun with Acronyms for $600</vt:lpstr>
      <vt:lpstr>Fun with Acronyms for $800</vt:lpstr>
      <vt:lpstr>Fun with Acronyms for $800</vt:lpstr>
      <vt:lpstr>Fun with Acronyms for $1000</vt:lpstr>
      <vt:lpstr>Fun with Acronyms for $1000</vt:lpstr>
      <vt:lpstr>Potpourri for $200</vt:lpstr>
      <vt:lpstr>Potpourri for $200</vt:lpstr>
      <vt:lpstr>Potpourri for $400</vt:lpstr>
      <vt:lpstr>Potpourri for $400</vt:lpstr>
      <vt:lpstr>Potpourri for $600</vt:lpstr>
      <vt:lpstr>Potpourri for $600</vt:lpstr>
      <vt:lpstr>PowerPoint Presentation</vt:lpstr>
      <vt:lpstr>Potpourri for $800</vt:lpstr>
      <vt:lpstr>Potpourri for $800</vt:lpstr>
      <vt:lpstr>Potpourri for $1000</vt:lpstr>
      <vt:lpstr>Potpourri for $1000</vt:lpstr>
      <vt:lpstr>PowerPoint Presentation</vt:lpstr>
      <vt:lpstr>Final Question</vt:lpstr>
      <vt:lpstr>Final Question</vt:lpstr>
      <vt:lpstr>Final Question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PowerPoint - 2014 Medicare Jeapardy - This Is Medicare Interactive Review - Copy.pps  -  Compatibility Mode</dc:title>
  <dc:creator>Christian.B.Fletcher</dc:creator>
  <cp:lastModifiedBy>Stephanie Haas</cp:lastModifiedBy>
  <cp:revision>10</cp:revision>
  <dcterms:created xsi:type="dcterms:W3CDTF">2022-09-12T14:55:13Z</dcterms:created>
  <dcterms:modified xsi:type="dcterms:W3CDTF">2026-01-09T19:38:11Z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2022-09-12T00:00:00Z</vt:filetime>
  </property>
  <property fmtid="{D5CDD505-2E9C-101B-9397-08002B2CF9AE}" pid="3" name="Creator">
    <vt:lpwstr>PScript5.dll Version 5.2.2</vt:lpwstr>
  </property>
  <property fmtid="{D5CDD505-2E9C-101B-9397-08002B2CF9AE}" pid="4" name="LastSaved">
    <vt:filetime>2022-09-12T00:00:00Z</vt:filetime>
  </property>
  <property fmtid="{D5CDD505-2E9C-101B-9397-08002B2CF9AE}" pid="5" name="Producer">
    <vt:lpwstr>Acrobat Distiller 22.0 (Windows)</vt:lpwstr>
  </property>
</Properties>
</file>