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18.jpg" ContentType="image/pn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5"/>
  </p:notesMasterIdLst>
  <p:handoutMasterIdLst>
    <p:handoutMasterId r:id="rId96"/>
  </p:handoutMasterIdLst>
  <p:sldIdLst>
    <p:sldId id="256" r:id="rId5"/>
    <p:sldId id="387" r:id="rId6"/>
    <p:sldId id="336" r:id="rId7"/>
    <p:sldId id="356" r:id="rId8"/>
    <p:sldId id="337" r:id="rId9"/>
    <p:sldId id="338" r:id="rId10"/>
    <p:sldId id="312" r:id="rId11"/>
    <p:sldId id="314" r:id="rId12"/>
    <p:sldId id="354" r:id="rId13"/>
    <p:sldId id="380" r:id="rId14"/>
    <p:sldId id="393" r:id="rId15"/>
    <p:sldId id="394" r:id="rId16"/>
    <p:sldId id="403" r:id="rId17"/>
    <p:sldId id="269" r:id="rId18"/>
    <p:sldId id="267" r:id="rId19"/>
    <p:sldId id="328" r:id="rId20"/>
    <p:sldId id="319" r:id="rId21"/>
    <p:sldId id="339" r:id="rId22"/>
    <p:sldId id="340" r:id="rId23"/>
    <p:sldId id="341" r:id="rId24"/>
    <p:sldId id="272" r:id="rId25"/>
    <p:sldId id="329" r:id="rId26"/>
    <p:sldId id="273" r:id="rId27"/>
    <p:sldId id="342" r:id="rId28"/>
    <p:sldId id="343" r:id="rId29"/>
    <p:sldId id="283" r:id="rId30"/>
    <p:sldId id="285" r:id="rId31"/>
    <p:sldId id="286" r:id="rId32"/>
    <p:sldId id="408" r:id="rId33"/>
    <p:sldId id="395" r:id="rId34"/>
    <p:sldId id="413" r:id="rId35"/>
    <p:sldId id="404" r:id="rId36"/>
    <p:sldId id="357" r:id="rId37"/>
    <p:sldId id="365" r:id="rId38"/>
    <p:sldId id="313" r:id="rId39"/>
    <p:sldId id="287" r:id="rId40"/>
    <p:sldId id="277" r:id="rId41"/>
    <p:sldId id="326" r:id="rId42"/>
    <p:sldId id="288" r:id="rId43"/>
    <p:sldId id="289" r:id="rId44"/>
    <p:sldId id="345" r:id="rId45"/>
    <p:sldId id="291" r:id="rId46"/>
    <p:sldId id="294" r:id="rId47"/>
    <p:sldId id="276" r:id="rId48"/>
    <p:sldId id="292" r:id="rId49"/>
    <p:sldId id="293" r:id="rId50"/>
    <p:sldId id="409" r:id="rId51"/>
    <p:sldId id="397" r:id="rId52"/>
    <p:sldId id="398" r:id="rId53"/>
    <p:sldId id="405" r:id="rId54"/>
    <p:sldId id="358" r:id="rId55"/>
    <p:sldId id="349" r:id="rId56"/>
    <p:sldId id="332" r:id="rId57"/>
    <p:sldId id="386" r:id="rId58"/>
    <p:sldId id="302" r:id="rId59"/>
    <p:sldId id="350" r:id="rId60"/>
    <p:sldId id="303" r:id="rId61"/>
    <p:sldId id="309" r:id="rId62"/>
    <p:sldId id="410" r:id="rId63"/>
    <p:sldId id="399" r:id="rId64"/>
    <p:sldId id="400" r:id="rId65"/>
    <p:sldId id="406" r:id="rId66"/>
    <p:sldId id="359" r:id="rId67"/>
    <p:sldId id="355" r:id="rId68"/>
    <p:sldId id="327" r:id="rId69"/>
    <p:sldId id="346" r:id="rId70"/>
    <p:sldId id="347" r:id="rId71"/>
    <p:sldId id="323" r:id="rId72"/>
    <p:sldId id="348" r:id="rId73"/>
    <p:sldId id="297" r:id="rId74"/>
    <p:sldId id="298" r:id="rId75"/>
    <p:sldId id="307" r:id="rId76"/>
    <p:sldId id="351" r:id="rId77"/>
    <p:sldId id="360" r:id="rId78"/>
    <p:sldId id="352" r:id="rId79"/>
    <p:sldId id="411" r:id="rId80"/>
    <p:sldId id="401" r:id="rId81"/>
    <p:sldId id="402" r:id="rId82"/>
    <p:sldId id="407" r:id="rId83"/>
    <p:sldId id="361" r:id="rId84"/>
    <p:sldId id="279" r:id="rId85"/>
    <p:sldId id="363" r:id="rId86"/>
    <p:sldId id="353" r:id="rId87"/>
    <p:sldId id="281" r:id="rId88"/>
    <p:sldId id="308" r:id="rId89"/>
    <p:sldId id="335" r:id="rId90"/>
    <p:sldId id="364" r:id="rId91"/>
    <p:sldId id="334" r:id="rId92"/>
    <p:sldId id="316" r:id="rId93"/>
    <p:sldId id="412" r:id="rId94"/>
  </p:sldIdLst>
  <p:sldSz cx="12192000" cy="6858000"/>
  <p:notesSz cx="7010400" cy="9296400"/>
  <p:custDataLst>
    <p:tags r:id="rId97"/>
  </p:custDataLst>
  <p:defaultTextStyle>
    <a:defPPr rtl="0">
      <a:defRPr lang="lo-L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D9D0D8-0BAE-451E-A0BF-03185D413BC0}">
          <p14:sldIdLst/>
        </p14:section>
        <p14:section name="Part 1: Enrollment" id="{C2FF6EAA-3358-458F-9DBC-6FCDEAD931DA}">
          <p14:sldIdLst>
            <p14:sldId id="256"/>
            <p14:sldId id="387"/>
            <p14:sldId id="336"/>
            <p14:sldId id="356"/>
            <p14:sldId id="337"/>
            <p14:sldId id="338"/>
            <p14:sldId id="312"/>
            <p14:sldId id="314"/>
            <p14:sldId id="354"/>
            <p14:sldId id="380"/>
          </p14:sldIdLst>
        </p14:section>
        <p14:section name="Part 2: Basics" id="{B53792BD-43D0-4D18-82A7-59EFABA00DE8}">
          <p14:sldIdLst>
            <p14:sldId id="393"/>
            <p14:sldId id="394"/>
            <p14:sldId id="403"/>
            <p14:sldId id="269"/>
            <p14:sldId id="267"/>
            <p14:sldId id="328"/>
            <p14:sldId id="319"/>
            <p14:sldId id="339"/>
            <p14:sldId id="340"/>
            <p14:sldId id="341"/>
            <p14:sldId id="272"/>
            <p14:sldId id="329"/>
            <p14:sldId id="273"/>
            <p14:sldId id="342"/>
            <p14:sldId id="343"/>
            <p14:sldId id="283"/>
            <p14:sldId id="285"/>
            <p14:sldId id="286"/>
            <p14:sldId id="408"/>
          </p14:sldIdLst>
        </p14:section>
        <p14:section name="Part 3: Coverage Choices" id="{60C0575F-2A63-4E52-B1E1-0AA476F63C01}">
          <p14:sldIdLst>
            <p14:sldId id="395"/>
            <p14:sldId id="413"/>
            <p14:sldId id="404"/>
            <p14:sldId id="357"/>
            <p14:sldId id="365"/>
            <p14:sldId id="313"/>
            <p14:sldId id="287"/>
            <p14:sldId id="277"/>
            <p14:sldId id="326"/>
            <p14:sldId id="288"/>
            <p14:sldId id="289"/>
            <p14:sldId id="345"/>
            <p14:sldId id="291"/>
            <p14:sldId id="294"/>
            <p14:sldId id="276"/>
            <p14:sldId id="292"/>
            <p14:sldId id="293"/>
            <p14:sldId id="409"/>
          </p14:sldIdLst>
        </p14:section>
        <p14:section name="Part 4: Part C" id="{AEBDB121-84E5-494B-A7CB-40003B23AAFA}">
          <p14:sldIdLst>
            <p14:sldId id="397"/>
            <p14:sldId id="398"/>
            <p14:sldId id="405"/>
            <p14:sldId id="358"/>
            <p14:sldId id="349"/>
            <p14:sldId id="332"/>
            <p14:sldId id="386"/>
            <p14:sldId id="302"/>
            <p14:sldId id="350"/>
            <p14:sldId id="303"/>
            <p14:sldId id="309"/>
            <p14:sldId id="410"/>
          </p14:sldIdLst>
        </p14:section>
        <p14:section name="Part 5: Part D" id="{A709D914-B8B9-4B52-9A02-8E0849169E18}">
          <p14:sldIdLst>
            <p14:sldId id="399"/>
            <p14:sldId id="400"/>
            <p14:sldId id="406"/>
            <p14:sldId id="359"/>
            <p14:sldId id="355"/>
            <p14:sldId id="327"/>
            <p14:sldId id="346"/>
            <p14:sldId id="347"/>
            <p14:sldId id="323"/>
            <p14:sldId id="348"/>
            <p14:sldId id="297"/>
            <p14:sldId id="298"/>
            <p14:sldId id="307"/>
            <p14:sldId id="351"/>
            <p14:sldId id="360"/>
            <p14:sldId id="352"/>
            <p14:sldId id="411"/>
          </p14:sldIdLst>
        </p14:section>
        <p14:section name="Part 6: Assistance and Resources" id="{92004E23-89F7-4F4C-AA14-1122E718FAD5}">
          <p14:sldIdLst>
            <p14:sldId id="401"/>
            <p14:sldId id="402"/>
            <p14:sldId id="407"/>
            <p14:sldId id="361"/>
            <p14:sldId id="279"/>
            <p14:sldId id="363"/>
            <p14:sldId id="353"/>
            <p14:sldId id="281"/>
            <p14:sldId id="308"/>
            <p14:sldId id="335"/>
            <p14:sldId id="364"/>
            <p14:sldId id="334"/>
            <p14:sldId id="316"/>
            <p14:sldId id="4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90" clrIdx="0">
    <p:extLst>
      <p:ext uri="{19B8F6BF-5375-455C-9EA6-DF929625EA0E}">
        <p15:presenceInfo xmlns:p15="http://schemas.microsoft.com/office/powerpoint/2012/main" userId="S::michelle.grochocinski@dhs.wisconsin.gov::881354fe-f6fe-458d-8825-e59c6a4a0bfb" providerId="AD"/>
      </p:ext>
    </p:extLst>
  </p:cmAuthor>
  <p:cmAuthor id="2" name="Watson, Pamela Q - DHS (Spherion)" initials="WPQD(" lastIdx="19" clrIdx="1">
    <p:extLst>
      <p:ext uri="{19B8F6BF-5375-455C-9EA6-DF929625EA0E}">
        <p15:presenceInfo xmlns:p15="http://schemas.microsoft.com/office/powerpoint/2012/main" userId="S::pamela.watson@dhs.wisconsin.gov::f60aaa7f-c6bf-4995-ae85-4dc21e8615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6283" autoAdjust="0"/>
  </p:normalViewPr>
  <p:slideViewPr>
    <p:cSldViewPr snapToGrid="0">
      <p:cViewPr varScale="1">
        <p:scale>
          <a:sx n="112" d="100"/>
          <a:sy n="112" d="100"/>
        </p:scale>
        <p:origin x="438"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tags" Target="tags/tag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rtlCol="0"/>
        <a:lstStyle/>
        <a:p>
          <a:pPr rtl="0"/>
          <a:endParaRPr lang="en-US"/>
        </a:p>
      </dgm:t>
    </dgm:pt>
    <dgm:pt modelId="{3C05936E-06EC-4064-8E0F-EA9041E40789}">
      <dgm:prSet custT="1"/>
      <dgm:spPr>
        <a:solidFill>
          <a:schemeClr val="accent2">
            <a:lumMod val="20000"/>
            <a:lumOff val="80000"/>
          </a:schemeClr>
        </a:solidFill>
      </dgm:spPr>
      <dgm:t>
        <a:bodyPr rtlCol="0"/>
        <a:lstStyle/>
        <a:p>
          <a:pPr rtl="0"/>
          <a:r>
            <a:rPr lang="lo" sz="2800" b="1"/>
            <a:t>ໄລຍະເວລາການລົງທະບຽນເບື້ອງຕົ້ນ</a:t>
          </a:r>
          <a:endParaRPr lang="en-US" sz="2800" dirty="0"/>
        </a:p>
      </dgm:t>
    </dgm:pt>
    <dgm:pt modelId="{DBB88DB4-8A9E-42B0-A208-D26C6D1E1083}" type="parTrans" cxnId="{CE542691-28CA-49F4-ADFC-C575F923DD5C}">
      <dgm:prSet/>
      <dgm:spPr/>
      <dgm:t>
        <a:bodyPr rtlCol="0"/>
        <a:lstStyle/>
        <a:p>
          <a:pPr rtl="0"/>
          <a:endParaRPr lang="en-US"/>
        </a:p>
      </dgm:t>
    </dgm:pt>
    <dgm:pt modelId="{4FF5B65F-9EBF-491D-B3BE-4F52238B9E80}" type="sibTrans" cxnId="{CE542691-28CA-49F4-ADFC-C575F923DD5C}">
      <dgm:prSet/>
      <dgm:spPr/>
      <dgm:t>
        <a:bodyPr rtlCol="0"/>
        <a:lstStyle/>
        <a:p>
          <a:pPr rtl="0"/>
          <a:endParaRPr lang="en-US"/>
        </a:p>
      </dgm:t>
    </dgm:pt>
    <dgm:pt modelId="{1512A580-4D6A-47ED-AFD5-16B20458AB30}">
      <dgm:prSet custT="1"/>
      <dgm:spPr/>
      <dgm:t>
        <a:bodyPr rtlCol="0"/>
        <a:lstStyle/>
        <a:p>
          <a:pPr marL="236538" indent="0" rtl="0">
            <a:buNone/>
          </a:pPr>
          <a:r>
            <a:rPr lang="lo" sz="2200" dirty="0"/>
            <a:t>3 ເດືອນກ່ອນ, ເດືອນນັ້ນໆ ແລະ 3 ເດືອນຫຼັງຈາກການເລີ່ມເຂົ້າ Medicare</a:t>
          </a:r>
        </a:p>
      </dgm:t>
    </dgm:pt>
    <dgm:pt modelId="{01E556D0-F784-4C15-87D2-0ED4C60FA288}" type="parTrans" cxnId="{CD7D8697-A5B3-4FCA-8849-AAF874761C73}">
      <dgm:prSet/>
      <dgm:spPr/>
      <dgm:t>
        <a:bodyPr rtlCol="0"/>
        <a:lstStyle/>
        <a:p>
          <a:pPr rtl="0"/>
          <a:endParaRPr lang="en-US"/>
        </a:p>
      </dgm:t>
    </dgm:pt>
    <dgm:pt modelId="{97146155-0938-4A1D-93EE-AB88829851E0}" type="sibTrans" cxnId="{CD7D8697-A5B3-4FCA-8849-AAF874761C73}">
      <dgm:prSet/>
      <dgm:spPr/>
      <dgm:t>
        <a:bodyPr rtlCol="0"/>
        <a:lstStyle/>
        <a:p>
          <a:pPr rtl="0"/>
          <a:endParaRPr lang="en-US"/>
        </a:p>
      </dgm:t>
    </dgm:pt>
    <dgm:pt modelId="{B64E8331-8BF5-44BA-BC5B-89D68314CEE5}">
      <dgm:prSet custT="1"/>
      <dgm:spPr>
        <a:solidFill>
          <a:schemeClr val="accent2">
            <a:lumMod val="20000"/>
            <a:lumOff val="80000"/>
          </a:schemeClr>
        </a:solidFill>
      </dgm:spPr>
      <dgm:t>
        <a:bodyPr rtlCol="0"/>
        <a:lstStyle/>
        <a:p>
          <a:pPr rtl="0"/>
          <a:r>
            <a:rPr lang="lo" sz="2800" b="1"/>
            <a:t>ໄລຍະເວລາເປີດການລົງທະບຽນປະຈໍາປີ</a:t>
          </a:r>
          <a:endParaRPr lang="en-US" sz="2800" dirty="0"/>
        </a:p>
      </dgm:t>
    </dgm:pt>
    <dgm:pt modelId="{5F59A81F-31ED-460A-9874-7381A9F8225F}" type="parTrans" cxnId="{B50EC2B8-AF90-414E-A7D6-D35E70975527}">
      <dgm:prSet/>
      <dgm:spPr/>
      <dgm:t>
        <a:bodyPr rtlCol="0"/>
        <a:lstStyle/>
        <a:p>
          <a:pPr rtl="0"/>
          <a:endParaRPr lang="en-US"/>
        </a:p>
      </dgm:t>
    </dgm:pt>
    <dgm:pt modelId="{7E349C4F-C98B-49CF-99A6-74A69DF39923}" type="sibTrans" cxnId="{B50EC2B8-AF90-414E-A7D6-D35E70975527}">
      <dgm:prSet/>
      <dgm:spPr/>
      <dgm:t>
        <a:bodyPr rtlCol="0"/>
        <a:lstStyle/>
        <a:p>
          <a:pPr rtl="0"/>
          <a:endParaRPr lang="en-US"/>
        </a:p>
      </dgm:t>
    </dgm:pt>
    <dgm:pt modelId="{CFEA18F7-3BB0-4702-9E87-AE0380821B94}">
      <dgm:prSet custT="1"/>
      <dgm:spPr/>
      <dgm:t>
        <a:bodyPr rtlCol="0"/>
        <a:lstStyle/>
        <a:p>
          <a:pPr marL="176213" indent="0" rtl="0">
            <a:buNone/>
          </a:pPr>
          <a:r>
            <a:rPr lang="lo" sz="2200" b="1" kern="1200" dirty="0"/>
            <a:t>ວັນທີ 15 ຕຸລາ – 7 ທັນວາ ໃນແຕ່ລະປີ </a:t>
          </a:r>
          <a:br>
            <a:rPr lang="en-US" sz="2200" b="1" kern="1200" dirty="0"/>
          </a:br>
          <a:r>
            <a:rPr lang="lo" sz="2200" b="0" kern="1200" dirty="0"/>
            <a:t>ປ່ຽນແປງການຄຸ້ມຄອງຂອງທ່ານ. ການປ່ຽນແປງຈະມີຜົນບັງຄັບໃຊ້</a:t>
          </a:r>
          <a:r>
            <a:rPr lang="lo" sz="2200" kern="1200" dirty="0"/>
            <a:t>ໃນວັນທີ 1 ມັງກອນຂອງປີຕໍ່ໄປ</a:t>
          </a:r>
        </a:p>
      </dgm:t>
    </dgm:pt>
    <dgm:pt modelId="{F900965F-64DE-4D28-8BD7-B7EF7209EBA7}" type="parTrans" cxnId="{E689357E-84A3-4AD2-8E8E-3AB495B015C5}">
      <dgm:prSet/>
      <dgm:spPr/>
      <dgm:t>
        <a:bodyPr rtlCol="0"/>
        <a:lstStyle/>
        <a:p>
          <a:pPr rtl="0"/>
          <a:endParaRPr lang="en-US"/>
        </a:p>
      </dgm:t>
    </dgm:pt>
    <dgm:pt modelId="{60DF9E09-16CC-49F1-B12B-5507A7B77428}" type="sibTrans" cxnId="{E689357E-84A3-4AD2-8E8E-3AB495B015C5}">
      <dgm:prSet/>
      <dgm:spPr/>
      <dgm:t>
        <a:bodyPr rtlCol="0"/>
        <a:lstStyle/>
        <a:p>
          <a:pPr rtl="0"/>
          <a:endParaRPr lang="en-US"/>
        </a:p>
      </dgm:t>
    </dgm:pt>
    <dgm:pt modelId="{DDE9DCBA-9CF0-47E9-82A9-950AFE9F6CD3}">
      <dgm:prSet custT="1"/>
      <dgm:spPr>
        <a:solidFill>
          <a:schemeClr val="accent2">
            <a:lumMod val="20000"/>
            <a:lumOff val="80000"/>
          </a:schemeClr>
        </a:solidFill>
      </dgm:spPr>
      <dgm:t>
        <a:bodyPr rtlCol="0"/>
        <a:lstStyle/>
        <a:p>
          <a:pPr rtl="0"/>
          <a:r>
            <a:rPr lang="lo" sz="2800" b="1"/>
            <a:t>ໄລຍະເວລາການເປີດລົງທະບຽນຂອງ Medicare Advantage</a:t>
          </a:r>
          <a:endParaRPr lang="en-US" sz="2800" dirty="0"/>
        </a:p>
      </dgm:t>
    </dgm:pt>
    <dgm:pt modelId="{25FD3C1F-C239-4865-B3C2-BD94BA26F614}" type="parTrans" cxnId="{9A1C4872-6886-4F26-85F5-3C8656FCDB4E}">
      <dgm:prSet/>
      <dgm:spPr/>
      <dgm:t>
        <a:bodyPr rtlCol="0"/>
        <a:lstStyle/>
        <a:p>
          <a:pPr rtl="0"/>
          <a:endParaRPr lang="en-US"/>
        </a:p>
      </dgm:t>
    </dgm:pt>
    <dgm:pt modelId="{B8DC8E96-F85F-47E1-9DD4-CE346E0D70E2}" type="sibTrans" cxnId="{9A1C4872-6886-4F26-85F5-3C8656FCDB4E}">
      <dgm:prSet/>
      <dgm:spPr/>
      <dgm:t>
        <a:bodyPr rtlCol="0"/>
        <a:lstStyle/>
        <a:p>
          <a:pPr rtl="0"/>
          <a:endParaRPr lang="en-US"/>
        </a:p>
      </dgm:t>
    </dgm:pt>
    <dgm:pt modelId="{C2329D91-185A-48EA-AC4C-6FA4CA7A69E1}">
      <dgm:prSet custT="1"/>
      <dgm:spPr/>
      <dgm:t>
        <a:bodyPr rtlCol="0"/>
        <a:lstStyle/>
        <a:p>
          <a:pPr marL="176213" indent="0" rtl="0">
            <a:buNone/>
          </a:pPr>
          <a:r>
            <a:rPr lang="lo" sz="2200" b="0" dirty="0"/>
            <a:t>ຜູ້​ທີ່​ມີ​ແຜນ Medicare Advantage ຢູ່​ແລ້ວ ​ສາ​ມາດ​ເຮັດດຳເນີນການ​ປ່ຽນ​ແປງ​ໄດ້ໜຶ່ງຄັ້ງ </a:t>
          </a:r>
          <a:r>
            <a:rPr lang="lo" sz="2200" b="1" dirty="0"/>
            <a:t>​ໃນ​ວັນ​ທີ 1 ມັງ​ກອນ - 31 ​ມີ​ນາ </a:t>
          </a:r>
          <a:r>
            <a:rPr lang="lo" sz="2200" b="0" dirty="0"/>
            <a:t>ຂອງ​ທຸກໆ​ປີ</a:t>
          </a:r>
          <a:endParaRPr lang="en-US" sz="2200" dirty="0"/>
        </a:p>
      </dgm:t>
    </dgm:pt>
    <dgm:pt modelId="{E8EBB1DB-100E-4471-AE48-EFE63F30D41C}" type="parTrans" cxnId="{63084431-151E-435F-B759-99F38CDA3950}">
      <dgm:prSet/>
      <dgm:spPr/>
      <dgm:t>
        <a:bodyPr rtlCol="0"/>
        <a:lstStyle/>
        <a:p>
          <a:pPr rtl="0"/>
          <a:endParaRPr lang="en-US"/>
        </a:p>
      </dgm:t>
    </dgm:pt>
    <dgm:pt modelId="{06442AEA-3BC0-447F-A035-F9B300FCF6F2}" type="sibTrans" cxnId="{63084431-151E-435F-B759-99F38CDA3950}">
      <dgm:prSet/>
      <dgm:spPr/>
      <dgm:t>
        <a:bodyPr rtlCol="0"/>
        <a:lstStyle/>
        <a:p>
          <a:pPr rtl="0"/>
          <a:endParaRPr lang="en-US"/>
        </a:p>
      </dgm:t>
    </dgm:pt>
    <dgm:pt modelId="{F80B611A-2EE4-4DDA-B95D-3AC5A71E37F2}">
      <dgm:prSet custT="1"/>
      <dgm:spPr>
        <a:solidFill>
          <a:schemeClr val="accent2">
            <a:lumMod val="20000"/>
            <a:lumOff val="80000"/>
          </a:schemeClr>
        </a:solidFill>
      </dgm:spPr>
      <dgm:t>
        <a:bodyPr rtlCol="0"/>
        <a:lstStyle/>
        <a:p>
          <a:pPr rtl="0"/>
          <a:r>
            <a:rPr lang="lo" sz="2800" b="1"/>
            <a:t>ໄລຍະເວລາລົງທະບຽນພິເສດ</a:t>
          </a:r>
          <a:endParaRPr lang="en-US" sz="2800"/>
        </a:p>
      </dgm:t>
    </dgm:pt>
    <dgm:pt modelId="{2C1AE404-5559-40E6-AE23-076D6DBA09DB}" type="parTrans" cxnId="{5FAFA045-E0B1-4B34-B102-903B33E8CDD7}">
      <dgm:prSet/>
      <dgm:spPr/>
      <dgm:t>
        <a:bodyPr rtlCol="0"/>
        <a:lstStyle/>
        <a:p>
          <a:pPr rtl="0"/>
          <a:endParaRPr lang="en-US"/>
        </a:p>
      </dgm:t>
    </dgm:pt>
    <dgm:pt modelId="{F0159A73-A2CB-47BB-AEBF-EA188A811270}" type="sibTrans" cxnId="{5FAFA045-E0B1-4B34-B102-903B33E8CDD7}">
      <dgm:prSet/>
      <dgm:spPr/>
      <dgm:t>
        <a:bodyPr rtlCol="0"/>
        <a:lstStyle/>
        <a:p>
          <a:pPr rtl="0"/>
          <a:endParaRPr lang="en-US"/>
        </a:p>
      </dgm:t>
    </dgm:pt>
    <dgm:pt modelId="{560CC4FE-E3ED-4F8B-992D-B1288276E790}">
      <dgm:prSet custT="1"/>
      <dgm:spPr/>
      <dgm:t>
        <a:bodyPr rtlCol="0"/>
        <a:lstStyle/>
        <a:p>
          <a:pPr marL="176213" indent="0" rtl="0">
            <a:buNone/>
          </a:pPr>
          <a:r>
            <a:rPr lang="lo" sz="2200" dirty="0"/>
            <a:t>ເຫດການທີ່ເຮັດໃຫ້ມີເງື່ອນໄຂໄດ້ຮັບ ອາດຈະເຮັດໃຫ້ມີໂອກາດໃນການປ່ຽນແປງການຄຸ້ມຄອງ Medicare ຂອງທ່ານ</a:t>
          </a:r>
        </a:p>
      </dgm:t>
    </dgm:pt>
    <dgm:pt modelId="{AC4F3D1D-96E9-4086-8815-72D80FCCA5C2}" type="parTrans" cxnId="{69483CA1-8B7D-44E6-B412-BD4AD8EF9B85}">
      <dgm:prSet/>
      <dgm:spPr/>
      <dgm:t>
        <a:bodyPr rtlCol="0"/>
        <a:lstStyle/>
        <a:p>
          <a:pPr rtl="0"/>
          <a:endParaRPr lang="en-US"/>
        </a:p>
      </dgm:t>
    </dgm:pt>
    <dgm:pt modelId="{A20A4C0D-83DA-4EEE-80A2-C50010A3F29F}" type="sibTrans" cxnId="{69483CA1-8B7D-44E6-B412-BD4AD8EF9B85}">
      <dgm:prSet/>
      <dgm:spPr/>
      <dgm:t>
        <a:bodyPr rtlCol="0"/>
        <a:lstStyle/>
        <a:p>
          <a:pPr rtl="0"/>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custLinFactNeighborX="15130" custLinFactNeighborY="4">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p>
          <a:pPr rtl="0"/>
          <a:endParaRPr lang="en-US"/>
        </a:p>
      </dgm:t>
    </dgm:pt>
    <dgm:pt modelId="{7DB80B0F-D7C3-4EEA-9114-3C52F84AD620}">
      <dgm:prSet custT="1"/>
      <dgm:spPr>
        <a:solidFill>
          <a:schemeClr val="accent1">
            <a:lumMod val="75000"/>
          </a:schemeClr>
        </a:solidFill>
      </dgm:spPr>
      <dgm:t>
        <a:bodyPr rtlCol="0"/>
        <a:lstStyle/>
        <a:p>
          <a:pPr rtl="0"/>
          <a:r>
            <a:rPr lang="lo" sz="2500"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ບັນດາໂຄງການເງິນຝາກປະຢັດຂອງ Medicare </a:t>
          </a:r>
          <a:endParaRPr lang="en-US" sz="2500" dirty="0">
            <a:solidFill>
              <a:schemeClr val="bg1"/>
            </a:solidFill>
          </a:endParaRPr>
        </a:p>
      </dgm:t>
    </dgm:pt>
    <dgm:pt modelId="{6522BF90-02A3-46AE-851D-E067EF69C3AC}" type="parTrans" cxnId="{5F719858-B015-4BC8-ABCA-85DB05B4B618}">
      <dgm:prSet/>
      <dgm:spPr/>
      <dgm:t>
        <a:bodyPr rtlCol="0"/>
        <a:lstStyle/>
        <a:p>
          <a:pPr rtl="0"/>
          <a:endParaRPr lang="en-US" sz="2400"/>
        </a:p>
      </dgm:t>
    </dgm:pt>
    <dgm:pt modelId="{A4BE7D0F-0484-4C0C-9DA6-A6E6831EA82B}" type="sibTrans" cxnId="{5F719858-B015-4BC8-ABCA-85DB05B4B618}">
      <dgm:prSet/>
      <dgm:spPr/>
      <dgm:t>
        <a:bodyPr rtlCol="0"/>
        <a:lstStyle/>
        <a:p>
          <a:pPr rtl="0"/>
          <a:endParaRPr lang="en-US" sz="2400"/>
        </a:p>
      </dgm:t>
    </dgm:pt>
    <dgm:pt modelId="{9BDEBEDE-A3E1-427F-917D-34170DFDD472}">
      <dgm:prSet custT="1"/>
      <dgm:spPr/>
      <dgm:t>
        <a:bodyPr rtlCol="0"/>
        <a:lstStyle/>
        <a:p>
          <a:pPr rtl="0"/>
          <a:r>
            <a:rPr lang="lo" sz="2200" dirty="0"/>
            <a:t>ຊ່ວຍຈ່າຍເບ້ຍປະກັນໄພພາກ B ຂອງ Medicare</a:t>
          </a:r>
        </a:p>
      </dgm:t>
    </dgm:pt>
    <dgm:pt modelId="{4BEB1D7D-8AD5-45AB-B060-94E4FF680551}" type="parTrans" cxnId="{962AE1F9-C007-4951-B921-525AB42A02BC}">
      <dgm:prSet/>
      <dgm:spPr/>
      <dgm:t>
        <a:bodyPr rtlCol="0"/>
        <a:lstStyle/>
        <a:p>
          <a:pPr rtl="0"/>
          <a:endParaRPr lang="en-US" sz="2400"/>
        </a:p>
      </dgm:t>
    </dgm:pt>
    <dgm:pt modelId="{F0702C81-AE1B-4A26-BD5F-24B1E158BD42}" type="sibTrans" cxnId="{962AE1F9-C007-4951-B921-525AB42A02BC}">
      <dgm:prSet/>
      <dgm:spPr/>
      <dgm:t>
        <a:bodyPr rtlCol="0"/>
        <a:lstStyle/>
        <a:p>
          <a:pPr rtl="0"/>
          <a:endParaRPr lang="en-US" sz="2400"/>
        </a:p>
      </dgm:t>
    </dgm:pt>
    <dgm:pt modelId="{F30D215E-C956-4ECA-AFB7-DF638A28D668}">
      <dgm:prSet custT="1"/>
      <dgm:spPr/>
      <dgm:t>
        <a:bodyPr rtlCol="0"/>
        <a:lstStyle/>
        <a:p>
          <a:pPr rtl="0"/>
          <a:r>
            <a:rPr lang="lo" sz="2200" dirty="0"/>
            <a:t>ນອກຈາກນັ້ນ ກໍຍັງອາດຈະຊ່ວຍຈ່າຍການຈ່າຍຮ່ວມ ແລະ ຈຳນວນທີ່ເປັນຄວາມຮັບຜິດຊອບສ່ວນທຳອິດຂອງ Medicare ອີກດ້ວຍ</a:t>
          </a:r>
        </a:p>
      </dgm:t>
    </dgm:pt>
    <dgm:pt modelId="{B5F9993E-7933-4BE1-B1A4-491ED6206AE3}" type="parTrans" cxnId="{B7E3D6DB-C32B-4973-8568-6930B7746629}">
      <dgm:prSet/>
      <dgm:spPr/>
      <dgm:t>
        <a:bodyPr rtlCol="0"/>
        <a:lstStyle/>
        <a:p>
          <a:pPr rtl="0"/>
          <a:endParaRPr lang="en-US" sz="2400"/>
        </a:p>
      </dgm:t>
    </dgm:pt>
    <dgm:pt modelId="{E061283E-33D5-474C-8F61-670E1AFD4EA8}" type="sibTrans" cxnId="{B7E3D6DB-C32B-4973-8568-6930B7746629}">
      <dgm:prSet/>
      <dgm:spPr/>
      <dgm:t>
        <a:bodyPr rtlCol="0"/>
        <a:lstStyle/>
        <a:p>
          <a:pPr rtl="0"/>
          <a:endParaRPr lang="en-US" sz="2400"/>
        </a:p>
      </dgm:t>
    </dgm:pt>
    <dgm:pt modelId="{2A180F52-06C3-4DAD-B2AC-6AD4884470CC}">
      <dgm:prSet custT="1"/>
      <dgm:spPr>
        <a:solidFill>
          <a:schemeClr val="accent1">
            <a:lumMod val="75000"/>
          </a:schemeClr>
        </a:solidFill>
      </dgm:spPr>
      <dgm:t>
        <a:bodyPr rtlCol="0"/>
        <a:lstStyle/>
        <a:p>
          <a:pPr rtl="0"/>
          <a:r>
            <a:rPr lang="lo" sz="2800" b="1"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ການຊ່ວຍເຫຼືອພິເສດ (ເງິນອຸດໜູນຜູ້ທີ່ມີລາຍໄດ້ຕ່ຳ)</a:t>
          </a:r>
          <a:endParaRPr lang="en-US" sz="2800" dirty="0">
            <a:solidFill>
              <a:schemeClr val="bg1"/>
            </a:solidFill>
          </a:endParaRPr>
        </a:p>
      </dgm:t>
    </dgm:pt>
    <dgm:pt modelId="{A5F4B362-A18D-4A95-906B-A861D997376B}" type="parTrans" cxnId="{34A44430-D060-43A9-96FC-E123E28D23A4}">
      <dgm:prSet/>
      <dgm:spPr/>
      <dgm:t>
        <a:bodyPr rtlCol="0"/>
        <a:lstStyle/>
        <a:p>
          <a:pPr rtl="0"/>
          <a:endParaRPr lang="en-US" sz="2400"/>
        </a:p>
      </dgm:t>
    </dgm:pt>
    <dgm:pt modelId="{8DEAC737-F62E-48A3-A55B-F930A1565E67}" type="sibTrans" cxnId="{34A44430-D060-43A9-96FC-E123E28D23A4}">
      <dgm:prSet/>
      <dgm:spPr/>
      <dgm:t>
        <a:bodyPr rtlCol="0"/>
        <a:lstStyle/>
        <a:p>
          <a:pPr rtl="0"/>
          <a:endParaRPr lang="en-US" sz="2400"/>
        </a:p>
      </dgm:t>
    </dgm:pt>
    <dgm:pt modelId="{7485E82A-AA04-4FB4-B54D-DB08A0640604}">
      <dgm:prSet custT="1"/>
      <dgm:spPr/>
      <dgm:t>
        <a:bodyPr rtlCol="0"/>
        <a:lstStyle/>
        <a:p>
          <a:pPr rtl="0"/>
          <a:r>
            <a:rPr lang="lo" sz="2400" dirty="0"/>
            <a:t>ການຊ່ວຍເຫຼືອການຄຸ້ມຄອງຢາຕາມໃບສັ່ງແພດຂອງ Medicare.</a:t>
          </a:r>
        </a:p>
      </dgm:t>
    </dgm:pt>
    <dgm:pt modelId="{73DFD61D-62E4-4E72-8543-CDC9A9278F76}" type="parTrans" cxnId="{14EFAD92-FAB9-44D3-98F8-F949D4CFB806}">
      <dgm:prSet/>
      <dgm:spPr/>
      <dgm:t>
        <a:bodyPr rtlCol="0"/>
        <a:lstStyle/>
        <a:p>
          <a:pPr rtl="0"/>
          <a:endParaRPr lang="en-US" sz="2400"/>
        </a:p>
      </dgm:t>
    </dgm:pt>
    <dgm:pt modelId="{F8016F23-9064-422F-B9C0-D1082066405F}" type="sibTrans" cxnId="{14EFAD92-FAB9-44D3-98F8-F949D4CFB806}">
      <dgm:prSet/>
      <dgm:spPr/>
      <dgm:t>
        <a:bodyPr rtlCol="0"/>
        <a:lstStyle/>
        <a:p>
          <a:pPr rtl="0"/>
          <a:endParaRPr lang="en-US" sz="2400"/>
        </a:p>
      </dgm:t>
    </dgm:pt>
    <dgm:pt modelId="{E8EF9752-9CCE-4EDF-864E-13DA2770CEAB}">
      <dgm:prSet custT="1"/>
      <dgm:spPr/>
      <dgm:t>
        <a:bodyPr rtlCol="0"/>
        <a:lstStyle/>
        <a:p>
          <a:pPr rtl="0"/>
          <a:r>
            <a:rPr lang="lo" sz="2400" dirty="0"/>
            <a:t>ຫຼຸດເບ້ຍປະກັນໄພ, ຈຳນວນທີ່ເປັນຄວາມຮັບຜິດຊອບສ່ວນທຳອິດ ແລະ ການຈ່າຍຮ່ວມຕາມພາກ D ໂດຍອີງໃສ່ລາຍຮັບ ແລະ ຊັບສິນ.</a:t>
          </a:r>
        </a:p>
      </dgm:t>
    </dgm:pt>
    <dgm:pt modelId="{D07294B0-4126-4B5D-B002-138C701AACB7}" type="parTrans" cxnId="{2D711454-92D6-4E33-82FD-9C3C184E20D7}">
      <dgm:prSet/>
      <dgm:spPr/>
      <dgm:t>
        <a:bodyPr rtlCol="0"/>
        <a:lstStyle/>
        <a:p>
          <a:pPr rtl="0"/>
          <a:endParaRPr lang="en-US" sz="2400"/>
        </a:p>
      </dgm:t>
    </dgm:pt>
    <dgm:pt modelId="{6EBEBB38-2797-46BC-B8D8-576F37AB1F22}" type="sibTrans" cxnId="{2D711454-92D6-4E33-82FD-9C3C184E20D7}">
      <dgm:prSet/>
      <dgm:spPr/>
      <dgm:t>
        <a:bodyPr rtlCol="0"/>
        <a:lstStyle/>
        <a:p>
          <a:pPr rtl="0"/>
          <a:endParaRPr lang="en-US" sz="2400"/>
        </a:p>
      </dgm:t>
    </dgm:pt>
    <dgm:pt modelId="{A1933EF4-9DFD-4E38-967B-7A8E33880BBE}">
      <dgm:prSet custT="1"/>
      <dgm:spPr>
        <a:solidFill>
          <a:schemeClr val="accent1">
            <a:lumMod val="75000"/>
          </a:schemeClr>
        </a:solidFill>
      </dgm:spPr>
      <dgm:t>
        <a:bodyPr rtlCol="0"/>
        <a:lstStyle/>
        <a:p>
          <a:pPr rtl="0"/>
          <a:r>
            <a:rPr lang="lo" sz="2800" b="1"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ໂຄງການຊ່ວຍເຫຼືອດ້ານຢາຕາມໃບສັ່ງແພດຂອງ SeniorCare</a:t>
          </a:r>
          <a:endParaRPr lang="en-US" sz="2800" dirty="0">
            <a:solidFill>
              <a:schemeClr val="bg1"/>
            </a:solidFill>
          </a:endParaRPr>
        </a:p>
      </dgm:t>
    </dgm:pt>
    <dgm:pt modelId="{85D057C3-0F6D-423C-AC12-6D2D3389715D}" type="parTrans" cxnId="{3E4E83F3-C856-43AE-8636-241019E7FDB7}">
      <dgm:prSet/>
      <dgm:spPr/>
      <dgm:t>
        <a:bodyPr rtlCol="0"/>
        <a:lstStyle/>
        <a:p>
          <a:pPr rtl="0"/>
          <a:endParaRPr lang="en-US" sz="2400"/>
        </a:p>
      </dgm:t>
    </dgm:pt>
    <dgm:pt modelId="{B26D67BA-002B-47E1-9DEE-A4D822F5616B}" type="sibTrans" cxnId="{3E4E83F3-C856-43AE-8636-241019E7FDB7}">
      <dgm:prSet/>
      <dgm:spPr/>
      <dgm:t>
        <a:bodyPr rtlCol="0"/>
        <a:lstStyle/>
        <a:p>
          <a:pPr rtl="0"/>
          <a:endParaRPr lang="en-US" sz="2400"/>
        </a:p>
      </dgm:t>
    </dgm:pt>
    <dgm:pt modelId="{28A9C787-DE97-49C1-B85E-D26FBBAC4030}">
      <dgm:prSet custT="1"/>
      <dgm:spPr/>
      <dgm:t>
        <a:bodyPr rtlCol="0"/>
        <a:lstStyle/>
        <a:p>
          <a:pPr rtl="0">
            <a:buNone/>
          </a:pPr>
          <a:r>
            <a:rPr lang="lo" sz="2400" dirty="0"/>
            <a:t>ລະດັບການຊ່ວຍເຫຼືອແມ່ນຂຶ້ນຢູ່ກັບລາຍຮັບປະຈໍາປີ.</a:t>
          </a:r>
        </a:p>
      </dgm:t>
    </dgm:pt>
    <dgm:pt modelId="{39E96E9D-DE57-408D-9BD0-48E8413F75AB}" type="parTrans" cxnId="{0AE0370E-6EDD-45E5-BE69-6D9340E46312}">
      <dgm:prSet/>
      <dgm:spPr/>
      <dgm:t>
        <a:bodyPr rtlCol="0"/>
        <a:lstStyle/>
        <a:p>
          <a:pPr rtl="0"/>
          <a:endParaRPr lang="en-US" sz="2400"/>
        </a:p>
      </dgm:t>
    </dgm:pt>
    <dgm:pt modelId="{6A7B8ABB-593D-40B9-9073-7BD33D521A8B}" type="sibTrans" cxnId="{0AE0370E-6EDD-45E5-BE69-6D9340E46312}">
      <dgm:prSet/>
      <dgm:spPr/>
      <dgm:t>
        <a:bodyPr rtlCol="0"/>
        <a:lstStyle/>
        <a:p>
          <a:pPr rtl="0"/>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custLinFactNeighborX="10826" custLinFactNeighborY="2396">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custLinFactY="-4074" custLinFactNeighborX="-2458" custLinFactNeighborY="-100000">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00"/>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236538" lvl="1" indent="0" algn="l" defTabSz="977900" rtl="0">
            <a:lnSpc>
              <a:spcPct val="90000"/>
            </a:lnSpc>
            <a:spcBef>
              <a:spcPct val="0"/>
            </a:spcBef>
            <a:spcAft>
              <a:spcPct val="15000"/>
            </a:spcAft>
            <a:buNone/>
          </a:pPr>
          <a:r>
            <a:rPr lang="lo" sz="2200" kern="1200" dirty="0"/>
            <a:t>3 ເດືອນກ່ອນ, ເດືອນນັ້ນໆ ແລະ 3 ເດືອນຫຼັງຈາກການເລີ່ມເຂົ້າ Medicare</a:t>
          </a:r>
        </a:p>
      </dsp:txBody>
      <dsp:txXfrm rot="-5400000">
        <a:off x="3486795" y="82789"/>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lo" sz="2800" b="1" kern="1200"/>
            <a:t>ໄລຍະເວລາການລົງທະບຽນເບື້ອງຕົ້ນ</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lo" sz="2200" b="1" kern="1200" dirty="0"/>
            <a:t>ວັນທີ 15 ຕຸລາ – 7 ທັນວາ ໃນແຕ່ລະປີ </a:t>
          </a:r>
          <a:br>
            <a:rPr lang="en-US" sz="2200" b="1" kern="1200" dirty="0"/>
          </a:br>
          <a:r>
            <a:rPr lang="lo" sz="2200" b="0" kern="1200" dirty="0"/>
            <a:t>ປ່ຽນແປງການຄຸ້ມຄອງຂອງທ່ານ. ການປ່ຽນແປງຈະມີຜົນບັງຄັບໃຊ້</a:t>
          </a:r>
          <a:r>
            <a:rPr lang="lo" sz="2200" kern="1200" dirty="0"/>
            <a:t>ໃນວັນທີ 1 ມັງກອນຂອງປີຕໍ່ໄປ</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lo" sz="2800" b="1" kern="1200"/>
            <a:t>ໄລຍະເວລາເປີດການລົງທະບຽນປະຈໍາປີ</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lo" sz="2200" b="0" kern="1200" dirty="0"/>
            <a:t>ຜູ້​ທີ່​ມີ​ແຜນ Medicare Advantage ຢູ່​ແລ້ວ ​ສາ​ມາດ​ເຮັດດຳເນີນການ​ປ່ຽນ​ແປງ​ໄດ້ໜຶ່ງຄັ້ງ </a:t>
          </a:r>
          <a:r>
            <a:rPr lang="lo" sz="2200" b="1" kern="1200" dirty="0"/>
            <a:t>​ໃນ​ວັນ​ທີ 1 ມັງ​ກອນ - 31 ​ມີ​ນາ </a:t>
          </a:r>
          <a:r>
            <a:rPr lang="lo" sz="2200" b="0" kern="1200" dirty="0"/>
            <a:t>ຂອງ​ທຸກໆ​ປີ</a:t>
          </a:r>
          <a:endParaRPr lang="en-US" sz="22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lo" sz="2800" b="1" kern="1200"/>
            <a:t>ໄລຍະເວລາການເປີດລົງທະບຽນຂອງ Medicare Advantage</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rtlCol="0" anchor="ctr" anchorCtr="0">
          <a:noAutofit/>
        </a:bodyPr>
        <a:lstStyle/>
        <a:p>
          <a:pPr marL="176213" lvl="1" indent="0" algn="l" defTabSz="977900" rtl="0">
            <a:lnSpc>
              <a:spcPct val="90000"/>
            </a:lnSpc>
            <a:spcBef>
              <a:spcPct val="0"/>
            </a:spcBef>
            <a:spcAft>
              <a:spcPct val="15000"/>
            </a:spcAft>
            <a:buNone/>
          </a:pPr>
          <a:r>
            <a:rPr lang="lo" sz="2200" kern="1200" dirty="0"/>
            <a:t>ເຫດການທີ່ເຮັດໃຫ້ມີເງື່ອນໄຂໄດ້ຮັບ ອາດຈະເຮັດໃຫ້ມີໂອກາດໃນການປ່ຽນແປງການຄຸ້ມຄອງ Medicare ຂອງທ່ານ</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rtlCol="0" anchor="ctr" anchorCtr="0">
          <a:noAutofit/>
        </a:bodyPr>
        <a:lstStyle/>
        <a:p>
          <a:pPr marL="0" lvl="0" indent="0" algn="ctr" defTabSz="1244600" rtl="0">
            <a:lnSpc>
              <a:spcPct val="90000"/>
            </a:lnSpc>
            <a:spcBef>
              <a:spcPct val="0"/>
            </a:spcBef>
            <a:spcAft>
              <a:spcPct val="35000"/>
            </a:spcAft>
            <a:buNone/>
          </a:pPr>
          <a:r>
            <a:rPr lang="lo" sz="2800" b="1" kern="1200"/>
            <a:t>ໄລຍະເວລາລົງທະບຽນພິເສດ</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255578"/>
          <a:ext cx="9746161" cy="156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6410" tIns="333248" rIns="756410" bIns="156464" numCol="1" spcCol="1270" rtlCol="0" anchor="t" anchorCtr="0">
          <a:noAutofit/>
        </a:bodyPr>
        <a:lstStyle/>
        <a:p>
          <a:pPr marL="228600" lvl="1" indent="-228600" algn="l" defTabSz="977900" rtl="0">
            <a:lnSpc>
              <a:spcPct val="90000"/>
            </a:lnSpc>
            <a:spcBef>
              <a:spcPct val="0"/>
            </a:spcBef>
            <a:spcAft>
              <a:spcPct val="15000"/>
            </a:spcAft>
            <a:buChar char="•"/>
          </a:pPr>
          <a:r>
            <a:rPr lang="lo" sz="2200" kern="1200" dirty="0"/>
            <a:t>ຊ່ວຍຈ່າຍເບ້ຍປະກັນໄພພາກ B ຂອງ Medicare</a:t>
          </a:r>
        </a:p>
        <a:p>
          <a:pPr marL="228600" lvl="1" indent="-228600" algn="l" defTabSz="977900" rtl="0">
            <a:lnSpc>
              <a:spcPct val="90000"/>
            </a:lnSpc>
            <a:spcBef>
              <a:spcPct val="0"/>
            </a:spcBef>
            <a:spcAft>
              <a:spcPct val="15000"/>
            </a:spcAft>
            <a:buChar char="•"/>
          </a:pPr>
          <a:r>
            <a:rPr lang="lo" sz="2200" kern="1200" dirty="0"/>
            <a:t>ນອກຈາກນັ້ນ ກໍຍັງອາດຈະຊ່ວຍຈ່າຍການຈ່າຍຮ່ວມ ແລະ ຈຳນວນທີ່ເປັນຄວາມຮັບຜິດຊອບສ່ວນທຳອິດຂອງ Medicare ອີກດ້ວຍ</a:t>
          </a:r>
        </a:p>
      </dsp:txBody>
      <dsp:txXfrm>
        <a:off x="0" y="255578"/>
        <a:ext cx="9746161" cy="1562400"/>
      </dsp:txXfrm>
    </dsp:sp>
    <dsp:sp modelId="{2DA11BB7-A651-4E79-9794-A5A3B7C17E48}">
      <dsp:nvSpPr>
        <dsp:cNvPr id="0" name=""/>
        <dsp:cNvSpPr/>
      </dsp:nvSpPr>
      <dsp:spPr>
        <a:xfrm>
          <a:off x="487308" y="19418"/>
          <a:ext cx="8039072" cy="4723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67" tIns="0" rIns="257867" bIns="0" numCol="1" spcCol="1270" rtlCol="0" anchor="ctr" anchorCtr="0">
          <a:noAutofit/>
        </a:bodyPr>
        <a:lstStyle/>
        <a:p>
          <a:pPr marL="0" lvl="0" indent="0" algn="l" defTabSz="1111250" rtl="0">
            <a:lnSpc>
              <a:spcPct val="90000"/>
            </a:lnSpc>
            <a:spcBef>
              <a:spcPct val="0"/>
            </a:spcBef>
            <a:spcAft>
              <a:spcPct val="35000"/>
            </a:spcAft>
            <a:buNone/>
          </a:pPr>
          <a:r>
            <a:rPr lang="lo" sz="25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ບັນດາໂຄງການເງິນຝາກປະຢັດຂອງ Medicare </a:t>
          </a:r>
          <a:endParaRPr lang="en-US" sz="2500" kern="1200" dirty="0">
            <a:solidFill>
              <a:schemeClr val="bg1"/>
            </a:solidFill>
          </a:endParaRPr>
        </a:p>
      </dsp:txBody>
      <dsp:txXfrm>
        <a:off x="510365" y="42475"/>
        <a:ext cx="7992958" cy="426206"/>
      </dsp:txXfrm>
    </dsp:sp>
    <dsp:sp modelId="{E128DCBD-F30F-44C5-90CA-4777D044AE2F}">
      <dsp:nvSpPr>
        <dsp:cNvPr id="0" name=""/>
        <dsp:cNvSpPr/>
      </dsp:nvSpPr>
      <dsp:spPr>
        <a:xfrm>
          <a:off x="0" y="1969952"/>
          <a:ext cx="9746161" cy="2066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6410" tIns="333248" rIns="756410" bIns="170688" numCol="1" spcCol="1270" rtlCol="0" anchor="t" anchorCtr="0">
          <a:noAutofit/>
        </a:bodyPr>
        <a:lstStyle/>
        <a:p>
          <a:pPr marL="228600" lvl="1" indent="-228600" algn="l" defTabSz="1066800" rtl="0">
            <a:lnSpc>
              <a:spcPct val="90000"/>
            </a:lnSpc>
            <a:spcBef>
              <a:spcPct val="0"/>
            </a:spcBef>
            <a:spcAft>
              <a:spcPct val="15000"/>
            </a:spcAft>
            <a:buChar char="•"/>
          </a:pPr>
          <a:r>
            <a:rPr lang="lo" sz="2400" kern="1200" dirty="0"/>
            <a:t>ການຊ່ວຍເຫຼືອການຄຸ້ມຄອງຢາຕາມໃບສັ່ງແພດຂອງ Medicare.</a:t>
          </a:r>
        </a:p>
        <a:p>
          <a:pPr marL="228600" lvl="1" indent="-228600" algn="l" defTabSz="1066800" rtl="0">
            <a:lnSpc>
              <a:spcPct val="90000"/>
            </a:lnSpc>
            <a:spcBef>
              <a:spcPct val="0"/>
            </a:spcBef>
            <a:spcAft>
              <a:spcPct val="15000"/>
            </a:spcAft>
            <a:buChar char="•"/>
          </a:pPr>
          <a:r>
            <a:rPr lang="lo" sz="2400" kern="1200" dirty="0"/>
            <a:t>ຫຼຸດເບ້ຍປະກັນໄພ, ຈຳນວນທີ່ເປັນຄວາມຮັບຜິດຊອບສ່ວນທຳອິດ ແລະ ການຈ່າຍຮ່ວມຕາມພາກ D ໂດຍອີງໃສ່ລາຍຮັບ ແລະ ຊັບສິນ.</a:t>
          </a:r>
        </a:p>
      </dsp:txBody>
      <dsp:txXfrm>
        <a:off x="0" y="1969952"/>
        <a:ext cx="9746161" cy="2066400"/>
      </dsp:txXfrm>
    </dsp:sp>
    <dsp:sp modelId="{5C328C96-D91F-4CCB-9D95-C0651D0CF141}">
      <dsp:nvSpPr>
        <dsp:cNvPr id="0" name=""/>
        <dsp:cNvSpPr/>
      </dsp:nvSpPr>
      <dsp:spPr>
        <a:xfrm>
          <a:off x="540064" y="1915694"/>
          <a:ext cx="8069499" cy="4723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67" tIns="0" rIns="257867" bIns="0" numCol="1" spcCol="1270" rtlCol="0" anchor="ctr" anchorCtr="0">
          <a:noAutofit/>
        </a:bodyPr>
        <a:lstStyle/>
        <a:p>
          <a:pPr marL="0" lvl="0" indent="0" algn="l" defTabSz="1244600" rtl="0">
            <a:lnSpc>
              <a:spcPct val="90000"/>
            </a:lnSpc>
            <a:spcBef>
              <a:spcPct val="0"/>
            </a:spcBef>
            <a:spcAft>
              <a:spcPct val="35000"/>
            </a:spcAft>
            <a:buNone/>
          </a:pPr>
          <a:r>
            <a:rPr lang="lo" sz="2800" b="1" kern="1200" dirty="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ການຊ່ວຍເຫຼືອພິເສດ (ເງິນອຸດໜູນຜູ້ທີ່ມີລາຍໄດ້ຕ່ຳ)</a:t>
          </a:r>
          <a:endParaRPr lang="en-US" sz="2800" kern="1200" dirty="0">
            <a:solidFill>
              <a:schemeClr val="bg1"/>
            </a:solidFill>
          </a:endParaRPr>
        </a:p>
      </dsp:txBody>
      <dsp:txXfrm>
        <a:off x="563121" y="1938751"/>
        <a:ext cx="8023385" cy="426206"/>
      </dsp:txXfrm>
    </dsp:sp>
    <dsp:sp modelId="{DBEE6CB2-8397-4670-B430-48325A9FF035}">
      <dsp:nvSpPr>
        <dsp:cNvPr id="0" name=""/>
        <dsp:cNvSpPr/>
      </dsp:nvSpPr>
      <dsp:spPr>
        <a:xfrm>
          <a:off x="0" y="4529498"/>
          <a:ext cx="9746161" cy="88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56410" tIns="333248" rIns="756410" bIns="170688" numCol="1" spcCol="1270" rtlCol="0" anchor="t" anchorCtr="0">
          <a:noAutofit/>
        </a:bodyPr>
        <a:lstStyle/>
        <a:p>
          <a:pPr marL="228600" lvl="1" indent="-228600" algn="l" defTabSz="1066800" rtl="0">
            <a:lnSpc>
              <a:spcPct val="90000"/>
            </a:lnSpc>
            <a:spcBef>
              <a:spcPct val="0"/>
            </a:spcBef>
            <a:spcAft>
              <a:spcPct val="15000"/>
            </a:spcAft>
            <a:buNone/>
          </a:pPr>
          <a:r>
            <a:rPr lang="lo" sz="2400" kern="1200" dirty="0"/>
            <a:t>ລະດັບການຊ່ວຍເຫຼືອແມ່ນຂຶ້ນຢູ່ກັບລາຍຮັບປະຈໍາປີ.</a:t>
          </a:r>
        </a:p>
      </dsp:txBody>
      <dsp:txXfrm>
        <a:off x="0" y="4529498"/>
        <a:ext cx="9746161" cy="882000"/>
      </dsp:txXfrm>
    </dsp:sp>
    <dsp:sp modelId="{CDEAA6E9-2779-4085-BF73-AFDFA0ECACA1}">
      <dsp:nvSpPr>
        <dsp:cNvPr id="0" name=""/>
        <dsp:cNvSpPr/>
      </dsp:nvSpPr>
      <dsp:spPr>
        <a:xfrm>
          <a:off x="487308" y="4293338"/>
          <a:ext cx="8221569" cy="47232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7867" tIns="0" rIns="257867" bIns="0" numCol="1" spcCol="1270" rtlCol="0" anchor="ctr" anchorCtr="0">
          <a:noAutofit/>
        </a:bodyPr>
        <a:lstStyle/>
        <a:p>
          <a:pPr marL="0" lvl="0" indent="0" algn="l" defTabSz="1244600" rtl="0">
            <a:lnSpc>
              <a:spcPct val="90000"/>
            </a:lnSpc>
            <a:spcBef>
              <a:spcPct val="0"/>
            </a:spcBef>
            <a:spcAft>
              <a:spcPct val="35000"/>
            </a:spcAft>
            <a:buNone/>
          </a:pPr>
          <a:r>
            <a:rPr lang="lo" sz="2800" b="1" kern="1200" dirty="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ໂຄງການຊ່ວຍເຫຼືອດ້ານຢາຕາມໃບສັ່ງແພດຂອງ SeniorCare</a:t>
          </a:r>
          <a:endParaRPr lang="en-US" sz="2800" kern="1200" dirty="0">
            <a:solidFill>
              <a:schemeClr val="bg1"/>
            </a:solidFill>
          </a:endParaRPr>
        </a:p>
      </dsp:txBody>
      <dsp:txXfrm>
        <a:off x="510365" y="4316395"/>
        <a:ext cx="8175455"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rtl="0"/>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rtl="0"/>
            <a:fld id="{F4AEF1D8-FE66-40DE-BEA9-F264C3085218}" type="datetimeFigureOut">
              <a:rPr lang="en-US" smtClean="0"/>
              <a:t>8/5/2025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pPr rtl="0"/>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pPr rtl="0"/>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pPr rtl="0"/>
            <a:fld id="{5FF3E348-6D6C-44E4-93D9-F56BB53943EC}" type="datetimeFigureOut">
              <a:rPr lang="en-US" smtClean="0"/>
              <a:t>8/5/2025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rtl="0"/>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pPr rtl="0"/>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dirty="0"/>
              <a:t>ສະບາຍດີ ແລະຍິນດີຕ້ອນຮັບສູ່ຊຸດການສຶກສານີ້ທີ່ມີຊື່ວ່າ ຍິນດີຕ້ອນຮັບສູ່ Medicare.  </a:t>
            </a:r>
          </a:p>
          <a:p>
            <a:pPr rtl="0"/>
            <a:endParaRPr lang="en-US" dirty="0"/>
          </a:p>
          <a:p>
            <a:pPr rtl="0"/>
            <a:r>
              <a:rPr lang="lo" dirty="0"/>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dirty="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10</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ສະບາຍດີ ແລະຍິນດີຕ້ອນຮັບສູ່ຊຸດການສຶກສານີ້ທີ່ມີຊື່ວ່າ ຍິນດີຕ້ອນຮັບສູ່ Medicare.  </a:t>
            </a:r>
          </a:p>
          <a:p>
            <a:pPr rtl="0"/>
            <a:endParaRPr lang="en-US" dirty="0"/>
          </a:p>
          <a:p>
            <a:pPr rtl="0"/>
            <a:r>
              <a:rPr lang="lo"/>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11</a:t>
            </a:fld>
            <a:endParaRPr lang="en-US"/>
          </a:p>
        </p:txBody>
      </p:sp>
    </p:spTree>
    <p:extLst>
      <p:ext uri="{BB962C8B-B14F-4D97-AF65-F5344CB8AC3E}">
        <p14:creationId xmlns:p14="http://schemas.microsoft.com/office/powerpoint/2010/main" val="46285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12</a:t>
            </a:fld>
            <a:endParaRPr lang="en-US"/>
          </a:p>
        </p:txBody>
      </p:sp>
    </p:spTree>
    <p:extLst>
      <p:ext uri="{BB962C8B-B14F-4D97-AF65-F5344CB8AC3E}">
        <p14:creationId xmlns:p14="http://schemas.microsoft.com/office/powerpoint/2010/main" val="879314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13</a:t>
            </a:fld>
            <a:endParaRPr lang="en-US"/>
          </a:p>
        </p:txBody>
      </p:sp>
    </p:spTree>
    <p:extLst>
      <p:ext uri="{BB962C8B-B14F-4D97-AF65-F5344CB8AC3E}">
        <p14:creationId xmlns:p14="http://schemas.microsoft.com/office/powerpoint/2010/main" val="502726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r>
              <a:rPr lang="lo"/>
              <a:t>ຍິນດີຕ້ອນຮັບສູ່ພາກທີ 2 ຂອງຊຸດນີ້.  ໃນພາກສຸດທ້າຍ ພວກເຮົາໄດ້ເວົ້າກ່ຽວກັບວິທີການ ແລະ ເວລາທີ່ຈະລົງທະບຽນ, ຕອນນີ້ພວກເຮົາມາເວົ້າກຽວກັບພື້ນຖານ Medicare ຈຳນວນໜຶ່ງ.</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14</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ຕາຕະລາງນີ້ໃຫ້ຂໍ້ສະຫຼຸບສັ້ນໆກ່ຽວກັບສິ່ງທີ່ແຕ່ລະພາກຂອງ Medicare ໃຫ້ການຄຸ້ມຄອງ. </a:t>
            </a:r>
          </a:p>
          <a:p>
            <a:pPr rtl="0"/>
            <a:r>
              <a:rPr lang="lo"/>
              <a:t>	ພາກ A:  ຊ່ວຍຄຸ້ມຄອງການຮັກສາດູແລຄົນເຈັບພາຍໃນ ໃນໂຮງໝໍ ແລະ ສະຖານພະຍາບານທີ່ມີຄວາມຊໍານິຊໍານານ ພ້ອມທັງສະຖານດູແລຜູ້ປ່ວຍໄລຍະສຸດທ້າຍໍ, ການເບິ່ງແຍງດູແລສຸຂະພາບເຖິງບ້ານ ແລະ ເລືອດ ທີ່ທ່ານອາດຈະໄດ້ຮັບໃນນາມເປັນຄົນເຈັບພາຍໃນ.</a:t>
            </a:r>
          </a:p>
          <a:p>
            <a:pPr rtl="0"/>
            <a:r>
              <a:rPr lang="lo"/>
              <a:t>	ພາກ B:  ຊ່ວຍຄຸ້ມຄອງການບໍລິການຂອງທ່ານໝໍໍ, ການຮັກສາດູແລຄົນເຈັບເຂດນອກ, ການເບິ່ງແຍງດູແລສຸຂະພາບເຖິງບ້ານ ແລະ ການບໍລິການເຊີງປ້ອງກັນຫຼາຍຢ່າງ.</a:t>
            </a:r>
          </a:p>
          <a:p>
            <a:pPr rtl="0"/>
            <a:r>
              <a:rPr lang="lo"/>
              <a:t>	(ພາກ</a:t>
            </a:r>
            <a:r>
              <a:rPr lang="lo" b="1" i="1"/>
              <a:t> A ແລະ ພາກ B ແມ່ນຖືວ່າເປັນ Medicare ດັ້ງເດີມ. )</a:t>
            </a:r>
          </a:p>
          <a:p>
            <a:pPr rtl="0"/>
            <a:r>
              <a:rPr lang="lo"/>
              <a:t>	ບັນດາແຜນ Medicare Advantage (ທີ່ຮູ້ຈັກກັນໃນນາມ ພາກ C):  ເປັນທາງເລືອກສຳຮອງຂອງ Medicare ດັ້ງເດີມ.  ທັງສອງແຜນແມ່ນໄດ້ຮັບການຄຸ້ມຄອງໂດຍບໍລິສັດປະກັນໄພເອກະຊົນພາຍໃຕ້ສັນຍາກັບ Medicare.  ແຜນ​ເຫຼົ່າ​ນີ້​ປະກອບ​ມີ​ພາກ A ແລະ B ແລະ​ ປົກ​ກະ​ຕິ​ແລ້ວແມ່ນ​ພາກ D​.</a:t>
            </a:r>
          </a:p>
          <a:p>
            <a:pPr rtl="0"/>
            <a:r>
              <a:rPr lang="lo"/>
              <a:t>	ພາກ D:  ຊ່ວຍຄຸ້ມຄອງຄ່າໃຊ້ຈ່າຍຂອງຢາຕາມໃບສັ່ງແພດ. ແຜນເຫຼົ່ານີ້ແມ່ນດໍາເນີນງານໂດຍບໍລິສັດປະກັນໄພເອກະຊົນທີ່ປະຕິບັດຕາມກົດລະບຽບທີ່ Medicare ກໍານົດໄວ້. </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15</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ພວກເຮົາມາເບິ່ງລາຍລະອຽດຕື່ມກ່ຽວກັບສິນທົດແທນຂອງພາກ A.</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16</a:t>
            </a:fld>
            <a:endParaRPr lang="en-US"/>
          </a:p>
        </p:txBody>
      </p:sp>
    </p:spTree>
    <p:extLst>
      <p:ext uri="{BB962C8B-B14F-4D97-AF65-F5344CB8AC3E}">
        <p14:creationId xmlns:p14="http://schemas.microsoft.com/office/powerpoint/2010/main" val="1664820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ພາກ A ຊ່ວຍຄຸ້ມຄອງຄ່າໃຊ້ຈ່າຍກ່ຽວກັບ:</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ການດູແລຄົນເຈັບພາຍໃນ ໃນໂຮງໝໍ ຫຼື ສະຖານພະຍາບານທີ່ມີຄວາມຊຳນິຊຳນານ.  ນອກຈາກນັ້ນ, ກໍຍັງຄຸ້ມຄອງເລືອດທີ່ທ່ານອາດຈະໄດ້ຮັບໃນນາມເປັນຄົນເຈັບພາຍໃນ, ການເບິ່ງແຍງດູແລສຸຂະພາບເຖິງບ້ານ ແລະ ການດູແລຜູ້ປ່ວຍໄລຍະສຸດທ້າຍອີກດ້ວຍ.</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ມັນບໍ່ໄດ້ຄຸ້ມຄອງ</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ການພະຍາບານສ່ວນຕົວ</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ຫ້ອງສ່ວນຕົວ</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ໂທລະພາບ ຫຼື ໂທລະສັບ ຖ້າໂຮງໝໍເກັບຄ່າບໍລິການແຍກຕ່າງຫາກ</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ເຄື່ອງເບິ່ງແຍງດູແລສ່ວນຕົວ ເຊັ່ນ: ມີດຕັດ ຫຼື ຖົງຕີນເກີບແຕະ</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ຫຼື ການເບິ່ງແຍງດູແລເຊີງຄຸ້ມຄອງ (ເຊິ່ງເປັນການເບິ່ງແຍງດູແລທີ່ບໍ່ມີຄວາມຊໍານິຊໍານານ) ຢູ່ໃນບ້ານພັກຄົນຊະລາ</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17</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ຄົນສ່ວນໃຫຍ່ບໍ່ໄດ້ຈ່າຍເບ້ຍປະກັນໄພສໍາລັບພາກ A. ຜູ້ທີ່ໄດ້ຈ່າຍອາກອນແກ່ປະກັນສັງຄົມໜ້ອຍກວ່າ 10 ປີອາດຈະຕ້ອງຈ່າຍເບ້ຍປະກັນໄພ.</a:t>
            </a:r>
          </a:p>
          <a:p>
            <a:pPr rtl="0"/>
            <a:r>
              <a:rPr lang="lo"/>
              <a:t>ມີຈຳນວນທີ່ເປັນຄວາມຮັບຜິດຊອບສ່ວນທຳອິດສໍາລັບພາກ A. </a:t>
            </a:r>
            <a:r>
              <a:rPr lang="lo" i="1"/>
              <a:t>ຈຳນວນທີ່ເປັນຄວາມຮັບຜິດຊອບສ່ວນທຳອິດ ແມ່ນອີງໃສ່ໄລຍະເວລາຮັບສິນທົດແທນ (ເຊິ່ງມີເວລາເຖິງ 60 ວັນ). </a:t>
            </a:r>
            <a:r>
              <a:rPr lang="lo"/>
              <a:t>ໄລຍະເວລາໄດ້ຮັບສິນທົດແທນແມ່ນເລີ່ມຕົ້ນໃນມື້ທີ່ທ່ານໄດ້ເຂົ້າໂຮງໝໍ ຫຼື ສະຖານພະຍາບານທີ່ມີຄວາມຊຳນິຊຳນານ ໃນຖານະເປັນຄົນເຈັບພາຍໃນ. ໄລຍະເວລາໄດ້ຮັບສິນທົດແທນຈະສິ້ນສຸດເມື່ອທ່ານບໍ່ໄດ້ຮັບການເບິ່ງແຍງດູແລຈາກໂຮງໝໍ ຫຼື ສະຖານພະຍາບານທີ່ມີຄວາມຊຳນິຊຳນານໃນນາມຄົນເຈັບພາຍໃນ ເປັນເວລາ 60 ວັນຕິດຕໍ່ກັນ. ຖ້າທ່ານໄປໂຮງໝໍ ຫຼື ສະຖານພະຍາບານທີ່ມີຄວາມຊຳນິຊຳນານ ຫຼັງຈາກໄລຍະເວລາໄດ້ຮັບສິນທົດແທນໃດໜຶ່ງໄດ້ສິ້ນສຸດລົງ, ໄລຍະເວລາໄດ້ຮັບສິນທົດແທນໃໝ່ເລີ່ມຂຶ້ນ. </a:t>
            </a:r>
          </a:p>
          <a:p>
            <a:pPr rtl="0"/>
            <a:r>
              <a:rPr lang="lo"/>
              <a:t>ທ່ານຕ້ອງຈ່າຍຈຳນວນທີ່ເປັນຄວາມຮັບຜິດຊອບສ່ວນທຳອິດຂອງໂຮງໝສຳລັບໍຄົນເຈັບພາຍໃນຕາມພາກ A ສຳລັບໄລຍະເວລາຮັບສິນທົດແທນ. ໄລຍະເວລາໄດ້ຮັບສິນທົດແທນ ສາມາດຂະຫຍາຍໄປທົ່ວປີປະຕິທິນໄດ້.</a:t>
            </a:r>
          </a:p>
          <a:p>
            <a:pPr rtl="0"/>
            <a:endParaRPr lang="en-US" dirty="0"/>
          </a:p>
          <a:p>
            <a:pPr rtl="0"/>
            <a:r>
              <a:rPr lang="lo"/>
              <a:t>ນອກຈາກນັ້ນ ທ່ານກໍຍັງອາດຈະຕ້ອງໄດ້ຈ່າຍເງິນຈໍານວນທີ່ກໍານົດໄວ້ຕໍ່ມື້ ຫຼື "ການຈ່າຍຮ່ວມກັນ" ອີກດ້ວຍ ໃນເວລາທີ່ທ່ານເປັນຄົນເຈັບພາຍໃນ ຢູ່ໃນໂຮງໝໍ ຫຼື ສະຖານພະຍາບານທີ່ມີຄວາມຊຳນິຊຳນານ.</a:t>
            </a:r>
          </a:p>
          <a:p>
            <a:pPr rtl="0"/>
            <a:endParaRPr lang="en-US" dirty="0"/>
          </a:p>
          <a:p>
            <a:pPr rtl="0"/>
            <a:r>
              <a:rPr lang="lo"/>
              <a:t>ບໍ່ຈໍາເປັນຕ້ອງຈ່າຍຄ່າຈ່າຍຮ່ວມ ສໍາລັບການເບິ່ງແຍງດູແລສຸຂະພາບເຖິງບ້ານ ຫຼື ການດູແລຜູ້ປ່ວຍໄລຍະສຸດທ້າຍ. ທ່ານຕ້ອງບັນລຸໃຫ້ໄດ້ຕາມຂໍ້ກຳນົດບາງຢ່າງ ເພື່ອໃຫ້ໄດ້ຮັບການເບິ່ງແຍງດູແລສຸຂະພາບເຖິງບ້ານ ຫຼື ການດູແລຜູ້ປ່ວຍໄລຍະສຸດທ້າຍ.</a:t>
            </a:r>
          </a:p>
          <a:p>
            <a:pPr marL="171450" indent="-171450" rtl="0">
              <a:buFont typeface="Arial" panose="020B0604020202020204" pitchFamily="34" charset="0"/>
              <a:buChar char="•"/>
            </a:pPr>
            <a:endParaRPr lang="en-US" dirty="0"/>
          </a:p>
          <a:p>
            <a:pPr marL="171450" indent="-171450" rtl="0">
              <a:buFont typeface="Arial" panose="020B0604020202020204" pitchFamily="34" charset="0"/>
              <a:buChar char="•"/>
            </a:pPr>
            <a:r>
              <a:rPr lang="lo"/>
              <a:t>ບໍ່ມີຈຳນວນທີ່ຕ້ອງໄດ້ຈົກຖົງຈ່າຍສູງສຸດກັບ Medicare ດັ້ງເດີມ. (ພວກເຮົາຈະເວົ້າກ່ຽວກັບການປະກັນໄພເພີ່ມເຕີມໃສ່ Medicare (ຫຼື Medigap) ແລະ ວິທີທີ່ການປະກັນໄພນັ້ນຈະສາມາດຊ່ວຍຈ່າຍຄ່າໃຊ້ຈ່າຍເຫຼົ່ານີ້ ຢູ່ໃນພາກຕໍ່ໄປ.)</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lo"/>
              <a:t>ກະລຸນາຊາບວ່າ ຄ່າໃຊ້ຈ່າຍຕ່າງໆແມ່ນມີການປ່ຽນແປງທຸກໆປີ. ເພື່ອເບິ່ງຄ່າໃຊ້ຈ່າຍຕ່າງໆໃນປັດຈຸບັນພາຍໃຕ້ການປະກັນໄພໂຮງໝໍຂອງພາກ A, ກະລຸນາເຂົ້າໄປທີ່ </a:t>
            </a:r>
            <a:r>
              <a:rPr lang="lo"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lo"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18</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ຕາຕະລາງນີ້ສະແດງໃຫ້ເຫັນຄ່າໃຊ້ຈ່າຍຕ່າງໆໃນພາກ A ທີ່ກ່ຽວຂ້ອງກັບການພັກຮັກສາຢູ່ໃນໂຮງໝໍຂອງຄົນເຈັບພາຍໃນ.</a:t>
            </a:r>
          </a:p>
          <a:p>
            <a:pPr marL="171450" indent="-171450" rtl="0">
              <a:buFont typeface="Arial" panose="020B0604020202020204" pitchFamily="34" charset="0"/>
              <a:buChar char="•"/>
            </a:pPr>
            <a:r>
              <a:rPr lang="lo"/>
              <a:t>ສໍາລັບ 60 ວັນທໍາອິດຢູ່ໃນໂຮງໝໍ, ຄົນເຈັບຕ້ອງຈ່າຍຈຳນວນທີ່ເປັນຄວາມຮັບຜິດຊອບສ່ວນທຳອິດຕາມພາກ A; Medicare ຈະຈ່າຍສ່ວນທີ່ເຫຼືອຂອງຄ່າໃຊ້ຈ່າຍທີ່ໄດ້ຮັບການຄຸ້ມຄອງ.</a:t>
            </a:r>
          </a:p>
          <a:p>
            <a:pPr marL="171450" indent="-171450" rtl="0">
              <a:buFont typeface="Arial" panose="020B0604020202020204" pitchFamily="34" charset="0"/>
              <a:buChar char="•"/>
            </a:pPr>
            <a:r>
              <a:rPr lang="lo"/>
              <a:t>ສໍາລັບມື້ທີ 61-90 ຄົນເຈັບຕ້ອງໄດ້ຈ່າຍຈໍານວນທີ່ກໍານົດໄວ້ຕໍ່ມື້, ເອີ້ນວ່າ ການຈ່າຍຮ່ວມ. ຈໍານວນນີ້ມີການປ່ຽນແປງໃນທຸກໆປີປະຕິທິນ. Medicare ຈະຈ່າຍສ່ວນທີ່ເຫຼືອ.</a:t>
            </a:r>
          </a:p>
          <a:p>
            <a:pPr marL="171450" indent="-171450" rtl="0">
              <a:buFont typeface="Arial" panose="020B0604020202020204" pitchFamily="34" charset="0"/>
              <a:buChar char="•"/>
            </a:pPr>
            <a:r>
              <a:rPr lang="lo"/>
              <a:t>ສໍາລັບມື້ທີ 91 – 150, ຄົນເຈັບຈະຈ່າຍເປັນຊຸດ, ຄ່າຈ່າຍຮ່ວມຈະສູງຂຶ້ນຕໍ່ມື້ ແລະ Medicare ຈະຈ່າຍສ່ວນທີ່ເຫຼືອ.</a:t>
            </a:r>
          </a:p>
          <a:p>
            <a:pPr rtl="0"/>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lo"/>
              <a:t>ເພື່ອເບິ່ງຄ່າໃຊ້ຈ່າຍໃນປັດຈຸບັນ ສໍາລັບການປະກັນໄພໂຮງໝໍຂອງຄົນເຈັບໃນ ຂອງ Medicare ພາກ A, ກະລຸນາເຂົ້າໄປທີ່ </a:t>
            </a:r>
            <a:r>
              <a:rPr lang="lo"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lo" sz="1800" u="sng">
                <a:solidFill>
                  <a:srgbClr val="1F3864"/>
                </a:solidFill>
                <a:effectLst/>
                <a:latin typeface="Calibri" panose="020F0502020204030204" pitchFamily="34" charset="0"/>
                <a:ea typeface="Calibri" panose="020F0502020204030204" pitchFamily="34" charset="0"/>
              </a:rPr>
              <a:t> </a:t>
            </a: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19</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2</a:t>
            </a:fld>
            <a:endParaRPr lang="en-US"/>
          </a:p>
        </p:txBody>
      </p:sp>
    </p:spTree>
    <p:extLst>
      <p:ext uri="{BB962C8B-B14F-4D97-AF65-F5344CB8AC3E}">
        <p14:creationId xmlns:p14="http://schemas.microsoft.com/office/powerpoint/2010/main" val="4235158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ຫຼັງຈາກການເຂົ້ານອນຢູ່ໃນໂຮງໝໍໃນນາມຄົນເຈັບພາຍໃນ ທີ່ແກ່ຍາວເປັນເວລາຢ່າງໜ້ອຍສາມວັນ, Medicare ພາກ A ອາດຈະຄຸ້ມຄອງການເຂົ້າພັກຮັກສາຢູ່ໃນສະຖານພະຍາບານທີ່ມີຄວາມຊຳນິຊຳນານ. </a:t>
            </a:r>
          </a:p>
          <a:p>
            <a:pPr marL="171450" indent="-171450" rtl="0">
              <a:buFont typeface="Arial" panose="020B0604020202020204" pitchFamily="34" charset="0"/>
              <a:buChar char="•"/>
            </a:pPr>
            <a:r>
              <a:rPr lang="lo"/>
              <a:t>ສໍາລັບ 20 ວັນທໍາອິດ, ຫຼັງຈາກຈ່າຍຄົບຈຳນວນທີ່ເປັນຄວາມຮັບຜິດຊອບສ່ວນທຳອິດໃນການນອນໂຮງໝໍຂອງຄົນເຈັບພາຍໃນແລ້ວ, Medicare ຈະຈ່າຍຄ່າໃຊ້ຈ່າຍທັງໝົົດທີ່ໄດ້ຮັບການຄຸ້ມຄອງ.</a:t>
            </a:r>
          </a:p>
          <a:p>
            <a:pPr marL="171450" indent="-171450" rtl="0">
              <a:buFont typeface="Arial" panose="020B0604020202020204" pitchFamily="34" charset="0"/>
              <a:buChar char="•"/>
            </a:pPr>
            <a:r>
              <a:rPr lang="lo"/>
              <a:t>ສໍາລັບມື້ທີ 21 – 100 ທ່ານຈ່າຍຈໍານວນທີ່ກໍານົດໄວ້ຕໍ່ມື້ (ການຈ່າຍຮ່ວມປະຈໍາວັນ) ແລະ Medicare ຈະຈ່າຍສ່ວນທີ່ເຫຼືອ.</a:t>
            </a:r>
          </a:p>
          <a:p>
            <a:pPr marL="171450" indent="-171450" rtl="0">
              <a:buFont typeface="Arial" panose="020B0604020202020204" pitchFamily="34" charset="0"/>
              <a:buChar char="•"/>
            </a:pPr>
            <a:r>
              <a:rPr lang="lo"/>
              <a:t>Medicare ບໍ່ໄດ້ຄຸ້ມຄອງຄ່າໃຊ້ຈ່າຍໃດໆຫຼັງຈາກມື້ທີ 100. </a:t>
            </a:r>
          </a:p>
          <a:p>
            <a:pPr marL="0" indent="0" rtl="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ເພື່ອເບິ່ງຈຳນວນຄ່າຈ່າຍຮ່ວມຂອງພາກ A ໃນປັດຈຸບັນ, ໃຫ້ເຂົ້າໄປທີ່ </a:t>
            </a:r>
            <a:r>
              <a:rPr lang="lo"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lo"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altLang="en-US" dirty="0"/>
          </a:p>
          <a:p>
            <a:pPr marL="0" indent="0" rtl="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20</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ສະຖານະໃນໂຮງໝໍຂອງທ່ານແມ່ນເປັນການຕັດສິນໃຈທາງການແພດທີ່ຊັບຊ້ອນ ໂດຍອີງໃສ່ການຕັດສິນຂອງທ່ານໝໍຂອງທ່ານ ແລະ ຄວາມຕ້ອງການຂອງທ່ານສໍາລັບການດູແລຜູ້ປ່ວຍໄລຍະສຸດທ້າຍທີ່ຈໍາເປັນ.  </a:t>
            </a:r>
          </a:p>
          <a:p>
            <a:pPr marL="171450" indent="-171450" rtl="0">
              <a:buFont typeface="Arial" panose="020B0604020202020204" pitchFamily="34" charset="0"/>
              <a:buChar char="•"/>
            </a:pPr>
            <a:r>
              <a:rPr lang="lo"/>
              <a:t>ທ່ານເປັນຄົນເຈັບພາຍໃນ ຖ້າທ່ານຖືກຮັບເຂົ້ານອນໂຮງໝໍຢ່າງເປັນທາງການໂດຍມີຄຳສັ່ງຂອງແພດ.  </a:t>
            </a:r>
          </a:p>
          <a:p>
            <a:pPr marL="171450" indent="-171450" rtl="0">
              <a:buFont typeface="Arial" panose="020B0604020202020204" pitchFamily="34" charset="0"/>
              <a:buChar char="•"/>
            </a:pPr>
            <a:r>
              <a:rPr lang="lo"/>
              <a:t>ຖ້າທ່ານໝໍບໍ່ໄດ້ຂຽນຄໍາສັ່ງທີ່ຈະຮັບທ່ານເຂົ້າ, ທ່ານຈະເປັນຄົນເຈັບເຂດນອກ.  ການໄປກວດຢູ່ຫ້ອງສຸກເສີນແມ່ນຖືວ່າເປັນຄົນເຈັບເຂດນອກ.</a:t>
            </a:r>
          </a:p>
          <a:p>
            <a:pPr marL="171450" indent="-171450" rtl="0">
              <a:buFont typeface="Arial" panose="020B0604020202020204" pitchFamily="34" charset="0"/>
              <a:buChar char="•"/>
            </a:pPr>
            <a:r>
              <a:rPr lang="lo"/>
              <a:t>ຖ້າທ່ານຢູ່ໃນໂຮງໝໍສໍາລັບ "ສະຖານະສັງເກດການ", ທ່ານຈະເປັນຄົນເຈັບເຂດນອກ ເຖິງແມ່ນວ່າທ່ານຈະນອນຄ້າງຄືນ. Medicare ພາກ A ຈະບໍ່ຈ່າຍຫຍັງເລີຍ. ພາກ B ຈະຈ່າຍຄ່າບໍລິການແພດ ແລະ ການບໍລິການຄົນເຈັບເຂດນອກຂອງໂຮງໝໍ ຫຼັງຈາກທີ່ທ່ານຈ່າຍຈຳນວນທີ່ເປັນຄວາມຮັບຜິດຊອບສ່ວນທຳອິດ, ການປະກັນໄພຮ່ວມ ແລະ ການຈ່າຍຮ່ວມຂອງທ່ານແລ້ວ.</a:t>
            </a:r>
          </a:p>
          <a:p>
            <a:pPr marL="171450" indent="-171450" rtl="0">
              <a:buFont typeface="Arial" panose="020B0604020202020204" pitchFamily="34" charset="0"/>
              <a:buChar char="•"/>
            </a:pPr>
            <a:r>
              <a:rPr lang="lo"/>
              <a:t>ສໍາລັບຢາທີ່ໄດ້ຮັບໃນລະຫວ່າງການຢູ່ສັງເກດການ, ທ່ານອາດຈະຈໍາເປັນຕ້ອງໄດ້ຈ່າຍຈຳນວນທີ່ຕ້ອງໄດ້ຈົກຖົງຈ່າຍ ແລະ ສົ່ງແບບຟອມຮຽກທວງໄປໃຫ້ແຜນຢາຂອງທ່ານໃຫ້ເບີກເງິນຄືນ.  ທ່ານສາມາດຮ້ອງຂໍແບບຟອມການຮຽກທວງສິນທົດແທນຮ້ານຂາຍຢານອກເຄືອຂ່າຍຈາກແຜນພາກ D ຂອງທ່ານ.</a:t>
            </a:r>
          </a:p>
          <a:p>
            <a:pPr rtl="0"/>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lo"/>
              <a:t>ຖ້າທ່ານຢູ່ໃນໂຮງໝໍຫຼາຍກວ່ານັ້ນສອງສາມຊົ່ວໂມງ, ໃຫ້ຖາມທ່ານໝໍ ຫຼື ພະນັກງານໂຮງໝໍຂອງທ່ານ ກ່ຽວກັບສະຖານະຂອງທ່ານ.  ໂຮງໝໍຕ່າງໆຕ້ອງໄດ້ໃຫ້ແຈ້ງການໃຫ້ທ່ານຊາບກ່ຽວກັບສະຖານະຂອງທ່ານ ຖ້າການສັງເກດການຂອງທ່ານດົນກວ່າ 24 ຊົ່ວໂມງ.</a:t>
            </a:r>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21</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Medicare ພາກ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22</a:t>
            </a:fld>
            <a:endParaRPr lang="en-US"/>
          </a:p>
        </p:txBody>
      </p:sp>
    </p:spTree>
    <p:extLst>
      <p:ext uri="{BB962C8B-B14F-4D97-AF65-F5344CB8AC3E}">
        <p14:creationId xmlns:p14="http://schemas.microsoft.com/office/powerpoint/2010/main" val="42560076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ພາກ B ຊ່ວຍຄຸ້ມຄອງການບໍລິການ ແລະ ເຄື່ອງມືສຳລັບຄົນເຈັບເຂດນອກທີ່ຈຳເປັນທາງການແພດ ໄດ້ແກ່:</a:t>
            </a:r>
          </a:p>
          <a:p>
            <a:pPr rtl="0"/>
            <a:endParaRPr lang="en-US" dirty="0"/>
          </a:p>
          <a:p>
            <a:pPr marL="342891" indent="-342891" rtl="0">
              <a:spcBef>
                <a:spcPts val="451"/>
              </a:spcBef>
              <a:buFont typeface="Wingdings" panose="05000000000000000000" pitchFamily="2" charset="2"/>
              <a:buChar char="§"/>
            </a:pPr>
            <a:r>
              <a:rPr lang="lo" sz="1200">
                <a:solidFill>
                  <a:prstClr val="black"/>
                </a:solidFill>
              </a:rPr>
              <a:t>ການບໍລິການຂອງທ່ານໝໍ</a:t>
            </a:r>
          </a:p>
          <a:p>
            <a:pPr marL="342891" indent="-342891" rtl="0">
              <a:spcBef>
                <a:spcPts val="451"/>
              </a:spcBef>
              <a:buFont typeface="Wingdings" panose="05000000000000000000" pitchFamily="2" charset="2"/>
              <a:buChar char="§"/>
            </a:pPr>
            <a:r>
              <a:rPr lang="lo" sz="1200">
                <a:solidFill>
                  <a:prstClr val="black"/>
                </a:solidFill>
              </a:rPr>
              <a:t>ການບໍລິການ ແລະ ອຸປະກອນທາງການແພດ ແລະ ການຜ່າຕັດ ສຳລັບຄົນເຈັບເຂດນອກ</a:t>
            </a:r>
          </a:p>
          <a:p>
            <a:pPr marL="342891" indent="-342891" rtl="0">
              <a:spcBef>
                <a:spcPts val="451"/>
              </a:spcBef>
              <a:buFont typeface="Wingdings" panose="05000000000000000000" pitchFamily="2" charset="2"/>
              <a:buChar char="§"/>
            </a:pPr>
            <a:r>
              <a:rPr lang="lo" sz="1200">
                <a:solidFill>
                  <a:prstClr val="black"/>
                </a:solidFill>
              </a:rPr>
              <a:t>ການກວດໃນຫ້ອງທົດລອງທາງຄລີນິກ</a:t>
            </a:r>
          </a:p>
          <a:p>
            <a:pPr marL="342891" indent="-342891" rtl="0">
              <a:spcBef>
                <a:spcPts val="451"/>
              </a:spcBef>
              <a:buFont typeface="Wingdings" panose="05000000000000000000" pitchFamily="2" charset="2"/>
              <a:buChar char="§"/>
            </a:pPr>
            <a:r>
              <a:rPr lang="lo" sz="1200">
                <a:solidFill>
                  <a:prstClr val="black"/>
                </a:solidFill>
              </a:rPr>
              <a:t>ອຸ​ປະ​ກອນ​ການ​ແພດ​ທີ່​ທົນ​ທານ (ອາດ​ຈະ​ຕ້ອງ​ໄດ້ນໍາ​ໃຊ້​ຜູ້​ສະໜອງ​ສະເພາະໃດໜຶ່ງ​)</a:t>
            </a:r>
          </a:p>
          <a:p>
            <a:pPr marL="342891" indent="-342891" rtl="0">
              <a:spcBef>
                <a:spcPts val="451"/>
              </a:spcBef>
              <a:buFont typeface="Wingdings" panose="05000000000000000000" pitchFamily="2" charset="2"/>
              <a:buChar char="§"/>
            </a:pPr>
            <a:r>
              <a:rPr lang="lo" sz="1200">
                <a:solidFill>
                  <a:prstClr val="black"/>
                </a:solidFill>
              </a:rPr>
              <a:t>ອຸປະກອນກວດພະຍາດເບົາຫວານ</a:t>
            </a:r>
          </a:p>
          <a:p>
            <a:pPr marL="342891" indent="-342891" rtl="0">
              <a:spcBef>
                <a:spcPts val="451"/>
              </a:spcBef>
              <a:buFont typeface="Wingdings" panose="05000000000000000000" pitchFamily="2" charset="2"/>
              <a:buChar char="§"/>
            </a:pPr>
            <a:r>
              <a:rPr lang="lo" sz="1200">
                <a:solidFill>
                  <a:prstClr val="black"/>
                </a:solidFill>
              </a:rPr>
              <a:t>ການ​ບໍ​ລິ​ການເຊີງ​ປ້ອງ​ກັນ (ເຊັ່ນ​: ການ​ສັກ​ຢາ​ໄຂ້​ຫວັດ​ໃຫຍ່ ​ແລະ ​ການເຂົ້າພົບແພດເພື່ອຄວາມເປັນຢູ່ທີ່ດີປະ​ຈໍາ​ປີ​)​ ແລະ​</a:t>
            </a:r>
          </a:p>
          <a:p>
            <a:pPr marL="342891" indent="-342891" rtl="0">
              <a:spcBef>
                <a:spcPts val="451"/>
              </a:spcBef>
              <a:buFont typeface="Wingdings" panose="05000000000000000000" pitchFamily="2" charset="2"/>
              <a:buChar char="§"/>
            </a:pPr>
            <a:r>
              <a:rPr lang="lo" sz="1200">
                <a:solidFill>
                  <a:prstClr val="black"/>
                </a:solidFill>
              </a:rPr>
              <a:t>ການເບິ່ງແຍງດູແລສຸຂະພາບເຖິງບ້ານ</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23</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ເພື່ອໃຫ້ມີການປະກັນໄພທາງການແພດຂອງ Medicare ພາກ B, ທ່ານຈະຕ້ອງໄດ້ຈ່າຍເບ້ຍປະກັນໄພທຸກໆເດືອນ. ເບ້ຍປະກັນໄພລາຍເດືອນຈະມີການປ່ຽນແປງໃນແຕ່ລະປີ. </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ບຸກຄົນທີ່ມີ Medicare ທີ່ມີລາຍໄດ້ສູງກວ່າ ຈະຈ່າຍເບ້ຍປະກັນໄພລາຍເດືອນຂອງ Medicare ພາກ B ສູງກວ່າ. ອັດຕາເບ້ຍປະກັນໄພປະຈໍາເດືອນທີ່ກ່ຽວຂ້ອງກັບລາຍຮັບເຫຼົ່ານີ້ ເອີ້ນວ່າ ຈຳນວນເງິນປັບປ່ຽນປະຈໍາເດືອນທີ່ກ່ຽວຂ້ອງກັບລາຍໄດ ຫຼື IRMAA ແລະ ສົ່ງຜົນກະທົບຕໍ່ປະມານ 5% ຂອງບຸກຄົນທີ່ມີ Medicare. ປະກັນສັງຄົມໃຊ້ບັນທຶກຂອງ IRS ຂອງທ່ານ ຈາກສອງປີກ່ອນ ເພື່ອກຳນົດວ່າທ່ານຕ້ອງໄດ້ຈ່າຍເບ້ຍປະກັນໄພພາກ B ສູງກວ່າ ຫຼື ບໍ່.   </a:t>
            </a:r>
          </a:p>
          <a:p>
            <a:pPr rtl="0"/>
            <a:endParaRPr lang="en-US" dirty="0"/>
          </a:p>
          <a:p>
            <a:pPr rtl="0"/>
            <a:r>
              <a:rPr lang="lo"/>
              <a:t>ເບ້ຍປະກັນໄພພາກ B ອາດຈະຖືກຫັກອອກຈາກເງິນແຊັກປະກັນສັງຄົມປະຈໍາເດືອນຂອງທ່ານ. ຖ້າເບ້ຍປະກັນໄພພາກ B ຂອງທ່ານ ບໍ່ໄດ້ຖືກຫັກອອກຈາກເງິນແຊັກຂອງທ່ານ, Medicare ອາດຈະສົ່ງໃບຮຽກເກັບເງິນມາໃຫ້ທ່ານ. Medicare Easy Pay ຊ່ວຍໃຫ້ບຸກຄົນສາມາດຈ່າຍເງິນເບ້ຍປະກັນຂອງ Medicare ຂອງຕົນ ໂດຍການຫັກອອກຈາກບັນຊີເງິນຝາກປະຢັດ ຫຼື ບັນຊີກະແສລາຍວັນໂດຍອັດຕະໂນມັດໃນແຕ່ລະເດືອນ.</a:t>
            </a:r>
          </a:p>
          <a:p>
            <a:pPr rtl="0"/>
            <a:endParaRPr lang="en-US" dirty="0"/>
          </a:p>
          <a:p>
            <a:pPr rtl="0"/>
            <a:r>
              <a:rPr lang="lo"/>
              <a:t>ມີຈຳນວນທີ່ເປັນຄວາມຮັບຜິດຊອບສ່ວນທຳອິດ </a:t>
            </a:r>
            <a:r>
              <a:rPr lang="lo" b="1"/>
              <a:t>ປະຈໍາປີ </a:t>
            </a:r>
            <a:r>
              <a:rPr lang="lo"/>
              <a:t>ສໍາລັບພາກ B.  </a:t>
            </a:r>
          </a:p>
          <a:p>
            <a:pPr rtl="0"/>
            <a:endParaRPr lang="en-US" dirty="0"/>
          </a:p>
          <a:p>
            <a:pPr rtl="0"/>
            <a:r>
              <a:rPr lang="lo"/>
              <a:t>ສໍາລັບການບໍລິການທີ່ໄດ້ຮັບການຄຸ້ມຄອງສ່ວນໃຫຍ່, (ເຊັ່ນ: ການບໍລິການຂອງທ່ານໝໍ ແລະ ການບໍລິການເຊີງປ້ອງກັນ) Medicare ຈະຈ່າຍ 80% ຂອງຄ່າໃຊ້ຈ່າຍຕ່າງໆ ແລະ ທ່ານຈ່າຍການປະກັນໄພຮ່ວມ, ເຊິ່ງແມ່ນ 20%, ຖ້າຜູ້ໃຫ້ບໍລິການຍອມຮັບການມອບໝາຍຂອງ Medicare. ນັ້ນໝາຍຄວາມວ່າ ຜູ້ໃຫ້ບໍລິການຍອມຮັບສິ່ງທີ່ Medicare ຈ່າຍເປັນການຈ່າຍເງິນເຕັມຈຳນວນ. ຖ້າຜູ້ໃຫ້ບໍລິການບໍ່ “ຍອມຮັບການມອບໝາຍ”, ຜູ້ກ່ຽວສາມາດຮຽກເກັບເງິນຈາກທ່ານອີກ 15%. </a:t>
            </a:r>
          </a:p>
          <a:p>
            <a:pPr rtl="0"/>
            <a:endParaRPr lang="en-US" dirty="0"/>
          </a:p>
          <a:p>
            <a:pPr rtl="0"/>
            <a:r>
              <a:rPr lang="lo"/>
              <a:t>*ການບໍລິການເຊີງປ້ອງກັນຂອງ Medicare ຈໍານວນຫຼາຍ ແມ່ນໄດ້ຮັບການຄຸ້ມຄອງທັງໝົດ ແລະ ບໍ່ຈໍາເປັນຕ້ອງໄດ້ຈ່າຍຈຳນວນທີ່ຕ້ອງໄດ້ຈົກຖົງຈ່າຍ.</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ເພື່ອເບິ່ງຄ່າໃຊ້ຈ່າຍໃນປັດຈຸບັນພາຍໃຕ້ການປະກັນໄພທາງການແພດຂອງ Medicare ພາກ B, ກະລຸນາເຂົ້າໄປທີ່ </a:t>
            </a:r>
            <a:r>
              <a:rPr lang="lo" sz="1800" u="sng">
                <a:solidFill>
                  <a:srgbClr val="1F3864"/>
                </a:solidFill>
                <a:effectLst/>
                <a:latin typeface="Calibri" panose="020F0502020204030204" pitchFamily="34" charset="0"/>
                <a:ea typeface="Calibri" panose="020F0502020204030204" pitchFamily="34" charset="0"/>
                <a:hlinkClick r:id="rId3"/>
              </a:rPr>
              <a:t>www.medicare.gov/basics/costs/medicare-costs</a:t>
            </a:r>
            <a:r>
              <a:rPr lang="lo" sz="1800" u="sng">
                <a:solidFill>
                  <a:srgbClr val="1F3864"/>
                </a:solidFill>
                <a:effectLst/>
                <a:latin typeface="Calibri" panose="020F0502020204030204" pitchFamily="34" charset="0"/>
                <a:ea typeface="Calibri" panose="020F0502020204030204" pitchFamily="34" charset="0"/>
              </a:rPr>
              <a:t> </a:t>
            </a: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24</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LA" dirty="0"/>
              <a:t>ບຸກຄົນທີ່ມີ </a:t>
            </a:r>
            <a:r>
              <a:rPr lang="en-US" dirty="0"/>
              <a:t>Medicare </a:t>
            </a:r>
            <a:r>
              <a:rPr lang="lo-LA" dirty="0"/>
              <a:t>ຜູ້ທີ່ມີລາຍໄດ້ສູງກວ່າ ຈະໄດ້ຈ່າຍເບ້ຍປະກັນໄພລາຍເດືອນຂອງ </a:t>
            </a:r>
            <a:r>
              <a:rPr lang="en-US" dirty="0"/>
              <a:t>Medicare </a:t>
            </a:r>
            <a:r>
              <a:rPr lang="lo-LA" dirty="0"/>
              <a:t>ພາກ </a:t>
            </a:r>
            <a:r>
              <a:rPr lang="en-US" dirty="0"/>
              <a:t>B </a:t>
            </a:r>
            <a:r>
              <a:rPr lang="lo-LA" dirty="0"/>
              <a:t>ສູງກວ່າ. ອັດຕາເບ້ຍປະກັນໄພລາຍເດືອນທີ່ກ່ຽວຂ້ອງກັບລາຍໄດ້ເຫຼົ່ານີ້ ເອີ້ນວ່າ: ຈຳນວນເງິນປັບປ່ຽນປະຈໍາເດືອນທີ່ກ່ຽວຂ້ອງກັບລາຍໄດ້ ຫຼື </a:t>
            </a:r>
            <a:r>
              <a:rPr lang="en-US" dirty="0"/>
              <a:t>IRMAA </a:t>
            </a:r>
            <a:r>
              <a:rPr lang="lo-LA" dirty="0"/>
              <a:t>ແລະ ມີຜົນກະທົບຕໍ່ປະມານ 5% ຂອງບຸກຄົນທີ່ມີ </a:t>
            </a:r>
            <a:r>
              <a:rPr lang="en-US" dirty="0"/>
              <a:t>Medicare.</a:t>
            </a:r>
            <a:r>
              <a:rPr lang="lo" dirty="0"/>
              <a:t> </a:t>
            </a:r>
          </a:p>
          <a:p>
            <a:pPr rtl="0"/>
            <a:endParaRPr lang="en-US" dirty="0"/>
          </a:p>
          <a:p>
            <a:pPr rtl="0"/>
            <a:r>
              <a:rPr lang="lo-LA" dirty="0"/>
              <a:t>ຕາຕະລາງນີ້ສະແດງໃຫ້ເຫັນເຖິງເບ້ຍປະກັນໄພພາກ </a:t>
            </a:r>
            <a:r>
              <a:rPr lang="en-US" dirty="0"/>
              <a:t>B </a:t>
            </a:r>
            <a:r>
              <a:rPr lang="lo-LA" dirty="0"/>
              <a:t>ສໍາລັບບຸກຄົນທີ່ມີລາຍໄດ້ສູງກວ່າ. ຈໍານວນດັ່ງກ່າວແມ່ນອີງໃສ່ການແຈ້ງເສຍພາສີຂອງທ່ານຈາກສອງປີກ່ອນໜ້ານີ້. ເພື່ອເບິ່ງຈຳນວນທີ່ທ່ານຈະຈ່າຍ ສຳລັບເບ້ຍປະກັນໄພພາກ </a:t>
            </a:r>
            <a:r>
              <a:rPr lang="en-US" dirty="0"/>
              <a:t>B </a:t>
            </a:r>
            <a:r>
              <a:rPr lang="lo-LA" dirty="0"/>
              <a:t>ຂອງທ່ານ, ໃຫ້ເຂົ້າໄປເບິ່ງ</a:t>
            </a:r>
            <a:r>
              <a:rPr lang="lo" dirty="0"/>
              <a:t> </a:t>
            </a:r>
            <a:r>
              <a:rPr lang="lo"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r>
              <a:rPr lang="lo" dirty="0"/>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25</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Medicare ພາກ B ຄຸ້ມຄອງການໄປພົບແພດເຊີງປ້ອງກັນ 2 ຄັ້ງ (ການໄປພົບ ໂຄງການຍິນດີຕ້ອນຮັບສູ້ Medicare ແລະ ການເຂົ້າພົບເພື່ອໃຫ້ມີສຸຂະພາບດີປະຈຳປີ), ພ້ອມທັງການກວດກັ່ນຕອງເພີ່ມເຕີມ ແລະ ການບໍລິການຈຳນວນໜຶ່ງ ທີ່ມີຈຸດປະສົງເພື່ອຊ່ວຍປ້ອງກັນການເຈັບເປັນ ແລະ ກວດຫາບັນຫາທາງການແພດຕັ້ງແຕ່ຕົ້ນ ໃນເວລາທີ່ການປິ່ນປົວຍັງໄດ້ຮັບຜົນດີທີ່ສຸດ. </a:t>
            </a:r>
          </a:p>
          <a:p>
            <a:pPr rtl="0"/>
            <a:r>
              <a:rPr lang="lo"/>
              <a:t>ຄຳອະທິບາຍລາຍລະອຽດຂອງການບໍລິການເຊີງປ້ອງກັນເຫຼົ່ານີ້ ສາມາດຫາໄດ້ໃນປຶ້ມຄູ່ມື Medicare ແລະ ທ່ານ ຂອງທ່ານ.  </a:t>
            </a:r>
          </a:p>
          <a:p>
            <a:pPr rtl="0"/>
            <a:endParaRPr lang="en-US" dirty="0"/>
          </a:p>
          <a:p>
            <a:pPr rtl="0"/>
            <a:r>
              <a:rPr lang="lo"/>
              <a:t>ພວກເຮົາຂໍຊຸກຍູ້ໃຫ້ທ່ານທົບທວນເບິ່ງການບໍລິການເຫຼົ່ານີ້ ແລະ ສົນທະນາກັບທ່ານໝໍຂອງທ່ານກ່ຽວກັບແຜນການປ້ອງກັນສ່ວນຕົວຂອງທ່ານ.</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26</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5000"/>
              </a:lnSpc>
              <a:spcBef>
                <a:spcPct val="0"/>
              </a:spcBef>
              <a:spcAft>
                <a:spcPts val="600"/>
              </a:spcAft>
            </a:pPr>
            <a:r>
              <a:rPr lang="lo" b="1">
                <a:latin typeface="Times New Roman" pitchFamily="18" charset="0"/>
                <a:cs typeface="Times New Roman" pitchFamily="18" charset="0"/>
              </a:rPr>
              <a:t>ການເຂົ້າພົບໂຄງການ "ຍິນດີຕ້ອນຮັບສູ່ Medicare" ຂອງທ່ານ</a:t>
            </a:r>
            <a:r>
              <a:rPr lang="lo">
                <a:latin typeface="Times New Roman" pitchFamily="18" charset="0"/>
                <a:cs typeface="Times New Roman" pitchFamily="18" charset="0"/>
              </a:rPr>
              <a:t> ແມ່ນໄດ້ຮັບການຄຸ້ມຄອງໃນໄລຍະ 12 ເດືອນທໍາອິດທີ່ທ່ານມີພາກ B. </a:t>
            </a:r>
            <a:r>
              <a:rPr lang="lo" b="1">
                <a:latin typeface="Times New Roman" pitchFamily="18" charset="0"/>
                <a:cs typeface="Times New Roman" pitchFamily="18" charset="0"/>
              </a:rPr>
              <a:t>ສິ່ງສໍາຄັນກໍຄືຕ້ອງຊາບວ່າ ມັນບໍ່ແມ່ນທາງດ້ານຮ່າງກາຍ.  </a:t>
            </a:r>
            <a:r>
              <a:rPr lang="lo">
                <a:latin typeface="Times New Roman" pitchFamily="18" charset="0"/>
                <a:cs typeface="Times New Roman" pitchFamily="18" charset="0"/>
              </a:rPr>
              <a:t>ການເຂົ້າພົບນີ້ປະກອບມີລາຍການທີ່ລະບຸໄວ້ຢູ່ບ່ອນນີ້ ພ້ອມທັງການທົບທວນເບິ່ງປະຫວັດທາງການແພດ ແລະ ສັງຄົມທີ່ກ່ຽວຂ້ອງກັບສຸຂະພາບຂອງທ່ານ.  </a:t>
            </a:r>
            <a:r>
              <a:rPr lang="lo"/>
              <a:t>ໃນເວລາທ່ານນັດໝາຍ, ແຈ້ງໃຫ້ຫ້ອງການຂອງທ່ານໝໍຮູ້ວ່າ ທ່ານຕ້ອງການນັດໝາຍການເຂົ້າພົບເຊີງປ້ອງກັນໃນໂຄງການ "ຍິນດີຕ້ອນຮັບສູ່ Medicare" ຂອງທ່ານ.  ການເຂົ້າພົບແພດແມ່ນໄດ້ຮັບການຄຸ້ມຄອງໂດຍ Medicare, ລວມທັງຈຳນວນທີ່ເປັນຄວາມຮັບຜິດຊອບສ່ວນທຳອິດ ແລະ ການຈ່າຍຮ່ວມ.  ແນວໃດກໍຕາມ, ຖ້າທ່ານໄດ້ຮັບການກວດ ຫຼື ການບໍລິການເພີ່ມຕື່ມ, ທ່ານອາດຈະຕ້ອງໄດ້ຈ່າຍການປະກັນໄພຮ່ວມ ແລະ ອາດຈະນຳໃຊ້ຈຳນວນທີ່ເປັນຄວາມຮັບຜິດຊອບສ່ວນທຳອິດຂອງພາກ B.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27</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lnSpc>
                <a:spcPct val="115000"/>
              </a:lnSpc>
              <a:spcBef>
                <a:spcPct val="0"/>
              </a:spcBef>
              <a:spcAft>
                <a:spcPts val="600"/>
              </a:spcAft>
              <a:buFont typeface="Arial" panose="020B0604020202020204" pitchFamily="34" charset="0"/>
              <a:buNone/>
            </a:pPr>
            <a:r>
              <a:rPr lang="lo">
                <a:latin typeface="Times New Roman" pitchFamily="18" charset="0"/>
                <a:ea typeface="Calibri" pitchFamily="34" charset="0"/>
                <a:cs typeface="Times New Roman" pitchFamily="18" charset="0"/>
              </a:rPr>
              <a:t>ເມື່ອທ່ານມີພາກ B ເປັນເວລາດົນກວ່າ 12 ເດືອນແລ້ວ, Medicare ຈະຄຸ້ມຄອງ </a:t>
            </a:r>
            <a:r>
              <a:rPr lang="lo" b="1">
                <a:latin typeface="Times New Roman" pitchFamily="18" charset="0"/>
                <a:ea typeface="Calibri" pitchFamily="34" charset="0"/>
                <a:cs typeface="Times New Roman" pitchFamily="18" charset="0"/>
              </a:rPr>
              <a:t>ການເຂົ້າພົບ “ເພື່ອໃຫ້ມີສຸຂະພາບດີ” ປະຈຳປີ</a:t>
            </a:r>
            <a:r>
              <a:rPr lang="lo">
                <a:latin typeface="Times New Roman" pitchFamily="18" charset="0"/>
                <a:ea typeface="Calibri" pitchFamily="34" charset="0"/>
                <a:cs typeface="Times New Roman" pitchFamily="18" charset="0"/>
              </a:rPr>
              <a:t>. </a:t>
            </a:r>
          </a:p>
          <a:p>
            <a:pPr marL="171450" indent="-171450" rtl="0">
              <a:lnSpc>
                <a:spcPct val="115000"/>
              </a:lnSpc>
              <a:spcBef>
                <a:spcPct val="0"/>
              </a:spcBef>
              <a:spcAft>
                <a:spcPts val="600"/>
              </a:spcAft>
              <a:buFont typeface="Arial" panose="020B0604020202020204" pitchFamily="34" charset="0"/>
              <a:buChar char="•"/>
            </a:pPr>
            <a:r>
              <a:rPr lang="lo">
                <a:latin typeface="Times New Roman" pitchFamily="18" charset="0"/>
                <a:ea typeface="Calibri" pitchFamily="34" charset="0"/>
                <a:cs typeface="Times New Roman" pitchFamily="18" charset="0"/>
              </a:rPr>
              <a:t>ຈຸດເນັ້ນໜັກຕົ້ນຕໍຂອງການເຂົ້າພົບນີ້ແມ່ນເພື່ອສ້າງ ແລະ ປັບປຸງແຜນການປ້ອງກັນ ໂດຍອີງໃສ່ສຸຂະພາບ ແລະ ປັດໄຈສ່ຽງໃນປັດຈຸບັນຂອງທ່ານ.  ທ່ານຈະຖືກຮ້ອງຂໍໃຫ້ດຳເນີນການ "ປະເມີນຄວາມສ່ຽງດ້ານສຸຂະພາບ" ໃຫ້ສຳເລັດ ເພື່ອຊ່ວຍໃຫ້ຜູ້ໃຫ້ບໍລິການຂອງທ່ານສ້າງແຜນການປ້ອງກັນທີ່ເໝາະກັບລາຍບຸກຄົນ. </a:t>
            </a:r>
          </a:p>
          <a:p>
            <a:pPr rtl="0">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rtl="0">
              <a:lnSpc>
                <a:spcPct val="115000"/>
              </a:lnSpc>
              <a:spcBef>
                <a:spcPct val="0"/>
              </a:spcBef>
              <a:spcAft>
                <a:spcPts val="600"/>
              </a:spcAft>
              <a:buFont typeface="Arial" panose="020B0604020202020204" pitchFamily="34" charset="0"/>
              <a:buChar char="•"/>
            </a:pPr>
            <a:r>
              <a:rPr lang="lo"/>
              <a:t>ການເຂົ້າພົບແພດແມ່ນໄດ້ຮັບການຄຸ້ມຄອງໂດຍ Medicare ໜຶ່ງຄັ້ງໃນທຸກໆ 12 ເດືອນ ໂດຍບໍ່ເສຍຄ່າ, ລວມທັງຈຳນວນທີ່ເປັນຄວາມຮັບຜິດຊອບສ່ວນທຳອິດ ແລະ ການຈ່າຍຮ່ວມ.  ແນວໃດກໍຕາມ, ຖ້າທ່ານໄດ້ຮັບການກວດ ຫຼື ການບໍລິການເພີ່ມຕື່ມ ທ່ານອາດຈະຕ້ອງໄດ້ຈ່າຍການປະກັນໄພຮ່ວມ ແລະ ອາດຈະນຳໃຊ້ຈຳນວນທີ່ເປັນຄວາມຮັບຜິດຊອບສ່ວນທຳອິດຂອງພາກ B.  </a:t>
            </a:r>
          </a:p>
          <a:p>
            <a:pPr marL="171450" indent="-171450" rtl="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lo">
                <a:latin typeface="Times New Roman" pitchFamily="18" charset="0"/>
                <a:ea typeface="Calibri" pitchFamily="34" charset="0"/>
                <a:cs typeface="Times New Roman" pitchFamily="18" charset="0"/>
              </a:rPr>
              <a:t>ທ່ານຄວນຂໍໃຫ້ມີ </a:t>
            </a:r>
            <a:r>
              <a:rPr lang="lo" i="1">
                <a:latin typeface="Times New Roman" pitchFamily="18" charset="0"/>
                <a:ea typeface="Calibri" pitchFamily="34" charset="0"/>
                <a:cs typeface="Times New Roman" pitchFamily="18" charset="0"/>
              </a:rPr>
              <a:t>ການເຂົ້າພົບເພື່ອໃຫ້ມີສຸຂະພາບດີປະຈຳປ</a:t>
            </a:r>
            <a:r>
              <a:rPr lang="lo">
                <a:latin typeface="Times New Roman" pitchFamily="18" charset="0"/>
                <a:ea typeface="Calibri" pitchFamily="34" charset="0"/>
                <a:cs typeface="Times New Roman" pitchFamily="18" charset="0"/>
              </a:rPr>
              <a:t>ີໂດຍຊື່.  </a:t>
            </a:r>
            <a:r>
              <a:rPr lang="lo" b="1">
                <a:latin typeface="Times New Roman" pitchFamily="18" charset="0"/>
                <a:ea typeface="Calibri" pitchFamily="34" charset="0"/>
                <a:cs typeface="Times New Roman" pitchFamily="18" charset="0"/>
              </a:rPr>
              <a:t>ນອກຈາກນີ້, ການເຂົ້າພົບເພື່ອໃຫ້ມີສຸຂະພາບດີ</a:t>
            </a:r>
            <a:r>
              <a:rPr lang="lo">
                <a:latin typeface="Times New Roman" pitchFamily="18" charset="0"/>
                <a:ea typeface="Calibri" pitchFamily="34" charset="0"/>
                <a:cs typeface="Times New Roman" pitchFamily="18" charset="0"/>
              </a:rPr>
              <a:t> </a:t>
            </a:r>
            <a:r>
              <a:rPr lang="lo" b="1">
                <a:latin typeface="Times New Roman" pitchFamily="18" charset="0"/>
                <a:ea typeface="Calibri" pitchFamily="34" charset="0"/>
                <a:cs typeface="Times New Roman" pitchFamily="18" charset="0"/>
              </a:rPr>
              <a:t>ປະຈຳປີ</a:t>
            </a:r>
            <a:r>
              <a:rPr lang="lo">
                <a:latin typeface="Times New Roman" pitchFamily="18" charset="0"/>
                <a:ea typeface="Calibri" pitchFamily="34" charset="0"/>
                <a:cs typeface="Times New Roman" pitchFamily="18" charset="0"/>
              </a:rPr>
              <a:t> ຈະບໍ່ແມ່ນທາງດ້ານຮ່າງກາຍ. </a:t>
            </a:r>
            <a:r>
              <a:rPr lang="lo" b="1">
                <a:latin typeface="Times New Roman" pitchFamily="18" charset="0"/>
                <a:ea typeface="Calibri" pitchFamily="34" charset="0"/>
                <a:cs typeface="Times New Roman" pitchFamily="18" charset="0"/>
              </a:rPr>
              <a:t>Medicare ບໍ່ໄດ້ຄຸ້ມຄອງທາງດ້ານຮ່າງກາຍ.</a:t>
            </a:r>
            <a:r>
              <a:rPr lang="lo">
                <a:latin typeface="Times New Roman" pitchFamily="18" charset="0"/>
                <a:ea typeface="Calibri" pitchFamily="34" charset="0"/>
                <a:cs typeface="Times New Roman" pitchFamily="18" charset="0"/>
              </a:rPr>
              <a:t>  ຖ້າທ່ານກໍານົດເວລາເຂົ້າກວດດ້ານຮ່າງກາຍ, ທ່ານອາດຈະຕ້ອງຈ່າຍຄ່າໃຊ້ຈ່າຍເຕັມສໍາລັບດ້ານຮ່າງກາຍ.</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28</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29</a:t>
            </a:fld>
            <a:endParaRPr lang="en-US"/>
          </a:p>
        </p:txBody>
      </p:sp>
    </p:spTree>
    <p:extLst>
      <p:ext uri="{BB962C8B-B14F-4D97-AF65-F5344CB8AC3E}">
        <p14:creationId xmlns:p14="http://schemas.microsoft.com/office/powerpoint/2010/main" val="96461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ພາກຄື: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1:  ການລົງທະບຽນເຂົ້າ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2:   ພື້ນຖານ Medicare; ພາກ A, ພາກ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3:  ທາງເລືອກໃນການຄຸ້ມຄອງຂອງທ່ານ, Medicare ດັ້ງເດີມ, ການປະກັນໄພເພີ່ມເຕີມໃສ່ Medicare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4:  ບັນດາແຜນ Medicare Advantage (ພາກ C); ປະເພດການຄຸ້ມຄອງອື່ນໆ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5:  Medicare ພາກ D (ການຄຸ້ມຄອງຢາຕາມໃບສັ່ງແພດ), SeniorCare ປະຈຳ WI ແລະ ໄລຍະເວລາເປີດລົງທະບຽນປະຈໍາປີ</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srgbClr val="FF0000"/>
                </a:solidFill>
              </a:rPr>
              <a:t>ພາກທີ 6:  ການຊ່ວຍເຫຼືອລຸກຄົນທີ່ມີລາຍໄດ້ຈໍາກັດ, ການປົກປ້ອງຕົວທ່ານເອງ ແລະ ການປ້ອງກັນການສໍ້ໂກງ, ການກວດສອບ ແລະ ແຫຼ່ງຊັບພະຍາກອນ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ສະບາຍດີ ແລະຍິນດີຕ້ອນຮັບສູ່ຊຸດການສຶກສານີ້ທີ່ມີຊື່ວ່າ ຍິນດີຕ້ອນຮັບສູ່ Medicare.  </a:t>
            </a:r>
          </a:p>
          <a:p>
            <a:pPr rtl="0"/>
            <a:endParaRPr lang="en-US" dirty="0"/>
          </a:p>
          <a:p>
            <a:pPr rtl="0"/>
            <a:r>
              <a:rPr lang="lo"/>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30</a:t>
            </a:fld>
            <a:endParaRPr lang="en-US"/>
          </a:p>
        </p:txBody>
      </p:sp>
    </p:spTree>
    <p:extLst>
      <p:ext uri="{BB962C8B-B14F-4D97-AF65-F5344CB8AC3E}">
        <p14:creationId xmlns:p14="http://schemas.microsoft.com/office/powerpoint/2010/main" val="829076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31</a:t>
            </a:fld>
            <a:endParaRPr lang="en-US"/>
          </a:p>
        </p:txBody>
      </p:sp>
    </p:spTree>
    <p:extLst>
      <p:ext uri="{BB962C8B-B14F-4D97-AF65-F5344CB8AC3E}">
        <p14:creationId xmlns:p14="http://schemas.microsoft.com/office/powerpoint/2010/main" val="1424759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32</a:t>
            </a:fld>
            <a:endParaRPr lang="en-US"/>
          </a:p>
        </p:txBody>
      </p:sp>
    </p:spTree>
    <p:extLst>
      <p:ext uri="{BB962C8B-B14F-4D97-AF65-F5344CB8AC3E}">
        <p14:creationId xmlns:p14="http://schemas.microsoft.com/office/powerpoint/2010/main" val="785600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ຍິນດີຕ້ອນຮັບສູ່ພາກທີ 3 ຂອງຊຸດຂໍ້ມູນໃຫ້ຄວາມຮູ້ນີ້.</a:t>
            </a:r>
          </a:p>
          <a:p>
            <a:pPr rtl="0"/>
            <a:endParaRPr lang="en-US" dirty="0"/>
          </a:p>
          <a:p>
            <a:pPr rtl="0"/>
            <a:r>
              <a:rPr lang="lo"/>
              <a:t>ໃນພາກນີ້, ທ່ານຈະໄດ້ຮຽນຮູ້ກ່ຽວກັບທາງເລືອກໃນການຄຸ້ມຄອງຈາກ Medicare, Medicare ດັ້ງເດີມ ແລະ ການປະກັນໄພເພີ່ມເຕີມໃສ່ Medicare (ຫຼື Medigap) ຂອງທ່ານ.</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33</a:t>
            </a:fld>
            <a:endParaRPr lang="en-US"/>
          </a:p>
        </p:txBody>
      </p:sp>
    </p:spTree>
    <p:extLst>
      <p:ext uri="{BB962C8B-B14F-4D97-AF65-F5344CB8AC3E}">
        <p14:creationId xmlns:p14="http://schemas.microsoft.com/office/powerpoint/2010/main" val="700007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lo"/>
              <a:t>ມີ 2 ວິທີຕົ້ນຕໍທີ່ຈະໄດ້ຮັບການຄຸ້ມຄອງຈາກ Medicare ຂອງທ່ານ</a:t>
            </a:r>
            <a:r>
              <a:rPr lang="lo">
                <a:latin typeface="Calibri" panose="020F0502020204030204" pitchFamily="34" charset="0"/>
              </a:rPr>
              <a:t>—</a:t>
            </a:r>
            <a:r>
              <a:rPr lang="lo"/>
              <a:t>Medicare ດັ້ງເດີມ ຫຼື ແຜນ Medicare Advantage. ທ່ານ​ສາ​ມາດ​ເລືອກ​ເອົາ​ວິ​ທີ​​ທີ່​ທ່ານ​ຕ້ອງ​ການ​​ຈະ​ໄດ້​ຮັບ​ການ​ຄຸ້ມ​ຄອງ​ຂອງ​ທ່ານ​.</a:t>
            </a:r>
          </a:p>
          <a:p>
            <a:pPr rtl="0">
              <a:spcBef>
                <a:spcPts val="623"/>
              </a:spcBef>
              <a:defRPr/>
            </a:pPr>
            <a:endParaRPr lang="en-US" dirty="0"/>
          </a:p>
          <a:p>
            <a:pPr marL="239276" indent="-239276" rtl="0">
              <a:spcBef>
                <a:spcPts val="623"/>
              </a:spcBef>
              <a:buFont typeface="Wingdings" panose="05000000000000000000" pitchFamily="2" charset="2"/>
              <a:buChar char="§"/>
              <a:defRPr/>
            </a:pPr>
            <a:r>
              <a:rPr lang="lo" b="1"/>
              <a:t>Medicare ດັ້ງເດີມ </a:t>
            </a:r>
            <a:r>
              <a:rPr lang="lo"/>
              <a:t>ປະກອບດ້ວຍພາກ A ແລະ/ຫຼື ພາກ B. ພວກເຮົາໄດ້ເວົ້າກ່ຽວກັບຊ່ອງຫວ່າງບາງຢ່າງໃນ Medicare ດັ້ງເດີມ ເຊັ່ນ: ຈຳນວນທີ່ເປັນຄວາມຮັບຜິດຊອບສ່ວນທຳອິດ ແລະ ການປະກັນໄພຮ່ວມ ແລະ ທ່ານສາມາດເພີ່ມການຄຸ້ມຄອງເພີ່ມຕື່ມໄດ້ ເພື່ອຊ່ວຍປິດຊ່ອງຫວ່າງເຫຼົ່ານັ້ນ:  </a:t>
            </a:r>
          </a:p>
          <a:p>
            <a:pPr marL="696476" lvl="1" indent="-239276" rtl="0">
              <a:spcBef>
                <a:spcPts val="623"/>
              </a:spcBef>
              <a:buFont typeface="Wingdings" panose="05000000000000000000" pitchFamily="2" charset="2"/>
              <a:buChar char="§"/>
              <a:defRPr/>
            </a:pPr>
            <a:r>
              <a:rPr lang="lo"/>
              <a:t>ທ່ານສາມາດຊື້ນະໂຍບາຍ (Medigap) ເພີ່ມຕື່ມໃສ່ Medicare ໄດ້ ເພື່ອຊ່ວຍຄຸ້ມຄອງຊ່ອງຫວ່າງໃນ Medicare ດັ້ງເດີມ.</a:t>
            </a:r>
          </a:p>
          <a:p>
            <a:pPr marL="696476" lvl="1" indent="-239276" rtl="0">
              <a:spcBef>
                <a:spcPts val="623"/>
              </a:spcBef>
              <a:buFont typeface="Wingdings" panose="05000000000000000000" pitchFamily="2" charset="2"/>
              <a:buChar char="§"/>
              <a:defRPr/>
            </a:pPr>
            <a:r>
              <a:rPr lang="lo"/>
              <a:t>ນອກຈາກນັ້ນ ທ່ານກໍຍັງສາມາດເລືອກທີ່ຈະຊື້ການຄຸ້ມຄອງຢາຕາມໃບສັ່ງແພດຂອງ Medicare (ພາກ D) ຈາກແຜນຄຸ້ມຄອງຢາຕາມໃບສັ່ງແພດ (PDP) ຂອງ Medicare ໄດ້ອີກດ້ວຍ. </a:t>
            </a:r>
          </a:p>
          <a:p>
            <a:pPr marL="696476" lvl="1" indent="-239276" rtl="0">
              <a:spcBef>
                <a:spcPts val="623"/>
              </a:spcBef>
              <a:buFont typeface="Wingdings" panose="05000000000000000000" pitchFamily="2" charset="2"/>
              <a:buChar char="§"/>
              <a:defRPr/>
            </a:pPr>
            <a:r>
              <a:rPr lang="lo"/>
              <a:t>ແລະ ໂຄງການ SeniorCare ຂອງລັດ Wisconsin ແມ່ນອີກທາງເລືອກໜຶ່ງ, ບໍ່ວ່າຈະເປັນການຄຸ້ມຄອງດ່ຽວ ຫຼື ເພີ່ມຕື່ມໃສ່ພາກ D.</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lo" b="1"/>
              <a:t>ບັນດາແຜນ Medicare Advantage </a:t>
            </a:r>
            <a:r>
              <a:rPr lang="lo"/>
              <a:t>(ທີ່ຮູ້ຈັກກັນໃນນາມພາກ C) ເປັນວິທີທາງເລືອກສຳຮອງທີ່ຈະໄດ້ຮັບສິນທົດແທນ Medicare ຂອງທ່ານ.  ແຜນເຫຼົ່ານີ້ ແມ່ນສະເໜີໃຫ້ໂດຍຜ່ານບໍລິສັດປະກັນໄພເອກະຊົນທີ່ໄດ້ຮັບການອະນຸມັດຈາກ Medicare. ມີແຜນ Advantage ຫຼາຍປະເພດແຕກຕ່າງກັນໄປ ເຊັ່ນ: Health Maintenance Organization (HMO) ຫຼື Preferred Provider Organization (PPO) ແລະ ແຜນເຫຼົ່ານີ້ຄຸ້ມຄອງການບໍລິການ ແລະ ອຸປະກອນຂອງພາກ A ແລະ ພາກ B. ບັນດາແຜນ Medicare Advantage ສ່ວນໃຫຍ່ຂອງ Medicare ປະກອບດ້ວຍການຄຸ້ມຄອງຢາຕາມໃບສັ່ງແພດຂອງ Medicare. ທ່ານອາດຈະສາມາດເພີ່ມການຄຸ້ມຄອງຢາໃຫ້ກັບແຜນບາງປະເພດໄດ້ ຖ້າຍັງບໍ່ທັນໄດ້ລວມເຂົ້າເທື່ອ. </a:t>
            </a:r>
          </a:p>
          <a:p>
            <a:pPr marL="239276" indent="-239276" rtl="0">
              <a:spcBef>
                <a:spcPts val="623"/>
              </a:spcBef>
              <a:buFont typeface="Wingdings" panose="05000000000000000000" pitchFamily="2" charset="2"/>
              <a:buChar char="§"/>
            </a:pPr>
            <a:r>
              <a:rPr lang="lo"/>
              <a:t>ແລະ SeniorCare ສາມາດເຮັດວຽກກັບບັນດາແຜນ Medicare Advantage ໄດ້ເຊັ່ນກັນ.  ພວກເຮົາຈະເວົ້າເພີ່ມເຕີມກ່ຽວກັບປະເດັນນັ້ນພາຍຫຼັງ.  (ນະໂຍບາຍ Medigap ບໍ່ໄດ້ເຮັດວຽກກັບແຜນ Medicare Advantage, ດັ່ງນັ້ນ ຖ້າທ່ານເຂົ້າຮ່ວມແຜນ Medicare Advantage, ທ່ານຈະບໍ່ສາມາດໃຊ້ນະໂຍບາຍ Medigap ເພື່ອຈ່າຍຈຳນວນທີ່ຕ້ອງໄດ້ຈົກຖົງຈ່າຍໄດ້.)</a:t>
            </a:r>
          </a:p>
          <a:p>
            <a:pPr marL="249457" rtl="0">
              <a:spcBef>
                <a:spcPts val="623"/>
              </a:spcBef>
            </a:pPr>
            <a:endParaRPr lang="en-US" dirty="0"/>
          </a:p>
          <a:p>
            <a:pPr marL="249457" rtl="0">
              <a:spcBef>
                <a:spcPts val="623"/>
              </a:spcBef>
            </a:pPr>
            <a:r>
              <a:rPr lang="lo"/>
              <a:t>ມາເລີ່ມຕົ້ນໂດຍການເບິ່ງທາງເລືອກທີ່ຢູ່ເບື້ອງຊ້າຍມືຂອງຕາຕະລາງນີ້—Medicare ດັ້ງເດີມ ແລະ ຫຼັງຈາກນັ້ນພວກເຮົາຈະເບິ່ງວ່າ Medigap ເຮັດວຽກກັບມັນຄືແນວໃດ.</a:t>
            </a:r>
          </a:p>
          <a:p>
            <a:pPr rtl="0">
              <a:spcBef>
                <a:spcPts val="623"/>
              </a:spcBef>
              <a:defRPr/>
            </a:pPr>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34</a:t>
            </a:fld>
            <a:endParaRPr lang="en-US"/>
          </a:p>
        </p:txBody>
      </p:sp>
    </p:spTree>
    <p:extLst>
      <p:ext uri="{BB962C8B-B14F-4D97-AF65-F5344CB8AC3E}">
        <p14:creationId xmlns:p14="http://schemas.microsoft.com/office/powerpoint/2010/main" val="31166904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ອີກເທື່ອໜຶ່ງ, Medicare ດັ້ງເດີມ ລວມທັງພາກ A ແລະ/ຫຼື ພາກ B. </a:t>
            </a:r>
          </a:p>
          <a:p>
            <a:pPr marL="0" marR="0" lvl="0" indent="0" algn="l" defTabSz="914400" rtl="0" eaLnBrk="1" fontAlgn="auto" latinLnBrk="0" hangingPunct="1">
              <a:lnSpc>
                <a:spcPct val="100000"/>
              </a:lnSpc>
              <a:spcBef>
                <a:spcPts val="0"/>
              </a:spcBef>
              <a:spcAft>
                <a:spcPts val="0"/>
              </a:spcAft>
              <a:buClrTx/>
              <a:buSzTx/>
              <a:buFontTx/>
              <a:buNone/>
              <a:tabLst/>
              <a:defRPr/>
            </a:pPr>
            <a:r>
              <a:rPr lang="lo"/>
              <a:t>ທ່ານສາມາດໄປຫາທ່ານໝໍ, ໂຮງໝໍ ຫຼື ຜູ້ໃຫ້ບໍລິການເບິ່ງແຍງດູແລສຸຂະພາບອື່ນໆທີ່ໄດ້ລົງທະບຽນເຂົ້າໃນ Medicare ໄດ້ ແລະ ກໍາລັງຮັບເອົາຄົນເຈັບໃໝ່ຂອງ Medicare. </a:t>
            </a:r>
            <a:r>
              <a:rPr lang="lo">
                <a:solidFill>
                  <a:prstClr val="black"/>
                </a:solidFill>
              </a:rPr>
              <a:t>ຄ່າ​ໃຊ້​ຈ່າຍຕ່າງໆ ​ແມ່ນ​ຂຶ້ນກັບ​ວ່າ​ເຂົາ​ເຈົ້າ​ຍອມຈະຍອມ​ຮັບ </a:t>
            </a:r>
            <a:r>
              <a:rPr lang="lo" b="1">
                <a:solidFill>
                  <a:prstClr val="black"/>
                </a:solidFill>
              </a:rPr>
              <a:t>ການມອບໝາຍ</a:t>
            </a:r>
            <a:r>
              <a:rPr lang="lo">
                <a:solidFill>
                  <a:prstClr val="black"/>
                </a:solidFill>
              </a:rPr>
              <a:t> ຫຼື ບໍ່, ເຊິ່ງແມ່ນ </a:t>
            </a:r>
            <a:r>
              <a:rPr lang="lo"/>
              <a:t>ການ​ຕົກ​ລົງ​ໂດຍ​ທ່ານ​ໝໍ ຫຼື ຜູ້​ໃຫ້​ບໍ​ລິ​ການອື່ນໆ, ທີ່ຈະ​ຮັບ​ເອົາ​ຈໍາ​ນວນ​ເງິນ​ທີ່ Medicare ອະ​ນຸ​ມັດ​ສໍາ​ລັບ​ການ​ບໍ​ລິ​ການ ແລະ​ ຈະບໍ່ຮຽກເກັບເງິນຈາກ​ທ່ານ​ຫຼາຍ​ກ​່​ວາ ຈຳນວນທີ່ເປັນຄວາມຮັບຜິດຊອບສ່ວນທຳອິດ ​ແລະ​ ການ​ປະ​ກັນ​ໄພ​ຮ່ວມຂອງ Medicare.</a:t>
            </a:r>
          </a:p>
          <a:p>
            <a:pPr rtl="0"/>
            <a:endParaRPr lang="en-US" dirty="0"/>
          </a:p>
          <a:p>
            <a:pPr marL="171450" indent="-171450" rtl="0">
              <a:buFont typeface="Arial" panose="020B0604020202020204" pitchFamily="34" charset="0"/>
              <a:buChar char="•"/>
            </a:pPr>
            <a:r>
              <a:rPr lang="lo"/>
              <a:t>ດ້ວຍ Medicare ດັ້ງເດີມ, ທ່ານສາມາດເລືອກຊື້ນະໂຍບາຍ Medigap ເພື່ອຊ່ວຍຄຸ້ມຄອງຄ່າໃຊ້ຈ່າຍບາງຢ່າງທີ່ບໍ່ໄດ້ຮັບການຕຸ້ມຄອງຈາກ Medicare ດັ້ງເດີມ. </a:t>
            </a:r>
          </a:p>
          <a:p>
            <a:pPr marL="171450" indent="-171450" rtl="0">
              <a:buFont typeface="Arial" panose="020B0604020202020204" pitchFamily="34" charset="0"/>
              <a:buChar char="•"/>
            </a:pPr>
            <a:r>
              <a:rPr lang="lo"/>
              <a:t>ນອກຈາກນັ້ນ ທ່ານກໍຍັງສາມາດເລືອກທີ່ຈະຊື້ການຄຸ້ມຄອງຢາຕາມໃບສັ່ງແພດຂອງ Medicare (ພາກ D) ຈາກແຜນຄຸ້ມຄອງຢາຕາມໃບສັ່ງແພດ (PDP) ຂອງ Medicare ໄດ້ອີກດ້ວຍ.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35</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Medicare ດັ້ງເດີມບໍ່ຄຸ້ມຄອງ</a:t>
            </a:r>
          </a:p>
          <a:p>
            <a:pPr marL="171450" indent="-171450" rtl="0">
              <a:buFont typeface="Arial" panose="020B0604020202020204" pitchFamily="34" charset="0"/>
              <a:buChar char="•"/>
            </a:pPr>
            <a:r>
              <a:rPr lang="lo"/>
              <a:t>ການຝັງເຂັມ</a:t>
            </a:r>
          </a:p>
          <a:p>
            <a:pPr marL="171450" indent="-171450" rtl="0">
              <a:buFont typeface="Arial" panose="020B0604020202020204" pitchFamily="34" charset="0"/>
              <a:buChar char="•"/>
            </a:pPr>
            <a:r>
              <a:rPr lang="lo"/>
              <a:t>ການດູແລແຂ້ວສ່ວນໃຫຍ່ ຫຼື ແຂ້ວທຽມ</a:t>
            </a:r>
          </a:p>
          <a:p>
            <a:pPr marL="171450" indent="-171450" rtl="0">
              <a:buFont typeface="Arial" panose="020B0604020202020204" pitchFamily="34" charset="0"/>
              <a:buChar char="•"/>
            </a:pPr>
            <a:r>
              <a:rPr lang="lo"/>
              <a:t>ການຜ່າຕັດເສີມຄວາມງາມ</a:t>
            </a:r>
          </a:p>
          <a:p>
            <a:pPr marL="171450" indent="-171450" rtl="0">
              <a:buFont typeface="Arial" panose="020B0604020202020204" pitchFamily="34" charset="0"/>
              <a:buChar char="•"/>
            </a:pPr>
            <a:r>
              <a:rPr lang="lo"/>
              <a:t>ການດູແລສຸຂະພາບຢູ່ນອກສະຫະລັດ</a:t>
            </a:r>
          </a:p>
          <a:p>
            <a:pPr marL="171450" indent="-171450" rtl="0">
              <a:buFont typeface="Arial" panose="020B0604020202020204" pitchFamily="34" charset="0"/>
              <a:buChar char="•"/>
            </a:pPr>
            <a:r>
              <a:rPr lang="lo"/>
              <a:t>ເຄື່ອງຊ່ວຍຟັງ </a:t>
            </a:r>
          </a:p>
          <a:p>
            <a:pPr marL="171450" indent="-171450" rtl="0">
              <a:buFont typeface="Arial" panose="020B0604020202020204" pitchFamily="34" charset="0"/>
              <a:buChar char="•"/>
            </a:pPr>
            <a:r>
              <a:rPr lang="lo"/>
              <a:t>ການດູແລໄລຍະຍາວ</a:t>
            </a:r>
          </a:p>
          <a:p>
            <a:pPr marL="171450" indent="-171450" rtl="0">
              <a:buFont typeface="Arial" panose="020B0604020202020204" pitchFamily="34" charset="0"/>
              <a:buChar char="•"/>
            </a:pPr>
            <a:r>
              <a:rPr lang="lo"/>
              <a:t>ການດູແລຕີນຕາມປົກກະຕິສ່ວນຫຼາຍ</a:t>
            </a:r>
          </a:p>
          <a:p>
            <a:pPr marL="171450" indent="-171450" rtl="0">
              <a:buFont typeface="Arial" panose="020B0604020202020204" pitchFamily="34" charset="0"/>
              <a:buChar char="•"/>
            </a:pPr>
            <a:r>
              <a:rPr lang="lo"/>
              <a:t>ການດູແລຕາຕາມປົກກະຕິ ແລະ ແວ່ນຕາສ່ວນຫຼາຍ</a:t>
            </a:r>
          </a:p>
          <a:p>
            <a:pPr marL="171450" indent="-171450" rtl="0">
              <a:buFont typeface="Arial" panose="020B0604020202020204" pitchFamily="34" charset="0"/>
              <a:buChar char="•"/>
            </a:pPr>
            <a:r>
              <a:rPr lang="lo"/>
              <a:t>ການກວດຮ່າງກາຍຕາມປົກກະຕິ</a:t>
            </a:r>
          </a:p>
          <a:p>
            <a:pPr rtl="0"/>
            <a:endParaRPr lang="en-US" dirty="0"/>
          </a:p>
          <a:p>
            <a:pPr rtl="0"/>
            <a:r>
              <a:rPr lang="lo"/>
              <a:t>ຖ້າທ່ານຕ້ອງການການບໍລິການເຫຼົ່ານີ້, ທ່ານຈະຕ້ອງຈ່າຍຄ່າບໍລິການດ້ວຍຕົນເອງ ເວັ້ນເສຍແຕ່ທ່ານຈະມີການຄຸ້ມຄອງອື່ນ (ລວມທັງ Medicaid) ເພື່ອຄຸ້ມຄອງຄ່າໃຊ້ຈ່າຍຕ່າງໆເທົ່ານັ້ນ.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36</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ການປະກັນໄພເພີ່ມເຕີມໃສ່ Medicare ຫຼື ການປະກັນໄພ Medigap.</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37</a:t>
            </a:fld>
            <a:endParaRPr lang="en-US"/>
          </a:p>
        </p:txBody>
      </p:sp>
    </p:spTree>
    <p:extLst>
      <p:ext uri="{BB962C8B-B14F-4D97-AF65-F5344CB8AC3E}">
        <p14:creationId xmlns:p14="http://schemas.microsoft.com/office/powerpoint/2010/main" val="42719505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r>
              <a:rPr lang="lo"/>
              <a:t>ນະໂຍບາຍການປະກັນໄພເພີ່ມເຕີມຂອງ Medicare (ຫຼື Medigap) ແມ່ນການປະກັນໄພເອກະຊົນທີ່ໄດ້ຮັບການອະນຸມັດ ແລະ ຄວບຄຸມໂດຍຄະນະກໍາມະການປະກັນໄພ ແລະ ຊ່ວຍຕື່ມເຕັມຊ່ອງຫວ່າງຂອງ Medicare ດັ້ງເດີມ (ເຊັ່ນ: ການຈ່າຍຮ່ວມ, ການປະກັນໄພຮ່ວມ ແລະ ຈຳນວນທີ່ເປັນຄວາມຮັບຜິດຊອບສ່ວນທຳອິດ). </a:t>
            </a:r>
          </a:p>
          <a:p>
            <a:pPr marL="171450" indent="-171450" rtl="0">
              <a:buFont typeface="Arial" panose="020B0604020202020204" pitchFamily="34" charset="0"/>
              <a:buChar char="•"/>
            </a:pPr>
            <a:r>
              <a:rPr lang="lo"/>
              <a:t>ທ່ານຕ້ອງມີພາກ A ແລະ ພາກ B ເພື່ອຊື້ນະໂຍບາຍ Medigap.</a:t>
            </a:r>
          </a:p>
          <a:p>
            <a:pPr marL="171450" indent="-171450" rtl="0">
              <a:buFont typeface="Arial" panose="020B0604020202020204" pitchFamily="34" charset="0"/>
              <a:buChar char="•"/>
            </a:pPr>
            <a:r>
              <a:rPr lang="lo"/>
              <a:t>ທ່ານຈ່າຍເບ້ຍປະກັນໄພລາຍເດືອນສໍາລັບນະໂຍບາຍ Medigap ແລະ ຄ່າໃຊ້ຈ່າຍແມ່ນຂຶ້ນກັບບໍລິສັດປະກັນໄພ, ສິນທົດແທນທາງເລືອກທີ່ເລືອກ, ອາຍຸຂອງທ່ານ ແລະ ບ່ອນທີ່ທ່ານອາໄສຢູ່.</a:t>
            </a:r>
          </a:p>
          <a:p>
            <a:pPr marL="171450" indent="-171450" rtl="0">
              <a:buFont typeface="Arial" panose="020B0604020202020204" pitchFamily="34" charset="0"/>
              <a:buChar char="•"/>
            </a:pPr>
            <a:r>
              <a:rPr lang="lo"/>
              <a:t>ເມື່ອ Medicare ຈ່າຍສ່ວນແບ່ງຂອງຕົນຕາມຈໍານວນທີ່ Medicare ອະນຸມັດສໍາລັບຄ່າໃຊ້ຈ່າຍໃນການດູແລສຸຂະພາບແລ້ວ, ຈາກນັ້ນນະໂຍບາຍ Medigap ຂອງທ່ານຈະຈ່າຍສ່ວນແບ່ງຂອງຕົນ. </a:t>
            </a:r>
          </a:p>
          <a:p>
            <a:pPr marL="171450" indent="-171450" rtl="0">
              <a:buFont typeface="Arial" panose="020B0604020202020204" pitchFamily="34" charset="0"/>
              <a:buChar char="•"/>
            </a:pPr>
            <a:r>
              <a:rPr lang="lo"/>
              <a:t>ນະໂຍບາຍ Medigap ບໍ່ລວມການຄຸ້ມຄອງຢາຕາມໃບສັ່ງແພດ.</a:t>
            </a:r>
          </a:p>
          <a:p>
            <a:pPr marL="171450" indent="-171450" rtl="0">
              <a:buFont typeface="Arial" panose="020B0604020202020204" pitchFamily="34" charset="0"/>
              <a:buChar char="•"/>
            </a:pPr>
            <a:r>
              <a:rPr lang="lo"/>
              <a:t>ບໍ່ຈໍາເປັນຕ້ອງທົບທວນການຄຸ້ມຄອງຂອງທ່ານໃນແຕ່ລະປີ.</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38</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ມີນະໂຍບາຍ Medigap ຫຼາຍປະເພດແຕກຕ່າງກັນ.  </a:t>
            </a:r>
          </a:p>
          <a:p>
            <a:pPr marL="171450" indent="-171450" rtl="0">
              <a:buFont typeface="Arial" panose="020B0604020202020204" pitchFamily="34" charset="0"/>
              <a:buChar char="•"/>
            </a:pPr>
            <a:r>
              <a:rPr lang="lo"/>
              <a:t>ດ້ວຍນະໂຍບາຍ Medigap ແບບດັ້ງເດີມ, ຄ່າໃຊ້ຈ່າຍຕ່າງໆ ອາດຈະອີງໃສ່:</a:t>
            </a:r>
          </a:p>
          <a:p>
            <a:pPr marL="628650" lvl="1" indent="-171450" rtl="0">
              <a:buFont typeface="Arial" panose="020B0604020202020204" pitchFamily="34" charset="0"/>
              <a:buChar char="•"/>
            </a:pPr>
            <a:r>
              <a:rPr lang="lo"/>
              <a:t>ອາຍຸທີ່ບັນລຸ—ບ່ອນທີ່ເບ້ຍປະກັນໄພຂອງທ່ານຈະສູງກວ່າ ເມື່ອທ່ານຮອດເກນອາຍຸທີ່ສູງຂຶ້ນ. ຫຼື--</a:t>
            </a:r>
          </a:p>
          <a:p>
            <a:pPr marL="628650" lvl="1" indent="-171450" rtl="0">
              <a:buFont typeface="Arial" panose="020B0604020202020204" pitchFamily="34" charset="0"/>
              <a:buChar char="•"/>
            </a:pPr>
            <a:r>
              <a:rPr lang="lo"/>
              <a:t>ອາຍຸບັນຫາ—ອາຍຸທີ່ເບ້ຍປະກັນໄພແມ່ນກຳນົດຕາມອາຍຸຂອງທ່ານ ໃນເວລາທີ່ທ່ານຊື້ນະໂຍບາຍ ແລະ ຈະບໍ່ເພີ່ມຂຶ້ນເມື່ອທ່ານມີອາຍຸຫຼາຍຂຶ້ນ. ເບ້ຍປະກັນໄພອາດຈະເພີ່ມຂຶ້ນຍ້ອນເຫດຜົນອື່ນໆ ແລະ ອາດຈະເພີ່ມຂຶ້ນໃນແຕ່ລະປີ ເນື່ອງຈາກການປັບຄ່າຄອງຊີບ. </a:t>
            </a:r>
          </a:p>
          <a:p>
            <a:pPr marL="171450" indent="-171450" rtl="0">
              <a:buFont typeface="Arial" panose="020B0604020202020204" pitchFamily="34" charset="0"/>
              <a:buChar char="•"/>
            </a:pPr>
            <a:r>
              <a:rPr lang="lo"/>
              <a:t>ນອກຈາກນັ້ນ ກໍຍັງມີນະໂຍບາຍການແບ່ງປັນຄ່າໃຊ້ຈ່າຍອີກດ້ວຍ,</a:t>
            </a:r>
          </a:p>
          <a:p>
            <a:pPr marL="171450" indent="-171450" rtl="0">
              <a:buFont typeface="Arial" panose="020B0604020202020204" pitchFamily="34" charset="0"/>
              <a:buChar char="•"/>
            </a:pPr>
            <a:r>
              <a:rPr lang="lo"/>
              <a:t>ນະ​ໂຍ​ບາຍຈຳນວນທີ່ເປັນຄວາມຮັບຜິດຊອບສ່ວນທຳອິດສູງ​ ແລະ​ </a:t>
            </a:r>
          </a:p>
          <a:p>
            <a:pPr marL="171450" indent="-171450" rtl="0">
              <a:buFont typeface="Arial" panose="020B0604020202020204" pitchFamily="34" charset="0"/>
              <a:buChar char="•"/>
            </a:pPr>
            <a:r>
              <a:rPr lang="lo"/>
              <a:t>ນະໂຍບາຍໃນການເລືອກ Medicare</a:t>
            </a:r>
          </a:p>
          <a:p>
            <a:pPr rtl="0"/>
            <a:endParaRPr lang="en-US" dirty="0"/>
          </a:p>
          <a:p>
            <a:pPr rtl="0"/>
            <a:r>
              <a:rPr lang="lo"/>
              <a:t>ສໍາລັບລາຍລະອຽດເພີ່ມເຕີມ, ທ່ານສາມາດຂໍເອກະສານພິມເຜີຍແຜ່ຈາກຫ້ອງການຄະນະກໍາມະການປະກັນໄພຂອງລັດ WI ທີ່ເອີ້ນວ່າ:  “WI Guide to Health Insurance for People with Medicare” ຫຼື ທ່ານສາມາດເບິ່ງໄດ້ຈາກເວັບໄຊຂອງພວກເຂົາ.  (ຂໍ້ມູນຕິດຕໍ່ນັ້ນຈະແບ່ງປັນໃຫ້ໃນສະໄລ້ຕໍ່ໄປ.)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39</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ພາກທີ 1, ການລົງທະບຽນເຂົ້າໃນ Medicare.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eaLnBrk="1" hangingPunct="1">
              <a:spcBef>
                <a:spcPct val="15000"/>
              </a:spcBef>
            </a:pPr>
            <a:r>
              <a:rPr lang="lo" b="1"/>
              <a:t>ສິນທົດແທນພື້ນຖານສໍາລັບນະໂຍບາຍ Medigap</a:t>
            </a:r>
            <a:r>
              <a:rPr lang="lo"/>
              <a:t>: ປະກອບດ້ວຍການຄຸ້ມຄອງການປະກັນໄພຮ່ວມ 20% ຫຼັງຈາກ Medicare ພາກ B ສໍາລັບການບໍລິການສ່ວນໃຫຍ່, ຄຸ້ມຄອງການຈ່າຍຮ່ວມຂອງພາກ A ສໍາລັບການເຂົ້ານອນໂຮງໝໍ ແລະ ການດູແລໃນສະຖານພະຍາບານທີ່ມີຄວາມຊໍານິຊໍານານ, ການດູແລດ້ານຈິດຕະສາດເພີ່ມເຕີມ, ເລືອດ 3 ພາຍທ໌ ທໍາອິດ (ຖ້າຈໍາເປັນ) ແລະ ການໄປເບິ່ງແຍງດູແລສຸຂະພາບເຖິງເຮືອນເພີ່ມເຕີມ 40 ຄັ້ງ.</a:t>
            </a:r>
          </a:p>
          <a:p>
            <a:pPr rtl="0" eaLnBrk="1" hangingPunct="1">
              <a:spcBef>
                <a:spcPct val="15000"/>
              </a:spcBef>
            </a:pPr>
            <a:endParaRPr lang="en-US" altLang="en-US" sz="800" dirty="0"/>
          </a:p>
          <a:p>
            <a:pPr rtl="0" eaLnBrk="1" hangingPunct="1">
              <a:spcBef>
                <a:spcPct val="15000"/>
              </a:spcBef>
            </a:pPr>
            <a:r>
              <a:rPr lang="lo" b="1"/>
              <a:t>ນະໂຍບາຍ Medigap ທັງໝົດທີ່ຂາຍໃນ WI ຈະຕ້ອງມີສິນທົດແທນເພີ່ມເຕີມເລັກນ້ອຍ:</a:t>
            </a:r>
            <a:r>
              <a:rPr lang="lo"/>
              <a:t> ເຊິ່ງລວມມີຄ່າໃຊ້ຈ່າຍຕາມປົກກະຕິ/ຕາມປະເພນີຂອງການດູແລນວດຈັດກະດູກທີ່ໄດ້ຮັບການຄຸ້ມຄອງທີ່ບໍ່ແມ່ນ Medicare, ພ້ອມທັງການຄຸ້ມຄອງການດູແລໃນສະຖານທີ່ພະຍາບານທີ່ມີຄວາມຊໍານິຊໍານານທີ່ບໍ່ແມ່ນ Medicare 30 ວັນ ໂດຍຈຳເປັນຕ້ອງມີ/ບໍ່ມີການເຂົ້າໂຮງໝໍກ່ອນ.</a:t>
            </a:r>
            <a:endParaRPr lang="en-US" altLang="en-US" i="1" dirty="0"/>
          </a:p>
          <a:p>
            <a:pPr rtl="0" eaLnBrk="1" hangingPunct="1">
              <a:spcBef>
                <a:spcPct val="15000"/>
              </a:spcBef>
            </a:pPr>
            <a:endParaRPr lang="en-US" altLang="en-US" sz="800" b="1" dirty="0"/>
          </a:p>
          <a:p>
            <a:pPr rtl="0"/>
            <a:r>
              <a:rPr lang="lo"/>
              <a:t>ອີກເທື່ອໜຶ່ງ, ສິນທົດແທນພາກບັງຄັບຂອງ Wisconsin ຈະມີຜົນບັງຄັບໃຊ້ກັບນະໂຍບາຍທີ່ </a:t>
            </a:r>
            <a:r>
              <a:rPr lang="lo" i="1"/>
              <a:t>ອອກໃຫ້ </a:t>
            </a:r>
            <a:r>
              <a:rPr lang="lo"/>
              <a:t>ຢູ່ໃນລັດ Wisconsin ເທົ່ານັ້ນ.</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40</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ມັນເປັນສິ່ງສໍາຄັນທີ່ຈະຕັດສິນໃຈວ່າ "ສັນຍາເພີ່ມຕື່ມທາງເລືອກ" ຫຼື ສິນທົດແທນພິເສດອັນໃດ ທີ່ທ່ານອາດຈະສົນໃຈຊື້ກັບນະໂຍບາຍ Medigap ຂອງທ່ານ.</a:t>
            </a:r>
          </a:p>
          <a:p>
            <a:pPr rtl="0"/>
            <a:endParaRPr lang="en-US" dirty="0"/>
          </a:p>
          <a:p>
            <a:pPr rtl="0"/>
            <a:r>
              <a:rPr lang="lo"/>
              <a:t>ຖ້າທ່ານເອົາສັນຍາເພີ່ມເຕີມຂອງຈຳນວນທີ່ເປັນຄວາມຮັບຜິດຊອບສ່ວນທຳອິດຕາມພາກ A, ຈຳນວນທີ່ເປັນຄວາມຮັບຜິດຊອບສ່ວນທຳອິດນັ້ນ ແມ່ນຈ່າຍໃຫ້ທ່ານໂດຍນະໂຍບາຍ Medigap ຂອງທ່ານ.</a:t>
            </a:r>
          </a:p>
          <a:p>
            <a:pPr rtl="0"/>
            <a:r>
              <a:rPr lang="lo"/>
              <a:t>ນອກຈາກນັ້ນ ທ່ານກໍຍັງສາມາດຕັດສິນໃຈໄດ້ວ່າ ທ່ານຕ້ອງການສັນຍາເພີ່ມເຕີມຂອງພາກ B ຫຼື ບໍ່ ສໍາລັບຈຳນວນທີ່ເປັນຄວາມຮັບຜິດຊອບສ່ວນທຳອິດ, ການຈ່າຍຮ່ວມ ຫຼື ຄ່າໃຊ້ຈ່າຍສ່ວນເກີນ, ການດູແລສຸຂະພາບເຖິງເຮືອນເພີ່ມເຕີມ ຫຼື ການເດີນທາງຕ່າງປະເທດໃນກໍລະນີສຸກເສີນ.  ກະລຸນາຊາບວ່າ ໃນວັນທີ 1 ມັງກອນ 2020 ສັນຍາເພີ່ມເຕີມຂອງຈຳນວນທີ່ເປັນຄວາມຮັບຜິດຊອບສ່ວນທຳອິດຕາມພາກ B ບໍ່ແມ່ນທາງເລືອກສຳລັບຄົນທີ່ຫາກໍມີສິດໄດ້ຮັບ Medicare ໃໝ່ອີກຕໍ່ໄປແລ້ວ. ມັນຍັງຄົງມີໃຫ້ຜູ້ທີ່ມີສິດໄດ້ຮັບກ່ອນວັນທີ 1 ມັງກອນ 2020.)</a:t>
            </a:r>
          </a:p>
          <a:p>
            <a:pPr rtl="0"/>
            <a:endParaRPr lang="en-US" dirty="0"/>
          </a:p>
          <a:p>
            <a:pPr rtl="0"/>
            <a:r>
              <a:rPr lang="lo"/>
              <a:t>ກ່ອນທີ່ຈະປຽບທຽບຄ່າໃຊ້ຈ່າຍຂອງນະໂຍບາຍຕ່າງໆ, ເຮັດໃຫ້ແນ່ໃຈທີ່ຈະຕັດສິນໃຈວ່າສັນຍາເພີ່ມຕື່ມໃດທີ່ທ່ານຕ້ອງການ.</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41</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ນີ້ແມ່ນຂັ້ນຕອນຕ່າງໆທີ່ຕ້ອງເຮັດ ຖ້າທ່ານສົນໃຈຊື້ນະໂຍບາຍ Medigap:</a:t>
            </a:r>
          </a:p>
          <a:p>
            <a:pPr rtl="0"/>
            <a:endParaRPr lang="en-US" dirty="0"/>
          </a:p>
          <a:p>
            <a:pPr marL="342900" indent="-342900" rtl="0">
              <a:spcAft>
                <a:spcPts val="1200"/>
              </a:spcAft>
              <a:buFont typeface="Wingdings" panose="05000000000000000000" pitchFamily="2" charset="2"/>
              <a:buChar char="§"/>
              <a:defRPr/>
            </a:pPr>
            <a:r>
              <a:rPr lang="lo" sz="1200"/>
              <a:t>ຂັ້ນຕອນທີ 1:	ຕັດສິນໃຈວ່າສິນທົດແທນ (ຫຼື ສັນຍາເພີ່ມຕື່ມ) ໃດທີ່ທ່ານຕ້ອງການ.</a:t>
            </a:r>
          </a:p>
          <a:p>
            <a:pPr marL="342900" indent="-342900" rtl="0">
              <a:spcAft>
                <a:spcPts val="1200"/>
              </a:spcAft>
              <a:buFont typeface="Wingdings" panose="05000000000000000000" pitchFamily="2" charset="2"/>
              <a:buChar char="§"/>
              <a:defRPr/>
            </a:pPr>
            <a:r>
              <a:rPr lang="lo" sz="1200"/>
              <a:t>ຂັ້ນຕອນທີ 2: 	ຊອກເບິ່ງວ່າບໍລິສັດປະກັນໄພໃດທີ່ຂາຍນະໂຍບາຍ Medigap ໃນລັດຂອງທ່ານ. </a:t>
            </a:r>
          </a:p>
          <a:p>
            <a:pPr marL="342900" indent="-342900" rtl="0">
              <a:spcAft>
                <a:spcPts val="1200"/>
              </a:spcAft>
              <a:buFont typeface="Wingdings" panose="05000000000000000000" pitchFamily="2" charset="2"/>
              <a:buChar char="§"/>
              <a:defRPr/>
            </a:pPr>
            <a:r>
              <a:rPr lang="lo" sz="1200"/>
              <a:t>ຂັ້ນຕອນທີ 3: 	ໂທຫາບໍລິສັດປະກັນໄພທີ່ຂາຍນະໂຍບາຍ Medigap ແລະ ປຽບທຽບຄ່າໃຊ້ຈ່າຍຕ່າງໆ.</a:t>
            </a:r>
          </a:p>
          <a:p>
            <a:pPr marL="342900" indent="-342900" rtl="0">
              <a:buFont typeface="Wingdings" panose="05000000000000000000" pitchFamily="2" charset="2"/>
              <a:buChar char="§"/>
              <a:defRPr/>
            </a:pPr>
            <a:r>
              <a:rPr lang="lo" sz="1200"/>
              <a:t>ຂັ້ນຕອນທີ 4:	ຊື້ນະໂຍບາຍ Medigap.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42</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41"/>
              </a:spcBef>
              <a:tabLst>
                <a:tab pos="659308" algn="r"/>
              </a:tabLst>
            </a:pPr>
            <a:r>
              <a:rPr lang="lo">
                <a:ea typeface="Times New Roman"/>
              </a:rPr>
              <a:t>ເວລາທີ່ດີທີ່ສຸດທີ່ຈະຊື້ນະໂຍບາຍ Medigap ແມ່ນໃນຊ່ວງໄລຍະເວລາການເປີດລົງທະບຽນ Medigap ຂອງທ່ານ. ໄລຍະເວລານີ້ເປີດເປັນເວລາ 6 ເດືອນ ແລະ ເລີ່ມຕົ້ນໃນມື້ທຳອິດຂອງເດືອນທີ່ທ່ານມີອາຍຸຄົບ 65 ປີຂຶ້ນໄປ</a:t>
            </a:r>
            <a:r>
              <a:rPr lang="lo" b="1" u="sng">
                <a:ea typeface="Times New Roman"/>
              </a:rPr>
              <a:t>ແລະ</a:t>
            </a:r>
            <a:r>
              <a:rPr lang="lo">
                <a:ea typeface="Times New Roman"/>
              </a:rPr>
              <a:t> ໄດ້ລົງທະບຽນເຂົ້າໃນ Medicare ພາກ B. ຖ້າທ່ານສະໝັກໃນຊ່ວງ OEP ຂອງ Medigap ຂອງທ່ານ, ກໍຈະຖືວ່າເປັນ “ໄລຍະເວລາຜ່ອນຜັນ” ຂອງທ່ານ ແລະ ທ່ານສາມາດຊື້ນະໂຍບາຍ Medigap ໃດກໍໄດ້ທີ່ບໍລິສັດຂາຍ, ເຖິງແມ່ນວ່າທ່ານຈະມີບັນຫາສຸຂະພາບກໍຕາມ, ໃນລາຄາດຽວກັນກັບຄົນທີ່ມີສຸຂະພາບດີ. </a:t>
            </a:r>
            <a:r>
              <a:rPr lang="lo"/>
              <a:t>ຖ້າທ່ານບໍ່ຊື້ແຜນພາຍໃນ OEP ຈຳນວນ 6 ເດືອນນີ້ຂອງທ່ານ, ບໍລິສັດປະກັນໄພສາມາດປະຕິເສດການຄຸ້ມຄອງໄດ້ ໂດຍອີງໃສ່ສະພາບສຸຂະພາບຂອງທ່ານ.</a:t>
            </a:r>
          </a:p>
          <a:p>
            <a:pPr rtl="0">
              <a:spcBef>
                <a:spcPts val="641"/>
              </a:spcBef>
              <a:tabLst>
                <a:tab pos="659308" algn="r"/>
              </a:tabLst>
            </a:pPr>
            <a:endParaRPr lang="en-US" dirty="0">
              <a:ea typeface="Times New Roman"/>
            </a:endParaRPr>
          </a:p>
          <a:p>
            <a:pPr rtl="0">
              <a:spcBef>
                <a:spcPts val="641"/>
              </a:spcBef>
              <a:tabLst>
                <a:tab pos="659308" algn="r"/>
              </a:tabLst>
            </a:pPr>
            <a:r>
              <a:rPr lang="lo">
                <a:ea typeface="Times New Roman"/>
              </a:rPr>
              <a:t>ເຖິງແມ່ນວ່າບໍລິສັດປະກັນໄພຈະບໍ່ສາມາດປ່ອຍໃຫ້ທ່ານລໍຖ້າໃຫ້ </a:t>
            </a:r>
            <a:r>
              <a:rPr lang="lo" b="1">
                <a:ea typeface="Times New Roman"/>
              </a:rPr>
              <a:t>ການຄຸ້ມຄອງ </a:t>
            </a:r>
            <a:r>
              <a:rPr lang="lo">
                <a:ea typeface="Times New Roman"/>
              </a:rPr>
              <a:t>ເລີ່ມຕົ້ນກໍຕາມ, ແຕ່ມັນອາດຈະເຮັດໃຫ້ທ່ານລໍຖ້າການຄຸ້ມຄອງທີ່ກ່ຽວຂ້ອງກັບເງື່ອນໄຂທີ່ມີຢູ່ແລ້ວໄດ້. ຢ່າລືມວ່າ, ສໍາລັບການບໍລິການທີ່ໄດ້ຮັບການຄຸ້ມຄອງຈາກ Medicare, Medicare ດັ້ງເດີມຍັງຈະຄຸ້ມຄອງເງື່ອນໄຂດັ່ງກ່າວອີກດ້ວຍ, ເຖິງແມ່ນວ່ານະໂຍບາຍ Medigap ຈະບໍ່ຄຸ້ມຄອງຄ່າໃຊ້ຈ່າຍທີ່ຕ້ອງຈົກຖົງຈ່າຍຂອງທ່ານກໍຕາມ. ທ່ານສາມາດຈະຊື້ນະໂຍບາຍ Medigap ໄດ້ທຸກເວລາທີ່ບໍລິສັດປະກັນໄພພ້ອມຂາຍໃຫ້ທ່ານ.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43</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ຍັງຈື່ກົດລະບຽບກ່ຽວກັບການລົງທະບຽນເຂົ້າພາກ B ຊັກຊ້າບໍ?  ຖ້າທ່ານເລື່ອນເວລາການລົງທະບຽນເຂົ້າໃນພາກ B ເພາະວ່າທ່ານ ຫຼື ຄູ່ສົມລົດຂອງທ່ານຍັງເຮັດວຽກຢູ່ ແລະ ທ່ານມີການຄຸ້ມຄອງສຸຂະພາບແບບກຸ່ມ ໂດຍອີງໃສ່ການຈ້າງງານນັ້ນ, ໄລຍະ OEP ຂອງ Medigap ຂອງທ່ານຈະຍັງຖືກເລື່ອນໄປຈົນກ່ວາທ່ານຈະລົງທະບຽນເຂົ້າໃນພາກ B ແລ້ວ.  </a:t>
            </a:r>
          </a:p>
          <a:p>
            <a:pPr rtl="0"/>
            <a:endParaRPr lang="en-US" dirty="0"/>
          </a:p>
          <a:p>
            <a:pPr rtl="0"/>
            <a:r>
              <a:rPr lang="lo"/>
              <a:t>ເມື່ອການຄຸ້ມຄອງຂອງທ່ານສິ້ນສຸດລົງ ຫຼື ການຈ້າງງານຂອງທ່ານສິ້ນສຸດລົງ ແລະ ທ່ານລົງທະບຽນເຂົ້າໃນພາກ B, ໄລຍະ OEP ຂອງ Medigap 6 ເດືອນຂອງທ່ານຈະເລີ່ມຕົ້ນ.</a:t>
            </a:r>
          </a:p>
          <a:p>
            <a:pPr rtl="0"/>
            <a:endParaRPr lang="en-US" dirty="0"/>
          </a:p>
          <a:p>
            <a:pPr rtl="0"/>
            <a:r>
              <a:rPr lang="lo"/>
              <a:t>ສໍາລັບຜູ້ທີ່ອາດຈະມີ Medicare ເນື່ອງຈາກຄວາມພິການ, ທ່ານຈະໄດ້ຮັບໄລຍະ OEP ຄັ້ງທີສອງ ເມື່ອທ່ານມີອາຍຸຄົບ 65 ປີ.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44</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ນີ້ແມ່ນຊ່ວງເວລາອື່ນໆ ທີ່ທ່ານສາມາດໄດ້ຮັບການຜ່ອນຜັນ (ແລະ ບໍ່ຖືກປະຕິເສດ) ນະໂຍບາຍ Medigap:</a:t>
            </a:r>
          </a:p>
          <a:p>
            <a:pPr rtl="0"/>
            <a:endParaRPr lang="en-US" dirty="0"/>
          </a:p>
          <a:p>
            <a:pPr marL="800100" lvl="1" indent="-342900" rtl="0">
              <a:buFont typeface="Wingdings" panose="05000000000000000000" pitchFamily="2" charset="2"/>
              <a:buChar char="§"/>
              <a:defRPr/>
            </a:pPr>
            <a:r>
              <a:rPr lang="lo" sz="2000">
                <a:cs typeface="Arial" panose="020B0604020202020204" pitchFamily="34" charset="0"/>
              </a:rPr>
              <a:t>ຖ້າແຜນ Medicare Advantage ຂອງທ່ານຢຸດເຊົາ ຫຼື ຢຸດຕິການໃຫ້ການເບິ່ງແຍງດູແລໃນພື້ນທີ່ບໍລິການຂອງທ່ານ.</a:t>
            </a:r>
          </a:p>
          <a:p>
            <a:pPr marL="800100" lvl="1" indent="-342900" rtl="0">
              <a:buFont typeface="Wingdings" panose="05000000000000000000" pitchFamily="2" charset="2"/>
              <a:buChar char="§"/>
              <a:defRPr/>
            </a:pPr>
            <a:r>
              <a:rPr lang="lo" sz="2000">
                <a:cs typeface="Arial" panose="020B0604020202020204" pitchFamily="34" charset="0"/>
              </a:rPr>
              <a:t>ຖ້າທ່ານຍ້າຍອອກໄປຢູ່ນອກພື້ນທີ່ບໍລິການຂອງແຜນ.</a:t>
            </a:r>
          </a:p>
          <a:p>
            <a:pPr marL="800100" lvl="1" indent="-342900" rtl="0">
              <a:buFont typeface="Wingdings" panose="05000000000000000000" pitchFamily="2" charset="2"/>
              <a:buChar char="§"/>
              <a:defRPr/>
            </a:pPr>
            <a:r>
              <a:rPr lang="lo" sz="2000">
                <a:cs typeface="Arial" panose="020B0604020202020204" pitchFamily="34" charset="0"/>
              </a:rPr>
              <a:t>ຖ້າແຜນປະກັນສຸຂະພາບແບບກຸ່ມຂອງນາຍຈ້າງຂອງທ່ານຢຸດຕິການຄຸ້ມຄອງຂອງທ່ານບາງສ່ວນ ຫຼື ທັງໝົດ.  </a:t>
            </a:r>
            <a:endParaRPr lang="en-US" sz="2000" b="1" i="1" dirty="0">
              <a:cs typeface="Arial" panose="020B0604020202020204" pitchFamily="34" charset="0"/>
            </a:endParaRPr>
          </a:p>
          <a:p>
            <a:pPr marL="800100" lvl="1" indent="-342900" rtl="0">
              <a:buFont typeface="Wingdings" panose="05000000000000000000" pitchFamily="2" charset="2"/>
              <a:buChar char="§"/>
              <a:defRPr/>
            </a:pPr>
            <a:r>
              <a:rPr lang="lo" sz="2000">
                <a:cs typeface="Arial" panose="020B0604020202020204" pitchFamily="34" charset="0"/>
              </a:rPr>
              <a:t>ຖ້າແຜນປະກັນແບບກຸ່ມຂອງນາຍຈ້າງຂອງທ່ານເພີ່ມຄ່າໃຊ້ຈ່າຍຂຶ້ນຫຼາຍກວ່າ 25% ໃນໄລຍະ 12 ເດືອນ.</a:t>
            </a:r>
          </a:p>
          <a:p>
            <a:pPr marL="800100" lvl="1" indent="-342900" rtl="0">
              <a:buFont typeface="Wingdings" panose="05000000000000000000" pitchFamily="2" charset="2"/>
              <a:buChar char="§"/>
              <a:defRPr/>
            </a:pPr>
            <a:r>
              <a:rPr lang="lo" sz="2000">
                <a:cs typeface="Arial" panose="020B0604020202020204" pitchFamily="34" charset="0"/>
              </a:rPr>
              <a:t>ຖ້າທ່ານຢູ່ໃນໄລຍະທົດລອງໃຊ້ຂອງແຜນ Medicare Advantage.  </a:t>
            </a:r>
            <a:r>
              <a:rPr lang="lo" sz="2000" i="1">
                <a:cs typeface="Arial" panose="020B0604020202020204" pitchFamily="34" charset="0"/>
              </a:rPr>
              <a:t>(ນີ້ແມ່ນໄລຍະເວລາ 12 ເດືອນ ໃນຄັ້ງທຳອິດທີ່ທ່ານເຂົ້າຮ່ວມແຜນ MA.  ທ່ານໄດ້ຮັບໄລຍະທົດລອງໃຊ້ພຽງແຕ່ 1 ຄັ້ງໃນຕະຫຼອດຊີວິດ.)</a:t>
            </a:r>
          </a:p>
          <a:p>
            <a:pPr rtl="0"/>
            <a:r>
              <a:rPr lang="lo"/>
              <a:t>ສໍາລັບໄລຍະຜ່ອນຜັນຂອງນະໂຍບາຍ Medigap, ທ່ານຕ້ອງໄດ້ສະຫມັກພາຍໃນ 63 ວັນ ຫຼັງຈາກການຄຸ້ມຄອງອື່ນໆຂອງທ່ານສິ້ນສຸດລົງ.</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45</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ຖ້າ​ຫາກ​ທ່ານ​ມີ​ຄໍາ​ຖາມ​ ຫຼື​ ຕ້ອງ​ການ​ຂໍ້​ມູນ​ເພີ່ມ​ເຕີມ​ກ່ຽວ​ກັບ​ນະ​ໂຍ​ບາຍ Medigap ທ່ານ​ສາ​ມາດ​ຕິດ​ຕໍ່​ຫາສາຍໃຫ້ຄວາມຊ່ວຍເຫຼືອຂອງ Medigap ໃນ WI ໄດ້ທີ່ເບີ 1-800-242-1060​.</a:t>
            </a:r>
          </a:p>
          <a:p>
            <a:pPr rtl="0"/>
            <a:endParaRPr lang="en-US" dirty="0"/>
          </a:p>
          <a:p>
            <a:pPr rtl="0"/>
            <a:r>
              <a:rPr lang="lo"/>
              <a:t>ສໍາ​ລັບ​ຂໍ້​ມູນ ​ຫຼື​ ເພື່ອ​ຂໍເອກະສານ​ພິມເຜີຍແຜ່​ກ່ຽວ​ກັບ​ນະ​ໂຍ​ບາຍ​ທີ່​ໄດ້​ຮັບ​ການ​ອະ​ນຸ​ມັດຂອງ WI, ໃຫ້ຕິດ​ຕໍ່​ຫາຄະນະກໍາມະການປະກັນໄພຂອງລັດ WI ທີ່ເບີ 1-800-236-8517 ຫຼື​ ຊອກ​ຫາ​ທາງອອນ​ລາຍໄດ້​ທີ່​: oci.wi.gov.</a:t>
            </a:r>
          </a:p>
          <a:p>
            <a:pPr rtl="0"/>
            <a:endParaRPr lang="en-US" dirty="0"/>
          </a:p>
          <a:p>
            <a:pPr rtl="0"/>
            <a:r>
              <a:rPr lang="lo"/>
              <a:t>ນອກຈາກນັ້ນ ທ່ານຍັງສາມາດຈະໂທຫາ Medicare ໄດ້ອີກດ້ວຍທີ່ເບີ 1-800-633-4227 ຫຼື ເຂົ້າເບິ່ງເວັບໄຊ Medicare ທີ່ www.medicare.gov.</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46</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47</a:t>
            </a:fld>
            <a:endParaRPr lang="en-US"/>
          </a:p>
        </p:txBody>
      </p:sp>
    </p:spTree>
    <p:extLst>
      <p:ext uri="{BB962C8B-B14F-4D97-AF65-F5344CB8AC3E}">
        <p14:creationId xmlns:p14="http://schemas.microsoft.com/office/powerpoint/2010/main" val="2930723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ສະບາຍດີ ແລະຍິນດີຕ້ອນຮັບສູ່ຊຸດການສຶກສານີ້ທີ່ມີຊື່ວ່າ ຍິນດີຕ້ອນຮັບສູ່ Medicare.  </a:t>
            </a:r>
          </a:p>
          <a:p>
            <a:pPr rtl="0"/>
            <a:endParaRPr lang="en-US" dirty="0"/>
          </a:p>
          <a:p>
            <a:pPr rtl="0"/>
            <a:r>
              <a:rPr lang="lo"/>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48</a:t>
            </a:fld>
            <a:endParaRPr lang="en-US"/>
          </a:p>
        </p:txBody>
      </p:sp>
    </p:spTree>
    <p:extLst>
      <p:ext uri="{BB962C8B-B14F-4D97-AF65-F5344CB8AC3E}">
        <p14:creationId xmlns:p14="http://schemas.microsoft.com/office/powerpoint/2010/main" val="18892684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49</a:t>
            </a:fld>
            <a:endParaRPr lang="en-US"/>
          </a:p>
        </p:txBody>
      </p:sp>
    </p:spTree>
    <p:extLst>
      <p:ext uri="{BB962C8B-B14F-4D97-AF65-F5344CB8AC3E}">
        <p14:creationId xmlns:p14="http://schemas.microsoft.com/office/powerpoint/2010/main" val="1788391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ສິ່ງທໍາອິດທີ່ທ່ານຈຳເປັນຕ້ອງໄດ້ຮູ້ ແມ່ນວິທີ ແລະ ເວລາທີ່ຈະລົງທະບຽນເຂົ້າໃນ Medicare.</a:t>
            </a:r>
          </a:p>
          <a:p>
            <a:pPr marL="342900" indent="-342900" algn="l" rtl="0">
              <a:spcAft>
                <a:spcPts val="1200"/>
              </a:spcAft>
              <a:buFont typeface="Wingdings" panose="05000000000000000000" pitchFamily="2" charset="2"/>
              <a:buChar char="§"/>
            </a:pPr>
            <a:r>
              <a:rPr lang="lo" sz="2200">
                <a:cs typeface="Arial" charset="0"/>
              </a:rPr>
              <a:t>ຖ້າທ່ານໄດ້ຮັບສິນທົດແທນຈາກປະກັນສັງຄົມ ຫຼື ເບ້ຍບໍານານທາງລົດໄຟຢູ່ແລ້ວ, ທ່ານຈະໄດ້ລົງທະບຽນໂດຍອັດຕະໂນມັດເຂົ້າໃນ Medicare ພາກ A ແລະ B ໃນມື້ທໍາອິດຂອງເດືອນທີ່ທ່ານມີອາຍຸຄົບ 65 ປີ.</a:t>
            </a:r>
          </a:p>
          <a:p>
            <a:pPr marL="342900" indent="-342900" algn="l" rtl="0">
              <a:spcAft>
                <a:spcPts val="1200"/>
              </a:spcAft>
              <a:buFont typeface="Wingdings" panose="05000000000000000000" pitchFamily="2" charset="2"/>
              <a:buChar char="§"/>
            </a:pPr>
            <a:r>
              <a:rPr lang="lo" sz="2200">
                <a:cs typeface="Arial" charset="0"/>
              </a:rPr>
              <a:t>ຖ້າທ່ານມີອາຍຸໃກ້ຮອດ 65 ປີ ແລະ ບໍ່ໄດ້ຮັບສິນທົດແທນຈາກປະກັນສັງຄົມຢູ່ໃນຂະນະນີ້, ທ່ານຈໍາເປັນຕ້ອງໄດ້ລົງທະບຽນເຂົ້າໃນພາກ A ແລະ B ກັບ </a:t>
            </a:r>
            <a:r>
              <a:rPr lang="lo" sz="2200" b="1">
                <a:cs typeface="Arial" charset="0"/>
              </a:rPr>
              <a:t>ປະກັນສັງຄົມ </a:t>
            </a:r>
            <a:r>
              <a:rPr lang="lo" sz="2200">
                <a:cs typeface="Arial" charset="0"/>
              </a:rPr>
              <a:t>ໃນລະຫວ່າງ </a:t>
            </a:r>
            <a:r>
              <a:rPr lang="lo" sz="2200" i="1">
                <a:cs typeface="Arial" charset="0"/>
              </a:rPr>
              <a:t>ໄລຍະເວລາການລົງທະບຽນເບື້ອງຕົ້ນ</a:t>
            </a:r>
            <a:r>
              <a:rPr lang="lo" sz="2200">
                <a:cs typeface="Arial" charset="0"/>
              </a:rPr>
              <a:t>ຂອງທ່ານ.  (ມີຂໍ້ມູນເພີ່ມເຕີມກ່ຽວກັບສິ່ງນັ້ນຢູ່ໃນສະໄລ້ຕໍ່ໄປ.)</a:t>
            </a:r>
          </a:p>
          <a:p>
            <a:pPr marL="800100" lvl="1" indent="-342900" algn="l" rtl="0">
              <a:lnSpc>
                <a:spcPct val="110000"/>
              </a:lnSpc>
              <a:spcBef>
                <a:spcPts val="0"/>
              </a:spcBef>
              <a:spcAft>
                <a:spcPts val="600"/>
              </a:spcAft>
              <a:buFont typeface="Wingdings" panose="05000000000000000000" pitchFamily="2" charset="2"/>
              <a:buChar char="§"/>
            </a:pPr>
            <a:r>
              <a:rPr lang="lo" sz="2200">
                <a:cs typeface="Arial" charset="0"/>
              </a:rPr>
              <a:t>ລົງທະບຽນທາງອອນລາຍໄດ້ທີ່ </a:t>
            </a:r>
            <a:r>
              <a:rPr lang="lo" sz="2200" b="1">
                <a:cs typeface="Arial" charset="0"/>
              </a:rPr>
              <a:t>ssa.gov </a:t>
            </a:r>
            <a:r>
              <a:rPr lang="lo" sz="2200">
                <a:cs typeface="Arial" charset="0"/>
              </a:rPr>
              <a:t> ຫຼື </a:t>
            </a:r>
          </a:p>
          <a:p>
            <a:pPr marL="800100" lvl="1" indent="-342900" algn="l" rtl="0">
              <a:lnSpc>
                <a:spcPct val="110000"/>
              </a:lnSpc>
              <a:spcBef>
                <a:spcPts val="0"/>
              </a:spcBef>
              <a:spcAft>
                <a:spcPts val="600"/>
              </a:spcAft>
              <a:buFont typeface="Wingdings" panose="05000000000000000000" pitchFamily="2" charset="2"/>
              <a:buChar char="§"/>
            </a:pPr>
            <a:r>
              <a:rPr lang="lo" sz="2200"/>
              <a:t>ໂທຫາປະກັນສັງຄົມທີ່ເບີ </a:t>
            </a:r>
            <a:r>
              <a:rPr lang="lo" sz="2200" b="1"/>
              <a:t>1-800-772-1213</a:t>
            </a:r>
            <a:r>
              <a:rPr lang="lo" sz="2200" b="0"/>
              <a:t>(ບຸກຄົນທີ່ຫູຕຶງ ແລະ ໃຊ້ TTY ສາມາດໂທຫາເບີ </a:t>
            </a:r>
            <a:r>
              <a:rPr lang="lo" sz="2200"/>
              <a:t>1-800-325-0778</a:t>
            </a:r>
            <a:r>
              <a:rPr lang="lo" sz="3600" b="0" i="0">
                <a:solidFill>
                  <a:srgbClr val="212121"/>
                </a:solidFill>
                <a:effectLst/>
                <a:latin typeface="ui-sans-serif"/>
              </a:rPr>
              <a:t>)</a:t>
            </a:r>
            <a:endParaRPr lang="en-US" altLang="en-US" sz="2200" b="1"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lo" sz="2200" i="1">
                <a:cs typeface="Arial" charset="0"/>
              </a:rPr>
              <a:t>ຫຼື ເຂົ້າໄປທີ່ຫ້ອງການປະກັນສັງຄົມໃນທ້ອງຖິ່ນຂອງທ່ານ</a:t>
            </a:r>
            <a:endParaRPr lang="en-US" altLang="en-US" sz="2200" dirty="0">
              <a:solidFill>
                <a:srgbClr val="FF0000"/>
              </a:solidFill>
              <a:cs typeface="Arial" charset="0"/>
            </a:endParaRPr>
          </a:p>
          <a:p>
            <a:pPr marL="342900" indent="-342900" algn="l" rtl="0">
              <a:spcAft>
                <a:spcPts val="1200"/>
              </a:spcAft>
              <a:buFont typeface="Wingdings" panose="05000000000000000000" pitchFamily="2" charset="2"/>
              <a:buChar char="§"/>
            </a:pPr>
            <a:r>
              <a:rPr lang="lo" sz="2200">
                <a:cs typeface="Arial" charset="0"/>
              </a:rPr>
              <a:t>ຖ້າທ່ານອາຍຸຕໍ່າກວ່າ 65 ປີ ແລະ ເປັນຄົນພິການ, ທ່ານຈະໄດ້ຮັບລົງທະບຽນໂດຍອັດຕະໂນມັດເຂົ້າໃນ Medicare ຫຼັງຈາກໄດ້ຮັບສິນທົດແທນຄວາມພິການຈາກປະກັນສັງຄົມເປັນເວລາ 24 ເດືອນຕິດຕໍ່ກັນ, ເຊິ່ງຮູ້ຈັກກັນໃນນາມ SSDI.</a:t>
            </a:r>
          </a:p>
          <a:p>
            <a:pPr rtl="0"/>
            <a:endParaRPr lang="en-US" dirty="0"/>
          </a:p>
          <a:p>
            <a:pPr rtl="0"/>
            <a:r>
              <a:rPr lang="lo"/>
              <a:t>ແລະ ນີ້ແມ່ນເຄັດລັບ: ຖ້າທ່ານລົງທະບຽນໃຊ້ </a:t>
            </a:r>
            <a:r>
              <a:rPr lang="lo" b="1"/>
              <a:t>Medicare.gov</a:t>
            </a:r>
            <a:r>
              <a:rPr lang="lo"/>
              <a:t>, ທ່ານສາມາດ</a:t>
            </a:r>
            <a:r>
              <a:rPr lang="lo" sz="1200" b="0" kern="1200">
                <a:solidFill>
                  <a:schemeClr val="tx1"/>
                </a:solidFill>
                <a:effectLst/>
                <a:latin typeface="+mn-lt"/>
                <a:ea typeface="+mn-ea"/>
                <a:cs typeface="+mn-cs"/>
              </a:rPr>
              <a:t> ນໍາໃຊ້ມັນເພື່ອຈັດການຂໍ້ມູນສ່ວນຕົວຂອງທ່ານກ່ຽວກັບສິນທົດແທນຂອງ Medicare ດັ້ງເດີມໄດ້.  ເຊິ່ງເປັນເວັບໄຊຟຣີ ແລະ ປອດໄພ ທີ່ຈະຊ່ວຍໃຫ້ທ່ານສາມາດກວດສອບຂໍ້ມູນໄດ້ທາງອອນລາຍ ກ່ຽວກັບການຄຸ້ມຄອງ, ສະຖານະການລົງທະບຽນ ແລະ ການຮຽກທວງ Medicare ໄດ້ຢ່າງງ່າຍດາຍ.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50</a:t>
            </a:fld>
            <a:endParaRPr lang="en-US"/>
          </a:p>
        </p:txBody>
      </p:sp>
    </p:spTree>
    <p:extLst>
      <p:ext uri="{BB962C8B-B14F-4D97-AF65-F5344CB8AC3E}">
        <p14:creationId xmlns:p14="http://schemas.microsoft.com/office/powerpoint/2010/main" val="3158157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ຍິນດີຕ້ອນຮັບສູ່ພາກທີ 4 ຂອງຊຸດຂໍ້ມູນນີ້.  ໃນພາກນີ້ ທ່ານຈະໄດ້ຮຽນຮູ້ກ່ຽວກັບແຜນ Medicare Advantage (ທີ່ຮູ້ຈັກກັນໃນນາມ Medicare ພາກ C) ພ້ອມທັງຂໍ້ມູນຫຍໍ້ກ່ຽວກັບການຄຸ້ມຄອງສຸຂະພາບປະເພດອື່ນໆຈຳນວນໜຶ່ງ.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51</a:t>
            </a:fld>
            <a:endParaRPr lang="en-US"/>
          </a:p>
        </p:txBody>
      </p:sp>
    </p:spTree>
    <p:extLst>
      <p:ext uri="{BB962C8B-B14F-4D97-AF65-F5344CB8AC3E}">
        <p14:creationId xmlns:p14="http://schemas.microsoft.com/office/powerpoint/2010/main" val="4207379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ມາເບິ່ງຢ້ອນກັບໄປຍັງຕາຕະລາງຂອງພວກເຮົາທີ່ສະແດງໃຫ້ເຫັນທາງເລືອກໃນການຄຸ້ມຄອງຂອງພວກເຮົາ.  ແຜນ Medicare Advantage ເປັນທາງເລືອກສຳຮອງທີ່ຈະໄດ້ຮັບການຄຸ້ມຄອງຈາກ Medicare ຂອງທ່ານ.</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52</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ແຜນ Medicare Advantage ຄຸ້ມຄອງການບໍລິການ ແລະ ອຸປະກອນຂອງພາກ A ແລະ ພາກ B ທັງໝົດ ແລະ ໂດຍປົກກະຕິແລ້ວ ລວມທັງ D ອີກດ້ວຍ. ແຜນເຫຼົ່ານີ້ດຳເນີນງານໂດຍບໍລິສັດປະກັນໄພເອກະຊົນທີ່ໄດ້ຮັບການອະນຸມັດຈາກ Medicare.  ທ່ານຕ້ອງມີທັງພາກ A ແລະ B ເພື່ອເຂົ້າຮ່ວມແຜນ Medicare Advantage.  ໃນແຜນສ່ວນໃຫຍ່, ທ່ານຈໍາເປັນຕ້ອງໃຊ້ທ່ານໝໍ, ໂຮງໝໍ ແລະ ຜູ້ໃຫ້ບໍລິການອື່ນໆ ທີ່ຢູ່ໃນເຄືອຂ່າຍຂອງແຜນ ບໍ່ດັ່ງນັ້ນທ່ານຈະໄດ້ຈ່າຍຫຼາຍຂຶ້ນ ຫຼື ໄດ້ຈ່າຍຄ່າໃຊ້ຈ່າຍທັງໝົດ.  ຜູ້ໃຫ້ບໍລິການສາມາດເຂົ້າຮ່ວມ ຫຼື ອອກຈາກເຄືອຂ່າຍຂອງແຜນໄດ້ທຸກເວລາໃນລະຫວ່າງປີ.  ຖ້າສິ່ງນີ້ເກີດຂຶ້ນ, ທ່ານອາດຈະຕ້ອງເລືອກຜູ້ໃຫ້ບໍລິການໃໝ່. ໂດຍທົ່ວໄປແລ້ວ ທ່ານບໍ່ສາມາດປ່ຽນແຜນໃນລະຫວ່າງປີໄດ້ ຖ້າສິ່ງດັ່ງກ່າວເກີດຂຶ້ນ.</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53</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b="0" i="0"/>
              <a:t>ແຜນ Medicare Advantage ແມ່ນມີຢູ່ຫຼາຍປະເພດ.  </a:t>
            </a:r>
            <a:r>
              <a:rPr lang="lo" b="1" i="0"/>
              <a:t>ແຜນ Health Maintenance Organization (HMO) ຂອງ Medicare </a:t>
            </a:r>
            <a:r>
              <a:rPr lang="lo" b="0" i="0"/>
              <a:t>ມີເຄືອຂ່າຍຜູ້ໃຫ້ບໍລິການ ແລະ ທ່ານໄດ້ຮັບການດູແລ ແລະ ການບໍລິການຂອງທ່ານຈາກທ່ານໝໍ ຫຼື ໂຮງໝໍໃນເຄືອຂ່າຍຂອງແຜນ. ຖ້າທ່ານເຂົ້າຮັບການເບິ່ງແຍງດູແລຢູ່ນອກເຄືອຂ່າຍ, ທ່ານອາດຈະຕ້ອງໄດ້ຈ່າຍເຕັມ. ນອກຈາກນັ້ນ </a:t>
            </a:r>
            <a:r>
              <a:rPr lang="lo" b="1" i="0"/>
              <a:t>ແຜນ Preferred Provider Organisation (PPO) ຂອງ Medicare </a:t>
            </a:r>
            <a:r>
              <a:rPr lang="lo" b="0" i="0"/>
              <a:t>ກໍຍັງມີເຄືອຂ່າຍທ່ານໝໍ ແລະ ໂຮງໝອີກດ້ວຍໍ, ແຕ່ດ້ວຍແຜນ PPO, ທ່ານຍັງຈະສາມາດໃຊ້ຜູ້ໃຫ້ບໍລິການນອກເຄືອຂ່າຍສຳລັບການບໍລິການທີ່ໄດ້ຮັບການຄຸ້ມຄອງໄດ້ອີກດ້ວຍ, ໂດຍປົກກະຕິແລ້ວມີຄ່າໃຊ້ຈ່າຍສູງກວ່າ.</a:t>
            </a:r>
          </a:p>
          <a:p>
            <a:pPr rtl="0"/>
            <a:r>
              <a:rPr lang="lo" b="1" i="0"/>
              <a:t>ແຜນ Private Fee-for-Service (PFFS) ຂອງ Medicare </a:t>
            </a:r>
            <a:r>
              <a:rPr lang="lo" b="0" i="0"/>
              <a:t>ຊ່ວຍໃຫ້ທ່ານສາມາດໄປຫາທ່ານໝໍ ຫຼືໂຮງໝໍທີ່ໄດ້ຮັບການອະນຸມັດຈາກ Medicare ຄົນໃດກໍໄດ້ ທີ່ຍອມຮັບຂໍ້ກຳນົດເການຈ່າຍເງິນຂອງແຜນ ແລະຕົກລົງທີ່ຈະປິ່ນປົວທ່ານ. ນອກຈາກນັ້ນ ທ່ານກໍຍັງສາມາດໄປພົບຜູ້ໃຫ້ບໍລິການໃນເຄືອຂ່າຍໃດກໍໄດ້ທີ່ໄດ້ຕົກລົງຈະປີ່ນປົວສະມາຊິກຂອງແຜນຢູ່ສະເໝີ. ນອກຈາກນັ້ນ ທ່ານກໍຍັງສາມາດເລືອກຜູ້ໃຫ້ບໍລິການນອກເຄືອຂ່າຍທີ່ຍອມຮັບເງື່ອນໄຂຂອງແຜນໄດ້ອີກດ້ວຍ - ແຕ່ທ່ານອາດຈະໄດ້ຈ່າຍຫຼາຍຂຶ້ນ.</a:t>
            </a:r>
          </a:p>
          <a:p>
            <a:pPr rtl="0"/>
            <a:r>
              <a:rPr lang="lo" b="1" i="0"/>
              <a:t>ແຜນ Special Needs Plans (SNP) ຂອງ Medicare </a:t>
            </a:r>
            <a:r>
              <a:rPr lang="lo" b="0" i="0"/>
              <a:t>ໄດ້ຮັບການອອກແບບມາ ເພື່ອໃຫ້ການຄຸ້ມຄອງການດູແລທີ່ເນັ້ນໜັກໃສ່, ຄວາມຊ່ຽວຊານພິເສດຂອງຜູ້ໃຫ້ບໍລິການຂອງແຜນ ແລະ ສິນທົດແທນທີ່ປັບເໝາະກັບກຸ່ມສະເພາະ, ລວມທັງ: ບຸກຄົນທີ່ອາໄສຢູ່ໃນສະຖາບັນສະເພາະໃດຫນຶ່ງ (ເຊັ່ນ: ເຮືອນພັກຄົນຊະລາ), ຜູ້ມີສິດໄດ້ຮັບທັງ Medicare ແລະ Medicaid ແລະ ຜູ້ທີ່ມີພະຍາດຊໍາເຮື້ອ ຫຼື ພິການສະເພາະໃດໜຶ່ງ.</a:t>
            </a:r>
          </a:p>
          <a:p>
            <a:pPr rtl="0"/>
            <a:r>
              <a:rPr lang="lo" b="1" i="0"/>
              <a:t>ແຜນບັນຊີເງິນຝາກປະຢັດທາງການແພດ (MSA) ຂອງ Medicare </a:t>
            </a:r>
            <a:r>
              <a:rPr lang="lo" b="0" i="0"/>
              <a:t>ລວມເອົາແຜນປະກັນສຸຂະພາບທີ່ມີຈຳນວນທີ່ເປັນຄວາມຮັບຜິດຊອບສ່ວນທຳອິດສູງກັບບັນຊີທະນາຄານໃດໜຶ່ງ.  Medicare ຝາກເງິນເຂົ້າບັນຊີ ແລະ ທ່ານໃຊ້ເງິນເພື່ອຈ່າຍຄ່າບໍລິການດູແລສຸຂະພາບຂອງທ່ານ. </a:t>
            </a:r>
            <a:r>
              <a:rPr lang="lo" b="0" i="1"/>
              <a:t>**</a:t>
            </a:r>
            <a:r>
              <a:rPr lang="lo" i="1"/>
              <a:t>ທ່ານສາມາດເພີ່ມແຜນພາກ D ໃຫ້ກັບແຜນ Private Fee-for-Service ຂອງ Medicare ຫຼື ບັນຊີເງິນຝາກປະຢັດທາງການແພດ (MSA) ຂອງ Medicare ທີ່ບໍ່ໄດ້ລວມການຄຸ້ມຄອງຢາຕາມໃບສັ່ງແພດເຂົ້າ. ທ່ານບໍ່ສາມາດເພີ່ມການຄຸ້ມຄອງຂອງພາກ D ໃຫ້ກັບແຜນ HMO ຫຼື PPO ທີ່ຍັງບໍ່ມີການຄຸ້ມຄອງຢາ. </a:t>
            </a:r>
            <a:endParaRPr lang="en-US" b="0" i="1"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54</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4694" indent="-174694" rtl="0">
              <a:buFont typeface="Wingdings" panose="05000000000000000000" pitchFamily="2" charset="2"/>
              <a:buChar char="§"/>
            </a:pPr>
            <a:r>
              <a:rPr lang="lo"/>
              <a:t>ຖ້າທ່ານເຂົ້າຮ່ວມແຜນ Medicare Advantage, ທ່ານ </a:t>
            </a:r>
          </a:p>
          <a:p>
            <a:pPr marL="354241" lvl="1" indent="-176312" rtl="0">
              <a:buFont typeface="Arial" panose="020B0604020202020204" pitchFamily="34" charset="0"/>
              <a:buChar char="•"/>
            </a:pPr>
            <a:r>
              <a:rPr lang="lo"/>
              <a:t>ຍັງຄົງຢູ່ໃນ Medicare ໂດຍມີສິດ ແລະ ການປົກປ້ອງອັນດຽວກັນ.</a:t>
            </a:r>
          </a:p>
          <a:p>
            <a:pPr marL="354241" lvl="1" indent="-176312" rtl="0">
              <a:buFont typeface="Arial" panose="020B0604020202020204" pitchFamily="34" charset="0"/>
              <a:buChar char="•"/>
            </a:pPr>
            <a:r>
              <a:rPr lang="lo"/>
              <a:t>ທ່ານຕ້ອງປະຕິບັດຕາມກົດລະບຽບຂອງແຜນ ກ່ຽວກັບວິທີການຮັບການບໍລິການຂອງທ່ານ (ເຊັ່ນ ທ່ານຈຳເປັນຕ້ອງມີການນຳສົ່ງໄປພົບຜູ້ຊ່ຽວຊານໃດໜຶ່ງ ຫຼື ບໍ່ ຫຼື ຖ້າທ່ານຕ້ອງໄດ້ໄປຫາຜູ້ໃຫ້ບໍລິການໃນເຄືອຂ່າຍ.  ກົດລະບຽບເຫຼົ່ານີ້ສາມາດປ່ຽນແປງໄດ້ໃນແຕ່ລະປີ.)</a:t>
            </a:r>
          </a:p>
          <a:p>
            <a:pPr marL="354241" lvl="1" indent="-176312" rtl="0">
              <a:buFont typeface="Arial" panose="020B0604020202020204" pitchFamily="34" charset="0"/>
              <a:buChar char="•"/>
            </a:pPr>
            <a:r>
              <a:rPr lang="lo"/>
              <a:t>ທ່ານສາມາດຈະເລືອກແຜນທີ່ລວມມີການຄຸ້ມຄອງຢາຕາມໃບສັ່ງແພດ.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ແຜນ Medicare Advantage ບໍ່ສາມາດເກັບຄ່າບໍລິການຫຼາຍກວ່າ Medicare ດັ້ງເດີມ ສໍາລັບການບໍລິການບາງຢ່າງເຊັ່ນ: ເຄມີບໍາບັດ, ການຟອກເລືອດ ແລະ ການເບິ່ງແຍງດູແລໃນສະຖານທີ່ພະຍາບານທີ່ມີຄວາມຊໍານິຊໍານານ.</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ແຜນ Medicare Advantage ແຕ່ລະແຜນ ອາດມີສິນທົດແທນ ແລະ ການແບ່ງປັນຄ່າໃຊ້ຈ່າຍທີ່ແຕກຕ່າງກັນ.</a:t>
            </a:r>
          </a:p>
          <a:p>
            <a:pPr marL="354241" lvl="1" indent="-176312" rtl="0">
              <a:buFont typeface="Arial" panose="020B0604020202020204" pitchFamily="34" charset="0"/>
              <a:buChar char="•"/>
            </a:pPr>
            <a:r>
              <a:rPr lang="lo"/>
              <a:t>ທ່ານສາມາດຈະເລືອກແຜນທີ່ລວມມີສິນທົດແທນພິເສດ ເຊັ່ນ: ສິນທົດແທນດ້ານສາຍຕາ ຫຼື ແຂ້ວ (ເຊິ່ງບໍ່ໄດ້ຮັບການຄຸ້ມຄອງຈາກ Medicare ດັ້ງເດີມ)</a:t>
            </a:r>
          </a:p>
          <a:p>
            <a:pPr marL="174697" indent="-174697" rtl="0" fontAlgn="base">
              <a:buFont typeface="Wingdings" panose="05000000000000000000" pitchFamily="2" charset="2"/>
              <a:buChar char="§"/>
            </a:pPr>
            <a:endParaRPr lang="en-US" b="1" dirty="0"/>
          </a:p>
          <a:p>
            <a:pPr marL="174697" indent="-174697" rtl="0" fontAlgn="base">
              <a:buFont typeface="Wingdings" panose="05000000000000000000" pitchFamily="2" charset="2"/>
              <a:buChar char="§"/>
            </a:pPr>
            <a:r>
              <a:rPr lang="lo" b="1"/>
              <a:t>ທ່ານບໍ່ສາມາດໃຊ້ນະໂຍບາຍ Medigap ກັບແຜນ Medicare Advantage ໄດ້.</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55</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589"/>
              </a:spcBef>
            </a:pPr>
            <a:r>
              <a:rPr lang="lo">
                <a:ea typeface="Arial" pitchFamily="84" charset="0"/>
                <a:cs typeface="Arial" pitchFamily="84" charset="0"/>
              </a:rPr>
              <a:t>ຖ້າທ່ານເຂົ້າແຜນ Medicare Advantage, ທ່ານຈະໄດ້ສືບຕໍ່ຈ່າຍເບ້ຍປະກັນໄພລາຍເດືອນຂອງ Medicare ພາກ B ຂອງທ່ານ.  (ບຸກຄົນທີ່ມີລາຍໄດ້ ແລະ ແຫຼ່ງຊັບພະຍາກອນຈຳກັດອາດຈະມີສິດໄດ້ຮັບການຊ່ວຍເຫຼືອດ້ານຄ່າໃຊ້ຈ່າຍຂອງ Medicare ຜ່ານໂຄງການສິນທົດແທນທີ່ຖືກອອກແບບມາສໍາລັບສະຖານະການນັ້ນ. ປະເດັນນີ້ຈະນຳມາເວົ້າຢູ່ໃນພາກທີ 5 ຂອງຊຸດຂໍ້ມູນນີ້.)</a:t>
            </a:r>
          </a:p>
          <a:p>
            <a:pPr rtl="0">
              <a:spcBef>
                <a:spcPts val="589"/>
              </a:spcBef>
            </a:pPr>
            <a:endParaRPr lang="en-US" dirty="0">
              <a:ea typeface="Arial" pitchFamily="84" charset="0"/>
              <a:cs typeface="Arial" pitchFamily="84" charset="0"/>
            </a:endParaRPr>
          </a:p>
          <a:p>
            <a:pPr rtl="0">
              <a:spcBef>
                <a:spcPts val="0"/>
              </a:spcBef>
            </a:pPr>
            <a:r>
              <a:rPr lang="lo">
                <a:ea typeface="Arial" pitchFamily="84" charset="0"/>
                <a:cs typeface="Arial" pitchFamily="84" charset="0"/>
              </a:rPr>
              <a:t>ນອກຈາກນັ້ນ ກໍຍັງມີຄ່າໃຊ້ຈ່າຍອື່ນໆທີ່ທ່ານອາດຈະຕ້ອງຈ່າຍອີກດ້ວຍ ເຊັ່ນ:</a:t>
            </a:r>
          </a:p>
          <a:p>
            <a:pPr marL="167422" indent="-167422" rtl="0">
              <a:spcBef>
                <a:spcPts val="0"/>
              </a:spcBef>
              <a:buFont typeface="Wingdings" panose="05000000000000000000" pitchFamily="2" charset="2"/>
              <a:buChar char="§"/>
            </a:pPr>
            <a:r>
              <a:rPr lang="lo">
                <a:ea typeface="Arial" pitchFamily="84" charset="0"/>
                <a:cs typeface="Arial" pitchFamily="84" charset="0"/>
              </a:rPr>
              <a:t>ເບ້ຍປະກັນໄພລາຍເດືອນເພີ່ມເຕີມຕໍ່ແຜນ</a:t>
            </a:r>
          </a:p>
          <a:p>
            <a:pPr marL="167422" indent="-167422" rtl="0">
              <a:spcBef>
                <a:spcPts val="0"/>
              </a:spcBef>
              <a:buFont typeface="Wingdings" panose="05000000000000000000" pitchFamily="2" charset="2"/>
              <a:buChar char="§"/>
            </a:pPr>
            <a:r>
              <a:rPr lang="lo">
                <a:ea typeface="Arial" pitchFamily="84" charset="0"/>
                <a:cs typeface="Arial" pitchFamily="84" charset="0"/>
              </a:rPr>
              <a:t>ຈຳນວນທີ່ເປັນຄວາມຮັບຜິດຊອບສ່ວນທຳອິດ, ການປະກັນໄພຮ່ວມ ແລະ ການຈ່າຍຮ່ວມ</a:t>
            </a:r>
          </a:p>
          <a:p>
            <a:pPr marL="384096" lvl="1" indent="-165930" rtl="0">
              <a:spcBef>
                <a:spcPts val="0"/>
              </a:spcBef>
              <a:buFont typeface="Arial" panose="020B0604020202020204" pitchFamily="34" charset="0"/>
              <a:buChar char="•"/>
            </a:pPr>
            <a:r>
              <a:rPr lang="lo">
                <a:ea typeface="Arial" pitchFamily="84" charset="0"/>
                <a:cs typeface="Arial" pitchFamily="84" charset="0"/>
              </a:rPr>
              <a:t>ຄ່າໃຊ້ຈ່າຍເຫຼົ່ານີ້ແມ່ນ</a:t>
            </a:r>
          </a:p>
          <a:p>
            <a:pPr marL="552400" lvl="1" indent="-165261" rtl="0">
              <a:spcBef>
                <a:spcPts val="0"/>
              </a:spcBef>
              <a:buSzPct val="50000"/>
              <a:buFont typeface="Wingdings" panose="05000000000000000000" pitchFamily="2" charset="2"/>
              <a:buChar char="q"/>
            </a:pPr>
            <a:r>
              <a:rPr lang="lo">
                <a:ea typeface="Arial" pitchFamily="84" charset="0"/>
                <a:cs typeface="Arial" pitchFamily="84" charset="0"/>
              </a:rPr>
              <a:t>ແຕກຕ່າງຈາກ Medicare ດັ້ງເດີມ </a:t>
            </a:r>
          </a:p>
          <a:p>
            <a:pPr marL="552400" lvl="1" indent="-165261" rtl="0">
              <a:spcBef>
                <a:spcPts val="0"/>
              </a:spcBef>
              <a:buSzPct val="50000"/>
              <a:buFont typeface="Wingdings" panose="05000000000000000000" pitchFamily="2" charset="2"/>
              <a:buChar char="q"/>
            </a:pPr>
            <a:r>
              <a:rPr lang="lo">
                <a:ea typeface="Arial" pitchFamily="84" charset="0"/>
                <a:cs typeface="Arial" pitchFamily="84" charset="0"/>
              </a:rPr>
              <a:t>ແຕກຕ່າງກັນໄປຕາມແຕ່ລະແຜນ</a:t>
            </a:r>
          </a:p>
          <a:p>
            <a:pPr marL="552400" lvl="1" indent="-165261" rtl="0">
              <a:spcBef>
                <a:spcPts val="0"/>
              </a:spcBef>
              <a:buSzPct val="50000"/>
              <a:buFont typeface="Wingdings" panose="05000000000000000000" pitchFamily="2" charset="2"/>
              <a:buChar char="q"/>
            </a:pPr>
            <a:r>
              <a:rPr lang="lo">
                <a:ea typeface="Arial" pitchFamily="84" charset="0"/>
                <a:cs typeface="Arial" pitchFamily="84" charset="0"/>
              </a:rPr>
              <a:t>ແລະ ອາດຈະສູງກວ່າ ຖ້າທ່ານໄປຫາທ່ານໝໍທີ່ຢູ່ນອກເຄືອຂ່າຍ</a:t>
            </a:r>
          </a:p>
          <a:p>
            <a:pPr marL="385608" indent="-165261" rtl="0">
              <a:spcBef>
                <a:spcPts val="0"/>
              </a:spcBef>
              <a:buSzPct val="100000"/>
              <a:buFont typeface="Arial" panose="020B0604020202020204" pitchFamily="34" charset="0"/>
              <a:buChar char="•"/>
            </a:pPr>
            <a:r>
              <a:rPr lang="lo">
                <a:ea typeface="Arial" pitchFamily="84" charset="0"/>
                <a:cs typeface="Arial" pitchFamily="84" charset="0"/>
              </a:rPr>
              <a:t>ແຜນການ Medicare Advantage ທັງໝົດມີຈຳນວນທີ່ຕ້ອງໄດ້ຈົກຖົງຈ່າຍສູງສຸດ. </a:t>
            </a:r>
            <a:r>
              <a:rPr lang="lo"/>
              <a:t>ເມື່ອທ່ານຈ່າຍຮອດຂີດຈຳກັດນີ້, ທ່ານຈະບໍ່ໄດ້ຈ່າຍຫຍັງອີກສຳລັບການບໍລິການທີ່ໄດ້ຮັບການຄຸ້ມຄອງ.</a:t>
            </a:r>
            <a:r>
              <a:rPr lang="lo">
                <a:ea typeface="Arial" pitchFamily="84" charset="0"/>
                <a:cs typeface="Arial" pitchFamily="84" charset="0"/>
              </a:rPr>
              <a:t> </a:t>
            </a:r>
            <a:r>
              <a:rPr lang="lo"/>
              <a:t>ຂີດຈໍາກັດນີ້ອາດຈະແຕກຕ່າງກັນລະຫວ່າງແຜນ Medicare Advantage ແລະ ສາມາດປ່ຽນແປງໄດ້ໃນແຕ່ລະປີ. ນີ້ແມ່ນບາງສິ່ງທີ່ທ່ານຄວນພິຈາລະນາໃນເວລາເລືອກແຜນ.</a:t>
            </a:r>
          </a:p>
          <a:p>
            <a:pPr marL="220347" indent="0" rtl="0">
              <a:spcBef>
                <a:spcPts val="0"/>
              </a:spcBef>
              <a:buSzPct val="100000"/>
              <a:buFont typeface="Arial" panose="020B0604020202020204" pitchFamily="34" charset="0"/>
              <a:buNone/>
            </a:pPr>
            <a:endParaRPr lang="en-US" dirty="0"/>
          </a:p>
          <a:p>
            <a:pPr marL="220347" marR="0" lvl="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a:pPr>
            <a:r>
              <a:rPr lang="lo"/>
              <a:t>ເພື່ອເບິ່ງຄ່າໃຊ້ຈ່າຍໃນປັດຈຸບັນພາຍໃຕ້ແຜນ Medicare Advantage ພາກ C, ໃຫ້ປຽບທຽບແຜນຕ່າງໆໃນ </a:t>
            </a:r>
            <a:r>
              <a:rPr lang="lo" sz="1800" u="sng">
                <a:solidFill>
                  <a:srgbClr val="1F3864"/>
                </a:solidFill>
                <a:effectLst/>
                <a:latin typeface="Calibri" panose="020F0502020204030204" pitchFamily="34" charset="0"/>
                <a:ea typeface="Calibri" panose="020F0502020204030204" pitchFamily="34" charset="0"/>
                <a:hlinkClick r:id="rId3"/>
              </a:rPr>
              <a:t>www.medicare.gov</a:t>
            </a:r>
            <a:r>
              <a:rPr lang="lo" sz="1800" u="sng">
                <a:solidFill>
                  <a:srgbClr val="1F3864"/>
                </a:solidFill>
                <a:effectLst/>
                <a:latin typeface="Calibri" panose="020F0502020204030204" pitchFamily="34" charset="0"/>
                <a:ea typeface="Calibri" panose="020F0502020204030204" pitchFamily="34" charset="0"/>
              </a:rPr>
              <a:t>.</a:t>
            </a:r>
            <a:endParaRPr lang="en-US" dirty="0"/>
          </a:p>
          <a:p>
            <a:pPr marL="220347" indent="0" rtl="0">
              <a:spcBef>
                <a:spcPts val="0"/>
              </a:spcBef>
              <a:buSzPct val="100000"/>
              <a:buFont typeface="Arial" panose="020B0604020202020204" pitchFamily="34" charset="0"/>
              <a:buNone/>
            </a:pPr>
            <a:endParaRPr lang="en-US" dirty="0"/>
          </a:p>
          <a:p>
            <a:pPr marL="385608" indent="-165261" rtl="0">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56</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ໃນເວລາຕັດສິນໃຈກ່ຽວກັບການຄຸ້ມຄອງຈາກ Medicare ຂອງທ່ານ, ສິ່ງສໍາຄັນກໍຄືຕ້ອງພິຈາລະນາເຖິງຂໍ້ດີ ແລະ ຂໍ້ເສຍຂອງແຜນ Medicare Advantage.</a:t>
            </a:r>
          </a:p>
          <a:p>
            <a:pPr rt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ກະລຸນາຈື່ໄວ້ວ່າ ແຜນ Medicare Advantage ສາມາດດຳເນີນການປ່ຽນແປງການຄຸ້ມຄອງ, ຄ່າໃຊ້ຈ່າຍ, ພື້ນທີ່ບໍລິການ ແລະ ອື່ນໆອີກຂອງຕົນໄດ້ໃນແຕ່ລະປີ.  ການປ່ຽນແປງເຫຼົ່ານີ້ຈະຖືກບັນທຶກໄວ້ໃນ "ແຈ້ງການກ່ຽວກັບການປ່ຽນແປງປະຈໍາປີ" ທີ່ແຜນຈະສົ່ງອອກໃນທຸກໆປີໃນທ້າຍເດືອນກັນຍາ. ທ່ານຄວນອ່ານແຈ້ງການນີ້ ແລະ ພິຈາລະນາວ່າແຜນນີ້ຈະສືບຕໍ່ເປັນແຜນທີ່ດີທີ່ສຸດສໍາລັບທ່ານໃນປີຕໍ່ໄປ ຫຼື ບໍ່. ທ່ານສາມາດປຽບທຽບແຜນຂອງທ່ານກັບແຜນອື່ນໆທີ່ມີຢູ່ໄດ້ ແລະ ດຳເນີນການປ່ຽນແປງໃດໜຶ່ງໄດ້ໃນຊ່ວງໄລຍະເວລາການເປີດລົງທະບຽນປະຈໍາປີຂອງ Medicare.  ປະເດັນນີ້ຈະນຳມາເວົ້າຕື່ມອີກໃນພາກທີ 4 ຂອງຊຸດຂໍ້ມູນນີ້.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57</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ນອກເໜືອຈາກສິ່ງທີ່ພວກເຮົາໄດ້ເວົ້າມາແລ້ວນັ້ນແລ້ວ, ມີບຸກຄົນຈໍານວນຫຼາຍກໍໄດ້ຮັບການຄຸ້ມຄອງດ້ານການເບິ່ງແຍງດູແລສຸຂະພາບຂອງຕົນໂດຍຜ່ານການປະກັນສຸຂະພາບປະເພດອື່ນໆ.</a:t>
            </a:r>
          </a:p>
          <a:p>
            <a:pPr rtl="0"/>
            <a:endParaRPr lang="en-US" dirty="0"/>
          </a:p>
          <a:p>
            <a:pPr marL="171450" indent="-171450" rtl="0">
              <a:buFont typeface="Arial" panose="020B0604020202020204" pitchFamily="34" charset="0"/>
              <a:buChar char="•"/>
            </a:pPr>
            <a:r>
              <a:rPr lang="lo"/>
              <a:t>ນາຍຈ້າງບາງຄົນໃຫ້ </a:t>
            </a:r>
            <a:r>
              <a:rPr lang="lo" b="1"/>
              <a:t>ແຜນສຸຂະພາບແບບກຸ່ມສຳລັບພະນັກງານບໍານານ.</a:t>
            </a:r>
          </a:p>
          <a:p>
            <a:pPr marL="628650" lvl="1" indent="-171450" rtl="0">
              <a:buFont typeface="Arial" panose="020B0604020202020204" pitchFamily="34" charset="0"/>
              <a:buChar char="•"/>
            </a:pPr>
            <a:r>
              <a:rPr lang="lo"/>
              <a:t>ຖ້ານາຍຈ້າງຂອງທ່ານໃຫ້ແຜນປະເພດນີ້, ສິ່ງສຳຄັນກໍຄືຕ້ອງສອບຖາມແຜນ ສຳລັບລາຍລະອຽດໃນການຄຸ້ມຄອງ.</a:t>
            </a:r>
          </a:p>
          <a:p>
            <a:pPr marL="628650" lvl="1" indent="-171450" rtl="0">
              <a:buFont typeface="Arial" panose="020B0604020202020204" pitchFamily="34" charset="0"/>
              <a:buChar char="•"/>
            </a:pPr>
            <a:r>
              <a:rPr lang="lo"/>
              <a:t>ແຜນເຫຼົ່ານີ້ບາງອັນສະເໜີການຄຸ້ມຄອງຢາຕາມໃບສັ່ງແພດທີ່ໜ້າເຊື່ອຖື.  </a:t>
            </a:r>
          </a:p>
          <a:p>
            <a:pPr marL="628650" lvl="1" indent="-171450" rtl="0">
              <a:buFont typeface="Arial" panose="020B0604020202020204" pitchFamily="34" charset="0"/>
              <a:buChar char="•"/>
            </a:pPr>
            <a:r>
              <a:rPr lang="lo"/>
              <a:t>ສິ່ງທີ່ດີທີ່ສຸດທີ່ຕ້ອງເຮັດຄືການຕິດຕໍ່ກັບນາຍຈ້າງ ຫຼື ຜູ້ບໍລິຫານສິນທົດແທນຂອງສະຫະພັນ ເພື່ອຊອກເບິ່ງວ່າ ປະກັນໄພຂອງທ່ານເຮັດວຽກກັບ Medicare ຄືແນວໃດ.</a:t>
            </a:r>
          </a:p>
          <a:p>
            <a:pPr marL="171450" indent="-171450" rtl="0">
              <a:buFont typeface="Arial" panose="020B0604020202020204" pitchFamily="34" charset="0"/>
              <a:buChar char="•"/>
            </a:pPr>
            <a:r>
              <a:rPr lang="lo"/>
              <a:t>ການຄຸ້ມຄອງການດູແລສຸຂະພາບອີກປະເພດໜຶ່ງແມ່ນການຄຸ້ມຄອງສຳລັບທະຫານ. ການຄຸ້ມຄອງນີ້ແມ່ນສະໜອງໃຫ້ຜ່ານອົງການຄຸ້ມຄອງນັກຮົບເກົ່າ (VA) ຫຼື TriCare.</a:t>
            </a:r>
          </a:p>
          <a:p>
            <a:pPr marL="171450" indent="-171450" rtl="0">
              <a:buFont typeface="Arial" panose="020B0604020202020204" pitchFamily="34" charset="0"/>
              <a:buChar char="•"/>
            </a:pPr>
            <a:r>
              <a:rPr lang="lo"/>
              <a:t>ແລະ ສໍາລັບຜູ້ທີ່ມີລາຍໄດ້ຈໍາກັດ, ການຄຸ້ມຄອງການດູແລສຸຂະພາບແມ່ນມີໃຫ້ໂດຍຜ່ານ Medicaid ແລະ ໂຄງການຊ່ວຍເຫຼືອທາງດ້ານການເງິນອື່ນໆ. </a:t>
            </a:r>
          </a:p>
          <a:p>
            <a:pPr marL="0" indent="0" rtl="0">
              <a:buFont typeface="Arial" panose="020B0604020202020204" pitchFamily="34" charset="0"/>
              <a:buNone/>
            </a:pPr>
            <a:endParaRPr lang="en-US" dirty="0"/>
          </a:p>
          <a:p>
            <a:pPr marL="171450" indent="-171450" rtl="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58</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59</a:t>
            </a:fld>
            <a:endParaRPr lang="en-US"/>
          </a:p>
        </p:txBody>
      </p:sp>
    </p:spTree>
    <p:extLst>
      <p:ext uri="{BB962C8B-B14F-4D97-AF65-F5344CB8AC3E}">
        <p14:creationId xmlns:p14="http://schemas.microsoft.com/office/powerpoint/2010/main" val="4001656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lo"/>
              <a:t>ຖ້າທ່ານບໍ່ໄດ້ຮັບການລົງທະບຽນເຂົ້າໂດຍອັດຕະໂນມັດ, ໂອກາດທໍາອິດຂອງທ່ານທີ່ຈະລົງທະບຽນເຂົ້າໃນ Medicare ແມ່ນຢູ່ໃນລະຫວ່າງ </a:t>
            </a:r>
            <a:r>
              <a:rPr lang="lo" b="1"/>
              <a:t>ໄລຍະເວລາການລົງທະບຽນເບື້ອງຕົ້ນ</a:t>
            </a:r>
            <a:r>
              <a:rPr lang="lo"/>
              <a:t>ຂອງທ່ານ, ເຊິ່ງມີກຳນົດເວລາ 7 ເດືອນ ແລະ ປະກອບດ້ວຍ 3 ເດືອນກ່ອນທີ່ທ່ານຈະຄົບອາຍຸ 65 ປີ, ເດືອນທີ່ທ່ານມີອາຍຸຄົບ 65 ປີ ແລະ 3 ເດືອນຫຼັງຈາກທີ່ທ່ານມີອາຍຄົບຸ 65 ປີ.  ການຄຸ້ມຄອງຂອງທ່ານຈະເລີ່ມຕົ້ນ ໂດຍອີງໃສ່ເວລາທີ່ທ່ານລົງທະບຽນເຂົ້າ. ຖ້າທ່ານລົງທະບຽນໃນຊ່ວງ 3 ເດືອນທໍາອິດ ການຄຸ້ມຄອງຂອງທ່ານຈະເລີ່ມຕົ້ນໃນມື້ທໍາອິດຂອງເດືອນທີ່ທ່ານມີອາຍຸຄົບ 65 ປີ. ຖ້າທ່ານລົງທະບຽນຫຼັງຈາກເວລານັ້ນ, ການຄຸ້ມຄອງຂອງທ່ານຈະເລີ່ມຕົ້ນໃນພາຍຫຼັງ, ເຊິ່ງຂຶ້ນກັບວັນທີທີ່ທ່ານລົງທະບຽນ.</a:t>
            </a:r>
          </a:p>
          <a:p>
            <a:pPr marL="0" indent="0" rtl="0">
              <a:lnSpc>
                <a:spcPct val="110000"/>
              </a:lnSpc>
              <a:spcBef>
                <a:spcPts val="600"/>
              </a:spcBef>
              <a:buFont typeface="Wingdings" panose="05000000000000000000" pitchFamily="2" charset="2"/>
              <a:buNone/>
            </a:pPr>
            <a:endParaRPr lang="en-US" dirty="0"/>
          </a:p>
          <a:p>
            <a:pPr marL="0" indent="0" rtl="0">
              <a:lnSpc>
                <a:spcPct val="90000"/>
              </a:lnSpc>
              <a:buFont typeface="Wingdings" panose="05000000000000000000" pitchFamily="2" charset="2"/>
              <a:buNone/>
            </a:pPr>
            <a:r>
              <a:rPr lang="lo" sz="2400" b="1">
                <a:cs typeface="Arial" charset="0"/>
              </a:rPr>
              <a:t>ນອກຈາກນັ້ນ ກໍຍັງມີໄລຍະເວລາການລົງທະບຽນພິເສດອີກດ້ວຍ:</a:t>
            </a:r>
            <a:r>
              <a:rPr lang="lo" sz="2000">
                <a:cs typeface="Arial" charset="0"/>
              </a:rPr>
              <a:t> ຖ້າທ່ານລໍຖ້າລົງທະບຽນເຂົ້າໃນພາກ B ເພາະວ່າທ່ານ ຫຼື ຄູ່ສົມລົດຂອງທ່ານຍັງເຮັດວຽກຢູ່ ແລະ ມີການຄຸ້ມຄອງຈາກແຜນປະກັນສຸຂະພາບແບບກຸ່ມ, ທ່ານສາມາດລົງທະບຽນໃນຊ່ວງໄລຍະ 8 ເດືອນ ຫຼັງຈາກເດືອນທີ່ການຄຸ້ມຄອງແຜນແບບກຸ່ມ ຫຼື ການຈ້າງງານສິ້ນສຸດລົງ (ແລ່ວແຕ່ອັນໃດມາຮອດກ່ອນ).  </a:t>
            </a:r>
            <a:r>
              <a:rPr lang="lo" sz="2000" b="1">
                <a:cs typeface="Arial" charset="0"/>
              </a:rPr>
              <a:t>ຈະບໍ່ມີການປັບໃໝ.</a:t>
            </a:r>
          </a:p>
          <a:p>
            <a:pPr rtl="0">
              <a:lnSpc>
                <a:spcPct val="90000"/>
              </a:lnSpc>
            </a:pPr>
            <a:endParaRPr lang="en-US" altLang="en-US" sz="2400" b="1" dirty="0">
              <a:cs typeface="Arial" charset="0"/>
            </a:endParaRPr>
          </a:p>
          <a:p>
            <a:pPr marL="0" indent="0" rtl="0">
              <a:lnSpc>
                <a:spcPct val="90000"/>
              </a:lnSpc>
              <a:buFont typeface="Wingdings" panose="05000000000000000000" pitchFamily="2" charset="2"/>
              <a:buNone/>
            </a:pPr>
            <a:r>
              <a:rPr lang="lo" sz="2400" b="1">
                <a:cs typeface="Arial" charset="0"/>
              </a:rPr>
              <a:t>ໄລຍະເວລາການລົງທະບຽນທົ່ວໄປແມ່ນ </a:t>
            </a:r>
            <a:r>
              <a:rPr lang="lo" sz="2000">
                <a:cs typeface="Arial" charset="0"/>
              </a:rPr>
              <a:t>ວັນທີ 1 ມັງກອນ ຫາ ວັນທີ 31 ມີນາ ແລະ ແມ່ນເວລາສໍາລັບຜູ້ທີ່ບໍ່ໄດ້ລົງທະບຽນໃນລະຫວ່າງການລົງທະບຽນເບື້ອງຕົ້ນ ຫຼື ໃນໄລຍະການລົງທະບຽນພິເສດ.  ມີ </a:t>
            </a:r>
            <a:r>
              <a:rPr lang="lo" sz="2000" b="1">
                <a:cs typeface="Arial" charset="0"/>
              </a:rPr>
              <a:t>ການປັບໃໝ: </a:t>
            </a:r>
            <a:r>
              <a:rPr lang="lo" sz="2000" b="0">
                <a:cs typeface="Arial" charset="0"/>
              </a:rPr>
              <a:t>ຄ່າ</a:t>
            </a:r>
            <a:r>
              <a:rPr lang="lo" sz="2000" b="1">
                <a:cs typeface="Arial" charset="0"/>
              </a:rPr>
              <a:t> </a:t>
            </a:r>
            <a:r>
              <a:rPr lang="lo" sz="2000">
                <a:cs typeface="Arial" charset="0"/>
              </a:rPr>
              <a:t>ເບ້ຍປະກັນໄພພາກ B ຂອງທ່ານຈະເພີ່ມຂຶ້ນ 10% ສໍາລັບແຕ່ລະໄລຍະ 12 ເດືອນເຕັມທີ່ທ່ານລົງທະບຽນຊັກຊ້າ.</a:t>
            </a:r>
            <a:endParaRPr lang="en-US" sz="2000" dirty="0">
              <a:cs typeface="Arial" charset="0"/>
            </a:endParaRPr>
          </a:p>
          <a:p>
            <a:pPr marL="0" indent="0" rtl="0">
              <a:lnSpc>
                <a:spcPct val="90000"/>
              </a:lnSpc>
              <a:buFont typeface="Wingdings" panose="05000000000000000000" pitchFamily="2" charset="2"/>
              <a:buNone/>
            </a:pPr>
            <a:endParaRPr lang="en-US" sz="2000" dirty="0">
              <a:cs typeface="Arial" charset="0"/>
            </a:endParaRPr>
          </a:p>
          <a:p>
            <a:pPr marL="0" indent="0" rtl="0">
              <a:lnSpc>
                <a:spcPct val="90000"/>
              </a:lnSpc>
              <a:buFont typeface="Wingdings" panose="05000000000000000000" pitchFamily="2" charset="2"/>
              <a:buNone/>
            </a:pPr>
            <a:r>
              <a:rPr lang="lo" sz="2000">
                <a:cs typeface="Arial" charset="0"/>
              </a:rPr>
              <a:t>ເພື່ອຫຼີກເວັ້ນການປັບໃໝ, ຢ່າລືມລົງທະບຽນໃນຊ່ວງໄລຍະການລົງທະບຽນເບື້ອງຕົ້ນ ຫຼື ໄລຍະການລົງທະບຽນພິເສດຂອງທ່ານ.</a:t>
            </a:r>
            <a:endParaRPr lang="en-US" sz="2000"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ສະບາຍດີ ແລະຍິນດີຕ້ອນຮັບສູ່ຊຸດການສຶກສານີ້ທີ່ມີຊື່ວ່າ ຍິນດີຕ້ອນຮັບສູ່ Medicare.  </a:t>
            </a:r>
          </a:p>
          <a:p>
            <a:pPr rtl="0"/>
            <a:endParaRPr lang="en-US" dirty="0"/>
          </a:p>
          <a:p>
            <a:pPr rtl="0"/>
            <a:r>
              <a:rPr lang="lo"/>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60</a:t>
            </a:fld>
            <a:endParaRPr lang="en-US"/>
          </a:p>
        </p:txBody>
      </p:sp>
    </p:spTree>
    <p:extLst>
      <p:ext uri="{BB962C8B-B14F-4D97-AF65-F5344CB8AC3E}">
        <p14:creationId xmlns:p14="http://schemas.microsoft.com/office/powerpoint/2010/main" val="6666316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61</a:t>
            </a:fld>
            <a:endParaRPr lang="en-US"/>
          </a:p>
        </p:txBody>
      </p:sp>
    </p:spTree>
    <p:extLst>
      <p:ext uri="{BB962C8B-B14F-4D97-AF65-F5344CB8AC3E}">
        <p14:creationId xmlns:p14="http://schemas.microsoft.com/office/powerpoint/2010/main" val="6658000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62</a:t>
            </a:fld>
            <a:endParaRPr lang="en-US"/>
          </a:p>
        </p:txBody>
      </p:sp>
    </p:spTree>
    <p:extLst>
      <p:ext uri="{BB962C8B-B14F-4D97-AF65-F5344CB8AC3E}">
        <p14:creationId xmlns:p14="http://schemas.microsoft.com/office/powerpoint/2010/main" val="40883585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ຍິນດີຕ້ອນຮັບສູ່ພາກທີ 5 ຂອງຊຸດຂໍ້ມູນໃຫ້ຄວາມຮູ້ນີ້.  ໃນພາກນີ້ ທ່ານຈະໄດ້ຮຽນຮູ້ກ່ຽວກັບການຄຸ້ມຄອງຢາຕາມໃບສັ່ງແພດ ລວມທັງ Medicare ພາກ D ແລະ SeniorCare ຂອງ Wisconsin ພ້ອມທັງໄລຍະເວລາການເປີດລົງທະບຽນປະຈໍາປີຂອງ Medicare.</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63</a:t>
            </a:fld>
            <a:endParaRPr lang="en-US"/>
          </a:p>
        </p:txBody>
      </p:sp>
    </p:spTree>
    <p:extLst>
      <p:ext uri="{BB962C8B-B14F-4D97-AF65-F5344CB8AC3E}">
        <p14:creationId xmlns:p14="http://schemas.microsoft.com/office/powerpoint/2010/main" val="14378246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ຢ່າລືມວ່າ ການໄດ້ຮັບການຄຸ້ມຄອງຢາຕາມໃບສັ່ງແພດຂອງ Medicare ພາກ D ແມ່ນມີຢູ່ສອງຊ່ອງທາງ ຄື:  ບໍ່ວ່າຈະຜ່ານແຜນພາກ D ພຽງແຜນດຽວ ຫຼື ຜ່ານແຜນ Medicare Advantage ທີ່ລວມມີການຄຸ້ມຄອງຢາ.  ແລະ ຢ່າລືມກ່ຽວກັບໂຄງການຊ່ວຍເຫຼືອດ້ານຢາຕາມໃບສັ່ງແພດຂອງ Wisconsin ທີ່ເອີ້ນວ່າ SeniorCare ເຊິ່ງພວກເຮົາຈະເວົ້າເຖິງປະເດັນນັ້ນໃນອີກສອງສາມນາທີ.</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64</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fontAlgn="base">
              <a:spcBef>
                <a:spcPts val="611"/>
              </a:spcBef>
              <a:buFont typeface="Wingdings" panose="05000000000000000000" pitchFamily="2" charset="2"/>
              <a:buChar char="§"/>
            </a:pPr>
            <a:r>
              <a:rPr lang="lo"/>
              <a:t>Medicare ພາກ D ແມ່ນການຄຸ້ມຄອງຢາຕາມໃບສັ່ງຂອງ Medicare.</a:t>
            </a:r>
          </a:p>
          <a:p>
            <a:pPr marL="171450" indent="-171450" rtl="0" fontAlgn="base">
              <a:spcBef>
                <a:spcPts val="611"/>
              </a:spcBef>
              <a:buFont typeface="Wingdings" panose="05000000000000000000" pitchFamily="2" charset="2"/>
              <a:buChar char="§"/>
            </a:pPr>
            <a:r>
              <a:rPr lang="lo"/>
              <a:t>ຖ້າທ່ານເລືອກ Medicare ດັ້ງເດີມ ແລະ ທ່ານຕ້ອງການການຄຸ້ມຄອງຢາຕາມໃບສັ່ງແພດ, ທ່ານຕ້ອງເລືອກ ແລະ ເຂົ້າຮ່ວມແຜນຢາຕາມໃບສັ່ງແພດຂອງ Medicare. ປົກກະຕິແລ້ວ ທ່ານຈະໄດ້ຈ່າຍເບ້ຍປະກັນໄພລາຍເດືອນ.</a:t>
            </a:r>
          </a:p>
          <a:p>
            <a:pPr marL="171450" indent="-171450" rtl="0" fontAlgn="base">
              <a:spcBef>
                <a:spcPts val="611"/>
              </a:spcBef>
              <a:buFont typeface="Wingdings" panose="05000000000000000000" pitchFamily="2" charset="2"/>
              <a:buChar char="§"/>
            </a:pPr>
            <a:r>
              <a:rPr lang="lo"/>
              <a:t>ແຜນເຫຼົ່ານີ້ແມ່ນດໍາເນີນງານໂດຍບໍລິສັດເອກະຊົນທີ່ເຮັດສັນຍາກັບ Medicare.</a:t>
            </a:r>
          </a:p>
          <a:p>
            <a:pPr marL="171450" indent="-171450" rtl="0">
              <a:buFont typeface="Wingdings" panose="05000000000000000000" pitchFamily="2" charset="2"/>
              <a:buChar char="§"/>
            </a:pPr>
            <a:r>
              <a:rPr lang="lo"/>
              <a:t>ອີກເທື່ອໜຶ່ງ, ການຄຸ້ມຄອງຂອງພາກ D ແມ່ນສະໜອງໃຫ້ຜ່ານແຜນຢາຕາມໃບສັ່ງແພດ (PDP) ຂອງ Medicare ແລະ ຜ່ານແຜນ Medicare Advantage ທີ່ມີການຄຸ້ມຄອງຢາຕາມໃບສັ່ງແພດ. </a:t>
            </a:r>
          </a:p>
          <a:p>
            <a:pPr marL="457200" lvl="1" indent="0" algn="l" defTabSz="514324" rtl="0">
              <a:spcBef>
                <a:spcPts val="451"/>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65</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fontAlgn="base">
              <a:spcBef>
                <a:spcPts val="611"/>
              </a:spcBef>
            </a:pPr>
            <a:r>
              <a:rPr lang="lo"/>
              <a:t>ມີບາງເວລາທີ່ທ່ານສາມາດລົງທະບຽນໃນແຜນພາກ D ໄດ້ ເຊັ່ນ:</a:t>
            </a:r>
          </a:p>
          <a:p>
            <a:pPr rtl="0" fontAlgn="base">
              <a:spcBef>
                <a:spcPts val="611"/>
              </a:spcBef>
            </a:pPr>
            <a:endParaRPr lang="en-US" dirty="0"/>
          </a:p>
          <a:p>
            <a:pPr marL="219065" indent="-219065" defTabSz="514324" rtl="0">
              <a:spcBef>
                <a:spcPts val="451"/>
              </a:spcBef>
              <a:buFont typeface="Wingdings" panose="05000000000000000000" pitchFamily="2" charset="2"/>
              <a:buChar char="§"/>
            </a:pPr>
            <a:r>
              <a:rPr lang="lo" sz="2200">
                <a:solidFill>
                  <a:prstClr val="black"/>
                </a:solidFill>
              </a:rPr>
              <a:t>ໂອກາດຄັ້ງທໍາອິດຂອງທ່ານ ທີ່ຈະລົງທະບຽນແມ່ນໄລຍະເວລາການລົງທະບຽນເບື້ອງຕົ້ນຂອງທ່ານ.</a:t>
            </a:r>
          </a:p>
          <a:p>
            <a:pPr marL="676265" lvl="1" indent="-219065" defTabSz="514324" rtl="0">
              <a:spcBef>
                <a:spcPts val="451"/>
              </a:spcBef>
              <a:buFont typeface="Wingdings" panose="05000000000000000000" pitchFamily="2" charset="2"/>
              <a:buChar char="§"/>
            </a:pPr>
            <a:r>
              <a:rPr lang="lo" sz="2000">
                <a:solidFill>
                  <a:prstClr val="black"/>
                </a:solidFill>
              </a:rPr>
              <a:t>ໄລຍະເວລານີ້ເລີ່ມຕົ້ນເມື່ອ 3 </a:t>
            </a:r>
            <a:r>
              <a:rPr lang="lo" sz="2000">
                <a:cs typeface="Arial" panose="020B0604020202020204" pitchFamily="34" charset="0"/>
              </a:rPr>
              <a:t>ເດືອນກ່ອນທີ່ທ່ານຈະເລີ່ມເຂົ້າ Medicare ແລະ ລວມທັງເດືອນທີ່ທ່ານເລີ່ມເຂົ້າ Medicare ແລະ 3 ເດືອນຫຼັງຈາກເລີ່ມເຂົ້າ Medicare ແລ້ວ.</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lo" sz="2200">
                <a:solidFill>
                  <a:prstClr val="black"/>
                </a:solidFill>
              </a:rPr>
              <a:t>ນອກຈາກນີ້ ກໍຍັງມີໄລຍະເວລາການເປີດລົງທະບຽນປະຈໍາປີອີກດ້ວຍ</a:t>
            </a:r>
          </a:p>
          <a:p>
            <a:pPr marL="676265" lvl="1" indent="-219065" defTabSz="514324" rtl="0">
              <a:spcBef>
                <a:spcPts val="451"/>
              </a:spcBef>
              <a:buFont typeface="Wingdings" panose="05000000000000000000" pitchFamily="2" charset="2"/>
              <a:buChar char="§"/>
            </a:pPr>
            <a:r>
              <a:rPr lang="lo" sz="2000">
                <a:cs typeface="Arial" panose="020B0604020202020204" pitchFamily="34" charset="0"/>
              </a:rPr>
              <a:t>ເຊິ່ງເລີ່ມຕັ້ງແຕ່ວັນທີ 15 ຕຸລາ ຫາ 7 ທັນວາ ໃນແຕ່ລະປີ ສຳລັບການຄຸ້ມຄອງທີ່ຈະເລີ່ມແຕ່ວັນທີ 1 ມັງກອນ ໃນປີຖັດໄປ. </a:t>
            </a:r>
            <a:endParaRPr lang="en-US" sz="2000" dirty="0">
              <a:solidFill>
                <a:prstClr val="black"/>
              </a:solidFill>
            </a:endParaRPr>
          </a:p>
          <a:p>
            <a:pPr marL="219065" indent="-219065" defTabSz="514324" rtl="0">
              <a:spcBef>
                <a:spcPts val="451"/>
              </a:spcBef>
              <a:buFont typeface="Wingdings" panose="05000000000000000000" pitchFamily="2" charset="2"/>
              <a:buChar char="§"/>
            </a:pPr>
            <a:r>
              <a:rPr lang="lo" sz="2200">
                <a:solidFill>
                  <a:prstClr val="black"/>
                </a:solidFill>
              </a:rPr>
              <a:t>ແລະ ສໍາລັບບຸກຄົນທີ່ໄດ້ລົງທະບຽນເຂົ້າໃນແຜນ Medicare Advantage ເປັນທີ່ຮຽບຮ້ອຍແລ້ວ: ແມ່ນຈະມີໄລຍະເວລາການເປີດລົງທະບຽນຂອງແຜນ Medicare Advantage: ຕັ້ງແຕ່ວັນທີ 1 ມັງກອນ - 31 ມີນາ—ອີກເທື່ອໜຶ່ງ, ນີ້ແມ່ນສໍາລັບບຸກຄົນທີ່ລົງທະບຽນເຂົ້າໃນແຜນ MA ເປັນທີ່ຮຽບຮ້ອຍແລ້ວເທົ່ານັ້ນ.</a:t>
            </a:r>
          </a:p>
          <a:p>
            <a:pPr marL="219065" indent="-219065" defTabSz="514324" rtl="0">
              <a:spcBef>
                <a:spcPts val="451"/>
              </a:spcBef>
              <a:buFont typeface="Wingdings" panose="05000000000000000000" pitchFamily="2" charset="2"/>
              <a:buChar char="§"/>
            </a:pPr>
            <a:r>
              <a:rPr lang="lo" sz="2200">
                <a:solidFill>
                  <a:prstClr val="black"/>
                </a:solidFill>
              </a:rPr>
              <a:t>ນອກຈາກນັ້ນ ກໍຍັງມີໄລຍະເວລາລົງທະບຽນພິເສດອີກດ້ວຍ.</a:t>
            </a:r>
          </a:p>
          <a:p>
            <a:pPr marL="628650" lvl="1" indent="-171450" rtl="0">
              <a:lnSpc>
                <a:spcPct val="110000"/>
              </a:lnSpc>
              <a:buFont typeface="Arial" panose="020B0604020202020204" pitchFamily="34" charset="0"/>
              <a:buChar char="•"/>
            </a:pPr>
            <a:r>
              <a:rPr lang="lo" b="1"/>
              <a:t>ໃນບາງສະຖານະການ ເຊັ່ນ: ການຍ້າຍອອກຈາກພື້ນທີ່ບໍລິການຂອງແຜນຂອງທ່ານ, ທ່ານອາດຈະມີສິດໄດ້ຮັບໄລຍະເວລາການລົງທະບຽນພິເສດທີ່ຈະຊ່ວຍໃຫ້ທ່ານສາມາດປ່ຽນແປງການຄຸ້ມຄອງຢາຕາມໃບສັ່ງແພດຂອງ Medicare ຢູ່ນອກໄລຍະເວລາການລົງທະບຽນອື່ນໆໄດ້.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66</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ຄ່າໃຊ້ຈ່າຍສໍາລັບແຜນຕ່າງໆຂອງ Medicare ພາກ D ປະກອບດ້ວຍເບ້ຍປະກັນໄພ, ຈຳນວນທີ່ເປັນຄວາມຮັບຜິດຊອບສ່ວນທຳອິດ ແລະ ການຈ່າຍຮ່ວມ ຫຼື ການປະກັນໄພຮ່ວມ.</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ຄ່າໃຊ້ຈ່າຍແມ່ນແຕກຕ່າງກັນໄປຕາມແຜນ ແລະ ມີການປ່ຽນແປງທຸກໆປີ.</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ແຜນຕ່າງໆຂອງພາກ D ສາມາດມີຈຳນວນທີ່ເປັນຄວາມຮັບຜິດຊອບສ່ວນທຳອິດໄດ້. ແຜນຈຳນວນໜຶ່ງອາດຈະບໍ່ມີຈຳນວນທີ່ເປັນຄວາມຮັບຜິດຊອບສ່ວນທຳອິດ ຫຼື ອາດຈະມີຈຳນວນທີ່ເປັນຄວາມຮັບຜິດຊອບສ່ວນທຳອິດທີ່ຕໍ່າກວ່າ.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t>ການຈ່າຍຮ່ວມ ແລະ ການປະກັນໄພຮ່ວມ ແມ່ນແຕກຕ່າງກັນຕໍ່ຢາ, ຕໍ່ແຜນ, ຕໍ່ຮ້ານຂາຍຢາ.</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ດັ່ງນັ້ນຄ່າໃຊ້ຈ່າຍຂອງທ່ານໃນການຄຸ້ມຄອງຢາຕາມໃບສັ່ງແພດຈະຂຶ້ນກັບແຜນທີ່ທ່ານເລືອກ, ຢາຕາມໃບສັ່ງແພດທີ່ທ່ານໃຊ້, ບໍ່ວ່າທ່ານຈະໄປຊື້ຕາມຮ້ານຂາຍຢາໃນເຄືອຂ່າຍຂອງແຜນຂອງທ່ານ ຫຼື ບໍ່ ແລະ ບໍ່ວ່າທ່ານຈະໄດ້ຮັບການຊ່ວຍເຫຼືອພິເສດເພື່ອຈ່າຍຄ່າຢາຂອງທ່ານ ຫຼື ບໍ່. (ພວກເຮົາຈະເວົ້າກ່ຽວກັບວິທີການຊອກຫາ ແລະ ປຽບທຽບແຜນຕ່າງໆໃນອີກສອງສາມນາທີ.)</a:t>
            </a: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*ກະລຸນາຊາບວ່າ: </a:t>
            </a:r>
            <a:r>
              <a:rPr lang="lo"/>
              <a:t>ຜູ້ທີ່ມີລາຍໄດ້ສູງກວ່າອາດຈະໄດ້ຈ່າຍເບ້ຍປະກັນໄພລາຍເດືອນໂດຍອີງຕາມລະດັບລາຍຮັບຂອງເຂົາເຈົ້າທີ່ລາຍງານໃນການຍື່ນເສຍອາກອນຂອງເຂົາເຈົ້າ. ນີ້ມີຜົນບັງຄັບໃຊ້ສະເພາະພຽງແຕ່ປະມານ 5% ຂອງບຸກຄົນທີ່ມີ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ຄ່າໃຊ້ຈ່າຍແມ່ນມີການປ່ຽນແປງໃນທຸກໆປີ. ເພື່ອເບິ່ງຄ່າໃຊ້ຈ່າຍໃນປັດຈຸບັນພາຍໃຕ້ພາກ D, ໃຫ້ປຽບທຽບແຜນຕ່າງໆໄດ້ທີ່ </a:t>
            </a:r>
            <a:r>
              <a:rPr lang="lo" sz="1800" u="sng">
                <a:solidFill>
                  <a:srgbClr val="1F3864"/>
                </a:solidFill>
                <a:effectLst/>
                <a:latin typeface="Calibri" panose="020F0502020204030204" pitchFamily="34" charset="0"/>
                <a:ea typeface="Calibri" panose="020F0502020204030204" pitchFamily="34" charset="0"/>
                <a:hlinkClick r:id="rId3"/>
              </a:rPr>
              <a:t>www.medicare.gov</a:t>
            </a:r>
            <a:r>
              <a:rPr lang="lo"/>
              <a:t>.</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67</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ການປັບໃໝການລົງທະບຽນຊັກຊ້າໃນພາກ D ແມ່ນສິ່ງທີ່ທ່ານຕ້ອງໄດ້ຫຼີກເວັ້ນ!</a:t>
            </a:r>
          </a:p>
          <a:p>
            <a:pPr rtl="0"/>
            <a:endParaRPr lang="en-US" dirty="0"/>
          </a:p>
          <a:p>
            <a:pPr rtl="0"/>
            <a:r>
              <a:rPr lang="lo"/>
              <a:t>ຖ້າທ່ານບໍ່ລົງທະບຽນເຂົ້າພາກ D ໃນຊ່ວງໄລຍະເວລາການລົງທະບຽນເບື້ອງຕົ້ນຂອງທ່ານ ແລະ ທ່ານບໍ່ມີການຄຸ້ມຄອງຢາທີ່ໜ້າເຊື່ຖືໄດ້ອື່ນໆ, ທ່ານອາດຈະຖືກປັບໃໝການລົງທະບຽນຊັກຊ້າ. ການປັບໃໝແມ່ນ 1% ຂອງເບ້ຍປະກັນໄພລາຍເດືອນແຫ່ງຊາດໂດຍສະເລ່ຍ ສໍາລັບທຸກໆເດືອນທີ່ທ່ານລົງທະບຽນຊັກຊ້າ ແລະ ຄ່າປັບໃໝຈະຖືກບວກເພີ່ມເຂົ້າໃສ່ເບ້ຍປະກັນໄພລາຍເດືອນ ຖ້າຫາກ ແລະ ເມື່ອທ່ານລົງທະບຽນເຂົ້າໃນແຜນພາກ D ແລະ ມັນຈະສືບຕໍ່ໄປຕາບໃດທີ່ທ່ານລົງທະບຽນ.</a:t>
            </a:r>
          </a:p>
          <a:p>
            <a:pPr rtl="0"/>
            <a:endParaRPr lang="en-US" dirty="0"/>
          </a:p>
          <a:p>
            <a:pPr rtl="0"/>
            <a:r>
              <a:rPr lang="lo"/>
              <a:t>*ການຄຸ້ມຄອງທີ່ໜ້າເຊື່ອຖືໄດ້ ແມ່ນການຄຸ້ມຄອງຢາຕາມໃບສັ່ງແພດອື່ນໆທີ່ຄາດວ່າຈະຈ່າຍໂດຍສະເລ່ຍຢ່າງໜ້ອຍເທົ່າກັບການຄຸ້ມຄອງໃນພາກ D ແບບມາດຕະຖານຂອງ Medicare.  ການຄຸ້ມຄອງຢາສຳລັບນັກຮົບເກົ່າ ແລະ SeniorCare ຂອງ WI ແມ່ນຖືວ່າເປັນການຄຸ້ມຄອງທີ່ໜ້າເຊື່ອຖືໄດ້.  ນອກຈາກນັ້ນ ການຄຸ້ມຄອງຂອງນາຍຈ້າງບາງປະເພດ ກໍຍັງຖືວ່າເປັນການຄຸ້ມຄອງທີ່ໜ້າເຊື່ອຖືອີກດ້ວຍ, ແຕ່ມັນມີຄວາມສຳຄັນທີ່ຈະຕ້ອງຖາມ.</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68</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lvl="1" rtl="0">
              <a:spcBef>
                <a:spcPts val="623"/>
              </a:spcBef>
              <a:defRPr/>
            </a:pPr>
            <a:r>
              <a:rPr lang="lo" b="0" dirty="0">
                <a:solidFill>
                  <a:prstClr val="black"/>
                </a:solidFill>
              </a:rPr>
              <a:t>ຮູບພາບນີ້ສະຫຼຸບເຖິງຊ່ວງໄລຍະການຄຸ້ມຄອງຕ່າງໆຂອງ Medicare ພາກ D.  ຈໍານວນເຫຼົ່ານີ້ມີການປ່ຽນແປງໃນແຕ່ລະປີ.</a:t>
            </a:r>
          </a:p>
          <a:p>
            <a:pPr marL="0" lvl="1" rtl="0">
              <a:spcBef>
                <a:spcPts val="623"/>
              </a:spcBef>
              <a:defRPr/>
            </a:pPr>
            <a:endParaRPr lang="en-US" b="0" dirty="0">
              <a:solidFill>
                <a:prstClr val="black"/>
              </a:solidFill>
            </a:endParaRPr>
          </a:p>
          <a:p>
            <a:pPr marL="0" lvl="1" rtl="0">
              <a:spcBef>
                <a:spcPts val="623"/>
              </a:spcBef>
              <a:defRPr/>
            </a:pPr>
            <a:r>
              <a:rPr lang="lo" b="0" dirty="0">
                <a:solidFill>
                  <a:prstClr val="black"/>
                </a:solidFill>
              </a:rPr>
              <a:t>ຖ້າແຜນຂອງທ່ານມີຈຳນວນທີ່ເປັນຄວາມຮັບຜິດຊອບສ່ວນທຳອິດ, ທ່ານຈະໄດ້ຈ່າຍຄ່າຢາທັງໝົດຂອງທ່ານຈົນກວ່າທ່ານຈະຈ່າຍຄົບຈຳນວນທີ່ເປັນຄວາມຮັບຜິດຊອບສ່ວນທຳອິດ.</a:t>
            </a:r>
          </a:p>
          <a:p>
            <a:pPr marL="0" lvl="1" rtl="0">
              <a:spcBef>
                <a:spcPts val="623"/>
              </a:spcBef>
              <a:defRPr/>
            </a:pPr>
            <a:endParaRPr lang="en-US" b="0" dirty="0">
              <a:solidFill>
                <a:prstClr val="black"/>
              </a:solidFill>
            </a:endParaRPr>
          </a:p>
          <a:p>
            <a:pPr marL="171450" lvl="1" indent="-171450" rtl="0">
              <a:spcBef>
                <a:spcPts val="623"/>
              </a:spcBef>
              <a:buFont typeface="Arial" panose="020B0604020202020204" pitchFamily="34" charset="0"/>
              <a:buChar char="•"/>
              <a:defRPr/>
            </a:pPr>
            <a:r>
              <a:rPr lang="lo" b="0" dirty="0">
                <a:solidFill>
                  <a:prstClr val="black"/>
                </a:solidFill>
              </a:rPr>
              <a:t>ໃນຊ່ວງໄລຍະການຄຸ້ມຄອງເບື້ອງຕົ້ນຂອງທ່ານ, ທ່ານຈະໄດ້ຈ່າຍການຈ່າຍຮ່ວມ ຫຼື ການປະກັນໄພຮ່ວມ ສໍາລັບຢາຂອງທ່ານ, ເຊິ່ງຈະບໍ່ເກີນ 25% ຂອງຄ່າໃຊ້ຈ່າຍຂອງຢາ (ຫຼື ໂຄງສ້າງຊັ້ນທຽບເທົ່າຕົວຈິງ). ແຜນບາງອັນອາດມີຢາທົ່ວໄປລາຄາຕໍ່າທີ່ມີຄ່າຈ່າຍຮ່ວມຕໍ່າຫຼາຍໃນຊ່ວງໄລຍະເວລາການຄຸ້ມຄອງເບື້ອງຕົ້ນນີ້.</a:t>
            </a:r>
          </a:p>
          <a:p>
            <a:pPr marL="171450" lvl="1" indent="-171450" rtl="0">
              <a:spcBef>
                <a:spcPts val="623"/>
              </a:spcBef>
              <a:buFont typeface="Arial" panose="020B0604020202020204" pitchFamily="34" charset="0"/>
              <a:buChar char="•"/>
              <a:defRPr/>
            </a:pPr>
            <a:r>
              <a:rPr lang="lo" b="0" dirty="0">
                <a:solidFill>
                  <a:prstClr val="black"/>
                </a:solidFill>
              </a:rPr>
              <a:t>ຖ້າຄ່າໃຊ້ຈ່າຍຢາທັງໝົດຂອງທ່ານຮອດຂີດຈຳກັດທີ່ກໍານົດໄວ້ແລ້ວ (ຈໍານວນເງີນຈະມີການປ່ຽນແປງໃນແຕ່ລະປີ), ທ່ານກໍຈະບັນລຸໄດ້ຊ່ອງຫວ່າງໃນການຄຸ້ມຄອງ. (ຄ່າຢາທັງໝົດແມ່ນລວມທັງຈຳນວນທີ່ທ່ານຈ່າຍ ແລະ</a:t>
            </a:r>
            <a:r>
              <a:rPr lang="en-US" b="0" dirty="0">
                <a:solidFill>
                  <a:prstClr val="black"/>
                </a:solidFill>
              </a:rPr>
              <a:t> </a:t>
            </a:r>
            <a:r>
              <a:rPr lang="lo" b="0" dirty="0">
                <a:solidFill>
                  <a:prstClr val="black"/>
                </a:solidFill>
              </a:rPr>
              <a:t>ຈຳນວນທີ່ແຜນຈ່າຍໃຫ້ກັບຢາຂອງທ່ານ.) </a:t>
            </a:r>
          </a:p>
          <a:p>
            <a:pPr marL="171450" lvl="1" indent="-171450" rtl="0">
              <a:spcBef>
                <a:spcPts val="623"/>
              </a:spcBef>
              <a:buFont typeface="Arial" panose="020B0604020202020204" pitchFamily="34" charset="0"/>
              <a:buChar char="•"/>
              <a:defRPr/>
            </a:pPr>
            <a:r>
              <a:rPr lang="lo" b="0" dirty="0">
                <a:solidFill>
                  <a:prstClr val="black"/>
                </a:solidFill>
              </a:rPr>
              <a:t>ຖ້າຄ່າຢາທີ່ຕ້ອງໄດ້ຈົກຖົງມາຈ່າຍທັງໝົດຂອງທ່ານຮອດຂີດຈຳກັດທີ່ກຳນົດໄວ້ (ຈຳນວນເງິນມີການປ່ຽນແປງໃນແຕ່ລະປີ),</a:t>
            </a:r>
            <a:r>
              <a:rPr lang="lo-LA" b="0" dirty="0">
                <a:solidFill>
                  <a:prstClr val="black"/>
                </a:solidFill>
              </a:rPr>
              <a:t> ເມື່ອທ່ານຮອດໄລຍະການຄຸ້ມຄອງໄພພິບັດ, ແລະ ທ່ານຈະໄດ້ຈ່າຍ $0 ສໍາລັບຢາທັງໝົດຈົນຮອດທ້າຍປີ</a:t>
            </a:r>
            <a:r>
              <a:rPr lang="lo" b="0" dirty="0">
                <a:solidFill>
                  <a:prstClr val="black"/>
                </a:solidFill>
              </a:rPr>
              <a:t>.  </a:t>
            </a:r>
          </a:p>
          <a:p>
            <a:pPr marL="0" lvl="1" rtl="0">
              <a:spcBef>
                <a:spcPts val="623"/>
              </a:spcBef>
              <a:defRPr/>
            </a:pPr>
            <a:endParaRPr lang="en-US" b="0" dirty="0">
              <a:solidFill>
                <a:prstClr val="black"/>
              </a:solidFill>
            </a:endParaRPr>
          </a:p>
          <a:p>
            <a:pPr marL="0" marR="0" lvl="1" indent="0" algn="l" defTabSz="914400" rtl="0" eaLnBrk="1" fontAlgn="auto" latinLnBrk="0" hangingPunct="1">
              <a:lnSpc>
                <a:spcPct val="100000"/>
              </a:lnSpc>
              <a:spcBef>
                <a:spcPts val="623"/>
              </a:spcBef>
              <a:spcAft>
                <a:spcPts val="0"/>
              </a:spcAft>
              <a:buClrTx/>
              <a:buSzTx/>
              <a:buFontTx/>
              <a:buNone/>
              <a:tabLst/>
              <a:defRPr/>
            </a:pPr>
            <a:r>
              <a:rPr lang="lo" sz="1800" dirty="0">
                <a:effectLst/>
                <a:latin typeface="Segoe UI" panose="020B0502040204020203" pitchFamily="34" charset="0"/>
              </a:rPr>
              <a:t>ຄ່າຈ່າຍຮ່ວມສໍາລັບຢາອິນຊູລິນທີ່ໄດ້ຮັບການຄຸ້ມຄອງແມ່ນຈໍາກັດ</a:t>
            </a:r>
            <a:r>
              <a:rPr lang="lo-LA" sz="1800" dirty="0">
                <a:effectLst/>
                <a:latin typeface="Segoe UI" panose="020B0502040204020203" pitchFamily="34" charset="0"/>
              </a:rPr>
              <a:t>ສໍາລັບປະລິມານຢາໜຶ່ງເດືອນ</a:t>
            </a:r>
            <a:r>
              <a:rPr lang="lo" sz="1800" dirty="0">
                <a:effectLst/>
                <a:latin typeface="Segoe UI" panose="020B0502040204020203" pitchFamily="34" charset="0"/>
              </a:rPr>
              <a:t>.</a:t>
            </a: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endParaRPr lang="en-US" dirty="0"/>
          </a:p>
          <a:p>
            <a:pPr marL="0" marR="0" lvl="1" indent="0" algn="l" defTabSz="914400" rtl="0" eaLnBrk="1" fontAlgn="auto" latinLnBrk="0" hangingPunct="1">
              <a:lnSpc>
                <a:spcPct val="100000"/>
              </a:lnSpc>
              <a:spcBef>
                <a:spcPts val="623"/>
              </a:spcBef>
              <a:spcAft>
                <a:spcPts val="0"/>
              </a:spcAft>
              <a:buClrTx/>
              <a:buSzTx/>
              <a:buFontTx/>
              <a:buNone/>
              <a:tabLst/>
              <a:defRPr/>
            </a:pPr>
            <a:r>
              <a:rPr lang="lo" dirty="0"/>
              <a:t>ຄ່າໃຊ້ຈ່າຍແມ່ນມີການປ່ຽນແປງໃນທຸກໆປີ. ເພື່ອເບິ່ງຄ່າໃຊ້ຈ່າຍໃນປັດຈຸບັນພາຍໃຕ້ພາກ D, ກະລຸນາເຂົ້າໄປທີ່ </a:t>
            </a:r>
            <a:r>
              <a:rPr lang="lo" sz="1800" u="sng" dirty="0">
                <a:solidFill>
                  <a:srgbClr val="1F3864"/>
                </a:solidFill>
                <a:effectLst/>
                <a:latin typeface="Calibri" panose="020F0502020204030204" pitchFamily="34" charset="0"/>
                <a:ea typeface="Calibri" panose="020F0502020204030204" pitchFamily="34" charset="0"/>
                <a:hlinkClick r:id="rId3"/>
              </a:rPr>
              <a:t>www.medicare.gov/basics/costs/medicare-costs</a:t>
            </a:r>
            <a:endParaRPr lang="en-US" dirty="0"/>
          </a:p>
          <a:p>
            <a:pPr marL="0" lvl="1" rtl="0">
              <a:spcBef>
                <a:spcPts val="623"/>
              </a:spcBef>
              <a:defRPr/>
            </a:pPr>
            <a:r>
              <a:rPr lang="lo" b="0" dirty="0">
                <a:solidFill>
                  <a:prstClr val="black"/>
                </a:solidFill>
              </a:rPr>
              <a:t> ຫຼື ປຽບທຽບແຜນຕ່າງໆໄດ້ຢູ່ໃນ www.medicare.gov. </a:t>
            </a:r>
          </a:p>
          <a:p>
            <a:pPr rtl="0">
              <a:spcBef>
                <a:spcPts val="590"/>
              </a:spcBef>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69</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lnSpc>
                <a:spcPct val="110000"/>
              </a:lnSpc>
              <a:spcBef>
                <a:spcPts val="600"/>
              </a:spcBef>
            </a:pPr>
            <a:r>
              <a:rPr lang="lo"/>
              <a:t>ຕອນນີ້ ໃຫ້ພິຈາລະນາເຖິງການຄຸ້ມຄອງຂອງ Medicare ແລະ ການຄຸ້ມຄອງຈາກນາຍຈ້າງ.  ມີບຸກຄົນຈຳນວນຫຼາຍຍັງຄົງສືບຕໍ່ເຮັດວຽກຫຼັງຈາກອາຍຸ 65 ປີ, ດັ່ງນັ້ນມັນຈຶ່ງເປັນສິ່ງສໍາຄັນທີ່ຈະຕ້ອງມີຄວາມຊັດເຈນກ່ຽວກັບຈຸດຕ່າງໆເຫຼົ່ານີ້.  </a:t>
            </a:r>
            <a:r>
              <a:rPr lang="lo" b="1" i="1"/>
              <a:t>ຄົນສ່ວນໃຫຍ່ໄດ້ຮັບພາກ A ໂດຍບໍ່ໄດ້ເສຍຄ່າ, ດັ່ງນັ້ນຖ້າພວກເຂົາຍັງເຮັດວຽກຢູ່, ເຂົາເຈົ້າຈະລົງທະບຽນເຂົ້າໃນພາກ A ແຕ່ອາດຈະເລື່ອນເຂົ້າພາກ B ຈົນກ່ວາພວກເຂົາອອກບຳນານ.</a:t>
            </a:r>
          </a:p>
          <a:p>
            <a:pPr rtl="0">
              <a:lnSpc>
                <a:spcPct val="110000"/>
              </a:lnSpc>
              <a:spcBef>
                <a:spcPts val="600"/>
              </a:spcBef>
            </a:pPr>
            <a:endParaRPr lang="en-US" dirty="0"/>
          </a:p>
          <a:p>
            <a:pPr marL="342900" indent="-342900" rtl="0">
              <a:buFont typeface="Arial" panose="020B0604020202020204" pitchFamily="34" charset="0"/>
              <a:buChar char="•"/>
            </a:pPr>
            <a:r>
              <a:rPr lang="lo" sz="2400" b="1"/>
              <a:t>ທ່ານສາມາດເລື່ອນເວລາການລົງທະບຽນເຂົ້າໃນ Medicare ໄດ້ ຖ້າ</a:t>
            </a:r>
          </a:p>
          <a:p>
            <a:pPr marL="742950" lvl="1" indent="-285750" rtl="0">
              <a:buFont typeface="Arial" panose="020B0604020202020204" pitchFamily="34" charset="0"/>
              <a:buChar char="•"/>
            </a:pPr>
            <a:r>
              <a:rPr lang="lo"/>
              <a:t>ທ່ານ/ຄູ່ສົມລົດຂອງທ່ານກຳລັງເຮັດວຽກຢູ່ </a:t>
            </a:r>
            <a:r>
              <a:rPr lang="lo" b="1" i="1"/>
              <a:t>ແລະ</a:t>
            </a:r>
          </a:p>
          <a:p>
            <a:pPr marL="742950" lvl="1" indent="-285750" rtl="0">
              <a:buFont typeface="Arial" panose="020B0604020202020204" pitchFamily="34" charset="0"/>
              <a:buChar char="•"/>
            </a:pPr>
            <a:r>
              <a:rPr lang="lo" b="0" i="1"/>
              <a:t>ໄດ້ຮັບການຄຸ້ມຄອງພາຍໃຕ້ແຜນສຸຂະພາບແບບກຸ່ມ ໂດຍອີງໃສ່ການຈ້າງງານນັ້ນ</a:t>
            </a:r>
            <a:r>
              <a:rPr lang="lo" b="1" i="1"/>
              <a:t> ແລະ</a:t>
            </a:r>
          </a:p>
          <a:p>
            <a:pPr marL="742950" lvl="1" indent="-285750" rtl="0">
              <a:buFont typeface="Arial" panose="020B0604020202020204" pitchFamily="34" charset="0"/>
              <a:buChar char="•"/>
            </a:pPr>
            <a:r>
              <a:rPr lang="lo"/>
              <a:t>ນາຍຈ້າງມີພະນັກງານຫຼາຍກວ່າ 20 ຄົນ (ຖ້າມີພະນັກງານໜ້ອຍກວ່າ 20 ຄົນ ທ່ານຄວນເຂົ້າ Medicare ໃນຕອນອາຍຸ 65 ປີ, ເຖິງແມ່ນວ່າທ່ານຍັງເຮັດວຽກຢູ່ກໍຕາມ, ເພາະວ່າ Medicare ຈະຖືກພິຈາລະນາເປັນການຄຸ້ມຄອງຫຼັກ.)</a:t>
            </a:r>
          </a:p>
          <a:p>
            <a:pPr marL="285750" indent="-285750" rtl="0">
              <a:buFont typeface="Arial" panose="020B0604020202020204" pitchFamily="34" charset="0"/>
              <a:buChar char="•"/>
            </a:pPr>
            <a:endParaRPr lang="en-US" dirty="0"/>
          </a:p>
          <a:p>
            <a:pPr marL="342900" indent="-342900" rtl="0">
              <a:buFont typeface="Arial" panose="020B0604020202020204" pitchFamily="34" charset="0"/>
              <a:buChar char="•"/>
            </a:pPr>
            <a:r>
              <a:rPr lang="lo" sz="2400" b="1"/>
              <a:t>ທ່ານສາມາດລົງທະບຽນເຂົ້າໃນ Medicare ໄດ້ທຸກເວລາ ໃນຂະນະທີ່ຍັງກຳລັງເຮັດວຽກຢູ່</a:t>
            </a:r>
          </a:p>
          <a:p>
            <a:pPr marL="342900" indent="-342900" rtl="0">
              <a:buFont typeface="Arial" panose="020B0604020202020204" pitchFamily="34" charset="0"/>
              <a:buChar char="•"/>
            </a:pPr>
            <a:r>
              <a:rPr lang="lo" sz="2400" b="1" i="1"/>
              <a:t>ຢ່າລືມວ່າ, ຖ້າທ່ານໄດ້ເລື່ອນເວລາເຂົ້າພາກ B ເນື່ອງຈາກການຈ້າງງານໃນປັດຈຸບັນ, ທ່ານຕ້ອງໄດ້ </a:t>
            </a:r>
            <a:r>
              <a:rPr lang="lo" sz="2400" b="1"/>
              <a:t>ລົງທະບຽນເຂົ້າພາຍໃນ 8 ເດືອນ ນັບຈາກວັນທີ່ທ່ານ:</a:t>
            </a:r>
          </a:p>
          <a:p>
            <a:pPr marL="742950" lvl="1" indent="-285750" rtl="0">
              <a:buFont typeface="Arial" panose="020B0604020202020204" pitchFamily="34" charset="0"/>
              <a:buChar char="•"/>
            </a:pPr>
            <a:r>
              <a:rPr lang="lo"/>
              <a:t>ຢຸດເຊົາເຮັດວຽກ (ບໍ່ວ່າຈະແມ່ນທ່ານລາອອກ ຫຼື ອອກບໍານານກໍຕາມ) ຫຼື</a:t>
            </a:r>
          </a:p>
          <a:p>
            <a:pPr marL="742950" lvl="1" indent="-285750" rtl="0">
              <a:buFont typeface="Arial" panose="020B0604020202020204" pitchFamily="34" charset="0"/>
              <a:buChar char="•"/>
            </a:pPr>
            <a:r>
              <a:rPr lang="lo"/>
              <a:t>ສູນເສຍການປະກັນໄພສຸຂະພາບຜ່ານການເຮັດວຽກ</a:t>
            </a:r>
          </a:p>
          <a:p>
            <a:pPr marL="285750" indent="-285750" rtl="0">
              <a:buFont typeface="Arial" panose="020B0604020202020204" pitchFamily="34" charset="0"/>
              <a:buChar char="•"/>
            </a:pPr>
            <a:endParaRPr lang="en-US" dirty="0"/>
          </a:p>
          <a:p>
            <a:pPr rtl="0"/>
            <a:r>
              <a:rPr lang="lo" b="1"/>
              <a:t>ຫຼັງຈາກ 8 ເດືອນ, ຈະມີການປັບໃໝການລົງທະບຽນຊັກຊ້າ ແລະ ທ່ານຈະຕ້ອງລໍຖ້າຈົນເຖິງໄລຍະເວລາການລົງທະບຽນທົ່ວໄປ.</a:t>
            </a:r>
          </a:p>
          <a:p>
            <a:pPr rtl="0">
              <a:lnSpc>
                <a:spcPct val="110000"/>
              </a:lnSpc>
              <a:spcBef>
                <a:spcPts val="600"/>
              </a:spcBef>
            </a:pPr>
            <a:endParaRPr lang="en-US" dirty="0"/>
          </a:p>
          <a:p>
            <a:pPr marL="171450" indent="-171450" rtl="0">
              <a:lnSpc>
                <a:spcPct val="110000"/>
              </a:lnSpc>
              <a:spcBef>
                <a:spcPts val="600"/>
              </a:spcBef>
              <a:buFont typeface="Arial" panose="020B0604020202020204" pitchFamily="34" charset="0"/>
              <a:buChar char="•"/>
            </a:pPr>
            <a:r>
              <a:rPr lang="lo"/>
              <a:t>ກະລຸນາຊາບວ່າ COBRA ແລະ ການຄຸ້ມຄອງພະນັກງານບໍານານ ບໍ່ແມ່ນການຄຸ້ມຄອງຂອງນາຍຈ້າງທີ່ຍັງເຮັດວຽກຢູ່.  ນັ້ນໝາຍຄວາມວ່າ ຖ້າທ່ານມີ COBRA ຫຼື ການຄຸ້ມຄອງພະນັກງານບໍານານ ແລະ ທ່ານບໍ່ໄດ້ລົງທະບຽນໃນ Medicare ໃນໄລຍະການລົງທະບຽນເບື້ອງຕົ້ນຂອງທ່ານ, ກໍຈະມີການນຳໃຊ້ການປັບໃໝການລົງທະບຽນຊັກຊ້າ ແລະ ທ່ານຈະຕ້ອງໄດ້ລໍຖ້າຈົນເຖິງໄລຍະເວລາລົງທະບຽນທົ່ວໄປ.</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ແຜນ Medicare ພາກ D ຄຸ້ມຄອງ:</a:t>
            </a:r>
          </a:p>
          <a:p>
            <a:pPr rtl="0"/>
            <a:endParaRPr lang="en-US" dirty="0"/>
          </a:p>
          <a:p>
            <a:pPr marL="342900" indent="-342900" rtl="0">
              <a:spcAft>
                <a:spcPts val="600"/>
              </a:spcAft>
              <a:buFont typeface="Wingdings" panose="05000000000000000000" pitchFamily="2" charset="2"/>
              <a:buChar char="§"/>
            </a:pPr>
            <a:r>
              <a:rPr lang="lo" sz="1200">
                <a:cs typeface="Arial" charset="0"/>
              </a:rPr>
              <a:t>ຢາທີ່ມີໃບສັ່ງແພດ.</a:t>
            </a:r>
          </a:p>
          <a:p>
            <a:pPr marL="342900" indent="-342900" rtl="0">
              <a:spcAft>
                <a:spcPts val="600"/>
              </a:spcAft>
              <a:buFont typeface="Wingdings" panose="05000000000000000000" pitchFamily="2" charset="2"/>
              <a:buChar char="§"/>
            </a:pPr>
            <a:r>
              <a:rPr lang="lo" sz="1200">
                <a:cs typeface="Arial" charset="0"/>
              </a:rPr>
              <a:t>ແຕ່ບໍ່ແມ່ນຢາທັງໝົົດ ຈະໄດ້ຮັບການຄຸ້ມຄອງຈາກແຜນທັງໝົດ.  ແຜນພາກ D ຄຸ້ມຄອງຢາທີ່ລວມຢູ່ໃນສູດຂອງແຜນຂອງຕົນ—ຫຼື ລາຍຊື່ຢາທີ່ໄດ້ຮັບການຄຸ້ມຄອງ.</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lo" sz="1200">
                <a:cs typeface="Arial" charset="0"/>
              </a:rPr>
              <a:t>ແຜນພາກ D ຄຸ້ມຄອງຢາອິນຊູລິນ ແລະ ເຂັມ ແລະ ສະແລງສັກຢາ ສໍາລັບການໃຫ້ຢາອິນຊູລິນ.</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lo" sz="1200">
                <a:cs typeface="Arial" charset="0"/>
              </a:rPr>
              <a:t>ຢາຕ້ອງເປັນຢາທີ່ໃຊ້ຕາມໃບສັ່ງແພດ ເພື່ອໃຫ້ໄດ້ຮັບການຄຸ້ມຄອງ.</a:t>
            </a:r>
          </a:p>
          <a:p>
            <a:pPr marL="342900" indent="-342900" rtl="0">
              <a:spcAft>
                <a:spcPts val="600"/>
              </a:spcAft>
              <a:buFont typeface="Wingdings" panose="05000000000000000000" pitchFamily="2" charset="2"/>
              <a:buChar char="§"/>
            </a:pPr>
            <a:r>
              <a:rPr lang="lo" sz="1200">
                <a:cs typeface="Arial" charset="0"/>
              </a:rPr>
              <a:t>ກົດໝາຍຍົກເວັ້ນຢາບາງຊະນິດອອກຈາກການຄຸ້ມຄອງພາຍໃຕ້ພາກ D.</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70</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ລາຍການຕໍ່ໄປນີ້ບໍ່ໄດ້ຮັບການຄຸ້ມຄອງຈາກ Medicare ພາກ D.  </a:t>
            </a:r>
          </a:p>
          <a:p>
            <a:pPr rtl="0"/>
            <a:endParaRPr lang="en-US" dirty="0"/>
          </a:p>
          <a:p>
            <a:pPr marL="342900" indent="-342900" rtl="0">
              <a:spcAft>
                <a:spcPts val="600"/>
              </a:spcAft>
              <a:buFont typeface="Wingdings" panose="05000000000000000000" pitchFamily="2" charset="2"/>
              <a:buChar char="§"/>
            </a:pPr>
            <a:r>
              <a:rPr lang="lo" sz="2200">
                <a:cs typeface="Arial" charset="0"/>
              </a:rPr>
              <a:t>ຢາທີ່ບໍ່ໄດ້ຢູ່ໃນສູດຂອງແຜນ</a:t>
            </a:r>
          </a:p>
          <a:p>
            <a:pPr marL="342900" indent="-342900" rtl="0">
              <a:spcAft>
                <a:spcPts val="600"/>
              </a:spcAft>
              <a:buFont typeface="Wingdings" panose="05000000000000000000" pitchFamily="2" charset="2"/>
              <a:buChar char="§"/>
            </a:pPr>
            <a:r>
              <a:rPr lang="lo" sz="2200">
                <a:cs typeface="Arial" charset="0"/>
              </a:rPr>
              <a:t>ຢາ​ທີ່​ບໍ່​ມີ​ໃບ​ສັ່ງ​ແພດ, ຢາທີ່ຫາຊື້ໄດ້ຕາມຮ້ານຂາຍຢາ</a:t>
            </a:r>
          </a:p>
          <a:p>
            <a:pPr marL="342900" indent="-342900" rtl="0">
              <a:spcAft>
                <a:spcPts val="600"/>
              </a:spcAft>
              <a:buFont typeface="Wingdings" panose="05000000000000000000" pitchFamily="2" charset="2"/>
              <a:buChar char="§"/>
            </a:pPr>
            <a:r>
              <a:rPr lang="lo" sz="2200">
                <a:cs typeface="Arial" charset="0"/>
              </a:rPr>
              <a:t>ຢາທີ່ບໍ່ໄດ້ຮັບການອະນຸມັດໂດຍອົງການຄຸ້ມຄອງຢາຂອງລັດຖະບານກາງ (FDA)</a:t>
            </a:r>
          </a:p>
          <a:p>
            <a:pPr marL="342900" indent="-342900" rtl="0">
              <a:spcAft>
                <a:spcPts val="600"/>
              </a:spcAft>
              <a:buFont typeface="Wingdings" panose="05000000000000000000" pitchFamily="2" charset="2"/>
              <a:buChar char="§"/>
            </a:pPr>
            <a:r>
              <a:rPr lang="lo" sz="2200">
                <a:cs typeface="Arial" charset="0"/>
              </a:rPr>
              <a:t>ວິຕາມິນ ແລະ ແຮ່ທາດ</a:t>
            </a:r>
          </a:p>
          <a:p>
            <a:pPr marL="342900" indent="-342900" rtl="0">
              <a:spcAft>
                <a:spcPts val="600"/>
              </a:spcAft>
              <a:buFont typeface="Wingdings" panose="05000000000000000000" pitchFamily="2" charset="2"/>
              <a:buChar char="§"/>
            </a:pPr>
            <a:r>
              <a:rPr lang="lo" sz="2200">
                <a:cs typeface="Arial" charset="0"/>
              </a:rPr>
              <a:t>ຢາແກ້ໄອ</a:t>
            </a:r>
          </a:p>
          <a:p>
            <a:pPr marL="342900" indent="-342900" rtl="0">
              <a:spcAft>
                <a:spcPts val="600"/>
              </a:spcAft>
              <a:buFont typeface="Wingdings" panose="05000000000000000000" pitchFamily="2" charset="2"/>
              <a:buChar char="§"/>
            </a:pPr>
            <a:r>
              <a:rPr lang="lo" sz="2200">
                <a:cs typeface="Arial" charset="0"/>
              </a:rPr>
              <a:t>ຢາສຳລັບການເພີ່ມສະມັດຕະພາບທາງເພດ</a:t>
            </a:r>
          </a:p>
          <a:p>
            <a:pPr marL="342900" indent="-342900" rtl="0">
              <a:buFont typeface="Wingdings" panose="05000000000000000000" pitchFamily="2" charset="2"/>
              <a:buChar char="§"/>
            </a:pPr>
            <a:r>
              <a:rPr lang="lo" sz="2200">
                <a:cs typeface="Arial" charset="0"/>
              </a:rPr>
              <a:t>ແລະ ຢາສໍາລັບຄວາມສວຍງາມ ໄດ້ແກ່</a:t>
            </a:r>
          </a:p>
          <a:p>
            <a:pPr marL="800100" lvl="1" indent="-342900" rtl="0">
              <a:buFont typeface="Wingdings" panose="05000000000000000000" pitchFamily="2" charset="2"/>
              <a:buChar char="§"/>
            </a:pPr>
            <a:r>
              <a:rPr lang="lo" sz="2000">
                <a:cs typeface="Arial" charset="0"/>
              </a:rPr>
              <a:t>ຢາຫຼຸດນ້ຳໜັກ ຫຼື ເພີ່ມນ້ຳໜັກ ຫຼື</a:t>
            </a:r>
          </a:p>
          <a:p>
            <a:pPr marL="800100" lvl="1" indent="-342900" rtl="0">
              <a:buFont typeface="Wingdings" panose="05000000000000000000" pitchFamily="2" charset="2"/>
              <a:buChar char="§"/>
            </a:pPr>
            <a:r>
              <a:rPr lang="lo" sz="2000">
                <a:cs typeface="Arial" charset="0"/>
              </a:rPr>
              <a:t>ຢາແກ້ຜົມຫຼົ່ນ</a:t>
            </a:r>
          </a:p>
          <a:p>
            <a:pPr rtl="0"/>
            <a:endParaRPr lang="en-US" dirty="0"/>
          </a:p>
          <a:p>
            <a:pPr rtl="0"/>
            <a:r>
              <a:rPr lang="lo" b="1" i="1">
                <a:highlight>
                  <a:srgbClr val="FFFF00"/>
                </a:highlight>
              </a:rPr>
              <a:t>ນອກຈາກນັ້ນ, ກະລຸນາຊາບວ່າ ການໃຊ້ຢາຕາມໃບສັ່ງແພດ "ນອກສະຫຼາກ" ແມ່ນບໍ່ໄດ້ຮັບການຄຸ້ມຄອງຈາກພາກ D. ຕົວຢ່າງ: ຖ້າທ່ານໝໍສັ່ງຢາສໍາລັບພະຍາດໃດໜຶ່ງ, ແຕ່ FDA ບໍ່ອະນຸມັດໃຫ້ໃຊ້ຢາຊະນິດນັ້ນສໍາລັບພະຍາດນັ້ນ ແລ້ວຢາກໍຈະບໍ່ໄດ້ຮັບການຄຸ້ມຄອງ ເຖິງແມ່ນວ່າມັນຈະຢູ່ໃນສູດຂອງແຜນເພື່ອໃຊ້ກັບພະຍາດອື່ນໆກໍຕາມ!</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71</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ອີກທາງເລືອກໜຶ່ງສໍາລັບການຄຸ້ມຄອງຢາຕາມໃບສັ່ງແພດ ແມ່ນໂຄງການຊ່ວຍເຫຼືອດ້ານຢາຕາມໃບສັ່ງແພດຂອງ Wisconsin, ທີ່ເອີ້ນວ່າ SeniorCare.</a:t>
            </a:r>
          </a:p>
          <a:p>
            <a:pPr rtl="0"/>
            <a:endParaRPr lang="en-US" dirty="0"/>
          </a:p>
          <a:p>
            <a:pPr rtl="0"/>
            <a:r>
              <a:rPr lang="lo"/>
              <a:t>ໂຄງການນີ້ແມ່ນມີໃຫ້ຊາວ Wisconsin ທີ່ມີອາຍຸ 65 ປີຂຶ້ນໄປທີ່ເປັນພົນລະເມືອງສະຫະລັດ ຫຼື ມີສະຖານະຄົນເຂົ້າເມືອງທີ່ມີເງື່ອນໄຂ.  ບໍ່​ມີເບ້ຍປະກັນໄພລາຍ​ເດືອນ—ພຽງ​ແຕ່​ເສຍຄ່າ​ທໍາ​ນຽມ​ການ​ສະ​ໝັກ​ປະ​ຈໍາ​ປີ $30. SeniorCare ຖືວ່າເປັນການຄຸ້ມຄອງຢາຕາມໃບສັ່ງແພດທີ່ເຊື່ອຖືໄດ້.</a:t>
            </a:r>
          </a:p>
          <a:p>
            <a:pPr rtl="0"/>
            <a:endParaRPr lang="en-US" dirty="0"/>
          </a:p>
          <a:p>
            <a:pPr rtl="0"/>
            <a:r>
              <a:rPr lang="lo"/>
              <a:t>ລາຍຮັບປະຈຳປີຂອງທ່ານ ຈະກຳນົດລະດັບການຄຸ້ມຄອງຂອງ SeniorCare ຂອງທ່ານ.  ຄົນທີ່ມີລາຍໄດ້ຕ່ຳ, ຢູ່ທີ່ SeniorCare ລະດັບ 1 ບໍ່ມີຈຳນວນທີ່ເປັນຄວາມຮັບຜິດຊອບສ່ວນທຳອິດ ສໍາລັບໃບສັ່ງແພດຂອງເຂົາເຈົ້າ ແລະ ເຂົາເຈົ້າຈະໄດ້ຈ່າຍການຈ່າຍຮ່ວມ ຈຳນວນ $5 ສໍາລັບຢາທົ່ວໄປ ແລະ $15 ສໍາລັບຢາທີ່ມີຍີ່ຫໍ້.  ສໍາລັບຂໍ້ມູນເພີ່ມເຕີມ ຫຼື ສໍາລັບຄໍາຮ້ອງຂໍສະໝັກ, ໃຫ້ຕິດຕໍ່ SeniorCare ທາງອອນລາຍ ຫຼື ໂທຫາເບີ 1-800-657-2038.</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72</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solidFill>
                  <a:prstClr val="black"/>
                </a:solidFill>
              </a:rPr>
              <a:t>ໄລຍະເວລາການເປີດລົງທະບຽນປະຈໍາປີ ສໍາລັບແຜນພາກ D ແລະ Medicare Advantage ແມ່ນເປີດແຕ່ວັນທີ 15 ຕຸລາ ຫາ 7 ທັນວາ ໃນແຕ່ລະປີ.  </a:t>
            </a:r>
          </a:p>
          <a:p>
            <a:pPr marL="0" marR="0" lvl="0" indent="0" algn="l" defTabSz="914400" rtl="0" eaLnBrk="1" fontAlgn="auto" latinLnBrk="0" hangingPunct="1">
              <a:lnSpc>
                <a:spcPct val="100000"/>
              </a:lnSpc>
              <a:spcBef>
                <a:spcPts val="0"/>
              </a:spcBef>
              <a:spcAft>
                <a:spcPts val="0"/>
              </a:spcAft>
              <a:buClrTx/>
              <a:buSzTx/>
              <a:buFontTx/>
              <a:buNone/>
              <a:tabLst/>
              <a:defRPr/>
            </a:pPr>
            <a:r>
              <a:rPr lang="lo">
                <a:solidFill>
                  <a:prstClr val="black"/>
                </a:solidFill>
              </a:rPr>
              <a:t>ແຜນ​ເຫຼົ່າ​ນີ້​ແມ່ນ​ສັນຍາ 1 ປີ​ທີ່​ມີ​ຜົນ​ສັກສິດ​ແຕ່​ວັນ​ທີ 1 ມັງກອນ ​ຫາ 31 ທັນວາ.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prstClr val="black"/>
                </a:solidFill>
              </a:rPr>
              <a:t>ແຜນຕ່າງໆສາມາດປ່ຽນແປງລາຍລະອຽດແຜນຂອງຕົນໄດ້ໃນແຕ່ລະປີ.  ແຜນເຫຼົ່ານັ້ນ</a:t>
            </a:r>
            <a:r>
              <a:rPr lang="lo" b="1">
                <a:solidFill>
                  <a:prstClr val="black"/>
                </a:solidFill>
              </a:rPr>
              <a:t> ຈໍາເປັນຕ້ອງໄດ້ສົ່ງແຈ້ງການກ່ຽວກັບການປ່ຽນແປງໃຫ້ແກ່ທ່ານໃນແຕ່ລະປີໃນທ້າຍເດືອນກັນຍາ.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lo">
                <a:solidFill>
                  <a:prstClr val="black"/>
                </a:solidFill>
              </a:rPr>
              <a:t>ໃຊ້ໄລຍະເວລາການເປີດລົງທະບຽນປະຈໍາປີ ເພື່ອທົບທວນແຜນທີ່ທ່ານມີແຜນຈະເຂົ້າຮ່ວມ ແລະ ປຽບທຽບມັນກັບແຜນອື່ນໆທີ່ມີຢູ່ ແລະ ເຮັດໃຫ້ແນ່ໃຈວ່າ ທ່ານຈະມີການຄຸ້ມຄອງທີ່ເໝາະສົມໃນປີໃໝ່.  ຖ້າທ່ານລົງທະບຽນເຂົ້າໃນແຜນໃໝ່ ການຄຸ້ມຄອງໃໝ່ຂອງທ່ານຈະເລີ່ມໃນວັນທີ 1 ມັງກອນນີ້. </a:t>
            </a: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73</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r>
              <a:rPr lang="lo" dirty="0"/>
              <a:t>ວິທີທີ່ດີທີ່ສຸດໃນການຊອກຫາ ແລະ ປຽບທຽບແຜນຕ່າງໆ ແມ່ນການໃຊ້ເຄື່ອງມືການປຽບທຽບແຜນ, ທີ່ເອີ້ນວ່າ Plan Finder, ຢູ່ໃນເວັບໄຊຂອງ Medicare ທີ່: www.Medicare.gov.  </a:t>
            </a:r>
          </a:p>
          <a:p>
            <a:pPr marL="0" indent="0" rtl="0">
              <a:buFont typeface="Arial" panose="020B0604020202020204" pitchFamily="34" charset="0"/>
              <a:buNone/>
            </a:pPr>
            <a:endParaRPr lang="en-US" dirty="0"/>
          </a:p>
          <a:p>
            <a:pPr marL="0" indent="0" rtl="0">
              <a:buFont typeface="Arial" panose="020B0604020202020204" pitchFamily="34" charset="0"/>
              <a:buNone/>
            </a:pPr>
            <a:r>
              <a:rPr lang="lo" dirty="0"/>
              <a:t>ສໍາລັບຄວາມຊ່ວຍເຫຼືອກ່ຽວກັບຄໍາຖາມຂອງ Medicare ຫຼື ການປຽບທຽບແຜນຕ່າງໆ ທ່ານສາມາດໂທຫາ Medicare ໂດຍກົງທີ່ເບີ 1-800-633-4227.</a:t>
            </a:r>
          </a:p>
          <a:p>
            <a:pPr marL="0" indent="0" rtl="0">
              <a:buFont typeface="Arial" panose="020B0604020202020204" pitchFamily="34" charset="0"/>
              <a:buNone/>
            </a:pPr>
            <a:r>
              <a:rPr lang="lo" dirty="0"/>
              <a:t>ນອກຈາກນັ້ນ ທ່ານກໍຍັງສາມາດຂໍຄວາມຊ່ວຍເຫຼືອຈາກ: ສາຍໃຫ້ຄວາມຊ່ວຍເຫຼືອຂອງ SHIP / Medigap ຂອງ WI ໄດ້ອີກດ້ວຍທີ່ເບີ 1-800-242-1060,</a:t>
            </a:r>
          </a:p>
          <a:p>
            <a:pPr marL="0" indent="0" rtl="0">
              <a:buFont typeface="Arial" panose="020B0604020202020204" pitchFamily="34" charset="0"/>
              <a:buNone/>
            </a:pPr>
            <a:r>
              <a:rPr lang="lo" dirty="0"/>
              <a:t>ຫຼື ຈາກທີ່ປຶກສາຂອງໂຄງການ SHIP ໃນທ້ອງຖິ່ນຂອງທ່ານ. ທ່ານ​ສາ​ມາດ​ຊອກ​ຫາ​ທີ່​ປຶກ​ສາຂອງໂຄງການ SHIP ໃນທ້ອງ​ຖິ່ນ​ຂອງ​ທ່ານໄດ້ ​ໂດຍ​ການ​ຕິດ​ຕໍ່​ຫາ Aging and Disability Resource Center (​ສູນ​ຊັບ​ພະ​ຍາ​ກອນສຳລັບ​ຜູ້​ສູງ​ອາ​ຍຸ​ ແລະ ​ຄົນ​ພິ​ການ) ປະຈຳຄາວຕີ້​ຂອງ​ທ່ານ ​ຫຼື​ ໂດຍ​ການ​ໂທ​ຫາ​ເບີຂອງໂຄງການ SHIP.</a:t>
            </a:r>
          </a:p>
          <a:p>
            <a:pPr marL="171450" indent="-171450" rtl="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74</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b="0" i="0" u="none"/>
              <a:t>ຖ້າທ່ານສະດວກນຳໃຊ້ຄອມພິວເຕີ, ກະລຸນາ</a:t>
            </a:r>
            <a:r>
              <a:rPr lang="lo"/>
              <a:t>ເຂົ້າໄປທີ່ </a:t>
            </a:r>
            <a:r>
              <a:rPr lang="lo" b="1" u="sng"/>
              <a:t>Medicare.gov </a:t>
            </a:r>
            <a:r>
              <a:rPr lang="lo" b="0" u="none"/>
              <a:t>ແລ້ວກົດ “ຊອກຫາແຜນສຸຂະພາບ ແລະ ຢາ”.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lo" b="0" u="none"/>
              <a:t>ເຄື່ອງມືນີ້ຈະນໍາທ່ານໄປຍັງເຄື່ອງມືການປຽບທຽບແຜນຂອງ Medicare ທີ່ຮູ້ຈັກກັນໃນນາມ Plan Finder. Plan Finder ຈະນໍາພາທ່ານຜ່ານຂັ້ນຕອນຕ່າງໆ ເພື່ອຊອກຫາ ແລະ ປຽບທຽບແຜນຕ່າງໆ.  ການປ້ອນຂໍ້ມູນຢາສະເພາະຂອງທ່ານ, ຮ້ານຂາຍຢາທີ່ທ່ານມັກ ແລະ ລະຫັດໄປສະນີຂອງທ່ານ, ທ່ານຈະສາມາດໄດ້ຮັບການປະເມີນຄ່າໃຊ້ຈ່າຍປະຈໍາປີຂອງທ່ານກັບແຕ່ລະແຜນທີ່ມີຢູ່ໃນພື້ນທີ່ຂອງທ່ານ.  </a:t>
            </a:r>
            <a:r>
              <a:rPr lang="lo"/>
              <a:t>ທ່ານສາມາດລົງທະບຽນເຂົ້າໃນແຜນໃດໜຶ່ງທາງອອນລາຍໄດ້ ໂດຍຜ່ານ Plan Finder ຂອງ Medicare ຫຼື ໂດຍການໂທຫາ Medicare ຫຼື, ທ່ານສາມາດຕິດຕໍ່ກັບແຜນໂດຍກົງໄດ້.  ທ່ານສາມາດຊອກຫາຂໍ້ມູນຕິດຕໍ່ຂອງແຜນໄດ້ຢູ່ໃນ Plan Finder ຂອງ Medicare.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lo" b="0" u="none"/>
              <a:t>ອີກເທື່ອ ໜຶ່ງ, ຖ້າທ່ານບໍ່ມີຄອມພິວເຕີໃຊ ຫຼື ຖ້າທ່ານຕ້ອງການຄວາມຊ່ວຍເຫຼືອໃນການຄົ້ນຫາ ແລະ ການປຽບທຽບແຜນຕ່າງໆ, ຢ່າລືມໂທຫາໜຶ່ງໃນບັນດາແຫຼ່ງຊັບພະຍາກອນທີ່ລະບຸໄວ້ຢູ່ໃນສະໄລ້ສຸດທ້າຍ.  </a:t>
            </a:r>
          </a:p>
          <a:p>
            <a:pPr rtl="0"/>
            <a:endParaRPr lang="en-US" b="0" u="none"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75</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76</a:t>
            </a:fld>
            <a:endParaRPr lang="en-US"/>
          </a:p>
        </p:txBody>
      </p:sp>
    </p:spTree>
    <p:extLst>
      <p:ext uri="{BB962C8B-B14F-4D97-AF65-F5344CB8AC3E}">
        <p14:creationId xmlns:p14="http://schemas.microsoft.com/office/powerpoint/2010/main" val="11732210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ສະບາຍດີ ແລະຍິນດີຕ້ອນຮັບສູ່ຊຸດການສຶກສານີ້ທີ່ມີຊື່ວ່າ ຍິນດີຕ້ອນຮັບສູ່ Medicare.  </a:t>
            </a:r>
          </a:p>
          <a:p>
            <a:pPr rtl="0"/>
            <a:endParaRPr lang="en-US" dirty="0"/>
          </a:p>
          <a:p>
            <a:pPr rtl="0"/>
            <a:r>
              <a:rPr lang="lo"/>
              <a:t>ໂຄງການນີ້ແມ່ນນຳສະເໜີໂດຍພະແນກບໍລິການສຸຂະພາບປະຈຳ WI, ເຊິ່ງດຳເນີນໂຄງການຊ່ວຍເຫຼືອດ້ານການປະກັນສຸຂະພາບຂອງລັດ Wisconsin ຫຼື SHIP, ເຊິ່ງເປັນການບໍລິການສາທາລະນະໃນທ້ອງຖິ່ນສຳລັບຄົນທີ່ມີ Medicare.  ທຸກໆລັດລ້ວນມີໂຄງການ SHIP.  ໃນ Wisconsin, ທ່ານສາມາດຂໍການຊ່ວຍເຫຼືອແບບບໍ່ເສຍຄ່າ ແລະ ບໍ່ລຳອຽງກັບ Medicare ໄດ້ ຈາກບັນດາທີ່ປຶກສາ SHIP ໃນທ້ອງຖິ່ນ ຫຼື ໜຶ່ງໃນບັນດາສາຍດ່ວນທີ່ບໍ່ເສຍຄ່າຂອງພວກເຮົາ.</a:t>
            </a:r>
          </a:p>
          <a:p>
            <a:pPr rtl="0"/>
            <a:endParaRPr lang="en-US" b="1" dirty="0"/>
          </a:p>
          <a:p>
            <a:pPr rtl="0"/>
            <a:r>
              <a:rPr lang="lo" b="0"/>
              <a:t>ທ່ານສາມາດດາວໂຫຼດສະໄລ້ຂອງການນຳສະເໜີນີ້ໄດ້ໂດຍການກົດໃສ່ລິ້ງເຊື່ອມຕໍ່ໃນຄຳອະທິບາຍຂອງວິດີໂອໃນ YouTube ຫຼື ເຂົ້າໄປທີ່ gwaar.org/educational-videos-for-medicare-outreach.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77</a:t>
            </a:fld>
            <a:endParaRPr lang="en-US"/>
          </a:p>
        </p:txBody>
      </p:sp>
    </p:spTree>
    <p:extLst>
      <p:ext uri="{BB962C8B-B14F-4D97-AF65-F5344CB8AC3E}">
        <p14:creationId xmlns:p14="http://schemas.microsoft.com/office/powerpoint/2010/main" val="3251327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ນີ້​ແມ່ນ​ໄດ້​ຮັບ​ການ​ສະ​ໜັບ​ສະໜູນໂດຍ​ການ​ຊ່ວຍ​ເຫຼືອ​ລ້າຈາກອົງການຄຸ້ມຄອງການດໍາລົງຊີວິດຂອງຊຸມຊົນຂອງ​ລັດ​ຖະ​ບານ​ກາງ​.</a:t>
            </a:r>
          </a:p>
        </p:txBody>
      </p:sp>
      <p:sp>
        <p:nvSpPr>
          <p:cNvPr id="4" name="Slide Number Placeholder 3"/>
          <p:cNvSpPr>
            <a:spLocks noGrp="1"/>
          </p:cNvSpPr>
          <p:nvPr>
            <p:ph type="sldNum" sz="quarter" idx="5"/>
          </p:nvPr>
        </p:nvSpPr>
        <p:spPr/>
        <p:txBody>
          <a:bodyPr rtlCol="0"/>
          <a:lstStyle/>
          <a:p>
            <a:pPr rtl="0"/>
            <a:fld id="{7C9C807D-BE9E-427D-9F45-69604B66C095}" type="slidenum">
              <a:rPr lang="en-US" smtClean="0"/>
              <a:t>78</a:t>
            </a:fld>
            <a:endParaRPr lang="en-US"/>
          </a:p>
        </p:txBody>
      </p:sp>
    </p:spTree>
    <p:extLst>
      <p:ext uri="{BB962C8B-B14F-4D97-AF65-F5344CB8AC3E}">
        <p14:creationId xmlns:p14="http://schemas.microsoft.com/office/powerpoint/2010/main" val="21197173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a:t>ໂຄງການນີ້ຈະໃຫ້ພາບລວມກ່ຽວກັບ Medicare ແລະແບ່ງອອກເປັນ 6 ພາກ.</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o" b="1"/>
              <a:t>ທ່ານສາມາດຊອກຫາຂໍ້ມູນນີ້ແບບລາຍລະອຽດຫຼາຍຂຶ້ນໄດ້ໃນ ປື້ມຄູ່ມື Medicare ແລະ ທ່ານ ຂອງທ່ານ, ເຊິ່ງຈະຖືກສົ່ງໄປຫາບຸກຄົນທີ່ມີ Medicare ແລະ ຍັງສາມາດຊອກຫາໄດ້ຢູ່ໃນເວັບໄຊ Medicare.gov ອີກດ້ວຍ.  ເພື່ອໃຫ້ເຂົ້າໃຈໄດ້ງ່າຍຂຶ້ນ, ພວກເຮົາຂໍຊຸກຍູ້ໃຫ້ທ່ານເບິ່ງພາກຕ່າງໆຂອງຊຸດເອກະສານນີ້ຕາມລຳດັບ. </a:t>
            </a:r>
            <a:endParaRPr lang="en-US" b="1" dirty="0">
              <a:solidFill>
                <a:srgbClr val="FF0000"/>
              </a:solidFill>
            </a:endParaRP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79</a:t>
            </a:fld>
            <a:endParaRPr lang="en-US"/>
          </a:p>
        </p:txBody>
      </p:sp>
    </p:spTree>
    <p:extLst>
      <p:ext uri="{BB962C8B-B14F-4D97-AF65-F5344CB8AC3E}">
        <p14:creationId xmlns:p14="http://schemas.microsoft.com/office/powerpoint/2010/main" val="195340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defRPr/>
            </a:pPr>
            <a:r>
              <a:rPr lang="lo" b="1"/>
              <a:t>ກວດໃຫ້ແນ່ໃຈວ່າ ໄດ້ລວບລວມຂໍ້ມູນບາງຢ່າງ ກ່ອນທີ່ຈະຕັດສິນໃຈລົງທະບຽນຂອງທ່ານ:</a:t>
            </a:r>
          </a:p>
          <a:p>
            <a:pPr marL="171450" indent="-171450" rtl="0">
              <a:buFont typeface="Arial" panose="020B0604020202020204" pitchFamily="34" charset="0"/>
              <a:buChar char="•"/>
              <a:defRPr/>
            </a:pPr>
            <a:r>
              <a:rPr lang="lo"/>
              <a:t>ຖ້າທ່ານເຮັດວຽກ ແລະ ມີອາຍຸ 65 ປີ, ໃຫ້ສອບຖາມປະກັນສຸຂະພາບຂອງທ່ານ ແລະ ພະແນກຊັບພະຍາກອນມະນຸດຂອງທ່ານ ເພື່ອຊອກຫາສິ່ງທີ່ທ່ານຕ້ອງໄດ້ເຮັດ ເມື່ອທ່ານມີສິດໄດ້ຮັບ Medicare ແລ້ວ. </a:t>
            </a:r>
          </a:p>
          <a:p>
            <a:pPr marL="171450" indent="-171450" rtl="0">
              <a:buFont typeface="Arial" panose="020B0604020202020204" pitchFamily="34" charset="0"/>
              <a:buChar char="•"/>
              <a:defRPr/>
            </a:pPr>
            <a:r>
              <a:rPr lang="lo"/>
              <a:t>ຖາມວ່າທ່ານຕ້ອງໄດ້ເຂົ້າທັງພາກ A ແລະ B ຫຼື ບໍ່ ຫຼື ເຂົ້າພຽງແຕ່ພາກ A. ຢ່າລືມກົດລະບຽບກ່ຽວກັບການເລື່ອນເວລາເຂົ້າພາກ B.</a:t>
            </a:r>
          </a:p>
          <a:p>
            <a:pPr marL="171450" indent="-171450" rtl="0">
              <a:buFont typeface="Arial" panose="020B0604020202020204" pitchFamily="34" charset="0"/>
              <a:buChar char="•"/>
              <a:defRPr/>
            </a:pPr>
            <a:r>
              <a:rPr lang="lo"/>
              <a:t>ຖ້າທ່ານເລືອກທີ່ຈະເລື່ອນເວລາເຂົ້າພາກ B, ທ່ານຈໍາເປັນຕ້ອງເຮັດແບບນັ້ນຜ່ານປະກັນສັງຄົມ.  ຫຼັງຈາກນັ້ນ ທ່ານຈະມີໄລຍະເວລາການລົງທະບຽນພິເສດ ເມື່ອການຄຸ້ມຄອງແບບກຸ່ມຂອງທ່ານສິ້ນສຸດລົງ ຫຼື ການຈ້າງງານຂອງທ່ານສິ້ນສຸດລົງ, ໃນລະຫວ່າງເວລານັ້ນ ທ່ານສາມາດລົງທະບຽນເຂົ້າພາກ B ໄດ້ໂດຍບໍ່ມີການປັບໃໝ.</a:t>
            </a:r>
          </a:p>
          <a:p>
            <a:pPr rtl="0"/>
            <a:endParaRPr lang="en-US" dirty="0"/>
          </a:p>
          <a:p>
            <a:pPr rtl="0"/>
            <a:r>
              <a:rPr lang="lo"/>
              <a:t>ແລະ ນີ້ແມ່ນໝາຍເຫດທີ່ສໍາຄັນສໍາລັບທຸກຄົນທີ່ມີບັນຊີເງິນຝາກປະຢັດເພື່ອສຸຂະພາບ ຫຼື HSA</a:t>
            </a:r>
          </a:p>
          <a:p>
            <a:pPr marL="628650" lvl="1" indent="-171450" rtl="0">
              <a:buFont typeface="Arial" panose="020B0604020202020204" pitchFamily="34" charset="0"/>
              <a:buChar char="•"/>
            </a:pPr>
            <a:r>
              <a:rPr lang="lo"/>
              <a:t>ຢຸດການມອບເງິນສົມທົບເຂົ້າບັນຊີ HAS ຂອງທ່ານຫົກເດືອນກ່ອນທີ່ພາກ A ຈະເລີ່ມຕົ້ນ ເພື່ອຫຼີກເວັ້ນການປັບໃໝດ້ານອາກອນ.</a:t>
            </a:r>
          </a:p>
          <a:p>
            <a:pPr marL="628650" lvl="1" indent="-171450" rtl="0">
              <a:buFont typeface="Arial" panose="020B0604020202020204" pitchFamily="34" charset="0"/>
              <a:buChar char="•"/>
            </a:pPr>
            <a:r>
              <a:rPr lang="lo"/>
              <a:t>ທ່ານຈະບໍ່ສາມາດມອບເງິນສົມທົບເຂົ້າບັນຊີ HSA ຂອງທ່ານໄດ້ອີກຕໍ່ໄປ ເມື່ອທ່ານມີ Medicare ແລ້ວ. ເຖິງແມ່ນວ່າທ່ານຈະພຽງແຕ່ພາກ A ກໍຕາມ.</a:t>
            </a:r>
          </a:p>
          <a:p>
            <a:pPr marL="628650" lvl="1" indent="-171450" rtl="0">
              <a:buFont typeface="Arial" panose="020B0604020202020204" pitchFamily="34" charset="0"/>
              <a:buChar char="•"/>
            </a:pPr>
            <a:r>
              <a:rPr lang="lo"/>
              <a:t>ຖ້ານາຍຈ້າງຂອງທ່ານມີີ HSA ໃຫ້, ໃຫ້ຕິດຕໍ່ຝ່າຍຊັບພະຍາກອນມະນຸດຂອງທ່ານ ກ່ອນທີ່ຈະລົງທະບຽນເຂົ້າໃນ Medicare ພາກ A ຫຼື B.</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ຍິນດີຕ້ອນຮັບສູ່ພາກທີ 6 ໃນຊຸດຂໍ້ມູນນີ້.  ພາກນີ້ຈະປະກອບມີຂໍ້ມູນກ່ຽວກັບໂຄງການ Medicare ສໍາລັບຜູ້ທີ່ມີລາຍໄດ້ຈໍາກັດ, ຄໍາແນະນໍາທີ່ຈະຊ່ວຍທ່ານປົກປ້ອງຕົວທ່ານເອງ ແລະ ປ້ອງກັນການສໍ້ໂກງ ແລະ ຈະສະຫຼຸບດ້ວຍການທົບທວນ ແລະ ບັນຊີລາຍຊື່ແຫຼ່ງຊັບພະຍາກອນທີ່ມີຢູ່.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80</a:t>
            </a:fld>
            <a:endParaRPr lang="en-US"/>
          </a:p>
        </p:txBody>
      </p:sp>
    </p:spTree>
    <p:extLst>
      <p:ext uri="{BB962C8B-B14F-4D97-AF65-F5344CB8AC3E}">
        <p14:creationId xmlns:p14="http://schemas.microsoft.com/office/powerpoint/2010/main" val="333558458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ບຸກຄົນຈຳນວນຫຼາຍຄົນທີ່ມີ Medicare ໄດ້ປະເຊີນກັບສິ່ງທ້າທາຍໃນເວລາການຈ່າຍຄ່າດູແລສຸຂະພາບ ແລະ ຢາຕາມໃບສັ່ງແພດ.  ແທ້ຈິງແລ້ວ, ພວກເຮົາມັກຈະໄດ້ຍິນກ່ຽວກັບບຸກຄົນທີ່ຕ້ອງເລືອກລະຫວ່າງການຈ່າຍຄ່າເຄື່ອງໃຊ້ສອຍ ຫຼື ຈ່າຍຄ່າປິ່ນປົວສຸຂະພາບ ຫຼື ຢາ.  </a:t>
            </a:r>
          </a:p>
          <a:p>
            <a:pPr rtl="0"/>
            <a:endParaRPr lang="en-US" dirty="0"/>
          </a:p>
          <a:p>
            <a:pPr rtl="0"/>
            <a:r>
              <a:rPr lang="lo"/>
              <a:t>ຖ້າທ່ານຮູ້ຈັກບຸກຄົນໃດໜຶ່ງທີ່ຕົກຢູ່ໃນສະຖານະການນີ້, ທ່ານຈະຕ້ອງໄດ້ຮູ້ກ່ຽວກັບບາງໂຄງການທີ່ສໍາຄັນຂອງ Medicare ທີ່ສາມາດຊ່ວຍໄດ້.</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81</a:t>
            </a:fld>
            <a:endParaRPr lang="en-US"/>
          </a:p>
        </p:txBody>
      </p:sp>
    </p:spTree>
    <p:extLst>
      <p:ext uri="{BB962C8B-B14F-4D97-AF65-F5344CB8AC3E}">
        <p14:creationId xmlns:p14="http://schemas.microsoft.com/office/powerpoint/2010/main" val="36939586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ສາມໂຄງການຕໍ່ໄປນີ້ອາດຈະເປັນການຊ່ວຍເຫຼືອແກ່ບຸກຄົນທີ່ມີລາຍໄດ້ຈໍາກັດ.</a:t>
            </a:r>
          </a:p>
          <a:p>
            <a:pPr rtl="0"/>
            <a:endParaRPr lang="en-US" dirty="0"/>
          </a:p>
          <a:p>
            <a:pPr rtl="0">
              <a:spcAft>
                <a:spcPts val="600"/>
              </a:spcAft>
              <a:buFont typeface="Wingdings" panose="05000000000000000000" pitchFamily="2" charset="2"/>
              <a:buChar char="§"/>
              <a:defRPr/>
            </a:pPr>
            <a:r>
              <a:rPr lang="lo" sz="3000" b="1">
                <a:cs typeface="Arial" panose="020B0604020202020204" pitchFamily="34" charset="0"/>
              </a:rPr>
              <a:t>ແຜນ Medicare Savings Plans ໃຫ້ການຊ່ວຍເຫຼືອຈາກລັດໃຫ້ແກ່ຜູ້ທີ່ມີລາຍຮັບ ແລະ ແຫຼ່ງຊັບພະຍາກອນຈໍາກັດ.</a:t>
            </a:r>
          </a:p>
          <a:p>
            <a:pPr lvl="1" rtl="0">
              <a:buFont typeface="Wingdings" panose="05000000000000000000" pitchFamily="2" charset="2"/>
              <a:buChar char="§"/>
              <a:defRPr/>
            </a:pPr>
            <a:r>
              <a:rPr lang="lo" sz="1800">
                <a:cs typeface="Arial" panose="020B0604020202020204" pitchFamily="34" charset="0"/>
              </a:rPr>
              <a:t>ຖ້າມີສິດໄດ້ຮັບ, ໂຄງການນີ້ຈະຈ່າຍເບ້ຍປະກັນໄພ ພາກ B ຂອງ Medicare ໃຫ້ແກ່ທ່ານ.</a:t>
            </a:r>
          </a:p>
          <a:p>
            <a:pPr lvl="1" rtl="0">
              <a:buFont typeface="Wingdings" panose="05000000000000000000" pitchFamily="2" charset="2"/>
              <a:buChar char="§"/>
              <a:defRPr/>
            </a:pPr>
            <a:r>
              <a:rPr lang="lo" sz="1800">
                <a:cs typeface="Arial" panose="020B0604020202020204" pitchFamily="34" charset="0"/>
              </a:rPr>
              <a:t>ນອກຈາກນັ້ນ ບາງຄົນກໍຍັງຈະມີໄດ້ຈ່າຍການຈ່າຍຮ່ວມ ແລະ ຈຳນວນທີ່ເປັນຄວາມຮັບຜິດຊອບສ່ວນທຳອິດຂອງ Medicare ຂອງເຂົາເຈົ້າອີກດ້ວຍ, ໂດຍອີງໃສ່ລາຍຮັບ ແລະ ຊັບສິນຂອງເຂົາເຈົ້າ.</a:t>
            </a:r>
          </a:p>
          <a:p>
            <a:pPr marL="457200" lvl="1" indent="0" rtl="0">
              <a:buNone/>
              <a:defRPr/>
            </a:pPr>
            <a:endParaRPr lang="en-US" sz="1800" dirty="0">
              <a:cs typeface="Arial" panose="020B0604020202020204" pitchFamily="34" charset="0"/>
            </a:endParaRPr>
          </a:p>
          <a:p>
            <a:pPr rtl="0">
              <a:spcAft>
                <a:spcPts val="600"/>
              </a:spcAft>
              <a:buFont typeface="Wingdings" panose="05000000000000000000" pitchFamily="2" charset="2"/>
              <a:buChar char="§"/>
              <a:defRPr/>
            </a:pPr>
            <a:r>
              <a:rPr lang="lo" sz="3000" b="1">
                <a:cs typeface="Arial" panose="020B0604020202020204" pitchFamily="34" charset="0"/>
              </a:rPr>
              <a:t>ການຊ່ວຍເຫຼືອພິເສດ ແມ່ນໂຄງການຂອງ Medicare ທີ່ໄດ້ຮັບການອອກແບບມາເພື່ອຊ່ວຍຜູ້ທີ່ມີລາຍໄດ້ ແລະ ແຫຼ່ງຊັບພະຍາກອນຈຳກັດ ຈ່າຍຄ່າໃຊ້ຈ່າຍຢາຕາມໃບສັ່ງແພດຂອງ Medicare. </a:t>
            </a:r>
          </a:p>
          <a:p>
            <a:pPr lvl="1" rtl="0">
              <a:buFont typeface="Wingdings" panose="05000000000000000000" pitchFamily="2" charset="2"/>
              <a:buChar char="§"/>
              <a:defRPr/>
            </a:pPr>
            <a:r>
              <a:rPr lang="lo" sz="1800">
                <a:cs typeface="Arial" panose="020B0604020202020204" pitchFamily="34" charset="0"/>
              </a:rPr>
              <a:t> ບຸກຄົນທີ່ມີເງື່ອນໄຂຈະໄດ້ຮັບການຊ່ວຍເຫຼືອໃນການຈ່າຍເບ້ຍປະກັນໄພ, ຈຳນວນທີ່ເປັນຄວາມຮັບຜິດຊອບສ່ວນທຳອິດ ແລະ ການຈ່າຍຮ່ວມຂອງແຜນໃນພາກ D ຂອງເຂົາເຈົ້າ ໂດຍອີງໃສ່ລາຍຮັບ ແລະ ຊັບສິນຂອງເຂົາເຈົ້າ.  ນອກຈາກນັ້ນ ພວກເຂົາເຈົ້າກໍຍັງຈະບໍ່ມີຊ່ອງຫວ່າງໃນການຄຸ້ມຄອງ ແລະບໍ່ມີການປັບໃໝການລົງທະບຽນຊັກຊ້າອີກດ້ວຍ.</a:t>
            </a:r>
          </a:p>
          <a:p>
            <a:pPr marL="457200" lvl="1" indent="0" rtl="0">
              <a:spcBef>
                <a:spcPts val="0"/>
              </a:spcBef>
              <a:buNone/>
              <a:defRPr/>
            </a:pPr>
            <a:endParaRPr lang="en-US" b="1" dirty="0">
              <a:cs typeface="Arial" panose="020B0604020202020204" pitchFamily="34" charset="0"/>
            </a:endParaRPr>
          </a:p>
          <a:p>
            <a:pPr rtl="0">
              <a:buFont typeface="Wingdings" panose="05000000000000000000" pitchFamily="2" charset="2"/>
              <a:buChar char="§"/>
              <a:defRPr/>
            </a:pPr>
            <a:r>
              <a:rPr lang="lo" sz="3000" b="1">
                <a:cs typeface="Arial" panose="020B0604020202020204" pitchFamily="34" charset="0"/>
              </a:rPr>
              <a:t>  ໃນພາກສຸດທ້າຍຂອງຊຸດຂໍ້ມູນນີ້, ພວກເຮົາຈະເວົ້າກ່ຽວກັບ SeniorCare ຂອງ WI.  ນີ້ແມ່ນອີກໂຄງການໜຶ່ງທີ່ສາມາດຊ່ວຍບຸກຄົນທີ່ມີລາຍໄດ້ຈໍາກັດໄດ້.   </a:t>
            </a:r>
          </a:p>
          <a:p>
            <a:pPr lvl="1" rtl="0">
              <a:buFont typeface="Wingdings" panose="05000000000000000000" pitchFamily="2" charset="2"/>
              <a:buChar char="§"/>
              <a:defRPr/>
            </a:pPr>
            <a:r>
              <a:rPr lang="lo" sz="1800">
                <a:cs typeface="Arial" panose="020B0604020202020204" pitchFamily="34" charset="0"/>
              </a:rPr>
              <a:t> ອີກເທື່ອໜຶ່ງ, ລະດັບການຊ່ວຍເຫຼືອຂອງໂຄງການນີ້ ຈະຂຶ້ນຢູ່ກັບລາຍຮັບປະຈຳປີຂອງບຸກຄົນໃດໜຶ່ງ.  </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ໂຄງການຊ່ວຍເຫຼືອທາງດ້ານການເງິນແຕ່ລະໂຄງການມີເງື່ອນໄຂການມີສິດໄດ້ຮັບທີ່ແຕກຕ່າງກັນໄປ. ກົດໃສ່ລິ້ງ ຫຼື ໂທຫາເບີທີ່ລະບຸໄວ້ ເພື່ອຮຽນຮູ້ວ່າທ່ານຈະສາມາດໄດ້ຮັບຄວາມຊ່ວຍເຫຼືອຈາກໂຄງການເຫຼົ່ານີ້ ຫຼື ບໍ່. ຖ້າທ່ານຕ້ອງການຄວາມຊ່ວຍເຫຼືອ, ທ່ານສາມາດຕິດຕໍ່ຜູ້ຊ່ຽວຊານດ້ານສິນທົດແທນໃນທ້ອງຖິ່ນ ເພື່ອຂໍຄວາມຊ່ວຍເຫຼືອແບບໜຶ່ງຕໍ່ໜຶ່ງໄດ້.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ການປົກປ້ອງຕົນເອງ ແລະ ການປ້ອງກັນການສໍ້ໂກງ.  ການສໍ້ໂກງ ແລະ ການນຳໃຊ້ Medicare ໄປໃນທາງທີ່ຜິດແມ່ນສາມາດເກີດຂື້ນໄດ້, ແຕ່ມີບາງສິ່ງທີ່ສໍາຄັນທີ່ທ່ານສາມາດເຮັດໄດ້ ເພື່ອປ້ອງກັນ ແລະ ປົກປ້ອງຕົວທ່ານເອງ.</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84</a:t>
            </a:fld>
            <a:endParaRPr lang="en-US"/>
          </a:p>
        </p:txBody>
      </p:sp>
    </p:spTree>
    <p:extLst>
      <p:ext uri="{BB962C8B-B14F-4D97-AF65-F5344CB8AC3E}">
        <p14:creationId xmlns:p14="http://schemas.microsoft.com/office/powerpoint/2010/main" val="98631229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Senior Medicare Patrol ປະຈຳ Wisconsin ໄດ້ແນະນໍາຂັ້ນຕອນຕ່າງໆທີ່ຈະປະຕິບັດ ຄື:</a:t>
            </a:r>
          </a:p>
          <a:p>
            <a:pPr rtl="0"/>
            <a:endParaRPr lang="en-US" dirty="0"/>
          </a:p>
          <a:p>
            <a:pPr rtl="0"/>
            <a:r>
              <a:rPr lang="lo"/>
              <a:t>ຂັ້ນຕອນທີ 1:  ການປົກປ້ອງຕົວທ່ານເອງ ແລະ ບຸກຄົນອື່ນຈາກການສໍ້ໂກງ Medicare.</a:t>
            </a:r>
          </a:p>
          <a:p>
            <a:pPr rtl="0"/>
            <a:r>
              <a:rPr lang="lo"/>
              <a:t>ຫ້າມໃຫ້ໝາຍເລກ Medicare ຂອງທ່ານແກ່ຜູ້ອື່ນ ຍົກເວັ້ນໃຫ້ແພດ ຫຼື ຜູ້ໃຫ້ບໍລິການ Medicare ອື່ນໆຂອງທ່ານເທົ່ານັ້ນ.</a:t>
            </a:r>
          </a:p>
          <a:p>
            <a:pPr rtl="0"/>
            <a:r>
              <a:rPr lang="lo"/>
              <a:t>ເຮັດ: ຮັກສາບັດ Medicare ຂອງທ່ານຄືກັນກັບບັດເຄຣດິດ.  ລະວັງການລັກຂໍ້ມູນຂໍ້ມູນປະຈຳຕົວ. ຂໍໃຫ້ຮູ້ວ່າ Medicare ບໍ່ມີທາງໂທຫາ ຫຼື ໄປຢ້ຽມຢາມເພື່ອຂາຍສິ່ງໃດໜຶ່ງໃຫ້ແກ່ທ່ານ.  ລະວັງຂໍ້ສະເໜີການບໍລິການທາງການແພດ “ຟຣີ” ຕ່າງໆ.  (ຢ່າລືມວ່າ ຖ້າ​ບາງ​ສິ່ງ​ບາງ​ຢ່າງຟັງດູ​ດີ​ເກີນ​​ຄວາມເປັນ​ຈິງ, ມັນ​ອາດ​ຈະ​ແມ່ນ!)  ແລະ ໃຫ້ຂ້າມມັນໄປ—ແບ່ງປັນສິ່ງທີ່ເຮັດ ແລະ ຫ້າມເຮັດເຫຼົ່ານີ້ກັບໝູ່ເພື່ອນ ແລະ ຄອບຄົວ.</a:t>
            </a:r>
          </a:p>
          <a:p>
            <a:pPr rtl="0"/>
            <a:endParaRPr lang="en-US" dirty="0"/>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85</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ຂັ້ນຕອນທີ 2:  ກວດຫາການສໍ້ໂກງ Medicare ໂດຍການອ່ານເບິ່ງແຈ້ງການກ່ຽວກັບຂໍ້ສະຫຼຸບ Medicare ຂອງທ່ານ.</a:t>
            </a:r>
          </a:p>
          <a:p>
            <a:pPr rtl="0"/>
            <a:r>
              <a:rPr lang="lo"/>
              <a:t>ຖ້າທ່ານລົງທະບຽນໃຊ້ MyMedicare.gov, ທ່ານຈະສາມາດເຂົ້າເຖິງຂໍ້ມູນ Medicare ສ່ວນຕົວຂອງທ່ານໄດ້ທາງອອນລາຍ.  </a:t>
            </a:r>
          </a:p>
          <a:p>
            <a:pPr rtl="0"/>
            <a:r>
              <a:rPr lang="lo"/>
              <a:t>ນອກຈາກນັ້ນ, ທ່ານກໍຍັງຄວນເກັບຮັກສາປື້ມບັນທຶກການດູແລສຸຂະພາບສ່ວນຕົວຂອງທ່ານໄວ້ດ້ວຍ ເພື່ອໃຫ້ທ່ານສາມາດຕິດຕາມການໄປພົບທ່ານໝໍ ແລະ ການບໍລິການຕ່າງໆຂອງທ່ານໄດ້.  ຖືປື້ມບັນທຶກນີ້ນຳທ່ານໄປຍັງການນັດໝາຍຂອງທ່ານ.  ຈາກນັ້ນ ທ່ານສາມາດປຽບທຽບແຈ້ງການກ່ຽວກັບຂໍ້ສະຫຼຸບຂອງ Medicare ຂອງທ່ານກັບປື້ມບັນທຶກຂອງທ່ານໄດ້.</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86</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ແຈ້ງການກ່ຽວກັບຂໍ້ສະຫຼຸບຂອງ Medicare (MSN) ແມ່ນຈະສົ່ງໃຫ້ຄົນທີ່ມີ Medicare ເປັນໄຕມາດ.  </a:t>
            </a:r>
            <a:r>
              <a:rPr lang="lo" i="1"/>
              <a:t> </a:t>
            </a:r>
          </a:p>
          <a:p>
            <a:pPr rtl="0"/>
            <a:endParaRPr lang="en-US" dirty="0"/>
          </a:p>
          <a:p>
            <a:pPr rtl="0"/>
            <a:r>
              <a:rPr lang="lo"/>
              <a:t>ຢ່າລືມອ່ານເບິ່ງແຈ້ງການເມື່ອທ່ານໄດ້ຮັບມັນ.  </a:t>
            </a:r>
          </a:p>
          <a:p>
            <a:pPr marL="342900" indent="-342900" rtl="0">
              <a:spcAft>
                <a:spcPts val="600"/>
              </a:spcAft>
              <a:buFont typeface="Wingdings" panose="05000000000000000000" pitchFamily="2" charset="2"/>
              <a:buChar char="§"/>
            </a:pPr>
            <a:r>
              <a:rPr lang="lo" sz="1200">
                <a:cs typeface="Arial" charset="0"/>
              </a:rPr>
              <a:t>ມັນບໍ່ແມ່ນໃບບິນຮຽກເກັບເງິນ. </a:t>
            </a:r>
          </a:p>
          <a:p>
            <a:pPr marL="342900" indent="-342900" rtl="0">
              <a:spcAft>
                <a:spcPts val="600"/>
              </a:spcAft>
              <a:buFont typeface="Wingdings" panose="05000000000000000000" pitchFamily="2" charset="2"/>
              <a:buChar char="§"/>
            </a:pPr>
            <a:r>
              <a:rPr lang="lo" sz="1200">
                <a:cs typeface="Arial" charset="0"/>
              </a:rPr>
              <a:t>ກວດເບິ່ງຊື່, ທີ່ຢູ່ ແລະ ໝາຍເລກ Medicare ໃຫ້ມີຄວາມຖືກຕ້ອງ.</a:t>
            </a:r>
          </a:p>
          <a:p>
            <a:pPr marL="342900" indent="-342900" rtl="0">
              <a:spcAft>
                <a:spcPts val="600"/>
              </a:spcAft>
              <a:buFont typeface="Wingdings" panose="05000000000000000000" pitchFamily="2" charset="2"/>
              <a:buChar char="§"/>
            </a:pPr>
            <a:r>
              <a:rPr lang="lo" sz="1200">
                <a:cs typeface="Arial" charset="0"/>
              </a:rPr>
              <a:t>ທ່ານໄດ້ຮັບການບໍລິການດັ່ງກ່າວບໍ?—</a:t>
            </a:r>
            <a:r>
              <a:rPr lang="lo" sz="1200" i="1">
                <a:cs typeface="Arial" charset="0"/>
              </a:rPr>
              <a:t>ອີກເທື່ອໜຶ່ງ, ໃຫ້ປຽບທຽບແຈ້ງການນັ້ນກັບປື້ມບັນທຶກການດູແລສຸຂະພາບຂອງທ່ານ.</a:t>
            </a:r>
            <a:r>
              <a:rPr lang="lo" sz="1200">
                <a:cs typeface="Arial" charset="0"/>
              </a:rPr>
              <a:t>	</a:t>
            </a:r>
          </a:p>
          <a:p>
            <a:pPr marL="342900" indent="-342900" rtl="0">
              <a:spcAft>
                <a:spcPts val="600"/>
              </a:spcAft>
              <a:buFont typeface="Wingdings" panose="05000000000000000000" pitchFamily="2" charset="2"/>
              <a:buChar char="§"/>
            </a:pPr>
            <a:r>
              <a:rPr lang="lo" sz="1200">
                <a:cs typeface="Arial" charset="0"/>
              </a:rPr>
              <a:t>ກວດໃຫ້ແນ່ໃຈວ່າການຮຽກທວງສິນທົດແທນຂອງທ່ານ ແມ່ນໄດ້ຖືກດໍາເນີນການ ແລະ ຈ່າຍໃຫ້ແລ້ວ. ຖ້າລາຍການໃດໜຶ່ງຖືກປະຕິເສດ, ໃຫ້ໂທຫາຫ້ອງການຂອງທ່ານໝໍຂອງທ່ານ ເພື່ອເຮັດໃຫ້ແນ່ໃຈວ່າການຮຽກທວງໄດ້ຖືກເຂົ້າລະຫັດຢ່າງຖືກຕ້ອງແລ້ວ. ຖ້າບໍ່ຖືກຕ້ອງ, ຫ້ອງການຂອງທ່ານໝໍສາມາດສົ່ງຄໍາຮ້ອງທວງຄືນໃໝ່ໄດ້.</a:t>
            </a:r>
          </a:p>
          <a:p>
            <a:pPr marL="342900" indent="-342900" rtl="0">
              <a:spcAft>
                <a:spcPts val="600"/>
              </a:spcAft>
              <a:buFont typeface="Wingdings" panose="05000000000000000000" pitchFamily="2" charset="2"/>
              <a:buChar char="§"/>
            </a:pPr>
            <a:r>
              <a:rPr lang="lo" sz="1200">
                <a:cs typeface="Arial" charset="0"/>
              </a:rPr>
              <a:t>ຖ້າການຮຽກທວງຖືກປະຕິເສດ, ທ່ານມີສິດທີ່ຈະອຸທອນໄດ້.  ກຳນົດເວລາໃນການຍື່ນອຸທອນແມ່ນ 120 ວັນ.</a:t>
            </a:r>
          </a:p>
          <a:p>
            <a:pPr marL="0" indent="0" rtl="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87</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a:t>ແລະ ຂັ້ນຕອນທີ 3:  ລາຍງານການສໍ້ໂກງ ຫຼື ການ Medicare ໄປໃນທາງທີ່ຜິດທີ່ໜ້າສົງໄສ.</a:t>
            </a:r>
          </a:p>
          <a:p>
            <a:pPr marL="171450" indent="-171450" rtl="0">
              <a:buFont typeface="Arial" panose="020B0604020202020204" pitchFamily="34" charset="0"/>
              <a:buChar char="•"/>
            </a:pPr>
            <a:r>
              <a:rPr lang="lo"/>
              <a:t>ຖ້າທ່ານສັງເກດເຫັນບາງສິ່ງບາງຢ່າງທີ່ເບິ່ງຄືວ່າບໍ່ຖືກຕ້ອງຢູ່ໃນໃບຮຽກເກັບເງິນຂອງທ່ານ, ສິ່ງທໍາອິດທີ່ຕ້ອງເຮັດແມ່ນ ການໂທຫາຜູ້ໃຫ້ບໍລິການເພື່ອປຶກສາຫາລືກ່ຽວກັບຂໍ້ກັງວົນຂອງທ່ານ.</a:t>
            </a:r>
          </a:p>
          <a:p>
            <a:pPr marL="171450" indent="-171450" rtl="0">
              <a:buFont typeface="Arial" panose="020B0604020202020204" pitchFamily="34" charset="0"/>
              <a:buChar char="•"/>
            </a:pPr>
            <a:r>
              <a:rPr lang="lo"/>
              <a:t>ຢ່າລືມລວບລວມເອກະສານຂອງທ່ານ ເຊັ່ນ: ປື້ມບັນທຶກການດູແລສຸຂະພາບສ່ວນຕົວຂອງທ່ານ, ໃບແຈ້ງຍອດການຮຽກເກັບເງິນ ແລະແຈ້ງການກ່ຽວກັບຂໍ້ສະຫຼຸບຂອງ Medicare ຂອງທ່ານ. </a:t>
            </a:r>
          </a:p>
          <a:p>
            <a:pPr marL="171450" indent="-171450" rtl="0">
              <a:buFont typeface="Arial" panose="020B0604020202020204" pitchFamily="34" charset="0"/>
              <a:buChar char="•"/>
            </a:pPr>
            <a:r>
              <a:rPr lang="lo"/>
              <a:t>ແລະ ຖ້າຫາກວ່າບັນຫາດັ່ງກ່າວບໍ່ໄດ້ຮັບການແກ້ໄຂ, ຕິດຕໍ່ Senior Medicare Patrol ຂອງ WI ເພື່ອຂໍຄວາມຊ່ວຍເຫຼືອແບບບໍ່ເສຍຄ່າ ແລະ ເປັນຄວາມລັບ!</a:t>
            </a:r>
          </a:p>
          <a:p>
            <a:pPr marL="628650" lvl="1" indent="-171450" rtl="0">
              <a:buFont typeface="Arial" panose="020B0604020202020204" pitchFamily="34" charset="0"/>
              <a:buChar char="•"/>
            </a:pPr>
            <a:r>
              <a:rPr lang="lo"/>
              <a:t>ໂທຟຣີທີ່ເບີ 1-888-818-2611</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88</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spcBef>
                <a:spcPts val="623"/>
              </a:spcBef>
              <a:defRPr/>
            </a:pPr>
            <a:r>
              <a:rPr lang="lo"/>
              <a:t>ພວກເຮົາໄດ້ເວົ້າເຖິງຂໍ້ມູນຫຼາຍຢ່າງໃນລະຫວ່າງຊຸດຂໍ້ມູນ 6 ພາກນີ້, ດັ່ງນັ້ນກ່ອນທີ່ພວກເຮົາຈະຈົບລົງ, ພວກເຮົາມາທວນຄືນແບບເລັ່ງລັດກ່ຽວກັບທາງເລືອກໃນການຄຸ້ມຄອງທີ່ທ່ານສາມາດຮຽນຮູ້ໄດ້.  ຢ່າລືມວ່າ, ການຮັບການຄຸ້ມຄອງຈາກ Medicare ຂອງທ່ານ ແມ່ນມີຢູ່ສອງຊ່ອງທາງ ຄື: Medicare ດັ້ງເດີມ ຫຼື ແຜນ Medicare Advantage.</a:t>
            </a:r>
          </a:p>
          <a:p>
            <a:pPr rtl="0">
              <a:spcBef>
                <a:spcPts val="623"/>
              </a:spcBef>
              <a:defRPr/>
            </a:pPr>
            <a:endParaRPr lang="en-US" dirty="0"/>
          </a:p>
          <a:p>
            <a:pPr marL="239276" indent="-239276" rtl="0">
              <a:spcBef>
                <a:spcPts val="623"/>
              </a:spcBef>
              <a:buFont typeface="Wingdings" panose="05000000000000000000" pitchFamily="2" charset="2"/>
              <a:buChar char="§"/>
              <a:defRPr/>
            </a:pPr>
            <a:r>
              <a:rPr lang="lo" b="1"/>
              <a:t>Medicare ດັ້ງເດີມ </a:t>
            </a:r>
            <a:r>
              <a:rPr lang="lo"/>
              <a:t>ປະກອບມີພາກ A ແລະ/ຫຼື ພາກ B ແລະ ທ່ານສາມາດເພີ່ມການຄຸ້ມຄອງເພີ່ມເຕີມໄດ້ ເຊັ່ນ:  </a:t>
            </a:r>
          </a:p>
          <a:p>
            <a:pPr marL="696476" lvl="1" indent="-239276" rtl="0">
              <a:spcBef>
                <a:spcPts val="623"/>
              </a:spcBef>
              <a:buFont typeface="Wingdings" panose="05000000000000000000" pitchFamily="2" charset="2"/>
              <a:buChar char="§"/>
              <a:defRPr/>
            </a:pPr>
            <a:r>
              <a:rPr lang="lo"/>
              <a:t>ນະໂຍບາຍ Medigap ເພື່ອຄຸ້ມຄອງຊ່ອງຫວ່າງຂອງ Medicare ດັ້ງເດີມ.</a:t>
            </a:r>
          </a:p>
          <a:p>
            <a:pPr marL="696476" lvl="1" indent="-239276" rtl="0">
              <a:spcBef>
                <a:spcPts val="623"/>
              </a:spcBef>
              <a:buFont typeface="Wingdings" panose="05000000000000000000" pitchFamily="2" charset="2"/>
              <a:buChar char="§"/>
              <a:defRPr/>
            </a:pPr>
            <a:r>
              <a:rPr lang="lo"/>
              <a:t>ນອກຈາກນັ້ນ ທ່ານກໍຍັງສາມາດເລືອກຊື້ການຄຸ້ມຄອງຢາຕາມໃບສັ່ງແພດຂອງ Medicare (ພາກ D) ໄດ້ອີກດ້ວຍ. (ແລະ/ຫຼື SeniorCare.)</a:t>
            </a:r>
          </a:p>
          <a:p>
            <a:pPr marL="239276" indent="-239276" rtl="0">
              <a:spcBef>
                <a:spcPts val="623"/>
              </a:spcBef>
              <a:buFont typeface="Wingdings" panose="05000000000000000000" pitchFamily="2" charset="2"/>
              <a:buChar char="§"/>
              <a:defRPr/>
            </a:pPr>
            <a:endParaRPr lang="en-US" dirty="0"/>
          </a:p>
          <a:p>
            <a:pPr marL="239276" indent="-239276" rtl="0">
              <a:spcBef>
                <a:spcPts val="623"/>
              </a:spcBef>
              <a:buFont typeface="Wingdings" panose="05000000000000000000" pitchFamily="2" charset="2"/>
              <a:buChar char="§"/>
            </a:pPr>
            <a:r>
              <a:rPr lang="lo" b="1"/>
              <a:t>ຫຼື ທ່ານສາມາດເລືອກຮັບການຄຸ້ມຄອງຂອງທ່ານຜ່ານແຜນ Medicare Advantage, ເຊິ່ງຈະ</a:t>
            </a:r>
            <a:r>
              <a:rPr lang="lo"/>
              <a:t>ຄຸ້ມຄອງການບໍລິການ ແລະ ອຸປະກອນຂອງພາກ A ແລະ ພາກ B ແລະ ໂດຍປົກກະຕິແລ້ວ ລວມທັງການຄຸ້ມຄອງຈາກພາກ D ດ້ວຍ.  ທ່ານສາມາດຈະເພີ່ມການຄຸ້ມຄອງຢາກັບແຜນ Advantage ບາງປະເພດໄດ້ ຖ້າຍັງບໍ່ທັນຖືກລວມເຂົ້າໃສ່ໃນແຜນເທື່ອ. (ແລະ ອີກເທື່ອໜຶ່ງ, ໃຫ້ຈື່ທາງເລືອກນັ້ນສໍາລັບ SeniorCare.)</a:t>
            </a:r>
          </a:p>
          <a:p>
            <a:pPr marL="0" indent="0" rtl="0">
              <a:spcBef>
                <a:spcPts val="623"/>
              </a:spcBef>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89</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lo" b="1"/>
              <a:t>ນີ້ແມ່ນຕົວຢ່າງຂອງບັດ Medicare.</a:t>
            </a:r>
          </a:p>
          <a:p>
            <a:pPr rtl="0"/>
            <a:r>
              <a:rPr lang="lo" b="1"/>
              <a:t>ປົກ​ປັກ​ຮັກ​ສາ​ບັດ​ຂອງ​ທ່ານຢູ່​ສະ​ເໝີ​!</a:t>
            </a:r>
          </a:p>
          <a:p>
            <a:pPr rtl="0"/>
            <a:endParaRPr lang="en-US" altLang="en-US" b="1" dirty="0"/>
          </a:p>
          <a:p>
            <a:pPr rtl="0" eaLnBrk="1" hangingPunct="1">
              <a:spcBef>
                <a:spcPct val="0"/>
              </a:spcBef>
            </a:pPr>
            <a:r>
              <a:rPr lang="lo"/>
              <a:t>ການໃຊ້ບັດ Medicare ຂອງທ່ານຈະແຕກຕ່າງກັນໄປ ຂຶ້ນຢູ່ກັບປະເພດການຄຸ້ມຄອງຂອງ Medicare ທີ່ທ່ານເລືອກ.  ຖ້າທ່ານເລືອກ Medicare ດັ້ງເດີມ, ທ່ານຈະໃຊ້ບັດ Medicare ສີແດງ, ສີຂາວ ແລະ ສີຟ້າ ໃນເວລາເຂົ້າຮັບການດູແລສຸຂະພາບ.</a:t>
            </a:r>
          </a:p>
          <a:p>
            <a:pPr rtl="0" eaLnBrk="1" hangingPunct="1">
              <a:spcBef>
                <a:spcPct val="0"/>
              </a:spcBef>
            </a:pPr>
            <a:endParaRPr lang="en-US" altLang="en-US" dirty="0"/>
          </a:p>
          <a:p>
            <a:pPr rtl="0" eaLnBrk="1" hangingPunct="1">
              <a:spcBef>
                <a:spcPct val="0"/>
              </a:spcBef>
            </a:pPr>
            <a:r>
              <a:rPr lang="lo"/>
              <a:t>ນອກຈາກນັ້ນ ບັດຂອງທ່ານຍັງຈະລະບຸພາກຂອງ Medicare ທີ່ທ່ານໄດ້ລົງທະບຽນເຂົ້າ ແລະ ວັນທີມີຜົນບັງຄັບໃຊ້ອີກດ້ວຍ. </a:t>
            </a:r>
          </a:p>
          <a:p>
            <a:pPr rtl="0" eaLnBrk="1" hangingPunct="1">
              <a:spcBef>
                <a:spcPct val="0"/>
              </a:spcBef>
            </a:pPr>
            <a:endParaRPr lang="en-US" altLang="en-US" dirty="0"/>
          </a:p>
          <a:p>
            <a:pPr rtl="0" eaLnBrk="1" hangingPunct="1">
              <a:spcBef>
                <a:spcPct val="0"/>
              </a:spcBef>
            </a:pPr>
            <a:r>
              <a:rPr lang="lo" i="1"/>
              <a:t>(Medicare ພາກ A ແລະ B ແມ່ນ ພາກ</a:t>
            </a:r>
            <a:r>
              <a:rPr lang="lo" i="1" u="sng"/>
              <a:t>ດຽວ</a:t>
            </a:r>
            <a:r>
              <a:rPr lang="lo" i="1"/>
              <a:t>ທີ່ຈະສະທ້ອນໃຫ້ເຫັນຢູ່ໃນບັດນີ້.  Medicare ພາກ C ຫຼື D ແມ່ນມອບໃຫ້ຜ່ານບໍລິສັດເອກະຊົນ.)</a:t>
            </a:r>
          </a:p>
          <a:p>
            <a:pPr rtl="0"/>
            <a:endParaRPr lang="en-US" dirty="0"/>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lo" dirty="0"/>
              <a:t>ນີ້ເປັນການສະຫຼຸບພາກທີ 1 ຂອງໂຄງການ ຍິນດີຕ້ອນຮັບສູ່ Medicare.  ຂ້າພະເຈົ້າຫວັງວ່າຂໍ້ມູນນີ້ຈະເປັນປະໂຫຍດແກ່ທ່ານ. ພາກຕໍ່ໄປໃນຊຸດນີ້ ຈະເວົ້າກ່ຽວກັບ ພື້ນຖານ Medicare, ລວມທັງ Medicare ພາກ A ແລະ B.</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lo" dirty="0"/>
              <a:t>ການນຳສະເໜີນີ້ ແມ່ນນຳມາໃຫ້ທ່ານໂດຍ ໂຄງການຊ່ວຍເຫຼືອດ້ານການປະກັນສຸຂະພາບຂອງລັດ Wisconsin ຫຼື SHIP, ການບໍລິການສາທາລະນະໃນທ້ອງຖິ່ນທີ່ໃຫ້ການຊ່ວຍເຫຼືືອທີ່ບໍ່ເສຍຄ່າ ແລະ ບໍ່ມີຄວາມລຳອຽງແກ່ບຸກຄົນທີ່ມີ Medicare. ຖ້າທ່ານມີຄຳຖາມກ່ຽວກັບ Medicare, ກະລຸນາໂທຫາບັນດາສາຍດ່ວນແບບບໍ່ເສຍຄ່າໃດໜຶ່ງຂອງພວກເຮົາ ຫຼື ຕິດຕໍ່ກັບທີ່ປຶກສາ Medicare ຂອງໂຄງການ SHIP ໃນທ້ອງຖິ່ນໄດ້ເລີຍ. ທ່ານບໍ່ຈຳເປັນຕ້ອງໄປຄົນດຽວ! </a:t>
            </a:r>
          </a:p>
        </p:txBody>
      </p:sp>
      <p:sp>
        <p:nvSpPr>
          <p:cNvPr id="4" name="Slide Number Placeholder 3"/>
          <p:cNvSpPr>
            <a:spLocks noGrp="1"/>
          </p:cNvSpPr>
          <p:nvPr>
            <p:ph type="sldNum" sz="quarter" idx="10"/>
          </p:nvPr>
        </p:nvSpPr>
        <p:spPr/>
        <p:txBody>
          <a:bodyPr rtlCol="0"/>
          <a:lstStyle/>
          <a:p>
            <a:pPr rtl="0"/>
            <a:fld id="{7C9C807D-BE9E-427D-9F45-69604B66C095}" type="slidenum">
              <a:rPr lang="en-US" smtClean="0"/>
              <a:t>90</a:t>
            </a:fld>
            <a:endParaRPr lang="en-US"/>
          </a:p>
        </p:txBody>
      </p:sp>
    </p:spTree>
    <p:extLst>
      <p:ext uri="{BB962C8B-B14F-4D97-AF65-F5344CB8AC3E}">
        <p14:creationId xmlns:p14="http://schemas.microsoft.com/office/powerpoint/2010/main" val="53980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lo"/>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lo"/>
              <a:t>Click to edit Master subtitle style</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rtlCol="0"/>
          <a:lstStyle/>
          <a:p>
            <a:pPr rtl="0"/>
            <a:r>
              <a:rPr lang="lo"/>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rtlCol="0"/>
          <a:lstStyle/>
          <a:p>
            <a:pPr rtl="0"/>
            <a:r>
              <a:rPr lang="lo"/>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rtlCol="0"/>
          <a:lstStyle/>
          <a:p>
            <a:pPr rtl="0"/>
            <a:r>
              <a:rPr lang="lo"/>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
        <p:nvSpPr>
          <p:cNvPr id="7" name="Footer Placeholder 4">
            <a:extLst>
              <a:ext uri="{FF2B5EF4-FFF2-40B4-BE49-F238E27FC236}">
                <a16:creationId xmlns:a16="http://schemas.microsoft.com/office/drawing/2014/main" id="{56DE1503-2989-4D16-B4AA-8C09AF541785}"/>
              </a:ext>
            </a:extLst>
          </p:cNvPr>
          <p:cNvSpPr>
            <a:spLocks noGrp="1"/>
          </p:cNvSpPr>
          <p:nvPr>
            <p:ph type="ftr" sz="quarter" idx="11"/>
          </p:nvPr>
        </p:nvSpPr>
        <p:spPr>
          <a:xfrm>
            <a:off x="4038600" y="6356350"/>
            <a:ext cx="4114800" cy="365125"/>
          </a:xfrm>
          <a:prstGeom prst="rect">
            <a:avLst/>
          </a:prstGeom>
        </p:spPr>
        <p:txBody>
          <a:bodyPr rtlCol="0"/>
          <a:lstStyle/>
          <a:p>
            <a:pPr rtl="0"/>
            <a:r>
              <a:rPr lang="lo"/>
              <a:t>2023 Welcome to Medicare</a:t>
            </a:r>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rtlCol="0" anchor="b"/>
          <a:lstStyle>
            <a:lvl1pPr>
              <a:defRPr sz="6000"/>
            </a:lvl1pPr>
          </a:lstStyle>
          <a:p>
            <a:pPr rtl="0"/>
            <a:r>
              <a:rPr lang="lo"/>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lo"/>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rtlCol="0"/>
          <a:lstStyle/>
          <a:p>
            <a:pPr rtl="0"/>
            <a:r>
              <a:rPr lang="lo"/>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rtlCol="0"/>
          <a:lstStyle/>
          <a:p>
            <a:pPr rtl="0"/>
            <a:r>
              <a:rPr lang="lo"/>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o"/>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lo"/>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rtlCol="0"/>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rtlCol="0"/>
          <a:lstStyle/>
          <a:p>
            <a:pPr rtl="0"/>
            <a:r>
              <a:rPr lang="lo"/>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a:xfrm>
            <a:off x="838200" y="6356350"/>
            <a:ext cx="2743200" cy="365125"/>
          </a:xfrm>
          <a:prstGeom prst="rect">
            <a:avLst/>
          </a:prstGeom>
        </p:spPr>
        <p:txBody>
          <a:bodyPr rtlCol="0"/>
          <a:lstStyle>
            <a:lvl1pPr>
              <a:defRPr/>
            </a:lvl1pPr>
          </a:lstStyle>
          <a:p>
            <a:pPr rtl="0"/>
            <a:endParaRPr lang="en-US" dirty="0"/>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rtlCol="0" anchor="b"/>
          <a:lstStyle>
            <a:lvl1pPr>
              <a:defRPr sz="3200"/>
            </a:lvl1pPr>
          </a:lstStyle>
          <a:p>
            <a:pPr rtl="0"/>
            <a:r>
              <a:rPr lang="lo"/>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o"/>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rtlCol="0" anchor="b"/>
          <a:lstStyle>
            <a:lvl1pPr>
              <a:defRPr sz="3200"/>
            </a:lvl1pPr>
          </a:lstStyle>
          <a:p>
            <a:pPr rtl="0"/>
            <a:r>
              <a:rPr lang="lo"/>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lo"/>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a:xfrm>
            <a:off x="838200" y="6356350"/>
            <a:ext cx="2743200" cy="365125"/>
          </a:xfrm>
          <a:prstGeom prst="rect">
            <a:avLst/>
          </a:prstGeom>
        </p:spPr>
        <p:txBody>
          <a:bodyPr rtlCol="0"/>
          <a:lstStyle/>
          <a:p>
            <a:pPr rtl="0"/>
            <a:endParaRPr lang="en-US" dirty="0"/>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a:xfrm>
            <a:off x="4038600" y="6356350"/>
            <a:ext cx="4114800" cy="365125"/>
          </a:xfrm>
          <a:prstGeom prst="rect">
            <a:avLst/>
          </a:prstGeom>
        </p:spPr>
        <p:txBody>
          <a:bodyPr rtlCol="0"/>
          <a:lstStyle/>
          <a:p>
            <a:pPr rtl="0"/>
            <a:endParaRPr lang="en-US" dirty="0"/>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rtlCol="0"/>
          <a:lstStyle/>
          <a:p>
            <a:pPr rtl="0"/>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lo"/>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lo"/>
              <a:t>Edit Master text styles</a:t>
            </a:r>
          </a:p>
          <a:p>
            <a:pPr lvl="1" rtl="0"/>
            <a:r>
              <a:rPr lang="lo"/>
              <a:t>Second level</a:t>
            </a:r>
          </a:p>
          <a:p>
            <a:pPr lvl="2" rtl="0"/>
            <a:r>
              <a:rPr lang="lo"/>
              <a:t>Third level</a:t>
            </a:r>
          </a:p>
          <a:p>
            <a:pPr lvl="3" rtl="0"/>
            <a:r>
              <a:rPr lang="lo"/>
              <a:t>Fourth level</a:t>
            </a:r>
          </a:p>
          <a:p>
            <a:pPr lvl="4" rtl="0"/>
            <a:r>
              <a:rPr lang="lo"/>
              <a:t>Fifth level</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jpe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png"/><Relationship Id="rId7" Type="http://schemas.openxmlformats.org/officeDocument/2006/relationships/diagramColors" Target="../diagrams/colors1.xml"/><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www.dhs.wisconsin.gov/seniorcare/index.ht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73.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5.jpeg"/></Relationships>
</file>

<file path=ppt/slides/_rels/slide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0.png"/></Relationships>
</file>

<file path=ppt/slides/_rels/slide83.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088208" y="1525118"/>
            <a:ext cx="10663222" cy="3093154"/>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ໂທຫາສາຍດ່ວນຂອງ Medigap ທີ່ເບີ 1-800-242-1060.</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ເຂົ້າເບິ່ງເວັບໄຊຂອງພະແນກບໍລິການສຸຂະພາບປະຈຳລັດ Wisconsin ໄດ້ທີ່</a:t>
            </a:r>
            <a:r>
              <a:rPr lang="lo" sz="3600" dirty="0">
                <a:cs typeface="Arial" panose="020B0604020202020204" pitchFamily="34" charset="0"/>
                <a:hlinkClick r:id="rId3"/>
              </a:rPr>
              <a:t>dhs.wi.gov/medicare-help</a:t>
            </a:r>
            <a:r>
              <a:rPr lang="lo"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308192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3999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lo" sz="240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12</a:t>
            </a:fld>
            <a:endParaRPr lang="en-US"/>
          </a:p>
        </p:txBody>
      </p:sp>
    </p:spTree>
    <p:extLst>
      <p:ext uri="{BB962C8B-B14F-4D97-AF65-F5344CB8AC3E}">
        <p14:creationId xmlns:p14="http://schemas.microsoft.com/office/powerpoint/2010/main" val="95924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4493" y="2216152"/>
            <a:ext cx="6523768" cy="40061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543474" y="1647239"/>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sz="2600" b="1" dirty="0">
                <a:cs typeface="Arial" panose="020B0604020202020204" pitchFamily="34" charset="0"/>
              </a:rPr>
              <a:t>ພາກທີ 1: 	</a:t>
            </a:r>
            <a:r>
              <a:rPr lang="lo" sz="2600" dirty="0">
                <a:cs typeface="Arial" panose="020B0604020202020204" pitchFamily="34" charset="0"/>
              </a:rPr>
              <a:t>ການລົງທະບຽນເຂົ້າ Medicare </a:t>
            </a:r>
          </a:p>
          <a:p>
            <a:pPr marL="0" indent="0" rtl="0">
              <a:spcAft>
                <a:spcPts val="600"/>
              </a:spcAft>
              <a:buNone/>
            </a:pPr>
            <a:r>
              <a:rPr lang="lo" sz="2600" b="1" dirty="0">
                <a:cs typeface="Arial" panose="020B0604020202020204" pitchFamily="34" charset="0"/>
              </a:rPr>
              <a:t>ພາກທີ 2:</a:t>
            </a:r>
            <a:r>
              <a:rPr lang="lo" sz="2600" dirty="0">
                <a:cs typeface="Arial" panose="020B0604020202020204" pitchFamily="34" charset="0"/>
              </a:rPr>
              <a:t>	</a:t>
            </a:r>
            <a:r>
              <a:rPr lang="lo" sz="2600" b="1" dirty="0">
                <a:cs typeface="Arial" panose="020B0604020202020204" pitchFamily="34" charset="0"/>
              </a:rPr>
              <a:t>ພື້ນຖານ Medicare; ພາກ A; ພາກ B</a:t>
            </a:r>
          </a:p>
          <a:p>
            <a:pPr marL="0" indent="0" rtl="0">
              <a:spcAft>
                <a:spcPts val="600"/>
              </a:spcAft>
              <a:buNone/>
            </a:pPr>
            <a:r>
              <a:rPr lang="lo" sz="2600" b="1" dirty="0">
                <a:cs typeface="Arial" panose="020B0604020202020204" pitchFamily="34" charset="0"/>
              </a:rPr>
              <a:t>ພາກທີ 3:</a:t>
            </a:r>
            <a:r>
              <a:rPr lang="hu-HU" sz="2600" b="1" dirty="0">
                <a:cs typeface="Arial" panose="020B0604020202020204" pitchFamily="34" charset="0"/>
              </a:rPr>
              <a:t>	</a:t>
            </a:r>
            <a:r>
              <a:rPr lang="lo" sz="2600" b="1" dirty="0">
                <a:cs typeface="Arial" panose="020B0604020202020204" pitchFamily="34" charset="0"/>
              </a:rPr>
              <a:t> </a:t>
            </a:r>
            <a:r>
              <a:rPr lang="lo" sz="2600" dirty="0">
                <a:cs typeface="Arial" panose="020B0604020202020204" pitchFamily="34" charset="0"/>
              </a:rPr>
              <a:t>ທາງເລືອກໃນການຄຸ້ມຄອງຂອງທ່ານ; </a:t>
            </a:r>
            <a:r>
              <a:rPr lang="hu-HU" sz="2600" dirty="0">
                <a:cs typeface="Arial" panose="020B0604020202020204" pitchFamily="34" charset="0"/>
              </a:rPr>
              <a:t>			</a:t>
            </a:r>
            <a:r>
              <a:rPr lang="lo" sz="2600" dirty="0">
                <a:cs typeface="Arial" panose="020B0604020202020204" pitchFamily="34" charset="0"/>
              </a:rPr>
              <a:t>Medicare ດັ້ງເດີມ; 		</a:t>
            </a:r>
            <a:endParaRPr lang="hu-HU" sz="2600" dirty="0">
              <a:cs typeface="Arial" panose="020B0604020202020204" pitchFamily="34" charset="0"/>
            </a:endParaRPr>
          </a:p>
          <a:p>
            <a:pPr marL="0" indent="0" rtl="0">
              <a:spcAft>
                <a:spcPts val="600"/>
              </a:spcAft>
              <a:buNone/>
            </a:pPr>
            <a:r>
              <a:rPr lang="hu-HU" sz="2600" dirty="0">
                <a:cs typeface="Arial" panose="020B0604020202020204" pitchFamily="34" charset="0"/>
              </a:rPr>
              <a:t>		</a:t>
            </a:r>
            <a:r>
              <a:rPr lang="lo" sz="2600" dirty="0">
                <a:cs typeface="Arial" panose="020B0604020202020204" pitchFamily="34" charset="0"/>
              </a:rPr>
              <a:t>ປະກັນໄພ Medigap</a:t>
            </a:r>
          </a:p>
          <a:p>
            <a:pPr marL="0" indent="0" rtl="0">
              <a:spcAft>
                <a:spcPts val="600"/>
              </a:spcAft>
              <a:buNone/>
            </a:pPr>
            <a:r>
              <a:rPr lang="lo" sz="2600" b="1" dirty="0">
                <a:cs typeface="Arial" panose="020B0604020202020204" pitchFamily="34" charset="0"/>
              </a:rPr>
              <a:t>ພາກທີ 4:</a:t>
            </a:r>
            <a:r>
              <a:rPr lang="hu-HU" sz="2600" b="1" dirty="0">
                <a:cs typeface="Arial" panose="020B0604020202020204" pitchFamily="34" charset="0"/>
              </a:rPr>
              <a:t>	</a:t>
            </a:r>
            <a:r>
              <a:rPr lang="lo" sz="2600" b="1" dirty="0">
                <a:cs typeface="Arial" panose="020B0604020202020204" pitchFamily="34" charset="0"/>
              </a:rPr>
              <a:t> </a:t>
            </a:r>
            <a:r>
              <a:rPr lang="lo" sz="2600" dirty="0">
                <a:cs typeface="Arial" panose="020B0604020202020204" pitchFamily="34" charset="0"/>
              </a:rPr>
              <a:t>ບັນດາແຜນ Medicare Advantage (ພາກ C);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ປະເພດການຄຸ້ມຄອງອື່ນໆ </a:t>
            </a:r>
          </a:p>
          <a:p>
            <a:pPr marL="0" indent="0" rtl="0">
              <a:spcAft>
                <a:spcPts val="600"/>
              </a:spcAft>
              <a:buNone/>
            </a:pPr>
            <a:r>
              <a:rPr lang="lo" sz="2600" b="1" dirty="0">
                <a:cs typeface="Arial" panose="020B0604020202020204" pitchFamily="34" charset="0"/>
              </a:rPr>
              <a:t>ພາກທີ 5: 	</a:t>
            </a:r>
            <a:r>
              <a:rPr lang="lo" sz="2600" dirty="0">
                <a:cs typeface="Arial" panose="020B0604020202020204" pitchFamily="34" charset="0"/>
              </a:rPr>
              <a:t>Medicare ພາກ D; SeniorCare;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ໄລຍະເວລາເປີດການລົງທະບຽນປະຈໍາປີ</a:t>
            </a:r>
          </a:p>
          <a:p>
            <a:pPr marL="0" indent="0" rtl="0">
              <a:buNone/>
            </a:pPr>
            <a:r>
              <a:rPr lang="lo" sz="2600" b="1" dirty="0">
                <a:cs typeface="Arial" panose="020B0604020202020204" pitchFamily="34" charset="0"/>
              </a:rPr>
              <a:t>ພາກທີ 6: </a:t>
            </a:r>
            <a:r>
              <a:rPr lang="hu-HU" sz="2600" b="1" dirty="0">
                <a:cs typeface="Arial" panose="020B0604020202020204" pitchFamily="34" charset="0"/>
              </a:rPr>
              <a:t>	</a:t>
            </a:r>
            <a:r>
              <a:rPr lang="lo" sz="2600" dirty="0">
                <a:cs typeface="Arial" panose="020B0604020202020204" pitchFamily="34" charset="0"/>
              </a:rPr>
              <a:t>ການຊ່ວຍເຫຼືອແກ່ບຸກຄົນທີ່ມີລາຍໄດ້ຈຳກັດ; 		ການປົກປ້ອງຕົນເອງ ແລະ ການປ້ອງກັນການ</a:t>
            </a:r>
            <a:r>
              <a:rPr lang="hu-HU" sz="2600" dirty="0">
                <a:cs typeface="Arial" panose="020B0604020202020204" pitchFamily="34" charset="0"/>
              </a:rPr>
              <a:t>			</a:t>
            </a:r>
            <a:r>
              <a:rPr lang="lo" sz="2600" dirty="0">
                <a:cs typeface="Arial" panose="020B0604020202020204" pitchFamily="34" charset="0"/>
              </a:rPr>
              <a:t>ສໍ້ໂກງ;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a:t>ຊອກຫາຂໍ້ມູນລະອຽດເພີ່ມເຕີມໃນ</a:t>
            </a:r>
            <a:r>
              <a:rPr lang="lo" sz="1700">
                <a:hlinkClick r:id="rId3"/>
              </a:rPr>
              <a:t>ປື້ມຄູ່ມື Medicare ແລະ ທ່ານ</a:t>
            </a:r>
            <a:r>
              <a:rPr lang="lo" sz="170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13</a:t>
            </a:fld>
            <a:endParaRPr lang="en-US" dirty="0"/>
          </a:p>
        </p:txBody>
      </p:sp>
      <p:pic>
        <p:nvPicPr>
          <p:cNvPr id="8" name="Picture 7">
            <a:extLst>
              <a:ext uri="{FF2B5EF4-FFF2-40B4-BE49-F238E27FC236}">
                <a16:creationId xmlns:a16="http://schemas.microsoft.com/office/drawing/2014/main" id="{BA197ABE-BD49-4AED-BABB-E4D4DD383817}"/>
              </a:ext>
            </a:extLst>
          </p:cNvPr>
          <p:cNvPicPr>
            <a:picLocks noChangeAspect="1"/>
          </p:cNvPicPr>
          <p:nvPr/>
        </p:nvPicPr>
        <p:blipFill>
          <a:blip r:embed="rId4"/>
          <a:stretch>
            <a:fillRect/>
          </a:stretch>
        </p:blipFill>
        <p:spPr>
          <a:xfrm>
            <a:off x="8886836" y="1390428"/>
            <a:ext cx="2848740" cy="3712908"/>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488381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838200" y="1688070"/>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lo" sz="5400" b="1" dirty="0"/>
              <a:t>ພາກທີ 2</a:t>
            </a:r>
          </a:p>
          <a:p>
            <a:pPr marL="0" indent="0" rtl="0">
              <a:spcAft>
                <a:spcPts val="1200"/>
              </a:spcAft>
              <a:buNone/>
            </a:pPr>
            <a:r>
              <a:rPr lang="lo" sz="3600" dirty="0">
                <a:cs typeface="Arial" panose="020B0604020202020204" pitchFamily="34" charset="0"/>
              </a:rPr>
              <a:t>ພື້ນຖານ Medicare</a:t>
            </a:r>
            <a:endParaRPr lang="en-US" sz="3600" dirty="0"/>
          </a:p>
          <a:p>
            <a:pPr lvl="1" rtl="0">
              <a:buFont typeface="Wingdings" panose="05000000000000000000" pitchFamily="2" charset="2"/>
              <a:buChar char="§"/>
            </a:pPr>
            <a:endParaRPr lang="en-US" dirty="0"/>
          </a:p>
        </p:txBody>
      </p:sp>
      <p:pic>
        <p:nvPicPr>
          <p:cNvPr id="3" name="Picture 2">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4532244" y="1490457"/>
            <a:ext cx="7659756" cy="4160701"/>
          </a:xfrm>
          <a:prstGeom prst="rect">
            <a:avLst/>
          </a:prstGeom>
        </p:spPr>
      </p:pic>
      <p:pic>
        <p:nvPicPr>
          <p:cNvPr id="9" name="Picture 8">
            <a:extLst>
              <a:ext uri="{FF2B5EF4-FFF2-40B4-BE49-F238E27FC236}">
                <a16:creationId xmlns:a16="http://schemas.microsoft.com/office/drawing/2014/main" id="{B2A81A2E-C4E2-4142-9D7F-A810CDE815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070" y="5522772"/>
            <a:ext cx="2855189" cy="896741"/>
          </a:xfrm>
          <a:prstGeom prst="rect">
            <a:avLst/>
          </a:prstGeom>
          <a:noFill/>
          <a:ln>
            <a:noFill/>
          </a:ln>
        </p:spPr>
      </p:pic>
    </p:spTree>
    <p:extLst>
      <p:ext uri="{BB962C8B-B14F-4D97-AF65-F5344CB8AC3E}">
        <p14:creationId xmlns:p14="http://schemas.microsoft.com/office/powerpoint/2010/main" val="677384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ພື້ນຖານ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931817646"/>
              </p:ext>
            </p:extLst>
          </p:nvPr>
        </p:nvGraphicFramePr>
        <p:xfrm>
          <a:off x="1891440" y="1107996"/>
          <a:ext cx="10030929" cy="5882640"/>
        </p:xfrm>
        <a:graphic>
          <a:graphicData uri="http://schemas.openxmlformats.org/drawingml/2006/table">
            <a:tbl>
              <a:tblPr firstRow="1" bandRow="1">
                <a:tableStyleId>{3B4B98B0-60AC-42C2-AFA5-B58CD77FA1E5}</a:tableStyleId>
              </a:tblPr>
              <a:tblGrid>
                <a:gridCol w="3657508">
                  <a:extLst>
                    <a:ext uri="{9D8B030D-6E8A-4147-A177-3AD203B41FA5}">
                      <a16:colId xmlns:a16="http://schemas.microsoft.com/office/drawing/2014/main" val="20001"/>
                    </a:ext>
                  </a:extLst>
                </a:gridCol>
                <a:gridCol w="6373421">
                  <a:extLst>
                    <a:ext uri="{9D8B030D-6E8A-4147-A177-3AD203B41FA5}">
                      <a16:colId xmlns:a16="http://schemas.microsoft.com/office/drawing/2014/main" val="20002"/>
                    </a:ext>
                  </a:extLst>
                </a:gridCol>
              </a:tblGrid>
              <a:tr h="388064">
                <a:tc>
                  <a:txBody>
                    <a:bodyPr/>
                    <a:lstStyle/>
                    <a:p>
                      <a:pPr algn="l" rtl="0"/>
                      <a:r>
                        <a:rPr lang="lo" sz="2200" b="1" dirty="0"/>
                        <a:t>ພາກຕ່າງໆຂອງ Medicare</a:t>
                      </a:r>
                      <a:endParaRPr lang="en-US" sz="2200" b="1" dirty="0">
                        <a:latin typeface="Arial" pitchFamily="34" charset="0"/>
                        <a:cs typeface="Arial" pitchFamily="34" charset="0"/>
                      </a:endParaRPr>
                    </a:p>
                  </a:txBody>
                  <a:tcPr/>
                </a:tc>
                <a:tc>
                  <a:txBody>
                    <a:bodyPr/>
                    <a:lstStyle/>
                    <a:p>
                      <a:pPr rtl="0"/>
                      <a:r>
                        <a:rPr lang="lo" sz="2200"/>
                        <a:t>ສິ່ງທີ່ຄຸ້ມຄອງ</a:t>
                      </a:r>
                      <a:endParaRPr lang="en-US" sz="2200" dirty="0">
                        <a:latin typeface="Arial" pitchFamily="34" charset="0"/>
                        <a:cs typeface="Arial" pitchFamily="34" charset="0"/>
                      </a:endParaRPr>
                    </a:p>
                  </a:txBody>
                  <a:tcPr/>
                </a:tc>
                <a:extLst>
                  <a:ext uri="{0D108BD9-81ED-4DB2-BD59-A6C34878D82A}">
                    <a16:rowId xmlns:a16="http://schemas.microsoft.com/office/drawing/2014/main" val="10000"/>
                  </a:ext>
                </a:extLst>
              </a:tr>
              <a:tr h="10473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o" sz="2200" b="1"/>
                        <a:t>ພາກ A </a:t>
                      </a:r>
                      <a:br>
                        <a:rPr lang="en-US" sz="2200" b="1" dirty="0"/>
                      </a:br>
                      <a:r>
                        <a:rPr lang="lo" sz="2200" b="1"/>
                        <a:t>(ປະກັນໄພໂຮງໝໍ)</a:t>
                      </a:r>
                      <a:endParaRPr lang="en-US" sz="2200" b="1" dirty="0">
                        <a:latin typeface="Arial" pitchFamily="34" charset="0"/>
                        <a:cs typeface="Arial" pitchFamily="34" charset="0"/>
                      </a:endParaRPr>
                    </a:p>
                  </a:txBody>
                  <a:tcPr marL="137160" marR="137160" marT="137160" marB="1371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o" sz="2000" dirty="0"/>
                        <a:t>ຊ່ວຍຄຸ້ມຄອງການຮັກສາດູແລຄົນເຈັບໃນໂຮງໝໍ ແລະ ສະຖານພະຍາບານທີ່ມີຄວາມຊໍານິຊໍານານຕ່າງໆ, ພ້ອມທັງສະຖານດູແລຜູ້ປ່ວຍໄລຍະສຸດທ້າຍ, ການເບິ່ງແຍງດູແລສຸຂະພາບເຖິງບ້ານຈຳນວນໜຶ່ງ ແລະ ເລືອດ.</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4"/>
                  </a:ext>
                </a:extLst>
              </a:tr>
              <a:tr h="806911">
                <a:tc>
                  <a:txBody>
                    <a:bodyPr/>
                    <a:lstStyle/>
                    <a:p>
                      <a:pPr algn="l" rtl="0"/>
                      <a:r>
                        <a:rPr lang="lo" sz="2200" b="1" dirty="0"/>
                        <a:t>ພາກ B </a:t>
                      </a:r>
                      <a:br>
                        <a:rPr lang="en-US" sz="2200" b="1" dirty="0"/>
                      </a:br>
                      <a:r>
                        <a:rPr lang="lo" sz="2200" b="1" dirty="0"/>
                        <a:t>(ປະກັນໄພທາງການແພດ)</a:t>
                      </a:r>
                      <a:endParaRPr lang="en-US" sz="2200" b="1" dirty="0">
                        <a:latin typeface="Arial" pitchFamily="34" charset="0"/>
                        <a:cs typeface="Arial" pitchFamily="34" charset="0"/>
                      </a:endParaRPr>
                    </a:p>
                  </a:txBody>
                  <a:tcPr marL="137160" marR="137160" marT="137160" marB="137160"/>
                </a:tc>
                <a:tc>
                  <a:txBody>
                    <a:bodyPr/>
                    <a:lstStyle/>
                    <a:p>
                      <a:pPr rtl="0"/>
                      <a:r>
                        <a:rPr lang="lo" sz="2000" dirty="0"/>
                        <a:t>ຊ່ວຍຄຸ້ມຄອງການບໍລິການຂອງທ່ານໝໍໍ, ການເບິ່ງແຍງດູແລຄົນເຈັບເຂດນອກ, ການເບິ່ງແຍງດູແລສຸຂະພາບເຖິງບ້ານ ແລະ ການບໍລິການເຊີງປ້ອງກັນຈຳນວນໜຶ່ງ.</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1"/>
                  </a:ext>
                </a:extLst>
              </a:tr>
              <a:tr h="926196">
                <a:tc>
                  <a:txBody>
                    <a:bodyPr/>
                    <a:lstStyle/>
                    <a:p>
                      <a:pPr algn="l" rtl="0"/>
                      <a:r>
                        <a:rPr lang="lo" sz="2200" b="1"/>
                        <a:t>Medicare Advantage </a:t>
                      </a:r>
                    </a:p>
                    <a:p>
                      <a:pPr algn="l" rtl="0"/>
                      <a:r>
                        <a:rPr lang="lo" sz="2200" b="1"/>
                        <a:t>(ທີ່ຮູ້ຈັກກັນໃນນາມພາກ C​)</a:t>
                      </a:r>
                      <a:br>
                        <a:rPr lang="en-US" sz="2200" b="1" dirty="0"/>
                      </a:br>
                      <a:endParaRPr lang="en-US" sz="2200" b="1" dirty="0">
                        <a:latin typeface="Arial" pitchFamily="34" charset="0"/>
                        <a:cs typeface="Arial" pitchFamily="34" charset="0"/>
                      </a:endParaRPr>
                    </a:p>
                  </a:txBody>
                  <a:tcPr marL="137160" marR="137160" marT="137160" marB="137160"/>
                </a:tc>
                <a:tc>
                  <a:txBody>
                    <a:bodyPr/>
                    <a:lstStyle/>
                    <a:p>
                      <a:pPr rtl="0"/>
                      <a:r>
                        <a:rPr lang="lo" sz="2000" dirty="0"/>
                        <a:t>ເປັນທາງເລືອກສຳຮອງຂອງ Medicare ດັ້ງເດີມ, ທີ່ໄດ້ຮັບການຄຸ້ມຄອງໂດຍບໍລິສັດປະກັນໄພເອກະຊົນພາຍໃຕ້ສັນຍາກັບ Medicare. ລວມທັງພາກ A ແລະ B ແລະ ປົກກະຕິແລ້ວພາກ D.</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2"/>
                  </a:ext>
                </a:extLst>
              </a:tr>
              <a:tr h="970159">
                <a:tc>
                  <a:txBody>
                    <a:bodyPr/>
                    <a:lstStyle/>
                    <a:p>
                      <a:pPr algn="l" rtl="0"/>
                      <a:r>
                        <a:rPr lang="lo" sz="2200" b="1"/>
                        <a:t>ພາກ D</a:t>
                      </a:r>
                      <a:br>
                        <a:rPr lang="en-US" sz="2200" b="1" dirty="0"/>
                      </a:br>
                      <a:r>
                        <a:rPr lang="lo" sz="2200" b="1"/>
                        <a:t>(ການຄຸ້ມຄອງຢາຕາມໃບສັ່ງແພດ)</a:t>
                      </a:r>
                      <a:endParaRPr lang="en-US" sz="2200" b="1" dirty="0">
                        <a:latin typeface="Arial" pitchFamily="34" charset="0"/>
                        <a:cs typeface="Arial" pitchFamily="34" charset="0"/>
                      </a:endParaRPr>
                    </a:p>
                  </a:txBody>
                  <a:tcPr marL="137160" marR="137160" marT="137160" marB="137160"/>
                </a:tc>
                <a:tc>
                  <a:txBody>
                    <a:bodyPr/>
                    <a:lstStyle/>
                    <a:p>
                      <a:pPr rtl="0"/>
                      <a:r>
                        <a:rPr lang="lo" sz="2000" dirty="0"/>
                        <a:t>ຊ່ວຍຄຸ້ມຄອງຢາຕາມໃບສັ່ງແພດ. ດໍາເນີນກິດຈະການໂດຍບັນດາບໍລິສັດປະກັນໄພເອກະຊົນພາຍໃຕ້ສັນຍາກັບ Medicare.</a:t>
                      </a:r>
                      <a:endParaRPr lang="en-US" sz="2000" dirty="0">
                        <a:latin typeface="Arial" pitchFamily="34" charset="0"/>
                        <a:cs typeface="Arial" pitchFamily="34" charset="0"/>
                      </a:endParaRP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15</a:t>
            </a:fld>
            <a:endParaRPr lang="en-US"/>
          </a:p>
        </p:txBody>
      </p:sp>
      <p:pic>
        <p:nvPicPr>
          <p:cNvPr id="6" name="Picture 5" title="Part A icon">
            <a:extLst>
              <a:ext uri="{FF2B5EF4-FFF2-40B4-BE49-F238E27FC236}">
                <a16:creationId xmlns:a16="http://schemas.microsoft.com/office/drawing/2014/main" id="{BF5C7363-9BDA-4A9C-AAB6-A35F39BACB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52" y="1736747"/>
            <a:ext cx="1272288" cy="703614"/>
          </a:xfrm>
          <a:prstGeom prst="rect">
            <a:avLst/>
          </a:prstGeom>
          <a:ln>
            <a:solidFill>
              <a:schemeClr val="bg1"/>
            </a:solidFill>
          </a:ln>
        </p:spPr>
      </p:pic>
      <p:pic>
        <p:nvPicPr>
          <p:cNvPr id="9" name="Picture 8" title="Part B icon">
            <a:extLst>
              <a:ext uri="{FF2B5EF4-FFF2-40B4-BE49-F238E27FC236}">
                <a16:creationId xmlns:a16="http://schemas.microsoft.com/office/drawing/2014/main" id="{D3136751-03C7-405B-AF13-00C8FC8295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3372" y="2796885"/>
            <a:ext cx="803847" cy="837592"/>
          </a:xfrm>
          <a:prstGeom prst="rect">
            <a:avLst/>
          </a:prstGeom>
        </p:spPr>
      </p:pic>
      <p:pic>
        <p:nvPicPr>
          <p:cNvPr id="11" name="Picture 10" title="Grouping of Orginal Medicare">
            <a:extLst>
              <a:ext uri="{FF2B5EF4-FFF2-40B4-BE49-F238E27FC236}">
                <a16:creationId xmlns:a16="http://schemas.microsoft.com/office/drawing/2014/main" id="{C0FF4696-1F8B-444C-97C3-72968F031E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3372" y="5097202"/>
            <a:ext cx="710623" cy="626916"/>
          </a:xfrm>
          <a:prstGeom prst="rect">
            <a:avLst/>
          </a:prstGeom>
        </p:spPr>
      </p:pic>
    </p:spTree>
    <p:extLst>
      <p:ext uri="{BB962C8B-B14F-4D97-AF65-F5344CB8AC3E}">
        <p14:creationId xmlns:p14="http://schemas.microsoft.com/office/powerpoint/2010/main" val="4210669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ພື້ນຖານ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16</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577754" y="2033237"/>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lo" sz="5400">
                <a:cs typeface="Arial" panose="020B0604020202020204" pitchFamily="34" charset="0"/>
              </a:rPr>
              <a:t>Medicare ພາກ A </a:t>
            </a:r>
            <a:endParaRPr lang="en-US" sz="5400" dirty="0"/>
          </a:p>
          <a:p>
            <a:pPr lvl="1" rtl="0">
              <a:buFont typeface="Wingdings" panose="05000000000000000000" pitchFamily="2" charset="2"/>
              <a:buChar char="§"/>
            </a:pPr>
            <a:endParaRPr lang="en-US" dirty="0"/>
          </a:p>
        </p:txBody>
      </p:sp>
      <p:pic>
        <p:nvPicPr>
          <p:cNvPr id="9" name="Picture 8" title="Part A icon">
            <a:extLst>
              <a:ext uri="{FF2B5EF4-FFF2-40B4-BE49-F238E27FC236}">
                <a16:creationId xmlns:a16="http://schemas.microsoft.com/office/drawing/2014/main" id="{CE7C3AD2-DB48-4B1D-BC6B-46D129DEBA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08589" y="3211268"/>
            <a:ext cx="1272288" cy="703614"/>
          </a:xfrm>
          <a:prstGeom prst="rect">
            <a:avLst/>
          </a:prstGeom>
          <a:ln>
            <a:solidFill>
              <a:schemeClr val="bg1"/>
            </a:solidFill>
          </a:ln>
        </p:spPr>
      </p:pic>
      <p:sp>
        <p:nvSpPr>
          <p:cNvPr id="10" name="TextBox 9">
            <a:extLst>
              <a:ext uri="{FF2B5EF4-FFF2-40B4-BE49-F238E27FC236}">
                <a16:creationId xmlns:a16="http://schemas.microsoft.com/office/drawing/2014/main" id="{5671EC42-C132-487B-853A-918796685421}"/>
              </a:ext>
            </a:extLst>
          </p:cNvPr>
          <p:cNvSpPr txBox="1"/>
          <p:nvPr/>
        </p:nvSpPr>
        <p:spPr>
          <a:xfrm>
            <a:off x="2133828" y="4089884"/>
            <a:ext cx="1521267" cy="1192762"/>
          </a:xfrm>
          <a:prstGeom prst="rect">
            <a:avLst/>
          </a:prstGeom>
          <a:noFill/>
        </p:spPr>
        <p:txBody>
          <a:bodyPr wrap="square" rtlCol="0">
            <a:spAutoFit/>
          </a:bodyPr>
          <a:lstStyle/>
          <a:p>
            <a:pPr algn="ctr" rtl="0"/>
            <a:r>
              <a:rPr lang="lo" b="1">
                <a:solidFill>
                  <a:schemeClr val="tx2"/>
                </a:solidFill>
              </a:rPr>
              <a:t>ພາກ A</a:t>
            </a:r>
          </a:p>
          <a:p>
            <a:pPr algn="ctr" rtl="0"/>
            <a:r>
              <a:rPr lang="lo" sz="2000">
                <a:solidFill>
                  <a:schemeClr val="tx2"/>
                </a:solidFill>
              </a:rPr>
              <a:t>ປະກັນໄພ</a:t>
            </a:r>
            <a:r>
              <a:rPr lang="lo">
                <a:solidFill>
                  <a:schemeClr val="tx2"/>
                </a:solidFill>
              </a:rPr>
              <a:t> </a:t>
            </a:r>
            <a:r>
              <a:rPr lang="lo" sz="2000">
                <a:solidFill>
                  <a:schemeClr val="tx2"/>
                </a:solidFill>
              </a:rPr>
              <a:t>ໂຮງໝໍ</a:t>
            </a:r>
          </a:p>
          <a:p>
            <a:pPr algn="ctr" rtl="0"/>
            <a:endParaRPr lang="en-US" sz="1351" dirty="0">
              <a:solidFill>
                <a:schemeClr val="tx2"/>
              </a:solidFill>
            </a:endParaRPr>
          </a:p>
        </p:txBody>
      </p:sp>
      <p:pic>
        <p:nvPicPr>
          <p:cNvPr id="1026" name="Picture 2" descr="Image result for hospital">
            <a:extLst>
              <a:ext uri="{FF2B5EF4-FFF2-40B4-BE49-F238E27FC236}">
                <a16:creationId xmlns:a16="http://schemas.microsoft.com/office/drawing/2014/main" id="{65FEE9A8-8821-460A-B3CC-5F8BE32D7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325" y="1107996"/>
            <a:ext cx="6492675" cy="432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3621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17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438910" y="1322016"/>
            <a:ext cx="8630402" cy="539945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lo" sz="3200" b="1" dirty="0">
                <a:latin typeface="Arial" panose="020B0604020202020204" pitchFamily="34" charset="0"/>
                <a:cs typeface="Arial" panose="020B0604020202020204" pitchFamily="34" charset="0"/>
              </a:rPr>
              <a:t>ພາກ A – ປະກັນໄພໂຮງໝໍຊ່ວຍຄຸ້ມຄອງ</a:t>
            </a:r>
            <a:r>
              <a:rPr lang="lo" sz="3200" dirty="0">
                <a:latin typeface="Arial" panose="020B0604020202020204" pitchFamily="34" charset="0"/>
                <a:cs typeface="Arial" panose="020B0604020202020204" pitchFamily="34" charset="0"/>
              </a:rPr>
              <a:t>:</a:t>
            </a:r>
          </a:p>
          <a:p>
            <a:pPr lvl="1" rtl="0">
              <a:spcAft>
                <a:spcPts val="500"/>
              </a:spcAft>
              <a:buFont typeface="Wingdings" panose="05000000000000000000" pitchFamily="2" charset="2"/>
              <a:buChar char="§"/>
            </a:pPr>
            <a:r>
              <a:rPr lang="lo" sz="3200" dirty="0"/>
              <a:t>ການປິ່ນປົວຄົນເຈັບພາຍໃນ</a:t>
            </a:r>
          </a:p>
          <a:p>
            <a:pPr lvl="2" rtl="0">
              <a:spcAft>
                <a:spcPts val="500"/>
              </a:spcAft>
              <a:buFont typeface="Wingdings" panose="05000000000000000000" pitchFamily="2" charset="2"/>
              <a:buChar char="§"/>
            </a:pPr>
            <a:r>
              <a:rPr lang="lo" sz="3200" dirty="0"/>
              <a:t>ຫ້ອງເຄິ່ງສ່ວນຕົວ, ອາຫານ, ການພະຍາບານທົ່ວໄປ, ການບໍລິການ ແລະ ເຄື່ອງໃຊ້ໃນໂຮງໝໍອື່ນໆ. ລວມເຖິງສະຖານທີ່ຟື້ນຟູຄົນເຈັບພາຍໃນ ແລະ ການເບິ່ງແຍງດູແລສຸຂະພາບຈິດຂອງຄົນເຈັບພາຍໃນ ໃນໂຮງໝໍຈິດຕະເວດ (ຈຳກັດອາຍຸຕະຫຼອດການ 190 ວັນ).</a:t>
            </a:r>
          </a:p>
          <a:p>
            <a:pPr lvl="1" rtl="0">
              <a:buFont typeface="Wingdings" panose="05000000000000000000" pitchFamily="2" charset="2"/>
              <a:buChar char="§"/>
            </a:pPr>
            <a:r>
              <a:rPr lang="lo" sz="3200" dirty="0"/>
              <a:t>ການເບິ່ງແຍງດູແລໃນສະຖານພະຍາບານທີ່ມີຄວາມຊໍານິຊໍານານ (SNF) ສຳລັບຄົນເຈັບພາຍໃນ. </a:t>
            </a:r>
            <a:br>
              <a:rPr lang="en-US" sz="3200" dirty="0"/>
            </a:br>
            <a:r>
              <a:rPr lang="lo" sz="3200" dirty="0"/>
              <a:t>(ຫຼັງ​ຈາກເຂົ້ານອນໂຮງໝໍເປັນຄົນເຈັບພາຍໃນໄດ້ 3 ວັນທີ່ກ່ຽວຂ້ອງ​)</a:t>
            </a:r>
          </a:p>
          <a:p>
            <a:pPr lvl="1" rtl="0">
              <a:buFont typeface="Wingdings" panose="05000000000000000000" pitchFamily="2" charset="2"/>
              <a:buChar char="§"/>
            </a:pPr>
            <a:r>
              <a:rPr lang="lo" sz="3200" dirty="0"/>
              <a:t>ເລືອດ (ຄົນເຈັບພາຍໃນ)</a:t>
            </a:r>
          </a:p>
          <a:p>
            <a:pPr lvl="1" rtl="0">
              <a:buFont typeface="Wingdings" panose="05000000000000000000" pitchFamily="2" charset="2"/>
              <a:buChar char="§"/>
            </a:pPr>
            <a:r>
              <a:rPr lang="lo" sz="3200" dirty="0"/>
              <a:t>ການເບິ່ງແຍງດູແລສຸຂະພາບເຖິງບ້ານ</a:t>
            </a:r>
          </a:p>
          <a:p>
            <a:pPr lvl="1" rtl="0">
              <a:buFont typeface="Wingdings" panose="05000000000000000000" pitchFamily="2" charset="2"/>
              <a:buChar char="§"/>
            </a:pPr>
            <a:r>
              <a:rPr lang="lo" sz="3200" dirty="0"/>
              <a:t>ການດູແລຜູ້ປ່ວຍໄລຍະສຸດທ້າຍ</a:t>
            </a:r>
            <a:br>
              <a:rPr lang="en-US" sz="3200" dirty="0"/>
            </a:br>
            <a:endParaRPr lang="en-US" sz="3200" dirty="0"/>
          </a:p>
          <a:p>
            <a:pPr marL="0" indent="0" rtl="0">
              <a:buNone/>
            </a:pPr>
            <a:r>
              <a:rPr lang="lo" sz="3200" b="1" dirty="0">
                <a:latin typeface="Arial" panose="020B0604020202020204" pitchFamily="34" charset="0"/>
                <a:cs typeface="Arial" panose="020B0604020202020204" pitchFamily="34" charset="0"/>
              </a:rPr>
              <a:t>ສິ່ງທີ່ບໍ່ໄດ້ຄຸ້ມຄອງແມ່ນມີຫຍັງແດ?</a:t>
            </a:r>
          </a:p>
          <a:p>
            <a:pPr lvl="1" rtl="0">
              <a:buFont typeface="Wingdings" panose="05000000000000000000" pitchFamily="2" charset="2"/>
              <a:buChar char="§"/>
            </a:pPr>
            <a:r>
              <a:rPr lang="lo" sz="3200" dirty="0"/>
              <a:t>ການພະຍາບານສ່ວນຕົວ</a:t>
            </a:r>
          </a:p>
          <a:p>
            <a:pPr lvl="1" rtl="0">
              <a:buFont typeface="Wingdings" panose="05000000000000000000" pitchFamily="2" charset="2"/>
              <a:buChar char="§"/>
            </a:pPr>
            <a:r>
              <a:rPr lang="lo" sz="3200" dirty="0"/>
              <a:t>ຫ້ອງສ່ວນຕົວ (ເວັ້ນເສຍແຕ່ມີຄວາມຈໍາເປັນທາງການແພດເທົ່ານັ້ນ)</a:t>
            </a:r>
          </a:p>
          <a:p>
            <a:pPr lvl="1" rtl="0">
              <a:buFont typeface="Wingdings" panose="05000000000000000000" pitchFamily="2" charset="2"/>
              <a:buChar char="§"/>
            </a:pPr>
            <a:r>
              <a:rPr lang="lo" sz="3200" dirty="0"/>
              <a:t>ໂທລະ​ພາບ​ ແລະ ​ໂທລະ​ສັບ​ໃນ​ຫ້ອງ​ຂອງ​ທ່ານ (ຖ້າ​ຫາກ​​ມີ​ການ​ເກັບ​ຄ່າ​ບໍລິການແຍກ​ຕ່າງ​ຫາກ​ສໍາ​ລັບ​ລາຍ​ການ​ເຫຼົ່າ​ນີ້​)</a:t>
            </a:r>
          </a:p>
          <a:p>
            <a:pPr lvl="1" rtl="0">
              <a:buFont typeface="Wingdings" panose="05000000000000000000" pitchFamily="2" charset="2"/>
              <a:buChar char="§"/>
            </a:pPr>
            <a:r>
              <a:rPr lang="lo" sz="3200" dirty="0"/>
              <a:t>ລາຍການສິ່ງຂອງສຳລັບການເບິ່ງແຍງດູແລສ່ວນຕົວ ເຊັ່ນ: ມີດໂກນ ຫຼື ຖົງຕີນເກີບແຕະ</a:t>
            </a:r>
          </a:p>
          <a:p>
            <a:pPr lvl="1" rtl="0">
              <a:buFont typeface="Wingdings" panose="05000000000000000000" pitchFamily="2" charset="2"/>
              <a:buChar char="§"/>
            </a:pPr>
            <a:r>
              <a:rPr lang="lo" sz="3200" dirty="0"/>
              <a:t>ການດູແລຄຸ້ມຄອງ (ບໍ່ມີຄວາມຊໍານິຊໍານານ) ໃນ SNF </a:t>
            </a:r>
          </a:p>
          <a:p>
            <a:pPr lvl="1" rtl="0">
              <a:buFont typeface="Wingdings" panose="05000000000000000000" pitchFamily="2" charset="2"/>
              <a:buChar char="§"/>
            </a:pPr>
            <a:endParaRPr lang="en-US" sz="1800" dirty="0"/>
          </a:p>
          <a:p>
            <a:pPr lvl="1" rtl="0">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rtl="0"/>
            <a:r>
              <a:rPr lang="lo" b="1">
                <a:solidFill>
                  <a:schemeClr val="tx2"/>
                </a:solidFill>
              </a:rPr>
              <a:t>ພາກ A</a:t>
            </a:r>
          </a:p>
          <a:p>
            <a:pPr algn="ctr" rtl="0"/>
            <a:r>
              <a:rPr lang="lo">
                <a:solidFill>
                  <a:schemeClr val="tx2"/>
                </a:solidFill>
              </a:rPr>
              <a:t>ປະກັນໄພໂຮງໝໍ</a:t>
            </a:r>
          </a:p>
          <a:p>
            <a:pPr algn="ctr" rtl="0"/>
            <a:endParaRPr lang="en-US" sz="1351" dirty="0">
              <a:solidFill>
                <a:schemeClr val="tx2"/>
              </a:solidFill>
            </a:endParaRPr>
          </a:p>
        </p:txBody>
      </p:sp>
    </p:spTree>
    <p:extLst>
      <p:ext uri="{BB962C8B-B14F-4D97-AF65-F5344CB8AC3E}">
        <p14:creationId xmlns:p14="http://schemas.microsoft.com/office/powerpoint/2010/main" val="2986824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A – ຄ່າໃຊ້ຈ່າຍຕ່າງໆ</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429130" y="1107996"/>
            <a:ext cx="9762870"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rtl="0"/>
            <a:r>
              <a:rPr lang="lo" sz="2200" b="1" dirty="0">
                <a:solidFill>
                  <a:prstClr val="black"/>
                </a:solidFill>
              </a:rPr>
              <a:t>ເບ້ຍປະກັນໄພ: </a:t>
            </a:r>
            <a:r>
              <a:rPr lang="lo" sz="2200" dirty="0">
                <a:solidFill>
                  <a:prstClr val="black"/>
                </a:solidFill>
              </a:rPr>
              <a:t>ບໍ່ມີເບ້ຍປະກັນໄພສຳລັບຄົນສ່ວນໃຫຍ່</a:t>
            </a:r>
          </a:p>
          <a:p>
            <a:pPr rtl="0"/>
            <a:r>
              <a:rPr lang="lo" sz="2200" b="1" dirty="0">
                <a:solidFill>
                  <a:prstClr val="black"/>
                </a:solidFill>
              </a:rPr>
              <a:t>ຈຳນວນທີ່ເປັນຄວາມຮັບຜິດຊອບສ່ວນທຳອິດ </a:t>
            </a:r>
            <a:r>
              <a:rPr lang="lo" sz="2200" dirty="0">
                <a:solidFill>
                  <a:prstClr val="black"/>
                </a:solidFill>
              </a:rPr>
              <a:t>ສໍາລັບໄລຍະຮັບສິນທົດແທນການເຂົ້າໂຮງໝໍສຳລັບຄົນເຈັບພາຍໃນແຕ່ລະຄັ້ງ</a:t>
            </a:r>
          </a:p>
          <a:p>
            <a:pPr rtl="0"/>
            <a:r>
              <a:rPr lang="lo" sz="2200" b="1" dirty="0">
                <a:solidFill>
                  <a:prstClr val="black"/>
                </a:solidFill>
              </a:rPr>
              <a:t>ການຈ່າຍຮ່ວມ</a:t>
            </a:r>
            <a:r>
              <a:rPr lang="lo" sz="2200" dirty="0">
                <a:solidFill>
                  <a:prstClr val="black"/>
                </a:solidFill>
              </a:rPr>
              <a:t> </a:t>
            </a:r>
          </a:p>
          <a:p>
            <a:pPr lvl="1" rtl="0"/>
            <a:r>
              <a:rPr lang="lo" sz="2200" b="1" dirty="0">
                <a:solidFill>
                  <a:prstClr val="black"/>
                </a:solidFill>
              </a:rPr>
              <a:t>ຄົນເຈັບພາຍໃນໂຮງໝໍ</a:t>
            </a:r>
            <a:r>
              <a:rPr lang="lo" sz="2200" dirty="0">
                <a:solidFill>
                  <a:prstClr val="black"/>
                </a:solidFill>
              </a:rPr>
              <a:t>: ກໍານົດຈໍານວນສໍາລັບຈຳນວນມື້ທີ່ແນ່ນອນ</a:t>
            </a:r>
          </a:p>
          <a:p>
            <a:pPr lvl="1" rtl="0"/>
            <a:r>
              <a:rPr lang="lo" sz="2200" b="1" dirty="0">
                <a:solidFill>
                  <a:prstClr val="black"/>
                </a:solidFill>
              </a:rPr>
              <a:t>ສະຖານພະຍາບານທີ່ມີຄວາມຊໍານິຊໍານານ</a:t>
            </a:r>
            <a:r>
              <a:rPr lang="lo" sz="2200" dirty="0">
                <a:solidFill>
                  <a:prstClr val="black"/>
                </a:solidFill>
              </a:rPr>
              <a:t>: ກໍານົດຈໍານວນສໍາລັບຈຳນວນມື້ທີ່ແນ່ນອນ</a:t>
            </a:r>
          </a:p>
          <a:p>
            <a:pPr lvl="1" rtl="0"/>
            <a:r>
              <a:rPr lang="lo" sz="2200" b="1" dirty="0">
                <a:solidFill>
                  <a:prstClr val="black"/>
                </a:solidFill>
              </a:rPr>
              <a:t>ການເບິ່ງແຍງດູແລສຸຂະພາບເຖິງບ້ານ</a:t>
            </a:r>
            <a:r>
              <a:rPr lang="lo" sz="2200" dirty="0">
                <a:solidFill>
                  <a:prstClr val="black"/>
                </a:solidFill>
              </a:rPr>
              <a:t>: ບໍ່ມີຄ່າໃຊ້ຈ່າຍສໍາລັບການບໍລິການທີ່ໄດ້ຮັບການຄຸ້ມຄອງ</a:t>
            </a:r>
            <a:endParaRPr lang="en-US" sz="2200" b="1" dirty="0">
              <a:solidFill>
                <a:prstClr val="black"/>
              </a:solidFill>
            </a:endParaRPr>
          </a:p>
          <a:p>
            <a:pPr lvl="1" rtl="0"/>
            <a:r>
              <a:rPr lang="lo" sz="2200" b="1" dirty="0">
                <a:solidFill>
                  <a:prstClr val="black"/>
                </a:solidFill>
              </a:rPr>
              <a:t>ການດູແລຜູ້ປ່ວຍໄລຍະສຸດທ້າຍ: </a:t>
            </a:r>
            <a:r>
              <a:rPr lang="lo" sz="2200" dirty="0">
                <a:solidFill>
                  <a:prstClr val="black"/>
                </a:solidFill>
              </a:rPr>
              <a:t>ບໍ່ມີຄ່າໃຊ້ຈ່າຍສໍາລັບການບໍລິການທີ່ໄດ້ຮັບການຄຸ້ມຄອງ</a:t>
            </a:r>
            <a:endParaRPr lang="en-US" sz="2200" b="1" dirty="0">
              <a:solidFill>
                <a:prstClr val="black"/>
              </a:solidFill>
            </a:endParaRPr>
          </a:p>
          <a:p>
            <a:pPr rtl="0"/>
            <a:r>
              <a:rPr lang="lo" sz="2200" b="1" dirty="0">
                <a:solidFill>
                  <a:prstClr val="black"/>
                </a:solidFill>
              </a:rPr>
              <a:t>ຈຳນວນທີ່ຕ້ອງໄດ້ຈົກຖົງຈ່າຍສູງສຸດ: </a:t>
            </a:r>
            <a:r>
              <a:rPr lang="lo" sz="2200" dirty="0">
                <a:solidFill>
                  <a:prstClr val="black"/>
                </a:solidFill>
              </a:rPr>
              <a:t>ບໍ່ມີຢູ່ໃນ Medicare ດັ້ງເດີມ</a:t>
            </a:r>
          </a:p>
          <a:p>
            <a:pPr marL="0" indent="0" rtl="0">
              <a:buNone/>
            </a:pPr>
            <a:endParaRPr lang="en-US" sz="22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rtl="0"/>
            <a:r>
              <a:rPr lang="lo" b="1">
                <a:solidFill>
                  <a:schemeClr val="tx2"/>
                </a:solidFill>
              </a:rPr>
              <a:t>ພາກ A</a:t>
            </a:r>
          </a:p>
          <a:p>
            <a:pPr algn="ctr" rtl="0"/>
            <a:r>
              <a:rPr lang="lo">
                <a:solidFill>
                  <a:schemeClr val="tx2"/>
                </a:solidFill>
              </a:rPr>
              <a:t>ປະກັນໄພໂຮງໝໍ</a:t>
            </a:r>
          </a:p>
          <a:p>
            <a:pPr algn="ctr" rtl="0"/>
            <a:endParaRPr lang="en-US" dirty="0">
              <a:solidFill>
                <a:schemeClr val="tx2"/>
              </a:solidFill>
            </a:endParaRP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rtlCol="0"/>
          <a:lstStyle/>
          <a:p>
            <a:pPr rtl="0"/>
            <a:fld id="{844A7B69-93E2-4D34-896D-EFDD7F03AB74}" type="slidenum">
              <a:rPr lang="en-US" smtClean="0"/>
              <a:t>18</a:t>
            </a:fld>
            <a:endParaRPr lang="en-US"/>
          </a:p>
        </p:txBody>
      </p:sp>
      <p:sp>
        <p:nvSpPr>
          <p:cNvPr id="2" name="Rectangle: Rounded Corners 1">
            <a:extLst>
              <a:ext uri="{FF2B5EF4-FFF2-40B4-BE49-F238E27FC236}">
                <a16:creationId xmlns:a16="http://schemas.microsoft.com/office/drawing/2014/main" id="{EAA3AB99-07CD-4885-BF5A-F9C996D814B6}"/>
              </a:ext>
            </a:extLst>
          </p:cNvPr>
          <p:cNvSpPr/>
          <p:nvPr/>
        </p:nvSpPr>
        <p:spPr>
          <a:xfrm>
            <a:off x="2751787" y="5817708"/>
            <a:ext cx="9117555" cy="903767"/>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sz="2600" dirty="0"/>
              <a:t>ຄ່າໃຊ້ຈ່າຍແມ່ນມີການປ່ຽນແປງໃນທຸກໆປີ. </a:t>
            </a:r>
            <a:br>
              <a:rPr lang="en-US" sz="2600" dirty="0"/>
            </a:br>
            <a:r>
              <a:rPr lang="lo" sz="2600" b="1" dirty="0"/>
              <a:t>ເບິ່ງຄ່າໃຊ້ຈ່າຍໃນປັດຈຸບັນຢູ່ທີ່ </a:t>
            </a:r>
            <a:r>
              <a:rPr lang="lo" sz="2600" b="1" dirty="0">
                <a:solidFill>
                  <a:schemeClr val="bg1"/>
                </a:solidFill>
                <a:hlinkClick r:id="rId4">
                  <a:extLst>
                    <a:ext uri="{A12FA001-AC4F-418D-AE19-62706E023703}">
                      <ahyp:hlinkClr xmlns:ahyp="http://schemas.microsoft.com/office/drawing/2018/hyperlinkcolor" val="tx"/>
                    </a:ext>
                  </a:extLst>
                </a:hlinkClick>
              </a:rPr>
              <a:t>medicare.gov</a:t>
            </a:r>
            <a:r>
              <a:rPr lang="lo" sz="2800" b="1" dirty="0"/>
              <a:t>.</a:t>
            </a:r>
          </a:p>
        </p:txBody>
      </p:sp>
    </p:spTree>
    <p:extLst>
      <p:ext uri="{BB962C8B-B14F-4D97-AF65-F5344CB8AC3E}">
        <p14:creationId xmlns:p14="http://schemas.microsoft.com/office/powerpoint/2010/main" val="3054817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A – ຄ່າໃຊ້ຈ່າຍຕ່າງໆ</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717" y="1725130"/>
            <a:ext cx="1272288" cy="703614"/>
          </a:xfrm>
          <a:prstGeom prst="rect">
            <a:avLst/>
          </a:prstGeom>
          <a:ln>
            <a:solidFill>
              <a:schemeClr val="bg1"/>
            </a:solidFill>
          </a:ln>
        </p:spPr>
      </p:pic>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759700411"/>
              </p:ext>
            </p:extLst>
          </p:nvPr>
        </p:nvGraphicFramePr>
        <p:xfrm>
          <a:off x="2668738" y="1876989"/>
          <a:ext cx="8659920" cy="4937760"/>
        </p:xfrm>
        <a:graphic>
          <a:graphicData uri="http://schemas.openxmlformats.org/drawingml/2006/table">
            <a:tbl>
              <a:tblPr firstRow="1" bandRow="1">
                <a:tableStyleId>{3B4B98B0-60AC-42C2-AFA5-B58CD77FA1E5}</a:tableStyleId>
              </a:tblPr>
              <a:tblGrid>
                <a:gridCol w="1996884">
                  <a:extLst>
                    <a:ext uri="{9D8B030D-6E8A-4147-A177-3AD203B41FA5}">
                      <a16:colId xmlns:a16="http://schemas.microsoft.com/office/drawing/2014/main" val="20000"/>
                    </a:ext>
                  </a:extLst>
                </a:gridCol>
                <a:gridCol w="3207063">
                  <a:extLst>
                    <a:ext uri="{9D8B030D-6E8A-4147-A177-3AD203B41FA5}">
                      <a16:colId xmlns:a16="http://schemas.microsoft.com/office/drawing/2014/main" val="3167613514"/>
                    </a:ext>
                  </a:extLst>
                </a:gridCol>
                <a:gridCol w="3455973">
                  <a:extLst>
                    <a:ext uri="{9D8B030D-6E8A-4147-A177-3AD203B41FA5}">
                      <a16:colId xmlns:a16="http://schemas.microsoft.com/office/drawing/2014/main" val="20001"/>
                    </a:ext>
                  </a:extLst>
                </a:gridCol>
              </a:tblGrid>
              <a:tr h="569595">
                <a:tc>
                  <a:txBody>
                    <a:bodyPr/>
                    <a:lstStyle/>
                    <a:p>
                      <a:pPr rtl="0"/>
                      <a:r>
                        <a:rPr lang="lo" sz="2800" dirty="0"/>
                        <a:t>ຈຳນວນວັນ</a:t>
                      </a:r>
                    </a:p>
                  </a:txBody>
                  <a:tcPr marL="137160" marR="137160" marT="137160" marB="137160"/>
                </a:tc>
                <a:tc>
                  <a:txBody>
                    <a:bodyPr/>
                    <a:lstStyle/>
                    <a:p>
                      <a:pPr rtl="0"/>
                      <a:r>
                        <a:rPr lang="lo" sz="2800"/>
                        <a:t>Medicare ຈ່າຍ</a:t>
                      </a:r>
                    </a:p>
                  </a:txBody>
                  <a:tcPr marL="137160" marR="137160" marT="137160" marB="137160"/>
                </a:tc>
                <a:tc>
                  <a:txBody>
                    <a:bodyPr/>
                    <a:lstStyle/>
                    <a:p>
                      <a:pPr rtl="0"/>
                      <a:r>
                        <a:rPr lang="lo" sz="2800"/>
                        <a:t>ທ່ານຈ່າຍ</a:t>
                      </a:r>
                    </a:p>
                  </a:txBody>
                  <a:tcPr marL="137160" marR="137160" marT="137160" marB="137160"/>
                </a:tc>
                <a:extLst>
                  <a:ext uri="{0D108BD9-81ED-4DB2-BD59-A6C34878D82A}">
                    <a16:rowId xmlns:a16="http://schemas.microsoft.com/office/drawing/2014/main" val="10000"/>
                  </a:ext>
                </a:extLst>
              </a:tr>
              <a:tr h="916677">
                <a:tc>
                  <a:txBody>
                    <a:bodyPr/>
                    <a:lstStyle/>
                    <a:p>
                      <a:pPr rtl="0"/>
                      <a:r>
                        <a:rPr lang="lo" sz="2800"/>
                        <a:t>1-60</a:t>
                      </a:r>
                    </a:p>
                  </a:txBody>
                  <a:tcPr marL="137160" marR="137160" marT="137160" marB="137160"/>
                </a:tc>
                <a:tc>
                  <a:txBody>
                    <a:bodyPr/>
                    <a:lstStyle/>
                    <a:p>
                      <a:pPr rtl="0"/>
                      <a:r>
                        <a:rPr lang="lo" sz="2800" dirty="0"/>
                        <a:t>ຄ່າໃຊ້ຈ່າຍທີ່ຍັງເຫຼືອ</a:t>
                      </a:r>
                    </a:p>
                  </a:txBody>
                  <a:tcPr marL="137160" marR="137160" marT="137160" marB="137160"/>
                </a:tc>
                <a:tc>
                  <a:txBody>
                    <a:bodyPr/>
                    <a:lstStyle/>
                    <a:p>
                      <a:pPr rtl="0"/>
                      <a:r>
                        <a:rPr lang="lo" sz="2800">
                          <a:hlinkClick r:id="rId4"/>
                        </a:rPr>
                        <a:t>ພາກ A ຈຳນວນທີ່ເປັນຄວາມຮັບຜິດຊອບສ່ວນທຳອິດ</a:t>
                      </a:r>
                      <a:endParaRPr lang="en-US" sz="2800" dirty="0"/>
                    </a:p>
                  </a:txBody>
                  <a:tcPr marL="137160" marR="137160" marT="137160" marB="137160"/>
                </a:tc>
                <a:extLst>
                  <a:ext uri="{0D108BD9-81ED-4DB2-BD59-A6C34878D82A}">
                    <a16:rowId xmlns:a16="http://schemas.microsoft.com/office/drawing/2014/main" val="10001"/>
                  </a:ext>
                </a:extLst>
              </a:tr>
              <a:tr h="953574">
                <a:tc>
                  <a:txBody>
                    <a:bodyPr/>
                    <a:lstStyle/>
                    <a:p>
                      <a:pPr rtl="0"/>
                      <a:r>
                        <a:rPr lang="lo" sz="2800"/>
                        <a:t>61-90</a:t>
                      </a:r>
                    </a:p>
                  </a:txBody>
                  <a:tcPr marL="137160" marR="137160" marT="137160" marB="137160"/>
                </a:tc>
                <a:tc>
                  <a:txBody>
                    <a:bodyPr/>
                    <a:lstStyle/>
                    <a:p>
                      <a:pPr rtl="0"/>
                      <a:r>
                        <a:rPr lang="lo" sz="2800"/>
                        <a:t>ຄ່າໃຊ້ຈ່າຍທີ່ຍັງເຫຼືອ </a:t>
                      </a:r>
                    </a:p>
                  </a:txBody>
                  <a:tcPr marL="137160" marR="137160" marT="137160" marB="137160"/>
                </a:tc>
                <a:tc>
                  <a:txBody>
                    <a:bodyPr/>
                    <a:lstStyle/>
                    <a:p>
                      <a:pPr rtl="0"/>
                      <a:r>
                        <a:rPr lang="lo" sz="2800">
                          <a:hlinkClick r:id="rId4"/>
                        </a:rPr>
                        <a:t>ການຈ່າຍຮ່ວມປະຈໍາວັນ</a:t>
                      </a:r>
                      <a:endParaRPr lang="en-US" sz="2800" dirty="0"/>
                    </a:p>
                  </a:txBody>
                  <a:tcPr marL="137160" marR="137160" marT="137160" marB="137160"/>
                </a:tc>
                <a:extLst>
                  <a:ext uri="{0D108BD9-81ED-4DB2-BD59-A6C34878D82A}">
                    <a16:rowId xmlns:a16="http://schemas.microsoft.com/office/drawing/2014/main" val="10002"/>
                  </a:ext>
                </a:extLst>
              </a:tr>
              <a:tr h="897383">
                <a:tc>
                  <a:txBody>
                    <a:bodyPr/>
                    <a:lstStyle/>
                    <a:p>
                      <a:pPr rtl="0"/>
                      <a:r>
                        <a:rPr lang="lo" sz="2800"/>
                        <a:t>91-150</a:t>
                      </a:r>
                    </a:p>
                  </a:txBody>
                  <a:tcPr marL="137160" marR="137160" marT="137160" marB="137160"/>
                </a:tc>
                <a:tc>
                  <a:txBody>
                    <a:bodyPr/>
                    <a:lstStyle/>
                    <a:p>
                      <a:pPr rtl="0"/>
                      <a:r>
                        <a:rPr lang="lo" sz="2800"/>
                        <a:t>ຄ່າໃຊ້ຈ່າຍທີ່ຍັງເຫຼືອ </a:t>
                      </a:r>
                    </a:p>
                  </a:txBody>
                  <a:tcPr marL="137160" marR="137160" marT="137160" marB="137160"/>
                </a:tc>
                <a:tc>
                  <a:txBody>
                    <a:bodyPr/>
                    <a:lstStyle/>
                    <a:p>
                      <a:pPr rtl="0"/>
                      <a:r>
                        <a:rPr lang="lo" sz="2800" dirty="0">
                          <a:hlinkClick r:id="rId4"/>
                        </a:rPr>
                        <a:t>ການຈ່າຍຮ່ວມປະຈໍາວັນ</a:t>
                      </a:r>
                      <a:endParaRPr lang="en-US" sz="2800" dirty="0"/>
                    </a:p>
                  </a:txBody>
                  <a:tcPr marL="137160" marR="137160" marT="137160" marB="137160"/>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409134" y="1230658"/>
            <a:ext cx="9179128" cy="646331"/>
          </a:xfrm>
          <a:prstGeom prst="rect">
            <a:avLst/>
          </a:prstGeom>
        </p:spPr>
        <p:txBody>
          <a:bodyPr wrap="square" rtlCol="0">
            <a:spAutoFit/>
          </a:bodyPr>
          <a:lstStyle/>
          <a:p>
            <a:pPr rtl="0"/>
            <a:r>
              <a:rPr lang="lo" sz="3600" b="1" dirty="0"/>
              <a:t>ການຈ່າຍຮ່ວມໃນໂຮງໝໍສຳລັບຄົນເຈັບພາຍໃນ</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rtlCol="0"/>
          <a:lstStyle/>
          <a:p>
            <a:pPr rtl="0"/>
            <a:fld id="{844A7B69-93E2-4D34-896D-EFDD7F03AB74}" type="slidenum">
              <a:rPr lang="en-US" smtClean="0"/>
              <a:t>19</a:t>
            </a:fld>
            <a:endParaRPr lang="en-US"/>
          </a:p>
        </p:txBody>
      </p:sp>
    </p:spTree>
    <p:extLst>
      <p:ext uri="{BB962C8B-B14F-4D97-AF65-F5344CB8AC3E}">
        <p14:creationId xmlns:p14="http://schemas.microsoft.com/office/powerpoint/2010/main" val="179792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1969477"/>
            <a:ext cx="8287193" cy="37321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just" rtl="0">
              <a:buNone/>
            </a:pPr>
            <a:r>
              <a:rPr lang="lo" sz="2400" dirty="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2</a:t>
            </a:fld>
            <a:endParaRPr lang="en-US"/>
          </a:p>
        </p:txBody>
      </p:sp>
    </p:spTree>
    <p:extLst>
      <p:ext uri="{BB962C8B-B14F-4D97-AF65-F5344CB8AC3E}">
        <p14:creationId xmlns:p14="http://schemas.microsoft.com/office/powerpoint/2010/main" val="4059615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A – ຄ່າໃຊ້ຈ່າຍຕ່າງໆ</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5290" y="1880502"/>
            <a:ext cx="1272288" cy="703614"/>
          </a:xfrm>
          <a:prstGeom prst="rect">
            <a:avLst/>
          </a:prstGeom>
          <a:ln>
            <a:solidFill>
              <a:schemeClr val="bg1"/>
            </a:solidFill>
          </a:ln>
        </p:spPr>
      </p:pic>
      <p:sp>
        <p:nvSpPr>
          <p:cNvPr id="2" name="Rectangle 1">
            <a:extLst>
              <a:ext uri="{FF2B5EF4-FFF2-40B4-BE49-F238E27FC236}">
                <a16:creationId xmlns:a16="http://schemas.microsoft.com/office/drawing/2014/main" id="{B9A350BB-BA08-4CF8-926C-1498647FA4F3}"/>
              </a:ext>
            </a:extLst>
          </p:cNvPr>
          <p:cNvSpPr/>
          <p:nvPr/>
        </p:nvSpPr>
        <p:spPr>
          <a:xfrm>
            <a:off x="2091048" y="1424354"/>
            <a:ext cx="9778567" cy="1200329"/>
          </a:xfrm>
          <a:prstGeom prst="rect">
            <a:avLst/>
          </a:prstGeom>
        </p:spPr>
        <p:txBody>
          <a:bodyPr wrap="square" rtlCol="0">
            <a:spAutoFit/>
          </a:bodyPr>
          <a:lstStyle/>
          <a:p>
            <a:pPr rtl="0"/>
            <a:r>
              <a:rPr lang="lo" sz="3600" b="1" dirty="0">
                <a:solidFill>
                  <a:prstClr val="black"/>
                </a:solidFill>
              </a:rPr>
              <a:t>ການຈ່າຍຮ່ວມສຳລັບສະຖານພະຍາບານທີ່ມີຄວາມຊຳນິຊຳນານ</a:t>
            </a:r>
            <a:endParaRPr lang="en-US" sz="3600" b="1"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3301811417"/>
              </p:ext>
            </p:extLst>
          </p:nvPr>
        </p:nvGraphicFramePr>
        <p:xfrm>
          <a:off x="2284478" y="2688424"/>
          <a:ext cx="9069322" cy="3503156"/>
        </p:xfrm>
        <a:graphic>
          <a:graphicData uri="http://schemas.openxmlformats.org/drawingml/2006/table">
            <a:tbl>
              <a:tblPr firstRow="1" bandRow="1">
                <a:tableStyleId>{3B4B98B0-60AC-42C2-AFA5-B58CD77FA1E5}</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622427">
                <a:tc>
                  <a:txBody>
                    <a:bodyPr/>
                    <a:lstStyle/>
                    <a:p>
                      <a:pPr rtl="0"/>
                      <a:r>
                        <a:rPr lang="lo" sz="2800"/>
                        <a:t>ຈຳນວນວັນ</a:t>
                      </a:r>
                    </a:p>
                  </a:txBody>
                  <a:tcPr marL="137160" marR="137160" marT="137160" marB="137160"/>
                </a:tc>
                <a:tc>
                  <a:txBody>
                    <a:bodyPr/>
                    <a:lstStyle/>
                    <a:p>
                      <a:pPr rtl="0"/>
                      <a:r>
                        <a:rPr lang="lo" sz="2800"/>
                        <a:t>Medicare ຈ່າຍ</a:t>
                      </a:r>
                    </a:p>
                  </a:txBody>
                  <a:tcPr marL="137160" marR="137160" marT="137160" marB="137160"/>
                </a:tc>
                <a:tc>
                  <a:txBody>
                    <a:bodyPr/>
                    <a:lstStyle/>
                    <a:p>
                      <a:pPr rtl="0"/>
                      <a:r>
                        <a:rPr lang="lo" sz="2800"/>
                        <a:t>ທ່ານຈ່າຍ</a:t>
                      </a:r>
                    </a:p>
                  </a:txBody>
                  <a:tcPr marL="137160" marR="137160" marT="137160" marB="137160"/>
                </a:tc>
                <a:extLst>
                  <a:ext uri="{0D108BD9-81ED-4DB2-BD59-A6C34878D82A}">
                    <a16:rowId xmlns:a16="http://schemas.microsoft.com/office/drawing/2014/main" val="10000"/>
                  </a:ext>
                </a:extLst>
              </a:tr>
              <a:tr h="832599">
                <a:tc>
                  <a:txBody>
                    <a:bodyPr/>
                    <a:lstStyle/>
                    <a:p>
                      <a:pPr rtl="0"/>
                      <a:r>
                        <a:rPr lang="lo" sz="2800"/>
                        <a:t>1-20</a:t>
                      </a:r>
                    </a:p>
                  </a:txBody>
                  <a:tcPr marL="137160" marR="137160" marT="137160" marB="137160"/>
                </a:tc>
                <a:tc>
                  <a:txBody>
                    <a:bodyPr/>
                    <a:lstStyle/>
                    <a:p>
                      <a:pPr rtl="0"/>
                      <a:r>
                        <a:rPr lang="lo" sz="2800"/>
                        <a:t>ຄ່າໃຊ້ຈ່າຍທັງໝົດ</a:t>
                      </a:r>
                      <a:endParaRPr lang="en-US" sz="2800" dirty="0"/>
                    </a:p>
                  </a:txBody>
                  <a:tcPr marL="137160" marR="137160" marT="137160" marB="137160"/>
                </a:tc>
                <a:tc>
                  <a:txBody>
                    <a:bodyPr/>
                    <a:lstStyle/>
                    <a:p>
                      <a:pPr rtl="0"/>
                      <a:r>
                        <a:rPr lang="lo" sz="2800"/>
                        <a:t>$0</a:t>
                      </a:r>
                      <a:endParaRPr lang="en-US" sz="2800" dirty="0"/>
                    </a:p>
                  </a:txBody>
                  <a:tcPr marL="137160" marR="137160" marT="137160" marB="137160"/>
                </a:tc>
                <a:extLst>
                  <a:ext uri="{0D108BD9-81ED-4DB2-BD59-A6C34878D82A}">
                    <a16:rowId xmlns:a16="http://schemas.microsoft.com/office/drawing/2014/main" val="10001"/>
                  </a:ext>
                </a:extLst>
              </a:tr>
              <a:tr h="906608">
                <a:tc>
                  <a:txBody>
                    <a:bodyPr/>
                    <a:lstStyle/>
                    <a:p>
                      <a:pPr rtl="0"/>
                      <a:r>
                        <a:rPr lang="lo" sz="2800"/>
                        <a:t>21-100</a:t>
                      </a:r>
                    </a:p>
                  </a:txBody>
                  <a:tcPr marL="137160" marR="137160" marT="137160" marB="137160"/>
                </a:tc>
                <a:tc>
                  <a:txBody>
                    <a:bodyPr/>
                    <a:lstStyle/>
                    <a:p>
                      <a:pPr rtl="0"/>
                      <a:r>
                        <a:rPr lang="lo" sz="2800"/>
                        <a:t>ທັງໝົດ ຍົກເວັ້ນຄ່າໃຊ້ຈ່າຍຕໍ່ວັນ</a:t>
                      </a:r>
                    </a:p>
                  </a:txBody>
                  <a:tcPr marL="137160" marR="137160" marT="137160" marB="137160"/>
                </a:tc>
                <a:tc>
                  <a:txBody>
                    <a:bodyPr/>
                    <a:lstStyle/>
                    <a:p>
                      <a:pPr rtl="0"/>
                      <a:r>
                        <a:rPr lang="lo" sz="2800">
                          <a:hlinkClick r:id="rId4"/>
                        </a:rPr>
                        <a:t>ການຈ່າຍຮ່ວມປະຈໍາວັນ</a:t>
                      </a:r>
                      <a:endParaRPr lang="en-US" sz="2800" dirty="0"/>
                    </a:p>
                  </a:txBody>
                  <a:tcPr marL="137160" marR="137160" marT="137160" marB="137160"/>
                </a:tc>
                <a:extLst>
                  <a:ext uri="{0D108BD9-81ED-4DB2-BD59-A6C34878D82A}">
                    <a16:rowId xmlns:a16="http://schemas.microsoft.com/office/drawing/2014/main" val="10002"/>
                  </a:ext>
                </a:extLst>
              </a:tr>
              <a:tr h="841757">
                <a:tc>
                  <a:txBody>
                    <a:bodyPr/>
                    <a:lstStyle/>
                    <a:p>
                      <a:pPr rtl="0"/>
                      <a:r>
                        <a:rPr lang="lo" sz="2800"/>
                        <a:t>ວັນທີ 100+</a:t>
                      </a:r>
                    </a:p>
                  </a:txBody>
                  <a:tcPr marL="137160" marR="137160" marT="137160" marB="137160"/>
                </a:tc>
                <a:tc>
                  <a:txBody>
                    <a:bodyPr/>
                    <a:lstStyle/>
                    <a:p>
                      <a:pPr rtl="0"/>
                      <a:r>
                        <a:rPr lang="lo" sz="2800"/>
                        <a:t>ບໍ່ມີ</a:t>
                      </a:r>
                    </a:p>
                  </a:txBody>
                  <a:tcPr marL="137160" marR="137160" marT="137160" marB="137160"/>
                </a:tc>
                <a:tc>
                  <a:txBody>
                    <a:bodyPr/>
                    <a:lstStyle/>
                    <a:p>
                      <a:pPr rtl="0"/>
                      <a:r>
                        <a:rPr lang="lo" sz="2800" dirty="0"/>
                        <a:t>ຄ່າໃຊ້ຈ່າຍທັງໝົດ</a:t>
                      </a:r>
                    </a:p>
                  </a:txBody>
                  <a:tcPr marL="137160" marR="137160" marT="137160" marB="137160"/>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rtlCol="0"/>
          <a:lstStyle/>
          <a:p>
            <a:pPr rtl="0"/>
            <a:fld id="{844A7B69-93E2-4D34-896D-EFDD7F03AB74}" type="slidenum">
              <a:rPr lang="en-US" smtClean="0"/>
              <a:t>20</a:t>
            </a:fld>
            <a:endParaRPr lang="en-US"/>
          </a:p>
        </p:txBody>
      </p:sp>
    </p:spTree>
    <p:extLst>
      <p:ext uri="{BB962C8B-B14F-4D97-AF65-F5344CB8AC3E}">
        <p14:creationId xmlns:p14="http://schemas.microsoft.com/office/powerpoint/2010/main" val="270031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21</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A</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562708" y="3052769"/>
            <a:ext cx="11482753" cy="3554819"/>
          </a:xfrm>
          <a:prstGeom prst="rect">
            <a:avLst/>
          </a:prstGeom>
          <a:solidFill>
            <a:schemeClr val="accent1">
              <a:lumMod val="20000"/>
              <a:lumOff val="80000"/>
            </a:schemeClr>
          </a:solidFill>
          <a:ln>
            <a:solidFill>
              <a:schemeClr val="tx1"/>
            </a:solidFill>
          </a:ln>
        </p:spPr>
        <p:txBody>
          <a:bodyPr wrap="square" rtlCol="0">
            <a:spAutoFit/>
          </a:bodyPr>
          <a:lstStyle/>
          <a:p>
            <a:pPr algn="ctr" rtl="0"/>
            <a:r>
              <a:rPr lang="lo" sz="2400" b="1" dirty="0"/>
              <a:t>ໂຮງໝໍ "ສະຖານະສັງເກດການ"</a:t>
            </a:r>
          </a:p>
          <a:p>
            <a:pPr rtl="0"/>
            <a:endParaRPr lang="en-US" sz="1000" dirty="0"/>
          </a:p>
          <a:p>
            <a:pPr marL="285750" indent="-285750" rtl="0">
              <a:spcAft>
                <a:spcPts val="600"/>
              </a:spcAft>
              <a:buFont typeface="Arial" panose="020B0604020202020204" pitchFamily="34" charset="0"/>
              <a:buChar char="•"/>
            </a:pPr>
            <a:r>
              <a:rPr lang="lo" sz="2200" dirty="0"/>
              <a:t>ຄົນເຈັບເຂດນອກ,</a:t>
            </a:r>
            <a:r>
              <a:rPr lang="lo" sz="2200" b="1" dirty="0"/>
              <a:t>ບໍ່ແມ່ນ</a:t>
            </a:r>
            <a:r>
              <a:rPr lang="lo" sz="2200" dirty="0"/>
              <a:t>ຄົນເຈັບພາຍໃນ</a:t>
            </a:r>
            <a:r>
              <a:rPr lang="lo" sz="2200" i="1" dirty="0"/>
              <a:t>, </a:t>
            </a:r>
            <a:r>
              <a:rPr lang="lo" sz="2200" dirty="0"/>
              <a:t>ເຖິງແມ່ນວ່າທ່ານຈະໄດ້ນອນຄ້າງຄືນກໍຕາມ.</a:t>
            </a:r>
            <a:r>
              <a:rPr lang="lo" sz="2200" i="1" dirty="0"/>
              <a:t> </a:t>
            </a:r>
            <a:r>
              <a:rPr lang="lo" sz="2200" dirty="0"/>
              <a:t>  </a:t>
            </a:r>
          </a:p>
          <a:p>
            <a:pPr marL="285750" indent="-285750" rtl="0">
              <a:spcAft>
                <a:spcPts val="600"/>
              </a:spcAft>
              <a:buFont typeface="Arial" panose="020B0604020202020204" pitchFamily="34" charset="0"/>
              <a:buChar char="•"/>
            </a:pPr>
            <a:r>
              <a:rPr lang="lo" sz="2200" i="1" dirty="0"/>
              <a:t>Medicare A ຈະບໍ່ຈ່າຍຫຍັງເລີຍ.</a:t>
            </a:r>
          </a:p>
          <a:p>
            <a:pPr marL="285750" indent="-285750" rtl="0">
              <a:spcAft>
                <a:spcPts val="600"/>
              </a:spcAft>
              <a:buFont typeface="Arial" panose="020B0604020202020204" pitchFamily="34" charset="0"/>
              <a:buChar char="•"/>
            </a:pPr>
            <a:r>
              <a:rPr lang="lo" sz="2200" dirty="0">
                <a:cs typeface="Arial" charset="0"/>
              </a:rPr>
              <a:t>Medicare ພາກ B ຈ່າຍຄ່າບໍລິການຂອງທ່ານໝໍ ແລະ ການບໍລິການຄົນເຈັບເຂດນອກຂອງໂຮງໝໍ ຫຼັງຈາກທີ່ທ່ານຈ່າຍຈຳນວນທີ່ເປັນຄວາມຮັບຜິດຊອບສ່ວນທຳອິດ, ການປະກັນໄພຮ່ວມ ແລະ ການຈ່າຍຮ່ວມຂອງທ່ານ</a:t>
            </a:r>
            <a:r>
              <a:rPr lang="lo" sz="2200" dirty="0">
                <a:latin typeface="Arial" charset="0"/>
                <a:cs typeface="Arial" charset="0"/>
              </a:rPr>
              <a:t>.</a:t>
            </a:r>
          </a:p>
          <a:p>
            <a:pPr marL="285750" indent="-285750" rtl="0">
              <a:buFont typeface="Arial" panose="020B0604020202020204" pitchFamily="34" charset="0"/>
              <a:buChar char="•"/>
            </a:pPr>
            <a:r>
              <a:rPr lang="lo" sz="2200" dirty="0"/>
              <a:t>ສໍາລັບຢາທີ່ໄດ້ຮັບໃນລະຫວ່າງການຢູ່ສັງເກດການ, ທ່ານອາດຈະຈໍາເປັນຕ້ອງໄດ້ຈ່າຍຈຳນວນທີ່ຕ້ອງໄດ້ຈົກຖົງຈ່າຍ ແລະ ສົ່ງແບບຟອມຮຽກທວງໄປໃຫ້ແຜນຢາຂອງທ່ານໃຫ້ເບີກເງິນຄືນ. ຮ້ອງຂໍ </a:t>
            </a:r>
            <a:r>
              <a:rPr lang="lo" sz="2200" i="1" dirty="0"/>
              <a:t>ແບບຟອມຮຽກທວງເງິນຈາກຮ້ານຂາຍຢານອກເຄືອຂ່າຍ </a:t>
            </a:r>
            <a:r>
              <a:rPr lang="lo" sz="2200" dirty="0"/>
              <a:t>ຈາກແຜນພາກ D ຂອງທ່ານ.</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rtlCol="0">
            <a:spAutoFit/>
          </a:bodyPr>
          <a:lstStyle/>
          <a:p>
            <a:pPr rtl="0"/>
            <a:r>
              <a:rPr lang="lo" sz="2800" b="1">
                <a:latin typeface="Arial" panose="020B0604020202020204" pitchFamily="34" charset="0"/>
                <a:cs typeface="Arial" panose="020B0604020202020204" pitchFamily="34" charset="0"/>
              </a:rPr>
              <a:t>ທ່ານເປັນຄົນເຈັບພາຍໃນ ຫຼື ຄົນເຈັບເຂດນອກ?</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770267" y="1818899"/>
            <a:ext cx="4909563" cy="769441"/>
          </a:xfrm>
          <a:prstGeom prst="rect">
            <a:avLst/>
          </a:prstGeom>
          <a:ln>
            <a:solidFill>
              <a:schemeClr val="tx1"/>
            </a:solidFill>
          </a:ln>
          <a:effectLst/>
        </p:spPr>
        <p:txBody>
          <a:bodyPr wrap="square" rtlCol="0">
            <a:spAutoFit/>
          </a:bodyPr>
          <a:lstStyle/>
          <a:p>
            <a:pPr rtl="0">
              <a:spcBef>
                <a:spcPts val="600"/>
              </a:spcBef>
            </a:pPr>
            <a:r>
              <a:rPr lang="lo" sz="2200" b="1">
                <a:solidFill>
                  <a:schemeClr val="accent1"/>
                </a:solidFill>
              </a:rPr>
              <a:t>ຄົນເຈັບພາຍໃນ </a:t>
            </a:r>
            <a:r>
              <a:rPr lang="lo" sz="2200"/>
              <a:t>– ໄດ້ເຂົ້າໂຮງໝໍຢ່າງເປັນທາງການໂດຍມີຄຳສັ່ງຈາກທ່ານໝໍ. </a:t>
            </a:r>
          </a:p>
        </p:txBody>
      </p:sp>
      <p:sp>
        <p:nvSpPr>
          <p:cNvPr id="10" name="Rectangle 9">
            <a:extLst>
              <a:ext uri="{FF2B5EF4-FFF2-40B4-BE49-F238E27FC236}">
                <a16:creationId xmlns:a16="http://schemas.microsoft.com/office/drawing/2014/main" id="{102E5B40-E89B-451E-B0D6-C61A3DA86B6F}"/>
              </a:ext>
            </a:extLst>
          </p:cNvPr>
          <p:cNvSpPr/>
          <p:nvPr/>
        </p:nvSpPr>
        <p:spPr>
          <a:xfrm>
            <a:off x="5959760" y="1818899"/>
            <a:ext cx="6085702" cy="1107996"/>
          </a:xfrm>
          <a:prstGeom prst="rect">
            <a:avLst/>
          </a:prstGeom>
          <a:ln>
            <a:solidFill>
              <a:schemeClr val="tx1"/>
            </a:solidFill>
          </a:ln>
          <a:effectLst/>
        </p:spPr>
        <p:txBody>
          <a:bodyPr wrap="square" rtlCol="0">
            <a:spAutoFit/>
          </a:bodyPr>
          <a:lstStyle/>
          <a:p>
            <a:pPr rtl="0">
              <a:spcBef>
                <a:spcPts val="600"/>
              </a:spcBef>
            </a:pPr>
            <a:r>
              <a:rPr lang="lo" sz="2200" b="1" dirty="0">
                <a:solidFill>
                  <a:schemeClr val="accent1"/>
                </a:solidFill>
              </a:rPr>
              <a:t>ຄົນເຈັບເຂດນອກ </a:t>
            </a:r>
            <a:r>
              <a:rPr lang="lo" sz="2200" dirty="0"/>
              <a:t>- ບໍ່ມີຄໍາສັ່ງຈາກທ່ານໝໍທີ່ຈະຮັບທ່ານ.  ການໄປກວດຢູ່ຫ້ອງສຸກເສີນ ແມ່ນຖືວ່າເປັນຄົນເຈັບເຂດນອກ. </a:t>
            </a:r>
          </a:p>
        </p:txBody>
      </p:sp>
    </p:spTree>
    <p:extLst>
      <p:ext uri="{BB962C8B-B14F-4D97-AF65-F5344CB8AC3E}">
        <p14:creationId xmlns:p14="http://schemas.microsoft.com/office/powerpoint/2010/main" val="24781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ພື້ນຖານ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335DDFF-384C-4687-8993-C4955D76136A}"/>
              </a:ext>
            </a:extLst>
          </p:cNvPr>
          <p:cNvSpPr>
            <a:spLocks noGrp="1"/>
          </p:cNvSpPr>
          <p:nvPr>
            <p:ph type="sldNum" sz="quarter" idx="12"/>
          </p:nvPr>
        </p:nvSpPr>
        <p:spPr/>
        <p:txBody>
          <a:bodyPr rtlCol="0"/>
          <a:lstStyle/>
          <a:p>
            <a:pPr rtl="0"/>
            <a:fld id="{844A7B69-93E2-4D34-896D-EFDD7F03AB74}" type="slidenum">
              <a:rPr lang="en-US" smtClean="0"/>
              <a:t>22</a:t>
            </a:fld>
            <a:endParaRPr lang="en-US"/>
          </a:p>
        </p:txBody>
      </p:sp>
      <p:sp>
        <p:nvSpPr>
          <p:cNvPr id="8"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3BA603B6-24F3-43C7-9C7B-E30D7D0CCA08}"/>
              </a:ext>
            </a:extLst>
          </p:cNvPr>
          <p:cNvSpPr txBox="1">
            <a:spLocks/>
          </p:cNvSpPr>
          <p:nvPr/>
        </p:nvSpPr>
        <p:spPr>
          <a:xfrm>
            <a:off x="904427" y="1843332"/>
            <a:ext cx="8809383" cy="52445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200"/>
              </a:spcAft>
              <a:buNone/>
            </a:pPr>
            <a:r>
              <a:rPr lang="lo" sz="5400">
                <a:cs typeface="Arial" panose="020B0604020202020204" pitchFamily="34" charset="0"/>
              </a:rPr>
              <a:t>Medicare ພາກ B </a:t>
            </a:r>
            <a:endParaRPr lang="en-US" sz="5400" dirty="0"/>
          </a:p>
          <a:p>
            <a:pPr lvl="1" rtl="0">
              <a:buFont typeface="Wingdings" panose="05000000000000000000" pitchFamily="2" charset="2"/>
              <a:buChar char="§"/>
            </a:pPr>
            <a:endParaRPr lang="en-US" dirty="0"/>
          </a:p>
        </p:txBody>
      </p:sp>
      <p:grpSp>
        <p:nvGrpSpPr>
          <p:cNvPr id="14" name="Group 13" title="Part B icon">
            <a:extLst>
              <a:ext uri="{FF2B5EF4-FFF2-40B4-BE49-F238E27FC236}">
                <a16:creationId xmlns:a16="http://schemas.microsoft.com/office/drawing/2014/main" id="{2278E3CE-2A92-4E66-9140-D8B09D3AB225}"/>
              </a:ext>
            </a:extLst>
          </p:cNvPr>
          <p:cNvGrpSpPr/>
          <p:nvPr/>
        </p:nvGrpSpPr>
        <p:grpSpPr>
          <a:xfrm>
            <a:off x="1926291" y="3119717"/>
            <a:ext cx="1683291" cy="2021748"/>
            <a:chOff x="-26236" y="1963783"/>
            <a:chExt cx="1568748" cy="1488938"/>
          </a:xfrm>
        </p:grpSpPr>
        <p:pic>
          <p:nvPicPr>
            <p:cNvPr id="15" name="Picture 14" title="Part B icon">
              <a:extLst>
                <a:ext uri="{FF2B5EF4-FFF2-40B4-BE49-F238E27FC236}">
                  <a16:creationId xmlns:a16="http://schemas.microsoft.com/office/drawing/2014/main" id="{0B85A958-2BDE-4424-BD4D-C2927E6D8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6" name="TextBox 15">
              <a:extLst>
                <a:ext uri="{FF2B5EF4-FFF2-40B4-BE49-F238E27FC236}">
                  <a16:creationId xmlns:a16="http://schemas.microsoft.com/office/drawing/2014/main" id="{F662C4E9-1FBB-40AC-9796-F7D0221EBC7F}"/>
                </a:ext>
              </a:extLst>
            </p:cNvPr>
            <p:cNvSpPr txBox="1"/>
            <p:nvPr/>
          </p:nvSpPr>
          <p:spPr>
            <a:xfrm>
              <a:off x="-26236" y="2704725"/>
              <a:ext cx="1568748" cy="747996"/>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pic>
        <p:nvPicPr>
          <p:cNvPr id="13" name="Picture 12" descr="Image result for doctor and stethoscope">
            <a:extLst>
              <a:ext uri="{FF2B5EF4-FFF2-40B4-BE49-F238E27FC236}">
                <a16:creationId xmlns:a16="http://schemas.microsoft.com/office/drawing/2014/main" id="{251F496E-3B6A-4CD8-89E9-067605D5FCD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14738" y="1107996"/>
            <a:ext cx="5877261" cy="3809890"/>
          </a:xfrm>
          <a:prstGeom prst="rect">
            <a:avLst/>
          </a:prstGeom>
          <a:noFill/>
          <a:ln>
            <a:noFill/>
          </a:ln>
        </p:spPr>
      </p:pic>
    </p:spTree>
    <p:extLst>
      <p:ext uri="{BB962C8B-B14F-4D97-AF65-F5344CB8AC3E}">
        <p14:creationId xmlns:p14="http://schemas.microsoft.com/office/powerpoint/2010/main" val="408681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321281" y="2230041"/>
            <a:ext cx="1781791" cy="1868853"/>
            <a:chOff x="153025" y="1963783"/>
            <a:chExt cx="1568748" cy="1393109"/>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757111"/>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18550" y="1310783"/>
            <a:ext cx="5017720" cy="523220"/>
          </a:xfrm>
          <a:prstGeom prst="rect">
            <a:avLst/>
          </a:prstGeom>
        </p:spPr>
        <p:txBody>
          <a:bodyPr wrap="none" rtlCol="0">
            <a:spAutoFit/>
          </a:bodyPr>
          <a:lstStyle/>
          <a:p>
            <a:pPr rtl="0">
              <a:spcBef>
                <a:spcPts val="451"/>
              </a:spcBef>
            </a:pPr>
            <a:r>
              <a:rPr lang="lo" sz="2800" b="1" dirty="0">
                <a:solidFill>
                  <a:prstClr val="black"/>
                </a:solidFill>
                <a:latin typeface="Arial" panose="020B0604020202020204" pitchFamily="34" charset="0"/>
                <a:cs typeface="Arial" panose="020B0604020202020204" pitchFamily="34" charset="0"/>
              </a:rPr>
              <a:t>ພາກ B — ປະກັນໄພທາງການແພດ </a:t>
            </a:r>
          </a:p>
        </p:txBody>
      </p:sp>
      <p:sp>
        <p:nvSpPr>
          <p:cNvPr id="3" name="Rectangle 2">
            <a:extLst>
              <a:ext uri="{FF2B5EF4-FFF2-40B4-BE49-F238E27FC236}">
                <a16:creationId xmlns:a16="http://schemas.microsoft.com/office/drawing/2014/main" id="{B1EB01A5-976C-42CA-A053-2E937D13F53C}"/>
              </a:ext>
            </a:extLst>
          </p:cNvPr>
          <p:cNvSpPr/>
          <p:nvPr/>
        </p:nvSpPr>
        <p:spPr>
          <a:xfrm>
            <a:off x="2944575" y="1834003"/>
            <a:ext cx="7863349" cy="4480714"/>
          </a:xfrm>
          <a:prstGeom prst="rect">
            <a:avLst/>
          </a:prstGeom>
        </p:spPr>
        <p:txBody>
          <a:bodyPr wrap="square" rtlCol="0">
            <a:spAutoFit/>
          </a:bodyPr>
          <a:lstStyle/>
          <a:p>
            <a:pPr rtl="0">
              <a:spcBef>
                <a:spcPts val="451"/>
              </a:spcBef>
              <a:spcAft>
                <a:spcPts val="1200"/>
              </a:spcAft>
            </a:pPr>
            <a:r>
              <a:rPr lang="lo" sz="3000" dirty="0">
                <a:solidFill>
                  <a:prstClr val="black"/>
                </a:solidFill>
              </a:rPr>
              <a:t>ຊ່ວຍຄຸ້ມຄອງສິ່ງ​ທີ່​ຈໍາ​ເປັນ​ທາງ​ການ​ແພດ​:</a:t>
            </a:r>
          </a:p>
          <a:p>
            <a:pPr marL="342891" indent="-342891" rtl="0">
              <a:spcBef>
                <a:spcPts val="451"/>
              </a:spcBef>
              <a:buFont typeface="Wingdings" panose="05000000000000000000" pitchFamily="2" charset="2"/>
              <a:buChar char="§"/>
            </a:pPr>
            <a:r>
              <a:rPr lang="lo" sz="2400" dirty="0">
                <a:solidFill>
                  <a:prstClr val="black"/>
                </a:solidFill>
              </a:rPr>
              <a:t>ການບໍລິການຂອງທ່ານໝໍ</a:t>
            </a:r>
          </a:p>
          <a:p>
            <a:pPr marL="342891" indent="-342891" rtl="0">
              <a:spcBef>
                <a:spcPts val="451"/>
              </a:spcBef>
              <a:buFont typeface="Wingdings" panose="05000000000000000000" pitchFamily="2" charset="2"/>
              <a:buChar char="§"/>
            </a:pPr>
            <a:r>
              <a:rPr lang="lo" sz="2400" dirty="0">
                <a:solidFill>
                  <a:prstClr val="black"/>
                </a:solidFill>
              </a:rPr>
              <a:t>ການບໍລິການ ແລະ ອຸປະກອນທາງການແພດ ແລະ ການຜ່າຕັດ ສຳລັບຄົນເຈັບເຂດນອກ</a:t>
            </a:r>
          </a:p>
          <a:p>
            <a:pPr marL="342891" indent="-342891" rtl="0">
              <a:spcBef>
                <a:spcPts val="451"/>
              </a:spcBef>
              <a:buFont typeface="Wingdings" panose="05000000000000000000" pitchFamily="2" charset="2"/>
              <a:buChar char="§"/>
            </a:pPr>
            <a:r>
              <a:rPr lang="lo" sz="2400" dirty="0">
                <a:solidFill>
                  <a:prstClr val="black"/>
                </a:solidFill>
              </a:rPr>
              <a:t>ການກວດໃນຫ້ອງທົດລອງທາງຄລີນິກ</a:t>
            </a:r>
          </a:p>
          <a:p>
            <a:pPr marL="342891" indent="-342891" rtl="0">
              <a:spcBef>
                <a:spcPts val="451"/>
              </a:spcBef>
              <a:buFont typeface="Wingdings" panose="05000000000000000000" pitchFamily="2" charset="2"/>
              <a:buChar char="§"/>
            </a:pPr>
            <a:r>
              <a:rPr lang="lo" sz="2400" dirty="0">
                <a:solidFill>
                  <a:prstClr val="black"/>
                </a:solidFill>
              </a:rPr>
              <a:t>ອຸ​ປະ​ກອນ​ການ​ແພດ​ທີ່​ທົນ​ທານ (ອາດ​ຈະ​ຕ້ອງ​ໄດ້ນໍາ​ໃຊ້​ຜູ້​ສະໜອງ​ສະເພາະໃດໜຶ່ງ​)</a:t>
            </a:r>
          </a:p>
          <a:p>
            <a:pPr marL="342891" indent="-342891" rtl="0">
              <a:spcBef>
                <a:spcPts val="451"/>
              </a:spcBef>
              <a:buFont typeface="Wingdings" panose="05000000000000000000" pitchFamily="2" charset="2"/>
              <a:buChar char="§"/>
            </a:pPr>
            <a:r>
              <a:rPr lang="lo" sz="2400" dirty="0">
                <a:solidFill>
                  <a:prstClr val="black"/>
                </a:solidFill>
              </a:rPr>
              <a:t>ອຸປະກອນກວດພະຍາດເບົາຫວານ</a:t>
            </a:r>
          </a:p>
          <a:p>
            <a:pPr marL="342891" indent="-342891" rtl="0">
              <a:spcBef>
                <a:spcPts val="451"/>
              </a:spcBef>
              <a:buFont typeface="Wingdings" panose="05000000000000000000" pitchFamily="2" charset="2"/>
              <a:buChar char="§"/>
            </a:pPr>
            <a:r>
              <a:rPr lang="lo" sz="2400" dirty="0">
                <a:solidFill>
                  <a:prstClr val="black"/>
                </a:solidFill>
              </a:rPr>
              <a:t>ການ​ບໍ​ລິ​ການ​ເຊີງປ້ອງ​ກັນ (ເຊັ່ນ​: ການ​ສັກ​ຢາ​ປ້ອງກັນໄຂ້​ຫວັດ​ໃຫຍ່ ​ແລະ​ ການເຂົ້າພົບເພື່ອໃຫ້ມີສຸຂະພາບດີປະ​ຈໍາ​ປີ​)</a:t>
            </a:r>
          </a:p>
          <a:p>
            <a:pPr marL="342891" indent="-342891" rtl="0">
              <a:spcBef>
                <a:spcPts val="451"/>
              </a:spcBef>
              <a:buFont typeface="Wingdings" panose="05000000000000000000" pitchFamily="2" charset="2"/>
              <a:buChar char="§"/>
            </a:pPr>
            <a:r>
              <a:rPr lang="lo" sz="2400" dirty="0">
                <a:solidFill>
                  <a:prstClr val="black"/>
                </a:solidFill>
              </a:rPr>
              <a:t>ການເບິ່ງແຍງດູແລສຸຂະພາບເຖິງບ້ານ</a:t>
            </a:r>
          </a:p>
        </p:txBody>
      </p:sp>
    </p:spTree>
    <p:extLst>
      <p:ext uri="{BB962C8B-B14F-4D97-AF65-F5344CB8AC3E}">
        <p14:creationId xmlns:p14="http://schemas.microsoft.com/office/powerpoint/2010/main" val="39782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ຄ່າໃຊ້ຈ່າຍຕ່າງໆຂອງ Medicare ພາກ B</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855500" y="1754896"/>
            <a:ext cx="1781791" cy="1868853"/>
            <a:chOff x="153025" y="1963783"/>
            <a:chExt cx="1568748" cy="1393109"/>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757111"/>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1298765"/>
            <a:ext cx="8937994" cy="3539430"/>
          </a:xfrm>
          <a:prstGeom prst="rect">
            <a:avLst/>
          </a:prstGeom>
        </p:spPr>
        <p:txBody>
          <a:bodyPr wrap="square" rtlCol="0">
            <a:spAutoFit/>
          </a:bodyPr>
          <a:lstStyle/>
          <a:p>
            <a:pPr marL="369877" lvl="1" indent="-342891" rtl="0">
              <a:spcAft>
                <a:spcPts val="1200"/>
              </a:spcAft>
              <a:buFont typeface="Wingdings" panose="05000000000000000000" pitchFamily="2" charset="2"/>
              <a:buChar char="§"/>
            </a:pPr>
            <a:r>
              <a:rPr lang="lo" sz="2800" b="1" dirty="0"/>
              <a:t>ເບ້ຍປະກັນໄພລາຍເດືອນ:</a:t>
            </a:r>
            <a:r>
              <a:rPr lang="lo" sz="2800" dirty="0"/>
              <a:t> </a:t>
            </a:r>
            <a:r>
              <a:rPr lang="lo" sz="2400" dirty="0">
                <a:hlinkClick r:id="rId4"/>
              </a:rPr>
              <a:t>ອີງໃສ່ລາຍຮັບ</a:t>
            </a:r>
            <a:endParaRPr lang="en-US" sz="2400" dirty="0"/>
          </a:p>
          <a:p>
            <a:pPr marL="355591" lvl="1" indent="-342891" rtl="0">
              <a:spcAft>
                <a:spcPts val="1200"/>
              </a:spcAft>
              <a:buFont typeface="Wingdings" panose="05000000000000000000" pitchFamily="2" charset="2"/>
              <a:buChar char="§"/>
            </a:pPr>
            <a:r>
              <a:rPr lang="lo" sz="2800" b="1" dirty="0">
                <a:hlinkClick r:id="rId4"/>
              </a:rPr>
              <a:t>ຈຳນວນທີ່ເປັນຄວາມຮັບຜິດຊອບສ່ວນທຳອິດ</a:t>
            </a:r>
            <a:r>
              <a:rPr lang="lo" sz="2800" b="1" dirty="0"/>
              <a:t>ປະຈຳປີ </a:t>
            </a:r>
            <a:endParaRPr lang="en-US" sz="2400" b="1" dirty="0"/>
          </a:p>
          <a:p>
            <a:pPr marL="342891" lvl="1" indent="-342891" rtl="0">
              <a:buSzPct val="100000"/>
              <a:buFont typeface="Wingdings" panose="05000000000000000000" pitchFamily="2" charset="2"/>
              <a:buChar char="§"/>
            </a:pPr>
            <a:r>
              <a:rPr lang="lo" sz="2800" b="1" dirty="0"/>
              <a:t>ການປະກັນໄພຮ່ວມ:</a:t>
            </a:r>
            <a:r>
              <a:rPr lang="lo" sz="2800" dirty="0"/>
              <a:t> </a:t>
            </a:r>
            <a:r>
              <a:rPr lang="lo" sz="2400" dirty="0"/>
              <a:t>ການປະກັນໄພຮ່ວມ 20% ສໍາລັບການບໍລິການທີ່ໄດ້ຮັບການຄຸ້ມຄອງສ່ວຍໃຫຍ່ ເຊັ່ນ: ການບໍລິການຂອງທ່ານໝໍ. </a:t>
            </a:r>
          </a:p>
          <a:p>
            <a:pPr marL="800091" lvl="2" indent="-342891" rtl="0">
              <a:buSzPct val="100000"/>
              <a:buFont typeface="Wingdings" panose="05000000000000000000" pitchFamily="2" charset="2"/>
              <a:buChar char="§"/>
            </a:pPr>
            <a:r>
              <a:rPr lang="lo" sz="2400" dirty="0"/>
              <a:t>$0 ສໍາລັບການບໍລິການເຊີງປ້ອງກັນບາງຢ່າງ</a:t>
            </a:r>
          </a:p>
          <a:p>
            <a:pPr marL="800091" lvl="2" indent="-342891" rtl="0">
              <a:buSzPct val="100000"/>
              <a:buFont typeface="Wingdings" panose="05000000000000000000" pitchFamily="2" charset="2"/>
              <a:buChar char="§"/>
            </a:pPr>
            <a:r>
              <a:rPr lang="lo" sz="2400" dirty="0"/>
              <a:t>+15% ສຳລັບຜູ້ໃຫ້ບໍລິການທີ່ບໍ່ “ຍອມຮັບການມອບໝາຍ”</a:t>
            </a:r>
            <a:br>
              <a:rPr lang="en-US" sz="2400" dirty="0"/>
            </a:br>
            <a:r>
              <a:rPr lang="lo" sz="2400" dirty="0"/>
              <a:t>(ຈຳນວນການຈ່າຍເງິນຂອງ Medicare)</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rtlCol="0"/>
          <a:lstStyle/>
          <a:p>
            <a:pPr rtl="0"/>
            <a:fld id="{844A7B69-93E2-4D34-896D-EFDD7F03AB74}" type="slidenum">
              <a:rPr lang="en-US" smtClean="0"/>
              <a:t>24</a:t>
            </a:fld>
            <a:endParaRPr lang="en-US"/>
          </a:p>
        </p:txBody>
      </p:sp>
      <p:sp>
        <p:nvSpPr>
          <p:cNvPr id="11" name="Rectangle: Rounded Corners 10">
            <a:extLst>
              <a:ext uri="{FF2B5EF4-FFF2-40B4-BE49-F238E27FC236}">
                <a16:creationId xmlns:a16="http://schemas.microsoft.com/office/drawing/2014/main" id="{3D70401D-641F-48D3-A135-A7BA0D5EB7EE}"/>
              </a:ext>
            </a:extLst>
          </p:cNvPr>
          <p:cNvSpPr/>
          <p:nvPr/>
        </p:nvSpPr>
        <p:spPr>
          <a:xfrm>
            <a:off x="2931621" y="5081812"/>
            <a:ext cx="8006010" cy="1030921"/>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sz="2800" dirty="0"/>
              <a:t>ຄ່າໃຊ້ຈ່າຍແມ່ນມີການປ່ຽນແປງໃນທຸກໆປີ. </a:t>
            </a:r>
            <a:br>
              <a:rPr lang="en-US" sz="2800" dirty="0"/>
            </a:br>
            <a:r>
              <a:rPr lang="lo" sz="2800" b="1" dirty="0"/>
              <a:t>ເບິ່ງຄ່າໃຊ້ຈ່າຍໃນປັດຈຸບັນຢູ່ທີ່ </a:t>
            </a:r>
            <a:r>
              <a:rPr lang="lo" sz="2800" b="1" dirty="0">
                <a:solidFill>
                  <a:schemeClr val="bg1"/>
                </a:solidFill>
                <a:hlinkClick r:id="rId4">
                  <a:extLst>
                    <a:ext uri="{A12FA001-AC4F-418D-AE19-62706E023703}">
                      <ahyp:hlinkClr xmlns:ahyp="http://schemas.microsoft.com/office/drawing/2018/hyperlinkcolor" val="tx"/>
                    </a:ext>
                  </a:extLst>
                </a:hlinkClick>
              </a:rPr>
              <a:t>medicare.gov</a:t>
            </a:r>
            <a:r>
              <a:rPr lang="lo" sz="2800" b="1" dirty="0"/>
              <a:t>.</a:t>
            </a:r>
          </a:p>
        </p:txBody>
      </p:sp>
    </p:spTree>
    <p:extLst>
      <p:ext uri="{BB962C8B-B14F-4D97-AF65-F5344CB8AC3E}">
        <p14:creationId xmlns:p14="http://schemas.microsoft.com/office/powerpoint/2010/main" val="98529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a:r>
              <a:rPr lang="lo-LA" sz="4000" dirty="0">
                <a:solidFill>
                  <a:schemeClr val="bg1"/>
                </a:solidFill>
                <a:latin typeface="Arial" panose="020B0604020202020204" pitchFamily="34" charset="0"/>
                <a:cs typeface="Arial" panose="020B0604020202020204" pitchFamily="34" charset="0"/>
              </a:rPr>
              <a:t>ພາກ</a:t>
            </a:r>
            <a:r>
              <a:rPr lang="lo" sz="4000" dirty="0">
                <a:solidFill>
                  <a:schemeClr val="bg1"/>
                </a:solidFill>
                <a:latin typeface="Arial" panose="020B0604020202020204" pitchFamily="34" charset="0"/>
                <a:cs typeface="Arial" panose="020B0604020202020204" pitchFamily="34" charset="0"/>
              </a:rPr>
              <a:t> B – </a:t>
            </a:r>
            <a:r>
              <a:rPr lang="lo-LA" sz="4000" dirty="0">
                <a:solidFill>
                  <a:schemeClr val="bg1"/>
                </a:solidFill>
                <a:latin typeface="Arial" panose="020B0604020202020204" pitchFamily="34" charset="0"/>
                <a:cs typeface="Arial" panose="020B0604020202020204" pitchFamily="34" charset="0"/>
              </a:rPr>
              <a:t>ຄ່າໃຊ້ຈ່າຍຕ່າງໆ</a:t>
            </a:r>
            <a:r>
              <a:rPr lang="lo" sz="4000" dirty="0">
                <a:solidFill>
                  <a:schemeClr val="bg1"/>
                </a:solidFill>
                <a:latin typeface="Arial" panose="020B0604020202020204" pitchFamily="34" charset="0"/>
                <a:cs typeface="Arial" panose="020B0604020202020204" pitchFamily="34" charset="0"/>
              </a:rPr>
              <a:t>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53994" y="1157845"/>
            <a:ext cx="8427307" cy="461665"/>
          </a:xfrm>
          <a:prstGeom prst="rect">
            <a:avLst/>
          </a:prstGeom>
        </p:spPr>
        <p:txBody>
          <a:bodyPr wrap="none" rtlCol="0">
            <a:spAutoFit/>
          </a:bodyPr>
          <a:lstStyle/>
          <a:p>
            <a:r>
              <a:rPr lang="lo-LA" sz="2400" b="1" dirty="0">
                <a:latin typeface="Arial" panose="020B0604020202020204" pitchFamily="34" charset="0"/>
                <a:cs typeface="Arial" panose="020B0604020202020204" pitchFamily="34" charset="0"/>
              </a:rPr>
              <a:t>ຈຳນວນເງິນປັບປ່ຽນປະຈໍາເດືອນທີ່ກ່ຽວຂ້ອງກັບລາຍໄດ້</a:t>
            </a:r>
            <a:r>
              <a:rPr lang="lo" sz="2400" b="1" dirty="0">
                <a:latin typeface="Arial" panose="020B0604020202020204" pitchFamily="34" charset="0"/>
                <a:cs typeface="Arial" panose="020B0604020202020204" pitchFamily="34" charset="0"/>
              </a:rPr>
              <a:t>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1966572"/>
            <a:ext cx="8901596" cy="707886"/>
          </a:xfrm>
          <a:prstGeom prst="rect">
            <a:avLst/>
          </a:prstGeom>
          <a:noFill/>
        </p:spPr>
        <p:txBody>
          <a:bodyPr wrap="square" rtlCol="0">
            <a:spAutoFit/>
          </a:bodyPr>
          <a:lstStyle/>
          <a:p>
            <a:r>
              <a:rPr lang="lo-LA" sz="2000"/>
              <a:t>ເບ້ຍປະກັນໄພພາກ </a:t>
            </a:r>
            <a:r>
              <a:rPr lang="en-US" sz="2000" dirty="0"/>
              <a:t>B </a:t>
            </a:r>
            <a:r>
              <a:rPr lang="lo-LA" sz="2000" dirty="0"/>
              <a:t>ຂອງທ່ານແມ່ນອີງໃສ່ໃບແຈ້ງເສຍພາສີຂອງທ່ານຈາກສອງປີກ່ອນ.</a:t>
            </a:r>
            <a:endParaRPr lang="lo" sz="2000" dirty="0"/>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rtlCol="0"/>
          <a:lstStyle/>
          <a:p>
            <a:pPr rtl="0"/>
            <a:fld id="{844A7B69-93E2-4D34-896D-EFDD7F03AB74}" type="slidenum">
              <a:rPr lang="en-US" smtClean="0"/>
              <a:t>25</a:t>
            </a:fld>
            <a:endParaRPr lang="en-US"/>
          </a:p>
        </p:txBody>
      </p:sp>
    </p:spTree>
    <p:extLst>
      <p:ext uri="{BB962C8B-B14F-4D97-AF65-F5344CB8AC3E}">
        <p14:creationId xmlns:p14="http://schemas.microsoft.com/office/powerpoint/2010/main" val="37466744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26</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B – ການບໍລິການເຊີງປ້ອງກັນ</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ການບໍລິການເຊີງປ້ອງກັນຕ່າງໆ</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764186" y="2387502"/>
            <a:ext cx="6798365" cy="20005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lo" sz="2600" dirty="0">
                <a:cs typeface="Arial" panose="020B0604020202020204" pitchFamily="34" charset="0"/>
              </a:rPr>
              <a:t>ຍິນດີຕ້ອນຮັບສູ່ ການເຂົ້າພົບ Medicare</a:t>
            </a:r>
          </a:p>
          <a:p>
            <a:pPr marL="342900" indent="-342900" rtl="0">
              <a:spcAft>
                <a:spcPts val="1200"/>
              </a:spcAft>
              <a:buFont typeface="Wingdings" panose="05000000000000000000" pitchFamily="2" charset="2"/>
              <a:buChar char="§"/>
              <a:defRPr/>
            </a:pPr>
            <a:r>
              <a:rPr lang="lo" sz="2600" dirty="0">
                <a:cs typeface="Arial" panose="020B0604020202020204" pitchFamily="34" charset="0"/>
              </a:rPr>
              <a:t>ການຢ້ຽມຢາມເພື່ອໃຫ້ມີສຸຂະພາບດີປະຈໍາປີ</a:t>
            </a:r>
          </a:p>
          <a:p>
            <a:pPr marL="342900" indent="-342900" rtl="0">
              <a:spcAft>
                <a:spcPts val="600"/>
              </a:spcAft>
              <a:buFont typeface="Wingdings" panose="05000000000000000000" pitchFamily="2" charset="2"/>
              <a:buChar char="§"/>
              <a:defRPr/>
            </a:pPr>
            <a:r>
              <a:rPr lang="lo" sz="2600" dirty="0">
                <a:cs typeface="Arial" panose="020B0604020202020204" pitchFamily="34" charset="0"/>
              </a:rPr>
              <a:t>ການກວດກັ່ນຕອງ/ການກວດ/ການບໍລິການເພີ່ມຕື່ມ</a:t>
            </a:r>
            <a:br>
              <a:rPr lang="en-US" altLang="en-US" sz="2600" dirty="0">
                <a:cs typeface="Arial" panose="020B0604020202020204" pitchFamily="34" charset="0"/>
              </a:rPr>
            </a:br>
            <a:r>
              <a:rPr lang="lo" sz="2600" dirty="0">
                <a:cs typeface="Arial" panose="020B0604020202020204" pitchFamily="34" charset="0"/>
              </a:rPr>
              <a:t>(</a:t>
            </a:r>
            <a:r>
              <a:rPr lang="lo" sz="2000" dirty="0">
                <a:latin typeface="Arial" panose="020B0604020202020204" pitchFamily="34" charset="0"/>
                <a:cs typeface="Arial" panose="020B0604020202020204" pitchFamily="34" charset="0"/>
              </a:rPr>
              <a:t>ສ່ວນ​ໃຫຍ່ໄດ້ຮັບການຄຸ້ມຄອງ​ໂດຍ​ບໍ່​ມີ​ຈຳນວນທີ່ເປັນຄວາມຮັບຜິດຊອບສ່ວນທຳອິດ ຫຼື​ ການ​ຈ່າຍຮ່ວມ​)</a:t>
            </a:r>
          </a:p>
        </p:txBody>
      </p:sp>
      <p:sp>
        <p:nvSpPr>
          <p:cNvPr id="7" name="Rectangle 6">
            <a:extLst>
              <a:ext uri="{FF2B5EF4-FFF2-40B4-BE49-F238E27FC236}">
                <a16:creationId xmlns:a16="http://schemas.microsoft.com/office/drawing/2014/main" id="{4E1137A8-B2B1-45CC-8295-4A619EBD56B5}"/>
              </a:ext>
            </a:extLst>
          </p:cNvPr>
          <p:cNvSpPr/>
          <p:nvPr/>
        </p:nvSpPr>
        <p:spPr>
          <a:xfrm>
            <a:off x="9658968" y="4109581"/>
            <a:ext cx="2496514" cy="2246769"/>
          </a:xfrm>
          <a:prstGeom prst="rect">
            <a:avLst/>
          </a:prstGeom>
          <a:solidFill>
            <a:schemeClr val="accent1">
              <a:lumMod val="20000"/>
              <a:lumOff val="80000"/>
            </a:schemeClr>
          </a:solidFill>
          <a:ln>
            <a:solidFill>
              <a:schemeClr val="tx1"/>
            </a:solidFill>
          </a:ln>
        </p:spPr>
        <p:txBody>
          <a:bodyPr wrap="square" rtlCol="0">
            <a:spAutoFit/>
          </a:bodyPr>
          <a:lstStyle/>
          <a:p>
            <a:pPr algn="ctr" rtl="0">
              <a:defRPr/>
            </a:pPr>
            <a:r>
              <a:rPr lang="lo" sz="2000" dirty="0">
                <a:latin typeface="Arial" panose="020B0604020202020204" pitchFamily="34" charset="0"/>
                <a:cs typeface="Arial" panose="020B0604020202020204" pitchFamily="34" charset="0"/>
              </a:rPr>
              <a:t>ກວດເບິ່ງຕາຕະລາງການບໍລິການເຊີງປ້ອງກັນ ແລະ</a:t>
            </a:r>
          </a:p>
          <a:p>
            <a:pPr algn="ctr" rtl="0">
              <a:defRPr/>
            </a:pPr>
            <a:r>
              <a:rPr lang="lo" sz="2000" dirty="0">
                <a:latin typeface="Arial" panose="020B0604020202020204" pitchFamily="34" charset="0"/>
                <a:cs typeface="Arial" panose="020B0604020202020204" pitchFamily="34" charset="0"/>
              </a:rPr>
              <a:t>ປຶກສາຫາລືກ່ຽວກັບແຜນການປ້ອງກັນຂອງທ່ານກັບທ່ານໝໍຂອງທ່ານ.</a:t>
            </a:r>
          </a:p>
        </p:txBody>
      </p:sp>
      <p:sp>
        <p:nvSpPr>
          <p:cNvPr id="8" name="Rectangle 7">
            <a:extLst>
              <a:ext uri="{FF2B5EF4-FFF2-40B4-BE49-F238E27FC236}">
                <a16:creationId xmlns:a16="http://schemas.microsoft.com/office/drawing/2014/main" id="{BAC50407-1431-4482-A4EB-1E65C00FA040}"/>
              </a:ext>
            </a:extLst>
          </p:cNvPr>
          <p:cNvSpPr/>
          <p:nvPr/>
        </p:nvSpPr>
        <p:spPr>
          <a:xfrm>
            <a:off x="2942162" y="5088984"/>
            <a:ext cx="5910289" cy="707886"/>
          </a:xfrm>
          <a:prstGeom prst="rect">
            <a:avLst/>
          </a:prstGeom>
        </p:spPr>
        <p:txBody>
          <a:bodyPr wrap="square" rtlCol="0">
            <a:spAutoFit/>
          </a:bodyPr>
          <a:lstStyle/>
          <a:p>
            <a:pPr rtl="0"/>
            <a:r>
              <a:rPr lang="lo" sz="2000" b="1" i="1">
                <a:latin typeface="+mj-lt"/>
                <a:cs typeface="Times New Roman" pitchFamily="18" charset="0"/>
              </a:rPr>
              <a:t>“ການ​ປ້ອງ​ກັນໜຶ່ງອອນ ແມ່ນ​ມີ​ຄ່າ​ເທົ່າກັບ​ການ​ປິ່ນ​ປົວໜຶ່ງປອນ”</a:t>
            </a:r>
          </a:p>
          <a:p>
            <a:pPr rtl="0"/>
            <a:r>
              <a:rPr lang="lo" sz="2000" b="1" i="1">
                <a:latin typeface="+mj-lt"/>
                <a:cs typeface="Times New Roman" pitchFamily="18" charset="0"/>
              </a:rPr>
              <a:t>			-Benjamin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272295" y="2197384"/>
            <a:ext cx="1781791" cy="1868853"/>
            <a:chOff x="153025" y="1963783"/>
            <a:chExt cx="1568748" cy="1393109"/>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757111"/>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spTree>
    <p:extLst>
      <p:ext uri="{BB962C8B-B14F-4D97-AF65-F5344CB8AC3E}">
        <p14:creationId xmlns:p14="http://schemas.microsoft.com/office/powerpoint/2010/main" val="3108874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B – ການບໍລິການເຊີງປ້ອງກັນ</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rtlCol="0">
            <a:spAutoFit/>
          </a:bodyPr>
          <a:lstStyle/>
          <a:p>
            <a:pPr algn="ctr" rtl="0"/>
            <a:r>
              <a:rPr lang="lo" sz="3200" b="1">
                <a:latin typeface="Arial" panose="020B0604020202020204" pitchFamily="34" charset="0"/>
                <a:cs typeface="Arial" panose="020B0604020202020204" pitchFamily="34" charset="0"/>
              </a:rPr>
              <a:t>ການເຂົ້າພົບ “ຍິນດີຕ້ອນຮັບສູ່ Medicare”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6970644" cy="3785652"/>
          </a:xfrm>
          <a:prstGeom prst="rect">
            <a:avLst/>
          </a:prstGeom>
        </p:spPr>
        <p:txBody>
          <a:bodyPr wrap="square" rtlCol="0">
            <a:spAutoFit/>
          </a:bodyPr>
          <a:lstStyle/>
          <a:p>
            <a:pPr rtl="0"/>
            <a:r>
              <a:rPr lang="lo" sz="2000" b="1">
                <a:cs typeface="Arial" charset="0"/>
              </a:rPr>
              <a:t>ປະກອບດ້ວຍ:</a:t>
            </a:r>
          </a:p>
          <a:p>
            <a:pPr marL="800100" lvl="1" indent="-342900" rtl="0">
              <a:spcAft>
                <a:spcPts val="1200"/>
              </a:spcAft>
              <a:buFont typeface="Wingdings" panose="05000000000000000000" pitchFamily="2" charset="2"/>
              <a:buChar char="§"/>
            </a:pPr>
            <a:r>
              <a:rPr lang="lo" sz="2000">
                <a:cs typeface="Arial" charset="0"/>
              </a:rPr>
              <a:t>ຄວາມສູງ, ນ້ຳໜັກ ແລະ ຄວາມດັນເລືອດ </a:t>
            </a:r>
          </a:p>
          <a:p>
            <a:pPr marL="800100" lvl="1" indent="-342900" rtl="0">
              <a:spcAft>
                <a:spcPts val="1200"/>
              </a:spcAft>
              <a:buFont typeface="Wingdings" panose="05000000000000000000" pitchFamily="2" charset="2"/>
              <a:buChar char="§"/>
            </a:pPr>
            <a:r>
              <a:rPr lang="lo" sz="2000">
                <a:cs typeface="Arial" charset="0"/>
              </a:rPr>
              <a:t>ດັດຊະນີມວນສານຮ່າງກາຍ</a:t>
            </a:r>
          </a:p>
          <a:p>
            <a:pPr marL="800100" lvl="1" indent="-342900" rtl="0">
              <a:spcAft>
                <a:spcPts val="1200"/>
              </a:spcAft>
              <a:buFont typeface="Wingdings" panose="05000000000000000000" pitchFamily="2" charset="2"/>
              <a:buChar char="§"/>
            </a:pPr>
            <a:r>
              <a:rPr lang="lo" sz="2000">
                <a:cs typeface="Arial" charset="0"/>
              </a:rPr>
              <a:t>ການກວດສາຍຕາ</a:t>
            </a:r>
          </a:p>
          <a:p>
            <a:pPr marL="800100" lvl="1" indent="-342900" rtl="0">
              <a:spcAft>
                <a:spcPts val="1200"/>
              </a:spcAft>
              <a:buFont typeface="Wingdings" panose="05000000000000000000" pitchFamily="2" charset="2"/>
              <a:buChar char="§"/>
            </a:pPr>
            <a:r>
              <a:rPr lang="lo" sz="2000">
                <a:cs typeface="Arial" charset="0"/>
              </a:rPr>
              <a:t>ການກວດສອບຄວາມສ່ຽງທີ່ເປັນໄປໄດ້ສໍາລັບໂລກຊຶມເສົ້າ ແລະ ລະດັບຄວາມປອດໄພ</a:t>
            </a:r>
          </a:p>
          <a:p>
            <a:pPr marL="800100" lvl="1" indent="-342900" rtl="0">
              <a:spcAft>
                <a:spcPts val="1200"/>
              </a:spcAft>
              <a:buFont typeface="Wingdings" panose="05000000000000000000" pitchFamily="2" charset="2"/>
              <a:buChar char="§"/>
            </a:pPr>
            <a:r>
              <a:rPr lang="lo" sz="2000">
                <a:cs typeface="Arial" charset="0"/>
              </a:rPr>
              <a:t>ການສົນທະນາກ່ຽວກັບຄໍາສັ່ງເສຍລ່ວງໜ້າ ຖ້າທ່ານເລືອກ</a:t>
            </a:r>
          </a:p>
          <a:p>
            <a:pPr marL="800100" lvl="1" indent="-342900" rtl="0">
              <a:spcAft>
                <a:spcPts val="1200"/>
              </a:spcAft>
              <a:buFont typeface="Wingdings" panose="05000000000000000000" pitchFamily="2" charset="2"/>
              <a:buChar char="§"/>
            </a:pPr>
            <a:r>
              <a:rPr lang="lo" sz="2000">
                <a:cs typeface="Arial" charset="0"/>
              </a:rPr>
              <a:t>ແຜນເປັນລາຍລັກອັກສອນ ກ່ຽວກັບການກວດກັ່ນຕອງ, ການສັກຢາ ແລະ ການບໍລິການເຊີງປ້ອງກັນອື່ນໆທີ່ຈໍາເປັນ</a:t>
            </a:r>
          </a:p>
          <a:p>
            <a:pPr rtl="0"/>
            <a:r>
              <a:rPr lang="lo" sz="2200" b="1" i="1">
                <a:cs typeface="Arial" charset="0"/>
              </a:rPr>
              <a:t>ໝາຍ​ເຫດ​:  ບໍ່ແມ່ນທາງດ້ານຮ່າງກາຍ!</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3" y="1943512"/>
            <a:ext cx="2535384" cy="1384995"/>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lo" sz="2800" b="1"/>
              <a:t>ການບໍລິການເຊີງປ້ອງກັນຕ່າງໆ</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10849" y="3749167"/>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spTree>
    <p:extLst>
      <p:ext uri="{BB962C8B-B14F-4D97-AF65-F5344CB8AC3E}">
        <p14:creationId xmlns:p14="http://schemas.microsoft.com/office/powerpoint/2010/main" val="3960239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B – ການບໍລິການເຊີງປ້ອງກັນ</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ການຢ້ຽມຢາມເພື່ອໃຫ້ມີສຸຂະພາບດີປະຈໍາປີ</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121269" y="2076152"/>
            <a:ext cx="8098972" cy="4462760"/>
          </a:xfrm>
          <a:prstGeom prst="rect">
            <a:avLst/>
          </a:prstGeom>
        </p:spPr>
        <p:txBody>
          <a:bodyPr wrap="square" rtlCol="0">
            <a:spAutoFit/>
          </a:bodyPr>
          <a:lstStyle/>
          <a:p>
            <a:pPr rtl="0"/>
            <a:r>
              <a:rPr lang="lo" sz="2400" b="1" dirty="0">
                <a:cs typeface="Arial" charset="0"/>
              </a:rPr>
              <a:t>ປະກອບດ້ວຍ</a:t>
            </a:r>
            <a:r>
              <a:rPr lang="lo" sz="2200" dirty="0">
                <a:cs typeface="Arial" charset="0"/>
              </a:rPr>
              <a:t>:</a:t>
            </a:r>
            <a:r>
              <a:rPr lang="lo" sz="2200" b="1" dirty="0">
                <a:cs typeface="Arial" charset="0"/>
              </a:rPr>
              <a:t> </a:t>
            </a:r>
          </a:p>
          <a:p>
            <a:pPr marL="800100" lvl="1" indent="-342900" rtl="0">
              <a:buFont typeface="Wingdings" panose="05000000000000000000" pitchFamily="2" charset="2"/>
              <a:buChar char="§"/>
            </a:pPr>
            <a:r>
              <a:rPr lang="lo" sz="2200" dirty="0">
                <a:cs typeface="Arial" charset="0"/>
              </a:rPr>
              <a:t>ການກວດສອບປະຫວັດທາງການແພດ ແລະ ປະຫວັດຄອບຄົວ</a:t>
            </a:r>
          </a:p>
          <a:p>
            <a:pPr marL="800100" lvl="1" indent="-342900" rtl="0">
              <a:spcAft>
                <a:spcPts val="600"/>
              </a:spcAft>
              <a:buFont typeface="Wingdings" panose="05000000000000000000" pitchFamily="2" charset="2"/>
              <a:buChar char="§"/>
            </a:pPr>
            <a:r>
              <a:rPr lang="lo" sz="2200" dirty="0">
                <a:cs typeface="Arial" charset="0"/>
              </a:rPr>
              <a:t>ສ້າງບັນຊີຜູ້ໃຫ້ບໍລິການ ແລະ ໃບສັ່ງແພດໃນປັດຈຸບັນ</a:t>
            </a:r>
          </a:p>
          <a:p>
            <a:pPr marL="800100" lvl="1" indent="-342900" rtl="0">
              <a:spcAft>
                <a:spcPts val="600"/>
              </a:spcAft>
              <a:buFont typeface="Wingdings" panose="05000000000000000000" pitchFamily="2" charset="2"/>
              <a:buChar char="§"/>
            </a:pPr>
            <a:r>
              <a:rPr lang="lo" sz="2200" dirty="0">
                <a:cs typeface="Arial" charset="0"/>
              </a:rPr>
              <a:t>ບັນທຶກຄວາມສູງ, ນ້ຳໜັກ, ຄວາມດັນເລືອດ</a:t>
            </a:r>
          </a:p>
          <a:p>
            <a:pPr marL="800100" lvl="1" indent="-342900" rtl="0">
              <a:spcAft>
                <a:spcPts val="600"/>
              </a:spcAft>
              <a:buFont typeface="Wingdings" panose="05000000000000000000" pitchFamily="2" charset="2"/>
              <a:buChar char="§"/>
            </a:pPr>
            <a:r>
              <a:rPr lang="lo" sz="2200" dirty="0">
                <a:cs typeface="Arial" charset="0"/>
              </a:rPr>
              <a:t>ສ້າງບັນຊີປັດໄຈສ່ຽງ ແລະ ທາງເລືອກໃນການປິ່ນປົວ</a:t>
            </a:r>
          </a:p>
          <a:p>
            <a:pPr marL="800100" lvl="1" indent="-342900" rtl="0">
              <a:spcAft>
                <a:spcPts val="600"/>
              </a:spcAft>
              <a:buFont typeface="Wingdings" panose="05000000000000000000" pitchFamily="2" charset="2"/>
              <a:buChar char="§"/>
            </a:pPr>
            <a:r>
              <a:rPr lang="lo" sz="2200" dirty="0">
                <a:cs typeface="Arial" charset="0"/>
              </a:rPr>
              <a:t>ການກວດຫາຄວາມບົກຜ່ອງທາງດ້ານສະຕິປັນຍາ</a:t>
            </a:r>
          </a:p>
          <a:p>
            <a:pPr marL="800100" lvl="1" indent="-342900" rtl="0">
              <a:spcAft>
                <a:spcPts val="600"/>
              </a:spcAft>
              <a:buFont typeface="Wingdings" panose="05000000000000000000" pitchFamily="2" charset="2"/>
              <a:buChar char="§"/>
            </a:pPr>
            <a:r>
              <a:rPr lang="lo" sz="2200" dirty="0">
                <a:cs typeface="Arial" charset="0"/>
              </a:rPr>
              <a:t>ກໍານົດຕາຕະລາງເວລາການກວດກັ່ນຕອງ ສໍາລັບການບໍລິການເຊີງປ້ອງກັນທີ່ເໝາະສົມ</a:t>
            </a:r>
          </a:p>
          <a:p>
            <a:pPr marL="800100" lvl="1" indent="-342900" rtl="0">
              <a:spcAft>
                <a:spcPts val="1800"/>
              </a:spcAft>
              <a:buFont typeface="Wingdings" panose="05000000000000000000" pitchFamily="2" charset="2"/>
              <a:buChar char="§"/>
            </a:pPr>
            <a:r>
              <a:rPr lang="lo" sz="2200" dirty="0">
                <a:cs typeface="Arial" charset="0"/>
              </a:rPr>
              <a:t>ໃຫ້ຄໍາແນະນໍາດ້ານສຸຂະພາບທີ່ເໝາະກັບສ່ວນບຸກຄົນ</a:t>
            </a:r>
          </a:p>
          <a:p>
            <a:pPr rtl="0">
              <a:spcAft>
                <a:spcPts val="600"/>
              </a:spcAft>
            </a:pPr>
            <a:r>
              <a:rPr lang="lo" sz="2200" b="1" dirty="0">
                <a:latin typeface="Arial" charset="0"/>
                <a:cs typeface="Arial" charset="0"/>
              </a:rPr>
              <a:t>ໝາຍ​ເຫດ​:  </a:t>
            </a:r>
            <a:r>
              <a:rPr lang="lo" sz="2200" dirty="0">
                <a:latin typeface="Arial" charset="0"/>
                <a:cs typeface="Arial" charset="0"/>
              </a:rPr>
              <a:t>ບໍ່ແມ່ນທາງດ້ານຮ່າງກາຍ.  ຢ່າລືມຮ້ອງຂໍການເຂົ້າພົບ </a:t>
            </a:r>
            <a:r>
              <a:rPr lang="lo" sz="2200" b="1" i="1" dirty="0">
                <a:latin typeface="Arial" charset="0"/>
                <a:cs typeface="Arial" charset="0"/>
              </a:rPr>
              <a:t>ເພື່ອໃຫ້ມີສຸຂະພາບດີ	ປະຈຳປີ 	</a:t>
            </a:r>
            <a:r>
              <a:rPr lang="lo" sz="2200" dirty="0">
                <a:latin typeface="Arial" charset="0"/>
                <a:cs typeface="Arial" charset="0"/>
              </a:rPr>
              <a:t>ໂດຍຊື່.</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4" y="1943512"/>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rtl="0"/>
            <a:r>
              <a:rPr lang="lo" sz="2800" b="1"/>
              <a:t>ການບໍລິການເຊີງປ້ອງກັນ</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10849" y="3749168"/>
            <a:ext cx="1781791" cy="1868853"/>
            <a:chOff x="153025" y="1963783"/>
            <a:chExt cx="1568748" cy="1393109"/>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757111"/>
            </a:xfrm>
            <a:prstGeom prst="rect">
              <a:avLst/>
            </a:prstGeom>
            <a:noFill/>
          </p:spPr>
          <p:txBody>
            <a:bodyPr wrap="square" rtlCol="0">
              <a:spAutoFit/>
            </a:bodyPr>
            <a:lstStyle/>
            <a:p>
              <a:pPr algn="ctr" rtl="0"/>
              <a:r>
                <a:rPr lang="lo" sz="2000" b="1">
                  <a:solidFill>
                    <a:schemeClr val="tx2"/>
                  </a:solidFill>
                </a:rPr>
                <a:t>ພາກ B</a:t>
              </a:r>
            </a:p>
            <a:p>
              <a:pPr algn="ctr" rtl="0"/>
              <a:r>
                <a:rPr lang="lo" sz="2000">
                  <a:solidFill>
                    <a:schemeClr val="tx2"/>
                  </a:solidFill>
                </a:rPr>
                <a:t>ປະກັນໄພທາງການແພດ</a:t>
              </a:r>
            </a:p>
          </p:txBody>
        </p:sp>
      </p:grpSp>
    </p:spTree>
    <p:extLst>
      <p:ext uri="{BB962C8B-B14F-4D97-AF65-F5344CB8AC3E}">
        <p14:creationId xmlns:p14="http://schemas.microsoft.com/office/powerpoint/2010/main" val="262016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965116" y="1437195"/>
            <a:ext cx="10663222" cy="3093154"/>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ໂທຫາສາຍດ່ວນຂອງ Medigap ທີ່ເບີ 1-800-242-1060.</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ເຂົ້າເບິ່ງເວັບໄຊຂອງພະແນກບໍລິການສຸຂະພາບປະຈຳລັດ Wisconsin ໄດ້ທີ່</a:t>
            </a:r>
            <a:r>
              <a:rPr lang="lo" sz="3600" dirty="0">
                <a:cs typeface="Arial" panose="020B0604020202020204" pitchFamily="34" charset="0"/>
                <a:hlinkClick r:id="rId3"/>
              </a:rPr>
              <a:t>dhs.wi.gov/medicare-help</a:t>
            </a:r>
            <a:r>
              <a:rPr lang="lo"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29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102295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9465" y="1528415"/>
            <a:ext cx="6561481" cy="539667"/>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029465" y="1716422"/>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sz="2600" b="1" dirty="0">
                <a:cs typeface="Arial" panose="020B0604020202020204" pitchFamily="34" charset="0"/>
              </a:rPr>
              <a:t>ພາກທີ 1: </a:t>
            </a:r>
            <a:r>
              <a:rPr lang="hu-HU" sz="2600" b="1" dirty="0">
                <a:cs typeface="Arial" panose="020B0604020202020204" pitchFamily="34" charset="0"/>
              </a:rPr>
              <a:t> </a:t>
            </a:r>
            <a:r>
              <a:rPr lang="lo" sz="2600" b="1" dirty="0">
                <a:cs typeface="Arial" panose="020B0604020202020204" pitchFamily="34" charset="0"/>
              </a:rPr>
              <a:t>ການລົງທະບຽນເຂົ້າ Medicare </a:t>
            </a:r>
          </a:p>
          <a:p>
            <a:pPr marL="0" indent="0" rtl="0">
              <a:spcAft>
                <a:spcPts val="600"/>
              </a:spcAft>
              <a:buNone/>
            </a:pPr>
            <a:r>
              <a:rPr lang="lo" sz="2600" b="1" dirty="0">
                <a:cs typeface="Arial" panose="020B0604020202020204" pitchFamily="34" charset="0"/>
              </a:rPr>
              <a:t>ພາກທີ 2:</a:t>
            </a:r>
            <a:r>
              <a:rPr lang="hu-HU" sz="2600" dirty="0">
                <a:cs typeface="Arial" panose="020B0604020202020204" pitchFamily="34" charset="0"/>
              </a:rPr>
              <a:t> </a:t>
            </a:r>
            <a:r>
              <a:rPr lang="lo" sz="2600" dirty="0">
                <a:cs typeface="Arial" panose="020B0604020202020204" pitchFamily="34" charset="0"/>
              </a:rPr>
              <a:t>ພື້ນຖານ Medicare; ພາກ A; ພາກ B</a:t>
            </a:r>
          </a:p>
          <a:p>
            <a:pPr marL="0" indent="0" rtl="0">
              <a:lnSpc>
                <a:spcPct val="120000"/>
              </a:lnSpc>
              <a:spcBef>
                <a:spcPts val="0"/>
              </a:spcBef>
              <a:buNone/>
            </a:pPr>
            <a:r>
              <a:rPr lang="lo" sz="2600" b="1" dirty="0">
                <a:cs typeface="Arial" panose="020B0604020202020204" pitchFamily="34" charset="0"/>
              </a:rPr>
              <a:t>ພາກທີ 3: </a:t>
            </a:r>
            <a:r>
              <a:rPr lang="lo" sz="2600" dirty="0">
                <a:cs typeface="Arial" panose="020B0604020202020204" pitchFamily="34" charset="0"/>
              </a:rPr>
              <a:t>ທາງເລືອກໃນການຄຸ້ມຄອງຂອງທ່ານ; </a:t>
            </a:r>
            <a:r>
              <a:rPr lang="hu-HU" sz="2600" dirty="0">
                <a:cs typeface="Arial" panose="020B0604020202020204" pitchFamily="34" charset="0"/>
              </a:rPr>
              <a:t>  </a:t>
            </a:r>
          </a:p>
          <a:p>
            <a:pPr marL="0" indent="0" rtl="0">
              <a:lnSpc>
                <a:spcPct val="120000"/>
              </a:lnSpc>
              <a:spcBef>
                <a:spcPts val="0"/>
              </a:spcBef>
              <a:buNone/>
            </a:pPr>
            <a:r>
              <a:rPr lang="hu-HU" sz="2600" dirty="0">
                <a:cs typeface="Arial" panose="020B0604020202020204" pitchFamily="34" charset="0"/>
              </a:rPr>
              <a:t>                  </a:t>
            </a:r>
            <a:r>
              <a:rPr lang="lo" sz="2600" dirty="0">
                <a:cs typeface="Arial" panose="020B0604020202020204" pitchFamily="34" charset="0"/>
              </a:rPr>
              <a:t>Medicare ດັ້ງເດີມ; 		</a:t>
            </a:r>
            <a:endParaRPr lang="hu-HU" sz="2600" dirty="0">
              <a:cs typeface="Arial" panose="020B0604020202020204" pitchFamily="34" charset="0"/>
            </a:endParaRPr>
          </a:p>
          <a:p>
            <a:pPr marL="0" indent="0" rtl="0">
              <a:lnSpc>
                <a:spcPct val="120000"/>
              </a:lnSpc>
              <a:spcBef>
                <a:spcPts val="0"/>
              </a:spcBef>
              <a:buNone/>
            </a:pPr>
            <a:r>
              <a:rPr lang="hu-HU" sz="2600" dirty="0">
                <a:cs typeface="Arial" panose="020B0604020202020204" pitchFamily="34" charset="0"/>
              </a:rPr>
              <a:t>                  </a:t>
            </a:r>
            <a:r>
              <a:rPr lang="lo" sz="2600" dirty="0">
                <a:cs typeface="Arial" panose="020B0604020202020204" pitchFamily="34" charset="0"/>
              </a:rPr>
              <a:t>ປະກັນໄພ Medigap</a:t>
            </a:r>
          </a:p>
          <a:p>
            <a:pPr marL="0" indent="0" rtl="0">
              <a:spcAft>
                <a:spcPts val="600"/>
              </a:spcAft>
              <a:buNone/>
            </a:pPr>
            <a:r>
              <a:rPr lang="lo" sz="2600" b="1" dirty="0">
                <a:cs typeface="Arial" panose="020B0604020202020204" pitchFamily="34" charset="0"/>
              </a:rPr>
              <a:t>ພາກທີ 4: </a:t>
            </a:r>
            <a:r>
              <a:rPr lang="lo" sz="2600" dirty="0">
                <a:cs typeface="Arial" panose="020B0604020202020204" pitchFamily="34" charset="0"/>
              </a:rPr>
              <a:t>ບັນດາແຜນ Medicare Advantage (ພາກ C);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ປະເພດການຄຸ້ມຄອງອື່ນໆ </a:t>
            </a:r>
          </a:p>
          <a:p>
            <a:pPr marL="0" indent="0" rtl="0">
              <a:spcAft>
                <a:spcPts val="600"/>
              </a:spcAft>
              <a:buNone/>
            </a:pPr>
            <a:r>
              <a:rPr lang="lo" sz="2600" b="1" dirty="0">
                <a:cs typeface="Arial" panose="020B0604020202020204" pitchFamily="34" charset="0"/>
              </a:rPr>
              <a:t>ພາກທີ 5: </a:t>
            </a:r>
            <a:r>
              <a:rPr lang="hu-HU" sz="2600" b="1" dirty="0">
                <a:cs typeface="Arial" panose="020B0604020202020204" pitchFamily="34" charset="0"/>
              </a:rPr>
              <a:t> </a:t>
            </a:r>
            <a:r>
              <a:rPr lang="lo" sz="2600" dirty="0">
                <a:cs typeface="Arial" panose="020B0604020202020204" pitchFamily="34" charset="0"/>
              </a:rPr>
              <a:t>Medicare ພາກ D; SeniorCare;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ໄລຍະເວລາເປີດການລົງທະບຽນປະຈໍາປີ</a:t>
            </a:r>
          </a:p>
          <a:p>
            <a:pPr marL="0" indent="0" rtl="0">
              <a:buNone/>
            </a:pPr>
            <a:r>
              <a:rPr lang="lo" sz="2600" b="1" dirty="0">
                <a:cs typeface="Arial" panose="020B0604020202020204" pitchFamily="34" charset="0"/>
              </a:rPr>
              <a:t>ພາກທີ 6: </a:t>
            </a:r>
            <a:r>
              <a:rPr lang="lo" sz="2600" dirty="0">
                <a:cs typeface="Arial" panose="020B0604020202020204" pitchFamily="34" charset="0"/>
              </a:rPr>
              <a:t>ການຊ່ວຍເຫຼືອແກ່ບຸກຄົນທີ່ມີລາຍໄດ້ຈຳກັດ; 	</a:t>
            </a:r>
            <a:r>
              <a:rPr lang="hu-HU" sz="2600" dirty="0">
                <a:cs typeface="Arial" panose="020B0604020202020204" pitchFamily="34" charset="0"/>
              </a:rPr>
              <a:t>    </a:t>
            </a:r>
            <a:r>
              <a:rPr lang="lo" sz="2600" dirty="0">
                <a:cs typeface="Arial" panose="020B0604020202020204" pitchFamily="34" charset="0"/>
              </a:rPr>
              <a:t>ການປົກປ້ອງຕົນເອງ ແລະ ການປ້ອງກັນການສໍ້</a:t>
            </a:r>
            <a:r>
              <a:rPr lang="hu-HU" sz="2600" dirty="0">
                <a:cs typeface="Arial" panose="020B0604020202020204" pitchFamily="34" charset="0"/>
              </a:rPr>
              <a:t>      	    </a:t>
            </a:r>
            <a:r>
              <a:rPr lang="lo" sz="2600" dirty="0">
                <a:cs typeface="Arial" panose="020B0604020202020204" pitchFamily="34" charset="0"/>
              </a:rPr>
              <a:t>ໂກງ;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26547" y="5132381"/>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dirty="0"/>
              <a:t>ຊອກຫາຂໍ້ມູນລະອຽດເພີ່ມເຕີມໃນ</a:t>
            </a:r>
            <a:r>
              <a:rPr lang="lo" sz="1700" dirty="0">
                <a:hlinkClick r:id="rId3"/>
              </a:rPr>
              <a:t>ປື້ມຄູ່ມື Medicare ແລະ ທ່ານ</a:t>
            </a:r>
            <a:r>
              <a:rPr lang="lo" sz="1700" dirty="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a:t>
            </a:fld>
            <a:endParaRPr lang="en-US" dirty="0"/>
          </a:p>
        </p:txBody>
      </p:sp>
      <p:pic>
        <p:nvPicPr>
          <p:cNvPr id="5" name="Picture 4" descr="A close-up of a poster&#10;&#10;AI-generated content may be incorrect.">
            <a:extLst>
              <a:ext uri="{FF2B5EF4-FFF2-40B4-BE49-F238E27FC236}">
                <a16:creationId xmlns:a16="http://schemas.microsoft.com/office/drawing/2014/main" id="{0C40764C-B0F9-4E11-C117-2276178D3E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920" y="1395748"/>
            <a:ext cx="2884950" cy="3736633"/>
          </a:xfrm>
          <a:prstGeom prst="rect">
            <a:avLst/>
          </a:prstGeom>
        </p:spPr>
      </p:pic>
    </p:spTree>
    <p:extLst>
      <p:ext uri="{BB962C8B-B14F-4D97-AF65-F5344CB8AC3E}">
        <p14:creationId xmlns:p14="http://schemas.microsoft.com/office/powerpoint/2010/main" val="18918564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94771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lo" sz="240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31</a:t>
            </a:fld>
            <a:endParaRPr lang="en-US"/>
          </a:p>
        </p:txBody>
      </p:sp>
    </p:spTree>
    <p:extLst>
      <p:ext uri="{BB962C8B-B14F-4D97-AF65-F5344CB8AC3E}">
        <p14:creationId xmlns:p14="http://schemas.microsoft.com/office/powerpoint/2010/main" val="4098460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56066" y="2555030"/>
            <a:ext cx="7023261"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647239"/>
            <a:ext cx="7285806" cy="4709111"/>
          </a:xfrm>
          <a:prstGeom prst="rect">
            <a:avLst/>
          </a:prstGeom>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b="1" dirty="0">
                <a:cs typeface="Arial" panose="020B0604020202020204" pitchFamily="34" charset="0"/>
              </a:rPr>
              <a:t>ພາກທີ 1: 	</a:t>
            </a:r>
            <a:r>
              <a:rPr lang="lo" dirty="0">
                <a:cs typeface="Arial" panose="020B0604020202020204" pitchFamily="34" charset="0"/>
              </a:rPr>
              <a:t>ການລົງທະບຽນເຂົ້າ Medicare </a:t>
            </a:r>
          </a:p>
          <a:p>
            <a:pPr marL="0" indent="0" rtl="0">
              <a:spcAft>
                <a:spcPts val="600"/>
              </a:spcAft>
              <a:buNone/>
            </a:pPr>
            <a:r>
              <a:rPr lang="lo" b="1" dirty="0">
                <a:cs typeface="Arial" panose="020B0604020202020204" pitchFamily="34" charset="0"/>
              </a:rPr>
              <a:t>ພາກທີ 2:</a:t>
            </a:r>
            <a:r>
              <a:rPr lang="lo" dirty="0">
                <a:cs typeface="Arial" panose="020B0604020202020204" pitchFamily="34" charset="0"/>
              </a:rPr>
              <a:t>	ພື້ນຖານ Medicare; ພາກ A; ພາກ B</a:t>
            </a:r>
          </a:p>
          <a:p>
            <a:pPr marL="0" indent="0" rtl="0">
              <a:spcAft>
                <a:spcPts val="600"/>
              </a:spcAft>
              <a:buNone/>
            </a:pPr>
            <a:r>
              <a:rPr lang="lo" b="1" dirty="0">
                <a:cs typeface="Arial" panose="020B0604020202020204" pitchFamily="34" charset="0"/>
              </a:rPr>
              <a:t>ພາກທີ 3:</a:t>
            </a:r>
            <a:r>
              <a:rPr lang="hu-HU" b="1" dirty="0">
                <a:cs typeface="Arial" panose="020B0604020202020204" pitchFamily="34" charset="0"/>
              </a:rPr>
              <a:t>	</a:t>
            </a:r>
            <a:r>
              <a:rPr lang="lo" b="1" dirty="0">
                <a:cs typeface="Arial" panose="020B0604020202020204" pitchFamily="34" charset="0"/>
              </a:rPr>
              <a:t> ທາງເລືອກໃນການຄຸ້ມຄອງຂອງທ່ານ; Medicare </a:t>
            </a:r>
            <a:r>
              <a:rPr lang="hu-HU" b="1" dirty="0">
                <a:cs typeface="Arial" panose="020B0604020202020204" pitchFamily="34" charset="0"/>
              </a:rPr>
              <a:t>	</a:t>
            </a:r>
            <a:r>
              <a:rPr lang="lo" b="1" dirty="0">
                <a:cs typeface="Arial" panose="020B0604020202020204" pitchFamily="34" charset="0"/>
              </a:rPr>
              <a:t>ດັ້ງເດີມ; 		ປະກັນໄພ Medigap</a:t>
            </a:r>
          </a:p>
          <a:p>
            <a:pPr marL="0" indent="0" rtl="0">
              <a:spcAft>
                <a:spcPts val="600"/>
              </a:spcAft>
              <a:buNone/>
            </a:pPr>
            <a:r>
              <a:rPr lang="lo" b="1" dirty="0">
                <a:cs typeface="Arial" panose="020B0604020202020204" pitchFamily="34" charset="0"/>
              </a:rPr>
              <a:t>ພາກທີ 4: </a:t>
            </a:r>
            <a:r>
              <a:rPr lang="hu-HU" b="1" dirty="0">
                <a:cs typeface="Arial" panose="020B0604020202020204" pitchFamily="34" charset="0"/>
              </a:rPr>
              <a:t>	</a:t>
            </a:r>
            <a:r>
              <a:rPr lang="lo" dirty="0">
                <a:cs typeface="Arial" panose="020B0604020202020204" pitchFamily="34" charset="0"/>
              </a:rPr>
              <a:t>ບັນດາແຜນ Medicare Advantage (ພາກ </a:t>
            </a:r>
            <a:r>
              <a:rPr lang="hu-HU" dirty="0">
                <a:cs typeface="Arial" panose="020B0604020202020204" pitchFamily="34" charset="0"/>
              </a:rPr>
              <a:t>		</a:t>
            </a:r>
            <a:r>
              <a:rPr lang="lo" dirty="0">
                <a:cs typeface="Arial" panose="020B0604020202020204" pitchFamily="34" charset="0"/>
              </a:rPr>
              <a:t>C); </a:t>
            </a:r>
            <a:br>
              <a:rPr lang="en-US" dirty="0">
                <a:cs typeface="Arial" panose="020B0604020202020204" pitchFamily="34" charset="0"/>
              </a:rPr>
            </a:br>
            <a:r>
              <a:rPr lang="lo" dirty="0">
                <a:cs typeface="Arial" panose="020B0604020202020204" pitchFamily="34" charset="0"/>
              </a:rPr>
              <a:t>	</a:t>
            </a:r>
            <a:r>
              <a:rPr lang="hu-HU" dirty="0">
                <a:cs typeface="Arial" panose="020B0604020202020204" pitchFamily="34" charset="0"/>
              </a:rPr>
              <a:t>	</a:t>
            </a:r>
            <a:r>
              <a:rPr lang="lo" dirty="0">
                <a:cs typeface="Arial" panose="020B0604020202020204" pitchFamily="34" charset="0"/>
              </a:rPr>
              <a:t>ປະເພດການຄຸ້ມຄອງອື່ນໆ </a:t>
            </a:r>
          </a:p>
          <a:p>
            <a:pPr marL="0" indent="0" rtl="0">
              <a:spcAft>
                <a:spcPts val="600"/>
              </a:spcAft>
              <a:buNone/>
            </a:pPr>
            <a:r>
              <a:rPr lang="lo" b="1" dirty="0">
                <a:cs typeface="Arial" panose="020B0604020202020204" pitchFamily="34" charset="0"/>
              </a:rPr>
              <a:t>ພາກທີ 5: 	</a:t>
            </a:r>
            <a:r>
              <a:rPr lang="lo" dirty="0">
                <a:cs typeface="Arial" panose="020B0604020202020204" pitchFamily="34" charset="0"/>
              </a:rPr>
              <a:t>Medicare ພາກ D; SeniorCare; </a:t>
            </a:r>
            <a:br>
              <a:rPr lang="en-US" dirty="0">
                <a:cs typeface="Arial" panose="020B0604020202020204" pitchFamily="34" charset="0"/>
              </a:rPr>
            </a:br>
            <a:r>
              <a:rPr lang="lo" dirty="0">
                <a:cs typeface="Arial" panose="020B0604020202020204" pitchFamily="34" charset="0"/>
              </a:rPr>
              <a:t>	</a:t>
            </a:r>
            <a:r>
              <a:rPr lang="hu-HU" dirty="0">
                <a:cs typeface="Arial" panose="020B0604020202020204" pitchFamily="34" charset="0"/>
              </a:rPr>
              <a:t>	</a:t>
            </a:r>
            <a:r>
              <a:rPr lang="lo" dirty="0">
                <a:cs typeface="Arial" panose="020B0604020202020204" pitchFamily="34" charset="0"/>
              </a:rPr>
              <a:t>ໄລຍະເວລາເປີດການລົງທະບຽນປະຈໍາປີ</a:t>
            </a:r>
          </a:p>
          <a:p>
            <a:pPr marL="0" indent="0" rtl="0">
              <a:buNone/>
            </a:pPr>
            <a:r>
              <a:rPr lang="lo" b="1" dirty="0">
                <a:cs typeface="Arial" panose="020B0604020202020204" pitchFamily="34" charset="0"/>
              </a:rPr>
              <a:t>ພາກທີ 6: </a:t>
            </a:r>
            <a:r>
              <a:rPr lang="hu-HU" b="1" dirty="0">
                <a:cs typeface="Arial" panose="020B0604020202020204" pitchFamily="34" charset="0"/>
              </a:rPr>
              <a:t>	</a:t>
            </a:r>
            <a:r>
              <a:rPr lang="lo" dirty="0">
                <a:cs typeface="Arial" panose="020B0604020202020204" pitchFamily="34" charset="0"/>
              </a:rPr>
              <a:t>ການຊ່ວຍເຫຼືອແກ່ບຸກຄົນທີ່ມີລາຍໄດ້</a:t>
            </a:r>
            <a:r>
              <a:rPr lang="hu-HU" dirty="0">
                <a:cs typeface="Arial" panose="020B0604020202020204" pitchFamily="34" charset="0"/>
              </a:rPr>
              <a:t>		</a:t>
            </a:r>
            <a:r>
              <a:rPr lang="lo" dirty="0">
                <a:cs typeface="Arial" panose="020B0604020202020204" pitchFamily="34" charset="0"/>
              </a:rPr>
              <a:t>ຈຳກັດ; 		ການປົກປ້ອງຕົນ</a:t>
            </a:r>
            <a:r>
              <a:rPr lang="hu-HU" dirty="0">
                <a:cs typeface="Arial" panose="020B0604020202020204" pitchFamily="34" charset="0"/>
              </a:rPr>
              <a:t>		</a:t>
            </a:r>
            <a:r>
              <a:rPr lang="lo" dirty="0">
                <a:cs typeface="Arial" panose="020B0604020202020204" pitchFamily="34" charset="0"/>
              </a:rPr>
              <a:t>ເອງ ແລະ ການປ້ອງກັນການສໍ້ໂກງ; </a:t>
            </a:r>
            <a:br>
              <a:rPr lang="en-US" dirty="0">
                <a:cs typeface="Arial" panose="020B0604020202020204" pitchFamily="34" charset="0"/>
              </a:rPr>
            </a:br>
            <a:r>
              <a:rPr lang="lo" dirty="0">
                <a:cs typeface="Arial" panose="020B0604020202020204" pitchFamily="34" charset="0"/>
              </a:rPr>
              <a:t>	</a:t>
            </a:r>
            <a:r>
              <a:rPr lang="hu-HU" dirty="0">
                <a:cs typeface="Arial" panose="020B0604020202020204" pitchFamily="34" charset="0"/>
              </a:rPr>
              <a:t>	</a:t>
            </a:r>
            <a:r>
              <a:rPr lang="lo"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9149381" y="5218520"/>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a:t>ຊອກຫາຂໍ້ມູນລະອຽດເພີ່ມເຕີມໃນ</a:t>
            </a:r>
            <a:r>
              <a:rPr lang="lo" sz="1700">
                <a:hlinkClick r:id="rId3"/>
              </a:rPr>
              <a:t>ປື້ມຄູ່ມື Medicare ແລະ ທ່ານ</a:t>
            </a:r>
            <a:r>
              <a:rPr lang="lo" sz="170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32</a:t>
            </a:fld>
            <a:endParaRPr lang="en-US" dirty="0"/>
          </a:p>
        </p:txBody>
      </p:sp>
      <p:pic>
        <p:nvPicPr>
          <p:cNvPr id="5" name="Picture 4" descr="A close-up of a poster&#10;&#10;AI-generated content may be incorrect.">
            <a:extLst>
              <a:ext uri="{FF2B5EF4-FFF2-40B4-BE49-F238E27FC236}">
                <a16:creationId xmlns:a16="http://schemas.microsoft.com/office/drawing/2014/main" id="{0DD3B844-795C-1DAC-EA5E-D1D3A06683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9381" y="1396109"/>
            <a:ext cx="2743200" cy="3553036"/>
          </a:xfrm>
          <a:prstGeom prst="rect">
            <a:avLst/>
          </a:prstGeom>
        </p:spPr>
      </p:pic>
    </p:spTree>
    <p:extLst>
      <p:ext uri="{BB962C8B-B14F-4D97-AF65-F5344CB8AC3E}">
        <p14:creationId xmlns:p14="http://schemas.microsoft.com/office/powerpoint/2010/main" val="220260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ຍິນດີຕ້ອນຮັບສູ່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33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301701" y="1706261"/>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lo" sz="21600" b="1"/>
              <a:t>ພາກທີ 3</a:t>
            </a:r>
          </a:p>
          <a:p>
            <a:pPr rtl="0">
              <a:spcAft>
                <a:spcPts val="600"/>
              </a:spcAft>
            </a:pPr>
            <a:r>
              <a:rPr lang="lo" sz="16000"/>
              <a:t>ທາງເລືອກໃນການຄຸ້ມຄອງຂອງທ່ານ</a:t>
            </a:r>
          </a:p>
          <a:p>
            <a:pPr rtl="0">
              <a:spcAft>
                <a:spcPts val="600"/>
              </a:spcAft>
            </a:pPr>
            <a:r>
              <a:rPr lang="lo" sz="16000"/>
              <a:t>Medicare ດັ້ງເດີມ</a:t>
            </a:r>
          </a:p>
          <a:p>
            <a:pPr rtl="0"/>
            <a:r>
              <a:rPr lang="lo" sz="16000"/>
              <a:t>ການປະກັນໄພເພີ່ມເຕີມໃສ່ Medicare (Medigap)</a:t>
            </a:r>
          </a:p>
        </p:txBody>
      </p:sp>
      <p:pic>
        <p:nvPicPr>
          <p:cNvPr id="8" name="Picture 7">
            <a:extLst>
              <a:ext uri="{FF2B5EF4-FFF2-40B4-BE49-F238E27FC236}">
                <a16:creationId xmlns:a16="http://schemas.microsoft.com/office/drawing/2014/main" id="{4790E3FA-4D57-4E2E-AD07-C7CBF1B18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014" y="5409052"/>
            <a:ext cx="3016160" cy="947298"/>
          </a:xfrm>
          <a:prstGeom prst="rect">
            <a:avLst/>
          </a:prstGeom>
          <a:noFill/>
          <a:ln>
            <a:noFill/>
          </a:ln>
        </p:spPr>
      </p:pic>
    </p:spTree>
    <p:extLst>
      <p:ext uri="{BB962C8B-B14F-4D97-AF65-F5344CB8AC3E}">
        <p14:creationId xmlns:p14="http://schemas.microsoft.com/office/powerpoint/2010/main" val="27910611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34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ທາງເລືອກໃນການຄຸ້ມຄອງຂອງທ່ານ</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800" b="1">
                <a:solidFill>
                  <a:srgbClr val="000000"/>
                </a:solidFill>
              </a:rPr>
              <a:t>Medicare ດັ້ງເດີມ</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400" b="1">
                <a:solidFill>
                  <a:srgbClr val="000000"/>
                </a:solidFill>
              </a:rPr>
              <a:t> </a:t>
            </a:r>
            <a:r>
              <a:rPr lang="lo" sz="2800" b="1">
                <a:solidFill>
                  <a:srgbClr val="000000"/>
                </a:solidFill>
              </a:rPr>
              <a:t>ແຜນ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A</a:t>
            </a:r>
          </a:p>
          <a:p>
            <a:pPr algn="ctr" rtl="0">
              <a:defRPr/>
            </a:pPr>
            <a:r>
              <a:rPr lang="lo" sz="2000">
                <a:solidFill>
                  <a:prstClr val="black"/>
                </a:solidFill>
              </a:rPr>
              <a:t>ປະກັນໄພໂຮງໝໍ</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B</a:t>
            </a:r>
          </a:p>
          <a:p>
            <a:pPr algn="ctr" rtl="0">
              <a:defRPr/>
            </a:pPr>
            <a:r>
              <a:rPr lang="lo" sz="2000">
                <a:solidFill>
                  <a:prstClr val="black"/>
                </a:solidFill>
              </a:rPr>
              <a:t>ປະກັນໄພທາງການແພດ</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white"/>
                </a:solidFill>
              </a:rPr>
              <a:t>ນະໂຍບາຍການປະກັນໄພເພີ່ມເຕີມໃສ່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D</a:t>
            </a:r>
          </a:p>
          <a:p>
            <a:pPr algn="ctr" rtl="0">
              <a:defRPr/>
            </a:pPr>
            <a:r>
              <a:rPr lang="lo" sz="2000">
                <a:solidFill>
                  <a:prstClr val="black"/>
                </a:solidFill>
              </a:rPr>
              <a:t>ການຄຸ້ມຄອງຢາຕາມໃບສັ່ງແພດ</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b="1">
                <a:solidFill>
                  <a:srgbClr val="000000"/>
                </a:solidFill>
              </a:rPr>
              <a:t>ທ່ານສາມາດເພີ່ມ</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a:t>ແລະ/ຫຼື </a:t>
            </a:r>
          </a:p>
          <a:p>
            <a:pPr algn="ctr" rtl="0"/>
            <a:r>
              <a:rPr lang="lo"/>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C</a:t>
            </a:r>
          </a:p>
          <a:p>
            <a:pPr algn="ctr" rtl="0">
              <a:defRPr/>
            </a:pPr>
            <a:r>
              <a:rPr lang="lo" sz="2000">
                <a:solidFill>
                  <a:prstClr val="black"/>
                </a:solidFill>
              </a:rPr>
              <a:t>ລວມພາກ A ແລະ ພາກ B ເຂົ້າກັນ</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556874"/>
            <a:ext cx="49083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b="1" dirty="0">
                <a:solidFill>
                  <a:srgbClr val="000000"/>
                </a:solidFill>
              </a:rPr>
              <a:t>ອາດຈະລວມເຂົ້າ ຫຼື ທ່ານອາດສາມາດເພີ່ມ</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6" y="4142461"/>
            <a:ext cx="3945303" cy="223262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dirty="0">
                <a:solidFill>
                  <a:prstClr val="black"/>
                </a:solidFill>
              </a:rPr>
              <a:t>ພາກ D</a:t>
            </a:r>
          </a:p>
          <a:p>
            <a:pPr algn="ctr" rtl="0">
              <a:defRPr/>
            </a:pPr>
            <a:r>
              <a:rPr lang="lo" sz="2000" dirty="0">
                <a:solidFill>
                  <a:prstClr val="black"/>
                </a:solidFill>
              </a:rPr>
              <a:t>ການຄຸ້ມຄອງຢາຕາມໃບສັ່ງແພດ</a:t>
            </a:r>
          </a:p>
          <a:p>
            <a:pPr algn="ctr" rtl="0">
              <a:defRPr/>
            </a:pPr>
            <a:r>
              <a:rPr lang="lo" sz="2000" dirty="0">
                <a:solidFill>
                  <a:prstClr val="black"/>
                </a:solidFill>
              </a:rPr>
              <a:t>(ແຜນຂອງພາກ C ສ່ວນໃຫຍ່ຈະຄຸ້ມຄອງຢາຕາມໃບສັ່ງແພດ. ທ່ານອາດຈະສາມາດເພີ່ມການຄຸ້ມຄອງຢາໃຫ້ກັບແຜນ</a:t>
            </a:r>
            <a:r>
              <a:rPr lang="lo" sz="2000" b="1" dirty="0">
                <a:solidFill>
                  <a:prstClr val="black"/>
                </a:solidFill>
              </a:rPr>
              <a:t>ບາງ</a:t>
            </a:r>
            <a:r>
              <a:rPr lang="lo" sz="2000" dirty="0">
                <a:solidFill>
                  <a:prstClr val="black"/>
                </a:solidFill>
              </a:rPr>
              <a:t>ປະເພດໄດ້ ຖ້າຍັງ</a:t>
            </a:r>
            <a:r>
              <a:rPr lang="lo" sz="2000" i="1" dirty="0">
                <a:solidFill>
                  <a:prstClr val="black"/>
                </a:solidFill>
              </a:rPr>
              <a:t>ບໍ່</a:t>
            </a:r>
            <a:r>
              <a:rPr lang="lo" sz="2000" dirty="0">
                <a:solidFill>
                  <a:prstClr val="black"/>
                </a:solidFill>
              </a:rPr>
              <a:t>ໄດ້ລວມເຂົ້າເທື່ອ.)</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0BD4C878-8C14-49B2-AAA5-7FFC0FADE3A9}"/>
              </a:ext>
            </a:extLst>
          </p:cNvPr>
          <p:cNvSpPr/>
          <p:nvPr/>
        </p:nvSpPr>
        <p:spPr>
          <a:xfrm>
            <a:off x="1663571" y="1482797"/>
            <a:ext cx="3389689" cy="701452"/>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4" name="Rectangle 23">
            <a:extLst>
              <a:ext uri="{FF2B5EF4-FFF2-40B4-BE49-F238E27FC236}">
                <a16:creationId xmlns:a16="http://schemas.microsoft.com/office/drawing/2014/main" id="{291DC37F-0D63-42FF-B9B9-C1F05B092F4F}"/>
              </a:ext>
            </a:extLst>
          </p:cNvPr>
          <p:cNvSpPr/>
          <p:nvPr/>
        </p:nvSpPr>
        <p:spPr>
          <a:xfrm>
            <a:off x="1591359" y="4302797"/>
            <a:ext cx="1811338" cy="1766175"/>
          </a:xfrm>
          <a:prstGeom prst="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307795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1" nodeType="clickEffect">
                                  <p:stCondLst>
                                    <p:cond delay="0"/>
                                  </p:stCondLst>
                                  <p:childTnLst>
                                    <p:set>
                                      <p:cBhvr>
                                        <p:cTn id="73" dur="1" fill="hold">
                                          <p:stCondLst>
                                            <p:cond delay="0"/>
                                          </p:stCondLst>
                                        </p:cTn>
                                        <p:tgtEl>
                                          <p:spTgt spid="24"/>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P spid="23" grpId="0" animBg="1"/>
      <p:bldP spid="24" grpId="0" animBg="1"/>
      <p:bldP spid="24"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ດັ້ງເດີມ</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171716" y="1238332"/>
            <a:ext cx="9765935" cy="3211135"/>
          </a:xfrm>
          <a:prstGeom prst="rect">
            <a:avLst/>
          </a:prstGeom>
        </p:spPr>
        <p:txBody>
          <a:bodyPr wrap="square" rtlCol="0">
            <a:spAutoFit/>
          </a:bodyPr>
          <a:lstStyle/>
          <a:p>
            <a:pPr marL="214303" indent="-214303" rtl="0">
              <a:spcBef>
                <a:spcPts val="451"/>
              </a:spcBef>
              <a:buFont typeface="Wingdings" panose="05000000000000000000" pitchFamily="2" charset="2"/>
              <a:buChar char="§"/>
            </a:pPr>
            <a:r>
              <a:rPr lang="lo" sz="2100" dirty="0">
                <a:solidFill>
                  <a:prstClr val="black"/>
                </a:solidFill>
              </a:rPr>
              <a:t>Medicare ດັ້ງເດີມ ແມ່ນພາກ A (ປະກັນໄພໂຮງໝໍ) ແລະ/ຫຼື ພາກ B (ປະກັນໄພທາງການແພດ).</a:t>
            </a:r>
          </a:p>
          <a:p>
            <a:pPr marL="214303" indent="-214303" rtl="0">
              <a:spcBef>
                <a:spcPts val="451"/>
              </a:spcBef>
              <a:buFont typeface="Wingdings" panose="05000000000000000000" pitchFamily="2" charset="2"/>
              <a:buChar char="§"/>
            </a:pPr>
            <a:r>
              <a:rPr lang="lo" sz="2100" dirty="0">
                <a:solidFill>
                  <a:prstClr val="black"/>
                </a:solidFill>
              </a:rPr>
              <a:t>Medicare ໃຫ້ການຄຸ້ມຄອງ.</a:t>
            </a:r>
          </a:p>
          <a:p>
            <a:pPr marL="214303" indent="-214303" rtl="0">
              <a:spcBef>
                <a:spcPts val="451"/>
              </a:spcBef>
              <a:buFont typeface="Wingdings" panose="05000000000000000000" pitchFamily="2" charset="2"/>
              <a:buChar char="§"/>
            </a:pPr>
            <a:r>
              <a:rPr lang="lo" sz="2100" dirty="0">
                <a:solidFill>
                  <a:prstClr val="black"/>
                </a:solidFill>
              </a:rPr>
              <a:t>ທ່ານສາມາດ​ເລືອກ​ຂອງ​ທ່ານ​ໝໍ, ໂຮງໝໍ ແລະ ​ຜູ້​ໃຫ້​ບໍ​ລິ​ການ​ອື່ນໆ​ ທີ່​ຍອມຮັບ​ເອົາ​ຄົນ​ເຈັບໃໝ່ຂອງ Medicare</a:t>
            </a:r>
          </a:p>
          <a:p>
            <a:pPr marL="214303" indent="-214303" rtl="0">
              <a:spcBef>
                <a:spcPts val="451"/>
              </a:spcBef>
              <a:buFont typeface="Wingdings" panose="05000000000000000000" pitchFamily="2" charset="2"/>
              <a:buChar char="§"/>
            </a:pPr>
            <a:r>
              <a:rPr lang="lo" sz="2100" dirty="0">
                <a:solidFill>
                  <a:prstClr val="black"/>
                </a:solidFill>
              </a:rPr>
              <a:t>ຄ່າ​ໃຊ້​ຈ່າຍຕ່າງໆ ​ແມ່ນ​ຂຶ້ນກັບ​ວ່າ​ເຂົາ​ເຈົ້າ​ຍອມຈະຍອມ​ຮັບ</a:t>
            </a:r>
            <a:r>
              <a:rPr lang="lo" sz="2100" b="1" dirty="0">
                <a:solidFill>
                  <a:prstClr val="black"/>
                </a:solidFill>
              </a:rPr>
              <a:t>​ການ​ມອບ​ໝາຍ</a:t>
            </a:r>
            <a:r>
              <a:rPr lang="lo" sz="2100" dirty="0">
                <a:solidFill>
                  <a:prstClr val="black"/>
                </a:solidFill>
              </a:rPr>
              <a:t> </a:t>
            </a:r>
            <a:r>
              <a:rPr lang="lo" sz="2100" dirty="0"/>
              <a:t>​ຫຼື ​ບໍ່, ເຊິ່ງ​ແມ່ນ​ການ​ຕົກ​ລົງ​ໂດຍ​ທ່ານ​ໝໍ/ຜູ້​ໃຫ້​ບໍ​ລິ​ການ, ທີ່​ຈະ​ຈ່າຍ​ໂດຍ​ກົງໃຫ້​ໂດຍ Medicare, ເພື່ອ​ຮັບ​ເອົາ​ຈໍາ​ນວນ​ເງິນ​ທີ່ Medicare ອະ​ນຸ​ມັດ​ສໍາ​ລັບ​ການ​ບໍ​ລິ​ການ ແລະ​ ບໍ່ຮຽກເກັບເງິນຈາກ​ທ່ານ​ຫຼາຍ​ກ​່​ວາ ຈຳນວນທີ່ເປັນຄວາມຮັບຜິດຊອບສ່ວນທຳອິດ ​ແລະ​ ການ​ປະ​ກັນ​ໄພ​ຮ່ວມຂອງ Medicare</a:t>
            </a:r>
            <a:r>
              <a:rPr lang="lo" sz="2000" dirty="0"/>
              <a:t>​.</a:t>
            </a:r>
          </a:p>
          <a:p>
            <a:pPr marL="214302" lvl="1" rtl="0">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89698" y="3171134"/>
            <a:ext cx="1226911" cy="1621862"/>
            <a:chOff x="153025" y="2067418"/>
            <a:chExt cx="1568748" cy="1572698"/>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925185"/>
            </a:xfrm>
            <a:prstGeom prst="rect">
              <a:avLst/>
            </a:prstGeom>
            <a:noFill/>
          </p:spPr>
          <p:txBody>
            <a:bodyPr wrap="square" rtlCol="0">
              <a:spAutoFit/>
            </a:bodyPr>
            <a:lstStyle/>
            <a:p>
              <a:pPr algn="ctr" rtl="0"/>
              <a:r>
                <a:rPr lang="lo" b="1">
                  <a:solidFill>
                    <a:schemeClr val="tx2"/>
                  </a:solidFill>
                </a:rPr>
                <a:t>ພາກ B</a:t>
              </a:r>
            </a:p>
            <a:p>
              <a:pPr algn="ctr" rtl="0"/>
              <a:r>
                <a:rPr lang="lo">
                  <a:solidFill>
                    <a:schemeClr val="tx2"/>
                  </a:solidFill>
                </a:rPr>
                <a:t>ປະກັນໄພ </a:t>
              </a:r>
              <a:r>
                <a:rPr lang="lo" sz="2000">
                  <a:solidFill>
                    <a:schemeClr val="tx2"/>
                  </a:solidFill>
                </a:rPr>
                <a:t>ທາງການແພດ</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323439"/>
          </a:xfrm>
          <a:prstGeom prst="rect">
            <a:avLst/>
          </a:prstGeom>
          <a:noFill/>
        </p:spPr>
        <p:txBody>
          <a:bodyPr wrap="square" rtlCol="0">
            <a:spAutoFit/>
          </a:bodyPr>
          <a:lstStyle/>
          <a:p>
            <a:pPr algn="ctr" rtl="0"/>
            <a:r>
              <a:rPr lang="lo" sz="2000" b="1">
                <a:solidFill>
                  <a:schemeClr val="tx2"/>
                </a:solidFill>
              </a:rPr>
              <a:t>ພາກ A</a:t>
            </a:r>
          </a:p>
          <a:p>
            <a:pPr algn="ctr" rtl="0"/>
            <a:r>
              <a:rPr lang="lo" sz="2000">
                <a:solidFill>
                  <a:schemeClr val="tx2"/>
                </a:solidFill>
              </a:rPr>
              <a:t>ປະກັນໄພໂຮງໝໍ</a:t>
            </a:r>
          </a:p>
          <a:p>
            <a:pPr algn="ctr" rtl="0"/>
            <a:endParaRPr lang="en-US" sz="2000"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6301" y="5083258"/>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67073" y="5828030"/>
            <a:ext cx="617400" cy="544674"/>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6391444" y="4579802"/>
            <a:ext cx="4001064"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lo" sz="2800" b="1"/>
              <a:t>ທ່ານສາມາດເພີ່ມ</a:t>
            </a:r>
          </a:p>
        </p:txBody>
      </p:sp>
      <p:sp>
        <p:nvSpPr>
          <p:cNvPr id="7" name="TextBox 6">
            <a:extLst>
              <a:ext uri="{FF2B5EF4-FFF2-40B4-BE49-F238E27FC236}">
                <a16:creationId xmlns:a16="http://schemas.microsoft.com/office/drawing/2014/main" id="{F965E3CF-7ACB-4023-A2B8-D1C3F7D39FFD}"/>
              </a:ext>
            </a:extLst>
          </p:cNvPr>
          <p:cNvSpPr txBox="1"/>
          <p:nvPr/>
        </p:nvSpPr>
        <p:spPr>
          <a:xfrm>
            <a:off x="2634092" y="5083258"/>
            <a:ext cx="7514705" cy="1261884"/>
          </a:xfrm>
          <a:prstGeom prst="rect">
            <a:avLst/>
          </a:prstGeom>
          <a:noFill/>
        </p:spPr>
        <p:txBody>
          <a:bodyPr wrap="square" rtlCol="0">
            <a:spAutoFit/>
          </a:bodyPr>
          <a:lstStyle/>
          <a:p>
            <a:pPr marL="285750" indent="-285750" rtl="0">
              <a:spcAft>
                <a:spcPts val="2400"/>
              </a:spcAft>
              <a:buFont typeface="Arial" panose="020B0604020202020204" pitchFamily="34" charset="0"/>
              <a:buChar char="•"/>
            </a:pPr>
            <a:r>
              <a:rPr lang="lo" sz="2800" b="1" dirty="0"/>
              <a:t>ການປະກັນໄພເພີ່ມເຕີມໃສ່ Medicare (Medigap).</a:t>
            </a:r>
          </a:p>
          <a:p>
            <a:pPr marL="285750" indent="-285750" rtl="0">
              <a:buFont typeface="Arial" panose="020B0604020202020204" pitchFamily="34" charset="0"/>
              <a:buChar char="•"/>
            </a:pPr>
            <a:r>
              <a:rPr lang="lo" sz="2800" b="1" dirty="0"/>
              <a:t>ພາກ D</a:t>
            </a:r>
          </a:p>
        </p:txBody>
      </p:sp>
    </p:spTree>
    <p:extLst>
      <p:ext uri="{BB962C8B-B14F-4D97-AF65-F5344CB8AC3E}">
        <p14:creationId xmlns:p14="http://schemas.microsoft.com/office/powerpoint/2010/main" val="1624895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ດັ້ງເດີມ</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3282439" y="1755199"/>
            <a:ext cx="8411330" cy="4401205"/>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ການຝັງເຂັມ</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ການດູແລແຂ້ວສ່ວນໃຫຍ່ ຫຼື ແຂ້ວທຽມ</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ການຜ່າຕັດເສີມຄວາມງາມ </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ການຮັກສາສຸຂະພາບໃນຂະນະທີ່ເດີນທາງຢູ່ນອກສະຫະລັດ</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ເຄື່ອງຊ່ວຍຟັງ ແລະ/ຫຼື ການກວດຫາເຄື່ອງຊ່ວຍຟັງທີ່ເໝາະສົມ</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ການເບິ່ງແຍງດູແລໄລຍະຍາວ</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ການດູແລຕີນປົກກະຕິສ່ວນຫຼາຍ ແລະ ອຸປະກອນພະຍຸງຕີນສ່ວນຫຼາຍ</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ການເບິ່ງແຍງດູແລຕາປົກກະຕິ ແລະ ແວ່ນຕາສ່ວນຫຼາຍ</a:t>
            </a:r>
          </a:p>
          <a:p>
            <a:pPr marL="342900" indent="-342900" rtl="0">
              <a:spcAft>
                <a:spcPts val="600"/>
              </a:spcAft>
              <a:buFont typeface="Wingdings" panose="05000000000000000000" pitchFamily="2" charset="2"/>
              <a:buChar char="§"/>
              <a:defRPr/>
            </a:pPr>
            <a:r>
              <a:rPr lang="lo" sz="2400" dirty="0">
                <a:cs typeface="Arial" panose="020B0604020202020204" pitchFamily="34" charset="0"/>
              </a:rPr>
              <a:t>ການກວດຮ່າງກາຍຕາມປົກກະຕິ</a:t>
            </a:r>
          </a:p>
        </p:txBody>
      </p:sp>
      <p:sp>
        <p:nvSpPr>
          <p:cNvPr id="7" name="TextBox 6">
            <a:extLst>
              <a:ext uri="{FF2B5EF4-FFF2-40B4-BE49-F238E27FC236}">
                <a16:creationId xmlns:a16="http://schemas.microsoft.com/office/drawing/2014/main" id="{55249A90-DC50-493C-BDA0-D1026DEDAE22}"/>
              </a:ext>
            </a:extLst>
          </p:cNvPr>
          <p:cNvSpPr txBox="1"/>
          <p:nvPr/>
        </p:nvSpPr>
        <p:spPr>
          <a:xfrm>
            <a:off x="1948549" y="1206370"/>
            <a:ext cx="9925878" cy="492443"/>
          </a:xfrm>
          <a:prstGeom prst="rect">
            <a:avLst/>
          </a:prstGeom>
          <a:noFill/>
        </p:spPr>
        <p:txBody>
          <a:bodyPr wrap="square" rtlCol="0">
            <a:spAutoFit/>
          </a:bodyPr>
          <a:lstStyle/>
          <a:p>
            <a:pPr rtl="0"/>
            <a:r>
              <a:rPr lang="lo" sz="2600" b="1">
                <a:latin typeface="Arial" panose="020B0604020202020204" pitchFamily="34" charset="0"/>
                <a:cs typeface="Arial" panose="020B0604020202020204" pitchFamily="34" charset="0"/>
              </a:rPr>
              <a:t>Medicare ດັ້ງເດີມ</a:t>
            </a:r>
            <a:r>
              <a:rPr lang="lo" sz="2600" b="1" i="1">
                <a:latin typeface="Arial" panose="020B0604020202020204" pitchFamily="34" charset="0"/>
                <a:cs typeface="Arial" panose="020B0604020202020204" pitchFamily="34" charset="0"/>
              </a:rPr>
              <a:t>ບໍ່</a:t>
            </a:r>
            <a:r>
              <a:rPr lang="lo" sz="2600" b="1">
                <a:latin typeface="Arial" panose="020B0604020202020204" pitchFamily="34" charset="0"/>
                <a:cs typeface="Arial" panose="020B0604020202020204" pitchFamily="34" charset="0"/>
              </a:rPr>
              <a:t>ໄດ້ຄຸ້ມຄອງການບໍລິການ ຫຼື ສິ່ງຂອງເຫຼົ່ານີ້:</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Tree>
    <p:extLst>
      <p:ext uri="{BB962C8B-B14F-4D97-AF65-F5344CB8AC3E}">
        <p14:creationId xmlns:p14="http://schemas.microsoft.com/office/powerpoint/2010/main" val="3525169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ດັ້ງເດີມ</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91762" y="3409009"/>
            <a:ext cx="1208475" cy="1042865"/>
          </a:xfrm>
          <a:prstGeom prst="rect">
            <a:avLst/>
          </a:prstGeom>
        </p:spPr>
      </p:pic>
      <p:sp>
        <p:nvSpPr>
          <p:cNvPr id="3" name="Rectangle 2">
            <a:extLst>
              <a:ext uri="{FF2B5EF4-FFF2-40B4-BE49-F238E27FC236}">
                <a16:creationId xmlns:a16="http://schemas.microsoft.com/office/drawing/2014/main" id="{F98DD7C9-BA3D-4AC3-9258-F0E3A273BE27}"/>
              </a:ext>
            </a:extLst>
          </p:cNvPr>
          <p:cNvSpPr/>
          <p:nvPr/>
        </p:nvSpPr>
        <p:spPr>
          <a:xfrm>
            <a:off x="4038600" y="2366141"/>
            <a:ext cx="4365298" cy="646331"/>
          </a:xfrm>
          <a:prstGeom prst="rect">
            <a:avLst/>
          </a:prstGeom>
        </p:spPr>
        <p:txBody>
          <a:bodyPr wrap="none" rtlCol="0">
            <a:spAutoFit/>
          </a:bodyPr>
          <a:lstStyle/>
          <a:p>
            <a:pPr rtl="0"/>
            <a:r>
              <a:rPr lang="lo" sz="3600" b="1">
                <a:latin typeface="Arial" panose="020B0604020202020204" pitchFamily="34" charset="0"/>
                <a:cs typeface="Arial" panose="020B0604020202020204" pitchFamily="34" charset="0"/>
              </a:rPr>
              <a:t>ປະກັນໄພ Medigap</a:t>
            </a:r>
          </a:p>
        </p:txBody>
      </p:sp>
    </p:spTree>
    <p:extLst>
      <p:ext uri="{BB962C8B-B14F-4D97-AF65-F5344CB8AC3E}">
        <p14:creationId xmlns:p14="http://schemas.microsoft.com/office/powerpoint/2010/main" val="2967568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ການປະກັນໄພເພີ່ມເຕີມໃສ່ Medicare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142836" y="1252850"/>
            <a:ext cx="9849872" cy="5501506"/>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ການປະກັນໄພເອກະຊົນເພື່ອເພີ່ມເຕີມແກ່ </a:t>
            </a:r>
            <a:r>
              <a:rPr lang="lo" sz="2400" b="1" dirty="0">
                <a:latin typeface="Calibri" panose="020F0502020204030204" pitchFamily="34" charset="0"/>
                <a:cs typeface="Calibri" panose="020F0502020204030204" pitchFamily="34" charset="0"/>
              </a:rPr>
              <a:t>Medicare ດັ້ງເດີມ. </a:t>
            </a:r>
            <a:r>
              <a:rPr lang="lo" sz="2400" dirty="0">
                <a:latin typeface="Calibri" panose="020F0502020204030204" pitchFamily="34" charset="0"/>
                <a:cs typeface="Calibri" panose="020F0502020204030204" pitchFamily="34" charset="0"/>
              </a:rPr>
              <a:t>ໄດ້ຮັບການອະນຸມັດ ແລະ ຄວບຄຸມໂດຍຄະນະກຳມະການປະກັນໄພແຫ່ງ WI.</a:t>
            </a:r>
          </a:p>
          <a:p>
            <a:pPr marL="285750" indent="-285750" rtl="0">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ຊ່ວຍຈ່າຍຄ່າໃຊ້ຈ່າຍໃນການເບິ່ງແຍງດູແລສຸຂະພາບບາງຢ່າງທີ່ Medicare ດັ້ງເດີມບໍ່ໄດ້ຄຸ້ມຄອງ. </a:t>
            </a:r>
            <a:endParaRPr lang="en-US" altLang="en-US" sz="2400" dirty="0">
              <a:latin typeface="Calibri" panose="020F0502020204030204" pitchFamily="34" charset="0"/>
              <a:cs typeface="Calibri" panose="020F0502020204030204" pitchFamily="34" charset="0"/>
            </a:endParaRPr>
          </a:p>
          <a:p>
            <a:pPr marL="285750" indent="-285750" rtl="0">
              <a:lnSpc>
                <a:spcPct val="150000"/>
              </a:lnSpc>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ທ່ານຕ້ອງມີ Medicare ພາກ A ແລະ B ເພື່ອຊື້ນະໂຍບາຍ Medigap.</a:t>
            </a:r>
          </a:p>
          <a:p>
            <a:pPr marL="285750" indent="-285750" rtl="0">
              <a:lnSpc>
                <a:spcPct val="150000"/>
              </a:lnSpc>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ທ່ານຈ່າຍເບ້ຍປະກັນໄພປະຈໍາເດືອນສໍາລັບນະໂຍບາຍ Medigap</a:t>
            </a:r>
            <a:r>
              <a:rPr lang="lo" sz="2400" i="1" dirty="0">
                <a:latin typeface="Calibri" panose="020F0502020204030204" pitchFamily="34" charset="0"/>
                <a:cs typeface="Calibri" panose="020F0502020204030204" pitchFamily="34" charset="0"/>
              </a:rPr>
              <a:t>.</a:t>
            </a:r>
          </a:p>
          <a:p>
            <a:pPr marL="742950" lvl="1" indent="-285750" rtl="0">
              <a:buFont typeface="Wingdings" panose="05000000000000000000" pitchFamily="2" charset="2"/>
              <a:buChar char="§"/>
              <a:defRPr/>
            </a:pPr>
            <a:r>
              <a:rPr lang="lo" sz="2200" dirty="0">
                <a:latin typeface="Calibri" panose="020F0502020204030204" pitchFamily="34" charset="0"/>
                <a:cs typeface="Calibri" panose="020F0502020204030204" pitchFamily="34" charset="0"/>
              </a:rPr>
              <a:t>ຄ່າໃຊ້ຈ່າຍແມ່ນແຕກຕ່າງກັນໄປຕາມບໍລິສັດປະກັນໄພ, ຜົນປະໂຫຍດທາງເລືອກທີ່ເລືອກ, ອາຍຸຂອງຜູ້ສະໝັັກ, ບ່ອນຢູ່ຂອງຜູ້ສະໝັກ.  </a:t>
            </a:r>
          </a:p>
          <a:p>
            <a:pPr marL="742950" lvl="1" indent="-285750" rtl="0">
              <a:spcAft>
                <a:spcPts val="600"/>
              </a:spcAft>
              <a:buFont typeface="Wingdings" panose="05000000000000000000" pitchFamily="2" charset="2"/>
              <a:buChar char="§"/>
              <a:defRPr/>
            </a:pPr>
            <a:r>
              <a:rPr lang="lo" sz="2200" dirty="0">
                <a:latin typeface="Calibri" panose="020F0502020204030204" pitchFamily="34" charset="0"/>
                <a:cs typeface="Calibri" panose="020F0502020204030204" pitchFamily="34" charset="0"/>
              </a:rPr>
              <a:t>ເມື່ອ Medicare ຈ່າຍສ່ວນແບ່ງຂອງຈໍານວນທີ່ໄດ້ຮັບການອະນຸມັດຈາກ Medicare ຂອງຕົນ ສໍາລັບຄ່າໃຊ້ຈ່າຍທີ່ໄດ້ຮັບການຄຸ້ມຄອງ, ຫຼັງຈາກນັ້ນ ນະໂຍບາຍ Medigap ຂອງທ່ານຈະຈ່າຍສ່ວນແບ່ງຂອງມັນ.</a:t>
            </a:r>
            <a:endParaRPr lang="en-US" altLang="en-US" sz="2200" b="1" dirty="0">
              <a:latin typeface="Calibri" panose="020F0502020204030204" pitchFamily="34" charset="0"/>
              <a:cs typeface="Calibri" panose="020F0502020204030204" pitchFamily="34" charset="0"/>
            </a:endParaRPr>
          </a:p>
          <a:p>
            <a:pPr marL="285750" lvl="3" indent="-285750" rtl="0">
              <a:spcAft>
                <a:spcPts val="600"/>
              </a:spcAft>
              <a:buSzPct val="95000"/>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ບໍ່ລວມການຄຸ້ມຄອງຢາຕາມໃບສັ່ງແພດສຳລັບຄົນເຈັບເຂດນອກ.</a:t>
            </a:r>
          </a:p>
          <a:p>
            <a:pPr marL="285750" lvl="3" indent="-285750" rtl="0">
              <a:buSzPct val="95000"/>
              <a:buFont typeface="Wingdings" panose="05000000000000000000" pitchFamily="2" charset="2"/>
              <a:buChar char="§"/>
              <a:defRPr/>
            </a:pPr>
            <a:r>
              <a:rPr lang="lo" sz="2400" dirty="0">
                <a:latin typeface="Calibri" panose="020F0502020204030204" pitchFamily="34" charset="0"/>
                <a:cs typeface="Calibri" panose="020F0502020204030204" pitchFamily="34" charset="0"/>
              </a:rPr>
              <a:t>ບໍ່ຈໍາເປັນຕ້ອງທົບທວນການຄຸ້ມຄອງປະຈໍາປີ.</a:t>
            </a:r>
          </a:p>
          <a:p>
            <a:pPr marL="0" lvl="3" rtl="0">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Tree>
    <p:extLst>
      <p:ext uri="{BB962C8B-B14F-4D97-AF65-F5344CB8AC3E}">
        <p14:creationId xmlns:p14="http://schemas.microsoft.com/office/powerpoint/2010/main" val="30406379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39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94920" y="1164076"/>
            <a:ext cx="5062331" cy="584775"/>
          </a:xfrm>
          <a:prstGeom prst="rect">
            <a:avLst/>
          </a:prstGeom>
        </p:spPr>
        <p:txBody>
          <a:bodyPr wrap="square" rtlCol="0">
            <a:spAutoFit/>
          </a:bodyPr>
          <a:lstStyle/>
          <a:p>
            <a:pPr rtl="0"/>
            <a:r>
              <a:rPr lang="lo" sz="3200" b="1" dirty="0">
                <a:latin typeface="Arial" panose="020B0604020202020204" pitchFamily="34" charset="0"/>
                <a:cs typeface="Arial" panose="020B0604020202020204" pitchFamily="34" charset="0"/>
              </a:rPr>
              <a:t>ປະເພດນະໂຍບາຍຕ່າງໆ</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107095" y="1659993"/>
            <a:ext cx="10084905" cy="4462760"/>
          </a:xfrm>
          <a:prstGeom prst="rect">
            <a:avLst/>
          </a:prstGeom>
        </p:spPr>
        <p:txBody>
          <a:bodyPr wrap="square" rtlCol="0">
            <a:spAutoFit/>
          </a:bodyPr>
          <a:lstStyle/>
          <a:p>
            <a:pPr marL="800100" lvl="1" indent="-342900" rtl="0">
              <a:spcAft>
                <a:spcPts val="600"/>
              </a:spcAft>
              <a:buFont typeface="Wingdings" panose="05000000000000000000" pitchFamily="2" charset="2"/>
              <a:buChar char="§"/>
            </a:pPr>
            <a:r>
              <a:rPr lang="lo" sz="2400" dirty="0">
                <a:cs typeface="Arial" charset="0"/>
              </a:rPr>
              <a:t>ນະໂຍບາຍການປະກັນໄພເພີ່ມເຕີມໃສ່ Medicare ແບບດັ້ງເດີມ</a:t>
            </a:r>
          </a:p>
          <a:p>
            <a:pPr marL="1257300" lvl="2" indent="-342900" rtl="0">
              <a:spcAft>
                <a:spcPts val="600"/>
              </a:spcAft>
              <a:buFont typeface="Wingdings" panose="05000000000000000000" pitchFamily="2" charset="2"/>
              <a:buChar char="§"/>
            </a:pPr>
            <a:r>
              <a:rPr lang="lo" sz="2200" i="1" dirty="0">
                <a:cs typeface="Arial" charset="0"/>
              </a:rPr>
              <a:t>ອາຍຸທີ່ບັນລຸ </a:t>
            </a:r>
            <a:r>
              <a:rPr lang="lo" sz="2200" dirty="0">
                <a:cs typeface="Arial" charset="0"/>
              </a:rPr>
              <a:t>– ເມື່ອອາຍຸຂອງທ່ານສູງຂຶ້ນ, ເບ້ຍປະກັນໄພຂອງທ່ານກໍຈະປ່ຽນໄປຕາມຊ່ວງອາຍຸຂອງທ່ານ ແລະ ເບ້ຍປະກັນໄພກໍຈະສູງຂຶ້ນໄປດ້ວຍ.*</a:t>
            </a:r>
          </a:p>
          <a:p>
            <a:pPr marL="1257300" lvl="2" indent="-342900" rtl="0">
              <a:spcAft>
                <a:spcPts val="1200"/>
              </a:spcAft>
              <a:buFont typeface="Wingdings" panose="05000000000000000000" pitchFamily="2" charset="2"/>
              <a:buChar char="§"/>
            </a:pPr>
            <a:r>
              <a:rPr lang="lo" sz="2200" i="1" dirty="0">
                <a:cs typeface="Arial" charset="0"/>
              </a:rPr>
              <a:t>ອາຍຸບັນຫາ </a:t>
            </a:r>
            <a:r>
              <a:rPr lang="lo" sz="2200" dirty="0">
                <a:cs typeface="Arial" charset="0"/>
              </a:rPr>
              <a:t>– ເບ້ຍປະກັນໄພແມ່ນກຳນົດຕາມອາຍຸຂອງທ່ານໃນເວລາທີ່ທ່ານຊື້ນະໂຍບາຍ ແລະ ຈະບໍ່ເພີ່ມຂຶ້ນເນື່ອງຈາກທ່ານມີອາຍຸຫຼາຍຂຶ້ນ.* ເບ້ຍປະກັນໄພອາດຈະເພີ່ມຂຶ້ນຍ້ອນເຫດຜົນອື່ນໆ. </a:t>
            </a:r>
          </a:p>
          <a:p>
            <a:pPr marL="800100" lvl="1" indent="-342900" rtl="0">
              <a:spcAft>
                <a:spcPts val="1200"/>
              </a:spcAft>
              <a:buFont typeface="Wingdings" panose="05000000000000000000" pitchFamily="2" charset="2"/>
              <a:buChar char="§"/>
            </a:pPr>
            <a:r>
              <a:rPr lang="lo" sz="2200" dirty="0">
                <a:cs typeface="Arial" charset="0"/>
              </a:rPr>
              <a:t>ນະໂຍບາຍການປະກັນໄພເພີ່ມເຕີມແກ່ການແບ່ງປັນຄ່າໃຊ້ຈ່າຍ (ການແບ່ງປັນຄ່າໃຊ້ຈ່າຍ 50% ຫຼື 25%)</a:t>
            </a:r>
          </a:p>
          <a:p>
            <a:pPr marL="800100" lvl="1" indent="-342900" rtl="0">
              <a:spcAft>
                <a:spcPts val="1200"/>
              </a:spcAft>
              <a:buFont typeface="Wingdings" panose="05000000000000000000" pitchFamily="2" charset="2"/>
              <a:buChar char="§"/>
            </a:pPr>
            <a:r>
              <a:rPr lang="lo" sz="2200" dirty="0">
                <a:cs typeface="Arial" charset="0"/>
              </a:rPr>
              <a:t>ການປະກັນໄພເພີ່ມເຕີມໃສ່ Medicare ທີ່ມີຈຳນວນທີ່ເປັນຄວາມຮັບຜິດຊອບສ່ວນທຳອິດສູງ </a:t>
            </a:r>
          </a:p>
          <a:p>
            <a:pPr marL="800100" lvl="1" indent="-342900" rtl="0">
              <a:buFont typeface="Wingdings" panose="05000000000000000000" pitchFamily="2" charset="2"/>
              <a:buChar char="§"/>
            </a:pPr>
            <a:r>
              <a:rPr lang="lo" sz="2200" dirty="0">
                <a:cs typeface="Arial" charset="0"/>
              </a:rPr>
              <a:t>ການເລືອກ Medicare  </a:t>
            </a:r>
          </a:p>
        </p:txBody>
      </p:sp>
      <p:sp>
        <p:nvSpPr>
          <p:cNvPr id="10" name="TextBox 9">
            <a:extLst>
              <a:ext uri="{FF2B5EF4-FFF2-40B4-BE49-F238E27FC236}">
                <a16:creationId xmlns:a16="http://schemas.microsoft.com/office/drawing/2014/main" id="{87BA9B50-46F3-4289-B99D-40961AE1A41B}"/>
              </a:ext>
            </a:extLst>
          </p:cNvPr>
          <p:cNvSpPr txBox="1"/>
          <p:nvPr/>
        </p:nvSpPr>
        <p:spPr>
          <a:xfrm>
            <a:off x="2304766" y="6039497"/>
            <a:ext cx="9330388" cy="400110"/>
          </a:xfrm>
          <a:prstGeom prst="rect">
            <a:avLst/>
          </a:prstGeom>
          <a:noFill/>
        </p:spPr>
        <p:txBody>
          <a:bodyPr wrap="square" rtlCol="0">
            <a:spAutoFit/>
          </a:bodyPr>
          <a:lstStyle/>
          <a:p>
            <a:pPr marL="0" lvl="3" rtl="0">
              <a:buSzPct val="95000"/>
              <a:defRPr/>
            </a:pPr>
            <a:r>
              <a:rPr lang="lo" sz="2000" dirty="0">
                <a:cs typeface="Arial" panose="020B0604020202020204" pitchFamily="34" charset="0"/>
              </a:rPr>
              <a:t>*</a:t>
            </a:r>
            <a:r>
              <a:rPr lang="lo" sz="2000" i="1" dirty="0">
                <a:cs typeface="Arial" panose="020B0604020202020204" pitchFamily="34" charset="0"/>
              </a:rPr>
              <a:t>ເບ້ຍປະກັນຂອງ Medigap ຍັງອາດຈະເພີ່ມຂຶ້ນໃນແຕ່ລະປີເນື່ອງຈາກການປັບຄ່າຄອງຊີບ</a:t>
            </a:r>
            <a:r>
              <a:rPr lang="lo" sz="1600" i="1" dirty="0"/>
              <a:t>.</a:t>
            </a:r>
          </a:p>
        </p:txBody>
      </p:sp>
    </p:spTree>
    <p:extLst>
      <p:ext uri="{BB962C8B-B14F-4D97-AF65-F5344CB8AC3E}">
        <p14:creationId xmlns:p14="http://schemas.microsoft.com/office/powerpoint/2010/main" val="275395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ຍິນດີຕ້ອນຮັບສູ່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4</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8031" y="1897334"/>
            <a:ext cx="5962282"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lo" sz="21600" b="1" dirty="0"/>
              <a:t>ພາກທີ 1</a:t>
            </a:r>
          </a:p>
          <a:p>
            <a:pPr marL="0" indent="0" rtl="0">
              <a:buNone/>
            </a:pPr>
            <a:r>
              <a:rPr lang="lo" sz="14400" dirty="0"/>
              <a:t> ການລົງທະບຽນເຂົ້າ </a:t>
            </a:r>
            <a:endParaRPr lang="hu-HU" sz="14400" dirty="0"/>
          </a:p>
          <a:p>
            <a:pPr marL="0" indent="0" rtl="0">
              <a:buNone/>
            </a:pPr>
            <a:r>
              <a:rPr lang="lo" sz="14400" dirty="0"/>
              <a:t>Medicare</a:t>
            </a:r>
          </a:p>
          <a:p>
            <a:pPr marL="0" indent="0" rtl="0">
              <a:buNone/>
            </a:pPr>
            <a:endParaRPr lang="en-US" sz="14400" dirty="0"/>
          </a:p>
        </p:txBody>
      </p:sp>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0383" y="1345216"/>
            <a:ext cx="6811617" cy="4633567"/>
          </a:xfrm>
          <a:prstGeom prst="rect">
            <a:avLst/>
          </a:prstGeom>
        </p:spPr>
      </p:pic>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568" y="5611122"/>
            <a:ext cx="2954044" cy="927789"/>
          </a:xfrm>
          <a:prstGeom prst="rect">
            <a:avLst/>
          </a:prstGeom>
          <a:noFill/>
          <a:ln>
            <a:noFill/>
          </a:ln>
        </p:spPr>
      </p:pic>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074985" y="1287244"/>
            <a:ext cx="9864969" cy="5570756"/>
          </a:xfrm>
          <a:prstGeom prst="rect">
            <a:avLst/>
          </a:prstGeom>
        </p:spPr>
        <p:txBody>
          <a:bodyPr wrap="square" rtlCol="0">
            <a:spAutoFit/>
          </a:bodyPr>
          <a:lstStyle/>
          <a:p>
            <a:pPr marL="571500" indent="-571500" rtl="0">
              <a:buFont typeface="Wingdings" panose="05000000000000000000" pitchFamily="2" charset="2"/>
              <a:buChar char="§"/>
              <a:defRPr/>
            </a:pPr>
            <a:r>
              <a:rPr lang="lo" sz="2400" b="1" dirty="0">
                <a:cs typeface="Arial" panose="020B0604020202020204" pitchFamily="34" charset="0"/>
              </a:rPr>
              <a:t>ຜົນປະໂຫຍດພື້ນຖານ</a:t>
            </a:r>
            <a:r>
              <a:rPr lang="lo" sz="2400" dirty="0">
                <a:cs typeface="Arial" panose="020B0604020202020204" pitchFamily="34" charset="0"/>
              </a:rPr>
              <a:t> ຄຸ້ມຄອງ:</a:t>
            </a:r>
          </a:p>
          <a:p>
            <a:pPr marL="1028700" lvl="1" indent="-571500" rtl="0">
              <a:buFont typeface="Wingdings" panose="05000000000000000000" pitchFamily="2" charset="2"/>
              <a:buChar char="§"/>
              <a:defRPr/>
            </a:pPr>
            <a:r>
              <a:rPr lang="lo" sz="2400" dirty="0">
                <a:cs typeface="Arial" panose="020B0604020202020204" pitchFamily="34" charset="0"/>
              </a:rPr>
              <a:t>ການຈ່າຍຮ່ວມຂອງ ພາກ A</a:t>
            </a:r>
          </a:p>
          <a:p>
            <a:pPr marL="1028700" lvl="1" indent="-571500" rtl="0">
              <a:buFont typeface="Wingdings" panose="05000000000000000000" pitchFamily="2" charset="2"/>
              <a:buChar char="§"/>
              <a:defRPr/>
            </a:pPr>
            <a:r>
              <a:rPr lang="lo" sz="2400" dirty="0">
                <a:cs typeface="Arial" panose="020B0604020202020204" pitchFamily="34" charset="0"/>
              </a:rPr>
              <a:t>ການປະກັນໄພຮ່ວມ 20% ຂອງພາກ B</a:t>
            </a:r>
          </a:p>
          <a:p>
            <a:pPr marL="1028700" lvl="1" indent="-571500" rtl="0">
              <a:buFont typeface="Wingdings" panose="05000000000000000000" pitchFamily="2" charset="2"/>
              <a:buChar char="§"/>
              <a:defRPr/>
            </a:pPr>
            <a:r>
              <a:rPr lang="lo" sz="2400" dirty="0">
                <a:cs typeface="Arial" panose="020B0604020202020204" pitchFamily="34" charset="0"/>
              </a:rPr>
              <a:t>ວັນປີ່ນປົວດ້ານຈິດຕະເວດສຳລັບຄົນເຈັບພາຍໃນເພີ່ມຕື່ມ</a:t>
            </a:r>
          </a:p>
          <a:p>
            <a:pPr marL="1028700" lvl="1" indent="-571500" rtl="0">
              <a:buFont typeface="Wingdings" panose="05000000000000000000" pitchFamily="2" charset="2"/>
              <a:buChar char="§"/>
              <a:defRPr/>
            </a:pPr>
            <a:r>
              <a:rPr lang="lo" sz="2400" dirty="0">
                <a:cs typeface="Arial" panose="020B0604020202020204" pitchFamily="34" charset="0"/>
              </a:rPr>
              <a:t>ເລືອດ 3 ພາຍທ໌ທຳອິດ</a:t>
            </a:r>
          </a:p>
          <a:p>
            <a:pPr marL="1028700" lvl="1" indent="-571500" rtl="0">
              <a:spcAft>
                <a:spcPts val="1200"/>
              </a:spcAft>
              <a:buFont typeface="Wingdings" panose="05000000000000000000" pitchFamily="2" charset="2"/>
              <a:buChar char="§"/>
              <a:defRPr/>
            </a:pPr>
            <a:r>
              <a:rPr lang="lo" sz="2400" dirty="0">
                <a:cs typeface="Arial" panose="020B0604020202020204" pitchFamily="34" charset="0"/>
              </a:rPr>
              <a:t>ການໄປເບິ່ງແຍງດູແລສຸຂະພາບເຖິງບ້ານ 40 ຄັ້ງ.</a:t>
            </a:r>
            <a:endParaRPr lang="en-US" sz="3200" dirty="0">
              <a:cs typeface="Arial" panose="020B0604020202020204" pitchFamily="34" charset="0"/>
            </a:endParaRPr>
          </a:p>
          <a:p>
            <a:pPr marL="457200" indent="-457200" rtl="0">
              <a:spcAft>
                <a:spcPts val="1200"/>
              </a:spcAft>
              <a:buFont typeface="Wingdings" panose="05000000000000000000" pitchFamily="2" charset="2"/>
              <a:buChar char="§"/>
              <a:defRPr/>
            </a:pPr>
            <a:r>
              <a:rPr lang="lo" sz="2400" b="1" dirty="0">
                <a:cs typeface="Arial" panose="020B0604020202020204" pitchFamily="34" charset="0"/>
              </a:rPr>
              <a:t>ເງິນສິນທົດແທນແບບບັງຄັບຂອງ Wisconsin: </a:t>
            </a:r>
            <a:br>
              <a:rPr lang="en-US" sz="2400" b="1" dirty="0">
                <a:cs typeface="Arial" panose="020B0604020202020204" pitchFamily="34" charset="0"/>
              </a:rPr>
            </a:br>
            <a:r>
              <a:rPr lang="lo" sz="2400" dirty="0">
                <a:cs typeface="Arial" panose="020B0604020202020204" pitchFamily="34" charset="0"/>
              </a:rPr>
              <a:t>ຄຸ້ມຄອງການບໍລິການຈິດຕະເວດບາງຢ່າງ ແລະ 30 ວັນໃນສະຖານພະຍາບານທີ່ມີຄວາມຊຳນິຊຳນານ ທີ່ບໍ່ແມ່ນ Medicare.  </a:t>
            </a:r>
            <a:r>
              <a:rPr lang="lo" sz="2400" i="1" dirty="0">
                <a:cs typeface="Arial" panose="020B0604020202020204" pitchFamily="34" charset="0"/>
              </a:rPr>
              <a:t>(ມີຜົນບັງຄັບໃຊ້ກັບນະໂຍບາຍທີ່ອອກໃຫ້ໃນ Wisconsin ແກ່ຊາວ Wisconsin ເທົ່ານັ້ນ.)</a:t>
            </a:r>
          </a:p>
          <a:p>
            <a:pPr marL="457200" indent="-457200" rtl="0">
              <a:spcAft>
                <a:spcPts val="1200"/>
              </a:spcAft>
              <a:buFont typeface="Wingdings" panose="05000000000000000000" pitchFamily="2" charset="2"/>
              <a:buChar char="§"/>
              <a:defRPr/>
            </a:pPr>
            <a:r>
              <a:rPr lang="lo" sz="2400" dirty="0">
                <a:cs typeface="Arial" panose="020B0604020202020204" pitchFamily="34" charset="0"/>
              </a:rPr>
              <a:t>ເຂົ້າເບິ່ງຫ້ອງການຄະນະກໍາມະການປະກັນໄພ ກ່ຽວກັບ </a:t>
            </a:r>
            <a:br>
              <a:rPr lang="en-US" sz="2400" dirty="0">
                <a:cs typeface="Arial" panose="020B0604020202020204" pitchFamily="34" charset="0"/>
              </a:rPr>
            </a:br>
            <a:r>
              <a:rPr lang="lo" sz="2400" dirty="0">
                <a:cs typeface="Arial" panose="020B0604020202020204" pitchFamily="34" charset="0"/>
              </a:rPr>
              <a:t>“</a:t>
            </a:r>
            <a:r>
              <a:rPr lang="lo" sz="2400" dirty="0">
                <a:cs typeface="Arial" panose="020B0604020202020204" pitchFamily="34" charset="0"/>
                <a:hlinkClick r:id="rId4"/>
              </a:rPr>
              <a:t>ຄຳແນະນຳຂອງ WI ກ່ຽວກັບການປະກັນສຸຂະພາບສໍາລັບບຸກຄົນທີ່ມີ Medicare</a:t>
            </a:r>
            <a:r>
              <a:rPr lang="lo" sz="2400" dirty="0">
                <a:cs typeface="Arial" panose="020B0604020202020204" pitchFamily="34" charset="0"/>
              </a:rPr>
              <a:t>” </a:t>
            </a:r>
            <a:br>
              <a:rPr lang="en-US" sz="2400" dirty="0">
                <a:cs typeface="Arial" panose="020B0604020202020204" pitchFamily="34" charset="0"/>
              </a:rPr>
            </a:br>
            <a:r>
              <a:rPr lang="lo" sz="2400" dirty="0">
                <a:cs typeface="Arial" panose="020B0604020202020204" pitchFamily="34" charset="0"/>
              </a:rPr>
              <a:t>ສໍາລັບຂໍ້ມູນເພີ່ມຕື່ີມ.</a:t>
            </a:r>
            <a:endParaRPr lang="en-US" sz="2400" dirty="0"/>
          </a:p>
        </p:txBody>
      </p:sp>
    </p:spTree>
    <p:extLst>
      <p:ext uri="{BB962C8B-B14F-4D97-AF65-F5344CB8AC3E}">
        <p14:creationId xmlns:p14="http://schemas.microsoft.com/office/powerpoint/2010/main" val="3131350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237013" y="1241959"/>
            <a:ext cx="5373587" cy="584775"/>
          </a:xfrm>
          <a:prstGeom prst="rect">
            <a:avLst/>
          </a:prstGeom>
        </p:spPr>
        <p:txBody>
          <a:bodyPr wrap="none" rtlCol="0">
            <a:spAutoFit/>
          </a:bodyPr>
          <a:lstStyle/>
          <a:p>
            <a:pPr rtl="0"/>
            <a:r>
              <a:rPr lang="lo" sz="3200" b="1" dirty="0">
                <a:latin typeface="Arial" panose="020B0604020202020204" pitchFamily="34" charset="0"/>
                <a:cs typeface="Arial" panose="020B0604020202020204" pitchFamily="34" charset="0"/>
              </a:rPr>
              <a:t>ສັນຍາເພີ່ມຕື່ມທາງເລືອກ (ສິນທົດແທນ):</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08315" y="1943770"/>
            <a:ext cx="8197327" cy="3539430"/>
          </a:xfrm>
          <a:prstGeom prst="rect">
            <a:avLst/>
          </a:prstGeom>
        </p:spPr>
        <p:txBody>
          <a:bodyPr wrap="square" rtlCol="0">
            <a:spAutoFit/>
          </a:bodyPr>
          <a:lstStyle/>
          <a:p>
            <a:pPr marL="342900" indent="-342900" rtl="0">
              <a:spcAft>
                <a:spcPts val="600"/>
              </a:spcAft>
              <a:buFont typeface="Wingdings" panose="05000000000000000000" pitchFamily="2" charset="2"/>
              <a:buChar char="§"/>
              <a:defRPr/>
            </a:pPr>
            <a:r>
              <a:rPr lang="lo" sz="2400" dirty="0"/>
              <a:t>ພາກ A ຈຳນວນທີ່ເປັນຄວາມຮັບຜິດຊອບສ່ວນທຳອິດ (ຫຼື ພາກ A ຈຳນວນທີ່ເປັນຄວາມຮັບຜິດຊອບສ່ວນທຳອິດ 50%)</a:t>
            </a:r>
          </a:p>
          <a:p>
            <a:pPr marL="342900" indent="-342900" rtl="0">
              <a:spcAft>
                <a:spcPts val="600"/>
              </a:spcAft>
              <a:buFont typeface="Wingdings" panose="05000000000000000000" pitchFamily="2" charset="2"/>
              <a:buChar char="§"/>
              <a:defRPr/>
            </a:pPr>
            <a:r>
              <a:rPr lang="lo" sz="2400" dirty="0"/>
              <a:t>ພາກ B ຈຳນວນທີ່ເປັນຄວາມຮັບຜິດຊອບສ່ວນທຳອິດ*</a:t>
            </a:r>
            <a:endParaRPr lang="en-US" sz="2400" dirty="0">
              <a:solidFill>
                <a:srgbClr val="FF0000"/>
              </a:solidFill>
            </a:endParaRPr>
          </a:p>
          <a:p>
            <a:pPr marL="342900" indent="-342900" rtl="0">
              <a:spcAft>
                <a:spcPts val="600"/>
              </a:spcAft>
              <a:buFont typeface="Wingdings" panose="05000000000000000000" pitchFamily="2" charset="2"/>
              <a:buChar char="§"/>
              <a:defRPr/>
            </a:pPr>
            <a:r>
              <a:rPr lang="lo" sz="2400" dirty="0"/>
              <a:t>ການຈ່າຍຮ່ວມ/ການປະກັນໄພຮ່ວມຂອງພາກ B (ຫຼຸດເບ້ຍປະກັນໄພ)</a:t>
            </a:r>
          </a:p>
          <a:p>
            <a:pPr marL="342900" indent="-342900" rtl="0">
              <a:spcAft>
                <a:spcPts val="600"/>
              </a:spcAft>
              <a:buFont typeface="Wingdings" panose="05000000000000000000" pitchFamily="2" charset="2"/>
              <a:buChar char="§"/>
              <a:defRPr/>
            </a:pPr>
            <a:r>
              <a:rPr lang="lo" sz="2400" dirty="0"/>
              <a:t>ຄ່າບໍລິການສ່ວນເກີນຂອງພາກ B</a:t>
            </a:r>
          </a:p>
          <a:p>
            <a:pPr marL="342900" indent="-342900" rtl="0">
              <a:spcAft>
                <a:spcPts val="600"/>
              </a:spcAft>
              <a:buFont typeface="Wingdings" panose="05000000000000000000" pitchFamily="2" charset="2"/>
              <a:buChar char="§"/>
              <a:defRPr/>
            </a:pPr>
            <a:r>
              <a:rPr lang="lo" sz="2400" dirty="0"/>
              <a:t>ການດູແລສຸຂະພາບເຖິງເຮືອນເພີ່ມຕື່ີມ </a:t>
            </a:r>
          </a:p>
          <a:p>
            <a:pPr marL="342900" indent="-342900" rtl="0">
              <a:spcAft>
                <a:spcPts val="1800"/>
              </a:spcAft>
              <a:buFont typeface="Wingdings" panose="05000000000000000000" pitchFamily="2" charset="2"/>
              <a:buChar char="§"/>
              <a:defRPr/>
            </a:pPr>
            <a:r>
              <a:rPr lang="lo" sz="2400" dirty="0"/>
              <a:t>ເຫດສຸກເສີນໃນຂະນະເດີນທາງຢູ່ຕ່າງປະເທດ </a:t>
            </a:r>
          </a:p>
          <a:p>
            <a:pPr rtl="0">
              <a:spcAft>
                <a:spcPts val="600"/>
              </a:spcAft>
              <a:defRPr/>
            </a:pPr>
            <a:r>
              <a:rPr lang="lo" sz="2000" i="1" dirty="0"/>
              <a:t>*ຕັ້ງແຕ່ວັນທີ 1 ມັງກອນ 2020, ພາກ B ສັນຍາເພີ່ມຕື່ມຂອງຈຳນວນທີ່ເປັນຄວາມຮັບຜິດຊອບສ່ວນທຳອິດ ບໍ່ແມ່ນທາງເລືອກສຳລັບບຸກຄົນທີ່ຫາກໍມີສິດໄດ້ຮັບ Medicare ໃໝ່ອີກຕໍ່ໄປ. </a:t>
            </a:r>
          </a:p>
        </p:txBody>
      </p:sp>
      <p:sp>
        <p:nvSpPr>
          <p:cNvPr id="9" name="Slide Number Placeholder 8">
            <a:extLst>
              <a:ext uri="{FF2B5EF4-FFF2-40B4-BE49-F238E27FC236}">
                <a16:creationId xmlns:a16="http://schemas.microsoft.com/office/drawing/2014/main" id="{12EDCC9D-16B9-47E8-8349-9C4C6BDA3B1F}"/>
              </a:ext>
            </a:extLst>
          </p:cNvPr>
          <p:cNvSpPr>
            <a:spLocks noGrp="1"/>
          </p:cNvSpPr>
          <p:nvPr>
            <p:ph type="sldNum" sz="quarter" idx="12"/>
          </p:nvPr>
        </p:nvSpPr>
        <p:spPr/>
        <p:txBody>
          <a:bodyPr rtlCol="0"/>
          <a:lstStyle/>
          <a:p>
            <a:pPr rtl="0"/>
            <a:fld id="{844A7B69-93E2-4D34-896D-EFDD7F03AB74}" type="slidenum">
              <a:rPr lang="en-US" smtClean="0"/>
              <a:t>41</a:t>
            </a:fld>
            <a:endParaRPr lang="en-US"/>
          </a:p>
        </p:txBody>
      </p:sp>
    </p:spTree>
    <p:extLst>
      <p:ext uri="{BB962C8B-B14F-4D97-AF65-F5344CB8AC3E}">
        <p14:creationId xmlns:p14="http://schemas.microsoft.com/office/powerpoint/2010/main" val="26775084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ຂັ້ນຕອນໃນການຊື້ນະໂຍບາຍ</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94523" y="2241352"/>
            <a:ext cx="8441635" cy="4616648"/>
          </a:xfrm>
          <a:prstGeom prst="rect">
            <a:avLst/>
          </a:prstGeom>
        </p:spPr>
        <p:txBody>
          <a:bodyPr wrap="square" rtlCol="0">
            <a:spAutoFit/>
          </a:bodyPr>
          <a:lstStyle/>
          <a:p>
            <a:pPr marL="342900" indent="-342900" rtl="0">
              <a:spcAft>
                <a:spcPts val="1200"/>
              </a:spcAft>
              <a:buFont typeface="Wingdings" panose="05000000000000000000" pitchFamily="2" charset="2"/>
              <a:buChar char="§"/>
              <a:defRPr/>
            </a:pPr>
            <a:r>
              <a:rPr lang="lo" sz="2200" dirty="0"/>
              <a:t>ຂັ້ນຕອນທີ 1:	ຕັດສິນໃຈວ່າ ສິນທົດແທນ (ສັນຍາເພີ່ມຕື່ມ) ທີ່</a:t>
            </a:r>
            <a:r>
              <a:rPr lang="hu-HU" sz="2200" dirty="0"/>
              <a:t>		</a:t>
            </a:r>
            <a:r>
              <a:rPr lang="lo" sz="2200" dirty="0"/>
              <a:t>ທ່ານຕ້ອງການ, ຫຼັງຈາກນັ້ນຈຶ່ງຕັດສິນໃຈວ່າ 			ນະໂຍບາຍໃດຂອງ Medigap ບັນລຸໄດ້ຕາມຄວາມຕ້ອງການຂອງ</a:t>
            </a:r>
            <a:r>
              <a:rPr lang="hu-HU" sz="2200" dirty="0"/>
              <a:t>	</a:t>
            </a:r>
            <a:r>
              <a:rPr lang="lo" sz="2200" dirty="0"/>
              <a:t>ທ່ານ.</a:t>
            </a:r>
          </a:p>
          <a:p>
            <a:pPr marL="342900" indent="-342900" rtl="0">
              <a:spcAft>
                <a:spcPts val="1200"/>
              </a:spcAft>
              <a:buFont typeface="Wingdings" panose="05000000000000000000" pitchFamily="2" charset="2"/>
              <a:buChar char="§"/>
              <a:defRPr/>
            </a:pPr>
            <a:r>
              <a:rPr lang="lo" sz="2200" dirty="0"/>
              <a:t>ຂັ້ນຕອນທີ 2: 	ຊອກເບິ່ງວ່າມີບໍລິສັດປະກັນໄພໃດຂາຍ</a:t>
            </a:r>
            <a:r>
              <a:rPr lang="hu-HU" sz="2200" dirty="0"/>
              <a:t>	</a:t>
            </a:r>
            <a:r>
              <a:rPr lang="lo" sz="2200" dirty="0"/>
              <a:t>ນະໂຍບາຍ Medigap 			​ໃນ​ລັດ​ຂອງ​ທ່ານ​. </a:t>
            </a:r>
          </a:p>
          <a:p>
            <a:pPr marL="342900" indent="-342900" rtl="0">
              <a:spcAft>
                <a:spcPts val="1200"/>
              </a:spcAft>
              <a:buFont typeface="Wingdings" panose="05000000000000000000" pitchFamily="2" charset="2"/>
              <a:buChar char="§"/>
              <a:defRPr/>
            </a:pPr>
            <a:r>
              <a:rPr lang="lo" sz="2200" dirty="0"/>
              <a:t>ຂັ້ນຕອນທີ 3: 	ໂທຫາບໍລິສັດປະກັນໄພ (ຫຼື ຕົວແທນຂາຍປະກັນ</a:t>
            </a:r>
            <a:r>
              <a:rPr lang="hu-HU" sz="2200" dirty="0"/>
              <a:t>	</a:t>
            </a:r>
            <a:r>
              <a:rPr lang="lo" sz="2200" dirty="0"/>
              <a:t>ໄພ) ວ່າ 			ໄດ້ຂາຍນະໂຍບາຍ Medigap ທີ່ທ່ານ</a:t>
            </a:r>
            <a:r>
              <a:rPr lang="hu-HU" sz="2200" dirty="0"/>
              <a:t>	</a:t>
            </a:r>
            <a:r>
              <a:rPr lang="lo" sz="2200" dirty="0"/>
              <a:t>ສົນໃຈ ຫຼື ບໍ່ ແລະ 			ປຽບທຽບຄ່າໃຊ້ຈ່າຍ</a:t>
            </a:r>
            <a:r>
              <a:rPr lang="hu-HU" sz="2200" dirty="0"/>
              <a:t>	</a:t>
            </a:r>
            <a:r>
              <a:rPr lang="lo" sz="2200" dirty="0"/>
              <a:t>ຕ່າງໆ.</a:t>
            </a:r>
          </a:p>
          <a:p>
            <a:pPr marL="342900" indent="-342900" rtl="0">
              <a:buFont typeface="Wingdings" panose="05000000000000000000" pitchFamily="2" charset="2"/>
              <a:buChar char="§"/>
              <a:defRPr/>
            </a:pPr>
            <a:r>
              <a:rPr lang="lo" sz="2200" dirty="0"/>
              <a:t>ຂັ້ນຕອນທີ 4:	ຊື້ນະໂຍບາຍ Medigap. </a:t>
            </a:r>
          </a:p>
          <a:p>
            <a:pPr marL="342900" indent="-342900" rtl="0">
              <a:buFont typeface="Wingdings" panose="05000000000000000000" pitchFamily="2" charset="2"/>
              <a:buChar char="§"/>
              <a:defRPr/>
            </a:pPr>
            <a:endParaRPr lang="en-US" sz="2200" dirty="0"/>
          </a:p>
        </p:txBody>
      </p:sp>
    </p:spTree>
    <p:extLst>
      <p:ext uri="{BB962C8B-B14F-4D97-AF65-F5344CB8AC3E}">
        <p14:creationId xmlns:p14="http://schemas.microsoft.com/office/powerpoint/2010/main" val="154915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rtlCol="0">
            <a:spAutoFit/>
          </a:bodyPr>
          <a:lstStyle/>
          <a:p>
            <a:pPr rtl="0"/>
            <a:r>
              <a:rPr lang="lo" sz="2900" b="1">
                <a:latin typeface="Arial" panose="020B0604020202020204" pitchFamily="34" charset="0"/>
                <a:cs typeface="Arial" panose="020B0604020202020204" pitchFamily="34" charset="0"/>
              </a:rPr>
              <a:t>ທ່ານສາມາດຊື້ນະໂຍບາຍ Medigap ໄດ້ເມື່ອໃດ</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8284512" cy="1523494"/>
          </a:xfrm>
          <a:prstGeom prst="rect">
            <a:avLst/>
          </a:prstGeom>
        </p:spPr>
        <p:txBody>
          <a:bodyPr wrap="square" rtlCol="0">
            <a:spAutoFit/>
          </a:bodyPr>
          <a:lstStyle/>
          <a:p>
            <a:pPr marL="285750" indent="-285750" rtl="0">
              <a:spcAft>
                <a:spcPts val="600"/>
              </a:spcAft>
              <a:buFont typeface="Wingdings" panose="05000000000000000000" pitchFamily="2" charset="2"/>
              <a:buChar char="§"/>
              <a:defRPr/>
            </a:pPr>
            <a:r>
              <a:rPr lang="lo" sz="2200" dirty="0">
                <a:solidFill>
                  <a:srgbClr val="000000"/>
                </a:solidFill>
              </a:rPr>
              <a:t>ໄລຍະເວລາເປີດລົງທະບຽນ </a:t>
            </a:r>
            <a:r>
              <a:rPr lang="lo" sz="2200" b="1" dirty="0">
                <a:solidFill>
                  <a:srgbClr val="000000"/>
                </a:solidFill>
              </a:rPr>
              <a:t>(OEP) </a:t>
            </a:r>
            <a:r>
              <a:rPr lang="lo" sz="2200" dirty="0">
                <a:solidFill>
                  <a:srgbClr val="000000"/>
                </a:solidFill>
              </a:rPr>
              <a:t>6 ເດືອນຄັ້ງດຽວຂອງທ່ານ</a:t>
            </a:r>
            <a:r>
              <a:rPr lang="en" sz="2200" b="1" dirty="0">
                <a:solidFill>
                  <a:srgbClr val="000000"/>
                </a:solidFill>
              </a:rPr>
              <a:t> </a:t>
            </a:r>
            <a:r>
              <a:rPr lang="en" sz="2200" dirty="0">
                <a:solidFill>
                  <a:srgbClr val="000000"/>
                </a:solidFill>
              </a:rPr>
              <a:t>ເລີ່ມຕົ້ນເມື່ອທ່ານມີອາຍຸ 65 ປີຂຶ້ນໄປ ແລະ ໄດ້ລົງທະບຽນເຂົ້າໃນພາກ B. </a:t>
            </a:r>
          </a:p>
          <a:p>
            <a:pPr marL="285750" indent="-285750" rtl="0">
              <a:buFont typeface="Wingdings" panose="05000000000000000000" pitchFamily="2" charset="2"/>
              <a:buChar char="§"/>
              <a:defRPr/>
            </a:pPr>
            <a:r>
              <a:rPr lang="lo" sz="2200" dirty="0">
                <a:solidFill>
                  <a:srgbClr val="000000"/>
                </a:solidFill>
              </a:rPr>
              <a:t>ອາດຈະສາມາດຊື້ນະໂຍບາຍ Medigap ໄດ້ທຸກເມື່ອ ທີ່ບໍລິສັດປະກັນໄພພ້ອມຈະຂາຍໃຫ້ທ່ານ.</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3354949493"/>
              </p:ext>
            </p:extLst>
          </p:nvPr>
        </p:nvGraphicFramePr>
        <p:xfrm>
          <a:off x="2514600" y="3431146"/>
          <a:ext cx="7394944" cy="3196552"/>
        </p:xfrm>
        <a:graphic>
          <a:graphicData uri="http://schemas.openxmlformats.org/drawingml/2006/table">
            <a:tbl>
              <a:tblPr firstRow="1" bandRow="1">
                <a:tableStyleId>{5C22544A-7EE6-4342-B048-85BDC9FD1C3A}</a:tableStyleId>
              </a:tblPr>
              <a:tblGrid>
                <a:gridCol w="3697472">
                  <a:extLst>
                    <a:ext uri="{9D8B030D-6E8A-4147-A177-3AD203B41FA5}">
                      <a16:colId xmlns:a16="http://schemas.microsoft.com/office/drawing/2014/main" val="20000"/>
                    </a:ext>
                  </a:extLst>
                </a:gridCol>
                <a:gridCol w="3697472">
                  <a:extLst>
                    <a:ext uri="{9D8B030D-6E8A-4147-A177-3AD203B41FA5}">
                      <a16:colId xmlns:a16="http://schemas.microsoft.com/office/drawing/2014/main" val="20001"/>
                    </a:ext>
                  </a:extLst>
                </a:gridCol>
              </a:tblGrid>
              <a:tr h="429691">
                <a:tc>
                  <a:txBody>
                    <a:bodyPr/>
                    <a:lstStyle/>
                    <a:p>
                      <a:pPr algn="ctr" rtl="0"/>
                      <a:r>
                        <a:rPr lang="lo" sz="2000"/>
                        <a:t>ໃນລະຫວ່າງ OEP ຂອງ Medigap ຂອງທ່ານ</a:t>
                      </a:r>
                      <a:endParaRPr lang="en-US" sz="2000" dirty="0"/>
                    </a:p>
                  </a:txBody>
                  <a:tcPr>
                    <a:solidFill>
                      <a:schemeClr val="tx2"/>
                    </a:solidFill>
                  </a:tcPr>
                </a:tc>
                <a:tc>
                  <a:txBody>
                    <a:bodyPr/>
                    <a:lstStyle/>
                    <a:p>
                      <a:pPr algn="ctr" rtl="0"/>
                      <a:r>
                        <a:rPr lang="lo" sz="2000"/>
                        <a:t>ບໍ່ແມ່ນ ໃນລະຫວ່າງ OEP ຂອງ Medigap ຂອງທ່ານ</a:t>
                      </a:r>
                    </a:p>
                  </a:txBody>
                  <a:tcPr>
                    <a:solidFill>
                      <a:schemeClr val="tx2"/>
                    </a:solidFill>
                  </a:tcPr>
                </a:tc>
                <a:extLst>
                  <a:ext uri="{0D108BD9-81ED-4DB2-BD59-A6C34878D82A}">
                    <a16:rowId xmlns:a16="http://schemas.microsoft.com/office/drawing/2014/main" val="10000"/>
                  </a:ext>
                </a:extLst>
              </a:tr>
              <a:tr h="727169">
                <a:tc>
                  <a:txBody>
                    <a:bodyPr/>
                    <a:lstStyle/>
                    <a:p>
                      <a:pPr rtl="0"/>
                      <a:r>
                        <a:rPr lang="lo" sz="2000"/>
                        <a:t>ເວລາທີ່ດີທີ່ສຸດທີ່ຈະຊື້</a:t>
                      </a:r>
                    </a:p>
                  </a:txBody>
                  <a:tcPr/>
                </a:tc>
                <a:tc>
                  <a:txBody>
                    <a:bodyPr/>
                    <a:lstStyle/>
                    <a:p>
                      <a:pPr rtl="0"/>
                      <a:r>
                        <a:rPr lang="lo" sz="2000"/>
                        <a:t>ອາດຈະມີໄລຍະເວລາລໍຖ້າ ສໍາລັບເງື່ອນໄຂທີ່ມີຢູ່ແລ້ວ</a:t>
                      </a:r>
                      <a:endParaRPr lang="en-US" sz="2000" dirty="0"/>
                    </a:p>
                  </a:txBody>
                  <a:tcPr/>
                </a:tc>
                <a:extLst>
                  <a:ext uri="{0D108BD9-81ED-4DB2-BD59-A6C34878D82A}">
                    <a16:rowId xmlns:a16="http://schemas.microsoft.com/office/drawing/2014/main" val="10001"/>
                  </a:ext>
                </a:extLst>
              </a:tr>
              <a:tr h="413164">
                <a:tc>
                  <a:txBody>
                    <a:bodyPr/>
                    <a:lstStyle/>
                    <a:p>
                      <a:pPr rtl="0"/>
                      <a:r>
                        <a:rPr lang="lo" sz="2000"/>
                        <a:t>ໄລຍະເວລາຜ່ອນຜັນ</a:t>
                      </a:r>
                    </a:p>
                  </a:txBody>
                  <a:tcPr/>
                </a:tc>
                <a:tc>
                  <a:txBody>
                    <a:bodyPr/>
                    <a:lstStyle/>
                    <a:p>
                      <a:pPr rtl="0"/>
                      <a:r>
                        <a:rPr lang="lo" sz="2000"/>
                        <a:t>ອາດຈະມີຄ່າໃຊ້ຈ່າຍຫຼາຍຂຶ້ນ</a:t>
                      </a:r>
                    </a:p>
                  </a:txBody>
                  <a:tcPr/>
                </a:tc>
                <a:extLst>
                  <a:ext uri="{0D108BD9-81ED-4DB2-BD59-A6C34878D82A}">
                    <a16:rowId xmlns:a16="http://schemas.microsoft.com/office/drawing/2014/main" val="10002"/>
                  </a:ext>
                </a:extLst>
              </a:tr>
              <a:tr h="1355179">
                <a:tc>
                  <a:txBody>
                    <a:bodyPr/>
                    <a:lstStyle/>
                    <a:p>
                      <a:pPr rtl="0"/>
                      <a:r>
                        <a:rPr lang="lo" sz="2000"/>
                        <a:t>ບັນດາບໍລິສັດຕ້ອງຂາຍນະໂຍບາຍໃດໜຶ່ງທີ່ພວກເຂົາຂາຍໃນລາຄາດຽວກັນໃຫ້ແກ່ທ່ານ ເຖິງແມ່ນວ່າທ່ານມີເງື່ອນໄຂທີ່ມີຢູ່ແລ້ວກໍຕາມ</a:t>
                      </a:r>
                      <a:endParaRPr lang="en-US" sz="2000" dirty="0"/>
                    </a:p>
                  </a:txBody>
                  <a:tcPr/>
                </a:tc>
                <a:tc>
                  <a:txBody>
                    <a:bodyPr/>
                    <a:lstStyle/>
                    <a:p>
                      <a:pPr rtl="0"/>
                      <a:r>
                        <a:rPr lang="lo" sz="2000"/>
                        <a:t>ບັນດາບໍລິສັດສາມາດປະຕິເສດການຄຸ້ມຄອງໄດ້</a:t>
                      </a:r>
                      <a:endParaRPr lang="en-US" sz="20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19328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469331" y="2230758"/>
            <a:ext cx="7288696" cy="3431709"/>
          </a:xfrm>
          <a:prstGeom prst="rect">
            <a:avLst/>
          </a:prstGeom>
        </p:spPr>
        <p:txBody>
          <a:bodyPr wrap="square" rtlCol="0">
            <a:spAutoFit/>
          </a:bodyPr>
          <a:lstStyle/>
          <a:p>
            <a:pPr marL="365760" indent="-365760" rtl="0">
              <a:spcAft>
                <a:spcPts val="600"/>
              </a:spcAft>
              <a:buFont typeface="Wingdings" panose="05000000000000000000" pitchFamily="2" charset="2"/>
              <a:buChar char="§"/>
              <a:defRPr/>
            </a:pPr>
            <a:r>
              <a:rPr lang="lo" sz="2600">
                <a:cs typeface="Arial" panose="020B0604020202020204" pitchFamily="34" charset="0"/>
              </a:rPr>
              <a:t>ຖ້າທ່ານລົງທະບຽນຊັກຊ້າໃນ Medicare ພາກ B</a:t>
            </a:r>
          </a:p>
          <a:p>
            <a:pPr marL="708660" lvl="1" indent="-342900" rtl="0">
              <a:buFont typeface="Wingdings" panose="05000000000000000000" pitchFamily="2" charset="2"/>
              <a:buChar char="§"/>
              <a:defRPr/>
            </a:pPr>
            <a:r>
              <a:t>ຍ້ອນວ່າທ່ານ ຫຼື ຄູ່ສົມລົດຂອງທ່ານ </a:t>
            </a:r>
            <a:r>
              <a:rPr lang="lo" sz="2200" b="1">
                <a:cs typeface="Arial" panose="020B0604020202020204" pitchFamily="34" charset="0"/>
              </a:rPr>
              <a:t>ຍັງ</a:t>
            </a:r>
            <a:r>
              <a:t> ເຮັດວຽກຢູ່ ແລະ</a:t>
            </a:r>
          </a:p>
          <a:p>
            <a:pPr marL="708660" lvl="1" indent="-342900" rtl="0">
              <a:spcAft>
                <a:spcPts val="1200"/>
              </a:spcAft>
              <a:buFont typeface="Wingdings" panose="05000000000000000000" pitchFamily="2" charset="2"/>
              <a:buChar char="§"/>
              <a:defRPr/>
            </a:pPr>
            <a:r>
              <a:rPr lang="lo" sz="2200">
                <a:cs typeface="Arial" panose="020B0604020202020204" pitchFamily="34" charset="0"/>
              </a:rPr>
              <a:t>ທ່ານມີການຄຸ້ມຄອງສຸຂະພາບກຸ່ມ (ປະກັນຫຼັກ),</a:t>
            </a:r>
          </a:p>
          <a:p>
            <a:pPr marL="365760" indent="-365760" rtl="0">
              <a:spcAft>
                <a:spcPts val="600"/>
              </a:spcAft>
              <a:buFont typeface="Wingdings" panose="05000000000000000000" pitchFamily="2" charset="2"/>
              <a:buChar char="§"/>
              <a:defRPr/>
            </a:pPr>
            <a:r>
              <a:rPr lang="lo" sz="2600">
                <a:cs typeface="Arial" panose="020B0604020202020204" pitchFamily="34" charset="0"/>
              </a:rPr>
              <a:t>ຫຼັງຈາກນັ້ນ OEP ໃນ Medigap ຂອງທ່ານແມ່ນຊັກຊ້າ </a:t>
            </a:r>
          </a:p>
          <a:p>
            <a:pPr marL="708660" lvl="1" indent="-342900" rtl="0">
              <a:spcAft>
                <a:spcPts val="600"/>
              </a:spcAft>
              <a:buFont typeface="Wingdings" panose="05000000000000000000" pitchFamily="2" charset="2"/>
              <a:buChar char="§"/>
              <a:defRPr/>
            </a:pPr>
            <a:r>
              <a:rPr lang="lo" sz="2200">
                <a:cs typeface="Arial" panose="020B0604020202020204" pitchFamily="34" charset="0"/>
              </a:rPr>
              <a:t>ຈົນກວ່າທ່ານຈະລົງທະບຽນໃນພາກ B.</a:t>
            </a:r>
          </a:p>
          <a:p>
            <a:pPr marL="365760" indent="-365760" rtl="0">
              <a:buFont typeface="Wingdings" panose="05000000000000000000" pitchFamily="2" charset="2"/>
              <a:buChar char="§"/>
              <a:defRPr/>
            </a:pPr>
            <a:r>
              <a:rPr lang="lo" sz="2600">
                <a:cs typeface="Arial" panose="020B0604020202020204" pitchFamily="34" charset="0"/>
              </a:rPr>
              <a:t>ຖ້າທ່ານມີ Medicare ເນື່ອງຈາກຄວາມພິການ, ທ່ານໄດ້ຮັບ OEP ຄັ້ງທີ 2 ໃນຕອນອາຍຸ 65 ປີ.</a:t>
            </a:r>
          </a:p>
          <a:p>
            <a:pPr rtl="0">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rtlCol="0">
            <a:spAutoFit/>
          </a:bodyPr>
          <a:lstStyle/>
          <a:p>
            <a:pPr rtl="0"/>
            <a:r>
              <a:rPr lang="lo" sz="2800" b="1">
                <a:latin typeface="Arial" panose="020B0604020202020204" pitchFamily="34" charset="0"/>
                <a:cs typeface="Arial" panose="020B0604020202020204" pitchFamily="34" charset="0"/>
              </a:rPr>
              <a:t>ໄລຍະເວລາການລົງທະບຽນ (OEP) ຊັກຊ້າ</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99434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rtlCol="0">
            <a:spAutoFit/>
          </a:bodyPr>
          <a:lstStyle/>
          <a:p>
            <a:pPr rtl="0">
              <a:defRPr/>
            </a:pPr>
            <a:r>
              <a:rPr lang="lo" sz="2800" b="1">
                <a:latin typeface="Arial" panose="020B0604020202020204" pitchFamily="34" charset="0"/>
                <a:cs typeface="Arial" panose="020B0604020202020204" pitchFamily="34" charset="0"/>
              </a:rPr>
              <a:t>ໃນບາງຄັ້ງທ່ານບໍ່ສາມາດປະຕິເສດນະໂຍບາຍໄດ້ ເຊັ່ນ:</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rtlCol="0">
            <a:spAutoFit/>
          </a:bodyPr>
          <a:lstStyle/>
          <a:p>
            <a:pPr marL="800100" lvl="1" indent="-342900" rtl="0">
              <a:buFont typeface="Wingdings" panose="05000000000000000000" pitchFamily="2" charset="2"/>
              <a:buChar char="§"/>
              <a:defRPr/>
            </a:pPr>
            <a:r>
              <a:rPr lang="lo" sz="2400">
                <a:cs typeface="Arial" panose="020B0604020202020204" pitchFamily="34" charset="0"/>
              </a:rPr>
              <a:t>ແຜນ Medicare Advantage ຂອງ​ທ່ານ ​ຢຸດ​ເຊົາ​ການ​ໃຫ້​ການເບິ່ງແຍງ​ດູ​ແລ​ໃນພື້ນທີ່​ບໍ​ລິ​ການ​ຂອງ​ທ່ານ.</a:t>
            </a:r>
          </a:p>
          <a:p>
            <a:pPr marL="800100" lvl="1" indent="-342900" rtl="0">
              <a:buFont typeface="Wingdings" panose="05000000000000000000" pitchFamily="2" charset="2"/>
              <a:buChar char="§"/>
              <a:defRPr/>
            </a:pPr>
            <a:r>
              <a:rPr lang="lo" sz="2400">
                <a:cs typeface="Arial" panose="020B0604020202020204" pitchFamily="34" charset="0"/>
              </a:rPr>
              <a:t>ທ່ານຍ້າຍອອກໄປຢູ່ນອກພື້ນທີ່ບໍລິການຂອງແຜນ.</a:t>
            </a:r>
          </a:p>
          <a:p>
            <a:pPr marL="800100" lvl="1" indent="-342900" rtl="0">
              <a:buFont typeface="Wingdings" panose="05000000000000000000" pitchFamily="2" charset="2"/>
              <a:buChar char="§"/>
              <a:defRPr/>
            </a:pPr>
            <a:r>
              <a:rPr lang="lo" sz="2400">
                <a:cs typeface="Arial" panose="020B0604020202020204" pitchFamily="34" charset="0"/>
              </a:rPr>
              <a:t>ແຜນສຸຂະພາບແບບກຸ່ມຂອງນາຍຈ້າງຂອງທ່ານຢຸດຕິການຄຸ້ມຄອງບາງສ່ວນ ຫຼື ທັງໝົດຂອງທ່ານ.</a:t>
            </a:r>
          </a:p>
          <a:p>
            <a:pPr marL="800100" lvl="1" indent="-342900" rtl="0">
              <a:buFont typeface="Wingdings" panose="05000000000000000000" pitchFamily="2" charset="2"/>
              <a:buChar char="§"/>
              <a:defRPr/>
            </a:pPr>
            <a:r>
              <a:rPr lang="lo" sz="2400">
                <a:cs typeface="Arial" panose="020B0604020202020204" pitchFamily="34" charset="0"/>
              </a:rPr>
              <a:t>ແຜນສຸຂະພາບແບບກຸ່ມຂອງນາຍຈ້າງຂອງທ່ານຈະເພີ່ມຄ່າໃຊ້ຈ່າຍຫຼາຍກວ່າ 25% ພາຍໃນເວລາ 12 ເດືອນ.</a:t>
            </a:r>
          </a:p>
          <a:p>
            <a:pPr marL="800100" lvl="1" indent="-342900" rtl="0">
              <a:buFont typeface="Wingdings" panose="05000000000000000000" pitchFamily="2" charset="2"/>
              <a:buChar char="§"/>
              <a:defRPr/>
            </a:pPr>
            <a:r>
              <a:rPr lang="lo" sz="2400">
                <a:cs typeface="Arial" panose="020B0604020202020204" pitchFamily="34" charset="0"/>
              </a:rPr>
              <a:t>ທ່ານຢູ່ໃນໄລຍະທົດລອງໃຊ້ແຜນ Medicare Advantage.</a:t>
            </a:r>
          </a:p>
          <a:p>
            <a:pPr marL="393700" lvl="1" indent="0" rtl="0">
              <a:buFont typeface="Wingdings 2" pitchFamily="18" charset="2"/>
              <a:buNone/>
              <a:defRPr/>
            </a:pPr>
            <a:endParaRPr lang="en-US" sz="2400" dirty="0">
              <a:cs typeface="Arial" panose="020B0604020202020204" pitchFamily="34" charset="0"/>
            </a:endParaRPr>
          </a:p>
          <a:p>
            <a:pPr rtl="0">
              <a:defRPr/>
            </a:pPr>
            <a:r>
              <a:rPr lang="lo" sz="2400" b="1">
                <a:cs typeface="Arial" panose="020B0604020202020204" pitchFamily="34" charset="0"/>
              </a:rPr>
              <a:t>     ຕ້ອງນຳໃຊ້ພາຍໃນ 63 ວັນ ນັບຈາກວັນທີ່ການຄຸ້ມຄອງອື່ນໆຂອງທ່ານສິ້ນສຸດລົງ.</a:t>
            </a:r>
          </a:p>
        </p:txBody>
      </p:sp>
    </p:spTree>
    <p:extLst>
      <p:ext uri="{BB962C8B-B14F-4D97-AF65-F5344CB8AC3E}">
        <p14:creationId xmlns:p14="http://schemas.microsoft.com/office/powerpoint/2010/main" val="1137986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ປະກັນໄພ Medigap</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rtlCol="0">
            <a:spAutoFit/>
          </a:bodyPr>
          <a:lstStyle/>
          <a:p>
            <a:pPr rtl="0"/>
            <a:r>
              <a:rPr lang="lo" sz="2800" b="1">
                <a:latin typeface="Arial" panose="020B0604020202020204" pitchFamily="34" charset="0"/>
                <a:cs typeface="Arial" panose="020B0604020202020204" pitchFamily="34" charset="0"/>
              </a:rPr>
              <a:t>ຖ້າມີຄຳຖາມ ໃຫ້ຕິດຕໍ່:</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30" y="1400948"/>
            <a:ext cx="6019540" cy="461665"/>
          </a:xfrm>
          <a:prstGeom prst="rect">
            <a:avLst/>
          </a:prstGeom>
          <a:noFill/>
        </p:spPr>
        <p:txBody>
          <a:bodyPr wrap="square" rtlCol="0">
            <a:spAutoFit/>
          </a:bodyPr>
          <a:lstStyle/>
          <a:p>
            <a:pPr rtl="0"/>
            <a:r>
              <a:rPr lang="lo" sz="2400" i="1"/>
              <a:t>ຫຼື ເຂົ້າໄປທີ່ Medicare.gov ເພື່ອຊອກຫານະໂຍບາຍຂອງ Medigap</a:t>
            </a:r>
          </a:p>
        </p:txBody>
      </p:sp>
      <p:pic>
        <p:nvPicPr>
          <p:cNvPr id="10" name="Picture 9" descr="Graphical user interface, website&#10;&#10;Description automatically generated">
            <a:extLst>
              <a:ext uri="{FF2B5EF4-FFF2-40B4-BE49-F238E27FC236}">
                <a16:creationId xmlns:a16="http://schemas.microsoft.com/office/drawing/2014/main" id="{28F2CAB6-566A-42D3-8693-85A82F25C77C}"/>
              </a:ext>
            </a:extLst>
          </p:cNvPr>
          <p:cNvPicPr>
            <a:picLocks noChangeAspect="1"/>
          </p:cNvPicPr>
          <p:nvPr/>
        </p:nvPicPr>
        <p:blipFill rotWithShape="1">
          <a:blip r:embed="rId3"/>
          <a:srcRect l="20176" t="15206" r="20000" b="21596"/>
          <a:stretch/>
        </p:blipFill>
        <p:spPr bwMode="auto">
          <a:xfrm>
            <a:off x="4038600" y="1905552"/>
            <a:ext cx="8153400" cy="4815924"/>
          </a:xfrm>
          <a:prstGeom prst="rect">
            <a:avLst/>
          </a:prstGeom>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001095"/>
          </a:xfrm>
          <a:prstGeom prst="rect">
            <a:avLst/>
          </a:prstGeom>
        </p:spPr>
        <p:txBody>
          <a:bodyPr wrap="square" rtlCol="0">
            <a:spAutoFit/>
          </a:bodyPr>
          <a:lstStyle/>
          <a:p>
            <a:pPr rtl="0">
              <a:buFont typeface="Wingdings" panose="05000000000000000000" pitchFamily="2" charset="2"/>
              <a:buChar char="§"/>
              <a:defRPr/>
            </a:pPr>
            <a:r>
              <a:rPr lang="lo" sz="2400"/>
              <a:t> ສາຍດ່ວນຂອງ Medigap ໃນ Wisconsin</a:t>
            </a:r>
          </a:p>
          <a:p>
            <a:pPr rtl="0">
              <a:defRPr/>
            </a:pPr>
            <a:r>
              <a:rPr lang="lo" sz="3200" b="1"/>
              <a:t>   </a:t>
            </a:r>
            <a:r>
              <a:rPr lang="lo" sz="2400" b="1"/>
              <a:t>1-800-242-1060</a:t>
            </a:r>
          </a:p>
          <a:p>
            <a:pPr lvl="1" rtl="0">
              <a:defRPr/>
            </a:pPr>
            <a:endParaRPr lang="en-US" altLang="en-US" sz="800" dirty="0"/>
          </a:p>
          <a:p>
            <a:pPr rtl="0">
              <a:buFont typeface="Wingdings" panose="05000000000000000000" pitchFamily="2" charset="2"/>
              <a:buChar char="§"/>
              <a:defRPr/>
            </a:pPr>
            <a:r>
              <a:rPr lang="lo" sz="2400"/>
              <a:t> ເຈົ້າໜ້າທີ່ຄະນະກຳມະການປະກັນໄພ  </a:t>
            </a:r>
          </a:p>
          <a:p>
            <a:pPr rtl="0">
              <a:defRPr/>
            </a:pPr>
            <a:r>
              <a:rPr lang="lo" sz="2800"/>
              <a:t>   </a:t>
            </a:r>
            <a:r>
              <a:rPr lang="lo" sz="2400" b="1"/>
              <a:t>1-800-236-8517</a:t>
            </a:r>
            <a:endParaRPr lang="en-US" altLang="en-US" sz="2400" dirty="0"/>
          </a:p>
          <a:p>
            <a:pPr rtl="0">
              <a:defRPr/>
            </a:pPr>
            <a:r>
              <a:rPr lang="lo" sz="2400"/>
              <a:t>    </a:t>
            </a:r>
            <a:r>
              <a:rPr lang="lo" sz="2400" u="sng">
                <a:solidFill>
                  <a:schemeClr val="accent1"/>
                </a:solidFill>
              </a:rPr>
              <a:t>https://oci.wi.gov</a:t>
            </a:r>
            <a:r>
              <a:rPr lang="lo" sz="2400" u="sng"/>
              <a:t> </a:t>
            </a:r>
          </a:p>
          <a:p>
            <a:pPr rtl="0">
              <a:defRPr/>
            </a:pPr>
            <a:endParaRPr lang="en-US" b="1" dirty="0"/>
          </a:p>
          <a:p>
            <a:pPr rtl="0">
              <a:buFont typeface="Wingdings" panose="05000000000000000000" pitchFamily="2" charset="2"/>
              <a:buChar char="§"/>
              <a:defRPr/>
            </a:pPr>
            <a:r>
              <a:rPr lang="lo" sz="2400"/>
              <a:t>  Medicare </a:t>
            </a:r>
          </a:p>
          <a:p>
            <a:pPr rtl="0">
              <a:defRPr/>
            </a:pPr>
            <a:r>
              <a:rPr lang="lo" sz="2400"/>
              <a:t>    </a:t>
            </a:r>
            <a:r>
              <a:rPr lang="lo" sz="2400" b="1"/>
              <a:t>1-800-MEDICARE</a:t>
            </a:r>
          </a:p>
          <a:p>
            <a:pPr rtl="0">
              <a:defRPr/>
            </a:pPr>
            <a:r>
              <a:rPr lang="lo" sz="2400"/>
              <a:t>    </a:t>
            </a:r>
            <a:r>
              <a:rPr lang="lo" sz="2400" u="sng">
                <a:hlinkClick r:id="rId4"/>
              </a:rPr>
              <a:t>www.Medicare.gov</a:t>
            </a:r>
            <a:br>
              <a:rPr lang="en-US" altLang="en-US" sz="2400" u="sng" dirty="0"/>
            </a:br>
            <a:endParaRPr lang="en-US" altLang="en-US" sz="2400" u="sng" dirty="0"/>
          </a:p>
        </p:txBody>
      </p:sp>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6959206" y="1999781"/>
            <a:ext cx="1293013" cy="1778199"/>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671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965115" y="1419611"/>
            <a:ext cx="10663222" cy="3093154"/>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ໂທຫາສາຍດ່ວນຂອງ Medigap ທີ່ເບີ 1-800-242-1060.</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ເຂົ້າເບິ່ງເວັບໄຊຂອງພະແນກບໍລິການສຸຂະພາບປະຈຳລັດ Wisconsin ໄດ້ທີ່</a:t>
            </a:r>
            <a:r>
              <a:rPr lang="lo" sz="3600" dirty="0">
                <a:cs typeface="Arial" panose="020B0604020202020204" pitchFamily="34" charset="0"/>
                <a:hlinkClick r:id="rId3"/>
              </a:rPr>
              <a:t>dhs.wi.gov/medicare-help</a:t>
            </a:r>
            <a:r>
              <a:rPr lang="lo"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47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493057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277348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lo" sz="240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49</a:t>
            </a:fld>
            <a:endParaRPr lang="en-US"/>
          </a:p>
        </p:txBody>
      </p:sp>
    </p:spTree>
    <p:extLst>
      <p:ext uri="{BB962C8B-B14F-4D97-AF65-F5344CB8AC3E}">
        <p14:creationId xmlns:p14="http://schemas.microsoft.com/office/powerpoint/2010/main" val="18654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584405" y="1441938"/>
            <a:ext cx="9023189" cy="3873644"/>
          </a:xfrm>
        </p:spPr>
        <p:txBody>
          <a:bodyPr rtlCol="0">
            <a:normAutofit fontScale="62500" lnSpcReduction="20000"/>
          </a:bodyPr>
          <a:lstStyle/>
          <a:p>
            <a:pPr marL="342900" indent="-342900" algn="l" rtl="0">
              <a:spcAft>
                <a:spcPts val="1200"/>
              </a:spcAft>
              <a:buFont typeface="Wingdings" panose="05000000000000000000" pitchFamily="2" charset="2"/>
              <a:buChar char="§"/>
            </a:pPr>
            <a:r>
              <a:rPr lang="lo" sz="3100" b="1" dirty="0">
                <a:cs typeface="Arial" charset="0"/>
              </a:rPr>
              <a:t>ຖ້າທ່ານໄດ້ຮັບເງິນສິນທົດແທນຈາກປະກັນສັງຄົມ</a:t>
            </a:r>
            <a:r>
              <a:rPr lang="lo" sz="3100" dirty="0">
                <a:cs typeface="Arial" charset="0"/>
              </a:rPr>
              <a:t> ຫຼືເບ້ຍບໍານານທາງລົດໄຟຢູ່ແລ້ວ, </a:t>
            </a:r>
            <a:r>
              <a:rPr lang="lo" sz="3100" b="1" dirty="0">
                <a:cs typeface="Arial" charset="0"/>
              </a:rPr>
              <a:t>ທ່ານຈະໄດ້ຮັບການລົງທະບຽນໂດຍອັດຕະໂນມັດເຂົ້າ</a:t>
            </a:r>
            <a:r>
              <a:rPr lang="lo" sz="3100" dirty="0">
                <a:cs typeface="Arial" charset="0"/>
              </a:rPr>
              <a:t>ໃນພາກ A ແລະ B ໃນມື້ທໍາອິດຂອງເດືອນທີ່ທ່ານມີອາຍຸຄົບ 65 ປີ.</a:t>
            </a:r>
          </a:p>
          <a:p>
            <a:pPr marL="342900" indent="-342900" algn="l" rtl="0">
              <a:spcAft>
                <a:spcPts val="1200"/>
              </a:spcAft>
              <a:buFont typeface="Wingdings" panose="05000000000000000000" pitchFamily="2" charset="2"/>
              <a:buChar char="§"/>
            </a:pPr>
            <a:r>
              <a:rPr lang="lo" sz="3100" b="1" dirty="0">
                <a:cs typeface="Arial" charset="0"/>
              </a:rPr>
              <a:t>ຖ້າທ່ານ</a:t>
            </a:r>
            <a:r>
              <a:rPr lang="lo" sz="3100" dirty="0">
                <a:cs typeface="Arial" charset="0"/>
              </a:rPr>
              <a:t>ມີອາຍຸໃກ້ຮອດ 65 ປີ ແລະ ປັດຈຸບັນນີ້ </a:t>
            </a:r>
            <a:r>
              <a:rPr lang="lo" sz="3100" b="1" dirty="0">
                <a:cs typeface="Arial" charset="0"/>
              </a:rPr>
              <a:t>ບໍ່ໄດ້ຮັບເງິນສິນທົດແທນຈາກປະກັນສັງຄົມ, ທ່ານຈຳເປັນຕ້ອງໄດ້ລົງທະບຽນເຂົ້າ</a:t>
            </a:r>
            <a:r>
              <a:rPr lang="lo" sz="3100" dirty="0">
                <a:cs typeface="Arial" charset="0"/>
              </a:rPr>
              <a:t>ໃນພາກ A ແລະ B </a:t>
            </a:r>
            <a:r>
              <a:rPr lang="lo" sz="3100" b="1" dirty="0">
                <a:cs typeface="Arial" charset="0"/>
              </a:rPr>
              <a:t>ກັບອົງການປະກັນສັງຄົມ</a:t>
            </a:r>
            <a:r>
              <a:rPr lang="lo" sz="3100" dirty="0">
                <a:cs typeface="Arial" charset="0"/>
              </a:rPr>
              <a:t>ໃນລະຫວ່າງ </a:t>
            </a:r>
            <a:r>
              <a:rPr lang="lo" sz="3100" i="1" dirty="0">
                <a:cs typeface="Arial" charset="0"/>
              </a:rPr>
              <a:t>ໄລຍະເວລາການລົງທະບຽນເບື້ອງຕົ້ນ </a:t>
            </a:r>
            <a:r>
              <a:rPr lang="lo" sz="3100" dirty="0">
                <a:cs typeface="Arial" charset="0"/>
              </a:rPr>
              <a:t>ຂອງທ່ານ:</a:t>
            </a:r>
          </a:p>
          <a:p>
            <a:pPr marL="800100" lvl="1" indent="-342900" algn="l" rtl="0">
              <a:lnSpc>
                <a:spcPct val="110000"/>
              </a:lnSpc>
              <a:spcBef>
                <a:spcPts val="0"/>
              </a:spcBef>
              <a:spcAft>
                <a:spcPts val="600"/>
              </a:spcAft>
              <a:buFont typeface="Wingdings" panose="05000000000000000000" pitchFamily="2" charset="2"/>
              <a:buChar char="§"/>
            </a:pPr>
            <a:r>
              <a:rPr lang="lo" sz="3100" dirty="0">
                <a:cs typeface="Arial" charset="0"/>
              </a:rPr>
              <a:t>ເຂົ້າເບິ່ງ</a:t>
            </a:r>
            <a:r>
              <a:rPr lang="lo" sz="3100" dirty="0">
                <a:cs typeface="Arial" charset="0"/>
                <a:hlinkClick r:id="rId3"/>
              </a:rPr>
              <a:t>ssa.gov</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lo" sz="3100" dirty="0"/>
              <a:t>ໂທຫາອົງການປະກັນສັງຄົມທີ່ເບີ 1-800-772-1213 (TTY 1-800-325-0778)</a:t>
            </a:r>
            <a:endParaRPr lang="en-US" altLang="en-US" sz="3100" dirty="0">
              <a:cs typeface="Arial" charset="0"/>
            </a:endParaRPr>
          </a:p>
          <a:p>
            <a:pPr marL="800100" lvl="1" indent="-342900" algn="l" rtl="0">
              <a:lnSpc>
                <a:spcPct val="110000"/>
              </a:lnSpc>
              <a:spcBef>
                <a:spcPts val="0"/>
              </a:spcBef>
              <a:spcAft>
                <a:spcPts val="600"/>
              </a:spcAft>
              <a:buFont typeface="Wingdings" panose="05000000000000000000" pitchFamily="2" charset="2"/>
              <a:buChar char="§"/>
            </a:pPr>
            <a:r>
              <a:rPr lang="lo" sz="3100" dirty="0">
                <a:cs typeface="Arial" charset="0"/>
              </a:rPr>
              <a:t>ຫຼື ເຂົ້າໄປທີ່ </a:t>
            </a:r>
            <a:r>
              <a:rPr lang="lo" sz="3100" dirty="0">
                <a:cs typeface="Arial" charset="0"/>
                <a:hlinkClick r:id="rId4"/>
              </a:rPr>
              <a:t>ຫ້ອງການປະກັນສັງຄົມປະຈຳທ້ອງຖິ່ນ</a:t>
            </a:r>
            <a:r>
              <a:rPr lang="lo" sz="3100" dirty="0">
                <a:cs typeface="Arial" charset="0"/>
              </a:rPr>
              <a:t> ຂອງທ່ານ</a:t>
            </a:r>
            <a:endParaRPr lang="en-US" altLang="en-US" sz="3100" dirty="0">
              <a:solidFill>
                <a:srgbClr val="FF0000"/>
              </a:solidFill>
              <a:cs typeface="Arial" charset="0"/>
            </a:endParaRPr>
          </a:p>
          <a:p>
            <a:pPr marL="342900" indent="-342900" algn="l" rtl="0">
              <a:spcAft>
                <a:spcPts val="1200"/>
              </a:spcAft>
              <a:buFont typeface="Wingdings" panose="05000000000000000000" pitchFamily="2" charset="2"/>
              <a:buChar char="§"/>
            </a:pPr>
            <a:r>
              <a:rPr lang="lo" sz="3100" b="1" dirty="0">
                <a:cs typeface="Arial" charset="0"/>
              </a:rPr>
              <a:t>ຖ້າທ່ານອາຍຸຕ່ຳກວ່າ 65 ປີ ແລະ ກາຍເປັນຄົນພິການແລ້ວ</a:t>
            </a:r>
            <a:r>
              <a:rPr lang="lo" sz="3100" dirty="0">
                <a:cs typeface="Arial" charset="0"/>
              </a:rPr>
              <a:t>, ທ່ານຈະໄດ້ຮັບການລົງທະບຽນໂດຍອັດຕະໂນມັດເຂົ້າໃນ Medicare ຫຼັງຈາກໄດ້ຮັບເງິນສິນທົດແທນຄວາມພິການຈາກປະກັນສັງຄົມ (SSDI) ເປັນເວລາ 24 ເດືອນຕິດຕໍ່ກັນແລ້ວ.</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ການລົງທະບຽນເຂົ້າ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1231106"/>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rtl="0"/>
            <a:endParaRPr lang="en-US" sz="1400" dirty="0"/>
          </a:p>
          <a:p>
            <a:pPr algn="ctr" rtl="0"/>
            <a:r>
              <a:rPr lang="lo" sz="2200"/>
              <a:t>ມີສິດເຂົ້າເຖິງຂໍ້ມູນສ່ວນຕົວຂອງທ່ານໄດ້ທຸກເວລາ ດ້ວຍການລົງທະບຽນກັບ </a:t>
            </a:r>
            <a:r>
              <a:rPr lang="lo" sz="2200" b="1">
                <a:hlinkClick r:id="rId5"/>
              </a:rPr>
              <a:t>Medicare.gov </a:t>
            </a:r>
            <a:endParaRPr lang="en-US" sz="2200" b="1" dirty="0"/>
          </a:p>
          <a:p>
            <a:pPr rtl="0"/>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4794" y="3449087"/>
            <a:ext cx="7285806" cy="964651"/>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647239"/>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sz="2600" b="1" dirty="0">
                <a:cs typeface="Arial" panose="020B0604020202020204" pitchFamily="34" charset="0"/>
              </a:rPr>
              <a:t>ພາກທີ 1: 	</a:t>
            </a:r>
            <a:r>
              <a:rPr lang="lo" sz="2600" dirty="0">
                <a:cs typeface="Arial" panose="020B0604020202020204" pitchFamily="34" charset="0"/>
              </a:rPr>
              <a:t>ການລົງທະບຽນເຂົ້າ Medicare </a:t>
            </a:r>
          </a:p>
          <a:p>
            <a:pPr marL="0" indent="0" rtl="0">
              <a:spcAft>
                <a:spcPts val="600"/>
              </a:spcAft>
              <a:buNone/>
            </a:pPr>
            <a:r>
              <a:rPr lang="lo" sz="2600" b="1" dirty="0">
                <a:cs typeface="Arial" panose="020B0604020202020204" pitchFamily="34" charset="0"/>
              </a:rPr>
              <a:t>ພາກທີ 2:</a:t>
            </a:r>
            <a:r>
              <a:rPr lang="lo" sz="2600" dirty="0">
                <a:cs typeface="Arial" panose="020B0604020202020204" pitchFamily="34" charset="0"/>
              </a:rPr>
              <a:t>	ພື້ນຖານ Medicare; ພາກ A; ພາກ B</a:t>
            </a:r>
          </a:p>
          <a:p>
            <a:pPr marL="0" indent="0" rtl="0">
              <a:spcAft>
                <a:spcPts val="600"/>
              </a:spcAft>
              <a:buNone/>
            </a:pPr>
            <a:r>
              <a:rPr lang="lo" sz="2600" b="1" dirty="0">
                <a:cs typeface="Arial" panose="020B0604020202020204" pitchFamily="34" charset="0"/>
              </a:rPr>
              <a:t>ພາກທີ 3: </a:t>
            </a:r>
            <a:r>
              <a:rPr lang="hu-HU" sz="2600" b="1" dirty="0">
                <a:cs typeface="Arial" panose="020B0604020202020204" pitchFamily="34" charset="0"/>
              </a:rPr>
              <a:t>	</a:t>
            </a:r>
            <a:r>
              <a:rPr lang="lo" sz="2600" dirty="0">
                <a:cs typeface="Arial" panose="020B0604020202020204" pitchFamily="34" charset="0"/>
              </a:rPr>
              <a:t>ທາງເລືອກໃນການຄຸ້ມຄອງຂອງທ່ານ; </a:t>
            </a:r>
            <a:r>
              <a:rPr lang="hu-HU" sz="2600" dirty="0">
                <a:cs typeface="Arial" panose="020B0604020202020204" pitchFamily="34" charset="0"/>
              </a:rPr>
              <a:t>		</a:t>
            </a:r>
            <a:r>
              <a:rPr lang="lo" sz="2600" dirty="0">
                <a:cs typeface="Arial" panose="020B0604020202020204" pitchFamily="34" charset="0"/>
              </a:rPr>
              <a:t>Medicare ດັ້ງເດີມ; 		ປະກັນໄພ </a:t>
            </a:r>
            <a:r>
              <a:rPr lang="hu-HU" sz="2600" dirty="0">
                <a:cs typeface="Arial" panose="020B0604020202020204" pitchFamily="34" charset="0"/>
              </a:rPr>
              <a:t>		</a:t>
            </a:r>
            <a:r>
              <a:rPr lang="lo" sz="2600" dirty="0">
                <a:cs typeface="Arial" panose="020B0604020202020204" pitchFamily="34" charset="0"/>
              </a:rPr>
              <a:t>Medigap</a:t>
            </a:r>
          </a:p>
          <a:p>
            <a:pPr marL="0" indent="0" rtl="0">
              <a:spcAft>
                <a:spcPts val="600"/>
              </a:spcAft>
              <a:buNone/>
            </a:pPr>
            <a:r>
              <a:rPr lang="lo" sz="2600" b="1" dirty="0">
                <a:cs typeface="Arial" panose="020B0604020202020204" pitchFamily="34" charset="0"/>
              </a:rPr>
              <a:t>ພາກທີ 4:</a:t>
            </a:r>
            <a:r>
              <a:rPr lang="hu-HU" sz="2600" b="1" dirty="0">
                <a:cs typeface="Arial" panose="020B0604020202020204" pitchFamily="34" charset="0"/>
              </a:rPr>
              <a:t>	</a:t>
            </a:r>
            <a:r>
              <a:rPr lang="lo" sz="2600" b="1" dirty="0">
                <a:cs typeface="Arial" panose="020B0604020202020204" pitchFamily="34" charset="0"/>
              </a:rPr>
              <a:t> ບັນດາແຜນ Medicare Advantage (ພາກ </a:t>
            </a:r>
            <a:r>
              <a:rPr lang="hu-HU" sz="2600" b="1" dirty="0">
                <a:cs typeface="Arial" panose="020B0604020202020204" pitchFamily="34" charset="0"/>
              </a:rPr>
              <a:t>		</a:t>
            </a:r>
            <a:r>
              <a:rPr lang="lo" sz="2600" b="1" dirty="0">
                <a:cs typeface="Arial" panose="020B0604020202020204" pitchFamily="34" charset="0"/>
              </a:rPr>
              <a:t>C); </a:t>
            </a:r>
            <a:br>
              <a:rPr lang="en-US" sz="2600" b="1" dirty="0">
                <a:cs typeface="Arial" panose="020B0604020202020204" pitchFamily="34" charset="0"/>
              </a:rPr>
            </a:br>
            <a:r>
              <a:rPr lang="lo" sz="2600" b="1" dirty="0">
                <a:cs typeface="Arial" panose="020B0604020202020204" pitchFamily="34" charset="0"/>
              </a:rPr>
              <a:t>	</a:t>
            </a:r>
            <a:r>
              <a:rPr lang="hu-HU" sz="2600" b="1" dirty="0">
                <a:cs typeface="Arial" panose="020B0604020202020204" pitchFamily="34" charset="0"/>
              </a:rPr>
              <a:t>	</a:t>
            </a:r>
            <a:r>
              <a:rPr lang="lo" sz="2600" b="1" dirty="0">
                <a:cs typeface="Arial" panose="020B0604020202020204" pitchFamily="34" charset="0"/>
              </a:rPr>
              <a:t>ປະເພດການຄຸ້ມຄອງອື່ນໆ </a:t>
            </a:r>
          </a:p>
          <a:p>
            <a:pPr marL="0" indent="0" rtl="0">
              <a:spcAft>
                <a:spcPts val="600"/>
              </a:spcAft>
              <a:buNone/>
            </a:pPr>
            <a:r>
              <a:rPr lang="lo" sz="2600" b="1" dirty="0">
                <a:cs typeface="Arial" panose="020B0604020202020204" pitchFamily="34" charset="0"/>
              </a:rPr>
              <a:t>ພາກທີ 5: 	</a:t>
            </a:r>
            <a:r>
              <a:rPr lang="lo" sz="2600" dirty="0">
                <a:cs typeface="Arial" panose="020B0604020202020204" pitchFamily="34" charset="0"/>
              </a:rPr>
              <a:t>Medicare ພາກ D; SeniorCare;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ໄລຍະເວລາເປີດການລົງທະບຽນປະຈໍາປີ</a:t>
            </a:r>
          </a:p>
          <a:p>
            <a:pPr marL="0" indent="0" rtl="0">
              <a:buNone/>
            </a:pPr>
            <a:r>
              <a:rPr lang="lo" sz="2600" b="1" dirty="0">
                <a:cs typeface="Arial" panose="020B0604020202020204" pitchFamily="34" charset="0"/>
              </a:rPr>
              <a:t>ພາກທີ 6:</a:t>
            </a:r>
            <a:r>
              <a:rPr lang="hu-HU" sz="2600" b="1" dirty="0">
                <a:cs typeface="Arial" panose="020B0604020202020204" pitchFamily="34" charset="0"/>
              </a:rPr>
              <a:t>	</a:t>
            </a:r>
            <a:r>
              <a:rPr lang="lo" sz="2600" dirty="0">
                <a:cs typeface="Arial" panose="020B0604020202020204" pitchFamily="34" charset="0"/>
              </a:rPr>
              <a:t>ການຊ່ວຍເຫຼືອແກ່ບຸກຄົນທີ່ມີລາຍໄດ້</a:t>
            </a:r>
            <a:r>
              <a:rPr lang="hu-HU" sz="2600" dirty="0">
                <a:cs typeface="Arial" panose="020B0604020202020204" pitchFamily="34" charset="0"/>
              </a:rPr>
              <a:t>		</a:t>
            </a:r>
            <a:r>
              <a:rPr lang="lo" sz="2600" dirty="0">
                <a:cs typeface="Arial" panose="020B0604020202020204" pitchFamily="34" charset="0"/>
              </a:rPr>
              <a:t>ຈຳກັດ; 		ການປົກປ້ອງຕົນ</a:t>
            </a:r>
            <a:r>
              <a:rPr lang="hu-HU" sz="2600" dirty="0">
                <a:cs typeface="Arial" panose="020B0604020202020204" pitchFamily="34" charset="0"/>
              </a:rPr>
              <a:t>		</a:t>
            </a:r>
            <a:r>
              <a:rPr lang="lo" sz="2600" dirty="0">
                <a:cs typeface="Arial" panose="020B0604020202020204" pitchFamily="34" charset="0"/>
              </a:rPr>
              <a:t>ເອງ ແລະ ການປ້ອງກັນການສໍ້ໂກງ;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a:t>ຊອກຫາຂໍ້ມູນລະອຽດເພີ່ມເຕີມໃນ</a:t>
            </a:r>
            <a:r>
              <a:rPr lang="lo" sz="1700">
                <a:hlinkClick r:id="rId3"/>
              </a:rPr>
              <a:t>ປື້ມຄູ່ມື Medicare ແລະ ທ່ານ</a:t>
            </a:r>
            <a:r>
              <a:rPr lang="lo" sz="170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50</a:t>
            </a:fld>
            <a:endParaRPr lang="en-US" dirty="0"/>
          </a:p>
        </p:txBody>
      </p:sp>
      <p:pic>
        <p:nvPicPr>
          <p:cNvPr id="5" name="Picture 4" descr="A close-up of a poster&#10;&#10;AI-generated content may be incorrect.">
            <a:extLst>
              <a:ext uri="{FF2B5EF4-FFF2-40B4-BE49-F238E27FC236}">
                <a16:creationId xmlns:a16="http://schemas.microsoft.com/office/drawing/2014/main" id="{6BE04CA7-2CCC-B75C-FE14-899F3B563F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7" y="1461331"/>
            <a:ext cx="2774988" cy="3594208"/>
          </a:xfrm>
          <a:prstGeom prst="rect">
            <a:avLst/>
          </a:prstGeom>
        </p:spPr>
      </p:pic>
    </p:spTree>
    <p:extLst>
      <p:ext uri="{BB962C8B-B14F-4D97-AF65-F5344CB8AC3E}">
        <p14:creationId xmlns:p14="http://schemas.microsoft.com/office/powerpoint/2010/main" val="2802693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ຍິນດີຕ້ອນຮັບສູ່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51</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3043518" y="2016479"/>
            <a:ext cx="7734748"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lo" sz="21600" b="1"/>
              <a:t>ພາກທີ 4</a:t>
            </a:r>
          </a:p>
          <a:p>
            <a:pPr rtl="0">
              <a:spcAft>
                <a:spcPts val="600"/>
              </a:spcAft>
            </a:pPr>
            <a:r>
              <a:rPr lang="lo" sz="16000"/>
              <a:t>ບັນດາແຜນ Advantage Medicare (ພາກ C)</a:t>
            </a:r>
          </a:p>
          <a:p>
            <a:pPr rtl="0">
              <a:spcAft>
                <a:spcPts val="600"/>
              </a:spcAft>
            </a:pPr>
            <a:r>
              <a:rPr lang="lo" sz="16000"/>
              <a:t>ປະເພດການຄຸ້ມຄອງອື່ນໆ</a:t>
            </a:r>
          </a:p>
        </p:txBody>
      </p:sp>
      <p:pic>
        <p:nvPicPr>
          <p:cNvPr id="8" name="Picture 7">
            <a:extLst>
              <a:ext uri="{FF2B5EF4-FFF2-40B4-BE49-F238E27FC236}">
                <a16:creationId xmlns:a16="http://schemas.microsoft.com/office/drawing/2014/main" id="{B9A9999E-306E-4D33-BFA9-965845B958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32" y="5409052"/>
            <a:ext cx="3016160" cy="947298"/>
          </a:xfrm>
          <a:prstGeom prst="rect">
            <a:avLst/>
          </a:prstGeom>
          <a:noFill/>
          <a:ln>
            <a:noFill/>
          </a:ln>
        </p:spPr>
      </p:pic>
    </p:spTree>
    <p:extLst>
      <p:ext uri="{BB962C8B-B14F-4D97-AF65-F5344CB8AC3E}">
        <p14:creationId xmlns:p14="http://schemas.microsoft.com/office/powerpoint/2010/main" val="1692848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ທາງເລືອກໃນການຄຸ້ມຄອງຂອງທ່ານ</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41876" y="1327047"/>
            <a:ext cx="10149924" cy="5023874"/>
            <a:chOff x="266702" y="1362427"/>
            <a:chExt cx="10149734" cy="5022931"/>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800" b="1">
                  <a:solidFill>
                    <a:srgbClr val="000000"/>
                  </a:solidFill>
                </a:rPr>
                <a:t>Medicare ດັ້ງເດີມ</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A</a:t>
              </a:r>
            </a:p>
            <a:p>
              <a:pPr algn="ctr" rtl="0">
                <a:defRPr/>
              </a:pPr>
              <a:r>
                <a:rPr lang="lo" sz="2000">
                  <a:solidFill>
                    <a:prstClr val="black"/>
                  </a:solidFill>
                </a:rPr>
                <a:t>ປະກັນໄພໂຮງໝໍ</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B</a:t>
              </a:r>
            </a:p>
            <a:p>
              <a:pPr algn="ctr" rtl="0">
                <a:defRPr/>
              </a:pPr>
              <a:r>
                <a:rPr lang="lo" sz="2000">
                  <a:solidFill>
                    <a:prstClr val="black"/>
                  </a:solidFill>
                </a:rPr>
                <a:t>ປະກັນໄພທາງການແພດ</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b="1">
                  <a:solidFill>
                    <a:srgbClr val="000000"/>
                  </a:solidFill>
                </a:rPr>
                <a:t>ທ່ານສາມາດເພີ່ມ</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D</a:t>
              </a:r>
            </a:p>
            <a:p>
              <a:pPr algn="ctr" rtl="0">
                <a:defRPr/>
              </a:pPr>
              <a:r>
                <a:rPr lang="lo" sz="2000">
                  <a:solidFill>
                    <a:prstClr val="black"/>
                  </a:solidFill>
                </a:rPr>
                <a:t>ການຄຸ້ມຄອງຢາຕາມໃບສັ່ງແພດ</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white"/>
                  </a:solidFill>
                </a:rPr>
                <a:t>ນະໂຍບາຍການປະກັນໄພເພີ່ມເຕີມໃສ່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sz="2800" b="1">
                  <a:solidFill>
                    <a:srgbClr val="000000"/>
                  </a:solidFill>
                </a:rPr>
                <a:t>ຫຼື</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481542" y="1362427"/>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400" b="1" dirty="0">
                  <a:solidFill>
                    <a:srgbClr val="000000"/>
                  </a:solidFill>
                </a:rPr>
                <a:t> </a:t>
              </a:r>
              <a:r>
                <a:rPr lang="lo" sz="3000" b="1" dirty="0">
                  <a:solidFill>
                    <a:srgbClr val="000000"/>
                  </a:solidFill>
                </a:rPr>
                <a:t>ແຜນ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dirty="0">
                  <a:solidFill>
                    <a:prstClr val="black"/>
                  </a:solidFill>
                </a:rPr>
                <a:t>ພາກ C</a:t>
              </a:r>
            </a:p>
            <a:p>
              <a:pPr algn="ctr" rtl="0">
                <a:defRPr/>
              </a:pPr>
              <a:r>
                <a:rPr lang="lo" sz="2000" dirty="0">
                  <a:solidFill>
                    <a:prstClr val="black"/>
                  </a:solidFill>
                </a:rPr>
                <a:t>ລວມພາກ A ແລະ ພາກ B ເຂົ້າກັນ</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b="1">
                  <a:solidFill>
                    <a:srgbClr val="000000"/>
                  </a:solidFill>
                </a:rPr>
                <a:t>ອາດຈະລວມເຂົ້າ ຫຼື ທ່ານອາດສາມາດເພີ່ມ</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76128" y="4250572"/>
              <a:ext cx="4400178"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dirty="0">
                  <a:solidFill>
                    <a:prstClr val="black"/>
                  </a:solidFill>
                </a:rPr>
                <a:t>ພາກ D</a:t>
              </a:r>
            </a:p>
            <a:p>
              <a:pPr algn="ctr" rtl="0">
                <a:defRPr/>
              </a:pPr>
              <a:r>
                <a:rPr lang="lo" sz="2000" dirty="0">
                  <a:solidFill>
                    <a:prstClr val="black"/>
                  </a:solidFill>
                </a:rPr>
                <a:t>ການຄຸ້ມຄອງຢາຕາມໃບສັ່ງແພດ</a:t>
              </a:r>
            </a:p>
            <a:p>
              <a:pPr algn="ctr" rtl="0">
                <a:defRPr/>
              </a:pPr>
              <a:r>
                <a:rPr lang="lo" sz="2000" dirty="0">
                  <a:solidFill>
                    <a:prstClr val="black"/>
                  </a:solidFill>
                </a:rPr>
                <a:t>(ແຜນຂອງພາກ C ສ່ວນໃຫຍ່ຈະຄຸ້ມຄອງຢາຕາມໃບສັ່ງແພດ. ທ່ານອາດຈະສາມາດເພີ່ມການຄຸ້ມຄອງຢາໃຫ້ກັບແຜນ</a:t>
              </a:r>
              <a:r>
                <a:rPr lang="lo" sz="2000" b="1" dirty="0">
                  <a:solidFill>
                    <a:prstClr val="black"/>
                  </a:solidFill>
                </a:rPr>
                <a:t>ບາງ</a:t>
              </a:r>
              <a:r>
                <a:rPr lang="lo" sz="2000" dirty="0">
                  <a:solidFill>
                    <a:prstClr val="black"/>
                  </a:solidFill>
                </a:rPr>
                <a:t>ປະເພດໄດ້ ຖ້າຍັງ</a:t>
              </a:r>
              <a:r>
                <a:rPr lang="lo" sz="2000" i="1" dirty="0">
                  <a:solidFill>
                    <a:prstClr val="black"/>
                  </a:solidFill>
                </a:rPr>
                <a:t>ບໍ່</a:t>
              </a:r>
              <a:r>
                <a:rPr lang="lo" sz="2000" dirty="0">
                  <a:solidFill>
                    <a:prstClr val="black"/>
                  </a:solidFill>
                </a:rPr>
                <a:t>ໄດ້ລວມເຂົ້າເທື່ອ.)</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9525"/>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7" name="Slide Number Placeholder 26">
            <a:extLst>
              <a:ext uri="{FF2B5EF4-FFF2-40B4-BE49-F238E27FC236}">
                <a16:creationId xmlns:a16="http://schemas.microsoft.com/office/drawing/2014/main" id="{A02FDFB0-881C-4547-87B3-40812F8C8E39}"/>
              </a:ext>
            </a:extLst>
          </p:cNvPr>
          <p:cNvSpPr>
            <a:spLocks noGrp="1"/>
          </p:cNvSpPr>
          <p:nvPr>
            <p:ph type="sldNum" sz="quarter" idx="12"/>
          </p:nvPr>
        </p:nvSpPr>
        <p:spPr/>
        <p:txBody>
          <a:bodyPr rtlCol="0"/>
          <a:lstStyle/>
          <a:p>
            <a:pPr rtl="0"/>
            <a:fld id="{844A7B69-93E2-4D34-896D-EFDD7F03AB74}" type="slidenum">
              <a:rPr lang="en-US" smtClean="0"/>
              <a:t>52</a:t>
            </a:fld>
            <a:endParaRPr lang="en-US"/>
          </a:p>
        </p:txBody>
      </p:sp>
    </p:spTree>
    <p:extLst>
      <p:ext uri="{BB962C8B-B14F-4D97-AF65-F5344CB8AC3E}">
        <p14:creationId xmlns:p14="http://schemas.microsoft.com/office/powerpoint/2010/main" val="4275608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ບັນດາແຜນ Advantage Medicare (ພາກ C)</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6" y="1608284"/>
            <a:ext cx="3218785" cy="4366060"/>
            <a:chOff x="263668" y="761522"/>
            <a:chExt cx="3218785" cy="4366060"/>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8" y="1240504"/>
              <a:ext cx="3218785" cy="3887078"/>
              <a:chOff x="5227436" y="1421111"/>
              <a:chExt cx="3132718" cy="3887077"/>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A</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ປະກັນໄພໂຮງໝໍ</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850" y="203706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B</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ປະກັນໄພທາງການແພດ</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37874" y="3676972"/>
                <a:ext cx="2624137" cy="1631216"/>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dirty="0">
                    <a:ln>
                      <a:noFill/>
                    </a:ln>
                    <a:solidFill>
                      <a:srgbClr val="1F497D"/>
                    </a:solidFill>
                    <a:effectLst/>
                    <a:uLnTx/>
                    <a:uFillTx/>
                  </a:rPr>
                  <a:t>ສ່ວນໃຫຍລວມມີພາກ D</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dirty="0">
                    <a:ln>
                      <a:noFill/>
                    </a:ln>
                    <a:solidFill>
                      <a:srgbClr val="1F497D"/>
                    </a:solidFill>
                    <a:effectLst/>
                    <a:uLnTx/>
                    <a:uFillTx/>
                  </a:rPr>
                  <a:t>ການຄຸ້ມຄອງຢາຕາມໃບສັ່ງແພດຂອງ Medicare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b="1" i="0" u="none" strike="noStrike" kern="0" cap="none" spc="0" normalizeH="0" noProof="0">
                  <a:ln>
                    <a:noFill/>
                  </a:ln>
                  <a:solidFill>
                    <a:srgbClr val="1F497D"/>
                  </a:solidFill>
                  <a:effectLst/>
                  <a:uLnTx/>
                  <a:uFillTx/>
                </a:rPr>
                <a:t>ພາກ C ລວມມີ</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9" y="1731625"/>
            <a:ext cx="7325720" cy="4001095"/>
          </a:xfrm>
          <a:prstGeom prst="rect">
            <a:avLst/>
          </a:prstGeom>
        </p:spPr>
        <p:txBody>
          <a:bodyPr wrap="square" rtlCol="0">
            <a:spAutoFit/>
          </a:bodyPr>
          <a:lstStyle/>
          <a:p>
            <a:pPr marL="214303" indent="-214303" defTabSz="514324" rtl="0">
              <a:spcBef>
                <a:spcPts val="600"/>
              </a:spcBef>
              <a:spcAft>
                <a:spcPts val="1200"/>
              </a:spcAft>
              <a:buFont typeface="Wingdings" panose="05000000000000000000" pitchFamily="2" charset="2"/>
              <a:buChar char="§"/>
              <a:defRPr/>
            </a:pPr>
            <a:r>
              <a:rPr lang="lo" sz="2800" dirty="0">
                <a:solidFill>
                  <a:prstClr val="black"/>
                </a:solidFill>
              </a:rPr>
              <a:t>Medicare Advantage, ບາງຄັ້ງເອີ້ນວ່າ ພາກ C, ລວມມີທັງພາກ A, ພາກ B ແລະ ປົກກະຕິແລ້ວແມ່ນພາກ D.</a:t>
            </a:r>
          </a:p>
          <a:p>
            <a:pPr marL="214303" indent="-214303" defTabSz="514324" rtl="0">
              <a:spcBef>
                <a:spcPts val="600"/>
              </a:spcBef>
              <a:spcAft>
                <a:spcPts val="1200"/>
              </a:spcAft>
              <a:buFont typeface="Wingdings" panose="05000000000000000000" pitchFamily="2" charset="2"/>
              <a:buChar char="§"/>
            </a:pPr>
            <a:r>
              <a:rPr lang="lo" sz="2800" dirty="0">
                <a:solidFill>
                  <a:prstClr val="black"/>
                </a:solidFill>
              </a:rPr>
              <a:t>ບັນດາບໍລິສັດປະກັນໄພເອກະຊົນທີ່ໄດ້ຮັບການອະນຸມັດໂດຍ Medicare ຈະໃຫ້ການຄຸ້ມຄອງ Medicare ຂອງທ່ານ.</a:t>
            </a:r>
          </a:p>
          <a:p>
            <a:pPr marL="214303" indent="-214303" defTabSz="514324" rtl="0">
              <a:spcBef>
                <a:spcPts val="600"/>
              </a:spcBef>
              <a:buFont typeface="Wingdings" panose="05000000000000000000" pitchFamily="2" charset="2"/>
              <a:buChar char="§"/>
            </a:pPr>
            <a:r>
              <a:rPr lang="lo" sz="2800" dirty="0">
                <a:solidFill>
                  <a:prstClr val="black"/>
                </a:solidFill>
              </a:rPr>
              <a:t>ໃນບັນດາແຜນສ່ວນໃຫຍ່ ທ່ານຈໍາເປັນຕ້ອງໄດ້ນຳໃຊ້ທ່ານໝໍ ແລະ ຜູ້ໃຫ້ບໍລິການອື່ນໆ ທີ່ຢູ່ໃນເຄືອຂ່າຍຂອງແຜນ ບໍ່ດັ່ງນັ້ນ ທ່ານຈະໄດ້ຈ່າຍຄ່າໃຊ້ຈ່າຍຫຼາຍຂຶ້ນ ຫຼື ໄດ້ຈ່າຍທັງໝົດ.</a:t>
            </a:r>
          </a:p>
        </p:txBody>
      </p:sp>
    </p:spTree>
    <p:extLst>
      <p:ext uri="{BB962C8B-B14F-4D97-AF65-F5344CB8AC3E}">
        <p14:creationId xmlns:p14="http://schemas.microsoft.com/office/powerpoint/2010/main" val="158722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ບັນດາແຜນ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131145" y="1608284"/>
            <a:ext cx="3218697" cy="3708539"/>
            <a:chOff x="263667" y="761522"/>
            <a:chExt cx="3218697" cy="3708539"/>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A</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ປະກັນໄພໂຮງໝໍ</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B</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ປະກັນໄພທາງການແພດ</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ສ່ວນໃຫຍລວມມີພາກ D</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ການຄຸ້ມຄອງຢາຕາມໃບສັ່ງແພດຂອງ Medicare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b="1" i="0" u="none" strike="noStrike" kern="0" cap="none" spc="0" normalizeH="0" noProof="0">
                  <a:ln>
                    <a:noFill/>
                  </a:ln>
                  <a:solidFill>
                    <a:srgbClr val="1F497D"/>
                  </a:solidFill>
                  <a:effectLst/>
                  <a:uLnTx/>
                  <a:uFillTx/>
                </a:rPr>
                <a:t>ພາກ C ລວມມີ</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639286" y="1209901"/>
            <a:ext cx="8423759" cy="5555367"/>
          </a:xfrm>
          <a:prstGeom prst="rect">
            <a:avLst/>
          </a:prstGeom>
        </p:spPr>
        <p:txBody>
          <a:bodyPr wrap="square" rtlCol="0">
            <a:spAutoFit/>
          </a:bodyPr>
          <a:lstStyle/>
          <a:p>
            <a:pPr defTabSz="514324" rtl="0">
              <a:spcBef>
                <a:spcPts val="600"/>
              </a:spcBef>
              <a:spcAft>
                <a:spcPts val="1200"/>
              </a:spcAft>
              <a:defRPr/>
            </a:pPr>
            <a:r>
              <a:rPr lang="lo" sz="2800" b="1" dirty="0">
                <a:solidFill>
                  <a:prstClr val="black"/>
                </a:solidFill>
                <a:latin typeface="Arial" panose="020B0604020202020204" pitchFamily="34" charset="0"/>
                <a:cs typeface="Arial" panose="020B0604020202020204" pitchFamily="34" charset="0"/>
              </a:rPr>
              <a:t>ປະເພດແຜນ Medicare Advantage</a:t>
            </a:r>
          </a:p>
          <a:p>
            <a:pPr marL="214303" indent="-214303" defTabSz="514324" rtl="0">
              <a:spcBef>
                <a:spcPts val="600"/>
              </a:spcBef>
              <a:spcAft>
                <a:spcPts val="1200"/>
              </a:spcAft>
              <a:buFont typeface="Wingdings" panose="05000000000000000000" pitchFamily="2" charset="2"/>
              <a:buChar char="§"/>
              <a:defRPr/>
            </a:pPr>
            <a:r>
              <a:rPr lang="lo" sz="2800" dirty="0">
                <a:solidFill>
                  <a:prstClr val="black"/>
                </a:solidFill>
              </a:rPr>
              <a:t>ແຜນ Health Maintenance Organization (HMO) ຂອງ Medicare </a:t>
            </a:r>
          </a:p>
          <a:p>
            <a:pPr marL="214303" indent="-214303" defTabSz="514324" rtl="0">
              <a:spcBef>
                <a:spcPts val="600"/>
              </a:spcBef>
              <a:spcAft>
                <a:spcPts val="1200"/>
              </a:spcAft>
              <a:buFont typeface="Wingdings" panose="05000000000000000000" pitchFamily="2" charset="2"/>
              <a:buChar char="§"/>
            </a:pPr>
            <a:r>
              <a:rPr lang="lo" sz="2800" dirty="0">
                <a:solidFill>
                  <a:prstClr val="black"/>
                </a:solidFill>
              </a:rPr>
              <a:t>ແຜນ Preferred Provider Organization (PPO) ຂອງ Medicare</a:t>
            </a:r>
          </a:p>
          <a:p>
            <a:pPr marL="214303" indent="-214303" defTabSz="514324" rtl="0">
              <a:spcBef>
                <a:spcPts val="600"/>
              </a:spcBef>
              <a:spcAft>
                <a:spcPts val="1200"/>
              </a:spcAft>
              <a:buFont typeface="Wingdings" panose="05000000000000000000" pitchFamily="2" charset="2"/>
              <a:buChar char="§"/>
            </a:pPr>
            <a:r>
              <a:rPr lang="lo" sz="2800" dirty="0">
                <a:solidFill>
                  <a:prstClr val="black"/>
                </a:solidFill>
              </a:rPr>
              <a:t>ແຜນ Private Fee-for-Services (PFFS) ຂອງ Medicare</a:t>
            </a:r>
          </a:p>
          <a:p>
            <a:pPr marL="214303" indent="-214303" defTabSz="514324" rtl="0">
              <a:spcBef>
                <a:spcPts val="600"/>
              </a:spcBef>
              <a:spcAft>
                <a:spcPts val="1200"/>
              </a:spcAft>
              <a:buFont typeface="Wingdings" panose="05000000000000000000" pitchFamily="2" charset="2"/>
              <a:buChar char="§"/>
            </a:pPr>
            <a:r>
              <a:rPr lang="lo" sz="2800" dirty="0">
                <a:solidFill>
                  <a:prstClr val="black"/>
                </a:solidFill>
              </a:rPr>
              <a:t>Special Needs (ຄວາມຕ້ອງການພິເສດ, SNP) ຂອງ Medicare</a:t>
            </a:r>
          </a:p>
          <a:p>
            <a:pPr marL="214303" indent="-214303" defTabSz="514324" rtl="0">
              <a:spcBef>
                <a:spcPts val="600"/>
              </a:spcBef>
              <a:buFont typeface="Wingdings" panose="05000000000000000000" pitchFamily="2" charset="2"/>
              <a:buChar char="§"/>
            </a:pPr>
            <a:r>
              <a:rPr lang="lo" sz="2800" dirty="0">
                <a:solidFill>
                  <a:prstClr val="black"/>
                </a:solidFill>
              </a:rPr>
              <a:t>Medical Savings Account (ບັນຊີເງິນຝາກປະຢັດທາງການແພດ, MSA) ຂອງ Medicare</a:t>
            </a:r>
          </a:p>
        </p:txBody>
      </p:sp>
    </p:spTree>
    <p:extLst>
      <p:ext uri="{BB962C8B-B14F-4D97-AF65-F5344CB8AC3E}">
        <p14:creationId xmlns:p14="http://schemas.microsoft.com/office/powerpoint/2010/main" val="2869929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ບັນດາແຜນ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204718" y="1170350"/>
            <a:ext cx="8987282" cy="5343001"/>
          </a:xfrm>
          <a:prstGeom prst="rect">
            <a:avLst/>
          </a:prstGeom>
        </p:spPr>
        <p:txBody>
          <a:bodyPr wrap="square" rtlCol="0">
            <a:spAutoFit/>
          </a:bodyPr>
          <a:lstStyle/>
          <a:p>
            <a:pPr rtl="0">
              <a:lnSpc>
                <a:spcPct val="110000"/>
              </a:lnSpc>
              <a:spcAft>
                <a:spcPts val="1200"/>
              </a:spcAft>
            </a:pPr>
            <a:r>
              <a:rPr lang="lo" sz="2800" b="1" dirty="0">
                <a:latin typeface="Arial" panose="020B0604020202020204" pitchFamily="34" charset="0"/>
                <a:cs typeface="Arial" panose="020B0604020202020204" pitchFamily="34" charset="0"/>
              </a:rPr>
              <a:t>ຖ້າທ່ານເຂົ້າຮ່ວມແຜນ Medicare Advantage ທ່ານ: </a:t>
            </a:r>
          </a:p>
          <a:p>
            <a:pPr marL="589343" lvl="1" indent="-285750" rtl="0">
              <a:lnSpc>
                <a:spcPct val="110000"/>
              </a:lnSpc>
              <a:spcAft>
                <a:spcPts val="600"/>
              </a:spcAft>
              <a:buFont typeface="Wingdings" panose="05000000000000000000" pitchFamily="2" charset="2"/>
              <a:buChar char="§"/>
            </a:pPr>
            <a:r>
              <a:rPr lang="lo" sz="2200" dirty="0"/>
              <a:t>ຍັງຄົງມີສິດ ແລະ ການປົກປ້ອງຈາກ Medicare.</a:t>
            </a:r>
          </a:p>
          <a:p>
            <a:pPr marL="589343" lvl="1" indent="-285750" rtl="0">
              <a:lnSpc>
                <a:spcPct val="110000"/>
              </a:lnSpc>
              <a:buFont typeface="Wingdings" panose="05000000000000000000" pitchFamily="2" charset="2"/>
              <a:buChar char="§"/>
            </a:pPr>
            <a:r>
              <a:rPr lang="lo" sz="2200" dirty="0"/>
              <a:t>ທ່ານຕ້ອງປະຕິບັດຕາມກົດລະບຽບຂອງແຜນ ສໍາລັບວິທີການຮັບການບໍລິການຂອງທ່ານ.</a:t>
            </a:r>
          </a:p>
          <a:p>
            <a:pPr marL="589343" lvl="1" indent="-285750" rtl="0">
              <a:lnSpc>
                <a:spcPct val="110000"/>
              </a:lnSpc>
              <a:buFont typeface="Wingdings" panose="05000000000000000000" pitchFamily="2" charset="2"/>
              <a:buChar char="§"/>
            </a:pPr>
            <a:r>
              <a:rPr lang="lo" sz="2200" dirty="0"/>
              <a:t>ສາມາດຈະເລືອກແຜນທີ່ປະກອບມີການຄຸ້ມຄອງຢາຕາມໃບສັ່ງແພດຂອງພາກ D.</a:t>
            </a:r>
          </a:p>
          <a:p>
            <a:pPr marL="589343" lvl="1" indent="-285750" rtl="0">
              <a:lnSpc>
                <a:spcPct val="110000"/>
              </a:lnSpc>
              <a:buFont typeface="Wingdings" panose="05000000000000000000" pitchFamily="2" charset="2"/>
              <a:buChar char="§"/>
            </a:pPr>
            <a:r>
              <a:rPr lang="lo" sz="2200" dirty="0"/>
              <a:t>ບໍ່ສາມາດເກັບຄ່າບໍລິການບາງຢ່າງຫຼາຍກ່ວາທີ່ທ່ານຈະໄດ້ຈ່າຍພາຍໃຕ້ Medicare ດັ້ງເດີມ.</a:t>
            </a:r>
          </a:p>
          <a:p>
            <a:pPr marL="589343" lvl="1" indent="-285750" rtl="0">
              <a:lnSpc>
                <a:spcPct val="110000"/>
              </a:lnSpc>
              <a:buFont typeface="Wingdings" panose="05000000000000000000" pitchFamily="2" charset="2"/>
              <a:buChar char="§"/>
            </a:pPr>
            <a:r>
              <a:rPr lang="lo" sz="2200" dirty="0"/>
              <a:t>ອາດຈະໄດ້ຮັບສິນທົດແທນ ແລະ ການແບ່ງປັນຄ່າໃຊ້ຈ່າຍທີ່ແຕກຕ່າງກັນ.</a:t>
            </a:r>
          </a:p>
          <a:p>
            <a:pPr marL="589343" lvl="1" indent="-285750" rtl="0">
              <a:lnSpc>
                <a:spcPct val="110000"/>
              </a:lnSpc>
              <a:spcAft>
                <a:spcPts val="600"/>
              </a:spcAft>
              <a:buFont typeface="Wingdings" panose="05000000000000000000" pitchFamily="2" charset="2"/>
              <a:buChar char="§"/>
            </a:pPr>
            <a:r>
              <a:rPr lang="lo" sz="2200" dirty="0"/>
              <a:t>ອາດຈະເລືອກແຜນທີ່ລວມມີສິນທົດແທນພິເສດທີ່ບໍ່ໄດ້ຮັບການຄຸ້ມຄອງໂດຍ Medicare ດັ້ງເດີມ ເຊັ່ນ: ການເບິ່ງແຍງດູແລສາຍຕາ ຫຼື ແຂ້ວ.</a:t>
            </a:r>
          </a:p>
          <a:p>
            <a:pPr marL="585773" lvl="1" indent="-285750" rtl="0">
              <a:lnSpc>
                <a:spcPct val="110000"/>
              </a:lnSpc>
              <a:buFont typeface="Wingdings" panose="05000000000000000000" pitchFamily="2" charset="2"/>
              <a:buChar char="§"/>
            </a:pPr>
            <a:r>
              <a:rPr lang="lo" sz="2200" dirty="0"/>
              <a:t>ບໍ່ສາມາດໃຊ້ນະໂຍບາຍ Medigap ເພື່ອເສີມການຄຸ້ມຄອງຂອງທ່ານໄດ້.</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59" y="1531673"/>
            <a:ext cx="3151434" cy="3708539"/>
            <a:chOff x="263666" y="761522"/>
            <a:chExt cx="3151434"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6" y="1240504"/>
              <a:ext cx="3151434" cy="3229557"/>
              <a:chOff x="5227436" y="1421111"/>
              <a:chExt cx="3067169"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A</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ປະກັນໄພໂຮງໝໍ</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12301" y="2084291"/>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B</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ປະກັນໄພທາງການແພດ</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ສ່ວນໃຫຍລວມມີພາກ D</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ການຄຸ້ມຄອງຢາຕາມໃບສັ່ງແພດຂອງ Medicare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b="1" i="0" u="none" strike="noStrike" kern="0" cap="none" spc="0" normalizeH="0" noProof="0">
                  <a:ln>
                    <a:noFill/>
                  </a:ln>
                  <a:solidFill>
                    <a:srgbClr val="1F497D"/>
                  </a:solidFill>
                  <a:effectLst/>
                  <a:uLnTx/>
                  <a:uFillTx/>
                </a:rPr>
                <a:t>ພາກ C ລວມມີ</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10016398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ແຜນ Medicare Advantage – ຄ່າໃຊ້ຈ່າຍຕ່າງໆ</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372702" y="1822185"/>
            <a:ext cx="8819297" cy="4742837"/>
          </a:xfrm>
          <a:prstGeom prst="rect">
            <a:avLst/>
          </a:prstGeom>
        </p:spPr>
        <p:txBody>
          <a:bodyPr wrap="square" rtlCol="0">
            <a:spAutoFit/>
          </a:bodyPr>
          <a:lstStyle/>
          <a:p>
            <a:pPr indent="-342900" rtl="0">
              <a:lnSpc>
                <a:spcPct val="110000"/>
              </a:lnSpc>
              <a:buFont typeface="Wingdings" panose="05000000000000000000" pitchFamily="2" charset="2"/>
              <a:buChar char="§"/>
            </a:pPr>
            <a:r>
              <a:rPr lang="lo" sz="2800" b="1" dirty="0"/>
              <a:t>ເບ້ຍປະກັນໄພລາຍເດືອນ</a:t>
            </a:r>
          </a:p>
          <a:p>
            <a:pPr marL="800100" lvl="1" indent="-342900" rtl="0">
              <a:lnSpc>
                <a:spcPct val="110000"/>
              </a:lnSpc>
              <a:spcBef>
                <a:spcPts val="600"/>
              </a:spcBef>
              <a:buFont typeface="Wingdings" panose="05000000000000000000" pitchFamily="2" charset="2"/>
              <a:buChar char="§"/>
            </a:pPr>
            <a:r>
              <a:rPr lang="lo" sz="2800" dirty="0"/>
              <a:t>ເບ້ຍປະກັນໄພຂອງພາກ B</a:t>
            </a:r>
          </a:p>
          <a:p>
            <a:pPr marL="800100" lvl="1" indent="-342900" rtl="0">
              <a:lnSpc>
                <a:spcPct val="110000"/>
              </a:lnSpc>
              <a:spcBef>
                <a:spcPts val="600"/>
              </a:spcBef>
              <a:buFont typeface="Wingdings" panose="05000000000000000000" pitchFamily="2" charset="2"/>
              <a:buChar char="§"/>
            </a:pPr>
            <a:r>
              <a:rPr lang="lo" sz="2800" dirty="0"/>
              <a:t>ເບ້ຍປະກັນໄພປະຈໍາເດືອນເພີ່ມເຕີມ, ຂຶ້ນຢູ່ກັບແຜນ</a:t>
            </a:r>
          </a:p>
          <a:p>
            <a:pPr marL="342900" indent="-342900" rtl="0">
              <a:lnSpc>
                <a:spcPct val="110000"/>
              </a:lnSpc>
              <a:spcBef>
                <a:spcPts val="600"/>
              </a:spcBef>
              <a:buFont typeface="Wingdings" panose="05000000000000000000" pitchFamily="2" charset="2"/>
              <a:buChar char="§"/>
            </a:pPr>
            <a:r>
              <a:rPr lang="lo" sz="2800" b="1" dirty="0"/>
              <a:t>ຈຳນວນທີ່ເປັນຄວາມຮັບຜິດຊອບສ່ວນທຳອິດ, ການປະກັນໄພຮ່ວມ ແລະ ການຈ່າຍຮ່ວມ </a:t>
            </a:r>
          </a:p>
          <a:p>
            <a:pPr marL="800100" lvl="1" indent="-342900" rtl="0">
              <a:lnSpc>
                <a:spcPct val="110000"/>
              </a:lnSpc>
              <a:spcBef>
                <a:spcPts val="600"/>
              </a:spcBef>
              <a:buFont typeface="Wingdings" panose="05000000000000000000" pitchFamily="2" charset="2"/>
              <a:buChar char="§"/>
            </a:pPr>
            <a:r>
              <a:rPr lang="lo" sz="2800" dirty="0"/>
              <a:t>ແຕກຕ່າງຈາກ Medicare ດັ້ງເດີມ</a:t>
            </a:r>
          </a:p>
          <a:p>
            <a:pPr marL="822960" lvl="2" indent="-342900" rtl="0">
              <a:lnSpc>
                <a:spcPct val="110000"/>
              </a:lnSpc>
              <a:buFont typeface="Wingdings" panose="05000000000000000000" pitchFamily="2" charset="2"/>
              <a:buChar char="§"/>
            </a:pPr>
            <a:r>
              <a:rPr lang="lo" sz="2800" dirty="0"/>
              <a:t>ແຕກຕ່າງກັນໄປຕາມແຕ່ລະແຜນ</a:t>
            </a:r>
          </a:p>
          <a:p>
            <a:pPr marL="822960" lvl="2" indent="-342900" rtl="0">
              <a:lnSpc>
                <a:spcPct val="110000"/>
              </a:lnSpc>
              <a:buFont typeface="Wingdings" panose="05000000000000000000" pitchFamily="2" charset="2"/>
              <a:buChar char="§"/>
            </a:pPr>
            <a:r>
              <a:rPr lang="lo" sz="2800" dirty="0"/>
              <a:t>ອາດຈະສູງກວ່າ ຖ້າຢູ່ນອກເຄືອຂ່າຍ</a:t>
            </a:r>
          </a:p>
          <a:p>
            <a:pPr marL="123831" indent="-342900" rtl="0">
              <a:lnSpc>
                <a:spcPct val="110000"/>
              </a:lnSpc>
              <a:spcBef>
                <a:spcPts val="600"/>
              </a:spcBef>
              <a:buFont typeface="Wingdings" panose="05000000000000000000" pitchFamily="2" charset="2"/>
              <a:buChar char="§"/>
            </a:pPr>
            <a:r>
              <a:rPr lang="lo" sz="2800" dirty="0"/>
              <a:t>ຈຳນວນທີ່ຕ້ອງໄດ້ຈົກຖົງຈ່າຍສູງສຸດ</a:t>
            </a:r>
          </a:p>
        </p:txBody>
      </p:sp>
      <p:sp>
        <p:nvSpPr>
          <p:cNvPr id="9" name="TextBox 8">
            <a:extLst>
              <a:ext uri="{FF2B5EF4-FFF2-40B4-BE49-F238E27FC236}">
                <a16:creationId xmlns:a16="http://schemas.microsoft.com/office/drawing/2014/main" id="{46A24921-099E-426C-B6F4-66AB44B0BDAC}"/>
              </a:ext>
            </a:extLst>
          </p:cNvPr>
          <p:cNvSpPr txBox="1"/>
          <p:nvPr/>
        </p:nvSpPr>
        <p:spPr>
          <a:xfrm>
            <a:off x="4141279" y="1239285"/>
            <a:ext cx="7212521" cy="584775"/>
          </a:xfrm>
          <a:prstGeom prst="rect">
            <a:avLst/>
          </a:prstGeom>
          <a:noFill/>
        </p:spPr>
        <p:txBody>
          <a:bodyPr wrap="square" rtlCol="0">
            <a:spAutoFit/>
          </a:bodyPr>
          <a:lstStyle/>
          <a:p>
            <a:pPr rtl="0"/>
            <a:r>
              <a:rPr lang="lo" sz="3200" b="1">
                <a:latin typeface="Arial" panose="020B0604020202020204" pitchFamily="34" charset="0"/>
                <a:cs typeface="Arial" panose="020B0604020202020204" pitchFamily="34" charset="0"/>
              </a:rPr>
              <a:t>ສິ່ງທີ່ທ່ານຈ່າຍ </a:t>
            </a:r>
          </a:p>
        </p:txBody>
      </p:sp>
      <p:grpSp>
        <p:nvGrpSpPr>
          <p:cNvPr id="21" name="Group 20"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207160" y="1531673"/>
            <a:ext cx="3218697" cy="3708539"/>
            <a:chOff x="263667" y="761522"/>
            <a:chExt cx="3218697" cy="3708539"/>
          </a:xfrm>
        </p:grpSpPr>
        <p:grpSp>
          <p:nvGrpSpPr>
            <p:cNvPr id="22" name="Group 21"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229557"/>
              <a:chOff x="5227436" y="1421111"/>
              <a:chExt cx="3132633" cy="3229556"/>
            </a:xfrm>
          </p:grpSpPr>
          <p:pic>
            <p:nvPicPr>
              <p:cNvPr id="25" name="Picture 24"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26" name="Picture 25"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27" name="Picture 26"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28" name="TextBox 27">
                <a:extLst>
                  <a:ext uri="{FF2B5EF4-FFF2-40B4-BE49-F238E27FC236}">
                    <a16:creationId xmlns:a16="http://schemas.microsoft.com/office/drawing/2014/main" id="{30F98E11-7161-4BB6-A388-7A2DA3C55CE4}"/>
                  </a:ext>
                </a:extLst>
              </p:cNvPr>
              <p:cNvSpPr txBox="1"/>
              <p:nvPr/>
            </p:nvSpPr>
            <p:spPr>
              <a:xfrm>
                <a:off x="5227436" y="1951824"/>
                <a:ext cx="1407569" cy="129266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A</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ປະກັນໄພໂຮງໝໍ</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9" name="TextBox 28">
                <a:extLst>
                  <a:ext uri="{FF2B5EF4-FFF2-40B4-BE49-F238E27FC236}">
                    <a16:creationId xmlns:a16="http://schemas.microsoft.com/office/drawing/2014/main" id="{AEC0A57D-B5D6-444D-9A0C-E299192C2079}"/>
                  </a:ext>
                </a:extLst>
              </p:cNvPr>
              <p:cNvSpPr txBox="1"/>
              <p:nvPr/>
            </p:nvSpPr>
            <p:spPr>
              <a:xfrm>
                <a:off x="7077765" y="1951824"/>
                <a:ext cx="1282304"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ພາກ B</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ປະກັນໄພທາງການແພດ</a:t>
                </a:r>
              </a:p>
            </p:txBody>
          </p:sp>
          <p:sp>
            <p:nvSpPr>
              <p:cNvPr id="30" name="TextBox 29">
                <a:extLst>
                  <a:ext uri="{FF2B5EF4-FFF2-40B4-BE49-F238E27FC236}">
                    <a16:creationId xmlns:a16="http://schemas.microsoft.com/office/drawing/2014/main" id="{D75F1388-AC77-4ED8-961A-B2B06C790D32}"/>
                  </a:ext>
                </a:extLst>
              </p:cNvPr>
              <p:cNvSpPr txBox="1"/>
              <p:nvPr/>
            </p:nvSpPr>
            <p:spPr>
              <a:xfrm>
                <a:off x="5590769" y="3635004"/>
                <a:ext cx="2509645" cy="10156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sz="2000" b="1" i="0" u="none" strike="noStrike" kern="0" cap="none" spc="0" normalizeH="0" noProof="0">
                    <a:ln>
                      <a:noFill/>
                    </a:ln>
                    <a:solidFill>
                      <a:srgbClr val="1F497D"/>
                    </a:solidFill>
                    <a:effectLst/>
                    <a:uLnTx/>
                    <a:uFillTx/>
                  </a:rPr>
                  <a:t>ສ່ວນໃຫຍລວມມີພາກ D</a:t>
                </a:r>
              </a:p>
              <a:p>
                <a:pPr marL="0" marR="0" lvl="0" indent="0" algn="ctr" defTabSz="685800" rtl="0" eaLnBrk="1" fontAlgn="auto" latinLnBrk="0" hangingPunct="1">
                  <a:lnSpc>
                    <a:spcPct val="100000"/>
                  </a:lnSpc>
                  <a:spcBef>
                    <a:spcPts val="0"/>
                  </a:spcBef>
                  <a:spcAft>
                    <a:spcPts val="0"/>
                  </a:spcAft>
                  <a:buClrTx/>
                  <a:buSzTx/>
                  <a:buFontTx/>
                  <a:buNone/>
                  <a:tabLst/>
                  <a:defRPr/>
                </a:pPr>
                <a:r>
                  <a:rPr lang="lo" sz="2000" b="0" i="0" u="none" strike="noStrike" kern="0" cap="none" spc="0" normalizeH="0" noProof="0">
                    <a:ln>
                      <a:noFill/>
                    </a:ln>
                    <a:solidFill>
                      <a:srgbClr val="1F497D"/>
                    </a:solidFill>
                    <a:effectLst/>
                    <a:uLnTx/>
                    <a:uFillTx/>
                  </a:rPr>
                  <a:t>ການຄຸ້ມຄອງຢາຕາມໃບສັ່ງແພດຂອງ Medicare</a:t>
                </a:r>
              </a:p>
            </p:txBody>
          </p:sp>
          <p:sp>
            <p:nvSpPr>
              <p:cNvPr id="31"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3"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lo" b="1" i="0" u="none" strike="noStrike" kern="0" cap="none" spc="0" normalizeH="0" noProof="0">
                  <a:ln>
                    <a:noFill/>
                  </a:ln>
                  <a:solidFill>
                    <a:srgbClr val="1F497D"/>
                  </a:solidFill>
                  <a:effectLst/>
                  <a:uLnTx/>
                  <a:uFillTx/>
                </a:rPr>
                <a:t>ພາກ C ລວມມີ</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rtlCol="0"/>
          <a:lstStyle/>
          <a:p>
            <a:pPr rtl="0"/>
            <a:fld id="{844A7B69-93E2-4D34-896D-EFDD7F03AB74}" type="slidenum">
              <a:rPr lang="en-US" smtClean="0"/>
              <a:t>56</a:t>
            </a:fld>
            <a:endParaRPr lang="en-US"/>
          </a:p>
        </p:txBody>
      </p:sp>
    </p:spTree>
    <p:extLst>
      <p:ext uri="{BB962C8B-B14F-4D97-AF65-F5344CB8AC3E}">
        <p14:creationId xmlns:p14="http://schemas.microsoft.com/office/powerpoint/2010/main" val="2986909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57</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ບັນດາແຜນ Medicare Advantage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791499" y="1538005"/>
            <a:ext cx="5304501" cy="5293757"/>
          </a:xfrm>
          <a:prstGeom prst="rect">
            <a:avLst/>
          </a:prstGeom>
          <a:solidFill>
            <a:schemeClr val="accent6">
              <a:lumMod val="20000"/>
              <a:lumOff val="80000"/>
            </a:schemeClr>
          </a:solidFill>
          <a:ln>
            <a:solidFill>
              <a:schemeClr val="tx1"/>
            </a:solidFill>
          </a:ln>
        </p:spPr>
        <p:txBody>
          <a:bodyPr wrap="square" rtlCol="0">
            <a:spAutoFit/>
          </a:bodyPr>
          <a:lstStyle/>
          <a:p>
            <a:pPr algn="ctr" rtl="0">
              <a:spcAft>
                <a:spcPts val="300"/>
              </a:spcAft>
            </a:pPr>
            <a:r>
              <a:rPr lang="lo" sz="3200" b="1" dirty="0"/>
              <a:t>ຂໍ້ດີ</a:t>
            </a:r>
          </a:p>
          <a:p>
            <a:pPr marL="285750" indent="-285750" rtl="0">
              <a:spcAft>
                <a:spcPts val="300"/>
              </a:spcAft>
              <a:buFont typeface="Wingdings" panose="05000000000000000000" pitchFamily="2" charset="2"/>
              <a:buChar char="§"/>
            </a:pPr>
            <a:r>
              <a:rPr lang="lo" sz="2200" b="1" dirty="0">
                <a:cs typeface="Arial" pitchFamily="34" charset="0"/>
              </a:rPr>
              <a:t>ອາດມີເບ້ຍປະກັນໄພລາຍເດືອນຕ່ຳກວ່າ </a:t>
            </a:r>
            <a:br>
              <a:rPr lang="en-US" sz="2200" dirty="0">
                <a:cs typeface="Arial" pitchFamily="34" charset="0"/>
              </a:rPr>
            </a:br>
            <a:r>
              <a:rPr lang="lo" sz="2200" dirty="0">
                <a:cs typeface="Arial" pitchFamily="34" charset="0"/>
              </a:rPr>
              <a:t>(ນອກເໜືອໄປຈາກພາກ B)</a:t>
            </a:r>
          </a:p>
          <a:p>
            <a:pPr marL="285750" indent="-285750" rtl="0">
              <a:spcAft>
                <a:spcPts val="300"/>
              </a:spcAft>
              <a:buFont typeface="Wingdings" panose="05000000000000000000" pitchFamily="2" charset="2"/>
              <a:buChar char="§"/>
            </a:pPr>
            <a:r>
              <a:rPr lang="lo" sz="2200" b="1" dirty="0">
                <a:cs typeface="Arial" pitchFamily="34" charset="0"/>
              </a:rPr>
              <a:t>ການເບິ່ງແຍງດູແລແບບປະສານງານ</a:t>
            </a:r>
            <a:r>
              <a:rPr lang="lo" sz="2200" dirty="0">
                <a:cs typeface="Arial" pitchFamily="34" charset="0"/>
              </a:rPr>
              <a:t>ກັບແພດໃນເຄືອຂ່າຍ</a:t>
            </a:r>
          </a:p>
          <a:p>
            <a:pPr marL="285750" indent="-285750" rtl="0">
              <a:spcAft>
                <a:spcPts val="300"/>
              </a:spcAft>
              <a:buFont typeface="Wingdings" panose="05000000000000000000" pitchFamily="2" charset="2"/>
              <a:buChar char="§"/>
            </a:pPr>
            <a:r>
              <a:rPr lang="lo" sz="2200" dirty="0"/>
              <a:t>ແຜນບາງອັນໃຫ້</a:t>
            </a:r>
            <a:r>
              <a:rPr lang="lo" sz="2200" b="1" dirty="0"/>
              <a:t>ສິນທົດແທນພິເສດ </a:t>
            </a:r>
            <a:r>
              <a:rPr lang="lo" sz="2200" dirty="0"/>
              <a:t>(ສາຍຕາ, ແຂ້ວ, ການໄດ້ຍິນ)</a:t>
            </a:r>
          </a:p>
          <a:p>
            <a:pPr marL="285750" indent="-285750" rtl="0">
              <a:spcAft>
                <a:spcPts val="300"/>
              </a:spcAft>
              <a:buFont typeface="Wingdings" panose="05000000000000000000" pitchFamily="2" charset="2"/>
              <a:buChar char="§"/>
            </a:pPr>
            <a:r>
              <a:rPr lang="lo" sz="2200" dirty="0"/>
              <a:t>ແຜນ​ ​ແລະ​ ທາງ​ເລືອກ​ທີ່ຫຼາກຫຼາຍ</a:t>
            </a:r>
          </a:p>
          <a:p>
            <a:pPr marL="285750" indent="-285750" rtl="0">
              <a:spcAft>
                <a:spcPts val="300"/>
              </a:spcAft>
              <a:buFont typeface="Wingdings" panose="05000000000000000000" pitchFamily="2" charset="2"/>
              <a:buChar char="§"/>
            </a:pPr>
            <a:r>
              <a:rPr lang="lo" sz="2200" dirty="0"/>
              <a:t>ສາມາດປ່ຽນແຜນໄດ້ໃນແຕ່ລະປີ</a:t>
            </a:r>
          </a:p>
          <a:p>
            <a:pPr marL="285750" indent="-285750" rtl="0">
              <a:spcAft>
                <a:spcPts val="300"/>
              </a:spcAft>
              <a:buFont typeface="Wingdings" panose="05000000000000000000" pitchFamily="2" charset="2"/>
              <a:buChar char="§"/>
            </a:pPr>
            <a:r>
              <a:rPr lang="lo" sz="2200" b="1" dirty="0"/>
              <a:t>ຈຳນວນການຈ່າຍຮ່ວມທີ່ຕ້ອງໄດ້ຈົກຖົງຈ່າຍສູງສຸດ</a:t>
            </a:r>
          </a:p>
          <a:p>
            <a:pPr marL="285750" indent="-285750" rtl="0">
              <a:spcAft>
                <a:spcPts val="300"/>
              </a:spcAft>
              <a:buFont typeface="Wingdings" panose="05000000000000000000" pitchFamily="2" charset="2"/>
              <a:buChar char="§"/>
            </a:pPr>
            <a:r>
              <a:rPr lang="lo" sz="2200" dirty="0"/>
              <a:t>ຕ້ອງປະຕິບັດຕາມກົດລະບຽບຂອງ Medicare</a:t>
            </a:r>
          </a:p>
          <a:p>
            <a:pPr rtl="0">
              <a:spcAft>
                <a:spcPts val="300"/>
              </a:spcAft>
            </a:pPr>
            <a:endParaRPr lang="en-US" sz="2200"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76743" y="1538004"/>
            <a:ext cx="5268686" cy="5216813"/>
          </a:xfrm>
          <a:prstGeom prst="rect">
            <a:avLst/>
          </a:prstGeom>
          <a:solidFill>
            <a:schemeClr val="accent2">
              <a:lumMod val="20000"/>
              <a:lumOff val="80000"/>
            </a:schemeClr>
          </a:solidFill>
          <a:ln>
            <a:solidFill>
              <a:schemeClr val="tx1"/>
            </a:solidFill>
          </a:ln>
        </p:spPr>
        <p:txBody>
          <a:bodyPr wrap="square" rtlCol="0">
            <a:spAutoFit/>
          </a:bodyPr>
          <a:lstStyle/>
          <a:p>
            <a:pPr algn="ctr" rtl="0">
              <a:spcAft>
                <a:spcPts val="300"/>
              </a:spcAft>
            </a:pPr>
            <a:r>
              <a:rPr lang="lo" sz="3200" b="1" dirty="0"/>
              <a:t>ຂໍ້ເສຍ</a:t>
            </a:r>
          </a:p>
          <a:p>
            <a:pPr marL="285750" indent="-285750" rtl="0">
              <a:spcAft>
                <a:spcPts val="300"/>
              </a:spcAft>
              <a:buFont typeface="Wingdings" panose="05000000000000000000" pitchFamily="2" charset="2"/>
              <a:buChar char="§"/>
            </a:pPr>
            <a:r>
              <a:rPr lang="lo" sz="2200" b="1" dirty="0">
                <a:cs typeface="Arial" pitchFamily="34" charset="0"/>
              </a:rPr>
              <a:t>ອາດ​ຈະ​ມີ​ລາຍ​ຈ່າຍ​ຈຳນວນທີ່ຕ້ອງໄດ້ຈົກຖົງຈ່າຍສູງ​ກວ່າ</a:t>
            </a:r>
          </a:p>
          <a:p>
            <a:pPr marL="285750" indent="-285750" rtl="0">
              <a:spcAft>
                <a:spcPts val="300"/>
              </a:spcAft>
              <a:buFont typeface="Wingdings" panose="05000000000000000000" pitchFamily="2" charset="2"/>
              <a:buChar char="§"/>
            </a:pPr>
            <a:r>
              <a:rPr lang="lo" sz="2200" b="1" dirty="0">
                <a:cs typeface="Arial" pitchFamily="34" charset="0"/>
              </a:rPr>
              <a:t>ຕ້ອງໄດ້ເຂົ້າພົບຜູ້ໃຫ້ບໍລິການໃນເຄືອຂ່າຍ</a:t>
            </a:r>
            <a:r>
              <a:rPr lang="lo" sz="2200" dirty="0">
                <a:cs typeface="Arial" pitchFamily="34" charset="0"/>
              </a:rPr>
              <a:t>; </a:t>
            </a:r>
            <a:br>
              <a:rPr lang="en-US" sz="2200" dirty="0">
                <a:cs typeface="Arial" pitchFamily="34" charset="0"/>
              </a:rPr>
            </a:br>
            <a:r>
              <a:rPr lang="lo" sz="2200" dirty="0">
                <a:cs typeface="Arial" pitchFamily="34" charset="0"/>
              </a:rPr>
              <a:t>ຄ່າໃຊ້ຈ່າຍສູງຂຶ້ນເມື່ອຢູ່ນອກເຄືອຂ່າຍ</a:t>
            </a:r>
          </a:p>
          <a:p>
            <a:pPr marL="285750" indent="-285750" rtl="0">
              <a:spcAft>
                <a:spcPts val="300"/>
              </a:spcAft>
              <a:buFont typeface="Wingdings" panose="05000000000000000000" pitchFamily="2" charset="2"/>
              <a:buChar char="§"/>
            </a:pPr>
            <a:r>
              <a:rPr lang="lo" sz="2200" dirty="0">
                <a:cs typeface="Arial" pitchFamily="34" charset="0"/>
              </a:rPr>
              <a:t>ອາດຈະຕ້ອງການ</a:t>
            </a:r>
            <a:r>
              <a:rPr lang="lo" sz="2200" b="1" dirty="0">
                <a:cs typeface="Arial" pitchFamily="34" charset="0"/>
              </a:rPr>
              <a:t>ການສົ່ງຕໍ່ ແລະ ການອະນຸຍາດລ່ວງໜ້າສໍາລັບການບໍລິການຕ່າງໆ</a:t>
            </a:r>
            <a:endParaRPr lang="en-US" sz="2200" dirty="0">
              <a:cs typeface="Arial" pitchFamily="34" charset="0"/>
            </a:endParaRPr>
          </a:p>
          <a:p>
            <a:pPr marL="285750" indent="-285750" rtl="0">
              <a:spcAft>
                <a:spcPts val="300"/>
              </a:spcAft>
              <a:buFont typeface="Wingdings" panose="05000000000000000000" pitchFamily="2" charset="2"/>
              <a:buChar char="§"/>
            </a:pPr>
            <a:r>
              <a:rPr lang="lo" sz="2200" dirty="0">
                <a:cs typeface="Arial" pitchFamily="34" charset="0"/>
              </a:rPr>
              <a:t>ບໍ່ມີອຳນາດ ຫຼື ການປົກປ້ອງຂອງລັດ ສຳລັບສິນທົດແທນພິເສດ</a:t>
            </a:r>
          </a:p>
          <a:p>
            <a:pPr marL="285750" indent="-285750" rtl="0">
              <a:spcAft>
                <a:spcPts val="300"/>
              </a:spcAft>
              <a:buFont typeface="Wingdings" panose="05000000000000000000" pitchFamily="2" charset="2"/>
              <a:buChar char="§"/>
            </a:pPr>
            <a:r>
              <a:rPr lang="lo" sz="2200" dirty="0">
                <a:cs typeface="Arial" pitchFamily="34" charset="0"/>
              </a:rPr>
              <a:t>ຄວາມສັບສົນກ່ຽວກັບແຜນ/ການຄຸ້ມຄອງ</a:t>
            </a:r>
          </a:p>
          <a:p>
            <a:pPr marL="285750" indent="-285750" rtl="0">
              <a:spcAft>
                <a:spcPts val="300"/>
              </a:spcAft>
              <a:buFont typeface="Wingdings" panose="05000000000000000000" pitchFamily="2" charset="2"/>
              <a:buChar char="§"/>
            </a:pPr>
            <a:r>
              <a:rPr lang="lo" sz="2200" dirty="0">
                <a:cs typeface="Arial" pitchFamily="34" charset="0"/>
              </a:rPr>
              <a:t>ຕ້ອງ</a:t>
            </a:r>
            <a:r>
              <a:rPr lang="lo" sz="2200" b="1" dirty="0">
                <a:cs typeface="Arial" pitchFamily="34" charset="0"/>
              </a:rPr>
              <a:t>ປະເມີນແຜນຄືນໃນແຕ່ລະປີ</a:t>
            </a:r>
            <a:r>
              <a:rPr lang="lo" sz="2200" dirty="0">
                <a:cs typeface="Arial" pitchFamily="34" charset="0"/>
              </a:rPr>
              <a:t>; ອາດຈະຕ້ອງໄດ້ປ່ຽນແຜນ (ແລະ ຜູ້ໃຫ້ບໍລິການ)</a:t>
            </a:r>
          </a:p>
        </p:txBody>
      </p:sp>
    </p:spTree>
    <p:extLst>
      <p:ext uri="{BB962C8B-B14F-4D97-AF65-F5344CB8AC3E}">
        <p14:creationId xmlns:p14="http://schemas.microsoft.com/office/powerpoint/2010/main" val="1526230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ປະເພດການປະກັນສຸຂະພາບອື່ນໆ</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3668233" y="1107996"/>
            <a:ext cx="7685567" cy="4273826"/>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defRPr/>
            </a:pPr>
            <a:r>
              <a:rPr lang="lo" b="1" dirty="0">
                <a:cs typeface="Arial" panose="020B0604020202020204" pitchFamily="34" charset="0"/>
              </a:rPr>
              <a:t>ແຜນສຸຂະພາບແບບກຸ່ມຂອງນາຍຈ້າງ/ຜູ້ບຳນານ</a:t>
            </a:r>
          </a:p>
          <a:p>
            <a:pPr lvl="1" rtl="0">
              <a:defRPr/>
            </a:pPr>
            <a:r>
              <a:rPr lang="lo" dirty="0">
                <a:cs typeface="Arial" panose="020B0604020202020204" pitchFamily="34" charset="0"/>
              </a:rPr>
              <a:t>ສອບຖາມແຜນສໍາລັບລາຍລະອຽດກ່ຽວກັບການຄຸ້ມຄອງ.</a:t>
            </a:r>
          </a:p>
          <a:p>
            <a:pPr lvl="1" rtl="0">
              <a:defRPr/>
            </a:pPr>
            <a:r>
              <a:rPr lang="lo" dirty="0">
                <a:cs typeface="Arial" panose="020B0604020202020204" pitchFamily="34" charset="0"/>
              </a:rPr>
              <a:t>ແຜນບາງອັນໃຫ້ການຄຸ້ມຄອງຕາມໃບສັ່ງແພດ</a:t>
            </a:r>
            <a:r>
              <a:rPr lang="lo" b="1" dirty="0">
                <a:cs typeface="Arial" panose="020B0604020202020204" pitchFamily="34" charset="0"/>
              </a:rPr>
              <a:t>ທີ່ເຊື່ອຖືໄດ້</a:t>
            </a:r>
            <a:r>
              <a:rPr lang="lo" dirty="0">
                <a:cs typeface="Arial" panose="020B0604020202020204" pitchFamily="34" charset="0"/>
              </a:rPr>
              <a:t>.</a:t>
            </a:r>
          </a:p>
          <a:p>
            <a:pPr lvl="1" rtl="0">
              <a:defRPr/>
            </a:pPr>
            <a:r>
              <a:rPr lang="lo" dirty="0">
                <a:cs typeface="Arial" panose="020B0604020202020204" pitchFamily="34" charset="0"/>
              </a:rPr>
              <a:t>ຕິດຕໍ່ນາຍຈ້າງ ຫຼື ຜູ້ບໍລິຫານສິນທົດແທນຂອງສະຫະພັນ ເພື່ອຊອກຮູ້ວ່າການປະກັນໄພຂອງທ່ານເຮັດວຽກກັບ Medicare ຄືແນວໃດ.</a:t>
            </a:r>
          </a:p>
          <a:p>
            <a:pPr marL="393700" lvl="1" indent="0" rtl="0">
              <a:buFont typeface="Arial" panose="020B0604020202020204" pitchFamily="34" charset="0"/>
              <a:buNone/>
              <a:defRPr/>
            </a:pPr>
            <a:endParaRPr lang="en-US" altLang="en-US" sz="900" dirty="0">
              <a:cs typeface="Arial" panose="020B0604020202020204" pitchFamily="34" charset="0"/>
            </a:endParaRPr>
          </a:p>
          <a:p>
            <a:pPr rtl="0">
              <a:defRPr/>
            </a:pPr>
            <a:r>
              <a:rPr lang="lo" b="1" dirty="0">
                <a:cs typeface="Arial" panose="020B0604020202020204" pitchFamily="34" charset="0"/>
              </a:rPr>
              <a:t>ການຄຸ້ມຄອງທາງທະຫານ</a:t>
            </a:r>
            <a:r>
              <a:rPr lang="lo" dirty="0">
                <a:cs typeface="Arial" panose="020B0604020202020204" pitchFamily="34" charset="0"/>
              </a:rPr>
              <a:t>: Veterans Administration (ອົງການຄຸ້ມຄອງນັກຮົບເກົ່າ, VA) ຫຼື TriCare</a:t>
            </a:r>
            <a:endParaRPr lang="en-US" altLang="en-US" dirty="0">
              <a:cs typeface="Arial" panose="020B0604020202020204" pitchFamily="34" charset="0"/>
            </a:endParaRPr>
          </a:p>
          <a:p>
            <a:pPr marL="0" indent="0" rtl="0">
              <a:buFont typeface="Arial" panose="020B0604020202020204" pitchFamily="34" charset="0"/>
              <a:buNone/>
              <a:defRPr/>
            </a:pPr>
            <a:endParaRPr lang="en-US" altLang="en-US" sz="900" b="1" dirty="0">
              <a:cs typeface="Arial" panose="020B0604020202020204" pitchFamily="34" charset="0"/>
            </a:endParaRPr>
          </a:p>
          <a:p>
            <a:pPr rtl="0">
              <a:defRPr/>
            </a:pPr>
            <a:r>
              <a:rPr lang="lo" b="1" dirty="0">
                <a:cs typeface="Arial" panose="020B0604020202020204" pitchFamily="34" charset="0"/>
              </a:rPr>
              <a:t>Medicaid ແລະ ໂຄງການຊ່ວຍເຫຼືອທາງດ້ານການເງິນ</a:t>
            </a:r>
          </a:p>
          <a:p>
            <a:pPr rtl="0">
              <a:defRPr/>
            </a:pPr>
            <a:endParaRPr lang="en-US" altLang="en-US" dirty="0">
              <a:cs typeface="Arial" panose="020B0604020202020204" pitchFamily="34" charset="0"/>
            </a:endParaRPr>
          </a:p>
          <a:p>
            <a:pPr rtl="0">
              <a:defRPr/>
            </a:pPr>
            <a:endParaRPr lang="en-US" altLang="en-US" sz="32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1054183" y="5135376"/>
            <a:ext cx="1944717" cy="1220974"/>
          </a:xfrm>
          <a:prstGeom prst="rect">
            <a:avLst/>
          </a:prstGeom>
          <a:noFill/>
          <a:ln w="9525">
            <a:noFill/>
            <a:miter lim="800000"/>
            <a:headEnd/>
            <a:tailEnd/>
          </a:ln>
        </p:spPr>
      </p:pic>
      <p:pic>
        <p:nvPicPr>
          <p:cNvPr id="1026" name="Picture 2" descr="Tier 1 Graphc Standards: Foundation for Brand Maintenance and Evolution">
            <a:extLst>
              <a:ext uri="{FF2B5EF4-FFF2-40B4-BE49-F238E27FC236}">
                <a16:creationId xmlns:a16="http://schemas.microsoft.com/office/drawing/2014/main" id="{9DE14655-B4A5-45DC-863D-36ECC44161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240" y="3197887"/>
            <a:ext cx="1612605" cy="161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surance — Dermatology Solutions">
            <a:extLst>
              <a:ext uri="{FF2B5EF4-FFF2-40B4-BE49-F238E27FC236}">
                <a16:creationId xmlns:a16="http://schemas.microsoft.com/office/drawing/2014/main" id="{BE696A23-33C7-455D-A412-5661CA6F33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4036" y="1387989"/>
            <a:ext cx="1485014" cy="148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437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176131" y="1489949"/>
            <a:ext cx="10663222" cy="3093154"/>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ໂທຫາສາຍດ່ວນຂອງ Medigap ທີ່ເບີ 1-800-242-1060.</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ເຂົ້າເບິ່ງເວັບໄຊຂອງພະແນກບໍລິການສຸຂະພາບປະຈຳລັດ Wisconsin ໄດ້ທີ່</a:t>
            </a:r>
            <a:r>
              <a:rPr lang="lo" sz="3600" dirty="0">
                <a:cs typeface="Arial" panose="020B0604020202020204" pitchFamily="34" charset="0"/>
                <a:hlinkClick r:id="rId3"/>
              </a:rPr>
              <a:t>dhs.wi.gov/medicare-help</a:t>
            </a:r>
            <a:r>
              <a:rPr lang="lo"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59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4182490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78841"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ການລົງທະບຽນເຂົ້າ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250975" y="1183600"/>
            <a:ext cx="9439983" cy="5355312"/>
          </a:xfrm>
          <a:prstGeom prst="rect">
            <a:avLst/>
          </a:prstGeom>
        </p:spPr>
        <p:txBody>
          <a:bodyPr wrap="square" rtlCol="0">
            <a:spAutoFit/>
          </a:bodyPr>
          <a:lstStyle/>
          <a:p>
            <a:pPr marL="342900" indent="-342900" rtl="0">
              <a:lnSpc>
                <a:spcPct val="90000"/>
              </a:lnSpc>
              <a:buFont typeface="Wingdings" panose="05000000000000000000" pitchFamily="2" charset="2"/>
              <a:buChar char="§"/>
            </a:pPr>
            <a:r>
              <a:rPr lang="lo" sz="2400" b="1" dirty="0">
                <a:cs typeface="Arial" charset="0"/>
              </a:rPr>
              <a:t>ໄລຍະເວລາການລົງທະບຽນເບື້ອງຕົ້ນ</a:t>
            </a:r>
          </a:p>
          <a:p>
            <a:pPr lvl="1" rtl="0">
              <a:lnSpc>
                <a:spcPct val="90000"/>
              </a:lnSpc>
            </a:pPr>
            <a:r>
              <a:rPr lang="lo" sz="2200" dirty="0">
                <a:cs typeface="Arial" charset="0"/>
              </a:rPr>
              <a:t>ໄລຍະເວລາ 7 ເດືອນ ປະກອບດ້ວຍ 3 ເດືອນກ່ອນ, ເດືອນປັດຈຸບັນ ແລະ </a:t>
            </a:r>
          </a:p>
          <a:p>
            <a:pPr lvl="1" rtl="0">
              <a:lnSpc>
                <a:spcPct val="90000"/>
              </a:lnSpc>
            </a:pPr>
            <a:r>
              <a:rPr lang="lo" sz="2200" dirty="0">
                <a:cs typeface="Arial" charset="0"/>
              </a:rPr>
              <a:t>3 ເດືອນຫຼັງຈາກວັນຄົບຮອບວັນເກີດ 65 ປີ.</a:t>
            </a:r>
            <a:br>
              <a:rPr lang="en-US" altLang="en-US" sz="2200" dirty="0">
                <a:cs typeface="Arial" charset="0"/>
              </a:rPr>
            </a:br>
            <a:r>
              <a:rPr lang="lo" sz="2200" b="1" dirty="0">
                <a:cs typeface="Arial" charset="0"/>
              </a:rPr>
              <a:t>ຈະບໍ່ມີການປັບໃໝ.</a:t>
            </a:r>
            <a:endParaRPr lang="en-US" altLang="en-US" sz="2200" dirty="0">
              <a:cs typeface="Arial" charset="0"/>
            </a:endParaRPr>
          </a:p>
          <a:p>
            <a:pPr rtl="0">
              <a:lnSpc>
                <a:spcPct val="90000"/>
              </a:lnSpc>
            </a:pPr>
            <a:endParaRPr lang="en-US" altLang="en-US" sz="2000" dirty="0">
              <a:cs typeface="Arial" charset="0"/>
            </a:endParaRPr>
          </a:p>
          <a:p>
            <a:pPr marL="342900" indent="-342900" rtl="0">
              <a:lnSpc>
                <a:spcPct val="90000"/>
              </a:lnSpc>
              <a:buFont typeface="Wingdings" panose="05000000000000000000" pitchFamily="2" charset="2"/>
              <a:buChar char="§"/>
            </a:pPr>
            <a:r>
              <a:rPr lang="lo" sz="2400" b="1" dirty="0">
                <a:cs typeface="Arial" charset="0"/>
              </a:rPr>
              <a:t>ໄລຍະເວລາການລົງທະບຽນພິເສດ </a:t>
            </a:r>
            <a:endParaRPr lang="en-US" altLang="en-US" sz="2400" dirty="0">
              <a:cs typeface="Arial" charset="0"/>
            </a:endParaRPr>
          </a:p>
          <a:p>
            <a:pPr lvl="1" rtl="0">
              <a:lnSpc>
                <a:spcPct val="90000"/>
              </a:lnSpc>
            </a:pPr>
            <a:r>
              <a:rPr lang="lo" sz="2200" dirty="0">
                <a:cs typeface="Arial" charset="0"/>
              </a:rPr>
              <a:t>ຖ້າທ່ານພວມລໍຖ້າລົງທະບຽນເຂົ້າພາກ B ຍ້ອນທ່ານ ຫຼື ຄູ່ສົມລົດຂອງທ່ານຍັງຄົງເຮັດວຽກຢູ່ ແລະ ມີການຄຸ້ມຄອງຈາກແຜນປະກັນສຸຂະພາບກຸ່ມ, ທ່ານສາມາດລົງທະບຽນໄດ້ໃນລະຫວ່າງ 8 ເດືອນ ຫຼັງຈາກເດືອນທີ່ການຄຸ້ມຄອງຂອງແຜນກຸ່ມສິ້ນສຸດລົງ</a:t>
            </a:r>
            <a:r>
              <a:rPr lang="lo" sz="2200" i="1" dirty="0">
                <a:cs typeface="Arial" charset="0"/>
              </a:rPr>
              <a:t>ຫຼື </a:t>
            </a:r>
            <a:r>
              <a:rPr lang="lo" sz="2200" dirty="0">
                <a:cs typeface="Arial" charset="0"/>
              </a:rPr>
              <a:t>ການຈ້າງງານສິ້ນສຸດລົງ (ແລ້ວແຕ່ວ່າອັນໃດມາເກີດຂຶ້ນກ່ອນ).  </a:t>
            </a:r>
            <a:br>
              <a:rPr lang="en-US" altLang="en-US" sz="2200" dirty="0">
                <a:cs typeface="Arial" charset="0"/>
              </a:rPr>
            </a:br>
            <a:r>
              <a:rPr lang="lo" sz="2200" b="1" dirty="0">
                <a:cs typeface="Arial" charset="0"/>
              </a:rPr>
              <a:t>ຈະບໍ່ມີການປັບໃໝ.</a:t>
            </a:r>
          </a:p>
          <a:p>
            <a:pPr rtl="0">
              <a:lnSpc>
                <a:spcPct val="90000"/>
              </a:lnSpc>
            </a:pPr>
            <a:endParaRPr lang="en-US" altLang="en-US" sz="2400" b="1" dirty="0">
              <a:cs typeface="Arial" charset="0"/>
            </a:endParaRPr>
          </a:p>
          <a:p>
            <a:pPr marL="342900" indent="-342900" rtl="0">
              <a:lnSpc>
                <a:spcPct val="90000"/>
              </a:lnSpc>
              <a:buFont typeface="Wingdings" panose="05000000000000000000" pitchFamily="2" charset="2"/>
              <a:buChar char="§"/>
            </a:pPr>
            <a:r>
              <a:rPr lang="lo" sz="2400" b="1" dirty="0">
                <a:cs typeface="Arial" charset="0"/>
              </a:rPr>
              <a:t>ໄລຍະເວລາການລົງທະບຽນທົ່ວໄປ</a:t>
            </a:r>
          </a:p>
          <a:p>
            <a:pPr lvl="1" rtl="0">
              <a:lnSpc>
                <a:spcPct val="90000"/>
              </a:lnSpc>
            </a:pPr>
            <a:r>
              <a:rPr lang="lo" sz="2200" dirty="0">
                <a:cs typeface="Arial" charset="0"/>
              </a:rPr>
              <a:t>ວັນທີ 1 ມັງກອນ ຫາ 31 ມີນາ. ໂອກາດທີ່ຈະລົງທະບຽນປະຈຳປີ ສໍາລັບຜູ້ທີ່ບໍ່ໄດ້ລົງທະບຽນໃນລະຫວ່າງການລົງທະບຽນເບື້ອງຕົ້ນ. </a:t>
            </a:r>
            <a:br>
              <a:rPr lang="en-US" altLang="en-US" sz="2200" dirty="0">
                <a:cs typeface="Arial" charset="0"/>
              </a:rPr>
            </a:br>
            <a:r>
              <a:rPr lang="lo" sz="2200" b="1" dirty="0">
                <a:cs typeface="Arial" charset="0"/>
              </a:rPr>
              <a:t>ການປັບໃໝ: </a:t>
            </a:r>
            <a:r>
              <a:rPr lang="lo" sz="2200" dirty="0">
                <a:cs typeface="Arial" charset="0"/>
              </a:rPr>
              <a:t>ຄ່າເບ້ຍປະກັນພາກ B ຈະເພີ່ມຂຶ້ນ 10% ສໍາລັບແຕ່ລະໄລຍະ 12 ເດືອນເຕັມທີ່ທ່ານລົງທະບຽນຊັກຊ້າ. </a:t>
            </a:r>
          </a:p>
        </p:txBody>
      </p:sp>
      <p:sp>
        <p:nvSpPr>
          <p:cNvPr id="8" name="Slide Number Placeholder 7">
            <a:extLst>
              <a:ext uri="{FF2B5EF4-FFF2-40B4-BE49-F238E27FC236}">
                <a16:creationId xmlns:a16="http://schemas.microsoft.com/office/drawing/2014/main" id="{CCC8463F-EA92-419E-A61E-5D2948C3C288}"/>
              </a:ext>
            </a:extLst>
          </p:cNvPr>
          <p:cNvSpPr>
            <a:spLocks noGrp="1"/>
          </p:cNvSpPr>
          <p:nvPr>
            <p:ph type="sldNum" sz="quarter" idx="12"/>
          </p:nvPr>
        </p:nvSpPr>
        <p:spPr/>
        <p:txBody>
          <a:bodyPr rtlCol="0"/>
          <a:lstStyle/>
          <a:p>
            <a:pPr rtl="0"/>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10931731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lo" sz="240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61</a:t>
            </a:fld>
            <a:endParaRPr lang="en-US"/>
          </a:p>
        </p:txBody>
      </p:sp>
    </p:spTree>
    <p:extLst>
      <p:ext uri="{BB962C8B-B14F-4D97-AF65-F5344CB8AC3E}">
        <p14:creationId xmlns:p14="http://schemas.microsoft.com/office/powerpoint/2010/main" val="354981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007" y="4411484"/>
            <a:ext cx="6844177" cy="691852"/>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403008" y="1647239"/>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sz="2600" b="1" dirty="0">
                <a:cs typeface="Arial" panose="020B0604020202020204" pitchFamily="34" charset="0"/>
              </a:rPr>
              <a:t>ພາກທີ 1: 	</a:t>
            </a:r>
            <a:r>
              <a:rPr lang="lo" sz="2600" dirty="0">
                <a:cs typeface="Arial" panose="020B0604020202020204" pitchFamily="34" charset="0"/>
              </a:rPr>
              <a:t>ການລົງທະບຽນເຂົ້າ Medicare </a:t>
            </a:r>
          </a:p>
          <a:p>
            <a:pPr marL="0" indent="0" rtl="0">
              <a:spcAft>
                <a:spcPts val="600"/>
              </a:spcAft>
              <a:buNone/>
            </a:pPr>
            <a:r>
              <a:rPr lang="lo" sz="2600" b="1" dirty="0">
                <a:cs typeface="Arial" panose="020B0604020202020204" pitchFamily="34" charset="0"/>
              </a:rPr>
              <a:t>ພາກທີ 2:</a:t>
            </a:r>
            <a:r>
              <a:rPr lang="lo" sz="2600" dirty="0">
                <a:cs typeface="Arial" panose="020B0604020202020204" pitchFamily="34" charset="0"/>
              </a:rPr>
              <a:t>	ພື້ນຖານ Medicare; ພາກ A; ພາກ B</a:t>
            </a:r>
          </a:p>
          <a:p>
            <a:pPr marL="0" indent="0" rtl="0">
              <a:spcAft>
                <a:spcPts val="600"/>
              </a:spcAft>
              <a:buNone/>
            </a:pPr>
            <a:r>
              <a:rPr lang="lo" sz="2600" b="1" dirty="0">
                <a:cs typeface="Arial" panose="020B0604020202020204" pitchFamily="34" charset="0"/>
              </a:rPr>
              <a:t>ພາກທີ 3: </a:t>
            </a:r>
            <a:r>
              <a:rPr lang="hu-HU" sz="2600" b="1" dirty="0">
                <a:cs typeface="Arial" panose="020B0604020202020204" pitchFamily="34" charset="0"/>
              </a:rPr>
              <a:t>	</a:t>
            </a:r>
            <a:r>
              <a:rPr lang="lo" sz="2600" dirty="0">
                <a:cs typeface="Arial" panose="020B0604020202020204" pitchFamily="34" charset="0"/>
              </a:rPr>
              <a:t>ທາງເລືອກໃນການຄຸ້ມຄອງຂອງທ່ານ; </a:t>
            </a:r>
            <a:r>
              <a:rPr lang="hu-HU" sz="2600" dirty="0">
                <a:cs typeface="Arial" panose="020B0604020202020204" pitchFamily="34" charset="0"/>
              </a:rPr>
              <a:t>		</a:t>
            </a:r>
            <a:r>
              <a:rPr lang="lo" sz="2600" dirty="0">
                <a:cs typeface="Arial" panose="020B0604020202020204" pitchFamily="34" charset="0"/>
              </a:rPr>
              <a:t>Medicare ດັ້ງເດີມ; 		ປະກັນໄພ </a:t>
            </a:r>
            <a:r>
              <a:rPr lang="hu-HU" sz="2600" dirty="0">
                <a:cs typeface="Arial" panose="020B0604020202020204" pitchFamily="34" charset="0"/>
              </a:rPr>
              <a:t>		</a:t>
            </a:r>
            <a:r>
              <a:rPr lang="lo" sz="2600" dirty="0">
                <a:cs typeface="Arial" panose="020B0604020202020204" pitchFamily="34" charset="0"/>
              </a:rPr>
              <a:t>Medigap</a:t>
            </a:r>
          </a:p>
          <a:p>
            <a:pPr marL="0" indent="0" rtl="0">
              <a:spcAft>
                <a:spcPts val="600"/>
              </a:spcAft>
              <a:buNone/>
            </a:pPr>
            <a:r>
              <a:rPr lang="lo" sz="2600" b="1" dirty="0">
                <a:cs typeface="Arial" panose="020B0604020202020204" pitchFamily="34" charset="0"/>
              </a:rPr>
              <a:t>ພາກທີ 4: </a:t>
            </a:r>
            <a:r>
              <a:rPr lang="hu-HU" sz="2600" b="1" dirty="0">
                <a:cs typeface="Arial" panose="020B0604020202020204" pitchFamily="34" charset="0"/>
              </a:rPr>
              <a:t>	</a:t>
            </a:r>
            <a:r>
              <a:rPr lang="lo" sz="2600" dirty="0">
                <a:cs typeface="Arial" panose="020B0604020202020204" pitchFamily="34" charset="0"/>
              </a:rPr>
              <a:t>ບັນດາແຜນ Medicare Advantage (ພາກ </a:t>
            </a:r>
            <a:r>
              <a:rPr lang="hu-HU" sz="2600" dirty="0">
                <a:cs typeface="Arial" panose="020B0604020202020204" pitchFamily="34" charset="0"/>
              </a:rPr>
              <a:t>		</a:t>
            </a:r>
            <a:r>
              <a:rPr lang="lo" sz="2600" dirty="0">
                <a:cs typeface="Arial" panose="020B0604020202020204" pitchFamily="34" charset="0"/>
              </a:rPr>
              <a:t>C);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ປະເພດການຄຸ້ມຄອງອື່ນໆ </a:t>
            </a:r>
          </a:p>
          <a:p>
            <a:pPr marL="0" indent="0" rtl="0">
              <a:spcAft>
                <a:spcPts val="600"/>
              </a:spcAft>
              <a:buNone/>
            </a:pPr>
            <a:r>
              <a:rPr lang="lo" sz="2600" b="1" dirty="0">
                <a:cs typeface="Arial" panose="020B0604020202020204" pitchFamily="34" charset="0"/>
              </a:rPr>
              <a:t>ພາກທີ 5: 	Medicare ພາກ D; SeniorCare; </a:t>
            </a:r>
            <a:br>
              <a:rPr lang="en-US" sz="2600" b="1" dirty="0">
                <a:cs typeface="Arial" panose="020B0604020202020204" pitchFamily="34" charset="0"/>
              </a:rPr>
            </a:br>
            <a:r>
              <a:rPr lang="lo" sz="2600" b="1" dirty="0">
                <a:cs typeface="Arial" panose="020B0604020202020204" pitchFamily="34" charset="0"/>
              </a:rPr>
              <a:t>	</a:t>
            </a:r>
            <a:r>
              <a:rPr lang="hu-HU" sz="2600" b="1" dirty="0">
                <a:cs typeface="Arial" panose="020B0604020202020204" pitchFamily="34" charset="0"/>
              </a:rPr>
              <a:t>	</a:t>
            </a:r>
            <a:r>
              <a:rPr lang="lo" sz="2600" b="1" dirty="0">
                <a:cs typeface="Arial" panose="020B0604020202020204" pitchFamily="34" charset="0"/>
              </a:rPr>
              <a:t>ໄລຍະເວລາເປີດການລົງທະບຽນປະຈໍາປີ</a:t>
            </a:r>
          </a:p>
          <a:p>
            <a:pPr marL="0" indent="0" rtl="0">
              <a:buNone/>
            </a:pPr>
            <a:r>
              <a:rPr lang="lo" sz="2600" b="1" dirty="0">
                <a:cs typeface="Arial" panose="020B0604020202020204" pitchFamily="34" charset="0"/>
              </a:rPr>
              <a:t>ພາກທີ 6: </a:t>
            </a:r>
            <a:r>
              <a:rPr lang="hu-HU" sz="2600" b="1" dirty="0">
                <a:cs typeface="Arial" panose="020B0604020202020204" pitchFamily="34" charset="0"/>
              </a:rPr>
              <a:t>	</a:t>
            </a:r>
            <a:r>
              <a:rPr lang="lo" sz="2600" dirty="0">
                <a:cs typeface="Arial" panose="020B0604020202020204" pitchFamily="34" charset="0"/>
              </a:rPr>
              <a:t>ການຊ່ວຍເຫຼືອແກ່ບຸກຄົນທີ່ມີລາຍໄດ້</a:t>
            </a:r>
            <a:r>
              <a:rPr lang="hu-HU" sz="2600" dirty="0">
                <a:cs typeface="Arial" panose="020B0604020202020204" pitchFamily="34" charset="0"/>
              </a:rPr>
              <a:t>		</a:t>
            </a:r>
            <a:r>
              <a:rPr lang="lo" sz="2600" dirty="0">
                <a:cs typeface="Arial" panose="020B0604020202020204" pitchFamily="34" charset="0"/>
              </a:rPr>
              <a:t>ຈຳກັດ; 		ການປົກປ້ອງຕົນ</a:t>
            </a:r>
            <a:r>
              <a:rPr lang="hu-HU" sz="2600" dirty="0">
                <a:cs typeface="Arial" panose="020B0604020202020204" pitchFamily="34" charset="0"/>
              </a:rPr>
              <a:t>		</a:t>
            </a:r>
            <a:r>
              <a:rPr lang="lo" sz="2600" dirty="0">
                <a:cs typeface="Arial" panose="020B0604020202020204" pitchFamily="34" charset="0"/>
              </a:rPr>
              <a:t>ເອງ ແລະ ການປ້ອງກັນການສໍ້ໂກງ;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a:t>ຊອກຫາຂໍ້ມູນລະອຽດເພີ່ມເຕີມໃນ</a:t>
            </a:r>
            <a:r>
              <a:rPr lang="lo" sz="1700">
                <a:hlinkClick r:id="rId3"/>
              </a:rPr>
              <a:t>ປື້ມຄູ່ມື Medicare ແລະ ທ່ານ</a:t>
            </a:r>
            <a:r>
              <a:rPr lang="lo" sz="170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62</a:t>
            </a:fld>
            <a:endParaRPr lang="en-US" dirty="0"/>
          </a:p>
        </p:txBody>
      </p:sp>
      <p:pic>
        <p:nvPicPr>
          <p:cNvPr id="5" name="Picture 4" descr="A close-up of a poster&#10;&#10;AI-generated content may be incorrect.">
            <a:extLst>
              <a:ext uri="{FF2B5EF4-FFF2-40B4-BE49-F238E27FC236}">
                <a16:creationId xmlns:a16="http://schemas.microsoft.com/office/drawing/2014/main" id="{A2D42B59-81F4-7150-2F9B-49306A02D0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538243"/>
            <a:ext cx="2752509" cy="3565093"/>
          </a:xfrm>
          <a:prstGeom prst="rect">
            <a:avLst/>
          </a:prstGeom>
        </p:spPr>
      </p:pic>
    </p:spTree>
    <p:extLst>
      <p:ext uri="{BB962C8B-B14F-4D97-AF65-F5344CB8AC3E}">
        <p14:creationId xmlns:p14="http://schemas.microsoft.com/office/powerpoint/2010/main" val="23867543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ຍິນດີຕ້ອນຮັບສູ່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63</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2408817" y="1624405"/>
            <a:ext cx="607896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lo" sz="21600" b="1"/>
              <a:t>ພາກທີ 5</a:t>
            </a:r>
          </a:p>
          <a:p>
            <a:pPr rtl="0">
              <a:spcAft>
                <a:spcPts val="600"/>
              </a:spcAft>
            </a:pPr>
            <a:r>
              <a:rPr lang="lo" sz="14400"/>
              <a:t>Medicare ພາກ D</a:t>
            </a:r>
          </a:p>
          <a:p>
            <a:pPr rtl="0">
              <a:spcAft>
                <a:spcPts val="600"/>
              </a:spcAft>
            </a:pPr>
            <a:r>
              <a:rPr lang="lo" sz="14400"/>
              <a:t>SeniorCare</a:t>
            </a:r>
            <a:endParaRPr lang="en-US" sz="14400" dirty="0"/>
          </a:p>
          <a:p>
            <a:pPr rtl="0">
              <a:spcAft>
                <a:spcPts val="600"/>
              </a:spcAft>
            </a:pPr>
            <a:r>
              <a:rPr lang="lo" sz="14400"/>
              <a:t>ໄລຍະເວລາເປີດການລົງທະບຽນປະຈໍາປີ</a:t>
            </a:r>
          </a:p>
        </p:txBody>
      </p:sp>
      <p:pic>
        <p:nvPicPr>
          <p:cNvPr id="8"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73832E7E-38EB-49A7-9EF4-3E3A3E6427B9}"/>
              </a:ext>
            </a:extLst>
          </p:cNvPr>
          <p:cNvPicPr>
            <a:picLocks noChangeAspect="1" noChangeArrowheads="1"/>
          </p:cNvPicPr>
          <p:nvPr/>
        </p:nvPicPr>
        <p:blipFill>
          <a:blip r:embed="rId3" cstate="print"/>
          <a:srcRect/>
          <a:stretch>
            <a:fillRect/>
          </a:stretch>
        </p:blipFill>
        <p:spPr bwMode="auto">
          <a:xfrm>
            <a:off x="7238809" y="1624405"/>
            <a:ext cx="4457769" cy="4268879"/>
          </a:xfrm>
          <a:prstGeom prst="rect">
            <a:avLst/>
          </a:prstGeom>
          <a:noFill/>
          <a:effectLst>
            <a:softEdge rad="635000"/>
          </a:effectLst>
        </p:spPr>
      </p:pic>
      <p:pic>
        <p:nvPicPr>
          <p:cNvPr id="9" name="Picture 8">
            <a:extLst>
              <a:ext uri="{FF2B5EF4-FFF2-40B4-BE49-F238E27FC236}">
                <a16:creationId xmlns:a16="http://schemas.microsoft.com/office/drawing/2014/main" id="{311D29F8-F0F5-4EC5-8610-E584413D33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22771350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ທາງເລືອກໃນການຄຸ້ມຄອງຂອງທ່ານ</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10118700" cy="5167673"/>
            <a:chOff x="100243" y="1430740"/>
            <a:chExt cx="10118510" cy="516670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800" b="1">
                  <a:solidFill>
                    <a:srgbClr val="000000"/>
                  </a:solidFill>
                </a:rPr>
                <a:t>Medicare ດັ້ງເດີມ</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A</a:t>
              </a:r>
            </a:p>
            <a:p>
              <a:pPr algn="ctr" rtl="0">
                <a:defRPr/>
              </a:pPr>
              <a:r>
                <a:rPr lang="lo" sz="2000">
                  <a:solidFill>
                    <a:prstClr val="black"/>
                  </a:solidFill>
                </a:rPr>
                <a:t>ປະກັນໄພໂຮງໝໍ</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B</a:t>
              </a:r>
            </a:p>
            <a:p>
              <a:pPr algn="ctr" rtl="0">
                <a:defRPr/>
              </a:pPr>
              <a:r>
                <a:rPr lang="lo" sz="2000">
                  <a:solidFill>
                    <a:prstClr val="black"/>
                  </a:solidFill>
                </a:rPr>
                <a:t>ປະກັນໄພທາງການແພດ</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b="1">
                  <a:solidFill>
                    <a:srgbClr val="000000"/>
                  </a:solidFill>
                </a:rPr>
                <a:t>ທ່ານສາມາດເພີ່ມ</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D</a:t>
              </a:r>
            </a:p>
            <a:p>
              <a:pPr algn="ctr" rtl="0">
                <a:defRPr/>
              </a:pPr>
              <a:r>
                <a:rPr lang="lo" sz="2000">
                  <a:solidFill>
                    <a:prstClr val="black"/>
                  </a:solidFill>
                </a:rPr>
                <a:t>ການຄຸ້ມຄອງຢາຕາມໃບສັ່ງແພດ</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white"/>
                  </a:solidFill>
                </a:rPr>
                <a:t>ນະໂຍບາຍການປະກັນໄພເພີ່ມເຕີມໃສ່ Medicare (Medigap).</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sz="2800" b="1">
                  <a:solidFill>
                    <a:srgbClr val="000000"/>
                  </a:solidFill>
                </a:rPr>
                <a:t>ຫຼື</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571025" y="1477221"/>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400" b="1" dirty="0">
                  <a:solidFill>
                    <a:srgbClr val="000000"/>
                  </a:solidFill>
                </a:rPr>
                <a:t> </a:t>
              </a:r>
              <a:r>
                <a:rPr lang="lo" sz="2800" b="1" dirty="0">
                  <a:solidFill>
                    <a:srgbClr val="000000"/>
                  </a:solidFill>
                </a:rPr>
                <a:t>ແຜນ Medicare Advantage</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C</a:t>
              </a:r>
            </a:p>
            <a:p>
              <a:pPr algn="ctr" rtl="0">
                <a:defRPr/>
              </a:pPr>
              <a:r>
                <a:rPr lang="lo" sz="2000">
                  <a:solidFill>
                    <a:prstClr val="black"/>
                  </a:solidFill>
                </a:rPr>
                <a:t>ລວມພາກ A ແລະ ພາກ B ເຂົ້າກັນ</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b="1">
                  <a:solidFill>
                    <a:srgbClr val="000000"/>
                  </a:solidFill>
                </a:rPr>
                <a:t>ອາດຈະລວມເຂົ້າ ຫຼື ທ່ານອາດສາມາດເພີ່ມ</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6091769" y="4337618"/>
              <a:ext cx="3855056" cy="225982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dirty="0">
                  <a:solidFill>
                    <a:prstClr val="black"/>
                  </a:solidFill>
                </a:rPr>
                <a:t>ພາກ D</a:t>
              </a:r>
            </a:p>
            <a:p>
              <a:pPr algn="ctr" rtl="0">
                <a:defRPr/>
              </a:pPr>
              <a:r>
                <a:rPr lang="lo" sz="2000" dirty="0">
                  <a:solidFill>
                    <a:prstClr val="black"/>
                  </a:solidFill>
                </a:rPr>
                <a:t>ການຄຸ້ມຄອງຢາຕາມໃບສັ່ງແພດ</a:t>
              </a:r>
            </a:p>
            <a:p>
              <a:pPr algn="ctr" rtl="0">
                <a:defRPr/>
              </a:pPr>
              <a:r>
                <a:rPr lang="lo" sz="2000" dirty="0">
                  <a:solidFill>
                    <a:prstClr val="black"/>
                  </a:solidFill>
                </a:rPr>
                <a:t>(ແຜນຂອງພາກ C ສ່ວນໃຫຍ່ຈະຄຸ້ມຄອງຢາຕາມໃບສັ່ງແພດ. ທ່ານອາດຈະສາມາດເພີ່ມການຄຸ້ມຄອງຢາໃຫ້ກັບແຜນ</a:t>
              </a:r>
              <a:r>
                <a:rPr lang="lo" sz="2000" b="1" dirty="0">
                  <a:solidFill>
                    <a:prstClr val="black"/>
                  </a:solidFill>
                </a:rPr>
                <a:t>ບາງ</a:t>
              </a:r>
              <a:r>
                <a:rPr lang="lo" sz="2000" dirty="0">
                  <a:solidFill>
                    <a:prstClr val="black"/>
                  </a:solidFill>
                </a:rPr>
                <a:t>ປະເພດໄດ້ ຖ້າຍັງ</a:t>
              </a:r>
              <a:r>
                <a:rPr lang="lo" sz="2000" i="1" dirty="0">
                  <a:solidFill>
                    <a:prstClr val="black"/>
                  </a:solidFill>
                </a:rPr>
                <a:t>ບໍ່</a:t>
              </a:r>
              <a:r>
                <a:rPr lang="lo" sz="2000" dirty="0">
                  <a:solidFill>
                    <a:prstClr val="black"/>
                  </a:solidFill>
                </a:rPr>
                <a:t>ໄດ້ລວມເຂົ້າເທື່ອ.)</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rtlCol="0"/>
          <a:lstStyle/>
          <a:p>
            <a:pPr rtl="0"/>
            <a:fld id="{844A7B69-93E2-4D34-896D-EFDD7F03AB74}" type="slidenum">
              <a:rPr lang="en-US" smtClean="0"/>
              <a:t>64</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a:t>ແລະ/ຫຼື </a:t>
            </a:r>
          </a:p>
          <a:p>
            <a:pPr algn="ctr" rtl="0"/>
            <a:r>
              <a:rPr lang="lo"/>
              <a:t>SeniorCare!</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12230" y="1456665"/>
            <a:ext cx="9457385" cy="3944670"/>
          </a:xfrm>
          <a:prstGeom prst="rect">
            <a:avLst/>
          </a:prstGeom>
        </p:spPr>
        <p:txBody>
          <a:bodyPr wrap="square" rtlCol="0">
            <a:spAutoFit/>
          </a:bodyPr>
          <a:lstStyle/>
          <a:p>
            <a:pPr marL="219065" indent="-219065" defTabSz="514324" rtl="0">
              <a:spcBef>
                <a:spcPts val="1200"/>
              </a:spcBef>
              <a:buFont typeface="Wingdings" panose="05000000000000000000" pitchFamily="2" charset="2"/>
              <a:buChar char="§"/>
            </a:pPr>
            <a:r>
              <a:rPr lang="lo" sz="2800" dirty="0">
                <a:solidFill>
                  <a:prstClr val="black"/>
                </a:solidFill>
              </a:rPr>
              <a:t>ເພື່ອໄດ້ຮັບການຄຸ້ມຄອງຕາມພາກ D, ທ່ານຕ້ອງໄດ້ລົງທະບຽນເຂົ້າໃນແຜນຂອງພາກ D.</a:t>
            </a:r>
          </a:p>
          <a:p>
            <a:pPr marL="219065" indent="-219065" defTabSz="514324" rtl="0">
              <a:spcBef>
                <a:spcPts val="1200"/>
              </a:spcBef>
              <a:buFont typeface="Wingdings" panose="05000000000000000000" pitchFamily="2" charset="2"/>
              <a:buChar char="§"/>
            </a:pPr>
            <a:r>
              <a:rPr lang="lo" sz="2800" dirty="0">
                <a:solidFill>
                  <a:prstClr val="black"/>
                </a:solidFill>
              </a:rPr>
              <a:t>ຄຸ້ມຄອງຢາຕາມໃບສັ່ງແພດ.</a:t>
            </a:r>
          </a:p>
          <a:p>
            <a:pPr marL="219065" indent="-219065" defTabSz="514324" rtl="0">
              <a:spcBef>
                <a:spcPts val="1200"/>
              </a:spcBef>
              <a:buFont typeface="Wingdings" panose="05000000000000000000" pitchFamily="2" charset="2"/>
              <a:buChar char="§"/>
            </a:pPr>
            <a:r>
              <a:rPr lang="lo" sz="2800" dirty="0">
                <a:solidFill>
                  <a:prstClr val="black"/>
                </a:solidFill>
              </a:rPr>
              <a:t>ດໍາເນີນການໂດຍບໍລິສັດເອກະຊົນທີ່ເຮັດສັນຍາກັບ Medicare.</a:t>
            </a:r>
          </a:p>
          <a:p>
            <a:pPr marL="219065" indent="-219065" defTabSz="514324" rtl="0">
              <a:spcBef>
                <a:spcPts val="1200"/>
              </a:spcBef>
              <a:buFont typeface="Wingdings" panose="05000000000000000000" pitchFamily="2" charset="2"/>
              <a:buChar char="§"/>
            </a:pPr>
            <a:r>
              <a:rPr lang="lo" sz="2800" dirty="0">
                <a:solidFill>
                  <a:prstClr val="black"/>
                </a:solidFill>
              </a:rPr>
              <a:t>ແຜນຂອງພາກ D ແມ່ນສະໜອງໃຫ້ຜ່ານ:</a:t>
            </a:r>
          </a:p>
          <a:p>
            <a:pPr marL="591728" lvl="1" indent="-342900" defTabSz="514324" rtl="0">
              <a:spcBef>
                <a:spcPts val="451"/>
              </a:spcBef>
              <a:buFont typeface="Wingdings" panose="05000000000000000000" pitchFamily="2" charset="2"/>
              <a:buChar char="§"/>
            </a:pPr>
            <a:r>
              <a:rPr lang="lo" sz="2400" dirty="0"/>
              <a:t>ແຜນ Prescription Drug Plans (ແຜນຢາຕາມໃບສັ່ງແພດ, PDP) ຂອງ Medicare ທີ່ເຮັດວຽກກັບ Medicare ດັ້ງເດີມ.</a:t>
            </a:r>
          </a:p>
          <a:p>
            <a:pPr marL="591728" lvl="1" indent="-342900" defTabSz="514324" rtl="0">
              <a:spcBef>
                <a:spcPts val="451"/>
              </a:spcBef>
              <a:spcAft>
                <a:spcPts val="1200"/>
              </a:spcAft>
              <a:buFont typeface="Wingdings" panose="05000000000000000000" pitchFamily="2" charset="2"/>
              <a:buChar char="§"/>
            </a:pPr>
            <a:r>
              <a:rPr lang="lo" sz="2400" dirty="0"/>
              <a:t>ແຜນຢາຕາມໃບສັ່ງແພດ Medicare Advantage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488537"/>
            <a:chOff x="7108784" y="1808184"/>
            <a:chExt cx="1909568" cy="2526290"/>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655962"/>
            </a:xfrm>
            <a:prstGeom prst="rect">
              <a:avLst/>
            </a:prstGeom>
            <a:noFill/>
          </p:spPr>
          <p:txBody>
            <a:bodyPr wrap="square" rtlCol="0">
              <a:spAutoFit/>
            </a:bodyPr>
            <a:lstStyle/>
            <a:p>
              <a:pPr algn="ctr" rtl="0"/>
              <a:r>
                <a:rPr lang="lo" sz="2000" b="1">
                  <a:solidFill>
                    <a:schemeClr val="tx2"/>
                  </a:solidFill>
                </a:rPr>
                <a:t>ພາກ D</a:t>
              </a:r>
            </a:p>
            <a:p>
              <a:pPr algn="ctr" rtl="0"/>
              <a:r>
                <a:rPr lang="lo" sz="2000">
                  <a:solidFill>
                    <a:schemeClr val="tx2"/>
                  </a:solidFill>
                </a:rPr>
                <a:t>ການຄຸ້ມຄອງຢາຕາມໃບສັ່ງແພດຂອງ Medicare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938457" y="5525353"/>
            <a:ext cx="6561270" cy="830997"/>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defRPr/>
            </a:pPr>
            <a:r>
              <a:rPr lang="lo" sz="2400" dirty="0">
                <a:cs typeface="Arial" panose="020B0604020202020204" pitchFamily="34" charset="0"/>
              </a:rPr>
              <a:t>ທ່ານສາມາດປຽບທຽບແຜນຕ່າງໆໄດ້ ແລະ ລົງທະບຽນເຂົ້າໄດ້ໃນເຄື່ອງມື Plan Finder ທີ່ </a:t>
            </a:r>
            <a:r>
              <a:rPr lang="lo" sz="2400" b="1" dirty="0">
                <a:solidFill>
                  <a:srgbClr val="000000"/>
                </a:solidFill>
                <a:cs typeface="Arial" panose="020B0604020202020204" pitchFamily="34" charset="0"/>
                <a:hlinkClick r:id="rId4"/>
              </a:rPr>
              <a:t>www.medicare.gov</a:t>
            </a:r>
            <a:endParaRPr lang="en-US" altLang="en-US" sz="24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092381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171" y="1212575"/>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rtlCol="0">
            <a:spAutoFit/>
          </a:bodyPr>
          <a:lstStyle/>
          <a:p>
            <a:pPr defTabSz="514324" rtl="0">
              <a:spcBef>
                <a:spcPts val="451"/>
              </a:spcBef>
              <a:spcAft>
                <a:spcPts val="1800"/>
              </a:spcAft>
            </a:pPr>
            <a:r>
              <a:rPr lang="lo" sz="3200" b="1">
                <a:solidFill>
                  <a:prstClr val="black"/>
                </a:solidFill>
                <a:latin typeface="Arial" panose="020B0604020202020204" pitchFamily="34" charset="0"/>
                <a:cs typeface="Arial" panose="020B0604020202020204" pitchFamily="34" charset="0"/>
              </a:rPr>
              <a:t>ໂອກາດໃນການລົງທະບຽນ</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rtlCol="0"/>
          <a:lstStyle/>
          <a:p>
            <a:pPr rtl="0"/>
            <a:fld id="{844A7B69-93E2-4D34-896D-EFDD7F03AB74}" type="slidenum">
              <a:rPr lang="en-US" smtClean="0"/>
              <a:t>66</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extLst>
              <p:ext uri="{D42A27DB-BD31-4B8C-83A1-F6EECF244321}">
                <p14:modId xmlns:p14="http://schemas.microsoft.com/office/powerpoint/2010/main" val="1143527834"/>
              </p:ext>
            </p:extLst>
          </p:nvPr>
        </p:nvGraphicFramePr>
        <p:xfrm>
          <a:off x="1549798" y="1711460"/>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535867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 – ຄ່າໃຊ້ຈ່າຍຕ່າງໆ </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785878" y="1403590"/>
            <a:ext cx="1617569" cy="2488537"/>
            <a:chOff x="7108784" y="1808184"/>
            <a:chExt cx="1909568" cy="2526290"/>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655962"/>
            </a:xfrm>
            <a:prstGeom prst="rect">
              <a:avLst/>
            </a:prstGeom>
            <a:noFill/>
          </p:spPr>
          <p:txBody>
            <a:bodyPr wrap="square" rtlCol="0">
              <a:spAutoFit/>
            </a:bodyPr>
            <a:lstStyle/>
            <a:p>
              <a:pPr algn="ctr" rtl="0"/>
              <a:r>
                <a:rPr lang="lo" sz="2000" b="1">
                  <a:solidFill>
                    <a:schemeClr val="tx2"/>
                  </a:solidFill>
                </a:rPr>
                <a:t>ພາກ D</a:t>
              </a:r>
            </a:p>
            <a:p>
              <a:pPr algn="ctr" rtl="0"/>
              <a:r>
                <a:rPr lang="lo" sz="2000">
                  <a:solidFill>
                    <a:schemeClr val="tx2"/>
                  </a:solidFill>
                </a:rPr>
                <a:t>ການຄຸ້ມຄອງຢາຕາມໃບສັ່ງແພດຂອງ Medicare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rtlCol="0"/>
          <a:lstStyle/>
          <a:p>
            <a:pPr rtl="0"/>
            <a:fld id="{844A7B69-93E2-4D34-896D-EFDD7F03AB74}" type="slidenum">
              <a:rPr lang="en-US" smtClean="0"/>
              <a:t>67</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2930155" y="1183356"/>
            <a:ext cx="9261845" cy="6170920"/>
          </a:xfrm>
          <a:prstGeom prst="rect">
            <a:avLst/>
          </a:prstGeom>
        </p:spPr>
        <p:txBody>
          <a:bodyPr wrap="square" rtlCol="0">
            <a:spAutoFit/>
          </a:bodyPr>
          <a:lstStyle/>
          <a:p>
            <a:pPr lvl="1" rtl="0">
              <a:lnSpc>
                <a:spcPct val="80000"/>
              </a:lnSpc>
              <a:spcAft>
                <a:spcPts val="1200"/>
              </a:spcAft>
            </a:pPr>
            <a:r>
              <a:rPr lang="lo" sz="2800" b="1" dirty="0">
                <a:latin typeface="Arial" panose="020B0604020202020204" pitchFamily="34" charset="0"/>
                <a:cs typeface="Arial" panose="020B0604020202020204" pitchFamily="34" charset="0"/>
              </a:rPr>
              <a:t>ເບ້ຍປະກັນໄພ, ຈຳນວນທີ່ເປັນຄວາມຮັບຜິດຊອບສ່ວນທຳອິດ ແລະ ການຈ່າຍຮ່ວມ ຫຼື ການປະກັນໄພຮ່ວມ</a:t>
            </a:r>
          </a:p>
          <a:p>
            <a:pPr marL="1257300" lvl="2" indent="-342900" rtl="0">
              <a:lnSpc>
                <a:spcPct val="80000"/>
              </a:lnSpc>
              <a:spcAft>
                <a:spcPts val="1200"/>
              </a:spcAft>
              <a:buFont typeface="Wingdings" panose="05000000000000000000" pitchFamily="2" charset="2"/>
              <a:buChar char="§"/>
            </a:pPr>
            <a:r>
              <a:rPr lang="lo" sz="2800" b="1" dirty="0">
                <a:cs typeface="Arial" charset="0"/>
              </a:rPr>
              <a:t>ຄ່າໃຊ້ຈ່າຍແມ່ນແຕກຕ່າງກັນໄປຕາມແຜນ ແລະ ມີການປ່ຽນແປງທຸກໆປີ</a:t>
            </a:r>
            <a:r>
              <a:rPr lang="lo" sz="2800" dirty="0">
                <a:cs typeface="Arial" charset="0"/>
              </a:rPr>
              <a:t>.</a:t>
            </a:r>
          </a:p>
          <a:p>
            <a:pPr marL="1257300" lvl="2" indent="-342900" rtl="0">
              <a:lnSpc>
                <a:spcPct val="80000"/>
              </a:lnSpc>
              <a:spcAft>
                <a:spcPts val="3000"/>
              </a:spcAft>
              <a:buFont typeface="Wingdings" panose="05000000000000000000" pitchFamily="2" charset="2"/>
              <a:buChar char="§"/>
            </a:pPr>
            <a:r>
              <a:rPr lang="lo" sz="2800" dirty="0">
                <a:cs typeface="Arial" charset="0"/>
              </a:rPr>
              <a:t>ການຈ່າຍຮ່ວມ ແລະ ການປະກັນໄພຮ່ວມ ແມ່ນແຕກຕ່າງກັນຕໍ່ຢາ, ຕໍ່ແຜນ, ຕໍ່ຮ້ານຂາຍຢາ.  </a:t>
            </a:r>
          </a:p>
          <a:p>
            <a:pPr lvl="1" rtl="0">
              <a:lnSpc>
                <a:spcPct val="80000"/>
              </a:lnSpc>
              <a:spcAft>
                <a:spcPts val="1200"/>
              </a:spcAft>
            </a:pPr>
            <a:r>
              <a:rPr lang="lo" sz="2800" b="1" dirty="0">
                <a:latin typeface="Arial" panose="020B0604020202020204" pitchFamily="34" charset="0"/>
                <a:cs typeface="Arial" panose="020B0604020202020204" pitchFamily="34" charset="0"/>
              </a:rPr>
              <a:t>ຈຳນວນເງິນປັບປ່ຽນປະຈໍາເດືອນທີ່ກ່ຽວຂ້ອງກັບລາຍໄດ້ (IRMAA)</a:t>
            </a:r>
          </a:p>
          <a:p>
            <a:pPr lvl="2" rtl="0">
              <a:lnSpc>
                <a:spcPct val="80000"/>
              </a:lnSpc>
              <a:spcAft>
                <a:spcPts val="1200"/>
              </a:spcAft>
            </a:pPr>
            <a:r>
              <a:rPr lang="lo" sz="2800" b="1" dirty="0">
                <a:cs typeface="Arial" charset="0"/>
              </a:rPr>
              <a:t>ບຸກຄົນ​ທີ່​ມີ​ລາຍ​ໄດ້​ສູງ​ກວ່າ​ຈະໄດ້​ຈ່າຍເບ້ຍປະກັນໄພຕາມ​ພາກ D ສູງ​ກວ່າ</a:t>
            </a:r>
            <a:r>
              <a:rPr lang="lo" sz="2800" dirty="0">
                <a:cs typeface="Arial" charset="0"/>
              </a:rPr>
              <a:t>. </a:t>
            </a:r>
          </a:p>
          <a:p>
            <a:pPr lvl="2" rtl="0">
              <a:lnSpc>
                <a:spcPct val="80000"/>
              </a:lnSpc>
              <a:spcAft>
                <a:spcPts val="1200"/>
              </a:spcAft>
            </a:pPr>
            <a:r>
              <a:rPr lang="lo" sz="2400" dirty="0">
                <a:cs typeface="Arial" charset="0"/>
              </a:rPr>
              <a:t>ຈໍານວນເງິນນີ້ ແມ່ນອີງໃສ່ການຍື່ນເສຍພາສີຂອງເຂົາເຈົ້າຈາກສອງປີກ່ອນ. </a:t>
            </a:r>
            <a:br>
              <a:rPr lang="en-US" altLang="en-US" sz="2400" dirty="0">
                <a:cs typeface="Arial" charset="0"/>
              </a:rPr>
            </a:br>
            <a:r>
              <a:rPr lang="lo" sz="2400" dirty="0">
                <a:cs typeface="Arial" charset="0"/>
              </a:rPr>
              <a:t>(ເຊັ່ນ: ຈໍານວນເງິນປີ 2023 ແມ່ນອີງໃສ່ການຍື່ນເສຍພາສີປີ 2021.)</a:t>
            </a:r>
          </a:p>
          <a:p>
            <a:pPr lvl="1" rtl="0">
              <a:lnSpc>
                <a:spcPct val="80000"/>
              </a:lnSpc>
            </a:pPr>
            <a:endParaRPr lang="en-US" altLang="en-US" sz="2400" dirty="0">
              <a:cs typeface="Arial" charset="0"/>
            </a:endParaRPr>
          </a:p>
        </p:txBody>
      </p:sp>
      <p:sp>
        <p:nvSpPr>
          <p:cNvPr id="8" name="Rectangle: Rounded Corners 7">
            <a:extLst>
              <a:ext uri="{FF2B5EF4-FFF2-40B4-BE49-F238E27FC236}">
                <a16:creationId xmlns:a16="http://schemas.microsoft.com/office/drawing/2014/main" id="{C6408F1F-3AE2-4534-B886-1F8CB4F2EF25}"/>
              </a:ext>
            </a:extLst>
          </p:cNvPr>
          <p:cNvSpPr/>
          <p:nvPr/>
        </p:nvSpPr>
        <p:spPr>
          <a:xfrm>
            <a:off x="309230" y="4187721"/>
            <a:ext cx="2743200" cy="216862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sz="2400"/>
              <a:t>ຄ່າໃຊ້ຈ່າຍແມ່ນມີການປ່ຽນແປງໃນທຸກໆປີ. </a:t>
            </a:r>
            <a:br>
              <a:rPr lang="en-US" sz="2400" dirty="0"/>
            </a:br>
            <a:r>
              <a:rPr lang="lo" sz="2400" b="1"/>
              <a:t>ເບິ່ງຄ່າໃຊ້ຈ່າຍໃນປັດຈຸບັນຢູ່ທີ່ </a:t>
            </a:r>
            <a:r>
              <a:rPr lang="lo" sz="2400" b="1">
                <a:solidFill>
                  <a:schemeClr val="bg1"/>
                </a:solidFill>
                <a:hlinkClick r:id="rId4">
                  <a:extLst>
                    <a:ext uri="{A12FA001-AC4F-418D-AE19-62706E023703}">
                      <ahyp:hlinkClr xmlns:ahyp="http://schemas.microsoft.com/office/drawing/2018/hyperlinkcolor" val="tx"/>
                    </a:ext>
                  </a:extLst>
                </a:hlinkClick>
              </a:rPr>
              <a:t>medicare.gov</a:t>
            </a:r>
            <a:r>
              <a:rPr lang="lo" sz="2400" b="1"/>
              <a:t>.</a:t>
            </a:r>
          </a:p>
        </p:txBody>
      </p:sp>
    </p:spTree>
    <p:extLst>
      <p:ext uri="{BB962C8B-B14F-4D97-AF65-F5344CB8AC3E}">
        <p14:creationId xmlns:p14="http://schemas.microsoft.com/office/powerpoint/2010/main" val="18674645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68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 – ຄ່າໃຊ້ຈ່າຍຕ່າງໆ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331000" y="1180757"/>
            <a:ext cx="6421313" cy="5837239"/>
          </a:xfrm>
          <a:prstGeom prst="rect">
            <a:avLst/>
          </a:prstGeom>
        </p:spPr>
        <p:txBody>
          <a:bodyPr wrap="square" rtlCol="0">
            <a:spAutoFit/>
          </a:bodyPr>
          <a:lstStyle/>
          <a:p>
            <a:pPr marL="796925" lvl="1" rtl="0">
              <a:lnSpc>
                <a:spcPct val="80000"/>
              </a:lnSpc>
              <a:spcAft>
                <a:spcPts val="1200"/>
              </a:spcAft>
            </a:pPr>
            <a:r>
              <a:rPr lang="lo" sz="2600" b="1" dirty="0">
                <a:latin typeface="Arial" panose="020B0604020202020204" pitchFamily="34" charset="0"/>
                <a:cs typeface="Arial" panose="020B0604020202020204" pitchFamily="34" charset="0"/>
              </a:rPr>
              <a:t>ການປັບໃໝການລົງທະບຽນຊັກຊ້າ</a:t>
            </a:r>
          </a:p>
          <a:p>
            <a:pPr marL="796925" lvl="2" indent="-342900" rtl="0">
              <a:lnSpc>
                <a:spcPct val="80000"/>
              </a:lnSpc>
              <a:spcAft>
                <a:spcPts val="1200"/>
              </a:spcAft>
              <a:buFont typeface="Wingdings" panose="05000000000000000000" pitchFamily="2" charset="2"/>
              <a:buChar char="§"/>
            </a:pPr>
            <a:r>
              <a:rPr lang="lo" sz="2600" dirty="0">
                <a:solidFill>
                  <a:srgbClr val="C00000"/>
                </a:solidFill>
                <a:cs typeface="Arial" charset="0"/>
              </a:rPr>
              <a:t>ທ່ານອາດຈະໄດ້ຈ່າຍຄ່າປັບໃໝການລົງທະບຽນຊັກຊ້າ ຖ້າທ່ານບໍ່ໄດ້ລົງທະບຽນເຂົ້າໃນພາກ D ໃນລະຫວ່າງໄລຍະເວລາການລົງທະບຽນເບື້ອງຕົ້ນ </a:t>
            </a:r>
            <a:r>
              <a:rPr lang="lo" sz="2600" dirty="0">
                <a:cs typeface="Arial" charset="0"/>
              </a:rPr>
              <a:t>ແລະບໍ່ມີ</a:t>
            </a:r>
            <a:r>
              <a:rPr lang="lo" sz="2600" b="1" dirty="0">
                <a:cs typeface="Arial" charset="0"/>
              </a:rPr>
              <a:t>ການຄຸ້ມຄອງທີ່ໜ້າເຊື່ອຖືໄດ້</a:t>
            </a:r>
            <a:r>
              <a:rPr lang="lo" sz="2600" dirty="0">
                <a:cs typeface="Arial" charset="0"/>
              </a:rPr>
              <a:t>ອື່ນໆ*. </a:t>
            </a:r>
          </a:p>
          <a:p>
            <a:pPr marL="796925" lvl="2" indent="-342900" rtl="0">
              <a:lnSpc>
                <a:spcPct val="80000"/>
              </a:lnSpc>
              <a:spcAft>
                <a:spcPts val="1200"/>
              </a:spcAft>
              <a:buFont typeface="Wingdings" panose="05000000000000000000" pitchFamily="2" charset="2"/>
              <a:buChar char="§"/>
            </a:pPr>
            <a:r>
              <a:rPr lang="lo" sz="2600" dirty="0">
                <a:cs typeface="Arial" charset="0"/>
              </a:rPr>
              <a:t>ການປັບໃໝແມ່ນ 1% ຂອງເບ້ຍປະກັນໄພປະຈໍາເດືອນສະເລ່ຍແຫ່ງຊາດ ສໍາລັບທຸກໆເດືອນທີ່ທ່ານລົງທະບຽນຊັກຊ້າ.</a:t>
            </a:r>
          </a:p>
          <a:p>
            <a:pPr marL="796925" lvl="2" indent="-342900" rtl="0">
              <a:lnSpc>
                <a:spcPct val="80000"/>
              </a:lnSpc>
              <a:spcAft>
                <a:spcPts val="1200"/>
              </a:spcAft>
              <a:buFont typeface="Wingdings" panose="05000000000000000000" pitchFamily="2" charset="2"/>
              <a:buChar char="§"/>
            </a:pPr>
            <a:r>
              <a:rPr lang="lo" sz="2600" dirty="0">
                <a:cs typeface="Arial" charset="0"/>
              </a:rPr>
              <a:t>ການປັບໃໝຈະຖືກບວກເພີ່ມໃສ່ເບ້ຍປະກັນໄພປະຈໍາເດືອນຂອງທ່ານ ຖ້າຫາກ ແລະ ໃນເມື່ອ ທ່ານລົງທະບຽນເຂົ້າໃນແຜນຂອງພາກ D ແລະ ມັນຈະສືບຕໍ່ໄປຈົນກວ່າທ່ານໄດ້ລົງທະບຽນ.</a:t>
            </a:r>
          </a:p>
          <a:p>
            <a:pPr lvl="1" rtl="0">
              <a:lnSpc>
                <a:spcPct val="80000"/>
              </a:lnSpc>
            </a:pPr>
            <a:endParaRPr lang="en-US" altLang="en-US" sz="2600" dirty="0">
              <a:cs typeface="Arial" charset="0"/>
            </a:endParaRPr>
          </a:p>
        </p:txBody>
      </p:sp>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493" y="1350389"/>
            <a:ext cx="632106" cy="526583"/>
          </a:xfrm>
          <a:prstGeom prst="rect">
            <a:avLst/>
          </a:prstGeom>
        </p:spPr>
      </p:pic>
      <p:sp>
        <p:nvSpPr>
          <p:cNvPr id="2" name="Rectangle: Rounded Corners 1">
            <a:extLst>
              <a:ext uri="{FF2B5EF4-FFF2-40B4-BE49-F238E27FC236}">
                <a16:creationId xmlns:a16="http://schemas.microsoft.com/office/drawing/2014/main" id="{6226F08B-DEF7-405A-8F2E-561B85D528B4}"/>
              </a:ext>
            </a:extLst>
          </p:cNvPr>
          <p:cNvSpPr/>
          <p:nvPr/>
        </p:nvSpPr>
        <p:spPr>
          <a:xfrm>
            <a:off x="6949806" y="1355800"/>
            <a:ext cx="4601487" cy="508383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rtl="0">
              <a:lnSpc>
                <a:spcPct val="80000"/>
              </a:lnSpc>
              <a:spcBef>
                <a:spcPts val="600"/>
              </a:spcBef>
              <a:spcAft>
                <a:spcPts val="1200"/>
              </a:spcAft>
            </a:pPr>
            <a:r>
              <a:rPr lang="lo" sz="2600" b="1" dirty="0">
                <a:cs typeface="Arial" panose="020B0604020202020204" pitchFamily="34" charset="0"/>
              </a:rPr>
              <a:t>*ການ​ຄຸ້ມ​ຄອງ​ທີ່​ໜ້າ​ເຊື່ອ​ຖື​: </a:t>
            </a:r>
            <a:r>
              <a:rPr lang="lo" sz="2600" dirty="0">
                <a:cs typeface="Arial" panose="020B0604020202020204" pitchFamily="34" charset="0"/>
              </a:rPr>
              <a:t>ການຄຸ້ມຄອງຢາຕາມໃບສັ່ງແພດທີ່ຄາດວ່າຈະຈ່າຍ, ໂດຍສະເລ່ຍ, ຢ່າງໜ້ອຍເທົ່າກັບການຄຸ້ມຄອງຕາມພາກ D ແບບມາດຕະຖານຂອງ Medicare ເຊັ່ນ: </a:t>
            </a:r>
            <a:endParaRPr lang="en-US" altLang="en-US" sz="2600" b="1" dirty="0">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lo" sz="2600" dirty="0">
                <a:cs typeface="Arial" panose="020B0604020202020204" pitchFamily="34" charset="0"/>
              </a:rPr>
              <a:t>ການຄຸ້ມຄອງຢາສຳລັບອົງການຄຸ້ມຄອງນັກຮົບເກົ່າ (VA)</a:t>
            </a:r>
          </a:p>
          <a:p>
            <a:pPr marL="796925" lvl="3" indent="-342900" rtl="0">
              <a:lnSpc>
                <a:spcPct val="80000"/>
              </a:lnSpc>
              <a:spcAft>
                <a:spcPts val="600"/>
              </a:spcAft>
              <a:buFont typeface="Wingdings" panose="05000000000000000000" pitchFamily="2" charset="2"/>
              <a:buChar char="§"/>
            </a:pPr>
            <a:r>
              <a:rPr lang="lo" sz="26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SeniorCare</a:t>
            </a:r>
            <a:endParaRPr lang="en-US" altLang="en-US" sz="2600" dirty="0">
              <a:solidFill>
                <a:schemeClr val="bg1"/>
              </a:solidFill>
              <a:cs typeface="Arial" panose="020B0604020202020204" pitchFamily="34" charset="0"/>
            </a:endParaRPr>
          </a:p>
          <a:p>
            <a:pPr marL="796925" lvl="3" indent="-342900" rtl="0">
              <a:lnSpc>
                <a:spcPct val="80000"/>
              </a:lnSpc>
              <a:spcAft>
                <a:spcPts val="600"/>
              </a:spcAft>
              <a:buFont typeface="Wingdings" panose="05000000000000000000" pitchFamily="2" charset="2"/>
              <a:buChar char="§"/>
            </a:pPr>
            <a:r>
              <a:rPr lang="lo" sz="2600" dirty="0">
                <a:cs typeface="Arial" panose="020B0604020202020204" pitchFamily="34" charset="0"/>
              </a:rPr>
              <a:t>ການຄຸ້ມຄອງຂອງນາຍຈ້າງບາງປະເພດ (ຕ້ອງຖາມ)</a:t>
            </a:r>
            <a:endParaRPr lang="en-US" altLang="en-US" sz="2600" dirty="0">
              <a:cs typeface="Arial" charset="0"/>
            </a:endParaRPr>
          </a:p>
        </p:txBody>
      </p:sp>
    </p:spTree>
    <p:extLst>
      <p:ext uri="{BB962C8B-B14F-4D97-AF65-F5344CB8AC3E}">
        <p14:creationId xmlns:p14="http://schemas.microsoft.com/office/powerpoint/2010/main" val="22170908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 – ຄ່າໃຊ້ຈ່າຍຕ່າງໆ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49155" y="4144765"/>
            <a:ext cx="2392362" cy="1236762"/>
          </a:xfrm>
          <a:prstGeom prst="flowChartProcess">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800" b="1">
                <a:solidFill>
                  <a:schemeClr val="accent1">
                    <a:lumMod val="50000"/>
                  </a:schemeClr>
                </a:solidFill>
              </a:rPr>
              <a:t>ໄລຍະເວລາຄຸ້ມຄອງ </a:t>
            </a:r>
          </a:p>
          <a:p>
            <a:pPr algn="ctr" rtl="0">
              <a:defRPr/>
            </a:pPr>
            <a:r>
              <a:rPr lang="lo" sz="2800" b="1">
                <a:solidFill>
                  <a:schemeClr val="accent1">
                    <a:lumMod val="50000"/>
                  </a:schemeClr>
                </a:solidFill>
              </a:rPr>
              <a:t>ເບື້ອງຕົ້ນ</a:t>
            </a:r>
          </a:p>
        </p:txBody>
      </p:sp>
      <p:sp>
        <p:nvSpPr>
          <p:cNvPr id="13" name="Right Arrow 5">
            <a:extLst>
              <a:ext uri="{FF2B5EF4-FFF2-40B4-BE49-F238E27FC236}">
                <a16:creationId xmlns:a16="http://schemas.microsoft.com/office/drawing/2014/main" id="{372600DF-7CB9-4F13-BB18-1850F1B3EBFF}"/>
              </a:ext>
            </a:extLst>
          </p:cNvPr>
          <p:cNvSpPr/>
          <p:nvPr/>
        </p:nvSpPr>
        <p:spPr>
          <a:xfrm>
            <a:off x="5940790" y="3854243"/>
            <a:ext cx="3473933" cy="1691485"/>
          </a:xfrm>
          <a:prstGeom prst="rightArrow">
            <a:avLst>
              <a:gd name="adj1" fmla="val 59249"/>
              <a:gd name="adj2" fmla="val 50925"/>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800" b="1" dirty="0">
                <a:solidFill>
                  <a:schemeClr val="bg1"/>
                </a:solidFill>
              </a:rPr>
              <a:t>ໄລຍະເວລາເກີດໄພພິບັດ</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366377" y="5462609"/>
            <a:ext cx="2505552" cy="1015663"/>
          </a:xfrm>
          <a:prstGeom prst="rect">
            <a:avLst/>
          </a:prstGeom>
          <a:noFill/>
          <a:ln w="28575">
            <a:solidFill>
              <a:schemeClr val="accent1">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lo-LA" sz="2000" dirty="0">
                <a:latin typeface="+mn-lt"/>
              </a:rPr>
              <a:t>ທ່ານຈ່າຍເປັນຈໍານວນທີ່ກໍານົດໄວ້ປະຈໍາປີສໍາລັບຢາທັງໝົດ</a:t>
            </a:r>
            <a:endParaRPr lang="lo" sz="2000" b="1" dirty="0"/>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5922983" y="5415435"/>
            <a:ext cx="2348707" cy="1200329"/>
          </a:xfrm>
          <a:prstGeom prst="rect">
            <a:avLst/>
          </a:prstGeom>
          <a:noFill/>
          <a:ln w="2857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spcBef>
                <a:spcPts val="600"/>
              </a:spcBef>
              <a:spcAft>
                <a:spcPts val="600"/>
              </a:spcAft>
            </a:pPr>
            <a:r>
              <a:rPr lang="lo" sz="2400" dirty="0">
                <a:latin typeface="+mn-lt"/>
              </a:rPr>
              <a:t>ທ່ານຈ່າຍ</a:t>
            </a:r>
            <a:r>
              <a:rPr lang="lo-LA" sz="2400" dirty="0">
                <a:latin typeface="+mn-lt"/>
              </a:rPr>
              <a:t>ຮ່ວມ</a:t>
            </a:r>
            <a:r>
              <a:rPr lang="lo" sz="2400" dirty="0">
                <a:latin typeface="+mn-lt"/>
              </a:rPr>
              <a:t> </a:t>
            </a:r>
            <a:r>
              <a:rPr lang="en-US" sz="2400" b="1" dirty="0">
                <a:latin typeface="+mn-lt"/>
              </a:rPr>
              <a:t>0</a:t>
            </a:r>
            <a:r>
              <a:rPr lang="lo" sz="2400" b="1" dirty="0">
                <a:latin typeface="+mn-lt"/>
              </a:rPr>
              <a:t>%</a:t>
            </a:r>
            <a:r>
              <a:rPr lang="lo" sz="2400" dirty="0">
                <a:latin typeface="+mn-lt"/>
              </a:rPr>
              <a:t> </a:t>
            </a:r>
            <a:br>
              <a:rPr lang="en-US" altLang="en-US" sz="2400" dirty="0">
                <a:latin typeface="+mn-lt"/>
              </a:rPr>
            </a:br>
            <a:endParaRPr lang="en-US" altLang="en-US" sz="2400" b="1" dirty="0">
              <a:latin typeface="+mn-lt"/>
            </a:endParaRPr>
          </a:p>
        </p:txBody>
      </p:sp>
      <p:sp>
        <p:nvSpPr>
          <p:cNvPr id="17" name="Rectangle 16">
            <a:extLst>
              <a:ext uri="{FF2B5EF4-FFF2-40B4-BE49-F238E27FC236}">
                <a16:creationId xmlns:a16="http://schemas.microsoft.com/office/drawing/2014/main" id="{20BC3CF8-F734-4B20-BEBF-F4B78A5F164C}"/>
              </a:ext>
            </a:extLst>
          </p:cNvPr>
          <p:cNvSpPr/>
          <p:nvPr/>
        </p:nvSpPr>
        <p:spPr>
          <a:xfrm>
            <a:off x="2007689" y="1795382"/>
            <a:ext cx="2208660" cy="830997"/>
          </a:xfrm>
          <a:prstGeom prst="rect">
            <a:avLst/>
          </a:prstGeom>
          <a:noFill/>
        </p:spPr>
        <p:txBody>
          <a:bodyPr wrap="square" rtlCol="0">
            <a:spAutoFit/>
          </a:bodyPr>
          <a:lstStyle/>
          <a:p>
            <a:pPr algn="ctr" rtl="0">
              <a:defRPr/>
            </a:pPr>
            <a:r>
              <a:rPr lang="lo"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ຈ່າຍຄົບຈຳນວນທີ່ເປັນຄວາມຮັບຜິດຊອບສ່ວນທຳອິດ</a:t>
            </a:r>
            <a:endParaRPr lang="en-US"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DD608DAA-32FF-48F5-B1DC-5B84CA64505D}"/>
              </a:ext>
            </a:extLst>
          </p:cNvPr>
          <p:cNvSpPr/>
          <p:nvPr/>
        </p:nvSpPr>
        <p:spPr>
          <a:xfrm>
            <a:off x="4562476" y="1897851"/>
            <a:ext cx="2392362" cy="1200329"/>
          </a:xfrm>
          <a:prstGeom prst="rect">
            <a:avLst/>
          </a:prstGeom>
          <a:noFill/>
        </p:spPr>
        <p:txBody>
          <a:bodyPr wrap="square" rtlCol="0">
            <a:spAutoFit/>
          </a:bodyPr>
          <a:lstStyle/>
          <a:p>
            <a:pPr algn="ctr" rtl="0">
              <a:defRPr/>
            </a:pPr>
            <a:r>
              <a:rPr lang="lo"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ຄ່າ​ໃຊ້​ຈ່າຍຢາ​ທັງໝົດ</a:t>
            </a:r>
            <a:r>
              <a:rPr lang="lo"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​ຮອດຂີດຈໍາ​ກັດ​ປະ​ຈໍາ​ປີ​ແລ້ວ</a:t>
            </a:r>
          </a:p>
        </p:txBody>
      </p:sp>
      <p:sp>
        <p:nvSpPr>
          <p:cNvPr id="19" name="Rectangle 18">
            <a:extLst>
              <a:ext uri="{FF2B5EF4-FFF2-40B4-BE49-F238E27FC236}">
                <a16:creationId xmlns:a16="http://schemas.microsoft.com/office/drawing/2014/main" id="{0EB5D9BE-8B48-412B-9FF5-F48E709E617C}"/>
              </a:ext>
            </a:extLst>
          </p:cNvPr>
          <p:cNvSpPr/>
          <p:nvPr/>
        </p:nvSpPr>
        <p:spPr>
          <a:xfrm>
            <a:off x="7040594" y="1804220"/>
            <a:ext cx="3045661" cy="1200329"/>
          </a:xfrm>
          <a:prstGeom prst="rect">
            <a:avLst/>
          </a:prstGeom>
          <a:noFill/>
        </p:spPr>
        <p:txBody>
          <a:bodyPr wrap="square" rtlCol="0">
            <a:spAutoFit/>
          </a:bodyPr>
          <a:lstStyle/>
          <a:p>
            <a:pPr algn="ctr" rtl="0">
              <a:defRPr/>
            </a:pPr>
            <a:r>
              <a:rPr lang="lo" sz="24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ຄ່າໃຊ້ຈ່າຍທີ່ຕ້ອງໄດ້ຈົກຖົງຈ່າຍທັງໝົດ</a:t>
            </a:r>
            <a:r>
              <a:rPr lang="lo" sz="24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ຂອງທ່ານຮອດຂີດຈໍາ​ກັດ​ປະ​ຈໍາ​ປີ​ແລ້ວ</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a:xfrm>
            <a:off x="8563425" y="6354563"/>
            <a:ext cx="2743200" cy="365125"/>
          </a:xfrm>
        </p:spPr>
        <p:txBody>
          <a:bodyPr rtlCol="0"/>
          <a:lstStyle/>
          <a:p>
            <a:pPr rtl="0"/>
            <a:fld id="{844A7B69-93E2-4D34-896D-EFDD7F03AB74}" type="slidenum">
              <a:rPr lang="en-US" smtClean="0"/>
              <a:t>69</a:t>
            </a:fld>
            <a:endParaRPr lang="en-US"/>
          </a:p>
        </p:txBody>
      </p:sp>
      <p:sp>
        <p:nvSpPr>
          <p:cNvPr id="24" name="Flowchart: Process 23">
            <a:extLst>
              <a:ext uri="{FF2B5EF4-FFF2-40B4-BE49-F238E27FC236}">
                <a16:creationId xmlns:a16="http://schemas.microsoft.com/office/drawing/2014/main" id="{EE7623D8-9D2E-436E-A366-B3F03B05ECA5}"/>
              </a:ext>
            </a:extLst>
          </p:cNvPr>
          <p:cNvSpPr/>
          <p:nvPr/>
        </p:nvSpPr>
        <p:spPr>
          <a:xfrm>
            <a:off x="373092" y="4144764"/>
            <a:ext cx="3085383" cy="1226189"/>
          </a:xfrm>
          <a:prstGeom prst="flowChartProcess">
            <a:avLst/>
          </a:prstGeom>
          <a:ln>
            <a:solidFill>
              <a:schemeClr val="accent1">
                <a:lumMod val="40000"/>
                <a:lumOff val="6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0">
              <a:defRPr/>
            </a:pPr>
            <a:r>
              <a:rPr lang="lo" sz="2600" b="1" dirty="0">
                <a:solidFill>
                  <a:schemeClr val="accent1">
                    <a:lumMod val="50000"/>
                  </a:schemeClr>
                </a:solidFill>
              </a:rPr>
              <a:t>ຈຳນວນທີ່ເປັນຄວາມຮັບຜິດຊອບສ່ວນທຳອິດ</a:t>
            </a:r>
          </a:p>
        </p:txBody>
      </p:sp>
      <p:sp>
        <p:nvSpPr>
          <p:cNvPr id="25" name="TextBox 17">
            <a:extLst>
              <a:ext uri="{FF2B5EF4-FFF2-40B4-BE49-F238E27FC236}">
                <a16:creationId xmlns:a16="http://schemas.microsoft.com/office/drawing/2014/main" id="{EA2FAC62-3B24-4458-A1D7-E16E52AF7BFC}"/>
              </a:ext>
            </a:extLst>
          </p:cNvPr>
          <p:cNvSpPr txBox="1">
            <a:spLocks noChangeArrowheads="1"/>
          </p:cNvSpPr>
          <p:nvPr/>
        </p:nvSpPr>
        <p:spPr bwMode="auto">
          <a:xfrm>
            <a:off x="407269" y="5479097"/>
            <a:ext cx="3016435" cy="1015663"/>
          </a:xfrm>
          <a:prstGeom prst="rect">
            <a:avLst/>
          </a:prstGeom>
          <a:noFill/>
          <a:ln w="28575">
            <a:solidFill>
              <a:schemeClr val="accent1">
                <a:lumMod val="40000"/>
                <a:lumOff val="6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rtlCol="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000" dirty="0">
                <a:latin typeface="+mn-lt"/>
              </a:rPr>
              <a:t>ທ່ານຈ່າຍ</a:t>
            </a:r>
            <a:r>
              <a:rPr lang="lo" sz="2000" b="1" dirty="0">
                <a:latin typeface="+mn-lt"/>
              </a:rPr>
              <a:t>ເຖິງຈໍານວນທເປັນຄວາມຮັບຜິດຊອບສ່ວນທຳອິດ</a:t>
            </a:r>
            <a:r>
              <a:rPr lang="lo" sz="2000" dirty="0"/>
              <a:t>.</a:t>
            </a:r>
          </a:p>
        </p:txBody>
      </p:sp>
      <p:sp>
        <p:nvSpPr>
          <p:cNvPr id="2" name="TextBox 1">
            <a:extLst>
              <a:ext uri="{FF2B5EF4-FFF2-40B4-BE49-F238E27FC236}">
                <a16:creationId xmlns:a16="http://schemas.microsoft.com/office/drawing/2014/main" id="{B5030EA7-1932-4CC3-B69F-41FF08F555A5}"/>
              </a:ext>
            </a:extLst>
          </p:cNvPr>
          <p:cNvSpPr txBox="1"/>
          <p:nvPr/>
        </p:nvSpPr>
        <p:spPr>
          <a:xfrm>
            <a:off x="3553550" y="1179758"/>
            <a:ext cx="4575933" cy="646331"/>
          </a:xfrm>
          <a:prstGeom prst="rect">
            <a:avLst/>
          </a:prstGeom>
          <a:noFill/>
        </p:spPr>
        <p:txBody>
          <a:bodyPr wrap="none" rtlCol="0">
            <a:spAutoFit/>
          </a:bodyPr>
          <a:lstStyle/>
          <a:p>
            <a:pPr rtl="0"/>
            <a:r>
              <a:rPr lang="lo" sz="3600" dirty="0"/>
              <a:t>ຊ່ວງໄລຍະການຄຸ້ມຄອງຕາມພາກ D</a:t>
            </a:r>
          </a:p>
        </p:txBody>
      </p:sp>
      <p:sp>
        <p:nvSpPr>
          <p:cNvPr id="26" name="Arrow: Curved Down 25">
            <a:extLst>
              <a:ext uri="{FF2B5EF4-FFF2-40B4-BE49-F238E27FC236}">
                <a16:creationId xmlns:a16="http://schemas.microsoft.com/office/drawing/2014/main" id="{38944DAA-D2D5-4EB5-A213-29F5F70E6B09}"/>
              </a:ext>
            </a:extLst>
          </p:cNvPr>
          <p:cNvSpPr/>
          <p:nvPr/>
        </p:nvSpPr>
        <p:spPr>
          <a:xfrm>
            <a:off x="2905147" y="3600236"/>
            <a:ext cx="1036916" cy="508015"/>
          </a:xfrm>
          <a:prstGeom prst="curved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
        <p:nvSpPr>
          <p:cNvPr id="28" name="Arrow: Curved Down 27">
            <a:extLst>
              <a:ext uri="{FF2B5EF4-FFF2-40B4-BE49-F238E27FC236}">
                <a16:creationId xmlns:a16="http://schemas.microsoft.com/office/drawing/2014/main" id="{72D85B71-3B6C-45A8-8F63-DA007363DA69}"/>
              </a:ext>
            </a:extLst>
          </p:cNvPr>
          <p:cNvSpPr/>
          <p:nvPr/>
        </p:nvSpPr>
        <p:spPr>
          <a:xfrm>
            <a:off x="5577542" y="3636749"/>
            <a:ext cx="1036916" cy="508015"/>
          </a:xfrm>
          <a:prstGeom prst="curvedDownArrow">
            <a:avLst/>
          </a:prstGeom>
          <a:solidFill>
            <a:schemeClr val="accent1">
              <a:lumMod val="7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rtl="0"/>
            <a:endParaRPr lang="en-US">
              <a:solidFill>
                <a:schemeClr val="tx1"/>
              </a:solidFill>
            </a:endParaRPr>
          </a:p>
        </p:txBody>
      </p:sp>
    </p:spTree>
    <p:extLst>
      <p:ext uri="{BB962C8B-B14F-4D97-AF65-F5344CB8AC3E}">
        <p14:creationId xmlns:p14="http://schemas.microsoft.com/office/powerpoint/2010/main" val="3704856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ການລົງທະບຽນເຂົ້າ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6D356071-DF64-41AC-B15C-9251DD24EBFB}"/>
              </a:ext>
            </a:extLst>
          </p:cNvPr>
          <p:cNvSpPr>
            <a:spLocks noGrp="1"/>
          </p:cNvSpPr>
          <p:nvPr>
            <p:ph type="sldNum" sz="quarter" idx="12"/>
          </p:nvPr>
        </p:nvSpPr>
        <p:spPr/>
        <p:txBody>
          <a:bodyPr rtlCol="0"/>
          <a:lstStyle/>
          <a:p>
            <a:pPr rtl="0"/>
            <a:fld id="{844A7B69-93E2-4D34-896D-EFDD7F03AB74}" type="slidenum">
              <a:rPr lang="en-US" smtClean="0"/>
              <a:t>7</a:t>
            </a:fld>
            <a:endParaRPr lang="en-US" dirty="0"/>
          </a:p>
        </p:txBody>
      </p:sp>
      <p:sp>
        <p:nvSpPr>
          <p:cNvPr id="7" name="TextBox 6">
            <a:extLst>
              <a:ext uri="{FF2B5EF4-FFF2-40B4-BE49-F238E27FC236}">
                <a16:creationId xmlns:a16="http://schemas.microsoft.com/office/drawing/2014/main" id="{4C6F1EC2-BA54-4E1F-9E92-F69969960177}"/>
              </a:ext>
            </a:extLst>
          </p:cNvPr>
          <p:cNvSpPr txBox="1"/>
          <p:nvPr/>
        </p:nvSpPr>
        <p:spPr>
          <a:xfrm>
            <a:off x="2874019" y="1169758"/>
            <a:ext cx="7962900" cy="584775"/>
          </a:xfrm>
          <a:prstGeom prst="rect">
            <a:avLst/>
          </a:prstGeom>
          <a:noFill/>
        </p:spPr>
        <p:txBody>
          <a:bodyPr wrap="square" rtlCol="0">
            <a:spAutoFit/>
          </a:bodyPr>
          <a:lstStyle/>
          <a:p>
            <a:pPr algn="ctr" rtl="0"/>
            <a:r>
              <a:rPr lang="lo" sz="3200" b="1" dirty="0">
                <a:latin typeface="Arial" panose="020B0604020202020204" pitchFamily="34" charset="0"/>
                <a:cs typeface="Arial" panose="020B0604020202020204" pitchFamily="34" charset="0"/>
              </a:rPr>
              <a:t>Medicare ແລະ ການຄຸ້ມຄອງຂອງນາຍຈ້າງ</a:t>
            </a:r>
          </a:p>
        </p:txBody>
      </p:sp>
      <p:sp>
        <p:nvSpPr>
          <p:cNvPr id="8" name="TextBox 7">
            <a:extLst>
              <a:ext uri="{FF2B5EF4-FFF2-40B4-BE49-F238E27FC236}">
                <a16:creationId xmlns:a16="http://schemas.microsoft.com/office/drawing/2014/main" id="{1FE75D9A-4314-4C2A-9E00-7E7218F68C72}"/>
              </a:ext>
            </a:extLst>
          </p:cNvPr>
          <p:cNvSpPr txBox="1"/>
          <p:nvPr/>
        </p:nvSpPr>
        <p:spPr>
          <a:xfrm>
            <a:off x="2233246" y="1742028"/>
            <a:ext cx="9432388" cy="4401205"/>
          </a:xfrm>
          <a:prstGeom prst="rect">
            <a:avLst/>
          </a:prstGeom>
          <a:noFill/>
        </p:spPr>
        <p:txBody>
          <a:bodyPr wrap="square" rtlCol="0">
            <a:spAutoFit/>
          </a:bodyPr>
          <a:lstStyle/>
          <a:p>
            <a:pPr marL="342900" indent="-342900" rtl="0">
              <a:buFont typeface="Arial" panose="020B0604020202020204" pitchFamily="34" charset="0"/>
              <a:buChar char="•"/>
            </a:pPr>
            <a:r>
              <a:rPr lang="lo" sz="2400" b="1" dirty="0"/>
              <a:t>ທ່ານສາມາດເລື່ອນເວລາການລົງທະບຽນເຂົ້າໃນ Medicare ໄດ້ ຖ້າ</a:t>
            </a:r>
          </a:p>
          <a:p>
            <a:pPr marL="742950" lvl="1" indent="-285750" rtl="0">
              <a:buFont typeface="Arial" panose="020B0604020202020204" pitchFamily="34" charset="0"/>
              <a:buChar char="•"/>
            </a:pPr>
            <a:r>
              <a:rPr lang="lo" sz="2000" dirty="0"/>
              <a:t>ທ່ານ/ຄູ່ສົມລົດຂອງທ່ານກຳລັງເຮັດວຽກຢູ່ໃນຂະນະນີ້ </a:t>
            </a:r>
            <a:r>
              <a:rPr lang="lo" sz="2000" b="1" i="1" dirty="0"/>
              <a:t>ແລະ</a:t>
            </a:r>
          </a:p>
          <a:p>
            <a:pPr marL="742950" lvl="1" indent="-285750" rtl="0">
              <a:buFont typeface="Arial" panose="020B0604020202020204" pitchFamily="34" charset="0"/>
              <a:buChar char="•"/>
            </a:pPr>
            <a:r>
              <a:rPr lang="lo" sz="2000" dirty="0"/>
              <a:t>ທ່ານໄດ້ຮັບການຄຸ້ມຄອງພາຍໃຕ້ແຜນປະກັນສຸຂະພາບກຸ່ມ ໂດຍອີງໃສ່ການຈ້າງງານນັ້ນ</a:t>
            </a:r>
            <a:r>
              <a:rPr lang="lo" sz="2000" b="1" i="1" dirty="0"/>
              <a:t> ແລະ</a:t>
            </a:r>
          </a:p>
          <a:p>
            <a:pPr marL="742950" lvl="1" indent="-285750" rtl="0">
              <a:buFont typeface="Arial" panose="020B0604020202020204" pitchFamily="34" charset="0"/>
              <a:buChar char="•"/>
            </a:pPr>
            <a:r>
              <a:rPr lang="lo" sz="2000" dirty="0"/>
              <a:t>ນາຍຈ້າງມີພະນັກງານຫຼາຍກວ່າ 20 ຄົນ. (ຖ້າມີພະນັກງານໜ້ອຍກວ່າ 20 ຄົນ ທ່ານຄວນເຂົ້າ Medicare ໃນຕອນອາຍຸ 65 ປີ, ເຖິງແມ່ນວ່າທ່ານຍັງເຮັດວຽກຢູ່ກໍຕາມ.)</a:t>
            </a:r>
          </a:p>
          <a:p>
            <a:pPr rtl="0"/>
            <a:endParaRPr lang="en-US" dirty="0"/>
          </a:p>
          <a:p>
            <a:pPr marL="342900" indent="-342900" rtl="0">
              <a:buFont typeface="Arial" panose="020B0604020202020204" pitchFamily="34" charset="0"/>
              <a:buChar char="•"/>
            </a:pPr>
            <a:r>
              <a:rPr lang="lo" sz="2400" b="1" dirty="0"/>
              <a:t>ລົງທະບຽນເຂົ້າໃນ Medicare ໄດ້ທຸກເວລາ ໃນຂະນະທີ່ຍັງເຮັດວຽກຢູ່.</a:t>
            </a:r>
          </a:p>
          <a:p>
            <a:pPr rtl="0"/>
            <a:endParaRPr lang="en-US" sz="800" b="1" dirty="0"/>
          </a:p>
          <a:p>
            <a:pPr marL="342900" indent="-342900" rtl="0">
              <a:buFont typeface="Arial" panose="020B0604020202020204" pitchFamily="34" charset="0"/>
              <a:buChar char="•"/>
            </a:pPr>
            <a:r>
              <a:rPr lang="lo" sz="2400" b="1" dirty="0"/>
              <a:t>ເພື່ອຫຼີກເວັ້ນການປັບໃໝ</a:t>
            </a:r>
            <a:r>
              <a:rPr lang="lo" sz="2400" b="1" i="1" dirty="0"/>
              <a:t>, ຕ້ອງໄດ້</a:t>
            </a:r>
            <a:r>
              <a:rPr lang="lo" sz="2400" b="1" dirty="0"/>
              <a:t>ລົງທະບຽນພາຍໃນເວລາ 8 ເດືອນ ຫຼັງຈາກ</a:t>
            </a:r>
          </a:p>
          <a:p>
            <a:pPr marL="742950" lvl="1" indent="-285750" rtl="0">
              <a:buFont typeface="Arial" panose="020B0604020202020204" pitchFamily="34" charset="0"/>
              <a:buChar char="•"/>
            </a:pPr>
            <a:r>
              <a:rPr lang="lo" sz="2000" dirty="0"/>
              <a:t>ການຢຸດເຊົາເຮັດວຽກ (ລາອອກ ຫຼື ອອກບໍານານ) ຫຼື</a:t>
            </a:r>
          </a:p>
          <a:p>
            <a:pPr marL="742950" lvl="1" indent="-285750" rtl="0">
              <a:buFont typeface="Arial" panose="020B0604020202020204" pitchFamily="34" charset="0"/>
              <a:buChar char="•"/>
            </a:pPr>
            <a:r>
              <a:rPr lang="lo" sz="2000" dirty="0"/>
              <a:t>ສູນເສຍການປະກັນໄພສຸຂະພາບຈາກການເຮັດວຽກ.</a:t>
            </a:r>
          </a:p>
          <a:p>
            <a:pPr marL="285750" indent="-285750" rtl="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422032" y="4245981"/>
            <a:ext cx="1639558" cy="1323439"/>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lo" sz="2000" dirty="0"/>
              <a:t>ໄລຍະເວລາການລົງທະບຽນພິເສດ</a:t>
            </a:r>
          </a:p>
        </p:txBody>
      </p:sp>
      <p:sp>
        <p:nvSpPr>
          <p:cNvPr id="10" name="TextBox 9">
            <a:extLst>
              <a:ext uri="{FF2B5EF4-FFF2-40B4-BE49-F238E27FC236}">
                <a16:creationId xmlns:a16="http://schemas.microsoft.com/office/drawing/2014/main" id="{11AA5A29-D119-4763-BA9A-33AB4FDD6DA9}"/>
              </a:ext>
            </a:extLst>
          </p:cNvPr>
          <p:cNvSpPr txBox="1"/>
          <p:nvPr/>
        </p:nvSpPr>
        <p:spPr>
          <a:xfrm>
            <a:off x="2718582" y="6007617"/>
            <a:ext cx="8947052" cy="707886"/>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rtl="0"/>
            <a:r>
              <a:rPr lang="lo" sz="2000" dirty="0"/>
              <a:t>ຫຼັງຈາກເວລາ 8 ເດືອນ, ທ່ານຈະເລີ່ມເສຍຄ່າປັບໃໝການລົງທະບຽນຊັກຊ້າ ແລະ ທ່ານອາດຈະບໍ່ສາມາດລົງທະບຽນໄດ້ຈົນເຖິງໄລຍະເວລາການລົງທະບຽນທົ່ວໄປ.</a:t>
            </a:r>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a:t>
            </a:r>
          </a:p>
          <a:p>
            <a:pPr algn="ctr" rtl="0"/>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rtl="0"/>
              <a:r>
                <a:rPr lang="lo" sz="2000" b="1">
                  <a:solidFill>
                    <a:schemeClr val="tx2"/>
                  </a:solidFill>
                </a:rPr>
                <a:t>ພາກ D</a:t>
              </a:r>
            </a:p>
            <a:p>
              <a:pPr algn="ctr" rtl="0"/>
              <a:r>
                <a:rPr lang="lo" sz="2000">
                  <a:solidFill>
                    <a:schemeClr val="tx2"/>
                  </a:solidFill>
                </a:rPr>
                <a:t>ການຄຸ້ມຄອງຢາຕາມໃບສັ່ງແພດຂອງ Medicare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ສິ່ງທີ່ໄດ້ຮັບການຄຸ້ມຄອງ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4154984"/>
          </a:xfrm>
          <a:prstGeom prst="rect">
            <a:avLst/>
          </a:prstGeom>
        </p:spPr>
        <p:txBody>
          <a:bodyPr wrap="square" rtlCol="0">
            <a:spAutoFit/>
          </a:bodyPr>
          <a:lstStyle/>
          <a:p>
            <a:pPr marL="342900" indent="-342900" rtl="0">
              <a:spcAft>
                <a:spcPts val="1200"/>
              </a:spcAft>
              <a:buFont typeface="Wingdings" panose="05000000000000000000" pitchFamily="2" charset="2"/>
              <a:buChar char="§"/>
            </a:pPr>
            <a:r>
              <a:rPr lang="lo" sz="2800">
                <a:cs typeface="Arial" charset="0"/>
              </a:rPr>
              <a:t>ຢາທີ່ມີໃບສັ່ງແພດ</a:t>
            </a:r>
          </a:p>
          <a:p>
            <a:pPr marL="342900" indent="-342900" rtl="0">
              <a:spcAft>
                <a:spcPts val="1200"/>
              </a:spcAft>
              <a:buFont typeface="Wingdings" panose="05000000000000000000" pitchFamily="2" charset="2"/>
              <a:buChar char="§"/>
            </a:pPr>
            <a:r>
              <a:rPr lang="lo" sz="2800">
                <a:cs typeface="Arial" charset="0"/>
              </a:rPr>
              <a:t>ຢາທີ່ລວມຢູ່ໃນສູດຂອງແຜນ (ບໍ່ແມ່ນຢາທັງໝົດຈະໄດ້ຮັບການຄຸ້ມຄອງຈາກແຜນທັງໝົດ.)</a:t>
            </a:r>
          </a:p>
          <a:p>
            <a:pPr marL="342900" indent="-342900" rtl="0">
              <a:spcAft>
                <a:spcPts val="1200"/>
              </a:spcAft>
              <a:buFont typeface="Wingdings" panose="05000000000000000000" pitchFamily="2" charset="2"/>
              <a:buChar char="§"/>
            </a:pPr>
            <a:r>
              <a:rPr lang="lo" sz="2800">
                <a:cs typeface="Arial" charset="0"/>
              </a:rPr>
              <a:t>ຢາອິນຊູລິນ ແລະ ເຂັມ ແລະ ສະແລງສັກຢາສໍາລັບການໃຫ້ຢາອິນຊູລິນ</a:t>
            </a:r>
          </a:p>
          <a:p>
            <a:pPr marL="342900" indent="-342900" rtl="0">
              <a:spcAft>
                <a:spcPts val="1200"/>
              </a:spcAft>
              <a:buFont typeface="Wingdings" panose="05000000000000000000" pitchFamily="2" charset="2"/>
              <a:buChar char="§"/>
            </a:pPr>
            <a:r>
              <a:rPr lang="lo" sz="2800">
                <a:cs typeface="Arial" charset="0"/>
              </a:rPr>
              <a:t>ຢາຕ້ອງເປັນຢາທີ່ໃຊ້ຕາມໃບສັ່ງແພດ.</a:t>
            </a:r>
          </a:p>
          <a:p>
            <a:pPr marL="342900" indent="-342900" rtl="0">
              <a:spcAft>
                <a:spcPts val="1200"/>
              </a:spcAft>
              <a:buFont typeface="Wingdings" panose="05000000000000000000" pitchFamily="2" charset="2"/>
              <a:buChar char="§"/>
            </a:pPr>
            <a:r>
              <a:rPr lang="lo" sz="2800">
                <a:cs typeface="Arial" charset="0"/>
              </a:rPr>
              <a:t>ກົດໝາຍຍົກເວັ້ນຢາບາງຊະນິດອອກຈາກການຄຸ້ມຄອງພາຍໃຕ້ພາກ D.</a:t>
            </a:r>
          </a:p>
        </p:txBody>
      </p:sp>
    </p:spTree>
    <p:extLst>
      <p:ext uri="{BB962C8B-B14F-4D97-AF65-F5344CB8AC3E}">
        <p14:creationId xmlns:p14="http://schemas.microsoft.com/office/powerpoint/2010/main" val="16182539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Medicare ພາກ D</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ສິ່ງທີ່ບໍ່ໄດ້ຮັບການຄຸ້ມຄອງແມ່ນມີຫຍັງແດ?</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984155" y="1999208"/>
            <a:ext cx="8493040" cy="4539704"/>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lo" sz="2400" dirty="0">
                <a:cs typeface="Arial" charset="0"/>
              </a:rPr>
              <a:t>ຢາທີ່ບໍ່ໄດ້ຢູ່ໃນສູດຂອງແຜນ </a:t>
            </a:r>
          </a:p>
          <a:p>
            <a:pPr marL="342900" indent="-342900" rtl="0">
              <a:spcAft>
                <a:spcPts val="600"/>
              </a:spcAft>
              <a:buFont typeface="Wingdings" panose="05000000000000000000" pitchFamily="2" charset="2"/>
              <a:buChar char="§"/>
            </a:pPr>
            <a:r>
              <a:rPr lang="lo" sz="2400" dirty="0">
                <a:cs typeface="Arial" charset="0"/>
              </a:rPr>
              <a:t>ຢາ​ທີ່​ບໍ່​ມີ​ໃບ​ສັ່ງ​ແພດ, ຢາທີ່ຫາຊື້ໄດ້ຕາມຮ້ານຂາຍຢາ</a:t>
            </a:r>
          </a:p>
          <a:p>
            <a:pPr marL="342900" indent="-342900" rtl="0">
              <a:spcAft>
                <a:spcPts val="600"/>
              </a:spcAft>
              <a:buFont typeface="Wingdings" panose="05000000000000000000" pitchFamily="2" charset="2"/>
              <a:buChar char="§"/>
            </a:pPr>
            <a:r>
              <a:rPr lang="lo" sz="2400" dirty="0">
                <a:cs typeface="Arial" charset="0"/>
              </a:rPr>
              <a:t>ຢາທີ່ບໍ່ໄດ້ຮັບການອະນຸມັດໂດຍອົງການຄຸ້ມຄອງຢາຂອງລັດຖະບານກາງ (FDA)</a:t>
            </a:r>
          </a:p>
          <a:p>
            <a:pPr marL="342900" indent="-342900" rtl="0">
              <a:spcAft>
                <a:spcPts val="600"/>
              </a:spcAft>
              <a:buFont typeface="Wingdings" panose="05000000000000000000" pitchFamily="2" charset="2"/>
              <a:buChar char="§"/>
            </a:pPr>
            <a:r>
              <a:rPr lang="lo" sz="2400" dirty="0">
                <a:cs typeface="Arial" charset="0"/>
              </a:rPr>
              <a:t>ວິຕາມິນ ແລະ ແຮ່ທາດ</a:t>
            </a:r>
          </a:p>
          <a:p>
            <a:pPr marL="342900" indent="-342900" rtl="0">
              <a:spcAft>
                <a:spcPts val="600"/>
              </a:spcAft>
              <a:buFont typeface="Wingdings" panose="05000000000000000000" pitchFamily="2" charset="2"/>
              <a:buChar char="§"/>
            </a:pPr>
            <a:r>
              <a:rPr lang="lo" sz="2400" dirty="0">
                <a:cs typeface="Arial" charset="0"/>
              </a:rPr>
              <a:t>ຢາແກ້ໄອ</a:t>
            </a:r>
          </a:p>
          <a:p>
            <a:pPr marL="342900" indent="-342900" rtl="0">
              <a:spcAft>
                <a:spcPts val="600"/>
              </a:spcAft>
              <a:buFont typeface="Wingdings" panose="05000000000000000000" pitchFamily="2" charset="2"/>
              <a:buChar char="§"/>
            </a:pPr>
            <a:r>
              <a:rPr lang="lo" sz="2400" dirty="0">
                <a:cs typeface="Arial" charset="0"/>
              </a:rPr>
              <a:t>ຢາເພີ່ມສະມັດຕະພາບທາງເພດ</a:t>
            </a:r>
          </a:p>
          <a:p>
            <a:pPr marL="342900" indent="-342900" rtl="0">
              <a:buFont typeface="Wingdings" panose="05000000000000000000" pitchFamily="2" charset="2"/>
              <a:buChar char="§"/>
            </a:pPr>
            <a:r>
              <a:rPr lang="lo" sz="2400" dirty="0">
                <a:cs typeface="Arial" charset="0"/>
              </a:rPr>
              <a:t>ຢາສໍາລັບຄວາມສວຍງາມ</a:t>
            </a:r>
          </a:p>
          <a:p>
            <a:pPr marL="800100" lvl="1" indent="-342900" rtl="0">
              <a:buFont typeface="Wingdings" panose="05000000000000000000" pitchFamily="2" charset="2"/>
              <a:buChar char="§"/>
            </a:pPr>
            <a:r>
              <a:rPr lang="lo" sz="2000" dirty="0">
                <a:cs typeface="Arial" charset="0"/>
              </a:rPr>
              <a:t>ຢາຫຼຸດນ້ຳໜັກ ຫຼື ເພີ່ມນ້ຳໜັກ</a:t>
            </a:r>
          </a:p>
          <a:p>
            <a:pPr marL="800100" lvl="1" indent="-342900" rtl="0">
              <a:spcAft>
                <a:spcPts val="600"/>
              </a:spcAft>
              <a:buFont typeface="Wingdings" panose="05000000000000000000" pitchFamily="2" charset="2"/>
              <a:buChar char="§"/>
            </a:pPr>
            <a:r>
              <a:rPr lang="lo" sz="2000" dirty="0">
                <a:cs typeface="Arial" charset="0"/>
              </a:rPr>
              <a:t>ຢາແກ້ຜົມຫຼົ່ນ</a:t>
            </a:r>
            <a:endParaRPr lang="en-US" altLang="en-US" sz="2200" dirty="0">
              <a:cs typeface="Arial" charset="0"/>
            </a:endParaRPr>
          </a:p>
          <a:p>
            <a:pPr marL="342900" indent="-342900" rtl="0">
              <a:spcAft>
                <a:spcPts val="600"/>
              </a:spcAft>
              <a:buFont typeface="Wingdings" panose="05000000000000000000" pitchFamily="2" charset="2"/>
              <a:buChar char="§"/>
            </a:pPr>
            <a:r>
              <a:rPr lang="lo" sz="2400" dirty="0">
                <a:cs typeface="Arial" charset="0"/>
              </a:rPr>
              <a:t>ຢາທີ່ມີໃບສັ່ງແພດສໍາລັບການນໍາໃຊ້ "ນອກສະຫຼາກ".</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8319308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72</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ໂຄງການຊ່ວຍເຫຼືອດ້ານຢາຕາມໃບສັ່ງແພດຂອງລັດ Wisconsin</a:t>
            </a:r>
          </a:p>
        </p:txBody>
      </p:sp>
      <p:sp>
        <p:nvSpPr>
          <p:cNvPr id="3" name="Rectangle 2">
            <a:extLst>
              <a:ext uri="{FF2B5EF4-FFF2-40B4-BE49-F238E27FC236}">
                <a16:creationId xmlns:a16="http://schemas.microsoft.com/office/drawing/2014/main" id="{EF96D4C7-033B-4412-A88E-E8904DB9518B}"/>
              </a:ext>
            </a:extLst>
          </p:cNvPr>
          <p:cNvSpPr/>
          <p:nvPr/>
        </p:nvSpPr>
        <p:spPr>
          <a:xfrm>
            <a:off x="453002" y="1803359"/>
            <a:ext cx="7504804" cy="4890121"/>
          </a:xfrm>
          <a:prstGeom prst="rect">
            <a:avLst/>
          </a:prstGeom>
        </p:spPr>
        <p:txBody>
          <a:bodyPr wrap="square" rtlCol="0">
            <a:spAutoFit/>
          </a:bodyPr>
          <a:lstStyle/>
          <a:p>
            <a:pPr marL="342900" indent="-342900" rtl="0">
              <a:spcAft>
                <a:spcPts val="600"/>
              </a:spcAft>
              <a:buFont typeface="Wingdings" panose="05000000000000000000" pitchFamily="2" charset="2"/>
              <a:buChar char="§"/>
            </a:pPr>
            <a:r>
              <a:rPr lang="lo" sz="2000" dirty="0">
                <a:cs typeface="Arial" charset="0"/>
              </a:rPr>
              <a:t>ມີໃຫ້ຊາວ Wisconsin ທີ່ມີອາຍຸ 65 ປີຂຶ້ນໄປ ທີ່ເປັນ</a:t>
            </a:r>
            <a:r>
              <a:rPr lang="lo" sz="2000" dirty="0"/>
              <a:t>ພົນລະເມືອງສະຫະລັດ ຫຼື ມີສະຖານະຄົນເຂົ້າເມືອງທີ່ມີເງື່ອນໄຂໄດ້ຮັບ.</a:t>
            </a:r>
            <a:endParaRPr lang="en-US" altLang="en-US" sz="2000" dirty="0">
              <a:cs typeface="Arial" charset="0"/>
            </a:endParaRPr>
          </a:p>
          <a:p>
            <a:pPr marL="342900" indent="-342900" rtl="0">
              <a:spcAft>
                <a:spcPts val="600"/>
              </a:spcAft>
              <a:buFont typeface="Wingdings" panose="05000000000000000000" pitchFamily="2" charset="2"/>
              <a:buChar char="§"/>
            </a:pPr>
            <a:r>
              <a:rPr lang="lo" sz="2000" dirty="0">
                <a:cs typeface="Arial" charset="0"/>
              </a:rPr>
              <a:t>ຄ່າສະໝັກລາຍປີ $30. (ບໍ່ມີເບ້ຍປະກັນໄພລາຍເດືອນ.)</a:t>
            </a:r>
          </a:p>
          <a:p>
            <a:pPr marL="342900" indent="-342900" rtl="0">
              <a:spcAft>
                <a:spcPts val="600"/>
              </a:spcAft>
              <a:buFont typeface="Wingdings" panose="05000000000000000000" pitchFamily="2" charset="2"/>
              <a:buChar char="§"/>
            </a:pPr>
            <a:r>
              <a:rPr lang="lo" sz="2000" dirty="0">
                <a:cs typeface="Arial" charset="0"/>
              </a:rPr>
              <a:t>ການຄຸ້ມຄອງທີ່ໜ້າເຊື່ອຖືໄດ້. (ຫຼີກເວັ້ນການປັບໃໝຕາມພາກ D.)</a:t>
            </a:r>
          </a:p>
          <a:p>
            <a:pPr marL="342900" indent="-342900" rtl="0">
              <a:spcAft>
                <a:spcPts val="600"/>
              </a:spcAft>
              <a:buFont typeface="Wingdings" panose="05000000000000000000" pitchFamily="2" charset="2"/>
              <a:buChar char="§"/>
            </a:pPr>
            <a:r>
              <a:rPr lang="lo" sz="2000" dirty="0">
                <a:cs typeface="Arial" charset="0"/>
              </a:rPr>
              <a:t>ລາຍໄດ້ປະຈໍາປີຂອງທ່ານຈະເປັນຕົວກໍານົດລະດັບການຄຸ້ມຄອງຂອງທ່ານ.</a:t>
            </a:r>
          </a:p>
          <a:p>
            <a:pPr marL="800100" lvl="1" indent="-342900" rtl="0">
              <a:spcAft>
                <a:spcPts val="600"/>
              </a:spcAft>
              <a:buFont typeface="Wingdings" panose="05000000000000000000" pitchFamily="2" charset="2"/>
              <a:buChar char="§"/>
            </a:pPr>
            <a:r>
              <a:rPr lang="lo" sz="2000" dirty="0">
                <a:cs typeface="Arial" charset="0"/>
              </a:rPr>
              <a:t>ບໍ່ມຈຳນວນທີ່ເປັນຄວາມຮັບຜິດຊອບສ່ວນທຳອິດໃນລະດັບ 1.</a:t>
            </a:r>
          </a:p>
          <a:p>
            <a:pPr marL="800100" lvl="1" indent="-342900" rtl="0">
              <a:spcAft>
                <a:spcPts val="600"/>
              </a:spcAft>
              <a:buFont typeface="Wingdings" panose="05000000000000000000" pitchFamily="2" charset="2"/>
              <a:buChar char="§"/>
            </a:pPr>
            <a:r>
              <a:rPr lang="lo" sz="2000" dirty="0">
                <a:cs typeface="Arial" charset="0"/>
              </a:rPr>
              <a:t>ລະດັບ 2a ແລະ 2b ມຈຳນວນທີ່ເປັນຄວາມຮັບຜິດຊອບສ່ວນທຳອິດ.</a:t>
            </a:r>
          </a:p>
          <a:p>
            <a:pPr marL="800100" lvl="1" indent="-342900" rtl="0">
              <a:spcAft>
                <a:spcPts val="600"/>
              </a:spcAft>
              <a:buFont typeface="Wingdings" panose="05000000000000000000" pitchFamily="2" charset="2"/>
              <a:buChar char="§"/>
            </a:pPr>
            <a:r>
              <a:rPr lang="lo" sz="2000" dirty="0">
                <a:cs typeface="Arial" charset="0"/>
              </a:rPr>
              <a:t>ລະດັບ 3 ມຈຳນວນທີ່ເປັນຄວາມຮັບຜິດຊອບສ່ວນທຳອິດ ແລະ ການໃຊ້ຈ່າຍລາຍຮັບ.</a:t>
            </a:r>
          </a:p>
          <a:p>
            <a:pPr marL="342900" indent="-342900" rtl="0">
              <a:lnSpc>
                <a:spcPct val="150000"/>
              </a:lnSpc>
              <a:buFont typeface="Wingdings" panose="05000000000000000000" pitchFamily="2" charset="2"/>
              <a:buChar char="§"/>
            </a:pPr>
            <a:r>
              <a:rPr lang="lo" sz="2000" dirty="0">
                <a:cs typeface="Arial" charset="0"/>
              </a:rPr>
              <a:t>ບໍ່ມີຂີດຈໍາກັດດ້ານຊັບສິນ.</a:t>
            </a:r>
          </a:p>
          <a:p>
            <a:pPr marL="342900" indent="-342900" rtl="0">
              <a:lnSpc>
                <a:spcPct val="150000"/>
              </a:lnSpc>
              <a:buFont typeface="Wingdings" panose="05000000000000000000" pitchFamily="2" charset="2"/>
              <a:buChar char="§"/>
            </a:pPr>
            <a:r>
              <a:rPr lang="lo" sz="2000" dirty="0">
                <a:cs typeface="Arial" charset="0"/>
              </a:rPr>
              <a:t>ອາດຈະນຳໃຊ້ດ່ຽວ ຫຼື ເພີ່ມເຕີມໃສ່ພາກ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175404" y="2095155"/>
            <a:ext cx="3604592" cy="4278094"/>
          </a:xfrm>
          <a:prstGeom prst="rect">
            <a:avLst/>
          </a:prstGeom>
          <a:solidFill>
            <a:schemeClr val="bg1"/>
          </a:solidFill>
          <a:ln>
            <a:solidFill>
              <a:schemeClr val="accent1">
                <a:lumMod val="50000"/>
              </a:schemeClr>
            </a:solidFill>
          </a:ln>
        </p:spPr>
        <p:txBody>
          <a:bodyPr wrap="square" rtlCol="0">
            <a:spAutoFit/>
          </a:bodyPr>
          <a:lstStyle/>
          <a:p>
            <a:pPr rtl="0"/>
            <a:endParaRPr lang="en-US" sz="2000" dirty="0"/>
          </a:p>
          <a:p>
            <a:pPr rtl="0"/>
            <a:endParaRPr lang="en-US" sz="2000" dirty="0"/>
          </a:p>
          <a:p>
            <a:pPr rtl="0"/>
            <a:endParaRPr lang="en-US" sz="2000" dirty="0"/>
          </a:p>
          <a:p>
            <a:pPr rtl="0"/>
            <a:endParaRPr lang="en-US" sz="2000" dirty="0"/>
          </a:p>
          <a:p>
            <a:pPr algn="ctr" rtl="0"/>
            <a:r>
              <a:rPr lang="lo" sz="2400"/>
              <a:t>ສໍາ​ລັບ​ຂໍ້​ມູນ​ເພີ່ມ​ເຕີມ​ ຫຼື​ ເພື່ອດາວ​ໂຫຼດ​ຄໍາ​ຮ້ອງຂໍ​ສະ​ໝັກ​: </a:t>
            </a:r>
            <a:r>
              <a:rPr lang="lo" sz="2400">
                <a:hlinkClick r:id="rId3"/>
              </a:rPr>
              <a:t>www.dhs.wisconsin.gov/</a:t>
            </a:r>
            <a:br>
              <a:rPr lang="en-US" sz="2400" dirty="0">
                <a:hlinkClick r:id="rId3"/>
              </a:rPr>
            </a:br>
            <a:r>
              <a:rPr lang="lo" sz="2400">
                <a:hlinkClick r:id="rId3"/>
              </a:rPr>
              <a:t>seniorcare</a:t>
            </a:r>
            <a:endParaRPr lang="en-US" sz="2400" dirty="0"/>
          </a:p>
          <a:p>
            <a:pPr algn="ctr" rtl="0"/>
            <a:endParaRPr lang="en-US" sz="2400" dirty="0"/>
          </a:p>
          <a:p>
            <a:pPr algn="ctr" rtl="0"/>
            <a:r>
              <a:rPr lang="lo" sz="2400"/>
              <a:t>ຫຼື ໂທຫາ</a:t>
            </a:r>
          </a:p>
          <a:p>
            <a:pPr algn="ctr" rtl="0"/>
            <a:r>
              <a:rPr lang="lo" sz="2800"/>
              <a:t> 1-800-657-2038</a:t>
            </a:r>
          </a:p>
          <a:p>
            <a:pPr rtl="0"/>
            <a:endParaRPr lang="en-US" sz="2000"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327913"/>
            <a:ext cx="2734200" cy="1019629"/>
          </a:xfrm>
          <a:prstGeom prst="rect">
            <a:avLst/>
          </a:prstGeom>
        </p:spPr>
      </p:pic>
    </p:spTree>
    <p:extLst>
      <p:ext uri="{BB962C8B-B14F-4D97-AF65-F5344CB8AC3E}">
        <p14:creationId xmlns:p14="http://schemas.microsoft.com/office/powerpoint/2010/main" val="32307428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ໄລຍະເວລາເປີດການລົງທະບຽນປະຈໍາປີ</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rtlCol="0">
            <a:spAutoFit/>
          </a:bodyPr>
          <a:lstStyle/>
          <a:p>
            <a:pPr algn="ctr" rtl="0">
              <a:defRPr/>
            </a:pPr>
            <a:r>
              <a:rPr lang="lo" sz="4000" b="1">
                <a:cs typeface="Arial" panose="020B0604020202020204" pitchFamily="34" charset="0"/>
              </a:rPr>
              <a:t>ວັນທີ 15 ຕຸລາ – 7 ທັນວາ</a:t>
            </a:r>
          </a:p>
          <a:p>
            <a:pPr marL="285750" indent="-285750" rtl="0">
              <a:buFont typeface="Arial" panose="020B0604020202020204" pitchFamily="34" charset="0"/>
              <a:buChar char="•"/>
              <a:defRPr/>
            </a:pPr>
            <a:endParaRPr lang="en-US" sz="4000" dirty="0">
              <a:cs typeface="Arial" panose="020B0604020202020204" pitchFamily="34" charset="0"/>
            </a:endParaRPr>
          </a:p>
          <a:p>
            <a:pPr marL="285750" indent="-285750" rtl="0">
              <a:spcAft>
                <a:spcPts val="1200"/>
              </a:spcAft>
              <a:buFont typeface="Arial" panose="020B0604020202020204" pitchFamily="34" charset="0"/>
              <a:buChar char="•"/>
              <a:defRPr/>
            </a:pPr>
            <a:r>
              <a:rPr lang="lo" sz="2400">
                <a:cs typeface="Arial" panose="020B0604020202020204" pitchFamily="34" charset="0"/>
              </a:rPr>
              <a:t>ແຜນ Medicare ພາກ D, ພ້ອມທັງແຜນ Medicare Advantage (ພາກ C), ສາມາດປ່ຽນລາຍລະອຽດຂອງແຜນໄດ້ໃນແຕ່ລະປີ.</a:t>
            </a:r>
          </a:p>
          <a:p>
            <a:pPr marL="285750" indent="-285750" rtl="0">
              <a:buFont typeface="Arial" panose="020B0604020202020204" pitchFamily="34" charset="0"/>
              <a:buChar char="•"/>
              <a:defRPr/>
            </a:pPr>
            <a:r>
              <a:rPr lang="lo" sz="2400">
                <a:cs typeface="Arial" panose="020B0604020202020204" pitchFamily="34" charset="0"/>
              </a:rPr>
              <a:t>ບັນດາສູດຕາມແຜນ, ເຄືອຂ່າຍຮ້ານຂາຍຢາ, ເບ້ຍປະກັນໄພ ແລະ ຄ່າໃຊ້ຈ່າຍອື່ນໆ ສາມາດປ່ຽນແປງໄດ້ໃນແຕ່ລະປີ.</a:t>
            </a:r>
          </a:p>
          <a:p>
            <a:pPr rtl="0">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73</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pPr rtl="0"/>
            <a:r>
              <a:rPr lang="lo" sz="4000" b="1"/>
              <a:t>ທົບທວນແຜນຂອງທ່ານໃນແຕ່ລະປີ!</a:t>
            </a:r>
          </a:p>
        </p:txBody>
      </p:sp>
    </p:spTree>
    <p:extLst>
      <p:ext uri="{BB962C8B-B14F-4D97-AF65-F5344CB8AC3E}">
        <p14:creationId xmlns:p14="http://schemas.microsoft.com/office/powerpoint/2010/main" val="106911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endParaRPr lang="en-US" sz="4000" dirty="0">
              <a:solidFill>
                <a:schemeClr val="bg1"/>
              </a:solidFill>
              <a:latin typeface="Arial" panose="020B0604020202020204" pitchFamily="34" charset="0"/>
              <a:cs typeface="Arial" panose="020B0604020202020204" pitchFamily="34" charset="0"/>
            </a:endParaRP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071032" y="1107996"/>
            <a:ext cx="10992014" cy="4739759"/>
          </a:xfrm>
          <a:prstGeom prst="rect">
            <a:avLst/>
          </a:prstGeom>
        </p:spPr>
        <p:txBody>
          <a:bodyPr wrap="square" rtlCol="0">
            <a:spAutoFit/>
          </a:bodyPr>
          <a:lstStyle/>
          <a:p>
            <a:pPr algn="ctr" rtl="0">
              <a:defRPr/>
            </a:pPr>
            <a:r>
              <a:rPr lang="lo" sz="4000" b="1" dirty="0">
                <a:cs typeface="Arial" panose="020B0604020202020204" pitchFamily="34" charset="0"/>
              </a:rPr>
              <a:t>ຮັບການຊ່ວຍເຫຼືອແບບບໍ່ເສຍຄ່າ, ບໍ່ມີຄວາມລຳອຽງ!</a:t>
            </a:r>
          </a:p>
          <a:p>
            <a:pPr algn="ctr" rtl="0">
              <a:spcAft>
                <a:spcPts val="600"/>
              </a:spcAft>
              <a:defRPr/>
            </a:pPr>
            <a:endParaRPr lang="en-US" sz="2400" b="1" dirty="0">
              <a:cs typeface="Arial" panose="020B0604020202020204" pitchFamily="34" charset="0"/>
            </a:endParaRPr>
          </a:p>
          <a:p>
            <a:pPr marL="285750" indent="-285750" rtl="0">
              <a:spcAft>
                <a:spcPts val="600"/>
              </a:spcAft>
              <a:buFont typeface="Arial" panose="020B0604020202020204" pitchFamily="34" charset="0"/>
              <a:buChar char="•"/>
              <a:defRPr/>
            </a:pPr>
            <a:r>
              <a:rPr lang="lo" sz="2800" dirty="0">
                <a:cs typeface="Arial" panose="020B0604020202020204" pitchFamily="34" charset="0"/>
              </a:rPr>
              <a:t>ເຄື່ອງມື Plan Finder ຂອງ Medicare ທີ່:</a:t>
            </a:r>
            <a:r>
              <a:rPr lang="lo" sz="2800" dirty="0">
                <a:cs typeface="Arial" panose="020B0604020202020204" pitchFamily="34" charset="0"/>
                <a:hlinkClick r:id="rId3"/>
              </a:rPr>
              <a:t>www.medicare.gov</a:t>
            </a:r>
            <a:endParaRPr lang="en-US" sz="2800" dirty="0">
              <a:cs typeface="Arial" panose="020B0604020202020204" pitchFamily="34" charset="0"/>
            </a:endParaRPr>
          </a:p>
          <a:p>
            <a:pPr marL="285750" indent="-285750" rtl="0">
              <a:spcAft>
                <a:spcPts val="600"/>
              </a:spcAft>
              <a:buFont typeface="Arial" panose="020B0604020202020204" pitchFamily="34" charset="0"/>
              <a:buChar char="•"/>
              <a:defRPr/>
            </a:pPr>
            <a:r>
              <a:rPr lang="lo" sz="2800" dirty="0">
                <a:cs typeface="Arial" panose="020B0604020202020204" pitchFamily="34" charset="0"/>
              </a:rPr>
              <a:t>Medicare: </a:t>
            </a:r>
            <a:r>
              <a:rPr lang="lo" sz="2800" b="1" dirty="0">
                <a:cs typeface="Arial" panose="020B0604020202020204" pitchFamily="34" charset="0"/>
              </a:rPr>
              <a:t>1-800-633-4227</a:t>
            </a:r>
          </a:p>
          <a:p>
            <a:pPr marL="285750" indent="-285750" rtl="0">
              <a:spcAft>
                <a:spcPts val="600"/>
              </a:spcAft>
              <a:buFont typeface="Arial" panose="020B0604020202020204" pitchFamily="34" charset="0"/>
              <a:buChar char="•"/>
              <a:defRPr/>
            </a:pPr>
            <a:r>
              <a:rPr lang="lo" sz="2800" dirty="0">
                <a:cs typeface="Arial" panose="020B0604020202020204" pitchFamily="34" charset="0"/>
              </a:rPr>
              <a:t>ໂຄງການຊ່ວຍເຫຼືອດ້ານການປະກັນສຸຂະພາບຂອງລັດ Wisconsin (SHIP):</a:t>
            </a:r>
          </a:p>
          <a:p>
            <a:pPr marL="742950" lvl="1" indent="-285750" rtl="0">
              <a:spcAft>
                <a:spcPts val="600"/>
              </a:spcAft>
              <a:buFont typeface="Arial" panose="020B0604020202020204" pitchFamily="34" charset="0"/>
              <a:buChar char="•"/>
              <a:defRPr/>
            </a:pPr>
            <a:r>
              <a:rPr lang="lo" sz="2800" dirty="0">
                <a:cs typeface="Arial" panose="020B0604020202020204" pitchFamily="34" charset="0"/>
              </a:rPr>
              <a:t>ເບີສາຍດ່ວນຂອງ Medigap:  </a:t>
            </a:r>
            <a:r>
              <a:rPr lang="lo" sz="2800" b="1" dirty="0">
                <a:cs typeface="Arial" panose="020B0604020202020204" pitchFamily="34" charset="0"/>
              </a:rPr>
              <a:t>1-800-242-1060</a:t>
            </a:r>
          </a:p>
          <a:p>
            <a:pPr marL="742950" lvl="1" indent="-285750" rtl="0">
              <a:spcAft>
                <a:spcPts val="600"/>
              </a:spcAft>
              <a:buFont typeface="Arial" panose="020B0604020202020204" pitchFamily="34" charset="0"/>
              <a:buChar char="•"/>
              <a:defRPr/>
            </a:pPr>
            <a:r>
              <a:rPr lang="lo" sz="2800" dirty="0">
                <a:cs typeface="Arial" panose="020B0604020202020204" pitchFamily="34" charset="0"/>
              </a:rPr>
              <a:t>ເບີສາຍດ່ວນຂອງ Medigap ພາກ D: </a:t>
            </a:r>
            <a:r>
              <a:rPr lang="lo" sz="2800" b="1" dirty="0">
                <a:cs typeface="Arial" panose="020B0604020202020204" pitchFamily="34" charset="0"/>
              </a:rPr>
              <a:t>855-677-2783</a:t>
            </a:r>
            <a:endParaRPr lang="en-US" sz="2800" dirty="0">
              <a:cs typeface="Arial" panose="020B0604020202020204" pitchFamily="34" charset="0"/>
            </a:endParaRPr>
          </a:p>
          <a:p>
            <a:pPr marL="742950" lvl="1" indent="-285750" rtl="0">
              <a:spcAft>
                <a:spcPts val="1800"/>
              </a:spcAft>
              <a:buFont typeface="Arial" panose="020B0604020202020204" pitchFamily="34" charset="0"/>
              <a:buChar char="•"/>
              <a:defRPr/>
            </a:pPr>
            <a:r>
              <a:rPr lang="lo" sz="2800" b="1" dirty="0">
                <a:cs typeface="Arial" panose="020B0604020202020204" pitchFamily="34" charset="0"/>
              </a:rPr>
              <a:t>ທີ່ປຶກສາ SHIP ໃນທ້ອງຖິ່ນ </a:t>
            </a:r>
            <a:r>
              <a:rPr lang="lo" sz="2800" dirty="0">
                <a:cs typeface="Arial" panose="020B0604020202020204" pitchFamily="34" charset="0"/>
              </a:rPr>
              <a:t>ໃກ້ທ່ານ:</a:t>
            </a:r>
            <a:r>
              <a:rPr lang="lo" sz="2800" dirty="0">
                <a:cs typeface="Arial" panose="020B0604020202020204" pitchFamily="34" charset="0"/>
                <a:hlinkClick r:id="rId4"/>
              </a:rPr>
              <a:t>dhs.wi.gov/medicare-help</a:t>
            </a: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rtlCol="0"/>
          <a:lstStyle/>
          <a:p>
            <a:pPr rtl="0"/>
            <a:fld id="{844A7B69-93E2-4D34-896D-EFDD7F03AB74}" type="slidenum">
              <a:rPr lang="en-US" smtClean="0"/>
              <a:t>74</a:t>
            </a:fld>
            <a:endParaRPr lang="en-US"/>
          </a:p>
        </p:txBody>
      </p:sp>
    </p:spTree>
    <p:extLst>
      <p:ext uri="{BB962C8B-B14F-4D97-AF65-F5344CB8AC3E}">
        <p14:creationId xmlns:p14="http://schemas.microsoft.com/office/powerpoint/2010/main" val="29310119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ເຄື່ອງມື Plan Finder ຂອງ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7713857" y="2995779"/>
            <a:ext cx="4257261" cy="1723549"/>
          </a:xfrm>
          <a:prstGeom prst="rect">
            <a:avLst/>
          </a:prstGeom>
          <a:noFill/>
          <a:ln>
            <a:noFill/>
          </a:ln>
        </p:spPr>
        <p:txBody>
          <a:bodyPr wrap="square" rtlCol="0">
            <a:spAutoFit/>
          </a:bodyPr>
          <a:lstStyle/>
          <a:p>
            <a:pPr marL="285750" indent="-285750" rtl="0">
              <a:spcAft>
                <a:spcPts val="1200"/>
              </a:spcAft>
              <a:buFont typeface="Wingdings" panose="05000000000000000000" pitchFamily="2" charset="2"/>
              <a:buChar char="§"/>
            </a:pPr>
            <a:r>
              <a:rPr lang="lo" sz="2400" dirty="0"/>
              <a:t>ປັບແຕ່ງການຄົ້ນຫາຂອງທ່ານ.</a:t>
            </a:r>
          </a:p>
          <a:p>
            <a:pPr marL="285750" indent="-285750" rtl="0">
              <a:buFont typeface="Wingdings" panose="05000000000000000000" pitchFamily="2" charset="2"/>
              <a:buChar char="§"/>
            </a:pPr>
            <a:r>
              <a:rPr lang="lo" sz="2400" dirty="0"/>
              <a:t>ປຽບທຽບແຜນຕ່າງໆໂດຍອີງໃສ່ການໃຫ້ຄະແນນເປັນດາວ, ສູດ, ສິນທົດແທນ, ຄ່າໃຊ້ຈ່າຍ ແລະ ອື່ນໆອີກ.</a:t>
            </a:r>
          </a:p>
        </p:txBody>
      </p:sp>
      <p:sp>
        <p:nvSpPr>
          <p:cNvPr id="7" name="TextBox 6">
            <a:extLst>
              <a:ext uri="{FF2B5EF4-FFF2-40B4-BE49-F238E27FC236}">
                <a16:creationId xmlns:a16="http://schemas.microsoft.com/office/drawing/2014/main" id="{B76AE5C7-9020-4D72-9364-60A32DB780E6}"/>
              </a:ext>
            </a:extLst>
          </p:cNvPr>
          <p:cNvSpPr txBox="1"/>
          <p:nvPr/>
        </p:nvSpPr>
        <p:spPr>
          <a:xfrm>
            <a:off x="7713857" y="1255670"/>
            <a:ext cx="4478143" cy="1261884"/>
          </a:xfrm>
          <a:prstGeom prst="rect">
            <a:avLst/>
          </a:prstGeom>
          <a:noFill/>
          <a:ln>
            <a:noFill/>
          </a:ln>
        </p:spPr>
        <p:txBody>
          <a:bodyPr wrap="square" rtlCol="0">
            <a:spAutoFit/>
          </a:bodyPr>
          <a:lstStyle/>
          <a:p>
            <a:pPr rtl="0"/>
            <a:r>
              <a:rPr lang="lo" sz="3800" dirty="0"/>
              <a:t>ປຽບທຽບແຜນຕ່າງໆໄດ້ທີ່ </a:t>
            </a:r>
            <a:r>
              <a:rPr lang="lo" sz="3800" b="1" dirty="0">
                <a:hlinkClick r:id="rId3"/>
              </a:rPr>
              <a:t>www.medicare.gov</a:t>
            </a:r>
            <a:endParaRPr lang="en-US" sz="3800" b="1" dirty="0"/>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rtlCol="0"/>
          <a:lstStyle/>
          <a:p>
            <a:pPr rtl="0"/>
            <a:fld id="{844A7B69-93E2-4D34-896D-EFDD7F03AB74}" type="slidenum">
              <a:rPr lang="en-US" smtClean="0"/>
              <a:t>75</a:t>
            </a:fld>
            <a:endParaRPr lang="en-US"/>
          </a:p>
        </p:txBody>
      </p:sp>
      <p:sp>
        <p:nvSpPr>
          <p:cNvPr id="11" name="Rectangle: Rounded Corners 10">
            <a:extLst>
              <a:ext uri="{FF2B5EF4-FFF2-40B4-BE49-F238E27FC236}">
                <a16:creationId xmlns:a16="http://schemas.microsoft.com/office/drawing/2014/main" id="{9F117680-28E2-4C48-BA6E-CF658EFF26B8}"/>
              </a:ext>
            </a:extLst>
          </p:cNvPr>
          <p:cNvSpPr/>
          <p:nvPr/>
        </p:nvSpPr>
        <p:spPr>
          <a:xfrm>
            <a:off x="8449590" y="5436949"/>
            <a:ext cx="3209010" cy="919401"/>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rtl="0"/>
            <a:r>
              <a:rPr lang="lo" sz="2400" b="1" dirty="0">
                <a:cs typeface="Arial" panose="020B0604020202020204" pitchFamily="34" charset="0"/>
              </a:rPr>
              <a:t>ກົດ “ຊອກຫາແຜນສຸຂະພາບ ແລະ ຢາ”</a:t>
            </a:r>
            <a:endParaRPr lang="en-US" sz="2400" b="1" dirty="0"/>
          </a:p>
        </p:txBody>
      </p:sp>
      <p:pic>
        <p:nvPicPr>
          <p:cNvPr id="10" name="Picture 9" descr="Graphical user interface, website&#10;&#10;Description automatically generated">
            <a:extLst>
              <a:ext uri="{FF2B5EF4-FFF2-40B4-BE49-F238E27FC236}">
                <a16:creationId xmlns:a16="http://schemas.microsoft.com/office/drawing/2014/main" id="{9347CE67-7E8B-46C9-938E-6DBB7C188314}"/>
              </a:ext>
            </a:extLst>
          </p:cNvPr>
          <p:cNvPicPr>
            <a:picLocks noChangeAspect="1"/>
          </p:cNvPicPr>
          <p:nvPr/>
        </p:nvPicPr>
        <p:blipFill rotWithShape="1">
          <a:blip r:embed="rId4"/>
          <a:srcRect l="19487" t="19601" r="20384" b="8148"/>
          <a:stretch/>
        </p:blipFill>
        <p:spPr bwMode="auto">
          <a:xfrm>
            <a:off x="21297" y="1094990"/>
            <a:ext cx="7478486" cy="5200169"/>
          </a:xfrm>
          <a:prstGeom prst="rect">
            <a:avLst/>
          </a:prstGeom>
          <a:ln>
            <a:noFill/>
          </a:ln>
          <a:extLst>
            <a:ext uri="{53640926-AAD7-44D8-BBD7-CCE9431645EC}">
              <a14:shadowObscured xmlns:a14="http://schemas.microsoft.com/office/drawing/2010/main"/>
            </a:ext>
          </a:extLst>
        </p:spPr>
      </p:pic>
      <p:cxnSp>
        <p:nvCxnSpPr>
          <p:cNvPr id="12" name="Straight Arrow Connector 11">
            <a:extLst>
              <a:ext uri="{FF2B5EF4-FFF2-40B4-BE49-F238E27FC236}">
                <a16:creationId xmlns:a16="http://schemas.microsoft.com/office/drawing/2014/main" id="{12841E8E-EF64-4A3C-A4B1-757B0AD6C16B}"/>
              </a:ext>
            </a:extLst>
          </p:cNvPr>
          <p:cNvCxnSpPr>
            <a:cxnSpLocks/>
          </p:cNvCxnSpPr>
          <p:nvPr/>
        </p:nvCxnSpPr>
        <p:spPr>
          <a:xfrm flipH="1" flipV="1">
            <a:off x="7356683" y="5725256"/>
            <a:ext cx="1092907" cy="37754"/>
          </a:xfrm>
          <a:prstGeom prst="straightConnector1">
            <a:avLst/>
          </a:prstGeom>
          <a:ln w="1111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1264054" y="1402026"/>
            <a:ext cx="10663222" cy="3093154"/>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ໂທຫາສາຍດ່ວນຂອງ Medigap ທີ່ເບີ 1-800-242-1060.</a:t>
            </a:r>
          </a:p>
          <a:p>
            <a:pPr marL="457200" indent="-457200" rtl="0">
              <a:spcAft>
                <a:spcPts val="600"/>
              </a:spcAft>
              <a:buFont typeface="Arial" panose="020B0604020202020204" pitchFamily="34" charset="0"/>
              <a:buChar char="•"/>
              <a:defRPr/>
            </a:pPr>
            <a:r>
              <a:rPr lang="lo" sz="3600" dirty="0">
                <a:cs typeface="Arial" panose="020B0604020202020204" pitchFamily="34" charset="0"/>
              </a:rPr>
              <a:t>ເຂົ້າເບິ່ງເວັບໄຊຂອງພະແນກບໍລິການສຸຂະພາບປະຈຳລັດ Wisconsin ໄດ້ທີ່</a:t>
            </a:r>
            <a:r>
              <a:rPr lang="lo" sz="3600" dirty="0">
                <a:cs typeface="Arial" panose="020B0604020202020204" pitchFamily="34" charset="0"/>
                <a:hlinkClick r:id="rId3"/>
              </a:rPr>
              <a:t>dhs.wi.gov/medicare-help</a:t>
            </a:r>
            <a:r>
              <a:rPr lang="lo" sz="3600" dirty="0">
                <a:cs typeface="Arial" panose="020B0604020202020204" pitchFamily="34" charset="0"/>
              </a:rPr>
              <a:t>. </a:t>
            </a:r>
            <a:endParaRPr lang="en-US" sz="2400"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76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784" y="5879457"/>
            <a:ext cx="2328804" cy="731417"/>
          </a:xfrm>
          <a:prstGeom prst="rect">
            <a:avLst/>
          </a:prstGeom>
          <a:noFill/>
          <a:ln>
            <a:noFill/>
          </a:ln>
        </p:spPr>
      </p:pic>
    </p:spTree>
    <p:extLst>
      <p:ext uri="{BB962C8B-B14F-4D97-AF65-F5344CB8AC3E}">
        <p14:creationId xmlns:p14="http://schemas.microsoft.com/office/powerpoint/2010/main" val="6530251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3999" y="850866"/>
            <a:ext cx="9144000" cy="1581080"/>
          </a:xfrm>
        </p:spPr>
        <p:txBody>
          <a:bodyPr rtlCol="0"/>
          <a:lstStyle/>
          <a:p>
            <a:pPr rtl="0"/>
            <a:r>
              <a:rPr lang="lo">
                <a:solidFill>
                  <a:schemeClr val="accent1">
                    <a:lumMod val="50000"/>
                  </a:schemeClr>
                </a:solidFill>
                <a:latin typeface="Arial" panose="020B0604020202020204" pitchFamily="34" charset="0"/>
                <a:cs typeface="Arial" panose="020B0604020202020204" pitchFamily="34" charset="0"/>
              </a:rPr>
              <a:t>ຍິນດີຕ້ອນຮັບສູ່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327315" y="2594502"/>
            <a:ext cx="7537369" cy="996588"/>
          </a:xfrm>
        </p:spPr>
        <p:txBody>
          <a:bodyPr rtlCol="0">
            <a:normAutofit/>
          </a:bodyPr>
          <a:lstStyle/>
          <a:p>
            <a:pPr rtl="0"/>
            <a:r>
              <a:rPr lang="lo" sz="2800">
                <a:solidFill>
                  <a:srgbClr val="FF0000"/>
                </a:solidFill>
                <a:latin typeface="Arial" charset="0"/>
                <a:cs typeface="Arial" charset="0"/>
              </a:rPr>
              <a:t> </a:t>
            </a:r>
            <a:r>
              <a:rPr lang="lo" sz="3200">
                <a:latin typeface="Arial" charset="0"/>
                <a:cs typeface="Arial" charset="0"/>
              </a:rPr>
              <a:t>ຊຸດຂໍ້ມູນໃຫ້ຄວາມຮູ້ສໍາລັບບຸກຄົນທີ່ມີ Medicare ໃນ Wisconsin</a:t>
            </a:r>
          </a:p>
          <a:p>
            <a:pPr rtl="0"/>
            <a:endParaRPr lang="en-US" sz="2800"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pPr rtl="0"/>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pPr rtl="0"/>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pPr algn="r" rtl="0"/>
            <a:endParaRPr lang="en-US" dirty="0">
              <a:solidFill>
                <a:schemeClr val="bg1"/>
              </a:solidFill>
            </a:endParaRPr>
          </a:p>
        </p:txBody>
      </p:sp>
      <p:pic>
        <p:nvPicPr>
          <p:cNvPr id="9" name="Picture 8">
            <a:extLst>
              <a:ext uri="{FF2B5EF4-FFF2-40B4-BE49-F238E27FC236}">
                <a16:creationId xmlns:a16="http://schemas.microsoft.com/office/drawing/2014/main" id="{38C95957-1CED-4155-9B8B-852B9661443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7763" y="4250264"/>
            <a:ext cx="4236472" cy="1330566"/>
          </a:xfrm>
          <a:prstGeom prst="rect">
            <a:avLst/>
          </a:prstGeom>
          <a:noFill/>
          <a:ln>
            <a:noFill/>
          </a:ln>
        </p:spPr>
      </p:pic>
    </p:spTree>
    <p:extLst>
      <p:ext uri="{BB962C8B-B14F-4D97-AF65-F5344CB8AC3E}">
        <p14:creationId xmlns:p14="http://schemas.microsoft.com/office/powerpoint/2010/main" val="3180752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EBBC01-D7CC-412C-965C-FC56B8F1D96B}"/>
              </a:ext>
            </a:extLst>
          </p:cNvPr>
          <p:cNvSpPr>
            <a:spLocks noGrp="1"/>
          </p:cNvSpPr>
          <p:nvPr>
            <p:ph type="title"/>
          </p:nvPr>
        </p:nvSpPr>
        <p:spPr/>
        <p:txBody>
          <a:bodyPr rtlCol="0"/>
          <a:lstStyle/>
          <a:p>
            <a:pPr algn="ctr" rtl="0"/>
            <a:r>
              <a:rPr lang="lo"/>
              <a:t>ຂໍ້ຈຳກັດຄວາມຮັບຜິດຊອບໃນການໃຫ້ເງິນຊ່ວຍເຫຼືອລ້າ</a:t>
            </a:r>
          </a:p>
        </p:txBody>
      </p:sp>
      <p:sp>
        <p:nvSpPr>
          <p:cNvPr id="3" name="Content Placeholder 2">
            <a:extLst>
              <a:ext uri="{FF2B5EF4-FFF2-40B4-BE49-F238E27FC236}">
                <a16:creationId xmlns:a16="http://schemas.microsoft.com/office/drawing/2014/main" id="{E3864779-0E76-4DBB-AECC-68B5AFF6C2E5}"/>
              </a:ext>
            </a:extLst>
          </p:cNvPr>
          <p:cNvSpPr>
            <a:spLocks noGrp="1"/>
          </p:cNvSpPr>
          <p:nvPr>
            <p:ph idx="1"/>
          </p:nvPr>
        </p:nvSpPr>
        <p:spPr>
          <a:xfrm>
            <a:off x="1952403" y="2345439"/>
            <a:ext cx="8287193" cy="3356159"/>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20000"/>
          </a:bodyPr>
          <a:lstStyle/>
          <a:p>
            <a:pPr marL="0" indent="0" algn="just" rtl="0">
              <a:buNone/>
            </a:pPr>
            <a:r>
              <a:rPr lang="lo" sz="2400">
                <a:latin typeface="Arial" panose="020B0604020202020204" pitchFamily="34" charset="0"/>
                <a:cs typeface="Arial" panose="020B0604020202020204" pitchFamily="34" charset="0"/>
              </a:rPr>
              <a:t>ໂຄງການນີ້ແມ່ນໄດ້ຮັບການສະໜັບສະໜູນຈາກ Wisconsin Department of Health Services (ພະແນກບໍລິການສຸຂະພາບແຫ່ງລັດ Wisconsin) ດ້ວຍການຊ່ວຍເຫຼືອທາງດ້ານການເງິນ, ທັງໝົດ ຫຼື ບາງສ່ວນ, ຈາກການຊ່ວຍເຫຼືອລ້າເລກທີ 90SAPG0091, ຈາກ U.S. Administration for Community Living (ອົງການຄຸ້ມຄອງການດໍາລົງຊີວິດຂອງຊຸມຊົນແຫ່ງສະຫະລັດ), Department of Health and Human Services (ພະແນກສາທາລະນະສຸກ ແລະ ການບໍລິການມະນຸດ), ວໍຊິງຕັນດີຊີ. 20201. ຜູ້ໄດ້ຮັບເງິນຊ່ວຍເຫຼືອລ້າທີ່ດໍາເນີນໂຄງການໂດຍໄດ້ຮັບການອຸປະຖຳຈາກລັດຖະບານໄດ້ຮັບການຊຸກຍູ້ໃຫ້ສະແດງຄຳຄິດເຫັນ ແລະ ບົດສະຫຼຸບຂອງຕົນໄດ້ຢ່າງເສລີ. ເພາະສະນັ້ນ, ທັດສະນະ ຫຼື ຄວາມຄິດເຫັນບໍ່ຈຳເປັນຕ້ອງສະແດງໃຫ້ເຫັນເຖິງນະໂຍບາຍຂອງ ACL ຢ່າງເປັນທາງການ.</a:t>
            </a:r>
          </a:p>
        </p:txBody>
      </p:sp>
      <p:sp>
        <p:nvSpPr>
          <p:cNvPr id="5" name="Slide Number Placeholder 4">
            <a:extLst>
              <a:ext uri="{FF2B5EF4-FFF2-40B4-BE49-F238E27FC236}">
                <a16:creationId xmlns:a16="http://schemas.microsoft.com/office/drawing/2014/main" id="{7AF26E53-EFE7-49D9-98D0-4C8E72500302}"/>
              </a:ext>
            </a:extLst>
          </p:cNvPr>
          <p:cNvSpPr>
            <a:spLocks noGrp="1"/>
          </p:cNvSpPr>
          <p:nvPr>
            <p:ph type="sldNum" sz="quarter" idx="12"/>
          </p:nvPr>
        </p:nvSpPr>
        <p:spPr/>
        <p:txBody>
          <a:bodyPr rtlCol="0"/>
          <a:lstStyle/>
          <a:p>
            <a:pPr rtl="0"/>
            <a:fld id="{844A7B69-93E2-4D34-896D-EFDD7F03AB74}" type="slidenum">
              <a:rPr lang="en-US" smtClean="0"/>
              <a:t>78</a:t>
            </a:fld>
            <a:endParaRPr lang="en-US"/>
          </a:p>
        </p:txBody>
      </p:sp>
    </p:spTree>
    <p:extLst>
      <p:ext uri="{BB962C8B-B14F-4D97-AF65-F5344CB8AC3E}">
        <p14:creationId xmlns:p14="http://schemas.microsoft.com/office/powerpoint/2010/main" val="2824843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7046" y="4816534"/>
            <a:ext cx="7323553" cy="1257383"/>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ໂຄງຮ່າງການນຳສະເໜີ</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1324794" y="1390428"/>
            <a:ext cx="7285806" cy="4709111"/>
          </a:xfrm>
          <a:prstGeom prst="rect">
            <a:avLst/>
          </a:prstGeom>
        </p:spPr>
        <p:txBody>
          <a:bodyPr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600"/>
              </a:spcAft>
              <a:buNone/>
              <a:tabLst>
                <a:tab pos="914400" algn="l"/>
              </a:tabLst>
            </a:pPr>
            <a:r>
              <a:rPr lang="lo" sz="2600" b="1" dirty="0">
                <a:cs typeface="Arial" panose="020B0604020202020204" pitchFamily="34" charset="0"/>
              </a:rPr>
              <a:t>ພາກທີ 1: 	</a:t>
            </a:r>
            <a:r>
              <a:rPr lang="lo" sz="2600" dirty="0">
                <a:cs typeface="Arial" panose="020B0604020202020204" pitchFamily="34" charset="0"/>
              </a:rPr>
              <a:t>ການລົງທະບຽນເຂົ້າ Medicare </a:t>
            </a:r>
          </a:p>
          <a:p>
            <a:pPr marL="0" indent="0" rtl="0">
              <a:spcAft>
                <a:spcPts val="600"/>
              </a:spcAft>
              <a:buNone/>
            </a:pPr>
            <a:r>
              <a:rPr lang="lo" sz="2600" b="1" dirty="0">
                <a:cs typeface="Arial" panose="020B0604020202020204" pitchFamily="34" charset="0"/>
              </a:rPr>
              <a:t>ພາກທີ 2:</a:t>
            </a:r>
            <a:r>
              <a:rPr lang="lo" sz="2600" dirty="0">
                <a:cs typeface="Arial" panose="020B0604020202020204" pitchFamily="34" charset="0"/>
              </a:rPr>
              <a:t>	ພື້ນຖານ Medicare; ພາກ A; ພາກ B</a:t>
            </a:r>
          </a:p>
          <a:p>
            <a:pPr marL="0" indent="0" rtl="0">
              <a:spcAft>
                <a:spcPts val="600"/>
              </a:spcAft>
              <a:buNone/>
            </a:pPr>
            <a:r>
              <a:rPr lang="lo" sz="2600" b="1" dirty="0">
                <a:cs typeface="Arial" panose="020B0604020202020204" pitchFamily="34" charset="0"/>
              </a:rPr>
              <a:t>ພາກທີ 3: </a:t>
            </a:r>
            <a:r>
              <a:rPr lang="hu-HU" sz="2600" b="1" dirty="0">
                <a:cs typeface="Arial" panose="020B0604020202020204" pitchFamily="34" charset="0"/>
              </a:rPr>
              <a:t>	</a:t>
            </a:r>
            <a:r>
              <a:rPr lang="lo" sz="2600" dirty="0">
                <a:cs typeface="Arial" panose="020B0604020202020204" pitchFamily="34" charset="0"/>
              </a:rPr>
              <a:t>ທາງເລືອກໃນການຄຸ້ມຄອງຂອງທ່ານ; </a:t>
            </a:r>
            <a:r>
              <a:rPr lang="hu-HU" sz="2600" dirty="0">
                <a:cs typeface="Arial" panose="020B0604020202020204" pitchFamily="34" charset="0"/>
              </a:rPr>
              <a:t>		</a:t>
            </a:r>
            <a:r>
              <a:rPr lang="lo" sz="2600" dirty="0">
                <a:cs typeface="Arial" panose="020B0604020202020204" pitchFamily="34" charset="0"/>
              </a:rPr>
              <a:t>Medicare ດັ້ງເດີມ; 		ປະກັນໄພ </a:t>
            </a:r>
            <a:r>
              <a:rPr lang="hu-HU" sz="2600" dirty="0">
                <a:cs typeface="Arial" panose="020B0604020202020204" pitchFamily="34" charset="0"/>
              </a:rPr>
              <a:t>		</a:t>
            </a:r>
            <a:r>
              <a:rPr lang="lo" sz="2600" dirty="0">
                <a:cs typeface="Arial" panose="020B0604020202020204" pitchFamily="34" charset="0"/>
              </a:rPr>
              <a:t>Medigap</a:t>
            </a:r>
          </a:p>
          <a:p>
            <a:pPr marL="0" indent="0" rtl="0">
              <a:spcAft>
                <a:spcPts val="600"/>
              </a:spcAft>
              <a:buNone/>
            </a:pPr>
            <a:r>
              <a:rPr lang="lo" sz="2600" b="1" dirty="0">
                <a:cs typeface="Arial" panose="020B0604020202020204" pitchFamily="34" charset="0"/>
              </a:rPr>
              <a:t>ພາກທີ 4: </a:t>
            </a:r>
            <a:r>
              <a:rPr lang="hu-HU" sz="2600" b="1" dirty="0">
                <a:cs typeface="Arial" panose="020B0604020202020204" pitchFamily="34" charset="0"/>
              </a:rPr>
              <a:t>	</a:t>
            </a:r>
            <a:r>
              <a:rPr lang="lo" sz="2600" dirty="0">
                <a:cs typeface="Arial" panose="020B0604020202020204" pitchFamily="34" charset="0"/>
              </a:rPr>
              <a:t>ບັນດາແຜນ Medicare Advantage (ພາກ </a:t>
            </a:r>
            <a:r>
              <a:rPr lang="hu-HU" sz="2600" dirty="0">
                <a:cs typeface="Arial" panose="020B0604020202020204" pitchFamily="34" charset="0"/>
              </a:rPr>
              <a:t>		</a:t>
            </a:r>
            <a:r>
              <a:rPr lang="lo" sz="2600" dirty="0">
                <a:cs typeface="Arial" panose="020B0604020202020204" pitchFamily="34" charset="0"/>
              </a:rPr>
              <a:t>C);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ປະເພດການຄຸ້ມຄອງອື່ນໆ </a:t>
            </a:r>
          </a:p>
          <a:p>
            <a:pPr marL="0" indent="0" rtl="0">
              <a:spcAft>
                <a:spcPts val="600"/>
              </a:spcAft>
              <a:buNone/>
            </a:pPr>
            <a:r>
              <a:rPr lang="lo" sz="2600" b="1" dirty="0">
                <a:cs typeface="Arial" panose="020B0604020202020204" pitchFamily="34" charset="0"/>
              </a:rPr>
              <a:t>ພາກທີ 5: 	</a:t>
            </a:r>
            <a:r>
              <a:rPr lang="lo" sz="2600" dirty="0">
                <a:cs typeface="Arial" panose="020B0604020202020204" pitchFamily="34" charset="0"/>
              </a:rPr>
              <a:t>Medicare ພາກ D; SeniorCare; </a:t>
            </a:r>
            <a:br>
              <a:rPr lang="en-US" sz="2600" dirty="0">
                <a:cs typeface="Arial" panose="020B0604020202020204" pitchFamily="34" charset="0"/>
              </a:rPr>
            </a:br>
            <a:r>
              <a:rPr lang="lo" sz="2600" dirty="0">
                <a:cs typeface="Arial" panose="020B0604020202020204" pitchFamily="34" charset="0"/>
              </a:rPr>
              <a:t>	</a:t>
            </a:r>
            <a:r>
              <a:rPr lang="hu-HU" sz="2600" dirty="0">
                <a:cs typeface="Arial" panose="020B0604020202020204" pitchFamily="34" charset="0"/>
              </a:rPr>
              <a:t>	</a:t>
            </a:r>
            <a:r>
              <a:rPr lang="lo" sz="2600" dirty="0">
                <a:cs typeface="Arial" panose="020B0604020202020204" pitchFamily="34" charset="0"/>
              </a:rPr>
              <a:t>ໄລຍະເວລາເປີດການລົງທະບຽນປະຈໍາປີ</a:t>
            </a:r>
          </a:p>
          <a:p>
            <a:pPr marL="0" indent="0" rtl="0">
              <a:buNone/>
            </a:pPr>
            <a:r>
              <a:rPr lang="lo" sz="2600" b="1" dirty="0">
                <a:cs typeface="Arial" panose="020B0604020202020204" pitchFamily="34" charset="0"/>
              </a:rPr>
              <a:t>ພາກທີ 6: </a:t>
            </a:r>
            <a:r>
              <a:rPr lang="hu-HU" sz="2600" b="1" dirty="0">
                <a:cs typeface="Arial" panose="020B0604020202020204" pitchFamily="34" charset="0"/>
              </a:rPr>
              <a:t>	</a:t>
            </a:r>
            <a:r>
              <a:rPr lang="lo" sz="2600" b="1" dirty="0">
                <a:cs typeface="Arial" panose="020B0604020202020204" pitchFamily="34" charset="0"/>
              </a:rPr>
              <a:t>ການຊ່ວຍເຫຼືອແກ່ບຸກຄົນທີ່ມີລາຍໄດ້</a:t>
            </a:r>
            <a:r>
              <a:rPr lang="hu-HU" sz="2600" b="1" dirty="0">
                <a:cs typeface="Arial" panose="020B0604020202020204" pitchFamily="34" charset="0"/>
              </a:rPr>
              <a:t>		</a:t>
            </a:r>
            <a:r>
              <a:rPr lang="lo" sz="2600" b="1" dirty="0">
                <a:cs typeface="Arial" panose="020B0604020202020204" pitchFamily="34" charset="0"/>
              </a:rPr>
              <a:t>ຈຳກັດ; 		ການປົກປ້ອງຕົນ</a:t>
            </a:r>
            <a:r>
              <a:rPr lang="hu-HU" sz="2600" b="1" dirty="0">
                <a:cs typeface="Arial" panose="020B0604020202020204" pitchFamily="34" charset="0"/>
              </a:rPr>
              <a:t>		</a:t>
            </a:r>
            <a:r>
              <a:rPr lang="lo" sz="2600" b="1" dirty="0">
                <a:cs typeface="Arial" panose="020B0604020202020204" pitchFamily="34" charset="0"/>
              </a:rPr>
              <a:t>ເອງ ແລະ ການປ້ອງກັນການສໍ້ໂກງ; </a:t>
            </a:r>
            <a:br>
              <a:rPr lang="en-US" sz="2600" b="1" dirty="0">
                <a:cs typeface="Arial" panose="020B0604020202020204" pitchFamily="34" charset="0"/>
              </a:rPr>
            </a:br>
            <a:r>
              <a:rPr lang="lo" sz="2600" b="1" dirty="0">
                <a:cs typeface="Arial" panose="020B0604020202020204" pitchFamily="34" charset="0"/>
              </a:rPr>
              <a:t>	</a:t>
            </a:r>
            <a:r>
              <a:rPr lang="hu-HU" sz="2600" b="1" dirty="0">
                <a:cs typeface="Arial" panose="020B0604020202020204" pitchFamily="34" charset="0"/>
              </a:rPr>
              <a:t>	</a:t>
            </a:r>
            <a:r>
              <a:rPr lang="lo" sz="2600" b="1" dirty="0">
                <a:cs typeface="Arial" panose="020B0604020202020204" pitchFamily="34" charset="0"/>
              </a:rPr>
              <a:t>ການກວດສອບ ແລະ ແຫຼ່ງຊັບພະຍາກອນ</a:t>
            </a:r>
          </a:p>
          <a:p>
            <a:pPr marL="0" indent="0" rtl="0">
              <a:buNone/>
            </a:pPr>
            <a:endParaRPr lang="en-US" dirty="0"/>
          </a:p>
        </p:txBody>
      </p:sp>
      <p:sp>
        <p:nvSpPr>
          <p:cNvPr id="9" name="TextBox 8">
            <a:extLst>
              <a:ext uri="{FF2B5EF4-FFF2-40B4-BE49-F238E27FC236}">
                <a16:creationId xmlns:a16="http://schemas.microsoft.com/office/drawing/2014/main" id="{9EA4FD0B-5A9E-4C38-97BE-E98AF066CACD}"/>
              </a:ext>
            </a:extLst>
          </p:cNvPr>
          <p:cNvSpPr txBox="1"/>
          <p:nvPr/>
        </p:nvSpPr>
        <p:spPr>
          <a:xfrm>
            <a:off x="8939606" y="5196755"/>
            <a:ext cx="2743200" cy="8771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rtl="0"/>
            <a:r>
              <a:rPr lang="lo" sz="1700"/>
              <a:t>ຊອກຫາຂໍ້ມູນລະອຽດເພີ່ມເຕີມໃນ</a:t>
            </a:r>
            <a:r>
              <a:rPr lang="lo" sz="1700">
                <a:hlinkClick r:id="rId3"/>
              </a:rPr>
              <a:t>ປື້ມຄູ່ມື Medicare ແລະ ທ່ານ</a:t>
            </a:r>
            <a:r>
              <a:rPr lang="lo" sz="1700"/>
              <a:t>ຂອງທ່ານ.</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79</a:t>
            </a:fld>
            <a:endParaRPr lang="en-US" dirty="0"/>
          </a:p>
        </p:txBody>
      </p:sp>
      <p:pic>
        <p:nvPicPr>
          <p:cNvPr id="5" name="Picture 4" descr="A close-up of a poster&#10;&#10;AI-generated content may be incorrect.">
            <a:extLst>
              <a:ext uri="{FF2B5EF4-FFF2-40B4-BE49-F238E27FC236}">
                <a16:creationId xmlns:a16="http://schemas.microsoft.com/office/drawing/2014/main" id="{104C4496-B8E1-374B-7C43-FD4A0CDDA8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9606" y="1515314"/>
            <a:ext cx="2743200" cy="3553035"/>
          </a:xfrm>
          <a:prstGeom prst="rect">
            <a:avLst/>
          </a:prstGeom>
        </p:spPr>
      </p:pic>
    </p:spTree>
    <p:extLst>
      <p:ext uri="{BB962C8B-B14F-4D97-AF65-F5344CB8AC3E}">
        <p14:creationId xmlns:p14="http://schemas.microsoft.com/office/powerpoint/2010/main" val="422810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3652" y="2093263"/>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674146" y="1107996"/>
            <a:ext cx="9144000" cy="785950"/>
          </a:xfrm>
        </p:spPr>
        <p:txBody>
          <a:bodyPr rtlCol="0">
            <a:normAutofit fontScale="90000"/>
          </a:bodyPr>
          <a:lstStyle/>
          <a:p>
            <a:pPr rtl="0"/>
            <a:r>
              <a:rPr lang="lo" sz="3200" b="1">
                <a:latin typeface="Arial" panose="020B0604020202020204" pitchFamily="34" charset="0"/>
                <a:cs typeface="Arial" panose="020B0604020202020204" pitchFamily="34" charset="0"/>
              </a:rPr>
              <a:t>ສະນັ້ນ, ຖ້າທ່ານກຳລັງເຮັດວຽກຢູ່ ແລະ ຈະມີອາຍຸຄົບ 65 ປີແລ້ວ:</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99029" y="2041868"/>
            <a:ext cx="9409043" cy="3924155"/>
          </a:xfrm>
        </p:spPr>
        <p:txBody>
          <a:bodyPr rtlCol="0">
            <a:normAutofit/>
          </a:bodyPr>
          <a:lstStyle/>
          <a:p>
            <a:pPr marL="342900" indent="-342900" algn="l" rtl="0">
              <a:spcBef>
                <a:spcPts val="800"/>
              </a:spcBef>
              <a:buFont typeface="Arial" panose="020B0604020202020204" pitchFamily="34" charset="0"/>
              <a:buChar char="•"/>
            </a:pPr>
            <a:r>
              <a:rPr lang="lo">
                <a:cs typeface="Arial" panose="020B0604020202020204" pitchFamily="34" charset="0"/>
              </a:rPr>
              <a:t>ກວດເບິ່ງນຳພະແນກຊັບພະຍາກອນມະນຸດຂອງທ່ານ.</a:t>
            </a:r>
          </a:p>
          <a:p>
            <a:pPr marL="342900" indent="-342900" algn="l" rtl="0">
              <a:spcBef>
                <a:spcPts val="800"/>
              </a:spcBef>
              <a:buFont typeface="Arial" panose="020B0604020202020204" pitchFamily="34" charset="0"/>
              <a:buChar char="•"/>
            </a:pPr>
            <a:r>
              <a:rPr lang="lo">
                <a:cs typeface="Arial" panose="020B0604020202020204" pitchFamily="34" charset="0"/>
              </a:rPr>
              <a:t>ກວດເບິ່ງນຳແຜນປະກັນສຸຂະພາບຂອງທ່ານ.</a:t>
            </a:r>
          </a:p>
          <a:p>
            <a:pPr marL="342900" indent="-342900" algn="l" rtl="0">
              <a:spcBef>
                <a:spcPts val="800"/>
              </a:spcBef>
              <a:buFont typeface="Arial" panose="020B0604020202020204" pitchFamily="34" charset="0"/>
              <a:buChar char="•"/>
            </a:pPr>
            <a:r>
              <a:rPr lang="lo">
                <a:cs typeface="Arial" panose="020B0604020202020204" pitchFamily="34" charset="0"/>
              </a:rPr>
              <a:t>ກວດເບິ່ງແຜນປະກັນສຸຂະພາບຂອງຄູ່ສົມລົດຂອງທ່ານ.</a:t>
            </a:r>
          </a:p>
          <a:p>
            <a:pPr marL="342900" indent="-342900" algn="l" rtl="0">
              <a:spcBef>
                <a:spcPts val="800"/>
              </a:spcBef>
              <a:buFont typeface="Arial" panose="020B0604020202020204" pitchFamily="34" charset="0"/>
              <a:buChar char="•"/>
            </a:pPr>
            <a:r>
              <a:rPr lang="lo">
                <a:cs typeface="Arial" panose="020B0604020202020204" pitchFamily="34" charset="0"/>
              </a:rPr>
              <a:t>ຕິດຕໍ່ </a:t>
            </a:r>
            <a:r>
              <a:rPr lang="lo">
                <a:cs typeface="Arial" panose="020B0604020202020204" pitchFamily="34" charset="0"/>
                <a:hlinkClick r:id="rId5"/>
              </a:rPr>
              <a:t>ປະກັນສັງຄົມ</a:t>
            </a:r>
            <a:r>
              <a:rPr lang="lo">
                <a:cs typeface="Arial" panose="020B0604020202020204" pitchFamily="34" charset="0"/>
              </a:rPr>
              <a:t>.</a:t>
            </a:r>
          </a:p>
          <a:p>
            <a:pPr algn="l"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ການລົງທະບຽນເຂົ້າ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524000" y="3913070"/>
            <a:ext cx="9144000" cy="461665"/>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rtl="0"/>
            <a:r>
              <a:rPr lang="lo" sz="2400" b="1">
                <a:latin typeface="Arial" panose="020B0604020202020204" pitchFamily="34" charset="0"/>
                <a:cs typeface="Arial" panose="020B0604020202020204" pitchFamily="34" charset="0"/>
              </a:rPr>
              <a:t>ໝາຍ​ເຫດ​: ຂໍ້ມູນກ່ຽວກັບບັນຊີເງິນຝາກປະຢັດເພື່ອສຸຂະພາບ (HSA).</a:t>
            </a:r>
            <a:endParaRPr lang="en-US" sz="2400" dirty="0"/>
          </a:p>
        </p:txBody>
      </p:sp>
      <p:sp>
        <p:nvSpPr>
          <p:cNvPr id="9" name="Rectangle 8">
            <a:extLst>
              <a:ext uri="{FF2B5EF4-FFF2-40B4-BE49-F238E27FC236}">
                <a16:creationId xmlns:a16="http://schemas.microsoft.com/office/drawing/2014/main" id="{F0EF3D5A-D1FD-485C-A2E5-58BCB8E3CF25}"/>
              </a:ext>
            </a:extLst>
          </p:cNvPr>
          <p:cNvSpPr/>
          <p:nvPr/>
        </p:nvSpPr>
        <p:spPr>
          <a:xfrm>
            <a:off x="1598807" y="4636617"/>
            <a:ext cx="9409042" cy="1600438"/>
          </a:xfrm>
          <a:prstGeom prst="rect">
            <a:avLst/>
          </a:prstGeom>
        </p:spPr>
        <p:txBody>
          <a:bodyPr wrap="square" rtlCol="0">
            <a:spAutoFit/>
          </a:bodyPr>
          <a:lstStyle/>
          <a:p>
            <a:pPr marL="342900" indent="-342900" rtl="0">
              <a:spcAft>
                <a:spcPts val="1200"/>
              </a:spcAft>
              <a:buFont typeface="Arial" panose="020B0604020202020204" pitchFamily="34" charset="0"/>
              <a:buChar char="•"/>
            </a:pPr>
            <a:r>
              <a:rPr lang="lo" sz="2200" b="1" dirty="0">
                <a:cs typeface="Arial" charset="0"/>
              </a:rPr>
              <a:t>ຢຸດການຈ່າຍເງິນສົມທົບເຂົ້າບັນຊີ HSA ຂອງທ່ານ. 6 ເດືອນກ່ອນທີ່ພາກ A ຈະເລີ່ມຕົ້ນ ເພື່ອຫຼີກເວັ້ນການປັບໃໝດ້ານອາກອນ. </a:t>
            </a:r>
            <a:r>
              <a:rPr lang="lo" sz="2200" dirty="0">
                <a:cs typeface="Arial" charset="0"/>
              </a:rPr>
              <a:t>ຖ້ານາຍຈ້າງຂອງທ່ານມີີ HSA ໃຫ້, ໃຫ້ຕິດຕໍ່ຝ່າຍຊັບພະຍາກອນມະນຸດຂອງທ່ານ ກ່ອນທີ່ຈະລົງທະບຽນເຂົ້າໃນ Medicare ພາກ A ຫຼື B.</a:t>
            </a:r>
            <a:endParaRPr lang="en-US" altLang="en-US" sz="2200" b="1" dirty="0">
              <a:cs typeface="Arial" charset="0"/>
            </a:endParaRPr>
          </a:p>
          <a:p>
            <a:pPr marL="342900" indent="-342900" rtl="0">
              <a:spcAft>
                <a:spcPts val="1200"/>
              </a:spcAft>
              <a:buFont typeface="Arial" panose="020B0604020202020204" pitchFamily="34" charset="0"/>
              <a:buChar char="•"/>
            </a:pPr>
            <a:r>
              <a:rPr lang="lo" sz="2200" b="1" dirty="0">
                <a:cs typeface="Arial" charset="0"/>
              </a:rPr>
              <a:t>ທ່ານຈະບໍ່ສາມາດຈ່າຍເງິນສົມທົບເຂົ້າໃສ່ບັນຊີ HSA ຂອງທ່ານໄດ້ອີກ ເມື່ອທ່ານມີ Medicare ແລ້ວ. </a:t>
            </a:r>
            <a:endParaRPr lang="en-US" altLang="en-US" sz="2200" dirty="0">
              <a:cs typeface="Arial" charset="0"/>
            </a:endParaRP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ຍິນດີຕ້ອນຮັບສູ່ Medicare </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3EE09D31-73F4-435D-87D4-B2C6830BB3B4}"/>
              </a:ext>
            </a:extLst>
          </p:cNvPr>
          <p:cNvSpPr>
            <a:spLocks noGrp="1"/>
          </p:cNvSpPr>
          <p:nvPr>
            <p:ph type="ftr" sz="quarter" idx="11"/>
          </p:nvPr>
        </p:nvSpPr>
        <p:spPr>
          <a:xfrm>
            <a:off x="4038600" y="5774176"/>
            <a:ext cx="4114800" cy="365125"/>
          </a:xfrm>
        </p:spPr>
        <p:txBody>
          <a:bodyPr rtlCol="0"/>
          <a:lstStyle/>
          <a:p>
            <a:pPr rtl="0"/>
            <a:r>
              <a:rPr lang="lo" dirty="0"/>
              <a:t>ມັງກອນ 202</a:t>
            </a:r>
            <a:r>
              <a:rPr lang="en-US" dirty="0"/>
              <a:t>5</a:t>
            </a:r>
            <a:r>
              <a:rPr lang="lo" dirty="0"/>
              <a:t>            ຍິນດີຕ້ອນຮັບສູ່ການນຳສະເໜີ Medicare</a:t>
            </a:r>
          </a:p>
        </p:txBody>
      </p:sp>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p:txBody>
          <a:bodyPr rtlCol="0"/>
          <a:lstStyle/>
          <a:p>
            <a:pPr rtl="0"/>
            <a:fld id="{844A7B69-93E2-4D34-896D-EFDD7F03AB74}" type="slidenum">
              <a:rPr lang="en-US" smtClean="0"/>
              <a:t>80</a:t>
            </a:fld>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2861671" y="1446392"/>
            <a:ext cx="8230497" cy="1412521"/>
          </a:xfrm>
          <a:prstGeom prst="rect">
            <a:avLst/>
          </a:prstGeom>
        </p:spPr>
        <p:txBody>
          <a:bodyPr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1800"/>
              </a:spcAft>
              <a:buNone/>
            </a:pPr>
            <a:r>
              <a:rPr lang="lo" sz="21600" b="1" dirty="0"/>
              <a:t>ພາກທີ 6</a:t>
            </a:r>
          </a:p>
          <a:p>
            <a:pPr rtl="0">
              <a:spcAft>
                <a:spcPts val="600"/>
              </a:spcAft>
            </a:pPr>
            <a:r>
              <a:rPr lang="lo" sz="16000" dirty="0"/>
              <a:t>ການຊ່ວຍເຫຼືອສໍາລັບບຸກຄົນທີ່ມີລາຍຮັບຈໍາກັດ</a:t>
            </a:r>
          </a:p>
          <a:p>
            <a:pPr rtl="0">
              <a:spcAft>
                <a:spcPts val="600"/>
              </a:spcAft>
            </a:pPr>
            <a:r>
              <a:rPr lang="lo" sz="16000" dirty="0"/>
              <a:t>ການປົກປ້ອງຕົນເອງ / ການປ້ອງກັນການສໍ້ໂກງ</a:t>
            </a:r>
          </a:p>
          <a:p>
            <a:pPr rtl="0">
              <a:spcAft>
                <a:spcPts val="600"/>
              </a:spcAft>
            </a:pPr>
            <a:r>
              <a:rPr lang="lo" sz="16000" dirty="0"/>
              <a:t>ການກວດສອບ ແລະ ແຫຼ່ງຊັບພະຍາກອນ</a:t>
            </a:r>
          </a:p>
        </p:txBody>
      </p:sp>
      <p:pic>
        <p:nvPicPr>
          <p:cNvPr id="8" name="Picture 7">
            <a:extLst>
              <a:ext uri="{FF2B5EF4-FFF2-40B4-BE49-F238E27FC236}">
                <a16:creationId xmlns:a16="http://schemas.microsoft.com/office/drawing/2014/main" id="{EEB84A7C-70AC-4958-8583-33B95B636DC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05" y="5483090"/>
            <a:ext cx="3016160" cy="947298"/>
          </a:xfrm>
          <a:prstGeom prst="rect">
            <a:avLst/>
          </a:prstGeom>
          <a:noFill/>
          <a:ln>
            <a:noFill/>
          </a:ln>
        </p:spPr>
      </p:pic>
    </p:spTree>
    <p:extLst>
      <p:ext uri="{BB962C8B-B14F-4D97-AF65-F5344CB8AC3E}">
        <p14:creationId xmlns:p14="http://schemas.microsoft.com/office/powerpoint/2010/main" val="40566979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a:xfrm>
            <a:off x="3375339" y="6538912"/>
            <a:ext cx="6283569" cy="365125"/>
          </a:xfrm>
        </p:spPr>
        <p:txBody>
          <a:bodyPr rtlCol="0"/>
          <a:lstStyle/>
          <a:p>
            <a:pPr rtl="0"/>
            <a:r>
              <a:rPr lang="en-US" dirty="0"/>
              <a:t>2025</a:t>
            </a:r>
            <a:r>
              <a:rPr lang="lo" dirty="0"/>
              <a:t>            ຍິນດີຕ້ອນຮັບສູ່ການນຳສະເໜີ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81</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ການຊ່ວຍເຫຼືອສໍາລັບບຸກຄົນທີ່ມີລາຍຮັບຈໍາກັດ</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8F0151D-4D52-4D1C-B5D5-F37F4B5EC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092" y="1240001"/>
            <a:ext cx="7125816" cy="5298911"/>
          </a:xfrm>
          <a:prstGeom prst="rect">
            <a:avLst/>
          </a:prstGeom>
        </p:spPr>
      </p:pic>
    </p:spTree>
    <p:extLst>
      <p:ext uri="{BB962C8B-B14F-4D97-AF65-F5344CB8AC3E}">
        <p14:creationId xmlns:p14="http://schemas.microsoft.com/office/powerpoint/2010/main" val="15477359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ການຊ່ວຍເຫຼືອສໍາລັບບຸກຄົນທີ່ມີລາຍຮັບຈໍາກັດ</a:t>
            </a:r>
          </a:p>
          <a:p>
            <a:pPr algn="ctr" rtl="0"/>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2115678254"/>
              </p:ext>
            </p:extLst>
          </p:nvPr>
        </p:nvGraphicFramePr>
        <p:xfrm>
          <a:off x="2053115" y="1107996"/>
          <a:ext cx="9746161" cy="5430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2" y="3851010"/>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481" y="5512531"/>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2039987"/>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ການຊ່ວຍເຫຼືອສໍາລັບບຸກຄົນທີ່ມີລາຍຮັບຈໍາກັດ</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ກວດເບິ່ງວ່າທ່ານມີເງື່ອນໄຂ ຫຼື ບໍ່</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rtlCol="0"/>
          <a:lstStyle/>
          <a:p>
            <a:pPr rtl="0"/>
            <a:fld id="{844A7B69-93E2-4D34-896D-EFDD7F03AB74}" type="slidenum">
              <a:rPr lang="en-US" smtClean="0"/>
              <a:t>83</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216351" y="1527580"/>
            <a:ext cx="5879649" cy="4278094"/>
          </a:xfrm>
          <a:prstGeom prst="rect">
            <a:avLst/>
          </a:prstGeom>
          <a:noFill/>
        </p:spPr>
        <p:txBody>
          <a:bodyPr wrap="square" rtlCol="0">
            <a:spAutoFit/>
          </a:bodyPr>
          <a:lstStyle/>
          <a:p>
            <a:pPr rtl="0"/>
            <a:r>
              <a:rPr lang="lo" sz="2800" b="1" dirty="0"/>
              <a:t>ໂຄງການເງິນຝາກປະຢັດຂອງ Medicare</a:t>
            </a:r>
          </a:p>
          <a:p>
            <a:pPr marL="342900" indent="-342900" rtl="0">
              <a:buFont typeface="Arial" panose="020B0604020202020204" pitchFamily="34" charset="0"/>
              <a:buChar char="•"/>
            </a:pPr>
            <a:r>
              <a:rPr lang="lo" sz="2400" dirty="0"/>
              <a:t>ຮຽນຮູ້ເພີ່ມເຕີມໄດ້ທີ່</a:t>
            </a:r>
            <a:r>
              <a:rPr lang="lo" sz="2400" dirty="0">
                <a:hlinkClick r:id="rId3"/>
              </a:rPr>
              <a:t>www.dhs.wisconsin.gov/medicaid</a:t>
            </a:r>
            <a:r>
              <a:rPr lang="lo" sz="2400" dirty="0"/>
              <a:t>ຫຼື</a:t>
            </a:r>
            <a:br>
              <a:rPr lang="en-US" sz="2400" dirty="0"/>
            </a:br>
            <a:r>
              <a:rPr lang="lo" sz="2400" dirty="0">
                <a:hlinkClick r:id="rId4"/>
              </a:rPr>
              <a:t>ເອກະສານຂໍ້ເທັດຈິງກ່ຽວກັບໂຄງການເງິນຝາກປະຢັດຂອງ Medicare </a:t>
            </a:r>
            <a:br>
              <a:rPr lang="en-US" sz="2400" dirty="0">
                <a:hlinkClick r:id="rId4"/>
              </a:rPr>
            </a:br>
            <a:r>
              <a:rPr lang="lo" sz="2400" dirty="0">
                <a:hlinkClick r:id="rId4"/>
              </a:rPr>
              <a:t>(P-10062)</a:t>
            </a:r>
            <a:endParaRPr lang="en-US" sz="2400" dirty="0"/>
          </a:p>
          <a:p>
            <a:pPr marL="342900" indent="-342900" rtl="0">
              <a:buFont typeface="Arial" panose="020B0604020202020204" pitchFamily="34" charset="0"/>
              <a:buChar char="•"/>
            </a:pPr>
            <a:r>
              <a:rPr lang="lo" sz="2400" dirty="0"/>
              <a:t>ສະໝັກໄດ້ທີ່ </a:t>
            </a:r>
            <a:r>
              <a:rPr lang="lo" sz="2400" dirty="0">
                <a:hlinkClick r:id="rId5"/>
              </a:rPr>
              <a:t>access.wisconsin.gov</a:t>
            </a:r>
            <a:endParaRPr lang="en-US" sz="2400" dirty="0"/>
          </a:p>
          <a:p>
            <a:pPr marL="342900" indent="-342900" rtl="0">
              <a:buFont typeface="Arial" panose="020B0604020202020204" pitchFamily="34" charset="0"/>
              <a:buChar char="•"/>
            </a:pPr>
            <a:r>
              <a:rPr lang="lo" sz="2400" dirty="0"/>
              <a:t>ຂໍຄວາມຊ່ວຍເຫຼືອ ຫຼື ສະໝັກໄດ້ຢູ່ທີ່ </a:t>
            </a:r>
            <a:r>
              <a:rPr lang="lo" sz="2400" dirty="0">
                <a:hlinkClick r:id="rId6"/>
              </a:rPr>
              <a:t>ຫ້ອງການ Medicaid ປະຈຳທ້ອງຖິ່ນ</a:t>
            </a:r>
            <a:r>
              <a:rPr lang="lo" sz="2400" dirty="0"/>
              <a:t>ຂອງທ່ານ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469723" y="5793111"/>
            <a:ext cx="7995734" cy="10556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lo" sz="2800" dirty="0">
                <a:solidFill>
                  <a:schemeClr val="bg1"/>
                </a:solidFill>
              </a:rPr>
              <a:t>ນອກຈາກນັ້ນ ທ່ານກໍຍັງຂໍຄວາມຊ່ວຍເຫຼືອໄດ້ຈາກ</a:t>
            </a:r>
            <a:r>
              <a:rPr lang="lo" sz="2800" dirty="0">
                <a:solidFill>
                  <a:schemeClr val="bg1"/>
                </a:solidFill>
                <a:hlinkClick r:id="rId7">
                  <a:extLst>
                    <a:ext uri="{A12FA001-AC4F-418D-AE19-62706E023703}">
                      <ahyp:hlinkClr xmlns:ahyp="http://schemas.microsoft.com/office/drawing/2018/hyperlinkcolor" val="tx"/>
                    </a:ext>
                  </a:extLst>
                </a:hlinkClick>
              </a:rPr>
              <a:t>ຜູ້ຊ່ຽວຊານດ້ານສິນທົດແທນໃນ Wisconsin</a:t>
            </a:r>
            <a:r>
              <a:rPr lang="lo" sz="2800" dirty="0">
                <a:solidFill>
                  <a:schemeClr val="bg1"/>
                </a:solidFill>
              </a:rPr>
              <a:t> ອີກດ້ວຍ.</a:t>
            </a:r>
          </a:p>
        </p:txBody>
      </p:sp>
      <p:sp>
        <p:nvSpPr>
          <p:cNvPr id="10" name="TextBox 9">
            <a:extLst>
              <a:ext uri="{FF2B5EF4-FFF2-40B4-BE49-F238E27FC236}">
                <a16:creationId xmlns:a16="http://schemas.microsoft.com/office/drawing/2014/main" id="{FC511949-137A-471E-91E2-6054E3AD471A}"/>
              </a:ext>
            </a:extLst>
          </p:cNvPr>
          <p:cNvSpPr txBox="1"/>
          <p:nvPr/>
        </p:nvSpPr>
        <p:spPr>
          <a:xfrm>
            <a:off x="5961280" y="1586813"/>
            <a:ext cx="5961089" cy="4431983"/>
          </a:xfrm>
          <a:prstGeom prst="rect">
            <a:avLst/>
          </a:prstGeom>
          <a:noFill/>
        </p:spPr>
        <p:txBody>
          <a:bodyPr wrap="square" rtlCol="0">
            <a:spAutoFit/>
          </a:bodyPr>
          <a:lstStyle/>
          <a:p>
            <a:pPr rtl="0"/>
            <a:r>
              <a:rPr lang="lo" sz="2800" b="1" dirty="0"/>
              <a:t>ການຊ່ວຍເຫຼືອພິເສດ</a:t>
            </a:r>
          </a:p>
          <a:p>
            <a:pPr marL="342900" indent="-342900" rtl="0">
              <a:buFont typeface="Arial" panose="020B0604020202020204" pitchFamily="34" charset="0"/>
              <a:buChar char="•"/>
            </a:pPr>
            <a:r>
              <a:rPr lang="lo" sz="2400" dirty="0"/>
              <a:t>ຮຽນຮູ້ເພີ່ມເຕີມ ຫຼື ສະໝັກໄດ້ທີ່ </a:t>
            </a:r>
            <a:r>
              <a:rPr lang="lo" sz="2400" dirty="0">
                <a:hlinkClick r:id="rId8"/>
              </a:rPr>
              <a:t>ssa.gov </a:t>
            </a:r>
            <a:endParaRPr lang="en-US" sz="2400" dirty="0"/>
          </a:p>
          <a:p>
            <a:pPr marL="342900" indent="-342900" rtl="0">
              <a:buFont typeface="Arial" panose="020B0604020202020204" pitchFamily="34" charset="0"/>
              <a:buChar char="•"/>
            </a:pPr>
            <a:r>
              <a:rPr lang="lo" sz="2400" dirty="0"/>
              <a:t>ໂທຫາປະກັນສັງຄົມຖ້າມີຄຳຖາມ ຫຼື ຖ້າຢາກສະໝັກ: </a:t>
            </a:r>
            <a:br>
              <a:rPr lang="en-US" sz="2400" dirty="0"/>
            </a:br>
            <a:r>
              <a:rPr lang="lo" sz="2400" dirty="0"/>
              <a:t>1-800-772-1213 (TTY 1-800-325-0778) </a:t>
            </a:r>
          </a:p>
          <a:p>
            <a:pPr rtl="0">
              <a:spcBef>
                <a:spcPts val="1200"/>
              </a:spcBef>
            </a:pPr>
            <a:r>
              <a:rPr lang="lo" sz="2800" b="1" dirty="0"/>
              <a:t>SeniorCare</a:t>
            </a:r>
          </a:p>
          <a:p>
            <a:pPr marL="342900" indent="-342900" rtl="0">
              <a:buFont typeface="Arial" panose="020B0604020202020204" pitchFamily="34" charset="0"/>
              <a:buChar char="•"/>
            </a:pPr>
            <a:r>
              <a:rPr lang="lo" sz="2400" dirty="0"/>
              <a:t>ຮຽນຮູ້ເພີ່ມເຕີມ ແລະ ພິມໃບສະໝັກໄດ້ທີ່ </a:t>
            </a:r>
            <a:r>
              <a:rPr lang="lo" sz="2400" dirty="0">
                <a:hlinkClick r:id="rId9"/>
              </a:rPr>
              <a:t>www.dhs.wisconsin.gov/seniorcare</a:t>
            </a:r>
            <a:r>
              <a:rPr lang="lo" sz="2400" dirty="0"/>
              <a:t> </a:t>
            </a:r>
          </a:p>
          <a:p>
            <a:pPr marL="342900" indent="-342900" rtl="0">
              <a:buFont typeface="Arial" panose="020B0604020202020204" pitchFamily="34" charset="0"/>
              <a:buChar char="•"/>
            </a:pPr>
            <a:r>
              <a:rPr lang="lo" sz="2400" dirty="0"/>
              <a:t>ໂທຫາສາຍດ່ວນຊ່ວຍເຫຼືອຂອງ SeniorCare ຖ້າມີຄຳຖາມ: 1-800-657-2038</a:t>
            </a:r>
          </a:p>
          <a:p>
            <a:pPr marL="342900" indent="-342900" rtl="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5591465-DEA3-4F6C-97B8-19F766CEE21E}"/>
              </a:ext>
            </a:extLst>
          </p:cNvPr>
          <p:cNvSpPr>
            <a:spLocks noGrp="1"/>
          </p:cNvSpPr>
          <p:nvPr>
            <p:ph type="ftr" sz="quarter" idx="11"/>
          </p:nvPr>
        </p:nvSpPr>
        <p:spPr/>
        <p:txBody>
          <a:bodyPr rtlCol="0"/>
          <a:lstStyle/>
          <a:p>
            <a:pPr rtl="0"/>
            <a:r>
              <a:rPr lang="lo"/>
              <a:t>ມັງກອນ 2022            ຍິນດີຕ້ອນຮັບສູ່ການນຳສະເໜີ Medicare</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84</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ການປົກປ້ອງຕົນເອງ / ການປ້ອງກັນການສໍ້ໂກງ</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F12025C5-C8C9-4E57-8D5A-C27D8C459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007" y="1107996"/>
            <a:ext cx="8705993" cy="5769894"/>
          </a:xfrm>
          <a:prstGeom prst="rect">
            <a:avLst/>
          </a:prstGeom>
        </p:spPr>
      </p:pic>
      <p:sp>
        <p:nvSpPr>
          <p:cNvPr id="7" name="TextBox 6">
            <a:extLst>
              <a:ext uri="{FF2B5EF4-FFF2-40B4-BE49-F238E27FC236}">
                <a16:creationId xmlns:a16="http://schemas.microsoft.com/office/drawing/2014/main" id="{591E8480-443D-409B-ACB5-29CA5390DC9B}"/>
              </a:ext>
            </a:extLst>
          </p:cNvPr>
          <p:cNvSpPr txBox="1"/>
          <p:nvPr/>
        </p:nvSpPr>
        <p:spPr>
          <a:xfrm>
            <a:off x="785573" y="2151530"/>
            <a:ext cx="2452744" cy="1754326"/>
          </a:xfrm>
          <a:prstGeom prst="rect">
            <a:avLst/>
          </a:prstGeom>
          <a:noFill/>
        </p:spPr>
        <p:txBody>
          <a:bodyPr wrap="square" rtlCol="0">
            <a:spAutoFit/>
          </a:bodyPr>
          <a:lstStyle/>
          <a:p>
            <a:pPr rtl="0"/>
            <a:r>
              <a:rPr lang="lo" sz="3600" i="1"/>
              <a:t>ຄຳເຕືອນສອງສາມຄຳ...</a:t>
            </a:r>
          </a:p>
        </p:txBody>
      </p:sp>
    </p:spTree>
    <p:extLst>
      <p:ext uri="{BB962C8B-B14F-4D97-AF65-F5344CB8AC3E}">
        <p14:creationId xmlns:p14="http://schemas.microsoft.com/office/powerpoint/2010/main" val="3235564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85</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ການປົກປ້ອງຕົນເອງ / ການປ້ອງກັນການສໍ້ໂກງ</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rtlCol="0">
            <a:spAutoFit/>
          </a:bodyPr>
          <a:lstStyle/>
          <a:p>
            <a:pPr rtl="0"/>
            <a:r>
              <a:rPr lang="lo" sz="3200" b="1">
                <a:latin typeface="Arial" panose="020B0604020202020204" pitchFamily="34" charset="0"/>
                <a:cs typeface="Arial" panose="020B0604020202020204" pitchFamily="34" charset="0"/>
              </a:rPr>
              <a:t>ສາມຂັ້ນຕອນໃນການປ້ອງກັນການສໍ້ໂກງ</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401822" y="1752237"/>
            <a:ext cx="11327116" cy="1077218"/>
          </a:xfrm>
          <a:prstGeom prst="rect">
            <a:avLst/>
          </a:prstGeom>
        </p:spPr>
        <p:txBody>
          <a:bodyPr wrap="square" rtlCol="0">
            <a:spAutoFit/>
          </a:bodyPr>
          <a:lstStyle/>
          <a:p>
            <a:pPr rtl="0"/>
            <a:r>
              <a:rPr lang="lo" sz="3200" dirty="0"/>
              <a:t>ຂັ້ນຕອນທີ 1: </a:t>
            </a:r>
            <a:r>
              <a:rPr lang="lo" sz="3200" b="1" dirty="0">
                <a:solidFill>
                  <a:srgbClr val="339966"/>
                </a:solidFill>
              </a:rPr>
              <a:t>ປົກປ້ອງ</a:t>
            </a:r>
            <a:r>
              <a:rPr lang="lo" sz="3200" dirty="0">
                <a:solidFill>
                  <a:srgbClr val="339966"/>
                </a:solidFill>
              </a:rPr>
              <a:t> </a:t>
            </a:r>
            <a:r>
              <a:rPr lang="lo" sz="3200" dirty="0"/>
              <a:t>ຕົວທ່ານເອງ ແລະ ຜູ້ອື່ນຈາກການສໍ້ໂກງ Medicare</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lo" sz="2800" b="1" kern="1200">
                  <a:latin typeface="Arial" pitchFamily="34" charset="0"/>
                  <a:cs typeface="Arial" pitchFamily="34" charset="0"/>
                </a:rPr>
                <a:t>ເຮັດ</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631763"/>
          </a:xfrm>
          <a:prstGeom prst="rect">
            <a:avLst/>
          </a:prstGeom>
        </p:spPr>
        <p:txBody>
          <a:bodyPr wrap="square" rtlCol="0">
            <a:spAutoFit/>
          </a:bodyPr>
          <a:lstStyle/>
          <a:p>
            <a:pPr marL="285750" lvl="0" indent="-285750" rtl="0">
              <a:spcAft>
                <a:spcPts val="600"/>
              </a:spcAft>
              <a:buFont typeface="Arial" panose="020B0604020202020204" pitchFamily="34" charset="0"/>
              <a:buChar char="•"/>
            </a:pPr>
            <a:r>
              <a:rPr lang="lo" sz="2100" dirty="0">
                <a:cs typeface="Arial" pitchFamily="34" charset="0"/>
              </a:rPr>
              <a:t>ຮັກສາບັດ ແລະ ໝາຍເລກບັດ Medicare ຂອງທ່ານຄືກັນກັບບັດເຄຣດິດຂອງທ່ານ.</a:t>
            </a:r>
          </a:p>
          <a:p>
            <a:pPr marL="285750" lvl="0" indent="-285750" rtl="0">
              <a:spcAft>
                <a:spcPts val="600"/>
              </a:spcAft>
              <a:buFont typeface="Arial" panose="020B0604020202020204" pitchFamily="34" charset="0"/>
              <a:buChar char="•"/>
            </a:pPr>
            <a:r>
              <a:rPr lang="lo" sz="2100" dirty="0">
                <a:cs typeface="Arial" pitchFamily="34" charset="0"/>
              </a:rPr>
              <a:t>ລະວັງການລັກຂໍ້ມູນປະຈຳຕົວ.</a:t>
            </a:r>
          </a:p>
          <a:p>
            <a:pPr marL="285750" lvl="0" indent="-285750" rtl="0">
              <a:spcAft>
                <a:spcPts val="600"/>
              </a:spcAft>
              <a:buFont typeface="Arial" panose="020B0604020202020204" pitchFamily="34" charset="0"/>
              <a:buChar char="•"/>
            </a:pPr>
            <a:r>
              <a:rPr lang="lo" sz="2100" dirty="0">
                <a:cs typeface="Arial" pitchFamily="34" charset="0"/>
              </a:rPr>
              <a:t>ຈົ່ງຈື່ໄວ້ວ່າ Medicare ບໍ່ມີທາງໂທຫາ ຫຼື ໄປຢ້ຽມຢາມເພື່ອຂາຍຫຍັງໃຫ້ທ່ານ.</a:t>
            </a:r>
          </a:p>
          <a:p>
            <a:pPr marL="285750" lvl="0" indent="-285750" rtl="0">
              <a:spcAft>
                <a:spcPts val="600"/>
              </a:spcAft>
              <a:buFont typeface="Arial" panose="020B0604020202020204" pitchFamily="34" charset="0"/>
              <a:buChar char="•"/>
            </a:pPr>
            <a:r>
              <a:rPr lang="lo" sz="2100" dirty="0">
                <a:cs typeface="Arial" pitchFamily="34" charset="0"/>
              </a:rPr>
              <a:t>ລະວັງຂໍ້ສະເໜໃນການໃຫ້ການບໍລິການທາງການແພດ “ຟຣີ”.  </a:t>
            </a:r>
          </a:p>
          <a:p>
            <a:pPr marL="285750" lvl="0" indent="-285750" rtl="0">
              <a:buFont typeface="Arial" panose="020B0604020202020204" pitchFamily="34" charset="0"/>
              <a:buChar char="•"/>
            </a:pPr>
            <a:r>
              <a:rPr lang="lo" sz="2100" b="1" dirty="0">
                <a:cs typeface="Arial" pitchFamily="34" charset="0"/>
              </a:rPr>
              <a:t>ຂ້າມມັນໄປ!</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2386253" y="2511374"/>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rtlCol="0" anchor="ctr" anchorCtr="0">
              <a:noAutofit/>
            </a:bodyPr>
            <a:lstStyle/>
            <a:p>
              <a:pPr marL="0" lvl="0" indent="0" algn="ctr" defTabSz="1244600" rtl="0">
                <a:lnSpc>
                  <a:spcPct val="90000"/>
                </a:lnSpc>
                <a:spcBef>
                  <a:spcPct val="0"/>
                </a:spcBef>
                <a:spcAft>
                  <a:spcPct val="35000"/>
                </a:spcAft>
                <a:buNone/>
              </a:pPr>
              <a:r>
                <a:rPr lang="lo" sz="2800" b="1" kern="1200">
                  <a:latin typeface="Arial" pitchFamily="34" charset="0"/>
                  <a:cs typeface="Arial" pitchFamily="34" charset="0"/>
                </a:rPr>
                <a:t>ຫ້າມເຮັດ</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2386253" y="3225623"/>
            <a:ext cx="3367732" cy="1446550"/>
          </a:xfrm>
          <a:prstGeom prst="rect">
            <a:avLst/>
          </a:prstGeom>
        </p:spPr>
        <p:txBody>
          <a:bodyPr wrap="square" rtlCol="0">
            <a:spAutoFit/>
          </a:bodyPr>
          <a:lstStyle/>
          <a:p>
            <a:pPr marL="285750" lvl="0" indent="-285750" rtl="0">
              <a:buFont typeface="Arial" panose="020B0604020202020204" pitchFamily="34" charset="0"/>
              <a:buChar char="•"/>
            </a:pPr>
            <a:r>
              <a:rPr lang="lo" sz="2200" dirty="0">
                <a:cs typeface="Arial" pitchFamily="34" charset="0"/>
              </a:rPr>
              <a:t>ຢ່າບອກໝາຍເລກ Medicare ຂອງທ່ານ ຍົກເວັ້ນບອກໃຫ້ແພດ ຫຼື ຜູ້ໃຫ້ບໍລິການ Medicare ອື່ນໆຂອງທ່ານເທົ່ານັ້ນ.</a:t>
            </a:r>
            <a:endParaRPr lang="en-US" sz="2200" dirty="0"/>
          </a:p>
        </p:txBody>
      </p:sp>
      <p:pic>
        <p:nvPicPr>
          <p:cNvPr id="16" name="Picture 15">
            <a:extLst>
              <a:ext uri="{FF2B5EF4-FFF2-40B4-BE49-F238E27FC236}">
                <a16:creationId xmlns:a16="http://schemas.microsoft.com/office/drawing/2014/main" id="{49356B48-6DF2-4114-A25E-9C5D34E2AEE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1822" y="4672173"/>
            <a:ext cx="2954564" cy="2080082"/>
          </a:xfrm>
          <a:prstGeom prst="rect">
            <a:avLst/>
          </a:prstGeom>
          <a:noFill/>
          <a:ln>
            <a:noFill/>
          </a:ln>
          <a:effectLst/>
        </p:spPr>
      </p:pic>
    </p:spTree>
    <p:extLst>
      <p:ext uri="{BB962C8B-B14F-4D97-AF65-F5344CB8AC3E}">
        <p14:creationId xmlns:p14="http://schemas.microsoft.com/office/powerpoint/2010/main" val="199090339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86</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ການປົກປ້ອງຕົນເອງ / ການປ້ອງກັນການສໍ້ໂກງ</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595843-278F-498F-A51F-CE508A2779A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6356" y="4738973"/>
            <a:ext cx="3077828" cy="1982502"/>
          </a:xfrm>
          <a:prstGeom prst="rect">
            <a:avLst/>
          </a:prstGeom>
          <a:noFill/>
          <a:ln>
            <a:noFill/>
          </a:ln>
          <a:effectLst/>
        </p:spPr>
      </p:pic>
      <p:sp>
        <p:nvSpPr>
          <p:cNvPr id="8" name="Rectangle 7">
            <a:extLst>
              <a:ext uri="{FF2B5EF4-FFF2-40B4-BE49-F238E27FC236}">
                <a16:creationId xmlns:a16="http://schemas.microsoft.com/office/drawing/2014/main" id="{69279ABA-CC7C-4ECA-B363-91B2A69ADF57}"/>
              </a:ext>
            </a:extLst>
          </p:cNvPr>
          <p:cNvSpPr/>
          <p:nvPr/>
        </p:nvSpPr>
        <p:spPr>
          <a:xfrm>
            <a:off x="1432558" y="1344776"/>
            <a:ext cx="7992796" cy="1077218"/>
          </a:xfrm>
          <a:prstGeom prst="rect">
            <a:avLst/>
          </a:prstGeom>
        </p:spPr>
        <p:txBody>
          <a:bodyPr wrap="square" rtlCol="0">
            <a:spAutoFit/>
          </a:bodyPr>
          <a:lstStyle/>
          <a:p>
            <a:pPr rtl="0"/>
            <a:r>
              <a:rPr lang="lo" sz="3200" dirty="0"/>
              <a:t>ຂັ້ນຕອນທີ 2: </a:t>
            </a:r>
            <a:r>
              <a:rPr lang="lo" sz="3200" b="1" dirty="0">
                <a:solidFill>
                  <a:srgbClr val="339966"/>
                </a:solidFill>
              </a:rPr>
              <a:t>ກວດຫາ</a:t>
            </a:r>
            <a:r>
              <a:rPr lang="lo" sz="3200" dirty="0">
                <a:solidFill>
                  <a:srgbClr val="339966"/>
                </a:solidFill>
              </a:rPr>
              <a:t> </a:t>
            </a:r>
            <a:r>
              <a:rPr lang="lo" sz="3200" dirty="0"/>
              <a:t>ການສໍ້ໂກງ ແລະ ການໃຊ້ Medicare ໄປໃນທາງທີ່ຜິດ</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1661158" y="2458649"/>
            <a:ext cx="10196457" cy="2739211"/>
          </a:xfrm>
          <a:prstGeom prst="rect">
            <a:avLst/>
          </a:prstGeom>
        </p:spPr>
        <p:txBody>
          <a:bodyPr wrap="square" rtlCol="0">
            <a:spAutoFit/>
          </a:bodyPr>
          <a:lstStyle/>
          <a:p>
            <a:pPr marL="342900" indent="-342900" rtl="0">
              <a:spcBef>
                <a:spcPts val="600"/>
              </a:spcBef>
              <a:spcAft>
                <a:spcPts val="600"/>
              </a:spcAft>
              <a:buFont typeface="Arial" panose="020B0604020202020204" pitchFamily="34" charset="0"/>
              <a:buChar char="•"/>
              <a:defRPr/>
            </a:pPr>
            <a:r>
              <a:rPr lang="lo" sz="2400" dirty="0">
                <a:cs typeface="Arial" charset="0"/>
              </a:rPr>
              <a:t>ອ່ານເບິ່ງ</a:t>
            </a:r>
            <a:r>
              <a:rPr lang="lo" sz="2400" b="1" dirty="0">
                <a:cs typeface="Arial" charset="0"/>
              </a:rPr>
              <a:t>ແຈ້ງການກ່ຽວກັບຂໍ້ສະຫຼຸບຂອງ Medicare (MSNs) </a:t>
            </a:r>
            <a:r>
              <a:rPr lang="lo" sz="2400" dirty="0">
                <a:cs typeface="Arial" charset="0"/>
              </a:rPr>
              <a:t>ເຫຼົ່ານັ້ນຢູ່ສະເໝ</a:t>
            </a:r>
            <a:r>
              <a:rPr lang="en" sz="2400" b="1" dirty="0">
                <a:cs typeface="Arial" charset="0"/>
              </a:rPr>
              <a:t>ີ!</a:t>
            </a:r>
            <a:endParaRPr lang="en-US" sz="2400" dirty="0">
              <a:cs typeface="Arial" charset="0"/>
            </a:endParaRPr>
          </a:p>
          <a:p>
            <a:pPr marL="342900" indent="-342900" rtl="0">
              <a:spcBef>
                <a:spcPts val="600"/>
              </a:spcBef>
              <a:spcAft>
                <a:spcPts val="600"/>
              </a:spcAft>
              <a:buFont typeface="Arial" panose="020B0604020202020204" pitchFamily="34" charset="0"/>
              <a:buChar char="•"/>
              <a:defRPr/>
            </a:pPr>
            <a:r>
              <a:rPr lang="lo" sz="2400" dirty="0">
                <a:cs typeface="Arial" charset="0"/>
              </a:rPr>
              <a:t>ເຂົ້າເຖິງຂໍ້ມູນ Medicare ຂອງທ່ານທາງອອນລາຍໄດ້ທີ່ </a:t>
            </a:r>
            <a:r>
              <a:rPr lang="lo" sz="2400" dirty="0">
                <a:solidFill>
                  <a:srgbClr val="00B050"/>
                </a:solidFill>
                <a:cs typeface="Arial" charset="0"/>
                <a:hlinkClick r:id="rId4"/>
              </a:rPr>
              <a:t>www.MyMedicare.gov</a:t>
            </a:r>
            <a:r>
              <a:rPr lang="lo" sz="2400" dirty="0">
                <a:solidFill>
                  <a:srgbClr val="00B050"/>
                </a:solidFill>
                <a:cs typeface="Arial" charset="0"/>
              </a:rPr>
              <a:t>.</a:t>
            </a:r>
          </a:p>
          <a:p>
            <a:pPr marL="342900" indent="-342900" rtl="0">
              <a:spcBef>
                <a:spcPts val="600"/>
              </a:spcBef>
              <a:spcAft>
                <a:spcPts val="600"/>
              </a:spcAft>
              <a:buFont typeface="Arial" panose="020B0604020202020204" pitchFamily="34" charset="0"/>
              <a:buChar char="•"/>
              <a:defRPr/>
            </a:pPr>
            <a:r>
              <a:rPr lang="lo" sz="2400" dirty="0">
                <a:cs typeface="Arial" charset="0"/>
              </a:rPr>
              <a:t>ສ້າງ</a:t>
            </a:r>
            <a:r>
              <a:rPr lang="lo" sz="2400" b="1" dirty="0">
                <a:cs typeface="Arial" charset="0"/>
              </a:rPr>
              <a:t>ບັນທຶກການດູແລສຸຂະພາບສ່ວນບຸກຄົນ:</a:t>
            </a:r>
          </a:p>
          <a:p>
            <a:pPr marL="742950" lvl="1" indent="-285750" rtl="0">
              <a:spcBef>
                <a:spcPts val="600"/>
              </a:spcBef>
              <a:spcAft>
                <a:spcPts val="600"/>
              </a:spcAft>
              <a:buFont typeface="Arial" panose="020B0604020202020204" pitchFamily="34" charset="0"/>
              <a:buChar char="•"/>
              <a:defRPr/>
            </a:pPr>
            <a:r>
              <a:rPr lang="lo" sz="2000" dirty="0">
                <a:cs typeface="Arial" charset="0"/>
              </a:rPr>
              <a:t>ບັນທຶກການໄປພົບທ່ານໝໍ, ການກວດ ແລະ ຂັ້ນຕອນການຜ່າຕັດໃນປື້ມບັນທຶກ ແລະ ຖືນຳທ່ານໄປຍັງການນັດພົບແພດ.</a:t>
            </a:r>
          </a:p>
          <a:p>
            <a:pPr marL="742950" lvl="1" indent="-285750" rtl="0">
              <a:spcBef>
                <a:spcPts val="600"/>
              </a:spcBef>
              <a:spcAft>
                <a:spcPts val="600"/>
              </a:spcAft>
              <a:buFont typeface="Arial" panose="020B0604020202020204" pitchFamily="34" charset="0"/>
              <a:buChar char="•"/>
              <a:defRPr/>
            </a:pPr>
            <a:r>
              <a:rPr lang="lo" sz="2000" dirty="0">
                <a:cs typeface="Arial" charset="0"/>
              </a:rPr>
              <a:t>ປຽບທຽບ MSNs ຂອງທ່ານ ແລະ ຄໍາຖະແຫຼງອື່ນໆ ກັບປື້ມບັນທຶກຂອງທ່ານ ເພື່ອໃຫ້ແນ່ໃຈວ່າຖືກຕ້ອງແລ້ວ.</a:t>
            </a:r>
          </a:p>
        </p:txBody>
      </p:sp>
    </p:spTree>
    <p:extLst>
      <p:ext uri="{BB962C8B-B14F-4D97-AF65-F5344CB8AC3E}">
        <p14:creationId xmlns:p14="http://schemas.microsoft.com/office/powerpoint/2010/main" val="19208006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ການປົກປ້ອງຕົນເອງ / ການປ້ອງກັນການສໍ້ໂກງ</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0" y="1195052"/>
            <a:ext cx="9228808" cy="584775"/>
          </a:xfrm>
          <a:prstGeom prst="rect">
            <a:avLst/>
          </a:prstGeom>
        </p:spPr>
        <p:txBody>
          <a:bodyPr wrap="none" rtlCol="0">
            <a:spAutoFit/>
          </a:bodyPr>
          <a:lstStyle/>
          <a:p>
            <a:pPr rtl="0"/>
            <a:r>
              <a:rPr lang="lo" sz="3200" dirty="0">
                <a:latin typeface="Arial" panose="020B0604020202020204" pitchFamily="34" charset="0"/>
                <a:cs typeface="Arial" panose="020B0604020202020204" pitchFamily="34" charset="0"/>
              </a:rPr>
              <a:t>ກວດເບິ່ງ</a:t>
            </a:r>
            <a:r>
              <a:rPr lang="lo" sz="3200" b="1" dirty="0">
                <a:latin typeface="Arial" panose="020B0604020202020204" pitchFamily="34" charset="0"/>
                <a:cs typeface="Arial" panose="020B0604020202020204" pitchFamily="34" charset="0"/>
              </a:rPr>
              <a:t>ແຈ້ງການກ່ຽວກັບຂໍ້ສະຫຼຸບຂອງ Medicare </a:t>
            </a:r>
            <a:r>
              <a:rPr lang="lo" sz="3200" dirty="0">
                <a:latin typeface="Arial" panose="020B0604020202020204" pitchFamily="34" charset="0"/>
                <a:cs typeface="Arial" panose="020B0604020202020204" pitchFamily="34" charset="0"/>
              </a:rPr>
              <a:t>ຂອງທ່ານສະເໝ</a:t>
            </a:r>
            <a:r>
              <a:rPr lang="en" sz="3200" b="1" dirty="0">
                <a:latin typeface="Arial" panose="020B0604020202020204" pitchFamily="34" charset="0"/>
                <a:cs typeface="Arial" panose="020B0604020202020204" pitchFamily="34" charset="0"/>
              </a:rPr>
              <a: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4739817" y="1866883"/>
            <a:ext cx="6613983" cy="3929281"/>
          </a:xfrm>
          <a:prstGeom prst="rect">
            <a:avLst/>
          </a:prstGeom>
        </p:spPr>
        <p:txBody>
          <a:bodyPr wrap="square" rtlCol="0">
            <a:spAutoFit/>
          </a:bodyPr>
          <a:lstStyle/>
          <a:p>
            <a:pPr marL="342900" indent="-342900" rtl="0">
              <a:spcAft>
                <a:spcPts val="1000"/>
              </a:spcAft>
              <a:buFont typeface="Wingdings" panose="05000000000000000000" pitchFamily="2" charset="2"/>
              <a:buChar char="§"/>
            </a:pPr>
            <a:r>
              <a:rPr lang="lo" sz="2400" dirty="0">
                <a:cs typeface="Arial" charset="0"/>
              </a:rPr>
              <a:t>ນີ້ບໍ່ແມ່ນໃບບິນຮຽກເກັບເງິນ. ສົ່ງປະຈຳໄຕມາດ.</a:t>
            </a:r>
          </a:p>
          <a:p>
            <a:pPr marL="342900" indent="-342900" rtl="0">
              <a:spcAft>
                <a:spcPts val="1000"/>
              </a:spcAft>
              <a:buFont typeface="Wingdings" panose="05000000000000000000" pitchFamily="2" charset="2"/>
              <a:buChar char="§"/>
            </a:pPr>
            <a:r>
              <a:rPr lang="lo" sz="2400" dirty="0">
                <a:cs typeface="Arial" charset="0"/>
              </a:rPr>
              <a:t>ກວດເບິ່ງຊື່, ທີ່ຢູ່, ໝາຍເລກ Medicare ໃຫ້ມີຄວາມຖືກຕ້ອງ.</a:t>
            </a:r>
          </a:p>
          <a:p>
            <a:pPr marL="342900" indent="-342900" rtl="0">
              <a:spcAft>
                <a:spcPts val="1000"/>
              </a:spcAft>
              <a:buFont typeface="Wingdings" panose="05000000000000000000" pitchFamily="2" charset="2"/>
              <a:buChar char="§"/>
            </a:pPr>
            <a:r>
              <a:rPr lang="lo" sz="2400" dirty="0">
                <a:cs typeface="Arial" charset="0"/>
              </a:rPr>
              <a:t>ທ່ານໄດ້ຮັບການບໍລິການດັ່ງກ່າວບໍ?	</a:t>
            </a:r>
          </a:p>
          <a:p>
            <a:pPr marL="342900" indent="-342900" rtl="0">
              <a:spcAft>
                <a:spcPts val="1000"/>
              </a:spcAft>
              <a:buFont typeface="Wingdings" panose="05000000000000000000" pitchFamily="2" charset="2"/>
              <a:buChar char="§"/>
            </a:pPr>
            <a:r>
              <a:rPr lang="lo" sz="2400" dirty="0">
                <a:cs typeface="Arial" charset="0"/>
              </a:rPr>
              <a:t>ກວດໃຫ້ແນ່ໃຈວ່າ ການຮຽກທວງໄດ້ຖືກດໍາເນີນການ ແລະ ໄດ້ຈ່າຍເງິນແລ້ວ. ຖ້າລາຍການຖືກປະຕິເສດ, ໃຫ້ໂທຫາຫ້ອງການຂອງທ່ານໝໍ ເພື່ອກວດໃຫ້ແນ່ໃຈວ່າການຮຽກທວງໄດ້ຮັບການເຂົ້າລະຫັດຢ່າງຖືກຕ້ອງແລ້ວ. ຖ້າບໍ່, ຫ້ອງການສາມາດສົ່ງຄືນໃໝ່ໄດ້.</a:t>
            </a:r>
          </a:p>
          <a:p>
            <a:pPr marL="342900" indent="-342900" rtl="0">
              <a:spcAft>
                <a:spcPts val="600"/>
              </a:spcAft>
              <a:buFont typeface="Wingdings" panose="05000000000000000000" pitchFamily="2" charset="2"/>
              <a:buChar char="§"/>
            </a:pPr>
            <a:r>
              <a:rPr lang="lo" sz="2400" dirty="0">
                <a:cs typeface="Arial" charset="0"/>
              </a:rPr>
              <a:t>ຖ້າຖືກປະຕິເສດ, ທ່ານມີສິດອຸທອນໄດ້.  ກຳນົດເວລາໃນການອຸທອນແມ່ນ 120 ວັນ.</a:t>
            </a:r>
          </a:p>
        </p:txBody>
      </p:sp>
      <p:pic>
        <p:nvPicPr>
          <p:cNvPr id="8" name="Picture 7">
            <a:extLst>
              <a:ext uri="{FF2B5EF4-FFF2-40B4-BE49-F238E27FC236}">
                <a16:creationId xmlns:a16="http://schemas.microsoft.com/office/drawing/2014/main" id="{1C00E0B0-7AD3-46B4-85CB-4F149DAFD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84" y="2089568"/>
            <a:ext cx="4238424" cy="4131123"/>
          </a:xfrm>
          <a:prstGeom prst="rect">
            <a:avLst/>
          </a:prstGeom>
        </p:spPr>
      </p:pic>
    </p:spTree>
    <p:extLst>
      <p:ext uri="{BB962C8B-B14F-4D97-AF65-F5344CB8AC3E}">
        <p14:creationId xmlns:p14="http://schemas.microsoft.com/office/powerpoint/2010/main" val="20235082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88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ການປົກປ້ອງຕົນເອງ / ການປ້ອງກັນການສໍ້ໂກງ</a:t>
            </a:r>
          </a:p>
          <a:p>
            <a:pPr algn="ctr" rtl="0"/>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00516" y="1437456"/>
            <a:ext cx="10982494" cy="1077218"/>
          </a:xfrm>
          <a:prstGeom prst="rect">
            <a:avLst/>
          </a:prstGeom>
        </p:spPr>
        <p:txBody>
          <a:bodyPr wrap="none" rtlCol="0">
            <a:spAutoFit/>
          </a:bodyPr>
          <a:lstStyle/>
          <a:p>
            <a:pPr rtl="0"/>
            <a:r>
              <a:rPr lang="lo" sz="3200" dirty="0"/>
              <a:t>ຂັ້ນຕອນທີ 3:</a:t>
            </a:r>
            <a:r>
              <a:rPr lang="lo" sz="3200" b="1" dirty="0"/>
              <a:t> </a:t>
            </a:r>
            <a:r>
              <a:rPr lang="lo" sz="3200" b="1" dirty="0">
                <a:solidFill>
                  <a:srgbClr val="339966"/>
                </a:solidFill>
              </a:rPr>
              <a:t>ລາຍງານ </a:t>
            </a:r>
            <a:r>
              <a:rPr lang="lo" sz="3200" dirty="0"/>
              <a:t>ຂໍ້ສົງໃສກ່ຽວກັບການສໍ້ໂກງ ແລະ ການໃຊ້ </a:t>
            </a:r>
            <a:endParaRPr lang="hu-HU" sz="3200" dirty="0"/>
          </a:p>
          <a:p>
            <a:pPr rtl="0"/>
            <a:r>
              <a:rPr lang="lo" sz="3200" dirty="0"/>
              <a:t>Medicare ໄປໃນທາງທີ່ຜິດ</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833615" y="2514674"/>
            <a:ext cx="7520185" cy="3262432"/>
          </a:xfrm>
          <a:prstGeom prst="rect">
            <a:avLst/>
          </a:prstGeom>
        </p:spPr>
        <p:txBody>
          <a:bodyPr wrap="square" rtlCol="0">
            <a:spAutoFit/>
          </a:bodyPr>
          <a:lstStyle/>
          <a:p>
            <a:pPr marL="514350" indent="-514350" rtl="0">
              <a:spcBef>
                <a:spcPts val="600"/>
              </a:spcBef>
              <a:spcAft>
                <a:spcPts val="600"/>
              </a:spcAft>
              <a:buFont typeface="Arial" panose="020B0604020202020204" pitchFamily="34" charset="0"/>
              <a:buChar char="•"/>
            </a:pPr>
            <a:r>
              <a:rPr lang="lo" sz="2400" dirty="0">
                <a:cs typeface="Arial" charset="0"/>
              </a:rPr>
              <a:t>ໂທຫາຜູ້ໃຫ້ບໍລິການ.</a:t>
            </a:r>
          </a:p>
          <a:p>
            <a:pPr marL="514350" indent="-514350" rtl="0">
              <a:spcBef>
                <a:spcPts val="600"/>
              </a:spcBef>
              <a:spcAft>
                <a:spcPts val="600"/>
              </a:spcAft>
              <a:buFont typeface="Arial" panose="020B0604020202020204" pitchFamily="34" charset="0"/>
              <a:buChar char="•"/>
            </a:pPr>
            <a:r>
              <a:rPr lang="lo" sz="2400" dirty="0">
                <a:cs typeface="Arial" charset="0"/>
              </a:rPr>
              <a:t>ລວບລວມ​ຂໍ້​ມູນ ​ແລະ​ ເອ​ກະ​ສານ​.</a:t>
            </a:r>
          </a:p>
          <a:p>
            <a:pPr marL="514350" indent="-514350" rtl="0">
              <a:spcBef>
                <a:spcPts val="600"/>
              </a:spcBef>
              <a:spcAft>
                <a:spcPts val="600"/>
              </a:spcAft>
              <a:buFont typeface="Arial" panose="020B0604020202020204" pitchFamily="34" charset="0"/>
              <a:buChar char="•"/>
            </a:pPr>
            <a:r>
              <a:rPr lang="lo" sz="2400" dirty="0">
                <a:cs typeface="Arial" charset="0"/>
              </a:rPr>
              <a:t>ຕິດຕໍ່ </a:t>
            </a:r>
            <a:r>
              <a:rPr lang="lo" sz="2400" b="1" dirty="0">
                <a:cs typeface="Arial" charset="0"/>
              </a:rPr>
              <a:t>Senior Medicare Patrol (SMP) ປະຈຳ WI</a:t>
            </a:r>
            <a:r>
              <a:rPr lang="lo" sz="2400" dirty="0">
                <a:cs typeface="Arial" charset="0"/>
              </a:rPr>
              <a:t>:</a:t>
            </a:r>
          </a:p>
          <a:p>
            <a:pPr marL="971550" lvl="1" indent="-514350" rtl="0">
              <a:spcBef>
                <a:spcPts val="600"/>
              </a:spcBef>
              <a:spcAft>
                <a:spcPts val="600"/>
              </a:spcAft>
              <a:buFont typeface="Arial" panose="020B0604020202020204" pitchFamily="34" charset="0"/>
              <a:buChar char="•"/>
            </a:pPr>
            <a:r>
              <a:rPr lang="lo" sz="2200" dirty="0">
                <a:cs typeface="Arial" charset="0"/>
              </a:rPr>
              <a:t>ໂທຫາເບີໂທຟຣີ: </a:t>
            </a:r>
            <a:r>
              <a:rPr lang="lo" sz="2200" b="1" dirty="0">
                <a:cs typeface="Arial" charset="0"/>
              </a:rPr>
              <a:t>1-888-818-2611</a:t>
            </a:r>
            <a:r>
              <a:rPr lang="lo" sz="2200" dirty="0">
                <a:cs typeface="Arial" charset="0"/>
              </a:rPr>
              <a:t> </a:t>
            </a:r>
            <a:r>
              <a:rPr lang="lo" sz="2200" i="1" dirty="0">
                <a:cs typeface="Arial" charset="0"/>
              </a:rPr>
              <a:t>(ຟຣີ ແລະ ເປັນຄວາມລັບ!)</a:t>
            </a:r>
          </a:p>
          <a:p>
            <a:pPr marL="1143000" lvl="2" indent="-285750" rtl="0">
              <a:spcAft>
                <a:spcPts val="600"/>
              </a:spcAft>
              <a:buFont typeface="Arial" panose="020B0604020202020204" pitchFamily="34" charset="0"/>
              <a:buChar char="•"/>
            </a:pPr>
            <a:r>
              <a:rPr lang="lo" sz="2200" dirty="0">
                <a:cs typeface="Arial" charset="0"/>
              </a:rPr>
              <a:t>ລາຍງານຂໍ້ສົງໃສກ່ຽວກັບການສໍ້ໂກງ/ການໃຊ້ໄປໃນທາງທີ່ຜິດ.</a:t>
            </a:r>
          </a:p>
          <a:p>
            <a:pPr marL="1143000" lvl="2" indent="-285750" rtl="0">
              <a:spcAft>
                <a:spcPts val="600"/>
              </a:spcAft>
              <a:buFont typeface="Arial" panose="020B0604020202020204" pitchFamily="34" charset="0"/>
              <a:buChar char="•"/>
            </a:pPr>
            <a:r>
              <a:rPr lang="lo" sz="2200" dirty="0">
                <a:cs typeface="Arial" charset="0"/>
              </a:rPr>
              <a:t>ສໍາລັບການຝຶກອົບຮົມ, ລໍາໂພງ ແລະ/ຫຼື ອຸປະກອນຕ່າງໆ.</a:t>
            </a:r>
          </a:p>
          <a:p>
            <a:pPr marL="1143000" lvl="2" indent="-285750" rtl="0">
              <a:spcAft>
                <a:spcPts val="600"/>
              </a:spcAft>
              <a:buFont typeface="Arial" panose="020B0604020202020204" pitchFamily="34" charset="0"/>
              <a:buChar char="•"/>
            </a:pPr>
            <a:r>
              <a:rPr lang="lo" sz="2200" dirty="0">
                <a:cs typeface="Arial" charset="0"/>
              </a:rPr>
              <a:t>ເພື່ອເປັນອາສາສະໝັກກັບໂຄງການ SMP.</a:t>
            </a:r>
            <a:endParaRPr lang="en-US" sz="2200" dirty="0"/>
          </a:p>
        </p:txBody>
      </p:sp>
      <p:pic>
        <p:nvPicPr>
          <p:cNvPr id="10" name="Picture 9">
            <a:extLst>
              <a:ext uri="{FF2B5EF4-FFF2-40B4-BE49-F238E27FC236}">
                <a16:creationId xmlns:a16="http://schemas.microsoft.com/office/drawing/2014/main" id="{1DC00635-D7AC-4388-AF05-71977A8B48A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88726" y="4343096"/>
            <a:ext cx="3077828" cy="2195816"/>
          </a:xfrm>
          <a:prstGeom prst="rect">
            <a:avLst/>
          </a:prstGeom>
          <a:noFill/>
          <a:ln>
            <a:noFill/>
          </a:ln>
          <a:effectLst/>
        </p:spPr>
      </p:pic>
    </p:spTree>
    <p:extLst>
      <p:ext uri="{BB962C8B-B14F-4D97-AF65-F5344CB8AC3E}">
        <p14:creationId xmlns:p14="http://schemas.microsoft.com/office/powerpoint/2010/main" val="38901161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AD45B00-C21E-47D6-A23F-32B5A7B14869}"/>
              </a:ext>
            </a:extLst>
          </p:cNvPr>
          <p:cNvSpPr>
            <a:spLocks noGrp="1"/>
          </p:cNvSpPr>
          <p:nvPr>
            <p:ph type="sldNum" sz="quarter" idx="12"/>
          </p:nvPr>
        </p:nvSpPr>
        <p:spPr/>
        <p:txBody>
          <a:bodyPr rtlCol="0"/>
          <a:lstStyle/>
          <a:p>
            <a:pPr rtl="0"/>
            <a:fld id="{844A7B69-93E2-4D34-896D-EFDD7F03AB74}" type="slidenum">
              <a:rPr lang="en-US" smtClean="0"/>
              <a:t>89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ທົບທວນຄືນ—ທາງເລືອກໃນການຄຸ້ມຄອງຂອງທ່ານ</a:t>
            </a:r>
          </a:p>
          <a:p>
            <a:pPr algn="ctr" rtl="0"/>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395373"/>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800" b="1">
                <a:solidFill>
                  <a:srgbClr val="000000"/>
                </a:solidFill>
              </a:rPr>
              <a:t>Medicare ດັ້ງເດີມ</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sz="2400" b="1">
                <a:solidFill>
                  <a:srgbClr val="000000"/>
                </a:solidFill>
              </a:rPr>
              <a:t> </a:t>
            </a:r>
            <a:r>
              <a:rPr lang="lo" sz="2800" b="1">
                <a:solidFill>
                  <a:srgbClr val="000000"/>
                </a:solidFill>
              </a:rPr>
              <a:t>ແຜນ Medicare Advantage</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A</a:t>
            </a:r>
          </a:p>
          <a:p>
            <a:pPr algn="ctr" rtl="0">
              <a:defRPr/>
            </a:pPr>
            <a:r>
              <a:rPr lang="lo" sz="2000">
                <a:solidFill>
                  <a:prstClr val="black"/>
                </a:solidFill>
              </a:rPr>
              <a:t>ປະກັນໄພໂຮງໝໍ</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B</a:t>
            </a:r>
          </a:p>
          <a:p>
            <a:pPr algn="ctr" rtl="0">
              <a:defRPr/>
            </a:pPr>
            <a:r>
              <a:rPr lang="lo" sz="2000">
                <a:solidFill>
                  <a:prstClr val="black"/>
                </a:solidFill>
              </a:rPr>
              <a:t>ປະກັນໄພທາງການແພດ</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91359" y="4303673"/>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white"/>
                </a:solidFill>
              </a:rPr>
              <a:t>ນະໂຍບາຍການປະກັນໄພເພີ່ມເຕີມໃສ່ Medicare (Medigap).</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899584" y="4267160"/>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D</a:t>
            </a:r>
          </a:p>
          <a:p>
            <a:pPr algn="ctr" rtl="0">
              <a:defRPr/>
            </a:pPr>
            <a:r>
              <a:rPr lang="lo" sz="2000">
                <a:solidFill>
                  <a:prstClr val="black"/>
                </a:solidFill>
              </a:rPr>
              <a:t>ການຄຸ້ມຄອງຢາຕາມໃບສັ່ງແພດ</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0"/>
            <a:r>
              <a:rPr lang="lo" b="1">
                <a:solidFill>
                  <a:srgbClr val="000000"/>
                </a:solidFill>
              </a:rPr>
              <a:t>ທ່ານສາມາດເພີ່ມ</a:t>
            </a:r>
          </a:p>
        </p:txBody>
      </p:sp>
      <p:sp>
        <p:nvSpPr>
          <p:cNvPr id="55" name="Oval 54">
            <a:extLst>
              <a:ext uri="{FF2B5EF4-FFF2-40B4-BE49-F238E27FC236}">
                <a16:creationId xmlns:a16="http://schemas.microsoft.com/office/drawing/2014/main" id="{A0385E48-3378-4AD8-ABAC-9702664C5588}"/>
              </a:ext>
            </a:extLst>
          </p:cNvPr>
          <p:cNvSpPr/>
          <p:nvPr/>
        </p:nvSpPr>
        <p:spPr>
          <a:xfrm>
            <a:off x="5365298" y="5563348"/>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lo"/>
              <a:t>ແລະ/ຫຼື </a:t>
            </a:r>
          </a:p>
          <a:p>
            <a:pPr algn="ctr" rtl="0"/>
            <a:r>
              <a:rPr lang="lo"/>
              <a:t>SeniorCare!</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a:solidFill>
                  <a:prstClr val="black"/>
                </a:solidFill>
              </a:rPr>
              <a:t>ພາກ C</a:t>
            </a:r>
          </a:p>
          <a:p>
            <a:pPr algn="ctr" rtl="0">
              <a:defRPr/>
            </a:pPr>
            <a:r>
              <a:rPr lang="lo" sz="2000">
                <a:solidFill>
                  <a:prstClr val="black"/>
                </a:solidFill>
              </a:rPr>
              <a:t>ລວມພາກ A ແລະ ພາກ B ເຂົ້າກັນ</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08496" y="3694176"/>
            <a:ext cx="4515280" cy="369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rtl="0"/>
            <a:r>
              <a:rPr lang="lo" b="1">
                <a:solidFill>
                  <a:srgbClr val="000000"/>
                </a:solidFill>
              </a:rPr>
              <a:t>ອາດຈະລວມເຂົ້າ ຫຼື ທ່ານອາດສາມາດເພີ່ມ</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6" y="4142461"/>
            <a:ext cx="4259247" cy="23352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a:pPr>
            <a:r>
              <a:rPr lang="lo" sz="2000" b="1" dirty="0">
                <a:solidFill>
                  <a:prstClr val="black"/>
                </a:solidFill>
              </a:rPr>
              <a:t>ພາກ D</a:t>
            </a:r>
          </a:p>
          <a:p>
            <a:pPr algn="ctr" rtl="0">
              <a:defRPr/>
            </a:pPr>
            <a:r>
              <a:rPr lang="lo" sz="2000" dirty="0">
                <a:solidFill>
                  <a:prstClr val="black"/>
                </a:solidFill>
              </a:rPr>
              <a:t>ການຄຸ້ມຄອງຢາຕາມໃບສັ່ງແພດ</a:t>
            </a:r>
          </a:p>
          <a:p>
            <a:pPr algn="ctr" rtl="0">
              <a:defRPr/>
            </a:pPr>
            <a:r>
              <a:rPr lang="lo" sz="2000" dirty="0">
                <a:solidFill>
                  <a:prstClr val="black"/>
                </a:solidFill>
              </a:rPr>
              <a:t>(ແຜນຂອງພາກ C ສ່ວນໃຫຍ່ຈະຄຸ້ມຄອງຢາຕາມໃບສັ່ງແພດ. ທ່ານອາດຈະສາມາດເພີ່ມການຄຸ້ມຄອງຢາໃຫ້ກັບແຜນ</a:t>
            </a:r>
            <a:r>
              <a:rPr lang="lo" sz="2000" b="1" dirty="0">
                <a:solidFill>
                  <a:prstClr val="black"/>
                </a:solidFill>
              </a:rPr>
              <a:t>ບາງ</a:t>
            </a:r>
            <a:r>
              <a:rPr lang="lo" sz="2000" dirty="0">
                <a:solidFill>
                  <a:prstClr val="black"/>
                </a:solidFill>
              </a:rPr>
              <a:t>ປະເພດໄດ້ ຖ້າຍັງ</a:t>
            </a:r>
            <a:r>
              <a:rPr lang="lo" sz="2000" i="1" dirty="0">
                <a:solidFill>
                  <a:prstClr val="black"/>
                </a:solidFill>
              </a:rPr>
              <a:t>ບໍ່</a:t>
            </a:r>
            <a:r>
              <a:rPr lang="lo" sz="2000" dirty="0">
                <a:solidFill>
                  <a:prstClr val="black"/>
                </a:solidFill>
              </a:rPr>
              <a:t>ໄດ້ລວມເຂົ້າເທື່ອ.)</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33198" y="4963698"/>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879285" y="499236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rtlCol="0">
            <a:normAutofit/>
          </a:bodyPr>
          <a:lstStyle/>
          <a:p>
            <a:pPr rtl="0"/>
            <a:r>
              <a:rPr lang="lo" sz="3600" b="1">
                <a:latin typeface="Arial" panose="020B0604020202020204" pitchFamily="34" charset="0"/>
                <a:cs typeface="Arial" panose="020B0604020202020204" pitchFamily="34" charset="0"/>
              </a:rPr>
              <a:t>ບັດ Medicare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rtlCol="0"/>
          <a:lstStyle/>
          <a:p>
            <a:pPr rtl="0"/>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ການລົງທະບຽນເຂົ້າ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369967" y="1107996"/>
            <a:ext cx="10614810" cy="1200329"/>
          </a:xfrm>
          <a:prstGeom prst="rect">
            <a:avLst/>
          </a:prstGeom>
        </p:spPr>
        <p:txBody>
          <a:bodyPr wrap="square" rtlCol="0">
            <a:spAutoFit/>
          </a:bodyPr>
          <a:lstStyle/>
          <a:p>
            <a:pPr rtl="0">
              <a:spcAft>
                <a:spcPts val="1200"/>
              </a:spcAft>
              <a:defRPr/>
            </a:pPr>
            <a:r>
              <a:rPr lang="lo" sz="3600" dirty="0">
                <a:cs typeface="Arial" panose="020B0604020202020204" pitchFamily="34" charset="0"/>
              </a:rPr>
              <a:t>ສໍາລັບ</a:t>
            </a:r>
            <a:r>
              <a:rPr lang="lo" sz="3600" b="1" dirty="0">
                <a:cs typeface="Arial" panose="020B0604020202020204" pitchFamily="34" charset="0"/>
              </a:rPr>
              <a:t>ການຊ່ວຍເຫຼືອຟຣີ ແລະ ບໍ່ມີຄວາມລໍາອຽງກ່ຽວກັບ Medicare</a:t>
            </a:r>
            <a:r>
              <a:rPr lang="lo" sz="3600" dirty="0">
                <a:cs typeface="Arial" panose="020B0604020202020204" pitchFamily="34" charset="0"/>
              </a:rPr>
              <a:t>, ໃຫ້ຕິດຕໍ່ໂຄງການຊ່ວຍເຫຼືອດ້ານການປະກັນສຸຂະພາບຂອງລັດ Wisconsin:</a:t>
            </a: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rtlCol="0"/>
          <a:lstStyle/>
          <a:p>
            <a:pPr rtl="0"/>
            <a:fld id="{844A7B69-93E2-4D34-896D-EFDD7F03AB74}" type="slidenum">
              <a:rPr lang="en-US" smtClean="0"/>
              <a:t>90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rtl="0"/>
            <a:endParaRPr lang="en-US" sz="1400" dirty="0">
              <a:solidFill>
                <a:schemeClr val="bg1"/>
              </a:solidFill>
              <a:latin typeface="Arial" panose="020B0604020202020204" pitchFamily="34" charset="0"/>
              <a:cs typeface="Arial" panose="020B0604020202020204" pitchFamily="34" charset="0"/>
            </a:endParaRPr>
          </a:p>
          <a:p>
            <a:pPr algn="ctr" rtl="0"/>
            <a:r>
              <a:rPr lang="lo" sz="4000">
                <a:solidFill>
                  <a:schemeClr val="bg1"/>
                </a:solidFill>
                <a:latin typeface="Arial" panose="020B0604020202020204" pitchFamily="34" charset="0"/>
                <a:cs typeface="Arial" panose="020B0604020202020204" pitchFamily="34" charset="0"/>
              </a:rPr>
              <a:t>ການຊ່ວຍເຫຼືອໃນທ້ອງຖິ່ນ ສຳລັບບຸກຄົນທີ່ມີ Medicare</a:t>
            </a:r>
          </a:p>
          <a:p>
            <a:pPr algn="ctr" rtl="0"/>
            <a:endParaRPr lang="en-US" sz="1200" dirty="0">
              <a:solidFill>
                <a:schemeClr val="bg1"/>
              </a:solidFill>
              <a:latin typeface="Arial" panose="020B0604020202020204" pitchFamily="34" charset="0"/>
              <a:cs typeface="Arial" panose="020B0604020202020204" pitchFamily="34" charset="0"/>
            </a:endParaRPr>
          </a:p>
        </p:txBody>
      </p:sp>
      <p:pic>
        <p:nvPicPr>
          <p:cNvPr id="3" name="Picture 2" descr="Logo, company name&#10;&#10;Description automatically generated">
            <a:extLst>
              <a:ext uri="{FF2B5EF4-FFF2-40B4-BE49-F238E27FC236}">
                <a16:creationId xmlns:a16="http://schemas.microsoft.com/office/drawing/2014/main" id="{66D1B792-1BF2-4C7E-AC5B-62A1A5738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67" y="2926833"/>
            <a:ext cx="2941025" cy="3120789"/>
          </a:xfrm>
          <a:prstGeom prst="rect">
            <a:avLst/>
          </a:prstGeom>
        </p:spPr>
      </p:pic>
      <p:sp>
        <p:nvSpPr>
          <p:cNvPr id="10" name="TextBox 9">
            <a:extLst>
              <a:ext uri="{FF2B5EF4-FFF2-40B4-BE49-F238E27FC236}">
                <a16:creationId xmlns:a16="http://schemas.microsoft.com/office/drawing/2014/main" id="{C84C5E13-F93D-4551-9831-3FF1F03D9962}"/>
              </a:ext>
            </a:extLst>
          </p:cNvPr>
          <p:cNvSpPr txBox="1"/>
          <p:nvPr/>
        </p:nvSpPr>
        <p:spPr>
          <a:xfrm>
            <a:off x="3310992" y="2697610"/>
            <a:ext cx="8752054" cy="2631490"/>
          </a:xfrm>
          <a:prstGeom prst="rect">
            <a:avLst/>
          </a:prstGeom>
          <a:noFill/>
        </p:spPr>
        <p:txBody>
          <a:bodyPr wrap="square" rtlCol="0">
            <a:spAutoFit/>
          </a:bodyPr>
          <a:lstStyle/>
          <a:p>
            <a:pPr marL="457200" indent="-457200" rtl="0">
              <a:spcAft>
                <a:spcPts val="600"/>
              </a:spcAft>
              <a:buFont typeface="Arial" panose="020B0604020202020204" pitchFamily="34" charset="0"/>
              <a:buChar char="•"/>
              <a:defRPr/>
            </a:pPr>
            <a:r>
              <a:rPr lang="lo" sz="3200" dirty="0">
                <a:cs typeface="Arial" panose="020B0604020202020204" pitchFamily="34" charset="0"/>
              </a:rPr>
              <a:t>ເບີສາຍດ່ວນຂອງ Medigap</a:t>
            </a:r>
            <a:r>
              <a:rPr lang="lo" sz="3200">
                <a:cs typeface="Arial" panose="020B0604020202020204" pitchFamily="34" charset="0"/>
              </a:rPr>
              <a:t>: 1-800-242-1060</a:t>
            </a:r>
            <a:endParaRPr lang="lo" sz="3200" dirty="0">
              <a:cs typeface="Arial" panose="020B0604020202020204" pitchFamily="34" charset="0"/>
            </a:endParaRPr>
          </a:p>
          <a:p>
            <a:pPr marL="457200" indent="-457200" rtl="0">
              <a:spcAft>
                <a:spcPts val="600"/>
              </a:spcAft>
              <a:buFont typeface="Arial" panose="020B0604020202020204" pitchFamily="34" charset="0"/>
              <a:buChar char="•"/>
              <a:defRPr/>
            </a:pPr>
            <a:r>
              <a:rPr lang="lo" sz="3200" dirty="0">
                <a:cs typeface="Arial" panose="020B0604020202020204" pitchFamily="34" charset="0"/>
              </a:rPr>
              <a:t>ເຂົ້າເບິ່ງເວັບໄຊຂອງ Department of Health Services (ພະແນກບໍລິການສຸຂະພາບປະຈຳ Wisconsin) ທີ່ </a:t>
            </a:r>
            <a:br>
              <a:rPr lang="en-US" sz="3200" dirty="0">
                <a:cs typeface="Arial" panose="020B0604020202020204" pitchFamily="34" charset="0"/>
              </a:rPr>
            </a:br>
            <a:r>
              <a:rPr lang="lo" sz="3200" dirty="0">
                <a:cs typeface="Arial" panose="020B0604020202020204" pitchFamily="34" charset="0"/>
                <a:hlinkClick r:id="rId4"/>
              </a:rPr>
              <a:t>dhs.wi.gov/medicare-help</a:t>
            </a:r>
            <a:r>
              <a:rPr lang="lo" sz="3200" dirty="0">
                <a:cs typeface="Arial" panose="020B0604020202020204" pitchFamily="34" charset="0"/>
              </a:rPr>
              <a:t>. </a:t>
            </a:r>
            <a:endParaRPr lang="en-US" sz="2000" dirty="0">
              <a:cs typeface="Arial" panose="020B0604020202020204" pitchFamily="34" charset="0"/>
            </a:endParaRPr>
          </a:p>
        </p:txBody>
      </p:sp>
    </p:spTree>
    <p:extLst>
      <p:ext uri="{BB962C8B-B14F-4D97-AF65-F5344CB8AC3E}">
        <p14:creationId xmlns:p14="http://schemas.microsoft.com/office/powerpoint/2010/main" val="9838214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9&quot;&gt;&lt;property id=&quot;20148&quot; value=&quot;5&quot;/&gt;&lt;property id=&quot;20300&quot; value=&quot;Slide 15&quot;/&gt;&lt;property id=&quot;20307&quot; value=&quot;267&quot;/&gt;&lt;/object&gt;&lt;object type=&quot;3&quot; unique_id=&quot;10010&quot;&gt;&lt;property id=&quot;20148&quot; value=&quot;5&quot;/&gt;&lt;property id=&quot;20300&quot; value=&quot;Slide 14&quot;/&gt;&lt;property id=&quot;20307&quot; value=&quot;269&quot;/&gt;&lt;/object&gt;&lt;object type=&quot;3&quot; unique_id=&quot;10012&quot;&gt;&lt;property id=&quot;20148&quot; value=&quot;5&quot;/&gt;&lt;property id=&quot;20300&quot; value=&quot;Slide 21&quot;/&gt;&lt;property id=&quot;20307&quot; value=&quot;272&quot;/&gt;&lt;/object&gt;&lt;object type=&quot;3&quot; unique_id=&quot;10013&quot;&gt;&lt;property id=&quot;20148&quot; value=&quot;5&quot;/&gt;&lt;property id=&quot;20300&quot; value=&quot;Slide 23&quot;/&gt;&lt;property id=&quot;20307&quot; value=&quot;273&quot;/&gt;&lt;/object&gt;&lt;object type=&quot;3&quot; unique_id=&quot;10016&quot;&gt;&lt;property id=&quot;20148&quot; value=&quot;5&quot;/&gt;&lt;property id=&quot;20300&quot; value=&quot;Slide 26&quot;/&gt;&lt;property id=&quot;20307&quot; value=&quot;283&quot;/&gt;&lt;/object&gt;&lt;object type=&quot;3&quot; unique_id=&quot;10017&quot;&gt;&lt;property id=&quot;20148&quot; value=&quot;5&quot;/&gt;&lt;property id=&quot;20300&quot; value=&quot;Slide 27&quot;/&gt;&lt;property id=&quot;20307&quot; value=&quot;285&quot;/&gt;&lt;/object&gt;&lt;object type=&quot;3&quot; unique_id=&quot;10018&quot;&gt;&lt;property id=&quot;20148&quot; value=&quot;5&quot;/&gt;&lt;property id=&quot;20300&quot; value=&quot;Slide 28&quot;/&gt;&lt;property id=&quot;20307&quot; value=&quot;286&quot;/&gt;&lt;/object&gt;&lt;object type=&quot;3&quot; unique_id=&quot;10021&quot;&gt;&lt;property id=&quot;20148&quot; value=&quot;5&quot;/&gt;&lt;property id=&quot;20300&quot; value=&quot;Slide 36&quot;/&gt;&lt;property id=&quot;20307&quot; value=&quot;287&quot;/&gt;&lt;/object&gt;&lt;object type=&quot;3&quot; unique_id=&quot;10022&quot;&gt;&lt;property id=&quot;20148&quot; value=&quot;5&quot;/&gt;&lt;property id=&quot;20300&quot; value=&quot;Slide 37&quot;/&gt;&lt;property id=&quot;20307&quot; value=&quot;277&quot;/&gt;&lt;/object&gt;&lt;object type=&quot;3&quot; unique_id=&quot;10023&quot;&gt;&lt;property id=&quot;20148&quot; value=&quot;5&quot;/&gt;&lt;property id=&quot;20300&quot; value=&quot;Slide 39&quot;/&gt;&lt;property id=&quot;20307&quot; value=&quot;288&quot;/&gt;&lt;/object&gt;&lt;object type=&quot;3&quot; unique_id=&quot;10024&quot;&gt;&lt;property id=&quot;20148&quot; value=&quot;5&quot;/&gt;&lt;property id=&quot;20300&quot; value=&quot;Slide 40&quot;/&gt;&lt;property id=&quot;20307&quot; value=&quot;289&quot;/&gt;&lt;/object&gt;&lt;object type=&quot;3&quot; unique_id=&quot;10026&quot;&gt;&lt;property id=&quot;20148&quot; value=&quot;5&quot;/&gt;&lt;property id=&quot;20300&quot; value=&quot;Slide 42&quot;/&gt;&lt;property id=&quot;20307&quot; value=&quot;291&quot;/&gt;&lt;/object&gt;&lt;object type=&quot;3&quot; unique_id=&quot;10027&quot;&gt;&lt;property id=&quot;20148&quot; value=&quot;5&quot;/&gt;&lt;property id=&quot;20300&quot; value=&quot;Slide 43&quot;/&gt;&lt;property id=&quot;20307&quot; value=&quot;294&quot;/&gt;&lt;/object&gt;&lt;object type=&quot;3&quot; unique_id=&quot;10028&quot;&gt;&lt;property id=&quot;20148&quot; value=&quot;5&quot;/&gt;&lt;property id=&quot;20300&quot; value=&quot;Slide 44&quot;/&gt;&lt;property id=&quot;20307&quot; value=&quot;276&quot;/&gt;&lt;/object&gt;&lt;object type=&quot;3&quot; unique_id=&quot;10029&quot;&gt;&lt;property id=&quot;20148&quot; value=&quot;5&quot;/&gt;&lt;property id=&quot;20300&quot; value=&quot;Slide 45&quot;/&gt;&lt;property id=&quot;20307&quot; value=&quot;292&quot;/&gt;&lt;/object&gt;&lt;object type=&quot;3&quot; unique_id=&quot;10030&quot;&gt;&lt;property id=&quot;20148&quot; value=&quot;5&quot;/&gt;&lt;property id=&quot;20300&quot; value=&quot;Slide 46&quot;/&gt;&lt;property id=&quot;20307&quot; value=&quot;293&quot;/&gt;&lt;/object&gt;&lt;object type=&quot;3&quot; unique_id=&quot;10034&quot;&gt;&lt;property id=&quot;20148&quot; value=&quot;5&quot;/&gt;&lt;property id=&quot;20300&quot; value=&quot;Slide 70&quot;/&gt;&lt;property id=&quot;20307&quot; value=&quot;297&quot;/&gt;&lt;/object&gt;&lt;object type=&quot;3&quot; unique_id=&quot;10035&quot;&gt;&lt;property id=&quot;20148&quot; value=&quot;5&quot;/&gt;&lt;property id=&quot;20300&quot; value=&quot;Slide 71&quot;/&gt;&lt;property id=&quot;20307&quot; value=&quot;298&quot;/&gt;&lt;/object&gt;&lt;object type=&quot;3&quot; unique_id=&quot;10038&quot;&gt;&lt;property id=&quot;20148&quot; value=&quot;5&quot;/&gt;&lt;property id=&quot;20300&quot; value=&quot;Slide 55&quot;/&gt;&lt;property id=&quot;20307&quot; value=&quot;302&quot;/&gt;&lt;/object&gt;&lt;object type=&quot;3&quot; unique_id=&quot;10039&quot;&gt;&lt;property id=&quot;20148&quot; value=&quot;5&quot;/&gt;&lt;property id=&quot;20300&quot; value=&quot;Slide 57&quot;/&gt;&lt;property id=&quot;20307&quot; value=&quot;303&quot;/&gt;&lt;/object&gt;&lt;object type=&quot;3&quot; unique_id=&quot;10042&quot;&gt;&lt;property id=&quot;20148&quot; value=&quot;5&quot;/&gt;&lt;property id=&quot;20300&quot; value=&quot;Slide 58&quot;/&gt;&lt;property id=&quot;20307&quot; value=&quot;309&quot;/&gt;&lt;/object&gt;&lt;object type=&quot;3&quot; unique_id=&quot;10043&quot;&gt;&lt;property id=&quot;20148&quot; value=&quot;5&quot;/&gt;&lt;property id=&quot;20300&quot; value=&quot;Slide 72&quot;/&gt;&lt;property id=&quot;20307&quot; value=&quot;307&quot;/&gt;&lt;/object&gt;&lt;object type=&quot;3&quot; unique_id=&quot;10044&quot;&gt;&lt;property id=&quot;20148&quot; value=&quot;5&quot;/&gt;&lt;property id=&quot;20300&quot; value=&quot;Slide 81&quot;/&gt;&lt;property id=&quot;20307&quot; value=&quot;279&quot;/&gt;&lt;/object&gt;&lt;object type=&quot;3&quot; unique_id=&quot;10046&quot;&gt;&lt;property id=&quot;20148&quot; value=&quot;5&quot;/&gt;&lt;property id=&quot;20300&quot; value=&quot;Slide 84&quot;/&gt;&lt;property id=&quot;20307&quot; value=&quot;281&quot;/&gt;&lt;/object&gt;&lt;object type=&quot;3&quot; unique_id=&quot;10047&quot;&gt;&lt;property id=&quot;20148&quot; value=&quot;5&quot;/&gt;&lt;property id=&quot;20300&quot; value=&quot;Slide 85&quot;/&gt;&lt;property id=&quot;20307&quot; value=&quot;308&quot;/&gt;&lt;/object&gt;&lt;object type=&quot;3&quot; unique_id=&quot;10339&quot;&gt;&lt;property id=&quot;20148&quot; value=&quot;5&quot;/&gt;&lt;property id=&quot;20300&quot; value=&quot;Slide 7&quot;/&gt;&lt;property id=&quot;20307&quot; value=&quot;312&quot;/&gt;&lt;/object&gt;&lt;object type=&quot;3&quot; unique_id=&quot;10340&quot;&gt;&lt;property id=&quot;20148&quot; value=&quot;5&quot;/&gt;&lt;property id=&quot;20300&quot; value=&quot;Slide 8 - &amp;quot;So, if you are working and turn 65:&amp;quot;&quot;/&gt;&lt;property id=&quot;20307&quot; value=&quot;314&quot;/&gt;&lt;/object&gt;&lt;object type=&quot;3&quot; unique_id=&quot;10341&quot;&gt;&lt;property id=&quot;20148&quot; value=&quot;5&quot;/&gt;&lt;property id=&quot;20300&quot; value=&quot;Slide 35&quot;/&gt;&lt;property id=&quot;20307&quot; value=&quot;313&quot;/&gt;&lt;/object&gt;&lt;object type=&quot;3&quot; unique_id=&quot;10343&quot;&gt;&lt;property id=&quot;20148&quot; value=&quot;5&quot;/&gt;&lt;property id=&quot;20300&quot; value=&quot;Slide 3&quot;/&gt;&lt;property id=&quot;20307&quot; value=&quot;336&quot;/&gt;&lt;/object&gt;&lt;object type=&quot;3&quot; unique_id=&quot;10344&quot;&gt;&lt;property id=&quot;20148&quot; value=&quot;5&quot;/&gt;&lt;property id=&quot;20300&quot; value=&quot;Slide 4&quot;/&gt;&lt;property id=&quot;20307&quot; value=&quot;356&quot;/&gt;&lt;/object&gt;&lt;object type=&quot;3&quot; unique_id=&quot;10345&quot;&gt;&lt;property id=&quot;20148&quot; value=&quot;5&quot;/&gt;&lt;property id=&quot;20300&quot; value=&quot;Slide 5&quot;/&gt;&lt;property id=&quot;20307&quot; value=&quot;337&quot;/&gt;&lt;/object&gt;&lt;object type=&quot;3&quot; unique_id=&quot;10346&quot;&gt;&lt;property id=&quot;20148&quot; value=&quot;5&quot;/&gt;&lt;property id=&quot;20300&quot; value=&quot;Slide 6&quot;/&gt;&lt;property id=&quot;20307&quot; value=&quot;338&quot;/&gt;&lt;/object&gt;&lt;object type=&quot;3&quot; unique_id=&quot;10347&quot;&gt;&lt;property id=&quot;20148&quot; value=&quot;5&quot;/&gt;&lt;property id=&quot;20300&quot; value=&quot;Slide 9 - &amp;quot;Medicare Card &amp;quot;&quot;/&gt;&lt;property id=&quot;20307&quot; value=&quot;354&quot;/&gt;&lt;/object&gt;&lt;object type=&quot;3&quot; unique_id=&quot;10348&quot;&gt;&lt;property id=&quot;20148&quot; value=&quot;5&quot;/&gt;&lt;property id=&quot;20300&quot; value=&quot;Slide 10&quot;/&gt;&lt;property id=&quot;20307&quot; value=&quot;380&quot;/&gt;&lt;/object&gt;&lt;object type=&quot;3&quot; unique_id=&quot;10351&quot;&gt;&lt;property id=&quot;20148&quot; value=&quot;5&quot;/&gt;&lt;property id=&quot;20300&quot; value=&quot;Slide 16&quot;/&gt;&lt;property id=&quot;20307&quot; value=&quot;328&quot;/&gt;&lt;/object&gt;&lt;object type=&quot;3&quot; unique_id=&quot;10352&quot;&gt;&lt;property id=&quot;20148&quot; value=&quot;5&quot;/&gt;&lt;property id=&quot;20300&quot; value=&quot;Slide 17&quot;/&gt;&lt;property id=&quot;20307&quot; value=&quot;319&quot;/&gt;&lt;/object&gt;&lt;object type=&quot;3&quot; unique_id=&quot;10353&quot;&gt;&lt;property id=&quot;20148&quot; value=&quot;5&quot;/&gt;&lt;property id=&quot;20300&quot; value=&quot;Slide 18&quot;/&gt;&lt;property id=&quot;20307&quot; value=&quot;339&quot;/&gt;&lt;/object&gt;&lt;object type=&quot;3&quot; unique_id=&quot;10354&quot;&gt;&lt;property id=&quot;20148&quot; value=&quot;5&quot;/&gt;&lt;property id=&quot;20300&quot; value=&quot;Slide 19&quot;/&gt;&lt;property id=&quot;20307&quot; value=&quot;340&quot;/&gt;&lt;/object&gt;&lt;object type=&quot;3&quot; unique_id=&quot;10355&quot;&gt;&lt;property id=&quot;20148&quot; value=&quot;5&quot;/&gt;&lt;property id=&quot;20300&quot; value=&quot;Slide 20&quot;/&gt;&lt;property id=&quot;20307&quot; value=&quot;341&quot;/&gt;&lt;/object&gt;&lt;object type=&quot;3&quot; unique_id=&quot;10356&quot;&gt;&lt;property id=&quot;20148&quot; value=&quot;5&quot;/&gt;&lt;property id=&quot;20300&quot; value=&quot;Slide 22&quot;/&gt;&lt;property id=&quot;20307&quot; value=&quot;329&quot;/&gt;&lt;/object&gt;&lt;object type=&quot;3&quot; unique_id=&quot;10357&quot;&gt;&lt;property id=&quot;20148&quot; value=&quot;5&quot;/&gt;&lt;property id=&quot;20300&quot; value=&quot;Slide 24&quot;/&gt;&lt;property id=&quot;20307&quot; value=&quot;342&quot;/&gt;&lt;/object&gt;&lt;object type=&quot;3&quot; unique_id=&quot;10358&quot;&gt;&lt;property id=&quot;20148&quot; value=&quot;5&quot;/&gt;&lt;property id=&quot;20300&quot; value=&quot;Slide 25&quot;/&gt;&lt;property id=&quot;20307&quot; value=&quot;343&quot;/&gt;&lt;/object&gt;&lt;object type=&quot;3&quot; unique_id=&quot;10362&quot;&gt;&lt;property id=&quot;20148&quot; value=&quot;5&quot;/&gt;&lt;property id=&quot;20300&quot; value=&quot;Slide 33&quot;/&gt;&lt;property id=&quot;20307&quot; value=&quot;357&quot;/&gt;&lt;/object&gt;&lt;object type=&quot;3&quot; unique_id=&quot;10363&quot;&gt;&lt;property id=&quot;20148&quot; value=&quot;5&quot;/&gt;&lt;property id=&quot;20300&quot; value=&quot;Slide 34&quot;/&gt;&lt;property id=&quot;20307&quot; value=&quot;365&quot;/&gt;&lt;/object&gt;&lt;object type=&quot;3&quot; unique_id=&quot;10364&quot;&gt;&lt;property id=&quot;20148&quot; value=&quot;5&quot;/&gt;&lt;property id=&quot;20300&quot; value=&quot;Slide 38&quot;/&gt;&lt;property id=&quot;20307&quot; value=&quot;326&quot;/&gt;&lt;/object&gt;&lt;object type=&quot;3&quot; unique_id=&quot;10365&quot;&gt;&lt;property id=&quot;20148&quot; value=&quot;5&quot;/&gt;&lt;property id=&quot;20300&quot; value=&quot;Slide 41&quot;/&gt;&lt;property id=&quot;20307&quot; value=&quot;345&quot;/&gt;&lt;/object&gt;&lt;object type=&quot;3&quot; unique_id=&quot;10369&quot;&gt;&lt;property id=&quot;20148&quot; value=&quot;5&quot;/&gt;&lt;property id=&quot;20300&quot; value=&quot;Slide 51&quot;/&gt;&lt;property id=&quot;20307&quot; value=&quot;358&quot;/&gt;&lt;/object&gt;&lt;object type=&quot;3&quot; unique_id=&quot;10370&quot;&gt;&lt;property id=&quot;20148&quot; value=&quot;5&quot;/&gt;&lt;property id=&quot;20300&quot; value=&quot;Slide 52&quot;/&gt;&lt;property id=&quot;20307&quot; value=&quot;349&quot;/&gt;&lt;/object&gt;&lt;object type=&quot;3&quot; unique_id=&quot;10371&quot;&gt;&lt;property id=&quot;20148&quot; value=&quot;5&quot;/&gt;&lt;property id=&quot;20300&quot; value=&quot;Slide 53&quot;/&gt;&lt;property id=&quot;20307&quot; value=&quot;332&quot;/&gt;&lt;/object&gt;&lt;object type=&quot;3&quot; unique_id=&quot;10372&quot;&gt;&lt;property id=&quot;20148&quot; value=&quot;5&quot;/&gt;&lt;property id=&quot;20300&quot; value=&quot;Slide 54&quot;/&gt;&lt;property id=&quot;20307&quot; value=&quot;386&quot;/&gt;&lt;/object&gt;&lt;object type=&quot;3&quot; unique_id=&quot;10373&quot;&gt;&lt;property id=&quot;20148&quot; value=&quot;5&quot;/&gt;&lt;property id=&quot;20300&quot; value=&quot;Slide 56&quot;/&gt;&lt;property id=&quot;20307&quot; value=&quot;350&quot;/&gt;&lt;/object&gt;&lt;object type=&quot;3&quot; unique_id=&quot;10377&quot;&gt;&lt;property id=&quot;20148&quot; value=&quot;5&quot;/&gt;&lt;property id=&quot;20300&quot; value=&quot;Slide 63&quot;/&gt;&lt;property id=&quot;20307&quot; value=&quot;359&quot;/&gt;&lt;/object&gt;&lt;object type=&quot;3&quot; unique_id=&quot;10378&quot;&gt;&lt;property id=&quot;20148&quot; value=&quot;5&quot;/&gt;&lt;property id=&quot;20300&quot; value=&quot;Slide 64&quot;/&gt;&lt;property id=&quot;20307&quot; value=&quot;355&quot;/&gt;&lt;/object&gt;&lt;object type=&quot;3&quot; unique_id=&quot;10379&quot;&gt;&lt;property id=&quot;20148&quot; value=&quot;5&quot;/&gt;&lt;property id=&quot;20300&quot; value=&quot;Slide 65&quot;/&gt;&lt;property id=&quot;20307&quot; value=&quot;327&quot;/&gt;&lt;/object&gt;&lt;object type=&quot;3&quot; unique_id=&quot;10380&quot;&gt;&lt;property id=&quot;20148&quot; value=&quot;5&quot;/&gt;&lt;property id=&quot;20300&quot; value=&quot;Slide 66&quot;/&gt;&lt;property id=&quot;20307&quot; value=&quot;346&quot;/&gt;&lt;/object&gt;&lt;object type=&quot;3&quot; unique_id=&quot;10381&quot;&gt;&lt;property id=&quot;20148&quot; value=&quot;5&quot;/&gt;&lt;property id=&quot;20300&quot; value=&quot;Slide 67&quot;/&gt;&lt;property id=&quot;20307&quot; value=&quot;347&quot;/&gt;&lt;/object&gt;&lt;object type=&quot;3&quot; unique_id=&quot;10382&quot;&gt;&lt;property id=&quot;20148&quot; value=&quot;5&quot;/&gt;&lt;property id=&quot;20300&quot; value=&quot;Slide 68&quot;/&gt;&lt;property id=&quot;20307&quot; value=&quot;323&quot;/&gt;&lt;/object&gt;&lt;object type=&quot;3&quot; unique_id=&quot;10383&quot;&gt;&lt;property id=&quot;20148&quot; value=&quot;5&quot;/&gt;&lt;property id=&quot;20300&quot; value=&quot;Slide 69&quot;/&gt;&lt;property id=&quot;20307&quot; value=&quot;348&quot;/&gt;&lt;/object&gt;&lt;object type=&quot;3&quot; unique_id=&quot;10384&quot;&gt;&lt;property id=&quot;20148&quot; value=&quot;5&quot;/&gt;&lt;property id=&quot;20300&quot; value=&quot;Slide 73&quot;/&gt;&lt;property id=&quot;20307&quot; value=&quot;351&quot;/&gt;&lt;/object&gt;&lt;object type=&quot;3&quot; unique_id=&quot;10385&quot;&gt;&lt;property id=&quot;20148&quot; value=&quot;5&quot;/&gt;&lt;property id=&quot;20300&quot; value=&quot;Slide 74&quot;/&gt;&lt;property id=&quot;20307&quot; value=&quot;360&quot;/&gt;&lt;/object&gt;&lt;object type=&quot;3&quot; unique_id=&quot;10386&quot;&gt;&lt;property id=&quot;20148&quot; value=&quot;5&quot;/&gt;&lt;property id=&quot;20300&quot; value=&quot;Slide 75&quot;/&gt;&lt;property id=&quot;20307&quot; value=&quot;352&quot;/&gt;&lt;/object&gt;&lt;object type=&quot;3&quot; unique_id=&quot;10390&quot;&gt;&lt;property id=&quot;20148&quot; value=&quot;5&quot;/&gt;&lt;property id=&quot;20300&quot; value=&quot;Slide 80&quot;/&gt;&lt;property id=&quot;20307&quot; value=&quot;361&quot;/&gt;&lt;/object&gt;&lt;object type=&quot;3&quot; unique_id=&quot;10391&quot;&gt;&lt;property id=&quot;20148&quot; value=&quot;5&quot;/&gt;&lt;property id=&quot;20300&quot; value=&quot;Slide 82&quot;/&gt;&lt;property id=&quot;20307&quot; value=&quot;363&quot;/&gt;&lt;/object&gt;&lt;object type=&quot;3&quot; unique_id=&quot;10392&quot;&gt;&lt;property id=&quot;20148&quot; value=&quot;5&quot;/&gt;&lt;property id=&quot;20300&quot; value=&quot;Slide 83&quot;/&gt;&lt;property id=&quot;20307&quot; value=&quot;353&quot;/&gt;&lt;/object&gt;&lt;object type=&quot;3&quot; unique_id=&quot;10393&quot;&gt;&lt;property id=&quot;20148&quot; value=&quot;5&quot;/&gt;&lt;property id=&quot;20300&quot; value=&quot;Slide 86&quot;/&gt;&lt;property id=&quot;20307&quot; value=&quot;335&quot;/&gt;&lt;/object&gt;&lt;object type=&quot;3&quot; unique_id=&quot;10394&quot;&gt;&lt;property id=&quot;20148&quot; value=&quot;5&quot;/&gt;&lt;property id=&quot;20300&quot; value=&quot;Slide 87&quot;/&gt;&lt;property id=&quot;20307&quot; value=&quot;364&quot;/&gt;&lt;/object&gt;&lt;object type=&quot;3&quot; unique_id=&quot;10395&quot;&gt;&lt;property id=&quot;20148&quot; value=&quot;5&quot;/&gt;&lt;property id=&quot;20300&quot; value=&quot;Slide 88&quot;/&gt;&lt;property id=&quot;20307&quot; value=&quot;334&quot;/&gt;&lt;/object&gt;&lt;object type=&quot;3&quot; unique_id=&quot;10396&quot;&gt;&lt;property id=&quot;20148&quot; value=&quot;5&quot;/&gt;&lt;property id=&quot;20300&quot; value=&quot;Slide 89&quot;/&gt;&lt;property id=&quot;20307&quot; value=&quot;316&quot;/&gt;&lt;/object&gt;&lt;object type=&quot;3&quot; unique_id=&quot;11045&quot;&gt;&lt;property id=&quot;20148&quot; value=&quot;5&quot;/&gt;&lt;property id=&quot;20300&quot; value=&quot;Slide 2 - &amp;quot;Grant Funding Disclaimer&amp;quot;&quot;/&gt;&lt;property id=&quot;20307&quot; value=&quot;387&quot;/&gt;&lt;/object&gt;&lt;object type=&quot;3&quot; unique_id=&quot;13774&quot;&gt;&lt;property id=&quot;20148&quot; value=&quot;5&quot;/&gt;&lt;property id=&quot;20300&quot; value=&quot;Slide 11 - &amp;quot;Welcome to Medicare&amp;quot;&quot;/&gt;&lt;property id=&quot;20307&quot; value=&quot;393&quot;/&gt;&lt;/object&gt;&lt;object type=&quot;3&quot; unique_id=&quot;13775&quot;&gt;&lt;property id=&quot;20148&quot; value=&quot;5&quot;/&gt;&lt;property id=&quot;20300&quot; value=&quot;Slide 12 - &amp;quot;Grant Funding Disclaimer&amp;quot;&quot;/&gt;&lt;property id=&quot;20307&quot; value=&quot;394&quot;/&gt;&lt;/object&gt;&lt;object type=&quot;3&quot; unique_id=&quot;13776&quot;&gt;&lt;property id=&quot;20148&quot; value=&quot;5&quot;/&gt;&lt;property id=&quot;20300&quot; value=&quot;Slide 13&quot;/&gt;&lt;property id=&quot;20307&quot; value=&quot;403&quot;/&gt;&lt;/object&gt;&lt;object type=&quot;3&quot; unique_id=&quot;13777&quot;&gt;&lt;property id=&quot;20148&quot; value=&quot;5&quot;/&gt;&lt;property id=&quot;20300&quot; value=&quot;Slide 29&quot;/&gt;&lt;property id=&quot;20307&quot; value=&quot;408&quot;/&gt;&lt;/object&gt;&lt;object type=&quot;3&quot; unique_id=&quot;13778&quot;&gt;&lt;property id=&quot;20148&quot; value=&quot;5&quot;/&gt;&lt;property id=&quot;20300&quot; value=&quot;Slide 30 - &amp;quot;Welcome to Medicare&amp;quot;&quot;/&gt;&lt;property id=&quot;20307&quot; value=&quot;395&quot;/&gt;&lt;/object&gt;&lt;object type=&quot;3&quot; unique_id=&quot;13780&quot;&gt;&lt;property id=&quot;20148&quot; value=&quot;5&quot;/&gt;&lt;property id=&quot;20300&quot; value=&quot;Slide 32&quot;/&gt;&lt;property id=&quot;20307&quot; value=&quot;404&quot;/&gt;&lt;/object&gt;&lt;object type=&quot;3&quot; unique_id=&quot;13781&quot;&gt;&lt;property id=&quot;20148&quot; value=&quot;5&quot;/&gt;&lt;property id=&quot;20300&quot; value=&quot;Slide 47&quot;/&gt;&lt;property id=&quot;20307&quot; value=&quot;409&quot;/&gt;&lt;/object&gt;&lt;object type=&quot;3&quot; unique_id=&quot;13782&quot;&gt;&lt;property id=&quot;20148&quot; value=&quot;5&quot;/&gt;&lt;property id=&quot;20300&quot; value=&quot;Slide 48 - &amp;quot;Welcome to Medicare&amp;quot;&quot;/&gt;&lt;property id=&quot;20307&quot; value=&quot;397&quot;/&gt;&lt;/object&gt;&lt;object type=&quot;3&quot; unique_id=&quot;13783&quot;&gt;&lt;property id=&quot;20148&quot; value=&quot;5&quot;/&gt;&lt;property id=&quot;20300&quot; value=&quot;Slide 49 - &amp;quot;Grant Funding Disclaimer&amp;quot;&quot;/&gt;&lt;property id=&quot;20307&quot; value=&quot;398&quot;/&gt;&lt;/object&gt;&lt;object type=&quot;3&quot; unique_id=&quot;13784&quot;&gt;&lt;property id=&quot;20148&quot; value=&quot;5&quot;/&gt;&lt;property id=&quot;20300&quot; value=&quot;Slide 50&quot;/&gt;&lt;property id=&quot;20307&quot; value=&quot;405&quot;/&gt;&lt;/object&gt;&lt;object type=&quot;3&quot; unique_id=&quot;13785&quot;&gt;&lt;property id=&quot;20148&quot; value=&quot;5&quot;/&gt;&lt;property id=&quot;20300&quot; value=&quot;Slide 59&quot;/&gt;&lt;property id=&quot;20307&quot; value=&quot;410&quot;/&gt;&lt;/object&gt;&lt;object type=&quot;3&quot; unique_id=&quot;13786&quot;&gt;&lt;property id=&quot;20148&quot; value=&quot;5&quot;/&gt;&lt;property id=&quot;20300&quot; value=&quot;Slide 60 - &amp;quot;Welcome to Medicare&amp;quot;&quot;/&gt;&lt;property id=&quot;20307&quot; value=&quot;399&quot;/&gt;&lt;/object&gt;&lt;object type=&quot;3&quot; unique_id=&quot;13787&quot;&gt;&lt;property id=&quot;20148&quot; value=&quot;5&quot;/&gt;&lt;property id=&quot;20300&quot; value=&quot;Slide 61 - &amp;quot;Grant Funding Disclaimer&amp;quot;&quot;/&gt;&lt;property id=&quot;20307&quot; value=&quot;400&quot;/&gt;&lt;/object&gt;&lt;object type=&quot;3&quot; unique_id=&quot;13788&quot;&gt;&lt;property id=&quot;20148&quot; value=&quot;5&quot;/&gt;&lt;property id=&quot;20300&quot; value=&quot;Slide 62&quot;/&gt;&lt;property id=&quot;20307&quot; value=&quot;406&quot;/&gt;&lt;/object&gt;&lt;object type=&quot;3&quot; unique_id=&quot;13789&quot;&gt;&lt;property id=&quot;20148&quot; value=&quot;5&quot;/&gt;&lt;property id=&quot;20300&quot; value=&quot;Slide 76&quot;/&gt;&lt;property id=&quot;20307&quot; value=&quot;411&quot;/&gt;&lt;/object&gt;&lt;object type=&quot;3&quot; unique_id=&quot;13790&quot;&gt;&lt;property id=&quot;20148&quot; value=&quot;5&quot;/&gt;&lt;property id=&quot;20300&quot; value=&quot;Slide 77 - &amp;quot;Welcome to Medicare&amp;quot;&quot;/&gt;&lt;property id=&quot;20307&quot; value=&quot;401&quot;/&gt;&lt;/object&gt;&lt;object type=&quot;3&quot; unique_id=&quot;13791&quot;&gt;&lt;property id=&quot;20148&quot; value=&quot;5&quot;/&gt;&lt;property id=&quot;20300&quot; value=&quot;Slide 78 - &amp;quot;Grant Funding Disclaimer&amp;quot;&quot;/&gt;&lt;property id=&quot;20307&quot; value=&quot;402&quot;/&gt;&lt;/object&gt;&lt;object type=&quot;3&quot; unique_id=&quot;13792&quot;&gt;&lt;property id=&quot;20148&quot; value=&quot;5&quot;/&gt;&lt;property id=&quot;20300&quot; value=&quot;Slide 79&quot;/&gt;&lt;property id=&quot;20307&quot; value=&quot;407&quot;/&gt;&lt;/object&gt;&lt;object type=&quot;3&quot; unique_id=&quot;13793&quot;&gt;&lt;property id=&quot;20148&quot; value=&quot;5&quot;/&gt;&lt;property id=&quot;20300&quot; value=&quot;Slide 90&quot;/&gt;&lt;property id=&quot;20307&quot; value=&quot;412&quot;/&gt;&lt;/object&gt;&lt;object type=&quot;3&quot; unique_id=&quot;14071&quot;&gt;&lt;property id=&quot;20148&quot; value=&quot;5&quot;/&gt;&lt;property id=&quot;20300&quot; value=&quot;Slide 31 - &amp;quot;Grant Funding Disclaimer&amp;quot;&quot;/&gt;&lt;property id=&quot;20307&quot; value=&quot;4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4D725-5730-4111-97E8-7C0113CF4979}">
  <ds:schemaRefs>
    <ds:schemaRef ds:uri="http://schemas.microsoft.com/office/infopath/2007/PartnerControls"/>
    <ds:schemaRef ds:uri="http://purl.org/dc/terms/"/>
    <ds:schemaRef ds:uri="http://schemas.microsoft.com/office/2006/documentManagement/types"/>
    <ds:schemaRef ds:uri="87bd0454-ed76-4925-b348-c7619820d7d7"/>
    <ds:schemaRef ds:uri="9d573c1b-6dcb-451b-98f6-64a2510d602f"/>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56529B2-31F5-4AD1-ADC5-C429AED8A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D3AB66-EECE-4994-A5BA-4D4FEFF8B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12821</TotalTime>
  <Words>24690</Words>
  <Application>Microsoft Office PowerPoint</Application>
  <PresentationFormat>Widescreen</PresentationFormat>
  <Paragraphs>1469</Paragraphs>
  <Slides>90</Slides>
  <Notes>90</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90</vt:i4>
      </vt:variant>
    </vt:vector>
  </HeadingPairs>
  <TitlesOfParts>
    <vt:vector size="99" baseType="lpstr">
      <vt:lpstr>Arial</vt:lpstr>
      <vt:lpstr>Calibri</vt:lpstr>
      <vt:lpstr>Calibri Light</vt:lpstr>
      <vt:lpstr>Segoe UI</vt:lpstr>
      <vt:lpstr>Times New Roman</vt:lpstr>
      <vt:lpstr>ui-sans-serif</vt:lpstr>
      <vt:lpstr>Wingdings</vt:lpstr>
      <vt:lpstr>Wingdings 2</vt:lpstr>
      <vt:lpstr>Office Theme</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ສະນັ້ນ, ຖ້າທ່ານກຳລັງເຮັດວຽກຢູ່ ແລະ ຈະມີອາຍຸຄົບ 65 ປີແລ້ວ:</vt:lpstr>
      <vt:lpstr>ບັດ Medicare </vt:lpstr>
      <vt:lpstr>PowerPoint Presentation</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ຍິນດີຕ້ອນຮັບສູ່ Medicare</vt:lpstr>
      <vt:lpstr>ຂໍ້ຈຳກັດຄວາມຮັບຜິດຊອບໃນການໃຫ້ເງິນຊ່ວຍເຫຼືອລ້າ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541</cp:revision>
  <cp:lastPrinted>2020-02-10T21:12:06Z</cp:lastPrinted>
  <dcterms:created xsi:type="dcterms:W3CDTF">2018-03-22T15:27:16Z</dcterms:created>
  <dcterms:modified xsi:type="dcterms:W3CDTF">2025-08-05T20:17:07Z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