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95"/>
  </p:notesMasterIdLst>
  <p:handoutMasterIdLst>
    <p:handoutMasterId r:id="rId96"/>
  </p:handoutMasterIdLst>
  <p:sldIdLst>
    <p:sldId id="256" r:id="rId5"/>
    <p:sldId id="387" r:id="rId6"/>
    <p:sldId id="336" r:id="rId7"/>
    <p:sldId id="356" r:id="rId8"/>
    <p:sldId id="337" r:id="rId9"/>
    <p:sldId id="338" r:id="rId10"/>
    <p:sldId id="312" r:id="rId11"/>
    <p:sldId id="314" r:id="rId12"/>
    <p:sldId id="354" r:id="rId13"/>
    <p:sldId id="380" r:id="rId14"/>
    <p:sldId id="393" r:id="rId15"/>
    <p:sldId id="394" r:id="rId16"/>
    <p:sldId id="403" r:id="rId17"/>
    <p:sldId id="269" r:id="rId18"/>
    <p:sldId id="267" r:id="rId19"/>
    <p:sldId id="328" r:id="rId20"/>
    <p:sldId id="319" r:id="rId21"/>
    <p:sldId id="339" r:id="rId22"/>
    <p:sldId id="340" r:id="rId23"/>
    <p:sldId id="341" r:id="rId24"/>
    <p:sldId id="272" r:id="rId25"/>
    <p:sldId id="329" r:id="rId26"/>
    <p:sldId id="273" r:id="rId27"/>
    <p:sldId id="342" r:id="rId28"/>
    <p:sldId id="343" r:id="rId29"/>
    <p:sldId id="283" r:id="rId30"/>
    <p:sldId id="285" r:id="rId31"/>
    <p:sldId id="286" r:id="rId32"/>
    <p:sldId id="408" r:id="rId33"/>
    <p:sldId id="395" r:id="rId34"/>
    <p:sldId id="413" r:id="rId35"/>
    <p:sldId id="404" r:id="rId36"/>
    <p:sldId id="357" r:id="rId37"/>
    <p:sldId id="365" r:id="rId38"/>
    <p:sldId id="313" r:id="rId39"/>
    <p:sldId id="287" r:id="rId40"/>
    <p:sldId id="277" r:id="rId41"/>
    <p:sldId id="326" r:id="rId42"/>
    <p:sldId id="288" r:id="rId43"/>
    <p:sldId id="289" r:id="rId44"/>
    <p:sldId id="345" r:id="rId45"/>
    <p:sldId id="291" r:id="rId46"/>
    <p:sldId id="294" r:id="rId47"/>
    <p:sldId id="276" r:id="rId48"/>
    <p:sldId id="292" r:id="rId49"/>
    <p:sldId id="293" r:id="rId50"/>
    <p:sldId id="409" r:id="rId51"/>
    <p:sldId id="397" r:id="rId52"/>
    <p:sldId id="398" r:id="rId53"/>
    <p:sldId id="405" r:id="rId54"/>
    <p:sldId id="358" r:id="rId55"/>
    <p:sldId id="349" r:id="rId56"/>
    <p:sldId id="332" r:id="rId57"/>
    <p:sldId id="386" r:id="rId58"/>
    <p:sldId id="302" r:id="rId59"/>
    <p:sldId id="350" r:id="rId60"/>
    <p:sldId id="303" r:id="rId61"/>
    <p:sldId id="309" r:id="rId62"/>
    <p:sldId id="410" r:id="rId63"/>
    <p:sldId id="399" r:id="rId64"/>
    <p:sldId id="400" r:id="rId65"/>
    <p:sldId id="406" r:id="rId66"/>
    <p:sldId id="359" r:id="rId67"/>
    <p:sldId id="355" r:id="rId68"/>
    <p:sldId id="327" r:id="rId69"/>
    <p:sldId id="346" r:id="rId70"/>
    <p:sldId id="347" r:id="rId71"/>
    <p:sldId id="323" r:id="rId72"/>
    <p:sldId id="348" r:id="rId73"/>
    <p:sldId id="297" r:id="rId74"/>
    <p:sldId id="298" r:id="rId75"/>
    <p:sldId id="307" r:id="rId76"/>
    <p:sldId id="351" r:id="rId77"/>
    <p:sldId id="360" r:id="rId78"/>
    <p:sldId id="352" r:id="rId79"/>
    <p:sldId id="411" r:id="rId80"/>
    <p:sldId id="401" r:id="rId81"/>
    <p:sldId id="402" r:id="rId82"/>
    <p:sldId id="407" r:id="rId83"/>
    <p:sldId id="361" r:id="rId84"/>
    <p:sldId id="279" r:id="rId85"/>
    <p:sldId id="363" r:id="rId86"/>
    <p:sldId id="353" r:id="rId87"/>
    <p:sldId id="281" r:id="rId88"/>
    <p:sldId id="308" r:id="rId89"/>
    <p:sldId id="335" r:id="rId90"/>
    <p:sldId id="364" r:id="rId91"/>
    <p:sldId id="334" r:id="rId92"/>
    <p:sldId id="316" r:id="rId93"/>
    <p:sldId id="412" r:id="rId94"/>
  </p:sldIdLst>
  <p:sldSz cx="12192000" cy="6858000"/>
  <p:notesSz cx="7010400" cy="9296400"/>
  <p:custDataLst>
    <p:tags r:id="rId97"/>
  </p:custDataLst>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D9D0D8-0BAE-451E-A0BF-03185D413BC0}">
          <p14:sldIdLst/>
        </p14:section>
        <p14:section name="Part 1: Enrollment" id="{C2FF6EAA-3358-458F-9DBC-6FCDEAD931DA}">
          <p14:sldIdLst>
            <p14:sldId id="256"/>
            <p14:sldId id="387"/>
            <p14:sldId id="336"/>
            <p14:sldId id="356"/>
            <p14:sldId id="337"/>
            <p14:sldId id="338"/>
            <p14:sldId id="312"/>
            <p14:sldId id="314"/>
            <p14:sldId id="354"/>
            <p14:sldId id="380"/>
          </p14:sldIdLst>
        </p14:section>
        <p14:section name="Part 2: Basics" id="{B53792BD-43D0-4D18-82A7-59EFABA00DE8}">
          <p14:sldIdLst>
            <p14:sldId id="393"/>
            <p14:sldId id="394"/>
            <p14:sldId id="403"/>
            <p14:sldId id="269"/>
            <p14:sldId id="267"/>
            <p14:sldId id="328"/>
            <p14:sldId id="319"/>
            <p14:sldId id="339"/>
            <p14:sldId id="340"/>
            <p14:sldId id="341"/>
            <p14:sldId id="272"/>
            <p14:sldId id="329"/>
            <p14:sldId id="273"/>
            <p14:sldId id="342"/>
            <p14:sldId id="343"/>
            <p14:sldId id="283"/>
            <p14:sldId id="285"/>
            <p14:sldId id="286"/>
            <p14:sldId id="408"/>
          </p14:sldIdLst>
        </p14:section>
        <p14:section name="Part 3: Coverage Choices" id="{60C0575F-2A63-4E52-B1E1-0AA476F63C01}">
          <p14:sldIdLst>
            <p14:sldId id="395"/>
            <p14:sldId id="413"/>
            <p14:sldId id="404"/>
            <p14:sldId id="357"/>
            <p14:sldId id="365"/>
            <p14:sldId id="313"/>
            <p14:sldId id="287"/>
            <p14:sldId id="277"/>
            <p14:sldId id="326"/>
            <p14:sldId id="288"/>
            <p14:sldId id="289"/>
            <p14:sldId id="345"/>
            <p14:sldId id="291"/>
            <p14:sldId id="294"/>
            <p14:sldId id="276"/>
            <p14:sldId id="292"/>
            <p14:sldId id="293"/>
            <p14:sldId id="409"/>
          </p14:sldIdLst>
        </p14:section>
        <p14:section name="Part 4: Part C" id="{AEBDB121-84E5-494B-A7CB-40003B23AAFA}">
          <p14:sldIdLst>
            <p14:sldId id="397"/>
            <p14:sldId id="398"/>
            <p14:sldId id="405"/>
            <p14:sldId id="358"/>
            <p14:sldId id="349"/>
            <p14:sldId id="332"/>
            <p14:sldId id="386"/>
            <p14:sldId id="302"/>
            <p14:sldId id="350"/>
            <p14:sldId id="303"/>
            <p14:sldId id="309"/>
            <p14:sldId id="410"/>
          </p14:sldIdLst>
        </p14:section>
        <p14:section name="Part 5: Part D" id="{A709D914-B8B9-4B52-9A02-8E0849169E18}">
          <p14:sldIdLst>
            <p14:sldId id="399"/>
            <p14:sldId id="400"/>
            <p14:sldId id="406"/>
            <p14:sldId id="359"/>
            <p14:sldId id="355"/>
            <p14:sldId id="327"/>
            <p14:sldId id="346"/>
            <p14:sldId id="347"/>
            <p14:sldId id="323"/>
            <p14:sldId id="348"/>
            <p14:sldId id="297"/>
            <p14:sldId id="298"/>
            <p14:sldId id="307"/>
            <p14:sldId id="351"/>
            <p14:sldId id="360"/>
            <p14:sldId id="352"/>
            <p14:sldId id="411"/>
          </p14:sldIdLst>
        </p14:section>
        <p14:section name="Part 6: Assistance and Resources" id="{92004E23-89F7-4F4C-AA14-1122E718FAD5}">
          <p14:sldIdLst>
            <p14:sldId id="401"/>
            <p14:sldId id="402"/>
            <p14:sldId id="407"/>
            <p14:sldId id="361"/>
            <p14:sldId id="279"/>
            <p14:sldId id="363"/>
            <p14:sldId id="353"/>
            <p14:sldId id="281"/>
            <p14:sldId id="308"/>
            <p14:sldId id="335"/>
            <p14:sldId id="364"/>
            <p14:sldId id="334"/>
            <p14:sldId id="316"/>
            <p14:sldId id="412"/>
          </p14:sldIdLst>
        </p14:section>
      </p14:sectionLst>
    </p:ext>
    <p:ext uri="{EFAFB233-063F-42B5-8137-9DF3F51BA10A}">
      <p15:sldGuideLst xmlns:p15="http://schemas.microsoft.com/office/powerpoint/2012/main">
        <p15:guide id="1" orient="horz" pos="219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90" clrIdx="0"/>
  <p:cmAuthor id="2" name="Watson, Pamela Q - DHS (Spherion)" initials="WPQD("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245" autoAdjust="0"/>
  </p:normalViewPr>
  <p:slideViewPr>
    <p:cSldViewPr snapToGrid="0" showGuides="1">
      <p:cViewPr varScale="1">
        <p:scale>
          <a:sx n="102" d="100"/>
          <a:sy n="102" d="100"/>
        </p:scale>
        <p:origin x="126" y="174"/>
      </p:cViewPr>
      <p:guideLst>
        <p:guide orient="horz" pos="2193"/>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5" loCatId="list" qsTypeId="urn:microsoft.com/office/officeart/2005/8/quickstyle/simple1#1" qsCatId="simple" csTypeId="urn:microsoft.com/office/officeart/2005/8/colors/accent2_1#1" csCatId="accent2" phldr="1"/>
      <dgm:spPr/>
      <dgm:t>
        <a:bodyPr rtlCol="0"/>
        <a:lstStyle/>
        <a:p>
          <a:pPr rtl="0"/>
          <a:endParaRPr lang="en-US"/>
        </a:p>
      </dgm:t>
    </dgm:pt>
    <dgm:pt modelId="{3C05936E-06EC-4064-8E0F-EA9041E40789}">
      <dgm:prSet custT="1"/>
      <dgm:spPr>
        <a:solidFill>
          <a:schemeClr val="accent2">
            <a:lumMod val="20000"/>
            <a:lumOff val="80000"/>
          </a:schemeClr>
        </a:solidFill>
      </dgm:spPr>
      <dgm:t>
        <a:bodyPr rtlCol="0"/>
        <a:lstStyle/>
        <a:p>
          <a:pPr rtl="0"/>
          <a:r>
            <a:rPr lang="en-US" sz="2800" b="1"/>
            <a:t>Erstanmeldezeitraum</a:t>
          </a:r>
          <a:endParaRPr lang="en-US" sz="2800" dirty="0"/>
        </a:p>
      </dgm:t>
    </dgm:pt>
    <dgm:pt modelId="{DBB88DB4-8A9E-42B0-A208-D26C6D1E1083}" type="parTrans" cxnId="{CE542691-28CA-49F4-ADFC-C575F923DD5C}">
      <dgm:prSet/>
      <dgm:spPr/>
      <dgm:t>
        <a:bodyPr rtlCol="0"/>
        <a:lstStyle/>
        <a:p>
          <a:pPr rtl="0"/>
          <a:endParaRPr lang="en-US"/>
        </a:p>
      </dgm:t>
    </dgm:pt>
    <dgm:pt modelId="{4FF5B65F-9EBF-491D-B3BE-4F52238B9E80}" type="sibTrans" cxnId="{CE542691-28CA-49F4-ADFC-C575F923DD5C}">
      <dgm:prSet/>
      <dgm:spPr/>
      <dgm:t>
        <a:bodyPr rtlCol="0"/>
        <a:lstStyle/>
        <a:p>
          <a:pPr rtl="0"/>
          <a:endParaRPr lang="en-US"/>
        </a:p>
      </dgm:t>
    </dgm:pt>
    <dgm:pt modelId="{1512A580-4D6A-47ED-AFD5-16B20458AB30}">
      <dgm:prSet custT="1"/>
      <dgm:spPr/>
      <dgm:t>
        <a:bodyPr rtlCol="0"/>
        <a:lstStyle/>
        <a:p>
          <a:pPr marL="236855" indent="0" rtl="0">
            <a:buNone/>
          </a:pPr>
          <a:r>
            <a:rPr lang="en-US" sz="2000" dirty="0"/>
            <a:t>3 Monate vor, einen Monat vor und 3 Monate nach Beginn von Medicare</a:t>
          </a:r>
        </a:p>
      </dgm:t>
    </dgm:pt>
    <dgm:pt modelId="{01E556D0-F784-4C15-87D2-0ED4C60FA288}" type="parTrans" cxnId="{CD7D8697-A5B3-4FCA-8849-AAF874761C73}">
      <dgm:prSet/>
      <dgm:spPr/>
      <dgm:t>
        <a:bodyPr rtlCol="0"/>
        <a:lstStyle/>
        <a:p>
          <a:pPr rtl="0"/>
          <a:endParaRPr lang="en-US"/>
        </a:p>
      </dgm:t>
    </dgm:pt>
    <dgm:pt modelId="{97146155-0938-4A1D-93EE-AB88829851E0}" type="sibTrans" cxnId="{CD7D8697-A5B3-4FCA-8849-AAF874761C73}">
      <dgm:prSet/>
      <dgm:spPr/>
      <dgm:t>
        <a:bodyPr rtlCol="0"/>
        <a:lstStyle/>
        <a:p>
          <a:pPr rtl="0"/>
          <a:endParaRPr lang="en-US"/>
        </a:p>
      </dgm:t>
    </dgm:pt>
    <dgm:pt modelId="{B64E8331-8BF5-44BA-BC5B-89D68314CEE5}">
      <dgm:prSet custT="1"/>
      <dgm:spPr>
        <a:solidFill>
          <a:schemeClr val="accent2">
            <a:lumMod val="20000"/>
            <a:lumOff val="80000"/>
          </a:schemeClr>
        </a:solidFill>
      </dgm:spPr>
      <dgm:t>
        <a:bodyPr rtlCol="0"/>
        <a:lstStyle/>
        <a:p>
          <a:pPr rtl="0"/>
          <a:r>
            <a:rPr lang="en-US" sz="2800" b="1"/>
            <a:t>Jährlicher offener Anmeldezeitraum</a:t>
          </a:r>
          <a:endParaRPr lang="en-US" sz="2800" dirty="0"/>
        </a:p>
      </dgm:t>
    </dgm:pt>
    <dgm:pt modelId="{5F59A81F-31ED-460A-9874-7381A9F8225F}" type="parTrans" cxnId="{B50EC2B8-AF90-414E-A7D6-D35E70975527}">
      <dgm:prSet/>
      <dgm:spPr/>
      <dgm:t>
        <a:bodyPr rtlCol="0"/>
        <a:lstStyle/>
        <a:p>
          <a:pPr rtl="0"/>
          <a:endParaRPr lang="en-US"/>
        </a:p>
      </dgm:t>
    </dgm:pt>
    <dgm:pt modelId="{7E349C4F-C98B-49CF-99A6-74A69DF39923}" type="sibTrans" cxnId="{B50EC2B8-AF90-414E-A7D6-D35E70975527}">
      <dgm:prSet/>
      <dgm:spPr/>
      <dgm:t>
        <a:bodyPr rtlCol="0"/>
        <a:lstStyle/>
        <a:p>
          <a:pPr rtl="0"/>
          <a:endParaRPr lang="en-US"/>
        </a:p>
      </dgm:t>
    </dgm:pt>
    <dgm:pt modelId="{CFEA18F7-3BB0-4702-9E87-AE0380821B94}">
      <dgm:prSet custT="1"/>
      <dgm:spPr/>
      <dgm:t>
        <a:bodyPr rtlCol="0"/>
        <a:lstStyle/>
        <a:p>
          <a:pPr marL="176530" indent="0" rtl="0">
            <a:buNone/>
          </a:pPr>
          <a:r>
            <a:rPr lang="en-US" sz="2000" b="1" kern="1200" dirty="0"/>
            <a:t>Jedes Jahr vom 15. Oktober bis 7. Dezember </a:t>
          </a:r>
          <a:br>
            <a:rPr lang="en-US" sz="2000" b="1" kern="1200" dirty="0"/>
          </a:br>
          <a:r>
            <a:rPr lang="en-US" sz="2000" b="0" kern="1200" dirty="0"/>
            <a:t>Ändern Sie Ihren Versicherungsschutz. Änderungen treten </a:t>
          </a:r>
          <a:r>
            <a:rPr lang="en-US" sz="2000" kern="1200" dirty="0"/>
            <a:t>am 1. Januar des Folgejahres in Kraft</a:t>
          </a:r>
        </a:p>
      </dgm:t>
    </dgm:pt>
    <dgm:pt modelId="{F900965F-64DE-4D28-8BD7-B7EF7209EBA7}" type="parTrans" cxnId="{E689357E-84A3-4AD2-8E8E-3AB495B015C5}">
      <dgm:prSet/>
      <dgm:spPr/>
      <dgm:t>
        <a:bodyPr rtlCol="0"/>
        <a:lstStyle/>
        <a:p>
          <a:pPr rtl="0"/>
          <a:endParaRPr lang="en-US"/>
        </a:p>
      </dgm:t>
    </dgm:pt>
    <dgm:pt modelId="{60DF9E09-16CC-49F1-B12B-5507A7B77428}" type="sibTrans" cxnId="{E689357E-84A3-4AD2-8E8E-3AB495B015C5}">
      <dgm:prSet/>
      <dgm:spPr/>
      <dgm:t>
        <a:bodyPr rtlCol="0"/>
        <a:lstStyle/>
        <a:p>
          <a:pPr rtl="0"/>
          <a:endParaRPr lang="en-US"/>
        </a:p>
      </dgm:t>
    </dgm:pt>
    <dgm:pt modelId="{DDE9DCBA-9CF0-47E9-82A9-950AFE9F6CD3}">
      <dgm:prSet custT="1"/>
      <dgm:spPr>
        <a:solidFill>
          <a:schemeClr val="accent2">
            <a:lumMod val="20000"/>
            <a:lumOff val="80000"/>
          </a:schemeClr>
        </a:solidFill>
      </dgm:spPr>
      <dgm:t>
        <a:bodyPr rtlCol="0"/>
        <a:lstStyle/>
        <a:p>
          <a:pPr rtl="0"/>
          <a:r>
            <a:rPr lang="en-US" sz="2800" b="1" dirty="0"/>
            <a:t>Offener Anmeldezeitraum für Medicare Advantage</a:t>
          </a:r>
          <a:endParaRPr lang="en-US" sz="2800" dirty="0"/>
        </a:p>
      </dgm:t>
    </dgm:pt>
    <dgm:pt modelId="{25FD3C1F-C239-4865-B3C2-BD94BA26F614}" type="parTrans" cxnId="{9A1C4872-6886-4F26-85F5-3C8656FCDB4E}">
      <dgm:prSet/>
      <dgm:spPr/>
      <dgm:t>
        <a:bodyPr rtlCol="0"/>
        <a:lstStyle/>
        <a:p>
          <a:pPr rtl="0"/>
          <a:endParaRPr lang="en-US"/>
        </a:p>
      </dgm:t>
    </dgm:pt>
    <dgm:pt modelId="{B8DC8E96-F85F-47E1-9DD4-CE346E0D70E2}" type="sibTrans" cxnId="{9A1C4872-6886-4F26-85F5-3C8656FCDB4E}">
      <dgm:prSet/>
      <dgm:spPr/>
      <dgm:t>
        <a:bodyPr rtlCol="0"/>
        <a:lstStyle/>
        <a:p>
          <a:pPr rtl="0"/>
          <a:endParaRPr lang="en-US"/>
        </a:p>
      </dgm:t>
    </dgm:pt>
    <dgm:pt modelId="{C2329D91-185A-48EA-AC4C-6FA4CA7A69E1}">
      <dgm:prSet custT="1"/>
      <dgm:spPr/>
      <dgm:t>
        <a:bodyPr rtlCol="0"/>
        <a:lstStyle/>
        <a:p>
          <a:pPr marL="176530" indent="0" rtl="0">
            <a:buNone/>
          </a:pPr>
          <a:r>
            <a:rPr lang="en-US" sz="2000" b="0" dirty="0"/>
            <a:t>Personen, die bereits über einen Medicare Advantage-Plan verfügen, können</a:t>
          </a:r>
          <a:r>
            <a:rPr lang="en-US" sz="2000" b="1" dirty="0"/>
            <a:t>jedes Jahr</a:t>
          </a:r>
          <a:r>
            <a:rPr lang="en-US" sz="2000" b="0" dirty="0"/>
            <a:t>vom 1. Januar bis 31. März eine Änderung daran vornehmen. </a:t>
          </a:r>
          <a:endParaRPr lang="en-US" sz="2000" dirty="0"/>
        </a:p>
      </dgm:t>
    </dgm:pt>
    <dgm:pt modelId="{E8EBB1DB-100E-4471-AE48-EFE63F30D41C}" type="parTrans" cxnId="{63084431-151E-435F-B759-99F38CDA3950}">
      <dgm:prSet/>
      <dgm:spPr/>
      <dgm:t>
        <a:bodyPr rtlCol="0"/>
        <a:lstStyle/>
        <a:p>
          <a:pPr rtl="0"/>
          <a:endParaRPr lang="en-US"/>
        </a:p>
      </dgm:t>
    </dgm:pt>
    <dgm:pt modelId="{06442AEA-3BC0-447F-A035-F9B300FCF6F2}" type="sibTrans" cxnId="{63084431-151E-435F-B759-99F38CDA3950}">
      <dgm:prSet/>
      <dgm:spPr/>
      <dgm:t>
        <a:bodyPr rtlCol="0"/>
        <a:lstStyle/>
        <a:p>
          <a:pPr rtl="0"/>
          <a:endParaRPr lang="en-US"/>
        </a:p>
      </dgm:t>
    </dgm:pt>
    <dgm:pt modelId="{F80B611A-2EE4-4DDA-B95D-3AC5A71E37F2}">
      <dgm:prSet custT="1"/>
      <dgm:spPr>
        <a:solidFill>
          <a:schemeClr val="accent2">
            <a:lumMod val="20000"/>
            <a:lumOff val="80000"/>
          </a:schemeClr>
        </a:solidFill>
      </dgm:spPr>
      <dgm:t>
        <a:bodyPr rtlCol="0"/>
        <a:lstStyle/>
        <a:p>
          <a:pPr rtl="0"/>
          <a:r>
            <a:rPr lang="en-US" sz="2800" b="1"/>
            <a:t>Besondere Anmeldefristen</a:t>
          </a:r>
          <a:endParaRPr lang="en-US" sz="2800"/>
        </a:p>
      </dgm:t>
    </dgm:pt>
    <dgm:pt modelId="{2C1AE404-5559-40E6-AE23-076D6DBA09DB}" type="parTrans" cxnId="{5FAFA045-E0B1-4B34-B102-903B33E8CDD7}">
      <dgm:prSet/>
      <dgm:spPr/>
      <dgm:t>
        <a:bodyPr rtlCol="0"/>
        <a:lstStyle/>
        <a:p>
          <a:pPr rtl="0"/>
          <a:endParaRPr lang="en-US"/>
        </a:p>
      </dgm:t>
    </dgm:pt>
    <dgm:pt modelId="{F0159A73-A2CB-47BB-AEBF-EA188A811270}" type="sibTrans" cxnId="{5FAFA045-E0B1-4B34-B102-903B33E8CDD7}">
      <dgm:prSet/>
      <dgm:spPr/>
      <dgm:t>
        <a:bodyPr rtlCol="0"/>
        <a:lstStyle/>
        <a:p>
          <a:pPr rtl="0"/>
          <a:endParaRPr lang="en-US"/>
        </a:p>
      </dgm:t>
    </dgm:pt>
    <dgm:pt modelId="{560CC4FE-E3ED-4F8B-992D-B1288276E790}">
      <dgm:prSet custT="1"/>
      <dgm:spPr/>
      <dgm:t>
        <a:bodyPr rtlCol="0"/>
        <a:lstStyle/>
        <a:p>
          <a:pPr marL="176530" indent="0" rtl="0">
            <a:buNone/>
          </a:pPr>
          <a:r>
            <a:rPr lang="en-US" sz="2000" dirty="0"/>
            <a:t>Qualifizierende Ereignisse können eine Gelegenheit darstellen, Ihren Medicare-Versicherungsschutz zu ändern</a:t>
          </a:r>
        </a:p>
      </dgm:t>
    </dgm:pt>
    <dgm:pt modelId="{AC4F3D1D-96E9-4086-8815-72D80FCCA5C2}" type="parTrans" cxnId="{69483CA1-8B7D-44E6-B412-BD4AD8EF9B85}">
      <dgm:prSet/>
      <dgm:spPr/>
      <dgm:t>
        <a:bodyPr rtlCol="0"/>
        <a:lstStyle/>
        <a:p>
          <a:pPr rtl="0"/>
          <a:endParaRPr lang="en-US"/>
        </a:p>
      </dgm:t>
    </dgm:pt>
    <dgm:pt modelId="{A20A4C0D-83DA-4EEE-80A2-C50010A3F29F}" type="sibTrans" cxnId="{69483CA1-8B7D-44E6-B412-BD4AD8EF9B85}">
      <dgm:prSet/>
      <dgm:spPr/>
      <dgm:t>
        <a:bodyPr rtlCol="0"/>
        <a:lstStyle/>
        <a:p>
          <a:pPr rtl="0"/>
          <a:endParaRPr lang="en-US"/>
        </a:p>
      </dgm:t>
    </dgm:pt>
    <dgm:pt modelId="{8DA52157-F151-4246-A183-A59ED5ACBB2D}" type="pres">
      <dgm:prSet presAssocID="{47090115-75E3-4316-8CB2-7159DD3F5CC6}" presName="Name0" presStyleCnt="0">
        <dgm:presLayoutVars>
          <dgm:dir/>
          <dgm:animLvl val="lvl"/>
          <dgm:resizeHandles val="exact"/>
        </dgm:presLayoutVars>
      </dgm:prSet>
      <dgm:spPr/>
    </dgm:pt>
    <dgm:pt modelId="{A7EAC09F-1B60-4663-BDA8-6CD551A83F9E}" type="pres">
      <dgm:prSet presAssocID="{3C05936E-06EC-4064-8E0F-EA9041E40789}" presName="linNode" presStyleCnt="0"/>
      <dgm:spPr/>
    </dgm:pt>
    <dgm:pt modelId="{CF3EE2EC-67D0-4139-A5DA-BCB0423E1211}" type="pres">
      <dgm:prSet presAssocID="{3C05936E-06EC-4064-8E0F-EA9041E40789}" presName="parentText" presStyleLbl="node1" presStyleIdx="0" presStyleCnt="4">
        <dgm:presLayoutVars>
          <dgm:chMax val="1"/>
          <dgm:bulletEnabled val="1"/>
        </dgm:presLayoutVars>
      </dgm:prSet>
      <dgm:spPr/>
    </dgm:pt>
    <dgm:pt modelId="{16EBEDAC-35FD-4995-BE8D-E4AEF76A5299}" type="pres">
      <dgm:prSet presAssocID="{3C05936E-06EC-4064-8E0F-EA9041E40789}" presName="descendantText" presStyleLbl="alignAccFollowNode1" presStyleIdx="0" presStyleCnt="4" custScaleY="119093">
        <dgm:presLayoutVars>
          <dgm:bulletEnabled val="1"/>
        </dgm:presLayoutVars>
      </dgm:prSet>
      <dgm:spPr/>
    </dgm:pt>
    <dgm:pt modelId="{6D1B2657-F6CF-45A7-A140-D8145C1F0C28}" type="pres">
      <dgm:prSet presAssocID="{4FF5B65F-9EBF-491D-B3BE-4F52238B9E80}" presName="sp" presStyleCnt="0"/>
      <dgm:spPr/>
    </dgm:pt>
    <dgm:pt modelId="{FA3C1CB8-BAC7-4981-80CE-51DE53BDBC7D}" type="pres">
      <dgm:prSet presAssocID="{B64E8331-8BF5-44BA-BC5B-89D68314CEE5}" presName="linNode" presStyleCnt="0"/>
      <dgm:spPr/>
    </dgm:pt>
    <dgm:pt modelId="{D514C1B3-6B98-4004-A000-064C8A7C2212}" type="pres">
      <dgm:prSet presAssocID="{B64E8331-8BF5-44BA-BC5B-89D68314CEE5}" presName="parentText" presStyleLbl="node1" presStyleIdx="1" presStyleCnt="4">
        <dgm:presLayoutVars>
          <dgm:chMax val="1"/>
          <dgm:bulletEnabled val="1"/>
        </dgm:presLayoutVars>
      </dgm:prSet>
      <dgm:spPr/>
    </dgm:pt>
    <dgm:pt modelId="{CFF62F21-8F30-45E9-BB29-AEABFFD43C6A}" type="pres">
      <dgm:prSet presAssocID="{B64E8331-8BF5-44BA-BC5B-89D68314CEE5}" presName="descendantText" presStyleLbl="alignAccFollowNode1" presStyleIdx="1" presStyleCnt="4" custScaleY="119093">
        <dgm:presLayoutVars>
          <dgm:bulletEnabled val="1"/>
        </dgm:presLayoutVars>
      </dgm:prSet>
      <dgm:spPr/>
    </dgm:pt>
    <dgm:pt modelId="{F0693D4D-BF94-408E-8699-B28CE738BD07}" type="pres">
      <dgm:prSet presAssocID="{7E349C4F-C98B-49CF-99A6-74A69DF39923}" presName="sp" presStyleCnt="0"/>
      <dgm:spPr/>
    </dgm:pt>
    <dgm:pt modelId="{E851FB77-8212-4F57-AA29-AF484922999C}" type="pres">
      <dgm:prSet presAssocID="{DDE9DCBA-9CF0-47E9-82A9-950AFE9F6CD3}" presName="linNode" presStyleCnt="0"/>
      <dgm:spPr/>
    </dgm:pt>
    <dgm:pt modelId="{516281F7-5637-4314-A4FC-4E4A8131CACE}" type="pres">
      <dgm:prSet presAssocID="{DDE9DCBA-9CF0-47E9-82A9-950AFE9F6CD3}" presName="parentText" presStyleLbl="node1" presStyleIdx="2" presStyleCnt="4">
        <dgm:presLayoutVars>
          <dgm:chMax val="1"/>
          <dgm:bulletEnabled val="1"/>
        </dgm:presLayoutVars>
      </dgm:prSet>
      <dgm:spPr/>
    </dgm:pt>
    <dgm:pt modelId="{435441D0-6D36-410A-A6CA-5EB36F557E45}" type="pres">
      <dgm:prSet presAssocID="{DDE9DCBA-9CF0-47E9-82A9-950AFE9F6CD3}" presName="descendantText" presStyleLbl="alignAccFollowNode1" presStyleIdx="2" presStyleCnt="4" custScaleY="119093">
        <dgm:presLayoutVars>
          <dgm:bulletEnabled val="1"/>
        </dgm:presLayoutVars>
      </dgm:prSet>
      <dgm:spPr/>
    </dgm:pt>
    <dgm:pt modelId="{60DF66F7-625A-4172-A22D-DA6F5B8611D6}" type="pres">
      <dgm:prSet presAssocID="{B8DC8E96-F85F-47E1-9DD4-CE346E0D70E2}" presName="sp" presStyleCnt="0"/>
      <dgm:spPr/>
    </dgm:pt>
    <dgm:pt modelId="{F5DA56BC-48A4-4300-A111-EC8A62A27390}" type="pres">
      <dgm:prSet presAssocID="{F80B611A-2EE4-4DDA-B95D-3AC5A71E37F2}" presName="linNode" presStyleCnt="0"/>
      <dgm:spPr/>
    </dgm:pt>
    <dgm:pt modelId="{3723CD6B-A69C-4F10-A21F-85660CBFA7BD}" type="pres">
      <dgm:prSet presAssocID="{F80B611A-2EE4-4DDA-B95D-3AC5A71E37F2}" presName="parentText" presStyleLbl="node1" presStyleIdx="3" presStyleCnt="4">
        <dgm:presLayoutVars>
          <dgm:chMax val="1"/>
          <dgm:bulletEnabled val="1"/>
        </dgm:presLayoutVars>
      </dgm:prSet>
      <dgm:spPr/>
    </dgm:pt>
    <dgm:pt modelId="{37F1C8C0-D261-4943-BCB4-27BC5B30E72A}" type="pres">
      <dgm:prSet presAssocID="{F80B611A-2EE4-4DDA-B95D-3AC5A71E37F2}" presName="descendantText" presStyleLbl="alignAccFollowNode1" presStyleIdx="3" presStyleCnt="4" custScaleY="119093">
        <dgm:presLayoutVars>
          <dgm:bulletEnabled val="1"/>
        </dgm:presLayoutVars>
      </dgm:prSet>
      <dgm:spPr/>
    </dgm:pt>
  </dgm:ptLst>
  <dgm:cxnLst>
    <dgm:cxn modelId="{D49B3D00-075C-4FD8-8646-79B9AE746E59}" type="presOf" srcId="{560CC4FE-E3ED-4F8B-992D-B1288276E790}" destId="{37F1C8C0-D261-4943-BCB4-27BC5B30E72A}" srcOrd="0" destOrd="0" presId="urn:microsoft.com/office/officeart/2005/8/layout/vList5"/>
    <dgm:cxn modelId="{63084431-151E-435F-B759-99F38CDA3950}" srcId="{DDE9DCBA-9CF0-47E9-82A9-950AFE9F6CD3}" destId="{C2329D91-185A-48EA-AC4C-6FA4CA7A69E1}" srcOrd="0" destOrd="0" parTransId="{E8EBB1DB-100E-4471-AE48-EFE63F30D41C}" sibTransId="{06442AEA-3BC0-447F-A035-F9B300FCF6F2}"/>
    <dgm:cxn modelId="{A4D77742-6DC9-4385-9313-81736D12BF42}" type="presOf" srcId="{CFEA18F7-3BB0-4702-9E87-AE0380821B94}" destId="{CFF62F21-8F30-45E9-BB29-AEABFFD43C6A}" srcOrd="0" destOrd="0" presId="urn:microsoft.com/office/officeart/2005/8/layout/vList5"/>
    <dgm:cxn modelId="{5FAFA045-E0B1-4B34-B102-903B33E8CDD7}" srcId="{47090115-75E3-4316-8CB2-7159DD3F5CC6}" destId="{F80B611A-2EE4-4DDA-B95D-3AC5A71E37F2}" srcOrd="3" destOrd="0" parTransId="{2C1AE404-5559-40E6-AE23-076D6DBA09DB}" sibTransId="{F0159A73-A2CB-47BB-AEBF-EA188A811270}"/>
    <dgm:cxn modelId="{E2F6F946-8F95-4273-9730-5D0DD071514D}" type="presOf" srcId="{C2329D91-185A-48EA-AC4C-6FA4CA7A69E1}" destId="{435441D0-6D36-410A-A6CA-5EB36F557E45}" srcOrd="0" destOrd="0" presId="urn:microsoft.com/office/officeart/2005/8/layout/vList5"/>
    <dgm:cxn modelId="{F1875849-AA6E-4682-A324-63E08F9BFDF5}" type="presOf" srcId="{F80B611A-2EE4-4DDA-B95D-3AC5A71E37F2}" destId="{3723CD6B-A69C-4F10-A21F-85660CBFA7BD}" srcOrd="0" destOrd="0" presId="urn:microsoft.com/office/officeart/2005/8/layout/vList5"/>
    <dgm:cxn modelId="{1083F24F-990A-43BE-9DF8-9E64B8671184}" type="presOf" srcId="{1512A580-4D6A-47ED-AFD5-16B20458AB30}" destId="{16EBEDAC-35FD-4995-BE8D-E4AEF76A5299}" srcOrd="0" destOrd="0" presId="urn:microsoft.com/office/officeart/2005/8/layout/vList5"/>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414995D2-1CFB-430F-A727-08EA8750A28E}" type="presOf" srcId="{B64E8331-8BF5-44BA-BC5B-89D68314CEE5}" destId="{D514C1B3-6B98-4004-A000-064C8A7C2212}" srcOrd="0" destOrd="0" presId="urn:microsoft.com/office/officeart/2005/8/layout/vList5"/>
    <dgm:cxn modelId="{CFE504D4-CDEA-408E-9646-8F423F081F93}" type="presOf" srcId="{3C05936E-06EC-4064-8E0F-EA9041E40789}" destId="{CF3EE2EC-67D0-4139-A5DA-BCB0423E1211}" srcOrd="0" destOrd="0" presId="urn:microsoft.com/office/officeart/2005/8/layout/vList5"/>
    <dgm:cxn modelId="{09C3E2D8-4DCD-49FB-84F1-EF58146A841D}" type="presOf" srcId="{47090115-75E3-4316-8CB2-7159DD3F5CC6}" destId="{8DA52157-F151-4246-A183-A59ED5ACBB2D}" srcOrd="0" destOrd="0" presId="urn:microsoft.com/office/officeart/2005/8/layout/vList5"/>
    <dgm:cxn modelId="{F301C9EF-9E9B-4853-A496-B0FDE04C6FDE}" type="presOf" srcId="{DDE9DCBA-9CF0-47E9-82A9-950AFE9F6CD3}" destId="{516281F7-5637-4314-A4FC-4E4A8131CACE}" srcOrd="0" destOrd="0" presId="urn:microsoft.com/office/officeart/2005/8/layout/vList5"/>
    <dgm:cxn modelId="{54109701-74F6-467D-9E3C-475F27C6B961}" type="presParOf" srcId="{8DA52157-F151-4246-A183-A59ED5ACBB2D}" destId="{A7EAC09F-1B60-4663-BDA8-6CD551A83F9E}" srcOrd="0" destOrd="0" presId="urn:microsoft.com/office/officeart/2005/8/layout/vList5"/>
    <dgm:cxn modelId="{28DFAF45-A8D0-4323-8981-4583E0E483FB}" type="presParOf" srcId="{A7EAC09F-1B60-4663-BDA8-6CD551A83F9E}" destId="{CF3EE2EC-67D0-4139-A5DA-BCB0423E1211}" srcOrd="0" destOrd="0" presId="urn:microsoft.com/office/officeart/2005/8/layout/vList5"/>
    <dgm:cxn modelId="{CDA8780E-A29E-45C3-B395-69B794A405D4}" type="presParOf" srcId="{A7EAC09F-1B60-4663-BDA8-6CD551A83F9E}" destId="{16EBEDAC-35FD-4995-BE8D-E4AEF76A5299}" srcOrd="1" destOrd="0" presId="urn:microsoft.com/office/officeart/2005/8/layout/vList5"/>
    <dgm:cxn modelId="{449E9EE2-B173-4C68-A09F-5B28D6C81EF5}" type="presParOf" srcId="{8DA52157-F151-4246-A183-A59ED5ACBB2D}" destId="{6D1B2657-F6CF-45A7-A140-D8145C1F0C28}" srcOrd="1" destOrd="0" presId="urn:microsoft.com/office/officeart/2005/8/layout/vList5"/>
    <dgm:cxn modelId="{7064840D-E60C-4E0A-92ED-D2FDD9366923}" type="presParOf" srcId="{8DA52157-F151-4246-A183-A59ED5ACBB2D}" destId="{FA3C1CB8-BAC7-4981-80CE-51DE53BDBC7D}" srcOrd="2" destOrd="0" presId="urn:microsoft.com/office/officeart/2005/8/layout/vList5"/>
    <dgm:cxn modelId="{F416206E-EC0C-465C-AC7A-5D41E0950A9C}" type="presParOf" srcId="{FA3C1CB8-BAC7-4981-80CE-51DE53BDBC7D}" destId="{D514C1B3-6B98-4004-A000-064C8A7C2212}" srcOrd="0" destOrd="0" presId="urn:microsoft.com/office/officeart/2005/8/layout/vList5"/>
    <dgm:cxn modelId="{E75A2216-0143-4432-999E-8C96EF7855F6}" type="presParOf" srcId="{FA3C1CB8-BAC7-4981-80CE-51DE53BDBC7D}" destId="{CFF62F21-8F30-45E9-BB29-AEABFFD43C6A}" srcOrd="1" destOrd="0" presId="urn:microsoft.com/office/officeart/2005/8/layout/vList5"/>
    <dgm:cxn modelId="{080EEA89-958D-4361-AB17-2D1DE6399C9A}" type="presParOf" srcId="{8DA52157-F151-4246-A183-A59ED5ACBB2D}" destId="{F0693D4D-BF94-408E-8699-B28CE738BD07}" srcOrd="3" destOrd="0" presId="urn:microsoft.com/office/officeart/2005/8/layout/vList5"/>
    <dgm:cxn modelId="{37679486-5ED7-4FCE-A026-AEDAB466C6A6}" type="presParOf" srcId="{8DA52157-F151-4246-A183-A59ED5ACBB2D}" destId="{E851FB77-8212-4F57-AA29-AF484922999C}" srcOrd="4" destOrd="0" presId="urn:microsoft.com/office/officeart/2005/8/layout/vList5"/>
    <dgm:cxn modelId="{0C211CE4-21D0-4FF9-8CD3-50F0432B1156}" type="presParOf" srcId="{E851FB77-8212-4F57-AA29-AF484922999C}" destId="{516281F7-5637-4314-A4FC-4E4A8131CACE}" srcOrd="0" destOrd="0" presId="urn:microsoft.com/office/officeart/2005/8/layout/vList5"/>
    <dgm:cxn modelId="{CEA769CE-5F3F-4265-BA6A-98295ED6BB04}" type="presParOf" srcId="{E851FB77-8212-4F57-AA29-AF484922999C}" destId="{435441D0-6D36-410A-A6CA-5EB36F557E45}" srcOrd="1" destOrd="0" presId="urn:microsoft.com/office/officeart/2005/8/layout/vList5"/>
    <dgm:cxn modelId="{5CC227D8-A23E-4397-84B9-140BE6C5EFAA}" type="presParOf" srcId="{8DA52157-F151-4246-A183-A59ED5ACBB2D}" destId="{60DF66F7-625A-4172-A22D-DA6F5B8611D6}" srcOrd="5" destOrd="0" presId="urn:microsoft.com/office/officeart/2005/8/layout/vList5"/>
    <dgm:cxn modelId="{02C8DF07-9D5E-4B5E-8A1A-E797951174A5}" type="presParOf" srcId="{8DA52157-F151-4246-A183-A59ED5ACBB2D}" destId="{F5DA56BC-48A4-4300-A111-EC8A62A27390}" srcOrd="6" destOrd="0" presId="urn:microsoft.com/office/officeart/2005/8/layout/vList5"/>
    <dgm:cxn modelId="{12A7BB30-4024-4093-A9EB-F911E01D5967}" type="presParOf" srcId="{F5DA56BC-48A4-4300-A111-EC8A62A27390}" destId="{3723CD6B-A69C-4F10-A21F-85660CBFA7BD}" srcOrd="0" destOrd="0" presId="urn:microsoft.com/office/officeart/2005/8/layout/vList5"/>
    <dgm:cxn modelId="{06EDA94F-A480-4BB9-8FEE-9E12ECCCB2C1}" type="presParOf" srcId="{F5DA56BC-48A4-4300-A111-EC8A62A27390}" destId="{37F1C8C0-D261-4943-BCB4-27BC5B30E7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1" loCatId="list" qsTypeId="urn:microsoft.com/office/officeart/2005/8/quickstyle/simple1#2" qsCatId="simple" csTypeId="urn:microsoft.com/office/officeart/2005/8/colors/accent1_2#1" csCatId="accent1" phldr="1"/>
      <dgm:spPr/>
      <dgm:t>
        <a:bodyPr rtlCol="0"/>
        <a:lstStyle/>
        <a:p>
          <a:pPr rtl="0"/>
          <a:endParaRPr lang="en-US"/>
        </a:p>
      </dgm:t>
    </dgm:pt>
    <dgm:pt modelId="{7DB80B0F-D7C3-4EEA-9114-3C52F84AD620}">
      <dgm:prSet custT="1"/>
      <dgm:spPr>
        <a:solidFill>
          <a:schemeClr val="accent1">
            <a:lumMod val="75000"/>
          </a:schemeClr>
        </a:solidFill>
      </dgm:spPr>
      <dgm:t>
        <a:bodyPr rtlCol="0"/>
        <a:lstStyle/>
        <a:p>
          <a:pPr rtl="0"/>
          <a:r>
            <a:rPr lang="en-US" sz="2800" b="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Medicare-Sparprogramme </a:t>
          </a:r>
          <a:endParaRPr lang="en-US" sz="2800">
            <a:solidFill>
              <a:schemeClr val="bg1"/>
            </a:solidFill>
          </a:endParaRPr>
        </a:p>
      </dgm:t>
    </dgm:pt>
    <dgm:pt modelId="{6522BF90-02A3-46AE-851D-E067EF69C3AC}" type="parTrans" cxnId="{5F719858-B015-4BC8-ABCA-85DB05B4B618}">
      <dgm:prSet/>
      <dgm:spPr/>
      <dgm:t>
        <a:bodyPr rtlCol="0"/>
        <a:lstStyle/>
        <a:p>
          <a:pPr rtl="0"/>
          <a:endParaRPr lang="en-US" sz="2400"/>
        </a:p>
      </dgm:t>
    </dgm:pt>
    <dgm:pt modelId="{A4BE7D0F-0484-4C0C-9DA6-A6E6831EA82B}" type="sibTrans" cxnId="{5F719858-B015-4BC8-ABCA-85DB05B4B618}">
      <dgm:prSet/>
      <dgm:spPr/>
      <dgm:t>
        <a:bodyPr rtlCol="0"/>
        <a:lstStyle/>
        <a:p>
          <a:pPr rtl="0"/>
          <a:endParaRPr lang="en-US" sz="2400"/>
        </a:p>
      </dgm:t>
    </dgm:pt>
    <dgm:pt modelId="{9BDEBEDE-A3E1-427F-917D-34170DFDD472}">
      <dgm:prSet custT="1"/>
      <dgm:spPr/>
      <dgm:t>
        <a:bodyPr rtlCol="0"/>
        <a:lstStyle/>
        <a:p>
          <a:pPr rtl="0"/>
          <a:r>
            <a:rPr lang="en-US" sz="2400"/>
            <a:t>Hilft bei der Bezahlung der Medicare-Prämie Teil B</a:t>
          </a:r>
        </a:p>
      </dgm:t>
    </dgm:pt>
    <dgm:pt modelId="{4BEB1D7D-8AD5-45AB-B060-94E4FF680551}" type="parTrans" cxnId="{962AE1F9-C007-4951-B921-525AB42A02BC}">
      <dgm:prSet/>
      <dgm:spPr/>
      <dgm:t>
        <a:bodyPr rtlCol="0"/>
        <a:lstStyle/>
        <a:p>
          <a:pPr rtl="0"/>
          <a:endParaRPr lang="en-US" sz="2400"/>
        </a:p>
      </dgm:t>
    </dgm:pt>
    <dgm:pt modelId="{F0702C81-AE1B-4A26-BD5F-24B1E158BD42}" type="sibTrans" cxnId="{962AE1F9-C007-4951-B921-525AB42A02BC}">
      <dgm:prSet/>
      <dgm:spPr/>
      <dgm:t>
        <a:bodyPr rtlCol="0"/>
        <a:lstStyle/>
        <a:p>
          <a:pPr rtl="0"/>
          <a:endParaRPr lang="en-US" sz="2400"/>
        </a:p>
      </dgm:t>
    </dgm:pt>
    <dgm:pt modelId="{F30D215E-C956-4ECA-AFB7-DF638A28D668}">
      <dgm:prSet custT="1"/>
      <dgm:spPr/>
      <dgm:t>
        <a:bodyPr rtlCol="0"/>
        <a:lstStyle/>
        <a:p>
          <a:pPr rtl="0"/>
          <a:r>
            <a:rPr lang="en-US" sz="2400"/>
            <a:t>Kann auch dabei helfen, Medicare-Zuzahlungen und Selbstbehalte zu bezahlen</a:t>
          </a:r>
        </a:p>
      </dgm:t>
    </dgm:pt>
    <dgm:pt modelId="{B5F9993E-7933-4BE1-B1A4-491ED6206AE3}" type="parTrans" cxnId="{B7E3D6DB-C32B-4973-8568-6930B7746629}">
      <dgm:prSet/>
      <dgm:spPr/>
      <dgm:t>
        <a:bodyPr rtlCol="0"/>
        <a:lstStyle/>
        <a:p>
          <a:pPr rtl="0"/>
          <a:endParaRPr lang="en-US" sz="2400"/>
        </a:p>
      </dgm:t>
    </dgm:pt>
    <dgm:pt modelId="{E061283E-33D5-474C-8F61-670E1AFD4EA8}" type="sibTrans" cxnId="{B7E3D6DB-C32B-4973-8568-6930B7746629}">
      <dgm:prSet/>
      <dgm:spPr/>
      <dgm:t>
        <a:bodyPr rtlCol="0"/>
        <a:lstStyle/>
        <a:p>
          <a:pPr rtl="0"/>
          <a:endParaRPr lang="en-US" sz="2400"/>
        </a:p>
      </dgm:t>
    </dgm:pt>
    <dgm:pt modelId="{2A180F52-06C3-4DAD-B2AC-6AD4884470CC}">
      <dgm:prSet custT="1"/>
      <dgm:spPr>
        <a:solidFill>
          <a:schemeClr val="accent1">
            <a:lumMod val="75000"/>
          </a:schemeClr>
        </a:solidFill>
      </dgm:spPr>
      <dgm:t>
        <a:bodyPr rtlCol="0"/>
        <a:lstStyle/>
        <a:p>
          <a:pPr rtl="0"/>
          <a:r>
            <a:rPr lang="en-US" sz="2800" b="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Zusätzliche Hilfe (Zuschuss für Geringverdiener)</a:t>
          </a:r>
          <a:endParaRPr lang="en-US" sz="2800">
            <a:solidFill>
              <a:schemeClr val="bg1"/>
            </a:solidFill>
          </a:endParaRPr>
        </a:p>
      </dgm:t>
    </dgm:pt>
    <dgm:pt modelId="{A5F4B362-A18D-4A95-906B-A861D997376B}" type="parTrans" cxnId="{34A44430-D060-43A9-96FC-E123E28D23A4}">
      <dgm:prSet/>
      <dgm:spPr/>
      <dgm:t>
        <a:bodyPr rtlCol="0"/>
        <a:lstStyle/>
        <a:p>
          <a:pPr rtl="0"/>
          <a:endParaRPr lang="en-US" sz="2400"/>
        </a:p>
      </dgm:t>
    </dgm:pt>
    <dgm:pt modelId="{8DEAC737-F62E-48A3-A55B-F930A1565E67}" type="sibTrans" cxnId="{34A44430-D060-43A9-96FC-E123E28D23A4}">
      <dgm:prSet/>
      <dgm:spPr/>
      <dgm:t>
        <a:bodyPr rtlCol="0"/>
        <a:lstStyle/>
        <a:p>
          <a:pPr rtl="0"/>
          <a:endParaRPr lang="en-US" sz="2400"/>
        </a:p>
      </dgm:t>
    </dgm:pt>
    <dgm:pt modelId="{7485E82A-AA04-4FB4-B54D-DB08A0640604}">
      <dgm:prSet custT="1"/>
      <dgm:spPr/>
      <dgm:t>
        <a:bodyPr rtlCol="0"/>
        <a:lstStyle/>
        <a:p>
          <a:pPr rtl="0"/>
          <a:r>
            <a:rPr lang="en-US" sz="2400" dirty="0"/>
            <a:t>Unterstützung bei der Abdeckung verschreibungspflichtiger Medikamente durch Medicare.</a:t>
          </a:r>
        </a:p>
      </dgm:t>
    </dgm:pt>
    <dgm:pt modelId="{73DFD61D-62E4-4E72-8543-CDC9A9278F76}" type="parTrans" cxnId="{14EFAD92-FAB9-44D3-98F8-F949D4CFB806}">
      <dgm:prSet/>
      <dgm:spPr/>
      <dgm:t>
        <a:bodyPr rtlCol="0"/>
        <a:lstStyle/>
        <a:p>
          <a:pPr rtl="0"/>
          <a:endParaRPr lang="en-US" sz="2400"/>
        </a:p>
      </dgm:t>
    </dgm:pt>
    <dgm:pt modelId="{F8016F23-9064-422F-B9C0-D1082066405F}" type="sibTrans" cxnId="{14EFAD92-FAB9-44D3-98F8-F949D4CFB806}">
      <dgm:prSet/>
      <dgm:spPr/>
      <dgm:t>
        <a:bodyPr rtlCol="0"/>
        <a:lstStyle/>
        <a:p>
          <a:pPr rtl="0"/>
          <a:endParaRPr lang="en-US" sz="2400"/>
        </a:p>
      </dgm:t>
    </dgm:pt>
    <dgm:pt modelId="{E8EF9752-9CCE-4EDF-864E-13DA2770CEAB}">
      <dgm:prSet custT="1"/>
      <dgm:spPr/>
      <dgm:t>
        <a:bodyPr rtlCol="0"/>
        <a:lstStyle/>
        <a:p>
          <a:pPr rtl="0"/>
          <a:r>
            <a:rPr lang="en-US" sz="2400"/>
            <a:t>Reduziert Teil-D-Prämien, Selbstbehalte und Zuzahlungen basierend auf Einkommen und Vermögen.</a:t>
          </a:r>
        </a:p>
      </dgm:t>
    </dgm:pt>
    <dgm:pt modelId="{D07294B0-4126-4B5D-B002-138C701AACB7}" type="parTrans" cxnId="{2D711454-92D6-4E33-82FD-9C3C184E20D7}">
      <dgm:prSet/>
      <dgm:spPr/>
      <dgm:t>
        <a:bodyPr rtlCol="0"/>
        <a:lstStyle/>
        <a:p>
          <a:pPr rtl="0"/>
          <a:endParaRPr lang="en-US" sz="2400"/>
        </a:p>
      </dgm:t>
    </dgm:pt>
    <dgm:pt modelId="{6EBEBB38-2797-46BC-B8D8-576F37AB1F22}" type="sibTrans" cxnId="{2D711454-92D6-4E33-82FD-9C3C184E20D7}">
      <dgm:prSet/>
      <dgm:spPr/>
      <dgm:t>
        <a:bodyPr rtlCol="0"/>
        <a:lstStyle/>
        <a:p>
          <a:pPr rtl="0"/>
          <a:endParaRPr lang="en-US" sz="2400"/>
        </a:p>
      </dgm:t>
    </dgm:pt>
    <dgm:pt modelId="{A1933EF4-9DFD-4E38-967B-7A8E33880BBE}">
      <dgm:prSet custT="1"/>
      <dgm:spPr>
        <a:solidFill>
          <a:schemeClr val="accent1">
            <a:lumMod val="75000"/>
          </a:schemeClr>
        </a:solidFill>
      </dgm:spPr>
      <dgm:t>
        <a:bodyPr rtlCol="0"/>
        <a:lstStyle/>
        <a:p>
          <a:pPr rtl="0"/>
          <a:r>
            <a:rPr lang="en-US" sz="2800" b="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SeniorCare-Hilfsprogramm für verschreibungspflichtige Medikamente</a:t>
          </a:r>
          <a:endParaRPr lang="en-US" sz="2800" dirty="0">
            <a:solidFill>
              <a:schemeClr val="bg1"/>
            </a:solidFill>
          </a:endParaRPr>
        </a:p>
      </dgm:t>
    </dgm:pt>
    <dgm:pt modelId="{85D057C3-0F6D-423C-AC12-6D2D3389715D}" type="parTrans" cxnId="{3E4E83F3-C856-43AE-8636-241019E7FDB7}">
      <dgm:prSet/>
      <dgm:spPr/>
      <dgm:t>
        <a:bodyPr rtlCol="0"/>
        <a:lstStyle/>
        <a:p>
          <a:pPr rtl="0"/>
          <a:endParaRPr lang="en-US" sz="2400"/>
        </a:p>
      </dgm:t>
    </dgm:pt>
    <dgm:pt modelId="{B26D67BA-002B-47E1-9DEE-A4D822F5616B}" type="sibTrans" cxnId="{3E4E83F3-C856-43AE-8636-241019E7FDB7}">
      <dgm:prSet/>
      <dgm:spPr/>
      <dgm:t>
        <a:bodyPr rtlCol="0"/>
        <a:lstStyle/>
        <a:p>
          <a:pPr rtl="0"/>
          <a:endParaRPr lang="en-US" sz="2400"/>
        </a:p>
      </dgm:t>
    </dgm:pt>
    <dgm:pt modelId="{28A9C787-DE97-49C1-B85E-D26FBBAC4030}">
      <dgm:prSet custT="1"/>
      <dgm:spPr/>
      <dgm:t>
        <a:bodyPr rtlCol="0"/>
        <a:lstStyle/>
        <a:p>
          <a:pPr rtl="0">
            <a:buNone/>
          </a:pPr>
          <a:r>
            <a:rPr lang="en-US" sz="2400"/>
            <a:t>Die Höhe der Unterstützung richtet sich nach dem jeweiligen Jahreseinkommen.</a:t>
          </a:r>
        </a:p>
      </dgm:t>
    </dgm:pt>
    <dgm:pt modelId="{39E96E9D-DE57-408D-9BD0-48E8413F75AB}" type="parTrans" cxnId="{0AE0370E-6EDD-45E5-BE69-6D9340E46312}">
      <dgm:prSet/>
      <dgm:spPr/>
      <dgm:t>
        <a:bodyPr rtlCol="0"/>
        <a:lstStyle/>
        <a:p>
          <a:pPr rtl="0"/>
          <a:endParaRPr lang="en-US" sz="2400"/>
        </a:p>
      </dgm:t>
    </dgm:pt>
    <dgm:pt modelId="{6A7B8ABB-593D-40B9-9073-7BD33D521A8B}" type="sibTrans" cxnId="{0AE0370E-6EDD-45E5-BE69-6D9340E46312}">
      <dgm:prSet/>
      <dgm:spPr/>
      <dgm:t>
        <a:bodyPr rtlCol="0"/>
        <a:lstStyle/>
        <a:p>
          <a:pPr rtl="0"/>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custScaleY="188956">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18280" custScaleY="241653" custLinFactNeighborX="-1966" custLinFactNeighborY="3864">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50500" custScaleY="354754" custLinFactNeighborX="-41269" custLinFactNeighborY="-29199">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1"/>
    <dgm:cxn modelId="{C977785A-73AF-4004-9DED-8B342F67E0EE}" type="presOf" srcId="{330B2C99-72A4-454C-A689-D20E55F2C279}" destId="{6A3BDE04-AC25-4231-9F12-279A33D34A8F}" srcOrd="0" destOrd="0" presId="urn:microsoft.com/office/officeart/2005/8/layout/list1#1"/>
    <dgm:cxn modelId="{D511F27B-8CB0-47E6-AAF4-02F145A1920C}" type="presOf" srcId="{7DB80B0F-D7C3-4EEA-9114-3C52F84AD620}" destId="{5A2C508A-91B1-4B69-A8BB-4071BBDB3073}" srcOrd="0" destOrd="0" presId="urn:microsoft.com/office/officeart/2005/8/layout/list1#1"/>
    <dgm:cxn modelId="{75B8228C-1AC0-498C-9DA2-1EAF3275711D}" type="presOf" srcId="{9BDEBEDE-A3E1-427F-917D-34170DFDD472}" destId="{7A7D5ADF-57F8-45EB-9552-D925D1D8D8C2}" srcOrd="0" destOrd="0" presId="urn:microsoft.com/office/officeart/2005/8/layout/list1#1"/>
    <dgm:cxn modelId="{B269758D-DF56-44F7-A4D3-DB5ACA84B953}" type="presOf" srcId="{7485E82A-AA04-4FB4-B54D-DB08A0640604}" destId="{E128DCBD-F30F-44C5-90CA-4777D044AE2F}" srcOrd="0" destOrd="0" presId="urn:microsoft.com/office/officeart/2005/8/layout/list1#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1"/>
    <dgm:cxn modelId="{8FA012BC-5CA6-4A69-A4D9-543657690A3F}" type="presOf" srcId="{F30D215E-C956-4ECA-AFB7-DF638A28D668}" destId="{7A7D5ADF-57F8-45EB-9552-D925D1D8D8C2}" srcOrd="0" destOrd="1" presId="urn:microsoft.com/office/officeart/2005/8/layout/list1#1"/>
    <dgm:cxn modelId="{D15071BD-B8D8-4F98-B7F2-EECAD07DDFF1}" type="presOf" srcId="{E8EF9752-9CCE-4EDF-864E-13DA2770CEAB}" destId="{E128DCBD-F30F-44C5-90CA-4777D044AE2F}" srcOrd="0" destOrd="1" presId="urn:microsoft.com/office/officeart/2005/8/layout/list1#1"/>
    <dgm:cxn modelId="{27452DCE-1723-448C-9D89-9D28444C3EE0}" type="presOf" srcId="{2A180F52-06C3-4DAD-B2AC-6AD4884470CC}" destId="{5C328C96-D91F-4CCB-9D95-C0651D0CF141}" srcOrd="1" destOrd="0" presId="urn:microsoft.com/office/officeart/2005/8/layout/list1#1"/>
    <dgm:cxn modelId="{1F03F8D1-0510-40D4-84E3-A99D19FAA689}" type="presOf" srcId="{A1933EF4-9DFD-4E38-967B-7A8E33880BBE}" destId="{CDEAA6E9-2779-4085-BF73-AFDFA0ECACA1}" srcOrd="1" destOrd="0" presId="urn:microsoft.com/office/officeart/2005/8/layout/list1#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1"/>
    <dgm:cxn modelId="{CF283700-CB24-42A1-86D6-5299C77F2F82}" type="presParOf" srcId="{68A71600-10CC-4F55-9CEB-B684BE94EC78}" destId="{5A2C508A-91B1-4B69-A8BB-4071BBDB3073}" srcOrd="0" destOrd="0" presId="urn:microsoft.com/office/officeart/2005/8/layout/list1#1"/>
    <dgm:cxn modelId="{5D15894A-EFF5-43A0-8EFF-FF4DD1343DDE}" type="presParOf" srcId="{68A71600-10CC-4F55-9CEB-B684BE94EC78}" destId="{2DA11BB7-A651-4E79-9794-A5A3B7C17E48}" srcOrd="1" destOrd="0" presId="urn:microsoft.com/office/officeart/2005/8/layout/list1#1"/>
    <dgm:cxn modelId="{1E19FEB5-28A5-4472-9BB2-B945F6E01915}" type="presParOf" srcId="{6A3BDE04-AC25-4231-9F12-279A33D34A8F}" destId="{1979B9AF-A082-4A9C-8A18-688F09400486}" srcOrd="1" destOrd="0" presId="urn:microsoft.com/office/officeart/2005/8/layout/list1#1"/>
    <dgm:cxn modelId="{43E3FF0B-986C-47BF-97F6-6B29F6ECD755}" type="presParOf" srcId="{6A3BDE04-AC25-4231-9F12-279A33D34A8F}" destId="{7A7D5ADF-57F8-45EB-9552-D925D1D8D8C2}" srcOrd="2" destOrd="0" presId="urn:microsoft.com/office/officeart/2005/8/layout/list1#1"/>
    <dgm:cxn modelId="{2BBFD2AF-28EF-4210-B777-D2F7355FE792}" type="presParOf" srcId="{6A3BDE04-AC25-4231-9F12-279A33D34A8F}" destId="{4C6887F1-B061-42E1-AEAD-08407D7C256B}" srcOrd="3" destOrd="0" presId="urn:microsoft.com/office/officeart/2005/8/layout/list1#1"/>
    <dgm:cxn modelId="{88C783CC-B54D-4580-80A3-00E6A0A121CA}" type="presParOf" srcId="{6A3BDE04-AC25-4231-9F12-279A33D34A8F}" destId="{F5EEE6B1-E584-42CE-96DE-ED973E2D98A2}" srcOrd="4" destOrd="0" presId="urn:microsoft.com/office/officeart/2005/8/layout/list1#1"/>
    <dgm:cxn modelId="{DBF94984-3C6A-4B99-BF60-016A2B2F7444}" type="presParOf" srcId="{F5EEE6B1-E584-42CE-96DE-ED973E2D98A2}" destId="{A522A4BF-63AC-4CCD-8A33-38B41CA5033B}" srcOrd="0" destOrd="0" presId="urn:microsoft.com/office/officeart/2005/8/layout/list1#1"/>
    <dgm:cxn modelId="{FD9D9B02-952C-4DB4-8C11-97E51FD13F00}" type="presParOf" srcId="{F5EEE6B1-E584-42CE-96DE-ED973E2D98A2}" destId="{5C328C96-D91F-4CCB-9D95-C0651D0CF141}" srcOrd="1" destOrd="0" presId="urn:microsoft.com/office/officeart/2005/8/layout/list1#1"/>
    <dgm:cxn modelId="{339FE95E-48A6-41EA-94A0-DBACB01CB17B}" type="presParOf" srcId="{6A3BDE04-AC25-4231-9F12-279A33D34A8F}" destId="{C3D0F19B-9020-46E7-A1E6-45A3E1B38460}" srcOrd="5" destOrd="0" presId="urn:microsoft.com/office/officeart/2005/8/layout/list1#1"/>
    <dgm:cxn modelId="{FD1A81C3-7C61-4EA7-8E09-F99141A0C197}" type="presParOf" srcId="{6A3BDE04-AC25-4231-9F12-279A33D34A8F}" destId="{E128DCBD-F30F-44C5-90CA-4777D044AE2F}" srcOrd="6" destOrd="0" presId="urn:microsoft.com/office/officeart/2005/8/layout/list1#1"/>
    <dgm:cxn modelId="{4B1094B7-9CE8-47DD-8ADD-28C65294FBDB}" type="presParOf" srcId="{6A3BDE04-AC25-4231-9F12-279A33D34A8F}" destId="{089581B4-D1FA-43D4-99C3-EC9F87A5DE46}" srcOrd="7" destOrd="0" presId="urn:microsoft.com/office/officeart/2005/8/layout/list1#1"/>
    <dgm:cxn modelId="{EE922A8A-5D8C-4C37-9AE5-E91F37038F01}" type="presParOf" srcId="{6A3BDE04-AC25-4231-9F12-279A33D34A8F}" destId="{6452A90C-B7CD-4F5E-B741-4AB339FD73F3}" srcOrd="8" destOrd="0" presId="urn:microsoft.com/office/officeart/2005/8/layout/list1#1"/>
    <dgm:cxn modelId="{2E1E1B71-FB0E-42EF-96F9-DF24A11597EF}" type="presParOf" srcId="{6452A90C-B7CD-4F5E-B741-4AB339FD73F3}" destId="{9D0A4847-6583-40F7-A635-32C9F7D859F1}" srcOrd="0" destOrd="0" presId="urn:microsoft.com/office/officeart/2005/8/layout/list1#1"/>
    <dgm:cxn modelId="{FF77AF6D-4633-484B-A6E2-227AB9B6021C}" type="presParOf" srcId="{6452A90C-B7CD-4F5E-B741-4AB339FD73F3}" destId="{CDEAA6E9-2779-4085-BF73-AFDFA0ECACA1}" srcOrd="1" destOrd="0" presId="urn:microsoft.com/office/officeart/2005/8/layout/list1#1"/>
    <dgm:cxn modelId="{EA9D9A58-C65A-48A2-B8A2-54D0C1B64246}" type="presParOf" srcId="{6A3BDE04-AC25-4231-9F12-279A33D34A8F}" destId="{0D93E131-F9E0-41D3-8583-0B9DF895552D}" srcOrd="9" destOrd="0" presId="urn:microsoft.com/office/officeart/2005/8/layout/list1#1"/>
    <dgm:cxn modelId="{CB33051C-1C20-475E-A9CA-35380CC519CC}" type="presParOf" srcId="{6A3BDE04-AC25-4231-9F12-279A33D34A8F}" destId="{DBEE6CB2-8397-4670-B430-48325A9FF035}" srcOrd="10"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EDAC-35FD-4995-BE8D-E4AEF76A5299}">
      <dsp:nvSpPr>
        <dsp:cNvPr id="0" name=""/>
        <dsp:cNvSpPr/>
      </dsp:nvSpPr>
      <dsp:spPr>
        <a:xfrm rot="5400000">
          <a:off x="6040289" y="-2524036"/>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36855" lvl="1" indent="0" algn="l" defTabSz="889000" rtl="0">
            <a:lnSpc>
              <a:spcPct val="90000"/>
            </a:lnSpc>
            <a:spcBef>
              <a:spcPct val="0"/>
            </a:spcBef>
            <a:spcAft>
              <a:spcPct val="15000"/>
            </a:spcAft>
            <a:buNone/>
          </a:pPr>
          <a:r>
            <a:rPr lang="en-US" sz="2000" kern="1200" dirty="0"/>
            <a:t>3 Monate vor, einen Monat vor und 3 Monate nach Beginn von Medicare</a:t>
          </a:r>
        </a:p>
      </dsp:txBody>
      <dsp:txXfrm rot="-5400000">
        <a:off x="3486795" y="82753"/>
        <a:ext cx="6145450" cy="985165"/>
      </dsp:txXfrm>
    </dsp:sp>
    <dsp:sp modelId="{CF3EE2EC-67D0-4139-A5DA-BCB0423E1211}">
      <dsp:nvSpPr>
        <dsp:cNvPr id="0" name=""/>
        <dsp:cNvSpPr/>
      </dsp:nvSpPr>
      <dsp:spPr>
        <a:xfrm>
          <a:off x="0" y="2382"/>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en-US" sz="2800" b="1" kern="1200"/>
            <a:t>Erstanmeldezeitraum</a:t>
          </a:r>
          <a:endParaRPr lang="en-US" sz="2800" kern="1200" dirty="0"/>
        </a:p>
      </dsp:txBody>
      <dsp:txXfrm>
        <a:off x="55939" y="58321"/>
        <a:ext cx="3374916" cy="1034028"/>
      </dsp:txXfrm>
    </dsp:sp>
    <dsp:sp modelId="{CFF62F21-8F30-45E9-BB29-AEABFFD43C6A}">
      <dsp:nvSpPr>
        <dsp:cNvPr id="0" name=""/>
        <dsp:cNvSpPr/>
      </dsp:nvSpPr>
      <dsp:spPr>
        <a:xfrm rot="5400000">
          <a:off x="6040289" y="-1320834"/>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530" lvl="1" indent="0" algn="l" defTabSz="889000" rtl="0">
            <a:lnSpc>
              <a:spcPct val="90000"/>
            </a:lnSpc>
            <a:spcBef>
              <a:spcPct val="0"/>
            </a:spcBef>
            <a:spcAft>
              <a:spcPct val="15000"/>
            </a:spcAft>
            <a:buNone/>
          </a:pPr>
          <a:r>
            <a:rPr lang="en-US" sz="2000" b="1" kern="1200" dirty="0"/>
            <a:t>Jedes Jahr vom 15. Oktober bis 7. Dezember </a:t>
          </a:r>
          <a:br>
            <a:rPr lang="en-US" sz="2000" b="1" kern="1200" dirty="0"/>
          </a:br>
          <a:r>
            <a:rPr lang="en-US" sz="2000" b="0" kern="1200" dirty="0"/>
            <a:t>Ändern Sie Ihren Versicherungsschutz. Änderungen treten </a:t>
          </a:r>
          <a:r>
            <a:rPr lang="en-US" sz="2000" kern="1200" dirty="0"/>
            <a:t>am 1. Januar des Folgejahres in Kraft</a:t>
          </a:r>
        </a:p>
      </dsp:txBody>
      <dsp:txXfrm rot="-5400000">
        <a:off x="3486795" y="1285955"/>
        <a:ext cx="6145450" cy="985165"/>
      </dsp:txXfrm>
    </dsp:sp>
    <dsp:sp modelId="{D514C1B3-6B98-4004-A000-064C8A7C2212}">
      <dsp:nvSpPr>
        <dsp:cNvPr id="0" name=""/>
        <dsp:cNvSpPr/>
      </dsp:nvSpPr>
      <dsp:spPr>
        <a:xfrm>
          <a:off x="0" y="1205584"/>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en-US" sz="2800" b="1" kern="1200"/>
            <a:t>Jährlicher offener Anmeldezeitraum</a:t>
          </a:r>
          <a:endParaRPr lang="en-US" sz="2800" kern="1200" dirty="0"/>
        </a:p>
      </dsp:txBody>
      <dsp:txXfrm>
        <a:off x="55939" y="1261523"/>
        <a:ext cx="3374916" cy="1034028"/>
      </dsp:txXfrm>
    </dsp:sp>
    <dsp:sp modelId="{435441D0-6D36-410A-A6CA-5EB36F557E45}">
      <dsp:nvSpPr>
        <dsp:cNvPr id="0" name=""/>
        <dsp:cNvSpPr/>
      </dsp:nvSpPr>
      <dsp:spPr>
        <a:xfrm rot="5400000">
          <a:off x="6040289" y="-117632"/>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530" lvl="1" indent="0" algn="l" defTabSz="889000" rtl="0">
            <a:lnSpc>
              <a:spcPct val="90000"/>
            </a:lnSpc>
            <a:spcBef>
              <a:spcPct val="0"/>
            </a:spcBef>
            <a:spcAft>
              <a:spcPct val="15000"/>
            </a:spcAft>
            <a:buNone/>
          </a:pPr>
          <a:r>
            <a:rPr lang="en-US" sz="2000" b="0" kern="1200" dirty="0"/>
            <a:t>Personen, die bereits über einen Medicare Advantage-Plan verfügen, können</a:t>
          </a:r>
          <a:r>
            <a:rPr lang="en-US" sz="2000" b="1" kern="1200" dirty="0"/>
            <a:t>jedes Jahr</a:t>
          </a:r>
          <a:r>
            <a:rPr lang="en-US" sz="2000" b="0" kern="1200" dirty="0"/>
            <a:t>vom 1. Januar bis 31. März eine Änderung daran vornehmen. </a:t>
          </a:r>
          <a:endParaRPr lang="en-US" sz="2000" kern="1200" dirty="0"/>
        </a:p>
      </dsp:txBody>
      <dsp:txXfrm rot="-5400000">
        <a:off x="3486795" y="2489157"/>
        <a:ext cx="6145450" cy="985165"/>
      </dsp:txXfrm>
    </dsp:sp>
    <dsp:sp modelId="{516281F7-5637-4314-A4FC-4E4A8131CACE}">
      <dsp:nvSpPr>
        <dsp:cNvPr id="0" name=""/>
        <dsp:cNvSpPr/>
      </dsp:nvSpPr>
      <dsp:spPr>
        <a:xfrm>
          <a:off x="0" y="2408786"/>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en-US" sz="2800" b="1" kern="1200" dirty="0"/>
            <a:t>Offener Anmeldezeitraum für Medicare Advantage</a:t>
          </a:r>
          <a:endParaRPr lang="en-US" sz="2800" kern="1200" dirty="0"/>
        </a:p>
      </dsp:txBody>
      <dsp:txXfrm>
        <a:off x="55939" y="2464725"/>
        <a:ext cx="3374916" cy="1034028"/>
      </dsp:txXfrm>
    </dsp:sp>
    <dsp:sp modelId="{37F1C8C0-D261-4943-BCB4-27BC5B30E72A}">
      <dsp:nvSpPr>
        <dsp:cNvPr id="0" name=""/>
        <dsp:cNvSpPr/>
      </dsp:nvSpPr>
      <dsp:spPr>
        <a:xfrm rot="5400000">
          <a:off x="6040289" y="1085569"/>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530" lvl="1" indent="0" algn="l" defTabSz="889000" rtl="0">
            <a:lnSpc>
              <a:spcPct val="90000"/>
            </a:lnSpc>
            <a:spcBef>
              <a:spcPct val="0"/>
            </a:spcBef>
            <a:spcAft>
              <a:spcPct val="15000"/>
            </a:spcAft>
            <a:buNone/>
          </a:pPr>
          <a:r>
            <a:rPr lang="en-US" sz="2000" kern="1200" dirty="0"/>
            <a:t>Qualifizierende Ereignisse können eine Gelegenheit darstellen, Ihren Medicare-Versicherungsschutz zu ändern</a:t>
          </a:r>
        </a:p>
      </dsp:txBody>
      <dsp:txXfrm rot="-5400000">
        <a:off x="3486795" y="3692359"/>
        <a:ext cx="6145450" cy="985165"/>
      </dsp:txXfrm>
    </dsp:sp>
    <dsp:sp modelId="{3723CD6B-A69C-4F10-A21F-85660CBFA7BD}">
      <dsp:nvSpPr>
        <dsp:cNvPr id="0" name=""/>
        <dsp:cNvSpPr/>
      </dsp:nvSpPr>
      <dsp:spPr>
        <a:xfrm>
          <a:off x="0" y="3611988"/>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en-US" sz="2800" b="1" kern="1200"/>
            <a:t>Besondere Anmeldefristen</a:t>
          </a:r>
          <a:endParaRPr lang="en-US" sz="2800" kern="1200"/>
        </a:p>
      </dsp:txBody>
      <dsp:txXfrm>
        <a:off x="55939" y="3667927"/>
        <a:ext cx="3374916" cy="1034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316808"/>
          <a:ext cx="9300684" cy="1389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145796" rIns="721836" bIns="170688" numCol="1" spcCol="1270" rtlCol="0" anchor="t" anchorCtr="0">
          <a:noAutofit/>
        </a:bodyPr>
        <a:lstStyle/>
        <a:p>
          <a:pPr marL="228600" lvl="1" indent="-228600" algn="l" defTabSz="1066800" rtl="0">
            <a:lnSpc>
              <a:spcPct val="90000"/>
            </a:lnSpc>
            <a:spcBef>
              <a:spcPct val="0"/>
            </a:spcBef>
            <a:spcAft>
              <a:spcPct val="15000"/>
            </a:spcAft>
            <a:buChar char="•"/>
          </a:pPr>
          <a:r>
            <a:rPr lang="en-US" sz="2400" kern="1200"/>
            <a:t>Hilft bei der Bezahlung der Medicare-Prämie Teil B</a:t>
          </a:r>
        </a:p>
        <a:p>
          <a:pPr marL="228600" lvl="1" indent="-228600" algn="l" defTabSz="1066800" rtl="0">
            <a:lnSpc>
              <a:spcPct val="90000"/>
            </a:lnSpc>
            <a:spcBef>
              <a:spcPct val="0"/>
            </a:spcBef>
            <a:spcAft>
              <a:spcPct val="15000"/>
            </a:spcAft>
            <a:buChar char="•"/>
          </a:pPr>
          <a:r>
            <a:rPr lang="en-US" sz="2400" kern="1200"/>
            <a:t>Kann auch dabei helfen, Medicare-Zuzahlungen und Selbstbehalte zu bezahlen</a:t>
          </a:r>
        </a:p>
      </dsp:txBody>
      <dsp:txXfrm>
        <a:off x="0" y="316808"/>
        <a:ext cx="9300684" cy="1389150"/>
      </dsp:txXfrm>
    </dsp:sp>
    <dsp:sp modelId="{2DA11BB7-A651-4E79-9794-A5A3B7C17E48}">
      <dsp:nvSpPr>
        <dsp:cNvPr id="0" name=""/>
        <dsp:cNvSpPr/>
      </dsp:nvSpPr>
      <dsp:spPr>
        <a:xfrm>
          <a:off x="465034" y="29669"/>
          <a:ext cx="7671622" cy="39045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en-US" sz="2800" b="1"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Medicare-Sparprogramme </a:t>
          </a:r>
          <a:endParaRPr lang="en-US" sz="2800" kern="1200">
            <a:solidFill>
              <a:schemeClr val="bg1"/>
            </a:solidFill>
          </a:endParaRPr>
        </a:p>
      </dsp:txBody>
      <dsp:txXfrm>
        <a:off x="484095" y="48730"/>
        <a:ext cx="7633500" cy="352336"/>
      </dsp:txXfrm>
    </dsp:sp>
    <dsp:sp modelId="{E128DCBD-F30F-44C5-90CA-4777D044AE2F}">
      <dsp:nvSpPr>
        <dsp:cNvPr id="0" name=""/>
        <dsp:cNvSpPr/>
      </dsp:nvSpPr>
      <dsp:spPr>
        <a:xfrm>
          <a:off x="0" y="2139789"/>
          <a:ext cx="9300684" cy="1719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145796" rIns="721836" bIns="170688" numCol="1" spcCol="1270" rtlCol="0" anchor="t" anchorCtr="0">
          <a:noAutofit/>
        </a:bodyPr>
        <a:lstStyle/>
        <a:p>
          <a:pPr marL="228600" lvl="1" indent="-228600" algn="l" defTabSz="1066800" rtl="0">
            <a:lnSpc>
              <a:spcPct val="90000"/>
            </a:lnSpc>
            <a:spcBef>
              <a:spcPct val="0"/>
            </a:spcBef>
            <a:spcAft>
              <a:spcPct val="15000"/>
            </a:spcAft>
            <a:buChar char="•"/>
          </a:pPr>
          <a:r>
            <a:rPr lang="en-US" sz="2400" kern="1200" dirty="0"/>
            <a:t>Unterstützung bei der Abdeckung verschreibungspflichtiger Medikamente durch Medicare.</a:t>
          </a:r>
        </a:p>
        <a:p>
          <a:pPr marL="228600" lvl="1" indent="-228600" algn="l" defTabSz="1066800" rtl="0">
            <a:lnSpc>
              <a:spcPct val="90000"/>
            </a:lnSpc>
            <a:spcBef>
              <a:spcPct val="0"/>
            </a:spcBef>
            <a:spcAft>
              <a:spcPct val="15000"/>
            </a:spcAft>
            <a:buChar char="•"/>
          </a:pPr>
          <a:r>
            <a:rPr lang="en-US" sz="2400" kern="1200"/>
            <a:t>Reduziert Teil-D-Prämien, Selbstbehalte und Zuzahlungen basierend auf Einkommen und Vermögen.</a:t>
          </a:r>
        </a:p>
      </dsp:txBody>
      <dsp:txXfrm>
        <a:off x="0" y="2139789"/>
        <a:ext cx="9300684" cy="1719900"/>
      </dsp:txXfrm>
    </dsp:sp>
    <dsp:sp modelId="{5C328C96-D91F-4CCB-9D95-C0651D0CF141}">
      <dsp:nvSpPr>
        <dsp:cNvPr id="0" name=""/>
        <dsp:cNvSpPr/>
      </dsp:nvSpPr>
      <dsp:spPr>
        <a:xfrm>
          <a:off x="455891" y="1751742"/>
          <a:ext cx="7700594" cy="49935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en-US" sz="2800" b="1"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Zusätzliche Hilfe (Zuschuss für Geringverdiener)</a:t>
          </a:r>
          <a:endParaRPr lang="en-US" sz="2800" kern="1200">
            <a:solidFill>
              <a:schemeClr val="bg1"/>
            </a:solidFill>
          </a:endParaRPr>
        </a:p>
      </dsp:txBody>
      <dsp:txXfrm>
        <a:off x="480267" y="1776118"/>
        <a:ext cx="7651842" cy="450599"/>
      </dsp:txXfrm>
    </dsp:sp>
    <dsp:sp modelId="{DBEE6CB2-8397-4670-B430-48325A9FF035}">
      <dsp:nvSpPr>
        <dsp:cNvPr id="0" name=""/>
        <dsp:cNvSpPr/>
      </dsp:nvSpPr>
      <dsp:spPr>
        <a:xfrm>
          <a:off x="0" y="4527233"/>
          <a:ext cx="9300684" cy="992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145796" rIns="721836" bIns="170688" numCol="1" spcCol="1270" rtlCol="0" anchor="t" anchorCtr="0">
          <a:noAutofit/>
        </a:bodyPr>
        <a:lstStyle/>
        <a:p>
          <a:pPr marL="228600" lvl="1" indent="-228600" algn="l" defTabSz="1066800" rtl="0">
            <a:lnSpc>
              <a:spcPct val="90000"/>
            </a:lnSpc>
            <a:spcBef>
              <a:spcPct val="0"/>
            </a:spcBef>
            <a:spcAft>
              <a:spcPct val="15000"/>
            </a:spcAft>
            <a:buNone/>
          </a:pPr>
          <a:r>
            <a:rPr lang="en-US" sz="2400" kern="1200"/>
            <a:t>Die Höhe der Unterstützung richtet sich nach dem jeweiligen Jahreseinkommen.</a:t>
          </a:r>
        </a:p>
      </dsp:txBody>
      <dsp:txXfrm>
        <a:off x="0" y="4527233"/>
        <a:ext cx="9300684" cy="992250"/>
      </dsp:txXfrm>
    </dsp:sp>
    <dsp:sp modelId="{CDEAA6E9-2779-4085-BF73-AFDFA0ECACA1}">
      <dsp:nvSpPr>
        <dsp:cNvPr id="0" name=""/>
        <dsp:cNvSpPr/>
      </dsp:nvSpPr>
      <dsp:spPr>
        <a:xfrm>
          <a:off x="247247" y="3837153"/>
          <a:ext cx="8870114" cy="73306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SeniorCare-Hilfsprogramm für verschreibungspflichtige Medikamente</a:t>
          </a:r>
          <a:endParaRPr lang="en-US" sz="2800" kern="1200" dirty="0">
            <a:solidFill>
              <a:schemeClr val="bg1"/>
            </a:solidFill>
          </a:endParaRPr>
        </a:p>
      </dsp:txBody>
      <dsp:txXfrm>
        <a:off x="283032" y="3872938"/>
        <a:ext cx="8798544" cy="6614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rtl="0"/>
            <a:fld id="{F4AEF1D8-FE66-40DE-BEA9-F264C3085218}" type="datetimeFigureOut">
              <a:rPr lang="en-US" smtClean="0"/>
              <a:t>8/5/2025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rtl="0"/>
            <a:fld id="{F449BC52-0936-42A9-932D-B81989AEBC12}"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5FF3E348-6D6C-44E4-93D9-F56BB53943EC}" type="datetimeFigureOut">
              <a:rPr lang="en-US" smtClean="0"/>
              <a:t>8/5/2025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7C9C807D-BE9E-427D-9F45-69604B66C09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Hallo und willkommen zu dieser Bildungsreihe mit dem Titel „Willkommen bei Medicare“.  </a:t>
            </a:r>
          </a:p>
          <a:p>
            <a:pPr rtl="0"/>
            <a:endParaRPr lang="en-US" dirty="0"/>
          </a:p>
          <a:p>
            <a:pPr rtl="0"/>
            <a:r>
              <a:rPr lang="en-US"/>
              <a:t>Dieses Programm wird vom WI Department of Health Services präsentiert, das das Wisconsin State Health Insurance Assistance Program oder SHIP betreibt, einen lokalen öffentlichen Dienst für Menschen mit Medicare.  Jeder Staat hat ein SHIP-Programm.  In Wisconsin können Sie kostenlose und unvoreingenommene Hilfe bei Medicare von örtlichen SHIP-Beratern oder einer unserer gebührenfreien Helplines erhalten.</a:t>
            </a:r>
          </a:p>
          <a:p>
            <a:pPr rtl="0"/>
            <a:endParaRPr lang="en-US" b="1" dirty="0"/>
          </a:p>
          <a:p>
            <a:pPr rtl="0"/>
            <a:r>
              <a:rPr lang="en-US" b="0"/>
              <a:t>Sie können die Folien zu dieser Präsentation herunterladen, indem Sie auf den Link in der YouTube-Videobeschreibung klicken oder zu gwaar.org/educational-videos-for-medicare-outreach gehen.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Damit ist Teil 1 des Willkommen bei Medicare-Programms abgeschlossen.  Ich hoffe, diese Informationen waren hilfreich. Im nächsten Abschnitt dieser Reihe werden die Medicare-Grundlagen besprochen, einschließlich der Medicare-Teile A und B.</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Diese Präsentation wurde Ihnen vom Wisconsin State Health Insurance Assistance Program oder von SHIP präsentiert, einem lokalen öffentlichen Dienst, der Menschen mit Medicare kostenlose und unvoreingenommene Hilfe bietet. Wenn Sie Fragen zu Medicare haben, rufen Sie eine unserer gebührenfreien Hotlines an oder wenden Sie sich noch heute an einen SHIP Medicare-Berater vor Ort. Du musst es nicht alleine schaffen!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Hallo und willkommen zu dieser Bildungsreihe mit dem Titel „Willkommen bei Medicare“.  </a:t>
            </a:r>
          </a:p>
          <a:p>
            <a:pPr rtl="0"/>
            <a:endParaRPr lang="en-US" dirty="0"/>
          </a:p>
          <a:p>
            <a:pPr rtl="0"/>
            <a:r>
              <a:rPr lang="en-US"/>
              <a:t>Dieses Programm wird vom Gesundheitsdienstleister WI Department of Health Services präsentiert, welcher das Versicherungshilfsprogramm „Wisconsin State Health Insurance Assistance Program“ oder SHIP betreibt, einen lokalen öffentlichen Dienst für Menschen mit Medicare.  Jeder Staat hat ein SHIP-Programm.  In Wisconsin können Sie kostenlose und unvoreingenommene Hilfe bei Medicare von örtlichen SHIP-Beratern oder einer unserer gebührenfreien Helplines erhalten.</a:t>
            </a:r>
          </a:p>
          <a:p>
            <a:pPr rtl="0"/>
            <a:endParaRPr lang="en-US" b="1" dirty="0"/>
          </a:p>
          <a:p>
            <a:pPr rtl="0"/>
            <a:r>
              <a:rPr lang="en-US" b="0"/>
              <a:t>Sie können die Folien zu dieser Präsentation herunterladen, indem Sie auf den Link in der YouTube-Videobeschreibung klicken oder zu gwaar.org/educational-videos-for-medicare-outreach gehen.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Dieses Projekt wird durch einen Zuschuss der Bundesverwaltung für Gemeinschaftsleben unterstützt.</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Dieses Programm bietet einen Überblick über Medicare und ist in 6 Abschnitte unterteilt.</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Ausführlichere Informationen finden Sie in Ihrem Medicare &amp; You-Handbuch, das an Medicare-Patienten verschickt wird und auch auf der Website Medicare.gov zu finden ist.  Zum leichteren Verständnis empfehlen wir Ihnen, die Teile dieser Serie der Reihe nach anzusehen.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p>
          <a:p>
            <a:pPr rtl="0"/>
            <a:r>
              <a:rPr lang="en-US"/>
              <a:t>Willkommen zum zweiten Teil dieser Serie.  Im letzten Abschnitt haben wir darüber gesprochen, wie und wann man sich anmelden muss. Jetzt gehen wir einige Medicare-Grundlagen durch.</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Diese Tabelle bietet eine kurze Zusammenfassung dessen, was die einzelnen Teile von Medicare abdecken. </a:t>
            </a:r>
          </a:p>
          <a:p>
            <a:pPr rtl="0"/>
            <a:r>
              <a:rPr lang="en-US"/>
              <a:t>	Teil A:  Deckt die stationäre Pflege in Krankenhäusern und Pflegeeinrichtungen sowie Hospize, häusliche Krankenpflege und Blutspende ab, die Sie möglicherweise als stationärer Patient erhalten.</a:t>
            </a:r>
          </a:p>
          <a:p>
            <a:pPr rtl="0"/>
            <a:r>
              <a:rPr lang="en-US"/>
              <a:t>	Teil B:  Deckt ärztliche Leistungen, ambulante Pflege, häusliche Krankenpflege und viele präventive Leistungen ab.</a:t>
            </a:r>
          </a:p>
          <a:p>
            <a:pPr rtl="0"/>
            <a:r>
              <a:rPr lang="en-US"/>
              <a:t>	(</a:t>
            </a:r>
            <a:r>
              <a:rPr lang="en-US" b="1" i="1"/>
              <a:t>Teil A und Teil B gelten als Original Medicare.)</a:t>
            </a:r>
          </a:p>
          <a:p>
            <a:pPr rtl="0"/>
            <a:r>
              <a:rPr lang="en-US"/>
              <a:t>	Medicare Advantage Plans (auch bekannt als Teil C):  Sind eine Alternative zu Original Medicare.  Sie werden von privaten Versicherungsgesellschaften verwaltet, die einen Vertrag mit Medicare haben.  Diese Pläne umfassen Teil A und B und normalerweise Teil D.</a:t>
            </a:r>
          </a:p>
          <a:p>
            <a:pPr rtl="0"/>
            <a:r>
              <a:rPr lang="en-US"/>
              <a:t>	Teil D:  Hilft, die Kosten für verschreibungspflichtige Medikamente zu decken. Diese Pläne werden von privaten Versicherungsunternehmen durchgeführt, die den von Medicare festgelegten Regeln folgen. </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Werfen wir einen genaueren Blick auf die Vorteile von Teil A.</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Teil A hilft bei der Deckung der Kosten für: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Stationäre Pflege in einem Krankenhaus oder einer qualifizierten Pflegeeinrichtung.  Es deckt auch Blut ab, das Sie möglicherweise stationär, in der häuslichen Krankenpflege und in der Hospizpflege erhalten.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Die IT deckt nicht ab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Privater Pflegedienst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Privatraum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Fernsehen oder Telefon, wenn das Krankenhaus hierfür eine gesonderte Gebühr erhebt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Körperpflegeartikel wie Rasierer oder Hausschuhe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Oder pflegerische Betreuung (bei der es sich um nicht qualifizierte Pflege handelt) in einem Pflegeheim</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 meisten Menschen zahlen für Teil A keine Prämie. Personen, die weniger als 10 Jahre lang Steuern an die Sozialversicherung gezahlt haben, müssen möglicherweise eine Prämie zahlen.</a:t>
            </a:r>
          </a:p>
          <a:p>
            <a:pPr rtl="0"/>
            <a:r>
              <a:rPr lang="en-US"/>
              <a:t>Für Teil A gibt es einen Selbstbehalt. </a:t>
            </a:r>
            <a:r>
              <a:rPr lang="en-US" i="1"/>
              <a:t>Der Selbstbehalt basiert auf Leistungsperioden (die 60 Tage dauern). </a:t>
            </a:r>
            <a:r>
              <a:rPr lang="en-US"/>
              <a:t>Der Leistungszeitraum beginnt an dem Tag, an dem Sie stationär in ein Krankenhaus oder eine Pflegeeinrichtung eingewiesen werden. Der Leistungszeitraum endet, wenn Sie 60 Tage hintereinander keine stationäre Behandlung im Krankenhaus oder in einer qualifizierten Pflegeeinrichtung in Anspruch genommen haben. Wenn Sie nach Ablauf eines Leistungszeitraums ein Krankenhaus oder eine Pflegeeinrichtung aufsuchen, beginnt ein neuer Leistungszeitraum. </a:t>
            </a:r>
          </a:p>
          <a:p>
            <a:pPr rtl="0"/>
            <a:r>
              <a:rPr lang="en-US"/>
              <a:t>Sie müssen für jeden Leistungszeitraum den Teil-A-Selbstbehalt für stationäre Krankenhausaufenthalte bezahlen. Leistungszeiträume können sich über mehrere Kalenderjahre erstrecken.</a:t>
            </a:r>
          </a:p>
          <a:p>
            <a:pPr rtl="0"/>
            <a:endParaRPr lang="en-US" dirty="0"/>
          </a:p>
          <a:p>
            <a:pPr rtl="0"/>
            <a:r>
              <a:rPr lang="en-US"/>
              <a:t>Möglicherweise müssen Sie auch einen festgelegten Geldbetrag pro Tag oder eine „Zuzahlung“ zahlen, wenn Sie stationär in einem Krankenhaus oder einer Pflegeeinrichtung untergebracht sind.</a:t>
            </a:r>
          </a:p>
          <a:p>
            <a:pPr rtl="0"/>
            <a:endParaRPr lang="en-US" dirty="0"/>
          </a:p>
          <a:p>
            <a:pPr rtl="0"/>
            <a:r>
              <a:rPr lang="en-US"/>
              <a:t>Für häusliche Krankenpflege oder Hospizpflege ist KEINE Zuzahlung erforderlich. Sie müssen bestimmte Voraussetzungen erfüllen, um die häusliche Krankenpflege oder die Hospizpflege abzudecken.</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en-US"/>
              <a:t>Bei Original Medicare gibt es keinen Selbstbeteiligungshöchstbetrag. (Wir werden im nächsten Abschnitt über die Medicare-Zusatzversicherung (oder Medigap-Versicherung) sprechen und wie sie bei diesen Kosten helfen kann.)</a:t>
            </a:r>
          </a:p>
          <a:p>
            <a:pPr marL="171450" indent="-171450" rtl="0">
              <a:buFont typeface="Arial" panose="020B0604020202020204" pitchFamily="34" charset="0"/>
              <a:buChar char="•"/>
            </a:pPr>
            <a:endParaRPr lang="en-US" dirty="0"/>
          </a:p>
          <a:p>
            <a:pPr marL="0" indent="0" rtl="0">
              <a:buFont typeface="Arial" panose="020B0604020202020204" pitchFamily="34" charset="0"/>
              <a:buNone/>
            </a:pPr>
            <a:r>
              <a:rPr lang="en-US"/>
              <a:t>Bitte beachten Sie, dass sich die Kosten jedes Jahr ändern. Um die aktuellen Kosten im Rahmen der Krankenhausversicherung Teil A einzusehen, besuchen Sie bitte </a:t>
            </a:r>
            <a:r>
              <a:rPr lang="en-US" sz="1800" u="sng">
                <a:solidFill>
                  <a:srgbClr val="1F3864"/>
                </a:solidFill>
                <a:effectLst/>
                <a:latin typeface="Calibri" panose="020F0502020204030204" charset="0"/>
                <a:ea typeface="Calibri" panose="020F0502020204030204" charset="0"/>
                <a:hlinkClick r:id="rId3"/>
              </a:rPr>
              <a:t>www.medicare.gov/basics/costs/medicare-costs</a:t>
            </a:r>
            <a:r>
              <a:rPr lang="en-US" sz="1800" u="sng">
                <a:solidFill>
                  <a:srgbClr val="1F3864"/>
                </a:solidFill>
                <a:effectLst/>
                <a:latin typeface="Calibri" panose="020F0502020204030204" charset="0"/>
                <a:ea typeface="Calibri" panose="020F0502020204030204" charset="0"/>
              </a:rPr>
              <a:t> .</a:t>
            </a: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Diese Grafik zeigt die Teil-A-Kosten im Zusammenhang mit einem stationären Krankenhausaufenthalt.</a:t>
            </a:r>
          </a:p>
          <a:p>
            <a:pPr marL="171450" indent="-171450" rtl="0">
              <a:buFont typeface="Arial" panose="020B0604020202020204" pitchFamily="34" charset="0"/>
              <a:buChar char="•"/>
            </a:pPr>
            <a:r>
              <a:rPr lang="en-US"/>
              <a:t>Für die ersten 60 Tage im Krankenhaus muss der Patient den Teil-A-Selbstbehalt bezahlen; Medicare übernimmt den Rest der gedeckten Kosten.</a:t>
            </a:r>
          </a:p>
          <a:p>
            <a:pPr marL="171450" indent="-171450" rtl="0">
              <a:buFont typeface="Arial" panose="020B0604020202020204" pitchFamily="34" charset="0"/>
              <a:buChar char="•"/>
            </a:pPr>
            <a:r>
              <a:rPr lang="en-US"/>
              <a:t>Für die Tage 61–90 muss der Patient einen festgelegten Betrag pro Tag zahlen, eine sogenannte Zuzahlung. Dieser Betrag ändert sich jedes Kalenderjahr. Den Rest übernimmt Medicare.</a:t>
            </a:r>
          </a:p>
          <a:p>
            <a:pPr marL="171450" indent="-171450" rtl="0">
              <a:buFont typeface="Arial" panose="020B0604020202020204" pitchFamily="34" charset="0"/>
              <a:buChar char="•"/>
            </a:pPr>
            <a:r>
              <a:rPr lang="en-US"/>
              <a:t>Für die Tage 91 bis 150 zahlt der Patient eine festgelegte, höhere Zuzahlung pro Tag, und Medicare übernimmt den Rest.</a:t>
            </a:r>
          </a:p>
          <a:p>
            <a:pPr rtl="0"/>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t>Die aktuellen Kosten für die Medicare-Teil-A-Versicherung für stationäre Krankenhäuser finden Sie unter </a:t>
            </a:r>
            <a:r>
              <a:rPr lang="en-US" sz="1800" u="sng">
                <a:solidFill>
                  <a:srgbClr val="1F3864"/>
                </a:solidFill>
                <a:effectLst/>
                <a:latin typeface="Calibri" panose="020F0502020204030204" charset="0"/>
                <a:ea typeface="Calibri" panose="020F0502020204030204" charset="0"/>
                <a:hlinkClick r:id="rId3"/>
              </a:rPr>
              <a:t>www.medicare.gov/basics/costs/medicare-costs</a:t>
            </a:r>
            <a:r>
              <a:rPr lang="en-US" sz="1800" u="sng">
                <a:solidFill>
                  <a:srgbClr val="1F3864"/>
                </a:solidFill>
                <a:effectLst/>
                <a:latin typeface="Calibri" panose="020F0502020204030204" charset="0"/>
                <a:ea typeface="Calibri" panose="020F0502020204030204" charset="0"/>
              </a:rPr>
              <a:t> </a:t>
            </a: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Dieses Projekt wird durch einen Zuschuss der Bundesverwaltung für Gemeinschaftsleben unterstützt.</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Nach einem stationären Krankenhaustag, der mindestens drei Tage dauert, kann Medicare Teil A einen Aufenthalt in einer qualifizierten Pflegeeinrichtung abdecken. </a:t>
            </a:r>
          </a:p>
          <a:p>
            <a:pPr marL="171450" indent="-171450" rtl="0">
              <a:buFont typeface="Arial" panose="020B0604020202020204" pitchFamily="34" charset="0"/>
              <a:buChar char="•"/>
            </a:pPr>
            <a:r>
              <a:rPr lang="en-US"/>
              <a:t>In den ersten 20 Tagen nach Erfüllung des Selbstbehalts für stationäre Krankenhausaufenthalte übernimmt Medicare alle gedeckten Kosten.</a:t>
            </a:r>
          </a:p>
          <a:p>
            <a:pPr marL="171450" indent="-171450" rtl="0">
              <a:buFont typeface="Arial" panose="020B0604020202020204" pitchFamily="34" charset="0"/>
              <a:buChar char="•"/>
            </a:pPr>
            <a:r>
              <a:rPr lang="en-US"/>
              <a:t>Für den Tag 21 bis 100 zahlen Sie einen festgelegten Betrag pro Tag (eine tägliche Zuzahlung), und Medicare zahlt den Rest.</a:t>
            </a:r>
          </a:p>
          <a:p>
            <a:pPr marL="171450" indent="-171450" rtl="0">
              <a:buFont typeface="Arial" panose="020B0604020202020204" pitchFamily="34" charset="0"/>
              <a:buChar char="•"/>
            </a:pPr>
            <a:r>
              <a:rPr lang="en-US"/>
              <a:t>Medicare übernimmt keine Kosten nach dem 100. Tag. </a:t>
            </a:r>
          </a:p>
          <a:p>
            <a:pPr marL="0" indent="0" rtl="0">
              <a:buFont typeface="Arial" panose="020B060402020202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Die aktuellen Zuzahlungsbeträge für Teil A finden Sie unter </a:t>
            </a:r>
            <a:r>
              <a:rPr lang="en-US" sz="1800" u="sng">
                <a:solidFill>
                  <a:srgbClr val="1F3864"/>
                </a:solidFill>
                <a:effectLst/>
                <a:latin typeface="Calibri" panose="020F0502020204030204" charset="0"/>
                <a:ea typeface="Calibri" panose="020F0502020204030204" charset="0"/>
                <a:hlinkClick r:id="rId3"/>
              </a:rPr>
              <a:t>www.medicare.gov/basics/costs/medicare-costs</a:t>
            </a:r>
            <a:r>
              <a:rPr lang="en-US" sz="1800" u="sng">
                <a:solidFill>
                  <a:srgbClr val="1F3864"/>
                </a:solidFill>
                <a:effectLst/>
                <a:latin typeface="Calibri" panose="020F0502020204030204" charset="0"/>
                <a:ea typeface="Calibri" panose="020F0502020204030204" charset="0"/>
              </a:rPr>
              <a:t> </a:t>
            </a:r>
            <a:endParaRPr lang="en-US" dirty="0"/>
          </a:p>
          <a:p>
            <a:pPr rtl="0"/>
            <a:endParaRPr lang="en-US" altLang="en-US" dirty="0"/>
          </a:p>
          <a:p>
            <a:pPr marL="0" indent="0" rtl="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Ihr Krankenhausstatus ist eine komplexe medizinische Entscheidung, die auf dem Urteil Ihres Arztes und Ihrem Bedarf an medizinisch notwendiger Krankenhausbehandlung basiert.  </a:t>
            </a:r>
          </a:p>
          <a:p>
            <a:pPr marL="171450" indent="-171450" rtl="0">
              <a:buFont typeface="Arial" panose="020B0604020202020204" pitchFamily="34" charset="0"/>
              <a:buChar char="•"/>
            </a:pPr>
            <a:r>
              <a:rPr lang="en-US"/>
              <a:t>Sie sind stationär, wenn Sie mit ärztlicher Anordnung offiziell ins Krankenhaus eingeliefert werden.  </a:t>
            </a:r>
          </a:p>
          <a:p>
            <a:pPr marL="171450" indent="-171450" rtl="0">
              <a:buFont typeface="Arial" panose="020B0604020202020204" pitchFamily="34" charset="0"/>
              <a:buChar char="•"/>
            </a:pPr>
            <a:r>
              <a:rPr lang="en-US"/>
              <a:t>Wenn der Arzt keine Aufnahmeanordnung für Sie ausgestellt hat, handelt es sich um einen ambulanten Patienten.  Ein Besuch in der Notaufnahme gilt als ambulant.</a:t>
            </a:r>
          </a:p>
          <a:p>
            <a:pPr marL="171450" indent="-171450" rtl="0">
              <a:buFont typeface="Arial" panose="020B0604020202020204" pitchFamily="34" charset="0"/>
              <a:buChar char="•"/>
            </a:pPr>
            <a:r>
              <a:rPr lang="en-US"/>
              <a:t>Wenn Sie im Rahmen eines „Beobachtungsstatus“ im Krankenhaus sind, sind Sie ambulant – auch wenn Sie übernachten. Medicare Teil A zahlt nichts. Teil B zahlt die Leistungen von Ärzten und ambulanten Krankenhausleistungen, nachdem Sie Ihre Selbstbehalte, Mitversicherung und Zuzahlungen bezahlt haben.</a:t>
            </a:r>
          </a:p>
          <a:p>
            <a:pPr marL="171450" indent="-171450" rtl="0">
              <a:buFont typeface="Arial" panose="020B0604020202020204" pitchFamily="34" charset="0"/>
              <a:buChar char="•"/>
            </a:pPr>
            <a:r>
              <a:rPr lang="en-US"/>
              <a:t>Für Medikamente, die Sie während eines Beobachtungsaufenthalts erhalten, müssen Sie wahrscheinlich  selbst zahlen und ein Antragsformular zur Erstattung bei Ihrer Medikamentenversicherung einreichen.  Sie können in Ihrem Teil-D-Plan ein Antragsformular für Apotheken außerhalb des Netzwerks anfordern.</a:t>
            </a:r>
          </a:p>
          <a:p>
            <a:pPr rtl="0"/>
            <a:endParaRPr lang="en-US" altLang="en-US" dirty="0"/>
          </a:p>
          <a:p>
            <a:pPr marL="171450" marR="0" lvl="0" indent="-171450" algn="l" defTabSz="914400" rtl="0" eaLnBrk="1" fontAlgn="auto" latinLnBrk="0" hangingPunct="1">
              <a:lnSpc>
                <a:spcPct val="110000"/>
              </a:lnSpc>
              <a:spcBef>
                <a:spcPts val="580"/>
              </a:spcBef>
              <a:spcAft>
                <a:spcPts val="0"/>
              </a:spcAft>
              <a:buClrTx/>
              <a:buSzTx/>
              <a:buFont typeface="Arial" panose="020B0604020202020204" pitchFamily="34" charset="0"/>
              <a:buChar char="•"/>
              <a:defRPr/>
            </a:pPr>
            <a:r>
              <a:rPr lang="en-US"/>
              <a:t>Wenn Sie länger als ein paar Stunden im Krankenhaus bleiben, fragen Sie Ihren Arzt oder das Krankenhauspersonal nach Ihrem Zustand.  Krankenhäuser sind verpflichtet, Ihnen eine Mitteilung über Ihren Status zukommen zu lassen, wenn Ihr Beobachtungsaufenthalt länger als 24 Stunden dauert.</a:t>
            </a:r>
          </a:p>
          <a:p>
            <a:pPr marL="171450" marR="0" lvl="0" indent="-171450" algn="l" defTabSz="914400" rtl="0" eaLnBrk="1" fontAlgn="auto" latinLnBrk="0" hangingPunct="1">
              <a:lnSpc>
                <a:spcPct val="110000"/>
              </a:lnSpc>
              <a:spcBef>
                <a:spcPts val="580"/>
              </a:spcBef>
              <a:spcAft>
                <a:spcPts val="0"/>
              </a:spcAft>
              <a:buClrTx/>
              <a:buSzTx/>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Medicare Teil B.</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Teil B deckt medizinisch notwendige ambulante Leistungen und Verbrauchsmaterialien ab, darunter:</a:t>
            </a:r>
          </a:p>
          <a:p>
            <a:pPr rtl="0"/>
            <a:endParaRPr lang="en-US" dirty="0"/>
          </a:p>
          <a:p>
            <a:pPr marL="342900" indent="-342900" rtl="0">
              <a:spcBef>
                <a:spcPts val="450"/>
              </a:spcBef>
              <a:buFont typeface="Wingdings" panose="05000000000000000000" pitchFamily="2" charset="2"/>
              <a:buChar char="§"/>
            </a:pPr>
            <a:r>
              <a:rPr lang="en-US" sz="1200">
                <a:solidFill>
                  <a:prstClr val="black"/>
                </a:solidFill>
              </a:rPr>
              <a:t>Dienstleistungen der Ärzte</a:t>
            </a:r>
          </a:p>
          <a:p>
            <a:pPr marL="342900" indent="-342900" rtl="0">
              <a:spcBef>
                <a:spcPts val="450"/>
              </a:spcBef>
              <a:buFont typeface="Wingdings" panose="05000000000000000000" pitchFamily="2" charset="2"/>
              <a:buChar char="§"/>
            </a:pPr>
            <a:r>
              <a:rPr lang="en-US" sz="1200">
                <a:solidFill>
                  <a:prstClr val="black"/>
                </a:solidFill>
              </a:rPr>
              <a:t>Ambulante medizinische und chirurgische Dienstleistungen und Bedarfsartikel</a:t>
            </a:r>
          </a:p>
          <a:p>
            <a:pPr marL="342900" indent="-342900" rtl="0">
              <a:spcBef>
                <a:spcPts val="450"/>
              </a:spcBef>
              <a:buFont typeface="Wingdings" panose="05000000000000000000" pitchFamily="2" charset="2"/>
              <a:buChar char="§"/>
            </a:pPr>
            <a:r>
              <a:rPr lang="en-US" sz="1200">
                <a:solidFill>
                  <a:prstClr val="black"/>
                </a:solidFill>
              </a:rPr>
              <a:t>Klinische Labortests</a:t>
            </a:r>
          </a:p>
          <a:p>
            <a:pPr marL="342900" indent="-342900" rtl="0">
              <a:spcBef>
                <a:spcPts val="450"/>
              </a:spcBef>
              <a:buFont typeface="Wingdings" panose="05000000000000000000" pitchFamily="2" charset="2"/>
              <a:buChar char="§"/>
            </a:pPr>
            <a:r>
              <a:rPr lang="en-US" sz="1200">
                <a:solidFill>
                  <a:prstClr val="black"/>
                </a:solidFill>
              </a:rPr>
              <a:t>Langlebige medizinische Ausrüstung (möglicherweise müssen bestimmte Lieferanten genutzt werden)</a:t>
            </a:r>
          </a:p>
          <a:p>
            <a:pPr marL="342900" indent="-342900" rtl="0">
              <a:spcBef>
                <a:spcPts val="450"/>
              </a:spcBef>
              <a:buFont typeface="Wingdings" panose="05000000000000000000" pitchFamily="2" charset="2"/>
              <a:buChar char="§"/>
            </a:pPr>
            <a:r>
              <a:rPr lang="en-US" sz="1200">
                <a:solidFill>
                  <a:prstClr val="black"/>
                </a:solidFill>
              </a:rPr>
              <a:t>Zubehör für Diabetikertests</a:t>
            </a:r>
          </a:p>
          <a:p>
            <a:pPr marL="342900" indent="-342900" rtl="0">
              <a:spcBef>
                <a:spcPts val="450"/>
              </a:spcBef>
              <a:buFont typeface="Wingdings" panose="05000000000000000000" pitchFamily="2" charset="2"/>
              <a:buChar char="§"/>
            </a:pPr>
            <a:r>
              <a:rPr lang="en-US" sz="1200">
                <a:solidFill>
                  <a:prstClr val="black"/>
                </a:solidFill>
              </a:rPr>
              <a:t>Vorbeugende Dienste (wie Grippeschutzimpfungen und ein jährlicher Wellnessbesuch) und</a:t>
            </a:r>
          </a:p>
          <a:p>
            <a:pPr marL="342900" indent="-342900" rtl="0">
              <a:spcBef>
                <a:spcPts val="450"/>
              </a:spcBef>
              <a:buFont typeface="Wingdings" panose="05000000000000000000" pitchFamily="2" charset="2"/>
              <a:buChar char="§"/>
            </a:pPr>
            <a:r>
              <a:rPr lang="en-US" sz="1200">
                <a:solidFill>
                  <a:prstClr val="black"/>
                </a:solidFill>
              </a:rPr>
              <a:t>Häusliche Krankenpflege</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Um eine Medicare-Teil-B-Krankenversicherung abzuschließen, müssen Sie jeden Monat eine Prämie zahlen. Die monatliche Prämie ändert sich jedes Jahr. </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Menschen mit Medicare, die über ein höheres Einkommen verfügen, zahlen höhere monatliche Prämien für Medicare Teil B. Diese einkommensabhängigen monatlichen Prämiensätze werden als einkommensabhängiger monatlicher Anpassungsbetrag (IRMAA) bezeichnet und betreffen etwa 5 % der Menschen mit Medicare. Die Sozialversicherung verwendet Ihre IRS-Daten von vor zwei Jahren, um festzustellen, ob Sie eine höhere Teil-B-Prämie zahlen müssen.   </a:t>
            </a:r>
          </a:p>
          <a:p>
            <a:pPr rtl="0"/>
            <a:endParaRPr lang="en-US" dirty="0"/>
          </a:p>
          <a:p>
            <a:pPr rtl="0"/>
            <a:r>
              <a:rPr lang="en-US"/>
              <a:t>Die Teil-B-Prämie kann von Ihrem monatlichen Sozialversicherungsscheck abgezogen werden. Wenn Ihre Teil-B-Prämie nicht von Ihrem Scheck abgezogen wird, kann Medicare Ihnen eine Rechnung stellen. Medicare Easy Pay ermöglicht es Menschen, ihre Medicare-Prämienzahlungen jeden Monat automatisch von einem Spar- oder Girokonto abbuchen zu lassen.</a:t>
            </a:r>
          </a:p>
          <a:p>
            <a:pPr rtl="0"/>
            <a:endParaRPr lang="en-US" dirty="0"/>
          </a:p>
          <a:p>
            <a:pPr rtl="0"/>
            <a:r>
              <a:rPr lang="en-US"/>
              <a:t>Für Teil B</a:t>
            </a:r>
            <a:r>
              <a:rPr lang="en-US" b="1"/>
              <a:t> </a:t>
            </a:r>
            <a:r>
              <a:rPr lang="en-US"/>
              <a:t>gibt es einen jährlichen Selbstbehalt.  </a:t>
            </a:r>
          </a:p>
          <a:p>
            <a:pPr rtl="0"/>
            <a:endParaRPr lang="en-US" dirty="0"/>
          </a:p>
          <a:p>
            <a:pPr rtl="0"/>
            <a:r>
              <a:rPr lang="en-US"/>
              <a:t>Für die meisten abgedeckten Leistungen (wie ärztliche Leistungen und einige präventive Leistungen) übernimmt Medicare 80 % der Kosten, und Sie zahlen die Mitversicherung, also die restlichen 20 %, sofern der Anbieter die Medicare-Abtretung akzeptiert. Das bedeutet, dass der Anbieter die von Medicare gezahlten Beträge in voller Höhe akzeptiert. Nimmt der Anbieter den Auftrag nicht an, kann er Ihnen weitere 15 % in Rechnung stellen. </a:t>
            </a:r>
          </a:p>
          <a:p>
            <a:pPr rtl="0"/>
            <a:endParaRPr lang="en-US" dirty="0"/>
          </a:p>
          <a:p>
            <a:pPr rtl="0"/>
            <a:r>
              <a:rPr lang="en-US"/>
              <a:t>*Viele präventive Leistungen von Medicare sind vollständig abgedeckt und erfordern keine Selbstzahlung.</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Um die aktuellen Kosten im Rahmen der Medicare Teil B-Krankenversicherung einzusehen, besuchen Sie </a:t>
            </a:r>
            <a:r>
              <a:rPr lang="en-US" sz="1800" u="sng">
                <a:solidFill>
                  <a:srgbClr val="1F3864"/>
                </a:solidFill>
                <a:effectLst/>
                <a:latin typeface="Calibri" panose="020F0502020204030204" charset="0"/>
                <a:ea typeface="Calibri" panose="020F0502020204030204" charset="0"/>
                <a:hlinkClick r:id="rId3"/>
              </a:rPr>
              <a:t>www.medicare.gov/basics/costs/medicare-costs</a:t>
            </a:r>
            <a:r>
              <a:rPr lang="en-US" sz="1800" u="sng">
                <a:solidFill>
                  <a:srgbClr val="1F3864"/>
                </a:solidFill>
                <a:effectLst/>
                <a:latin typeface="Calibri" panose="020F0502020204030204" charset="0"/>
                <a:ea typeface="Calibri" panose="020F0502020204030204" charset="0"/>
              </a:rPr>
              <a:t>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de-DE" dirty="0" err="1"/>
              <a:t>Medicare</a:t>
            </a:r>
            <a:r>
              <a:rPr lang="de-DE" dirty="0"/>
              <a:t>-Patienten mit höherem Einkommen zahlen höhere monatliche Prämien für </a:t>
            </a:r>
            <a:r>
              <a:rPr lang="de-DE" dirty="0" err="1"/>
              <a:t>Medicare</a:t>
            </a:r>
            <a:r>
              <a:rPr lang="de-DE" dirty="0"/>
              <a:t> Teil B. </a:t>
            </a:r>
          </a:p>
          <a:p>
            <a:pPr rtl="0"/>
            <a:endParaRPr lang="de-DE" dirty="0"/>
          </a:p>
          <a:p>
            <a:pPr rtl="0"/>
            <a:r>
              <a:rPr lang="de-DE" dirty="0"/>
              <a:t>Diese einkommensabhängigen monatlichen Prämiensätze werden als einkommensabhängiger monatlicher Anpassungsbetrag (Income </a:t>
            </a:r>
            <a:r>
              <a:rPr lang="de-DE" dirty="0" err="1"/>
              <a:t>Related</a:t>
            </a:r>
            <a:r>
              <a:rPr lang="de-DE" dirty="0"/>
              <a:t> </a:t>
            </a:r>
            <a:r>
              <a:rPr lang="de-DE" dirty="0" err="1"/>
              <a:t>Monthly</a:t>
            </a:r>
            <a:r>
              <a:rPr lang="de-DE" dirty="0"/>
              <a:t> </a:t>
            </a:r>
            <a:r>
              <a:rPr lang="de-DE" dirty="0" err="1"/>
              <a:t>Adjustment</a:t>
            </a:r>
            <a:r>
              <a:rPr lang="de-DE" dirty="0"/>
              <a:t> </a:t>
            </a:r>
            <a:r>
              <a:rPr lang="de-DE" dirty="0" err="1"/>
              <a:t>Amount</a:t>
            </a:r>
            <a:r>
              <a:rPr lang="de-DE" dirty="0"/>
              <a:t>, IRMAA) bezeichnet und betreffen etwa 5 % der </a:t>
            </a:r>
            <a:r>
              <a:rPr lang="de-DE" dirty="0" err="1"/>
              <a:t>Medicare</a:t>
            </a:r>
            <a:r>
              <a:rPr lang="de-DE" dirty="0"/>
              <a:t>-Versicherten. </a:t>
            </a:r>
          </a:p>
          <a:p>
            <a:pPr rtl="0"/>
            <a:r>
              <a:rPr lang="de-DE" dirty="0"/>
              <a:t>Diese Tabelle zeigt die Prämien für Teil B für Personen mit höherem Einkommen. Der Betrag basiert auf Ihrer Steuererklärung aus den letzten zwei Jahren. </a:t>
            </a:r>
            <a:r>
              <a:rPr lang="de-DE"/>
              <a:t>Den Betrag, den Sie für Ihre Teil-B-Prämie zahlen würden, können Sie unter www.medicare.gov/basics/costs/medicare-costs einsehen.</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Medicare Teil B umfasst zwei präventive Besuche (einen Willkommensbesuch bei Medicare und einen jährlichen Wellness-Besuch) sowie eine Reihe zusätzlicher Untersuchungen und Dienstleistungen, die dazu beitragen sollen, Krankheiten vorzubeugen und medizinische Probleme frühzeitig zu erkennen, wenn die Behandlung am besten funktioniert. </a:t>
            </a:r>
          </a:p>
          <a:p>
            <a:pPr rtl="0"/>
            <a:r>
              <a:rPr lang="en-US"/>
              <a:t>Eine Beschreibung dieser vorbeugenden Leistungen finden Sie in Ihrem Medicare &amp; You-Handbuch.  </a:t>
            </a:r>
          </a:p>
          <a:p>
            <a:pPr rtl="0"/>
            <a:endParaRPr lang="en-US" dirty="0"/>
          </a:p>
          <a:p>
            <a:pPr rtl="0"/>
            <a:r>
              <a:rPr lang="en-US"/>
              <a:t>Wir empfehlen Ihnen, sich diese Leistungen anzusehen und mit Ihrem Arzt über Ihren individuellen Präventionsplan zu sprechen.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5000"/>
              </a:lnSpc>
              <a:spcBef>
                <a:spcPct val="0"/>
              </a:spcBef>
              <a:spcAft>
                <a:spcPts val="600"/>
              </a:spcAft>
            </a:pPr>
            <a:r>
              <a:rPr lang="en-US" b="1">
                <a:latin typeface="Times New Roman" panose="02020603050405020304" pitchFamily="18" charset="0"/>
                <a:cs typeface="Times New Roman" panose="02020603050405020304" pitchFamily="18" charset="0"/>
              </a:rPr>
              <a:t>Ihr „Willkommen bei Medicare“-Besuch</a:t>
            </a:r>
            <a:r>
              <a:rPr lang="en-US">
                <a:latin typeface="Times New Roman" panose="02020603050405020304" pitchFamily="18" charset="0"/>
                <a:cs typeface="Times New Roman" panose="02020603050405020304" pitchFamily="18" charset="0"/>
              </a:rPr>
              <a:t> ist während der ersten 12 Monate, in denen Sie Teil B haben, abgedeckt. </a:t>
            </a:r>
            <a:r>
              <a:rPr lang="en-US" b="1">
                <a:latin typeface="Times New Roman" panose="02020603050405020304" pitchFamily="18" charset="0"/>
                <a:cs typeface="Times New Roman" panose="02020603050405020304" pitchFamily="18" charset="0"/>
              </a:rPr>
              <a:t>Es ist wichtig zu beachten, dass es sich NICHT um eine körperliche Untersuchung handelt.  </a:t>
            </a:r>
            <a:r>
              <a:rPr lang="en-US">
                <a:latin typeface="Times New Roman" panose="02020603050405020304" pitchFamily="18" charset="0"/>
                <a:cs typeface="Times New Roman" panose="02020603050405020304" pitchFamily="18" charset="0"/>
              </a:rPr>
              <a:t>Dieser Besuch umfasst die hier aufgeführten Punkte sowie eine Überprüfung Ihrer medizinischen und sozialen Vorgeschichte im Zusammenhang mit Ihrer Gesundheit.  </a:t>
            </a:r>
            <a:r>
              <a:rPr lang="en-US"/>
              <a:t>Wenn Sie Ihren Termin vereinbaren, teilen Sie der Arztpraxis mit, dass Sie Ihren vorbeugenden Besuch „Willkommen bei Medicare“ vereinbaren möchten.  Der Besuch wird von Medicare übernommen, einschließlich Selbstbehalt und Zuzahlung.  Wenn Sie jedoch zusätzliche Tests oder Dienstleistungen in Anspruch nehmen, müssen Sie möglicherweise eine Mitversicherung zahlen und es kann der Selbstbehalt von Teil B anfallen.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lnSpc>
                <a:spcPct val="115000"/>
              </a:lnSpc>
              <a:spcBef>
                <a:spcPct val="0"/>
              </a:spcBef>
              <a:spcAft>
                <a:spcPts val="600"/>
              </a:spcAft>
              <a:buFont typeface="Arial" panose="020B0604020202020204" pitchFamily="34" charset="0"/>
              <a:buNone/>
            </a:pPr>
            <a:r>
              <a:rPr lang="en-US">
                <a:latin typeface="Times New Roman" panose="02020603050405020304" pitchFamily="18" charset="0"/>
                <a:ea typeface="Calibri" panose="020F0502020204030204" charset="0"/>
                <a:cs typeface="Times New Roman" panose="02020603050405020304" pitchFamily="18" charset="0"/>
              </a:rPr>
              <a:t>Sobald Sie Teil B länger als 12 Monate erhalten haben, übernimmt Medicare einen </a:t>
            </a:r>
            <a:r>
              <a:rPr lang="en-US" b="1">
                <a:latin typeface="Times New Roman" panose="02020603050405020304" pitchFamily="18" charset="0"/>
                <a:ea typeface="Calibri" panose="020F0502020204030204" charset="0"/>
                <a:cs typeface="Times New Roman" panose="02020603050405020304" pitchFamily="18" charset="0"/>
              </a:rPr>
              <a:t>jährlichen „Wellness“-Besuch</a:t>
            </a:r>
            <a:r>
              <a:rPr lang="en-US">
                <a:latin typeface="Times New Roman" panose="02020603050405020304" pitchFamily="18" charset="0"/>
                <a:ea typeface="Calibri" panose="020F0502020204030204" charset="0"/>
                <a:cs typeface="Times New Roman" panose="02020603050405020304" pitchFamily="18" charset="0"/>
              </a:rPr>
              <a:t>. </a:t>
            </a:r>
          </a:p>
          <a:p>
            <a:pPr marL="171450" indent="-171450" rtl="0">
              <a:lnSpc>
                <a:spcPct val="115000"/>
              </a:lnSpc>
              <a:spcBef>
                <a:spcPct val="0"/>
              </a:spcBef>
              <a:spcAft>
                <a:spcPts val="600"/>
              </a:spcAft>
              <a:buFont typeface="Arial" panose="020B0604020202020204" pitchFamily="34" charset="0"/>
              <a:buChar char="•"/>
            </a:pPr>
            <a:r>
              <a:rPr lang="en-US">
                <a:latin typeface="Times New Roman" panose="02020603050405020304" pitchFamily="18" charset="0"/>
                <a:ea typeface="Calibri" panose="020F0502020204030204" charset="0"/>
                <a:cs typeface="Times New Roman" panose="02020603050405020304" pitchFamily="18" charset="0"/>
              </a:rPr>
              <a:t>Das Hauptaugenmerk dieses Besuchs liegt auf der Erstellung und Aktualisierung eines Präventionsplans, der auf Ihrem aktuellen Gesundheitszustand und Ihren Risikofaktoren basiert.  Sie werden gebeten, eine „Gesundheitsrisikobewertung“ durchzuführen, um Ihrem Anbieter bei der Erstellung eines personalisierten Präventionsplans zu helfen. </a:t>
            </a:r>
          </a:p>
          <a:p>
            <a:pPr rtl="0">
              <a:lnSpc>
                <a:spcPct val="115000"/>
              </a:lnSpc>
              <a:spcBef>
                <a:spcPct val="0"/>
              </a:spcBef>
              <a:spcAft>
                <a:spcPts val="600"/>
              </a:spcAft>
            </a:pPr>
            <a:endParaRPr lang="en-US" altLang="en-US" dirty="0">
              <a:latin typeface="Times New Roman" panose="02020603050405020304" pitchFamily="18" charset="0"/>
              <a:cs typeface="Times New Roman" panose="02020603050405020304" pitchFamily="18" charset="0"/>
            </a:endParaRPr>
          </a:p>
          <a:p>
            <a:pPr marL="171450" indent="-171450" rtl="0">
              <a:lnSpc>
                <a:spcPct val="115000"/>
              </a:lnSpc>
              <a:spcBef>
                <a:spcPct val="0"/>
              </a:spcBef>
              <a:spcAft>
                <a:spcPts val="600"/>
              </a:spcAft>
              <a:buFont typeface="Arial" panose="020B0604020202020204" pitchFamily="34" charset="0"/>
              <a:buChar char="•"/>
            </a:pPr>
            <a:r>
              <a:rPr lang="en-US"/>
              <a:t>Der Besuch wird einmal alle 12 Monate von Medicare kostenlos übernommen, einschließlich Selbstbehalt und Zuzahlung.  Wenn Sie jedoch zusätzliche Tests oder Dienstleistungen in Anspruch nehmen, müssen Sie möglicherweise eine Mitversicherung zahlen und es kann der Selbstbehalt von Teil B anfallen.  </a:t>
            </a:r>
          </a:p>
          <a:p>
            <a:pPr marL="171450" indent="-171450" rtl="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defRPr/>
            </a:pPr>
            <a:r>
              <a:rPr lang="en-US">
                <a:latin typeface="Times New Roman" panose="02020603050405020304" pitchFamily="18" charset="0"/>
                <a:ea typeface="Calibri" panose="020F0502020204030204" charset="0"/>
                <a:cs typeface="Times New Roman" panose="02020603050405020304" pitchFamily="18" charset="0"/>
              </a:rPr>
              <a:t>Den </a:t>
            </a:r>
            <a:r>
              <a:rPr lang="en-US" i="1">
                <a:latin typeface="Times New Roman" panose="02020603050405020304" pitchFamily="18" charset="0"/>
                <a:ea typeface="Calibri" panose="020F0502020204030204" charset="0"/>
                <a:cs typeface="Times New Roman" panose="02020603050405020304" pitchFamily="18" charset="0"/>
              </a:rPr>
              <a:t>jährlichen Wellness-Besuch</a:t>
            </a:r>
            <a:r>
              <a:rPr lang="en-US">
                <a:latin typeface="Times New Roman" panose="02020603050405020304" pitchFamily="18" charset="0"/>
                <a:ea typeface="Calibri" panose="020F0502020204030204" charset="0"/>
                <a:cs typeface="Times New Roman" panose="02020603050405020304" pitchFamily="18" charset="0"/>
              </a:rPr>
              <a:t> sollten Sie namentlich anfragen und buchen .  </a:t>
            </a:r>
            <a:r>
              <a:rPr lang="en-US" b="1">
                <a:latin typeface="Times New Roman" panose="02020603050405020304" pitchFamily="18" charset="0"/>
                <a:ea typeface="Calibri" panose="020F0502020204030204" charset="0"/>
                <a:cs typeface="Times New Roman" panose="02020603050405020304" pitchFamily="18" charset="0"/>
              </a:rPr>
              <a:t>Der jährliche Wellness-Besuch</a:t>
            </a:r>
            <a:r>
              <a:rPr lang="en-US">
                <a:latin typeface="Times New Roman" panose="02020603050405020304" pitchFamily="18" charset="0"/>
                <a:ea typeface="Calibri" panose="020F0502020204030204" charset="0"/>
                <a:cs typeface="Times New Roman" panose="02020603050405020304" pitchFamily="18" charset="0"/>
              </a:rPr>
              <a:t> </a:t>
            </a:r>
            <a:r>
              <a:rPr lang="en-US" b="1">
                <a:latin typeface="Times New Roman" panose="02020603050405020304" pitchFamily="18" charset="0"/>
                <a:ea typeface="Calibri" panose="020F0502020204030204" charset="0"/>
                <a:cs typeface="Times New Roman" panose="02020603050405020304" pitchFamily="18" charset="0"/>
              </a:rPr>
              <a:t> </a:t>
            </a:r>
            <a:r>
              <a:rPr lang="en-US">
                <a:latin typeface="Times New Roman" panose="02020603050405020304" pitchFamily="18" charset="0"/>
                <a:ea typeface="Calibri" panose="020F0502020204030204" charset="0"/>
                <a:cs typeface="Times New Roman" panose="02020603050405020304" pitchFamily="18" charset="0"/>
              </a:rPr>
              <a:t>gilt NICHT als Untersuchung. </a:t>
            </a:r>
            <a:r>
              <a:rPr lang="en-US" b="1">
                <a:latin typeface="Times New Roman" panose="02020603050405020304" pitchFamily="18" charset="0"/>
                <a:ea typeface="Calibri" panose="020F0502020204030204" charset="0"/>
                <a:cs typeface="Times New Roman" panose="02020603050405020304" pitchFamily="18" charset="0"/>
              </a:rPr>
              <a:t>Medicare deckt keine körperlichen Erkrankungen ab.</a:t>
            </a:r>
            <a:r>
              <a:rPr lang="en-US">
                <a:latin typeface="Times New Roman" panose="02020603050405020304" pitchFamily="18" charset="0"/>
                <a:ea typeface="Calibri" panose="020F0502020204030204" charset="0"/>
                <a:cs typeface="Times New Roman" panose="02020603050405020304" pitchFamily="18" charset="0"/>
              </a:rPr>
              <a:t>  Wenn Sie einen Termin für eine körperliche Untersuchung vereinbaren, müssen Sie möglicherweise die vollen Kosten dafür bezahlen.</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Damit ist Teil 1 des Willkommen bei Medicare-Programms abgeschlossen.  Ich hoffe, diese Informationen waren hilfreich. Im nächsten Abschnitt dieser Reihe werden die Medicare-Grundlagen besprochen, einschließlich der Medicare-Teile A und B.</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Diese Präsentation wurde Ihnen vom Wisconsin State Health Insurance Assistance Program oder SHIP präsentiert, einem lokalen öffentlichen Dienst, der Menschen mit Medicare kostenlose und unvoreingenommene Hilfe bietet. Wenn Sie Fragen zu Medicare haben, rufen Sie eine unserer gebührenfreien Hotlines an oder wenden Sie sich noch heute an einen SHIP Medicare-Berater vor Ort. Du musst es nicht alleine schaffen!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Dieses Programm bietet einen Überblick über Medicare und ist in 6 Abschnitte unterteilt: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solidFill>
                  <a:srgbClr val="FF0000"/>
                </a:solidFill>
              </a:rPr>
              <a:t>Teil 1 :  Anmeldung bei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solidFill>
                  <a:srgbClr val="FF0000"/>
                </a:solidFill>
              </a:rPr>
              <a:t>Teil 2:   Medicare-Grundlagen; Teil A, Teil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solidFill>
                  <a:srgbClr val="FF0000"/>
                </a:solidFill>
              </a:rPr>
              <a:t>Teil 3:  Ihre Versicherungsoptionen, Original Medicare, Medicare-Zusatzversicherung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solidFill>
                  <a:srgbClr val="FF0000"/>
                </a:solidFill>
              </a:rPr>
              <a:t>Teil 4:  Medicare-Vorteilspläne (Teil C); Andere Arten der Deckung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solidFill>
                  <a:srgbClr val="FF0000"/>
                </a:solidFill>
              </a:rPr>
              <a:t>Teil 5:  Medicare Teil D (Abdeckung verschreibungspflichtiger Medikamente), WI SeniorCare und die jährliche offene Anmeldefrist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solidFill>
                  <a:srgbClr val="FF0000"/>
                </a:solidFill>
              </a:rPr>
              <a:t>Teil 6:  Hilfe für Menschen mit begrenztem Einkommen, schützen Sie sich und verhindern Sie Betrug, Überprüfung und Ressourcen</a:t>
            </a: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Ausführlichere Informationen finden Sie in Ihrem Medicare &amp; You-Handbuch, das an Medicare-Patienten verschickt wird und auch auf der Website Medicare.gov zu finden ist.  Zum leichteren Verständnis empfehlen wir Ihnen, die Teile dieser Serie der Reihe nach anzusehen. </a:t>
            </a:r>
            <a:endParaRPr lang="en-US" b="1" dirty="0">
              <a:solidFill>
                <a:srgbClr val="FF0000"/>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Hallo und willkommen zu dieser Bildungsreihe mit dem Titel „Willkommen bei Medicare“.  </a:t>
            </a:r>
          </a:p>
          <a:p>
            <a:pPr rtl="0"/>
            <a:endParaRPr lang="en-US" dirty="0"/>
          </a:p>
          <a:p>
            <a:pPr rtl="0"/>
            <a:r>
              <a:rPr lang="en-US"/>
              <a:t>Dieses Programm wird vom Gesundheitsdienstleister WI Department of Health Services präsentiert, welcher das Versicherungshilfsprogramm „Wisconsin State Health Insurance Assistance Program“ oder SHIP betreibt, einen lokalen öffentlichen Dienst für Menschen mit Medicare.  Jeder Staat hat ein SHIP-Programm.  In Wisconsin können Sie kostenlose und unvoreingenommene Hilfe bei Medicare von örtlichen SHIP-Beratern oder einer unserer gebührenfreien Helplines erhalten.</a:t>
            </a:r>
          </a:p>
          <a:p>
            <a:pPr rtl="0"/>
            <a:endParaRPr lang="en-US" b="1" dirty="0"/>
          </a:p>
          <a:p>
            <a:pPr rtl="0"/>
            <a:r>
              <a:rPr lang="en-US" b="0"/>
              <a:t>Sie können die Folien zu dieser Präsentation herunterladen, indem Sie auf den Link in der YouTube-Videobeschreibung klicken oder zu gwaar.org/educational-videos-for-medicare-outreach gehen.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Dieses Projekt wird durch einen Zuschuss der Bundesverwaltung für Gemeinschaftsleben unterstützt.</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Dieses Programm bietet einen Überblick über Medicare und ist in 6 Abschnitte unterteilt.</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Ausführlichere Informationen finden Sie in Ihrem Medicare &amp; You-Handbuch, das an Medicare-Patienten verschickt wird und auch auf der Website Medicare.gov zu finden ist.  Zum leichteren Verständnis empfehlen wir Ihnen, die Teile dieser Serie der Reihe nach anzusehen.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Willkommen zu Teil 3 dieser Bildungsreihe.</a:t>
            </a:r>
          </a:p>
          <a:p>
            <a:pPr rtl="0"/>
            <a:endParaRPr lang="en-US" dirty="0"/>
          </a:p>
          <a:p>
            <a:pPr rtl="0"/>
            <a:r>
              <a:rPr lang="en-US"/>
              <a:t>In diesem Abschnitt erfahren Sie mehr über Ihre Medicare-Versicherungsoptionen, die Original-Medicare-Versicherung und die Medicare-Zusatzversicherung (oder Medigap-Versicherung).</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5"/>
              </a:spcBef>
              <a:defRPr/>
            </a:pPr>
            <a:r>
              <a:rPr lang="en-US"/>
              <a:t>Es gibt im Wesentlichen zwei Möglichkeiten, Ihre Medicare-Versicherung zu erhalten</a:t>
            </a:r>
            <a:r>
              <a:rPr lang="en-US">
                <a:latin typeface="Calibri" panose="020F0502020204030204" charset="0"/>
              </a:rPr>
              <a:t>:</a:t>
            </a:r>
            <a:r>
              <a:rPr lang="en-US"/>
              <a:t>Original Medicare oder Medicare Advantage Plans. Sie können wählen, auf welche Weise Sie Ihren Versicherungsschutz erhalten möchten.</a:t>
            </a:r>
          </a:p>
          <a:p>
            <a:pPr rtl="0">
              <a:spcBef>
                <a:spcPts val="625"/>
              </a:spcBef>
              <a:defRPr/>
            </a:pPr>
            <a:endParaRPr lang="en-US" dirty="0"/>
          </a:p>
          <a:p>
            <a:pPr marL="239395" indent="-239395" rtl="0">
              <a:spcBef>
                <a:spcPts val="625"/>
              </a:spcBef>
              <a:buFont typeface="Wingdings" panose="05000000000000000000" pitchFamily="2" charset="2"/>
              <a:buChar char="§"/>
              <a:defRPr/>
            </a:pPr>
            <a:r>
              <a:rPr lang="en-US" b="1"/>
              <a:t>Original-Medicare </a:t>
            </a:r>
            <a:r>
              <a:rPr lang="en-US"/>
              <a:t>umfasst Teil A und/oder Teil B. Wir haben über einige Lücken im Original-Medicare gesprochen, wie z. B. Selbstbehalte und Mitversicherung – und Sie können zusätzliche Deckung hinzufügen, um diese Lücken zu schließen:  </a:t>
            </a:r>
          </a:p>
          <a:p>
            <a:pPr marL="696595" lvl="1" indent="-239395" rtl="0">
              <a:spcBef>
                <a:spcPts val="625"/>
              </a:spcBef>
              <a:buFont typeface="Wingdings" panose="05000000000000000000" pitchFamily="2" charset="2"/>
              <a:buChar char="§"/>
              <a:defRPr/>
            </a:pPr>
            <a:r>
              <a:rPr lang="en-US"/>
              <a:t>Sie können eine Medicare-Ergänzungspolice (Medigap) abschließen, um die Lücken in Original Medicare zu schließen.</a:t>
            </a:r>
          </a:p>
          <a:p>
            <a:pPr marL="696595" lvl="1" indent="-239395" rtl="0">
              <a:spcBef>
                <a:spcPts val="625"/>
              </a:spcBef>
              <a:buFont typeface="Wingdings" panose="05000000000000000000" pitchFamily="2" charset="2"/>
              <a:buChar char="§"/>
              <a:defRPr/>
            </a:pPr>
            <a:r>
              <a:rPr lang="en-US"/>
              <a:t>Sie können sich auch für den Abschluss einer Medicare-Versicherung für verschreibungspflichtige Medikamente (Teil D) im Rahmen eines Medicare Prescription Drug Plan (PDP) entscheiden. </a:t>
            </a:r>
          </a:p>
          <a:p>
            <a:pPr marL="696595" lvl="1" indent="-239395" rtl="0">
              <a:spcBef>
                <a:spcPts val="625"/>
              </a:spcBef>
              <a:buFont typeface="Wingdings" panose="05000000000000000000" pitchFamily="2" charset="2"/>
              <a:buChar char="§"/>
              <a:defRPr/>
            </a:pPr>
            <a:r>
              <a:rPr lang="en-US"/>
              <a:t>Und das SeniorCare-Programm von Wisconsin ist eine weitere Option, entweder allein oder zusätzlich zu Teil D.</a:t>
            </a:r>
          </a:p>
          <a:p>
            <a:pPr marL="239395" indent="-239395" rtl="0">
              <a:spcBef>
                <a:spcPts val="625"/>
              </a:spcBef>
              <a:buFont typeface="Wingdings" panose="05000000000000000000" pitchFamily="2" charset="2"/>
              <a:buChar char="§"/>
              <a:defRPr/>
            </a:pPr>
            <a:endParaRPr lang="en-US" dirty="0"/>
          </a:p>
          <a:p>
            <a:pPr marL="239395" indent="-239395" rtl="0">
              <a:spcBef>
                <a:spcPts val="625"/>
              </a:spcBef>
              <a:buFont typeface="Wingdings" panose="05000000000000000000" pitchFamily="2" charset="2"/>
              <a:buChar char="§"/>
            </a:pPr>
            <a:r>
              <a:rPr lang="en-US" b="1"/>
              <a:t>Medicare Advantage Plans </a:t>
            </a:r>
            <a:r>
              <a:rPr lang="en-US"/>
              <a:t>(auch Teil C genannt) sind eine alternative Möglichkeit, Ihre Medicare-Leistungen zu erhalten.  Sie werden von privaten Versicherungsgesellschaften angeboten, die von Medicare zugelassen sind. Es gibt verschiedene Arten von Advantage-Plänen, wie z. B. eine Health Maintenance Organization (HMO) oder eine Preferred Provider Organization (PPO), und sie decken die Dienstleistungen und Lieferungen von Teil A und Teil B ab. Die meisten Medicare Advantage-Pläne umfassen die Abdeckung verschreibungspflichtiger Medikamente durch Medicare. Möglicherweise können Sie zu einigen Tarifarten eine Arzneimittelversicherung hinzufügen, sofern diese nicht bereits enthalten ist. </a:t>
            </a:r>
          </a:p>
          <a:p>
            <a:pPr marL="239395" indent="-239395" rtl="0">
              <a:spcBef>
                <a:spcPts val="625"/>
              </a:spcBef>
              <a:buFont typeface="Wingdings" panose="05000000000000000000" pitchFamily="2" charset="2"/>
              <a:buChar char="§"/>
            </a:pPr>
            <a:r>
              <a:rPr lang="en-US"/>
              <a:t>Und SeniorCare kann auch mit Medicare Advantage-Plänen zusammenarbeiten.  Darüber reden wir später noch mehr.  (Medigap-Richtlinien funktionieren nicht mit Medicare Advantage-Plänen. Wenn Sie also einem Medicare Advantage-Plan beitreten, können Sie eine Medigap-Richtlinie nicht verwenden, um Eigenkosten zu bezahlen.)</a:t>
            </a:r>
          </a:p>
          <a:p>
            <a:pPr marL="249555" rtl="0">
              <a:spcBef>
                <a:spcPts val="625"/>
              </a:spcBef>
            </a:pPr>
            <a:endParaRPr lang="en-US" dirty="0"/>
          </a:p>
          <a:p>
            <a:pPr marL="249555" rtl="0">
              <a:spcBef>
                <a:spcPts val="625"/>
              </a:spcBef>
            </a:pPr>
            <a:r>
              <a:rPr lang="en-US"/>
              <a:t>Schauen wir uns zunächst die Option auf der linken Seite dieser Tabelle an – Original Medicare – und dann sehen wir, wie Medigap damit funktioniert.</a:t>
            </a:r>
          </a:p>
          <a:p>
            <a:pPr rtl="0">
              <a:spcBef>
                <a:spcPts val="625"/>
              </a:spcBef>
              <a:defRPr/>
            </a:pP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Auch hier umfasst Original Medicare Teil A und/oder Teil B. </a:t>
            </a:r>
          </a:p>
          <a:p>
            <a:pPr marL="0" marR="0" lvl="0" indent="0" algn="l" defTabSz="914400" rtl="0" eaLnBrk="1" fontAlgn="auto" latinLnBrk="0" hangingPunct="1">
              <a:lnSpc>
                <a:spcPct val="100000"/>
              </a:lnSpc>
              <a:spcBef>
                <a:spcPts val="0"/>
              </a:spcBef>
              <a:spcAft>
                <a:spcPts val="0"/>
              </a:spcAft>
              <a:buClrTx/>
              <a:buSzTx/>
              <a:buFontTx/>
              <a:buNone/>
              <a:defRPr/>
            </a:pPr>
            <a:r>
              <a:rPr lang="en-US"/>
              <a:t>Sie können zu jedem Arzt, Krankenhaus oder anderen Gesundheitsdienstleister gehen, der bei Medicare registriert ist und neue Medicare-Patienten aufnimmt. </a:t>
            </a:r>
            <a:r>
              <a:rPr lang="en-US">
                <a:solidFill>
                  <a:prstClr val="black"/>
                </a:solidFill>
              </a:rPr>
              <a:t>Die Kosten hängen davon ab, ob sie </a:t>
            </a:r>
            <a:r>
              <a:rPr lang="en-US" b="1">
                <a:solidFill>
                  <a:prstClr val="black"/>
                </a:solidFill>
              </a:rPr>
              <a:t>eine Abtretung </a:t>
            </a:r>
            <a:r>
              <a:rPr lang="en-US">
                <a:solidFill>
                  <a:prstClr val="black"/>
                </a:solidFill>
              </a:rPr>
              <a:t>vornehmen oder nicht</a:t>
            </a:r>
            <a:r>
              <a:rPr lang="en-US"/>
              <a:t>. Dabei handelt es sich um eine Vereinbarung Ihres Arztes oder eines anderen Anbieters, den von Medicare genehmigten Betrag für die Leistung zu akzeptieren und Ihnen nicht mehr als den Medicare-Selbstbehalt und die Mitversicherung in Rechnung zu stellen.</a:t>
            </a:r>
          </a:p>
          <a:p>
            <a:pPr rtl="0"/>
            <a:endParaRPr lang="en-US" dirty="0"/>
          </a:p>
          <a:p>
            <a:pPr marL="171450" indent="-171450" rtl="0">
              <a:buFont typeface="Arial" panose="020B0604020202020204" pitchFamily="34" charset="0"/>
              <a:buChar char="•"/>
            </a:pPr>
            <a:r>
              <a:rPr lang="en-US"/>
              <a:t>Bei Original Medicare können Sie eine Medigap-Versicherung abschließen, um einige Kosten zu decken, die nicht von Original Medicare abgedeckt werden. </a:t>
            </a:r>
          </a:p>
          <a:p>
            <a:pPr marL="171450" indent="-171450" rtl="0">
              <a:buFont typeface="Arial" panose="020B0604020202020204" pitchFamily="34" charset="0"/>
              <a:buChar char="•"/>
            </a:pPr>
            <a:r>
              <a:rPr lang="en-US"/>
              <a:t>Sie können sich auch für den Abschluss einer Medicare-Versicherung für verschreibungspflichtige Medikamente (Teil D) im Rahmen eines Medicare Prescription Drug Plan (PDP) entscheiden.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Original Medicare deckt nicht ab</a:t>
            </a:r>
          </a:p>
          <a:p>
            <a:pPr marL="171450" indent="-171450" rtl="0">
              <a:buFont typeface="Arial" panose="020B0604020202020204" pitchFamily="34" charset="0"/>
              <a:buChar char="•"/>
            </a:pPr>
            <a:r>
              <a:rPr lang="en-US"/>
              <a:t>Akupunktur</a:t>
            </a:r>
          </a:p>
          <a:p>
            <a:pPr marL="171450" indent="-171450" rtl="0">
              <a:buFont typeface="Arial" panose="020B0604020202020204" pitchFamily="34" charset="0"/>
              <a:buChar char="•"/>
            </a:pPr>
            <a:r>
              <a:rPr lang="en-US"/>
              <a:t>Die meisten Zahnbehandlungen oder Zahnersatz</a:t>
            </a:r>
          </a:p>
          <a:p>
            <a:pPr marL="171450" indent="-171450" rtl="0">
              <a:buFont typeface="Arial" panose="020B0604020202020204" pitchFamily="34" charset="0"/>
              <a:buChar char="•"/>
            </a:pPr>
            <a:r>
              <a:rPr lang="en-US"/>
              <a:t>Kosmetische Chirurgie</a:t>
            </a:r>
          </a:p>
          <a:p>
            <a:pPr marL="171450" indent="-171450" rtl="0">
              <a:buFont typeface="Arial" panose="020B0604020202020204" pitchFamily="34" charset="0"/>
              <a:buChar char="•"/>
            </a:pPr>
            <a:r>
              <a:rPr lang="en-US"/>
              <a:t>Gesundheitsversorgung außerhalb der Vereinigten Staaten</a:t>
            </a:r>
          </a:p>
          <a:p>
            <a:pPr marL="171450" indent="-171450" rtl="0">
              <a:buFont typeface="Arial" panose="020B0604020202020204" pitchFamily="34" charset="0"/>
              <a:buChar char="•"/>
            </a:pPr>
            <a:r>
              <a:rPr lang="en-US"/>
              <a:t>Hörgeräte </a:t>
            </a:r>
          </a:p>
          <a:p>
            <a:pPr marL="171450" indent="-171450" rtl="0">
              <a:buFont typeface="Arial" panose="020B0604020202020204" pitchFamily="34" charset="0"/>
              <a:buChar char="•"/>
            </a:pPr>
            <a:r>
              <a:rPr lang="en-US"/>
              <a:t>Langzeitpflege</a:t>
            </a:r>
          </a:p>
          <a:p>
            <a:pPr marL="171450" indent="-171450" rtl="0">
              <a:buFont typeface="Arial" panose="020B0604020202020204" pitchFamily="34" charset="0"/>
              <a:buChar char="•"/>
            </a:pPr>
            <a:r>
              <a:rPr lang="en-US"/>
              <a:t>Die meiste routinemäßige Fußpflege</a:t>
            </a:r>
          </a:p>
          <a:p>
            <a:pPr marL="171450" indent="-171450" rtl="0">
              <a:buFont typeface="Arial" panose="020B0604020202020204" pitchFamily="34" charset="0"/>
              <a:buChar char="•"/>
            </a:pPr>
            <a:r>
              <a:rPr lang="en-US"/>
              <a:t>Routinemäßige Augenpflege und die meisten Brillen</a:t>
            </a:r>
          </a:p>
          <a:p>
            <a:pPr marL="171450" indent="-171450" rtl="0">
              <a:buFont typeface="Arial" panose="020B0604020202020204" pitchFamily="34" charset="0"/>
              <a:buChar char="•"/>
            </a:pPr>
            <a:r>
              <a:rPr lang="en-US"/>
              <a:t>Routineuntersuchungen</a:t>
            </a:r>
          </a:p>
          <a:p>
            <a:pPr rtl="0"/>
            <a:endParaRPr lang="en-US" dirty="0"/>
          </a:p>
          <a:p>
            <a:pPr rtl="0"/>
            <a:r>
              <a:rPr lang="en-US"/>
              <a:t>Wenn Sie diese Leistungen benötigen, müssen Sie sie selbst bezahlen, es sei denn, Sie verfügen über eine andere Absicherung (einschließlich Medicaid), um die Kosten zu decken.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Medicare-Ergänzung oder Medigap-Versicherung.</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en-US"/>
              <a:t>Eine Medicare-Zusatzversicherung (oder Medigap) ist eine private Versicherung, die vom Commissioner of Insurance genehmigt und reguliert wird und dabei hilft, die Lücken der ursprünglichen Medicare-Versicherung (wie Zuzahlungen, Mitversicherung und Selbstbehalte) zu schließen. </a:t>
            </a:r>
          </a:p>
          <a:p>
            <a:pPr marL="171450" indent="-171450" rtl="0">
              <a:buFont typeface="Arial" panose="020B0604020202020204" pitchFamily="34" charset="0"/>
              <a:buChar char="•"/>
            </a:pPr>
            <a:r>
              <a:rPr lang="en-US"/>
              <a:t>Sie müssen über Teil A und Teil B verfügen, um eine Medigap-Police abzuschließen.</a:t>
            </a:r>
          </a:p>
          <a:p>
            <a:pPr marL="171450" indent="-171450" rtl="0">
              <a:buFont typeface="Arial" panose="020B0604020202020204" pitchFamily="34" charset="0"/>
              <a:buChar char="•"/>
            </a:pPr>
            <a:r>
              <a:rPr lang="en-US"/>
              <a:t>Sie zahlen eine monatliche Prämie für eine Medigap-Police. Die Kosten hängen von der Versicherungsgesellschaft, den gewählten optionalen Leistungen, Ihrem Alter und Ihrem Wohnort ab.</a:t>
            </a:r>
          </a:p>
          <a:p>
            <a:pPr marL="171450" indent="-171450" rtl="0">
              <a:buFont typeface="Arial" panose="020B0604020202020204" pitchFamily="34" charset="0"/>
              <a:buChar char="•"/>
            </a:pPr>
            <a:r>
              <a:rPr lang="en-US"/>
              <a:t>Sobald Medicare seinen Anteil an den von Medicare genehmigten Beträgen für die gedeckten Gesundheitskosten zahlt, zahlt Ihre Medigap-Versicherung ihren Anteil. </a:t>
            </a:r>
          </a:p>
          <a:p>
            <a:pPr marL="171450" indent="-171450" rtl="0">
              <a:buFont typeface="Arial" panose="020B0604020202020204" pitchFamily="34" charset="0"/>
              <a:buChar char="•"/>
            </a:pPr>
            <a:r>
              <a:rPr lang="en-US"/>
              <a:t>Eine Medigap-Police umfasst keine Abdeckung für verschreibungspflichtige Medikamente.</a:t>
            </a:r>
          </a:p>
          <a:p>
            <a:pPr marL="171450" indent="-171450" rtl="0">
              <a:buFont typeface="Arial" panose="020B0604020202020204" pitchFamily="34" charset="0"/>
              <a:buChar char="•"/>
            </a:pPr>
            <a:r>
              <a:rPr lang="en-US"/>
              <a:t>Sie müssen Ihren Versicherungsschutz nicht jedes Jahr überprüfen.</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Es gibt verschiedene Arten von Medigap-Richtlinien.  </a:t>
            </a:r>
          </a:p>
          <a:p>
            <a:pPr marL="171450" indent="-171450" rtl="0">
              <a:buFont typeface="Arial" panose="020B0604020202020204" pitchFamily="34" charset="0"/>
              <a:buChar char="•"/>
            </a:pPr>
            <a:r>
              <a:rPr lang="en-US"/>
              <a:t>Bei herkömmlichen Medigap-Richtlinien können die Kosten auf Folgendem basieren:</a:t>
            </a:r>
          </a:p>
          <a:p>
            <a:pPr marL="628650" lvl="1" indent="-171450" rtl="0">
              <a:buFont typeface="Arial" panose="020B0604020202020204" pitchFamily="34" charset="0"/>
              <a:buChar char="•"/>
            </a:pPr>
            <a:r>
              <a:rPr lang="en-US"/>
              <a:t>Erreichtes Alter – Ihre Prämien steigen mit zunehmendem Alter. OR--</a:t>
            </a:r>
          </a:p>
          <a:p>
            <a:pPr marL="628650" lvl="1" indent="-171450" rtl="0">
              <a:buFont typeface="Arial" panose="020B0604020202020204" pitchFamily="34" charset="0"/>
              <a:buChar char="•"/>
            </a:pPr>
            <a:r>
              <a:rPr lang="en-US"/>
              <a:t>Ausstellungsalter: Die Prämien richten sich nach dem Alter, in dem Sie die Police abschließen, und erhöhen sich nicht, wenn Sie älter werden. Die Prämien können aus anderen Gründen steigen und aufgrund von Anpassungen der Lebenshaltungskosten jedes Jahr steigen. </a:t>
            </a:r>
          </a:p>
          <a:p>
            <a:pPr marL="171450" indent="-171450" rtl="0">
              <a:buFont typeface="Arial" panose="020B0604020202020204" pitchFamily="34" charset="0"/>
              <a:buChar char="•"/>
            </a:pPr>
            <a:r>
              <a:rPr lang="en-US"/>
              <a:t>Es gibt auch Kostenteilungsrichtlinien,</a:t>
            </a:r>
          </a:p>
          <a:p>
            <a:pPr marL="171450" indent="-171450" rtl="0">
              <a:buFont typeface="Arial" panose="020B0604020202020204" pitchFamily="34" charset="0"/>
              <a:buChar char="•"/>
            </a:pPr>
            <a:r>
              <a:rPr lang="en-US"/>
              <a:t>Policen mit hohem Selbstbehalt und </a:t>
            </a:r>
          </a:p>
          <a:p>
            <a:pPr marL="171450" indent="-171450" rtl="0">
              <a:buFont typeface="Arial" panose="020B0604020202020204" pitchFamily="34" charset="0"/>
              <a:buChar char="•"/>
            </a:pPr>
            <a:r>
              <a:rPr lang="en-US"/>
              <a:t>Medicare Select-Richtlinien</a:t>
            </a:r>
          </a:p>
          <a:p>
            <a:pPr rtl="0"/>
            <a:endParaRPr lang="en-US" dirty="0"/>
          </a:p>
          <a:p>
            <a:pPr rtl="0"/>
            <a:r>
              <a:rPr lang="en-US"/>
              <a:t>Für weitere Einzelheiten können Sie beim WI-Büro des Commissioner of Insurance eine Veröffentlichung mit dem Titel anfordern:  „WI-Leitfaden zur Krankenversicherung für Menschen mit Medicare“ oder Sie können ihn auf deren Website ansehen.  (Diese Kontaktinformationen werden auf einer Folie weiter hinten im Text bekannt gegeben.)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Teil 1, Anmeldung bei Medicare.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eaLnBrk="1" hangingPunct="1">
              <a:spcBef>
                <a:spcPct val="15000"/>
              </a:spcBef>
            </a:pPr>
            <a:r>
              <a:rPr lang="en-US" b="1"/>
              <a:t>Die Grundleistungen einer Medigap-Versicherung</a:t>
            </a:r>
            <a:r>
              <a:rPr lang="en-US"/>
              <a:t>umfassen die Abdeckung der 20 %igen Mitversicherung nach Medicare Teil B für die meisten Leistungen, deckt die Zuzahlungen von Teil A für Krankenhausaufenthalte und qualifizierte Pflege ab, zusätzliche psychiatrische Versorgung, die ersten 3 Pints Blut (falls erforderlich) und 40 zusätzliche häusliche Pflegebesuche.</a:t>
            </a:r>
          </a:p>
          <a:p>
            <a:pPr rtl="0" eaLnBrk="1" hangingPunct="1">
              <a:spcBef>
                <a:spcPct val="15000"/>
              </a:spcBef>
            </a:pPr>
            <a:endParaRPr lang="en-US" altLang="en-US" sz="800" dirty="0"/>
          </a:p>
          <a:p>
            <a:pPr rtl="0" eaLnBrk="1" hangingPunct="1">
              <a:spcBef>
                <a:spcPct val="15000"/>
              </a:spcBef>
            </a:pPr>
            <a:r>
              <a:rPr lang="en-US" b="1"/>
              <a:t>Alle in WI verkauften Medigap-Policen müssen einige zusätzliche Leistungen beinhalten:</a:t>
            </a:r>
            <a:r>
              <a:rPr lang="en-US"/>
              <a:t> Dazu gehören die üblichen/üblichen Kosten für nicht von Medicare abgedeckte chiropraktische Behandlung sowie die Deckung von 30 Tagen nicht von Medicare abgedeckter qualifizierter Pflege in einer Pflegeeinrichtung, ohne dass ein vorheriger Krankenhausaufenthalt erforderlich ist.</a:t>
            </a:r>
            <a:endParaRPr lang="en-US" altLang="en-US" i="1" dirty="0"/>
          </a:p>
          <a:p>
            <a:pPr rtl="0" eaLnBrk="1" hangingPunct="1">
              <a:spcBef>
                <a:spcPct val="15000"/>
              </a:spcBef>
            </a:pPr>
            <a:endParaRPr lang="en-US" altLang="en-US" sz="800" b="1" dirty="0"/>
          </a:p>
          <a:p>
            <a:pPr rtl="0"/>
            <a:r>
              <a:rPr lang="en-US"/>
              <a:t>Auch hier gilt, dass die in Wisconsin vorgeschriebenen Leistungen nur für Verträge gelten, die auch hier </a:t>
            </a:r>
            <a:r>
              <a:rPr lang="en-US" i="1"/>
              <a:t>ausgestellt </a:t>
            </a:r>
            <a:r>
              <a:rPr lang="en-US"/>
              <a:t>wurden, also im Staate Wisconsin.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Es ist wichtig zu entscheiden, welche „optionalen Mitfahrer“ oder Zusatzleistungen Sie mit Ihrer Medigap-Police erwerben möchten.</a:t>
            </a:r>
          </a:p>
          <a:p>
            <a:pPr rtl="0"/>
            <a:endParaRPr lang="en-US" dirty="0"/>
          </a:p>
          <a:p>
            <a:pPr rtl="0"/>
            <a:r>
              <a:rPr lang="en-US"/>
              <a:t>Wenn Sie den Teil-A-Selbstbehalt in Anspruch nehmen, wird dieser Selbstbehalt für Sie durch Ihre Medigap-Versicherung bezahlt.</a:t>
            </a:r>
          </a:p>
          <a:p>
            <a:pPr rtl="0"/>
            <a:r>
              <a:rPr lang="en-US"/>
              <a:t>Sie können auch entscheiden, ob Sie Teil-B-Fahrer für den Selbstbehalt, Zuzahlungen oder Selbstbehalte, zusätzliche häusliche Krankenversicherung oder Notfallreisen ins Ausland benötigen.  Bitte beachten Sie, dass der Teil-B-Selbstbehalt für Personen, die neu Anspruch auf Medicare haben, ab dem 1. Januar 2020 nicht mehr möglich ist. Es ist weiterhin für diejenigen verfügbar, die vor dem 1. Januar 2020 berechtigt waren.)</a:t>
            </a:r>
          </a:p>
          <a:p>
            <a:pPr rtl="0"/>
            <a:endParaRPr lang="en-US" dirty="0"/>
          </a:p>
          <a:p>
            <a:pPr rtl="0"/>
            <a:r>
              <a:rPr lang="en-US"/>
              <a:t>Bevor Sie die Kosten verschiedener Policen vergleichen, entscheiden Sie unbedingt, welche Mitfahrer Sie möchten.</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Hier sind die Schritte, die Sie unternehmen sollten, wenn Sie am Kauf einer Medigap-Versicherung interessiert sind:</a:t>
            </a:r>
          </a:p>
          <a:p>
            <a:pPr rtl="0"/>
            <a:endParaRPr lang="en-US" dirty="0"/>
          </a:p>
          <a:p>
            <a:pPr marL="342900" indent="-342900" rtl="0">
              <a:spcAft>
                <a:spcPts val="1200"/>
              </a:spcAft>
              <a:buFont typeface="Wingdings" panose="05000000000000000000" pitchFamily="2" charset="2"/>
              <a:buChar char="§"/>
              <a:defRPr/>
            </a:pPr>
            <a:r>
              <a:rPr lang="en-US" sz="1200"/>
              <a:t>SCHRITT 1:	Entscheiden Sie, welche Vorteile (oder Fahrer) Sie wünschen.</a:t>
            </a:r>
          </a:p>
          <a:p>
            <a:pPr marL="342900" indent="-342900" rtl="0">
              <a:spcAft>
                <a:spcPts val="1200"/>
              </a:spcAft>
              <a:buFont typeface="Wingdings" panose="05000000000000000000" pitchFamily="2" charset="2"/>
              <a:buChar char="§"/>
              <a:defRPr/>
            </a:pPr>
            <a:r>
              <a:rPr lang="en-US" sz="1200"/>
              <a:t>SCHRITT 2: 	Finden Sie heraus, welche Versicherungsunternehmen in Ihrem Bundesstaat Medigap-Policen verkaufen. </a:t>
            </a:r>
          </a:p>
          <a:p>
            <a:pPr marL="342900" indent="-342900" rtl="0">
              <a:spcAft>
                <a:spcPts val="1200"/>
              </a:spcAft>
              <a:buFont typeface="Wingdings" panose="05000000000000000000" pitchFamily="2" charset="2"/>
              <a:buChar char="§"/>
              <a:defRPr/>
            </a:pPr>
            <a:r>
              <a:rPr lang="en-US" sz="1200"/>
              <a:t>SCHRITT 3: 	Rufen Sie die Versicherungsgesellschaften an, die die Medigap-Policen verkaufen, und vergleichen Sie die Kosten.</a:t>
            </a:r>
          </a:p>
          <a:p>
            <a:pPr marL="342900" indent="-342900" rtl="0">
              <a:buFont typeface="Wingdings" panose="05000000000000000000" pitchFamily="2" charset="2"/>
              <a:buChar char="§"/>
              <a:defRPr/>
            </a:pPr>
            <a:r>
              <a:rPr lang="en-US" sz="1200"/>
              <a:t>SCHRITT 4:	Kaufen Sie die Medigap-Police.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40"/>
              </a:spcBef>
              <a:tabLst>
                <a:tab pos="659130" algn="r"/>
              </a:tabLst>
            </a:pPr>
            <a:r>
              <a:rPr lang="en-US">
                <a:ea typeface="Times New Roman" panose="02020603050405020304"/>
              </a:rPr>
              <a:t>Der beste Zeitpunkt für den Abschluss einer Medigap-Police ist während Ihres offenen Medigap-Anmeldezeitraums. Dieser Zeitraum dauert 6 Monate und beginnt am ersten Tag des Monats, in dem Sie 65 Jahre oder älter sind </a:t>
            </a:r>
            <a:r>
              <a:rPr lang="en-US" b="1" u="sng">
                <a:ea typeface="Times New Roman" panose="02020603050405020304"/>
              </a:rPr>
              <a:t>und </a:t>
            </a:r>
            <a:r>
              <a:rPr lang="en-US">
                <a:ea typeface="Times New Roman" panose="02020603050405020304"/>
              </a:rPr>
              <a:t>sich bei Medicare Teil B angemeldet haben. Wenn Sie sich während Ihres Medigap OEP bewerben, gilt dies als Ihr „Garantierter Ausstellungszeitraum“ und Sie können kaufen jede Medigap-Versicherung, die das Unternehmen verkauft, auch wenn Sie gesundheitliche Probleme haben, zum gleichen Preis wie Menschen mit guter Gesundheit. </a:t>
            </a:r>
            <a:r>
              <a:rPr lang="en-US"/>
              <a:t>Wenn Sie innerhalb Ihres 6-monatigen OEP keinen Plan abschließen, können Versicherungsgesellschaften den Versicherungsschutz aufgrund Ihres Gesundheitszustands verweigern.</a:t>
            </a:r>
          </a:p>
          <a:p>
            <a:pPr rtl="0">
              <a:spcBef>
                <a:spcPts val="640"/>
              </a:spcBef>
              <a:tabLst>
                <a:tab pos="659130" algn="r"/>
              </a:tabLst>
            </a:pPr>
            <a:endParaRPr lang="en-US" dirty="0">
              <a:ea typeface="Times New Roman" panose="02020603050405020304"/>
            </a:endParaRPr>
          </a:p>
          <a:p>
            <a:pPr rtl="0">
              <a:spcBef>
                <a:spcPts val="640"/>
              </a:spcBef>
              <a:tabLst>
                <a:tab pos="659130" algn="r"/>
              </a:tabLst>
            </a:pPr>
            <a:r>
              <a:rPr lang="en-US">
                <a:ea typeface="Times New Roman" panose="02020603050405020304"/>
              </a:rPr>
              <a:t>Die Versicherungsgesellschaft kann Sie zwar nicht auf den Beginn Ihres </a:t>
            </a:r>
            <a:r>
              <a:rPr lang="en-US" b="1">
                <a:ea typeface="Times New Roman" panose="02020603050405020304"/>
              </a:rPr>
              <a:t>Versicherungsschutzes </a:t>
            </a:r>
            <a:r>
              <a:rPr lang="en-US">
                <a:ea typeface="Times New Roman" panose="02020603050405020304"/>
              </a:rPr>
              <a:t>warten lassen, sie kann Sie jedoch möglicherweise auf den Versicherungsschutz im Zusammenhang mit einer bereits bestehenden Erkrankung warten lassen. Denken Sie daran, dass Original Medicare bei von Medicare abgedeckten Leistungen die Erkrankung weiterhin abdeckt, auch wenn die Medigap-Versicherung Ihre Auslagen nicht abdeckt. Sie können jederzeit eine Medigap-Police kaufen, wenn Ihnen eine Versicherungsgesellschaft eine verkauft.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Erinnern Sie sich an die Regeln zur Verzögerung von Teil B?  Wenn Sie die Einschreibung in Teil B verzögern, weil Sie oder Ihr Ehepartner noch erwerbstätig sind und Sie aufgrund dieser Beschäftigung über eine Gruppenkrankenversicherung verfügen, wird Ihr Medigap OEP ebenfalls verzögert, bis Sie sich in Teil B einschreiben.  </a:t>
            </a:r>
          </a:p>
          <a:p>
            <a:pPr rtl="0"/>
            <a:endParaRPr lang="en-US" dirty="0"/>
          </a:p>
          <a:p>
            <a:pPr rtl="0"/>
            <a:r>
              <a:rPr lang="en-US"/>
              <a:t>Sobald Ihr Versicherungsschutz endet oder Ihr Arbeitsverhältnis endet und Sie sich für Teil B anmelden, beginnt Ihr 6-monatiges Medigap OEP.</a:t>
            </a:r>
          </a:p>
          <a:p>
            <a:pPr rtl="0"/>
            <a:endParaRPr lang="en-US" dirty="0"/>
          </a:p>
          <a:p>
            <a:pPr rtl="0"/>
            <a:r>
              <a:rPr lang="en-US"/>
              <a:t>Diejenigen, die aufgrund einer Behinderung möglicherweise Medicare beziehen, erhalten mit 65 Jahren ein zweites OEP.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Dies sind andere Zeiten, in denen Sie eine Medigap-Versicherung mit Garantie ausstellen (und nicht verweigern) können:</a:t>
            </a:r>
          </a:p>
          <a:p>
            <a:pPr rtl="0"/>
            <a:endParaRPr lang="en-US" dirty="0"/>
          </a:p>
          <a:p>
            <a:pPr marL="800100" lvl="1" indent="-342900" rtl="0">
              <a:buFont typeface="Wingdings" panose="05000000000000000000" pitchFamily="2" charset="2"/>
              <a:buChar char="§"/>
              <a:defRPr/>
            </a:pPr>
            <a:r>
              <a:rPr lang="en-US" sz="2000">
                <a:cs typeface="Arial" panose="020B0604020202020204" pitchFamily="34" charset="0"/>
              </a:rPr>
              <a:t>Wenn Ihr Medicare Advantage-Plan endet oder die Versorgung in Ihrem Versorgungsgebiet eingestellt wird.</a:t>
            </a:r>
          </a:p>
          <a:p>
            <a:pPr marL="800100" lvl="1" indent="-342900" rtl="0">
              <a:buFont typeface="Wingdings" panose="05000000000000000000" pitchFamily="2" charset="2"/>
              <a:buChar char="§"/>
              <a:defRPr/>
            </a:pPr>
            <a:r>
              <a:rPr lang="en-US" sz="2000">
                <a:cs typeface="Arial" panose="020B0604020202020204" pitchFamily="34" charset="0"/>
              </a:rPr>
              <a:t>Wenn Sie außerhalb des Servicebereichs des Plans umziehen.</a:t>
            </a:r>
          </a:p>
          <a:p>
            <a:pPr marL="800100" lvl="1" indent="-342900" rtl="0">
              <a:buFont typeface="Wingdings" panose="05000000000000000000" pitchFamily="2" charset="2"/>
              <a:buChar char="§"/>
              <a:defRPr/>
            </a:pPr>
            <a:r>
              <a:rPr lang="en-US" sz="2000">
                <a:cs typeface="Arial" panose="020B0604020202020204" pitchFamily="34" charset="0"/>
              </a:rPr>
              <a:t>Wenn die Krankenversicherung Ihres Arbeitgebers einen Teil oder den gesamten Versicherungsschutz beendet.  </a:t>
            </a:r>
            <a:endParaRPr lang="en-US" sz="2000" b="1" i="1" dirty="0">
              <a:cs typeface="Arial" panose="020B0604020202020204" pitchFamily="34" charset="0"/>
            </a:endParaRPr>
          </a:p>
          <a:p>
            <a:pPr marL="800100" lvl="1" indent="-342900" rtl="0">
              <a:buFont typeface="Wingdings" panose="05000000000000000000" pitchFamily="2" charset="2"/>
              <a:buChar char="§"/>
              <a:defRPr/>
            </a:pPr>
            <a:r>
              <a:rPr lang="en-US" sz="2000">
                <a:cs typeface="Arial" panose="020B0604020202020204" pitchFamily="34" charset="0"/>
              </a:rPr>
              <a:t>Wenn Ihr Arbeitgeber-Gruppentarif die Kosten in einem Zeitraum von 12 Monaten um mehr als 25 % erhöht.</a:t>
            </a:r>
          </a:p>
          <a:p>
            <a:pPr marL="800100" lvl="1" indent="-342900" rtl="0">
              <a:buFont typeface="Wingdings" panose="05000000000000000000" pitchFamily="2" charset="2"/>
              <a:buChar char="§"/>
              <a:defRPr/>
            </a:pPr>
            <a:r>
              <a:rPr lang="en-US" sz="2000">
                <a:cs typeface="Arial" panose="020B0604020202020204" pitchFamily="34" charset="0"/>
              </a:rPr>
              <a:t>Wenn Sie sich im Testzeitraum des Medicare Advantage-Plans befinden.  </a:t>
            </a:r>
            <a:r>
              <a:rPr lang="en-US" sz="2000" i="1">
                <a:cs typeface="Arial" panose="020B0604020202020204" pitchFamily="34" charset="0"/>
              </a:rPr>
              <a:t>(Dies ist ein Zeitraum von 12 Monaten, wenn Sie zum ersten Mal einem MA-Plan beitreten.  Sie erhalten nur 1 Probezeit im Leben.)</a:t>
            </a:r>
          </a:p>
          <a:p>
            <a:pPr rtl="0"/>
            <a:r>
              <a:rPr lang="en-US"/>
              <a:t>Für die Garantieausstellung einer Medigap-Police müssen Sie innerhalb von 63 Tagen nach Ende Ihres anderen Versicherungsschutzes einen Antrag stellen.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Wenn Sie Fragen haben oder weitere Informationen zu Medigap-Richtlinien wünschen, können Sie sich unter 1-800-242-1060 an die WI Medigap-Helpline wenden.</a:t>
            </a:r>
          </a:p>
          <a:p>
            <a:pPr rtl="0"/>
            <a:endParaRPr lang="en-US" dirty="0"/>
          </a:p>
          <a:p>
            <a:pPr rtl="0"/>
            <a:r>
              <a:rPr lang="en-US"/>
              <a:t>Für Informationen oder den Erhalt von Veröffentlichungen über von WI genehmigte Policen wenden Sie sich an den WI Commissioner of Insurance unter 1-800-236-8517 oder finden Sie diese online unter: oci.wi.gov.</a:t>
            </a:r>
          </a:p>
          <a:p>
            <a:pPr rtl="0"/>
            <a:endParaRPr lang="en-US" dirty="0"/>
          </a:p>
          <a:p>
            <a:pPr rtl="0"/>
            <a:r>
              <a:rPr lang="en-US"/>
              <a:t>Sie können Medicare auch unter 1-800-633-4227 anrufen oder die Medicare-Website unter www.medicare.gov besuchen.</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Damit ist Teil 1 des Willkommen bei Medicare-Programms abgeschlossen.  Ich hoffe, diese Informationen waren hilfreich. Im nächsten Abschnitt dieser Reihe werden die Medicare-Grundlagen besprochen, einschließlich der Medicare-Teile A und B.</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Diese Präsentation wurde Ihnen vom Wisconsin State Health Insurance Assistance Program oder von SHIP präsentiert, einem lokalen öffentlichen Dienst, der Menschen mit Medicare kostenlose und unvoreingenommene Hilfe bietet. Wenn Sie Fragen zu Medicare haben, rufen Sie eine unserer gebührenfreien Hotlines an oder wenden Sie sich noch heute an einen SHIP Medicare-Berater vor Ort. Du musst es nicht alleine schaffen!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Hallo und willkommen zu dieser Bildungsreihe mit dem Titel „Willkommen bei Medicare“.  </a:t>
            </a:r>
          </a:p>
          <a:p>
            <a:pPr rtl="0"/>
            <a:endParaRPr lang="en-US" dirty="0"/>
          </a:p>
          <a:p>
            <a:pPr rtl="0"/>
            <a:r>
              <a:rPr lang="en-US"/>
              <a:t>Dieses Programm wird vom Gesundheitsdienstleister WI Department of Health Services präsentiert, welcher das Versicherungshilfsprogramm „Wisconsin State Health Insurance Assistance Program“ oder SHIP betreibt, einen lokalen öffentlichen Dienst für Menschen mit Medicare.  Jeder Staat hat ein SHIP-Programm.  In Wisconsin können Sie kostenlose und unvoreingenommene Hilfe bei Medicare von örtlichen SHIP-Beratern oder einer unserer gebührenfreien Helplines erhalten.</a:t>
            </a:r>
          </a:p>
          <a:p>
            <a:pPr rtl="0"/>
            <a:endParaRPr lang="en-US" b="1" dirty="0"/>
          </a:p>
          <a:p>
            <a:pPr rtl="0"/>
            <a:r>
              <a:rPr lang="en-US" b="0"/>
              <a:t>Sie können die Folien zu dieser Präsentation herunterladen, indem Sie auf den Link in der YouTube-Videobeschreibung klicken oder zu gwaar.org/educational-videos-for-medicare-outreach gehen.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Dieses Projekt wird durch einen Zuschuss der Bundesverwaltung für Gemeinschaftsleben unterstützt.</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Das erste, was Sie wissen möchten, ist, wie und wann Sie sich bei Medicare anmelden müssen.</a:t>
            </a:r>
          </a:p>
          <a:p>
            <a:pPr marL="342900" indent="-342900" algn="l" rtl="0">
              <a:spcAft>
                <a:spcPts val="1200"/>
              </a:spcAft>
              <a:buFont typeface="Wingdings" panose="05000000000000000000" pitchFamily="2" charset="2"/>
              <a:buChar char="§"/>
            </a:pPr>
            <a:r>
              <a:rPr lang="en-US" sz="2200">
                <a:cs typeface="Arial" panose="020B0604020202020204" pitchFamily="34" charset="0"/>
              </a:rPr>
              <a:t>Wenn Sie bereits Sozialversicherungs- oder Eisenbahnrentenleistungen beziehen, werden Sie am ersten Tag des Monats, in dem Sie 65 Jahre alt werden, automatisch bei Medicare Teil A und B angemeldet.</a:t>
            </a:r>
          </a:p>
          <a:p>
            <a:pPr marL="342900" indent="-342900" algn="l" rtl="0">
              <a:spcAft>
                <a:spcPts val="1200"/>
              </a:spcAft>
              <a:buFont typeface="Wingdings" panose="05000000000000000000" pitchFamily="2" charset="2"/>
              <a:buChar char="§"/>
            </a:pPr>
            <a:r>
              <a:rPr lang="en-US" sz="2200">
                <a:cs typeface="Arial" panose="020B0604020202020204" pitchFamily="34" charset="0"/>
              </a:rPr>
              <a:t>Wenn Sie fast 65 Jahre alt sind und derzeit keine Sozialversicherungsleistungen beziehen, müssen Sie sich </a:t>
            </a:r>
            <a:r>
              <a:rPr lang="en-US" sz="2200" b="1">
                <a:cs typeface="Arial" panose="020B0604020202020204" pitchFamily="34" charset="0"/>
              </a:rPr>
              <a:t>während Ihres </a:t>
            </a:r>
            <a:r>
              <a:rPr lang="en-US" sz="2200">
                <a:cs typeface="Arial" panose="020B0604020202020204" pitchFamily="34" charset="0"/>
              </a:rPr>
              <a:t>Erstanmeldezeitraums </a:t>
            </a:r>
            <a:r>
              <a:rPr lang="en-US" sz="2200" i="1">
                <a:cs typeface="Arial" panose="020B0604020202020204" pitchFamily="34" charset="0"/>
              </a:rPr>
              <a:t>für Teil A und B bei</a:t>
            </a:r>
            <a:r>
              <a:rPr lang="en-US" sz="2200">
                <a:cs typeface="Arial" panose="020B0604020202020204" pitchFamily="34" charset="0"/>
              </a:rPr>
              <a:t>der Sozialversicherung anmelden.  (Mehr dazu auf der nächsten Folie.)</a:t>
            </a:r>
          </a:p>
          <a:p>
            <a:pPr marL="800100" lvl="1" indent="-342900" algn="l" rtl="0">
              <a:lnSpc>
                <a:spcPct val="110000"/>
              </a:lnSpc>
              <a:spcBef>
                <a:spcPts val="0"/>
              </a:spcBef>
              <a:spcAft>
                <a:spcPts val="600"/>
              </a:spcAft>
              <a:buFont typeface="Wingdings" panose="05000000000000000000" pitchFamily="2" charset="2"/>
              <a:buChar char="§"/>
            </a:pPr>
            <a:r>
              <a:rPr lang="en-US" sz="2200">
                <a:cs typeface="Arial" panose="020B0604020202020204" pitchFamily="34" charset="0"/>
              </a:rPr>
              <a:t>Melden Sie sich online unter </a:t>
            </a:r>
            <a:r>
              <a:rPr lang="en-US" sz="2200" b="1">
                <a:cs typeface="Arial" panose="020B0604020202020204" pitchFamily="34" charset="0"/>
              </a:rPr>
              <a:t>ssa.gov </a:t>
            </a:r>
            <a:r>
              <a:rPr lang="en-US" sz="2200">
                <a:cs typeface="Arial" panose="020B0604020202020204" pitchFamily="34" charset="0"/>
              </a:rPr>
              <a:t>an oder </a:t>
            </a:r>
          </a:p>
          <a:p>
            <a:pPr marL="800100" lvl="1" indent="-342900" algn="l" rtl="0">
              <a:lnSpc>
                <a:spcPct val="110000"/>
              </a:lnSpc>
              <a:spcBef>
                <a:spcPts val="0"/>
              </a:spcBef>
              <a:spcAft>
                <a:spcPts val="600"/>
              </a:spcAft>
              <a:buFont typeface="Wingdings" panose="05000000000000000000" pitchFamily="2" charset="2"/>
              <a:buChar char="§"/>
            </a:pPr>
            <a:r>
              <a:rPr lang="en-US" sz="2200"/>
              <a:t>Rufen Sie die Sozialversicherung unter </a:t>
            </a:r>
            <a:r>
              <a:rPr lang="en-US" sz="2200" b="1"/>
              <a:t>1-800-772-1213 </a:t>
            </a:r>
            <a:r>
              <a:rPr lang="en-US" sz="2200" b="0"/>
              <a:t>an</a:t>
            </a:r>
            <a:r>
              <a:rPr lang="en-US" sz="3600" b="1" i="0">
                <a:solidFill>
                  <a:srgbClr val="212121"/>
                </a:solidFill>
                <a:effectLst/>
                <a:latin typeface="ui-sans-serif"/>
              </a:rPr>
              <a:t>(Personen, die schwerhörig sind und TTY nutzen, können </a:t>
            </a:r>
            <a:r>
              <a:rPr lang="en-US" sz="3600" b="0" i="0">
                <a:solidFill>
                  <a:srgbClr val="212121"/>
                </a:solidFill>
                <a:effectLst/>
                <a:latin typeface="ui-sans-serif"/>
              </a:rPr>
              <a:t>1-800-325-0778 anrufen)</a:t>
            </a:r>
            <a:endParaRPr lang="en-US" altLang="en-US" sz="2200" b="1" dirty="0">
              <a:cs typeface="Arial" panose="020B0604020202020204" pitchFamily="34" charset="0"/>
            </a:endParaRPr>
          </a:p>
          <a:p>
            <a:pPr marL="800100" lvl="1" indent="-342900" algn="l" rtl="0">
              <a:lnSpc>
                <a:spcPct val="110000"/>
              </a:lnSpc>
              <a:spcBef>
                <a:spcPts val="0"/>
              </a:spcBef>
              <a:spcAft>
                <a:spcPts val="600"/>
              </a:spcAft>
              <a:buFont typeface="Wingdings" panose="05000000000000000000" pitchFamily="2" charset="2"/>
              <a:buChar char="§"/>
            </a:pPr>
            <a:r>
              <a:rPr lang="en-US" sz="2200" i="1">
                <a:cs typeface="Arial" panose="020B0604020202020204" pitchFamily="34" charset="0"/>
              </a:rPr>
              <a:t>Oder besuchen Sie Ihr örtliches Sozialversicherungsamt</a:t>
            </a:r>
            <a:endParaRPr lang="en-US" altLang="en-US" sz="2200" dirty="0">
              <a:solidFill>
                <a:srgbClr val="FF0000"/>
              </a:solidFill>
              <a:cs typeface="Arial" panose="020B0604020202020204" pitchFamily="34" charset="0"/>
            </a:endParaRPr>
          </a:p>
          <a:p>
            <a:pPr marL="342900" indent="-342900" algn="l" rtl="0">
              <a:spcAft>
                <a:spcPts val="1200"/>
              </a:spcAft>
              <a:buFont typeface="Wingdings" panose="05000000000000000000" pitchFamily="2" charset="2"/>
              <a:buChar char="§"/>
            </a:pPr>
            <a:r>
              <a:rPr lang="en-US" sz="2200">
                <a:cs typeface="Arial" panose="020B0604020202020204" pitchFamily="34" charset="0"/>
              </a:rPr>
              <a:t>Wenn Sie unter 65 Jahre alt und behindert sind, werden Sie automatisch bei Medicare angemeldet, nachdem Sie 24 aufeinanderfolgende Monate lang eine Sozialversicherungs-Invaliditätsversicherung, auch SSDI genannt, erhalten haben.</a:t>
            </a:r>
          </a:p>
          <a:p>
            <a:pPr rtl="0"/>
            <a:endParaRPr lang="en-US" dirty="0"/>
          </a:p>
          <a:p>
            <a:pPr rtl="0"/>
            <a:r>
              <a:rPr lang="en-US"/>
              <a:t>Und hier ein Tipp: Wenn Sie sich anmelden bei </a:t>
            </a:r>
            <a:r>
              <a:rPr lang="en-US" b="1"/>
              <a:t>Medicare.gov</a:t>
            </a:r>
            <a:r>
              <a:rPr lang="en-US"/>
              <a:t>, können Sie das</a:t>
            </a:r>
            <a:r>
              <a:rPr lang="en-US" sz="1200" b="0" kern="1200">
                <a:solidFill>
                  <a:schemeClr val="tx1"/>
                </a:solidFill>
                <a:effectLst/>
                <a:latin typeface="+mn-lt"/>
                <a:ea typeface="+mn-ea"/>
                <a:cs typeface="+mn-cs"/>
              </a:rPr>
              <a:t> nutzen, um damit Ihre persönlichen Informationen über die Original Medicare-Leistungen hzu verwalten.  Es handelt sich um eine kostenlose, sichere Website, auf der Sie ganz einfach online Informationen zu Ihrem Versicherungsschutz, Ihrem Anmeldestatus und Ihren Medicare-Ansprüchen abrufen können.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Dieses Programm bietet einen Überblick über Medicare und ist in 6 Abschnitte unterteilt.</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Ausführlichere Informationen finden Sie in Ihrem Medicare &amp; You-Handbuch, das an Medicare-Patienten verschickt wird und auch auf der Website Medicare.gov zu finden ist.  Zum leichteren Verständnis empfehlen wir Ihnen, die Teile dieser Serie der Reihe nach anzusehen.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Willkommen zu Teil 4 dieser Serie.  In diesem Abschnitt erfahren Sie mehr über Medicare Advantage Plans (auch bekannt als Medicare Teil C) sowie einige kurze Informationen zu anderen Arten der Krankenversicherung.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Werfen wir noch einmal einen Blick auf unsere Tabelle, die unsere Deckungsoptionen zeigt.  Medicare Advantage Plans sind eine alternative Möglichkeit, Ihre Medicare-Versicherung zu erhalten.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Medicare Advantage-Pläne decken alle Dienstleistungen und Lieferungen von Teil A und Teil B ab und umfassen normalerweise Teil D. Sie werden von privaten Versicherungsunternehmen durchgeführt, die von Medicare zugelassen sind.  Sie müssen sowohl Teil A als auch Teil B haben, um einem Medicare Advantage-Plan beizutreten.  Bei den meisten Plänen müssen Sie sich an Ärzte, Krankenhäuser und andere Anbieter wenden, die zum Netzwerk des Plans gehören, andernfalls müssen Sie einen Teil der Kosten oder einen Teil davon tragen.  Anbieter können jederzeit im Laufe des Jahres dem Netzwerk eines Plans beitreten oder es verlassen.  In diesem Fall müssen Sie möglicherweise einen neuen Anbieter auswählen. In diesem Fall ist es in der Regel unterjährig nicht möglich, Pläne zu ändern.</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0" i="0"/>
              <a:t>Es gibt verschiedene Arten von Medicare Advantage-Plänen.  </a:t>
            </a:r>
            <a:r>
              <a:rPr lang="en-US" b="1" i="0"/>
              <a:t>Pläne </a:t>
            </a:r>
            <a:r>
              <a:rPr lang="en-US" b="0" i="0"/>
              <a:t>der Medicare Health Maintenance Organization (HMO) verfügen über Anbieternetzwerke, und Sie erhalten Ihre Pflege und Dienstleistungen von Ärzten oder Krankenhäusern im Netzwerk des Plans. Wenn Sie sich außerhalb des Netzwerks behandeln lassen, müssen Sie möglicherweise die vollen Kosten bezahlen. </a:t>
            </a:r>
            <a:r>
              <a:rPr lang="en-US" b="1" i="0"/>
              <a:t>Medicare Preferred Provider Organization (PPO) </a:t>
            </a:r>
            <a:r>
              <a:rPr lang="en-US" b="0" i="0"/>
              <a:t>-Pläne verfügen ebenfalls über ein Netzwerk von Ärzten und Krankenhäusern, aber mit einem PPO-Plan können Sie für abgedeckte Dienste auch Anbieter außerhalb des Netzwerks nutzen, in der Regel zu höheren Kosten.</a:t>
            </a:r>
          </a:p>
          <a:p>
            <a:pPr rtl="0"/>
            <a:r>
              <a:rPr lang="en-US" b="1" i="0"/>
              <a:t>Mit Medicare Private Fee-for-Service (PFFS) </a:t>
            </a:r>
            <a:r>
              <a:rPr lang="en-US" b="0" i="0"/>
              <a:t>-Plänen können Sie zu jedem von Medicare zugelassenen Arzt oder Krankenhaus gehen, der die Zahlungsbedingungen des Plans akzeptiert und sich bereit erklärt, Sie zu behandeln. Sie können auch alle Netzwerkanbieter sehen, die sich bereit erklärt haben, Planmitglieder immer zu behandeln. Sie können auch einen Anbieter außerhalb des Netzwerks wählen, der die Bedingungen des Plans akzeptiert – dafür zahlen Sie jedoch möglicherweise mehr.</a:t>
            </a:r>
          </a:p>
          <a:p>
            <a:pPr rtl="0"/>
            <a:r>
              <a:rPr lang="en-US" b="1" i="0"/>
              <a:t>Medicare Special Needs Plans (SNP) </a:t>
            </a:r>
            <a:r>
              <a:rPr lang="en-US" b="0" i="0"/>
              <a:t>sind darauf ausgelegt, ein gezieltes Pflegemanagement, besonderes Fachwissen der Anbieter des Plans und auf bestimmte Gruppen zugeschnittene Leistungen zu bieten, darunter: Personen, die in bestimmten Einrichtungen (z. B. einem Pflegeheim) leben, Personen, die Anspruch auf Medicare haben und Medicaid und Menschen mit bestimmten chronischen oder behindernden Erkrankungen.</a:t>
            </a:r>
          </a:p>
          <a:p>
            <a:pPr rtl="0"/>
            <a:r>
              <a:rPr lang="en-US" b="1" i="0"/>
              <a:t>Medicare Medical Savings Accounts (MSA)-Pläne </a:t>
            </a:r>
            <a:r>
              <a:rPr lang="en-US" b="0" i="0"/>
              <a:t>kombinieren einen Krankenversicherungsplan mit hohem Selbstbehalt und einem Bankkonto.  Medicare zahlt Geld auf das Konto ein und Sie verwenden das Geld, um Ihre Gesundheitsleistungen zu bezahlen. </a:t>
            </a:r>
            <a:r>
              <a:rPr lang="en-US" b="0" i="1"/>
              <a:t>**</a:t>
            </a:r>
            <a:r>
              <a:rPr lang="en-US" i="1"/>
              <a:t>Sie können einen Teil-D-Plan zu einem Medicare Private Fee-for-Service-Plan oder einem Medicare Medical Savings Account (MSA)-Plan hinzufügen, der keinen Versicherungsschutz für verschreibungspflichtige Medikamente beinhaltet. Sie können die Teil-D-Deckung NICHT zu einem HMO- oder PPO-Plan hinzufügen, der nicht bereits über eine Arzneimittelversicherung verfügt. </a:t>
            </a:r>
            <a:endParaRPr lang="en-US" b="0" i="1"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625" indent="-174625" rtl="0">
              <a:buFont typeface="Wingdings" panose="05000000000000000000" pitchFamily="2" charset="2"/>
              <a:buChar char="§"/>
            </a:pPr>
            <a:r>
              <a:rPr lang="en-US"/>
              <a:t>Wenn Sie einem Medicare-Vorteilsplan beitreten, können Sie </a:t>
            </a:r>
          </a:p>
          <a:p>
            <a:pPr marL="354330" lvl="1" indent="-176530" rtl="0">
              <a:buFont typeface="Arial" panose="020B0604020202020204" pitchFamily="34" charset="0"/>
              <a:buChar char="•"/>
            </a:pPr>
            <a:r>
              <a:rPr lang="en-US"/>
              <a:t>Sind immer noch bei Medicare und haben die gleichen Rechte und Schutzmaßnahmen.</a:t>
            </a:r>
          </a:p>
          <a:p>
            <a:pPr marL="354330" lvl="1" indent="-176530" rtl="0">
              <a:buFont typeface="Arial" panose="020B0604020202020204" pitchFamily="34" charset="0"/>
              <a:buChar char="•"/>
            </a:pPr>
            <a:r>
              <a:rPr lang="en-US"/>
              <a:t>Sie müssen die Regeln des Plans für die Inanspruchnahme von Dienstleistungen befolgen (z. B. ob Sie eine Überweisung benötigen, um einen Spezialisten aufzusuchen, oder ob Sie sich an Anbieter in einem Netzwerk wenden müssen).  Diese Regeln können sich jedes Jahr ändern.)</a:t>
            </a:r>
          </a:p>
          <a:p>
            <a:pPr marL="354330" lvl="1" indent="-176530" rtl="0">
              <a:buFont typeface="Arial" panose="020B0604020202020204" pitchFamily="34" charset="0"/>
              <a:buChar char="•"/>
            </a:pPr>
            <a:r>
              <a:rPr lang="en-US"/>
              <a:t>Sie können einen Plan wählen, der die Abdeckung verschreibungspflichtiger Medikamente umfasst. </a:t>
            </a:r>
          </a:p>
          <a:p>
            <a:pPr marL="354330" marR="0" lvl="1" indent="-1765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Medicare Advantage-Pläne können für bestimmte Leistungen wie Chemotherapie, Dialyse und qualifizierte Pflege in Pflegeeinrichtungen nicht mehr verlangen als Original Medicare</a:t>
            </a:r>
          </a:p>
          <a:p>
            <a:pPr marL="354330" marR="0" lvl="1" indent="-1765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Jeder Medicare Advantage-Plan kann unterschiedliche Vorteile und Kostenbeteiligungen haben.</a:t>
            </a:r>
          </a:p>
          <a:p>
            <a:pPr marL="354330" lvl="1" indent="-176530" rtl="0">
              <a:buFont typeface="Arial" panose="020B0604020202020204" pitchFamily="34" charset="0"/>
              <a:buChar char="•"/>
            </a:pPr>
            <a:r>
              <a:rPr lang="en-US"/>
              <a:t>Sie können einen Plan wählen, der zusätzliche Leistungen wie Augen- oder Zahnleistungen umfasst (die nicht von der ursprünglichen Medicare-Versicherung abgedeckt sind).</a:t>
            </a:r>
          </a:p>
          <a:p>
            <a:pPr marL="174625" indent="-174625" rtl="0" fontAlgn="base">
              <a:buFont typeface="Wingdings" panose="05000000000000000000" pitchFamily="2" charset="2"/>
              <a:buChar char="§"/>
            </a:pPr>
            <a:endParaRPr lang="en-US" b="1" dirty="0"/>
          </a:p>
          <a:p>
            <a:pPr marL="174625" indent="-174625" rtl="0" fontAlgn="base">
              <a:buFont typeface="Wingdings" panose="05000000000000000000" pitchFamily="2" charset="2"/>
              <a:buChar char="§"/>
            </a:pPr>
            <a:r>
              <a:rPr lang="en-US" b="1"/>
              <a:t>Sie können eine Medigap-Richtlinie nicht mit einem Medicare Advantage-Plan verwenden.</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590"/>
              </a:spcBef>
            </a:pPr>
            <a:r>
              <a:rPr lang="en-US">
                <a:ea typeface="Arial" panose="020B0604020202020204" pitchFamily="34" charset="0"/>
                <a:cs typeface="Arial" panose="020B0604020202020204" pitchFamily="34" charset="0"/>
              </a:rPr>
              <a:t>Wenn Sie einem Medicare Advantage Plan beitreten, zahlen Sie weiterhin Ihre monatliche Medicare Teil B-Prämie.  (Personen mit begrenztem Einkommen und begrenzten Mitteln haben möglicherweise Anspruch auf Unterstützung bei den Medicare-Kosten durch Leistungsprogramme, die für diese Situation entwickelt wurden. Dies wird in Teil 5 dieser Serie besprochen.)</a:t>
            </a:r>
          </a:p>
          <a:p>
            <a:pPr rtl="0">
              <a:spcBef>
                <a:spcPts val="590"/>
              </a:spcBef>
            </a:pPr>
            <a:endParaRPr lang="en-US" dirty="0">
              <a:ea typeface="Arial" panose="020B0604020202020204" pitchFamily="34" charset="0"/>
              <a:cs typeface="Arial" panose="020B0604020202020204" pitchFamily="34" charset="0"/>
            </a:endParaRPr>
          </a:p>
          <a:p>
            <a:pPr rtl="0">
              <a:spcBef>
                <a:spcPts val="0"/>
              </a:spcBef>
            </a:pPr>
            <a:r>
              <a:rPr lang="en-US">
                <a:ea typeface="Arial" panose="020B0604020202020204" pitchFamily="34" charset="0"/>
                <a:cs typeface="Arial" panose="020B0604020202020204" pitchFamily="34" charset="0"/>
              </a:rPr>
              <a:t>Es können auch andere Kosten auf Sie zukommen, z</a:t>
            </a:r>
          </a:p>
          <a:p>
            <a:pPr marL="167640" indent="-167640" rtl="0">
              <a:spcBef>
                <a:spcPts val="0"/>
              </a:spcBef>
              <a:buFont typeface="Wingdings" panose="05000000000000000000" pitchFamily="2" charset="2"/>
              <a:buChar char="§"/>
            </a:pPr>
            <a:r>
              <a:rPr lang="en-US">
                <a:ea typeface="Arial" panose="020B0604020202020204" pitchFamily="34" charset="0"/>
                <a:cs typeface="Arial" panose="020B0604020202020204" pitchFamily="34" charset="0"/>
              </a:rPr>
              <a:t>Eine zusätzliche monatliche Prämie zum Plan</a:t>
            </a:r>
          </a:p>
          <a:p>
            <a:pPr marL="167640" indent="-167640" rtl="0">
              <a:spcBef>
                <a:spcPts val="0"/>
              </a:spcBef>
              <a:buFont typeface="Wingdings" panose="05000000000000000000" pitchFamily="2" charset="2"/>
              <a:buChar char="§"/>
            </a:pPr>
            <a:r>
              <a:rPr lang="en-US">
                <a:ea typeface="Arial" panose="020B0604020202020204" pitchFamily="34" charset="0"/>
                <a:cs typeface="Arial" panose="020B0604020202020204" pitchFamily="34" charset="0"/>
              </a:rPr>
              <a:t>Selbstbehalte, Mitversicherung und Zuzahlungen</a:t>
            </a:r>
          </a:p>
          <a:p>
            <a:pPr marL="384175" lvl="1" indent="-165735" rtl="0">
              <a:spcBef>
                <a:spcPts val="0"/>
              </a:spcBef>
              <a:buFont typeface="Arial" panose="020B0604020202020204" pitchFamily="34" charset="0"/>
              <a:buChar char="•"/>
            </a:pPr>
            <a:r>
              <a:rPr lang="en-US">
                <a:ea typeface="Arial" panose="020B0604020202020204" pitchFamily="34" charset="0"/>
                <a:cs typeface="Arial" panose="020B0604020202020204" pitchFamily="34" charset="0"/>
              </a:rPr>
              <a:t>Diese Kosten sind</a:t>
            </a:r>
          </a:p>
          <a:p>
            <a:pPr marL="552450" lvl="1" indent="-165100" rtl="0">
              <a:spcBef>
                <a:spcPts val="0"/>
              </a:spcBef>
              <a:buSzPct val="50000"/>
              <a:buFont typeface="Wingdings" panose="05000000000000000000" pitchFamily="2" charset="2"/>
              <a:buChar char="q"/>
            </a:pPr>
            <a:r>
              <a:rPr lang="en-US">
                <a:ea typeface="Arial" panose="020B0604020202020204" pitchFamily="34" charset="0"/>
                <a:cs typeface="Arial" panose="020B0604020202020204" pitchFamily="34" charset="0"/>
              </a:rPr>
              <a:t>anders als Original Medicare </a:t>
            </a:r>
          </a:p>
          <a:p>
            <a:pPr marL="552450" lvl="1" indent="-165100" rtl="0">
              <a:spcBef>
                <a:spcPts val="0"/>
              </a:spcBef>
              <a:buSzPct val="50000"/>
              <a:buFont typeface="Wingdings" panose="05000000000000000000" pitchFamily="2" charset="2"/>
              <a:buChar char="q"/>
            </a:pPr>
            <a:r>
              <a:rPr lang="en-US">
                <a:ea typeface="Arial" panose="020B0604020202020204" pitchFamily="34" charset="0"/>
                <a:cs typeface="Arial" panose="020B0604020202020204" pitchFamily="34" charset="0"/>
              </a:rPr>
              <a:t>variieren von Plan zu Plan</a:t>
            </a:r>
          </a:p>
          <a:p>
            <a:pPr marL="552450" lvl="1" indent="-165100" rtl="0">
              <a:spcBef>
                <a:spcPts val="0"/>
              </a:spcBef>
              <a:buSzPct val="50000"/>
              <a:buFont typeface="Wingdings" panose="05000000000000000000" pitchFamily="2" charset="2"/>
              <a:buChar char="q"/>
            </a:pPr>
            <a:r>
              <a:rPr lang="en-US">
                <a:ea typeface="Arial" panose="020B0604020202020204" pitchFamily="34" charset="0"/>
                <a:cs typeface="Arial" panose="020B0604020202020204" pitchFamily="34" charset="0"/>
              </a:rPr>
              <a:t>Und kann höher sein, wenn Sie einen Arzt aufsuchen, der nicht im Netzwerk ist</a:t>
            </a:r>
          </a:p>
          <a:p>
            <a:pPr marL="385445" indent="-165100" rtl="0">
              <a:spcBef>
                <a:spcPts val="0"/>
              </a:spcBef>
              <a:buSzPct val="100000"/>
              <a:buFont typeface="Arial" panose="020B0604020202020204" pitchFamily="34" charset="0"/>
              <a:buChar char="•"/>
            </a:pPr>
            <a:r>
              <a:rPr lang="en-US">
                <a:ea typeface="Arial" panose="020B0604020202020204" pitchFamily="34" charset="0"/>
                <a:cs typeface="Arial" panose="020B0604020202020204" pitchFamily="34" charset="0"/>
              </a:rPr>
              <a:t>Bei allen Medicare Advantage-Plänen gilt ein Höchstbetrag „aus eigener Tasche“ als Selbstbehalt. </a:t>
            </a:r>
            <a:r>
              <a:rPr lang="en-US"/>
              <a:t>Sobald Sie dieses Limit erreichen, zahlen Sie für die abgedeckten Leistungen nichts mehr.</a:t>
            </a:r>
            <a:r>
              <a:rPr lang="en-US">
                <a:ea typeface="Arial" panose="020B0604020202020204" pitchFamily="34" charset="0"/>
                <a:cs typeface="Arial" panose="020B0604020202020204" pitchFamily="34" charset="0"/>
              </a:rPr>
              <a:t> </a:t>
            </a:r>
            <a:r>
              <a:rPr lang="en-US"/>
              <a:t>Dieses Limit kann zwischen den Medicare Advantage-Plänen unterschiedlich sein und sich jedes Jahr ändern. Dies sollten Sie bei der Auswahl eines Plans berücksichtigen.</a:t>
            </a:r>
          </a:p>
          <a:p>
            <a:pPr marL="220345" indent="0" rtl="0">
              <a:spcBef>
                <a:spcPts val="0"/>
              </a:spcBef>
              <a:buSzPct val="100000"/>
              <a:buFont typeface="Arial" panose="020B0604020202020204" pitchFamily="34" charset="0"/>
              <a:buNone/>
            </a:pPr>
            <a:endParaRPr lang="en-US" dirty="0"/>
          </a:p>
          <a:p>
            <a:pPr marL="220345"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defRPr/>
            </a:pPr>
            <a:r>
              <a:rPr lang="en-US"/>
              <a:t>Um die aktuellen Kosten im Rahmen des Medicare Advantage Plan Teil C anzuzeigen, vergleichen Sie die Pläne auf </a:t>
            </a:r>
            <a:r>
              <a:rPr lang="en-US" sz="1800" u="sng">
                <a:solidFill>
                  <a:srgbClr val="1F3864"/>
                </a:solidFill>
                <a:effectLst/>
                <a:latin typeface="Calibri" panose="020F0502020204030204" charset="0"/>
                <a:ea typeface="Calibri" panose="020F0502020204030204" charset="0"/>
                <a:hlinkClick r:id="rId3"/>
              </a:rPr>
              <a:t>www.medicare.gov</a:t>
            </a:r>
            <a:r>
              <a:rPr lang="en-US" sz="1800" u="sng">
                <a:solidFill>
                  <a:srgbClr val="1F3864"/>
                </a:solidFill>
                <a:effectLst/>
                <a:latin typeface="Calibri" panose="020F0502020204030204" charset="0"/>
                <a:ea typeface="Calibri" panose="020F0502020204030204" charset="0"/>
              </a:rPr>
              <a:t>.</a:t>
            </a:r>
            <a:endParaRPr lang="en-US" dirty="0"/>
          </a:p>
          <a:p>
            <a:pPr marL="220345" indent="0" rtl="0">
              <a:spcBef>
                <a:spcPts val="0"/>
              </a:spcBef>
              <a:buSzPct val="100000"/>
              <a:buFont typeface="Arial" panose="020B0604020202020204" pitchFamily="34" charset="0"/>
              <a:buNone/>
            </a:pPr>
            <a:endParaRPr lang="en-US" dirty="0"/>
          </a:p>
          <a:p>
            <a:pPr marL="385445" indent="-165100" rtl="0">
              <a:spcBef>
                <a:spcPts val="590"/>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Wenn Sie Ihre Entscheidungen über Ihre Medicare-Versicherung treffen, ist es wichtig, die Vor- und Nachteile von Medicare Advantage Plans zu berücksichtigen.</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BITTE BEACHTEN SIE: Bei Medicare Advantage-Plänen können sich jedes Jahr Änderungen an der Deckung, den Kosten, dem Servicebereich usw. ergeben.  Diese Änderungen werden in einer „jährlichen Änderungsmitteilung“ vermerkt, die der Plan jedes Jahr bis Ende September verschickt. Sie sollten diesen Hinweis lesen und überlegen, ob der Plan auch im nächsten Jahr der beste Plan für Sie sein wird. Sie können Ihren Plan mit anderen verfügbaren Plänen vergleichen und während des jährlichen offenen Anmeldezeitraums von Medicare Änderungen vornehmen.  Dies wird in Teil 4 dieser Serie weiter besprochen.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Zusätzlich zu dem, was wir bereits besprochen haben, erhalten viele Menschen ihren Gesundheitsschutz über andere Arten von Krankenversicherungen.</a:t>
            </a:r>
          </a:p>
          <a:p>
            <a:pPr rtl="0"/>
            <a:endParaRPr lang="en-US" dirty="0"/>
          </a:p>
          <a:p>
            <a:pPr marL="171450" indent="-171450" rtl="0">
              <a:buFont typeface="Arial" panose="020B0604020202020204" pitchFamily="34" charset="0"/>
              <a:buChar char="•"/>
            </a:pPr>
            <a:r>
              <a:rPr lang="en-US"/>
              <a:t>Einige Arbeitgeber bieten </a:t>
            </a:r>
            <a:r>
              <a:rPr lang="en-US" b="1"/>
              <a:t>Gruppenkrankenversicherungen für Rentner an.</a:t>
            </a:r>
          </a:p>
          <a:p>
            <a:pPr marL="628650" lvl="1" indent="-171450" rtl="0">
              <a:buFont typeface="Arial" panose="020B0604020202020204" pitchFamily="34" charset="0"/>
              <a:buChar char="•"/>
            </a:pPr>
            <a:r>
              <a:rPr lang="en-US"/>
              <a:t>Wenn Ihr Arbeitgeber diese Art von Plan anbietet, ist es wichtig, sich bei dem Plan nach den Einzelheiten der Deckung zu erkundigen.</a:t>
            </a:r>
          </a:p>
          <a:p>
            <a:pPr marL="628650" lvl="1" indent="-171450" rtl="0">
              <a:buFont typeface="Arial" panose="020B0604020202020204" pitchFamily="34" charset="0"/>
              <a:buChar char="•"/>
            </a:pPr>
            <a:r>
              <a:rPr lang="en-US"/>
              <a:t>Einige dieser Pläne bieten eine anrechenbare Deckung für verschreibungspflichtige Medikamente.  </a:t>
            </a:r>
          </a:p>
          <a:p>
            <a:pPr marL="628650" lvl="1" indent="-171450" rtl="0">
              <a:buFont typeface="Arial" panose="020B0604020202020204" pitchFamily="34" charset="0"/>
              <a:buChar char="•"/>
            </a:pPr>
            <a:r>
              <a:rPr lang="en-US"/>
              <a:t>Am besten wenden Sie sich an Ihren Arbeitgeber oder den Sozialversicherungsverwalter, um herauszufinden, wie Ihre Versicherung mit Medicare zusammenarbeitet.</a:t>
            </a:r>
          </a:p>
          <a:p>
            <a:pPr marL="171450" indent="-171450" rtl="0">
              <a:buFont typeface="Arial" panose="020B0604020202020204" pitchFamily="34" charset="0"/>
              <a:buChar char="•"/>
            </a:pPr>
            <a:r>
              <a:rPr lang="en-US"/>
              <a:t>Eine andere Art der Krankenversicherung ist die Militärversicherung. Dies wird von der Veterans Administration (VA) oder TriCare bereitgestellt.</a:t>
            </a:r>
          </a:p>
          <a:p>
            <a:pPr marL="171450" indent="-171450" rtl="0">
              <a:buFont typeface="Arial" panose="020B0604020202020204" pitchFamily="34" charset="0"/>
              <a:buChar char="•"/>
            </a:pPr>
            <a:r>
              <a:rPr lang="en-US"/>
              <a:t>Und für diejenigen, die über ein begrenztes Einkommen verfügen, gibt es Krankenversicherungsschutz über Medicaid und andere finanzielle Hilfsprogramme. </a:t>
            </a:r>
          </a:p>
          <a:p>
            <a:pPr marL="0" indent="0" rtl="0">
              <a:buFont typeface="Arial" panose="020B0604020202020204" pitchFamily="34" charset="0"/>
              <a:buNone/>
            </a:pP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Damit ist Teil 1 des Willkommen bei Medicare-Programms abgeschlossen.  Ich hoffe, diese Informationen waren hilfreich. Im nächsten Abschnitt dieser Reihe werden die Medicare-Grundlagen besprochen, einschließlich der Medicare-Teile A und B.</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Diese Präsentation wurde Ihnen vom Wisconsin State Health Insurance Assistance Program oder von SHIP präsentiert, einem lokalen öffentlichen Dienst, der Menschen mit Medicare kostenlose und unvoreingenommene Hilfe bietet. Wenn Sie Fragen zu Medicare haben, rufen Sie eine unserer gebührenfreien Hotlines an oder wenden Sie sich noch heute an einen SHIP Medicare-Berater vor Ort. Du musst es nicht alleine schaffen!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en-US"/>
              <a:t>Wenn Sie nicht automatisch angemeldet sind, besteht Ihre erste Gelegenheit, sich bei Medicare anzumelden, während Ihres </a:t>
            </a:r>
            <a:r>
              <a:rPr lang="en-US" b="1"/>
              <a:t>Erstregistrierungszeitraums</a:t>
            </a:r>
            <a:r>
              <a:rPr lang="en-US"/>
              <a:t>, der sieben Monate dauert und die drei Monate vor Ihrem 65. Lebensjahr, den Monat, in dem Sie 65 werden, und die drei Monate nach Ihrem 65. Lebensjahr umfasst .  Ihr Versicherungsschutz beginnt mit Ihrer Anmeldung. Wenn Sie sich während der ersten drei Monate anmelden, beginnt Ihr Versicherungsschutz am ersten Tag des Monats, in dem Sie 65 Jahre alt werden. Wenn Sie sich nach diesem Zeitpunkt anmelden, beginnt Ihr Versicherungsschutz abhängig vom Datum Ihrer Anmeldung später.</a:t>
            </a:r>
          </a:p>
          <a:p>
            <a:pPr marL="0" indent="0" rtl="0">
              <a:lnSpc>
                <a:spcPct val="110000"/>
              </a:lnSpc>
              <a:spcBef>
                <a:spcPts val="600"/>
              </a:spcBef>
              <a:buFont typeface="Wingdings" panose="05000000000000000000" pitchFamily="2" charset="2"/>
              <a:buNone/>
            </a:pPr>
            <a:endParaRPr lang="en-US" dirty="0"/>
          </a:p>
          <a:p>
            <a:pPr marL="0" indent="0" rtl="0">
              <a:lnSpc>
                <a:spcPct val="90000"/>
              </a:lnSpc>
              <a:buFont typeface="Wingdings" panose="05000000000000000000" pitchFamily="2" charset="2"/>
              <a:buNone/>
            </a:pPr>
            <a:r>
              <a:rPr lang="en-US" sz="2400" b="1">
                <a:cs typeface="Arial" panose="020B0604020202020204" pitchFamily="34" charset="0"/>
              </a:rPr>
              <a:t>Es gibt auch einen „besonderen Anmeldezeitraum“:</a:t>
            </a:r>
            <a:r>
              <a:rPr lang="en-US" sz="2000">
                <a:cs typeface="Arial" panose="020B0604020202020204" pitchFamily="34" charset="0"/>
              </a:rPr>
              <a:t>Wenn Sie mit der Anmeldung für Teil B warten, weil Sie oder Ihr Ehepartner noch arbeiten und über einen Gruppenkrankenversicherungsschutz verfügen, können Sie sich innerhalb von 8 Monaten nach dem Ende des Gruppenversicherungsschutzes ODER der Beschäftigung anmelden endet (je nachdem, was zuerst eintritt).  </a:t>
            </a:r>
            <a:r>
              <a:rPr lang="en-US" sz="2000" b="1">
                <a:cs typeface="Arial" panose="020B0604020202020204" pitchFamily="34" charset="0"/>
              </a:rPr>
              <a:t>Es wird keine Strafe geben.</a:t>
            </a:r>
          </a:p>
          <a:p>
            <a:pPr rtl="0">
              <a:lnSpc>
                <a:spcPct val="90000"/>
              </a:lnSpc>
            </a:pPr>
            <a:endParaRPr lang="en-US" altLang="en-US" sz="2400" b="1" dirty="0">
              <a:cs typeface="Arial" panose="020B0604020202020204" pitchFamily="34" charset="0"/>
            </a:endParaRPr>
          </a:p>
          <a:p>
            <a:pPr marL="0" indent="0" rtl="0">
              <a:lnSpc>
                <a:spcPct val="90000"/>
              </a:lnSpc>
              <a:buFont typeface="Wingdings" panose="05000000000000000000" pitchFamily="2" charset="2"/>
              <a:buNone/>
            </a:pPr>
            <a:r>
              <a:rPr lang="en-US" sz="2400" b="1">
                <a:cs typeface="Arial" panose="020B0604020202020204" pitchFamily="34" charset="0"/>
              </a:rPr>
              <a:t>Der allgemeine Anmeldezeitraum erstreckt sich </a:t>
            </a:r>
            <a:r>
              <a:rPr lang="en-US" sz="2000">
                <a:cs typeface="Arial" panose="020B0604020202020204" pitchFamily="34" charset="0"/>
              </a:rPr>
              <a:t>vom 1. Januar bis zum 31. März und gilt für diejenigen, die sich nicht bei der Erstanmeldung oder während eines besonderen Anmeldezeitraums angemeldet haben.  Darauf wird eine  </a:t>
            </a:r>
            <a:r>
              <a:rPr lang="en-US" sz="2000" b="1">
                <a:cs typeface="Arial" panose="020B0604020202020204" pitchFamily="34" charset="0"/>
              </a:rPr>
              <a:t>Buße verhängt: </a:t>
            </a:r>
            <a:r>
              <a:rPr lang="en-US" sz="2000" b="0">
                <a:cs typeface="Arial" panose="020B0604020202020204" pitchFamily="34" charset="0"/>
              </a:rPr>
              <a:t>Die</a:t>
            </a:r>
            <a:r>
              <a:rPr lang="en-US" sz="2000" b="1">
                <a:cs typeface="Arial" panose="020B0604020202020204" pitchFamily="34" charset="0"/>
              </a:rPr>
              <a:t> </a:t>
            </a:r>
            <a:r>
              <a:rPr lang="en-US" sz="2000">
                <a:cs typeface="Arial" panose="020B0604020202020204" pitchFamily="34" charset="0"/>
              </a:rPr>
              <a:t> Kosten für Ihre Teil-B-Prämie erhöhen sich um 10 % für jeden vollen Zeitraum von 12 Monaten, in dem Sie die Anmeldung verzögern.</a:t>
            </a:r>
            <a:endParaRPr lang="en-US" sz="2000" dirty="0">
              <a:cs typeface="Arial" panose="020B0604020202020204" pitchFamily="34" charset="0"/>
            </a:endParaRPr>
          </a:p>
          <a:p>
            <a:pPr marL="0" indent="0" rtl="0">
              <a:lnSpc>
                <a:spcPct val="90000"/>
              </a:lnSpc>
              <a:buFont typeface="Wingdings" panose="05000000000000000000" pitchFamily="2" charset="2"/>
              <a:buNone/>
            </a:pPr>
            <a:endParaRPr lang="en-US" sz="2000" dirty="0">
              <a:cs typeface="Arial" panose="020B0604020202020204" pitchFamily="34" charset="0"/>
            </a:endParaRPr>
          </a:p>
          <a:p>
            <a:pPr marL="0" indent="0" rtl="0">
              <a:lnSpc>
                <a:spcPct val="90000"/>
              </a:lnSpc>
              <a:buFont typeface="Wingdings" panose="05000000000000000000" pitchFamily="2" charset="2"/>
              <a:buNone/>
            </a:pPr>
            <a:r>
              <a:rPr lang="en-US" sz="2000">
                <a:cs typeface="Arial" panose="020B0604020202020204" pitchFamily="34" charset="0"/>
              </a:rPr>
              <a:t>Um die Buße/Strafzahlung zu vermeiden, melden Sie sich unbedingt während Ihres ersten Einschreibezeitraums oder Ihres Sondereinschreibezeitraums an.</a:t>
            </a:r>
            <a:endParaRPr lang="en-US" sz="2000"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Hallo und willkommen zu dieser Bildungsreihe mit dem Titel „Willkommen bei Medicare“.  </a:t>
            </a:r>
          </a:p>
          <a:p>
            <a:pPr rtl="0"/>
            <a:endParaRPr lang="en-US" dirty="0"/>
          </a:p>
          <a:p>
            <a:pPr rtl="0"/>
            <a:r>
              <a:rPr lang="en-US"/>
              <a:t>Dieses Programm wird vom Gesundheitsdienstleister WI Department of Health Services präsentiert, welcher das Versicherungshilfsprogramm „Wisconsin State Health Insurance Assistance Program“ oder SHIP betreibt, einen lokalen öffentlichen Dienst für Menschen mit Medicare.  Jeder Staat hat ein SHIP-Programm.  In Wisconsin können Sie kostenlose und unvoreingenommene Hilfe bei Medicare von örtlichen SHIP-Beratern oder einer unserer gebührenfreien Helplines erhalten.</a:t>
            </a:r>
          </a:p>
          <a:p>
            <a:pPr rtl="0"/>
            <a:endParaRPr lang="en-US" b="1" dirty="0"/>
          </a:p>
          <a:p>
            <a:pPr rtl="0"/>
            <a:r>
              <a:rPr lang="en-US" b="0"/>
              <a:t>Sie können die Folien zu dieser Präsentation herunterladen, indem Sie auf den Link in der YouTube-Videobeschreibung klicken oder zu gwaar.org/educational-videos-for-medicare-outreach gehen.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Dieses Projekt wird durch einen Zuschuss der Bundesverwaltung für Gemeinschaftsleben unterstützt.</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Dieses Programm bietet einen Überblick über Medicare und ist in 6 Abschnitte unterteilt.</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Ausführlichere Informationen finden Sie in Ihrem Medicare &amp; You-Handbuch, das an Medicare-Patienten verschickt wird und auch auf der Website Medicare.gov zu finden ist.  Zum leichteren Verständnis empfehlen wir Ihnen, die Teile dieser Serie der Reihe nach anzusehen.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Willkommen zu Teil 5 dieser Bildungsreihe.  In diesem Abschnitt erfahren Sie mehr über den Versicherungsschutz für verschreibungspflichtige Medikamente, einschließlich Medicare Teil D und Wisconsin SeniorCare, sowie über die jährliche offene Anmeldefrist von Medicare.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dirty="0"/>
              <a:t>Denken Sie daran, dass es zwei Möglichkeiten gibt, Medicare Teil D-Versicherung für verschreibungspflichtige Medikamente zu erhalten:  Entweder durch einen eigenständigen Teil-D-Plan oder durch einen Medicare-Advantage-Plan, der die Arzneimittelversicherung umfasst.  Und vergessen Sie nicht das Wisconsin-Hilfsprogramm für verschreibungspflichtige Medikamente namens SeniorCare – dazu kommen wir in ein paar Minuten.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fontAlgn="base">
              <a:spcBef>
                <a:spcPts val="610"/>
              </a:spcBef>
              <a:buFont typeface="Wingdings" panose="05000000000000000000" pitchFamily="2" charset="2"/>
              <a:buChar char="§"/>
            </a:pPr>
            <a:r>
              <a:rPr lang="en-US"/>
              <a:t>Medicare Teil D ist die Medicare-Versicherung für verschreibungspflichtige Medikamente.</a:t>
            </a:r>
          </a:p>
          <a:p>
            <a:pPr marL="171450" indent="-171450" rtl="0" fontAlgn="base">
              <a:spcBef>
                <a:spcPts val="610"/>
              </a:spcBef>
              <a:buFont typeface="Wingdings" panose="05000000000000000000" pitchFamily="2" charset="2"/>
              <a:buChar char="§"/>
            </a:pPr>
            <a:r>
              <a:rPr lang="en-US"/>
              <a:t>Wenn Sie sich für Original Medicare entschieden haben und eine Abdeckung für verschreibungspflichtige Medikamente wünschen, müssen Sie einen Medicare-Plan für verschreibungspflichtige Medikamente auswählen und diesem beitreten. Normalerweise zahlen Sie eine monatliche Prämie.</a:t>
            </a:r>
          </a:p>
          <a:p>
            <a:pPr marL="171450" indent="-171450" rtl="0" fontAlgn="base">
              <a:spcBef>
                <a:spcPts val="610"/>
              </a:spcBef>
              <a:buFont typeface="Wingdings" panose="05000000000000000000" pitchFamily="2" charset="2"/>
              <a:buChar char="§"/>
            </a:pPr>
            <a:r>
              <a:rPr lang="en-US"/>
              <a:t>Diese Pläne werden von privaten Unternehmen durchgeführt, die Verträge mit Medicare abschließen.</a:t>
            </a:r>
          </a:p>
          <a:p>
            <a:pPr marL="171450" indent="-171450" rtl="0">
              <a:buFont typeface="Wingdings" panose="05000000000000000000" pitchFamily="2" charset="2"/>
              <a:buChar char="§"/>
            </a:pPr>
            <a:r>
              <a:rPr lang="en-US"/>
              <a:t>Auch hier wird die Teil-D-Deckung durch Medicare Prescription Drug Plans (PDPs, Plan für verschriebungspflichtige Medikamente) und durch Medicare Advantage Plans mit Abdeckung für verschreibungspflichtige Medikamente bereitgestellt. </a:t>
            </a:r>
          </a:p>
          <a:p>
            <a:pPr marL="457200" lvl="1" indent="0" algn="l" defTabSz="514350" rtl="0">
              <a:spcBef>
                <a:spcPts val="450"/>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fontAlgn="base">
              <a:spcBef>
                <a:spcPts val="610"/>
              </a:spcBef>
            </a:pPr>
            <a:r>
              <a:rPr lang="en-US"/>
              <a:t>Es gibt bestimmte Zeiten, zu denen Sie sich für einen Teil-D-Plan anmelden können:</a:t>
            </a:r>
          </a:p>
          <a:p>
            <a:pPr rtl="0" fontAlgn="base">
              <a:spcBef>
                <a:spcPts val="610"/>
              </a:spcBef>
            </a:pPr>
            <a:endParaRPr lang="en-US" dirty="0"/>
          </a:p>
          <a:p>
            <a:pPr marL="219075" indent="-219075" defTabSz="514350" rtl="0">
              <a:spcBef>
                <a:spcPts val="450"/>
              </a:spcBef>
              <a:buFont typeface="Wingdings" panose="05000000000000000000" pitchFamily="2" charset="2"/>
              <a:buChar char="§"/>
            </a:pPr>
            <a:r>
              <a:rPr lang="en-US" sz="2200">
                <a:solidFill>
                  <a:prstClr val="black"/>
                </a:solidFill>
              </a:rPr>
              <a:t>Ihre erste Möglichkeit zur Einschreibung ist Ihr Ersteinschreibungszeitraum.</a:t>
            </a:r>
          </a:p>
          <a:p>
            <a:pPr marL="676275" lvl="1" indent="-219075" defTabSz="514350" rtl="0">
              <a:spcBef>
                <a:spcPts val="450"/>
              </a:spcBef>
              <a:buFont typeface="Wingdings" panose="05000000000000000000" pitchFamily="2" charset="2"/>
              <a:buChar char="§"/>
            </a:pPr>
            <a:r>
              <a:rPr lang="en-US" sz="2000">
                <a:solidFill>
                  <a:prstClr val="black"/>
                </a:solidFill>
              </a:rPr>
              <a:t>Dieser Zeitraum beginnt 3 </a:t>
            </a:r>
            <a:r>
              <a:rPr lang="en-US" sz="2000">
                <a:cs typeface="Arial" panose="020B0604020202020204" pitchFamily="34" charset="0"/>
              </a:rPr>
              <a:t>Monate vor Ihrem Medicare-Beginn und umfasst den Monat, in dem Sie mit Medicare beginnen, sowie 3 Monate nach dem Medicare-Beginn.</a:t>
            </a:r>
            <a:endParaRPr lang="en-US" sz="2000" dirty="0">
              <a:solidFill>
                <a:prstClr val="black"/>
              </a:solidFill>
            </a:endParaRPr>
          </a:p>
          <a:p>
            <a:pPr marL="219075" indent="-219075" defTabSz="514350" rtl="0">
              <a:spcBef>
                <a:spcPts val="450"/>
              </a:spcBef>
              <a:buFont typeface="Wingdings" panose="05000000000000000000" pitchFamily="2" charset="2"/>
              <a:buChar char="§"/>
            </a:pPr>
            <a:r>
              <a:rPr lang="en-US" sz="2200">
                <a:solidFill>
                  <a:prstClr val="black"/>
                </a:solidFill>
              </a:rPr>
              <a:t>Es gibt auch eine jährliche offene Anmeldefrist</a:t>
            </a:r>
          </a:p>
          <a:p>
            <a:pPr marL="676275" lvl="1" indent="-219075" defTabSz="514350" rtl="0">
              <a:spcBef>
                <a:spcPts val="450"/>
              </a:spcBef>
              <a:buFont typeface="Wingdings" panose="05000000000000000000" pitchFamily="2" charset="2"/>
              <a:buChar char="§"/>
            </a:pPr>
            <a:r>
              <a:rPr lang="en-US" sz="2000">
                <a:cs typeface="Arial" panose="020B0604020202020204" pitchFamily="34" charset="0"/>
              </a:rPr>
              <a:t>Dies gilt jedes Jahr vom 15. Oktober bis zum 7. Dezember, wobei</a:t>
            </a:r>
            <a:r>
              <a:rPr lang="en-US" sz="2000" baseline="30000">
                <a:cs typeface="Arial" panose="020B0604020202020204" pitchFamily="34" charset="0"/>
              </a:rPr>
              <a:t>der</a:t>
            </a:r>
            <a:r>
              <a:rPr lang="en-US" sz="2000">
                <a:cs typeface="Arial" panose="020B0604020202020204" pitchFamily="34" charset="0"/>
              </a:rPr>
              <a:t> Versicherungsschutz am 1. Januar</a:t>
            </a:r>
            <a:r>
              <a:rPr lang="en-US" sz="2000" baseline="30000">
                <a:cs typeface="Arial" panose="020B0604020202020204" pitchFamily="34" charset="0"/>
              </a:rPr>
              <a:t>des</a:t>
            </a:r>
            <a:r>
              <a:rPr lang="en-US" sz="2000">
                <a:cs typeface="Arial" panose="020B0604020202020204" pitchFamily="34" charset="0"/>
              </a:rPr>
              <a:t> folgenden Jahres beginnt. </a:t>
            </a:r>
            <a:endParaRPr lang="en-US" sz="2000" dirty="0">
              <a:solidFill>
                <a:prstClr val="black"/>
              </a:solidFill>
            </a:endParaRPr>
          </a:p>
          <a:p>
            <a:pPr marL="219075" indent="-219075" defTabSz="514350" rtl="0">
              <a:spcBef>
                <a:spcPts val="450"/>
              </a:spcBef>
              <a:buFont typeface="Wingdings" panose="05000000000000000000" pitchFamily="2" charset="2"/>
              <a:buChar char="§"/>
            </a:pPr>
            <a:r>
              <a:rPr lang="en-US" sz="2200">
                <a:solidFill>
                  <a:prstClr val="black"/>
                </a:solidFill>
              </a:rPr>
              <a:t>Und für Personen, die bereits für einen Medicare Advantage-Plan angemeldet sind: Es gibt einen offenen Anmeldezeitraum für Medicare Advantage: vom 1. Januar bis 31. März – auch dies gilt nur für Personen, die bereits für einen MA-Plan angemeldet sind.</a:t>
            </a:r>
          </a:p>
          <a:p>
            <a:pPr marL="219075" indent="-219075" defTabSz="514350" rtl="0">
              <a:spcBef>
                <a:spcPts val="450"/>
              </a:spcBef>
              <a:buFont typeface="Wingdings" panose="05000000000000000000" pitchFamily="2" charset="2"/>
              <a:buChar char="§"/>
            </a:pPr>
            <a:r>
              <a:rPr lang="en-US" sz="2200">
                <a:solidFill>
                  <a:prstClr val="black"/>
                </a:solidFill>
              </a:rPr>
              <a:t>Es gibt auch besondere Anmeldefristen.</a:t>
            </a:r>
          </a:p>
          <a:p>
            <a:pPr marL="628650" lvl="1" indent="-171450" rtl="0">
              <a:lnSpc>
                <a:spcPct val="110000"/>
              </a:lnSpc>
              <a:buFont typeface="Arial" panose="020B0604020202020204" pitchFamily="34" charset="0"/>
              <a:buChar char="•"/>
            </a:pPr>
            <a:r>
              <a:rPr lang="en-US" b="1"/>
              <a:t>Unter bestimmten Umständen, beispielsweise wenn Sie aus dem Versorgungsgebiet Ihres Plans ausziehen, haben Sie möglicherweise Anspruch auf einen besonderen Anmeldezeitraum, der es Ihnen ermöglicht, Ihren Medicare-Versicherungsschutz für verschreibungspflichtige Medikamente außerhalb der anderen Anmeldezeiträume zu ändern.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Die Kosten für Medicare-Teil-D-Pläne umfassen Prämien, Selbstbehalte und Zuzahlungen oder Mitversicherungen.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Die Kosten variieren je nach Plan und ändern sich jedes Jahr.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Teil-D-Pläne können einen Selbstbehalt haben. Bei einigen Plänen gibt es möglicherweise keinen Selbstbehalt oder einen geringeren Selbstbehalt.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t>Zuzahlungen und Mitversicherung variieren je nach Medikament, Plan und Apotheke.</a:t>
            </a: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Ihre Kosten für die Deckung verschreibungspflichtiger Medikamente hängen also davon ab, welchen Plan Sie wählen, welche verschreibungspflichtigen Medikamente Sie einnehmen, ob Sie eine Apotheke im Netzwerk Ihres Plans aufsuchen und ob Sie zusätzliche Hilfe bei der Bezahlung Ihrer Arzneimittelkosten erhalten. (In ein paar Minuten besprechen wir, wie man Pläne findet und vergleicht.)</a:t>
            </a:r>
          </a:p>
          <a:p>
            <a:pPr marL="0" marR="0" lvl="0" indent="0" algn="l" defTabSz="914400" rtl="0" eaLnBrk="1" fontAlgn="auto" latinLnBrk="0" hangingPunct="1">
              <a:lnSpc>
                <a:spcPct val="100000"/>
              </a:lnSpc>
              <a:spcBef>
                <a:spcPts val="0"/>
              </a:spcBef>
              <a:spcAft>
                <a:spcPts val="0"/>
              </a:spcAft>
              <a:buClrTx/>
              <a:buSzTx/>
              <a:buFontTx/>
              <a:buNone/>
              <a:defRPr/>
            </a:pPr>
            <a:r>
              <a:rPr lang="en-US" b="1"/>
              <a:t>*Bitte beachten Sie: </a:t>
            </a:r>
            <a:r>
              <a:rPr lang="en-US"/>
              <a:t>Personen mit höherem Einkommen können zusätzlich zu ihren monatlichen Prämien einen zusätzlichen Betrag zahlen, der auf der Höhe ihres in ihrer Steuererklärung angegebenen Einkommens basiert. Dies gilt nur für etwa 5 % der Menschen mit Medicare.</a:t>
            </a: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Die Kosten ändern sich jedes Jahr. Um die aktuellen Kosten gemäß Teil D anzuzeigen, vergleichen Sie die Pläne unter </a:t>
            </a:r>
            <a:r>
              <a:rPr lang="en-US" sz="1800" u="sng">
                <a:solidFill>
                  <a:srgbClr val="1F3864"/>
                </a:solidFill>
                <a:effectLst/>
                <a:latin typeface="Calibri" panose="020F0502020204030204" charset="0"/>
                <a:ea typeface="Calibri" panose="020F0502020204030204" charset="0"/>
                <a:hlinkClick r:id="rId3"/>
              </a:rPr>
              <a:t>www.medicare.gov</a:t>
            </a:r>
            <a:r>
              <a:rPr lang="en-US"/>
              <a:t>.</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 Teil-D-Strafe für verspätete Anmeldung sollten Sie vermeiden!</a:t>
            </a:r>
          </a:p>
          <a:p>
            <a:pPr rtl="0"/>
            <a:endParaRPr lang="en-US" dirty="0"/>
          </a:p>
          <a:p>
            <a:pPr rtl="0"/>
            <a:r>
              <a:rPr lang="en-US"/>
              <a:t>Wenn Sie sich während Ihres ersten Anmeldezeitraums nicht für Teil D anmelden und über keinen anderen anrechenbaren Arzneimittelschutz verfügen, kann Ihnen eine Strafe für verspätete Anmeldung auferlegt werden. Die Strafe beträgt 1 % der durchschnittlichen nationalen monatlichen Prämie für jeden Monat, in dem Sie die Anmeldung verzögert haben. Sie wird zu Ihrer monatlichen Prämie hinzugerechnet, WENN Sie sich für einen Teil-D-Plan anmelden, und bleibt so lange bestehen, wie Sie angemeldet sind.</a:t>
            </a:r>
          </a:p>
          <a:p>
            <a:pPr rtl="0"/>
            <a:endParaRPr lang="en-US" dirty="0"/>
          </a:p>
          <a:p>
            <a:pPr rtl="0"/>
            <a:r>
              <a:rPr lang="en-US"/>
              <a:t>*Anrechnungsfähige Deckung ist eine andere Deckung für verschreibungspflichtige Medikamente, von der erwartet wird, dass sie im Durchschnitt mindestens so viel zahlt wie die standardmäßige Teil-D-Deckung von Medicare.  Veterans Drug Coverage und WI SeniorCare gelten als anrechenbare Deckung.  Einige Arten von Arbeitgeberschutz gelten auch als anrechenbarer Versicherungsschutz, es ist jedoch wichtig, nachzufragen.</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1" rtl="0">
              <a:spcBef>
                <a:spcPts val="625"/>
              </a:spcBef>
              <a:defRPr/>
            </a:pPr>
            <a:r>
              <a:rPr lang="en-US" altLang="fr-FR" b="0">
                <a:solidFill>
                  <a:prstClr val="black"/>
                </a:solidFill>
              </a:rPr>
              <a:t>Diese Grafik fasst die Deckungsphasen von Medicare Teil D zusammen. Diese Betr</a:t>
            </a:r>
            <a:r>
              <a:rPr lang="en-US" altLang="en-US" b="0">
                <a:solidFill>
                  <a:prstClr val="black"/>
                </a:solidFill>
              </a:rPr>
              <a:t>ä</a:t>
            </a:r>
            <a:r>
              <a:rPr lang="en-US" altLang="fr-FR" b="0">
                <a:solidFill>
                  <a:prstClr val="black"/>
                </a:solidFill>
              </a:rPr>
              <a:t>ge </a:t>
            </a:r>
            <a:r>
              <a:rPr lang="en-US" altLang="en-US" b="0">
                <a:solidFill>
                  <a:prstClr val="black"/>
                </a:solidFill>
              </a:rPr>
              <a:t>ä</a:t>
            </a:r>
            <a:r>
              <a:rPr lang="en-US" altLang="fr-FR" b="0">
                <a:solidFill>
                  <a:prstClr val="black"/>
                </a:solidFill>
              </a:rPr>
              <a:t>ndern sich jedes Jahr</a:t>
            </a:r>
            <a:r>
              <a:rPr lang="en-US" b="0">
                <a:solidFill>
                  <a:prstClr val="black"/>
                </a:solidFill>
              </a:rPr>
              <a:t>.</a:t>
            </a:r>
          </a:p>
          <a:p>
            <a:pPr marL="0" lvl="1" rtl="0">
              <a:spcBef>
                <a:spcPts val="625"/>
              </a:spcBef>
              <a:defRPr/>
            </a:pPr>
            <a:endParaRPr lang="en-US" b="0" dirty="0">
              <a:solidFill>
                <a:prstClr val="black"/>
              </a:solidFill>
            </a:endParaRPr>
          </a:p>
          <a:p>
            <a:pPr marL="0" lvl="1" rtl="0">
              <a:spcBef>
                <a:spcPts val="625"/>
              </a:spcBef>
              <a:defRPr/>
            </a:pPr>
            <a:r>
              <a:rPr lang="en-US" altLang="fr-FR" b="0">
                <a:solidFill>
                  <a:prstClr val="black"/>
                </a:solidFill>
              </a:rPr>
              <a:t>Wenn Ihr Tarif einen Selbstbehalt vorsieht, zahlen Sie die vollen Kosten f</a:t>
            </a:r>
            <a:r>
              <a:rPr lang="en-US" altLang="en-US" b="0">
                <a:solidFill>
                  <a:prstClr val="black"/>
                </a:solidFill>
              </a:rPr>
              <a:t>ü</a:t>
            </a:r>
            <a:r>
              <a:rPr lang="en-US" altLang="fr-FR" b="0">
                <a:solidFill>
                  <a:prstClr val="black"/>
                </a:solidFill>
              </a:rPr>
              <a:t>r Ihre Medikamente, bis Sie Ihren Selbstbehalt erreicht haben</a:t>
            </a:r>
            <a:r>
              <a:rPr lang="en-US" b="0">
                <a:solidFill>
                  <a:prstClr val="black"/>
                </a:solidFill>
              </a:rPr>
              <a:t>.</a:t>
            </a:r>
          </a:p>
          <a:p>
            <a:pPr marL="0" lvl="1" rtl="0">
              <a:spcBef>
                <a:spcPts val="625"/>
              </a:spcBef>
              <a:defRPr/>
            </a:pPr>
            <a:endParaRPr lang="en-US" b="0" dirty="0">
              <a:solidFill>
                <a:prstClr val="black"/>
              </a:solidFill>
            </a:endParaRPr>
          </a:p>
          <a:p>
            <a:pPr marL="171450" lvl="1" indent="-171450" rtl="0">
              <a:spcBef>
                <a:spcPts val="625"/>
              </a:spcBef>
              <a:buFont typeface="Arial" panose="020B0604020202020204" pitchFamily="34" charset="0"/>
              <a:buChar char="•"/>
              <a:defRPr/>
            </a:pPr>
            <a:r>
              <a:rPr lang="en-US" altLang="fr-FR" b="0" dirty="0">
                <a:solidFill>
                  <a:prstClr val="black"/>
                </a:solidFill>
              </a:rPr>
              <a:t>W</a:t>
            </a:r>
            <a:r>
              <a:rPr lang="en-US" altLang="en-US" b="0" dirty="0">
                <a:solidFill>
                  <a:prstClr val="black"/>
                </a:solidFill>
              </a:rPr>
              <a:t>ä</a:t>
            </a:r>
            <a:r>
              <a:rPr lang="en-US" altLang="fr-FR" b="0" dirty="0">
                <a:solidFill>
                  <a:prstClr val="black"/>
                </a:solidFill>
              </a:rPr>
              <a:t>hrend Ihrer anf</a:t>
            </a:r>
            <a:r>
              <a:rPr lang="en-US" altLang="en-US" b="0" dirty="0">
                <a:solidFill>
                  <a:prstClr val="black"/>
                </a:solidFill>
              </a:rPr>
              <a:t>ä</a:t>
            </a:r>
            <a:r>
              <a:rPr lang="en-US" altLang="fr-FR" b="0" dirty="0">
                <a:solidFill>
                  <a:prstClr val="black"/>
                </a:solidFill>
              </a:rPr>
              <a:t>nglichen Versicherungsphase zahlen Sie entweder eine Zuzahlung oder einen Mitversicherungsbetrag f</a:t>
            </a:r>
            <a:r>
              <a:rPr lang="en-US" altLang="en-US" b="0" dirty="0">
                <a:solidFill>
                  <a:prstClr val="black"/>
                </a:solidFill>
              </a:rPr>
              <a:t>ü</a:t>
            </a:r>
            <a:r>
              <a:rPr lang="en-US" altLang="fr-FR" b="0" dirty="0">
                <a:solidFill>
                  <a:prstClr val="black"/>
                </a:solidFill>
              </a:rPr>
              <a:t>r Ihre Medikamente, der h</a:t>
            </a:r>
            <a:r>
              <a:rPr lang="en-US" altLang="en-US" b="0" dirty="0">
                <a:solidFill>
                  <a:prstClr val="black"/>
                </a:solidFill>
              </a:rPr>
              <a:t>ö</a:t>
            </a:r>
            <a:r>
              <a:rPr lang="en-US" altLang="fr-FR" b="0" dirty="0">
                <a:solidFill>
                  <a:prstClr val="black"/>
                </a:solidFill>
              </a:rPr>
              <a:t>chstens 25 % der Kosten des Medikaments betr</a:t>
            </a:r>
            <a:r>
              <a:rPr lang="en-US" altLang="en-US" b="0" dirty="0">
                <a:solidFill>
                  <a:prstClr val="black"/>
                </a:solidFill>
              </a:rPr>
              <a:t>ä</a:t>
            </a:r>
            <a:r>
              <a:rPr lang="en-US" altLang="fr-FR" b="0" dirty="0">
                <a:solidFill>
                  <a:prstClr val="black"/>
                </a:solidFill>
              </a:rPr>
              <a:t>gt (oder eine versicherungsmathematisch gleichwertige Tarifstruktur). Einige Tarife bieten m</a:t>
            </a:r>
            <a:r>
              <a:rPr lang="en-US" altLang="en-US" b="0" dirty="0">
                <a:solidFill>
                  <a:prstClr val="black"/>
                </a:solidFill>
              </a:rPr>
              <a:t>ö</a:t>
            </a:r>
            <a:r>
              <a:rPr lang="en-US" altLang="fr-FR" b="0" dirty="0">
                <a:solidFill>
                  <a:prstClr val="black"/>
                </a:solidFill>
              </a:rPr>
              <a:t>glicherweise kosteng</a:t>
            </a:r>
            <a:r>
              <a:rPr lang="en-US" altLang="en-US" b="0" dirty="0">
                <a:solidFill>
                  <a:prstClr val="black"/>
                </a:solidFill>
              </a:rPr>
              <a:t>ü</a:t>
            </a:r>
            <a:r>
              <a:rPr lang="en-US" altLang="fr-FR" b="0" dirty="0">
                <a:solidFill>
                  <a:prstClr val="black"/>
                </a:solidFill>
              </a:rPr>
              <a:t>nstige Generika mit sehr niedrigen Zuzahlungen w</a:t>
            </a:r>
            <a:r>
              <a:rPr lang="en-US" altLang="en-US" b="0" dirty="0">
                <a:solidFill>
                  <a:prstClr val="black"/>
                </a:solidFill>
              </a:rPr>
              <a:t>ä</a:t>
            </a:r>
            <a:r>
              <a:rPr lang="en-US" altLang="fr-FR" b="0" dirty="0">
                <a:solidFill>
                  <a:prstClr val="black"/>
                </a:solidFill>
              </a:rPr>
              <a:t>hrend dieser Phase.</a:t>
            </a:r>
          </a:p>
          <a:p>
            <a:pPr marL="171450" lvl="1" indent="-171450" rtl="0">
              <a:spcBef>
                <a:spcPts val="625"/>
              </a:spcBef>
              <a:buFont typeface="Arial" panose="020B0604020202020204" pitchFamily="34" charset="0"/>
              <a:buChar char="•"/>
              <a:defRPr/>
            </a:pPr>
            <a:r>
              <a:rPr lang="en-US" altLang="fr-FR" b="0" dirty="0">
                <a:solidFill>
                  <a:prstClr val="black"/>
                </a:solidFill>
              </a:rPr>
              <a:t>Wenn Ihre gesamten Arzneimittelkosten den festgelegten Grenzwert erreichen (dieser Betrag </a:t>
            </a:r>
            <a:r>
              <a:rPr lang="en-US" altLang="en-US" b="0" dirty="0">
                <a:solidFill>
                  <a:prstClr val="black"/>
                </a:solidFill>
              </a:rPr>
              <a:t>ä</a:t>
            </a:r>
            <a:r>
              <a:rPr lang="en-US" altLang="fr-FR" b="0" dirty="0">
                <a:solidFill>
                  <a:prstClr val="black"/>
                </a:solidFill>
              </a:rPr>
              <a:t>ndert sich jedes Jahr), treten Sie in die Deckungsl</a:t>
            </a:r>
            <a:r>
              <a:rPr lang="en-US" altLang="en-US" b="0" dirty="0">
                <a:solidFill>
                  <a:prstClr val="black"/>
                </a:solidFill>
              </a:rPr>
              <a:t>ü</a:t>
            </a:r>
            <a:r>
              <a:rPr lang="en-US" altLang="fr-FR" b="0" dirty="0">
                <a:solidFill>
                  <a:prstClr val="black"/>
                </a:solidFill>
              </a:rPr>
              <a:t>cke ein. (Zu den Gesamtkosten f</a:t>
            </a:r>
            <a:r>
              <a:rPr lang="en-US" altLang="en-US" b="0" dirty="0">
                <a:solidFill>
                  <a:prstClr val="black"/>
                </a:solidFill>
              </a:rPr>
              <a:t>ü</a:t>
            </a:r>
            <a:r>
              <a:rPr lang="en-US" altLang="fr-FR" b="0" dirty="0">
                <a:solidFill>
                  <a:prstClr val="black"/>
                </a:solidFill>
              </a:rPr>
              <a:t>r Medikamente z</a:t>
            </a:r>
            <a:r>
              <a:rPr lang="en-US" altLang="en-US" b="0" dirty="0">
                <a:solidFill>
                  <a:prstClr val="black"/>
                </a:solidFill>
              </a:rPr>
              <a:t>ä</a:t>
            </a:r>
            <a:r>
              <a:rPr lang="en-US" altLang="fr-FR" b="0" dirty="0">
                <a:solidFill>
                  <a:prstClr val="black"/>
                </a:solidFill>
              </a:rPr>
              <a:t>hlen sowohl das, was Sie selbst bezahlen, als auch das, was Ihr Tarif f</a:t>
            </a:r>
            <a:r>
              <a:rPr lang="en-US" altLang="en-US" b="0" dirty="0">
                <a:solidFill>
                  <a:prstClr val="black"/>
                </a:solidFill>
              </a:rPr>
              <a:t>ü</a:t>
            </a:r>
            <a:r>
              <a:rPr lang="en-US" altLang="fr-FR" b="0" dirty="0">
                <a:solidFill>
                  <a:prstClr val="black"/>
                </a:solidFill>
              </a:rPr>
              <a:t>r Ihre Medikamente zahlt.)</a:t>
            </a:r>
          </a:p>
          <a:p>
            <a:pPr marL="171450" lvl="1" indent="-171450" rtl="0">
              <a:spcBef>
                <a:spcPts val="625"/>
              </a:spcBef>
              <a:buFont typeface="Arial" panose="020B0604020202020204" pitchFamily="34" charset="0"/>
              <a:buChar char="•"/>
              <a:defRPr/>
            </a:pPr>
            <a:r>
              <a:rPr lang="en-US" altLang="fr-FR" b="0" dirty="0">
                <a:solidFill>
                  <a:prstClr val="black"/>
                </a:solidFill>
              </a:rPr>
              <a:t>Wenn Ihre gesamten Ausgaben f</a:t>
            </a:r>
            <a:r>
              <a:rPr lang="en-US" altLang="en-US" b="0" dirty="0">
                <a:solidFill>
                  <a:prstClr val="black"/>
                </a:solidFill>
              </a:rPr>
              <a:t>ü</a:t>
            </a:r>
            <a:r>
              <a:rPr lang="en-US" altLang="fr-FR" b="0" dirty="0">
                <a:solidFill>
                  <a:prstClr val="black"/>
                </a:solidFill>
              </a:rPr>
              <a:t>r Medikamente den festgelegten Grenzwert erreichen (dieser Betrag </a:t>
            </a:r>
            <a:r>
              <a:rPr lang="en-US" altLang="en-US" b="0" dirty="0">
                <a:solidFill>
                  <a:prstClr val="black"/>
                </a:solidFill>
              </a:rPr>
              <a:t>ä</a:t>
            </a:r>
            <a:r>
              <a:rPr lang="en-US" altLang="fr-FR" b="0" dirty="0">
                <a:solidFill>
                  <a:prstClr val="black"/>
                </a:solidFill>
              </a:rPr>
              <a:t>ndert sich jedes Jahr), treten Sie in die Katastrophenschutzphase ein und zahlen bis zum Jahresende 0 $ f</a:t>
            </a:r>
            <a:r>
              <a:rPr lang="en-US" altLang="en-US" b="0" dirty="0">
                <a:solidFill>
                  <a:prstClr val="black"/>
                </a:solidFill>
              </a:rPr>
              <a:t>ü</a:t>
            </a:r>
            <a:r>
              <a:rPr lang="en-US" altLang="fr-FR" b="0" dirty="0">
                <a:solidFill>
                  <a:prstClr val="black"/>
                </a:solidFill>
              </a:rPr>
              <a:t>r alle Medikamente.</a:t>
            </a:r>
          </a:p>
          <a:p>
            <a:pPr marL="171450" lvl="1" indent="-171450" rtl="0">
              <a:spcBef>
                <a:spcPts val="625"/>
              </a:spcBef>
              <a:buFont typeface="Arial" panose="020B0604020202020204" pitchFamily="34" charset="0"/>
              <a:buChar char="•"/>
              <a:defRPr/>
            </a:pPr>
            <a:endParaRPr lang="en-US" altLang="fr-FR" b="0" dirty="0">
              <a:solidFill>
                <a:prstClr val="black"/>
              </a:solidFill>
            </a:endParaRPr>
          </a:p>
          <a:p>
            <a:pPr marL="0" marR="0" lvl="1" indent="0" algn="l" defTabSz="914400" rtl="0" eaLnBrk="1" fontAlgn="auto" latinLnBrk="0" hangingPunct="1">
              <a:lnSpc>
                <a:spcPct val="100000"/>
              </a:lnSpc>
              <a:spcBef>
                <a:spcPts val="625"/>
              </a:spcBef>
              <a:spcAft>
                <a:spcPts val="0"/>
              </a:spcAft>
              <a:buClrTx/>
              <a:buSzTx/>
              <a:buFontTx/>
              <a:buNone/>
              <a:defRPr/>
            </a:pPr>
            <a:r>
              <a:rPr lang="en-US" altLang="fr-FR" sz="1800">
                <a:effectLst/>
                <a:latin typeface="Segoe UI" panose="020B0502040204020203" pitchFamily="34" charset="0"/>
              </a:rPr>
              <a:t>Zuzahlungen f</a:t>
            </a:r>
            <a:r>
              <a:rPr lang="en-US" altLang="en-US" sz="1800">
                <a:effectLst/>
                <a:latin typeface="Segoe UI" panose="020B0502040204020203" pitchFamily="34" charset="0"/>
              </a:rPr>
              <a:t>ü</a:t>
            </a:r>
            <a:r>
              <a:rPr lang="en-US" altLang="fr-FR" sz="1800">
                <a:effectLst/>
                <a:latin typeface="Segoe UI" panose="020B0502040204020203" pitchFamily="34" charset="0"/>
              </a:rPr>
              <a:t>r abgedecktes Insulin sind f</a:t>
            </a:r>
            <a:r>
              <a:rPr lang="en-US" altLang="en-US" sz="1800">
                <a:effectLst/>
                <a:latin typeface="Segoe UI" panose="020B0502040204020203" pitchFamily="34" charset="0"/>
              </a:rPr>
              <a:t>ü</a:t>
            </a:r>
            <a:r>
              <a:rPr lang="en-US" altLang="fr-FR" sz="1800">
                <a:effectLst/>
                <a:latin typeface="Segoe UI" panose="020B0502040204020203" pitchFamily="34" charset="0"/>
              </a:rPr>
              <a:t>r einen Monatsvorrat gedeckelt</a:t>
            </a:r>
            <a:r>
              <a:rPr lang="en-US" sz="1800">
                <a:effectLst/>
                <a:latin typeface="Segoe UI" panose="020B0502040204020203" pitchFamily="34" charset="0"/>
              </a:rPr>
              <a:t>.</a:t>
            </a:r>
            <a:endParaRPr lang="en-US" dirty="0"/>
          </a:p>
          <a:p>
            <a:pPr marL="0" marR="0" lvl="1" indent="0" algn="l" defTabSz="914400" rtl="0" eaLnBrk="1" fontAlgn="auto" latinLnBrk="0" hangingPunct="1">
              <a:lnSpc>
                <a:spcPct val="100000"/>
              </a:lnSpc>
              <a:spcBef>
                <a:spcPts val="625"/>
              </a:spcBef>
              <a:spcAft>
                <a:spcPts val="0"/>
              </a:spcAft>
              <a:buClrTx/>
              <a:buSzTx/>
              <a:buFontTx/>
              <a:buNone/>
              <a:defRPr/>
            </a:pPr>
            <a:endParaRPr lang="en-US" dirty="0"/>
          </a:p>
          <a:p>
            <a:pPr marL="0" marR="0" lvl="1" indent="0" algn="l" defTabSz="914400" rtl="0" eaLnBrk="1" fontAlgn="auto" latinLnBrk="0" hangingPunct="1">
              <a:lnSpc>
                <a:spcPct val="100000"/>
              </a:lnSpc>
              <a:spcBef>
                <a:spcPts val="625"/>
              </a:spcBef>
              <a:spcAft>
                <a:spcPts val="0"/>
              </a:spcAft>
              <a:buClrTx/>
              <a:buSzTx/>
              <a:buFontTx/>
              <a:buNone/>
              <a:defRPr/>
            </a:pPr>
            <a:r>
              <a:rPr lang="en-US" altLang="fr-FR"/>
              <a:t>Die Kosten </a:t>
            </a:r>
            <a:r>
              <a:rPr lang="en-US" altLang="en-US"/>
              <a:t>ä</a:t>
            </a:r>
            <a:r>
              <a:rPr lang="en-US" altLang="fr-FR"/>
              <a:t>ndern sich jedes Jahr. Um die aktuellen Kosten gem</a:t>
            </a:r>
            <a:r>
              <a:rPr lang="en-US" altLang="en-US"/>
              <a:t>ä</a:t>
            </a:r>
            <a:r>
              <a:rPr lang="" altLang="en-US"/>
              <a:t>ß</a:t>
            </a:r>
            <a:r>
              <a:rPr lang="en-US" altLang="fr-FR"/>
              <a:t> Teil D zu sehen, besuchen Sie</a:t>
            </a:r>
            <a:r>
              <a:rPr lang="en-US"/>
              <a:t> </a:t>
            </a:r>
            <a:r>
              <a:rPr lang="en-US" sz="1800" u="sng">
                <a:solidFill>
                  <a:srgbClr val="1F3864"/>
                </a:solidFill>
                <a:effectLst/>
                <a:latin typeface="Calibri" panose="020F0502020204030204" charset="0"/>
                <a:ea typeface="Calibri" panose="020F0502020204030204" charset="0"/>
                <a:hlinkClick r:id="rId3"/>
              </a:rPr>
              <a:t>www.medicare.gov/basics/costs/medicare-costs</a:t>
            </a:r>
            <a:endParaRPr lang="en-US" dirty="0"/>
          </a:p>
          <a:p>
            <a:pPr marL="0" lvl="1" rtl="0">
              <a:spcBef>
                <a:spcPts val="625"/>
              </a:spcBef>
              <a:defRPr/>
            </a:pPr>
            <a:r>
              <a:rPr lang="en-US" altLang="fr-FR" b="0">
                <a:solidFill>
                  <a:prstClr val="black"/>
                </a:solidFill>
              </a:rPr>
              <a:t>oder vergleichen Sie Tarife auf www.medicare.gov</a:t>
            </a:r>
            <a:r>
              <a:rPr lang="fr-FR" altLang="en-US" b="0">
                <a:solidFill>
                  <a:prstClr val="black"/>
                </a:solidFill>
              </a:rPr>
              <a:t>.</a:t>
            </a:r>
            <a:endParaRPr lang="fr-FR" altLang="en-US" b="0" dirty="0">
              <a:solidFill>
                <a:prstClr val="black"/>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en-US"/>
              <a:t>Betrachten wir nun die Medicare- und Arbeitgeberversicherung.  Viele Menschen arbeiten auch nach ihrem 65. Lebensjahr weiter, daher ist es wichtig, sich über diese Punkte im Klaren zu sein.  </a:t>
            </a:r>
            <a:r>
              <a:rPr lang="en-US" b="1" i="1"/>
              <a:t>Die meisten Menschen erhalten Teil A kostenlos. Wenn sie also noch arbeiten, melden sie sich für Teil A an, verschieben Teil B jedoch möglicherweise bis zu ihrer Pensionierung.</a:t>
            </a:r>
          </a:p>
          <a:p>
            <a:pPr rtl="0">
              <a:lnSpc>
                <a:spcPct val="110000"/>
              </a:lnSpc>
              <a:spcBef>
                <a:spcPts val="600"/>
              </a:spcBef>
            </a:pPr>
            <a:endParaRPr lang="en-US" dirty="0"/>
          </a:p>
          <a:p>
            <a:pPr marL="342900" indent="-342900" rtl="0">
              <a:buFont typeface="Arial" panose="020B0604020202020204" pitchFamily="34" charset="0"/>
              <a:buChar char="•"/>
            </a:pPr>
            <a:r>
              <a:rPr lang="en-US" sz="2400" b="1"/>
              <a:t>Sie können die Anmeldung bei Medicare verschieben, wenn</a:t>
            </a:r>
          </a:p>
          <a:p>
            <a:pPr marL="742950" lvl="1" indent="-285750" rtl="0">
              <a:buFont typeface="Arial" panose="020B0604020202020204" pitchFamily="34" charset="0"/>
              <a:buChar char="•"/>
            </a:pPr>
            <a:r>
              <a:rPr lang="en-US"/>
              <a:t>Sie/Ihr Ehepartner sind derzeit berufstätig </a:t>
            </a:r>
            <a:r>
              <a:rPr lang="en-US" b="1" i="1"/>
              <a:t>und</a:t>
            </a:r>
          </a:p>
          <a:p>
            <a:pPr marL="742950" lvl="1" indent="-285750" rtl="0">
              <a:buFont typeface="Arial" panose="020B0604020202020204" pitchFamily="34" charset="0"/>
              <a:buChar char="•"/>
            </a:pPr>
            <a:r>
              <a:rPr lang="en-US" b="0" i="1"/>
              <a:t>Abgedeckt durch einen Gruppenkrankenversicherungsplan, der auf dieser Beschäftigung basiert</a:t>
            </a:r>
            <a:r>
              <a:rPr lang="en-US" b="1" i="1"/>
              <a:t>, und</a:t>
            </a:r>
          </a:p>
          <a:p>
            <a:pPr marL="742950" lvl="1" indent="-285750" rtl="0">
              <a:buFont typeface="Arial" panose="020B0604020202020204" pitchFamily="34" charset="0"/>
              <a:buChar char="•"/>
            </a:pPr>
            <a:r>
              <a:rPr lang="en-US"/>
              <a:t>Der Arbeitgeber hat mehr als 20 Mitarbeiter (bei weniger als 20 Mitarbeitern sollten Sie Medicare im Alter von 65 Jahren in Anspruch nehmen, auch wenn Sie noch arbeiten, da Medicare als primär gilt).</a:t>
            </a:r>
          </a:p>
          <a:p>
            <a:pPr marL="285750" indent="-285750" rtl="0">
              <a:buFont typeface="Arial" panose="020B0604020202020204" pitchFamily="34" charset="0"/>
              <a:buChar char="•"/>
            </a:pPr>
            <a:endParaRPr lang="en-US" dirty="0"/>
          </a:p>
          <a:p>
            <a:pPr marL="342900" indent="-342900" rtl="0">
              <a:buFont typeface="Arial" panose="020B0604020202020204" pitchFamily="34" charset="0"/>
              <a:buChar char="•"/>
            </a:pPr>
            <a:r>
              <a:rPr lang="en-US" sz="2400" b="1"/>
              <a:t>Sie können sich jederzeit bei Medicare anmelden, während Sie aktiv arbeiten</a:t>
            </a:r>
          </a:p>
          <a:p>
            <a:pPr marL="342900" indent="-342900" rtl="0">
              <a:buFont typeface="Arial" panose="020B0604020202020204" pitchFamily="34" charset="0"/>
              <a:buChar char="•"/>
            </a:pPr>
            <a:r>
              <a:rPr lang="en-US" sz="2400" b="1" i="1"/>
              <a:t>Denken Sie daran, dass Sie </a:t>
            </a:r>
            <a:r>
              <a:rPr lang="en-US" sz="2400" b="1"/>
              <a:t>sich innerhalb von 8 Monaten nach dem Datum anmelden müssen, wenn sich Teil B aufgrund Ihrer aktuellen Beschäftigung verzögert :</a:t>
            </a:r>
          </a:p>
          <a:p>
            <a:pPr marL="742950" lvl="1" indent="-285750" rtl="0">
              <a:buFont typeface="Arial" panose="020B0604020202020204" pitchFamily="34" charset="0"/>
              <a:buChar char="•"/>
            </a:pPr>
            <a:r>
              <a:rPr lang="en-US"/>
              <a:t>Hören Sie auf zu arbeiten (unabhängig davon, ob Sie kündigen oder in Rente gehen) oder</a:t>
            </a:r>
          </a:p>
          <a:p>
            <a:pPr marL="742950" lvl="1" indent="-285750" rtl="0">
              <a:buFont typeface="Arial" panose="020B0604020202020204" pitchFamily="34" charset="0"/>
              <a:buChar char="•"/>
            </a:pPr>
            <a:r>
              <a:rPr lang="en-US"/>
              <a:t>Krankenversicherung durch Arbeit verlieren</a:t>
            </a:r>
          </a:p>
          <a:p>
            <a:pPr marL="285750" indent="-285750" rtl="0">
              <a:buFont typeface="Arial" panose="020B0604020202020204" pitchFamily="34" charset="0"/>
              <a:buChar char="•"/>
            </a:pPr>
            <a:endParaRPr lang="en-US" dirty="0"/>
          </a:p>
          <a:p>
            <a:pPr rtl="0"/>
            <a:r>
              <a:rPr lang="en-US" b="1"/>
              <a:t>Nach 8 Monaten fällt eine Strafe für verspätete Anmeldung an und Sie müssen bis zum allgemeinen Anmeldezeitraum warten.</a:t>
            </a:r>
          </a:p>
          <a:p>
            <a:pPr rtl="0">
              <a:lnSpc>
                <a:spcPct val="110000"/>
              </a:lnSpc>
              <a:spcBef>
                <a:spcPts val="600"/>
              </a:spcBef>
            </a:pPr>
            <a:endParaRPr lang="en-US" dirty="0"/>
          </a:p>
          <a:p>
            <a:pPr marL="171450" indent="-171450" rtl="0">
              <a:lnSpc>
                <a:spcPct val="110000"/>
              </a:lnSpc>
              <a:spcBef>
                <a:spcPts val="600"/>
              </a:spcBef>
              <a:buFont typeface="Arial" panose="020B0604020202020204" pitchFamily="34" charset="0"/>
              <a:buChar char="•"/>
            </a:pPr>
            <a:r>
              <a:rPr lang="en-US"/>
              <a:t>Bitte beachten Sie, dass COBRA und Retiree Coverage keine aktive Arbeitgeberversicherung sind.  Das heißt, wenn Sie COBRA- oder Rentnerversicherung haben und sich während Ihres ersten Anmeldezeitraums nicht bei Medicare anmelden, fällt die Strafe für verspätete Anmeldung an und Sie müssen bis zum allgemeinen Anmeldezeitraum warten.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Medicare-Teil-D-Pläne umfassen:</a:t>
            </a:r>
          </a:p>
          <a:p>
            <a:pPr rtl="0"/>
            <a:endParaRPr lang="en-US" dirty="0"/>
          </a:p>
          <a:p>
            <a:pPr marL="342900" indent="-342900" rtl="0">
              <a:spcAft>
                <a:spcPts val="600"/>
              </a:spcAft>
              <a:buFont typeface="Wingdings" panose="05000000000000000000" pitchFamily="2" charset="2"/>
              <a:buChar char="§"/>
            </a:pPr>
            <a:r>
              <a:rPr lang="en-US" sz="1200">
                <a:cs typeface="Arial" panose="020B0604020202020204" pitchFamily="34" charset="0"/>
              </a:rPr>
              <a:t>Verschriebene Medikamente.</a:t>
            </a:r>
          </a:p>
          <a:p>
            <a:pPr marL="342900" indent="-342900" rtl="0">
              <a:spcAft>
                <a:spcPts val="600"/>
              </a:spcAft>
              <a:buFont typeface="Wingdings" panose="05000000000000000000" pitchFamily="2" charset="2"/>
              <a:buChar char="§"/>
            </a:pPr>
            <a:r>
              <a:rPr lang="en-US" sz="1200">
                <a:cs typeface="Arial" panose="020B0604020202020204" pitchFamily="34" charset="0"/>
              </a:rPr>
              <a:t>Allerdings sind nicht alle Medikamente von allen Tarifen abgedeckt.  Die Teil-D-Pläne decken Medikamente ab, die in der Rezeptur ihres Plans – oder der Liste der abgedeckten Medikamente – enthalten sind.</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defRPr/>
            </a:pPr>
            <a:r>
              <a:rPr lang="en-US" sz="1200">
                <a:cs typeface="Arial" panose="020B0604020202020204" pitchFamily="34" charset="0"/>
              </a:rPr>
              <a:t>Teil D-Pläne umfassen Insulin sowie Nadeln und Spritzen für die Verabreichung von Insulin.</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defRPr/>
            </a:pPr>
            <a:r>
              <a:rPr lang="en-US" sz="1200">
                <a:cs typeface="Arial" panose="020B0604020202020204" pitchFamily="34" charset="0"/>
              </a:rPr>
              <a:t>Um gedeckt zu sein, müssen die Medikamente für den ärztlich verordneten Gebrauch bestimmt sein.</a:t>
            </a:r>
          </a:p>
          <a:p>
            <a:pPr marL="342900" indent="-342900" rtl="0">
              <a:spcAft>
                <a:spcPts val="600"/>
              </a:spcAft>
              <a:buFont typeface="Wingdings" panose="05000000000000000000" pitchFamily="2" charset="2"/>
              <a:buChar char="§"/>
            </a:pPr>
            <a:r>
              <a:rPr lang="en-US" sz="1200">
                <a:cs typeface="Arial" panose="020B0604020202020204" pitchFamily="34" charset="0"/>
              </a:rPr>
              <a:t>Das Gesetz schließt bestimmte Medikamente von der Deckung gemäß Teil D aus.</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 folgenden Punkte werden nicht von Medicare Teil D abgedeckt.  </a:t>
            </a:r>
          </a:p>
          <a:p>
            <a:pPr rtl="0"/>
            <a:endParaRPr lang="en-US" dirty="0"/>
          </a:p>
          <a:p>
            <a:pPr marL="342900" indent="-342900" rtl="0">
              <a:spcAft>
                <a:spcPts val="600"/>
              </a:spcAft>
              <a:buFont typeface="Wingdings" panose="05000000000000000000" pitchFamily="2" charset="2"/>
              <a:buChar char="§"/>
            </a:pPr>
            <a:r>
              <a:rPr lang="en-US" sz="2200">
                <a:cs typeface="Arial" panose="020B0604020202020204" pitchFamily="34" charset="0"/>
              </a:rPr>
              <a:t>Medikamente, die nicht in der Rezeptur eines Plans enthalten sind</a:t>
            </a:r>
          </a:p>
          <a:p>
            <a:pPr marL="342900" indent="-342900" rtl="0">
              <a:spcAft>
                <a:spcPts val="600"/>
              </a:spcAft>
              <a:buFont typeface="Wingdings" panose="05000000000000000000" pitchFamily="2" charset="2"/>
              <a:buChar char="§"/>
            </a:pPr>
            <a:r>
              <a:rPr lang="en-US" sz="2200">
                <a:cs typeface="Arial" panose="020B0604020202020204" pitchFamily="34" charset="0"/>
              </a:rPr>
              <a:t>Nicht verschreibungspflichtige, rezeptfreie Medikamente</a:t>
            </a:r>
          </a:p>
          <a:p>
            <a:pPr marL="342900" indent="-342900" rtl="0">
              <a:spcAft>
                <a:spcPts val="600"/>
              </a:spcAft>
              <a:buFont typeface="Wingdings" panose="05000000000000000000" pitchFamily="2" charset="2"/>
              <a:buChar char="§"/>
            </a:pPr>
            <a:r>
              <a:rPr lang="en-US" sz="2200">
                <a:cs typeface="Arial" panose="020B0604020202020204" pitchFamily="34" charset="0"/>
              </a:rPr>
              <a:t>Medikamente, die nicht von der Bundesarzneimittelbehörde „Federal Drug Administration“ (FDA) zugelassen sind</a:t>
            </a:r>
          </a:p>
          <a:p>
            <a:pPr marL="342900" indent="-342900" rtl="0">
              <a:spcAft>
                <a:spcPts val="600"/>
              </a:spcAft>
              <a:buFont typeface="Wingdings" panose="05000000000000000000" pitchFamily="2" charset="2"/>
              <a:buChar char="§"/>
            </a:pPr>
            <a:r>
              <a:rPr lang="en-US" sz="2200">
                <a:cs typeface="Arial" panose="020B0604020202020204" pitchFamily="34" charset="0"/>
              </a:rPr>
              <a:t>Vitamine und Mineralien</a:t>
            </a:r>
          </a:p>
          <a:p>
            <a:pPr marL="342900" indent="-342900" rtl="0">
              <a:spcAft>
                <a:spcPts val="600"/>
              </a:spcAft>
              <a:buFont typeface="Wingdings" panose="05000000000000000000" pitchFamily="2" charset="2"/>
              <a:buChar char="§"/>
            </a:pPr>
            <a:r>
              <a:rPr lang="en-US" sz="2200">
                <a:cs typeface="Arial" panose="020B0604020202020204" pitchFamily="34" charset="0"/>
              </a:rPr>
              <a:t>Hustensaft</a:t>
            </a:r>
          </a:p>
          <a:p>
            <a:pPr marL="342900" indent="-342900" rtl="0">
              <a:spcAft>
                <a:spcPts val="600"/>
              </a:spcAft>
              <a:buFont typeface="Wingdings" panose="05000000000000000000" pitchFamily="2" charset="2"/>
              <a:buChar char="§"/>
            </a:pPr>
            <a:r>
              <a:rPr lang="en-US" sz="2200">
                <a:cs typeface="Arial" panose="020B0604020202020204" pitchFamily="34" charset="0"/>
              </a:rPr>
              <a:t>Medikamente gegen erektile Dysfunktion</a:t>
            </a:r>
          </a:p>
          <a:p>
            <a:pPr marL="342900" indent="-342900" rtl="0">
              <a:buFont typeface="Wingdings" panose="05000000000000000000" pitchFamily="2" charset="2"/>
              <a:buChar char="§"/>
            </a:pPr>
            <a:r>
              <a:rPr lang="en-US" sz="2200">
                <a:cs typeface="Arial" panose="020B0604020202020204" pitchFamily="34" charset="0"/>
              </a:rPr>
              <a:t>Und Arzneimittel für kosmetische Zwecke, einschließlich</a:t>
            </a:r>
          </a:p>
          <a:p>
            <a:pPr marL="800100" lvl="1" indent="-342900" rtl="0">
              <a:buFont typeface="Wingdings" panose="05000000000000000000" pitchFamily="2" charset="2"/>
              <a:buChar char="§"/>
            </a:pPr>
            <a:r>
              <a:rPr lang="en-US" sz="2000">
                <a:cs typeface="Arial" panose="020B0604020202020204" pitchFamily="34" charset="0"/>
              </a:rPr>
              <a:t>Gewichtsverlust oder Gewichtszunahme, oder</a:t>
            </a:r>
          </a:p>
          <a:p>
            <a:pPr marL="800100" lvl="1" indent="-342900" rtl="0">
              <a:buFont typeface="Wingdings" panose="05000000000000000000" pitchFamily="2" charset="2"/>
              <a:buChar char="§"/>
            </a:pPr>
            <a:r>
              <a:rPr lang="en-US" sz="2000">
                <a:cs typeface="Arial" panose="020B0604020202020204" pitchFamily="34" charset="0"/>
              </a:rPr>
              <a:t>Haarausfall</a:t>
            </a:r>
          </a:p>
          <a:p>
            <a:pPr rtl="0"/>
            <a:endParaRPr lang="en-US" dirty="0"/>
          </a:p>
          <a:p>
            <a:pPr rtl="0"/>
            <a:r>
              <a:rPr lang="en-US" b="1" i="1">
                <a:highlight>
                  <a:srgbClr val="FFFF00"/>
                </a:highlight>
              </a:rPr>
              <a:t>Bitte beachten Sie außerdem, dass die „Off-Label“-Verwendung verschreibungspflichtiger Medikamente nicht von Teil D abgedeckt wird. Wenn beispielsweise ein Arzt ein Medikament gegen eine Erkrankung verschreibt, die FDA die Verwendung dieses Medikaments für diese Erkrankung jedoch nicht genehmigt – dann Das Medikament wird nicht abgedeckt – auch wenn es im Plan für die Verwendung bei anderen Erkrankungen aufgeführt ist!</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Eine weitere Option für die Abdeckung verschreibungspflichtiger Medikamente ist Wisconsins Hilfsprogramm für verschreibungspflichtige Medikamente namens SeniorCare.</a:t>
            </a:r>
          </a:p>
          <a:p>
            <a:pPr rtl="0"/>
            <a:endParaRPr lang="en-US" dirty="0"/>
          </a:p>
          <a:p>
            <a:pPr rtl="0"/>
            <a:r>
              <a:rPr lang="en-US"/>
              <a:t>Dieses Programm steht Einwohnern von Wisconsin im Alter von 65 Jahren und älter zur Verfügung, die US-Staatsbürger sind oder den Status eines qualifizierten Einwanderers haben.  Es gibt KEINE MONATLICHE PRÄMIE – nur eine jährliche Anmeldegebühr von 30 $. SeniorCare gilt als anrechenbarer Versicherungsschutz für verschreibungspflichtige Medikamente.</a:t>
            </a:r>
          </a:p>
          <a:p>
            <a:pPr rtl="0"/>
            <a:endParaRPr lang="en-US" dirty="0"/>
          </a:p>
          <a:p>
            <a:pPr rtl="0"/>
            <a:r>
              <a:rPr lang="en-US"/>
              <a:t>Ihr Jahreseinkommen bestimmt die Höhe Ihres SeniorCare-Versicherungsschutzes.  Menschen mit geringerem Einkommen haben auf SeniorCare-Stufe 1 KEINEN Selbstbehalt für ihre Rezepte und zahlen Zuzahlungen in Höhe von 5 US-Dollar für Generika und 15 US-Dollar für Markenmedikamente.  Für weitere Informationen oder für eine Bewerbung wenden Sie sich online an SeniorCare oder rufen Sie 1-800-657-2038 an.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solidFill>
                  <a:prstClr val="black"/>
                </a:solidFill>
              </a:rPr>
              <a:t>Der jährliche offene Anmeldezeitraum für Teil-D- und Medicare-Advantage-Pläne läuft jedes Jahr vom 15. Oktober bis 7. Dezember.  </a:t>
            </a:r>
          </a:p>
          <a:p>
            <a:pPr marL="0" marR="0" lvl="0" indent="0" algn="l" defTabSz="914400" rtl="0" eaLnBrk="1" fontAlgn="auto" latinLnBrk="0" hangingPunct="1">
              <a:lnSpc>
                <a:spcPct val="100000"/>
              </a:lnSpc>
              <a:spcBef>
                <a:spcPts val="0"/>
              </a:spcBef>
              <a:spcAft>
                <a:spcPts val="0"/>
              </a:spcAft>
              <a:buClrTx/>
              <a:buSzTx/>
              <a:buFontTx/>
              <a:buNone/>
              <a:defRPr/>
            </a:pPr>
            <a:r>
              <a:rPr lang="en-US">
                <a:solidFill>
                  <a:prstClr val="black"/>
                </a:solidFill>
              </a:rPr>
              <a:t>Bei diesen Plänen handelt es sich um 1-Jahres-Verträge, die vom 1. Januar bis 31. Dezember gültig sinc</a:t>
            </a:r>
            <a:r>
              <a:rPr lang="en-US" baseline="30000">
                <a:solidFill>
                  <a:prstClr val="black"/>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solidFill>
                  <a:prstClr val="black"/>
                </a:solidFill>
              </a:rPr>
              <a:t>Die Pläne können ihre Plandetails jedes Jahr ändern.  Sie</a:t>
            </a:r>
            <a:r>
              <a:rPr lang="en-US" b="1">
                <a:solidFill>
                  <a:prstClr val="black"/>
                </a:solidFill>
              </a:rPr>
              <a:t> sind verpflichtet, Ihnen jedes Jahr bis Ende September eine Änderungsmitteilung zuzusenden.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solidFill>
                  <a:prstClr val="black"/>
                </a:solidFill>
              </a:rPr>
              <a:t>Nutzen Sie den jährlichen offenen Anmeldezeitraum, um Ihren Plan zu überprüfen und ihn mit anderen verfügbaren Plänen zu vergleichen und sicherzustellen, dass Sie im neuen Jahr über einen angemessenen Versicherungsschutz verfügen.  Wenn Sie sich für einen neuen Tarif anmelden, beginnt Ihr neuer Versicherungsschutz am 1. Januar.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a:t>Der beste Weg, Pläne zu finden und zu vergleichen, ist die Verwendung des Planvergleichstools, bekannt als Plan Finder, auf der Medicare-Website unter: www.Medicare.gov.  </a:t>
            </a:r>
          </a:p>
          <a:p>
            <a:pPr marL="0" indent="0" rtl="0">
              <a:buFont typeface="Arial" panose="020B0604020202020204" pitchFamily="34" charset="0"/>
              <a:buNone/>
            </a:pPr>
            <a:endParaRPr lang="en-US" dirty="0"/>
          </a:p>
          <a:p>
            <a:pPr marL="0" indent="0" rtl="0">
              <a:buFont typeface="Arial" panose="020B0604020202020204" pitchFamily="34" charset="0"/>
              <a:buNone/>
            </a:pPr>
            <a:r>
              <a:rPr lang="en-US"/>
              <a:t>Wenn Sie Hilfe bei Medicare-Fragen oder bei Planvergleichen benötigen, können Sie Medicare direkt unter 1-800-633-4227 anrufen.</a:t>
            </a:r>
          </a:p>
          <a:p>
            <a:pPr marL="0" indent="0" rtl="0">
              <a:buFont typeface="Arial" panose="020B0604020202020204" pitchFamily="34" charset="0"/>
              <a:buNone/>
            </a:pPr>
            <a:r>
              <a:rPr lang="en-US"/>
              <a:t>Sie können auch Hilfe erhalten von: der WI SHIP/Medigap Helpline unter 1-800-242-1060,</a:t>
            </a:r>
          </a:p>
          <a:p>
            <a:pPr marL="0" indent="0" rtl="0">
              <a:buFont typeface="Arial" panose="020B0604020202020204" pitchFamily="34" charset="0"/>
              <a:buNone/>
            </a:pPr>
            <a:r>
              <a:rPr lang="fr-FR" altLang="en-US"/>
              <a:t>o</a:t>
            </a:r>
            <a:r>
              <a:rPr lang="en-US"/>
              <a:t>der von Ihren örtlichen SHIP-Beratern. Sie können Ihren örtlichen SHIP-Berater finden, indem Sie sich an das Ressourcenzentrum für Alterung und Behinderung Ihres Landkreises wenden oder die SHIP-Nummer anrufen.</a:t>
            </a:r>
          </a:p>
          <a:p>
            <a:pPr marL="171450" indent="-171450" rtl="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b="0" i="0" u="none"/>
              <a:t>Wenn Sie mit dem Computer vertraut sind, besuchen Sie</a:t>
            </a:r>
            <a:r>
              <a:rPr lang="en-US"/>
              <a:t>Medicare.gov </a:t>
            </a:r>
            <a:r>
              <a:rPr lang="en-US" b="1" u="sng"/>
              <a:t>und </a:t>
            </a:r>
            <a:r>
              <a:rPr lang="en-US" b="0" u="none"/>
              <a:t>klicken Sie auf „Gesundheits- und Arzneimittelpläne finden“.  </a:t>
            </a:r>
          </a:p>
          <a:p>
            <a:pPr marL="0" marR="0" lvl="0" indent="0" algn="l" defTabSz="914400" rtl="0" eaLnBrk="1" fontAlgn="auto" latinLnBrk="0" hangingPunct="1">
              <a:lnSpc>
                <a:spcPct val="100000"/>
              </a:lnSpc>
              <a:spcBef>
                <a:spcPts val="0"/>
              </a:spcBef>
              <a:spcAft>
                <a:spcPts val="0"/>
              </a:spcAft>
              <a:buClrTx/>
              <a:buSzTx/>
              <a:buFontTx/>
              <a:buNone/>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defRPr/>
            </a:pPr>
            <a:r>
              <a:rPr lang="en-US" b="0" u="none"/>
              <a:t>Dadurch gelangen Sie zum Plan-Vergleichstool von Medicare, dem Plan Finder. Der Plan Finder führt Sie durch die Schritte zum Suchen und Vergleichen von Plänen.  Durch Eingabe Ihrer spezifischen Medikamenteninformationen, Ihrer bevorzugten Apotheke und Ihrer Postleitzahl können Sie eine Schätzung Ihrer jährlichen Kosten für jeden der in Ihrer Region verfügbaren Tarife erhalten.  </a:t>
            </a:r>
            <a:r>
              <a:rPr lang="en-US"/>
              <a:t>Sie können sich online über den Medicare Plan Finder oder telefonisch bei Medicare für einen Plan anmelden oder sich direkt an den Plan wenden.  Die Kontaktinformationen des Plans finden Sie im Medicare Plan Finder.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defRPr/>
            </a:pPr>
            <a:r>
              <a:rPr lang="en-US" b="0" u="none"/>
              <a:t>Auch hier gilt: Wenn Sie keinen Zugang zu einem Computer haben oder Hilfe bei der Suche und dem Vergleich von Plänen benötigen, rufen Sie unbedingt eine der auf der letzten Folie bereitgestellten Ressourcen an.  </a:t>
            </a:r>
          </a:p>
          <a:p>
            <a:pPr rtl="0"/>
            <a:endParaRPr lang="en-US" b="0" u="none"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Damit ist Teil 1 des Willkommen bei Medicare-Programms abgeschlossen.  Ich hoffe, diese Informationen waren hilfreich. Im nächsten Abschnitt dieser Reihe werden die Medicare-Grundlagen besprochen, einschließlich der Medicare-Teile A und B.</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a:t>Diese Präsentation wurde Ihnen vom Wisconsin State Health Insurance Assistance Program oder von SHIP präsentiert, einem lokalen öffentlichen Dienst, der Menschen mit Medicare kostenlose und unvoreingenommene Hilfe bietet. Wenn Sie Fragen zu Medicare haben, rufen Sie eine unserer gebührenfreien Hotlines an oder wenden Sie sich noch heute an einen SHIP Medicare-Berater vor Ort. Du musst es nicht alleine schaffen!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Hallo und willkommen zu dieser Bildungsreihe mit dem Titel „Willkommen bei Medicare“.  </a:t>
            </a:r>
          </a:p>
          <a:p>
            <a:pPr rtl="0"/>
            <a:endParaRPr lang="en-US" dirty="0"/>
          </a:p>
          <a:p>
            <a:pPr rtl="0"/>
            <a:r>
              <a:rPr lang="en-US"/>
              <a:t>Dieses Programm wird vom Gesundheitsdienstleister WI Department of Health Services präsentiert, welcher das Versicherungshilfsprogramm „Wisconsin State Health Insurance Assistance Program“ oder SHIP betreibt, einen lokalen öffentlichen Dienst für Menschen mit Medicare.  Jeder Staat hat ein SHIP-Programm.  In Wisconsin können Sie kostenlose und unvoreingenommene Hilfe bei Medicare von örtlichen SHIP-Beratern oder einer unserer gebührenfreien Helplines erhalten.</a:t>
            </a:r>
          </a:p>
          <a:p>
            <a:pPr rtl="0"/>
            <a:endParaRPr lang="en-US" b="1" dirty="0"/>
          </a:p>
          <a:p>
            <a:pPr rtl="0"/>
            <a:r>
              <a:rPr lang="en-US" b="0"/>
              <a:t>Sie können die Folien zu dieser Präsentation herunterladen, indem Sie auf den Link in der YouTube-Videobeschreibung klicken oder zu gwaar.org/educational-videos-for-medicare-outreach gehen.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Dieses Projekt wird durch einen Zuschuss der Bundesverwaltung für Gemeinschaftsleben unterstützt.</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t>Dieses Programm bietet einen Überblick über Medicare und ist in 6 Abschnitte unterteilt.</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a:t>Ausführlichere Informationen finden Sie in Ihrem Medicare &amp; You-Handbuch, das an Medicare-Patienten verschickt wird und auch auf der Website Medicare.gov zu finden ist.  Zum leichteren Verständnis empfehlen wir Ihnen, die Teile dieser Serie der Reihe nach anzusehen.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defRPr/>
            </a:pPr>
            <a:r>
              <a:rPr lang="en-US" b="1"/>
              <a:t>Sammeln Sie unbedingt einige Informationen, bevor Sie Ihre Einschreibungsentscheidung treffen:</a:t>
            </a:r>
          </a:p>
          <a:p>
            <a:pPr marL="171450" indent="-171450" rtl="0">
              <a:buFont typeface="Arial" panose="020B0604020202020204" pitchFamily="34" charset="0"/>
              <a:buChar char="•"/>
              <a:defRPr/>
            </a:pPr>
            <a:r>
              <a:rPr lang="en-US"/>
              <a:t>Wenn Sie berufstätig sind und 65 Jahre alt werden, erkundigen Sie sich bei Ihrer Krankenversicherung und Ihrer Personalabteilung, was Sie tun müssen, wenn Sie Anspruch auf Medicare haben. </a:t>
            </a:r>
          </a:p>
          <a:p>
            <a:pPr marL="171450" indent="-171450" rtl="0">
              <a:buFont typeface="Arial" panose="020B0604020202020204" pitchFamily="34" charset="0"/>
              <a:buChar char="•"/>
              <a:defRPr/>
            </a:pPr>
            <a:r>
              <a:rPr lang="en-US"/>
              <a:t>Fragen Sie, ob Sie sowohl Teil A als auch Teil B oder nur Teil A belegen müssen. – Beachten Sie die Regeln für die Verzögerung von Teil B.</a:t>
            </a:r>
          </a:p>
          <a:p>
            <a:pPr marL="171450" indent="-171450" rtl="0">
              <a:buFont typeface="Arial" panose="020B0604020202020204" pitchFamily="34" charset="0"/>
              <a:buChar char="•"/>
              <a:defRPr/>
            </a:pPr>
            <a:r>
              <a:rPr lang="en-US"/>
              <a:t>Wenn Sie Teil B verschieben möchten, müssen Sie dies über die Sozialversicherung tun.  Sie haben dann diesen besonderen Anmeldezeitraum – wenn Ihr Gruppenschutz endet oder Ihr Arbeitsverhältnis endet. Während dieser Zeit können Sie sich ohne Vertragsstrafe für Teil B anmelden.</a:t>
            </a:r>
          </a:p>
          <a:p>
            <a:pPr rtl="0"/>
            <a:endParaRPr lang="en-US" dirty="0"/>
          </a:p>
          <a:p>
            <a:pPr rtl="0"/>
            <a:r>
              <a:rPr lang="en-US"/>
              <a:t>Und hier ist ein wichtiger Hinweis für alle, die ein Gesundheitssparkonto (HSA) haben</a:t>
            </a:r>
          </a:p>
          <a:p>
            <a:pPr marL="628650" lvl="1" indent="-171450" rtl="0">
              <a:buFont typeface="Arial" panose="020B0604020202020204" pitchFamily="34" charset="0"/>
              <a:buChar char="•"/>
            </a:pPr>
            <a:r>
              <a:rPr lang="en-US"/>
              <a:t>Hören Sie sechs Monate vor Beginn von Teil A auf, Beiträge zu Ihrem HAS einzuzahlen, um Steuerstrafen zu vermeiden.</a:t>
            </a:r>
          </a:p>
          <a:p>
            <a:pPr marL="628650" lvl="1" indent="-171450" rtl="0">
              <a:buFont typeface="Arial" panose="020B0604020202020204" pitchFamily="34" charset="0"/>
              <a:buChar char="•"/>
            </a:pPr>
            <a:r>
              <a:rPr lang="en-US"/>
              <a:t>Sobald Sie Medicare haben, können keine Beiträge mehr an Ihre HSA geleistet werden. Auch wenn Sie nur Teil A haben.</a:t>
            </a:r>
          </a:p>
          <a:p>
            <a:pPr marL="628650" lvl="1" indent="-171450" rtl="0">
              <a:buFont typeface="Arial" panose="020B0604020202020204" pitchFamily="34" charset="0"/>
              <a:buChar char="•"/>
            </a:pPr>
            <a:r>
              <a:rPr lang="en-US"/>
              <a:t>Wenn Ihr Arbeitgeber ein HSA anbietet, wenden Sie sich an Ihre Personalabteilung, bevor Sie sich für Medicare Teil A oder B anmelden.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Willkommen zu Teil 6 dieser Serie.  Dieser Abschnitt enthält Informationen zu Medicare-Programmen für Menschen mit begrenztem Einkommen, Tipps, die Ihnen helfen, sich zu schützen und Betrug vorzubeugen, und schließt mit einem Überblick und einer Liste der verfügbaren Ressourcen ab.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Viele Menschen mit Medicare stehen vor Herausforderungen, wenn es um die Bezahlung der Gesundheitsversorgung und verschreibungspflichtiger Medikamente geht.  Tatsächlich hören wir oft von Menschen, die sich entscheiden müssen, ob sie für Lebensmittel oder für Gesundheitsversorgung oder Medikamente bezahlen möchten.  </a:t>
            </a:r>
          </a:p>
          <a:p>
            <a:pPr rtl="0"/>
            <a:endParaRPr lang="en-US" dirty="0"/>
          </a:p>
          <a:p>
            <a:pPr rtl="0"/>
            <a:r>
              <a:rPr lang="en-US"/>
              <a:t>Wenn Sie jemanden kennen, der sich in dieser Situation befindet, möchten Sie vielleicht etwas über einige wichtige Medicare-Programme wissen, die helfen können.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 folgenden drei Programme können für Menschen mit begrenztem Einkommen hilfreich sein.</a:t>
            </a:r>
          </a:p>
          <a:p>
            <a:pPr rtl="0"/>
            <a:endParaRPr lang="en-US" dirty="0"/>
          </a:p>
          <a:p>
            <a:pPr rtl="0">
              <a:spcAft>
                <a:spcPts val="600"/>
              </a:spcAft>
              <a:buFont typeface="Wingdings" panose="05000000000000000000" pitchFamily="2" charset="2"/>
              <a:buChar char="§"/>
              <a:defRPr/>
            </a:pPr>
            <a:r>
              <a:rPr lang="en-US" sz="3000" b="1">
                <a:cs typeface="Arial" panose="020B0604020202020204" pitchFamily="34" charset="0"/>
              </a:rPr>
              <a:t>Medicare-Sparpläne bieten staatliche Hilfe für Menschen mit begrenztem Einkommen und begrenzten Mitteln.</a:t>
            </a:r>
          </a:p>
          <a:p>
            <a:pPr lvl="1" rtl="0">
              <a:buFont typeface="Wingdings" panose="05000000000000000000" pitchFamily="2" charset="2"/>
              <a:buChar char="§"/>
              <a:defRPr/>
            </a:pPr>
            <a:r>
              <a:rPr lang="en-US" sz="1800">
                <a:cs typeface="Arial" panose="020B0604020202020204" pitchFamily="34" charset="0"/>
              </a:rPr>
              <a:t>Wenn Sie berechtigt sind, wird Ihre Medicare-Prämie Teil B für Sie ausgezahlt.</a:t>
            </a:r>
          </a:p>
          <a:p>
            <a:pPr lvl="1" rtl="0">
              <a:buFont typeface="Wingdings" panose="05000000000000000000" pitchFamily="2" charset="2"/>
              <a:buChar char="§"/>
              <a:defRPr/>
            </a:pPr>
            <a:r>
              <a:rPr lang="en-US" sz="1800">
                <a:cs typeface="Arial" panose="020B0604020202020204" pitchFamily="34" charset="0"/>
              </a:rPr>
              <a:t>Bei manchen Menschen werden auch die Medicare-Zuzahlungen und -Selbstbehalte auf der Grundlage ihres Einkommens und Vermögens gezahlt.</a:t>
            </a:r>
          </a:p>
          <a:p>
            <a:pPr marL="457200" lvl="1" indent="0" rtl="0">
              <a:buNone/>
              <a:defRPr/>
            </a:pPr>
            <a:endParaRPr lang="en-US" sz="1800" dirty="0">
              <a:cs typeface="Arial" panose="020B0604020202020204" pitchFamily="34" charset="0"/>
            </a:endParaRPr>
          </a:p>
          <a:p>
            <a:pPr rtl="0">
              <a:spcAft>
                <a:spcPts val="600"/>
              </a:spcAft>
              <a:buFont typeface="Wingdings" panose="05000000000000000000" pitchFamily="2" charset="2"/>
              <a:buChar char="§"/>
              <a:defRPr/>
            </a:pPr>
            <a:r>
              <a:rPr lang="en-US" sz="3000" b="1">
                <a:cs typeface="Arial" panose="020B0604020202020204" pitchFamily="34" charset="0"/>
              </a:rPr>
              <a:t>Extra Help ist ein Medicare-Programm, das Menschen mit begrenztem Einkommen und begrenzten Mitteln dabei helfen soll, ihre Medicare-Kosten für verschreibungspflichtige Medikamente zu bezahlen. </a:t>
            </a:r>
          </a:p>
          <a:p>
            <a:pPr lvl="1" rtl="0">
              <a:buFont typeface="Wingdings" panose="05000000000000000000" pitchFamily="2" charset="2"/>
              <a:buChar char="§"/>
              <a:defRPr/>
            </a:pPr>
            <a:r>
              <a:rPr lang="en-US" sz="1800">
                <a:cs typeface="Arial" panose="020B0604020202020204" pitchFamily="34" charset="0"/>
              </a:rPr>
              <a:t> Anspruchsberechtigte Personen erhalten Hilfe bei der Zahlung der Prämien, Selbstbehalte und Zuzahlungen ihres Teil-D-Plans auf der Grundlage ihres Einkommens und Vermögens.  Sie müssen außerdem KEINE Deckungslücke kompensieren und KEINE Strafzahlungen für verspätete Anmeldung leisten.</a:t>
            </a:r>
          </a:p>
          <a:p>
            <a:pPr marL="457200" lvl="1" indent="0" rtl="0">
              <a:spcBef>
                <a:spcPts val="0"/>
              </a:spcBef>
              <a:buNone/>
              <a:defRPr/>
            </a:pPr>
            <a:endParaRPr lang="en-US" b="1" dirty="0">
              <a:cs typeface="Arial" panose="020B0604020202020204" pitchFamily="34" charset="0"/>
            </a:endParaRPr>
          </a:p>
          <a:p>
            <a:pPr rtl="0">
              <a:buFont typeface="Wingdings" panose="05000000000000000000" pitchFamily="2" charset="2"/>
              <a:buChar char="§"/>
              <a:defRPr/>
            </a:pPr>
            <a:r>
              <a:rPr lang="en-US" sz="3000" b="1">
                <a:cs typeface="Arial" panose="020B0604020202020204" pitchFamily="34" charset="0"/>
              </a:rPr>
              <a:t>  Im letzten Abschnitt der Serie haben wir WI SeniorCare besprochen.  Dies ist ein weiteres Programm, das Menschen mit begrenztem Einkommen helfen kann.   </a:t>
            </a:r>
          </a:p>
          <a:p>
            <a:pPr lvl="1" rtl="0">
              <a:buFont typeface="Wingdings" panose="05000000000000000000" pitchFamily="2" charset="2"/>
              <a:buChar char="§"/>
              <a:defRPr/>
            </a:pPr>
            <a:r>
              <a:rPr lang="en-US" sz="1800">
                <a:cs typeface="Arial" panose="020B0604020202020204" pitchFamily="34" charset="0"/>
              </a:rPr>
              <a:t> Auch hier hängt die Höhe der Unterstützung im Rahmen dieses Programms vom Jahreseinkommen einer Person ab.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Für jedes Finanzhilfeprogramm gelten unterschiedliche Zulassungsvoraussetzungen. Klicken Sie auf die Links oder rufen Sie die angegebenen Nummern an, um zu erfahren, ob Sie Hilfe von diesen Programmen erhalten können. Wenn Sie Hilfe benötigen, können Sie sich für eine individuelle Betreuung an einen Sozialversicherungsspezialisten vor Ort wenden.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Schützen Sie sich und verhindern Sie Betrug.  Medicare-Betrug und -Missbrauch kommen vor, aber es gibt ein paar wichtige Dinge, die Sie tun können, um dies zu verhindern und sich selbst zu schützen.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 Wisconsin Senior Medicare Patrol schlägt mehrere Schritte vor:</a:t>
            </a:r>
          </a:p>
          <a:p>
            <a:pPr rtl="0"/>
            <a:endParaRPr lang="en-US" dirty="0"/>
          </a:p>
          <a:p>
            <a:pPr rtl="0"/>
            <a:r>
              <a:rPr lang="en-US"/>
              <a:t>Schritt 1:  Schützen Sie sich und andere vor Medicare-Betrug.</a:t>
            </a:r>
          </a:p>
          <a:p>
            <a:pPr rtl="0"/>
            <a:r>
              <a:rPr lang="en-US"/>
              <a:t>Geben Sie Ihre Medicare-Nummer nur an Ihren Arzt oder einen anderen Medicare-Anbieter weiter.</a:t>
            </a:r>
          </a:p>
          <a:p>
            <a:pPr rtl="0"/>
            <a:r>
              <a:rPr lang="en-US"/>
              <a:t>Tun Sie Folgendes: Behandeln Sie Ihre Medicare-Karte wie eine Kreditkarte.  Achten Sie auf Identitätsdiebstahl. Seien Sie sich bewusst, dass Medicare Sie nicht anruft oder besucht, um Ihnen etwas zu verkaufen.  Seien Sie vorsichtig bei Angeboten für „kostenlose“ medizinische Leistungen.  (Denken Sie daran: Wenn etwas zu schön klingt, um wahr zu sein, ist es das wahrscheinlich auch!)  Und geben Sie es weiter – teilen Sie diese Gebote und Verbote mit Freunden und Familie.</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Schritt 2:  Erkennen Sie Medicare-Betrug, indem Sie Ihre Medicare-Zusammenfassungsmitteilungen überprüfen.</a:t>
            </a:r>
          </a:p>
          <a:p>
            <a:pPr rtl="0"/>
            <a:r>
              <a:rPr lang="en-US"/>
              <a:t>Wenn Sie sich bei MyMedicare.gov anmelden, können Sie online auf Ihre persönlichen Medicare-Informationen zugreifen.  </a:t>
            </a:r>
          </a:p>
          <a:p>
            <a:pPr rtl="0"/>
            <a:r>
              <a:rPr lang="en-US"/>
              <a:t>Wir empfehlen Ihnen außerdem, ein persönliches Gesundheitstagebuch zu führen, in dem Sie Ihre Arztbesuche und -leistungen nachverfolgen können.  Nehmen Sie es zu Ihren Terminen mit.  Anschließend können Sie Ihre Medicare-Zusammenfassung mit Ihrem Tagebuch vergleichen.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Die Medicare Summary Notice (MSN) wird vierteljährlich an Medicare-Patienten verschickt.  </a:t>
            </a:r>
            <a:r>
              <a:rPr lang="en-US" i="1"/>
              <a:t> </a:t>
            </a:r>
          </a:p>
          <a:p>
            <a:pPr rtl="0"/>
            <a:endParaRPr lang="en-US" dirty="0"/>
          </a:p>
          <a:p>
            <a:pPr rtl="0"/>
            <a:r>
              <a:rPr lang="en-US"/>
              <a:t>Überprüfen Sie es unbedingt, wenn Sie es erhalten.  </a:t>
            </a:r>
          </a:p>
          <a:p>
            <a:pPr marL="342900" indent="-342900" rtl="0">
              <a:spcAft>
                <a:spcPts val="600"/>
              </a:spcAft>
              <a:buFont typeface="Wingdings" panose="05000000000000000000" pitchFamily="2" charset="2"/>
              <a:buChar char="§"/>
            </a:pPr>
            <a:r>
              <a:rPr lang="en-US" sz="1200">
                <a:cs typeface="Arial" panose="020B0604020202020204" pitchFamily="34" charset="0"/>
              </a:rPr>
              <a:t>Es handelt sich nicht um einen Gesetzentwurf. </a:t>
            </a:r>
          </a:p>
          <a:p>
            <a:pPr marL="342900" indent="-342900" rtl="0">
              <a:spcAft>
                <a:spcPts val="600"/>
              </a:spcAft>
              <a:buFont typeface="Wingdings" panose="05000000000000000000" pitchFamily="2" charset="2"/>
              <a:buChar char="§"/>
            </a:pPr>
            <a:r>
              <a:rPr lang="en-US" sz="1200">
                <a:cs typeface="Arial" panose="020B0604020202020204" pitchFamily="34" charset="0"/>
              </a:rPr>
              <a:t>Überprüfen Sie den Namen, die Adresse und die Medicare-Nummer auf Richtigkeit.</a:t>
            </a:r>
          </a:p>
          <a:p>
            <a:pPr marL="342900" indent="-342900" rtl="0">
              <a:spcAft>
                <a:spcPts val="600"/>
              </a:spcAft>
              <a:buFont typeface="Wingdings" panose="05000000000000000000" pitchFamily="2" charset="2"/>
              <a:buChar char="§"/>
            </a:pPr>
            <a:r>
              <a:rPr lang="en-US" sz="1200">
                <a:cs typeface="Arial" panose="020B0604020202020204" pitchFamily="34" charset="0"/>
              </a:rPr>
              <a:t>Haben Sie die Dienstleistung in Anspruch genommen?</a:t>
            </a:r>
            <a:r>
              <a:rPr lang="en-US" sz="1200" i="1">
                <a:cs typeface="Arial" panose="020B0604020202020204" pitchFamily="34" charset="0"/>
              </a:rPr>
              <a:t>Vergleichen Sie sie erneut mit Ihrem Gesundheitsjournal.</a:t>
            </a:r>
            <a:r>
              <a:rPr lang="en-US" sz="1200">
                <a:cs typeface="Arial" panose="020B0604020202020204" pitchFamily="34" charset="0"/>
              </a:rPr>
              <a:t>	</a:t>
            </a:r>
          </a:p>
          <a:p>
            <a:pPr marL="342900" indent="-342900" rtl="0">
              <a:spcAft>
                <a:spcPts val="600"/>
              </a:spcAft>
              <a:buFont typeface="Wingdings" panose="05000000000000000000" pitchFamily="2" charset="2"/>
              <a:buChar char="§"/>
            </a:pPr>
            <a:r>
              <a:rPr lang="en-US" sz="1200">
                <a:cs typeface="Arial" panose="020B0604020202020204" pitchFamily="34" charset="0"/>
              </a:rPr>
              <a:t>Stellen Sie sicher, dass Ihr Anspruch bearbeitet und bezahlt wird. Wenn ein Artikel abgelehnt wird, rufen Sie Ihre Arztpraxis an, um sicherzustellen, dass der Anspruch richtig codiert wurde. Ist dies nicht der Fall, kann die Arztpraxis den Antrag erneut einreichen.</a:t>
            </a:r>
          </a:p>
          <a:p>
            <a:pPr marL="342900" indent="-342900" rtl="0">
              <a:spcAft>
                <a:spcPts val="600"/>
              </a:spcAft>
              <a:buFont typeface="Wingdings" panose="05000000000000000000" pitchFamily="2" charset="2"/>
              <a:buChar char="§"/>
            </a:pPr>
            <a:r>
              <a:rPr lang="en-US" sz="1200">
                <a:cs typeface="Arial" panose="020B0604020202020204" pitchFamily="34" charset="0"/>
              </a:rPr>
              <a:t>Wenn der Anspruch abgelehnt wird, haben Sie das Recht, Berufung einzulegen.  Die Einspruchsfrist beträgt 120 Tage.</a:t>
            </a:r>
          </a:p>
          <a:p>
            <a:pPr marL="0" indent="0" rtl="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a:t>Und Schritt 3:  Melden Sie jeden Verdacht auf Medicare-Betrug oder -Missbrauch.</a:t>
            </a:r>
          </a:p>
          <a:p>
            <a:pPr marL="171450" indent="-171450" rtl="0">
              <a:buFont typeface="Arial" panose="020B0604020202020204" pitchFamily="34" charset="0"/>
              <a:buChar char="•"/>
            </a:pPr>
            <a:r>
              <a:rPr lang="en-US"/>
              <a:t>Wenn Ihnen auf Ihrer Rechnung etwas auffällt, das nicht in Ordnung zu sein scheint, rufen Sie zunächst den Anbieter an, um Ihre Bedenken zu besprechen.</a:t>
            </a:r>
          </a:p>
          <a:p>
            <a:pPr marL="171450" indent="-171450" rtl="0">
              <a:buFont typeface="Arial" panose="020B0604020202020204" pitchFamily="34" charset="0"/>
              <a:buChar char="•"/>
            </a:pPr>
            <a:r>
              <a:rPr lang="en-US"/>
              <a:t>Stellen Sie sicher, dass Sie Ihre Unterlagen zusammentragen, z. B. Ihr persönliches Gesundheitstagebuch, Abrechnungen und Ihre Medicare-Zusammenfassung. </a:t>
            </a:r>
          </a:p>
          <a:p>
            <a:pPr marL="171450" indent="-171450" rtl="0">
              <a:buFont typeface="Arial" panose="020B0604020202020204" pitchFamily="34" charset="0"/>
              <a:buChar char="•"/>
            </a:pPr>
            <a:r>
              <a:rPr lang="en-US"/>
              <a:t>Und wenn das Problem weiterhin besteht, wenden Sie sich an die WI Senior Medicare Patrol, um kostenlose und vertrauliche Hilfe zu erhalten!</a:t>
            </a:r>
          </a:p>
          <a:p>
            <a:pPr marL="628650" lvl="1" indent="-171450" rtl="0">
              <a:buFont typeface="Arial" panose="020B0604020202020204" pitchFamily="34" charset="0"/>
              <a:buChar char="•"/>
            </a:pPr>
            <a:r>
              <a:rPr lang="en-US"/>
              <a:t>Rufen Sie gebührenfrei unter 1-888-818-2611 an.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5"/>
              </a:spcBef>
              <a:defRPr/>
            </a:pPr>
            <a:r>
              <a:rPr lang="en-US"/>
              <a:t>Wir haben in dieser 6-teiligen Serie viele Informationen behandelt. Bevor wir also enden, werfen wir einen kurzen Blick auf die Abdeckungsoptionen, die Sie kennengelernt haben.  Denken Sie daran, dass es zwei Möglichkeiten gibt, Ihre Medicare-Versicherung zu erhalten: Original Medicare oder ein Medicare Advantage Plan.</a:t>
            </a:r>
          </a:p>
          <a:p>
            <a:pPr rtl="0">
              <a:spcBef>
                <a:spcPts val="625"/>
              </a:spcBef>
              <a:defRPr/>
            </a:pPr>
            <a:endParaRPr lang="en-US" dirty="0"/>
          </a:p>
          <a:p>
            <a:pPr marL="239395" indent="-239395" rtl="0">
              <a:spcBef>
                <a:spcPts val="625"/>
              </a:spcBef>
              <a:buFont typeface="Wingdings" panose="05000000000000000000" pitchFamily="2" charset="2"/>
              <a:buChar char="§"/>
              <a:defRPr/>
            </a:pPr>
            <a:r>
              <a:rPr lang="en-US" b="1"/>
              <a:t>Original Medicare </a:t>
            </a:r>
            <a:r>
              <a:rPr lang="en-US"/>
              <a:t>umfasst Teil A und/oder Teil B. Und Sie können zusätzliche Deckung hinzufügen, wie zum Beispiel:  </a:t>
            </a:r>
          </a:p>
          <a:p>
            <a:pPr marL="696595" lvl="1" indent="-239395" rtl="0">
              <a:spcBef>
                <a:spcPts val="625"/>
              </a:spcBef>
              <a:buFont typeface="Wingdings" panose="05000000000000000000" pitchFamily="2" charset="2"/>
              <a:buChar char="§"/>
              <a:defRPr/>
            </a:pPr>
            <a:r>
              <a:rPr lang="en-US"/>
              <a:t>Eine Medigap-Richtlinie, um die Lücken von Original Medicare zu schließen.</a:t>
            </a:r>
          </a:p>
          <a:p>
            <a:pPr marL="696595" lvl="1" indent="-239395" rtl="0">
              <a:spcBef>
                <a:spcPts val="625"/>
              </a:spcBef>
              <a:buFont typeface="Wingdings" panose="05000000000000000000" pitchFamily="2" charset="2"/>
              <a:buChar char="§"/>
              <a:defRPr/>
            </a:pPr>
            <a:r>
              <a:rPr lang="en-US"/>
              <a:t>Sie können sich auch für den Abschluss einer Medicare-Versicherung für verschreibungspflichtige Medikamente entscheiden (Teil D). (Und/oder SeniorCare.)</a:t>
            </a:r>
          </a:p>
          <a:p>
            <a:pPr marL="239395" indent="-239395" rtl="0">
              <a:spcBef>
                <a:spcPts val="625"/>
              </a:spcBef>
              <a:buFont typeface="Wingdings" panose="05000000000000000000" pitchFamily="2" charset="2"/>
              <a:buChar char="§"/>
              <a:defRPr/>
            </a:pPr>
            <a:endParaRPr lang="en-US" dirty="0"/>
          </a:p>
          <a:p>
            <a:pPr marL="239395" indent="-239395" rtl="0">
              <a:spcBef>
                <a:spcPts val="625"/>
              </a:spcBef>
              <a:buFont typeface="Wingdings" panose="05000000000000000000" pitchFamily="2" charset="2"/>
              <a:buChar char="§"/>
            </a:pPr>
            <a:r>
              <a:rPr lang="en-US" b="1"/>
              <a:t>Sie können sich auch dafür entscheiden, Ihren Versicherungsschutz über einen Medicare Advantage-Plan zu erhalten, der</a:t>
            </a:r>
            <a:r>
              <a:rPr lang="en-US"/>
              <a:t> die Leistungen und Lieferungen von Teil A und B abdeckt und in der Regel auch Teil D umfasst.  Möglicherweise können Sie zu einigen Arten von Advantage-Plänen eine Arzneimittelversicherung hinzufügen, sofern diese nicht bereits enthalten ist. (Und denken Sie noch einmal an diese Option für SeniorCare.)</a:t>
            </a:r>
          </a:p>
          <a:p>
            <a:pPr marL="0" indent="0" rtl="0">
              <a:spcBef>
                <a:spcPts val="625"/>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Dies ist ein Muster der Medicare-Karte.</a:t>
            </a:r>
          </a:p>
          <a:p>
            <a:pPr rtl="0"/>
            <a:r>
              <a:rPr lang="en-US" b="1"/>
              <a:t>Passen Sie immer auf Ihre Karte auf!</a:t>
            </a:r>
          </a:p>
          <a:p>
            <a:pPr rtl="0"/>
            <a:endParaRPr lang="en-US" altLang="en-US" b="1" dirty="0"/>
          </a:p>
          <a:p>
            <a:pPr rtl="0" eaLnBrk="1" hangingPunct="1">
              <a:spcBef>
                <a:spcPct val="0"/>
              </a:spcBef>
            </a:pPr>
            <a:r>
              <a:rPr lang="en-US"/>
              <a:t>Ihre Verwendung der Medicare-Karte hängt von der Art der von Ihnen gewählten Medicare-Versicherung ab.  Wenn Sie sich für Original Medicare entscheiden, verwenden Sie für den Bezug von Gesundheitsleistungen die rote, weiße und blaue Medicare-Karte.</a:t>
            </a:r>
          </a:p>
          <a:p>
            <a:pPr rtl="0" eaLnBrk="1" hangingPunct="1">
              <a:spcBef>
                <a:spcPct val="0"/>
              </a:spcBef>
            </a:pPr>
            <a:endParaRPr lang="en-US" altLang="en-US" dirty="0"/>
          </a:p>
          <a:p>
            <a:pPr rtl="0" eaLnBrk="1" hangingPunct="1">
              <a:spcBef>
                <a:spcPct val="0"/>
              </a:spcBef>
            </a:pPr>
            <a:r>
              <a:rPr lang="en-US"/>
              <a:t>Auf Ihrer Karte sind auch die Teile von Medicare aufgeführt, für die Sie angemeldet sind, und das Datum, an dem sie in Kraft traten. </a:t>
            </a:r>
          </a:p>
          <a:p>
            <a:pPr rtl="0" eaLnBrk="1" hangingPunct="1">
              <a:spcBef>
                <a:spcPct val="0"/>
              </a:spcBef>
            </a:pPr>
            <a:endParaRPr lang="en-US" altLang="en-US" dirty="0"/>
          </a:p>
          <a:p>
            <a:pPr rtl="0" eaLnBrk="1" hangingPunct="1">
              <a:spcBef>
                <a:spcPct val="0"/>
              </a:spcBef>
            </a:pPr>
            <a:r>
              <a:rPr lang="en-US" i="1"/>
              <a:t>(Medicare Teil A und B sind die </a:t>
            </a:r>
            <a:r>
              <a:rPr lang="en-US" i="1" u="sng"/>
              <a:t>einzigen</a:t>
            </a:r>
            <a:r>
              <a:rPr lang="en-US" i="1"/>
              <a:t> Teile, die auf dieser Karte aufgeführt sind.  Medicare Teil C oder D werden von privaten Unternehmen angeboten.)</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fr-FR"/>
              <a:t>Damit ist Teil 1 des „Willkommen bei Medicare“-Programms abgeschlossen. Ich hoffe, diese Informationen waren hilfreich. Im n</a:t>
            </a:r>
            <a:r>
              <a:rPr lang="en-US" altLang="en-US"/>
              <a:t>ä</a:t>
            </a:r>
            <a:r>
              <a:rPr lang="en-US" altLang="fr-FR"/>
              <a:t>chsten Abschnitt dieser Reihe werden die Grundlagen von Medicare besprochen, einschlie</a:t>
            </a:r>
            <a:r>
              <a:rPr lang="" altLang="en-US"/>
              <a:t>ß</a:t>
            </a:r>
            <a:r>
              <a:rPr lang="en-US" altLang="fr-FR"/>
              <a:t>lich der Medicare-Teile A und B.</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fr-FR"/>
          </a:p>
          <a:p>
            <a:pPr marL="0" marR="0" lvl="0" indent="0" algn="l" defTabSz="914400" rtl="0" eaLnBrk="1" fontAlgn="auto" latinLnBrk="0" hangingPunct="1">
              <a:lnSpc>
                <a:spcPct val="100000"/>
              </a:lnSpc>
              <a:spcBef>
                <a:spcPts val="0"/>
              </a:spcBef>
              <a:spcAft>
                <a:spcPts val="0"/>
              </a:spcAft>
              <a:buClrTx/>
              <a:buSzTx/>
              <a:buFontTx/>
              <a:buNone/>
              <a:defRPr/>
            </a:pPr>
            <a:r>
              <a:rPr lang="en-US" altLang="fr-FR"/>
              <a:t>Diese Pr</a:t>
            </a:r>
            <a:r>
              <a:rPr lang="en-US" altLang="en-US"/>
              <a:t>ä</a:t>
            </a:r>
            <a:r>
              <a:rPr lang="en-US" altLang="fr-FR"/>
              <a:t>sentation wurde vom Wisconsin State Health Insurance Assistance Program (SHIP) bereitgestellt – einem lokalen </a:t>
            </a:r>
            <a:r>
              <a:rPr lang="en-US" altLang="en-US"/>
              <a:t>ö</a:t>
            </a:r>
            <a:r>
              <a:rPr lang="en-US" altLang="fr-FR"/>
              <a:t>ffentlichen Dienst, der Menschen mit Medicare kostenlose und unvoreingenommene Hilfe bietet.</a:t>
            </a:r>
            <a:r>
              <a:rPr lang="fr-FR" altLang="en-US"/>
              <a:t> </a:t>
            </a:r>
            <a:r>
              <a:rPr lang="en-US" altLang="fr-FR"/>
              <a:t>Wenn Sie Fragen zu Medicare haben, rufen Sie eine unserer geb</a:t>
            </a:r>
            <a:r>
              <a:rPr lang="en-US" altLang="en-US"/>
              <a:t>ü</a:t>
            </a:r>
            <a:r>
              <a:rPr lang="en-US" altLang="fr-FR"/>
              <a:t>hrenfreien Hotlines an oder wenden Sie sich an einen SHIP Medicare-Berater in Ihrer N</a:t>
            </a:r>
            <a:r>
              <a:rPr lang="en-US" altLang="en-US"/>
              <a:t>ä</a:t>
            </a:r>
            <a:r>
              <a:rPr lang="en-US" altLang="fr-FR"/>
              <a:t>he. Sie m</a:t>
            </a:r>
            <a:r>
              <a:rPr lang="en-US" altLang="en-US"/>
              <a:t>ü</a:t>
            </a:r>
            <a:r>
              <a:rPr lang="en-US" altLang="fr-FR"/>
              <a:t>ssen das nicht alleine schaffen!</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en-US"/>
              <a:t>Click to edit Master title style</a:t>
            </a:r>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Vertical Text Placeholder 2"/>
          <p:cNvSpPr>
            <a:spLocks noGrp="1"/>
          </p:cNvSpPr>
          <p:nvPr>
            <p:ph type="body" orient="vert" idx="1"/>
          </p:nvPr>
        </p:nvSpPr>
        <p:spPr/>
        <p:txBody>
          <a:bodyPr vert="eaVert"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rtlCol="0"/>
          <a:lstStyle/>
          <a:p>
            <a:pPr rtl="0"/>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a:t>
            </a:fld>
            <a:endParaRPr lang="en-US"/>
          </a:p>
        </p:txBody>
      </p:sp>
      <p:sp>
        <p:nvSpPr>
          <p:cNvPr id="7" name="Footer Placeholder 4"/>
          <p:cNvSpPr>
            <a:spLocks noGrp="1"/>
          </p:cNvSpPr>
          <p:nvPr>
            <p:ph type="ftr" sz="quarter" idx="11"/>
          </p:nvPr>
        </p:nvSpPr>
        <p:spPr>
          <a:xfrm>
            <a:off x="4038600" y="6356350"/>
            <a:ext cx="4114800" cy="365125"/>
          </a:xfrm>
          <a:prstGeom prst="rect">
            <a:avLst/>
          </a:prstGeom>
        </p:spPr>
        <p:txBody>
          <a:bodyPr rtlCol="0"/>
          <a:lstStyle/>
          <a:p>
            <a:pPr rtl="0"/>
            <a:r>
              <a:rPr lang="en-US"/>
              <a:t>2023 Welcome to Medicare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en-US"/>
              <a:t>Click to edit Master title style</a:t>
            </a:r>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sz="half" idx="1"/>
          </p:nvPr>
        </p:nvSpPr>
        <p:spPr>
          <a:xfrm>
            <a:off x="838200" y="1825625"/>
            <a:ext cx="5181600" cy="4351338"/>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Content Placeholder 3"/>
          <p:cNvSpPr>
            <a:spLocks noGrp="1"/>
          </p:cNvSpPr>
          <p:nvPr>
            <p:ph sz="half" idx="2"/>
          </p:nvPr>
        </p:nvSpPr>
        <p:spPr>
          <a:xfrm>
            <a:off x="6172200" y="1825625"/>
            <a:ext cx="5181600" cy="4351338"/>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rtlCol="0"/>
          <a:lstStyle/>
          <a:p>
            <a:pPr rtl="0"/>
            <a:r>
              <a:rPr lang="en-US"/>
              <a:t>Click to edit Master title style</a:t>
            </a:r>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Edit Master text styles</a:t>
            </a:r>
          </a:p>
        </p:txBody>
      </p:sp>
      <p:sp>
        <p:nvSpPr>
          <p:cNvPr id="4" name="Content Placeholder 3"/>
          <p:cNvSpPr>
            <a:spLocks noGrp="1"/>
          </p:cNvSpPr>
          <p:nvPr>
            <p:ph sz="half" idx="2"/>
          </p:nvPr>
        </p:nvSpPr>
        <p:spPr>
          <a:xfrm>
            <a:off x="839788" y="2505075"/>
            <a:ext cx="5157787" cy="3684588"/>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Edit Master text styles</a:t>
            </a:r>
          </a:p>
        </p:txBody>
      </p:sp>
      <p:sp>
        <p:nvSpPr>
          <p:cNvPr id="6" name="Content Placeholder 5"/>
          <p:cNvSpPr>
            <a:spLocks noGrp="1"/>
          </p:cNvSpPr>
          <p:nvPr>
            <p:ph sz="quarter" idx="4"/>
          </p:nvPr>
        </p:nvSpPr>
        <p:spPr>
          <a:xfrm>
            <a:off x="6172200" y="2505075"/>
            <a:ext cx="5183188" cy="3684588"/>
          </a:xfrm>
        </p:spPr>
        <p:txBody>
          <a:bodyPr rtlCol="0"/>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rtlCol="0"/>
          <a:lstStyle>
            <a:lvl1pPr>
              <a:defRPr/>
            </a:lvl1pPr>
          </a:lstStyle>
          <a:p>
            <a:pPr rtl="0"/>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4" name="Slide Number Placeholder 3"/>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p>
        </p:txBody>
      </p:sp>
      <p:sp>
        <p:nvSpPr>
          <p:cNvPr id="3" name="Content Placeholder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844A7B69-93E2-4D34-896D-EFDD7F03AB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a:t>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44A7B69-93E2-4D34-896D-EFDD7F03AB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oci.wi.gov/Pages/Consumers/PI-002.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5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6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s://www.dhs.wisconsin.gov/seniorcare/index.htm"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7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https://www.dhs.wisconsin.gov/benefit-specialists/medicare-counseling.ht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6.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83.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http://www.mymedicare.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20204" pitchFamily="34" charset="0"/>
                <a:cs typeface="Arial" panose="020B0604020202020204" pitchFamily="34" charset="0"/>
              </a:rPr>
              <a:t>Willkommen bei Medicare</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Eine Bildungsreihe für Menschen mit Medicare in Wisconsin</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3390" y="1480985"/>
            <a:ext cx="10663222" cy="3093154"/>
          </a:xfrm>
          <a:prstGeom prst="rect">
            <a:avLst/>
          </a:prstGeom>
        </p:spPr>
        <p:txBody>
          <a:bodyPr wrap="square" rtlCol="0">
            <a:spAutoFit/>
          </a:bodyPr>
          <a:lstStyle/>
          <a:p>
            <a:pPr rtl="0">
              <a:spcAft>
                <a:spcPts val="1200"/>
              </a:spcAft>
              <a:defRPr/>
            </a:pPr>
            <a:r>
              <a:rPr lang="en-US" sz="3600" dirty="0">
                <a:cs typeface="Arial" panose="020B0604020202020204" pitchFamily="34" charset="0"/>
              </a:rPr>
              <a:t>Für </a:t>
            </a:r>
            <a:r>
              <a:rPr lang="en-US" sz="3600" b="1" dirty="0">
                <a:cs typeface="Arial" panose="020B0604020202020204" pitchFamily="34" charset="0"/>
              </a:rPr>
              <a:t>kostenlose und unvoreingenommene Hilfe bei Medicare </a:t>
            </a:r>
            <a:r>
              <a:rPr lang="en-US" sz="3600" dirty="0">
                <a:cs typeface="Arial" panose="020B0604020202020204" pitchFamily="34" charset="0"/>
              </a:rPr>
              <a:t>wenden Sie sich an das Wisconsin State Health Insurance Assistance Program:</a:t>
            </a:r>
          </a:p>
          <a:p>
            <a:pPr marL="457200" indent="-457200" rtl="0">
              <a:spcAft>
                <a:spcPts val="600"/>
              </a:spcAft>
              <a:buFont typeface="Arial" panose="020B0604020202020204" pitchFamily="34" charset="0"/>
              <a:buChar char="•"/>
              <a:defRPr/>
            </a:pPr>
            <a:r>
              <a:rPr lang="en-US" sz="3600" dirty="0">
                <a:cs typeface="Arial" panose="020B0604020202020204" pitchFamily="34" charset="0"/>
              </a:rPr>
              <a:t>Rufen Sie die Medigap-Helpline unter 1-800-242-1060 an.</a:t>
            </a:r>
          </a:p>
          <a:p>
            <a:pPr marL="457200" indent="-457200" rtl="0">
              <a:spcAft>
                <a:spcPts val="600"/>
              </a:spcAft>
              <a:buFont typeface="Arial" panose="020B0604020202020204" pitchFamily="34" charset="0"/>
              <a:buChar char="•"/>
              <a:defRPr/>
            </a:pPr>
            <a:r>
              <a:rPr lang="en-US" sz="3600" dirty="0">
                <a:cs typeface="Arial" panose="020B0604020202020204" pitchFamily="34" charset="0"/>
              </a:rPr>
              <a:t>Besuchen Sie die Website des Wisconsin Department of Health Services unter </a:t>
            </a:r>
            <a:r>
              <a:rPr lang="en-US" sz="3600" dirty="0">
                <a:cs typeface="Arial" panose="020B0604020202020204" pitchFamily="34" charset="0"/>
                <a:hlinkClick r:id="rId3"/>
              </a:rPr>
              <a:t>dhs.wi.gov/medicare-help</a:t>
            </a:r>
            <a:r>
              <a:rPr lang="en-US"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10</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Lokale Hilfe für Menschen mit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20204" pitchFamily="34" charset="0"/>
                <a:cs typeface="Arial" panose="020B0604020202020204" pitchFamily="34" charset="0"/>
              </a:rPr>
              <a:t>Willkommen bei Medicare</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Eine Bildungsreihe für Menschen mit Medicare in Wisconsin</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Haftungsausschluss bei Zuschussfinanzierung</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just" rtl="0">
              <a:buNone/>
            </a:pPr>
            <a:r>
              <a:rPr lang="en-US" sz="2400">
                <a:latin typeface="Arial" panose="020B0604020202020204" pitchFamily="34" charset="0"/>
                <a:cs typeface="Arial" panose="020B0604020202020204" pitchFamily="34" charset="0"/>
              </a:rPr>
              <a:t>Dieses Projekt wurde vom Wisconsin Department of Health Services mit finanzieller Unterstützung ganz oder teilweise durch die Fördernummer 90SAPG0091 aus den USA unterstützt Verwaltung für Gemeinschaftsleben, Ministerium für Gesundheit und menschliche Dienste, Washington, DC 20201. Stipendiaten, die staatlich geförderte Projekte durchführen, werden ermutigt, ihre Erkenntnisse und Schlussfolgerungen frei zu äußern. Standpunkte oder Meinungen stellen daher nicht unbedingt die offizielle ACL-Richtlinie dar.</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964" y="2144435"/>
            <a:ext cx="6523768" cy="400613"/>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Präsentationsübersicht</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p:cNvSpPr txBox="1"/>
          <p:nvPr/>
        </p:nvSpPr>
        <p:spPr>
          <a:xfrm>
            <a:off x="1543474" y="1647239"/>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sz="2600" b="1" dirty="0">
                <a:cs typeface="Arial" panose="020B0604020202020204" pitchFamily="34" charset="0"/>
              </a:rPr>
              <a:t>Teil 1: 	</a:t>
            </a:r>
            <a:r>
              <a:rPr lang="en-US" sz="2600" dirty="0">
                <a:cs typeface="Arial" panose="020B0604020202020204" pitchFamily="34" charset="0"/>
              </a:rPr>
              <a:t>Anmeldung bei Medicare </a:t>
            </a:r>
          </a:p>
          <a:p>
            <a:pPr marL="0" indent="0" rtl="0">
              <a:spcAft>
                <a:spcPts val="600"/>
              </a:spcAft>
              <a:buNone/>
            </a:pPr>
            <a:r>
              <a:rPr lang="en-US" sz="2600" b="1" dirty="0">
                <a:cs typeface="Arial" panose="020B0604020202020204" pitchFamily="34" charset="0"/>
              </a:rPr>
              <a:t>Teil 2:</a:t>
            </a:r>
            <a:r>
              <a:rPr lang="en-US" sz="2600" dirty="0">
                <a:cs typeface="Arial" panose="020B0604020202020204" pitchFamily="34" charset="0"/>
              </a:rPr>
              <a:t>	</a:t>
            </a:r>
            <a:r>
              <a:rPr lang="en-US" sz="2600" b="1" dirty="0">
                <a:cs typeface="Arial" panose="020B0604020202020204" pitchFamily="34" charset="0"/>
              </a:rPr>
              <a:t>Medicare-Grundlagen; Teil A; Teil B</a:t>
            </a:r>
          </a:p>
          <a:p>
            <a:pPr marL="0" indent="0" rtl="0">
              <a:spcAft>
                <a:spcPts val="600"/>
              </a:spcAft>
              <a:buNone/>
            </a:pPr>
            <a:r>
              <a:rPr lang="en-US" sz="2600" b="1" dirty="0">
                <a:cs typeface="Arial" panose="020B0604020202020204" pitchFamily="34" charset="0"/>
              </a:rPr>
              <a:t>Teil 3: </a:t>
            </a:r>
            <a:r>
              <a:rPr lang="en-US" sz="2600" dirty="0">
                <a:cs typeface="Arial" panose="020B0604020202020204" pitchFamily="34" charset="0"/>
              </a:rPr>
              <a:t>Ihre Deckungsoptionen; Original Medicare; 		Medigap-Versicherung</a:t>
            </a:r>
          </a:p>
          <a:p>
            <a:pPr marL="0" indent="0" rtl="0">
              <a:spcAft>
                <a:spcPts val="600"/>
              </a:spcAft>
              <a:buNone/>
            </a:pPr>
            <a:r>
              <a:rPr lang="en-US" sz="2600" b="1" dirty="0">
                <a:cs typeface="Arial" panose="020B0604020202020204" pitchFamily="34" charset="0"/>
              </a:rPr>
              <a:t>Teil 4: </a:t>
            </a:r>
            <a:r>
              <a:rPr lang="en-US" sz="2600" dirty="0">
                <a:cs typeface="Arial" panose="020B0604020202020204" pitchFamily="34" charset="0"/>
              </a:rPr>
              <a:t>Medicare-Vorteilspläne (Teil C); </a:t>
            </a:r>
            <a:br>
              <a:rPr lang="en-US" sz="2600" dirty="0">
                <a:cs typeface="Arial" panose="020B0604020202020204" pitchFamily="34" charset="0"/>
              </a:rPr>
            </a:br>
            <a:r>
              <a:rPr lang="en-US" sz="2600" dirty="0">
                <a:cs typeface="Arial" panose="020B0604020202020204" pitchFamily="34" charset="0"/>
              </a:rPr>
              <a:t>	Andere Arten der Deckung </a:t>
            </a:r>
          </a:p>
          <a:p>
            <a:pPr marL="0" indent="0" rtl="0">
              <a:spcAft>
                <a:spcPts val="600"/>
              </a:spcAft>
              <a:buNone/>
            </a:pPr>
            <a:r>
              <a:rPr lang="en-US" sz="2600" b="1" dirty="0">
                <a:cs typeface="Arial" panose="020B0604020202020204" pitchFamily="34" charset="0"/>
              </a:rPr>
              <a:t>Teil 5: 	</a:t>
            </a:r>
            <a:r>
              <a:rPr lang="en-US" sz="2600" dirty="0">
                <a:cs typeface="Arial" panose="020B0604020202020204" pitchFamily="34" charset="0"/>
              </a:rPr>
              <a:t>Medicare Part D; SeniorCare; </a:t>
            </a:r>
            <a:br>
              <a:rPr lang="en-US" sz="2600" dirty="0">
                <a:cs typeface="Arial" panose="020B0604020202020204" pitchFamily="34" charset="0"/>
              </a:rPr>
            </a:br>
            <a:r>
              <a:rPr lang="en-US" sz="2600" dirty="0">
                <a:cs typeface="Arial" panose="020B0604020202020204" pitchFamily="34" charset="0"/>
              </a:rPr>
              <a:t>	Jährlicher offener Anmeldezeitraum</a:t>
            </a:r>
          </a:p>
          <a:p>
            <a:pPr marL="0" indent="0" rtl="0">
              <a:buNone/>
            </a:pPr>
            <a:r>
              <a:rPr lang="en-US" sz="2600" b="1" dirty="0">
                <a:cs typeface="Arial" panose="020B0604020202020204" pitchFamily="34" charset="0"/>
              </a:rPr>
              <a:t>Teil 6: </a:t>
            </a:r>
            <a:r>
              <a:rPr lang="en-US" sz="2600" dirty="0">
                <a:cs typeface="Arial" panose="020B0604020202020204" pitchFamily="34" charset="0"/>
              </a:rPr>
              <a:t>Hilfe für Menschen mit geringem Einkommen; 	Schützen Sie sich und beugen Sie Betrug vor; </a:t>
            </a:r>
            <a:br>
              <a:rPr lang="en-US" sz="2600" dirty="0">
                <a:cs typeface="Arial" panose="020B0604020202020204" pitchFamily="34" charset="0"/>
              </a:rPr>
            </a:br>
            <a:r>
              <a:rPr lang="en-US" sz="2600" dirty="0">
                <a:cs typeface="Arial" panose="020B0604020202020204" pitchFamily="34" charset="0"/>
              </a:rPr>
              <a:t>	Rezension und Ressourcen</a:t>
            </a:r>
          </a:p>
          <a:p>
            <a:pPr marL="0" indent="0" rtl="0">
              <a:buNone/>
            </a:pPr>
            <a:endParaRPr lang="en-US" dirty="0"/>
          </a:p>
        </p:txBody>
      </p:sp>
      <p:sp>
        <p:nvSpPr>
          <p:cNvPr id="9" name="TextBox 8"/>
          <p:cNvSpPr txBox="1"/>
          <p:nvPr/>
        </p:nvSpPr>
        <p:spPr>
          <a:xfrm>
            <a:off x="8939606" y="5196755"/>
            <a:ext cx="279597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a:t>Ausführlichere Informationen finden Sie in Ihrem </a:t>
            </a:r>
            <a:r>
              <a:rPr lang="en-US" sz="1700">
                <a:hlinkClick r:id="rId3"/>
              </a:rPr>
              <a:t>Medicare &amp; You-Handbuch</a:t>
            </a:r>
            <a:r>
              <a:rPr lang="en-US" sz="170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13</a:t>
            </a:fld>
            <a:endParaRPr lang="en-US" dirty="0"/>
          </a:p>
        </p:txBody>
      </p:sp>
      <p:pic>
        <p:nvPicPr>
          <p:cNvPr id="5" name="Picture 4" descr="A close-up of a poster&#10;&#10;AI-generated content may be incorrect.">
            <a:extLst>
              <a:ext uri="{FF2B5EF4-FFF2-40B4-BE49-F238E27FC236}">
                <a16:creationId xmlns:a16="http://schemas.microsoft.com/office/drawing/2014/main" id="{1AE9AEAA-F9BE-10E4-075D-1C0CC19C1E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1238" y="1341683"/>
            <a:ext cx="2914338" cy="37746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14</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271070" y="1613498"/>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en-US" sz="5400" b="1" dirty="0"/>
              <a:t>Teil 2</a:t>
            </a:r>
          </a:p>
          <a:p>
            <a:pPr marL="0" indent="0" rtl="0">
              <a:spcAft>
                <a:spcPts val="1200"/>
              </a:spcAft>
              <a:buNone/>
            </a:pPr>
            <a:r>
              <a:rPr lang="en-US" sz="3600" dirty="0">
                <a:cs typeface="Arial" panose="020B0604020202020204" pitchFamily="34" charset="0"/>
              </a:rPr>
              <a:t>Medicare-Grundlagen</a:t>
            </a:r>
            <a:endParaRPr lang="en-US" sz="3600" dirty="0"/>
          </a:p>
          <a:p>
            <a:pPr lvl="1" rtl="0">
              <a:buFont typeface="Wingdings" panose="05000000000000000000" pitchFamily="2" charset="2"/>
              <a:buChar char="§"/>
            </a:pP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174" t="22669"/>
          <a:stretch>
            <a:fillRect/>
          </a:stretch>
        </p:blipFill>
        <p:spPr>
          <a:xfrm>
            <a:off x="4442597" y="1362071"/>
            <a:ext cx="7659756" cy="41607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70" y="5522772"/>
            <a:ext cx="2855189" cy="8967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Medicare-Grundlagen</a:t>
            </a:r>
          </a:p>
          <a:p>
            <a:pPr algn="ctr" rtl="0"/>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p:cNvGraphicFramePr/>
          <p:nvPr/>
        </p:nvGraphicFramePr>
        <p:xfrm>
          <a:off x="2097741" y="1188720"/>
          <a:ext cx="9681883" cy="5669280"/>
        </p:xfrm>
        <a:graphic>
          <a:graphicData uri="http://schemas.openxmlformats.org/drawingml/2006/table">
            <a:tbl>
              <a:tblPr firstRow="1" bandRow="1">
                <a:tableStyleId>{3B4B98B0-60AC-42C2-AFA5-B58CD77FA1E5}</a:tableStyleId>
              </a:tblPr>
              <a:tblGrid>
                <a:gridCol w="3530238">
                  <a:extLst>
                    <a:ext uri="{9D8B030D-6E8A-4147-A177-3AD203B41FA5}">
                      <a16:colId xmlns:a16="http://schemas.microsoft.com/office/drawing/2014/main" val="20000"/>
                    </a:ext>
                  </a:extLst>
                </a:gridCol>
                <a:gridCol w="6151645">
                  <a:extLst>
                    <a:ext uri="{9D8B030D-6E8A-4147-A177-3AD203B41FA5}">
                      <a16:colId xmlns:a16="http://schemas.microsoft.com/office/drawing/2014/main" val="20001"/>
                    </a:ext>
                  </a:extLst>
                </a:gridCol>
              </a:tblGrid>
              <a:tr h="388064">
                <a:tc>
                  <a:txBody>
                    <a:bodyPr/>
                    <a:lstStyle/>
                    <a:p>
                      <a:pPr algn="l" rtl="0"/>
                      <a:r>
                        <a:rPr lang="en-US" sz="2200" b="1"/>
                        <a:t>Teil von Medicare</a:t>
                      </a:r>
                      <a:endParaRPr lang="en-US" sz="2200" b="1" dirty="0">
                        <a:latin typeface="Arial" panose="020B0604020202020204" pitchFamily="34" charset="0"/>
                        <a:cs typeface="Arial" panose="020B0604020202020204" pitchFamily="34" charset="0"/>
                      </a:endParaRPr>
                    </a:p>
                  </a:txBody>
                  <a:tcPr/>
                </a:tc>
                <a:tc>
                  <a:txBody>
                    <a:bodyPr/>
                    <a:lstStyle/>
                    <a:p>
                      <a:pPr rtl="0"/>
                      <a:r>
                        <a:rPr lang="en-US" sz="2200"/>
                        <a:t>Was es abdeckt</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04739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200" b="1"/>
                        <a:t>Teil A </a:t>
                      </a:r>
                      <a:br>
                        <a:rPr lang="en-US" sz="2200" b="1" dirty="0"/>
                      </a:br>
                      <a:r>
                        <a:rPr lang="en-US" sz="2200" b="1"/>
                        <a:t>(Krankenhausversicherung)</a:t>
                      </a:r>
                      <a:endParaRPr lang="en-US" sz="2200" b="1" dirty="0">
                        <a:latin typeface="Arial" panose="020B0604020202020204" pitchFamily="34" charset="0"/>
                        <a:cs typeface="Arial" panose="020B0604020202020204" pitchFamily="34" charset="0"/>
                      </a:endParaRPr>
                    </a:p>
                  </a:txBody>
                  <a:tcPr marL="137160" marR="13716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a:t>Deckt die stationäre Pflege in Krankenhäusern und Pflegeeinrichtungen sowie Hospize, einige häusliche Krankenpflege und Blutspende ab.</a:t>
                      </a:r>
                      <a:endParaRPr lang="en-US" sz="2000" dirty="0">
                        <a:latin typeface="Arial" panose="020B060402020202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10001"/>
                  </a:ext>
                </a:extLst>
              </a:tr>
              <a:tr h="806911">
                <a:tc>
                  <a:txBody>
                    <a:bodyPr/>
                    <a:lstStyle/>
                    <a:p>
                      <a:pPr algn="l" rtl="0"/>
                      <a:r>
                        <a:rPr lang="en-US" sz="2200" b="1"/>
                        <a:t>Teil B </a:t>
                      </a:r>
                      <a:br>
                        <a:rPr lang="en-US" sz="2200" b="1" dirty="0"/>
                      </a:br>
                      <a:r>
                        <a:rPr lang="en-US" sz="2200" b="1"/>
                        <a:t>(Krankenversicherung)</a:t>
                      </a:r>
                      <a:endParaRPr lang="en-US" sz="2200" b="1" dirty="0">
                        <a:latin typeface="Arial" panose="020B0604020202020204" pitchFamily="34" charset="0"/>
                        <a:cs typeface="Arial" panose="020B0604020202020204" pitchFamily="34" charset="0"/>
                      </a:endParaRPr>
                    </a:p>
                  </a:txBody>
                  <a:tcPr marL="137160" marR="137160" marT="137160" marB="137160"/>
                </a:tc>
                <a:tc>
                  <a:txBody>
                    <a:bodyPr/>
                    <a:lstStyle/>
                    <a:p>
                      <a:pPr rtl="0"/>
                      <a:r>
                        <a:rPr lang="en-US" sz="2000" dirty="0"/>
                        <a:t>Deckt ärztliche Leistungen, ambulante Pflege, häusliche Krankenpflege und einige präventive Leistungen ab.</a:t>
                      </a:r>
                      <a:endParaRPr lang="en-US" sz="2000" dirty="0">
                        <a:latin typeface="Arial" panose="020B060402020202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10002"/>
                  </a:ext>
                </a:extLst>
              </a:tr>
              <a:tr h="926196">
                <a:tc>
                  <a:txBody>
                    <a:bodyPr/>
                    <a:lstStyle/>
                    <a:p>
                      <a:pPr algn="l" rtl="0"/>
                      <a:r>
                        <a:rPr lang="en-US" sz="2200" b="1"/>
                        <a:t>Medicare-Vorteil </a:t>
                      </a:r>
                    </a:p>
                    <a:p>
                      <a:pPr algn="l" rtl="0"/>
                      <a:r>
                        <a:rPr lang="en-US" sz="2200" b="1"/>
                        <a:t>(auch bekannt als Teil C)</a:t>
                      </a:r>
                      <a:br>
                        <a:rPr lang="en-US" sz="2200" b="1" dirty="0"/>
                      </a:br>
                      <a:endParaRPr lang="en-US" sz="2200" b="1" dirty="0">
                        <a:latin typeface="Arial" panose="020B0604020202020204" pitchFamily="34" charset="0"/>
                        <a:cs typeface="Arial" panose="020B0604020202020204" pitchFamily="34" charset="0"/>
                      </a:endParaRPr>
                    </a:p>
                  </a:txBody>
                  <a:tcPr marL="137160" marR="137160" marT="137160" marB="137160"/>
                </a:tc>
                <a:tc>
                  <a:txBody>
                    <a:bodyPr/>
                    <a:lstStyle/>
                    <a:p>
                      <a:pPr rtl="0"/>
                      <a:r>
                        <a:rPr lang="en-US" sz="2000" dirty="0"/>
                        <a:t>Eine Alternative zum Original-Medicare, verwaltet von privaten Versicherungsgesellschaften im Rahmen eines Vertrags mit Medicare. Beinhaltet Teil A und B und normalerweise Teil D.</a:t>
                      </a:r>
                      <a:endParaRPr lang="en-US" sz="2000" dirty="0">
                        <a:latin typeface="Arial" panose="020B060402020202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10003"/>
                  </a:ext>
                </a:extLst>
              </a:tr>
              <a:tr h="970159">
                <a:tc>
                  <a:txBody>
                    <a:bodyPr/>
                    <a:lstStyle/>
                    <a:p>
                      <a:pPr algn="l" rtl="0"/>
                      <a:r>
                        <a:rPr lang="en-US" sz="2200" b="1"/>
                        <a:t>Teil D</a:t>
                      </a:r>
                      <a:br>
                        <a:rPr lang="en-US" sz="2200" b="1" dirty="0"/>
                      </a:br>
                      <a:r>
                        <a:rPr lang="en-US" sz="2200" b="1"/>
                        <a:t>(Abdeckung verschreibungspflichtiger Medikamente)</a:t>
                      </a:r>
                      <a:endParaRPr lang="en-US" sz="2200" b="1" dirty="0">
                        <a:latin typeface="Arial" panose="020B0604020202020204" pitchFamily="34" charset="0"/>
                        <a:cs typeface="Arial" panose="020B0604020202020204" pitchFamily="34" charset="0"/>
                      </a:endParaRPr>
                    </a:p>
                  </a:txBody>
                  <a:tcPr marL="137160" marR="137160" marT="137160" marB="137160"/>
                </a:tc>
                <a:tc>
                  <a:txBody>
                    <a:bodyPr/>
                    <a:lstStyle/>
                    <a:p>
                      <a:pPr rtl="0"/>
                      <a:r>
                        <a:rPr lang="en-US" sz="2000" dirty="0"/>
                        <a:t>Hilft bei der Deckung verschreibungspflichtiger Medikamente. Wird von privaten Versicherungsgesellschaften betrieben, die einen Vertrag mit Medicare haben.</a:t>
                      </a:r>
                      <a:endParaRPr lang="en-US" sz="2000" dirty="0">
                        <a:latin typeface="Arial" panose="020B060402020202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10004"/>
                  </a:ext>
                </a:extLst>
              </a:tr>
            </a:tbl>
          </a:graphicData>
        </a:graphic>
      </p:graphicFrame>
      <p:sp>
        <p:nvSpPr>
          <p:cNvPr id="7" name="Slide Number Placeholder 6"/>
          <p:cNvSpPr>
            <a:spLocks noGrp="1"/>
          </p:cNvSpPr>
          <p:nvPr>
            <p:ph type="sldNum" sz="quarter" idx="12"/>
          </p:nvPr>
        </p:nvSpPr>
        <p:spPr/>
        <p:txBody>
          <a:bodyPr rtlCol="0"/>
          <a:lstStyle/>
          <a:p>
            <a:pPr rtl="0"/>
            <a:fld id="{844A7B69-93E2-4D34-896D-EFDD7F03AB74}" type="slidenum">
              <a:rPr lang="en-US" smtClean="0"/>
              <a:t>15</a:t>
            </a:fld>
            <a:endParaRPr lang="en-US"/>
          </a:p>
        </p:txBody>
      </p:sp>
      <p:pic>
        <p:nvPicPr>
          <p:cNvPr id="6" name="Picture 5" title="Part A icon"/>
          <p:cNvPicPr>
            <a:picLocks noChangeAspect="1"/>
          </p:cNvPicPr>
          <p:nvPr/>
        </p:nvPicPr>
        <p:blipFill>
          <a:blip r:embed="rId3" cstate="email"/>
          <a:stretch>
            <a:fillRect/>
          </a:stretch>
        </p:blipFill>
        <p:spPr>
          <a:xfrm>
            <a:off x="619152" y="1736747"/>
            <a:ext cx="1272288" cy="703614"/>
          </a:xfrm>
          <a:prstGeom prst="rect">
            <a:avLst/>
          </a:prstGeom>
          <a:ln>
            <a:solidFill>
              <a:schemeClr val="bg1"/>
            </a:solidFill>
          </a:ln>
        </p:spPr>
      </p:pic>
      <p:pic>
        <p:nvPicPr>
          <p:cNvPr id="9" name="Picture 8" title="Part B icon"/>
          <p:cNvPicPr>
            <a:picLocks noChangeAspect="1"/>
          </p:cNvPicPr>
          <p:nvPr/>
        </p:nvPicPr>
        <p:blipFill>
          <a:blip r:embed="rId4" cstate="email"/>
          <a:stretch>
            <a:fillRect/>
          </a:stretch>
        </p:blipFill>
        <p:spPr>
          <a:xfrm>
            <a:off x="853372" y="2796885"/>
            <a:ext cx="803847" cy="837592"/>
          </a:xfrm>
          <a:prstGeom prst="rect">
            <a:avLst/>
          </a:prstGeom>
        </p:spPr>
      </p:pic>
      <p:pic>
        <p:nvPicPr>
          <p:cNvPr id="11" name="Picture 10" title="Grouping of Orginal Medicare"/>
          <p:cNvPicPr>
            <a:picLocks noChangeAspect="1"/>
          </p:cNvPicPr>
          <p:nvPr/>
        </p:nvPicPr>
        <p:blipFill>
          <a:blip r:embed="rId5" cstate="email"/>
          <a:stretch>
            <a:fillRect/>
          </a:stretch>
        </p:blipFill>
        <p:spPr>
          <a:xfrm>
            <a:off x="853372" y="5097202"/>
            <a:ext cx="710623" cy="6269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Medicare-Grundlagen</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rtlCol="0"/>
          <a:lstStyle/>
          <a:p>
            <a:pPr rtl="0"/>
            <a:fld id="{844A7B69-93E2-4D34-896D-EFDD7F03AB74}" type="slidenum">
              <a:rPr lang="en-US" smtClean="0"/>
              <a:t>16</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577754" y="2033237"/>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en-US" sz="5400">
                <a:cs typeface="Arial" panose="020B0604020202020204" pitchFamily="34" charset="0"/>
              </a:rPr>
              <a:t>Medicare Teil A </a:t>
            </a:r>
            <a:endParaRPr lang="en-US" sz="5400" dirty="0"/>
          </a:p>
          <a:p>
            <a:pPr lvl="1" rtl="0">
              <a:buFont typeface="Wingdings" panose="05000000000000000000" pitchFamily="2" charset="2"/>
              <a:buChar char="§"/>
            </a:pPr>
            <a:endParaRPr lang="en-US" dirty="0"/>
          </a:p>
        </p:txBody>
      </p:sp>
      <p:pic>
        <p:nvPicPr>
          <p:cNvPr id="9" name="Picture 8" title="Part A icon"/>
          <p:cNvPicPr>
            <a:picLocks noChangeAspect="1"/>
          </p:cNvPicPr>
          <p:nvPr/>
        </p:nvPicPr>
        <p:blipFill>
          <a:blip r:embed="rId3" cstate="email"/>
          <a:stretch>
            <a:fillRect/>
          </a:stretch>
        </p:blipFill>
        <p:spPr>
          <a:xfrm>
            <a:off x="2208589" y="3211268"/>
            <a:ext cx="1272288" cy="703614"/>
          </a:xfrm>
          <a:prstGeom prst="rect">
            <a:avLst/>
          </a:prstGeom>
          <a:ln>
            <a:solidFill>
              <a:schemeClr val="bg1"/>
            </a:solidFill>
          </a:ln>
        </p:spPr>
      </p:pic>
      <p:sp>
        <p:nvSpPr>
          <p:cNvPr id="10" name="TextBox 9"/>
          <p:cNvSpPr txBox="1"/>
          <p:nvPr/>
        </p:nvSpPr>
        <p:spPr>
          <a:xfrm>
            <a:off x="2133828" y="4089884"/>
            <a:ext cx="1521267" cy="1192762"/>
          </a:xfrm>
          <a:prstGeom prst="rect">
            <a:avLst/>
          </a:prstGeom>
          <a:noFill/>
        </p:spPr>
        <p:txBody>
          <a:bodyPr wrap="square" rtlCol="0">
            <a:spAutoFit/>
          </a:bodyPr>
          <a:lstStyle/>
          <a:p>
            <a:pPr algn="ctr" rtl="0"/>
            <a:r>
              <a:rPr lang="en-US" b="1">
                <a:solidFill>
                  <a:schemeClr val="tx2"/>
                </a:solidFill>
              </a:rPr>
              <a:t>Teil A</a:t>
            </a:r>
          </a:p>
          <a:p>
            <a:pPr algn="ctr" rtl="0"/>
            <a:r>
              <a:rPr lang="en-US" sz="2000">
                <a:solidFill>
                  <a:schemeClr val="tx2"/>
                </a:solidFill>
              </a:rPr>
              <a:t>Hospital</a:t>
            </a:r>
            <a:r>
              <a:rPr lang="en-US">
                <a:solidFill>
                  <a:schemeClr val="tx2"/>
                </a:solidFill>
              </a:rPr>
              <a:t> </a:t>
            </a:r>
            <a:r>
              <a:rPr lang="en-US" sz="2000">
                <a:solidFill>
                  <a:schemeClr val="tx2"/>
                </a:solidFill>
              </a:rPr>
              <a:t> Insurance</a:t>
            </a:r>
          </a:p>
          <a:p>
            <a:pPr algn="ctr" rtl="0"/>
            <a:endParaRPr lang="en-US" sz="1350" dirty="0">
              <a:solidFill>
                <a:schemeClr val="tx2"/>
              </a:solidFill>
            </a:endParaRPr>
          </a:p>
        </p:txBody>
      </p:sp>
      <p:pic>
        <p:nvPicPr>
          <p:cNvPr id="1026" name="Picture 2" descr="Image result for hosp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25" y="1107996"/>
            <a:ext cx="6492675" cy="4323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17</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2596827" y="1300459"/>
            <a:ext cx="8919970" cy="539945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en-US" sz="3200" b="1" dirty="0">
                <a:latin typeface="Arial" panose="020B0604020202020204" pitchFamily="34" charset="0"/>
                <a:cs typeface="Arial" panose="020B0604020202020204" pitchFamily="34" charset="0"/>
              </a:rPr>
              <a:t>Teil A – Die Krankenhausversicherung deckt Folgendes ab</a:t>
            </a:r>
            <a:r>
              <a:rPr lang="en-US" sz="3200" dirty="0">
                <a:latin typeface="Arial" panose="020B0604020202020204" pitchFamily="34" charset="0"/>
                <a:cs typeface="Arial" panose="020B0604020202020204" pitchFamily="34" charset="0"/>
              </a:rPr>
              <a:t>:</a:t>
            </a:r>
          </a:p>
          <a:p>
            <a:pPr lvl="1" rtl="0">
              <a:spcAft>
                <a:spcPts val="500"/>
              </a:spcAft>
              <a:buFont typeface="Wingdings" panose="05000000000000000000" pitchFamily="2" charset="2"/>
              <a:buChar char="§"/>
            </a:pPr>
            <a:r>
              <a:rPr lang="en-US" sz="3200" dirty="0"/>
              <a:t>Stationäre Krankenhausversorgung</a:t>
            </a:r>
          </a:p>
          <a:p>
            <a:pPr lvl="2" rtl="0">
              <a:spcAft>
                <a:spcPts val="500"/>
              </a:spcAft>
              <a:buFont typeface="Wingdings" panose="05000000000000000000" pitchFamily="2" charset="2"/>
              <a:buChar char="§"/>
            </a:pPr>
            <a:r>
              <a:rPr lang="en-US" sz="3200" dirty="0"/>
              <a:t>Halbprivater Raum, Mahlzeiten, allgemeine Krankenpflege, andere Krankenhausdienstleistungen und -bedarf. Einschließlich stationärer Rehabilitationseinrichtungen und stationärer psychiatrischer Behandlung in einem psychiatrischen Krankenhaus (lebenslanges Limit von 190 Tagen).</a:t>
            </a:r>
          </a:p>
          <a:p>
            <a:pPr lvl="1" rtl="0">
              <a:buFont typeface="Wingdings" panose="05000000000000000000" pitchFamily="2" charset="2"/>
              <a:buChar char="§"/>
            </a:pPr>
            <a:r>
              <a:rPr lang="en-US" sz="3200" dirty="0"/>
              <a:t>Pflege in einer stationären Fachpflegeeinrichtung (SNF). </a:t>
            </a:r>
            <a:br>
              <a:rPr lang="en-US" sz="3200" dirty="0"/>
            </a:br>
            <a:r>
              <a:rPr lang="en-US" sz="3200" dirty="0"/>
              <a:t>(Nach einem damit verbundenen 3-tägigen stationären Krankenhausaufenthalt)</a:t>
            </a:r>
          </a:p>
          <a:p>
            <a:pPr lvl="1" rtl="0">
              <a:buFont typeface="Wingdings" panose="05000000000000000000" pitchFamily="2" charset="2"/>
              <a:buChar char="§"/>
            </a:pPr>
            <a:r>
              <a:rPr lang="en-US" sz="3200" dirty="0"/>
              <a:t>Blut (stationär)</a:t>
            </a:r>
          </a:p>
          <a:p>
            <a:pPr lvl="1" rtl="0">
              <a:buFont typeface="Wingdings" panose="05000000000000000000" pitchFamily="2" charset="2"/>
              <a:buChar char="§"/>
            </a:pPr>
            <a:r>
              <a:rPr lang="en-US" sz="3200" dirty="0"/>
              <a:t>Häusliche Krankenpflege</a:t>
            </a:r>
          </a:p>
          <a:p>
            <a:pPr lvl="1" rtl="0">
              <a:buFont typeface="Wingdings" panose="05000000000000000000" pitchFamily="2" charset="2"/>
              <a:buChar char="§"/>
            </a:pPr>
            <a:r>
              <a:rPr lang="en-US" sz="3200" dirty="0"/>
              <a:t>Hospizpflege</a:t>
            </a:r>
            <a:br>
              <a:rPr lang="en-US" sz="3200" dirty="0"/>
            </a:br>
            <a:endParaRPr lang="en-US" sz="3200" dirty="0"/>
          </a:p>
          <a:p>
            <a:pPr marL="0" indent="0" rtl="0">
              <a:buNone/>
            </a:pPr>
            <a:r>
              <a:rPr lang="en-US" sz="3200" b="1" dirty="0">
                <a:latin typeface="Arial" panose="020B0604020202020204" pitchFamily="34" charset="0"/>
                <a:cs typeface="Arial" panose="020B0604020202020204" pitchFamily="34" charset="0"/>
              </a:rPr>
              <a:t>Was ist nicht abgedeckt?</a:t>
            </a:r>
          </a:p>
          <a:p>
            <a:pPr lvl="1" rtl="0">
              <a:buFont typeface="Wingdings" panose="05000000000000000000" pitchFamily="2" charset="2"/>
              <a:buChar char="§"/>
            </a:pPr>
            <a:r>
              <a:rPr lang="en-US" sz="3200" dirty="0"/>
              <a:t>Privater Pflegedienst</a:t>
            </a:r>
          </a:p>
          <a:p>
            <a:pPr lvl="1" rtl="0">
              <a:buFont typeface="Wingdings" panose="05000000000000000000" pitchFamily="2" charset="2"/>
              <a:buChar char="§"/>
            </a:pPr>
            <a:r>
              <a:rPr lang="en-US" sz="3200" dirty="0"/>
              <a:t>Privatzimmer (sofern nicht medizinisch notwendig)</a:t>
            </a:r>
          </a:p>
          <a:p>
            <a:pPr lvl="1" rtl="0">
              <a:buFont typeface="Wingdings" panose="05000000000000000000" pitchFamily="2" charset="2"/>
              <a:buChar char="§"/>
            </a:pPr>
            <a:r>
              <a:rPr lang="en-US" sz="3200" dirty="0"/>
              <a:t>Fernseher und Telefon in Ihrem Zimmer (sofern für diese Artikel eine gesonderte Gebühr erhoben wird)</a:t>
            </a:r>
          </a:p>
          <a:p>
            <a:pPr lvl="1" rtl="0">
              <a:buFont typeface="Wingdings" panose="05000000000000000000" pitchFamily="2" charset="2"/>
              <a:buChar char="§"/>
            </a:pPr>
            <a:r>
              <a:rPr lang="en-US" sz="3200" dirty="0"/>
              <a:t>Körperpflegeartikel wie Rasierer oder Hausschuhe</a:t>
            </a:r>
          </a:p>
          <a:p>
            <a:pPr lvl="1" rtl="0">
              <a:buFont typeface="Wingdings" panose="05000000000000000000" pitchFamily="2" charset="2"/>
              <a:buChar char="§"/>
            </a:pPr>
            <a:r>
              <a:rPr lang="en-US" sz="3200" dirty="0"/>
              <a:t>Sorgeberechtigte (nicht qualifizierte) Pflege im SNF </a:t>
            </a:r>
          </a:p>
          <a:p>
            <a:pPr lvl="1" rtl="0">
              <a:buFont typeface="Wingdings" panose="05000000000000000000" pitchFamily="2" charset="2"/>
              <a:buChar char="§"/>
            </a:pPr>
            <a:endParaRPr lang="en-US" sz="1800" dirty="0"/>
          </a:p>
          <a:p>
            <a:pPr lvl="1" rtl="0">
              <a:buFont typeface="Wingdings" panose="05000000000000000000" pitchFamily="2" charset="2"/>
              <a:buChar char="§"/>
            </a:pPr>
            <a:endParaRPr lang="en-US" dirty="0"/>
          </a:p>
        </p:txBody>
      </p:sp>
      <p:pic>
        <p:nvPicPr>
          <p:cNvPr id="8" name="Picture 7" title="Part A icon"/>
          <p:cNvPicPr>
            <a:picLocks noChangeAspect="1"/>
          </p:cNvPicPr>
          <p:nvPr/>
        </p:nvPicPr>
        <p:blipFill>
          <a:blip r:embed="rId3" cstate="email"/>
          <a:stretch>
            <a:fillRect/>
          </a:stretch>
        </p:blipFill>
        <p:spPr>
          <a:xfrm>
            <a:off x="675203" y="1853705"/>
            <a:ext cx="1272288" cy="703614"/>
          </a:xfrm>
          <a:prstGeom prst="rect">
            <a:avLst/>
          </a:prstGeom>
          <a:ln>
            <a:solidFill>
              <a:schemeClr val="bg1"/>
            </a:solidFill>
          </a:ln>
        </p:spPr>
      </p:pic>
      <p:sp>
        <p:nvSpPr>
          <p:cNvPr id="9" name="TextBox 8"/>
          <p:cNvSpPr txBox="1"/>
          <p:nvPr/>
        </p:nvSpPr>
        <p:spPr>
          <a:xfrm>
            <a:off x="550713" y="2557319"/>
            <a:ext cx="1521267" cy="1131207"/>
          </a:xfrm>
          <a:prstGeom prst="rect">
            <a:avLst/>
          </a:prstGeom>
          <a:noFill/>
        </p:spPr>
        <p:txBody>
          <a:bodyPr wrap="square" rtlCol="0">
            <a:spAutoFit/>
          </a:bodyPr>
          <a:lstStyle/>
          <a:p>
            <a:pPr algn="ctr" rtl="0"/>
            <a:r>
              <a:rPr lang="en-US" b="1">
                <a:solidFill>
                  <a:schemeClr val="tx2"/>
                </a:solidFill>
              </a:rPr>
              <a:t>Teil A</a:t>
            </a:r>
          </a:p>
          <a:p>
            <a:pPr algn="ctr" rtl="0"/>
            <a:r>
              <a:rPr lang="en-US">
                <a:solidFill>
                  <a:schemeClr val="tx2"/>
                </a:solidFill>
              </a:rPr>
              <a:t>Krankenhausversicherung</a:t>
            </a:r>
          </a:p>
          <a:p>
            <a:pPr algn="ctr" rtl="0"/>
            <a:endParaRPr lang="en-US" sz="1350"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A – Kosten</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2227943" y="1316910"/>
            <a:ext cx="9515822" cy="3388117"/>
          </a:xfrm>
          <a:prstGeom prst="rect">
            <a:avLst/>
          </a:prstGeom>
        </p:spPr>
        <p:txBody>
          <a:bodyPr vert="horz" lIns="68580" tIns="34291" rIns="68580" bIns="34291" rtlCol="0">
            <a:noAutofit/>
          </a:bodyPr>
          <a:lstStyle>
            <a:lvl1pPr marL="265430" indent="-26543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95"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445" indent="-168910"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160" algn="l" defTabSz="685800" rtl="0" eaLnBrk="1" latinLnBrk="0" hangingPunct="1">
              <a:lnSpc>
                <a:spcPct val="100000"/>
              </a:lnSpc>
              <a:spcBef>
                <a:spcPts val="600"/>
              </a:spcBef>
              <a:buFont typeface="Calibri" panose="020F0502020204030204" charset="0"/>
              <a:buChar char="–"/>
              <a:defRPr sz="2400" i="0" kern="1200">
                <a:solidFill>
                  <a:schemeClr val="tx1"/>
                </a:solidFill>
                <a:latin typeface="+mn-lt"/>
                <a:ea typeface="+mn-ea"/>
                <a:cs typeface="+mn-cs"/>
              </a:defRPr>
            </a:lvl4pPr>
            <a:lvl5pPr marL="1153795" indent="-202565"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en-US" sz="2800" b="1" dirty="0">
                <a:solidFill>
                  <a:prstClr val="black"/>
                </a:solidFill>
              </a:rPr>
              <a:t>Prämie: </a:t>
            </a:r>
            <a:r>
              <a:rPr lang="en-US" sz="2800" dirty="0">
                <a:solidFill>
                  <a:prstClr val="black"/>
                </a:solidFill>
              </a:rPr>
              <a:t>Für die meisten Menschen gibt es keine Prämie</a:t>
            </a:r>
          </a:p>
          <a:p>
            <a:pPr rtl="0"/>
            <a:r>
              <a:rPr lang="en-US" sz="2800" b="1" dirty="0">
                <a:solidFill>
                  <a:prstClr val="black"/>
                </a:solidFill>
              </a:rPr>
              <a:t>Selbstbehalt </a:t>
            </a:r>
            <a:r>
              <a:rPr lang="en-US" sz="2800" dirty="0">
                <a:solidFill>
                  <a:prstClr val="black"/>
                </a:solidFill>
              </a:rPr>
              <a:t>für jeden Leistungszeitraum bei stationärem Krankenhausaufenthalt</a:t>
            </a:r>
          </a:p>
          <a:p>
            <a:pPr rtl="0"/>
            <a:r>
              <a:rPr lang="en-US" sz="2800" b="1" dirty="0">
                <a:solidFill>
                  <a:prstClr val="black"/>
                </a:solidFill>
              </a:rPr>
              <a:t>Zuzahlungen</a:t>
            </a:r>
            <a:r>
              <a:rPr lang="en-US" sz="2800" dirty="0">
                <a:solidFill>
                  <a:prstClr val="black"/>
                </a:solidFill>
              </a:rPr>
              <a:t> </a:t>
            </a:r>
          </a:p>
          <a:p>
            <a:pPr lvl="1" rtl="0"/>
            <a:r>
              <a:rPr lang="en-US" sz="2400" b="1" dirty="0">
                <a:solidFill>
                  <a:prstClr val="black"/>
                </a:solidFill>
              </a:rPr>
              <a:t>Krankenhausaufenthalt</a:t>
            </a:r>
            <a:r>
              <a:rPr lang="en-US" sz="2400" dirty="0">
                <a:solidFill>
                  <a:prstClr val="black"/>
                </a:solidFill>
              </a:rPr>
              <a:t>: Fester Betrag für bestimmte Tage</a:t>
            </a:r>
          </a:p>
          <a:p>
            <a:pPr lvl="1" rtl="0"/>
            <a:r>
              <a:rPr lang="en-US" sz="2400" b="1" dirty="0">
                <a:solidFill>
                  <a:prstClr val="black"/>
                </a:solidFill>
              </a:rPr>
              <a:t>Fachpflegeeinrichtung</a:t>
            </a:r>
            <a:r>
              <a:rPr lang="en-US" sz="2400" dirty="0">
                <a:solidFill>
                  <a:prstClr val="black"/>
                </a:solidFill>
              </a:rPr>
              <a:t>: Legen Sie den Betrag für bestimmte Tage fest</a:t>
            </a:r>
          </a:p>
          <a:p>
            <a:pPr lvl="1" rtl="0"/>
            <a:r>
              <a:rPr lang="en-US" sz="2400" b="1" dirty="0">
                <a:solidFill>
                  <a:prstClr val="black"/>
                </a:solidFill>
              </a:rPr>
              <a:t>Häusliche Krankenpflege</a:t>
            </a:r>
            <a:r>
              <a:rPr lang="en-US" sz="2400" dirty="0">
                <a:solidFill>
                  <a:prstClr val="black"/>
                </a:solidFill>
              </a:rPr>
              <a:t>: Keine Kosten für abgedeckte Leistungen</a:t>
            </a:r>
            <a:endParaRPr lang="en-US" sz="2400" b="1" dirty="0">
              <a:solidFill>
                <a:prstClr val="black"/>
              </a:solidFill>
            </a:endParaRPr>
          </a:p>
          <a:p>
            <a:pPr lvl="1" rtl="0"/>
            <a:r>
              <a:rPr lang="en-US" sz="2400" b="1" dirty="0">
                <a:solidFill>
                  <a:prstClr val="black"/>
                </a:solidFill>
              </a:rPr>
              <a:t>Hospizpflege: </a:t>
            </a:r>
            <a:r>
              <a:rPr lang="en-US" sz="2400" dirty="0">
                <a:solidFill>
                  <a:prstClr val="black"/>
                </a:solidFill>
              </a:rPr>
              <a:t>Keine Kosten für abgedeckte Leistungen</a:t>
            </a:r>
            <a:endParaRPr lang="en-US" sz="2400" b="1" dirty="0">
              <a:solidFill>
                <a:prstClr val="black"/>
              </a:solidFill>
            </a:endParaRPr>
          </a:p>
          <a:p>
            <a:pPr rtl="0"/>
            <a:r>
              <a:rPr lang="en-US" sz="2800" b="1" dirty="0">
                <a:solidFill>
                  <a:prstClr val="black"/>
                </a:solidFill>
              </a:rPr>
              <a:t>Höchstbetrag aus eigener Tasche: </a:t>
            </a:r>
            <a:r>
              <a:rPr lang="en-US" sz="2800" dirty="0">
                <a:solidFill>
                  <a:prstClr val="black"/>
                </a:solidFill>
              </a:rPr>
              <a:t>Keine in Original Medicare</a:t>
            </a:r>
          </a:p>
          <a:p>
            <a:pPr marL="0" indent="0" rtl="0">
              <a:buNone/>
            </a:pPr>
            <a:endParaRPr lang="en-US" sz="1600" dirty="0">
              <a:solidFill>
                <a:prstClr val="black"/>
              </a:solidFill>
            </a:endParaRPr>
          </a:p>
        </p:txBody>
      </p:sp>
      <p:pic>
        <p:nvPicPr>
          <p:cNvPr id="8" name="Picture 7" title="Part A icon"/>
          <p:cNvPicPr>
            <a:picLocks noChangeAspect="1"/>
          </p:cNvPicPr>
          <p:nvPr/>
        </p:nvPicPr>
        <p:blipFill>
          <a:blip r:embed="rId3" cstate="email"/>
          <a:stretch>
            <a:fillRect/>
          </a:stretch>
        </p:blipFill>
        <p:spPr>
          <a:xfrm>
            <a:off x="706676" y="1841636"/>
            <a:ext cx="1272288" cy="703614"/>
          </a:xfrm>
          <a:prstGeom prst="rect">
            <a:avLst/>
          </a:prstGeom>
          <a:ln>
            <a:solidFill>
              <a:schemeClr val="bg1"/>
            </a:solidFill>
          </a:ln>
        </p:spPr>
      </p:pic>
      <p:sp>
        <p:nvSpPr>
          <p:cNvPr id="9" name="TextBox 8"/>
          <p:cNvSpPr txBox="1"/>
          <p:nvPr/>
        </p:nvSpPr>
        <p:spPr>
          <a:xfrm>
            <a:off x="582187" y="2545250"/>
            <a:ext cx="1521267" cy="1200329"/>
          </a:xfrm>
          <a:prstGeom prst="rect">
            <a:avLst/>
          </a:prstGeom>
          <a:noFill/>
        </p:spPr>
        <p:txBody>
          <a:bodyPr wrap="square" rtlCol="0">
            <a:spAutoFit/>
          </a:bodyPr>
          <a:lstStyle/>
          <a:p>
            <a:pPr algn="ctr" rtl="0"/>
            <a:r>
              <a:rPr lang="en-US" b="1">
                <a:solidFill>
                  <a:schemeClr val="tx2"/>
                </a:solidFill>
              </a:rPr>
              <a:t>Teil A</a:t>
            </a:r>
          </a:p>
          <a:p>
            <a:pPr algn="ctr" rtl="0"/>
            <a:r>
              <a:rPr lang="en-US">
                <a:solidFill>
                  <a:schemeClr val="tx2"/>
                </a:solidFill>
              </a:rPr>
              <a:t>Krankenhausversicherung</a:t>
            </a:r>
          </a:p>
          <a:p>
            <a:pPr algn="ctr" rtl="0"/>
            <a:endParaRPr lang="en-US" dirty="0">
              <a:solidFill>
                <a:schemeClr val="tx2"/>
              </a:solidFill>
            </a:endParaRPr>
          </a:p>
        </p:txBody>
      </p:sp>
      <p:sp>
        <p:nvSpPr>
          <p:cNvPr id="3" name="Slide Number Placeholder 2"/>
          <p:cNvSpPr>
            <a:spLocks noGrp="1"/>
          </p:cNvSpPr>
          <p:nvPr>
            <p:ph type="sldNum" sz="quarter" idx="12"/>
          </p:nvPr>
        </p:nvSpPr>
        <p:spPr/>
        <p:txBody>
          <a:bodyPr rtlCol="0"/>
          <a:lstStyle/>
          <a:p>
            <a:pPr rtl="0"/>
            <a:fld id="{844A7B69-93E2-4D34-896D-EFDD7F03AB74}" type="slidenum">
              <a:rPr lang="en-US" smtClean="0"/>
              <a:t>18</a:t>
            </a:fld>
            <a:endParaRPr lang="en-US"/>
          </a:p>
        </p:txBody>
      </p:sp>
      <p:sp>
        <p:nvSpPr>
          <p:cNvPr id="2" name="Rectangle: Rounded Corners 1"/>
          <p:cNvSpPr/>
          <p:nvPr/>
        </p:nvSpPr>
        <p:spPr>
          <a:xfrm>
            <a:off x="3209259" y="5635145"/>
            <a:ext cx="7548387" cy="90376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dirty="0"/>
              <a:t>Die Kosten ändern sich jedes Jahr. </a:t>
            </a:r>
            <a:br>
              <a:rPr lang="en-US" sz="2800" dirty="0"/>
            </a:br>
            <a:r>
              <a:rPr lang="en-US" sz="2800" b="1" dirty="0"/>
              <a:t>Aktuelle Kosten finden Sie unter </a:t>
            </a:r>
            <a:r>
              <a:rPr lang="en-US" sz="2800" b="1" dirty="0">
                <a:solidFill>
                  <a:schemeClr val="bg1"/>
                </a:solidFill>
                <a:hlinkClick r:id="rId4"/>
              </a:rPr>
              <a:t>medicare.gov</a:t>
            </a:r>
            <a:r>
              <a:rPr lang="en-US" sz="2800" b="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A – Kosten</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p:cNvPicPr>
            <a:picLocks noChangeAspect="1"/>
          </p:cNvPicPr>
          <p:nvPr/>
        </p:nvPicPr>
        <p:blipFill>
          <a:blip r:embed="rId3" cstate="email"/>
          <a:stretch>
            <a:fillRect/>
          </a:stretch>
        </p:blipFill>
        <p:spPr>
          <a:xfrm>
            <a:off x="624717" y="1725130"/>
            <a:ext cx="1272288" cy="703614"/>
          </a:xfrm>
          <a:prstGeom prst="rect">
            <a:avLst/>
          </a:prstGeom>
          <a:ln>
            <a:solidFill>
              <a:schemeClr val="bg1"/>
            </a:solidFill>
          </a:ln>
        </p:spPr>
      </p:pic>
      <p:graphicFrame>
        <p:nvGraphicFramePr>
          <p:cNvPr id="11" name="Content Placeholder 3"/>
          <p:cNvGraphicFramePr/>
          <p:nvPr/>
        </p:nvGraphicFramePr>
        <p:xfrm>
          <a:off x="2409134" y="2601357"/>
          <a:ext cx="8659920" cy="3468674"/>
        </p:xfrm>
        <a:graphic>
          <a:graphicData uri="http://schemas.openxmlformats.org/drawingml/2006/table">
            <a:tbl>
              <a:tblPr firstRow="1" bandRow="1">
                <a:tableStyleId>{3B4B98B0-60AC-42C2-AFA5-B58CD77FA1E5}</a:tableStyleId>
              </a:tblPr>
              <a:tblGrid>
                <a:gridCol w="1996884">
                  <a:extLst>
                    <a:ext uri="{9D8B030D-6E8A-4147-A177-3AD203B41FA5}">
                      <a16:colId xmlns:a16="http://schemas.microsoft.com/office/drawing/2014/main" val="20000"/>
                    </a:ext>
                  </a:extLst>
                </a:gridCol>
                <a:gridCol w="3207063">
                  <a:extLst>
                    <a:ext uri="{9D8B030D-6E8A-4147-A177-3AD203B41FA5}">
                      <a16:colId xmlns:a16="http://schemas.microsoft.com/office/drawing/2014/main" val="20001"/>
                    </a:ext>
                  </a:extLst>
                </a:gridCol>
                <a:gridCol w="3455973">
                  <a:extLst>
                    <a:ext uri="{9D8B030D-6E8A-4147-A177-3AD203B41FA5}">
                      <a16:colId xmlns:a16="http://schemas.microsoft.com/office/drawing/2014/main" val="20002"/>
                    </a:ext>
                  </a:extLst>
                </a:gridCol>
              </a:tblGrid>
              <a:tr h="569595">
                <a:tc>
                  <a:txBody>
                    <a:bodyPr/>
                    <a:lstStyle/>
                    <a:p>
                      <a:pPr rtl="0"/>
                      <a:r>
                        <a:rPr lang="en-US" sz="2800"/>
                        <a:t>Tage</a:t>
                      </a:r>
                    </a:p>
                  </a:txBody>
                  <a:tcPr marL="137160" marR="137160" marT="137160" marB="137160"/>
                </a:tc>
                <a:tc>
                  <a:txBody>
                    <a:bodyPr/>
                    <a:lstStyle/>
                    <a:p>
                      <a:pPr rtl="0"/>
                      <a:r>
                        <a:rPr lang="en-US" sz="2800"/>
                        <a:t>Medicare zahlt</a:t>
                      </a:r>
                    </a:p>
                  </a:txBody>
                  <a:tcPr marL="137160" marR="137160" marT="137160" marB="137160"/>
                </a:tc>
                <a:tc>
                  <a:txBody>
                    <a:bodyPr/>
                    <a:lstStyle/>
                    <a:p>
                      <a:pPr rtl="0"/>
                      <a:r>
                        <a:rPr lang="en-US" sz="2800"/>
                        <a:t>Sie bezahlen</a:t>
                      </a:r>
                    </a:p>
                  </a:txBody>
                  <a:tcPr marL="137160" marR="137160" marT="137160" marB="137160"/>
                </a:tc>
                <a:extLst>
                  <a:ext uri="{0D108BD9-81ED-4DB2-BD59-A6C34878D82A}">
                    <a16:rowId xmlns:a16="http://schemas.microsoft.com/office/drawing/2014/main" val="10000"/>
                  </a:ext>
                </a:extLst>
              </a:tr>
              <a:tr h="916677">
                <a:tc>
                  <a:txBody>
                    <a:bodyPr/>
                    <a:lstStyle/>
                    <a:p>
                      <a:pPr rtl="0"/>
                      <a:r>
                        <a:rPr lang="en-US" sz="2800"/>
                        <a:t>1-60</a:t>
                      </a:r>
                    </a:p>
                  </a:txBody>
                  <a:tcPr marL="137160" marR="137160" marT="137160" marB="137160"/>
                </a:tc>
                <a:tc>
                  <a:txBody>
                    <a:bodyPr/>
                    <a:lstStyle/>
                    <a:p>
                      <a:pPr rtl="0"/>
                      <a:r>
                        <a:rPr lang="en-US" sz="2800" dirty="0"/>
                        <a:t>Restkosten</a:t>
                      </a:r>
                    </a:p>
                  </a:txBody>
                  <a:tcPr marL="137160" marR="137160" marT="137160" marB="137160"/>
                </a:tc>
                <a:tc>
                  <a:txBody>
                    <a:bodyPr/>
                    <a:lstStyle/>
                    <a:p>
                      <a:pPr rtl="0"/>
                      <a:r>
                        <a:rPr lang="en-US" sz="2800" dirty="0">
                          <a:hlinkClick r:id="rId4"/>
                        </a:rPr>
                        <a:t>Teil A Selbstbehalt</a:t>
                      </a:r>
                      <a:endParaRPr lang="en-US" sz="2800" dirty="0"/>
                    </a:p>
                  </a:txBody>
                  <a:tcPr marL="137160" marR="137160" marT="137160" marB="137160"/>
                </a:tc>
                <a:extLst>
                  <a:ext uri="{0D108BD9-81ED-4DB2-BD59-A6C34878D82A}">
                    <a16:rowId xmlns:a16="http://schemas.microsoft.com/office/drawing/2014/main" val="10001"/>
                  </a:ext>
                </a:extLst>
              </a:tr>
              <a:tr h="953574">
                <a:tc>
                  <a:txBody>
                    <a:bodyPr/>
                    <a:lstStyle/>
                    <a:p>
                      <a:pPr rtl="0"/>
                      <a:r>
                        <a:rPr lang="en-US" sz="2800"/>
                        <a:t>61-90</a:t>
                      </a:r>
                    </a:p>
                  </a:txBody>
                  <a:tcPr marL="137160" marR="137160" marT="137160" marB="137160"/>
                </a:tc>
                <a:tc>
                  <a:txBody>
                    <a:bodyPr/>
                    <a:lstStyle/>
                    <a:p>
                      <a:pPr rtl="0"/>
                      <a:r>
                        <a:rPr lang="en-US" sz="2800"/>
                        <a:t>Restkosten </a:t>
                      </a:r>
                    </a:p>
                  </a:txBody>
                  <a:tcPr marL="137160" marR="137160" marT="137160" marB="137160"/>
                </a:tc>
                <a:tc>
                  <a:txBody>
                    <a:bodyPr/>
                    <a:lstStyle/>
                    <a:p>
                      <a:pPr rtl="0"/>
                      <a:r>
                        <a:rPr lang="en-US" sz="2800">
                          <a:hlinkClick r:id="rId4"/>
                        </a:rPr>
                        <a:t>Tägliche Zuzahlung</a:t>
                      </a:r>
                      <a:endParaRPr lang="en-US" sz="2800" dirty="0"/>
                    </a:p>
                  </a:txBody>
                  <a:tcPr marL="137160" marR="137160" marT="137160" marB="137160"/>
                </a:tc>
                <a:extLst>
                  <a:ext uri="{0D108BD9-81ED-4DB2-BD59-A6C34878D82A}">
                    <a16:rowId xmlns:a16="http://schemas.microsoft.com/office/drawing/2014/main" val="10002"/>
                  </a:ext>
                </a:extLst>
              </a:tr>
              <a:tr h="897383">
                <a:tc>
                  <a:txBody>
                    <a:bodyPr/>
                    <a:lstStyle/>
                    <a:p>
                      <a:pPr rtl="0"/>
                      <a:r>
                        <a:rPr lang="en-US" sz="2800"/>
                        <a:t>91-150</a:t>
                      </a:r>
                    </a:p>
                  </a:txBody>
                  <a:tcPr marL="137160" marR="137160" marT="137160" marB="137160"/>
                </a:tc>
                <a:tc>
                  <a:txBody>
                    <a:bodyPr/>
                    <a:lstStyle/>
                    <a:p>
                      <a:pPr rtl="0"/>
                      <a:r>
                        <a:rPr lang="en-US" sz="2800"/>
                        <a:t>Restkosten </a:t>
                      </a:r>
                    </a:p>
                  </a:txBody>
                  <a:tcPr marL="137160" marR="137160" marT="137160" marB="137160"/>
                </a:tc>
                <a:tc>
                  <a:txBody>
                    <a:bodyPr/>
                    <a:lstStyle/>
                    <a:p>
                      <a:pPr rtl="0"/>
                      <a:r>
                        <a:rPr lang="en-US" sz="2800" dirty="0">
                          <a:hlinkClick r:id="rId4"/>
                        </a:rPr>
                        <a:t>Tägliche Zuzahlung</a:t>
                      </a:r>
                      <a:endParaRPr lang="en-US" sz="2800" dirty="0"/>
                    </a:p>
                  </a:txBody>
                  <a:tcPr marL="137160" marR="137160" marT="137160" marB="137160"/>
                </a:tc>
                <a:extLst>
                  <a:ext uri="{0D108BD9-81ED-4DB2-BD59-A6C34878D82A}">
                    <a16:rowId xmlns:a16="http://schemas.microsoft.com/office/drawing/2014/main" val="10003"/>
                  </a:ext>
                </a:extLst>
              </a:tr>
            </a:tbl>
          </a:graphicData>
        </a:graphic>
      </p:graphicFrame>
      <p:sp>
        <p:nvSpPr>
          <p:cNvPr id="12" name="Rectangle 11"/>
          <p:cNvSpPr/>
          <p:nvPr/>
        </p:nvSpPr>
        <p:spPr>
          <a:xfrm>
            <a:off x="2409133" y="1753771"/>
            <a:ext cx="8944667" cy="646331"/>
          </a:xfrm>
          <a:prstGeom prst="rect">
            <a:avLst/>
          </a:prstGeom>
        </p:spPr>
        <p:txBody>
          <a:bodyPr wrap="square" rtlCol="0">
            <a:spAutoFit/>
          </a:bodyPr>
          <a:lstStyle/>
          <a:p>
            <a:pPr rtl="0"/>
            <a:r>
              <a:rPr lang="en-US" sz="3600" b="1"/>
              <a:t>Zuzahlungen</a:t>
            </a:r>
            <a:r>
              <a:rPr lang="en-US" sz="3600"/>
              <a:t> </a:t>
            </a:r>
            <a:r>
              <a:rPr lang="en-US" sz="3600" b="1"/>
              <a:t> für stationäre Krankenhäuser</a:t>
            </a:r>
          </a:p>
        </p:txBody>
      </p:sp>
      <p:sp>
        <p:nvSpPr>
          <p:cNvPr id="3" name="Slide Number Placeholder 2"/>
          <p:cNvSpPr>
            <a:spLocks noGrp="1"/>
          </p:cNvSpPr>
          <p:nvPr>
            <p:ph type="sldNum" sz="quarter" idx="12"/>
          </p:nvPr>
        </p:nvSpPr>
        <p:spPr/>
        <p:txBody>
          <a:bodyPr rtlCol="0"/>
          <a:lstStyle/>
          <a:p>
            <a:pPr rtl="0"/>
            <a:fld id="{844A7B69-93E2-4D34-896D-EFDD7F03AB7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Haftungsausschluss bei Zuschussfinanzierung</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just" rtl="0">
              <a:buNone/>
            </a:pPr>
            <a:r>
              <a:rPr lang="en-US" sz="2400">
                <a:latin typeface="Arial" panose="020B0604020202020204" pitchFamily="34" charset="0"/>
                <a:cs typeface="Arial" panose="020B0604020202020204" pitchFamily="34" charset="0"/>
              </a:rPr>
              <a:t>Dieses Projekt wurde vom Wisconsin Department of Health Services mit finanzieller Unterstützung ganz oder teilweise durch die Fördernummer 90SAPG0091 aus den USA unterstützt Verwaltung für Gemeinschaftsleben, Ministerium für Gesundheit und menschliche Dienste, Washington, DC 20201. Stipendiaten, die staatlich geförderte Projekte durchführen, werden ermutigt, ihre Erkenntnisse und Schlussfolgerungen frei zu äußern. Standpunkte oder Meinungen stellen daher nicht unbedingt die offizielle ACL-Richtlinie dar.</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A – Kosten</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p:cNvPicPr>
            <a:picLocks noChangeAspect="1"/>
          </p:cNvPicPr>
          <p:nvPr/>
        </p:nvPicPr>
        <p:blipFill>
          <a:blip r:embed="rId3" cstate="email"/>
          <a:stretch>
            <a:fillRect/>
          </a:stretch>
        </p:blipFill>
        <p:spPr>
          <a:xfrm>
            <a:off x="515290" y="1880502"/>
            <a:ext cx="1272288" cy="703614"/>
          </a:xfrm>
          <a:prstGeom prst="rect">
            <a:avLst/>
          </a:prstGeom>
          <a:ln>
            <a:solidFill>
              <a:schemeClr val="bg1"/>
            </a:solidFill>
          </a:ln>
        </p:spPr>
      </p:pic>
      <p:sp>
        <p:nvSpPr>
          <p:cNvPr id="2" name="Rectangle 1"/>
          <p:cNvSpPr/>
          <p:nvPr/>
        </p:nvSpPr>
        <p:spPr>
          <a:xfrm>
            <a:off x="2284478" y="1937785"/>
            <a:ext cx="5906682" cy="646331"/>
          </a:xfrm>
          <a:prstGeom prst="rect">
            <a:avLst/>
          </a:prstGeom>
        </p:spPr>
        <p:txBody>
          <a:bodyPr wrap="none" rtlCol="0">
            <a:spAutoFit/>
          </a:bodyPr>
          <a:lstStyle/>
          <a:p>
            <a:pPr rtl="0"/>
            <a:r>
              <a:rPr lang="en-US" sz="3600" b="1">
                <a:solidFill>
                  <a:prstClr val="black"/>
                </a:solidFill>
              </a:rPr>
              <a:t>Zuzahlungen für die Pflegeeinrichtung</a:t>
            </a:r>
            <a:endParaRPr lang="en-US" sz="3600" b="1" dirty="0"/>
          </a:p>
        </p:txBody>
      </p:sp>
      <p:graphicFrame>
        <p:nvGraphicFramePr>
          <p:cNvPr id="10" name="Content Placeholder 3"/>
          <p:cNvGraphicFramePr/>
          <p:nvPr/>
        </p:nvGraphicFramePr>
        <p:xfrm>
          <a:off x="2284478" y="2688424"/>
          <a:ext cx="9069322" cy="3929876"/>
        </p:xfrm>
        <a:graphic>
          <a:graphicData uri="http://schemas.openxmlformats.org/drawingml/2006/table">
            <a:tbl>
              <a:tblPr firstRow="1" bandRow="1">
                <a:tableStyleId>{3B4B98B0-60AC-42C2-AFA5-B58CD77FA1E5}</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20001"/>
                    </a:ext>
                  </a:extLst>
                </a:gridCol>
                <a:gridCol w="3256188">
                  <a:extLst>
                    <a:ext uri="{9D8B030D-6E8A-4147-A177-3AD203B41FA5}">
                      <a16:colId xmlns:a16="http://schemas.microsoft.com/office/drawing/2014/main" val="20002"/>
                    </a:ext>
                  </a:extLst>
                </a:gridCol>
              </a:tblGrid>
              <a:tr h="622427">
                <a:tc>
                  <a:txBody>
                    <a:bodyPr/>
                    <a:lstStyle/>
                    <a:p>
                      <a:pPr rtl="0"/>
                      <a:r>
                        <a:rPr lang="en-US" sz="2800"/>
                        <a:t>Tage</a:t>
                      </a:r>
                    </a:p>
                  </a:txBody>
                  <a:tcPr marL="137160" marR="137160" marT="137160" marB="137160"/>
                </a:tc>
                <a:tc>
                  <a:txBody>
                    <a:bodyPr/>
                    <a:lstStyle/>
                    <a:p>
                      <a:pPr rtl="0"/>
                      <a:r>
                        <a:rPr lang="en-US" sz="2800"/>
                        <a:t>Medicare zahlt</a:t>
                      </a:r>
                    </a:p>
                  </a:txBody>
                  <a:tcPr marL="137160" marR="137160" marT="137160" marB="137160"/>
                </a:tc>
                <a:tc>
                  <a:txBody>
                    <a:bodyPr/>
                    <a:lstStyle/>
                    <a:p>
                      <a:pPr rtl="0"/>
                      <a:r>
                        <a:rPr lang="en-US" sz="2800"/>
                        <a:t>Sie bezahlen</a:t>
                      </a:r>
                    </a:p>
                  </a:txBody>
                  <a:tcPr marL="137160" marR="137160" marT="137160" marB="137160"/>
                </a:tc>
                <a:extLst>
                  <a:ext uri="{0D108BD9-81ED-4DB2-BD59-A6C34878D82A}">
                    <a16:rowId xmlns:a16="http://schemas.microsoft.com/office/drawing/2014/main" val="10000"/>
                  </a:ext>
                </a:extLst>
              </a:tr>
              <a:tr h="832599">
                <a:tc>
                  <a:txBody>
                    <a:bodyPr/>
                    <a:lstStyle/>
                    <a:p>
                      <a:pPr rtl="0"/>
                      <a:r>
                        <a:rPr lang="en-US" sz="2800"/>
                        <a:t>1-20</a:t>
                      </a:r>
                    </a:p>
                  </a:txBody>
                  <a:tcPr marL="137160" marR="137160" marT="137160" marB="137160"/>
                </a:tc>
                <a:tc>
                  <a:txBody>
                    <a:bodyPr/>
                    <a:lstStyle/>
                    <a:p>
                      <a:pPr rtl="0"/>
                      <a:r>
                        <a:rPr lang="en-US" sz="2800"/>
                        <a:t>Alle Kosten</a:t>
                      </a:r>
                      <a:endParaRPr lang="en-US" sz="2800" dirty="0"/>
                    </a:p>
                  </a:txBody>
                  <a:tcPr marL="137160" marR="137160" marT="137160" marB="137160"/>
                </a:tc>
                <a:tc>
                  <a:txBody>
                    <a:bodyPr/>
                    <a:lstStyle/>
                    <a:p>
                      <a:pPr rtl="0"/>
                      <a:r>
                        <a:rPr lang="en-US" sz="2800"/>
                        <a:t>$0</a:t>
                      </a:r>
                      <a:endParaRPr lang="en-US" sz="2800" dirty="0"/>
                    </a:p>
                  </a:txBody>
                  <a:tcPr marL="137160" marR="137160" marT="137160" marB="137160"/>
                </a:tc>
                <a:extLst>
                  <a:ext uri="{0D108BD9-81ED-4DB2-BD59-A6C34878D82A}">
                    <a16:rowId xmlns:a16="http://schemas.microsoft.com/office/drawing/2014/main" val="10001"/>
                  </a:ext>
                </a:extLst>
              </a:tr>
              <a:tr h="906608">
                <a:tc>
                  <a:txBody>
                    <a:bodyPr/>
                    <a:lstStyle/>
                    <a:p>
                      <a:pPr rtl="0"/>
                      <a:r>
                        <a:rPr lang="en-US" sz="2800"/>
                        <a:t>21-100</a:t>
                      </a:r>
                    </a:p>
                  </a:txBody>
                  <a:tcPr marL="137160" marR="137160" marT="137160" marB="137160"/>
                </a:tc>
                <a:tc>
                  <a:txBody>
                    <a:bodyPr/>
                    <a:lstStyle/>
                    <a:p>
                      <a:pPr rtl="0"/>
                      <a:r>
                        <a:rPr lang="en-US" sz="2800"/>
                        <a:t>Alle außer den festgelegten Kosten pro Tag</a:t>
                      </a:r>
                    </a:p>
                  </a:txBody>
                  <a:tcPr marL="137160" marR="137160" marT="137160" marB="137160"/>
                </a:tc>
                <a:tc>
                  <a:txBody>
                    <a:bodyPr/>
                    <a:lstStyle/>
                    <a:p>
                      <a:pPr rtl="0"/>
                      <a:r>
                        <a:rPr lang="en-US" sz="2800">
                          <a:hlinkClick r:id="rId4"/>
                        </a:rPr>
                        <a:t>Tägliche Zuzahlung</a:t>
                      </a:r>
                      <a:endParaRPr lang="en-US" sz="2800" dirty="0"/>
                    </a:p>
                  </a:txBody>
                  <a:tcPr marL="137160" marR="137160" marT="137160" marB="137160"/>
                </a:tc>
                <a:extLst>
                  <a:ext uri="{0D108BD9-81ED-4DB2-BD59-A6C34878D82A}">
                    <a16:rowId xmlns:a16="http://schemas.microsoft.com/office/drawing/2014/main" val="10002"/>
                  </a:ext>
                </a:extLst>
              </a:tr>
              <a:tr h="841757">
                <a:tc>
                  <a:txBody>
                    <a:bodyPr/>
                    <a:lstStyle/>
                    <a:p>
                      <a:pPr rtl="0"/>
                      <a:r>
                        <a:rPr lang="en-US" sz="2800"/>
                        <a:t>Tage 100+</a:t>
                      </a:r>
                    </a:p>
                  </a:txBody>
                  <a:tcPr marL="137160" marR="137160" marT="137160" marB="137160"/>
                </a:tc>
                <a:tc>
                  <a:txBody>
                    <a:bodyPr/>
                    <a:lstStyle/>
                    <a:p>
                      <a:pPr rtl="0"/>
                      <a:r>
                        <a:rPr lang="en-US" sz="2800"/>
                        <a:t>Keiner</a:t>
                      </a:r>
                    </a:p>
                  </a:txBody>
                  <a:tcPr marL="137160" marR="137160" marT="137160" marB="137160"/>
                </a:tc>
                <a:tc>
                  <a:txBody>
                    <a:bodyPr/>
                    <a:lstStyle/>
                    <a:p>
                      <a:pPr rtl="0"/>
                      <a:r>
                        <a:rPr lang="en-US" sz="2800"/>
                        <a:t>Alle Kosten</a:t>
                      </a:r>
                    </a:p>
                  </a:txBody>
                  <a:tcPr marL="137160" marR="137160" marT="137160" marB="137160"/>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rtlCol="0"/>
          <a:lstStyle/>
          <a:p>
            <a:pPr rtl="0"/>
            <a:fld id="{844A7B69-93E2-4D34-896D-EFDD7F03AB7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21</a:t>
            </a:fld>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838200" y="2926895"/>
            <a:ext cx="10515599" cy="3893374"/>
          </a:xfrm>
          <a:prstGeom prst="rect">
            <a:avLst/>
          </a:prstGeom>
          <a:solidFill>
            <a:schemeClr val="accent1">
              <a:lumMod val="20000"/>
              <a:lumOff val="80000"/>
            </a:schemeClr>
          </a:solidFill>
          <a:ln>
            <a:solidFill>
              <a:schemeClr val="tx1"/>
            </a:solidFill>
          </a:ln>
        </p:spPr>
        <p:txBody>
          <a:bodyPr wrap="square" rtlCol="0">
            <a:spAutoFit/>
          </a:bodyPr>
          <a:lstStyle/>
          <a:p>
            <a:pPr algn="ctr" rtl="0"/>
            <a:r>
              <a:rPr lang="en-US" sz="2400" b="1" dirty="0"/>
              <a:t>Krankenhaus „Beobachtungsstatus“</a:t>
            </a:r>
          </a:p>
          <a:p>
            <a:pPr rtl="0"/>
            <a:endParaRPr lang="en-US" sz="1000" dirty="0"/>
          </a:p>
          <a:p>
            <a:pPr marL="285750" indent="-285750" rtl="0">
              <a:spcAft>
                <a:spcPts val="600"/>
              </a:spcAft>
              <a:buFont typeface="Arial" panose="020B0604020202020204" pitchFamily="34" charset="0"/>
              <a:buChar char="•"/>
            </a:pPr>
            <a:r>
              <a:rPr lang="en-US" sz="2200" dirty="0"/>
              <a:t>Ambulant, </a:t>
            </a:r>
            <a:r>
              <a:rPr lang="en-US" sz="2200" b="1" dirty="0"/>
              <a:t>nicht</a:t>
            </a:r>
            <a:r>
              <a:rPr lang="en-US" sz="2200" dirty="0"/>
              <a:t> stationär</a:t>
            </a:r>
            <a:r>
              <a:rPr lang="en-US" sz="2200" i="1" dirty="0"/>
              <a:t>, </a:t>
            </a:r>
            <a:r>
              <a:rPr lang="en-US" sz="2200" dirty="0"/>
              <a:t>auch wenn Sie über Nacht bleiben.</a:t>
            </a:r>
            <a:r>
              <a:rPr lang="en-US" sz="2200" i="1" dirty="0"/>
              <a:t> </a:t>
            </a:r>
            <a:r>
              <a:rPr lang="en-US" sz="2200" dirty="0"/>
              <a:t>  </a:t>
            </a:r>
          </a:p>
          <a:p>
            <a:pPr marL="285750" indent="-285750" rtl="0">
              <a:spcAft>
                <a:spcPts val="600"/>
              </a:spcAft>
              <a:buFont typeface="Arial" panose="020B0604020202020204" pitchFamily="34" charset="0"/>
              <a:buChar char="•"/>
            </a:pPr>
            <a:r>
              <a:rPr lang="en-US" sz="2200" i="1" dirty="0"/>
              <a:t>Medicare A zahlt nichts.</a:t>
            </a:r>
          </a:p>
          <a:p>
            <a:pPr marL="285750" indent="-285750" rtl="0">
              <a:spcAft>
                <a:spcPts val="600"/>
              </a:spcAft>
              <a:buFont typeface="Arial" panose="020B0604020202020204" pitchFamily="34" charset="0"/>
              <a:buChar char="•"/>
            </a:pPr>
            <a:r>
              <a:rPr lang="en-US" sz="2200" dirty="0">
                <a:cs typeface="Arial" panose="020B0604020202020204" pitchFamily="34" charset="0"/>
              </a:rPr>
              <a:t>Medicare Teil B übernimmt die Kosten für Arztleistungen und ambulante Krankenhausleistungen, nachdem Sie Ihre Selbstbehalte, Mitversicherung und Zuzahlungen bezahlt haben</a:t>
            </a:r>
            <a:r>
              <a:rPr lang="en-US" sz="2200" dirty="0">
                <a:latin typeface="Arial" panose="020B0604020202020204" pitchFamily="34" charset="0"/>
                <a:cs typeface="Arial" panose="020B0604020202020204" pitchFamily="34" charset="0"/>
              </a:rPr>
              <a:t>.</a:t>
            </a:r>
          </a:p>
          <a:p>
            <a:pPr marL="285750" indent="-285750" rtl="0">
              <a:buFont typeface="Arial" panose="020B0604020202020204" pitchFamily="34" charset="0"/>
              <a:buChar char="•"/>
            </a:pPr>
            <a:r>
              <a:rPr lang="en-US" sz="2200" dirty="0"/>
              <a:t>Für Medikamente, die Sie während eines Beobachtungsaufenthalts erhalten, müssen Sie wahrscheinlich  selbst zahlen und ein Antragsformular zur Erstattung bei Ihrer Medikamentenversicherung einreichen. Fordern Sie in Ihrem Teil-D-Plan ein </a:t>
            </a:r>
            <a:r>
              <a:rPr lang="en-US" sz="2200" i="1" dirty="0"/>
              <a:t>Antragsformular für Apotheken außerhalb des Netzwerks </a:t>
            </a:r>
            <a:r>
              <a:rPr lang="en-US" sz="2200" dirty="0"/>
              <a:t>an.</a:t>
            </a:r>
          </a:p>
        </p:txBody>
      </p:sp>
      <p:sp>
        <p:nvSpPr>
          <p:cNvPr id="3" name="Rectangle 2"/>
          <p:cNvSpPr/>
          <p:nvPr/>
        </p:nvSpPr>
        <p:spPr>
          <a:xfrm>
            <a:off x="2725269" y="1295679"/>
            <a:ext cx="6741461" cy="523220"/>
          </a:xfrm>
          <a:prstGeom prst="rect">
            <a:avLst/>
          </a:prstGeom>
        </p:spPr>
        <p:txBody>
          <a:bodyPr wrap="none" rtlCol="0">
            <a:spAutoFit/>
          </a:bodyPr>
          <a:lstStyle/>
          <a:p>
            <a:pPr rtl="0"/>
            <a:r>
              <a:rPr lang="en-US" sz="2800" b="1">
                <a:latin typeface="Arial" panose="020B0604020202020204" pitchFamily="34" charset="0"/>
                <a:cs typeface="Arial" panose="020B0604020202020204" pitchFamily="34" charset="0"/>
              </a:rPr>
              <a:t>Sind Sie stationär oder ambulant?</a:t>
            </a:r>
            <a:endParaRPr lang="en-US" sz="2800" dirty="0">
              <a:latin typeface="Arial" panose="020B0604020202020204" pitchFamily="34" charset="0"/>
              <a:cs typeface="Arial" panose="020B0604020202020204" pitchFamily="34" charset="0"/>
            </a:endParaRPr>
          </a:p>
        </p:txBody>
      </p:sp>
      <p:sp>
        <p:nvSpPr>
          <p:cNvPr id="9" name="Rectangle 8"/>
          <p:cNvSpPr/>
          <p:nvPr/>
        </p:nvSpPr>
        <p:spPr>
          <a:xfrm>
            <a:off x="1066449" y="1818899"/>
            <a:ext cx="4778830" cy="769441"/>
          </a:xfrm>
          <a:prstGeom prst="rect">
            <a:avLst/>
          </a:prstGeom>
          <a:ln>
            <a:solidFill>
              <a:schemeClr val="tx1"/>
            </a:solidFill>
          </a:ln>
          <a:effectLst/>
        </p:spPr>
        <p:txBody>
          <a:bodyPr wrap="square" rtlCol="0">
            <a:spAutoFit/>
          </a:bodyPr>
          <a:lstStyle/>
          <a:p>
            <a:pPr rtl="0">
              <a:spcBef>
                <a:spcPts val="600"/>
              </a:spcBef>
            </a:pPr>
            <a:r>
              <a:rPr lang="en-US" sz="2200" b="1" dirty="0">
                <a:solidFill>
                  <a:schemeClr val="accent1"/>
                </a:solidFill>
              </a:rPr>
              <a:t>Stationär </a:t>
            </a:r>
            <a:r>
              <a:rPr lang="en-US" sz="2200" dirty="0"/>
              <a:t>– Förmliche Einweisung ins Krankenhaus mit ärztlicher Anordnung. </a:t>
            </a:r>
          </a:p>
        </p:txBody>
      </p:sp>
      <p:sp>
        <p:nvSpPr>
          <p:cNvPr id="10" name="Rectangle 9"/>
          <p:cNvSpPr/>
          <p:nvPr/>
        </p:nvSpPr>
        <p:spPr>
          <a:xfrm>
            <a:off x="6095998" y="1818899"/>
            <a:ext cx="5257801" cy="1107996"/>
          </a:xfrm>
          <a:prstGeom prst="rect">
            <a:avLst/>
          </a:prstGeom>
          <a:ln>
            <a:solidFill>
              <a:schemeClr val="tx1"/>
            </a:solidFill>
          </a:ln>
          <a:effectLst/>
        </p:spPr>
        <p:txBody>
          <a:bodyPr wrap="square" rtlCol="0">
            <a:spAutoFit/>
          </a:bodyPr>
          <a:lstStyle/>
          <a:p>
            <a:pPr rtl="0">
              <a:spcBef>
                <a:spcPts val="600"/>
              </a:spcBef>
            </a:pPr>
            <a:r>
              <a:rPr lang="en-US" sz="2200" b="1" dirty="0">
                <a:solidFill>
                  <a:schemeClr val="accent1"/>
                </a:solidFill>
              </a:rPr>
              <a:t>Ambulant </a:t>
            </a:r>
            <a:r>
              <a:rPr lang="en-US" sz="2200" dirty="0"/>
              <a:t>– Keine ärztliche Anordnung zur Aufnahme.  Der Besuch in der Notaufnahme gilt als ambulant.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Medicare-Grundlagen</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rtlCol="0"/>
          <a:lstStyle/>
          <a:p>
            <a:pPr rtl="0"/>
            <a:fld id="{844A7B69-93E2-4D34-896D-EFDD7F03AB74}" type="slidenum">
              <a:rPr lang="en-US" smtClean="0"/>
              <a:t>22</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904427" y="1843332"/>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en-US" sz="5400">
                <a:cs typeface="Arial" panose="020B0604020202020204" pitchFamily="34" charset="0"/>
              </a:rPr>
              <a:t>Medicare Teil B </a:t>
            </a:r>
            <a:endParaRPr lang="en-US" sz="5400" dirty="0"/>
          </a:p>
          <a:p>
            <a:pPr lvl="1" rtl="0">
              <a:buFont typeface="Wingdings" panose="05000000000000000000" pitchFamily="2" charset="2"/>
              <a:buChar char="§"/>
            </a:pPr>
            <a:endParaRPr lang="en-US" dirty="0"/>
          </a:p>
        </p:txBody>
      </p:sp>
      <p:grpSp>
        <p:nvGrpSpPr>
          <p:cNvPr id="14" name="Group 13" title="Part B icon"/>
          <p:cNvGrpSpPr/>
          <p:nvPr/>
        </p:nvGrpSpPr>
        <p:grpSpPr>
          <a:xfrm>
            <a:off x="1926291" y="3119717"/>
            <a:ext cx="1683291" cy="2021748"/>
            <a:chOff x="-26236" y="1963783"/>
            <a:chExt cx="1568748" cy="1488938"/>
          </a:xfrm>
        </p:grpSpPr>
        <p:pic>
          <p:nvPicPr>
            <p:cNvPr id="15" name="Picture 14" title="Part B icon"/>
            <p:cNvPicPr>
              <a:picLocks noChangeAspect="1"/>
            </p:cNvPicPr>
            <p:nvPr/>
          </p:nvPicPr>
          <p:blipFill>
            <a:blip r:embed="rId3" cstate="email"/>
            <a:stretch>
              <a:fillRect/>
            </a:stretch>
          </p:blipFill>
          <p:spPr>
            <a:xfrm>
              <a:off x="583532" y="1963783"/>
              <a:ext cx="707734" cy="624371"/>
            </a:xfrm>
            <a:prstGeom prst="rect">
              <a:avLst/>
            </a:prstGeom>
          </p:spPr>
        </p:pic>
        <p:sp>
          <p:nvSpPr>
            <p:cNvPr id="16" name="TextBox 15"/>
            <p:cNvSpPr txBox="1"/>
            <p:nvPr/>
          </p:nvSpPr>
          <p:spPr>
            <a:xfrm>
              <a:off x="-26236" y="2704725"/>
              <a:ext cx="1568748" cy="747996"/>
            </a:xfrm>
            <a:prstGeom prst="rect">
              <a:avLst/>
            </a:prstGeom>
            <a:noFill/>
          </p:spPr>
          <p:txBody>
            <a:bodyPr wrap="square" rtlCol="0">
              <a:spAutoFit/>
            </a:bodyPr>
            <a:lstStyle/>
            <a:p>
              <a:pPr algn="ctr" rtl="0"/>
              <a:r>
                <a:rPr lang="en-US" sz="2000" b="1">
                  <a:solidFill>
                    <a:schemeClr val="tx2"/>
                  </a:solidFill>
                </a:rPr>
                <a:t>Teil B</a:t>
              </a:r>
            </a:p>
            <a:p>
              <a:pPr algn="ctr" rtl="0"/>
              <a:r>
                <a:rPr lang="en-US" sz="2000">
                  <a:solidFill>
                    <a:schemeClr val="tx2"/>
                  </a:solidFill>
                </a:rPr>
                <a:t>Krankenversicherung</a:t>
              </a:r>
            </a:p>
          </p:txBody>
        </p:sp>
      </p:grpSp>
      <p:pic>
        <p:nvPicPr>
          <p:cNvPr id="13" name="Picture 12" descr="Image result for doctor and stethoscope"/>
          <p:cNvPicPr/>
          <p:nvPr/>
        </p:nvPicPr>
        <p:blipFill>
          <a:blip r:embed="rId4">
            <a:extLst>
              <a:ext uri="{28A0092B-C50C-407E-A947-70E740481C1C}">
                <a14:useLocalDpi xmlns:a14="http://schemas.microsoft.com/office/drawing/2010/main" val="0"/>
              </a:ext>
            </a:extLst>
          </a:blip>
          <a:srcRect/>
          <a:stretch>
            <a:fillRect/>
          </a:stretch>
        </p:blipFill>
        <p:spPr bwMode="auto">
          <a:xfrm>
            <a:off x="6314738" y="1107996"/>
            <a:ext cx="5877261" cy="38098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23</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B</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p:cNvGrpSpPr/>
          <p:nvPr/>
        </p:nvGrpSpPr>
        <p:grpSpPr>
          <a:xfrm>
            <a:off x="321281" y="2230041"/>
            <a:ext cx="1781791" cy="1868853"/>
            <a:chOff x="153025" y="1963783"/>
            <a:chExt cx="1568748" cy="1393109"/>
          </a:xfrm>
        </p:grpSpPr>
        <p:pic>
          <p:nvPicPr>
            <p:cNvPr id="8" name="Picture 7" title="Part B icon"/>
            <p:cNvPicPr>
              <a:picLocks noChangeAspect="1"/>
            </p:cNvPicPr>
            <p:nvPr/>
          </p:nvPicPr>
          <p:blipFill>
            <a:blip r:embed="rId3" cstate="email"/>
            <a:stretch>
              <a:fillRect/>
            </a:stretch>
          </p:blipFill>
          <p:spPr>
            <a:xfrm>
              <a:off x="583532" y="1963783"/>
              <a:ext cx="707734" cy="624371"/>
            </a:xfrm>
            <a:prstGeom prst="rect">
              <a:avLst/>
            </a:prstGeom>
          </p:spPr>
        </p:pic>
        <p:sp>
          <p:nvSpPr>
            <p:cNvPr id="9" name="TextBox 8"/>
            <p:cNvSpPr txBox="1"/>
            <p:nvPr/>
          </p:nvSpPr>
          <p:spPr>
            <a:xfrm>
              <a:off x="153025" y="2599781"/>
              <a:ext cx="1568748" cy="757111"/>
            </a:xfrm>
            <a:prstGeom prst="rect">
              <a:avLst/>
            </a:prstGeom>
            <a:noFill/>
          </p:spPr>
          <p:txBody>
            <a:bodyPr wrap="square" rtlCol="0">
              <a:spAutoFit/>
            </a:bodyPr>
            <a:lstStyle/>
            <a:p>
              <a:pPr algn="ctr" rtl="0"/>
              <a:r>
                <a:rPr lang="en-US" sz="2000" b="1">
                  <a:solidFill>
                    <a:schemeClr val="tx2"/>
                  </a:solidFill>
                </a:rPr>
                <a:t>Teil B</a:t>
              </a:r>
            </a:p>
            <a:p>
              <a:pPr algn="ctr" rtl="0"/>
              <a:r>
                <a:rPr lang="en-US" sz="2000">
                  <a:solidFill>
                    <a:schemeClr val="tx2"/>
                  </a:solidFill>
                </a:rPr>
                <a:t>Krankenversicherung</a:t>
              </a:r>
            </a:p>
          </p:txBody>
        </p:sp>
      </p:grpSp>
      <p:sp>
        <p:nvSpPr>
          <p:cNvPr id="2" name="Rectangle 1"/>
          <p:cNvSpPr/>
          <p:nvPr/>
        </p:nvSpPr>
        <p:spPr>
          <a:xfrm>
            <a:off x="2528047" y="1310783"/>
            <a:ext cx="5017720" cy="523220"/>
          </a:xfrm>
          <a:prstGeom prst="rect">
            <a:avLst/>
          </a:prstGeom>
        </p:spPr>
        <p:txBody>
          <a:bodyPr wrap="none" rtlCol="0">
            <a:spAutoFit/>
          </a:bodyPr>
          <a:lstStyle/>
          <a:p>
            <a:pPr rtl="0">
              <a:spcBef>
                <a:spcPts val="450"/>
              </a:spcBef>
            </a:pPr>
            <a:r>
              <a:rPr lang="en-US" sz="2800" b="1" dirty="0">
                <a:solidFill>
                  <a:prstClr val="black"/>
                </a:solidFill>
                <a:latin typeface="Arial" panose="020B0604020202020204" pitchFamily="34" charset="0"/>
                <a:cs typeface="Arial" panose="020B0604020202020204" pitchFamily="34" charset="0"/>
              </a:rPr>
              <a:t>Teil B – Krankenversicherung </a:t>
            </a:r>
          </a:p>
        </p:txBody>
      </p:sp>
      <p:sp>
        <p:nvSpPr>
          <p:cNvPr id="3" name="Rectangle 2"/>
          <p:cNvSpPr/>
          <p:nvPr/>
        </p:nvSpPr>
        <p:spPr>
          <a:xfrm>
            <a:off x="2528047" y="1871429"/>
            <a:ext cx="9342672" cy="4850046"/>
          </a:xfrm>
          <a:prstGeom prst="rect">
            <a:avLst/>
          </a:prstGeom>
        </p:spPr>
        <p:txBody>
          <a:bodyPr wrap="square" rtlCol="0">
            <a:spAutoFit/>
          </a:bodyPr>
          <a:lstStyle/>
          <a:p>
            <a:pPr rtl="0">
              <a:spcBef>
                <a:spcPts val="450"/>
              </a:spcBef>
              <a:spcAft>
                <a:spcPts val="1200"/>
              </a:spcAft>
            </a:pPr>
            <a:r>
              <a:rPr lang="en-US" sz="3000" dirty="0">
                <a:solidFill>
                  <a:prstClr val="black"/>
                </a:solidFill>
              </a:rPr>
              <a:t>Hilft bei der Deckung medizinisch notwendiger Dinge:</a:t>
            </a:r>
          </a:p>
          <a:p>
            <a:pPr marL="342900" indent="-342900" rtl="0">
              <a:spcBef>
                <a:spcPts val="450"/>
              </a:spcBef>
              <a:buFont typeface="Wingdings" panose="05000000000000000000" pitchFamily="2" charset="2"/>
              <a:buChar char="§"/>
            </a:pPr>
            <a:r>
              <a:rPr lang="en-US" sz="2400" dirty="0">
                <a:solidFill>
                  <a:prstClr val="black"/>
                </a:solidFill>
              </a:rPr>
              <a:t>Dienstleistungen der Ärzte</a:t>
            </a:r>
          </a:p>
          <a:p>
            <a:pPr marL="342900" indent="-342900" rtl="0">
              <a:spcBef>
                <a:spcPts val="450"/>
              </a:spcBef>
              <a:buFont typeface="Wingdings" panose="05000000000000000000" pitchFamily="2" charset="2"/>
              <a:buChar char="§"/>
            </a:pPr>
            <a:r>
              <a:rPr lang="en-US" sz="2400" dirty="0">
                <a:solidFill>
                  <a:prstClr val="black"/>
                </a:solidFill>
              </a:rPr>
              <a:t>Ambulante medizinische und chirurgische Dienstleistungen und Bedarfsartikel</a:t>
            </a:r>
          </a:p>
          <a:p>
            <a:pPr marL="342900" indent="-342900" rtl="0">
              <a:spcBef>
                <a:spcPts val="450"/>
              </a:spcBef>
              <a:buFont typeface="Wingdings" panose="05000000000000000000" pitchFamily="2" charset="2"/>
              <a:buChar char="§"/>
            </a:pPr>
            <a:r>
              <a:rPr lang="en-US" sz="2400" dirty="0">
                <a:solidFill>
                  <a:prstClr val="black"/>
                </a:solidFill>
              </a:rPr>
              <a:t>Klinische Labortests</a:t>
            </a:r>
          </a:p>
          <a:p>
            <a:pPr marL="342900" indent="-342900" rtl="0">
              <a:spcBef>
                <a:spcPts val="450"/>
              </a:spcBef>
              <a:buFont typeface="Wingdings" panose="05000000000000000000" pitchFamily="2" charset="2"/>
              <a:buChar char="§"/>
            </a:pPr>
            <a:r>
              <a:rPr lang="en-US" sz="2400" dirty="0">
                <a:solidFill>
                  <a:prstClr val="black"/>
                </a:solidFill>
              </a:rPr>
              <a:t>Langlebige medizinische Ausrüstung (möglicherweise müssen bestimmte Lieferanten genutzt werden)</a:t>
            </a:r>
          </a:p>
          <a:p>
            <a:pPr marL="342900" indent="-342900" rtl="0">
              <a:spcBef>
                <a:spcPts val="450"/>
              </a:spcBef>
              <a:buFont typeface="Wingdings" panose="05000000000000000000" pitchFamily="2" charset="2"/>
              <a:buChar char="§"/>
            </a:pPr>
            <a:r>
              <a:rPr lang="en-US" sz="2400" dirty="0">
                <a:solidFill>
                  <a:prstClr val="black"/>
                </a:solidFill>
              </a:rPr>
              <a:t>Zubehör für Diabetikertests</a:t>
            </a:r>
          </a:p>
          <a:p>
            <a:pPr marL="342900" indent="-342900" rtl="0">
              <a:spcBef>
                <a:spcPts val="450"/>
              </a:spcBef>
              <a:buFont typeface="Wingdings" panose="05000000000000000000" pitchFamily="2" charset="2"/>
              <a:buChar char="§"/>
            </a:pPr>
            <a:r>
              <a:rPr lang="en-US" sz="2400" dirty="0">
                <a:solidFill>
                  <a:prstClr val="black"/>
                </a:solidFill>
              </a:rPr>
              <a:t>Vorbeugende Dienste (z. B. Grippeschutzimpfungen und ein jährlicher Wellness-Bbesuch)</a:t>
            </a:r>
          </a:p>
          <a:p>
            <a:pPr marL="342900" indent="-342900" rtl="0">
              <a:spcBef>
                <a:spcPts val="450"/>
              </a:spcBef>
              <a:buFont typeface="Wingdings" panose="05000000000000000000" pitchFamily="2" charset="2"/>
              <a:buChar char="§"/>
            </a:pPr>
            <a:r>
              <a:rPr lang="en-US" sz="2400" dirty="0">
                <a:solidFill>
                  <a:prstClr val="black"/>
                </a:solidFill>
              </a:rPr>
              <a:t>Häusliche Krankenpflege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Kosten für Medicare Teil B</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p:cNvGrpSpPr/>
          <p:nvPr/>
        </p:nvGrpSpPr>
        <p:grpSpPr>
          <a:xfrm>
            <a:off x="855500" y="1754896"/>
            <a:ext cx="1781791" cy="1868853"/>
            <a:chOff x="153025" y="1963783"/>
            <a:chExt cx="1568748" cy="1393109"/>
          </a:xfrm>
        </p:grpSpPr>
        <p:pic>
          <p:nvPicPr>
            <p:cNvPr id="8" name="Picture 7" title="Part B icon"/>
            <p:cNvPicPr>
              <a:picLocks noChangeAspect="1"/>
            </p:cNvPicPr>
            <p:nvPr/>
          </p:nvPicPr>
          <p:blipFill>
            <a:blip r:embed="rId3" cstate="email"/>
            <a:stretch>
              <a:fillRect/>
            </a:stretch>
          </p:blipFill>
          <p:spPr>
            <a:xfrm>
              <a:off x="583532" y="1963783"/>
              <a:ext cx="707734" cy="624371"/>
            </a:xfrm>
            <a:prstGeom prst="rect">
              <a:avLst/>
            </a:prstGeom>
          </p:spPr>
        </p:pic>
        <p:sp>
          <p:nvSpPr>
            <p:cNvPr id="9" name="TextBox 8"/>
            <p:cNvSpPr txBox="1"/>
            <p:nvPr/>
          </p:nvSpPr>
          <p:spPr>
            <a:xfrm>
              <a:off x="153025" y="2599781"/>
              <a:ext cx="1568748" cy="757111"/>
            </a:xfrm>
            <a:prstGeom prst="rect">
              <a:avLst/>
            </a:prstGeom>
            <a:noFill/>
          </p:spPr>
          <p:txBody>
            <a:bodyPr wrap="square" rtlCol="0">
              <a:spAutoFit/>
            </a:bodyPr>
            <a:lstStyle/>
            <a:p>
              <a:pPr algn="ctr" rtl="0"/>
              <a:r>
                <a:rPr lang="en-US" sz="2000" b="1">
                  <a:solidFill>
                    <a:schemeClr val="tx2"/>
                  </a:solidFill>
                </a:rPr>
                <a:t>Teil B</a:t>
              </a:r>
            </a:p>
            <a:p>
              <a:pPr algn="ctr" rtl="0"/>
              <a:r>
                <a:rPr lang="en-US" sz="2000">
                  <a:solidFill>
                    <a:schemeClr val="tx2"/>
                  </a:solidFill>
                </a:rPr>
                <a:t>Krankenversicherung</a:t>
              </a:r>
            </a:p>
          </p:txBody>
        </p:sp>
      </p:grpSp>
      <p:sp>
        <p:nvSpPr>
          <p:cNvPr id="2" name="Rectangle 1"/>
          <p:cNvSpPr/>
          <p:nvPr/>
        </p:nvSpPr>
        <p:spPr>
          <a:xfrm>
            <a:off x="2931621" y="1573619"/>
            <a:ext cx="7915907" cy="3170099"/>
          </a:xfrm>
          <a:prstGeom prst="rect">
            <a:avLst/>
          </a:prstGeom>
        </p:spPr>
        <p:txBody>
          <a:bodyPr wrap="square" rtlCol="0">
            <a:spAutoFit/>
          </a:bodyPr>
          <a:lstStyle/>
          <a:p>
            <a:pPr marL="369570" lvl="1" indent="-342900" rtl="0">
              <a:spcAft>
                <a:spcPts val="1200"/>
              </a:spcAft>
              <a:buFont typeface="Wingdings" panose="05000000000000000000" pitchFamily="2" charset="2"/>
              <a:buChar char="§"/>
            </a:pPr>
            <a:r>
              <a:rPr lang="en-US" sz="2800" b="1" dirty="0"/>
              <a:t>Monatliche Prämie:</a:t>
            </a:r>
            <a:r>
              <a:rPr lang="en-US" sz="2800" dirty="0"/>
              <a:t> </a:t>
            </a:r>
            <a:r>
              <a:rPr lang="en-US" sz="2400" dirty="0">
                <a:hlinkClick r:id="rId4"/>
              </a:rPr>
              <a:t>Basierend auf dem Einkommen</a:t>
            </a:r>
            <a:endParaRPr lang="en-US" sz="2400" dirty="0"/>
          </a:p>
          <a:p>
            <a:pPr marL="355600" lvl="1" indent="-342900" rtl="0">
              <a:spcAft>
                <a:spcPts val="1200"/>
              </a:spcAft>
              <a:buFont typeface="Wingdings" panose="05000000000000000000" pitchFamily="2" charset="2"/>
              <a:buChar char="§"/>
            </a:pPr>
            <a:r>
              <a:rPr lang="en-US" sz="2800" b="1" dirty="0"/>
              <a:t>Jährlicher </a:t>
            </a:r>
            <a:r>
              <a:rPr lang="en-US" sz="2800" b="1" dirty="0">
                <a:hlinkClick r:id="rId4"/>
              </a:rPr>
              <a:t>Selbstbehalt</a:t>
            </a:r>
            <a:r>
              <a:rPr lang="en-US" sz="2800" b="1" dirty="0"/>
              <a:t> </a:t>
            </a:r>
            <a:endParaRPr lang="en-US" sz="2400" b="1" dirty="0"/>
          </a:p>
          <a:p>
            <a:pPr marL="342900" lvl="1" indent="-342900" rtl="0">
              <a:buSzPct val="100000"/>
              <a:buFont typeface="Wingdings" panose="05000000000000000000" pitchFamily="2" charset="2"/>
              <a:buChar char="§"/>
            </a:pPr>
            <a:r>
              <a:rPr lang="en-US" sz="2800" b="1" dirty="0"/>
              <a:t>Mitversicherung:</a:t>
            </a:r>
            <a:r>
              <a:rPr lang="en-US" sz="2800" dirty="0"/>
              <a:t> </a:t>
            </a:r>
            <a:r>
              <a:rPr lang="en-US" sz="2400" dirty="0"/>
              <a:t>20 % Mitversicherung für die meisten abgedeckten Leistungen, wie z. B. ärztliche Leistungen. </a:t>
            </a:r>
          </a:p>
          <a:p>
            <a:pPr marL="800100" lvl="2" indent="-342900" rtl="0">
              <a:buSzPct val="100000"/>
              <a:buFont typeface="Wingdings" panose="05000000000000000000" pitchFamily="2" charset="2"/>
              <a:buChar char="§"/>
            </a:pPr>
            <a:r>
              <a:rPr lang="en-US" sz="2400" dirty="0"/>
              <a:t>0 $ für einige vorbeugende Dienste</a:t>
            </a:r>
          </a:p>
          <a:p>
            <a:pPr marL="800100" lvl="2" indent="-342900" rtl="0">
              <a:buSzPct val="100000"/>
              <a:buFont typeface="Wingdings" panose="05000000000000000000" pitchFamily="2" charset="2"/>
              <a:buChar char="§"/>
            </a:pPr>
            <a:r>
              <a:rPr lang="en-US" sz="2400" dirty="0"/>
              <a:t>+15 % für Anbieter, die den Auftrag nicht annehmen</a:t>
            </a:r>
            <a:br>
              <a:rPr lang="en-US" sz="2400" dirty="0"/>
            </a:br>
            <a:r>
              <a:rPr lang="en-US" sz="2400" dirty="0"/>
              <a:t>(der Medicare-Zahlungsbetrag)</a:t>
            </a:r>
          </a:p>
        </p:txBody>
      </p:sp>
      <p:sp>
        <p:nvSpPr>
          <p:cNvPr id="10" name="Slide Number Placeholder 9"/>
          <p:cNvSpPr>
            <a:spLocks noGrp="1"/>
          </p:cNvSpPr>
          <p:nvPr>
            <p:ph type="sldNum" sz="quarter" idx="12"/>
          </p:nvPr>
        </p:nvSpPr>
        <p:spPr/>
        <p:txBody>
          <a:bodyPr rtlCol="0"/>
          <a:lstStyle/>
          <a:p>
            <a:pPr rtl="0"/>
            <a:fld id="{844A7B69-93E2-4D34-896D-EFDD7F03AB74}" type="slidenum">
              <a:rPr lang="en-US" smtClean="0"/>
              <a:t>24</a:t>
            </a:fld>
            <a:endParaRPr lang="en-US"/>
          </a:p>
        </p:txBody>
      </p:sp>
      <p:sp>
        <p:nvSpPr>
          <p:cNvPr id="11" name="Rectangle: Rounded Corners 10"/>
          <p:cNvSpPr/>
          <p:nvPr/>
        </p:nvSpPr>
        <p:spPr>
          <a:xfrm>
            <a:off x="2931620" y="5507991"/>
            <a:ext cx="7682591" cy="10309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dirty="0"/>
              <a:t>Die Kosten ändern sich jedes Jahr. </a:t>
            </a:r>
            <a:br>
              <a:rPr lang="en-US" sz="2800" dirty="0"/>
            </a:br>
            <a:r>
              <a:rPr lang="en-US" sz="2800" b="1" dirty="0"/>
              <a:t>Aktuelle Kosten finden Sie unter </a:t>
            </a:r>
            <a:r>
              <a:rPr lang="en-US" sz="2800" b="1" dirty="0">
                <a:solidFill>
                  <a:schemeClr val="bg1"/>
                </a:solidFill>
                <a:hlinkClick r:id="rId4"/>
              </a:rPr>
              <a:t>medicare.gov</a:t>
            </a:r>
            <a:r>
              <a:rPr lang="en-US" sz="2800" b="1"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dirty="0">
                <a:solidFill>
                  <a:schemeClr val="bg1"/>
                </a:solidFill>
                <a:latin typeface="Arial" panose="020B0604020202020204" pitchFamily="34" charset="0"/>
                <a:cs typeface="Arial" panose="020B0604020202020204" pitchFamily="34" charset="0"/>
              </a:rPr>
              <a:t>Medicare Part B – Costs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536410" y="1338167"/>
            <a:ext cx="9629367" cy="461665"/>
          </a:xfrm>
          <a:prstGeom prst="rect">
            <a:avLst/>
          </a:prstGeom>
        </p:spPr>
        <p:txBody>
          <a:bodyPr wrap="none" rtlCol="0">
            <a:spAutoFit/>
          </a:bodyPr>
          <a:lstStyle/>
          <a:p>
            <a:r>
              <a:rPr lang="de-DE" sz="2400" b="1" dirty="0">
                <a:latin typeface="Arial" panose="020B0604020202020204" pitchFamily="34" charset="0"/>
                <a:cs typeface="Arial" panose="020B0604020202020204" pitchFamily="34" charset="0"/>
              </a:rPr>
              <a:t>Einkommensbezogener monatlicher Anpassungsbetrag (IRMAA)</a:t>
            </a:r>
            <a:endParaRPr lang="en-US" sz="2400" b="1" dirty="0">
              <a:latin typeface="Arial" panose="020B0604020202020204" pitchFamily="34" charset="0"/>
              <a:cs typeface="Arial" panose="020B0604020202020204" pitchFamily="34" charset="0"/>
            </a:endParaRPr>
          </a:p>
        </p:txBody>
      </p:sp>
      <p:sp>
        <p:nvSpPr>
          <p:cNvPr id="3" name="TextBox 2"/>
          <p:cNvSpPr txBox="1"/>
          <p:nvPr/>
        </p:nvSpPr>
        <p:spPr>
          <a:xfrm>
            <a:off x="1739899" y="1966572"/>
            <a:ext cx="8901596" cy="400110"/>
          </a:xfrm>
          <a:prstGeom prst="rect">
            <a:avLst/>
          </a:prstGeom>
          <a:noFill/>
        </p:spPr>
        <p:txBody>
          <a:bodyPr wrap="square" rtlCol="0">
            <a:spAutoFit/>
          </a:bodyPr>
          <a:lstStyle/>
          <a:p>
            <a:r>
              <a:rPr lang="de-DE" sz="2000" dirty="0"/>
              <a:t>Ihre Prämie für Teil B basiert auf Ihren Steuererklärungen der letzten zwei Jahre.</a:t>
            </a:r>
            <a:endParaRPr lang="en-US" sz="2000" dirty="0"/>
          </a:p>
        </p:txBody>
      </p:sp>
      <p:sp>
        <p:nvSpPr>
          <p:cNvPr id="8" name="Slide Number Placeholder 7"/>
          <p:cNvSpPr>
            <a:spLocks noGrp="1"/>
          </p:cNvSpPr>
          <p:nvPr>
            <p:ph type="sldNum" sz="quarter" idx="12"/>
          </p:nvPr>
        </p:nvSpPr>
        <p:spPr/>
        <p:txBody>
          <a:bodyPr rtlCol="0"/>
          <a:lstStyle/>
          <a:p>
            <a:pPr rtl="0"/>
            <a:fld id="{844A7B69-93E2-4D34-896D-EFDD7F03AB7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26</a:t>
            </a:fld>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B – Präventive Leistungen</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4173256" y="1428453"/>
            <a:ext cx="4057521" cy="584775"/>
          </a:xfrm>
          <a:prstGeom prst="rect">
            <a:avLst/>
          </a:prstGeom>
        </p:spPr>
        <p:txBody>
          <a:bodyPr wrap="none" rtlCol="0">
            <a:spAutoFit/>
          </a:bodyPr>
          <a:lstStyle/>
          <a:p>
            <a:pPr rtl="0"/>
            <a:r>
              <a:rPr lang="en-US" sz="3200" b="1">
                <a:latin typeface="Arial" panose="020B0604020202020204" pitchFamily="34" charset="0"/>
                <a:cs typeface="Arial" panose="020B0604020202020204" pitchFamily="34" charset="0"/>
              </a:rPr>
              <a:t>Präventive Dienste</a:t>
            </a:r>
            <a:endParaRPr lang="en-US" sz="3200" b="1" dirty="0">
              <a:latin typeface="Arial" panose="020B0604020202020204" pitchFamily="34" charset="0"/>
              <a:cs typeface="Arial" panose="020B0604020202020204" pitchFamily="34" charset="0"/>
            </a:endParaRPr>
          </a:p>
        </p:txBody>
      </p:sp>
      <p:sp>
        <p:nvSpPr>
          <p:cNvPr id="3" name="Rectangle 2"/>
          <p:cNvSpPr/>
          <p:nvPr/>
        </p:nvSpPr>
        <p:spPr>
          <a:xfrm>
            <a:off x="2942163" y="2482791"/>
            <a:ext cx="6798365" cy="2000548"/>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en-US" sz="2600" dirty="0">
                <a:cs typeface="Arial" panose="020B0604020202020204" pitchFamily="34" charset="0"/>
              </a:rPr>
              <a:t>Willkommen bei Medicare Visit</a:t>
            </a:r>
          </a:p>
          <a:p>
            <a:pPr marL="342900" indent="-342900" rtl="0">
              <a:spcAft>
                <a:spcPts val="1200"/>
              </a:spcAft>
              <a:buFont typeface="Wingdings" panose="05000000000000000000" pitchFamily="2" charset="2"/>
              <a:buChar char="§"/>
              <a:defRPr/>
            </a:pPr>
            <a:r>
              <a:rPr lang="en-US" sz="2600" dirty="0">
                <a:cs typeface="Arial" panose="020B0604020202020204" pitchFamily="34" charset="0"/>
              </a:rPr>
              <a:t>Jährlicher Wellness-Besuch</a:t>
            </a:r>
          </a:p>
          <a:p>
            <a:pPr marL="342900" indent="-342900" rtl="0">
              <a:spcAft>
                <a:spcPts val="600"/>
              </a:spcAft>
              <a:buFont typeface="Wingdings" panose="05000000000000000000" pitchFamily="2" charset="2"/>
              <a:buChar char="§"/>
              <a:defRPr/>
            </a:pPr>
            <a:r>
              <a:rPr lang="en-US" sz="2600" dirty="0">
                <a:cs typeface="Arial" panose="020B0604020202020204" pitchFamily="34" charset="0"/>
              </a:rPr>
              <a:t>Zusätzliche Untersuchungen/Tests/Dienstleistungen</a:t>
            </a:r>
            <a:br>
              <a:rPr lang="en-US" altLang="en-US" sz="2600" dirty="0">
                <a:cs typeface="Arial" panose="020B0604020202020204" pitchFamily="34" charset="0"/>
              </a:rPr>
            </a:br>
            <a:r>
              <a:rPr lang="en-US" sz="2600" dirty="0">
                <a:cs typeface="Arial" panose="020B0604020202020204" pitchFamily="34" charset="0"/>
              </a:rPr>
              <a:t>(</a:t>
            </a:r>
            <a:r>
              <a:rPr lang="en-US" sz="2000" dirty="0">
                <a:latin typeface="Arial" panose="020B0604020202020204" pitchFamily="34" charset="0"/>
                <a:cs typeface="Arial" panose="020B0604020202020204" pitchFamily="34" charset="0"/>
              </a:rPr>
              <a:t>Die meisten sind ohne Selbstbeteiligung oder Zuzahlung abgedeckt)</a:t>
            </a:r>
          </a:p>
        </p:txBody>
      </p:sp>
      <p:sp>
        <p:nvSpPr>
          <p:cNvPr id="7" name="Rectangle 6"/>
          <p:cNvSpPr/>
          <p:nvPr/>
        </p:nvSpPr>
        <p:spPr>
          <a:xfrm>
            <a:off x="8941025" y="3919434"/>
            <a:ext cx="2862167" cy="2246769"/>
          </a:xfrm>
          <a:prstGeom prst="rect">
            <a:avLst/>
          </a:prstGeom>
          <a:solidFill>
            <a:schemeClr val="accent1">
              <a:lumMod val="20000"/>
              <a:lumOff val="80000"/>
            </a:schemeClr>
          </a:solidFill>
          <a:ln>
            <a:solidFill>
              <a:schemeClr val="tx1"/>
            </a:solidFill>
          </a:ln>
        </p:spPr>
        <p:txBody>
          <a:bodyPr wrap="square" rtlCol="0">
            <a:spAutoFit/>
          </a:bodyPr>
          <a:lstStyle/>
          <a:p>
            <a:pPr algn="ctr" rtl="0">
              <a:defRPr/>
            </a:pPr>
            <a:r>
              <a:rPr lang="en-US" sz="2000" dirty="0">
                <a:latin typeface="Arial" panose="020B0604020202020204" pitchFamily="34" charset="0"/>
                <a:cs typeface="Arial" panose="020B0604020202020204" pitchFamily="34" charset="0"/>
              </a:rPr>
              <a:t>Sehen Sie sich die Tabelle mit den vorbeugenden Diensten an und</a:t>
            </a:r>
          </a:p>
          <a:p>
            <a:pPr algn="ctr" rtl="0">
              <a:defRPr/>
            </a:pPr>
            <a:r>
              <a:rPr lang="en-US" sz="2000" dirty="0">
                <a:latin typeface="Arial" panose="020B0604020202020204" pitchFamily="34" charset="0"/>
                <a:cs typeface="Arial" panose="020B0604020202020204" pitchFamily="34" charset="0"/>
              </a:rPr>
              <a:t>Besprechen Sie Ihren Präventionsplan mit Ihrem Arzt.</a:t>
            </a:r>
          </a:p>
        </p:txBody>
      </p:sp>
      <p:sp>
        <p:nvSpPr>
          <p:cNvPr id="8" name="Rectangle 7"/>
          <p:cNvSpPr/>
          <p:nvPr/>
        </p:nvSpPr>
        <p:spPr>
          <a:xfrm>
            <a:off x="2942162" y="5088984"/>
            <a:ext cx="5910289" cy="707886"/>
          </a:xfrm>
          <a:prstGeom prst="rect">
            <a:avLst/>
          </a:prstGeom>
        </p:spPr>
        <p:txBody>
          <a:bodyPr wrap="square" rtlCol="0">
            <a:spAutoFit/>
          </a:bodyPr>
          <a:lstStyle/>
          <a:p>
            <a:pPr rtl="0"/>
            <a:r>
              <a:rPr lang="en-US" sz="2000" b="1" i="1">
                <a:latin typeface="+mj-lt"/>
                <a:cs typeface="Times New Roman" panose="02020603050405020304" pitchFamily="18" charset="0"/>
              </a:rPr>
              <a:t>„Eine Unze Vorbeugung ist ein Pfund Heilung wert“</a:t>
            </a:r>
          </a:p>
          <a:p>
            <a:pPr rtl="0"/>
            <a:r>
              <a:rPr lang="en-US" sz="2000" b="1" i="1">
                <a:latin typeface="+mj-lt"/>
                <a:cs typeface="Times New Roman" panose="02020603050405020304" pitchFamily="18" charset="0"/>
              </a:rPr>
              <a:t>			-Benjamin Franklin</a:t>
            </a:r>
          </a:p>
        </p:txBody>
      </p:sp>
      <p:pic>
        <p:nvPicPr>
          <p:cNvPr id="9" name="irc_mi" descr="https://s-media-cache-ak0.pinimg.com/564x/84/9a/a5/849aa54e0104a41171a5464f803e4a5d.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613" y="2166602"/>
            <a:ext cx="1139687" cy="16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title="Part B icon"/>
          <p:cNvGrpSpPr/>
          <p:nvPr/>
        </p:nvGrpSpPr>
        <p:grpSpPr>
          <a:xfrm>
            <a:off x="272295" y="2197384"/>
            <a:ext cx="1781791" cy="1868853"/>
            <a:chOff x="153025" y="1963783"/>
            <a:chExt cx="1568748" cy="1393109"/>
          </a:xfrm>
        </p:grpSpPr>
        <p:pic>
          <p:nvPicPr>
            <p:cNvPr id="11" name="Picture 10" title="Part B icon"/>
            <p:cNvPicPr>
              <a:picLocks noChangeAspect="1"/>
            </p:cNvPicPr>
            <p:nvPr/>
          </p:nvPicPr>
          <p:blipFill>
            <a:blip r:embed="rId5" cstate="email"/>
            <a:stretch>
              <a:fillRect/>
            </a:stretch>
          </p:blipFill>
          <p:spPr>
            <a:xfrm>
              <a:off x="583532" y="1963783"/>
              <a:ext cx="707734" cy="624371"/>
            </a:xfrm>
            <a:prstGeom prst="rect">
              <a:avLst/>
            </a:prstGeom>
          </p:spPr>
        </p:pic>
        <p:sp>
          <p:nvSpPr>
            <p:cNvPr id="12" name="TextBox 11"/>
            <p:cNvSpPr txBox="1"/>
            <p:nvPr/>
          </p:nvSpPr>
          <p:spPr>
            <a:xfrm>
              <a:off x="153025" y="2599781"/>
              <a:ext cx="1568748" cy="757111"/>
            </a:xfrm>
            <a:prstGeom prst="rect">
              <a:avLst/>
            </a:prstGeom>
            <a:noFill/>
          </p:spPr>
          <p:txBody>
            <a:bodyPr wrap="square" rtlCol="0">
              <a:spAutoFit/>
            </a:bodyPr>
            <a:lstStyle/>
            <a:p>
              <a:pPr algn="ctr" rtl="0"/>
              <a:r>
                <a:rPr lang="en-US" sz="2000" b="1">
                  <a:solidFill>
                    <a:schemeClr val="tx2"/>
                  </a:solidFill>
                </a:rPr>
                <a:t>Teil B</a:t>
              </a:r>
            </a:p>
            <a:p>
              <a:pPr algn="ctr" rtl="0"/>
              <a:r>
                <a:rPr lang="en-US" sz="2000">
                  <a:solidFill>
                    <a:schemeClr val="tx2"/>
                  </a:solidFill>
                </a:rPr>
                <a:t>Krankenversicherung</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27</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B – Präventive Leistungen</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2054088" y="1233366"/>
            <a:ext cx="8277690" cy="584775"/>
          </a:xfrm>
          <a:prstGeom prst="rect">
            <a:avLst/>
          </a:prstGeom>
        </p:spPr>
        <p:txBody>
          <a:bodyPr wrap="square" rtlCol="0">
            <a:spAutoFit/>
          </a:bodyPr>
          <a:lstStyle/>
          <a:p>
            <a:pPr algn="ctr" rtl="0"/>
            <a:r>
              <a:rPr lang="en-US" sz="3200" b="1" dirty="0">
                <a:latin typeface="Arial" panose="020B0604020202020204" pitchFamily="34" charset="0"/>
                <a:cs typeface="Arial" panose="020B0604020202020204" pitchFamily="34" charset="0"/>
              </a:rPr>
              <a:t>„Willkommen bei Medicare“-Besuch</a:t>
            </a:r>
          </a:p>
        </p:txBody>
      </p:sp>
      <p:sp>
        <p:nvSpPr>
          <p:cNvPr id="3" name="Rectangle 2"/>
          <p:cNvSpPr/>
          <p:nvPr/>
        </p:nvSpPr>
        <p:spPr>
          <a:xfrm>
            <a:off x="3525078" y="1943511"/>
            <a:ext cx="7214640" cy="4431983"/>
          </a:xfrm>
          <a:prstGeom prst="rect">
            <a:avLst/>
          </a:prstGeom>
        </p:spPr>
        <p:txBody>
          <a:bodyPr wrap="square" rtlCol="0">
            <a:spAutoFit/>
          </a:bodyPr>
          <a:lstStyle/>
          <a:p>
            <a:pPr rtl="0"/>
            <a:r>
              <a:rPr lang="en-US" sz="2000" b="1" dirty="0">
                <a:cs typeface="Arial" panose="020B0604020202020204" pitchFamily="34" charset="0"/>
              </a:rPr>
              <a:t>Beinhaltet:</a:t>
            </a:r>
          </a:p>
          <a:p>
            <a:pPr marL="800100" lvl="1" indent="-342900" rtl="0">
              <a:spcAft>
                <a:spcPts val="1200"/>
              </a:spcAft>
              <a:buFont typeface="Wingdings" panose="05000000000000000000" pitchFamily="2" charset="2"/>
              <a:buChar char="§"/>
            </a:pPr>
            <a:r>
              <a:rPr lang="en-US" sz="2000" dirty="0">
                <a:cs typeface="Arial" panose="020B0604020202020204" pitchFamily="34" charset="0"/>
              </a:rPr>
              <a:t>Größe, Gewicht und Blutdruck </a:t>
            </a:r>
          </a:p>
          <a:p>
            <a:pPr marL="800100" lvl="1" indent="-342900" rtl="0">
              <a:spcAft>
                <a:spcPts val="1200"/>
              </a:spcAft>
              <a:buFont typeface="Wingdings" panose="05000000000000000000" pitchFamily="2" charset="2"/>
              <a:buChar char="§"/>
            </a:pPr>
            <a:r>
              <a:rPr lang="en-US" sz="2000" dirty="0">
                <a:cs typeface="Arial" panose="020B0604020202020204" pitchFamily="34" charset="0"/>
              </a:rPr>
              <a:t>Body-Mass-Index</a:t>
            </a:r>
          </a:p>
          <a:p>
            <a:pPr marL="800100" lvl="1" indent="-342900" rtl="0">
              <a:spcAft>
                <a:spcPts val="1200"/>
              </a:spcAft>
              <a:buFont typeface="Wingdings" panose="05000000000000000000" pitchFamily="2" charset="2"/>
              <a:buChar char="§"/>
            </a:pPr>
            <a:r>
              <a:rPr lang="en-US" sz="2000" dirty="0">
                <a:cs typeface="Arial" panose="020B0604020202020204" pitchFamily="34" charset="0"/>
              </a:rPr>
              <a:t>Sehtest</a:t>
            </a:r>
          </a:p>
          <a:p>
            <a:pPr marL="800100" lvl="1" indent="-342900" rtl="0">
              <a:spcAft>
                <a:spcPts val="1200"/>
              </a:spcAft>
              <a:buFont typeface="Wingdings" panose="05000000000000000000" pitchFamily="2" charset="2"/>
              <a:buChar char="§"/>
            </a:pPr>
            <a:r>
              <a:rPr lang="en-US" sz="2000" dirty="0">
                <a:cs typeface="Arial" panose="020B0604020202020204" pitchFamily="34" charset="0"/>
              </a:rPr>
              <a:t>Überprüfung des potenziellen Risikos für Depressionen und des Sicherheitsniveaus</a:t>
            </a:r>
          </a:p>
          <a:p>
            <a:pPr marL="800100" lvl="1" indent="-342900" rtl="0">
              <a:spcAft>
                <a:spcPts val="1200"/>
              </a:spcAft>
              <a:buFont typeface="Wingdings" panose="05000000000000000000" pitchFamily="2" charset="2"/>
              <a:buChar char="§"/>
            </a:pPr>
            <a:r>
              <a:rPr lang="en-US" sz="2000" dirty="0">
                <a:cs typeface="Arial" panose="020B0604020202020204" pitchFamily="34" charset="0"/>
              </a:rPr>
              <a:t>Diskussion über Patientenverfügungen, wenn Sie möchten</a:t>
            </a:r>
          </a:p>
          <a:p>
            <a:pPr marL="800100" lvl="1" indent="-342900" rtl="0">
              <a:spcAft>
                <a:spcPts val="1200"/>
              </a:spcAft>
              <a:buFont typeface="Wingdings" panose="05000000000000000000" pitchFamily="2" charset="2"/>
              <a:buChar char="§"/>
            </a:pPr>
            <a:r>
              <a:rPr lang="en-US" sz="2000" dirty="0">
                <a:cs typeface="Arial" panose="020B0604020202020204" pitchFamily="34" charset="0"/>
              </a:rPr>
              <a:t>Ein schriftlicher Plan bezüglich der erforderlichen Untersuchungen, Impfungen und anderen vorbeugenden Maßnahmen</a:t>
            </a:r>
          </a:p>
          <a:p>
            <a:pPr rtl="0"/>
            <a:r>
              <a:rPr lang="en-US" sz="2200" b="1" i="1" dirty="0">
                <a:cs typeface="Arial" panose="020B0604020202020204" pitchFamily="34" charset="0"/>
              </a:rPr>
              <a:t>Notiz:  KEINE körperliche Untersuchung!</a:t>
            </a:r>
          </a:p>
        </p:txBody>
      </p:sp>
      <p:sp>
        <p:nvSpPr>
          <p:cNvPr id="7" name="TextBox 6"/>
          <p:cNvSpPr txBox="1"/>
          <p:nvPr/>
        </p:nvSpPr>
        <p:spPr>
          <a:xfrm>
            <a:off x="577094" y="1943512"/>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en-US" sz="2800" b="1"/>
              <a:t>Präventive Dienste</a:t>
            </a:r>
          </a:p>
        </p:txBody>
      </p:sp>
      <p:grpSp>
        <p:nvGrpSpPr>
          <p:cNvPr id="8" name="Group 7" title="Part B icon"/>
          <p:cNvGrpSpPr/>
          <p:nvPr/>
        </p:nvGrpSpPr>
        <p:grpSpPr>
          <a:xfrm>
            <a:off x="610849" y="3749167"/>
            <a:ext cx="1781791" cy="1868853"/>
            <a:chOff x="153025" y="1963783"/>
            <a:chExt cx="1568748" cy="1393109"/>
          </a:xfrm>
        </p:grpSpPr>
        <p:pic>
          <p:nvPicPr>
            <p:cNvPr id="9" name="Picture 8" title="Part B icon"/>
            <p:cNvPicPr>
              <a:picLocks noChangeAspect="1"/>
            </p:cNvPicPr>
            <p:nvPr/>
          </p:nvPicPr>
          <p:blipFill>
            <a:blip r:embed="rId3" cstate="email"/>
            <a:stretch>
              <a:fillRect/>
            </a:stretch>
          </p:blipFill>
          <p:spPr>
            <a:xfrm>
              <a:off x="583532" y="1963783"/>
              <a:ext cx="707734" cy="624371"/>
            </a:xfrm>
            <a:prstGeom prst="rect">
              <a:avLst/>
            </a:prstGeom>
          </p:spPr>
        </p:pic>
        <p:sp>
          <p:nvSpPr>
            <p:cNvPr id="10" name="TextBox 9"/>
            <p:cNvSpPr txBox="1"/>
            <p:nvPr/>
          </p:nvSpPr>
          <p:spPr>
            <a:xfrm>
              <a:off x="153025" y="2599781"/>
              <a:ext cx="1568748" cy="757111"/>
            </a:xfrm>
            <a:prstGeom prst="rect">
              <a:avLst/>
            </a:prstGeom>
            <a:noFill/>
          </p:spPr>
          <p:txBody>
            <a:bodyPr wrap="square" rtlCol="0">
              <a:spAutoFit/>
            </a:bodyPr>
            <a:lstStyle/>
            <a:p>
              <a:pPr algn="ctr" rtl="0"/>
              <a:r>
                <a:rPr lang="en-US" sz="2000" b="1">
                  <a:solidFill>
                    <a:schemeClr val="tx2"/>
                  </a:solidFill>
                </a:rPr>
                <a:t>Teil B</a:t>
              </a:r>
            </a:p>
            <a:p>
              <a:pPr algn="ctr" rtl="0"/>
              <a:r>
                <a:rPr lang="en-US" sz="2000">
                  <a:solidFill>
                    <a:schemeClr val="tx2"/>
                  </a:solidFill>
                </a:rPr>
                <a:t>Krankenversicherung</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28</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B – Präventive Leistungen</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4362962" y="1233366"/>
            <a:ext cx="4247638" cy="584775"/>
          </a:xfrm>
          <a:prstGeom prst="rect">
            <a:avLst/>
          </a:prstGeom>
        </p:spPr>
        <p:txBody>
          <a:bodyPr wrap="none" rtlCol="0">
            <a:spAutoFit/>
          </a:bodyPr>
          <a:lstStyle/>
          <a:p>
            <a:pPr rtl="0"/>
            <a:r>
              <a:rPr lang="en-US" sz="3200" b="1" dirty="0">
                <a:latin typeface="Arial" panose="020B0604020202020204" pitchFamily="34" charset="0"/>
                <a:cs typeface="Arial" panose="020B0604020202020204" pitchFamily="34" charset="0"/>
              </a:rPr>
              <a:t>Jährlicher Wellness-Besuch</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2689412" y="1936584"/>
            <a:ext cx="8664388" cy="4801314"/>
          </a:xfrm>
          <a:prstGeom prst="rect">
            <a:avLst/>
          </a:prstGeom>
        </p:spPr>
        <p:txBody>
          <a:bodyPr wrap="square" rtlCol="0">
            <a:spAutoFit/>
          </a:bodyPr>
          <a:lstStyle/>
          <a:p>
            <a:pPr rtl="0"/>
            <a:r>
              <a:rPr lang="en-US" sz="2400" b="1" dirty="0">
                <a:cs typeface="Arial" panose="020B0604020202020204" pitchFamily="34" charset="0"/>
              </a:rPr>
              <a:t>Beinhaltet</a:t>
            </a:r>
            <a:r>
              <a:rPr lang="en-US" sz="2200" dirty="0">
                <a:cs typeface="Arial" panose="020B0604020202020204" pitchFamily="34" charset="0"/>
              </a:rPr>
              <a:t>:</a:t>
            </a:r>
            <a:r>
              <a:rPr lang="en-US" sz="2200" b="1" dirty="0">
                <a:cs typeface="Arial" panose="020B0604020202020204" pitchFamily="34" charset="0"/>
              </a:rPr>
              <a:t> </a:t>
            </a:r>
          </a:p>
          <a:p>
            <a:pPr marL="800100" lvl="1" indent="-342900" rtl="0">
              <a:buFont typeface="Wingdings" panose="05000000000000000000" pitchFamily="2" charset="2"/>
              <a:buChar char="§"/>
            </a:pPr>
            <a:r>
              <a:rPr lang="en-US" sz="2200" dirty="0">
                <a:cs typeface="Arial" panose="020B0604020202020204" pitchFamily="34" charset="0"/>
              </a:rPr>
              <a:t>Überprüfung der Kranken- und Familiengeschichte</a:t>
            </a:r>
          </a:p>
          <a:p>
            <a:pPr marL="800100" lvl="1" indent="-342900" rtl="0">
              <a:spcAft>
                <a:spcPts val="600"/>
              </a:spcAft>
              <a:buFont typeface="Wingdings" panose="05000000000000000000" pitchFamily="2" charset="2"/>
              <a:buChar char="§"/>
            </a:pPr>
            <a:r>
              <a:rPr lang="en-US" sz="2200" dirty="0">
                <a:cs typeface="Arial" panose="020B0604020202020204" pitchFamily="34" charset="0"/>
              </a:rPr>
              <a:t>Erstellen Sie eine Liste der aktuellen Anbieter und Rezepte</a:t>
            </a:r>
          </a:p>
          <a:p>
            <a:pPr marL="800100" lvl="1" indent="-342900" rtl="0">
              <a:spcAft>
                <a:spcPts val="600"/>
              </a:spcAft>
              <a:buFont typeface="Wingdings" panose="05000000000000000000" pitchFamily="2" charset="2"/>
              <a:buChar char="§"/>
            </a:pPr>
            <a:r>
              <a:rPr lang="en-US" sz="2200" dirty="0">
                <a:cs typeface="Arial" panose="020B0604020202020204" pitchFamily="34" charset="0"/>
              </a:rPr>
              <a:t>Notieren Sie Größe, Gewicht und Blutdruck</a:t>
            </a:r>
          </a:p>
          <a:p>
            <a:pPr marL="800100" lvl="1" indent="-342900" rtl="0">
              <a:spcAft>
                <a:spcPts val="600"/>
              </a:spcAft>
              <a:buFont typeface="Wingdings" panose="05000000000000000000" pitchFamily="2" charset="2"/>
              <a:buChar char="§"/>
            </a:pPr>
            <a:r>
              <a:rPr lang="en-US" sz="2200" dirty="0">
                <a:cs typeface="Arial" panose="020B0604020202020204" pitchFamily="34" charset="0"/>
              </a:rPr>
              <a:t>Erstellen Sie eine Liste mit Risikofaktoren und Behandlungsmöglichkeiten</a:t>
            </a:r>
          </a:p>
          <a:p>
            <a:pPr marL="800100" lvl="1" indent="-342900" rtl="0">
              <a:spcAft>
                <a:spcPts val="600"/>
              </a:spcAft>
              <a:buFont typeface="Wingdings" panose="05000000000000000000" pitchFamily="2" charset="2"/>
              <a:buChar char="§"/>
            </a:pPr>
            <a:r>
              <a:rPr lang="en-US" sz="2200" dirty="0">
                <a:cs typeface="Arial" panose="020B0604020202020204" pitchFamily="34" charset="0"/>
              </a:rPr>
              <a:t>Erkennung einer kognitiven Beeinträchtigung</a:t>
            </a:r>
          </a:p>
          <a:p>
            <a:pPr marL="800100" lvl="1" indent="-342900" rtl="0">
              <a:spcAft>
                <a:spcPts val="600"/>
              </a:spcAft>
              <a:buFont typeface="Wingdings" panose="05000000000000000000" pitchFamily="2" charset="2"/>
              <a:buChar char="§"/>
            </a:pPr>
            <a:r>
              <a:rPr lang="en-US" sz="2200" dirty="0">
                <a:cs typeface="Arial" panose="020B0604020202020204" pitchFamily="34" charset="0"/>
              </a:rPr>
              <a:t>Erstellen Sie einen Zeitplan für Untersuchungen für geeignete präventive Dienste</a:t>
            </a:r>
          </a:p>
          <a:p>
            <a:pPr marL="800100" lvl="1" indent="-342900" rtl="0">
              <a:spcAft>
                <a:spcPts val="1800"/>
              </a:spcAft>
              <a:buFont typeface="Wingdings" panose="05000000000000000000" pitchFamily="2" charset="2"/>
              <a:buChar char="§"/>
            </a:pPr>
            <a:r>
              <a:rPr lang="en-US" sz="2200" dirty="0">
                <a:cs typeface="Arial" panose="020B0604020202020204" pitchFamily="34" charset="0"/>
              </a:rPr>
              <a:t>Bieten Sie personalisierte Gesundheitsberatung an</a:t>
            </a:r>
          </a:p>
          <a:p>
            <a:pPr rtl="0">
              <a:spcAft>
                <a:spcPts val="600"/>
              </a:spcAft>
            </a:pPr>
            <a:r>
              <a:rPr lang="en-US" sz="2200" b="1" dirty="0">
                <a:latin typeface="Arial" panose="020B0604020202020204" pitchFamily="34" charset="0"/>
                <a:cs typeface="Arial" panose="020B0604020202020204" pitchFamily="34" charset="0"/>
              </a:rPr>
              <a:t>Notiz:  </a:t>
            </a:r>
            <a:r>
              <a:rPr lang="en-US" sz="2200" dirty="0">
                <a:latin typeface="Arial" panose="020B0604020202020204" pitchFamily="34" charset="0"/>
                <a:cs typeface="Arial" panose="020B0604020202020204" pitchFamily="34" charset="0"/>
              </a:rPr>
              <a:t>Keine physische.  Gutschein </a:t>
            </a:r>
            <a:r>
              <a:rPr lang="en-US" sz="2200" b="1" i="1" dirty="0">
                <a:latin typeface="Arial" panose="020B0604020202020204" pitchFamily="34" charset="0"/>
                <a:cs typeface="Arial" panose="020B0604020202020204" pitchFamily="34" charset="0"/>
              </a:rPr>
              <a:t> ein mal jährlich Wellness	Besuch bitte 	</a:t>
            </a:r>
            <a:r>
              <a:rPr lang="en-US" sz="2200" dirty="0">
                <a:latin typeface="Arial" panose="020B0604020202020204" pitchFamily="34" charset="0"/>
                <a:cs typeface="Arial" panose="020B0604020202020204" pitchFamily="34" charset="0"/>
              </a:rPr>
              <a:t>namentlich buchen.</a:t>
            </a:r>
            <a:endParaRPr lang="en-US" dirty="0"/>
          </a:p>
        </p:txBody>
      </p:sp>
      <p:sp>
        <p:nvSpPr>
          <p:cNvPr id="8" name="TextBox 7"/>
          <p:cNvSpPr txBox="1"/>
          <p:nvPr/>
        </p:nvSpPr>
        <p:spPr>
          <a:xfrm>
            <a:off x="577094" y="1943512"/>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en-US" sz="2800" b="1"/>
              <a:t>Präventiver Service</a:t>
            </a:r>
          </a:p>
        </p:txBody>
      </p:sp>
      <p:grpSp>
        <p:nvGrpSpPr>
          <p:cNvPr id="9" name="Group 8" title="Part B icon"/>
          <p:cNvGrpSpPr/>
          <p:nvPr/>
        </p:nvGrpSpPr>
        <p:grpSpPr>
          <a:xfrm>
            <a:off x="610849" y="3749168"/>
            <a:ext cx="1781791" cy="1868853"/>
            <a:chOff x="153025" y="1963783"/>
            <a:chExt cx="1568748" cy="1393109"/>
          </a:xfrm>
        </p:grpSpPr>
        <p:pic>
          <p:nvPicPr>
            <p:cNvPr id="10" name="Picture 9" title="Part B icon"/>
            <p:cNvPicPr>
              <a:picLocks noChangeAspect="1"/>
            </p:cNvPicPr>
            <p:nvPr/>
          </p:nvPicPr>
          <p:blipFill>
            <a:blip r:embed="rId3" cstate="email"/>
            <a:stretch>
              <a:fillRect/>
            </a:stretch>
          </p:blipFill>
          <p:spPr>
            <a:xfrm>
              <a:off x="583532" y="1963783"/>
              <a:ext cx="707734" cy="624371"/>
            </a:xfrm>
            <a:prstGeom prst="rect">
              <a:avLst/>
            </a:prstGeom>
          </p:spPr>
        </p:pic>
        <p:sp>
          <p:nvSpPr>
            <p:cNvPr id="11" name="TextBox 10"/>
            <p:cNvSpPr txBox="1"/>
            <p:nvPr/>
          </p:nvSpPr>
          <p:spPr>
            <a:xfrm>
              <a:off x="153025" y="2599781"/>
              <a:ext cx="1568748" cy="757111"/>
            </a:xfrm>
            <a:prstGeom prst="rect">
              <a:avLst/>
            </a:prstGeom>
            <a:noFill/>
          </p:spPr>
          <p:txBody>
            <a:bodyPr wrap="square" rtlCol="0">
              <a:spAutoFit/>
            </a:bodyPr>
            <a:lstStyle/>
            <a:p>
              <a:pPr algn="ctr" rtl="0"/>
              <a:r>
                <a:rPr lang="en-US" sz="2000" b="1">
                  <a:solidFill>
                    <a:schemeClr val="tx2"/>
                  </a:solidFill>
                </a:rPr>
                <a:t>Teil B</a:t>
              </a:r>
            </a:p>
            <a:p>
              <a:pPr algn="ctr" rtl="0"/>
              <a:r>
                <a:rPr lang="en-US" sz="2000">
                  <a:solidFill>
                    <a:schemeClr val="tx2"/>
                  </a:solidFill>
                </a:rPr>
                <a:t>Krankenversicherung</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531" y="1570632"/>
            <a:ext cx="10663222" cy="3093154"/>
          </a:xfrm>
          <a:prstGeom prst="rect">
            <a:avLst/>
          </a:prstGeom>
        </p:spPr>
        <p:txBody>
          <a:bodyPr wrap="square" rtlCol="0">
            <a:spAutoFit/>
          </a:bodyPr>
          <a:lstStyle/>
          <a:p>
            <a:pPr rtl="0">
              <a:spcAft>
                <a:spcPts val="1200"/>
              </a:spcAft>
              <a:defRPr/>
            </a:pPr>
            <a:r>
              <a:rPr lang="en-US" sz="3600" dirty="0">
                <a:cs typeface="Arial" panose="020B0604020202020204" pitchFamily="34" charset="0"/>
              </a:rPr>
              <a:t>Für </a:t>
            </a:r>
            <a:r>
              <a:rPr lang="en-US" sz="3600" b="1" dirty="0">
                <a:cs typeface="Arial" panose="020B0604020202020204" pitchFamily="34" charset="0"/>
              </a:rPr>
              <a:t>kostenlose und unvoreingenommene Hilfe bei Medicare </a:t>
            </a:r>
            <a:r>
              <a:rPr lang="en-US" sz="3600" dirty="0">
                <a:cs typeface="Arial" panose="020B0604020202020204" pitchFamily="34" charset="0"/>
              </a:rPr>
              <a:t>wenden Sie sich an das Wisconsin State Health Insurance Assistance Program:</a:t>
            </a:r>
          </a:p>
          <a:p>
            <a:pPr marL="457200" indent="-457200" rtl="0">
              <a:spcAft>
                <a:spcPts val="600"/>
              </a:spcAft>
              <a:buFont typeface="Arial" panose="020B0604020202020204" pitchFamily="34" charset="0"/>
              <a:buChar char="•"/>
              <a:defRPr/>
            </a:pPr>
            <a:r>
              <a:rPr lang="en-US" sz="3600" dirty="0">
                <a:cs typeface="Arial" panose="020B0604020202020204" pitchFamily="34" charset="0"/>
              </a:rPr>
              <a:t>Rufen Sie die Medigap-Helpline unter 1-800-242-1060 an.</a:t>
            </a:r>
          </a:p>
          <a:p>
            <a:pPr marL="457200" indent="-457200" rtl="0">
              <a:spcAft>
                <a:spcPts val="600"/>
              </a:spcAft>
              <a:buFont typeface="Arial" panose="020B0604020202020204" pitchFamily="34" charset="0"/>
              <a:buChar char="•"/>
              <a:defRPr/>
            </a:pPr>
            <a:r>
              <a:rPr lang="en-US" sz="3600" dirty="0">
                <a:cs typeface="Arial" panose="020B0604020202020204" pitchFamily="34" charset="0"/>
              </a:rPr>
              <a:t>Besuchen Sie die Website des Wisconsin Department of Health Services unter </a:t>
            </a:r>
            <a:r>
              <a:rPr lang="en-US" sz="3600" dirty="0">
                <a:cs typeface="Arial" panose="020B0604020202020204" pitchFamily="34" charset="0"/>
                <a:hlinkClick r:id="rId3"/>
              </a:rPr>
              <a:t>dhs.wi.gov/medicare-help</a:t>
            </a:r>
            <a:r>
              <a:rPr lang="en-US"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29</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Lokale Hilfe für Menschen mit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493" y="1716422"/>
            <a:ext cx="6523768" cy="400613"/>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Präsentationsübersicht</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p:cNvSpPr txBox="1"/>
          <p:nvPr/>
        </p:nvSpPr>
        <p:spPr>
          <a:xfrm>
            <a:off x="2073349" y="1766116"/>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sz="2600" b="1" dirty="0">
                <a:cs typeface="Arial" panose="020B0604020202020204" pitchFamily="34" charset="0"/>
              </a:rPr>
              <a:t>Teil 1: 	Anmeldung bei Medicare </a:t>
            </a:r>
          </a:p>
          <a:p>
            <a:pPr marL="0" indent="0" rtl="0">
              <a:spcAft>
                <a:spcPts val="600"/>
              </a:spcAft>
              <a:buNone/>
            </a:pPr>
            <a:r>
              <a:rPr lang="en-US" sz="2600" b="1" dirty="0">
                <a:cs typeface="Arial" panose="020B0604020202020204" pitchFamily="34" charset="0"/>
              </a:rPr>
              <a:t>Teil 2:</a:t>
            </a:r>
            <a:r>
              <a:rPr lang="en-US" sz="2600" dirty="0">
                <a:cs typeface="Arial" panose="020B0604020202020204" pitchFamily="34" charset="0"/>
              </a:rPr>
              <a:t>	Medicare-Grundlagen; Teil A; Teil B</a:t>
            </a:r>
          </a:p>
          <a:p>
            <a:pPr marL="0" indent="0" rtl="0">
              <a:spcAft>
                <a:spcPts val="600"/>
              </a:spcAft>
              <a:buNone/>
            </a:pPr>
            <a:r>
              <a:rPr lang="en-US" sz="2600" b="1" dirty="0">
                <a:cs typeface="Arial" panose="020B0604020202020204" pitchFamily="34" charset="0"/>
              </a:rPr>
              <a:t>Teil 3: </a:t>
            </a:r>
            <a:r>
              <a:rPr lang="en-US" sz="2600" dirty="0">
                <a:cs typeface="Arial" panose="020B0604020202020204" pitchFamily="34" charset="0"/>
              </a:rPr>
              <a:t>Ihre Deckungsoptionen; Original Medicare; 		Medigap-Versicherung</a:t>
            </a:r>
          </a:p>
          <a:p>
            <a:pPr marL="0" indent="0" rtl="0">
              <a:spcAft>
                <a:spcPts val="600"/>
              </a:spcAft>
              <a:buNone/>
            </a:pPr>
            <a:r>
              <a:rPr lang="en-US" sz="2600" b="1" dirty="0">
                <a:cs typeface="Arial" panose="020B0604020202020204" pitchFamily="34" charset="0"/>
              </a:rPr>
              <a:t>Teil 4: </a:t>
            </a:r>
            <a:r>
              <a:rPr lang="en-US" sz="2600" dirty="0">
                <a:cs typeface="Arial" panose="020B0604020202020204" pitchFamily="34" charset="0"/>
              </a:rPr>
              <a:t>Medicare-Vorteilspläne (Teil C); </a:t>
            </a:r>
            <a:br>
              <a:rPr lang="en-US" sz="2600" dirty="0">
                <a:cs typeface="Arial" panose="020B0604020202020204" pitchFamily="34" charset="0"/>
              </a:rPr>
            </a:br>
            <a:r>
              <a:rPr lang="en-US" sz="2600" dirty="0">
                <a:cs typeface="Arial" panose="020B0604020202020204" pitchFamily="34" charset="0"/>
              </a:rPr>
              <a:t>	Andere Arten der Deckung </a:t>
            </a:r>
          </a:p>
          <a:p>
            <a:pPr marL="0" indent="0" rtl="0">
              <a:spcAft>
                <a:spcPts val="600"/>
              </a:spcAft>
              <a:buNone/>
            </a:pPr>
            <a:r>
              <a:rPr lang="en-US" sz="2600" b="1" dirty="0">
                <a:cs typeface="Arial" panose="020B0604020202020204" pitchFamily="34" charset="0"/>
              </a:rPr>
              <a:t>Teil 5: 	</a:t>
            </a:r>
            <a:r>
              <a:rPr lang="en-US" sz="2600" dirty="0">
                <a:cs typeface="Arial" panose="020B0604020202020204" pitchFamily="34" charset="0"/>
              </a:rPr>
              <a:t>Medicare Part D; SeniorCare; </a:t>
            </a:r>
            <a:br>
              <a:rPr lang="en-US" sz="2600" dirty="0">
                <a:cs typeface="Arial" panose="020B0604020202020204" pitchFamily="34" charset="0"/>
              </a:rPr>
            </a:br>
            <a:r>
              <a:rPr lang="en-US" sz="2600" dirty="0">
                <a:cs typeface="Arial" panose="020B0604020202020204" pitchFamily="34" charset="0"/>
              </a:rPr>
              <a:t>	Jährlicher offener Anmeldezeitraum</a:t>
            </a:r>
          </a:p>
          <a:p>
            <a:pPr marL="0" indent="0" rtl="0">
              <a:buNone/>
            </a:pPr>
            <a:r>
              <a:rPr lang="en-US" sz="2600" b="1" dirty="0">
                <a:cs typeface="Arial" panose="020B0604020202020204" pitchFamily="34" charset="0"/>
              </a:rPr>
              <a:t>Teil 6: </a:t>
            </a:r>
            <a:r>
              <a:rPr lang="en-US" sz="2600" dirty="0">
                <a:cs typeface="Arial" panose="020B0604020202020204" pitchFamily="34" charset="0"/>
              </a:rPr>
              <a:t>Hilfe für Menschen mit geringem Einkommen; 	Schützen Sie sich und beugen Sie Betrug vor; </a:t>
            </a:r>
            <a:br>
              <a:rPr lang="en-US" sz="2600" dirty="0">
                <a:cs typeface="Arial" panose="020B0604020202020204" pitchFamily="34" charset="0"/>
              </a:rPr>
            </a:br>
            <a:r>
              <a:rPr lang="en-US" sz="2600" dirty="0">
                <a:cs typeface="Arial" panose="020B0604020202020204" pitchFamily="34" charset="0"/>
              </a:rPr>
              <a:t>	Rezension und Ressourcen</a:t>
            </a:r>
          </a:p>
          <a:p>
            <a:pPr marL="0" indent="0" rtl="0">
              <a:buNone/>
            </a:pPr>
            <a:endParaRPr lang="en-US" dirty="0"/>
          </a:p>
        </p:txBody>
      </p:sp>
      <p:sp>
        <p:nvSpPr>
          <p:cNvPr id="9" name="TextBox 8"/>
          <p:cNvSpPr txBox="1"/>
          <p:nvPr/>
        </p:nvSpPr>
        <p:spPr>
          <a:xfrm>
            <a:off x="8939606" y="5196755"/>
            <a:ext cx="284874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a:t>Ausführlichere Informationen finden Sie in Ihrem </a:t>
            </a:r>
            <a:r>
              <a:rPr lang="en-US" sz="1700">
                <a:hlinkClick r:id="rId3"/>
              </a:rPr>
              <a:t>Medicare &amp; You-Handbuch</a:t>
            </a:r>
            <a:r>
              <a:rPr lang="en-US" sz="170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3</a:t>
            </a:fld>
            <a:endParaRPr lang="en-US" dirty="0"/>
          </a:p>
        </p:txBody>
      </p:sp>
      <p:pic>
        <p:nvPicPr>
          <p:cNvPr id="5" name="Picture 4" descr="A close-up of a poster&#10;&#10;AI-generated content may be incorrect.">
            <a:extLst>
              <a:ext uri="{FF2B5EF4-FFF2-40B4-BE49-F238E27FC236}">
                <a16:creationId xmlns:a16="http://schemas.microsoft.com/office/drawing/2014/main" id="{71D4144C-4933-A002-3415-019CAC329C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0028" y="1519868"/>
            <a:ext cx="2743200" cy="355303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20204" pitchFamily="34" charset="0"/>
                <a:cs typeface="Arial" panose="020B0604020202020204" pitchFamily="34" charset="0"/>
              </a:rPr>
              <a:t>Willkommen bei Medicare</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Eine Bildungsreihe für Menschen mit Medicare in Wisconsin</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Haftungsausschluss bei Zuschussfinanzierung</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just" rtl="0">
              <a:buNone/>
            </a:pPr>
            <a:r>
              <a:rPr lang="en-US" sz="2400">
                <a:latin typeface="Arial" panose="020B0604020202020204" pitchFamily="34" charset="0"/>
                <a:cs typeface="Arial" panose="020B0604020202020204" pitchFamily="34" charset="0"/>
              </a:rPr>
              <a:t>Dieses Projekt wurde vom Wisconsin Department of Health Services mit finanzieller Unterstützung ganz oder teilweise durch die Fördernummer 90SAPG0091 aus den USA unterstützt Verwaltung für Gemeinschaftsleben, Ministerium für Gesundheit und menschliche Dienste, Washington, DC 20201. Stipendiaten, die staatlich geförderte Projekte durchführen, werden ermutigt, ihre Erkenntnisse und Schlussfolgerungen frei zu äußern. Standpunkte oder Meinungen stellen daher nicht unbedingt die offizielle ACL-Richtlinie dar.</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656" y="2737148"/>
            <a:ext cx="7023261"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Präsentationsübersicht</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p:cNvSpPr txBox="1"/>
          <p:nvPr/>
        </p:nvSpPr>
        <p:spPr>
          <a:xfrm>
            <a:off x="1571325" y="1680790"/>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b="1" dirty="0">
                <a:cs typeface="Arial" panose="020B0604020202020204" pitchFamily="34" charset="0"/>
              </a:rPr>
              <a:t>Teil 1: 	</a:t>
            </a:r>
            <a:r>
              <a:rPr lang="en-US" dirty="0">
                <a:cs typeface="Arial" panose="020B0604020202020204" pitchFamily="34" charset="0"/>
              </a:rPr>
              <a:t>Anmeldung bei Medicare </a:t>
            </a:r>
          </a:p>
          <a:p>
            <a:pPr marL="0" indent="0" rtl="0">
              <a:spcAft>
                <a:spcPts val="600"/>
              </a:spcAft>
              <a:buNone/>
            </a:pPr>
            <a:r>
              <a:rPr lang="en-US" b="1" dirty="0">
                <a:cs typeface="Arial" panose="020B0604020202020204" pitchFamily="34" charset="0"/>
              </a:rPr>
              <a:t>Teil 2:</a:t>
            </a:r>
            <a:r>
              <a:rPr lang="en-US" dirty="0">
                <a:cs typeface="Arial" panose="020B0604020202020204" pitchFamily="34" charset="0"/>
              </a:rPr>
              <a:t>	Medicare-Grundlagen; Teil A; Teil B</a:t>
            </a:r>
          </a:p>
          <a:p>
            <a:pPr marL="0" indent="0" rtl="0">
              <a:spcAft>
                <a:spcPts val="600"/>
              </a:spcAft>
              <a:buNone/>
            </a:pPr>
            <a:r>
              <a:rPr lang="en-US" b="1" dirty="0">
                <a:cs typeface="Arial" panose="020B0604020202020204" pitchFamily="34" charset="0"/>
              </a:rPr>
              <a:t>Teil 3: Ihre Deckungsoptionen; Original Medicare; 		Medigap-Versicherung</a:t>
            </a:r>
          </a:p>
          <a:p>
            <a:pPr marL="0" indent="0" rtl="0">
              <a:spcAft>
                <a:spcPts val="600"/>
              </a:spcAft>
              <a:buNone/>
            </a:pPr>
            <a:r>
              <a:rPr lang="en-US" b="1" dirty="0">
                <a:cs typeface="Arial" panose="020B0604020202020204" pitchFamily="34" charset="0"/>
              </a:rPr>
              <a:t>Teil 4: </a:t>
            </a:r>
            <a:r>
              <a:rPr lang="en-US" dirty="0">
                <a:cs typeface="Arial" panose="020B0604020202020204" pitchFamily="34" charset="0"/>
              </a:rPr>
              <a:t>Medicare-Vorteilspläne (Teil C); </a:t>
            </a:r>
            <a:br>
              <a:rPr lang="en-US" dirty="0">
                <a:cs typeface="Arial" panose="020B0604020202020204" pitchFamily="34" charset="0"/>
              </a:rPr>
            </a:br>
            <a:r>
              <a:rPr lang="en-US" dirty="0">
                <a:cs typeface="Arial" panose="020B0604020202020204" pitchFamily="34" charset="0"/>
              </a:rPr>
              <a:t>	Andere Arten der Deckung </a:t>
            </a:r>
          </a:p>
          <a:p>
            <a:pPr marL="0" indent="0" rtl="0">
              <a:spcAft>
                <a:spcPts val="600"/>
              </a:spcAft>
              <a:buNone/>
            </a:pPr>
            <a:r>
              <a:rPr lang="en-US" b="1" dirty="0">
                <a:cs typeface="Arial" panose="020B0604020202020204" pitchFamily="34" charset="0"/>
              </a:rPr>
              <a:t>Teil 5: 	</a:t>
            </a:r>
            <a:r>
              <a:rPr lang="en-US" dirty="0">
                <a:cs typeface="Arial" panose="020B0604020202020204" pitchFamily="34" charset="0"/>
              </a:rPr>
              <a:t>Medicare Part D; SeniorCare; </a:t>
            </a:r>
            <a:br>
              <a:rPr lang="en-US" dirty="0">
                <a:cs typeface="Arial" panose="020B0604020202020204" pitchFamily="34" charset="0"/>
              </a:rPr>
            </a:br>
            <a:r>
              <a:rPr lang="en-US" dirty="0">
                <a:cs typeface="Arial" panose="020B0604020202020204" pitchFamily="34" charset="0"/>
              </a:rPr>
              <a:t>	Jährlicher offener Anmeldezeitraum</a:t>
            </a:r>
          </a:p>
          <a:p>
            <a:pPr marL="0" indent="0" rtl="0">
              <a:buNone/>
            </a:pPr>
            <a:r>
              <a:rPr lang="en-US" b="1" dirty="0">
                <a:cs typeface="Arial" panose="020B0604020202020204" pitchFamily="34" charset="0"/>
              </a:rPr>
              <a:t>Teil 6: </a:t>
            </a:r>
            <a:r>
              <a:rPr lang="en-US" dirty="0">
                <a:cs typeface="Arial" panose="020B0604020202020204" pitchFamily="34" charset="0"/>
              </a:rPr>
              <a:t>Hilfe für Menschen mit geringem Einkommen; 	Schützen Sie sich und beugen Sie</a:t>
            </a:r>
            <a:r>
              <a:rPr lang="hu-HU" dirty="0">
                <a:cs typeface="Arial" panose="020B0604020202020204" pitchFamily="34" charset="0"/>
              </a:rPr>
              <a:t> </a:t>
            </a:r>
            <a:r>
              <a:rPr lang="en-US" dirty="0">
                <a:cs typeface="Arial" panose="020B0604020202020204" pitchFamily="34" charset="0"/>
              </a:rPr>
              <a:t>Betrug vor; 	Rezension und Ressourcen</a:t>
            </a:r>
          </a:p>
          <a:p>
            <a:pPr marL="0" indent="0" rtl="0">
              <a:buNone/>
            </a:pPr>
            <a:endParaRPr lang="en-US" dirty="0"/>
          </a:p>
        </p:txBody>
      </p:sp>
      <p:sp>
        <p:nvSpPr>
          <p:cNvPr id="9" name="TextBox 8"/>
          <p:cNvSpPr txBox="1"/>
          <p:nvPr/>
        </p:nvSpPr>
        <p:spPr>
          <a:xfrm>
            <a:off x="9096612" y="5291976"/>
            <a:ext cx="2848739"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a:t>Ausführlichere Informationen finden Sie in Ihrem </a:t>
            </a:r>
            <a:r>
              <a:rPr lang="en-US" sz="1700">
                <a:hlinkClick r:id="rId3"/>
              </a:rPr>
              <a:t>Medicare &amp; You-Handbuch</a:t>
            </a:r>
            <a:r>
              <a:rPr lang="en-US" sz="170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32</a:t>
            </a:fld>
            <a:endParaRPr lang="en-US" dirty="0"/>
          </a:p>
        </p:txBody>
      </p:sp>
      <p:pic>
        <p:nvPicPr>
          <p:cNvPr id="5" name="Picture 4" descr="A close-up of a poster&#10;&#10;AI-generated content may be incorrect.">
            <a:extLst>
              <a:ext uri="{FF2B5EF4-FFF2-40B4-BE49-F238E27FC236}">
                <a16:creationId xmlns:a16="http://schemas.microsoft.com/office/drawing/2014/main" id="{880214C1-F2AE-220C-1A31-1A019EC5C9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6612" y="1468485"/>
            <a:ext cx="2879741" cy="372988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Willkommen bei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33</a:t>
            </a:fld>
            <a:endParaRPr lang="en-US"/>
          </a:p>
        </p:txBody>
      </p:sp>
      <p:sp>
        <p:nvSpPr>
          <p:cNvPr id="11" name="Subtitle 2"/>
          <p:cNvSpPr txBox="1"/>
          <p:nvPr/>
        </p:nvSpPr>
        <p:spPr>
          <a:xfrm>
            <a:off x="3301701" y="1706261"/>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en-US" sz="21600" b="1"/>
              <a:t>Teil 3</a:t>
            </a:r>
          </a:p>
          <a:p>
            <a:pPr rtl="0">
              <a:spcAft>
                <a:spcPts val="600"/>
              </a:spcAft>
            </a:pPr>
            <a:r>
              <a:rPr lang="en-US" sz="16000"/>
              <a:t>Ihre Deckungsoptionen</a:t>
            </a:r>
          </a:p>
          <a:p>
            <a:pPr rtl="0">
              <a:spcAft>
                <a:spcPts val="600"/>
              </a:spcAft>
            </a:pPr>
            <a:r>
              <a:rPr lang="en-US" sz="16000"/>
              <a:t>Original Medicare</a:t>
            </a:r>
          </a:p>
          <a:p>
            <a:pPr rtl="0"/>
            <a:r>
              <a:rPr lang="en-US" sz="16000"/>
              <a:t>Medicare-Zusatzversicherung (Medigap)</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14" y="5409052"/>
            <a:ext cx="3016160" cy="9472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34</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Ihre Deckungsoptionen</a:t>
            </a:r>
          </a:p>
          <a:p>
            <a:pPr algn="ctr" rtl="0"/>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sz="2800" b="1">
                <a:solidFill>
                  <a:srgbClr val="000000"/>
                </a:solidFill>
              </a:rPr>
              <a:t>Original Medicare</a:t>
            </a:r>
          </a:p>
        </p:txBody>
      </p:sp>
      <p:sp>
        <p:nvSpPr>
          <p:cNvPr id="31" name="TextBox 23"/>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sz="2400" b="1">
                <a:solidFill>
                  <a:srgbClr val="000000"/>
                </a:solidFill>
              </a:rPr>
              <a:t> </a:t>
            </a:r>
            <a:r>
              <a:rPr lang="en-US" sz="2800" b="1">
                <a:solidFill>
                  <a:srgbClr val="000000"/>
                </a:solidFill>
              </a:rPr>
              <a:t>Medicare-Vorteilsplan</a:t>
            </a:r>
          </a:p>
        </p:txBody>
      </p:sp>
      <p:sp>
        <p:nvSpPr>
          <p:cNvPr id="32" name="Rectangle 31" descr="Hospital Insurance" title="Part A"/>
          <p:cNvSpPr/>
          <p:nvPr/>
        </p:nvSpPr>
        <p:spPr bwMode="auto">
          <a:xfrm>
            <a:off x="625903" y="2378820"/>
            <a:ext cx="2933161"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A</a:t>
            </a:r>
          </a:p>
          <a:p>
            <a:pPr algn="ctr" rtl="0">
              <a:defRPr/>
            </a:pPr>
            <a:r>
              <a:rPr lang="en-US" sz="2000" dirty="0">
                <a:solidFill>
                  <a:prstClr val="black"/>
                </a:solidFill>
              </a:rPr>
              <a:t>Krankenhausversicherung</a:t>
            </a:r>
          </a:p>
        </p:txBody>
      </p:sp>
      <p:sp>
        <p:nvSpPr>
          <p:cNvPr id="33" name="Rectangle 32" descr="Medical Insurance" title="Part B"/>
          <p:cNvSpPr/>
          <p:nvPr/>
        </p:nvSpPr>
        <p:spPr bwMode="auto">
          <a:xfrm>
            <a:off x="3650678" y="2383582"/>
            <a:ext cx="2370932"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B</a:t>
            </a:r>
          </a:p>
          <a:p>
            <a:pPr algn="ctr" rtl="0">
              <a:defRPr/>
            </a:pPr>
            <a:r>
              <a:rPr lang="en-US" sz="2000" dirty="0">
                <a:solidFill>
                  <a:prstClr val="black"/>
                </a:solidFill>
              </a:rPr>
              <a:t>Krankenversicherung</a:t>
            </a:r>
          </a:p>
        </p:txBody>
      </p:sp>
      <p:cxnSp>
        <p:nvCxnSpPr>
          <p:cNvPr id="35" name="Straight Arrow Connector 34"/>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bwMode="auto">
          <a:xfrm>
            <a:off x="3559065" y="3857982"/>
            <a:ext cx="411476"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p:cNvSpPr/>
          <p:nvPr/>
        </p:nvSpPr>
        <p:spPr bwMode="auto">
          <a:xfrm>
            <a:off x="543916" y="4319457"/>
            <a:ext cx="2416579" cy="1749515"/>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white"/>
                </a:solidFill>
              </a:rPr>
              <a:t>Medicare-Zusatzversicherung (Medigap).</a:t>
            </a:r>
          </a:p>
        </p:txBody>
      </p:sp>
      <p:sp>
        <p:nvSpPr>
          <p:cNvPr id="40" name="Rectangle 39" descr="Precription Drug Coverage" title="Part D"/>
          <p:cNvSpPr/>
          <p:nvPr/>
        </p:nvSpPr>
        <p:spPr bwMode="auto">
          <a:xfrm>
            <a:off x="3501116" y="4318911"/>
            <a:ext cx="2926191"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D</a:t>
            </a:r>
          </a:p>
          <a:p>
            <a:pPr algn="ctr" rtl="0">
              <a:defRPr/>
            </a:pPr>
            <a:r>
              <a:rPr lang="en-US" sz="2000" dirty="0">
                <a:solidFill>
                  <a:prstClr val="black"/>
                </a:solidFill>
              </a:rPr>
              <a:t>Kostenübernahme verschreibungspflichtiger Medikamente</a:t>
            </a:r>
          </a:p>
        </p:txBody>
      </p:sp>
      <p:sp>
        <p:nvSpPr>
          <p:cNvPr id="41" name="TextBox 3"/>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b="1">
                <a:solidFill>
                  <a:srgbClr val="000000"/>
                </a:solidFill>
              </a:rPr>
              <a:t>Du kannst hinzufügen</a:t>
            </a:r>
          </a:p>
        </p:txBody>
      </p:sp>
      <p:sp>
        <p:nvSpPr>
          <p:cNvPr id="57" name="Rectangle 56" descr="Combines Part A, B and usually D" title="Part C"/>
          <p:cNvSpPr/>
          <p:nvPr/>
        </p:nvSpPr>
        <p:spPr bwMode="auto">
          <a:xfrm>
            <a:off x="7658216" y="2248655"/>
            <a:ext cx="300576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C</a:t>
            </a:r>
          </a:p>
          <a:p>
            <a:pPr algn="ctr" rtl="0">
              <a:defRPr/>
            </a:pPr>
            <a:r>
              <a:rPr lang="en-US" sz="2000" dirty="0">
                <a:solidFill>
                  <a:prstClr val="black"/>
                </a:solidFill>
              </a:rPr>
              <a:t>Kombiniert Teil A und Teil B</a:t>
            </a:r>
          </a:p>
        </p:txBody>
      </p:sp>
      <p:sp>
        <p:nvSpPr>
          <p:cNvPr id="59" name="Rectangle 58" descr="Prescription Drug coverage. Most Part C plans cover prescription drugs." title="Prescription Drug coverage"/>
          <p:cNvSpPr/>
          <p:nvPr/>
        </p:nvSpPr>
        <p:spPr bwMode="auto">
          <a:xfrm>
            <a:off x="7103284" y="3726893"/>
            <a:ext cx="4952353" cy="2689404"/>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D</a:t>
            </a:r>
          </a:p>
          <a:p>
            <a:pPr algn="ctr" rtl="0">
              <a:defRPr/>
            </a:pPr>
            <a:r>
              <a:rPr lang="en-US" sz="2000" dirty="0">
                <a:solidFill>
                  <a:prstClr val="black"/>
                </a:solidFill>
              </a:rPr>
              <a:t>Kostenübernahme verschreibungspflichtiger Medikamente</a:t>
            </a:r>
          </a:p>
          <a:p>
            <a:pPr algn="ctr" rtl="0">
              <a:defRPr/>
            </a:pPr>
            <a:r>
              <a:rPr lang="en-US" sz="2000" dirty="0">
                <a:solidFill>
                  <a:prstClr val="black"/>
                </a:solidFill>
              </a:rPr>
              <a:t>(Die meisten Teil-C-Pläne decken verschreibungspflichtige Medikamente ab. Möglicherweise können Sie zu </a:t>
            </a:r>
            <a:r>
              <a:rPr lang="en-US" sz="2000" b="1" dirty="0">
                <a:solidFill>
                  <a:prstClr val="black"/>
                </a:solidFill>
              </a:rPr>
              <a:t>einigen</a:t>
            </a:r>
            <a:r>
              <a:rPr lang="en-US" sz="2000" dirty="0">
                <a:solidFill>
                  <a:prstClr val="black"/>
                </a:solidFill>
              </a:rPr>
              <a:t> Tarifarten eine Arzneimittelversicherung hinzufügen, sofern </a:t>
            </a:r>
            <a:r>
              <a:rPr lang="en-US" sz="2000" i="1" dirty="0">
                <a:solidFill>
                  <a:prstClr val="black"/>
                </a:solidFill>
              </a:rPr>
              <a:t>diese nicht</a:t>
            </a:r>
            <a:r>
              <a:rPr lang="en-US" sz="2000" dirty="0">
                <a:solidFill>
                  <a:prstClr val="black"/>
                </a:solidFill>
              </a:rPr>
              <a:t> bereits enthalten ist.)</a:t>
            </a:r>
          </a:p>
        </p:txBody>
      </p:sp>
      <p:sp>
        <p:nvSpPr>
          <p:cNvPr id="58" name="TextBox 22"/>
          <p:cNvSpPr txBox="1">
            <a:spLocks noChangeArrowheads="1"/>
          </p:cNvSpPr>
          <p:nvPr/>
        </p:nvSpPr>
        <p:spPr bwMode="auto">
          <a:xfrm>
            <a:off x="6694714" y="3297614"/>
            <a:ext cx="5280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lang="en-US" b="1" dirty="0">
                <a:solidFill>
                  <a:srgbClr val="000000"/>
                </a:solidFill>
              </a:rPr>
              <a:t>Kann enthalten oder Sie können hinzufügen</a:t>
            </a:r>
          </a:p>
        </p:txBody>
      </p:sp>
      <p:cxnSp>
        <p:nvCxnSpPr>
          <p:cNvPr id="62" name="Straight Arrow Connector 61"/>
          <p:cNvCxnSpPr/>
          <p:nvPr/>
        </p:nvCxnSpPr>
        <p:spPr>
          <a:xfrm flipV="1">
            <a:off x="6570651" y="4967982"/>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6033272" y="5025307"/>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1663571" y="1482797"/>
            <a:ext cx="3389689" cy="701452"/>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p:cNvSpPr/>
          <p:nvPr/>
        </p:nvSpPr>
        <p:spPr>
          <a:xfrm>
            <a:off x="520933" y="4293308"/>
            <a:ext cx="2462547" cy="1801813"/>
          </a:xfrm>
          <a:prstGeom prst="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5" name="Oval 54"/>
          <p:cNvSpPr/>
          <p:nvPr/>
        </p:nvSpPr>
        <p:spPr>
          <a:xfrm>
            <a:off x="5534317" y="5654486"/>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t>Und/oder </a:t>
            </a:r>
          </a:p>
          <a:p>
            <a:pPr algn="ctr" rtl="0"/>
            <a:r>
              <a:rPr lang="en-US" dirty="0"/>
              <a:t>SeniorCare!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7" grpId="0" animBg="1"/>
      <p:bldP spid="59" grpId="0" animBg="1"/>
      <p:bldP spid="58" grpId="0"/>
      <p:bldP spid="23" grpId="0" animBg="1"/>
      <p:bldP spid="24" grpId="0" animBg="1"/>
      <p:bldP spid="24" grpId="1" animBg="1"/>
      <p:bldP spid="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35</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Original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2079646" y="1148902"/>
            <a:ext cx="9765935" cy="3211135"/>
          </a:xfrm>
          <a:prstGeom prst="rect">
            <a:avLst/>
          </a:prstGeom>
        </p:spPr>
        <p:txBody>
          <a:bodyPr wrap="square" rtlCol="0">
            <a:spAutoFit/>
          </a:bodyPr>
          <a:lstStyle/>
          <a:p>
            <a:pPr marL="213995" indent="-213995" rtl="0">
              <a:spcBef>
                <a:spcPts val="450"/>
              </a:spcBef>
              <a:buFont typeface="Wingdings" panose="05000000000000000000" pitchFamily="2" charset="2"/>
              <a:buChar char="§"/>
            </a:pPr>
            <a:r>
              <a:rPr lang="en-US" sz="2100" dirty="0">
                <a:solidFill>
                  <a:prstClr val="black"/>
                </a:solidFill>
              </a:rPr>
              <a:t>Original Medicare ist Teil A (Krankenhausversicherung) und/oder Teil B (Krankenversicherung).</a:t>
            </a:r>
          </a:p>
          <a:p>
            <a:pPr marL="213995" indent="-213995" rtl="0">
              <a:spcBef>
                <a:spcPts val="450"/>
              </a:spcBef>
              <a:buFont typeface="Wingdings" panose="05000000000000000000" pitchFamily="2" charset="2"/>
              <a:buChar char="§"/>
            </a:pPr>
            <a:r>
              <a:rPr lang="en-US" sz="2100" dirty="0">
                <a:solidFill>
                  <a:prstClr val="black"/>
                </a:solidFill>
              </a:rPr>
              <a:t>Medicare bietet Versicherungsschutz.</a:t>
            </a:r>
          </a:p>
          <a:p>
            <a:pPr marL="213995" indent="-213995" rtl="0">
              <a:spcBef>
                <a:spcPts val="450"/>
              </a:spcBef>
              <a:buFont typeface="Wingdings" panose="05000000000000000000" pitchFamily="2" charset="2"/>
              <a:buChar char="§"/>
            </a:pPr>
            <a:r>
              <a:rPr lang="en-US" sz="2100" dirty="0">
                <a:solidFill>
                  <a:prstClr val="black"/>
                </a:solidFill>
              </a:rPr>
              <a:t>Sie haben die Wahl zwischen Ärzten, Krankenhäusern und anderen Anbietern, die neue Medicare-Patienten aufnehmen</a:t>
            </a:r>
          </a:p>
          <a:p>
            <a:pPr marL="213995" indent="-213995" rtl="0">
              <a:spcBef>
                <a:spcPts val="450"/>
              </a:spcBef>
              <a:buFont typeface="Wingdings" panose="05000000000000000000" pitchFamily="2" charset="2"/>
              <a:buChar char="§"/>
            </a:pPr>
            <a:r>
              <a:rPr lang="en-US" sz="2100" dirty="0">
                <a:solidFill>
                  <a:prstClr val="black"/>
                </a:solidFill>
              </a:rPr>
              <a:t>Die Kosten werden dadurch beeinflusst, ob sie </a:t>
            </a:r>
            <a:r>
              <a:rPr lang="en-US" sz="2100" b="1" dirty="0">
                <a:solidFill>
                  <a:prstClr val="black"/>
                </a:solidFill>
              </a:rPr>
              <a:t>eine Abtretung</a:t>
            </a:r>
            <a:r>
              <a:rPr lang="en-US" sz="2100" dirty="0">
                <a:solidFill>
                  <a:prstClr val="black"/>
                </a:solidFill>
              </a:rPr>
              <a:t> </a:t>
            </a:r>
            <a:r>
              <a:rPr lang="en-US" sz="2100" dirty="0"/>
              <a:t>annehmen oder nicht. Hierbei handelt es sich um eine Vereinbarung Ihres Arztes/Dienstleisters, die direkt von Medicare bezahlt wird, den von Medicare für die Leistung genehmigten Zahlungsbetrag zu akzeptieren und Ihnen nicht mehr als den Medicare-Betrag in Rechnung zu stellen Selbstbehalt und Mitversicherung</a:t>
            </a:r>
            <a:r>
              <a:rPr lang="en-US" sz="2000" dirty="0"/>
              <a:t>.</a:t>
            </a:r>
          </a:p>
          <a:p>
            <a:pPr marL="213995" lvl="1" rtl="0">
              <a:spcBef>
                <a:spcPts val="450"/>
              </a:spcBef>
            </a:pPr>
            <a:endParaRPr lang="en-US" dirty="0">
              <a:solidFill>
                <a:prstClr val="black"/>
              </a:solidFill>
            </a:endParaRPr>
          </a:p>
        </p:txBody>
      </p:sp>
      <p:pic>
        <p:nvPicPr>
          <p:cNvPr id="8" name="Picture 7" title="Part A icon"/>
          <p:cNvPicPr>
            <a:picLocks noChangeAspect="1"/>
          </p:cNvPicPr>
          <p:nvPr/>
        </p:nvPicPr>
        <p:blipFill>
          <a:blip r:embed="rId3" cstate="email"/>
          <a:stretch>
            <a:fillRect/>
          </a:stretch>
        </p:blipFill>
        <p:spPr>
          <a:xfrm>
            <a:off x="623672" y="1284269"/>
            <a:ext cx="968067" cy="535371"/>
          </a:xfrm>
          <a:prstGeom prst="rect">
            <a:avLst/>
          </a:prstGeom>
          <a:ln>
            <a:solidFill>
              <a:schemeClr val="bg1"/>
            </a:solidFill>
          </a:ln>
        </p:spPr>
      </p:pic>
      <p:grpSp>
        <p:nvGrpSpPr>
          <p:cNvPr id="9" name="Group 8" title="Part B icon"/>
          <p:cNvGrpSpPr/>
          <p:nvPr/>
        </p:nvGrpSpPr>
        <p:grpSpPr>
          <a:xfrm>
            <a:off x="589698" y="3171134"/>
            <a:ext cx="1226911" cy="1621862"/>
            <a:chOff x="153025" y="2067418"/>
            <a:chExt cx="1568748" cy="1572698"/>
          </a:xfrm>
        </p:grpSpPr>
        <p:pic>
          <p:nvPicPr>
            <p:cNvPr id="10" name="Picture 9" title="Part B icon"/>
            <p:cNvPicPr>
              <a:picLocks noChangeAspect="1"/>
            </p:cNvPicPr>
            <p:nvPr/>
          </p:nvPicPr>
          <p:blipFill>
            <a:blip r:embed="rId4" cstate="email"/>
            <a:stretch>
              <a:fillRect/>
            </a:stretch>
          </p:blipFill>
          <p:spPr>
            <a:xfrm>
              <a:off x="583532" y="2067418"/>
              <a:ext cx="707734" cy="624371"/>
            </a:xfrm>
            <a:prstGeom prst="rect">
              <a:avLst/>
            </a:prstGeom>
          </p:spPr>
        </p:pic>
        <p:sp>
          <p:nvSpPr>
            <p:cNvPr id="11" name="TextBox 10"/>
            <p:cNvSpPr txBox="1"/>
            <p:nvPr/>
          </p:nvSpPr>
          <p:spPr>
            <a:xfrm>
              <a:off x="153025" y="2714931"/>
              <a:ext cx="1568748" cy="925185"/>
            </a:xfrm>
            <a:prstGeom prst="rect">
              <a:avLst/>
            </a:prstGeom>
            <a:noFill/>
          </p:spPr>
          <p:txBody>
            <a:bodyPr wrap="square" rtlCol="0">
              <a:spAutoFit/>
            </a:bodyPr>
            <a:lstStyle/>
            <a:p>
              <a:pPr algn="ctr" rtl="0"/>
              <a:r>
                <a:rPr lang="en-US" b="1" dirty="0">
                  <a:solidFill>
                    <a:schemeClr val="tx2"/>
                  </a:solidFill>
                </a:rPr>
                <a:t>Teil B</a:t>
              </a:r>
            </a:p>
            <a:p>
              <a:pPr algn="ctr" rtl="0"/>
              <a:r>
                <a:rPr lang="en-US" dirty="0">
                  <a:solidFill>
                    <a:schemeClr val="tx2"/>
                  </a:solidFill>
                </a:rPr>
                <a:t>Krankenversicherung</a:t>
              </a:r>
            </a:p>
          </p:txBody>
        </p:sp>
      </p:grpSp>
      <p:sp>
        <p:nvSpPr>
          <p:cNvPr id="12" name="TextBox 11"/>
          <p:cNvSpPr txBox="1"/>
          <p:nvPr/>
        </p:nvSpPr>
        <p:spPr>
          <a:xfrm>
            <a:off x="346418" y="1843146"/>
            <a:ext cx="1733227" cy="1323439"/>
          </a:xfrm>
          <a:prstGeom prst="rect">
            <a:avLst/>
          </a:prstGeom>
          <a:noFill/>
        </p:spPr>
        <p:txBody>
          <a:bodyPr wrap="square" rtlCol="0">
            <a:spAutoFit/>
          </a:bodyPr>
          <a:lstStyle/>
          <a:p>
            <a:pPr algn="ctr" rtl="0"/>
            <a:r>
              <a:rPr lang="en-US" sz="2000" b="1" dirty="0">
                <a:solidFill>
                  <a:schemeClr val="tx2"/>
                </a:solidFill>
              </a:rPr>
              <a:t>Teil A</a:t>
            </a:r>
          </a:p>
          <a:p>
            <a:pPr algn="ctr" rtl="0"/>
            <a:r>
              <a:rPr lang="en-US" sz="2000" dirty="0">
                <a:solidFill>
                  <a:schemeClr val="tx2"/>
                </a:solidFill>
              </a:rPr>
              <a:t>Krankenhausversicherung</a:t>
            </a:r>
          </a:p>
          <a:p>
            <a:pPr algn="ctr" rtl="0"/>
            <a:endParaRPr lang="en-US" sz="2000" dirty="0">
              <a:solidFill>
                <a:schemeClr val="tx2"/>
              </a:solidFill>
            </a:endParaRPr>
          </a:p>
        </p:txBody>
      </p:sp>
      <p:pic>
        <p:nvPicPr>
          <p:cNvPr id="13" name="Graphic 12" descr="Add"/>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395" y="2836678"/>
            <a:ext cx="375825" cy="375825"/>
          </a:xfrm>
          <a:prstGeom prst="rect">
            <a:avLst/>
          </a:prstGeom>
        </p:spPr>
      </p:pic>
      <p:pic>
        <p:nvPicPr>
          <p:cNvPr id="14" name="Picture 13" title="Medigap icon"/>
          <p:cNvPicPr>
            <a:picLocks noChangeAspect="1"/>
          </p:cNvPicPr>
          <p:nvPr/>
        </p:nvPicPr>
        <p:blipFill>
          <a:blip r:embed="rId7" cstate="email"/>
          <a:stretch>
            <a:fillRect/>
          </a:stretch>
        </p:blipFill>
        <p:spPr>
          <a:xfrm>
            <a:off x="1676301" y="5083258"/>
            <a:ext cx="629806" cy="543497"/>
          </a:xfrm>
          <a:prstGeom prst="rect">
            <a:avLst/>
          </a:prstGeom>
        </p:spPr>
      </p:pic>
      <p:pic>
        <p:nvPicPr>
          <p:cNvPr id="15" name="Picture 14" title="Grouping of Orginal Medicare"/>
          <p:cNvPicPr>
            <a:picLocks noChangeAspect="1"/>
          </p:cNvPicPr>
          <p:nvPr/>
        </p:nvPicPr>
        <p:blipFill>
          <a:blip r:embed="rId8" cstate="email"/>
          <a:stretch>
            <a:fillRect/>
          </a:stretch>
        </p:blipFill>
        <p:spPr>
          <a:xfrm>
            <a:off x="1767073" y="5828030"/>
            <a:ext cx="617400" cy="544674"/>
          </a:xfrm>
          <a:prstGeom prst="rect">
            <a:avLst/>
          </a:prstGeom>
        </p:spPr>
      </p:pic>
      <p:sp>
        <p:nvSpPr>
          <p:cNvPr id="3" name="TextBox 2"/>
          <p:cNvSpPr txBox="1"/>
          <p:nvPr/>
        </p:nvSpPr>
        <p:spPr>
          <a:xfrm>
            <a:off x="4030730" y="4709470"/>
            <a:ext cx="4130540"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en-US" sz="2800" b="1" dirty="0"/>
              <a:t>Du kannst hinzufügen</a:t>
            </a:r>
          </a:p>
        </p:txBody>
      </p:sp>
      <p:sp>
        <p:nvSpPr>
          <p:cNvPr id="7" name="TextBox 6"/>
          <p:cNvSpPr txBox="1"/>
          <p:nvPr/>
        </p:nvSpPr>
        <p:spPr>
          <a:xfrm>
            <a:off x="2616162" y="5277028"/>
            <a:ext cx="7514705" cy="1261884"/>
          </a:xfrm>
          <a:prstGeom prst="rect">
            <a:avLst/>
          </a:prstGeom>
          <a:noFill/>
        </p:spPr>
        <p:txBody>
          <a:bodyPr wrap="square" rtlCol="0">
            <a:spAutoFit/>
          </a:bodyPr>
          <a:lstStyle/>
          <a:p>
            <a:pPr marL="285750" indent="-285750" rtl="0">
              <a:spcAft>
                <a:spcPts val="2400"/>
              </a:spcAft>
              <a:buFont typeface="Arial" panose="020B0604020202020204" pitchFamily="34" charset="0"/>
              <a:buChar char="•"/>
            </a:pPr>
            <a:r>
              <a:rPr lang="en-US" sz="2800" b="1" dirty="0"/>
              <a:t>Medicare-Zusatzversicherung (Medigap).</a:t>
            </a:r>
          </a:p>
          <a:p>
            <a:pPr marL="285750" indent="-285750" rtl="0">
              <a:buFont typeface="Arial" panose="020B0604020202020204" pitchFamily="34" charset="0"/>
              <a:buChar char="•"/>
            </a:pPr>
            <a:r>
              <a:rPr lang="en-US" sz="2800" b="1" dirty="0"/>
              <a:t>Teil 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36</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Original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3282440" y="2289632"/>
            <a:ext cx="8425466" cy="4401205"/>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en-US" sz="2400" dirty="0">
                <a:cs typeface="Arial" panose="020B0604020202020204" pitchFamily="34" charset="0"/>
              </a:rPr>
              <a:t>Akupunktur</a:t>
            </a:r>
          </a:p>
          <a:p>
            <a:pPr marL="342900" indent="-342900" rtl="0">
              <a:spcAft>
                <a:spcPts val="600"/>
              </a:spcAft>
              <a:buFont typeface="Wingdings" panose="05000000000000000000" pitchFamily="2" charset="2"/>
              <a:buChar char="§"/>
              <a:defRPr/>
            </a:pPr>
            <a:r>
              <a:rPr lang="en-US" sz="2400" dirty="0">
                <a:cs typeface="Arial" panose="020B0604020202020204" pitchFamily="34" charset="0"/>
              </a:rPr>
              <a:t>Die meisten Zahnbehandlungen oder Zahnersatz</a:t>
            </a:r>
          </a:p>
          <a:p>
            <a:pPr marL="342900" indent="-342900" rtl="0">
              <a:spcAft>
                <a:spcPts val="600"/>
              </a:spcAft>
              <a:buFont typeface="Wingdings" panose="05000000000000000000" pitchFamily="2" charset="2"/>
              <a:buChar char="§"/>
              <a:defRPr/>
            </a:pPr>
            <a:r>
              <a:rPr lang="en-US" sz="2400" dirty="0">
                <a:cs typeface="Arial" panose="020B0604020202020204" pitchFamily="34" charset="0"/>
              </a:rPr>
              <a:t>Kosmetische Chirurgie </a:t>
            </a:r>
          </a:p>
          <a:p>
            <a:pPr marL="342900" indent="-342900" rtl="0">
              <a:spcAft>
                <a:spcPts val="600"/>
              </a:spcAft>
              <a:buFont typeface="Wingdings" panose="05000000000000000000" pitchFamily="2" charset="2"/>
              <a:buChar char="§"/>
              <a:defRPr/>
            </a:pPr>
            <a:r>
              <a:rPr lang="en-US" sz="2400" dirty="0">
                <a:cs typeface="Arial" panose="020B0604020202020204" pitchFamily="34" charset="0"/>
              </a:rPr>
              <a:t>Gesundheitsversorgung bei Reisen außerhalb der USA</a:t>
            </a:r>
          </a:p>
          <a:p>
            <a:pPr marL="342900" indent="-342900" rtl="0">
              <a:spcAft>
                <a:spcPts val="600"/>
              </a:spcAft>
              <a:buFont typeface="Wingdings" panose="05000000000000000000" pitchFamily="2" charset="2"/>
              <a:buChar char="§"/>
              <a:defRPr/>
            </a:pPr>
            <a:r>
              <a:rPr lang="en-US" sz="2400" dirty="0">
                <a:cs typeface="Arial" panose="020B0604020202020204" pitchFamily="34" charset="0"/>
              </a:rPr>
              <a:t>Hörgeräte und/oder Untersuchungen zur Hörgeräteanpassung</a:t>
            </a:r>
          </a:p>
          <a:p>
            <a:pPr marL="342900" indent="-342900" rtl="0">
              <a:spcAft>
                <a:spcPts val="600"/>
              </a:spcAft>
              <a:buFont typeface="Wingdings" panose="05000000000000000000" pitchFamily="2" charset="2"/>
              <a:buChar char="§"/>
              <a:defRPr/>
            </a:pPr>
            <a:r>
              <a:rPr lang="en-US" sz="2400" dirty="0">
                <a:cs typeface="Arial" panose="020B0604020202020204" pitchFamily="34" charset="0"/>
              </a:rPr>
              <a:t>Langzeitpflege</a:t>
            </a:r>
          </a:p>
          <a:p>
            <a:pPr marL="342900" indent="-342900" rtl="0">
              <a:spcAft>
                <a:spcPts val="600"/>
              </a:spcAft>
              <a:buFont typeface="Wingdings" panose="05000000000000000000" pitchFamily="2" charset="2"/>
              <a:buChar char="§"/>
              <a:defRPr/>
            </a:pPr>
            <a:r>
              <a:rPr lang="en-US" sz="2400" dirty="0">
                <a:cs typeface="Arial" panose="020B0604020202020204" pitchFamily="34" charset="0"/>
              </a:rPr>
              <a:t>Gängige Routine in der Fußpflege und die meisten Hilfsmittel für die Füße</a:t>
            </a:r>
          </a:p>
          <a:p>
            <a:pPr marL="342900" indent="-342900" rtl="0">
              <a:spcAft>
                <a:spcPts val="600"/>
              </a:spcAft>
              <a:buFont typeface="Wingdings" panose="05000000000000000000" pitchFamily="2" charset="2"/>
              <a:buChar char="§"/>
              <a:defRPr/>
            </a:pPr>
            <a:r>
              <a:rPr lang="en-US" sz="2400" dirty="0">
                <a:cs typeface="Arial" panose="020B0604020202020204" pitchFamily="34" charset="0"/>
              </a:rPr>
              <a:t>Routinemäßige Augenpflege und die meisten Brillen</a:t>
            </a:r>
          </a:p>
          <a:p>
            <a:pPr marL="342900" indent="-342900" rtl="0">
              <a:spcAft>
                <a:spcPts val="600"/>
              </a:spcAft>
              <a:buFont typeface="Wingdings" panose="05000000000000000000" pitchFamily="2" charset="2"/>
              <a:buChar char="§"/>
              <a:defRPr/>
            </a:pPr>
            <a:r>
              <a:rPr lang="en-US" sz="2400" dirty="0">
                <a:cs typeface="Arial" panose="020B0604020202020204" pitchFamily="34" charset="0"/>
              </a:rPr>
              <a:t>Routineuntersuchungen</a:t>
            </a:r>
          </a:p>
        </p:txBody>
      </p:sp>
      <p:sp>
        <p:nvSpPr>
          <p:cNvPr id="7" name="TextBox 6"/>
          <p:cNvSpPr txBox="1"/>
          <p:nvPr/>
        </p:nvSpPr>
        <p:spPr>
          <a:xfrm>
            <a:off x="1948549" y="1452592"/>
            <a:ext cx="9925878" cy="492443"/>
          </a:xfrm>
          <a:prstGeom prst="rect">
            <a:avLst/>
          </a:prstGeom>
          <a:noFill/>
        </p:spPr>
        <p:txBody>
          <a:bodyPr wrap="square" rtlCol="0">
            <a:spAutoFit/>
          </a:bodyPr>
          <a:lstStyle/>
          <a:p>
            <a:pPr rtl="0"/>
            <a:r>
              <a:rPr lang="en-US" sz="2600" b="1">
                <a:latin typeface="Arial" panose="020B0604020202020204" pitchFamily="34" charset="0"/>
                <a:cs typeface="Arial" panose="020B0604020202020204" pitchFamily="34" charset="0"/>
              </a:rPr>
              <a:t>Original Medicare deckt diese Dienstleistungen oder Lieferungen </a:t>
            </a:r>
            <a:r>
              <a:rPr lang="en-US" sz="2600" b="1" i="1">
                <a:latin typeface="Arial" panose="020B0604020202020204" pitchFamily="34" charset="0"/>
                <a:cs typeface="Arial" panose="020B0604020202020204" pitchFamily="34" charset="0"/>
              </a:rPr>
              <a:t>nicht</a:t>
            </a:r>
            <a:r>
              <a:rPr lang="en-US" sz="2600" b="1">
                <a:latin typeface="Arial" panose="020B0604020202020204" pitchFamily="34" charset="0"/>
                <a:cs typeface="Arial" panose="020B0604020202020204" pitchFamily="34" charset="0"/>
              </a:rPr>
              <a:t> ab:</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4" y="2289632"/>
            <a:ext cx="1855304" cy="161411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37</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Original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p:cNvPicPr>
            <a:picLocks noChangeAspect="1"/>
          </p:cNvPicPr>
          <p:nvPr/>
        </p:nvPicPr>
        <p:blipFill>
          <a:blip r:embed="rId3" cstate="email"/>
          <a:stretch>
            <a:fillRect/>
          </a:stretch>
        </p:blipFill>
        <p:spPr>
          <a:xfrm>
            <a:off x="5491762" y="3409009"/>
            <a:ext cx="1208475" cy="1042865"/>
          </a:xfrm>
          <a:prstGeom prst="rect">
            <a:avLst/>
          </a:prstGeom>
        </p:spPr>
      </p:pic>
      <p:sp>
        <p:nvSpPr>
          <p:cNvPr id="3" name="Rectangle 2"/>
          <p:cNvSpPr/>
          <p:nvPr/>
        </p:nvSpPr>
        <p:spPr>
          <a:xfrm>
            <a:off x="4038600" y="2366141"/>
            <a:ext cx="4365298" cy="646331"/>
          </a:xfrm>
          <a:prstGeom prst="rect">
            <a:avLst/>
          </a:prstGeom>
        </p:spPr>
        <p:txBody>
          <a:bodyPr wrap="none" rtlCol="0">
            <a:spAutoFit/>
          </a:bodyPr>
          <a:lstStyle/>
          <a:p>
            <a:pPr rtl="0"/>
            <a:r>
              <a:rPr lang="en-US" sz="3600" b="1">
                <a:latin typeface="Arial" panose="020B0604020202020204" pitchFamily="34" charset="0"/>
                <a:cs typeface="Arial" panose="020B0604020202020204" pitchFamily="34" charset="0"/>
              </a:rPr>
              <a:t>Medigap-Versicherung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38</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Medicare-Zusatzversicherung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828800" y="1107996"/>
            <a:ext cx="10363200" cy="5716950"/>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en-US" sz="2400" dirty="0">
                <a:latin typeface="Calibri" panose="020F0502020204030204" charset="0"/>
                <a:cs typeface="Calibri" panose="020F0502020204030204" charset="0"/>
              </a:rPr>
              <a:t>Private Versicherung zur Ergänzung von </a:t>
            </a:r>
            <a:r>
              <a:rPr lang="en-US" sz="2400" b="1" dirty="0">
                <a:latin typeface="Calibri" panose="020F0502020204030204" charset="0"/>
                <a:cs typeface="Calibri" panose="020F0502020204030204" charset="0"/>
              </a:rPr>
              <a:t>Original Medicare. </a:t>
            </a:r>
            <a:r>
              <a:rPr lang="en-US" sz="2400" dirty="0">
                <a:latin typeface="Calibri" panose="020F0502020204030204" charset="0"/>
                <a:cs typeface="Calibri" panose="020F0502020204030204" charset="0"/>
              </a:rPr>
              <a:t>Genehmigt und reguliert vom WI Commissioner of Insurance.</a:t>
            </a:r>
          </a:p>
          <a:p>
            <a:pPr marL="285750" indent="-285750" rtl="0">
              <a:buFont typeface="Wingdings" panose="05000000000000000000" pitchFamily="2" charset="2"/>
              <a:buChar char="§"/>
              <a:defRPr/>
            </a:pPr>
            <a:r>
              <a:rPr lang="en-US" sz="2400" dirty="0">
                <a:latin typeface="Calibri" panose="020F0502020204030204" charset="0"/>
                <a:cs typeface="Calibri" panose="020F0502020204030204" charset="0"/>
              </a:rPr>
              <a:t>Hilft, einige Gesundheitskosten zu decken, die von Original Medicare nicht abgedeckt werden. </a:t>
            </a:r>
            <a:endParaRPr lang="en-US" altLang="en-US" sz="2400" dirty="0">
              <a:latin typeface="Calibri" panose="020F0502020204030204" charset="0"/>
              <a:cs typeface="Calibri" panose="020F0502020204030204" charset="0"/>
            </a:endParaRPr>
          </a:p>
          <a:p>
            <a:pPr marL="285750" indent="-285750" rtl="0">
              <a:buFont typeface="Wingdings" panose="05000000000000000000" pitchFamily="2" charset="2"/>
              <a:buChar char="§"/>
              <a:defRPr/>
            </a:pPr>
            <a:r>
              <a:rPr lang="en-US" sz="2400" dirty="0">
                <a:latin typeface="Calibri" panose="020F0502020204030204" charset="0"/>
                <a:cs typeface="Calibri" panose="020F0502020204030204" charset="0"/>
              </a:rPr>
              <a:t>Sie müssen über die Medicare-Teile A und B verfügen, um eine Medigap-Police abzuschließen.</a:t>
            </a:r>
          </a:p>
          <a:p>
            <a:pPr marL="285750" indent="-285750" rtl="0">
              <a:lnSpc>
                <a:spcPct val="150000"/>
              </a:lnSpc>
              <a:buFont typeface="Wingdings" panose="05000000000000000000" pitchFamily="2" charset="2"/>
              <a:buChar char="§"/>
              <a:defRPr/>
            </a:pPr>
            <a:r>
              <a:rPr lang="en-US" sz="2400" dirty="0">
                <a:latin typeface="Calibri" panose="020F0502020204030204" charset="0"/>
                <a:cs typeface="Calibri" panose="020F0502020204030204" charset="0"/>
              </a:rPr>
              <a:t>Sie zahlen eine monatliche Prämie für eine Medigap-Versicherung</a:t>
            </a:r>
            <a:r>
              <a:rPr lang="en-US" sz="2400" i="1" dirty="0">
                <a:latin typeface="Calibri" panose="020F0502020204030204" charset="0"/>
                <a:cs typeface="Calibri" panose="020F0502020204030204" charset="0"/>
              </a:rPr>
              <a:t>.</a:t>
            </a:r>
          </a:p>
          <a:p>
            <a:pPr marL="742950" lvl="1" indent="-285750" rtl="0">
              <a:buFont typeface="Wingdings" panose="05000000000000000000" pitchFamily="2" charset="2"/>
              <a:buChar char="§"/>
              <a:defRPr/>
            </a:pPr>
            <a:r>
              <a:rPr lang="en-US" sz="2200" dirty="0">
                <a:latin typeface="Calibri" panose="020F0502020204030204" charset="0"/>
                <a:cs typeface="Calibri" panose="020F0502020204030204" charset="0"/>
              </a:rPr>
              <a:t>Die Kosten variieren je nach Versicherungsgesellschaft, gewählten optionalen Leistungen, Alter des Antragstellers und Wohnort des Antragstellers.  </a:t>
            </a:r>
          </a:p>
          <a:p>
            <a:pPr marL="742950" lvl="1" indent="-285750" rtl="0">
              <a:spcAft>
                <a:spcPts val="600"/>
              </a:spcAft>
              <a:buFont typeface="Wingdings" panose="05000000000000000000" pitchFamily="2" charset="2"/>
              <a:buChar char="§"/>
              <a:defRPr/>
            </a:pPr>
            <a:r>
              <a:rPr lang="en-US" sz="2200" dirty="0">
                <a:latin typeface="Calibri" panose="020F0502020204030204" charset="0"/>
                <a:cs typeface="Calibri" panose="020F0502020204030204" charset="0"/>
              </a:rPr>
              <a:t>Sobald Medicare seinen Anteil an den von Medicare genehmigten Beträgen für die gedeckten Kosten zahlt, zahlt Ihre Medigap-Versicherung ihren Anteil.</a:t>
            </a:r>
            <a:endParaRPr lang="en-US" altLang="en-US" sz="2200" b="1" dirty="0">
              <a:latin typeface="Calibri" panose="020F0502020204030204" charset="0"/>
              <a:cs typeface="Calibri" panose="020F0502020204030204" charset="0"/>
            </a:endParaRPr>
          </a:p>
          <a:p>
            <a:pPr marL="285750" lvl="3" indent="-285750" rtl="0">
              <a:spcAft>
                <a:spcPts val="600"/>
              </a:spcAft>
              <a:buSzPct val="95000"/>
              <a:buFont typeface="Wingdings" panose="05000000000000000000" pitchFamily="2" charset="2"/>
              <a:buChar char="§"/>
              <a:defRPr/>
            </a:pPr>
            <a:r>
              <a:rPr lang="en-US" sz="2400" dirty="0">
                <a:latin typeface="Calibri" panose="020F0502020204030204" charset="0"/>
                <a:cs typeface="Calibri" panose="020F0502020204030204" charset="0"/>
              </a:rPr>
              <a:t>Der Versicherungsschutz für ambulante verschreibungspflichtige Medikamente ist nicht inbegriffen.</a:t>
            </a:r>
          </a:p>
          <a:p>
            <a:pPr marL="285750" lvl="3" indent="-285750" rtl="0">
              <a:buSzPct val="95000"/>
              <a:buFont typeface="Wingdings" panose="05000000000000000000" pitchFamily="2" charset="2"/>
              <a:buChar char="§"/>
              <a:defRPr/>
            </a:pPr>
            <a:r>
              <a:rPr lang="en-US" sz="2400" dirty="0">
                <a:latin typeface="Calibri" panose="020F0502020204030204" charset="0"/>
                <a:cs typeface="Calibri" panose="020F0502020204030204" charset="0"/>
              </a:rPr>
              <a:t>Es ist nicht erforderlich, den Versicherungsschutz jährlich zu überprüfen.</a:t>
            </a:r>
          </a:p>
          <a:p>
            <a:pPr marL="0" lvl="3" rtl="0">
              <a:buSzPct val="95000"/>
              <a:defRPr/>
            </a:pPr>
            <a:endParaRPr lang="en-US" altLang="en-US" sz="1050" dirty="0">
              <a:cs typeface="Arial" panose="020B0604020202020204" pitchFamily="34" charset="0"/>
            </a:endParaRPr>
          </a:p>
        </p:txBody>
      </p:sp>
      <p:pic>
        <p:nvPicPr>
          <p:cNvPr id="7" name="Picture 6" title="Medigap icon"/>
          <p:cNvPicPr>
            <a:picLocks noChangeAspect="1"/>
          </p:cNvPicPr>
          <p:nvPr/>
        </p:nvPicPr>
        <p:blipFill>
          <a:blip r:embed="rId3" cstate="email"/>
          <a:stretch>
            <a:fillRect/>
          </a:stretch>
        </p:blipFill>
        <p:spPr>
          <a:xfrm>
            <a:off x="345332" y="1950268"/>
            <a:ext cx="1208475" cy="10428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39</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Medigap-Versicherung</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3" name="Rectangle 2"/>
          <p:cNvSpPr/>
          <p:nvPr/>
        </p:nvSpPr>
        <p:spPr>
          <a:xfrm>
            <a:off x="4094920" y="1228057"/>
            <a:ext cx="5062331" cy="584775"/>
          </a:xfrm>
          <a:prstGeom prst="rect">
            <a:avLst/>
          </a:prstGeom>
        </p:spPr>
        <p:txBody>
          <a:bodyPr wrap="square" rtlCol="0">
            <a:spAutoFit/>
          </a:bodyPr>
          <a:lstStyle/>
          <a:p>
            <a:pPr rtl="0"/>
            <a:r>
              <a:rPr lang="en-US" sz="3200" b="1" dirty="0">
                <a:latin typeface="Arial" panose="020B0604020202020204" pitchFamily="34" charset="0"/>
                <a:cs typeface="Arial" panose="020B0604020202020204" pitchFamily="34" charset="0"/>
              </a:rPr>
              <a:t>Arten von Richtlinien</a:t>
            </a:r>
          </a:p>
        </p:txBody>
      </p:sp>
      <p:sp>
        <p:nvSpPr>
          <p:cNvPr id="8" name="Rectangle 7"/>
          <p:cNvSpPr/>
          <p:nvPr/>
        </p:nvSpPr>
        <p:spPr>
          <a:xfrm>
            <a:off x="1398494" y="1854736"/>
            <a:ext cx="10102843" cy="4124206"/>
          </a:xfrm>
          <a:prstGeom prst="rect">
            <a:avLst/>
          </a:prstGeom>
        </p:spPr>
        <p:txBody>
          <a:bodyPr wrap="square" rtlCol="0">
            <a:spAutoFit/>
          </a:bodyPr>
          <a:lstStyle/>
          <a:p>
            <a:pPr marL="800100" lvl="1" indent="-342900" rtl="0">
              <a:spcAft>
                <a:spcPts val="600"/>
              </a:spcAft>
              <a:buFont typeface="Wingdings" panose="05000000000000000000" pitchFamily="2" charset="2"/>
              <a:buChar char="§"/>
            </a:pPr>
            <a:r>
              <a:rPr lang="en-US" sz="2400" dirty="0">
                <a:cs typeface="Arial" panose="020B0604020202020204" pitchFamily="34" charset="0"/>
              </a:rPr>
              <a:t>Traditionelle Medicare-Ergänzungsrichtlinien</a:t>
            </a:r>
          </a:p>
          <a:p>
            <a:pPr marL="1257300" lvl="2" indent="-342900" rtl="0">
              <a:spcAft>
                <a:spcPts val="600"/>
              </a:spcAft>
              <a:buFont typeface="Wingdings" panose="05000000000000000000" pitchFamily="2" charset="2"/>
              <a:buChar char="§"/>
            </a:pPr>
            <a:r>
              <a:rPr lang="en-US" sz="2200" i="1" dirty="0">
                <a:cs typeface="Arial" panose="020B0604020202020204" pitchFamily="34" charset="0"/>
              </a:rPr>
              <a:t>Erreichtes Alter </a:t>
            </a:r>
            <a:r>
              <a:rPr lang="en-US" sz="2200" dirty="0">
                <a:cs typeface="Arial" panose="020B0604020202020204" pitchFamily="34" charset="0"/>
              </a:rPr>
              <a:t>– Mit zunehmendem Alter ändern sich Ihre Prämien entsprechend Ihrer Altersspanne und die Prämien werden höher.*</a:t>
            </a:r>
          </a:p>
          <a:p>
            <a:pPr marL="1257300" lvl="2" indent="-342900" rtl="0">
              <a:spcAft>
                <a:spcPts val="1200"/>
              </a:spcAft>
              <a:buFont typeface="Wingdings" panose="05000000000000000000" pitchFamily="2" charset="2"/>
              <a:buChar char="§"/>
            </a:pPr>
            <a:r>
              <a:rPr lang="en-US" sz="2200" i="1" dirty="0">
                <a:cs typeface="Arial" panose="020B0604020202020204" pitchFamily="34" charset="0"/>
              </a:rPr>
              <a:t>Alter bei Ausstellung </a:t>
            </a:r>
            <a:r>
              <a:rPr lang="en-US" sz="2200" dirty="0">
                <a:cs typeface="Arial" panose="020B0604020202020204" pitchFamily="34" charset="0"/>
              </a:rPr>
              <a:t>– Die Prämien richten sich nach dem Alter, in dem Sie die Police abschließen, und erhöhen sich nicht, weil Sie älter werden.* Die Prämien können aus anderen Gründen steigen. </a:t>
            </a:r>
          </a:p>
          <a:p>
            <a:pPr marL="800100" lvl="1" indent="-342900" rtl="0">
              <a:spcAft>
                <a:spcPts val="1200"/>
              </a:spcAft>
              <a:buFont typeface="Wingdings" panose="05000000000000000000" pitchFamily="2" charset="2"/>
              <a:buChar char="§"/>
            </a:pPr>
            <a:r>
              <a:rPr lang="en-US" sz="2200" dirty="0">
                <a:cs typeface="Arial" panose="020B0604020202020204" pitchFamily="34" charset="0"/>
              </a:rPr>
              <a:t>Ergänzende Richtlinien zur Kostenbeteiligung (50 % oder 25 % Kostenbeteiligung)</a:t>
            </a:r>
          </a:p>
          <a:p>
            <a:pPr marL="800100" lvl="1" indent="-342900" rtl="0">
              <a:spcAft>
                <a:spcPts val="1200"/>
              </a:spcAft>
              <a:buFont typeface="Wingdings" panose="05000000000000000000" pitchFamily="2" charset="2"/>
              <a:buChar char="§"/>
            </a:pPr>
            <a:r>
              <a:rPr lang="en-US" sz="2200" dirty="0">
                <a:cs typeface="Arial" panose="020B0604020202020204" pitchFamily="34" charset="0"/>
              </a:rPr>
              <a:t>Medicare-Ergänzung mit hohem Selbstbehalt </a:t>
            </a:r>
          </a:p>
          <a:p>
            <a:pPr marL="800100" lvl="1" indent="-342900" rtl="0">
              <a:buFont typeface="Wingdings" panose="05000000000000000000" pitchFamily="2" charset="2"/>
              <a:buChar char="§"/>
            </a:pPr>
            <a:r>
              <a:rPr lang="en-US" sz="2200" dirty="0">
                <a:cs typeface="Arial" panose="020B0604020202020204" pitchFamily="34" charset="0"/>
              </a:rPr>
              <a:t>Medicare Select  </a:t>
            </a:r>
          </a:p>
        </p:txBody>
      </p:sp>
      <p:sp>
        <p:nvSpPr>
          <p:cNvPr id="10" name="TextBox 9"/>
          <p:cNvSpPr txBox="1"/>
          <p:nvPr/>
        </p:nvSpPr>
        <p:spPr>
          <a:xfrm>
            <a:off x="968188" y="6028751"/>
            <a:ext cx="11223812" cy="400110"/>
          </a:xfrm>
          <a:prstGeom prst="rect">
            <a:avLst/>
          </a:prstGeom>
          <a:noFill/>
        </p:spPr>
        <p:txBody>
          <a:bodyPr wrap="square" rtlCol="0">
            <a:spAutoFit/>
          </a:bodyPr>
          <a:lstStyle/>
          <a:p>
            <a:pPr marL="0" lvl="3" rtl="0">
              <a:buSzPct val="95000"/>
              <a:defRPr/>
            </a:pPr>
            <a:r>
              <a:rPr lang="en-US" sz="2000" dirty="0">
                <a:cs typeface="Arial" panose="020B0604020202020204" pitchFamily="34" charset="0"/>
              </a:rPr>
              <a:t>*</a:t>
            </a:r>
            <a:r>
              <a:rPr lang="en-US" sz="2000" i="1" dirty="0">
                <a:cs typeface="Arial" panose="020B0604020202020204" pitchFamily="34" charset="0"/>
              </a:rPr>
              <a:t>Medigap-Prämien können aufgrund von Anpassungen der Lebenshaltungskosten auch jedes Jahr steigen</a:t>
            </a:r>
            <a:r>
              <a:rPr lang="en-US" sz="1600" i="1"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Willkommen bei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4</a:t>
            </a:fld>
            <a:endParaRPr lang="en-US"/>
          </a:p>
        </p:txBody>
      </p:sp>
      <p:sp>
        <p:nvSpPr>
          <p:cNvPr id="11" name="Subtitle 2"/>
          <p:cNvSpPr txBox="1"/>
          <p:nvPr/>
        </p:nvSpPr>
        <p:spPr>
          <a:xfrm>
            <a:off x="518031" y="1897334"/>
            <a:ext cx="5962282"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en-US" sz="21600" b="1" dirty="0"/>
              <a:t>Teil 1</a:t>
            </a:r>
          </a:p>
          <a:p>
            <a:pPr marL="0" indent="0" rtl="0">
              <a:buNone/>
            </a:pPr>
            <a:r>
              <a:rPr lang="en-US" sz="14400" dirty="0"/>
              <a:t> Anmeldung bei </a:t>
            </a:r>
            <a:endParaRPr lang="hu-HU" sz="14400" dirty="0"/>
          </a:p>
          <a:p>
            <a:pPr marL="0" indent="0" rtl="0">
              <a:buNone/>
            </a:pPr>
            <a:r>
              <a:rPr lang="hu-HU" sz="14400" dirty="0"/>
              <a:t> </a:t>
            </a:r>
            <a:r>
              <a:rPr lang="en-US" sz="14400" dirty="0"/>
              <a:t>Medicare</a:t>
            </a:r>
          </a:p>
          <a:p>
            <a:pPr marL="0" indent="0" rtl="0">
              <a:buNone/>
            </a:pPr>
            <a:endParaRPr lang="en-US" sz="1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383" y="1112216"/>
            <a:ext cx="6811617" cy="46335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68" y="5611122"/>
            <a:ext cx="2954044" cy="92778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40</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Medigap-Versicherung</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3" name="Rectangle 2"/>
          <p:cNvSpPr/>
          <p:nvPr/>
        </p:nvSpPr>
        <p:spPr>
          <a:xfrm>
            <a:off x="2223247" y="1131461"/>
            <a:ext cx="9484659" cy="5570756"/>
          </a:xfrm>
          <a:prstGeom prst="rect">
            <a:avLst/>
          </a:prstGeom>
        </p:spPr>
        <p:txBody>
          <a:bodyPr wrap="square" rtlCol="0">
            <a:spAutoFit/>
          </a:bodyPr>
          <a:lstStyle/>
          <a:p>
            <a:pPr marL="571500" indent="-571500" rtl="0">
              <a:buFont typeface="Wingdings" panose="05000000000000000000" pitchFamily="2" charset="2"/>
              <a:buChar char="§"/>
              <a:defRPr/>
            </a:pPr>
            <a:r>
              <a:rPr lang="en-US" sz="2400" b="1" dirty="0">
                <a:cs typeface="Arial" panose="020B0604020202020204" pitchFamily="34" charset="0"/>
              </a:rPr>
              <a:t>Die Grundleistungen </a:t>
            </a:r>
            <a:r>
              <a:rPr lang="en-US" sz="2400" dirty="0">
                <a:cs typeface="Arial" panose="020B0604020202020204" pitchFamily="34" charset="0"/>
              </a:rPr>
              <a:t>umfassen:</a:t>
            </a:r>
          </a:p>
          <a:p>
            <a:pPr marL="1028700" lvl="1" indent="-571500" rtl="0">
              <a:buFont typeface="Wingdings" panose="05000000000000000000" pitchFamily="2" charset="2"/>
              <a:buChar char="§"/>
              <a:defRPr/>
            </a:pPr>
            <a:r>
              <a:rPr lang="en-US" sz="2400" dirty="0">
                <a:cs typeface="Arial" panose="020B0604020202020204" pitchFamily="34" charset="0"/>
              </a:rPr>
              <a:t>Teil A zahlt Zuzahlung</a:t>
            </a:r>
          </a:p>
          <a:p>
            <a:pPr marL="1028700" lvl="1" indent="-571500" rtl="0">
              <a:buFont typeface="Wingdings" panose="05000000000000000000" pitchFamily="2" charset="2"/>
              <a:buChar char="§"/>
              <a:defRPr/>
            </a:pPr>
            <a:r>
              <a:rPr lang="en-US" sz="2400" dirty="0">
                <a:cs typeface="Arial" panose="020B0604020202020204" pitchFamily="34" charset="0"/>
              </a:rPr>
              <a:t>Teil B 20 % Mitversicherung</a:t>
            </a:r>
          </a:p>
          <a:p>
            <a:pPr marL="1028700" lvl="1" indent="-571500" rtl="0">
              <a:buFont typeface="Wingdings" panose="05000000000000000000" pitchFamily="2" charset="2"/>
              <a:buChar char="§"/>
              <a:defRPr/>
            </a:pPr>
            <a:r>
              <a:rPr lang="en-US" sz="2400" dirty="0">
                <a:cs typeface="Arial" panose="020B0604020202020204" pitchFamily="34" charset="0"/>
              </a:rPr>
              <a:t>Zusätzliche stationäre psychiatrische Tage</a:t>
            </a:r>
          </a:p>
          <a:p>
            <a:pPr marL="1028700" lvl="1" indent="-571500" rtl="0">
              <a:buFont typeface="Wingdings" panose="05000000000000000000" pitchFamily="2" charset="2"/>
              <a:buChar char="§"/>
              <a:defRPr/>
            </a:pPr>
            <a:r>
              <a:rPr lang="en-US" sz="2400" dirty="0">
                <a:cs typeface="Arial" panose="020B0604020202020204" pitchFamily="34" charset="0"/>
              </a:rPr>
              <a:t>Die ersten drei Liter Blut</a:t>
            </a:r>
          </a:p>
          <a:p>
            <a:pPr marL="1028700" lvl="1" indent="-571500" rtl="0">
              <a:spcAft>
                <a:spcPts val="1200"/>
              </a:spcAft>
              <a:buFont typeface="Wingdings" panose="05000000000000000000" pitchFamily="2" charset="2"/>
              <a:buChar char="§"/>
              <a:defRPr/>
            </a:pPr>
            <a:r>
              <a:rPr lang="en-US" sz="2400" dirty="0">
                <a:cs typeface="Arial" panose="020B0604020202020204" pitchFamily="34" charset="0"/>
              </a:rPr>
              <a:t>40 häusliche Pflegebesuche.</a:t>
            </a:r>
            <a:endParaRPr lang="en-US" sz="3200" dirty="0">
              <a:cs typeface="Arial" panose="020B0604020202020204" pitchFamily="34" charset="0"/>
            </a:endParaRPr>
          </a:p>
          <a:p>
            <a:pPr marL="457200" indent="-457200" rtl="0">
              <a:spcAft>
                <a:spcPts val="1200"/>
              </a:spcAft>
              <a:buFont typeface="Wingdings" panose="05000000000000000000" pitchFamily="2" charset="2"/>
              <a:buChar char="§"/>
              <a:defRPr/>
            </a:pPr>
            <a:r>
              <a:rPr lang="en-US" sz="2400" b="1" dirty="0">
                <a:cs typeface="Arial" panose="020B0604020202020204" pitchFamily="34" charset="0"/>
              </a:rPr>
              <a:t>Von Wisconsin vorgeschriebene Leistungen: </a:t>
            </a:r>
            <a:br>
              <a:rPr lang="en-US" sz="2400" b="1" dirty="0">
                <a:cs typeface="Arial" panose="020B0604020202020204" pitchFamily="34" charset="0"/>
              </a:rPr>
            </a:br>
            <a:r>
              <a:rPr lang="en-US" sz="2400" dirty="0">
                <a:cs typeface="Arial" panose="020B0604020202020204" pitchFamily="34" charset="0"/>
              </a:rPr>
              <a:t>Deckt einige chiropraktische Leistungen und 30 Tage in einer nicht von Medicare betreuten Pflegeeinrichtung ab.  </a:t>
            </a:r>
            <a:r>
              <a:rPr lang="en-US" sz="2400" i="1" dirty="0">
                <a:cs typeface="Arial" panose="020B0604020202020204" pitchFamily="34" charset="0"/>
              </a:rPr>
              <a:t>(Gilt nur für Policen, die in Wisconsin für Einwohner von Wisconsin ausgestellt werden.)</a:t>
            </a:r>
          </a:p>
          <a:p>
            <a:pPr marL="457200" indent="-457200" rtl="0">
              <a:spcAft>
                <a:spcPts val="1200"/>
              </a:spcAft>
              <a:buFont typeface="Wingdings" panose="05000000000000000000" pitchFamily="2" charset="2"/>
              <a:buChar char="§"/>
              <a:defRPr/>
            </a:pPr>
            <a:r>
              <a:rPr lang="en-US" sz="2400" dirty="0">
                <a:cs typeface="Arial" panose="020B0604020202020204" pitchFamily="34" charset="0"/>
              </a:rPr>
              <a:t>Weitere Informationen finden Sie im Büro des Versicherungskommissars (Commissioner of Insurance) </a:t>
            </a:r>
            <a:br>
              <a:rPr lang="en-US" sz="2400" dirty="0">
                <a:cs typeface="Arial" panose="020B0604020202020204" pitchFamily="34" charset="0"/>
              </a:rPr>
            </a:br>
            <a:r>
              <a:rPr lang="en-US" sz="2400" dirty="0">
                <a:cs typeface="Arial" panose="020B0604020202020204" pitchFamily="34" charset="0"/>
              </a:rPr>
              <a:t>„</a:t>
            </a:r>
            <a:r>
              <a:rPr lang="en-US" sz="2400" dirty="0">
                <a:cs typeface="Arial" panose="020B0604020202020204" pitchFamily="34" charset="0"/>
                <a:hlinkClick r:id="rId4"/>
              </a:rPr>
              <a:t>WI-Leitfaden zur Krankenversicherung für Menschen mit Medicare</a:t>
            </a:r>
            <a:r>
              <a:rPr lang="en-US" sz="2400" dirty="0">
                <a:cs typeface="Arial" panose="020B0604020202020204" pitchFamily="34" charset="0"/>
              </a:rPr>
              <a:t>“ </a:t>
            </a:r>
            <a:br>
              <a:rPr lang="en-US" sz="2400" dirty="0">
                <a:cs typeface="Arial" panose="020B0604020202020204" pitchFamily="34" charset="0"/>
              </a:rPr>
            </a:br>
            <a:r>
              <a:rPr lang="en-US" sz="2400" dirty="0">
                <a:cs typeface="Arial" panose="020B0604020202020204" pitchFamily="34" charset="0"/>
              </a:rPr>
              <a:t>für mehr Informationen.</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Medigap-Versicherung</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2" name="Rectangle 1"/>
          <p:cNvSpPr/>
          <p:nvPr/>
        </p:nvSpPr>
        <p:spPr>
          <a:xfrm>
            <a:off x="3323074" y="1534347"/>
            <a:ext cx="5373587" cy="584775"/>
          </a:xfrm>
          <a:prstGeom prst="rect">
            <a:avLst/>
          </a:prstGeom>
        </p:spPr>
        <p:txBody>
          <a:bodyPr wrap="none" rtlCol="0">
            <a:spAutoFit/>
          </a:bodyPr>
          <a:lstStyle/>
          <a:p>
            <a:pPr rtl="0"/>
            <a:r>
              <a:rPr lang="en-US" sz="3200" b="1">
                <a:latin typeface="Arial" panose="020B0604020202020204" pitchFamily="34" charset="0"/>
                <a:cs typeface="Arial" panose="020B0604020202020204" pitchFamily="34" charset="0"/>
              </a:rPr>
              <a:t>Optionale Fahrer (Vorteile):</a:t>
            </a:r>
            <a:endParaRPr lang="en-US" sz="3200" b="1" dirty="0">
              <a:latin typeface="Arial" panose="020B0604020202020204" pitchFamily="34" charset="0"/>
              <a:cs typeface="Arial" panose="020B0604020202020204" pitchFamily="34" charset="0"/>
            </a:endParaRPr>
          </a:p>
        </p:txBody>
      </p:sp>
      <p:sp>
        <p:nvSpPr>
          <p:cNvPr id="8" name="Rectangle 7"/>
          <p:cNvSpPr/>
          <p:nvPr/>
        </p:nvSpPr>
        <p:spPr>
          <a:xfrm>
            <a:off x="2678654" y="2390569"/>
            <a:ext cx="8197327" cy="3539430"/>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en-US" sz="2400"/>
              <a:t>Teil A Selbstbehalt (oder Teil A 50 % Selbstbehalt)</a:t>
            </a:r>
          </a:p>
          <a:p>
            <a:pPr marL="342900" indent="-342900" rtl="0">
              <a:spcAft>
                <a:spcPts val="600"/>
              </a:spcAft>
              <a:buFont typeface="Wingdings" panose="05000000000000000000" pitchFamily="2" charset="2"/>
              <a:buChar char="§"/>
              <a:defRPr/>
            </a:pPr>
            <a:r>
              <a:rPr lang="en-US" sz="2400"/>
              <a:t>Teil B Selbstbehalt*</a:t>
            </a:r>
            <a:endParaRPr lang="en-US" sz="2400" dirty="0">
              <a:solidFill>
                <a:srgbClr val="FF0000"/>
              </a:solidFill>
            </a:endParaRPr>
          </a:p>
          <a:p>
            <a:pPr marL="342900" indent="-342900" rtl="0">
              <a:spcAft>
                <a:spcPts val="600"/>
              </a:spcAft>
              <a:buFont typeface="Wingdings" panose="05000000000000000000" pitchFamily="2" charset="2"/>
              <a:buChar char="§"/>
              <a:defRPr/>
            </a:pPr>
            <a:r>
              <a:rPr lang="en-US" sz="2400"/>
              <a:t>Teil B Zuzahlung/Mitversicherung (reduziert die Prämien)</a:t>
            </a:r>
          </a:p>
          <a:p>
            <a:pPr marL="342900" indent="-342900" rtl="0">
              <a:spcAft>
                <a:spcPts val="600"/>
              </a:spcAft>
              <a:buFont typeface="Wingdings" panose="05000000000000000000" pitchFamily="2" charset="2"/>
              <a:buChar char="§"/>
              <a:defRPr/>
            </a:pPr>
            <a:r>
              <a:rPr lang="en-US" sz="2400"/>
              <a:t>Teil B Selbstbeteiligung</a:t>
            </a:r>
          </a:p>
          <a:p>
            <a:pPr marL="342900" indent="-342900" rtl="0">
              <a:spcAft>
                <a:spcPts val="600"/>
              </a:spcAft>
              <a:buFont typeface="Wingdings" panose="05000000000000000000" pitchFamily="2" charset="2"/>
              <a:buChar char="§"/>
              <a:defRPr/>
            </a:pPr>
            <a:r>
              <a:rPr lang="en-US" sz="2400"/>
              <a:t>Zusätzliche häusliche Gesundheit </a:t>
            </a:r>
          </a:p>
          <a:p>
            <a:pPr marL="342900" indent="-342900" rtl="0">
              <a:spcAft>
                <a:spcPts val="1800"/>
              </a:spcAft>
              <a:buFont typeface="Wingdings" panose="05000000000000000000" pitchFamily="2" charset="2"/>
              <a:buChar char="§"/>
              <a:defRPr/>
            </a:pPr>
            <a:r>
              <a:rPr lang="en-US" sz="2400"/>
              <a:t>Notfall-Auslandsreisen </a:t>
            </a:r>
          </a:p>
          <a:p>
            <a:pPr rtl="0">
              <a:spcAft>
                <a:spcPts val="600"/>
              </a:spcAft>
              <a:defRPr/>
            </a:pPr>
            <a:r>
              <a:rPr lang="en-US" sz="2000"/>
              <a:t>*</a:t>
            </a:r>
            <a:r>
              <a:rPr lang="en-US" sz="2000" i="1"/>
              <a:t>Ab dem 1. Januar 2020 ist der Teil-B-Selbstbehalt für Personen, die neu Anspruch auf Medicare haben, keine Option mehr. </a:t>
            </a:r>
          </a:p>
        </p:txBody>
      </p:sp>
      <p:sp>
        <p:nvSpPr>
          <p:cNvPr id="9" name="Slide Number Placeholder 8"/>
          <p:cNvSpPr>
            <a:spLocks noGrp="1"/>
          </p:cNvSpPr>
          <p:nvPr>
            <p:ph type="sldNum" sz="quarter" idx="12"/>
          </p:nvPr>
        </p:nvSpPr>
        <p:spPr/>
        <p:txBody>
          <a:bodyPr rtlCol="0"/>
          <a:lstStyle/>
          <a:p>
            <a:pPr rtl="0"/>
            <a:fld id="{844A7B69-93E2-4D34-896D-EFDD7F03AB74}"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42</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Medigap-Versicherung</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2" name="Rectangle 1"/>
          <p:cNvSpPr/>
          <p:nvPr/>
        </p:nvSpPr>
        <p:spPr>
          <a:xfrm>
            <a:off x="4259729" y="1401352"/>
            <a:ext cx="4350871" cy="584775"/>
          </a:xfrm>
          <a:prstGeom prst="rect">
            <a:avLst/>
          </a:prstGeom>
        </p:spPr>
        <p:txBody>
          <a:bodyPr wrap="none" rtlCol="0">
            <a:spAutoFit/>
          </a:bodyPr>
          <a:lstStyle/>
          <a:p>
            <a:pPr rtl="0"/>
            <a:r>
              <a:rPr lang="en-US" sz="3200" b="1">
                <a:latin typeface="Arial" panose="020B0604020202020204" pitchFamily="34" charset="0"/>
                <a:cs typeface="Arial" panose="020B0604020202020204" pitchFamily="34" charset="0"/>
              </a:rPr>
              <a:t>Schritte zum Kauf einer Police</a:t>
            </a:r>
            <a:endParaRPr lang="en-US" sz="3200" b="1" dirty="0">
              <a:latin typeface="Arial" panose="020B0604020202020204" pitchFamily="34" charset="0"/>
              <a:cs typeface="Arial" panose="020B0604020202020204" pitchFamily="34" charset="0"/>
            </a:endParaRPr>
          </a:p>
        </p:txBody>
      </p:sp>
      <p:sp>
        <p:nvSpPr>
          <p:cNvPr id="8" name="Rectangle 7"/>
          <p:cNvSpPr/>
          <p:nvPr/>
        </p:nvSpPr>
        <p:spPr>
          <a:xfrm>
            <a:off x="2097741" y="2279483"/>
            <a:ext cx="9403596" cy="4493538"/>
          </a:xfrm>
          <a:prstGeom prst="rect">
            <a:avLst/>
          </a:prstGeom>
        </p:spPr>
        <p:txBody>
          <a:bodyPr wrap="square" rtlCol="0">
            <a:spAutoFit/>
          </a:bodyPr>
          <a:lstStyle/>
          <a:p>
            <a:pPr marL="342900" indent="-342900" rtl="0">
              <a:buFont typeface="Wingdings" panose="05000000000000000000" pitchFamily="2" charset="2"/>
              <a:buChar char="§"/>
              <a:defRPr/>
            </a:pPr>
            <a:r>
              <a:rPr lang="en-US" sz="2200" dirty="0"/>
              <a:t>SCHRITT 1:	Entscheiden Sie, welche Vorteile (Fahrer) Sie wünschen, </a:t>
            </a:r>
            <a:r>
              <a:rPr lang="hu-HU" sz="2200" dirty="0"/>
              <a:t>				</a:t>
            </a:r>
            <a:r>
              <a:rPr lang="en-US" sz="2200" dirty="0"/>
              <a:t>und entscheiden Sie dann </a:t>
            </a:r>
            <a:endParaRPr lang="hu-HU" sz="2200" dirty="0"/>
          </a:p>
          <a:p>
            <a:pPr rtl="0">
              <a:defRPr/>
            </a:pPr>
            <a:r>
              <a:rPr lang="hu-HU" sz="2200" dirty="0"/>
              <a:t>     		</a:t>
            </a:r>
            <a:r>
              <a:rPr lang="en-US" sz="2200" dirty="0"/>
              <a:t>Welche der Medigap-Richtlinien Ihren Anforderungen </a:t>
            </a:r>
            <a:r>
              <a:rPr lang="hu-HU" sz="2200" dirty="0"/>
              <a:t>				</a:t>
            </a:r>
            <a:r>
              <a:rPr lang="en-US" sz="2200" dirty="0"/>
              <a:t>entspricht?</a:t>
            </a:r>
          </a:p>
          <a:p>
            <a:pPr marL="342900" indent="-342900" rtl="0">
              <a:buFont typeface="Wingdings" panose="05000000000000000000" pitchFamily="2" charset="2"/>
              <a:buChar char="§"/>
              <a:defRPr/>
            </a:pPr>
            <a:r>
              <a:rPr lang="en-US" sz="2200" dirty="0"/>
              <a:t>SCHRITT 2: 	Finden Sie heraus, welche Versicherungsgesellschaften Medigap </a:t>
            </a:r>
            <a:r>
              <a:rPr lang="hu-HU" sz="2200" dirty="0"/>
              <a:t>			</a:t>
            </a:r>
            <a:r>
              <a:rPr lang="en-US" sz="2200" dirty="0"/>
              <a:t>verkaufen </a:t>
            </a:r>
            <a:endParaRPr lang="hu-HU" sz="2200" dirty="0"/>
          </a:p>
          <a:p>
            <a:pPr rtl="0">
              <a:defRPr/>
            </a:pPr>
            <a:r>
              <a:rPr lang="hu-HU" sz="2200" dirty="0"/>
              <a:t> 		</a:t>
            </a:r>
            <a:r>
              <a:rPr lang="en-US" sz="2200" dirty="0"/>
              <a:t>Richtlinien in Ihrem Bundesstaat. </a:t>
            </a:r>
          </a:p>
          <a:p>
            <a:pPr marL="342900" indent="-342900" rtl="0">
              <a:buFont typeface="Wingdings" panose="05000000000000000000" pitchFamily="2" charset="2"/>
              <a:buChar char="§"/>
              <a:defRPr/>
            </a:pPr>
            <a:r>
              <a:rPr lang="en-US" sz="2200" dirty="0"/>
              <a:t>SCHRITT 3: 	Rufen Sie die Versicherungsgesellschaften (oder den </a:t>
            </a:r>
            <a:r>
              <a:rPr lang="hu-HU" sz="2200" dirty="0"/>
              <a:t>				</a:t>
            </a:r>
            <a:r>
              <a:rPr lang="en-US" sz="2200" dirty="0"/>
              <a:t>Versicherungsvertreter) so an 			</a:t>
            </a:r>
            <a:endParaRPr lang="hu-HU" sz="2200" dirty="0"/>
          </a:p>
          <a:p>
            <a:pPr rtl="0">
              <a:defRPr/>
            </a:pPr>
            <a:r>
              <a:rPr lang="hu-HU" sz="2200" dirty="0"/>
              <a:t>    		</a:t>
            </a:r>
            <a:r>
              <a:rPr lang="en-US" sz="2200" dirty="0"/>
              <a:t>Verkaufen Sie die Medigap-Policen, an denen Sie interessiert sind 		Kosten vergleichen.</a:t>
            </a:r>
          </a:p>
          <a:p>
            <a:pPr marL="342900" indent="-342900" rtl="0">
              <a:buFont typeface="Wingdings" panose="05000000000000000000" pitchFamily="2" charset="2"/>
              <a:buChar char="§"/>
              <a:defRPr/>
            </a:pPr>
            <a:r>
              <a:rPr lang="en-US" sz="2200" dirty="0"/>
              <a:t>SCHRITT 4:	Kaufen Sie die Medigap-Police. </a:t>
            </a:r>
          </a:p>
          <a:p>
            <a:pPr marL="342900" indent="-342900" rtl="0">
              <a:buFont typeface="Wingdings" panose="05000000000000000000" pitchFamily="2" charset="2"/>
              <a:buChar char="§"/>
              <a:defRPr/>
            </a:pPr>
            <a:endParaRPr lang="en-US" sz="2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43</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Medigap-Versicherung</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2" name="Rectangle 1"/>
          <p:cNvSpPr/>
          <p:nvPr/>
        </p:nvSpPr>
        <p:spPr>
          <a:xfrm>
            <a:off x="2745884" y="1277757"/>
            <a:ext cx="6700232" cy="538609"/>
          </a:xfrm>
          <a:prstGeom prst="rect">
            <a:avLst/>
          </a:prstGeom>
        </p:spPr>
        <p:txBody>
          <a:bodyPr wrap="none" rtlCol="0">
            <a:spAutoFit/>
          </a:bodyPr>
          <a:lstStyle/>
          <a:p>
            <a:pPr rtl="0"/>
            <a:r>
              <a:rPr lang="en-US" sz="2900" b="1">
                <a:latin typeface="Arial" panose="020B0604020202020204" pitchFamily="34" charset="0"/>
                <a:cs typeface="Arial" panose="020B0604020202020204" pitchFamily="34" charset="0"/>
              </a:rPr>
              <a:t>Wann Sie eine Medigap-Police kaufen können</a:t>
            </a:r>
          </a:p>
        </p:txBody>
      </p:sp>
      <p:sp>
        <p:nvSpPr>
          <p:cNvPr id="3" name="Rectangle 2"/>
          <p:cNvSpPr/>
          <p:nvPr/>
        </p:nvSpPr>
        <p:spPr>
          <a:xfrm>
            <a:off x="2514598" y="1816366"/>
            <a:ext cx="8839201" cy="1862048"/>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en-US" sz="2200" dirty="0">
                <a:solidFill>
                  <a:srgbClr val="000000"/>
                </a:solidFill>
              </a:rPr>
              <a:t>Ihre einmalige 6-monatige Eintrittsperiode, genannt Open Enrollment Period </a:t>
            </a:r>
            <a:r>
              <a:rPr lang="en-US" sz="2200" b="1" dirty="0">
                <a:solidFill>
                  <a:srgbClr val="000000"/>
                </a:solidFill>
              </a:rPr>
              <a:t>(OEP) </a:t>
            </a:r>
            <a:r>
              <a:rPr lang="en-US" sz="2200" dirty="0">
                <a:solidFill>
                  <a:srgbClr val="000000"/>
                </a:solidFill>
              </a:rPr>
              <a:t>beginnt, wenn Sie 65 Jahre oder älter sind und sich für Teil B eingeschrieben haben. </a:t>
            </a:r>
          </a:p>
          <a:p>
            <a:pPr marL="285750" indent="-285750" rtl="0">
              <a:buFont typeface="Wingdings" panose="05000000000000000000" pitchFamily="2" charset="2"/>
              <a:buChar char="§"/>
              <a:defRPr/>
            </a:pPr>
            <a:r>
              <a:rPr lang="en-US" sz="2200" dirty="0">
                <a:solidFill>
                  <a:srgbClr val="000000"/>
                </a:solidFill>
              </a:rPr>
              <a:t>Sie können jederzeit eine Medigap-Police kaufen, wenn Ihnen eine Versicherungsgesellschaft eine verkauft.</a:t>
            </a:r>
          </a:p>
        </p:txBody>
      </p:sp>
      <p:graphicFrame>
        <p:nvGraphicFramePr>
          <p:cNvPr id="8" name="Table 7" title="table showing value in enrolling in Medigap during Medigap OEP"/>
          <p:cNvGraphicFramePr>
            <a:graphicFrameLocks noGrp="1"/>
          </p:cNvGraphicFramePr>
          <p:nvPr/>
        </p:nvGraphicFramePr>
        <p:xfrm>
          <a:off x="2514599" y="3743997"/>
          <a:ext cx="8839200" cy="2891752"/>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0">
                <a:tc>
                  <a:txBody>
                    <a:bodyPr/>
                    <a:lstStyle/>
                    <a:p>
                      <a:pPr algn="ctr" rtl="0"/>
                      <a:r>
                        <a:rPr lang="en-US" sz="2000"/>
                        <a:t>Während Ihres Medigap OEP</a:t>
                      </a:r>
                      <a:endParaRPr lang="en-US" sz="2000" dirty="0"/>
                    </a:p>
                  </a:txBody>
                  <a:tcPr>
                    <a:solidFill>
                      <a:schemeClr val="tx2"/>
                    </a:solidFill>
                  </a:tcPr>
                </a:tc>
                <a:tc>
                  <a:txBody>
                    <a:bodyPr/>
                    <a:lstStyle/>
                    <a:p>
                      <a:pPr algn="ctr" rtl="0"/>
                      <a:r>
                        <a:rPr lang="en-US" sz="2000"/>
                        <a:t>NICHT während Ihres Medigap OEP</a:t>
                      </a:r>
                    </a:p>
                  </a:txBody>
                  <a:tcPr>
                    <a:solidFill>
                      <a:schemeClr val="tx2"/>
                    </a:solidFill>
                  </a:tcPr>
                </a:tc>
                <a:extLst>
                  <a:ext uri="{0D108BD9-81ED-4DB2-BD59-A6C34878D82A}">
                    <a16:rowId xmlns:a16="http://schemas.microsoft.com/office/drawing/2014/main" val="10000"/>
                  </a:ext>
                </a:extLst>
              </a:tr>
              <a:tr h="727169">
                <a:tc>
                  <a:txBody>
                    <a:bodyPr/>
                    <a:lstStyle/>
                    <a:p>
                      <a:pPr rtl="0"/>
                      <a:r>
                        <a:rPr lang="en-US" sz="2000"/>
                        <a:t>Beste Zeit zum Kaufen</a:t>
                      </a:r>
                    </a:p>
                  </a:txBody>
                  <a:tcPr/>
                </a:tc>
                <a:tc>
                  <a:txBody>
                    <a:bodyPr/>
                    <a:lstStyle/>
                    <a:p>
                      <a:pPr rtl="0"/>
                      <a:r>
                        <a:rPr lang="en-US" sz="2000" dirty="0"/>
                        <a:t>Bei Vorerkrankungen kann es zu einer Wartezeit kommen</a:t>
                      </a:r>
                    </a:p>
                  </a:txBody>
                  <a:tcPr/>
                </a:tc>
                <a:extLst>
                  <a:ext uri="{0D108BD9-81ED-4DB2-BD59-A6C34878D82A}">
                    <a16:rowId xmlns:a16="http://schemas.microsoft.com/office/drawing/2014/main" val="10001"/>
                  </a:ext>
                </a:extLst>
              </a:tr>
              <a:tr h="413164">
                <a:tc>
                  <a:txBody>
                    <a:bodyPr/>
                    <a:lstStyle/>
                    <a:p>
                      <a:pPr rtl="0"/>
                      <a:r>
                        <a:rPr lang="en-US" sz="2000"/>
                        <a:t>Garantierter Ausgabezeitraum</a:t>
                      </a:r>
                    </a:p>
                  </a:txBody>
                  <a:tcPr/>
                </a:tc>
                <a:tc>
                  <a:txBody>
                    <a:bodyPr/>
                    <a:lstStyle/>
                    <a:p>
                      <a:pPr rtl="0"/>
                      <a:r>
                        <a:rPr lang="en-US" sz="2000"/>
                        <a:t>Kann mehr kosten</a:t>
                      </a:r>
                    </a:p>
                  </a:txBody>
                  <a:tcPr/>
                </a:tc>
                <a:extLst>
                  <a:ext uri="{0D108BD9-81ED-4DB2-BD59-A6C34878D82A}">
                    <a16:rowId xmlns:a16="http://schemas.microsoft.com/office/drawing/2014/main" val="10002"/>
                  </a:ext>
                </a:extLst>
              </a:tr>
              <a:tr h="1355179">
                <a:tc>
                  <a:txBody>
                    <a:bodyPr/>
                    <a:lstStyle/>
                    <a:p>
                      <a:pPr rtl="0"/>
                      <a:r>
                        <a:rPr lang="en-US" sz="2000"/>
                        <a:t>Unternehmen müssen Ihnen alle Policen, die sie verkaufen, zum gleichen Preis verkaufen, auch wenn Sie bereits an einer Krankheit leiden</a:t>
                      </a:r>
                      <a:endParaRPr lang="en-US" sz="2000" dirty="0"/>
                    </a:p>
                  </a:txBody>
                  <a:tcPr/>
                </a:tc>
                <a:tc>
                  <a:txBody>
                    <a:bodyPr/>
                    <a:lstStyle/>
                    <a:p>
                      <a:pPr rtl="0"/>
                      <a:r>
                        <a:rPr lang="en-US" sz="2000" dirty="0"/>
                        <a:t>Unternehmen können die Deckung verweigern</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44</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Medigap-Versicherung</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469331" y="2230758"/>
            <a:ext cx="7288696" cy="3431709"/>
          </a:xfrm>
          <a:prstGeom prst="rect">
            <a:avLst/>
          </a:prstGeom>
        </p:spPr>
        <p:txBody>
          <a:bodyPr wrap="square" rtlCol="0">
            <a:spAutoFit/>
          </a:bodyPr>
          <a:lstStyle/>
          <a:p>
            <a:pPr marL="365760" indent="-365760" rtl="0">
              <a:spcAft>
                <a:spcPts val="600"/>
              </a:spcAft>
              <a:buFont typeface="Wingdings" panose="05000000000000000000" pitchFamily="2" charset="2"/>
              <a:buChar char="§"/>
              <a:defRPr/>
            </a:pPr>
            <a:r>
              <a:rPr lang="en-US" sz="2600">
                <a:cs typeface="Arial" panose="020B0604020202020204" pitchFamily="34" charset="0"/>
              </a:rPr>
              <a:t>Wenn Sie die Anmeldung zu Medicare Teil B verzögern</a:t>
            </a:r>
          </a:p>
          <a:p>
            <a:pPr marL="708660" lvl="1" indent="-342900" rtl="0">
              <a:buFont typeface="Wingdings" panose="05000000000000000000" pitchFamily="2" charset="2"/>
              <a:buChar char="§"/>
              <a:defRPr/>
            </a:pPr>
            <a:r>
              <a:rPr lang="en-US" sz="2200">
                <a:cs typeface="Arial" panose="020B0604020202020204" pitchFamily="34" charset="0"/>
              </a:rPr>
              <a:t>Weil Sie oder Ihr Ehepartner </a:t>
            </a:r>
            <a:r>
              <a:rPr lang="en-US" sz="2200" b="1">
                <a:cs typeface="Arial" panose="020B0604020202020204" pitchFamily="34" charset="0"/>
              </a:rPr>
              <a:t>noch</a:t>
            </a:r>
            <a:r>
              <a:rPr lang="en-US" sz="2200">
                <a:cs typeface="Arial" panose="020B0604020202020204" pitchFamily="34" charset="0"/>
              </a:rPr>
              <a:t> arbeiten, und</a:t>
            </a:r>
          </a:p>
          <a:p>
            <a:pPr marL="708660" lvl="1" indent="-342900" rtl="0">
              <a:spcAft>
                <a:spcPts val="1200"/>
              </a:spcAft>
              <a:buFont typeface="Wingdings" panose="05000000000000000000" pitchFamily="2" charset="2"/>
              <a:buChar char="§"/>
              <a:defRPr/>
            </a:pPr>
            <a:r>
              <a:rPr lang="en-US" sz="2200">
                <a:cs typeface="Arial" panose="020B0604020202020204" pitchFamily="34" charset="0"/>
              </a:rPr>
              <a:t>Sie haben eine Gruppenkrankenversicherung (primär),</a:t>
            </a:r>
          </a:p>
          <a:p>
            <a:pPr marL="365760" indent="-365760" rtl="0">
              <a:spcAft>
                <a:spcPts val="600"/>
              </a:spcAft>
              <a:buFont typeface="Wingdings" panose="05000000000000000000" pitchFamily="2" charset="2"/>
              <a:buChar char="§"/>
              <a:defRPr/>
            </a:pPr>
            <a:r>
              <a:rPr lang="en-US" sz="2600">
                <a:cs typeface="Arial" panose="020B0604020202020204" pitchFamily="34" charset="0"/>
              </a:rPr>
              <a:t>Dann verzögert sich Ihr Medigap OEP </a:t>
            </a:r>
          </a:p>
          <a:p>
            <a:pPr marL="708660" lvl="1" indent="-342900" rtl="0">
              <a:spcAft>
                <a:spcPts val="600"/>
              </a:spcAft>
              <a:buFont typeface="Wingdings" panose="05000000000000000000" pitchFamily="2" charset="2"/>
              <a:buChar char="§"/>
              <a:defRPr/>
            </a:pPr>
            <a:r>
              <a:rPr lang="en-US" sz="2200">
                <a:cs typeface="Arial" panose="020B0604020202020204" pitchFamily="34" charset="0"/>
              </a:rPr>
              <a:t>Bis Sie für Teil B eingeschrieben sind.</a:t>
            </a:r>
          </a:p>
          <a:p>
            <a:pPr marL="365760" indent="-365760" rtl="0">
              <a:buFont typeface="Wingdings" panose="05000000000000000000" pitchFamily="2" charset="2"/>
              <a:buChar char="§"/>
              <a:defRPr/>
            </a:pPr>
            <a:r>
              <a:rPr lang="en-US" sz="2600">
                <a:cs typeface="Arial" panose="020B0604020202020204" pitchFamily="34" charset="0"/>
              </a:rPr>
              <a:t>Wenn Sie aufgrund einer Behinderung Medicare beziehen, läuft im Alter von 65 Jahren eine zweite OEP-Frist.</a:t>
            </a:r>
          </a:p>
          <a:p>
            <a:pPr rtl="0">
              <a:defRPr/>
            </a:pPr>
            <a:endParaRPr lang="en-US" sz="2400" dirty="0">
              <a:cs typeface="Arial" panose="020B060402020202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3" name="Rectangle 2"/>
          <p:cNvSpPr/>
          <p:nvPr/>
        </p:nvSpPr>
        <p:spPr>
          <a:xfrm>
            <a:off x="3491743" y="1398393"/>
            <a:ext cx="6989414" cy="523220"/>
          </a:xfrm>
          <a:prstGeom prst="rect">
            <a:avLst/>
          </a:prstGeom>
        </p:spPr>
        <p:txBody>
          <a:bodyPr wrap="none" rtlCol="0">
            <a:spAutoFit/>
          </a:bodyPr>
          <a:lstStyle/>
          <a:p>
            <a:pPr rtl="0"/>
            <a:r>
              <a:rPr lang="en-US" sz="2800" b="1">
                <a:latin typeface="Arial" panose="020B0604020202020204" pitchFamily="34" charset="0"/>
                <a:cs typeface="Arial" panose="020B0604020202020204" pitchFamily="34" charset="0"/>
              </a:rPr>
              <a:t>Verzögerter offener Anmeldezeitraum (OEP)</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45</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Medigap-Versicherung</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p:cNvPicPr>
            <a:picLocks noChangeAspect="1"/>
          </p:cNvPicPr>
          <p:nvPr/>
        </p:nvPicPr>
        <p:blipFill>
          <a:blip r:embed="rId3" cstate="email"/>
          <a:stretch>
            <a:fillRect/>
          </a:stretch>
        </p:blipFill>
        <p:spPr>
          <a:xfrm>
            <a:off x="690663" y="1986127"/>
            <a:ext cx="1208475" cy="1042865"/>
          </a:xfrm>
          <a:prstGeom prst="rect">
            <a:avLst/>
          </a:prstGeom>
        </p:spPr>
      </p:pic>
      <p:sp>
        <p:nvSpPr>
          <p:cNvPr id="2" name="Rectangle 1"/>
          <p:cNvSpPr/>
          <p:nvPr/>
        </p:nvSpPr>
        <p:spPr>
          <a:xfrm>
            <a:off x="2886946" y="1355083"/>
            <a:ext cx="8172430" cy="954107"/>
          </a:xfrm>
          <a:prstGeom prst="rect">
            <a:avLst/>
          </a:prstGeom>
        </p:spPr>
        <p:txBody>
          <a:bodyPr wrap="none" rtlCol="0">
            <a:spAutoFit/>
          </a:bodyPr>
          <a:lstStyle/>
          <a:p>
            <a:pPr rtl="0">
              <a:defRPr/>
            </a:pPr>
            <a:r>
              <a:rPr lang="en-US" sz="2800" b="1" dirty="0">
                <a:latin typeface="Arial" panose="020B0604020202020204" pitchFamily="34" charset="0"/>
                <a:cs typeface="Arial" panose="020B0604020202020204" pitchFamily="34" charset="0"/>
              </a:rPr>
              <a:t>In anderen Fällen kann Ihnen eine Police nicht </a:t>
            </a:r>
            <a:endParaRPr lang="hu-HU" sz="2800" b="1" dirty="0">
              <a:latin typeface="Arial" panose="020B0604020202020204" pitchFamily="34" charset="0"/>
              <a:cs typeface="Arial" panose="020B0604020202020204" pitchFamily="34" charset="0"/>
            </a:endParaRPr>
          </a:p>
          <a:p>
            <a:pPr rtl="0">
              <a:defRPr/>
            </a:pPr>
            <a:r>
              <a:rPr lang="en-US" sz="2800" b="1" dirty="0">
                <a:latin typeface="Arial" panose="020B0604020202020204" pitchFamily="34" charset="0"/>
                <a:cs typeface="Arial" panose="020B0604020202020204" pitchFamily="34" charset="0"/>
              </a:rPr>
              <a:t>verweigert werden:</a:t>
            </a:r>
          </a:p>
        </p:txBody>
      </p:sp>
      <p:sp>
        <p:nvSpPr>
          <p:cNvPr id="8" name="Rectangle 7"/>
          <p:cNvSpPr/>
          <p:nvPr/>
        </p:nvSpPr>
        <p:spPr>
          <a:xfrm>
            <a:off x="1809491" y="2309190"/>
            <a:ext cx="10237694" cy="4154984"/>
          </a:xfrm>
          <a:prstGeom prst="rect">
            <a:avLst/>
          </a:prstGeom>
        </p:spPr>
        <p:txBody>
          <a:bodyPr wrap="square" rtlCol="0">
            <a:spAutoFit/>
          </a:bodyPr>
          <a:lstStyle/>
          <a:p>
            <a:pPr marL="800100" lvl="1" indent="-342900" rtl="0">
              <a:buFont typeface="Wingdings" panose="05000000000000000000" pitchFamily="2" charset="2"/>
              <a:buChar char="§"/>
              <a:defRPr/>
            </a:pPr>
            <a:r>
              <a:rPr lang="en-US" sz="2400" dirty="0">
                <a:cs typeface="Arial" panose="020B0604020202020204" pitchFamily="34" charset="0"/>
              </a:rPr>
              <a:t>Ihr Medicare Advantage-Plan beendet oder stellt die Pflege in Ihrem Versorgungsbereich ein.</a:t>
            </a:r>
          </a:p>
          <a:p>
            <a:pPr marL="800100" lvl="1" indent="-342900" rtl="0">
              <a:buFont typeface="Wingdings" panose="05000000000000000000" pitchFamily="2" charset="2"/>
              <a:buChar char="§"/>
              <a:defRPr/>
            </a:pPr>
            <a:r>
              <a:rPr lang="en-US" sz="2400" dirty="0">
                <a:cs typeface="Arial" panose="020B0604020202020204" pitchFamily="34" charset="0"/>
              </a:rPr>
              <a:t>Sie bewegen sich außerhalb des Servicebereichs des Plans.</a:t>
            </a:r>
          </a:p>
          <a:p>
            <a:pPr marL="800100" lvl="1" indent="-342900" rtl="0">
              <a:buFont typeface="Wingdings" panose="05000000000000000000" pitchFamily="2" charset="2"/>
              <a:buChar char="§"/>
              <a:defRPr/>
            </a:pPr>
            <a:r>
              <a:rPr lang="en-US" sz="2400" dirty="0">
                <a:cs typeface="Arial" panose="020B0604020202020204" pitchFamily="34" charset="0"/>
              </a:rPr>
              <a:t>Ihr Arbeitgeber-Gruppenkrankenversicherungsplan beendet einen Teil oder den gesamten Versicherungsschutz.</a:t>
            </a:r>
          </a:p>
          <a:p>
            <a:pPr marL="800100" lvl="1" indent="-342900" rtl="0">
              <a:buFont typeface="Wingdings" panose="05000000000000000000" pitchFamily="2" charset="2"/>
              <a:buChar char="§"/>
              <a:defRPr/>
            </a:pPr>
            <a:r>
              <a:rPr lang="en-US" sz="2400" dirty="0">
                <a:cs typeface="Arial" panose="020B0604020202020204" pitchFamily="34" charset="0"/>
              </a:rPr>
              <a:t>Ihr Arbeitgeber-Gruppenplan erhöht die Kosten in einem Zeitraum von 12 Monaten um mehr als 25 %.</a:t>
            </a:r>
          </a:p>
          <a:p>
            <a:pPr marL="800100" lvl="1" indent="-342900" rtl="0">
              <a:buFont typeface="Wingdings" panose="05000000000000000000" pitchFamily="2" charset="2"/>
              <a:buChar char="§"/>
              <a:defRPr/>
            </a:pPr>
            <a:r>
              <a:rPr lang="en-US" sz="2400" dirty="0">
                <a:cs typeface="Arial" panose="020B0604020202020204" pitchFamily="34" charset="0"/>
              </a:rPr>
              <a:t>Sie befinden sich in der Testphase des Medicare Advantage-Plans.</a:t>
            </a:r>
          </a:p>
          <a:p>
            <a:pPr marL="393700" lvl="1" indent="0" rtl="0">
              <a:buFont typeface="Wingdings 2" panose="05020102010507070707" pitchFamily="18" charset="2"/>
              <a:buNone/>
              <a:defRPr/>
            </a:pPr>
            <a:endParaRPr lang="en-US" sz="2400" dirty="0">
              <a:cs typeface="Arial" panose="020B0604020202020204" pitchFamily="34" charset="0"/>
            </a:endParaRPr>
          </a:p>
          <a:p>
            <a:pPr rtl="0">
              <a:defRPr/>
            </a:pPr>
            <a:r>
              <a:rPr lang="en-US" sz="2400" b="1" dirty="0">
                <a:cs typeface="Arial" panose="020B0604020202020204" pitchFamily="34" charset="0"/>
              </a:rPr>
              <a:t>     Der Antrag muss innerhalb von 63 Tagen nach dem Datum gestellt werden, </a:t>
            </a:r>
            <a:r>
              <a:rPr lang="hu-HU" sz="2400" b="1" dirty="0">
                <a:cs typeface="Arial" panose="020B0604020202020204" pitchFamily="34" charset="0"/>
              </a:rPr>
              <a:t>    </a:t>
            </a:r>
            <a:r>
              <a:rPr lang="en-US" sz="2400" b="1" dirty="0">
                <a:cs typeface="Arial" panose="020B0604020202020204" pitchFamily="34" charset="0"/>
              </a:rPr>
              <a:t>an dem Ihr anderer Versicherungsschutz endet.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46</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Medigap-Versicherung</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97640" y="1245164"/>
            <a:ext cx="4180953" cy="523220"/>
          </a:xfrm>
          <a:prstGeom prst="rect">
            <a:avLst/>
          </a:prstGeom>
        </p:spPr>
        <p:txBody>
          <a:bodyPr wrap="none" rtlCol="0">
            <a:spAutoFit/>
          </a:bodyPr>
          <a:lstStyle/>
          <a:p>
            <a:pPr rtl="0"/>
            <a:r>
              <a:rPr lang="en-US" sz="2800" b="1">
                <a:latin typeface="Arial" panose="020B0604020202020204" pitchFamily="34" charset="0"/>
                <a:cs typeface="Arial" panose="020B0604020202020204" pitchFamily="34" charset="0"/>
              </a:rPr>
              <a:t>Bei Fragen wenden Sie sich bitte an:</a:t>
            </a:r>
            <a:endParaRPr lang="en-US" sz="2800" b="1" dirty="0">
              <a:latin typeface="Arial" panose="020B0604020202020204" pitchFamily="34" charset="0"/>
              <a:cs typeface="Arial" panose="020B0604020202020204" pitchFamily="34" charset="0"/>
            </a:endParaRPr>
          </a:p>
        </p:txBody>
      </p:sp>
      <p:sp>
        <p:nvSpPr>
          <p:cNvPr id="13" name="TextBox 12"/>
          <p:cNvSpPr txBox="1"/>
          <p:nvPr/>
        </p:nvSpPr>
        <p:spPr>
          <a:xfrm>
            <a:off x="4554069" y="1599670"/>
            <a:ext cx="7637930" cy="400110"/>
          </a:xfrm>
          <a:prstGeom prst="rect">
            <a:avLst/>
          </a:prstGeom>
          <a:noFill/>
        </p:spPr>
        <p:txBody>
          <a:bodyPr wrap="square" rtlCol="0">
            <a:spAutoFit/>
          </a:bodyPr>
          <a:lstStyle/>
          <a:p>
            <a:pPr rtl="0"/>
            <a:r>
              <a:rPr lang="en-US" sz="2000" i="1" dirty="0"/>
              <a:t>Oder besuchen Sie Medicare.gov, um eine Medigap-Richtlinie zu finden</a:t>
            </a:r>
          </a:p>
        </p:txBody>
      </p:sp>
      <p:pic>
        <p:nvPicPr>
          <p:cNvPr id="10" name="Picture 9" descr="Graphical user interface, website&#10;&#10;Description automatically generated"/>
          <p:cNvPicPr>
            <a:picLocks noChangeAspect="1"/>
          </p:cNvPicPr>
          <p:nvPr/>
        </p:nvPicPr>
        <p:blipFill rotWithShape="1">
          <a:blip r:embed="rId3"/>
          <a:srcRect l="20176" t="15206" r="20000" b="21596"/>
          <a:stretch>
            <a:fillRect/>
          </a:stretch>
        </p:blipFill>
        <p:spPr bwMode="auto">
          <a:xfrm>
            <a:off x="4554070" y="2210022"/>
            <a:ext cx="7637929" cy="4511454"/>
          </a:xfrm>
          <a:prstGeom prst="rect">
            <a:avLst/>
          </a:prstGeom>
          <a:ln>
            <a:noFill/>
          </a:ln>
        </p:spPr>
      </p:pic>
      <p:sp>
        <p:nvSpPr>
          <p:cNvPr id="9" name="Rectangle 8"/>
          <p:cNvSpPr/>
          <p:nvPr/>
        </p:nvSpPr>
        <p:spPr>
          <a:xfrm>
            <a:off x="197640" y="1878595"/>
            <a:ext cx="4114800" cy="4001095"/>
          </a:xfrm>
          <a:prstGeom prst="rect">
            <a:avLst/>
          </a:prstGeom>
        </p:spPr>
        <p:txBody>
          <a:bodyPr wrap="square" rtlCol="0">
            <a:spAutoFit/>
          </a:bodyPr>
          <a:lstStyle/>
          <a:p>
            <a:pPr rtl="0">
              <a:buFont typeface="Wingdings" panose="05000000000000000000" pitchFamily="2" charset="2"/>
              <a:buChar char="§"/>
              <a:defRPr/>
            </a:pPr>
            <a:r>
              <a:rPr lang="en-US" sz="2400" dirty="0"/>
              <a:t> Wisconsin Medigap-Helpline</a:t>
            </a:r>
          </a:p>
          <a:p>
            <a:pPr rtl="0">
              <a:defRPr/>
            </a:pPr>
            <a:r>
              <a:rPr lang="en-US" sz="3200" b="1" dirty="0"/>
              <a:t>   </a:t>
            </a:r>
            <a:r>
              <a:rPr lang="en-US" sz="2400" b="1" dirty="0"/>
              <a:t>1-800-242-1060</a:t>
            </a:r>
          </a:p>
          <a:p>
            <a:pPr lvl="1" rtl="0">
              <a:defRPr/>
            </a:pPr>
            <a:endParaRPr lang="en-US" altLang="en-US" sz="800" dirty="0"/>
          </a:p>
          <a:p>
            <a:pPr rtl="0">
              <a:buFont typeface="Wingdings" panose="05000000000000000000" pitchFamily="2" charset="2"/>
              <a:buChar char="§"/>
              <a:defRPr/>
            </a:pPr>
            <a:r>
              <a:rPr lang="en-US" sz="2400" dirty="0"/>
              <a:t> Kommissar für Versicherungen  </a:t>
            </a:r>
          </a:p>
          <a:p>
            <a:pPr rtl="0">
              <a:defRPr/>
            </a:pPr>
            <a:r>
              <a:rPr lang="en-US" sz="2800" dirty="0"/>
              <a:t>   </a:t>
            </a:r>
            <a:r>
              <a:rPr lang="en-US" sz="2400" b="1" dirty="0"/>
              <a:t>1-800-236-8517</a:t>
            </a:r>
            <a:endParaRPr lang="en-US" altLang="en-US" sz="2400" dirty="0"/>
          </a:p>
          <a:p>
            <a:pPr rtl="0">
              <a:defRPr/>
            </a:pPr>
            <a:r>
              <a:rPr lang="en-US" sz="2400" dirty="0"/>
              <a:t>    </a:t>
            </a:r>
            <a:r>
              <a:rPr lang="en-US" sz="2400" u="sng" dirty="0">
                <a:solidFill>
                  <a:schemeClr val="accent1"/>
                </a:solidFill>
              </a:rPr>
              <a:t>https://oci.wi.gov</a:t>
            </a:r>
            <a:r>
              <a:rPr lang="en-US" sz="2400" u="sng" dirty="0"/>
              <a:t> </a:t>
            </a:r>
          </a:p>
          <a:p>
            <a:pPr rtl="0">
              <a:defRPr/>
            </a:pPr>
            <a:endParaRPr lang="en-US" b="1" dirty="0"/>
          </a:p>
          <a:p>
            <a:pPr rtl="0">
              <a:buFont typeface="Wingdings" panose="05000000000000000000" pitchFamily="2" charset="2"/>
              <a:buChar char="§"/>
              <a:defRPr/>
            </a:pPr>
            <a:r>
              <a:rPr lang="en-US" sz="2400" dirty="0"/>
              <a:t>  Medicare </a:t>
            </a:r>
          </a:p>
          <a:p>
            <a:pPr rtl="0">
              <a:defRPr/>
            </a:pPr>
            <a:r>
              <a:rPr lang="en-US" sz="2400" dirty="0"/>
              <a:t>    </a:t>
            </a:r>
            <a:r>
              <a:rPr lang="en-US" sz="2400" b="1" dirty="0"/>
              <a:t>1-800-MEDICARE</a:t>
            </a:r>
          </a:p>
          <a:p>
            <a:pPr rtl="0">
              <a:defRPr/>
            </a:pPr>
            <a:r>
              <a:rPr lang="en-US" sz="2400" dirty="0"/>
              <a:t>    </a:t>
            </a:r>
            <a:r>
              <a:rPr lang="en-US" sz="2400" u="sng" dirty="0">
                <a:hlinkClick r:id="rId4"/>
              </a:rPr>
              <a:t>www.Medicare.gov</a:t>
            </a:r>
            <a:br>
              <a:rPr lang="en-US" altLang="en-US" sz="2400" u="sng" dirty="0"/>
            </a:br>
            <a:endParaRPr lang="en-US" altLang="en-US" sz="2400" u="sng" dirty="0"/>
          </a:p>
        </p:txBody>
      </p:sp>
      <p:cxnSp>
        <p:nvCxnSpPr>
          <p:cNvPr id="11" name="Straight Arrow Connector 10"/>
          <p:cNvCxnSpPr/>
          <p:nvPr/>
        </p:nvCxnSpPr>
        <p:spPr>
          <a:xfrm>
            <a:off x="6959206" y="1999781"/>
            <a:ext cx="1293013" cy="1778199"/>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4389" y="1355479"/>
            <a:ext cx="10663222" cy="3093154"/>
          </a:xfrm>
          <a:prstGeom prst="rect">
            <a:avLst/>
          </a:prstGeom>
        </p:spPr>
        <p:txBody>
          <a:bodyPr wrap="square" rtlCol="0">
            <a:spAutoFit/>
          </a:bodyPr>
          <a:lstStyle/>
          <a:p>
            <a:pPr rtl="0">
              <a:spcAft>
                <a:spcPts val="1200"/>
              </a:spcAft>
              <a:defRPr/>
            </a:pPr>
            <a:r>
              <a:rPr lang="en-US" sz="3600" dirty="0">
                <a:cs typeface="Arial" panose="020B0604020202020204" pitchFamily="34" charset="0"/>
              </a:rPr>
              <a:t>Für </a:t>
            </a:r>
            <a:r>
              <a:rPr lang="en-US" sz="3600" b="1" dirty="0">
                <a:cs typeface="Arial" panose="020B0604020202020204" pitchFamily="34" charset="0"/>
              </a:rPr>
              <a:t>kostenlose und unvoreingenommene Hilfe bei Medicare </a:t>
            </a:r>
            <a:r>
              <a:rPr lang="en-US" sz="3600" dirty="0">
                <a:cs typeface="Arial" panose="020B0604020202020204" pitchFamily="34" charset="0"/>
              </a:rPr>
              <a:t>wenden Sie sich an das Wisconsin State Health Insurance Assistance Program:</a:t>
            </a:r>
          </a:p>
          <a:p>
            <a:pPr marL="457200" indent="-457200" rtl="0">
              <a:spcAft>
                <a:spcPts val="600"/>
              </a:spcAft>
              <a:buFont typeface="Arial" panose="020B0604020202020204" pitchFamily="34" charset="0"/>
              <a:buChar char="•"/>
              <a:defRPr/>
            </a:pPr>
            <a:r>
              <a:rPr lang="en-US" sz="3600" dirty="0">
                <a:cs typeface="Arial" panose="020B0604020202020204" pitchFamily="34" charset="0"/>
              </a:rPr>
              <a:t>Rufen Sie die Medigap-Helpline unter 1-800-242-1060 an.</a:t>
            </a:r>
          </a:p>
          <a:p>
            <a:pPr marL="457200" indent="-457200" rtl="0">
              <a:spcAft>
                <a:spcPts val="600"/>
              </a:spcAft>
              <a:buFont typeface="Arial" panose="020B0604020202020204" pitchFamily="34" charset="0"/>
              <a:buChar char="•"/>
              <a:defRPr/>
            </a:pPr>
            <a:r>
              <a:rPr lang="en-US" sz="3600" dirty="0">
                <a:cs typeface="Arial" panose="020B0604020202020204" pitchFamily="34" charset="0"/>
              </a:rPr>
              <a:t>Besuchen Sie die Website des Wisconsin Department of Health Services unter </a:t>
            </a:r>
            <a:r>
              <a:rPr lang="en-US" sz="3600" dirty="0">
                <a:cs typeface="Arial" panose="020B0604020202020204" pitchFamily="34" charset="0"/>
                <a:hlinkClick r:id="rId3"/>
              </a:rPr>
              <a:t>dhs.wi.gov/medicare-help</a:t>
            </a:r>
            <a:r>
              <a:rPr lang="en-US"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47</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Lokale Hilfe für Menschen mit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20204" pitchFamily="34" charset="0"/>
                <a:cs typeface="Arial" panose="020B0604020202020204" pitchFamily="34" charset="0"/>
              </a:rPr>
              <a:t>Willkommen bei Medicare</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Eine Bildungsreihe für Menschen mit Medicare in Wisconsin</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Haftungsausschluss bei Zuschussfinanzierung</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just" rtl="0">
              <a:buNone/>
            </a:pPr>
            <a:r>
              <a:rPr lang="en-US" sz="2400">
                <a:latin typeface="Arial" panose="020B0604020202020204" pitchFamily="34" charset="0"/>
                <a:cs typeface="Arial" panose="020B0604020202020204" pitchFamily="34" charset="0"/>
              </a:rPr>
              <a:t>Dieses Projekt wurde vom Wisconsin Department of Health Services mit finanzieller Unterstützung ganz oder teilweise durch die Fördernummer 90SAPG0091 aus den USA unterstützt Verwaltung für Gemeinschaftsleben, Ministerium für Gesundheit und menschliche Dienste, Washington, DC 20201. Stipendiaten, die staatlich geförderte Projekte durchführen, werden ermutigt, ihre Erkenntnisse und Schlussfolgerungen frei zu äußern. Standpunkte oder Meinungen stellen daher nicht unbedingt die offizielle ACL-Richtlinie dar.</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4406" y="1236902"/>
            <a:ext cx="9119454" cy="4078680"/>
          </a:xfrm>
        </p:spPr>
        <p:txBody>
          <a:bodyPr rtlCol="0">
            <a:normAutofit fontScale="62500" lnSpcReduction="20000"/>
          </a:bodyPr>
          <a:lstStyle/>
          <a:p>
            <a:pPr marL="342900" indent="-342900" algn="l" rtl="0">
              <a:spcAft>
                <a:spcPts val="1200"/>
              </a:spcAft>
              <a:buFont typeface="Wingdings" panose="05000000000000000000" pitchFamily="2" charset="2"/>
              <a:buChar char="§"/>
            </a:pPr>
            <a:r>
              <a:rPr lang="en-US" sz="3100" b="1" dirty="0">
                <a:cs typeface="Arial" panose="020B0604020202020204" pitchFamily="34" charset="0"/>
              </a:rPr>
              <a:t>Wenn Sie bereits Sozialversicherungs- oder Eisenbahnrentenleistungen beziehen </a:t>
            </a:r>
            <a:r>
              <a:rPr lang="en-US" sz="3100" dirty="0">
                <a:cs typeface="Arial" panose="020B0604020202020204" pitchFamily="34" charset="0"/>
              </a:rPr>
              <a:t>, werden Sie am ersten Tag des Monats, in dem Sie 65 Jahre alt werden, automatisch in Teil A und B eingeschrieben .</a:t>
            </a:r>
          </a:p>
          <a:p>
            <a:pPr marL="342900" indent="-342900" algn="l" rtl="0">
              <a:spcAft>
                <a:spcPts val="1200"/>
              </a:spcAft>
              <a:buFont typeface="Wingdings" panose="05000000000000000000" pitchFamily="2" charset="2"/>
              <a:buChar char="§"/>
            </a:pPr>
            <a:r>
              <a:rPr lang="en-US" sz="3100" b="1" dirty="0">
                <a:cs typeface="Arial" panose="020B0604020202020204" pitchFamily="34" charset="0"/>
              </a:rPr>
              <a:t>Wenn Sie </a:t>
            </a:r>
            <a:r>
              <a:rPr lang="en-US" sz="3100" dirty="0">
                <a:cs typeface="Arial" panose="020B0604020202020204" pitchFamily="34" charset="0"/>
              </a:rPr>
              <a:t>fast 65 Jahre alt sind und derzeit keine </a:t>
            </a:r>
            <a:r>
              <a:rPr lang="en-US" sz="3100" b="1" dirty="0">
                <a:cs typeface="Arial" panose="020B0604020202020204" pitchFamily="34" charset="0"/>
              </a:rPr>
              <a:t>Sozialversicherungsleistungen beziehen</a:t>
            </a:r>
            <a:r>
              <a:rPr lang="en-US" sz="3100" dirty="0">
                <a:cs typeface="Arial" panose="020B0604020202020204" pitchFamily="34" charset="0"/>
              </a:rPr>
              <a:t>, müssen Sie sich während Ihres </a:t>
            </a:r>
            <a:r>
              <a:rPr lang="en-US" sz="3100" b="1" dirty="0">
                <a:cs typeface="Arial" panose="020B0604020202020204" pitchFamily="34" charset="0"/>
              </a:rPr>
              <a:t>Erstanmeldezeitraums </a:t>
            </a:r>
            <a:r>
              <a:rPr lang="en-US" sz="3100" dirty="0">
                <a:cs typeface="Arial" panose="020B0604020202020204" pitchFamily="34" charset="0"/>
              </a:rPr>
              <a:t> </a:t>
            </a:r>
            <a:r>
              <a:rPr lang="en-US" sz="3100" b="1" dirty="0">
                <a:cs typeface="Arial" panose="020B0604020202020204" pitchFamily="34" charset="0"/>
              </a:rPr>
              <a:t>für Teil A und B bei der </a:t>
            </a:r>
            <a:r>
              <a:rPr lang="en-US" sz="3100" dirty="0">
                <a:cs typeface="Arial" panose="020B0604020202020204" pitchFamily="34" charset="0"/>
              </a:rPr>
              <a:t>Sozialversicherung</a:t>
            </a:r>
            <a:r>
              <a:rPr lang="en-US" sz="3100" i="1" dirty="0">
                <a:cs typeface="Arial" panose="020B0604020202020204" pitchFamily="34" charset="0"/>
              </a:rPr>
              <a:t> anmelden:</a:t>
            </a:r>
          </a:p>
          <a:p>
            <a:pPr marL="800100" lvl="1" indent="-342900" algn="l" rtl="0">
              <a:lnSpc>
                <a:spcPct val="110000"/>
              </a:lnSpc>
              <a:spcBef>
                <a:spcPts val="0"/>
              </a:spcBef>
              <a:spcAft>
                <a:spcPts val="600"/>
              </a:spcAft>
              <a:buFont typeface="Wingdings" panose="05000000000000000000" pitchFamily="2" charset="2"/>
              <a:buChar char="§"/>
            </a:pPr>
            <a:r>
              <a:rPr lang="en-US" sz="3100" dirty="0">
                <a:cs typeface="Arial" panose="020B0604020202020204" pitchFamily="34" charset="0"/>
              </a:rPr>
              <a:t>Visit </a:t>
            </a:r>
            <a:r>
              <a:rPr lang="en-US" sz="3100" dirty="0">
                <a:cs typeface="Arial" panose="020B0604020202020204" pitchFamily="34" charset="0"/>
                <a:hlinkClick r:id="rId3"/>
              </a:rPr>
              <a:t>ssa.gov</a:t>
            </a:r>
            <a:endParaRPr lang="en-US" altLang="en-US" sz="3100" dirty="0">
              <a:cs typeface="Arial" panose="020B0604020202020204" pitchFamily="34" charset="0"/>
            </a:endParaRPr>
          </a:p>
          <a:p>
            <a:pPr marL="800100" lvl="1" indent="-342900" algn="l" rtl="0">
              <a:lnSpc>
                <a:spcPct val="110000"/>
              </a:lnSpc>
              <a:spcBef>
                <a:spcPts val="0"/>
              </a:spcBef>
              <a:spcAft>
                <a:spcPts val="600"/>
              </a:spcAft>
              <a:buFont typeface="Wingdings" panose="05000000000000000000" pitchFamily="2" charset="2"/>
              <a:buChar char="§"/>
            </a:pPr>
            <a:r>
              <a:rPr lang="en-US" sz="3100" dirty="0"/>
              <a:t>Rufen Sie die Sozialversicherung unter 1-800-772-1213 (TTY 1-800-325-0778) an.</a:t>
            </a:r>
            <a:endParaRPr lang="en-US" altLang="en-US" sz="3100" dirty="0">
              <a:cs typeface="Arial" panose="020B0604020202020204" pitchFamily="34" charset="0"/>
            </a:endParaRPr>
          </a:p>
          <a:p>
            <a:pPr marL="800100" lvl="1" indent="-342900" algn="l" rtl="0">
              <a:lnSpc>
                <a:spcPct val="110000"/>
              </a:lnSpc>
              <a:spcBef>
                <a:spcPts val="0"/>
              </a:spcBef>
              <a:spcAft>
                <a:spcPts val="600"/>
              </a:spcAft>
              <a:buFont typeface="Wingdings" panose="05000000000000000000" pitchFamily="2" charset="2"/>
              <a:buChar char="§"/>
            </a:pPr>
            <a:r>
              <a:rPr lang="en-US" sz="3100" dirty="0">
                <a:cs typeface="Arial" panose="020B0604020202020204" pitchFamily="34" charset="0"/>
              </a:rPr>
              <a:t>Oder besuchen Sie Ihr </a:t>
            </a:r>
            <a:r>
              <a:rPr lang="en-US" sz="3100" dirty="0">
                <a:cs typeface="Arial" panose="020B0604020202020204" pitchFamily="34" charset="0"/>
                <a:hlinkClick r:id="rId4"/>
              </a:rPr>
              <a:t>örtliches Sozialversicherungsamt</a:t>
            </a:r>
            <a:endParaRPr lang="en-US" altLang="en-US" sz="3100" dirty="0">
              <a:solidFill>
                <a:srgbClr val="FF0000"/>
              </a:solidFill>
              <a:cs typeface="Arial" panose="020B0604020202020204" pitchFamily="34" charset="0"/>
            </a:endParaRPr>
          </a:p>
          <a:p>
            <a:pPr marL="342900" indent="-342900" algn="l" rtl="0">
              <a:spcAft>
                <a:spcPts val="1200"/>
              </a:spcAft>
              <a:buFont typeface="Wingdings" panose="05000000000000000000" pitchFamily="2" charset="2"/>
              <a:buChar char="§"/>
            </a:pPr>
            <a:r>
              <a:rPr lang="en-US" sz="3100" b="1" dirty="0">
                <a:cs typeface="Arial" panose="020B0604020202020204" pitchFamily="34" charset="0"/>
              </a:rPr>
              <a:t>Wenn Sie unter 65 Jahre alt und behindert sind</a:t>
            </a:r>
            <a:r>
              <a:rPr lang="en-US" sz="3100" dirty="0">
                <a:cs typeface="Arial" panose="020B0604020202020204" pitchFamily="34" charset="0"/>
              </a:rPr>
              <a:t>, werden Sie automatisch bei Medicare angemeldet, nachdem Sie 24 aufeinanderfolgende Monate Sozialversicherungsleistungen für Behinderte (Social Security Invalidity Benefits, SSDI) erhalten haben.</a:t>
            </a:r>
          </a:p>
          <a:p>
            <a:pPr algn="l" rtl="0"/>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Anmeldung bei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887896" y="5444488"/>
            <a:ext cx="9978886" cy="1231106"/>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rtl="0"/>
            <a:endParaRPr lang="en-US" sz="1400" dirty="0"/>
          </a:p>
          <a:p>
            <a:pPr algn="ctr" rtl="0"/>
            <a:r>
              <a:rPr lang="en-US" sz="2200"/>
              <a:t>Erhalten Sie jederzeit Zugriff auf Ihre persönlichen Daten, indem Sie sich bei </a:t>
            </a:r>
            <a:r>
              <a:rPr lang="en-US" sz="2200" b="1">
                <a:hlinkClick r:id="rId5"/>
              </a:rPr>
              <a:t>Medicare.gov registrieren </a:t>
            </a:r>
            <a:endParaRPr lang="en-US" sz="2200" b="1" dirty="0"/>
          </a:p>
          <a:p>
            <a:pPr rtl="0"/>
            <a:endParaRPr lang="en-US" sz="16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3800" y="3429000"/>
            <a:ext cx="6523768"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Präsentationsübersicht</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p:cNvSpPr txBox="1"/>
          <p:nvPr/>
        </p:nvSpPr>
        <p:spPr>
          <a:xfrm>
            <a:off x="1653800" y="1647239"/>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sz="2600" b="1" dirty="0">
                <a:cs typeface="Arial" panose="020B0604020202020204" pitchFamily="34" charset="0"/>
              </a:rPr>
              <a:t>Teil 1: 	</a:t>
            </a:r>
            <a:r>
              <a:rPr lang="en-US" sz="2600" dirty="0">
                <a:cs typeface="Arial" panose="020B0604020202020204" pitchFamily="34" charset="0"/>
              </a:rPr>
              <a:t>Anmeldung bei Medicare </a:t>
            </a:r>
          </a:p>
          <a:p>
            <a:pPr marL="0" indent="0" rtl="0">
              <a:spcAft>
                <a:spcPts val="600"/>
              </a:spcAft>
              <a:buNone/>
            </a:pPr>
            <a:r>
              <a:rPr lang="en-US" sz="2600" b="1" dirty="0">
                <a:cs typeface="Arial" panose="020B0604020202020204" pitchFamily="34" charset="0"/>
              </a:rPr>
              <a:t>Teil 2:</a:t>
            </a:r>
            <a:r>
              <a:rPr lang="en-US" sz="2600" dirty="0">
                <a:cs typeface="Arial" panose="020B0604020202020204" pitchFamily="34" charset="0"/>
              </a:rPr>
              <a:t>	Medicare-Grundlagen; Teil A; Teil B</a:t>
            </a:r>
          </a:p>
          <a:p>
            <a:pPr marL="0" indent="0" rtl="0">
              <a:spcAft>
                <a:spcPts val="600"/>
              </a:spcAft>
              <a:buNone/>
            </a:pPr>
            <a:r>
              <a:rPr lang="en-US" sz="2600" b="1" dirty="0">
                <a:cs typeface="Arial" panose="020B0604020202020204" pitchFamily="34" charset="0"/>
              </a:rPr>
              <a:t>Teil 3: </a:t>
            </a:r>
            <a:r>
              <a:rPr lang="en-US" sz="2600" dirty="0">
                <a:cs typeface="Arial" panose="020B0604020202020204" pitchFamily="34" charset="0"/>
              </a:rPr>
              <a:t>Ihre Deckungsoptionen; Original Medicare; 	Medigap-Versicherung</a:t>
            </a:r>
          </a:p>
          <a:p>
            <a:pPr marL="0" indent="0" rtl="0">
              <a:spcAft>
                <a:spcPts val="600"/>
              </a:spcAft>
              <a:buNone/>
            </a:pPr>
            <a:r>
              <a:rPr lang="en-US" sz="2600" b="1" dirty="0">
                <a:cs typeface="Arial" panose="020B0604020202020204" pitchFamily="34" charset="0"/>
              </a:rPr>
              <a:t>Teil 4: Medicare-Vorteilspläne (Teil C); </a:t>
            </a:r>
            <a:br>
              <a:rPr lang="en-US" sz="2600" b="1" dirty="0">
                <a:cs typeface="Arial" panose="020B0604020202020204" pitchFamily="34" charset="0"/>
              </a:rPr>
            </a:br>
            <a:r>
              <a:rPr lang="en-US" sz="2600" b="1" dirty="0">
                <a:cs typeface="Arial" panose="020B0604020202020204" pitchFamily="34" charset="0"/>
              </a:rPr>
              <a:t>	Andere Arten der Deckung </a:t>
            </a:r>
          </a:p>
          <a:p>
            <a:pPr marL="0" indent="0" rtl="0">
              <a:spcAft>
                <a:spcPts val="600"/>
              </a:spcAft>
              <a:buNone/>
            </a:pPr>
            <a:r>
              <a:rPr lang="en-US" sz="2600" b="1" dirty="0">
                <a:cs typeface="Arial" panose="020B0604020202020204" pitchFamily="34" charset="0"/>
              </a:rPr>
              <a:t>Teil 5: 	</a:t>
            </a:r>
            <a:r>
              <a:rPr lang="en-US" sz="2600" dirty="0">
                <a:cs typeface="Arial" panose="020B0604020202020204" pitchFamily="34" charset="0"/>
              </a:rPr>
              <a:t>Medicare Part D; SeniorCare; </a:t>
            </a:r>
            <a:br>
              <a:rPr lang="en-US" sz="2600" dirty="0">
                <a:cs typeface="Arial" panose="020B0604020202020204" pitchFamily="34" charset="0"/>
              </a:rPr>
            </a:br>
            <a:r>
              <a:rPr lang="en-US" sz="2600" dirty="0">
                <a:cs typeface="Arial" panose="020B0604020202020204" pitchFamily="34" charset="0"/>
              </a:rPr>
              <a:t>	Jährlicher offener Anmeldezeitraum</a:t>
            </a:r>
          </a:p>
          <a:p>
            <a:pPr marL="0" indent="0" rtl="0">
              <a:buNone/>
            </a:pPr>
            <a:r>
              <a:rPr lang="en-US" sz="2600" b="1" dirty="0">
                <a:cs typeface="Arial" panose="020B0604020202020204" pitchFamily="34" charset="0"/>
              </a:rPr>
              <a:t>Teil 6: </a:t>
            </a:r>
            <a:r>
              <a:rPr lang="en-US" sz="2600" dirty="0">
                <a:cs typeface="Arial" panose="020B0604020202020204" pitchFamily="34" charset="0"/>
              </a:rPr>
              <a:t>Hilfe für Menschen mit geringem Einkommen; 	Schützen Sie sich und beugen Sie Betrug vor; </a:t>
            </a:r>
            <a:br>
              <a:rPr lang="en-US" sz="2600" dirty="0">
                <a:cs typeface="Arial" panose="020B0604020202020204" pitchFamily="34" charset="0"/>
              </a:rPr>
            </a:br>
            <a:r>
              <a:rPr lang="en-US" sz="2600" dirty="0">
                <a:cs typeface="Arial" panose="020B0604020202020204" pitchFamily="34" charset="0"/>
              </a:rPr>
              <a:t>	Rezension und Ressourcen</a:t>
            </a:r>
          </a:p>
          <a:p>
            <a:pPr marL="0" indent="0" rtl="0">
              <a:buNone/>
            </a:pPr>
            <a:endParaRPr lang="en-US" dirty="0"/>
          </a:p>
        </p:txBody>
      </p:sp>
      <p:sp>
        <p:nvSpPr>
          <p:cNvPr id="9" name="TextBox 8"/>
          <p:cNvSpPr txBox="1"/>
          <p:nvPr/>
        </p:nvSpPr>
        <p:spPr>
          <a:xfrm>
            <a:off x="9090212" y="5196755"/>
            <a:ext cx="2592594" cy="113877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dirty="0"/>
              <a:t>Ausführlichere Informationen finden Sie in Ihrem </a:t>
            </a:r>
            <a:r>
              <a:rPr lang="en-US" sz="1700" dirty="0">
                <a:hlinkClick r:id="rId3"/>
              </a:rPr>
              <a:t>Medicare &amp; You-Handbuch</a:t>
            </a:r>
            <a:r>
              <a:rPr lang="en-US" sz="1700" dirty="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50</a:t>
            </a:fld>
            <a:endParaRPr lang="en-US" dirty="0"/>
          </a:p>
        </p:txBody>
      </p:sp>
      <p:pic>
        <p:nvPicPr>
          <p:cNvPr id="5" name="Picture 4" descr="A close-up of a poster&#10;&#10;AI-generated content may be incorrect.">
            <a:extLst>
              <a:ext uri="{FF2B5EF4-FFF2-40B4-BE49-F238E27FC236}">
                <a16:creationId xmlns:a16="http://schemas.microsoft.com/office/drawing/2014/main" id="{C382A9E8-0255-7BDE-70B8-FD7BDD847D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212" y="1647239"/>
            <a:ext cx="2674440" cy="346397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Willkommen bei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51</a:t>
            </a:fld>
            <a:endParaRPr lang="en-US"/>
          </a:p>
        </p:txBody>
      </p:sp>
      <p:sp>
        <p:nvSpPr>
          <p:cNvPr id="11" name="Subtitle 2"/>
          <p:cNvSpPr txBox="1"/>
          <p:nvPr/>
        </p:nvSpPr>
        <p:spPr>
          <a:xfrm>
            <a:off x="3043518" y="2016479"/>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en-US" sz="21600" b="1"/>
              <a:t>Teil 4</a:t>
            </a:r>
          </a:p>
          <a:p>
            <a:pPr rtl="0">
              <a:spcAft>
                <a:spcPts val="600"/>
              </a:spcAft>
            </a:pPr>
            <a:r>
              <a:rPr lang="en-US" sz="16000"/>
              <a:t>Medicare Advantage-Pläne (Teil C)</a:t>
            </a:r>
          </a:p>
          <a:p>
            <a:pPr rtl="0">
              <a:spcAft>
                <a:spcPts val="600"/>
              </a:spcAft>
            </a:pPr>
            <a:r>
              <a:rPr lang="en-US" sz="16000"/>
              <a:t>Andere Arten der Deckung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32" y="5409052"/>
            <a:ext cx="3016160" cy="94729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Ihre Deckungsoptionen</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p:cNvGrpSpPr/>
          <p:nvPr/>
        </p:nvGrpSpPr>
        <p:grpSpPr bwMode="auto">
          <a:xfrm>
            <a:off x="203269" y="1395373"/>
            <a:ext cx="11794730" cy="4960977"/>
            <a:chOff x="-1288586" y="1430740"/>
            <a:chExt cx="11794508" cy="4960046"/>
          </a:xfrm>
        </p:grpSpPr>
        <p:grpSp>
          <p:nvGrpSpPr>
            <p:cNvPr id="8" name="Group 9" descr="Arrow indicating two choices"/>
            <p:cNvGrpSpPr/>
            <p:nvPr/>
          </p:nvGrpSpPr>
          <p:grpSpPr bwMode="auto">
            <a:xfrm>
              <a:off x="1171557" y="3112979"/>
              <a:ext cx="1656989" cy="908547"/>
              <a:chOff x="3552808" y="1121991"/>
              <a:chExt cx="1656989" cy="908547"/>
            </a:xfrm>
          </p:grpSpPr>
          <p:cxnSp>
            <p:nvCxnSpPr>
              <p:cNvPr id="24" name="Straight Arrow Connector 23"/>
              <p:cNvCxnSpPr/>
              <p:nvPr/>
            </p:nvCxnSpPr>
            <p:spPr>
              <a:xfrm flipH="1">
                <a:off x="3552808" y="1573424"/>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33514" y="1540121"/>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62418" y="1121991"/>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sz="2800" b="1">
                  <a:solidFill>
                    <a:srgbClr val="000000"/>
                  </a:solidFill>
                </a:rPr>
                <a:t>Original Medicare</a:t>
              </a:r>
            </a:p>
          </p:txBody>
        </p:sp>
        <p:sp>
          <p:nvSpPr>
            <p:cNvPr id="10" name="Rectangle 9" descr="Hospital Insurance" title="Part A"/>
            <p:cNvSpPr/>
            <p:nvPr/>
          </p:nvSpPr>
          <p:spPr>
            <a:xfrm>
              <a:off x="-1288586" y="2494403"/>
              <a:ext cx="3211945" cy="770384"/>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A</a:t>
              </a:r>
            </a:p>
            <a:p>
              <a:pPr algn="ctr" rtl="0">
                <a:defRPr/>
              </a:pPr>
              <a:r>
                <a:rPr lang="en-US" sz="2000" dirty="0">
                  <a:solidFill>
                    <a:prstClr val="black"/>
                  </a:solidFill>
                </a:rPr>
                <a:t>Krankenhausversicherung</a:t>
              </a:r>
            </a:p>
          </p:txBody>
        </p:sp>
        <p:sp>
          <p:nvSpPr>
            <p:cNvPr id="11" name="Rectangle 10" descr="Medical Insurance" title="Part B"/>
            <p:cNvSpPr/>
            <p:nvPr/>
          </p:nvSpPr>
          <p:spPr>
            <a:xfrm>
              <a:off x="2053398" y="2494403"/>
              <a:ext cx="2666950" cy="79478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B</a:t>
              </a:r>
            </a:p>
            <a:p>
              <a:pPr algn="ctr" rtl="0">
                <a:defRPr/>
              </a:pPr>
              <a:r>
                <a:rPr lang="en-US" sz="2000" dirty="0">
                  <a:solidFill>
                    <a:prstClr val="black"/>
                  </a:solidFill>
                </a:rPr>
                <a:t>Krankenversicherung</a:t>
              </a:r>
            </a:p>
          </p:txBody>
        </p:sp>
        <p:sp>
          <p:nvSpPr>
            <p:cNvPr id="12" name="TextBox 3"/>
            <p:cNvSpPr txBox="1">
              <a:spLocks noChangeArrowheads="1"/>
            </p:cNvSpPr>
            <p:nvPr/>
          </p:nvSpPr>
          <p:spPr bwMode="auto">
            <a:xfrm>
              <a:off x="830431"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b="1" dirty="0">
                  <a:solidFill>
                    <a:srgbClr val="000000"/>
                  </a:solidFill>
                </a:rPr>
                <a:t>Du </a:t>
              </a:r>
              <a:r>
                <a:rPr lang="en-US" b="1" dirty="0" err="1">
                  <a:solidFill>
                    <a:srgbClr val="000000"/>
                  </a:solidFill>
                </a:rPr>
                <a:t>kannst</a:t>
              </a:r>
              <a:r>
                <a:rPr lang="en-US" b="1" dirty="0">
                  <a:solidFill>
                    <a:srgbClr val="000000"/>
                  </a:solidFill>
                </a:rPr>
                <a:t> </a:t>
              </a:r>
              <a:r>
                <a:rPr lang="en-US" b="1" dirty="0" err="1">
                  <a:solidFill>
                    <a:srgbClr val="000000"/>
                  </a:solidFill>
                </a:rPr>
                <a:t>hinzufügen</a:t>
              </a:r>
              <a:endParaRPr lang="en-US" b="1" dirty="0">
                <a:solidFill>
                  <a:srgbClr val="000000"/>
                </a:solidFill>
              </a:endParaRPr>
            </a:p>
          </p:txBody>
        </p:sp>
        <p:sp>
          <p:nvSpPr>
            <p:cNvPr id="13" name="Rectangle 12" descr="Precription Drug Coverage" title="Part D"/>
            <p:cNvSpPr/>
            <p:nvPr/>
          </p:nvSpPr>
          <p:spPr>
            <a:xfrm>
              <a:off x="1675835" y="4306918"/>
              <a:ext cx="3211945"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D</a:t>
              </a:r>
            </a:p>
            <a:p>
              <a:pPr algn="ctr" rtl="0">
                <a:defRPr/>
              </a:pPr>
              <a:r>
                <a:rPr lang="en-US" sz="2000" dirty="0">
                  <a:solidFill>
                    <a:prstClr val="black"/>
                  </a:solidFill>
                </a:rPr>
                <a:t>Kostenübernahme verschreibungspflichtiger Medikamente</a:t>
              </a:r>
            </a:p>
          </p:txBody>
        </p:sp>
        <p:sp>
          <p:nvSpPr>
            <p:cNvPr id="14" name="Rectangle 13" descr="Also known as Medigap policy" title="Medicare Supplement Insurance"/>
            <p:cNvSpPr/>
            <p:nvPr/>
          </p:nvSpPr>
          <p:spPr>
            <a:xfrm>
              <a:off x="-911673" y="4306918"/>
              <a:ext cx="2438768"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white"/>
                  </a:solidFill>
                </a:rPr>
                <a:t>Medicare-Zusatzversicherung (Medigap).</a:t>
              </a:r>
            </a:p>
          </p:txBody>
        </p:sp>
        <p:sp>
          <p:nvSpPr>
            <p:cNvPr id="15" name="TextBox 2"/>
            <p:cNvSpPr txBox="1">
              <a:spLocks noChangeArrowheads="1"/>
            </p:cNvSpPr>
            <p:nvPr/>
          </p:nvSpPr>
          <p:spPr bwMode="auto">
            <a:xfrm>
              <a:off x="3922647" y="2000343"/>
              <a:ext cx="1059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lang="en-US" sz="2800" b="1" dirty="0">
                  <a:solidFill>
                    <a:srgbClr val="000000"/>
                  </a:solidFill>
                </a:rPr>
                <a:t>oder</a:t>
              </a:r>
            </a:p>
          </p:txBody>
        </p:sp>
        <p:sp>
          <p:nvSpPr>
            <p:cNvPr id="16" name="TextBox 23"/>
            <p:cNvSpPr txBox="1">
              <a:spLocks noChangeArrowheads="1"/>
            </p:cNvSpPr>
            <p:nvPr/>
          </p:nvSpPr>
          <p:spPr bwMode="auto">
            <a:xfrm>
              <a:off x="5141960" y="1589628"/>
              <a:ext cx="4934894" cy="55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sz="2400" b="1" dirty="0">
                  <a:solidFill>
                    <a:srgbClr val="000000"/>
                  </a:solidFill>
                </a:rPr>
                <a:t> </a:t>
              </a:r>
              <a:r>
                <a:rPr lang="en-US" sz="3000" b="1" dirty="0">
                  <a:solidFill>
                    <a:srgbClr val="000000"/>
                  </a:solidFill>
                </a:rPr>
                <a:t>Medicare-Vorteilsplan</a:t>
              </a:r>
            </a:p>
          </p:txBody>
        </p:sp>
        <p:sp>
          <p:nvSpPr>
            <p:cNvPr id="17" name="Rectangle 16" descr="Combines Part A, B and usually D" title="Part C"/>
            <p:cNvSpPr/>
            <p:nvPr/>
          </p:nvSpPr>
          <p:spPr>
            <a:xfrm>
              <a:off x="4863222" y="2428794"/>
              <a:ext cx="5522237"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C</a:t>
              </a:r>
            </a:p>
            <a:p>
              <a:pPr algn="ctr" rtl="0">
                <a:defRPr/>
              </a:pPr>
              <a:r>
                <a:rPr lang="en-US" sz="2000" dirty="0">
                  <a:solidFill>
                    <a:prstClr val="black"/>
                  </a:solidFill>
                </a:rPr>
                <a:t>Kombiniert Teil A und Teil B</a:t>
              </a:r>
            </a:p>
          </p:txBody>
        </p:sp>
        <p:sp>
          <p:nvSpPr>
            <p:cNvPr id="18" name="TextBox 22"/>
            <p:cNvSpPr txBox="1">
              <a:spLocks noChangeArrowheads="1"/>
            </p:cNvSpPr>
            <p:nvPr/>
          </p:nvSpPr>
          <p:spPr bwMode="auto">
            <a:xfrm>
              <a:off x="5376128"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lang="en-US" b="1">
                  <a:solidFill>
                    <a:srgbClr val="000000"/>
                  </a:solidFill>
                </a:rPr>
                <a:t>Kann enthalten oder Sie können hinzufügen</a:t>
              </a:r>
            </a:p>
          </p:txBody>
        </p:sp>
        <p:sp>
          <p:nvSpPr>
            <p:cNvPr id="19" name="Rectangle 18" descr="Prescription Drug coverage. Most Part C plans cover prescription drugs." title="Prescription Drug coverage"/>
            <p:cNvSpPr/>
            <p:nvPr/>
          </p:nvSpPr>
          <p:spPr>
            <a:xfrm>
              <a:off x="4982097" y="3944868"/>
              <a:ext cx="5523825" cy="244591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D</a:t>
              </a:r>
            </a:p>
            <a:p>
              <a:pPr algn="ctr" rtl="0">
                <a:defRPr/>
              </a:pPr>
              <a:r>
                <a:rPr lang="en-US" sz="2000" dirty="0">
                  <a:solidFill>
                    <a:prstClr val="black"/>
                  </a:solidFill>
                </a:rPr>
                <a:t>Kostenübernahme verschreibungspflichtiger Medikamente</a:t>
              </a:r>
            </a:p>
            <a:p>
              <a:pPr algn="ctr" rtl="0">
                <a:defRPr/>
              </a:pPr>
              <a:r>
                <a:rPr lang="en-US" sz="2000" dirty="0">
                  <a:solidFill>
                    <a:prstClr val="black"/>
                  </a:solidFill>
                </a:rPr>
                <a:t>(Die meisten Teil-C-Pläne decken verschreibungspflichtige Medikamente ab. Möglicherweise können Sie zu </a:t>
              </a:r>
              <a:r>
                <a:rPr lang="en-US" sz="2000" b="1" dirty="0">
                  <a:solidFill>
                    <a:prstClr val="black"/>
                  </a:solidFill>
                </a:rPr>
                <a:t>einigen</a:t>
              </a:r>
              <a:r>
                <a:rPr lang="en-US" sz="2000" dirty="0">
                  <a:solidFill>
                    <a:prstClr val="black"/>
                  </a:solidFill>
                </a:rPr>
                <a:t> Tarifarten eine Arzneimittelversicherung hinzufügen, sofern </a:t>
              </a:r>
              <a:r>
                <a:rPr lang="en-US" sz="2000" i="1" dirty="0">
                  <a:solidFill>
                    <a:prstClr val="black"/>
                  </a:solidFill>
                </a:rPr>
                <a:t>diese nicht</a:t>
              </a:r>
              <a:r>
                <a:rPr lang="en-US" sz="2000" dirty="0">
                  <a:solidFill>
                    <a:prstClr val="black"/>
                  </a:solidFill>
                </a:rPr>
                <a:t> bereits enthalten ist.)</a:t>
              </a:r>
            </a:p>
          </p:txBody>
        </p:sp>
        <p:grpSp>
          <p:nvGrpSpPr>
            <p:cNvPr id="20" name="Group 47" descr="Arrow indicating two choices"/>
            <p:cNvGrpSpPr/>
            <p:nvPr/>
          </p:nvGrpSpPr>
          <p:grpSpPr bwMode="auto">
            <a:xfrm>
              <a:off x="3795363" y="1430740"/>
              <a:ext cx="1686319" cy="894824"/>
              <a:chOff x="3733801" y="1143000"/>
              <a:chExt cx="1686319" cy="894824"/>
            </a:xfrm>
          </p:grpSpPr>
          <p:cxnSp>
            <p:nvCxnSpPr>
              <p:cNvPr id="21" name="Straight Arrow Connector 20"/>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p:cNvSpPr/>
          <p:nvPr/>
        </p:nvSpPr>
        <p:spPr>
          <a:xfrm>
            <a:off x="6415638" y="1485060"/>
            <a:ext cx="4934986" cy="695958"/>
          </a:xfrm>
          <a:prstGeom prst="roundRect">
            <a:avLst/>
          </a:prstGeom>
          <a:noFill/>
          <a:ln w="9525"/>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Slide Number Placeholder 26"/>
          <p:cNvSpPr>
            <a:spLocks noGrp="1"/>
          </p:cNvSpPr>
          <p:nvPr>
            <p:ph type="sldNum" sz="quarter" idx="12"/>
          </p:nvPr>
        </p:nvSpPr>
        <p:spPr/>
        <p:txBody>
          <a:bodyPr rtlCol="0"/>
          <a:lstStyle/>
          <a:p>
            <a:pPr rtl="0"/>
            <a:fld id="{844A7B69-93E2-4D34-896D-EFDD7F03AB74}"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53</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Advantage-Pläne (Teil C)</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p:cNvGrpSpPr/>
          <p:nvPr/>
        </p:nvGrpSpPr>
        <p:grpSpPr>
          <a:xfrm>
            <a:off x="131146" y="1608284"/>
            <a:ext cx="3218785" cy="4324091"/>
            <a:chOff x="263668" y="761522"/>
            <a:chExt cx="3218785" cy="4324091"/>
          </a:xfrm>
        </p:grpSpPr>
        <p:grpSp>
          <p:nvGrpSpPr>
            <p:cNvPr id="11" name="Group 10" title="grouping of icons indicating Part C includes Part A, Part B and usually Part D Coverage"/>
            <p:cNvGrpSpPr/>
            <p:nvPr/>
          </p:nvGrpSpPr>
          <p:grpSpPr>
            <a:xfrm>
              <a:off x="263668" y="1240504"/>
              <a:ext cx="3218785" cy="3845109"/>
              <a:chOff x="5227436" y="1421111"/>
              <a:chExt cx="3132718" cy="3845108"/>
            </a:xfrm>
          </p:grpSpPr>
          <p:pic>
            <p:nvPicPr>
              <p:cNvPr id="14" name="Picture 13" title="Part A icon"/>
              <p:cNvPicPr>
                <a:picLocks noChangeAspect="1"/>
              </p:cNvPicPr>
              <p:nvPr/>
            </p:nvPicPr>
            <p:blipFill>
              <a:blip r:embed="rId3" cstate="email"/>
              <a:stretch>
                <a:fillRect/>
              </a:stretch>
            </p:blipFill>
            <p:spPr>
              <a:xfrm>
                <a:off x="5537874" y="1477853"/>
                <a:ext cx="837233" cy="473971"/>
              </a:xfrm>
              <a:prstGeom prst="rect">
                <a:avLst/>
              </a:prstGeom>
            </p:spPr>
          </p:pic>
          <p:pic>
            <p:nvPicPr>
              <p:cNvPr id="15" name="Picture 14" title="Part D icon"/>
              <p:cNvPicPr>
                <a:picLocks noChangeAspect="1"/>
              </p:cNvPicPr>
              <p:nvPr/>
            </p:nvPicPr>
            <p:blipFill>
              <a:blip r:embed="rId4" cstate="email"/>
              <a:stretch>
                <a:fillRect/>
              </a:stretch>
            </p:blipFill>
            <p:spPr>
              <a:xfrm>
                <a:off x="6609480" y="3170824"/>
                <a:ext cx="595417" cy="421372"/>
              </a:xfrm>
              <a:prstGeom prst="rect">
                <a:avLst/>
              </a:prstGeom>
            </p:spPr>
          </p:pic>
          <p:pic>
            <p:nvPicPr>
              <p:cNvPr id="16" name="Picture 15" title="Part B icon"/>
              <p:cNvPicPr>
                <a:picLocks noChangeAspect="1"/>
              </p:cNvPicPr>
              <p:nvPr/>
            </p:nvPicPr>
            <p:blipFill>
              <a:blip r:embed="rId5" cstate="email"/>
              <a:stretch>
                <a:fillRect/>
              </a:stretch>
            </p:blipFill>
            <p:spPr>
              <a:xfrm>
                <a:off x="7422609" y="1421111"/>
                <a:ext cx="615472" cy="555822"/>
              </a:xfrm>
              <a:prstGeom prst="rect">
                <a:avLst/>
              </a:prstGeom>
            </p:spPr>
          </p:pic>
          <p:sp>
            <p:nvSpPr>
              <p:cNvPr id="17" name="TextBox 16"/>
              <p:cNvSpPr txBox="1"/>
              <p:nvPr/>
            </p:nvSpPr>
            <p:spPr>
              <a:xfrm>
                <a:off x="5227436" y="1951824"/>
                <a:ext cx="1558892"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dirty="0">
                    <a:ln>
                      <a:noFill/>
                    </a:ln>
                    <a:solidFill>
                      <a:srgbClr val="1F497D"/>
                    </a:solidFill>
                    <a:effectLst/>
                    <a:uLnTx/>
                    <a:uFillTx/>
                  </a:rPr>
                  <a:t>Teil A</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dirty="0">
                    <a:ln>
                      <a:noFill/>
                    </a:ln>
                    <a:solidFill>
                      <a:srgbClr val="1F497D"/>
                    </a:solidFill>
                    <a:effectLst/>
                    <a:uLnTx/>
                    <a:uFillTx/>
                  </a:rPr>
                  <a:t>Krankenhausversicherung</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rgbClr val="1F497D"/>
                  </a:solidFill>
                  <a:effectLst/>
                  <a:uLnTx/>
                  <a:uFillTx/>
                </a:endParaRPr>
              </a:p>
            </p:txBody>
          </p:sp>
          <p:sp>
            <p:nvSpPr>
              <p:cNvPr id="18" name="TextBox 17"/>
              <p:cNvSpPr txBox="1"/>
              <p:nvPr/>
            </p:nvSpPr>
            <p:spPr>
              <a:xfrm>
                <a:off x="7077850" y="203706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Teil B</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Krankenversicherung</a:t>
                </a:r>
              </a:p>
            </p:txBody>
          </p:sp>
          <p:sp>
            <p:nvSpPr>
              <p:cNvPr id="19" name="TextBox 18"/>
              <p:cNvSpPr txBox="1"/>
              <p:nvPr/>
            </p:nvSpPr>
            <p:spPr>
              <a:xfrm>
                <a:off x="5590769" y="3635004"/>
                <a:ext cx="2769385" cy="163121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dirty="0">
                    <a:ln>
                      <a:noFill/>
                    </a:ln>
                    <a:solidFill>
                      <a:srgbClr val="1F497D"/>
                    </a:solidFill>
                    <a:effectLst/>
                    <a:uLnTx/>
                    <a:uFillTx/>
                  </a:rPr>
                  <a:t>Die meisten enthalten Teil D</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dirty="0">
                    <a:ln>
                      <a:noFill/>
                    </a:ln>
                    <a:solidFill>
                      <a:srgbClr val="1F497D"/>
                    </a:solidFill>
                    <a:effectLst/>
                    <a:uLnTx/>
                    <a:uFillTx/>
                  </a:rPr>
                  <a:t>Medicare-Abdeckung für verschreibungspflichtige Medikamente</a:t>
                </a:r>
              </a:p>
            </p:txBody>
          </p:sp>
          <p:sp>
            <p:nvSpPr>
              <p:cNvPr id="20" name="Plus 28"/>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Plus 15" title="and sign"/>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b="1" i="0" u="none" strike="noStrike" kern="0" cap="none" spc="0" normalizeH="0" noProof="0">
                  <a:ln>
                    <a:noFill/>
                  </a:ln>
                  <a:solidFill>
                    <a:srgbClr val="1F497D"/>
                  </a:solidFill>
                  <a:effectLst/>
                  <a:uLnTx/>
                  <a:uFillTx/>
                </a:rPr>
                <a:t>Teil C beinhaltet</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1F497D"/>
                </a:solidFill>
                <a:effectLst/>
                <a:uLnTx/>
                <a:uFillTx/>
              </a:endParaRPr>
            </a:p>
          </p:txBody>
        </p:sp>
      </p:grpSp>
      <p:sp>
        <p:nvSpPr>
          <p:cNvPr id="2" name="Rectangle 1"/>
          <p:cNvSpPr/>
          <p:nvPr/>
        </p:nvSpPr>
        <p:spPr>
          <a:xfrm>
            <a:off x="3804943" y="1315728"/>
            <a:ext cx="7325720" cy="4001095"/>
          </a:xfrm>
          <a:prstGeom prst="rect">
            <a:avLst/>
          </a:prstGeom>
        </p:spPr>
        <p:txBody>
          <a:bodyPr wrap="square" rtlCol="0">
            <a:spAutoFit/>
          </a:bodyPr>
          <a:lstStyle/>
          <a:p>
            <a:pPr marL="213995" indent="-213995" defTabSz="514350" rtl="0">
              <a:spcBef>
                <a:spcPts val="600"/>
              </a:spcBef>
              <a:spcAft>
                <a:spcPts val="1200"/>
              </a:spcAft>
              <a:buFont typeface="Wingdings" panose="05000000000000000000" pitchFamily="2" charset="2"/>
              <a:buChar char="§"/>
              <a:defRPr/>
            </a:pPr>
            <a:r>
              <a:rPr lang="en-US" sz="2800" dirty="0">
                <a:solidFill>
                  <a:prstClr val="black"/>
                </a:solidFill>
              </a:rPr>
              <a:t>Medicare Advantage, manchmal auch Teil C genannt, umfasst Teil A, Teil B und normalerweise Teil D.</a:t>
            </a:r>
          </a:p>
          <a:p>
            <a:pPr marL="213995" indent="-213995" defTabSz="514350" rtl="0">
              <a:spcBef>
                <a:spcPts val="600"/>
              </a:spcBef>
              <a:spcAft>
                <a:spcPts val="1200"/>
              </a:spcAft>
              <a:buFont typeface="Wingdings" panose="05000000000000000000" pitchFamily="2" charset="2"/>
              <a:buChar char="§"/>
            </a:pPr>
            <a:r>
              <a:rPr lang="en-US" sz="2800" dirty="0">
                <a:solidFill>
                  <a:prstClr val="black"/>
                </a:solidFill>
              </a:rPr>
              <a:t>Von Medicare zugelassene private Versicherungsgesellschaften bieten Ihren Medicare-Schutz.</a:t>
            </a:r>
          </a:p>
          <a:p>
            <a:pPr marL="213995" indent="-213995" defTabSz="514350" rtl="0">
              <a:spcBef>
                <a:spcPts val="600"/>
              </a:spcBef>
              <a:buFont typeface="Wingdings" panose="05000000000000000000" pitchFamily="2" charset="2"/>
              <a:buChar char="§"/>
            </a:pPr>
            <a:r>
              <a:rPr lang="en-US" sz="2800" dirty="0">
                <a:solidFill>
                  <a:prstClr val="black"/>
                </a:solidFill>
              </a:rPr>
              <a:t>Bei den meisten Plänen müssen Sie Ärzte, Krankenhäuser und andere Anbieter in Anspruch nehmen, die zum Netzwerk des Plans gehören, andernfalls müssen Sie mehr oder alle Kosten tragen.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54</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Medicare-Vorteilspläne</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p:cNvGrpSpPr/>
          <p:nvPr/>
        </p:nvGrpSpPr>
        <p:grpSpPr>
          <a:xfrm>
            <a:off x="131144" y="1608284"/>
            <a:ext cx="3218698" cy="4324091"/>
            <a:chOff x="263666" y="761522"/>
            <a:chExt cx="3218698" cy="4324091"/>
          </a:xfrm>
        </p:grpSpPr>
        <p:grpSp>
          <p:nvGrpSpPr>
            <p:cNvPr id="11" name="Group 10" title="grouping of icons indicating Part C includes Part A, Part B and usually Part D Coverage"/>
            <p:cNvGrpSpPr/>
            <p:nvPr/>
          </p:nvGrpSpPr>
          <p:grpSpPr>
            <a:xfrm>
              <a:off x="263666" y="1240504"/>
              <a:ext cx="3218698" cy="3845109"/>
              <a:chOff x="5227435" y="1421111"/>
              <a:chExt cx="3132634" cy="3845108"/>
            </a:xfrm>
          </p:grpSpPr>
          <p:pic>
            <p:nvPicPr>
              <p:cNvPr id="14" name="Picture 13" title="Part A icon"/>
              <p:cNvPicPr>
                <a:picLocks noChangeAspect="1"/>
              </p:cNvPicPr>
              <p:nvPr/>
            </p:nvPicPr>
            <p:blipFill>
              <a:blip r:embed="rId3" cstate="email"/>
              <a:stretch>
                <a:fillRect/>
              </a:stretch>
            </p:blipFill>
            <p:spPr>
              <a:xfrm>
                <a:off x="5537874" y="1477853"/>
                <a:ext cx="837233" cy="473971"/>
              </a:xfrm>
              <a:prstGeom prst="rect">
                <a:avLst/>
              </a:prstGeom>
            </p:spPr>
          </p:pic>
          <p:pic>
            <p:nvPicPr>
              <p:cNvPr id="15" name="Picture 14" title="Part D icon"/>
              <p:cNvPicPr>
                <a:picLocks noChangeAspect="1"/>
              </p:cNvPicPr>
              <p:nvPr/>
            </p:nvPicPr>
            <p:blipFill>
              <a:blip r:embed="rId4" cstate="email"/>
              <a:stretch>
                <a:fillRect/>
              </a:stretch>
            </p:blipFill>
            <p:spPr>
              <a:xfrm>
                <a:off x="6609480" y="3170824"/>
                <a:ext cx="595417" cy="421372"/>
              </a:xfrm>
              <a:prstGeom prst="rect">
                <a:avLst/>
              </a:prstGeom>
            </p:spPr>
          </p:pic>
          <p:pic>
            <p:nvPicPr>
              <p:cNvPr id="16" name="Picture 15" title="Part B icon"/>
              <p:cNvPicPr>
                <a:picLocks noChangeAspect="1"/>
              </p:cNvPicPr>
              <p:nvPr/>
            </p:nvPicPr>
            <p:blipFill>
              <a:blip r:embed="rId5" cstate="email"/>
              <a:stretch>
                <a:fillRect/>
              </a:stretch>
            </p:blipFill>
            <p:spPr>
              <a:xfrm>
                <a:off x="7422609" y="1421111"/>
                <a:ext cx="615472" cy="555822"/>
              </a:xfrm>
              <a:prstGeom prst="rect">
                <a:avLst/>
              </a:prstGeom>
            </p:spPr>
          </p:pic>
          <p:sp>
            <p:nvSpPr>
              <p:cNvPr id="17" name="TextBox 16"/>
              <p:cNvSpPr txBox="1"/>
              <p:nvPr/>
            </p:nvSpPr>
            <p:spPr>
              <a:xfrm>
                <a:off x="5227435" y="1951824"/>
                <a:ext cx="1558893"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dirty="0">
                    <a:ln>
                      <a:noFill/>
                    </a:ln>
                    <a:solidFill>
                      <a:srgbClr val="1F497D"/>
                    </a:solidFill>
                    <a:effectLst/>
                    <a:uLnTx/>
                    <a:uFillTx/>
                  </a:rPr>
                  <a:t>Teil A</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dirty="0">
                    <a:ln>
                      <a:noFill/>
                    </a:ln>
                    <a:solidFill>
                      <a:srgbClr val="1F497D"/>
                    </a:solidFill>
                    <a:effectLst/>
                    <a:uLnTx/>
                    <a:uFillTx/>
                  </a:rPr>
                  <a:t>Krankenhausversicherung</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rgbClr val="1F497D"/>
                  </a:solidFill>
                  <a:effectLst/>
                  <a:uLnTx/>
                  <a:uFillTx/>
                </a:endParaRPr>
              </a:p>
            </p:txBody>
          </p:sp>
          <p:sp>
            <p:nvSpPr>
              <p:cNvPr id="18" name="TextBox 17"/>
              <p:cNvSpPr txBox="1"/>
              <p:nvPr/>
            </p:nvSpPr>
            <p:spPr>
              <a:xfrm>
                <a:off x="7077765" y="195182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Teil B</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Krankenversicherung</a:t>
                </a:r>
              </a:p>
            </p:txBody>
          </p:sp>
          <p:sp>
            <p:nvSpPr>
              <p:cNvPr id="19" name="TextBox 18"/>
              <p:cNvSpPr txBox="1"/>
              <p:nvPr/>
            </p:nvSpPr>
            <p:spPr>
              <a:xfrm>
                <a:off x="5590769" y="3635004"/>
                <a:ext cx="2769300" cy="163121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dirty="0">
                    <a:ln>
                      <a:noFill/>
                    </a:ln>
                    <a:solidFill>
                      <a:srgbClr val="1F497D"/>
                    </a:solidFill>
                    <a:effectLst/>
                    <a:uLnTx/>
                    <a:uFillTx/>
                  </a:rPr>
                  <a:t>Die meisten enthalten Teil D</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dirty="0">
                    <a:ln>
                      <a:noFill/>
                    </a:ln>
                    <a:solidFill>
                      <a:srgbClr val="1F497D"/>
                    </a:solidFill>
                    <a:effectLst/>
                    <a:uLnTx/>
                    <a:uFillTx/>
                  </a:rPr>
                  <a:t>Medicare-Abdeckung für verschreibungspflichtige Medikamente</a:t>
                </a:r>
              </a:p>
            </p:txBody>
          </p:sp>
          <p:sp>
            <p:nvSpPr>
              <p:cNvPr id="20" name="Plus 28"/>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Plus 15" title="and sign"/>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b="1" i="0" u="none" strike="noStrike" kern="0" cap="none" spc="0" normalizeH="0" noProof="0">
                  <a:ln>
                    <a:noFill/>
                  </a:ln>
                  <a:solidFill>
                    <a:srgbClr val="1F497D"/>
                  </a:solidFill>
                  <a:effectLst/>
                  <a:uLnTx/>
                  <a:uFillTx/>
                </a:rPr>
                <a:t>Teil C beinhaltet</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1F497D"/>
                </a:solidFill>
                <a:effectLst/>
                <a:uLnTx/>
                <a:uFillTx/>
              </a:endParaRPr>
            </a:p>
          </p:txBody>
        </p:sp>
      </p:grpSp>
      <p:sp>
        <p:nvSpPr>
          <p:cNvPr id="2" name="Rectangle 1"/>
          <p:cNvSpPr/>
          <p:nvPr/>
        </p:nvSpPr>
        <p:spPr>
          <a:xfrm>
            <a:off x="3639287" y="1209901"/>
            <a:ext cx="8283771" cy="5555367"/>
          </a:xfrm>
          <a:prstGeom prst="rect">
            <a:avLst/>
          </a:prstGeom>
        </p:spPr>
        <p:txBody>
          <a:bodyPr wrap="square" rtlCol="0">
            <a:spAutoFit/>
          </a:bodyPr>
          <a:lstStyle/>
          <a:p>
            <a:pPr defTabSz="514350" rtl="0">
              <a:spcBef>
                <a:spcPts val="600"/>
              </a:spcBef>
              <a:spcAft>
                <a:spcPts val="1200"/>
              </a:spcAft>
              <a:defRPr/>
            </a:pPr>
            <a:r>
              <a:rPr lang="en-US" sz="2800" b="1" dirty="0">
                <a:solidFill>
                  <a:prstClr val="black"/>
                </a:solidFill>
                <a:latin typeface="Arial" panose="020B0604020202020204" pitchFamily="34" charset="0"/>
                <a:cs typeface="Arial" panose="020B0604020202020204" pitchFamily="34" charset="0"/>
              </a:rPr>
              <a:t>Arten von Medicare Advantage-Plänen</a:t>
            </a:r>
          </a:p>
          <a:p>
            <a:pPr marL="213995" indent="-213995" defTabSz="514350" rtl="0">
              <a:spcBef>
                <a:spcPts val="600"/>
              </a:spcBef>
              <a:spcAft>
                <a:spcPts val="1200"/>
              </a:spcAft>
              <a:buFont typeface="Wingdings" panose="05000000000000000000" pitchFamily="2" charset="2"/>
              <a:buChar char="§"/>
              <a:defRPr/>
            </a:pPr>
            <a:r>
              <a:rPr lang="en-US" sz="2800" dirty="0">
                <a:solidFill>
                  <a:prstClr val="black"/>
                </a:solidFill>
              </a:rPr>
              <a:t>Medicare für Gesundheitsdienstleister „Health Maintenance Organization“ (HMO) </a:t>
            </a:r>
          </a:p>
          <a:p>
            <a:pPr marL="213995" indent="-213995" defTabSz="514350" rtl="0">
              <a:spcBef>
                <a:spcPts val="600"/>
              </a:spcBef>
              <a:spcAft>
                <a:spcPts val="1200"/>
              </a:spcAft>
              <a:buFont typeface="Wingdings" panose="05000000000000000000" pitchFamily="2" charset="2"/>
              <a:buChar char="§"/>
            </a:pPr>
            <a:r>
              <a:rPr lang="en-US" sz="2800" dirty="0">
                <a:solidFill>
                  <a:prstClr val="black"/>
                </a:solidFill>
              </a:rPr>
              <a:t>Medicare Bevorzugte Anbieter „Preferred Provider Organization“ (PPO)</a:t>
            </a:r>
          </a:p>
          <a:p>
            <a:pPr marL="213995" indent="-213995" defTabSz="514350" rtl="0">
              <a:spcBef>
                <a:spcPts val="600"/>
              </a:spcBef>
              <a:spcAft>
                <a:spcPts val="1200"/>
              </a:spcAft>
              <a:buFont typeface="Wingdings" panose="05000000000000000000" pitchFamily="2" charset="2"/>
              <a:buChar char="§"/>
            </a:pPr>
            <a:r>
              <a:rPr lang="en-US" sz="2800" dirty="0">
                <a:solidFill>
                  <a:prstClr val="black"/>
                </a:solidFill>
              </a:rPr>
              <a:t>Medicare Private kostenpflichtige Dienste „Private Fee-for-Services“ (PFFS)</a:t>
            </a:r>
          </a:p>
          <a:p>
            <a:pPr marL="213995" indent="-213995" defTabSz="514350" rtl="0">
              <a:spcBef>
                <a:spcPts val="600"/>
              </a:spcBef>
              <a:spcAft>
                <a:spcPts val="1200"/>
              </a:spcAft>
              <a:buFont typeface="Wingdings" panose="05000000000000000000" pitchFamily="2" charset="2"/>
              <a:buChar char="§"/>
            </a:pPr>
            <a:r>
              <a:rPr lang="en-US" sz="2800" dirty="0">
                <a:solidFill>
                  <a:prstClr val="black"/>
                </a:solidFill>
              </a:rPr>
              <a:t>Medicare Besondere Anforderungen „Special Needs“ (SNP)</a:t>
            </a:r>
          </a:p>
          <a:p>
            <a:pPr marL="213995" indent="-213995" defTabSz="514350" rtl="0">
              <a:spcBef>
                <a:spcPts val="600"/>
              </a:spcBef>
              <a:buFont typeface="Wingdings" panose="05000000000000000000" pitchFamily="2" charset="2"/>
              <a:buChar char="§"/>
            </a:pPr>
            <a:r>
              <a:rPr lang="en-US" sz="2800" dirty="0">
                <a:solidFill>
                  <a:prstClr val="black"/>
                </a:solidFill>
              </a:rPr>
              <a:t>Medicare Sparkonto „Medical Savings Account“ (MSA)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55</a:t>
            </a:fld>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Medicare-Vorteilspläne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372701" y="1096345"/>
            <a:ext cx="8787755" cy="5849999"/>
          </a:xfrm>
          <a:prstGeom prst="rect">
            <a:avLst/>
          </a:prstGeom>
        </p:spPr>
        <p:txBody>
          <a:bodyPr wrap="square" rtlCol="0">
            <a:spAutoFit/>
          </a:bodyPr>
          <a:lstStyle/>
          <a:p>
            <a:pPr rtl="0">
              <a:lnSpc>
                <a:spcPct val="110000"/>
              </a:lnSpc>
              <a:spcAft>
                <a:spcPts val="1200"/>
              </a:spcAft>
            </a:pPr>
            <a:r>
              <a:rPr lang="en-US" sz="2500" b="1" dirty="0">
                <a:latin typeface="Arial" panose="020B0604020202020204" pitchFamily="34" charset="0"/>
                <a:cs typeface="Arial" panose="020B0604020202020204" pitchFamily="34" charset="0"/>
              </a:rPr>
              <a:t>Wenn Sie einem Medicare-Vorteilsplan beitreten, gilt Folgendes: </a:t>
            </a:r>
          </a:p>
          <a:p>
            <a:pPr marL="589280" lvl="1" indent="-285750" rtl="0">
              <a:lnSpc>
                <a:spcPct val="110000"/>
              </a:lnSpc>
              <a:spcAft>
                <a:spcPts val="600"/>
              </a:spcAft>
              <a:buFont typeface="Wingdings" panose="05000000000000000000" pitchFamily="2" charset="2"/>
              <a:buChar char="§"/>
            </a:pPr>
            <a:r>
              <a:rPr lang="en-US" sz="2100" dirty="0"/>
              <a:t>Sie haben weiterhin Medicare-Rechte und -Schutz.</a:t>
            </a:r>
          </a:p>
          <a:p>
            <a:pPr marL="589280" lvl="1" indent="-285750" rtl="0">
              <a:lnSpc>
                <a:spcPct val="110000"/>
              </a:lnSpc>
              <a:buFont typeface="Wingdings" panose="05000000000000000000" pitchFamily="2" charset="2"/>
              <a:buChar char="§"/>
            </a:pPr>
            <a:r>
              <a:rPr lang="en-US" sz="2100" dirty="0"/>
              <a:t>Sie müssen die Planregeln für die Inanspruchnahme von Dienstleistungen befolgen.</a:t>
            </a:r>
          </a:p>
          <a:p>
            <a:pPr marL="589280" lvl="1" indent="-285750" rtl="0">
              <a:lnSpc>
                <a:spcPct val="110000"/>
              </a:lnSpc>
              <a:buFont typeface="Wingdings" panose="05000000000000000000" pitchFamily="2" charset="2"/>
              <a:buChar char="§"/>
            </a:pPr>
            <a:r>
              <a:rPr lang="en-US" sz="2100" dirty="0"/>
              <a:t>Sie können einen Plan wählen, der Teil D für verschreibungspflichtige Medikamente umfasst.</a:t>
            </a:r>
          </a:p>
          <a:p>
            <a:pPr marL="589280" lvl="1" indent="-285750" rtl="0">
              <a:lnSpc>
                <a:spcPct val="110000"/>
              </a:lnSpc>
              <a:buFont typeface="Wingdings" panose="05000000000000000000" pitchFamily="2" charset="2"/>
              <a:buChar char="§"/>
            </a:pPr>
            <a:r>
              <a:rPr lang="en-US" sz="2100" dirty="0"/>
              <a:t>Für bestimmte Leistungen kann nicht mehr berechnet werden, als Sie im Rahmen von Original Medicare zahlen würden.</a:t>
            </a:r>
          </a:p>
          <a:p>
            <a:pPr marL="589280" lvl="1" indent="-285750" rtl="0">
              <a:lnSpc>
                <a:spcPct val="110000"/>
              </a:lnSpc>
              <a:buFont typeface="Wingdings" panose="05000000000000000000" pitchFamily="2" charset="2"/>
              <a:buChar char="§"/>
            </a:pPr>
            <a:r>
              <a:rPr lang="en-US" sz="2100" dirty="0"/>
              <a:t>Kann unterschiedliche Vorteile und Kostenteilung haben.</a:t>
            </a:r>
          </a:p>
          <a:p>
            <a:pPr marL="589280" lvl="1" indent="-285750" rtl="0">
              <a:lnSpc>
                <a:spcPct val="110000"/>
              </a:lnSpc>
              <a:spcAft>
                <a:spcPts val="600"/>
              </a:spcAft>
              <a:buFont typeface="Wingdings" panose="05000000000000000000" pitchFamily="2" charset="2"/>
              <a:buChar char="§"/>
            </a:pPr>
            <a:r>
              <a:rPr lang="en-US" sz="2100" dirty="0"/>
              <a:t>Sie können einen Plan wählen, der zusätzliche Leistungen umfasst, die nicht von Original Medicare abgedeckt werden, wie z. B. Optiker-Leistungen oder Zahnpflege.</a:t>
            </a:r>
          </a:p>
          <a:p>
            <a:pPr marL="585470" lvl="1" indent="-285750" rtl="0">
              <a:lnSpc>
                <a:spcPct val="110000"/>
              </a:lnSpc>
              <a:buFont typeface="Wingdings" panose="05000000000000000000" pitchFamily="2" charset="2"/>
              <a:buChar char="§"/>
            </a:pPr>
            <a:r>
              <a:rPr lang="en-US" sz="2100" dirty="0"/>
              <a:t>Eine Medigap-Police kann nicht zur Ergänzung Ihres Versicherungsschutzes verwendet werden.</a:t>
            </a:r>
          </a:p>
        </p:txBody>
      </p:sp>
      <p:grpSp>
        <p:nvGrpSpPr>
          <p:cNvPr id="21" name="Group 20" descr="Info graphic display of what Part C includes." title="Medicare Advantage Plans (Part C) (Like HMOs or PPOs)"/>
          <p:cNvGrpSpPr/>
          <p:nvPr/>
        </p:nvGrpSpPr>
        <p:grpSpPr>
          <a:xfrm>
            <a:off x="207159" y="1531673"/>
            <a:ext cx="3165542" cy="4324091"/>
            <a:chOff x="263666" y="761522"/>
            <a:chExt cx="3165542" cy="4324091"/>
          </a:xfrm>
        </p:grpSpPr>
        <p:grpSp>
          <p:nvGrpSpPr>
            <p:cNvPr id="22" name="Group 21" title="grouping of icons indicating Part C includes Part A, Part B and usually Part D Coverage"/>
            <p:cNvGrpSpPr/>
            <p:nvPr/>
          </p:nvGrpSpPr>
          <p:grpSpPr>
            <a:xfrm>
              <a:off x="263666" y="1240504"/>
              <a:ext cx="3165542" cy="3845109"/>
              <a:chOff x="5227436" y="1421111"/>
              <a:chExt cx="3080900" cy="3845108"/>
            </a:xfrm>
          </p:grpSpPr>
          <p:pic>
            <p:nvPicPr>
              <p:cNvPr id="25" name="Picture 24" title="Part A icon"/>
              <p:cNvPicPr>
                <a:picLocks noChangeAspect="1"/>
              </p:cNvPicPr>
              <p:nvPr/>
            </p:nvPicPr>
            <p:blipFill>
              <a:blip r:embed="rId3" cstate="email"/>
              <a:stretch>
                <a:fillRect/>
              </a:stretch>
            </p:blipFill>
            <p:spPr>
              <a:xfrm>
                <a:off x="5537874" y="1477853"/>
                <a:ext cx="837233" cy="473971"/>
              </a:xfrm>
              <a:prstGeom prst="rect">
                <a:avLst/>
              </a:prstGeom>
            </p:spPr>
          </p:pic>
          <p:pic>
            <p:nvPicPr>
              <p:cNvPr id="26" name="Picture 25" title="Part D icon"/>
              <p:cNvPicPr>
                <a:picLocks noChangeAspect="1"/>
              </p:cNvPicPr>
              <p:nvPr/>
            </p:nvPicPr>
            <p:blipFill>
              <a:blip r:embed="rId4" cstate="email"/>
              <a:stretch>
                <a:fillRect/>
              </a:stretch>
            </p:blipFill>
            <p:spPr>
              <a:xfrm>
                <a:off x="6609480" y="3170824"/>
                <a:ext cx="595417" cy="421372"/>
              </a:xfrm>
              <a:prstGeom prst="rect">
                <a:avLst/>
              </a:prstGeom>
            </p:spPr>
          </p:pic>
          <p:pic>
            <p:nvPicPr>
              <p:cNvPr id="27" name="Picture 26" title="Part B icon"/>
              <p:cNvPicPr>
                <a:picLocks noChangeAspect="1"/>
              </p:cNvPicPr>
              <p:nvPr/>
            </p:nvPicPr>
            <p:blipFill>
              <a:blip r:embed="rId5" cstate="email"/>
              <a:stretch>
                <a:fillRect/>
              </a:stretch>
            </p:blipFill>
            <p:spPr>
              <a:xfrm>
                <a:off x="7422609" y="1421111"/>
                <a:ext cx="615472" cy="555822"/>
              </a:xfrm>
              <a:prstGeom prst="rect">
                <a:avLst/>
              </a:prstGeom>
            </p:spPr>
          </p:pic>
          <p:sp>
            <p:nvSpPr>
              <p:cNvPr id="28" name="TextBox 27"/>
              <p:cNvSpPr txBox="1"/>
              <p:nvPr/>
            </p:nvSpPr>
            <p:spPr>
              <a:xfrm>
                <a:off x="5227436" y="1951824"/>
                <a:ext cx="1558893"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dirty="0">
                    <a:ln>
                      <a:noFill/>
                    </a:ln>
                    <a:solidFill>
                      <a:srgbClr val="1F497D"/>
                    </a:solidFill>
                    <a:effectLst/>
                    <a:uLnTx/>
                    <a:uFillTx/>
                  </a:rPr>
                  <a:t>Teil A</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dirty="0">
                    <a:ln>
                      <a:noFill/>
                    </a:ln>
                    <a:solidFill>
                      <a:srgbClr val="1F497D"/>
                    </a:solidFill>
                    <a:effectLst/>
                    <a:uLnTx/>
                    <a:uFillTx/>
                  </a:rPr>
                  <a:t>Krankenhausversicherung</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rgbClr val="1F497D"/>
                  </a:solidFill>
                  <a:effectLst/>
                  <a:uLnTx/>
                  <a:uFillTx/>
                </a:endParaRPr>
              </a:p>
            </p:txBody>
          </p:sp>
          <p:sp>
            <p:nvSpPr>
              <p:cNvPr id="29" name="TextBox 28"/>
              <p:cNvSpPr txBox="1"/>
              <p:nvPr/>
            </p:nvSpPr>
            <p:spPr>
              <a:xfrm>
                <a:off x="7012301" y="2084291"/>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Teil B</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Krankenversicherung</a:t>
                </a:r>
              </a:p>
            </p:txBody>
          </p:sp>
          <p:sp>
            <p:nvSpPr>
              <p:cNvPr id="30" name="TextBox 29"/>
              <p:cNvSpPr txBox="1"/>
              <p:nvPr/>
            </p:nvSpPr>
            <p:spPr>
              <a:xfrm>
                <a:off x="5590769" y="3635004"/>
                <a:ext cx="2717567" cy="163121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dirty="0">
                    <a:ln>
                      <a:noFill/>
                    </a:ln>
                    <a:solidFill>
                      <a:srgbClr val="1F497D"/>
                    </a:solidFill>
                    <a:effectLst/>
                    <a:uLnTx/>
                    <a:uFillTx/>
                  </a:rPr>
                  <a:t>Die meisten enthalten Teil D</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dirty="0">
                    <a:ln>
                      <a:noFill/>
                    </a:ln>
                    <a:solidFill>
                      <a:srgbClr val="1F497D"/>
                    </a:solidFill>
                    <a:effectLst/>
                    <a:uLnTx/>
                    <a:uFillTx/>
                  </a:rPr>
                  <a:t>Medicare-Abdeckung für verschreibungspflichtige Medikamente</a:t>
                </a:r>
              </a:p>
            </p:txBody>
          </p:sp>
          <p:sp>
            <p:nvSpPr>
              <p:cNvPr id="31" name="Plus 28"/>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3" name="Plus 15" title="and sign"/>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b="1" i="0" u="none" strike="noStrike" kern="0" cap="none" spc="0" normalizeH="0" noProof="0">
                  <a:ln>
                    <a:noFill/>
                  </a:ln>
                  <a:solidFill>
                    <a:srgbClr val="1F497D"/>
                  </a:solidFill>
                  <a:effectLst/>
                  <a:uLnTx/>
                  <a:uFillTx/>
                </a:rPr>
                <a:t>Teil C beinhaltet</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1F497D"/>
                </a:solidFill>
                <a:effectLst/>
                <a:uLnTx/>
                <a:uFillTx/>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Advantage-Pläne – Kosten</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4141279" y="1822185"/>
            <a:ext cx="7686578" cy="4719112"/>
          </a:xfrm>
          <a:prstGeom prst="rect">
            <a:avLst/>
          </a:prstGeom>
        </p:spPr>
        <p:txBody>
          <a:bodyPr wrap="square" rtlCol="0">
            <a:spAutoFit/>
          </a:bodyPr>
          <a:lstStyle/>
          <a:p>
            <a:pPr indent="-342900" rtl="0">
              <a:lnSpc>
                <a:spcPct val="110000"/>
              </a:lnSpc>
              <a:buFont typeface="Wingdings" panose="05000000000000000000" pitchFamily="2" charset="2"/>
              <a:buChar char="§"/>
            </a:pPr>
            <a:r>
              <a:rPr lang="en-US" sz="2800" b="1"/>
              <a:t>Monatliche Prämie</a:t>
            </a:r>
          </a:p>
          <a:p>
            <a:pPr marL="800100" lvl="1" indent="-342900" rtl="0">
              <a:lnSpc>
                <a:spcPct val="110000"/>
              </a:lnSpc>
              <a:spcBef>
                <a:spcPts val="600"/>
              </a:spcBef>
              <a:buFont typeface="Wingdings" panose="05000000000000000000" pitchFamily="2" charset="2"/>
              <a:buChar char="§"/>
            </a:pPr>
            <a:r>
              <a:rPr lang="en-US" sz="2800"/>
              <a:t>Teil B-Prämie</a:t>
            </a:r>
          </a:p>
          <a:p>
            <a:pPr marL="800100" lvl="1" indent="-342900" rtl="0">
              <a:lnSpc>
                <a:spcPct val="110000"/>
              </a:lnSpc>
              <a:spcBef>
                <a:spcPts val="600"/>
              </a:spcBef>
              <a:buFont typeface="Wingdings" panose="05000000000000000000" pitchFamily="2" charset="2"/>
              <a:buChar char="§"/>
            </a:pPr>
            <a:r>
              <a:rPr lang="en-US" sz="2800"/>
              <a:t>Zusätzliche monatliche Prämie, je nach Tarif</a:t>
            </a:r>
          </a:p>
          <a:p>
            <a:pPr marL="342900" indent="-342900" rtl="0">
              <a:lnSpc>
                <a:spcPct val="110000"/>
              </a:lnSpc>
              <a:spcBef>
                <a:spcPts val="600"/>
              </a:spcBef>
              <a:buFont typeface="Wingdings" panose="05000000000000000000" pitchFamily="2" charset="2"/>
              <a:buChar char="§"/>
            </a:pPr>
            <a:r>
              <a:rPr lang="en-US" sz="2800" b="1"/>
              <a:t>Selbstbehalte, Mitversicherung und Zuzahlungen </a:t>
            </a:r>
          </a:p>
          <a:p>
            <a:pPr marL="800100" lvl="1" indent="-342900" rtl="0">
              <a:lnSpc>
                <a:spcPct val="110000"/>
              </a:lnSpc>
              <a:spcBef>
                <a:spcPts val="600"/>
              </a:spcBef>
              <a:buFont typeface="Wingdings" panose="05000000000000000000" pitchFamily="2" charset="2"/>
              <a:buChar char="§"/>
            </a:pPr>
            <a:r>
              <a:rPr lang="en-US" sz="2800"/>
              <a:t>Anders als Original Medicare</a:t>
            </a:r>
          </a:p>
          <a:p>
            <a:pPr marL="822960" lvl="2" indent="-342900" rtl="0">
              <a:lnSpc>
                <a:spcPct val="110000"/>
              </a:lnSpc>
              <a:buFont typeface="Wingdings" panose="05000000000000000000" pitchFamily="2" charset="2"/>
              <a:buChar char="§"/>
            </a:pPr>
            <a:r>
              <a:rPr lang="en-US" sz="2800"/>
              <a:t>Variieren Sie von Plan zu Plan</a:t>
            </a:r>
          </a:p>
          <a:p>
            <a:pPr marL="822960" lvl="2" indent="-342900" rtl="0">
              <a:lnSpc>
                <a:spcPct val="110000"/>
              </a:lnSpc>
              <a:buFont typeface="Wingdings" panose="05000000000000000000" pitchFamily="2" charset="2"/>
              <a:buChar char="§"/>
            </a:pPr>
            <a:r>
              <a:rPr lang="en-US" sz="2800"/>
              <a:t>Kann außerhalb des Netzwerks höher sein</a:t>
            </a:r>
          </a:p>
          <a:p>
            <a:pPr marL="123825" indent="-342900" rtl="0">
              <a:lnSpc>
                <a:spcPct val="110000"/>
              </a:lnSpc>
              <a:spcBef>
                <a:spcPts val="600"/>
              </a:spcBef>
              <a:buFont typeface="Wingdings" panose="05000000000000000000" pitchFamily="2" charset="2"/>
              <a:buChar char="§"/>
            </a:pPr>
            <a:r>
              <a:rPr lang="en-US" sz="2800"/>
              <a:t>Maximal aus eigener Tasche</a:t>
            </a:r>
          </a:p>
        </p:txBody>
      </p:sp>
      <p:sp>
        <p:nvSpPr>
          <p:cNvPr id="9" name="TextBox 8"/>
          <p:cNvSpPr txBox="1"/>
          <p:nvPr/>
        </p:nvSpPr>
        <p:spPr>
          <a:xfrm>
            <a:off x="4141279" y="1239285"/>
            <a:ext cx="7212521" cy="584775"/>
          </a:xfrm>
          <a:prstGeom prst="rect">
            <a:avLst/>
          </a:prstGeom>
          <a:noFill/>
        </p:spPr>
        <p:txBody>
          <a:bodyPr wrap="square" rtlCol="0">
            <a:spAutoFit/>
          </a:bodyPr>
          <a:lstStyle/>
          <a:p>
            <a:pPr rtl="0"/>
            <a:r>
              <a:rPr lang="en-US" sz="3200" b="1">
                <a:latin typeface="Arial" panose="020B0604020202020204" pitchFamily="34" charset="0"/>
                <a:cs typeface="Arial" panose="020B0604020202020204" pitchFamily="34" charset="0"/>
              </a:rPr>
              <a:t>Was Sie bezahlen </a:t>
            </a:r>
          </a:p>
        </p:txBody>
      </p:sp>
      <p:grpSp>
        <p:nvGrpSpPr>
          <p:cNvPr id="21" name="Group 20" descr="Info graphic display of what Part C includes." title="Medicare Advantage Plans (Part C) (Like HMOs or PPOs)"/>
          <p:cNvGrpSpPr/>
          <p:nvPr/>
        </p:nvGrpSpPr>
        <p:grpSpPr>
          <a:xfrm>
            <a:off x="207160" y="1531673"/>
            <a:ext cx="3629735" cy="4016315"/>
            <a:chOff x="263667" y="761522"/>
            <a:chExt cx="3629735" cy="4016315"/>
          </a:xfrm>
        </p:grpSpPr>
        <p:grpSp>
          <p:nvGrpSpPr>
            <p:cNvPr id="22" name="Group 21" title="grouping of icons indicating Part C includes Part A, Part B and usually Part D Coverage"/>
            <p:cNvGrpSpPr/>
            <p:nvPr/>
          </p:nvGrpSpPr>
          <p:grpSpPr>
            <a:xfrm>
              <a:off x="263667" y="1240504"/>
              <a:ext cx="3629735" cy="3537333"/>
              <a:chOff x="5227435" y="1421111"/>
              <a:chExt cx="3532680" cy="3537332"/>
            </a:xfrm>
          </p:grpSpPr>
          <p:pic>
            <p:nvPicPr>
              <p:cNvPr id="25" name="Picture 24" title="Part A icon"/>
              <p:cNvPicPr>
                <a:picLocks noChangeAspect="1"/>
              </p:cNvPicPr>
              <p:nvPr/>
            </p:nvPicPr>
            <p:blipFill>
              <a:blip r:embed="rId3" cstate="email"/>
              <a:stretch>
                <a:fillRect/>
              </a:stretch>
            </p:blipFill>
            <p:spPr>
              <a:xfrm>
                <a:off x="5537874" y="1477853"/>
                <a:ext cx="837233" cy="473971"/>
              </a:xfrm>
              <a:prstGeom prst="rect">
                <a:avLst/>
              </a:prstGeom>
            </p:spPr>
          </p:pic>
          <p:pic>
            <p:nvPicPr>
              <p:cNvPr id="26" name="Picture 25" title="Part D icon"/>
              <p:cNvPicPr>
                <a:picLocks noChangeAspect="1"/>
              </p:cNvPicPr>
              <p:nvPr/>
            </p:nvPicPr>
            <p:blipFill>
              <a:blip r:embed="rId4" cstate="email"/>
              <a:stretch>
                <a:fillRect/>
              </a:stretch>
            </p:blipFill>
            <p:spPr>
              <a:xfrm>
                <a:off x="6609480" y="3170824"/>
                <a:ext cx="595417" cy="421372"/>
              </a:xfrm>
              <a:prstGeom prst="rect">
                <a:avLst/>
              </a:prstGeom>
            </p:spPr>
          </p:pic>
          <p:pic>
            <p:nvPicPr>
              <p:cNvPr id="27" name="Picture 26" title="Part B icon"/>
              <p:cNvPicPr>
                <a:picLocks noChangeAspect="1"/>
              </p:cNvPicPr>
              <p:nvPr/>
            </p:nvPicPr>
            <p:blipFill>
              <a:blip r:embed="rId5" cstate="email"/>
              <a:stretch>
                <a:fillRect/>
              </a:stretch>
            </p:blipFill>
            <p:spPr>
              <a:xfrm>
                <a:off x="7422609" y="1421111"/>
                <a:ext cx="615472" cy="555822"/>
              </a:xfrm>
              <a:prstGeom prst="rect">
                <a:avLst/>
              </a:prstGeom>
            </p:spPr>
          </p:pic>
          <p:sp>
            <p:nvSpPr>
              <p:cNvPr id="28" name="TextBox 27"/>
              <p:cNvSpPr txBox="1"/>
              <p:nvPr/>
            </p:nvSpPr>
            <p:spPr>
              <a:xfrm>
                <a:off x="5227435" y="1951824"/>
                <a:ext cx="1737525"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dirty="0">
                    <a:ln>
                      <a:noFill/>
                    </a:ln>
                    <a:solidFill>
                      <a:srgbClr val="1F497D"/>
                    </a:solidFill>
                    <a:effectLst/>
                    <a:uLnTx/>
                    <a:uFillTx/>
                  </a:rPr>
                  <a:t>Teil A</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dirty="0">
                    <a:ln>
                      <a:noFill/>
                    </a:ln>
                    <a:solidFill>
                      <a:srgbClr val="1F497D"/>
                    </a:solidFill>
                    <a:effectLst/>
                    <a:uLnTx/>
                    <a:uFillTx/>
                  </a:rPr>
                  <a:t>Krankenhausversicherung</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dirty="0">
                  <a:ln>
                    <a:noFill/>
                  </a:ln>
                  <a:solidFill>
                    <a:srgbClr val="1F497D"/>
                  </a:solidFill>
                  <a:effectLst/>
                  <a:uLnTx/>
                  <a:uFillTx/>
                </a:endParaRPr>
              </a:p>
            </p:txBody>
          </p:sp>
          <p:sp>
            <p:nvSpPr>
              <p:cNvPr id="29" name="TextBox 28"/>
              <p:cNvSpPr txBox="1"/>
              <p:nvPr/>
            </p:nvSpPr>
            <p:spPr>
              <a:xfrm>
                <a:off x="7077765" y="195182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a:ln>
                      <a:noFill/>
                    </a:ln>
                    <a:solidFill>
                      <a:srgbClr val="1F497D"/>
                    </a:solidFill>
                    <a:effectLst/>
                    <a:uLnTx/>
                    <a:uFillTx/>
                  </a:rPr>
                  <a:t>Teil B</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a:ln>
                      <a:noFill/>
                    </a:ln>
                    <a:solidFill>
                      <a:srgbClr val="1F497D"/>
                    </a:solidFill>
                    <a:effectLst/>
                    <a:uLnTx/>
                    <a:uFillTx/>
                  </a:rPr>
                  <a:t>Krankenversicherung</a:t>
                </a:r>
              </a:p>
            </p:txBody>
          </p:sp>
          <p:sp>
            <p:nvSpPr>
              <p:cNvPr id="30" name="TextBox 29"/>
              <p:cNvSpPr txBox="1"/>
              <p:nvPr/>
            </p:nvSpPr>
            <p:spPr>
              <a:xfrm>
                <a:off x="5590769" y="3635004"/>
                <a:ext cx="3169346" cy="132343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000" b="1" i="0" u="none" strike="noStrike" kern="0" cap="none" spc="0" normalizeH="0" noProof="0" dirty="0">
                    <a:ln>
                      <a:noFill/>
                    </a:ln>
                    <a:solidFill>
                      <a:srgbClr val="1F497D"/>
                    </a:solidFill>
                    <a:effectLst/>
                    <a:uLnTx/>
                    <a:uFillTx/>
                  </a:rPr>
                  <a:t>Die meisten enthalten Teil D</a:t>
                </a:r>
              </a:p>
              <a:p>
                <a:pPr marL="0" marR="0" lvl="0" indent="0" algn="ctr" defTabSz="685800" rtl="0" eaLnBrk="1" fontAlgn="auto" latinLnBrk="0" hangingPunct="1">
                  <a:lnSpc>
                    <a:spcPct val="100000"/>
                  </a:lnSpc>
                  <a:spcBef>
                    <a:spcPts val="0"/>
                  </a:spcBef>
                  <a:spcAft>
                    <a:spcPts val="0"/>
                  </a:spcAft>
                  <a:buClrTx/>
                  <a:buSzTx/>
                  <a:buFontTx/>
                  <a:buNone/>
                  <a:defRPr/>
                </a:pPr>
                <a:r>
                  <a:rPr lang="en-US" sz="2000" b="0" i="0" u="none" strike="noStrike" kern="0" cap="none" spc="0" normalizeH="0" noProof="0" dirty="0">
                    <a:ln>
                      <a:noFill/>
                    </a:ln>
                    <a:solidFill>
                      <a:srgbClr val="1F497D"/>
                    </a:solidFill>
                    <a:effectLst/>
                    <a:uLnTx/>
                    <a:uFillTx/>
                  </a:rPr>
                  <a:t>Medicare-Abdeckung für verschreibungspflichtige Medikamente</a:t>
                </a:r>
              </a:p>
            </p:txBody>
          </p:sp>
          <p:sp>
            <p:nvSpPr>
              <p:cNvPr id="31" name="Plus 28"/>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3" name="Plus 15" title="and sign"/>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b="1" i="0" u="none" strike="noStrike" kern="0" cap="none" spc="0" normalizeH="0" noProof="0">
                  <a:ln>
                    <a:noFill/>
                  </a:ln>
                  <a:solidFill>
                    <a:srgbClr val="1F497D"/>
                  </a:solidFill>
                  <a:effectLst/>
                  <a:uLnTx/>
                  <a:uFillTx/>
                </a:rPr>
                <a:t>Teil C beinhaltet</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1F497D"/>
                </a:solidFill>
                <a:effectLst/>
                <a:uLnTx/>
                <a:uFillTx/>
              </a:endParaRPr>
            </a:p>
          </p:txBody>
        </p:sp>
      </p:grpSp>
      <p:sp>
        <p:nvSpPr>
          <p:cNvPr id="3" name="Slide Number Placeholder 2"/>
          <p:cNvSpPr>
            <a:spLocks noGrp="1"/>
          </p:cNvSpPr>
          <p:nvPr>
            <p:ph type="sldNum" sz="quarter" idx="12"/>
          </p:nvPr>
        </p:nvSpPr>
        <p:spPr/>
        <p:txBody>
          <a:bodyPr rtlCol="0"/>
          <a:lstStyle/>
          <a:p>
            <a:pPr rtl="0"/>
            <a:fld id="{844A7B69-93E2-4D34-896D-EFDD7F03AB74}"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57</a:t>
            </a:fld>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Medicare-Vorteilspläne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699247" y="1449787"/>
            <a:ext cx="5396753" cy="5047536"/>
          </a:xfrm>
          <a:prstGeom prst="rect">
            <a:avLst/>
          </a:prstGeom>
          <a:solidFill>
            <a:schemeClr val="accent6">
              <a:lumMod val="20000"/>
              <a:lumOff val="80000"/>
            </a:schemeClr>
          </a:solidFill>
          <a:ln>
            <a:solidFill>
              <a:schemeClr val="tx1"/>
            </a:solidFill>
          </a:ln>
        </p:spPr>
        <p:txBody>
          <a:bodyPr wrap="square" rtlCol="0">
            <a:spAutoFit/>
          </a:bodyPr>
          <a:lstStyle/>
          <a:p>
            <a:pPr algn="ctr" rtl="0">
              <a:spcAft>
                <a:spcPts val="300"/>
              </a:spcAft>
            </a:pPr>
            <a:r>
              <a:rPr lang="en-US" sz="3200" b="1" dirty="0"/>
              <a:t>Vorteile</a:t>
            </a:r>
          </a:p>
          <a:p>
            <a:pPr marL="285750" indent="-285750" rtl="0">
              <a:spcAft>
                <a:spcPts val="300"/>
              </a:spcAft>
              <a:buFont typeface="Wingdings" panose="05000000000000000000" pitchFamily="2" charset="2"/>
              <a:buChar char="§"/>
            </a:pPr>
            <a:r>
              <a:rPr lang="en-US" sz="2100" b="1" dirty="0">
                <a:cs typeface="Arial" panose="020B0604020202020204" pitchFamily="34" charset="0"/>
              </a:rPr>
              <a:t>Möglicherweise niedrigere monatliche Prämien </a:t>
            </a:r>
            <a:br>
              <a:rPr lang="en-US" sz="2100" dirty="0">
                <a:cs typeface="Arial" panose="020B0604020202020204" pitchFamily="34" charset="0"/>
              </a:rPr>
            </a:br>
            <a:r>
              <a:rPr lang="en-US" sz="2100" dirty="0">
                <a:cs typeface="Arial" panose="020B0604020202020204" pitchFamily="34" charset="0"/>
              </a:rPr>
              <a:t>(über die Teil-B-Prämie hinaus)</a:t>
            </a:r>
          </a:p>
          <a:p>
            <a:pPr marL="285750" indent="-285750" rtl="0">
              <a:spcAft>
                <a:spcPts val="300"/>
              </a:spcAft>
              <a:buFont typeface="Wingdings" panose="05000000000000000000" pitchFamily="2" charset="2"/>
              <a:buChar char="§"/>
            </a:pPr>
            <a:r>
              <a:rPr lang="en-US" sz="2100" b="1" dirty="0">
                <a:cs typeface="Arial" panose="020B0604020202020204" pitchFamily="34" charset="0"/>
              </a:rPr>
              <a:t>Koordinierte Betreuung</a:t>
            </a:r>
            <a:r>
              <a:rPr lang="en-US" sz="2100" dirty="0">
                <a:cs typeface="Arial" panose="020B0604020202020204" pitchFamily="34" charset="0"/>
              </a:rPr>
              <a:t>mit Netzwerkärzten</a:t>
            </a:r>
          </a:p>
          <a:p>
            <a:pPr marL="285750" indent="-285750" rtl="0">
              <a:spcAft>
                <a:spcPts val="300"/>
              </a:spcAft>
              <a:buFont typeface="Wingdings" panose="05000000000000000000" pitchFamily="2" charset="2"/>
              <a:buChar char="§"/>
            </a:pPr>
            <a:r>
              <a:rPr lang="en-US" sz="2100" dirty="0"/>
              <a:t>Einige bieten </a:t>
            </a:r>
            <a:r>
              <a:rPr lang="en-US" sz="2100" b="1" dirty="0"/>
              <a:t>zusätzliche Vorteile </a:t>
            </a:r>
            <a:r>
              <a:rPr lang="en-US" sz="2100" dirty="0"/>
              <a:t>(Sehvermögen, Zahnmedizin, Hörvermögen).</a:t>
            </a:r>
          </a:p>
          <a:p>
            <a:pPr marL="285750" indent="-285750" rtl="0">
              <a:spcAft>
                <a:spcPts val="300"/>
              </a:spcAft>
              <a:buFont typeface="Wingdings" panose="05000000000000000000" pitchFamily="2" charset="2"/>
              <a:buChar char="§"/>
            </a:pPr>
            <a:r>
              <a:rPr lang="en-US" sz="2100" dirty="0"/>
              <a:t>Abwechslungsreiche Pläne und Auswahlmöglichkeiten</a:t>
            </a:r>
          </a:p>
          <a:p>
            <a:pPr marL="285750" indent="-285750" rtl="0">
              <a:spcAft>
                <a:spcPts val="300"/>
              </a:spcAft>
              <a:buFont typeface="Wingdings" panose="05000000000000000000" pitchFamily="2" charset="2"/>
              <a:buChar char="§"/>
            </a:pPr>
            <a:r>
              <a:rPr lang="en-US" sz="2100" dirty="0"/>
              <a:t>Kann jedes Jahr Pläne ändern</a:t>
            </a:r>
          </a:p>
          <a:p>
            <a:pPr marL="285750" indent="-285750" rtl="0">
              <a:spcAft>
                <a:spcPts val="300"/>
              </a:spcAft>
              <a:buFont typeface="Wingdings" panose="05000000000000000000" pitchFamily="2" charset="2"/>
              <a:buChar char="§"/>
            </a:pPr>
            <a:r>
              <a:rPr lang="en-US" sz="2100" b="1" dirty="0"/>
              <a:t>Maximaler Zuzahlungsbetrag als Eigenleistung.</a:t>
            </a:r>
          </a:p>
          <a:p>
            <a:pPr marL="285750" indent="-285750" rtl="0">
              <a:spcAft>
                <a:spcPts val="300"/>
              </a:spcAft>
              <a:buFont typeface="Wingdings" panose="05000000000000000000" pitchFamily="2" charset="2"/>
              <a:buChar char="§"/>
            </a:pPr>
            <a:r>
              <a:rPr lang="en-US" sz="2100" dirty="0"/>
              <a:t>Muss die Medicare-Vorschriften befolgen</a:t>
            </a:r>
          </a:p>
          <a:p>
            <a:pPr rtl="0">
              <a:spcAft>
                <a:spcPts val="300"/>
              </a:spcAft>
            </a:pPr>
            <a:endParaRPr lang="en-US" dirty="0"/>
          </a:p>
        </p:txBody>
      </p:sp>
      <p:sp>
        <p:nvSpPr>
          <p:cNvPr id="8" name="TextBox 7"/>
          <p:cNvSpPr txBox="1"/>
          <p:nvPr/>
        </p:nvSpPr>
        <p:spPr>
          <a:xfrm>
            <a:off x="6311154" y="1411433"/>
            <a:ext cx="5622791" cy="5016758"/>
          </a:xfrm>
          <a:prstGeom prst="rect">
            <a:avLst/>
          </a:prstGeom>
          <a:solidFill>
            <a:schemeClr val="accent2">
              <a:lumMod val="20000"/>
              <a:lumOff val="80000"/>
            </a:schemeClr>
          </a:solidFill>
          <a:ln>
            <a:solidFill>
              <a:schemeClr val="tx1"/>
            </a:solidFill>
          </a:ln>
        </p:spPr>
        <p:txBody>
          <a:bodyPr wrap="square" rtlCol="0">
            <a:spAutoFit/>
          </a:bodyPr>
          <a:lstStyle/>
          <a:p>
            <a:pPr algn="ctr" rtl="0">
              <a:spcAft>
                <a:spcPts val="300"/>
              </a:spcAft>
            </a:pPr>
            <a:r>
              <a:rPr lang="en-US" sz="3200" b="1" dirty="0"/>
              <a:t>Nachteile</a:t>
            </a:r>
          </a:p>
          <a:p>
            <a:pPr marL="285750" indent="-285750" rtl="0">
              <a:spcAft>
                <a:spcPts val="300"/>
              </a:spcAft>
              <a:buFont typeface="Wingdings" panose="05000000000000000000" pitchFamily="2" charset="2"/>
              <a:buChar char="§"/>
            </a:pPr>
            <a:r>
              <a:rPr lang="en-US" sz="2100" b="1" dirty="0">
                <a:cs typeface="Arial" panose="020B0604020202020204" pitchFamily="34" charset="0"/>
              </a:rPr>
              <a:t>Möglicherweise fallen höhere Auslagen an</a:t>
            </a:r>
          </a:p>
          <a:p>
            <a:pPr marL="285750" indent="-285750" rtl="0">
              <a:spcAft>
                <a:spcPts val="300"/>
              </a:spcAft>
              <a:buFont typeface="Wingdings" panose="05000000000000000000" pitchFamily="2" charset="2"/>
              <a:buChar char="§"/>
            </a:pPr>
            <a:r>
              <a:rPr lang="en-US" sz="2100" b="1" dirty="0">
                <a:cs typeface="Arial" panose="020B0604020202020204" pitchFamily="34" charset="0"/>
              </a:rPr>
              <a:t>Voraussetzung ist die Inanspruchnahme von Leistungserbringern, die dem Netz angehören;</a:t>
            </a:r>
            <a:r>
              <a:rPr lang="en-US" sz="2100" dirty="0">
                <a:cs typeface="Arial" panose="020B0604020202020204" pitchFamily="34" charset="0"/>
              </a:rPr>
              <a:t> </a:t>
            </a:r>
            <a:br>
              <a:rPr lang="en-US" sz="2100" dirty="0">
                <a:cs typeface="Arial" panose="020B0604020202020204" pitchFamily="34" charset="0"/>
              </a:rPr>
            </a:br>
            <a:r>
              <a:rPr lang="en-US" sz="2100" dirty="0">
                <a:cs typeface="Arial" panose="020B0604020202020204" pitchFamily="34" charset="0"/>
              </a:rPr>
              <a:t>höhere Kosten außerhalb des Netzwerks</a:t>
            </a:r>
          </a:p>
          <a:p>
            <a:pPr marL="285750" indent="-285750" rtl="0">
              <a:spcAft>
                <a:spcPts val="300"/>
              </a:spcAft>
              <a:buFont typeface="Wingdings" panose="05000000000000000000" pitchFamily="2" charset="2"/>
              <a:buChar char="§"/>
            </a:pPr>
            <a:r>
              <a:rPr lang="en-US" sz="2100" dirty="0">
                <a:cs typeface="Arial" panose="020B0604020202020204" pitchFamily="34" charset="0"/>
              </a:rPr>
              <a:t>Für Dienstleistungen sind möglicherweise Empfehlungen und eine vorherige Genehmigung</a:t>
            </a:r>
            <a:r>
              <a:rPr lang="en-US" sz="2100" b="1" dirty="0">
                <a:cs typeface="Arial" panose="020B0604020202020204" pitchFamily="34" charset="0"/>
              </a:rPr>
              <a:t> erforderlich</a:t>
            </a:r>
            <a:endParaRPr lang="en-US" sz="2100" dirty="0">
              <a:cs typeface="Arial" panose="020B0604020202020204" pitchFamily="34" charset="0"/>
            </a:endParaRPr>
          </a:p>
          <a:p>
            <a:pPr marL="285750" indent="-285750" rtl="0">
              <a:spcAft>
                <a:spcPts val="300"/>
              </a:spcAft>
              <a:buFont typeface="Wingdings" panose="05000000000000000000" pitchFamily="2" charset="2"/>
              <a:buChar char="§"/>
            </a:pPr>
            <a:r>
              <a:rPr lang="en-US" sz="2100" dirty="0">
                <a:cs typeface="Arial" panose="020B0604020202020204" pitchFamily="34" charset="0"/>
              </a:rPr>
              <a:t>Keine staatlichen Vorschriften oder Schutzmaßnahmen für zusätzliche Leistungen</a:t>
            </a:r>
          </a:p>
          <a:p>
            <a:pPr marL="285750" indent="-285750" rtl="0">
              <a:spcAft>
                <a:spcPts val="300"/>
              </a:spcAft>
              <a:buFont typeface="Wingdings" panose="05000000000000000000" pitchFamily="2" charset="2"/>
              <a:buChar char="§"/>
            </a:pPr>
            <a:r>
              <a:rPr lang="en-US" sz="2100" dirty="0">
                <a:cs typeface="Arial" panose="020B0604020202020204" pitchFamily="34" charset="0"/>
              </a:rPr>
              <a:t>Verwirrung über Pläne/Abdeckung</a:t>
            </a:r>
          </a:p>
          <a:p>
            <a:pPr marL="285750" indent="-285750" rtl="0">
              <a:spcAft>
                <a:spcPts val="300"/>
              </a:spcAft>
              <a:buFont typeface="Wingdings" panose="05000000000000000000" pitchFamily="2" charset="2"/>
              <a:buChar char="§"/>
            </a:pPr>
            <a:r>
              <a:rPr lang="en-US" sz="2100" dirty="0">
                <a:cs typeface="Arial" panose="020B0604020202020204" pitchFamily="34" charset="0"/>
              </a:rPr>
              <a:t>Der Plan muss jedes Jahr neu bewertet werden</a:t>
            </a:r>
            <a:r>
              <a:rPr lang="en-US" sz="2100" b="1" dirty="0">
                <a:cs typeface="Arial" panose="020B0604020202020204" pitchFamily="34" charset="0"/>
              </a:rPr>
              <a:t>. Möglicherweise müssen Pläne (und Anbieter) geändert werden.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58</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Andere Arten der Krankenversicherung</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p:cNvSpPr txBox="1"/>
          <p:nvPr/>
        </p:nvSpPr>
        <p:spPr>
          <a:xfrm>
            <a:off x="3668233" y="1292087"/>
            <a:ext cx="7685567" cy="4273826"/>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defRPr/>
            </a:pPr>
            <a:r>
              <a:rPr lang="en-US" b="1" dirty="0">
                <a:cs typeface="Arial" panose="020B0604020202020204" pitchFamily="34" charset="0"/>
              </a:rPr>
              <a:t>Gruppengesundheitsplan für Arbeitgeber/Rentner</a:t>
            </a:r>
          </a:p>
          <a:p>
            <a:pPr lvl="1" rtl="0">
              <a:defRPr/>
            </a:pPr>
            <a:r>
              <a:rPr lang="en-US" dirty="0">
                <a:cs typeface="Arial" panose="020B0604020202020204" pitchFamily="34" charset="0"/>
              </a:rPr>
              <a:t>Einzelheiten zur Deckung erfahren Sie beim Plan.</a:t>
            </a:r>
          </a:p>
          <a:p>
            <a:pPr lvl="1" rtl="0">
              <a:defRPr/>
            </a:pPr>
            <a:r>
              <a:rPr lang="en-US" dirty="0">
                <a:cs typeface="Arial" panose="020B0604020202020204" pitchFamily="34" charset="0"/>
              </a:rPr>
              <a:t>Einige bieten </a:t>
            </a:r>
            <a:r>
              <a:rPr lang="en-US" b="1" dirty="0">
                <a:cs typeface="Arial" panose="020B0604020202020204" pitchFamily="34" charset="0"/>
              </a:rPr>
              <a:t>eine anrechenbare</a:t>
            </a:r>
            <a:r>
              <a:rPr lang="en-US" dirty="0">
                <a:cs typeface="Arial" panose="020B0604020202020204" pitchFamily="34" charset="0"/>
              </a:rPr>
              <a:t> Verschreibungsdeckung an.</a:t>
            </a:r>
          </a:p>
          <a:p>
            <a:pPr lvl="1" rtl="0">
              <a:defRPr/>
            </a:pPr>
            <a:r>
              <a:rPr lang="en-US" dirty="0">
                <a:cs typeface="Arial" panose="020B0604020202020204" pitchFamily="34" charset="0"/>
              </a:rPr>
              <a:t>Wenden Sie sich an Ihren Arbeitgeber oder den Leistungsverwalter Ihrer Gewerkschaft, um herauszufinden, wie Ihre Versicherung mit Medicare zusammenarbeitet.</a:t>
            </a:r>
          </a:p>
          <a:p>
            <a:pPr marL="393700" lvl="1" indent="0" rtl="0">
              <a:buFont typeface="Arial" panose="020B0604020202020204" pitchFamily="34" charset="0"/>
              <a:buNone/>
              <a:defRPr/>
            </a:pPr>
            <a:endParaRPr lang="en-US" altLang="en-US" sz="900" dirty="0">
              <a:cs typeface="Arial" panose="020B0604020202020204" pitchFamily="34" charset="0"/>
            </a:endParaRPr>
          </a:p>
          <a:p>
            <a:pPr rtl="0">
              <a:defRPr/>
            </a:pPr>
            <a:r>
              <a:rPr lang="en-US" b="1" dirty="0">
                <a:cs typeface="Arial" panose="020B0604020202020204" pitchFamily="34" charset="0"/>
              </a:rPr>
              <a:t>Militärische Berichterstattung</a:t>
            </a:r>
            <a:r>
              <a:rPr lang="en-US" dirty="0">
                <a:cs typeface="Arial" panose="020B0604020202020204" pitchFamily="34" charset="0"/>
              </a:rPr>
              <a:t>: Veterans Administration (VA) oder TriCare</a:t>
            </a:r>
            <a:endParaRPr lang="en-US" altLang="en-US" sz="900" b="1" dirty="0">
              <a:cs typeface="Arial" panose="020B0604020202020204" pitchFamily="34" charset="0"/>
            </a:endParaRPr>
          </a:p>
          <a:p>
            <a:pPr rtl="0">
              <a:defRPr/>
            </a:pPr>
            <a:r>
              <a:rPr lang="en-US" b="1" dirty="0">
                <a:cs typeface="Arial" panose="020B0604020202020204" pitchFamily="34" charset="0"/>
              </a:rPr>
              <a:t>Medicaid- und Finanzhilfeprogramme</a:t>
            </a:r>
            <a:endParaRPr lang="en-US" altLang="en-US" dirty="0">
              <a:cs typeface="Arial" panose="020B0604020202020204" pitchFamily="34" charset="0"/>
            </a:endParaRPr>
          </a:p>
          <a:p>
            <a:pPr rtl="0">
              <a:defRPr/>
            </a:pPr>
            <a:endParaRPr lang="en-US" altLang="en-US" sz="3200" dirty="0">
              <a:latin typeface="Arial" panose="020B0604020202020204" pitchFamily="34" charset="0"/>
              <a:cs typeface="Arial" panose="020B0604020202020204" pitchFamily="34" charset="0"/>
            </a:endParaRPr>
          </a:p>
        </p:txBody>
      </p:sp>
      <p:pic>
        <p:nvPicPr>
          <p:cNvPr id="8" name="Picture 7"/>
          <p:cNvPicPr>
            <a:picLocks noChangeAspect="1" noChangeArrowheads="1"/>
          </p:cNvPicPr>
          <p:nvPr/>
        </p:nvPicPr>
        <p:blipFill>
          <a:blip r:embed="rId3" cstate="print"/>
          <a:srcRect/>
          <a:stretch>
            <a:fillRect/>
          </a:stretch>
        </p:blipFill>
        <p:spPr bwMode="auto">
          <a:xfrm>
            <a:off x="1054183" y="5135376"/>
            <a:ext cx="1944717" cy="1220974"/>
          </a:xfrm>
          <a:prstGeom prst="rect">
            <a:avLst/>
          </a:prstGeom>
          <a:noFill/>
          <a:ln w="9525">
            <a:noFill/>
            <a:miter lim="800000"/>
            <a:headEnd/>
            <a:tailEnd/>
          </a:ln>
        </p:spPr>
      </p:pic>
      <p:pic>
        <p:nvPicPr>
          <p:cNvPr id="1026" name="Picture 2" descr="Tier 1 Graphc Standards: Foundation for Brand Maintenance and Ev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240" y="3197887"/>
            <a:ext cx="1612605" cy="1612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urance — Dermatology Solu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4036" y="1387989"/>
            <a:ext cx="1485014" cy="1485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3036" y="1409267"/>
            <a:ext cx="10663222" cy="3093154"/>
          </a:xfrm>
          <a:prstGeom prst="rect">
            <a:avLst/>
          </a:prstGeom>
        </p:spPr>
        <p:txBody>
          <a:bodyPr wrap="square" rtlCol="0">
            <a:spAutoFit/>
          </a:bodyPr>
          <a:lstStyle/>
          <a:p>
            <a:pPr rtl="0">
              <a:spcAft>
                <a:spcPts val="1200"/>
              </a:spcAft>
              <a:defRPr/>
            </a:pPr>
            <a:r>
              <a:rPr lang="en-US" sz="3600" dirty="0">
                <a:cs typeface="Arial" panose="020B0604020202020204" pitchFamily="34" charset="0"/>
              </a:rPr>
              <a:t>Für </a:t>
            </a:r>
            <a:r>
              <a:rPr lang="en-US" sz="3600" b="1" dirty="0">
                <a:cs typeface="Arial" panose="020B0604020202020204" pitchFamily="34" charset="0"/>
              </a:rPr>
              <a:t>kostenlose und unvoreingenommene Hilfe bei Medicare </a:t>
            </a:r>
            <a:r>
              <a:rPr lang="en-US" sz="3600" dirty="0">
                <a:cs typeface="Arial" panose="020B0604020202020204" pitchFamily="34" charset="0"/>
              </a:rPr>
              <a:t>wenden Sie sich an das Wisconsin State Health Insurance Assistance Program:</a:t>
            </a:r>
          </a:p>
          <a:p>
            <a:pPr marL="457200" indent="-457200" rtl="0">
              <a:spcAft>
                <a:spcPts val="600"/>
              </a:spcAft>
              <a:buFont typeface="Arial" panose="020B0604020202020204" pitchFamily="34" charset="0"/>
              <a:buChar char="•"/>
              <a:defRPr/>
            </a:pPr>
            <a:r>
              <a:rPr lang="en-US" sz="3600" dirty="0">
                <a:cs typeface="Arial" panose="020B0604020202020204" pitchFamily="34" charset="0"/>
              </a:rPr>
              <a:t>Rufen Sie die Medigap-Helpline unter 1-800-242-1060 an.</a:t>
            </a:r>
          </a:p>
          <a:p>
            <a:pPr marL="457200" indent="-457200" rtl="0">
              <a:spcAft>
                <a:spcPts val="600"/>
              </a:spcAft>
              <a:buFont typeface="Arial" panose="020B0604020202020204" pitchFamily="34" charset="0"/>
              <a:buChar char="•"/>
              <a:defRPr/>
            </a:pPr>
            <a:r>
              <a:rPr lang="en-US" sz="3600" dirty="0">
                <a:cs typeface="Arial" panose="020B0604020202020204" pitchFamily="34" charset="0"/>
              </a:rPr>
              <a:t>Besuchen Sie die Website des Wisconsin Department of Health Services unter </a:t>
            </a:r>
            <a:r>
              <a:rPr lang="en-US" sz="3600" dirty="0">
                <a:cs typeface="Arial" panose="020B0604020202020204" pitchFamily="34" charset="0"/>
                <a:hlinkClick r:id="rId3"/>
              </a:rPr>
              <a:t>dhs.wi.gov/medicare-help</a:t>
            </a:r>
            <a:r>
              <a:rPr lang="en-US"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59</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Lokale Hilfe für Menschen mit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8841" y="1169523"/>
            <a:ext cx="4113159" cy="25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Anmeldung bei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22729" y="1502149"/>
            <a:ext cx="11031071" cy="5036763"/>
          </a:xfrm>
          <a:prstGeom prst="rect">
            <a:avLst/>
          </a:prstGeom>
        </p:spPr>
        <p:txBody>
          <a:bodyPr wrap="square" rtlCol="0">
            <a:spAutoFit/>
          </a:bodyPr>
          <a:lstStyle/>
          <a:p>
            <a:pPr marL="342900" indent="-342900" rtl="0">
              <a:lnSpc>
                <a:spcPct val="90000"/>
              </a:lnSpc>
              <a:buFont typeface="Wingdings" panose="05000000000000000000" pitchFamily="2" charset="2"/>
              <a:buChar char="§"/>
            </a:pPr>
            <a:r>
              <a:rPr lang="en-US" sz="2100" b="1" dirty="0">
                <a:cs typeface="Arial" panose="020B0604020202020204" pitchFamily="34" charset="0"/>
              </a:rPr>
              <a:t>Erstanmeldezeitraum</a:t>
            </a:r>
          </a:p>
          <a:p>
            <a:pPr lvl="1" rtl="0">
              <a:lnSpc>
                <a:spcPct val="90000"/>
              </a:lnSpc>
            </a:pPr>
            <a:r>
              <a:rPr lang="en-US" sz="2100" dirty="0">
                <a:cs typeface="Arial" panose="020B0604020202020204" pitchFamily="34" charset="0"/>
              </a:rPr>
              <a:t>Der 7-Monats-Zeitraum umfasst 3 Monate vor, Monat und </a:t>
            </a:r>
          </a:p>
          <a:p>
            <a:pPr lvl="1" rtl="0">
              <a:lnSpc>
                <a:spcPct val="90000"/>
              </a:lnSpc>
            </a:pPr>
            <a:r>
              <a:rPr lang="en-US" sz="2100" dirty="0">
                <a:cs typeface="Arial" panose="020B0604020202020204" pitchFamily="34" charset="0"/>
              </a:rPr>
              <a:t>3 Monate nach dem 65. Geburtstag .</a:t>
            </a:r>
            <a:br>
              <a:rPr lang="en-US" altLang="en-US" sz="2100" dirty="0">
                <a:cs typeface="Arial" panose="020B0604020202020204" pitchFamily="34" charset="0"/>
              </a:rPr>
            </a:br>
            <a:r>
              <a:rPr lang="en-US" sz="2100" b="1" dirty="0">
                <a:cs typeface="Arial" panose="020B0604020202020204" pitchFamily="34" charset="0"/>
              </a:rPr>
              <a:t>Es wird keine Strafe geben.</a:t>
            </a:r>
            <a:endParaRPr lang="en-US" altLang="en-US" sz="2100" dirty="0">
              <a:cs typeface="Arial" panose="020B0604020202020204" pitchFamily="34" charset="0"/>
            </a:endParaRPr>
          </a:p>
          <a:p>
            <a:pPr rtl="0">
              <a:lnSpc>
                <a:spcPct val="90000"/>
              </a:lnSpc>
            </a:pPr>
            <a:endParaRPr lang="en-US" altLang="en-US" sz="2100" dirty="0">
              <a:cs typeface="Arial" panose="020B0604020202020204" pitchFamily="34" charset="0"/>
            </a:endParaRPr>
          </a:p>
          <a:p>
            <a:pPr marL="342900" indent="-342900" rtl="0">
              <a:lnSpc>
                <a:spcPct val="90000"/>
              </a:lnSpc>
              <a:buFont typeface="Wingdings" panose="05000000000000000000" pitchFamily="2" charset="2"/>
              <a:buChar char="§"/>
            </a:pPr>
            <a:r>
              <a:rPr lang="en-US" sz="2100" b="1" dirty="0">
                <a:cs typeface="Arial" panose="020B0604020202020204" pitchFamily="34" charset="0"/>
              </a:rPr>
              <a:t>Besondere Anmeldefrist </a:t>
            </a:r>
            <a:endParaRPr lang="en-US" altLang="en-US" sz="2100" dirty="0">
              <a:cs typeface="Arial" panose="020B0604020202020204" pitchFamily="34" charset="0"/>
            </a:endParaRPr>
          </a:p>
          <a:p>
            <a:pPr lvl="1" rtl="0">
              <a:lnSpc>
                <a:spcPct val="90000"/>
              </a:lnSpc>
            </a:pPr>
            <a:r>
              <a:rPr lang="en-US" sz="2100" dirty="0">
                <a:cs typeface="Arial" panose="020B0604020202020204" pitchFamily="34" charset="0"/>
              </a:rPr>
              <a:t>Wenn Sie mit der Anmeldung zu Teil B warten, weil Sie oder Ihr Ehepartner noch arbeiten und über einen Gruppen-Krankenversicherungsschutz verfügen, können Sie sich innerhalb von acht Monaten nach dem Monat anmelden, in dem der Gruppen-Krankenversicherungsschutz endet oder das Arbeitsverhältnis endet (je nachdem, was zuerst eintritt).  </a:t>
            </a:r>
            <a:br>
              <a:rPr lang="en-US" altLang="en-US" sz="2100" dirty="0">
                <a:cs typeface="Arial" panose="020B0604020202020204" pitchFamily="34" charset="0"/>
              </a:rPr>
            </a:br>
            <a:r>
              <a:rPr lang="en-US" sz="2100" b="1" dirty="0">
                <a:cs typeface="Arial" panose="020B0604020202020204" pitchFamily="34" charset="0"/>
              </a:rPr>
              <a:t>Es wird keine Strafe geben.</a:t>
            </a:r>
          </a:p>
          <a:p>
            <a:pPr rtl="0">
              <a:lnSpc>
                <a:spcPct val="90000"/>
              </a:lnSpc>
            </a:pPr>
            <a:endParaRPr lang="en-US" altLang="en-US" sz="2100" b="1" dirty="0">
              <a:cs typeface="Arial" panose="020B0604020202020204" pitchFamily="34" charset="0"/>
            </a:endParaRPr>
          </a:p>
          <a:p>
            <a:pPr marL="342900" indent="-342900" rtl="0">
              <a:lnSpc>
                <a:spcPct val="90000"/>
              </a:lnSpc>
              <a:buFont typeface="Wingdings" panose="05000000000000000000" pitchFamily="2" charset="2"/>
              <a:buChar char="§"/>
            </a:pPr>
            <a:r>
              <a:rPr lang="en-US" sz="2100" b="1" dirty="0">
                <a:cs typeface="Arial" panose="020B0604020202020204" pitchFamily="34" charset="0"/>
              </a:rPr>
              <a:t>Allgemeine Anmeldefrist</a:t>
            </a:r>
          </a:p>
          <a:p>
            <a:pPr lvl="1" rtl="0">
              <a:lnSpc>
                <a:spcPct val="90000"/>
              </a:lnSpc>
            </a:pPr>
            <a:r>
              <a:rPr lang="en-US" sz="2100" dirty="0">
                <a:cs typeface="Arial" panose="020B0604020202020204" pitchFamily="34" charset="0"/>
              </a:rPr>
              <a:t>1. Januar bis 31. März. Jährliche Möglichkeit zur Anmeldung für diejenigen, die sich bei der Erstanmeldung nicht angemeldet haben. </a:t>
            </a:r>
            <a:br>
              <a:rPr lang="en-US" altLang="en-US" sz="2100" dirty="0">
                <a:cs typeface="Arial" panose="020B0604020202020204" pitchFamily="34" charset="0"/>
              </a:rPr>
            </a:br>
            <a:r>
              <a:rPr lang="en-US" sz="2100" b="1" dirty="0">
                <a:cs typeface="Arial" panose="020B0604020202020204" pitchFamily="34" charset="0"/>
              </a:rPr>
              <a:t>Strafe: </a:t>
            </a:r>
            <a:r>
              <a:rPr lang="en-US" sz="2100" dirty="0">
                <a:cs typeface="Arial" panose="020B0604020202020204" pitchFamily="34" charset="0"/>
              </a:rPr>
              <a:t>Die Kosten für die Teil-B-Prämie erhöhen sich um 10 % für jeden vollen 12-monatigen Zeitraum, in dem Sie die Anmeldung verzögern. </a:t>
            </a:r>
          </a:p>
        </p:txBody>
      </p:sp>
      <p:sp>
        <p:nvSpPr>
          <p:cNvPr id="8" name="Slide Number Placeholder 7"/>
          <p:cNvSpPr>
            <a:spLocks noGrp="1"/>
          </p:cNvSpPr>
          <p:nvPr>
            <p:ph type="sldNum" sz="quarter" idx="12"/>
          </p:nvPr>
        </p:nvSpPr>
        <p:spPr/>
        <p:txBody>
          <a:bodyPr rtlCol="0"/>
          <a:lstStyle/>
          <a:p>
            <a:pPr rtl="0"/>
            <a:fld id="{844A7B69-93E2-4D34-896D-EFDD7F03AB74}"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20204" pitchFamily="34" charset="0"/>
                <a:cs typeface="Arial" panose="020B0604020202020204" pitchFamily="34" charset="0"/>
              </a:rPr>
              <a:t>Willkommen bei Medicare</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Eine Bildungsreihe für Menschen mit Medicare in Wisconsin</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Haftungsausschluss bei Zuschussfinanzierung</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just" rtl="0">
              <a:buNone/>
            </a:pPr>
            <a:r>
              <a:rPr lang="en-US" sz="2400">
                <a:latin typeface="Arial" panose="020B0604020202020204" pitchFamily="34" charset="0"/>
                <a:cs typeface="Arial" panose="020B0604020202020204" pitchFamily="34" charset="0"/>
              </a:rPr>
              <a:t>Dieses Projekt wurde vom Wisconsin Department of Health Services mit finanzieller Unterstützung ganz oder teilweise durch die Fördernummer 90SAPG0091 aus den USA unterstützt Verwaltung für Gemeinschaftsleben, Ministerium für Gesundheit und menschliche Dienste, Washington, DC 20201. Stipendiaten, die staatlich geförderte Projekte durchführen, werden ermutigt, ihre Erkenntnisse und Schlussfolgerungen frei zu äußern. Standpunkte oder Meinungen stellen daher nicht unbedingt die offizielle ACL-Richtlinie dar.</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455" y="4239049"/>
            <a:ext cx="6523768"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Präsentationsübersicht</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p:cNvSpPr txBox="1"/>
          <p:nvPr/>
        </p:nvSpPr>
        <p:spPr>
          <a:xfrm>
            <a:off x="1324794" y="1647239"/>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sz="2600" b="1" dirty="0">
                <a:cs typeface="Arial" panose="020B0604020202020204" pitchFamily="34" charset="0"/>
              </a:rPr>
              <a:t>Teil 1: 	</a:t>
            </a:r>
            <a:r>
              <a:rPr lang="en-US" sz="2600" dirty="0">
                <a:cs typeface="Arial" panose="020B0604020202020204" pitchFamily="34" charset="0"/>
              </a:rPr>
              <a:t>Anmeldung bei Medicare </a:t>
            </a:r>
          </a:p>
          <a:p>
            <a:pPr marL="0" indent="0" rtl="0">
              <a:spcAft>
                <a:spcPts val="600"/>
              </a:spcAft>
              <a:buNone/>
            </a:pPr>
            <a:r>
              <a:rPr lang="en-US" sz="2600" b="1" dirty="0">
                <a:cs typeface="Arial" panose="020B0604020202020204" pitchFamily="34" charset="0"/>
              </a:rPr>
              <a:t>Teil 2:</a:t>
            </a:r>
            <a:r>
              <a:rPr lang="en-US" sz="2600" dirty="0">
                <a:cs typeface="Arial" panose="020B0604020202020204" pitchFamily="34" charset="0"/>
              </a:rPr>
              <a:t>	Medicare-Grundlagen; Teil A; Teil B</a:t>
            </a:r>
          </a:p>
          <a:p>
            <a:pPr marL="0" indent="0" rtl="0">
              <a:spcAft>
                <a:spcPts val="600"/>
              </a:spcAft>
              <a:buNone/>
            </a:pPr>
            <a:r>
              <a:rPr lang="en-US" sz="2600" b="1" dirty="0">
                <a:cs typeface="Arial" panose="020B0604020202020204" pitchFamily="34" charset="0"/>
              </a:rPr>
              <a:t>Teil 3: </a:t>
            </a:r>
            <a:r>
              <a:rPr lang="en-US" sz="2600" dirty="0">
                <a:cs typeface="Arial" panose="020B0604020202020204" pitchFamily="34" charset="0"/>
              </a:rPr>
              <a:t>Ihre Deckungsoptionen; Original Medicare; 		Medigap-Versicherung</a:t>
            </a:r>
          </a:p>
          <a:p>
            <a:pPr marL="0" indent="0" rtl="0">
              <a:spcAft>
                <a:spcPts val="600"/>
              </a:spcAft>
              <a:buNone/>
            </a:pPr>
            <a:r>
              <a:rPr lang="en-US" sz="2600" b="1" dirty="0">
                <a:cs typeface="Arial" panose="020B0604020202020204" pitchFamily="34" charset="0"/>
              </a:rPr>
              <a:t>Teil 4: </a:t>
            </a:r>
            <a:r>
              <a:rPr lang="en-US" sz="2600" dirty="0">
                <a:cs typeface="Arial" panose="020B0604020202020204" pitchFamily="34" charset="0"/>
              </a:rPr>
              <a:t>Medicare-Vorteilspläne (Teil C); </a:t>
            </a:r>
            <a:br>
              <a:rPr lang="en-US" sz="2600" dirty="0">
                <a:cs typeface="Arial" panose="020B0604020202020204" pitchFamily="34" charset="0"/>
              </a:rPr>
            </a:br>
            <a:r>
              <a:rPr lang="en-US" sz="2600" dirty="0">
                <a:cs typeface="Arial" panose="020B0604020202020204" pitchFamily="34" charset="0"/>
              </a:rPr>
              <a:t>	Andere Arten der Deckung </a:t>
            </a:r>
          </a:p>
          <a:p>
            <a:pPr marL="0" indent="0" rtl="0">
              <a:spcAft>
                <a:spcPts val="600"/>
              </a:spcAft>
              <a:buNone/>
            </a:pPr>
            <a:r>
              <a:rPr lang="en-US" sz="2600" b="1" dirty="0">
                <a:cs typeface="Arial" panose="020B0604020202020204" pitchFamily="34" charset="0"/>
              </a:rPr>
              <a:t>Teil 5: 	Medicare Part D; SeniorCare; </a:t>
            </a:r>
            <a:br>
              <a:rPr lang="en-US" sz="2600" b="1" dirty="0">
                <a:cs typeface="Arial" panose="020B0604020202020204" pitchFamily="34" charset="0"/>
              </a:rPr>
            </a:br>
            <a:r>
              <a:rPr lang="en-US" sz="2600" b="1" dirty="0">
                <a:cs typeface="Arial" panose="020B0604020202020204" pitchFamily="34" charset="0"/>
              </a:rPr>
              <a:t>	Jährlicher offener Anmeldezeitraum</a:t>
            </a:r>
          </a:p>
          <a:p>
            <a:pPr marL="0" indent="0" rtl="0">
              <a:buNone/>
            </a:pPr>
            <a:r>
              <a:rPr lang="en-US" sz="2600" b="1" dirty="0">
                <a:cs typeface="Arial" panose="020B0604020202020204" pitchFamily="34" charset="0"/>
              </a:rPr>
              <a:t>Teil 6: </a:t>
            </a:r>
            <a:r>
              <a:rPr lang="en-US" sz="2600" dirty="0">
                <a:cs typeface="Arial" panose="020B0604020202020204" pitchFamily="34" charset="0"/>
              </a:rPr>
              <a:t>Hilfe für Menschen mit geringem Einkommen; 	Schützen Sie sich und beugen Sie Betrug vor; </a:t>
            </a:r>
            <a:br>
              <a:rPr lang="en-US" sz="2600" dirty="0">
                <a:cs typeface="Arial" panose="020B0604020202020204" pitchFamily="34" charset="0"/>
              </a:rPr>
            </a:br>
            <a:r>
              <a:rPr lang="en-US" sz="2600" dirty="0">
                <a:cs typeface="Arial" panose="020B0604020202020204" pitchFamily="34" charset="0"/>
              </a:rPr>
              <a:t>	Rezension und Ressourcen</a:t>
            </a:r>
          </a:p>
          <a:p>
            <a:pPr marL="0" indent="0" rtl="0">
              <a:buNone/>
            </a:pPr>
            <a:endParaRPr lang="en-US" dirty="0"/>
          </a:p>
        </p:txBody>
      </p:sp>
      <p:sp>
        <p:nvSpPr>
          <p:cNvPr id="9" name="TextBox 8"/>
          <p:cNvSpPr txBox="1"/>
          <p:nvPr/>
        </p:nvSpPr>
        <p:spPr>
          <a:xfrm>
            <a:off x="8896361" y="5270211"/>
            <a:ext cx="284874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a:t>Ausführlichere Informationen finden Sie in Ihrem </a:t>
            </a:r>
            <a:r>
              <a:rPr lang="en-US" sz="1700">
                <a:hlinkClick r:id="rId3"/>
              </a:rPr>
              <a:t>Medicare &amp; You-Handbuch</a:t>
            </a:r>
            <a:r>
              <a:rPr lang="en-US" sz="170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62</a:t>
            </a:fld>
            <a:endParaRPr lang="en-US" dirty="0"/>
          </a:p>
        </p:txBody>
      </p:sp>
      <p:pic>
        <p:nvPicPr>
          <p:cNvPr id="5" name="Picture 4" descr="A close-up of a poster&#10;&#10;AI-generated content may be incorrect.">
            <a:extLst>
              <a:ext uri="{FF2B5EF4-FFF2-40B4-BE49-F238E27FC236}">
                <a16:creationId xmlns:a16="http://schemas.microsoft.com/office/drawing/2014/main" id="{40B4BE1B-C1BF-0F48-C9AC-477196AF1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2582" y="1288622"/>
            <a:ext cx="2912729" cy="377261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Willkommen bei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63</a:t>
            </a:fld>
            <a:endParaRPr lang="en-US"/>
          </a:p>
        </p:txBody>
      </p:sp>
      <p:sp>
        <p:nvSpPr>
          <p:cNvPr id="11" name="Subtitle 2"/>
          <p:cNvSpPr txBox="1"/>
          <p:nvPr/>
        </p:nvSpPr>
        <p:spPr>
          <a:xfrm>
            <a:off x="2408817" y="1624405"/>
            <a:ext cx="607896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en-US" sz="21600" b="1"/>
              <a:t>Teil 5</a:t>
            </a:r>
          </a:p>
          <a:p>
            <a:pPr rtl="0">
              <a:spcAft>
                <a:spcPts val="600"/>
              </a:spcAft>
            </a:pPr>
            <a:r>
              <a:rPr lang="en-US" sz="14400"/>
              <a:t>Medicare Teil D</a:t>
            </a:r>
          </a:p>
          <a:p>
            <a:pPr rtl="0">
              <a:spcAft>
                <a:spcPts val="600"/>
              </a:spcAft>
            </a:pPr>
            <a:r>
              <a:rPr lang="en-US" sz="14400"/>
              <a:t>SeniorCare</a:t>
            </a:r>
            <a:endParaRPr lang="en-US" sz="14400" dirty="0"/>
          </a:p>
          <a:p>
            <a:pPr rtl="0">
              <a:spcAft>
                <a:spcPts val="600"/>
              </a:spcAft>
            </a:pPr>
            <a:r>
              <a:rPr lang="en-US" sz="14400"/>
              <a:t>Jährlicher offener Anmeldezeitraum</a:t>
            </a:r>
          </a:p>
        </p:txBody>
      </p:sp>
      <p:pic>
        <p:nvPicPr>
          <p:cNvPr id="8" name="Picture 6" descr="http://images.google.com/url?source=imgres&amp;ct=img&amp;q=http://i.ehow.com/images/GlobalPhoto/Articles/5077395/PrescriptionDrugs-main_Full.jpg&amp;usg=AFQjCNE_Ow_s9jqcgpl7wCWEEwrGC_NOhQ"/>
          <p:cNvPicPr>
            <a:picLocks noChangeAspect="1" noChangeArrowheads="1"/>
          </p:cNvPicPr>
          <p:nvPr/>
        </p:nvPicPr>
        <p:blipFill>
          <a:blip r:embed="rId3" cstate="print"/>
          <a:srcRect/>
          <a:stretch>
            <a:fillRect/>
          </a:stretch>
        </p:blipFill>
        <p:spPr bwMode="auto">
          <a:xfrm>
            <a:off x="7238809" y="1624405"/>
            <a:ext cx="4457769" cy="4268879"/>
          </a:xfrm>
          <a:prstGeom prst="rect">
            <a:avLst/>
          </a:prstGeom>
          <a:noFill/>
          <a:effectLst>
            <a:softEdge rad="6350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Ihre Deckungsoptionen</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p:cNvGrpSpPr/>
          <p:nvPr/>
        </p:nvGrpSpPr>
        <p:grpSpPr bwMode="auto">
          <a:xfrm>
            <a:off x="481613" y="1218138"/>
            <a:ext cx="11525485" cy="5503336"/>
            <a:chOff x="-1049558" y="1268776"/>
            <a:chExt cx="11525268" cy="5502303"/>
          </a:xfrm>
        </p:grpSpPr>
        <p:grpSp>
          <p:nvGrpSpPr>
            <p:cNvPr id="8" name="Group 9" descr="Arrow indicating two choices"/>
            <p:cNvGrpSpPr/>
            <p:nvPr/>
          </p:nvGrpSpPr>
          <p:grpSpPr bwMode="auto">
            <a:xfrm>
              <a:off x="1307157" y="3133807"/>
              <a:ext cx="1671044" cy="895182"/>
              <a:chOff x="3688408" y="1142819"/>
              <a:chExt cx="1671044" cy="895182"/>
            </a:xfrm>
          </p:grpSpPr>
          <p:cxnSp>
            <p:nvCxnSpPr>
              <p:cNvPr id="24" name="Straight Arrow Connector 23"/>
              <p:cNvCxnSpPr/>
              <p:nvPr/>
            </p:nvCxnSpPr>
            <p:spPr>
              <a:xfrm flipH="1">
                <a:off x="3688408"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483169"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83169"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sz="2800" b="1">
                  <a:solidFill>
                    <a:srgbClr val="000000"/>
                  </a:solidFill>
                </a:rPr>
                <a:t>Original Medicare</a:t>
              </a:r>
            </a:p>
          </p:txBody>
        </p:sp>
        <p:sp>
          <p:nvSpPr>
            <p:cNvPr id="10" name="Rectangle 9" descr="Hospital Insurance" title="Part A"/>
            <p:cNvSpPr/>
            <p:nvPr/>
          </p:nvSpPr>
          <p:spPr>
            <a:xfrm>
              <a:off x="-1000255" y="2295960"/>
              <a:ext cx="301086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A</a:t>
              </a:r>
            </a:p>
            <a:p>
              <a:pPr algn="ctr" rtl="0">
                <a:defRPr/>
              </a:pPr>
              <a:r>
                <a:rPr lang="en-US" sz="2000" dirty="0">
                  <a:solidFill>
                    <a:prstClr val="black"/>
                  </a:solidFill>
                </a:rPr>
                <a:t>Krankenhausversicherung</a:t>
              </a:r>
            </a:p>
          </p:txBody>
        </p:sp>
        <p:sp>
          <p:nvSpPr>
            <p:cNvPr id="11" name="Rectangle 10" descr="Medical Insurance" title="Part B"/>
            <p:cNvSpPr/>
            <p:nvPr/>
          </p:nvSpPr>
          <p:spPr>
            <a:xfrm>
              <a:off x="2178131" y="2325922"/>
              <a:ext cx="2425539"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B</a:t>
              </a:r>
            </a:p>
            <a:p>
              <a:pPr algn="ctr" rtl="0">
                <a:defRPr/>
              </a:pPr>
              <a:r>
                <a:rPr lang="en-US" sz="2000" dirty="0">
                  <a:solidFill>
                    <a:prstClr val="black"/>
                  </a:solidFill>
                </a:rPr>
                <a:t>Krankenversicherung</a:t>
              </a:r>
            </a:p>
          </p:txBody>
        </p:sp>
        <p:sp>
          <p:nvSpPr>
            <p:cNvPr id="12" name="TextBox 3"/>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b="1">
                  <a:solidFill>
                    <a:srgbClr val="000000"/>
                  </a:solidFill>
                </a:rPr>
                <a:t>Du kannst hinzufügen</a:t>
              </a:r>
            </a:p>
          </p:txBody>
        </p:sp>
        <p:sp>
          <p:nvSpPr>
            <p:cNvPr id="13" name="Rectangle 12" descr="Precription Drug Coverage" title="Part D"/>
            <p:cNvSpPr/>
            <p:nvPr/>
          </p:nvSpPr>
          <p:spPr>
            <a:xfrm>
              <a:off x="1518811" y="4314335"/>
              <a:ext cx="2956858" cy="180147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D</a:t>
              </a:r>
            </a:p>
            <a:p>
              <a:pPr algn="ctr" rtl="0">
                <a:defRPr/>
              </a:pPr>
              <a:r>
                <a:rPr lang="en-US" sz="2000" dirty="0">
                  <a:solidFill>
                    <a:prstClr val="black"/>
                  </a:solidFill>
                </a:rPr>
                <a:t>Kostenübernahme verschreibungspflichtiger Medikamente</a:t>
              </a:r>
            </a:p>
          </p:txBody>
        </p:sp>
        <p:sp>
          <p:nvSpPr>
            <p:cNvPr id="14" name="Rectangle 13" descr="Also known as Medigap policy" title="Medicare Supplement Insurance"/>
            <p:cNvSpPr/>
            <p:nvPr/>
          </p:nvSpPr>
          <p:spPr>
            <a:xfrm>
              <a:off x="-1049558" y="4314335"/>
              <a:ext cx="2388538"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white"/>
                  </a:solidFill>
                </a:rPr>
                <a:t>Medicare-Zusatzversicherung (Medigap).</a:t>
              </a:r>
            </a:p>
          </p:txBody>
        </p:sp>
        <p:sp>
          <p:nvSpPr>
            <p:cNvPr id="15" name="TextBox 2"/>
            <p:cNvSpPr txBox="1">
              <a:spLocks noChangeArrowheads="1"/>
            </p:cNvSpPr>
            <p:nvPr/>
          </p:nvSpPr>
          <p:spPr bwMode="auto">
            <a:xfrm>
              <a:off x="4135986" y="1786257"/>
              <a:ext cx="10086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lang="en-US" sz="2800" b="1" dirty="0">
                  <a:solidFill>
                    <a:srgbClr val="000000"/>
                  </a:solidFill>
                </a:rPr>
                <a:t>oder</a:t>
              </a:r>
            </a:p>
          </p:txBody>
        </p:sp>
        <p:sp>
          <p:nvSpPr>
            <p:cNvPr id="16" name="TextBox 23"/>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sz="2400" b="1">
                  <a:solidFill>
                    <a:srgbClr val="000000"/>
                  </a:solidFill>
                </a:rPr>
                <a:t> </a:t>
              </a:r>
              <a:r>
                <a:rPr lang="en-US" sz="2800" b="1">
                  <a:solidFill>
                    <a:srgbClr val="000000"/>
                  </a:solidFill>
                </a:rPr>
                <a:t>Medicare-Vorteilsplan</a:t>
              </a:r>
            </a:p>
          </p:txBody>
        </p:sp>
        <p:sp>
          <p:nvSpPr>
            <p:cNvPr id="17" name="Rectangle 16" descr="Combines Part A, B and usually D" title="Part C"/>
            <p:cNvSpPr/>
            <p:nvPr/>
          </p:nvSpPr>
          <p:spPr>
            <a:xfrm>
              <a:off x="5685560" y="2309477"/>
              <a:ext cx="3761065"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a:solidFill>
                    <a:prstClr val="black"/>
                  </a:solidFill>
                </a:rPr>
                <a:t>Teil C</a:t>
              </a:r>
            </a:p>
            <a:p>
              <a:pPr algn="ctr" rtl="0">
                <a:defRPr/>
              </a:pPr>
              <a:r>
                <a:rPr lang="en-US" sz="2000">
                  <a:solidFill>
                    <a:prstClr val="black"/>
                  </a:solidFill>
                </a:rPr>
                <a:t>Kombiniert Teil A und Teil B</a:t>
              </a:r>
            </a:p>
          </p:txBody>
        </p:sp>
        <p:sp>
          <p:nvSpPr>
            <p:cNvPr id="18" name="TextBox 22"/>
            <p:cNvSpPr txBox="1">
              <a:spLocks noChangeArrowheads="1"/>
            </p:cNvSpPr>
            <p:nvPr/>
          </p:nvSpPr>
          <p:spPr bwMode="auto">
            <a:xfrm>
              <a:off x="5315610" y="3373670"/>
              <a:ext cx="4963309"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lang="en-US" b="1" dirty="0">
                  <a:solidFill>
                    <a:srgbClr val="000000"/>
                  </a:solidFill>
                </a:rPr>
                <a:t>Kann enthalten oder Sie können hinzufügen</a:t>
              </a:r>
            </a:p>
          </p:txBody>
        </p:sp>
        <p:sp>
          <p:nvSpPr>
            <p:cNvPr id="19" name="Rectangle 18" descr="Prescription Drug coverage. Most Part C plans cover prescription drugs." title="Prescription Drug coverage"/>
            <p:cNvSpPr/>
            <p:nvPr/>
          </p:nvSpPr>
          <p:spPr>
            <a:xfrm>
              <a:off x="5512401" y="3926740"/>
              <a:ext cx="4963309" cy="2844339"/>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D</a:t>
              </a:r>
            </a:p>
            <a:p>
              <a:pPr algn="ctr" rtl="0">
                <a:defRPr/>
              </a:pPr>
              <a:r>
                <a:rPr lang="en-US" sz="2000" dirty="0">
                  <a:solidFill>
                    <a:prstClr val="black"/>
                  </a:solidFill>
                </a:rPr>
                <a:t>Kostenübernahme verschreibungspflichtiger Medikamente</a:t>
              </a:r>
            </a:p>
            <a:p>
              <a:pPr algn="ctr" rtl="0">
                <a:defRPr/>
              </a:pPr>
              <a:r>
                <a:rPr lang="en-US" sz="2000" dirty="0">
                  <a:solidFill>
                    <a:prstClr val="black"/>
                  </a:solidFill>
                </a:rPr>
                <a:t>(Die meisten Teil-C-Pläne decken verschreibungspflichtige Medikamente ab. Möglicherweise können Sie zu </a:t>
              </a:r>
              <a:r>
                <a:rPr lang="en-US" sz="2000" b="1" dirty="0">
                  <a:solidFill>
                    <a:prstClr val="black"/>
                  </a:solidFill>
                </a:rPr>
                <a:t>einigen</a:t>
              </a:r>
              <a:r>
                <a:rPr lang="en-US" sz="2000" dirty="0">
                  <a:solidFill>
                    <a:prstClr val="black"/>
                  </a:solidFill>
                </a:rPr>
                <a:t> Tarifarten eine Arzneimittelversicherung hinzufügen, sofern </a:t>
              </a:r>
              <a:r>
                <a:rPr lang="en-US" sz="2000" i="1" dirty="0">
                  <a:solidFill>
                    <a:prstClr val="black"/>
                  </a:solidFill>
                </a:rPr>
                <a:t>diese nicht</a:t>
              </a:r>
              <a:r>
                <a:rPr lang="en-US" sz="2000" dirty="0">
                  <a:solidFill>
                    <a:prstClr val="black"/>
                  </a:solidFill>
                </a:rPr>
                <a:t> bereits enthalten ist.)</a:t>
              </a:r>
            </a:p>
          </p:txBody>
        </p:sp>
        <p:grpSp>
          <p:nvGrpSpPr>
            <p:cNvPr id="20" name="Group 47" descr="Arrow indicating two choices"/>
            <p:cNvGrpSpPr/>
            <p:nvPr/>
          </p:nvGrpSpPr>
          <p:grpSpPr bwMode="auto">
            <a:xfrm>
              <a:off x="3804961" y="1268776"/>
              <a:ext cx="1674993" cy="887132"/>
              <a:chOff x="3743399" y="981036"/>
              <a:chExt cx="1674993" cy="887132"/>
            </a:xfrm>
          </p:grpSpPr>
          <p:cxnSp>
            <p:nvCxnSpPr>
              <p:cNvPr id="21" name="Straight Arrow Connector 20"/>
              <p:cNvCxnSpPr/>
              <p:nvPr/>
            </p:nvCxnSpPr>
            <p:spPr>
              <a:xfrm flipH="1">
                <a:off x="3743399" y="1411054"/>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42109" y="1408420"/>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42109" y="981036"/>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7" name="Slide Number Placeholder 26"/>
          <p:cNvSpPr>
            <a:spLocks noGrp="1"/>
          </p:cNvSpPr>
          <p:nvPr>
            <p:ph type="sldNum" sz="quarter" idx="12"/>
          </p:nvPr>
        </p:nvSpPr>
        <p:spPr/>
        <p:txBody>
          <a:bodyPr rtlCol="0"/>
          <a:lstStyle/>
          <a:p>
            <a:pPr rtl="0"/>
            <a:fld id="{844A7B69-93E2-4D34-896D-EFDD7F03AB74}" type="slidenum">
              <a:rPr lang="en-US" smtClean="0"/>
              <a:t>64</a:t>
            </a:fld>
            <a:endParaRPr lang="en-US"/>
          </a:p>
        </p:txBody>
      </p:sp>
      <p:sp>
        <p:nvSpPr>
          <p:cNvPr id="28" name="Oval 27"/>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t>Und/oder </a:t>
            </a:r>
          </a:p>
          <a:p>
            <a:pPr algn="ctr" rtl="0"/>
            <a:r>
              <a:rPr lang="en-US"/>
              <a:t>SeniorCare!</a:t>
            </a:r>
          </a:p>
        </p:txBody>
      </p:sp>
      <p:cxnSp>
        <p:nvCxnSpPr>
          <p:cNvPr id="29" name="Straight Arrow Connector 28"/>
          <p:cNvCxnSpPr>
            <a:cxnSpLocks/>
          </p:cNvCxnSpPr>
          <p:nvPr/>
        </p:nvCxnSpPr>
        <p:spPr>
          <a:xfrm flipH="1" flipV="1">
            <a:off x="5948186" y="5150802"/>
            <a:ext cx="403235"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501464" y="5169292"/>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65</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D</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2358442" y="1107996"/>
            <a:ext cx="9528758" cy="4744889"/>
          </a:xfrm>
          <a:prstGeom prst="rect">
            <a:avLst/>
          </a:prstGeom>
        </p:spPr>
        <p:txBody>
          <a:bodyPr wrap="square" rtlCol="0">
            <a:spAutoFit/>
          </a:bodyPr>
          <a:lstStyle/>
          <a:p>
            <a:pPr marL="219075" indent="-219075" defTabSz="514350" rtl="0">
              <a:spcBef>
                <a:spcPts val="1200"/>
              </a:spcBef>
              <a:buFont typeface="Wingdings" panose="05000000000000000000" pitchFamily="2" charset="2"/>
              <a:buChar char="§"/>
            </a:pPr>
            <a:r>
              <a:rPr lang="en-US" sz="2800" dirty="0">
                <a:solidFill>
                  <a:prstClr val="black"/>
                </a:solidFill>
              </a:rPr>
              <a:t>Um Teil-D-Versicherung zu erhalten, müssen Sie sich für einen Teil-D-Plan anmelden.</a:t>
            </a:r>
          </a:p>
          <a:p>
            <a:pPr marL="219075" indent="-219075" defTabSz="514350" rtl="0">
              <a:spcBef>
                <a:spcPts val="1200"/>
              </a:spcBef>
              <a:buFont typeface="Wingdings" panose="05000000000000000000" pitchFamily="2" charset="2"/>
              <a:buChar char="§"/>
            </a:pPr>
            <a:r>
              <a:rPr lang="en-US" sz="2800" dirty="0">
                <a:solidFill>
                  <a:prstClr val="black"/>
                </a:solidFill>
              </a:rPr>
              <a:t>Deckt verschreibungspflichtige Medikamente ab.</a:t>
            </a:r>
          </a:p>
          <a:p>
            <a:pPr marL="219075" indent="-219075" defTabSz="514350" rtl="0">
              <a:spcBef>
                <a:spcPts val="1200"/>
              </a:spcBef>
              <a:buFont typeface="Wingdings" panose="05000000000000000000" pitchFamily="2" charset="2"/>
              <a:buChar char="§"/>
            </a:pPr>
            <a:r>
              <a:rPr lang="en-US" sz="2800" dirty="0">
                <a:solidFill>
                  <a:prstClr val="black"/>
                </a:solidFill>
              </a:rPr>
              <a:t>Wird von privaten Unternehmen betrieben, die Verträge mit Medicare abschließen.</a:t>
            </a:r>
          </a:p>
          <a:p>
            <a:pPr marL="219075" indent="-219075" defTabSz="514350" rtl="0">
              <a:spcBef>
                <a:spcPts val="1200"/>
              </a:spcBef>
              <a:buFont typeface="Wingdings" panose="05000000000000000000" pitchFamily="2" charset="2"/>
              <a:buChar char="§"/>
            </a:pPr>
            <a:r>
              <a:rPr lang="en-US" sz="2800" dirty="0">
                <a:solidFill>
                  <a:prstClr val="black"/>
                </a:solidFill>
              </a:rPr>
              <a:t>Teil-D-Pläne werden bereitgestellt durch:</a:t>
            </a:r>
          </a:p>
          <a:p>
            <a:pPr marL="591820" lvl="1" indent="-342900" defTabSz="514350" rtl="0">
              <a:spcBef>
                <a:spcPts val="450"/>
              </a:spcBef>
              <a:buFont typeface="Wingdings" panose="05000000000000000000" pitchFamily="2" charset="2"/>
              <a:buChar char="§"/>
            </a:pPr>
            <a:r>
              <a:rPr lang="en-US" sz="2400" dirty="0"/>
              <a:t>Verschreibungspflichtige Arzneimittelpläne „Medicare Prescription Drug Plans“ (PDPs), die mit Original Medicare funktionieren.</a:t>
            </a:r>
          </a:p>
          <a:p>
            <a:pPr marL="591820" lvl="1" indent="-342900" defTabSz="514350" rtl="0">
              <a:spcBef>
                <a:spcPts val="450"/>
              </a:spcBef>
              <a:spcAft>
                <a:spcPts val="1200"/>
              </a:spcAft>
              <a:buFont typeface="Wingdings" panose="05000000000000000000" pitchFamily="2" charset="2"/>
              <a:buChar char="§"/>
            </a:pPr>
            <a:r>
              <a:rPr lang="en-US" sz="2400" dirty="0"/>
              <a:t>Verschreibungspflichtige Arzneimittelpläne plus „Medicare Advantage Prescription Drug Plans“ (MA-PDs).</a:t>
            </a:r>
          </a:p>
        </p:txBody>
      </p:sp>
      <p:grpSp>
        <p:nvGrpSpPr>
          <p:cNvPr id="10" name="Group 9" title="art"/>
          <p:cNvGrpSpPr/>
          <p:nvPr/>
        </p:nvGrpSpPr>
        <p:grpSpPr>
          <a:xfrm>
            <a:off x="537883" y="1891517"/>
            <a:ext cx="1820561" cy="2796314"/>
            <a:chOff x="7063390" y="1808184"/>
            <a:chExt cx="2370918" cy="2838736"/>
          </a:xfrm>
        </p:grpSpPr>
        <p:pic>
          <p:nvPicPr>
            <p:cNvPr id="11" name="Picture 10" title="Part D icon"/>
            <p:cNvPicPr>
              <a:picLocks noChangeAspect="1"/>
            </p:cNvPicPr>
            <p:nvPr/>
          </p:nvPicPr>
          <p:blipFill>
            <a:blip r:embed="rId3" cstate="email"/>
            <a:stretch>
              <a:fillRect/>
            </a:stretch>
          </p:blipFill>
          <p:spPr>
            <a:xfrm>
              <a:off x="7614053" y="1808184"/>
              <a:ext cx="978942" cy="676778"/>
            </a:xfrm>
            <a:prstGeom prst="rect">
              <a:avLst/>
            </a:prstGeom>
          </p:spPr>
        </p:pic>
        <p:sp>
          <p:nvSpPr>
            <p:cNvPr id="12" name="TextBox 11" title="Part D Icon"/>
            <p:cNvSpPr txBox="1"/>
            <p:nvPr/>
          </p:nvSpPr>
          <p:spPr>
            <a:xfrm>
              <a:off x="7063390" y="2678512"/>
              <a:ext cx="2370918" cy="1968408"/>
            </a:xfrm>
            <a:prstGeom prst="rect">
              <a:avLst/>
            </a:prstGeom>
            <a:noFill/>
          </p:spPr>
          <p:txBody>
            <a:bodyPr wrap="square" rtlCol="0">
              <a:spAutoFit/>
            </a:bodyPr>
            <a:lstStyle/>
            <a:p>
              <a:pPr algn="ctr" rtl="0"/>
              <a:r>
                <a:rPr lang="en-US" sz="2000" b="1" dirty="0">
                  <a:solidFill>
                    <a:schemeClr val="tx2"/>
                  </a:solidFill>
                </a:rPr>
                <a:t>Teil D</a:t>
              </a:r>
            </a:p>
            <a:p>
              <a:pPr algn="ctr" rtl="0"/>
              <a:r>
                <a:rPr lang="en-US" sz="2000" dirty="0">
                  <a:solidFill>
                    <a:schemeClr val="tx2"/>
                  </a:solidFill>
                </a:rPr>
                <a:t>Medicare-Abdeckung für verschreibungspflichtige Medikamente</a:t>
              </a:r>
            </a:p>
          </p:txBody>
        </p:sp>
      </p:grpSp>
      <p:sp>
        <p:nvSpPr>
          <p:cNvPr id="13" name="TextBox 12"/>
          <p:cNvSpPr txBox="1"/>
          <p:nvPr/>
        </p:nvSpPr>
        <p:spPr>
          <a:xfrm>
            <a:off x="2869153" y="5852885"/>
            <a:ext cx="7511976" cy="830997"/>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defRPr/>
            </a:pPr>
            <a:r>
              <a:rPr lang="en-US" sz="2400" dirty="0">
                <a:cs typeface="Arial" panose="020B0604020202020204" pitchFamily="34" charset="0"/>
              </a:rPr>
              <a:t>Sie können Pläne vergleichen und sich im Plan Finder unter </a:t>
            </a:r>
            <a:r>
              <a:rPr lang="en-US" sz="2400" b="1" dirty="0">
                <a:solidFill>
                  <a:srgbClr val="000000"/>
                </a:solidFill>
                <a:cs typeface="Arial" panose="020B0604020202020204" pitchFamily="34" charset="0"/>
                <a:hlinkClick r:id="rId4"/>
              </a:rPr>
              <a:t>www.medicare.gov für einen Plan anmelden</a:t>
            </a:r>
            <a:endParaRPr lang="en-US" altLang="en-US" sz="2400" b="1" dirty="0">
              <a:solidFill>
                <a:srgbClr val="000000"/>
              </a:solidFill>
              <a:cs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D</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D icon"/>
          <p:cNvPicPr>
            <a:picLocks noChangeAspect="1"/>
          </p:cNvPicPr>
          <p:nvPr/>
        </p:nvPicPr>
        <p:blipFill>
          <a:blip r:embed="rId3" cstate="email"/>
          <a:stretch>
            <a:fillRect/>
          </a:stretch>
        </p:blipFill>
        <p:spPr>
          <a:xfrm>
            <a:off x="565171" y="1212575"/>
            <a:ext cx="659367" cy="584775"/>
          </a:xfrm>
          <a:prstGeom prst="rect">
            <a:avLst/>
          </a:prstGeom>
        </p:spPr>
      </p:pic>
      <p:sp>
        <p:nvSpPr>
          <p:cNvPr id="2" name="Rectangle 1"/>
          <p:cNvSpPr/>
          <p:nvPr/>
        </p:nvSpPr>
        <p:spPr>
          <a:xfrm>
            <a:off x="1391536" y="1212575"/>
            <a:ext cx="8587168" cy="584775"/>
          </a:xfrm>
          <a:prstGeom prst="rect">
            <a:avLst/>
          </a:prstGeom>
        </p:spPr>
        <p:txBody>
          <a:bodyPr wrap="square" rtlCol="0">
            <a:spAutoFit/>
          </a:bodyPr>
          <a:lstStyle/>
          <a:p>
            <a:pPr defTabSz="514350" rtl="0">
              <a:spcBef>
                <a:spcPts val="450"/>
              </a:spcBef>
              <a:spcAft>
                <a:spcPts val="1800"/>
              </a:spcAft>
            </a:pPr>
            <a:r>
              <a:rPr lang="en-US" sz="3200" b="1">
                <a:solidFill>
                  <a:prstClr val="black"/>
                </a:solidFill>
                <a:latin typeface="Arial" panose="020B0604020202020204" pitchFamily="34" charset="0"/>
                <a:cs typeface="Arial" panose="020B0604020202020204" pitchFamily="34" charset="0"/>
              </a:rPr>
              <a:t>Anmeldemöglichkeiten</a:t>
            </a:r>
            <a:endParaRPr lang="en-US" sz="3200" dirty="0">
              <a:solidFill>
                <a:prstClr val="black"/>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a:xfrm>
            <a:off x="8035413" y="6385847"/>
            <a:ext cx="2743200" cy="365125"/>
          </a:xfrm>
        </p:spPr>
        <p:txBody>
          <a:bodyPr rtlCol="0"/>
          <a:lstStyle/>
          <a:p>
            <a:pPr rtl="0"/>
            <a:fld id="{844A7B69-93E2-4D34-896D-EFDD7F03AB74}" type="slidenum">
              <a:rPr lang="en-US" smtClean="0"/>
              <a:t>66</a:t>
            </a:fld>
            <a:endParaRPr lang="en-US"/>
          </a:p>
        </p:txBody>
      </p:sp>
      <p:graphicFrame>
        <p:nvGraphicFramePr>
          <p:cNvPr id="3" name="Diagram 2"/>
          <p:cNvGraphicFramePr/>
          <p:nvPr>
            <p:extLst>
              <p:ext uri="{D42A27DB-BD31-4B8C-83A1-F6EECF244321}">
                <p14:modId xmlns:p14="http://schemas.microsoft.com/office/powerpoint/2010/main" val="3625668389"/>
              </p:ext>
            </p:extLst>
          </p:nvPr>
        </p:nvGraphicFramePr>
        <p:xfrm>
          <a:off x="1253230" y="1808131"/>
          <a:ext cx="9685540" cy="4760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D – Kosten </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p:cNvGrpSpPr/>
          <p:nvPr/>
        </p:nvGrpSpPr>
        <p:grpSpPr>
          <a:xfrm>
            <a:off x="838201" y="1403590"/>
            <a:ext cx="1743634" cy="2756336"/>
            <a:chOff x="7170552" y="1808184"/>
            <a:chExt cx="2058390" cy="2798151"/>
          </a:xfrm>
        </p:grpSpPr>
        <p:pic>
          <p:nvPicPr>
            <p:cNvPr id="11" name="Picture 10" title="Part D icon"/>
            <p:cNvPicPr>
              <a:picLocks noChangeAspect="1"/>
            </p:cNvPicPr>
            <p:nvPr/>
          </p:nvPicPr>
          <p:blipFill>
            <a:blip r:embed="rId3" cstate="email"/>
            <a:stretch>
              <a:fillRect/>
            </a:stretch>
          </p:blipFill>
          <p:spPr>
            <a:xfrm>
              <a:off x="7614053" y="1808184"/>
              <a:ext cx="978942" cy="676778"/>
            </a:xfrm>
            <a:prstGeom prst="rect">
              <a:avLst/>
            </a:prstGeom>
          </p:spPr>
        </p:pic>
        <p:sp>
          <p:nvSpPr>
            <p:cNvPr id="12" name="TextBox 11" title="Part D Icon"/>
            <p:cNvSpPr txBox="1"/>
            <p:nvPr/>
          </p:nvSpPr>
          <p:spPr>
            <a:xfrm>
              <a:off x="7170552" y="2637927"/>
              <a:ext cx="2058390" cy="1968408"/>
            </a:xfrm>
            <a:prstGeom prst="rect">
              <a:avLst/>
            </a:prstGeom>
            <a:noFill/>
          </p:spPr>
          <p:txBody>
            <a:bodyPr wrap="square" rtlCol="0">
              <a:spAutoFit/>
            </a:bodyPr>
            <a:lstStyle/>
            <a:p>
              <a:pPr algn="ctr" rtl="0"/>
              <a:r>
                <a:rPr lang="en-US" sz="2000" b="1" dirty="0">
                  <a:solidFill>
                    <a:schemeClr val="tx2"/>
                  </a:solidFill>
                </a:rPr>
                <a:t>Teil D</a:t>
              </a:r>
            </a:p>
            <a:p>
              <a:pPr algn="ctr" rtl="0"/>
              <a:r>
                <a:rPr lang="en-US" sz="2000" dirty="0">
                  <a:solidFill>
                    <a:schemeClr val="tx2"/>
                  </a:solidFill>
                </a:rPr>
                <a:t>Medicare-Abdeckung für verschreibungspflichtige Medikamente</a:t>
              </a:r>
            </a:p>
          </p:txBody>
        </p:sp>
      </p:grpSp>
      <p:sp>
        <p:nvSpPr>
          <p:cNvPr id="7" name="Slide Number Placeholder 6"/>
          <p:cNvSpPr>
            <a:spLocks noGrp="1"/>
          </p:cNvSpPr>
          <p:nvPr>
            <p:ph type="sldNum" sz="quarter" idx="12"/>
          </p:nvPr>
        </p:nvSpPr>
        <p:spPr/>
        <p:txBody>
          <a:bodyPr rtlCol="0"/>
          <a:lstStyle/>
          <a:p>
            <a:pPr rtl="0"/>
            <a:fld id="{844A7B69-93E2-4D34-896D-EFDD7F03AB74}" type="slidenum">
              <a:rPr lang="en-US" smtClean="0"/>
              <a:t>67</a:t>
            </a:fld>
            <a:endParaRPr lang="en-US"/>
          </a:p>
        </p:txBody>
      </p:sp>
      <p:sp>
        <p:nvSpPr>
          <p:cNvPr id="9" name="Rectangle 8"/>
          <p:cNvSpPr/>
          <p:nvPr/>
        </p:nvSpPr>
        <p:spPr>
          <a:xfrm>
            <a:off x="2952513" y="1184810"/>
            <a:ext cx="8777752" cy="6178294"/>
          </a:xfrm>
          <a:prstGeom prst="rect">
            <a:avLst/>
          </a:prstGeom>
        </p:spPr>
        <p:txBody>
          <a:bodyPr wrap="square" rtlCol="0">
            <a:spAutoFit/>
          </a:bodyPr>
          <a:lstStyle/>
          <a:p>
            <a:pPr lvl="1" rtl="0">
              <a:lnSpc>
                <a:spcPct val="80000"/>
              </a:lnSpc>
              <a:spcAft>
                <a:spcPts val="1200"/>
              </a:spcAft>
            </a:pPr>
            <a:r>
              <a:rPr lang="en-US" sz="2800" b="1" dirty="0">
                <a:latin typeface="Arial" panose="020B0604020202020204" pitchFamily="34" charset="0"/>
                <a:cs typeface="Arial" panose="020B0604020202020204" pitchFamily="34" charset="0"/>
              </a:rPr>
              <a:t>Prämien, Selbstbehalte und Zuzahlungen oder Mitversicherungen</a:t>
            </a:r>
          </a:p>
          <a:p>
            <a:pPr marL="1257300" lvl="2" indent="-342900" rtl="0">
              <a:lnSpc>
                <a:spcPct val="80000"/>
              </a:lnSpc>
              <a:spcAft>
                <a:spcPts val="1200"/>
              </a:spcAft>
              <a:buFont typeface="Wingdings" panose="05000000000000000000" pitchFamily="2" charset="2"/>
              <a:buChar char="§"/>
            </a:pPr>
            <a:r>
              <a:rPr lang="en-US" sz="2800" b="1" dirty="0">
                <a:cs typeface="Arial" panose="020B0604020202020204" pitchFamily="34" charset="0"/>
              </a:rPr>
              <a:t>Die Kosten variieren je nach Plan und ändern sich</a:t>
            </a:r>
            <a:r>
              <a:rPr lang="en-US" sz="2800" dirty="0">
                <a:cs typeface="Arial" panose="020B0604020202020204" pitchFamily="34" charset="0"/>
              </a:rPr>
              <a:t> </a:t>
            </a:r>
            <a:r>
              <a:rPr lang="en-US" sz="2800" b="1" dirty="0">
                <a:cs typeface="Arial" panose="020B0604020202020204" pitchFamily="34" charset="0"/>
              </a:rPr>
              <a:t> jedes Jahr .</a:t>
            </a:r>
          </a:p>
          <a:p>
            <a:pPr marL="1257300" lvl="2" indent="-342900" rtl="0">
              <a:lnSpc>
                <a:spcPct val="80000"/>
              </a:lnSpc>
              <a:spcAft>
                <a:spcPts val="3000"/>
              </a:spcAft>
              <a:buFont typeface="Wingdings" panose="05000000000000000000" pitchFamily="2" charset="2"/>
              <a:buChar char="§"/>
            </a:pPr>
            <a:r>
              <a:rPr lang="en-US" sz="2800" dirty="0">
                <a:cs typeface="Arial" panose="020B0604020202020204" pitchFamily="34" charset="0"/>
              </a:rPr>
              <a:t>Zuzahlungen und Mitversicherung variieren je nach Medikament, Plan und Apotheke.  </a:t>
            </a:r>
          </a:p>
          <a:p>
            <a:pPr lvl="1" rtl="0">
              <a:lnSpc>
                <a:spcPct val="80000"/>
              </a:lnSpc>
              <a:spcAft>
                <a:spcPts val="1200"/>
              </a:spcAft>
            </a:pPr>
            <a:r>
              <a:rPr lang="en-US" sz="2800" b="1" dirty="0">
                <a:latin typeface="Arial" panose="020B0604020202020204" pitchFamily="34" charset="0"/>
                <a:cs typeface="Arial" panose="020B0604020202020204" pitchFamily="34" charset="0"/>
              </a:rPr>
              <a:t>Einkommensabhängiger monatlicher Anpassungsbetrag (IRMAA)</a:t>
            </a:r>
          </a:p>
          <a:p>
            <a:pPr lvl="2" rtl="0">
              <a:lnSpc>
                <a:spcPct val="80000"/>
              </a:lnSpc>
              <a:spcAft>
                <a:spcPts val="1200"/>
              </a:spcAft>
            </a:pPr>
            <a:r>
              <a:rPr lang="en-US" sz="2800" b="1" dirty="0">
                <a:cs typeface="Arial" panose="020B0604020202020204" pitchFamily="34" charset="0"/>
              </a:rPr>
              <a:t>Personen mit höherem Einkommen zahlen höhere Teil-D-Prämien</a:t>
            </a:r>
            <a:r>
              <a:rPr lang="en-US" sz="2800" dirty="0">
                <a:cs typeface="Arial" panose="020B0604020202020204" pitchFamily="34" charset="0"/>
              </a:rPr>
              <a:t>. </a:t>
            </a:r>
          </a:p>
          <a:p>
            <a:pPr lvl="2" rtl="0">
              <a:lnSpc>
                <a:spcPct val="80000"/>
              </a:lnSpc>
              <a:spcAft>
                <a:spcPts val="1200"/>
              </a:spcAft>
            </a:pPr>
            <a:r>
              <a:rPr lang="en-US" sz="2400" dirty="0">
                <a:cs typeface="Arial" panose="020B0604020202020204" pitchFamily="34" charset="0"/>
              </a:rPr>
              <a:t>Dieser Betrag basiert auf ihren Steuererklärungen von zwei Jahren zuvor. </a:t>
            </a:r>
            <a:br>
              <a:rPr lang="en-US" altLang="en-US" sz="2400" dirty="0">
                <a:cs typeface="Arial" panose="020B0604020202020204" pitchFamily="34" charset="0"/>
              </a:rPr>
            </a:br>
            <a:r>
              <a:rPr lang="en-US" sz="2400" dirty="0">
                <a:cs typeface="Arial" panose="020B0604020202020204" pitchFamily="34" charset="0"/>
              </a:rPr>
              <a:t>(d. h. der Betrag für 2023 basiert auf der Steuererklärung für 2021.)</a:t>
            </a:r>
          </a:p>
          <a:p>
            <a:pPr lvl="1" rtl="0">
              <a:lnSpc>
                <a:spcPct val="80000"/>
              </a:lnSpc>
            </a:pPr>
            <a:endParaRPr lang="en-US" altLang="en-US" sz="2400" dirty="0">
              <a:cs typeface="Arial" panose="020B0604020202020204" pitchFamily="34" charset="0"/>
            </a:endParaRPr>
          </a:p>
        </p:txBody>
      </p:sp>
      <p:sp>
        <p:nvSpPr>
          <p:cNvPr id="8" name="Rectangle: Rounded Corners 7"/>
          <p:cNvSpPr/>
          <p:nvPr/>
        </p:nvSpPr>
        <p:spPr>
          <a:xfrm>
            <a:off x="309230" y="4187721"/>
            <a:ext cx="2743200" cy="216862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a:t>Die Kosten ändern sich jedes Jahr. </a:t>
            </a:r>
            <a:br>
              <a:rPr lang="en-US" sz="2400" dirty="0"/>
            </a:br>
            <a:r>
              <a:rPr lang="en-US" sz="2400" b="1"/>
              <a:t>Aktuelle Kosten finden Sie unter </a:t>
            </a:r>
            <a:r>
              <a:rPr lang="en-US" sz="2400" b="1">
                <a:solidFill>
                  <a:schemeClr val="bg1"/>
                </a:solidFill>
                <a:hlinkClick r:id="rId4"/>
              </a:rPr>
              <a:t>medicare.gov</a:t>
            </a:r>
            <a:r>
              <a:rPr lang="en-US" sz="2400" b="1"/>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68</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D – Kosten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28493" y="1469428"/>
            <a:ext cx="6421313" cy="5442708"/>
          </a:xfrm>
          <a:prstGeom prst="rect">
            <a:avLst/>
          </a:prstGeom>
        </p:spPr>
        <p:txBody>
          <a:bodyPr wrap="square" rtlCol="0">
            <a:spAutoFit/>
          </a:bodyPr>
          <a:lstStyle/>
          <a:p>
            <a:pPr marL="796925" lvl="1" rtl="0">
              <a:lnSpc>
                <a:spcPct val="80000"/>
              </a:lnSpc>
              <a:spcAft>
                <a:spcPts val="1200"/>
              </a:spcAft>
            </a:pPr>
            <a:r>
              <a:rPr lang="en-US" sz="2400" b="1" dirty="0">
                <a:latin typeface="Arial" panose="020B0604020202020204" pitchFamily="34" charset="0"/>
                <a:cs typeface="Arial" panose="020B0604020202020204" pitchFamily="34" charset="0"/>
              </a:rPr>
              <a:t>Strafe für verspätete Anmeldung</a:t>
            </a:r>
          </a:p>
          <a:p>
            <a:pPr marL="796925" lvl="2" indent="-342900" rtl="0">
              <a:lnSpc>
                <a:spcPct val="80000"/>
              </a:lnSpc>
              <a:spcAft>
                <a:spcPts val="1200"/>
              </a:spcAft>
              <a:buFont typeface="Wingdings" panose="05000000000000000000" pitchFamily="2" charset="2"/>
              <a:buChar char="§"/>
            </a:pPr>
            <a:r>
              <a:rPr lang="en-US" sz="2400" dirty="0">
                <a:solidFill>
                  <a:srgbClr val="C00000"/>
                </a:solidFill>
                <a:cs typeface="Arial" panose="020B0604020202020204" pitchFamily="34" charset="0"/>
              </a:rPr>
              <a:t>Möglicherweise müssen Sie eine Säumnisgebühr zahlen, wenn Sie sich nicht während des Erstanmeldezeitraums für Teil D angemeldet haben  </a:t>
            </a:r>
            <a:r>
              <a:rPr lang="en-US" sz="2400" dirty="0">
                <a:cs typeface="Arial" panose="020B0604020202020204" pitchFamily="34" charset="0"/>
              </a:rPr>
              <a:t>und über keinen anderen </a:t>
            </a:r>
            <a:r>
              <a:rPr lang="en-US" sz="2400" b="1" dirty="0">
                <a:cs typeface="Arial" panose="020B0604020202020204" pitchFamily="34" charset="0"/>
              </a:rPr>
              <a:t>anrechenbaren Versicherungsschutz</a:t>
            </a:r>
            <a:r>
              <a:rPr lang="en-US" sz="2400" dirty="0">
                <a:cs typeface="Arial" panose="020B0604020202020204" pitchFamily="34" charset="0"/>
              </a:rPr>
              <a:t>* verfügten. </a:t>
            </a:r>
          </a:p>
          <a:p>
            <a:pPr marL="796925" lvl="2" indent="-342900" rtl="0">
              <a:lnSpc>
                <a:spcPct val="80000"/>
              </a:lnSpc>
              <a:spcAft>
                <a:spcPts val="1200"/>
              </a:spcAft>
              <a:buFont typeface="Wingdings" panose="05000000000000000000" pitchFamily="2" charset="2"/>
              <a:buChar char="§"/>
            </a:pPr>
            <a:r>
              <a:rPr lang="en-US" sz="2400" dirty="0">
                <a:cs typeface="Arial" panose="020B0604020202020204" pitchFamily="34" charset="0"/>
              </a:rPr>
              <a:t>Die Strafe beträgt 1 % der durchschnittlichen nationalen monatlichen Prämie für jeden Monat, in dem Sie die Anmeldung verzögert haben.</a:t>
            </a:r>
          </a:p>
          <a:p>
            <a:pPr marL="796925" lvl="2" indent="-342900" rtl="0">
              <a:lnSpc>
                <a:spcPct val="80000"/>
              </a:lnSpc>
              <a:spcAft>
                <a:spcPts val="1200"/>
              </a:spcAft>
              <a:buFont typeface="Wingdings" panose="05000000000000000000" pitchFamily="2" charset="2"/>
              <a:buChar char="§"/>
            </a:pPr>
            <a:r>
              <a:rPr lang="en-US" sz="2400" dirty="0">
                <a:cs typeface="Arial" panose="020B0604020202020204" pitchFamily="34" charset="0"/>
              </a:rPr>
              <a:t>Die Strafzahlung wird Ihrer monatlichen Prämie hinzugefügt, wenn Sie sich für einen Teil-D-Plan anmelden, und bleibt so lange bestehen, wie Sie angemeldet sind.</a:t>
            </a:r>
          </a:p>
          <a:p>
            <a:pPr lvl="1" rtl="0">
              <a:lnSpc>
                <a:spcPct val="80000"/>
              </a:lnSpc>
            </a:pPr>
            <a:endParaRPr lang="en-US" altLang="en-US" sz="2400" dirty="0">
              <a:cs typeface="Arial" panose="020B0604020202020204" pitchFamily="34" charset="0"/>
            </a:endParaRPr>
          </a:p>
        </p:txBody>
      </p:sp>
      <p:pic>
        <p:nvPicPr>
          <p:cNvPr id="11" name="Picture 10" title="Part D icon"/>
          <p:cNvPicPr>
            <a:picLocks noChangeAspect="1"/>
          </p:cNvPicPr>
          <p:nvPr/>
        </p:nvPicPr>
        <p:blipFill>
          <a:blip r:embed="rId3" cstate="email"/>
          <a:stretch>
            <a:fillRect/>
          </a:stretch>
        </p:blipFill>
        <p:spPr>
          <a:xfrm>
            <a:off x="528493" y="1350389"/>
            <a:ext cx="632106" cy="526583"/>
          </a:xfrm>
          <a:prstGeom prst="rect">
            <a:avLst/>
          </a:prstGeom>
        </p:spPr>
      </p:pic>
      <p:sp>
        <p:nvSpPr>
          <p:cNvPr id="2" name="Rectangle: Rounded Corners 1"/>
          <p:cNvSpPr/>
          <p:nvPr/>
        </p:nvSpPr>
        <p:spPr>
          <a:xfrm>
            <a:off x="6949806" y="1355800"/>
            <a:ext cx="4713701" cy="50838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rtl="0">
              <a:lnSpc>
                <a:spcPct val="80000"/>
              </a:lnSpc>
              <a:spcBef>
                <a:spcPts val="600"/>
              </a:spcBef>
              <a:spcAft>
                <a:spcPts val="1200"/>
              </a:spcAft>
            </a:pPr>
            <a:r>
              <a:rPr lang="en-US" sz="2800" b="1" dirty="0">
                <a:cs typeface="Arial" panose="020B0604020202020204" pitchFamily="34" charset="0"/>
              </a:rPr>
              <a:t>*</a:t>
            </a:r>
            <a:r>
              <a:rPr lang="en-US" sz="2300" b="1" dirty="0">
                <a:cs typeface="Arial" panose="020B0604020202020204" pitchFamily="34" charset="0"/>
              </a:rPr>
              <a:t>Anrechenbare Deckung: </a:t>
            </a:r>
            <a:r>
              <a:rPr lang="en-US" sz="2300" dirty="0">
                <a:cs typeface="Arial" panose="020B0604020202020204" pitchFamily="34" charset="0"/>
              </a:rPr>
              <a:t>Der Versicherungsschutz für verschreibungspflichtige Medikamente dürfte im Durchschnitt mindestens so viel kosten wie der standardmäßige Teil-D-Versicherungsschutz von Medicare, wie zum Beispiel: </a:t>
            </a:r>
            <a:endParaRPr lang="en-US" altLang="en-US" sz="2300" b="1" dirty="0">
              <a:cs typeface="Arial" panose="020B0604020202020204" pitchFamily="34" charset="0"/>
            </a:endParaRPr>
          </a:p>
          <a:p>
            <a:pPr marL="796925" lvl="3" indent="-342900" rtl="0">
              <a:lnSpc>
                <a:spcPct val="80000"/>
              </a:lnSpc>
              <a:spcAft>
                <a:spcPts val="600"/>
              </a:spcAft>
              <a:buFont typeface="Wingdings" panose="05000000000000000000" pitchFamily="2" charset="2"/>
              <a:buChar char="§"/>
            </a:pPr>
            <a:r>
              <a:rPr lang="en-US" sz="2300" dirty="0">
                <a:cs typeface="Arial" panose="020B0604020202020204" pitchFamily="34" charset="0"/>
              </a:rPr>
              <a:t>Medikamentenkostenübernahme bei Veteranen und der zugehörigen Verwaltung (VA).</a:t>
            </a:r>
          </a:p>
          <a:p>
            <a:pPr marL="796925" lvl="3" indent="-342900" rtl="0">
              <a:lnSpc>
                <a:spcPct val="80000"/>
              </a:lnSpc>
              <a:spcAft>
                <a:spcPts val="600"/>
              </a:spcAft>
              <a:buFont typeface="Wingdings" panose="05000000000000000000" pitchFamily="2" charset="2"/>
              <a:buChar char="§"/>
            </a:pPr>
            <a:r>
              <a:rPr lang="en-US" sz="2300" dirty="0">
                <a:solidFill>
                  <a:schemeClr val="bg1"/>
                </a:solidFill>
                <a:cs typeface="Arial" panose="020B0604020202020204" pitchFamily="34" charset="0"/>
                <a:hlinkClick r:id="rId4"/>
              </a:rPr>
              <a:t>SeniorCare</a:t>
            </a:r>
            <a:endParaRPr lang="en-US" altLang="en-US" sz="2300" dirty="0">
              <a:solidFill>
                <a:schemeClr val="bg1"/>
              </a:solidFill>
              <a:cs typeface="Arial" panose="020B0604020202020204" pitchFamily="34" charset="0"/>
            </a:endParaRPr>
          </a:p>
          <a:p>
            <a:pPr marL="796925" lvl="3" indent="-342900" rtl="0">
              <a:lnSpc>
                <a:spcPct val="80000"/>
              </a:lnSpc>
              <a:spcAft>
                <a:spcPts val="600"/>
              </a:spcAft>
              <a:buFont typeface="Wingdings" panose="05000000000000000000" pitchFamily="2" charset="2"/>
              <a:buChar char="§"/>
            </a:pPr>
            <a:r>
              <a:rPr lang="en-US" sz="2300" dirty="0">
                <a:cs typeface="Arial" panose="020B0604020202020204" pitchFamily="34" charset="0"/>
              </a:rPr>
              <a:t>Einige Arten der Arbeitgeberdeckung (muss nachgefragt werden)</a:t>
            </a:r>
            <a:endParaRPr lang="en-US" altLang="en-US" sz="2300" dirty="0">
              <a:cs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D – Kosten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11" name="Flowchart: Process 10"/>
          <p:cNvSpPr/>
          <p:nvPr/>
        </p:nvSpPr>
        <p:spPr>
          <a:xfrm>
            <a:off x="3428499" y="4181278"/>
            <a:ext cx="2392362" cy="1236762"/>
          </a:xfrm>
          <a:prstGeom prst="flowChartProcess">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altLang="fr-FR" sz="2000" b="1" dirty="0">
                <a:solidFill>
                  <a:schemeClr val="accent1">
                    <a:lumMod val="50000"/>
                  </a:schemeClr>
                </a:solidFill>
              </a:rPr>
              <a:t>Anfangsdeckungszeitraum</a:t>
            </a:r>
          </a:p>
        </p:txBody>
      </p:sp>
      <p:sp>
        <p:nvSpPr>
          <p:cNvPr id="13" name="Right Arrow 5"/>
          <p:cNvSpPr/>
          <p:nvPr/>
        </p:nvSpPr>
        <p:spPr>
          <a:xfrm>
            <a:off x="5821045" y="3911600"/>
            <a:ext cx="3753485" cy="1691640"/>
          </a:xfrm>
          <a:prstGeom prst="rightArrow">
            <a:avLst>
              <a:gd name="adj1" fmla="val 59249"/>
              <a:gd name="adj2" fmla="val 50925"/>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altLang="fr-FR" sz="2800" b="1">
                <a:solidFill>
                  <a:schemeClr val="bg1"/>
                </a:solidFill>
              </a:rPr>
              <a:t>Katastrophenphase</a:t>
            </a:r>
          </a:p>
        </p:txBody>
      </p:sp>
      <p:sp>
        <p:nvSpPr>
          <p:cNvPr id="14" name="TextBox 17"/>
          <p:cNvSpPr txBox="1">
            <a:spLocks noChangeArrowheads="1"/>
          </p:cNvSpPr>
          <p:nvPr/>
        </p:nvSpPr>
        <p:spPr bwMode="auto">
          <a:xfrm>
            <a:off x="3451225" y="5370830"/>
            <a:ext cx="2392045" cy="1197610"/>
          </a:xfrm>
          <a:prstGeom prst="rect">
            <a:avLst/>
          </a:prstGeom>
          <a:noFill/>
          <a:ln w="28575">
            <a:solidFill>
              <a:schemeClr val="accent1">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rtlCol="0"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fr-FR" altLang="en-US"/>
              <a:t>S</a:t>
            </a:r>
            <a:r>
              <a:rPr lang="en-US" altLang="fr-FR"/>
              <a:t>ie zahlen einen festen Jahresbetrag f</a:t>
            </a:r>
            <a:r>
              <a:rPr lang="en-US" altLang="en-US"/>
              <a:t>ü</a:t>
            </a:r>
            <a:r>
              <a:rPr lang="en-US" altLang="fr-FR"/>
              <a:t>r alle Medikamente</a:t>
            </a:r>
            <a:r>
              <a:rPr lang="fr-FR" altLang="en-US"/>
              <a:t>.</a:t>
            </a:r>
          </a:p>
        </p:txBody>
      </p:sp>
      <p:sp>
        <p:nvSpPr>
          <p:cNvPr id="16" name="TextBox 25"/>
          <p:cNvSpPr txBox="1">
            <a:spLocks noChangeArrowheads="1"/>
          </p:cNvSpPr>
          <p:nvPr/>
        </p:nvSpPr>
        <p:spPr bwMode="auto">
          <a:xfrm>
            <a:off x="5857193" y="5617049"/>
            <a:ext cx="2348707" cy="829945"/>
          </a:xfrm>
          <a:prstGeom prst="rect">
            <a:avLst/>
          </a:prstGeom>
          <a:noFill/>
          <a:ln w="28575">
            <a:solidFill>
              <a:schemeClr val="accent1">
                <a:lumMod val="50000"/>
              </a:schemeClr>
            </a:solidFill>
            <a:miter lim="800000"/>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ts val="600"/>
              </a:spcBef>
              <a:spcAft>
                <a:spcPts val="600"/>
              </a:spcAft>
            </a:pPr>
            <a:r>
              <a:rPr lang="en-US" altLang="fr-FR" sz="2400" dirty="0">
                <a:latin typeface="+mn-lt"/>
              </a:rPr>
              <a:t>Sie zahlen </a:t>
            </a:r>
            <a:r>
              <a:rPr lang="en-US" altLang="fr-FR" sz="2400" b="1" dirty="0">
                <a:latin typeface="+mn-lt"/>
              </a:rPr>
              <a:t>0 $ </a:t>
            </a:r>
            <a:r>
              <a:rPr lang="en-US" altLang="fr-FR" sz="2400" dirty="0">
                <a:latin typeface="+mn-lt"/>
              </a:rPr>
              <a:t>Zuzahlung</a:t>
            </a:r>
          </a:p>
        </p:txBody>
      </p:sp>
      <p:sp>
        <p:nvSpPr>
          <p:cNvPr id="17" name="Rectangle 16"/>
          <p:cNvSpPr/>
          <p:nvPr/>
        </p:nvSpPr>
        <p:spPr>
          <a:xfrm>
            <a:off x="890049" y="2393549"/>
            <a:ext cx="2392362" cy="830997"/>
          </a:xfrm>
          <a:prstGeom prst="rect">
            <a:avLst/>
          </a:prstGeom>
          <a:noFill/>
        </p:spPr>
        <p:txBody>
          <a:bodyPr wrap="square" rtlCol="0">
            <a:spAutoFit/>
          </a:bodyPr>
          <a:lstStyle/>
          <a:p>
            <a:pPr algn="ctr" rtl="0">
              <a:defRPr/>
            </a:pPr>
            <a:r>
              <a:rPr lang="en-US"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Treffen Sie den Selbstbehalt</a:t>
            </a:r>
            <a:endParaRPr lang="en-US"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3639682" y="1935953"/>
            <a:ext cx="2872607" cy="1569660"/>
          </a:xfrm>
          <a:prstGeom prst="rect">
            <a:avLst/>
          </a:prstGeom>
          <a:noFill/>
        </p:spPr>
        <p:txBody>
          <a:bodyPr wrap="square" rtlCol="0">
            <a:spAutoFit/>
          </a:bodyPr>
          <a:lstStyle/>
          <a:p>
            <a:pPr algn="ctr" rtl="0">
              <a:defRPr/>
            </a:pPr>
            <a:r>
              <a:rPr lang="en-US"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Die Gesamtkosten für Medikamente </a:t>
            </a:r>
            <a:r>
              <a:rPr lang="en-US"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erreichen Jahreslimit</a:t>
            </a:r>
            <a:r>
              <a:rPr lang="en-US"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 </a:t>
            </a:r>
          </a:p>
        </p:txBody>
      </p:sp>
      <p:sp>
        <p:nvSpPr>
          <p:cNvPr id="19" name="Rectangle 18"/>
          <p:cNvSpPr/>
          <p:nvPr/>
        </p:nvSpPr>
        <p:spPr>
          <a:xfrm>
            <a:off x="6276808" y="2281789"/>
            <a:ext cx="3427057" cy="1200329"/>
          </a:xfrm>
          <a:prstGeom prst="rect">
            <a:avLst/>
          </a:prstGeom>
          <a:noFill/>
        </p:spPr>
        <p:txBody>
          <a:bodyPr wrap="square" rtlCol="0">
            <a:spAutoFit/>
          </a:bodyPr>
          <a:lstStyle/>
          <a:p>
            <a:pPr algn="ctr" rtl="0">
              <a:defRPr/>
            </a:pPr>
            <a:r>
              <a:rPr lang="en-US"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Ihre</a:t>
            </a:r>
            <a:r>
              <a:rPr lang="en-US"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 gesamten Auslagen </a:t>
            </a:r>
            <a:r>
              <a:rPr lang="en-US"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betragen Jahreslimit</a:t>
            </a:r>
            <a:r>
              <a:rPr lang="en-US"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a:xfrm>
            <a:off x="8563425" y="6354563"/>
            <a:ext cx="2743200" cy="365125"/>
          </a:xfrm>
        </p:spPr>
        <p:txBody>
          <a:bodyPr rtlCol="0"/>
          <a:lstStyle/>
          <a:p>
            <a:pPr rtl="0"/>
            <a:fld id="{844A7B69-93E2-4D34-896D-EFDD7F03AB74}" type="slidenum">
              <a:rPr lang="en-US" smtClean="0"/>
              <a:t>69</a:t>
            </a:fld>
            <a:endParaRPr lang="en-US"/>
          </a:p>
        </p:txBody>
      </p:sp>
      <p:sp>
        <p:nvSpPr>
          <p:cNvPr id="24" name="Flowchart: Process 23"/>
          <p:cNvSpPr/>
          <p:nvPr/>
        </p:nvSpPr>
        <p:spPr>
          <a:xfrm>
            <a:off x="1089304" y="4144764"/>
            <a:ext cx="2369171" cy="1226189"/>
          </a:xfrm>
          <a:prstGeom prst="flowChartProcess">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0">
              <a:defRPr/>
            </a:pPr>
            <a:r>
              <a:rPr lang="en-US" sz="2800" b="1">
                <a:solidFill>
                  <a:schemeClr val="accent1">
                    <a:lumMod val="50000"/>
                  </a:schemeClr>
                </a:solidFill>
              </a:rPr>
              <a:t>Selbstbehalt</a:t>
            </a:r>
          </a:p>
        </p:txBody>
      </p:sp>
      <p:sp>
        <p:nvSpPr>
          <p:cNvPr id="25" name="TextBox 17"/>
          <p:cNvSpPr txBox="1">
            <a:spLocks noChangeArrowheads="1"/>
          </p:cNvSpPr>
          <p:nvPr/>
        </p:nvSpPr>
        <p:spPr bwMode="auto">
          <a:xfrm>
            <a:off x="1089361" y="5379535"/>
            <a:ext cx="2348707" cy="1200329"/>
          </a:xfrm>
          <a:prstGeom prst="rect">
            <a:avLst/>
          </a:prstGeom>
          <a:noFill/>
          <a:ln w="28575">
            <a:solidFill>
              <a:schemeClr val="accent1">
                <a:lumMod val="40000"/>
                <a:lumOff val="60000"/>
              </a:schemeClr>
            </a:solidFill>
            <a:miter lim="800000"/>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sz="2400" dirty="0">
                <a:latin typeface="+mn-lt"/>
              </a:rPr>
              <a:t>Sie zahlen </a:t>
            </a:r>
            <a:r>
              <a:rPr lang="en-US" sz="2400" b="1" dirty="0">
                <a:latin typeface="+mn-lt"/>
              </a:rPr>
              <a:t>bis zur Höhe des Selbstbehalts</a:t>
            </a:r>
            <a:r>
              <a:rPr lang="en-US" sz="2000" dirty="0"/>
              <a:t>.</a:t>
            </a:r>
          </a:p>
        </p:txBody>
      </p:sp>
      <p:sp>
        <p:nvSpPr>
          <p:cNvPr id="2" name="TextBox 1"/>
          <p:cNvSpPr txBox="1"/>
          <p:nvPr/>
        </p:nvSpPr>
        <p:spPr>
          <a:xfrm>
            <a:off x="3539780" y="1371799"/>
            <a:ext cx="4575933" cy="646331"/>
          </a:xfrm>
          <a:prstGeom prst="rect">
            <a:avLst/>
          </a:prstGeom>
          <a:noFill/>
        </p:spPr>
        <p:txBody>
          <a:bodyPr wrap="none" rtlCol="0">
            <a:spAutoFit/>
          </a:bodyPr>
          <a:lstStyle/>
          <a:p>
            <a:pPr rtl="0"/>
            <a:r>
              <a:rPr lang="en-US" sz="3600"/>
              <a:t>Teil D Deckungsphasen</a:t>
            </a:r>
          </a:p>
        </p:txBody>
      </p:sp>
      <p:sp>
        <p:nvSpPr>
          <p:cNvPr id="26" name="Arrow: Curved Down 25"/>
          <p:cNvSpPr/>
          <p:nvPr/>
        </p:nvSpPr>
        <p:spPr>
          <a:xfrm>
            <a:off x="2905147" y="3600236"/>
            <a:ext cx="1036916" cy="508015"/>
          </a:xfrm>
          <a:prstGeom prst="curved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
        <p:nvSpPr>
          <p:cNvPr id="27" name="Arrow: Curved Down 26"/>
          <p:cNvSpPr/>
          <p:nvPr/>
        </p:nvSpPr>
        <p:spPr>
          <a:xfrm>
            <a:off x="5240199" y="3589663"/>
            <a:ext cx="1036916" cy="508015"/>
          </a:xfrm>
          <a:prstGeom prst="curvedDownArrow">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
        <p:nvSpPr>
          <p:cNvPr id="28" name="Arrow: Curved Down 27"/>
          <p:cNvSpPr/>
          <p:nvPr/>
        </p:nvSpPr>
        <p:spPr>
          <a:xfrm>
            <a:off x="7526509" y="3563722"/>
            <a:ext cx="1036916" cy="508015"/>
          </a:xfrm>
          <a:prstGeom prst="curvedDownArrow">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Anmeldung bei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rtlCol="0"/>
          <a:lstStyle/>
          <a:p>
            <a:pPr rtl="0"/>
            <a:fld id="{844A7B69-93E2-4D34-896D-EFDD7F03AB74}" type="slidenum">
              <a:rPr lang="en-US" smtClean="0"/>
              <a:t>7</a:t>
            </a:fld>
            <a:endParaRPr lang="en-US" dirty="0"/>
          </a:p>
        </p:txBody>
      </p:sp>
      <p:sp>
        <p:nvSpPr>
          <p:cNvPr id="7" name="TextBox 6"/>
          <p:cNvSpPr txBox="1"/>
          <p:nvPr/>
        </p:nvSpPr>
        <p:spPr>
          <a:xfrm>
            <a:off x="2926772" y="1231520"/>
            <a:ext cx="7328851" cy="584775"/>
          </a:xfrm>
          <a:prstGeom prst="rect">
            <a:avLst/>
          </a:prstGeom>
          <a:noFill/>
        </p:spPr>
        <p:txBody>
          <a:bodyPr wrap="square" rtlCol="0">
            <a:spAutoFit/>
          </a:bodyPr>
          <a:lstStyle/>
          <a:p>
            <a:pPr algn="ctr" rtl="0"/>
            <a:r>
              <a:rPr lang="en-US" sz="3200" b="1" dirty="0">
                <a:latin typeface="Arial" panose="020B0604020202020204" pitchFamily="34" charset="0"/>
                <a:cs typeface="Arial" panose="020B0604020202020204" pitchFamily="34" charset="0"/>
              </a:rPr>
              <a:t>Medicare- und Arbeitgeberschutz</a:t>
            </a:r>
          </a:p>
        </p:txBody>
      </p:sp>
      <p:sp>
        <p:nvSpPr>
          <p:cNvPr id="8" name="TextBox 7"/>
          <p:cNvSpPr txBox="1"/>
          <p:nvPr/>
        </p:nvSpPr>
        <p:spPr>
          <a:xfrm>
            <a:off x="2137512" y="1816295"/>
            <a:ext cx="9785252" cy="4431983"/>
          </a:xfrm>
          <a:prstGeom prst="rect">
            <a:avLst/>
          </a:prstGeom>
          <a:noFill/>
        </p:spPr>
        <p:txBody>
          <a:bodyPr wrap="square" rtlCol="0">
            <a:spAutoFit/>
          </a:bodyPr>
          <a:lstStyle/>
          <a:p>
            <a:pPr marL="342900" indent="-342900" rtl="0">
              <a:buFont typeface="Arial" panose="020B0604020202020204" pitchFamily="34" charset="0"/>
              <a:buChar char="•"/>
            </a:pPr>
            <a:r>
              <a:rPr lang="en-US" sz="2400" b="1" dirty="0"/>
              <a:t>Sie können die Anmeldung bei Medicare verschieben, wenn</a:t>
            </a:r>
          </a:p>
          <a:p>
            <a:pPr marL="742950" lvl="1" indent="-285750" rtl="0">
              <a:buFont typeface="Arial" panose="020B0604020202020204" pitchFamily="34" charset="0"/>
              <a:buChar char="•"/>
            </a:pPr>
            <a:r>
              <a:rPr lang="en-US" sz="2000" dirty="0"/>
              <a:t>Sie/Ihr Ehepartner sind derzeit berufstätig </a:t>
            </a:r>
            <a:r>
              <a:rPr lang="en-US" sz="2000" b="1" i="1" dirty="0"/>
              <a:t>und</a:t>
            </a:r>
          </a:p>
          <a:p>
            <a:pPr marL="742950" lvl="1" indent="-285750" rtl="0">
              <a:buFont typeface="Arial" panose="020B0604020202020204" pitchFamily="34" charset="0"/>
              <a:buChar char="•"/>
            </a:pPr>
            <a:r>
              <a:rPr lang="en-US" sz="2000" dirty="0"/>
              <a:t>Sie sind durch einen Gruppenkrankenversicherungsplan abgedeckt, der auf dieser Beschäftigung basiert</a:t>
            </a:r>
            <a:r>
              <a:rPr lang="en-US" sz="2000" b="1" i="1" dirty="0"/>
              <a:t>, und</a:t>
            </a:r>
          </a:p>
          <a:p>
            <a:pPr marL="742950" lvl="1" indent="-285750" rtl="0">
              <a:buFont typeface="Arial" panose="020B0604020202020204" pitchFamily="34" charset="0"/>
              <a:buChar char="•"/>
            </a:pPr>
            <a:r>
              <a:rPr lang="en-US" sz="2000" dirty="0"/>
              <a:t>Der Arbeitgeber beschäftigt mehr als 20 Mitarbeiter. (Wenn Sie weniger als 20 Mitarbeiter beschäftigen, sollten Sie Medicare im Alter von 65 Jahren in Anspruch nehmen, auch wenn Sie noch arbeiten.)</a:t>
            </a:r>
            <a:endParaRPr lang="en-US" dirty="0"/>
          </a:p>
          <a:p>
            <a:pPr marL="342900" indent="-342900" rtl="0">
              <a:buFont typeface="Arial" panose="020B0604020202020204" pitchFamily="34" charset="0"/>
              <a:buChar char="•"/>
            </a:pPr>
            <a:r>
              <a:rPr lang="en-US" sz="2400" b="1" dirty="0"/>
              <a:t>Melden Sie sich jederzeit bei Medicare an, während Sie aktiv arbeiten.</a:t>
            </a:r>
            <a:endParaRPr lang="en-US" sz="800" b="1" dirty="0"/>
          </a:p>
          <a:p>
            <a:pPr marL="342900" indent="-342900" rtl="0">
              <a:buFont typeface="Arial" panose="020B0604020202020204" pitchFamily="34" charset="0"/>
              <a:buChar char="•"/>
            </a:pPr>
            <a:r>
              <a:rPr lang="en-US" sz="2400" b="1" dirty="0"/>
              <a:t>Um eine Strafe zu vermeiden</a:t>
            </a:r>
            <a:r>
              <a:rPr lang="en-US" sz="2400" b="1" i="1" dirty="0"/>
              <a:t>, müssen Sie </a:t>
            </a:r>
            <a:r>
              <a:rPr lang="en-US" sz="2400" b="1" dirty="0"/>
              <a:t>sich innerhalb von 8 Monaten anmelden</a:t>
            </a:r>
          </a:p>
          <a:p>
            <a:pPr marL="742950" lvl="1" indent="-285750" rtl="0">
              <a:buFont typeface="Arial" panose="020B0604020202020204" pitchFamily="34" charset="0"/>
              <a:buChar char="•"/>
            </a:pPr>
            <a:r>
              <a:rPr lang="en-US" sz="2000" dirty="0"/>
              <a:t>Unterbrechen Sie die Arbeit (kündigen Sie oder gehen Sie in Rente) oder</a:t>
            </a:r>
          </a:p>
          <a:p>
            <a:pPr marL="742950" lvl="1" indent="-285750" rtl="0">
              <a:buFont typeface="Arial" panose="020B0604020202020204" pitchFamily="34" charset="0"/>
              <a:buChar char="•"/>
            </a:pPr>
            <a:r>
              <a:rPr lang="en-US" sz="2000" dirty="0"/>
              <a:t>Krankenversicherung durch Arbeit verlieren.</a:t>
            </a:r>
          </a:p>
          <a:p>
            <a:pPr marL="285750" indent="-285750" rtl="0">
              <a:buFont typeface="Arial" panose="020B0604020202020204" pitchFamily="34" charset="0"/>
              <a:buChar char="•"/>
            </a:pPr>
            <a:endParaRPr lang="en-US" dirty="0"/>
          </a:p>
        </p:txBody>
      </p:sp>
      <p:sp>
        <p:nvSpPr>
          <p:cNvPr id="9" name="TextBox 8"/>
          <p:cNvSpPr txBox="1"/>
          <p:nvPr/>
        </p:nvSpPr>
        <p:spPr>
          <a:xfrm>
            <a:off x="698302" y="4245981"/>
            <a:ext cx="1363287" cy="1015663"/>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en-US" sz="2000"/>
              <a:t>Besondere Anmeldefrist</a:t>
            </a:r>
          </a:p>
        </p:txBody>
      </p:sp>
      <p:sp>
        <p:nvSpPr>
          <p:cNvPr id="10" name="TextBox 9"/>
          <p:cNvSpPr txBox="1"/>
          <p:nvPr/>
        </p:nvSpPr>
        <p:spPr>
          <a:xfrm>
            <a:off x="2406747" y="5831026"/>
            <a:ext cx="9444593" cy="707886"/>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rtl="0"/>
            <a:r>
              <a:rPr lang="en-US" sz="2000" dirty="0"/>
              <a:t>Nach 8 Monaten wird Ihnen eine Strafe für die verspätete Anmeldung berechnet und Sie können sich möglicherweise erst nach Ablauf der allgemeinen Anmeldefrist anmelden.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70</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D</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p:cNvGrpSpPr/>
          <p:nvPr/>
        </p:nvGrpSpPr>
        <p:grpSpPr>
          <a:xfrm>
            <a:off x="572737" y="2102432"/>
            <a:ext cx="1829804" cy="2585400"/>
            <a:chOff x="7108787" y="2022298"/>
            <a:chExt cx="2382957" cy="2624621"/>
          </a:xfrm>
        </p:grpSpPr>
        <p:pic>
          <p:nvPicPr>
            <p:cNvPr id="8" name="Picture 7" title="Part D icon"/>
            <p:cNvPicPr>
              <a:picLocks noChangeAspect="1"/>
            </p:cNvPicPr>
            <p:nvPr/>
          </p:nvPicPr>
          <p:blipFill>
            <a:blip r:embed="rId3" cstate="email"/>
            <a:stretch>
              <a:fillRect/>
            </a:stretch>
          </p:blipFill>
          <p:spPr>
            <a:xfrm>
              <a:off x="7614053" y="2022298"/>
              <a:ext cx="669230" cy="462663"/>
            </a:xfrm>
            <a:prstGeom prst="rect">
              <a:avLst/>
            </a:prstGeom>
          </p:spPr>
        </p:pic>
        <p:sp>
          <p:nvSpPr>
            <p:cNvPr id="9" name="TextBox 8" title="Part D Icon"/>
            <p:cNvSpPr txBox="1"/>
            <p:nvPr/>
          </p:nvSpPr>
          <p:spPr>
            <a:xfrm>
              <a:off x="7108787" y="2678512"/>
              <a:ext cx="2382957" cy="1968407"/>
            </a:xfrm>
            <a:prstGeom prst="rect">
              <a:avLst/>
            </a:prstGeom>
            <a:noFill/>
          </p:spPr>
          <p:txBody>
            <a:bodyPr wrap="square" rtlCol="0">
              <a:spAutoFit/>
            </a:bodyPr>
            <a:lstStyle/>
            <a:p>
              <a:pPr algn="ctr" rtl="0"/>
              <a:r>
                <a:rPr lang="en-US" sz="2000" b="1" dirty="0">
                  <a:solidFill>
                    <a:schemeClr val="tx2"/>
                  </a:solidFill>
                </a:rPr>
                <a:t>Teil D</a:t>
              </a:r>
            </a:p>
            <a:p>
              <a:pPr algn="ctr" rtl="0"/>
              <a:r>
                <a:rPr lang="en-US" sz="2000" dirty="0">
                  <a:solidFill>
                    <a:schemeClr val="tx2"/>
                  </a:solidFill>
                </a:rPr>
                <a:t>Medicare-Abdeckung für verschreibungspflichtige Medikamente</a:t>
              </a:r>
            </a:p>
          </p:txBody>
        </p:sp>
      </p:grpSp>
      <p:sp>
        <p:nvSpPr>
          <p:cNvPr id="2" name="Rectangle 1"/>
          <p:cNvSpPr/>
          <p:nvPr/>
        </p:nvSpPr>
        <p:spPr>
          <a:xfrm>
            <a:off x="3196185" y="1107996"/>
            <a:ext cx="3509294" cy="584775"/>
          </a:xfrm>
          <a:prstGeom prst="rect">
            <a:avLst/>
          </a:prstGeom>
        </p:spPr>
        <p:txBody>
          <a:bodyPr wrap="none" rtlCol="0">
            <a:spAutoFit/>
          </a:bodyPr>
          <a:lstStyle/>
          <a:p>
            <a:pPr rtl="0"/>
            <a:r>
              <a:rPr lang="en-US" sz="3200" b="1" dirty="0">
                <a:latin typeface="Arial" panose="020B0604020202020204" pitchFamily="34" charset="0"/>
                <a:cs typeface="Arial" panose="020B0604020202020204" pitchFamily="34" charset="0"/>
              </a:rPr>
              <a:t>Was ist abgedeckt? </a:t>
            </a:r>
          </a:p>
        </p:txBody>
      </p:sp>
      <p:sp>
        <p:nvSpPr>
          <p:cNvPr id="3" name="Rectangle 2"/>
          <p:cNvSpPr/>
          <p:nvPr/>
        </p:nvSpPr>
        <p:spPr>
          <a:xfrm>
            <a:off x="3048346" y="1692771"/>
            <a:ext cx="8113535" cy="4154984"/>
          </a:xfrm>
          <a:prstGeom prst="rect">
            <a:avLst/>
          </a:prstGeom>
        </p:spPr>
        <p:txBody>
          <a:bodyPr wrap="square" rtlCol="0">
            <a:spAutoFit/>
          </a:bodyPr>
          <a:lstStyle/>
          <a:p>
            <a:pPr marL="342900" indent="-342900" rtl="0">
              <a:spcAft>
                <a:spcPts val="1200"/>
              </a:spcAft>
              <a:buFont typeface="Wingdings" panose="05000000000000000000" pitchFamily="2" charset="2"/>
              <a:buChar char="§"/>
            </a:pPr>
            <a:r>
              <a:rPr lang="en-US" sz="2800" dirty="0">
                <a:cs typeface="Arial" panose="020B0604020202020204" pitchFamily="34" charset="0"/>
              </a:rPr>
              <a:t>Verschriebene Medikamente</a:t>
            </a:r>
          </a:p>
          <a:p>
            <a:pPr marL="342900" indent="-342900" rtl="0">
              <a:spcAft>
                <a:spcPts val="1200"/>
              </a:spcAft>
              <a:buFont typeface="Wingdings" panose="05000000000000000000" pitchFamily="2" charset="2"/>
              <a:buChar char="§"/>
            </a:pPr>
            <a:r>
              <a:rPr lang="en-US" sz="2800" dirty="0">
                <a:cs typeface="Arial" panose="020B0604020202020204" pitchFamily="34" charset="0"/>
              </a:rPr>
              <a:t>Medikamente, die in der Formel eines Plans enthalten sind (Nicht alle Medikamente werden von allen Plänen abgedeckt.)</a:t>
            </a:r>
          </a:p>
          <a:p>
            <a:pPr marL="342900" indent="-342900" rtl="0">
              <a:spcAft>
                <a:spcPts val="1200"/>
              </a:spcAft>
              <a:buFont typeface="Wingdings" panose="05000000000000000000" pitchFamily="2" charset="2"/>
              <a:buChar char="§"/>
            </a:pPr>
            <a:r>
              <a:rPr lang="en-US" sz="2800" dirty="0">
                <a:cs typeface="Arial" panose="020B0604020202020204" pitchFamily="34" charset="0"/>
              </a:rPr>
              <a:t>Insulin sowie Nadeln und Spritzen zur Verabreichung von Insulin</a:t>
            </a:r>
          </a:p>
          <a:p>
            <a:pPr marL="342900" indent="-342900" rtl="0">
              <a:spcAft>
                <a:spcPts val="1200"/>
              </a:spcAft>
              <a:buFont typeface="Wingdings" panose="05000000000000000000" pitchFamily="2" charset="2"/>
              <a:buChar char="§"/>
            </a:pPr>
            <a:r>
              <a:rPr lang="en-US" sz="2800" dirty="0">
                <a:cs typeface="Arial" panose="020B0604020202020204" pitchFamily="34" charset="0"/>
              </a:rPr>
              <a:t>Medikamente müssen für den ärztlich verordneten Gebrauch bestimmt sein.</a:t>
            </a:r>
          </a:p>
          <a:p>
            <a:pPr marL="342900" indent="-342900" rtl="0">
              <a:spcAft>
                <a:spcPts val="1200"/>
              </a:spcAft>
              <a:buFont typeface="Wingdings" panose="05000000000000000000" pitchFamily="2" charset="2"/>
              <a:buChar char="§"/>
            </a:pPr>
            <a:r>
              <a:rPr lang="en-US" sz="2800" dirty="0">
                <a:cs typeface="Arial" panose="020B0604020202020204" pitchFamily="34" charset="0"/>
              </a:rPr>
              <a:t>Das Gesetz schließt bestimmte Medikamente von der Deckung gemäß Teil D aus.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71</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Medicare Teil D</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267014" y="1231870"/>
            <a:ext cx="4442242" cy="584775"/>
          </a:xfrm>
          <a:prstGeom prst="rect">
            <a:avLst/>
          </a:prstGeom>
        </p:spPr>
        <p:txBody>
          <a:bodyPr wrap="none" rtlCol="0">
            <a:spAutoFit/>
          </a:bodyPr>
          <a:lstStyle/>
          <a:p>
            <a:pPr rtl="0"/>
            <a:r>
              <a:rPr lang="en-US" sz="3200" b="1" dirty="0">
                <a:latin typeface="Arial" panose="020B0604020202020204" pitchFamily="34" charset="0"/>
                <a:cs typeface="Arial" panose="020B0604020202020204" pitchFamily="34" charset="0"/>
              </a:rPr>
              <a:t>Was ist nicht abgedeckt?</a:t>
            </a:r>
          </a:p>
        </p:txBody>
      </p:sp>
      <p:sp>
        <p:nvSpPr>
          <p:cNvPr id="3" name="Rectangle 2"/>
          <p:cNvSpPr/>
          <p:nvPr/>
        </p:nvSpPr>
        <p:spPr>
          <a:xfrm>
            <a:off x="2860760" y="1713212"/>
            <a:ext cx="8905800" cy="4939814"/>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en-US" sz="2400" dirty="0">
                <a:cs typeface="Arial" panose="020B0604020202020204" pitchFamily="34" charset="0"/>
              </a:rPr>
              <a:t>Medikamente, die nicht in der Rezeptur eines Plans enthalten sind </a:t>
            </a:r>
          </a:p>
          <a:p>
            <a:pPr marL="342900" indent="-342900" rtl="0">
              <a:spcAft>
                <a:spcPts val="600"/>
              </a:spcAft>
              <a:buFont typeface="Wingdings" panose="05000000000000000000" pitchFamily="2" charset="2"/>
              <a:buChar char="§"/>
            </a:pPr>
            <a:r>
              <a:rPr lang="en-US" sz="2400" dirty="0">
                <a:cs typeface="Arial" panose="020B0604020202020204" pitchFamily="34" charset="0"/>
              </a:rPr>
              <a:t>Nicht verschreibungspflichtige, rezeptfreie Medikamente</a:t>
            </a:r>
          </a:p>
          <a:p>
            <a:pPr marL="342900" indent="-342900" rtl="0">
              <a:spcAft>
                <a:spcPts val="600"/>
              </a:spcAft>
              <a:buFont typeface="Wingdings" panose="05000000000000000000" pitchFamily="2" charset="2"/>
              <a:buChar char="§"/>
            </a:pPr>
            <a:r>
              <a:rPr lang="en-US" sz="2400" dirty="0">
                <a:cs typeface="Arial" panose="020B0604020202020204" pitchFamily="34" charset="0"/>
              </a:rPr>
              <a:t>Medikamente, die nicht von der Federal Drug Administration (FDA) zugelassen sind</a:t>
            </a:r>
          </a:p>
          <a:p>
            <a:pPr marL="342900" indent="-342900" rtl="0">
              <a:spcAft>
                <a:spcPts val="600"/>
              </a:spcAft>
              <a:buFont typeface="Wingdings" panose="05000000000000000000" pitchFamily="2" charset="2"/>
              <a:buChar char="§"/>
            </a:pPr>
            <a:r>
              <a:rPr lang="en-US" sz="2400" dirty="0">
                <a:cs typeface="Arial" panose="020B0604020202020204" pitchFamily="34" charset="0"/>
              </a:rPr>
              <a:t>Vitamine und Mineralien</a:t>
            </a:r>
          </a:p>
          <a:p>
            <a:pPr marL="342900" indent="-342900" rtl="0">
              <a:spcAft>
                <a:spcPts val="600"/>
              </a:spcAft>
              <a:buFont typeface="Wingdings" panose="05000000000000000000" pitchFamily="2" charset="2"/>
              <a:buChar char="§"/>
            </a:pPr>
            <a:r>
              <a:rPr lang="en-US" sz="2400" dirty="0">
                <a:cs typeface="Arial" panose="020B0604020202020204" pitchFamily="34" charset="0"/>
              </a:rPr>
              <a:t>Hustensaft</a:t>
            </a:r>
          </a:p>
          <a:p>
            <a:pPr marL="342900" indent="-342900" rtl="0">
              <a:spcAft>
                <a:spcPts val="600"/>
              </a:spcAft>
              <a:buFont typeface="Wingdings" panose="05000000000000000000" pitchFamily="2" charset="2"/>
              <a:buChar char="§"/>
            </a:pPr>
            <a:r>
              <a:rPr lang="en-US" sz="2400" dirty="0">
                <a:cs typeface="Arial" panose="020B0604020202020204" pitchFamily="34" charset="0"/>
              </a:rPr>
              <a:t>ED-Medikamente</a:t>
            </a:r>
          </a:p>
          <a:p>
            <a:pPr marL="342900" indent="-342900" rtl="0">
              <a:buFont typeface="Wingdings" panose="05000000000000000000" pitchFamily="2" charset="2"/>
              <a:buChar char="§"/>
            </a:pPr>
            <a:r>
              <a:rPr lang="en-US" sz="2400" dirty="0">
                <a:cs typeface="Arial" panose="020B0604020202020204" pitchFamily="34" charset="0"/>
              </a:rPr>
              <a:t>Arzneimittel für kosmetische Zwecke</a:t>
            </a:r>
          </a:p>
          <a:p>
            <a:pPr marL="800100" lvl="1" indent="-342900" rtl="0">
              <a:buFont typeface="Wingdings" panose="05000000000000000000" pitchFamily="2" charset="2"/>
              <a:buChar char="§"/>
            </a:pPr>
            <a:r>
              <a:rPr lang="en-US" sz="2000" dirty="0">
                <a:cs typeface="Arial" panose="020B0604020202020204" pitchFamily="34" charset="0"/>
              </a:rPr>
              <a:t>Gewichtsverlust oder Gewichtszunahme</a:t>
            </a:r>
          </a:p>
          <a:p>
            <a:pPr marL="800100" lvl="1" indent="-342900" rtl="0">
              <a:spcAft>
                <a:spcPts val="600"/>
              </a:spcAft>
              <a:buFont typeface="Wingdings" panose="05000000000000000000" pitchFamily="2" charset="2"/>
              <a:buChar char="§"/>
            </a:pPr>
            <a:r>
              <a:rPr lang="en-US" sz="2000" dirty="0">
                <a:cs typeface="Arial" panose="020B0604020202020204" pitchFamily="34" charset="0"/>
              </a:rPr>
              <a:t>Haarausfall</a:t>
            </a:r>
            <a:endParaRPr lang="en-US" altLang="en-US" sz="2200" dirty="0">
              <a:cs typeface="Arial" panose="020B0604020202020204" pitchFamily="34" charset="0"/>
            </a:endParaRPr>
          </a:p>
          <a:p>
            <a:pPr marL="342900" indent="-342900" rtl="0">
              <a:spcAft>
                <a:spcPts val="600"/>
              </a:spcAft>
              <a:buFont typeface="Wingdings" panose="05000000000000000000" pitchFamily="2" charset="2"/>
              <a:buChar char="§"/>
            </a:pPr>
            <a:r>
              <a:rPr lang="en-US" sz="2400" dirty="0">
                <a:cs typeface="Arial" panose="020B0604020202020204" pitchFamily="34" charset="0"/>
              </a:rPr>
              <a:t>Medikamente, die zur „Off-Label“-Anwendung verschrieben werden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0" y="2240205"/>
            <a:ext cx="1855304" cy="1614114"/>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72</a:t>
            </a:fld>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567696" y="1106360"/>
            <a:ext cx="7763664" cy="1077218"/>
          </a:xfrm>
          <a:prstGeom prst="rect">
            <a:avLst/>
          </a:prstGeom>
        </p:spPr>
        <p:txBody>
          <a:bodyPr wrap="none" rtlCol="0">
            <a:spAutoFit/>
          </a:bodyPr>
          <a:lstStyle/>
          <a:p>
            <a:pPr rtl="0"/>
            <a:r>
              <a:rPr lang="en-US" sz="3200" b="1" dirty="0">
                <a:latin typeface="Arial" panose="020B0604020202020204" pitchFamily="34" charset="0"/>
                <a:cs typeface="Arial" panose="020B0604020202020204" pitchFamily="34" charset="0"/>
              </a:rPr>
              <a:t>Wisconsins Hilfsprogramm für </a:t>
            </a:r>
            <a:endParaRPr lang="hu-HU" sz="3200" b="1" dirty="0">
              <a:latin typeface="Arial" panose="020B0604020202020204" pitchFamily="34" charset="0"/>
              <a:cs typeface="Arial" panose="020B0604020202020204" pitchFamily="34" charset="0"/>
            </a:endParaRPr>
          </a:p>
          <a:p>
            <a:pPr rtl="0"/>
            <a:r>
              <a:rPr lang="en-US" sz="3200" b="1" dirty="0">
                <a:latin typeface="Arial" panose="020B0604020202020204" pitchFamily="34" charset="0"/>
                <a:cs typeface="Arial" panose="020B0604020202020204" pitchFamily="34" charset="0"/>
              </a:rPr>
              <a:t>verschreibungspflichtige Medikamente</a:t>
            </a:r>
          </a:p>
        </p:txBody>
      </p:sp>
      <p:sp>
        <p:nvSpPr>
          <p:cNvPr id="3" name="Rectangle 2"/>
          <p:cNvSpPr/>
          <p:nvPr/>
        </p:nvSpPr>
        <p:spPr>
          <a:xfrm>
            <a:off x="541303" y="2008368"/>
            <a:ext cx="7504804" cy="4892108"/>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en-US" sz="2000" dirty="0">
                <a:cs typeface="Arial" panose="020B0604020202020204" pitchFamily="34" charset="0"/>
              </a:rPr>
              <a:t>Verfügbar für Einwohner von Wisconsin ab 65 Jahren, die </a:t>
            </a:r>
            <a:r>
              <a:rPr lang="en-US" sz="2000" dirty="0"/>
              <a:t>US-Staatsbürger sind oder den Status eines qualifizierten Einwanderers haben.</a:t>
            </a:r>
            <a:endParaRPr lang="en-US" altLang="en-US" sz="2000" dirty="0">
              <a:cs typeface="Arial" panose="020B0604020202020204" pitchFamily="34" charset="0"/>
            </a:endParaRPr>
          </a:p>
          <a:p>
            <a:pPr marL="342900" indent="-342900" rtl="0">
              <a:spcAft>
                <a:spcPts val="600"/>
              </a:spcAft>
              <a:buFont typeface="Wingdings" panose="05000000000000000000" pitchFamily="2" charset="2"/>
              <a:buChar char="§"/>
            </a:pPr>
            <a:r>
              <a:rPr lang="en-US" sz="2000" dirty="0">
                <a:cs typeface="Arial" panose="020B0604020202020204" pitchFamily="34" charset="0"/>
              </a:rPr>
              <a:t>30 $ jährliche Anmeldegebühr. (Keine monatliche Prämie.)</a:t>
            </a:r>
          </a:p>
          <a:p>
            <a:pPr marL="342900" indent="-342900" rtl="0">
              <a:spcAft>
                <a:spcPts val="600"/>
              </a:spcAft>
              <a:buFont typeface="Wingdings" panose="05000000000000000000" pitchFamily="2" charset="2"/>
              <a:buChar char="§"/>
            </a:pPr>
            <a:r>
              <a:rPr lang="en-US" sz="2000" dirty="0">
                <a:cs typeface="Arial" panose="020B0604020202020204" pitchFamily="34" charset="0"/>
              </a:rPr>
              <a:t>Glaubwürdige Deckung. (Vermeidet Teil-D-Strafe.)</a:t>
            </a:r>
          </a:p>
          <a:p>
            <a:pPr marL="342900" indent="-342900" rtl="0">
              <a:spcAft>
                <a:spcPts val="600"/>
              </a:spcAft>
              <a:buFont typeface="Wingdings" panose="05000000000000000000" pitchFamily="2" charset="2"/>
              <a:buChar char="§"/>
            </a:pPr>
            <a:r>
              <a:rPr lang="en-US" sz="2000" dirty="0">
                <a:cs typeface="Arial" panose="020B0604020202020204" pitchFamily="34" charset="0"/>
              </a:rPr>
              <a:t>Ihr Jahreseinkommen bestimmt die Höhe Ihres Versicherungsschutzes.</a:t>
            </a:r>
          </a:p>
          <a:p>
            <a:pPr marL="800100" lvl="1" indent="-342900" rtl="0">
              <a:spcAft>
                <a:spcPts val="600"/>
              </a:spcAft>
              <a:buFont typeface="Wingdings" panose="05000000000000000000" pitchFamily="2" charset="2"/>
              <a:buChar char="§"/>
            </a:pPr>
            <a:r>
              <a:rPr lang="en-US" sz="2000" dirty="0">
                <a:cs typeface="Arial" panose="020B0604020202020204" pitchFamily="34" charset="0"/>
              </a:rPr>
              <a:t>Kein Selbstbehalt auf Stufe 1.</a:t>
            </a:r>
          </a:p>
          <a:p>
            <a:pPr marL="800100" lvl="1" indent="-342900" rtl="0">
              <a:spcAft>
                <a:spcPts val="600"/>
              </a:spcAft>
              <a:buFont typeface="Wingdings" panose="05000000000000000000" pitchFamily="2" charset="2"/>
              <a:buChar char="§"/>
            </a:pPr>
            <a:r>
              <a:rPr lang="en-US" sz="2000" dirty="0">
                <a:cs typeface="Arial" panose="020B0604020202020204" pitchFamily="34" charset="0"/>
              </a:rPr>
              <a:t>Die Stufen 2a und 2b verfügen über einen Selbstbehalt.</a:t>
            </a:r>
          </a:p>
          <a:p>
            <a:pPr marL="800100" lvl="1" indent="-342900" rtl="0">
              <a:spcAft>
                <a:spcPts val="600"/>
              </a:spcAft>
              <a:buFont typeface="Wingdings" panose="05000000000000000000" pitchFamily="2" charset="2"/>
              <a:buChar char="§"/>
            </a:pPr>
            <a:r>
              <a:rPr lang="en-US" sz="2000" dirty="0">
                <a:cs typeface="Arial" panose="020B0604020202020204" pitchFamily="34" charset="0"/>
              </a:rPr>
              <a:t>Bei Stufe 3 gibt es einen Selbstbehalt und einen Kostenvoranschlag.</a:t>
            </a:r>
          </a:p>
          <a:p>
            <a:pPr marL="342900" indent="-342900" rtl="0">
              <a:lnSpc>
                <a:spcPct val="150000"/>
              </a:lnSpc>
              <a:buFont typeface="Wingdings" panose="05000000000000000000" pitchFamily="2" charset="2"/>
              <a:buChar char="§"/>
            </a:pPr>
            <a:r>
              <a:rPr lang="en-US" sz="2000" dirty="0">
                <a:cs typeface="Arial" panose="020B0604020202020204" pitchFamily="34" charset="0"/>
              </a:rPr>
              <a:t>Keine Vermögensbegrenzung.</a:t>
            </a:r>
          </a:p>
          <a:p>
            <a:pPr marL="342900" indent="-342900" rtl="0">
              <a:lnSpc>
                <a:spcPct val="150000"/>
              </a:lnSpc>
              <a:buFont typeface="Wingdings" panose="05000000000000000000" pitchFamily="2" charset="2"/>
              <a:buChar char="§"/>
            </a:pPr>
            <a:r>
              <a:rPr lang="en-US" sz="2000" dirty="0">
                <a:cs typeface="Arial" panose="020B0604020202020204" pitchFamily="34" charset="0"/>
              </a:rPr>
              <a:t>Kann allein oder zusätzlich zu Teil D verwendet werden.</a:t>
            </a:r>
          </a:p>
        </p:txBody>
      </p:sp>
      <p:sp>
        <p:nvSpPr>
          <p:cNvPr id="7" name="TextBox 6"/>
          <p:cNvSpPr txBox="1"/>
          <p:nvPr/>
        </p:nvSpPr>
        <p:spPr>
          <a:xfrm>
            <a:off x="8175404" y="2095155"/>
            <a:ext cx="3604592" cy="4278094"/>
          </a:xfrm>
          <a:prstGeom prst="rect">
            <a:avLst/>
          </a:prstGeom>
          <a:solidFill>
            <a:schemeClr val="bg1"/>
          </a:solidFill>
          <a:ln>
            <a:solidFill>
              <a:schemeClr val="accent1">
                <a:lumMod val="50000"/>
              </a:schemeClr>
            </a:solidFill>
          </a:ln>
        </p:spPr>
        <p:txBody>
          <a:bodyPr wrap="square" rtlCol="0">
            <a:spAutoFit/>
          </a:bodyPr>
          <a:lstStyle/>
          <a:p>
            <a:pPr rtl="0"/>
            <a:endParaRPr lang="en-US" sz="2000" dirty="0"/>
          </a:p>
          <a:p>
            <a:pPr rtl="0"/>
            <a:endParaRPr lang="en-US" sz="2000" dirty="0"/>
          </a:p>
          <a:p>
            <a:pPr rtl="0"/>
            <a:endParaRPr lang="en-US" sz="2000" dirty="0"/>
          </a:p>
          <a:p>
            <a:pPr rtl="0"/>
            <a:endParaRPr lang="en-US" sz="2000" dirty="0"/>
          </a:p>
          <a:p>
            <a:pPr algn="ctr" rtl="0"/>
            <a:r>
              <a:rPr lang="en-US" sz="2400"/>
              <a:t>Für weitere Informationen oder zum Herunterladen eines Antrags: </a:t>
            </a:r>
            <a:r>
              <a:rPr lang="en-US" sz="2400">
                <a:hlinkClick r:id="rId3"/>
              </a:rPr>
              <a:t>www.dhs.wisconsin.gov/</a:t>
            </a:r>
            <a:br>
              <a:rPr lang="en-US" sz="2400" dirty="0">
                <a:hlinkClick r:id="rId3"/>
              </a:rPr>
            </a:br>
            <a:r>
              <a:rPr lang="en-US" sz="2400">
                <a:hlinkClick r:id="rId3"/>
              </a:rPr>
              <a:t>Seniorenbetreuung</a:t>
            </a:r>
            <a:endParaRPr lang="en-US" sz="2400" dirty="0"/>
          </a:p>
          <a:p>
            <a:pPr algn="ctr" rtl="0"/>
            <a:endParaRPr lang="en-US" sz="2400" dirty="0"/>
          </a:p>
          <a:p>
            <a:pPr algn="ctr" rtl="0"/>
            <a:r>
              <a:rPr lang="en-US" sz="2400"/>
              <a:t>Oder anrufen</a:t>
            </a:r>
          </a:p>
          <a:p>
            <a:pPr algn="ctr" rtl="0"/>
            <a:r>
              <a:rPr lang="en-US" sz="2800"/>
              <a:t> 1-800-657-2038</a:t>
            </a:r>
          </a:p>
          <a:p>
            <a:pPr rtl="0"/>
            <a:endParaRPr lang="en-US" sz="2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327913"/>
            <a:ext cx="2734200" cy="1019629"/>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Jährlicher offener Anmeldezeitraum</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3304232" y="1404540"/>
            <a:ext cx="6968425" cy="3693319"/>
          </a:xfrm>
          <a:prstGeom prst="rect">
            <a:avLst/>
          </a:prstGeom>
        </p:spPr>
        <p:txBody>
          <a:bodyPr wrap="square" rtlCol="0">
            <a:spAutoFit/>
          </a:bodyPr>
          <a:lstStyle/>
          <a:p>
            <a:pPr algn="ctr" rtl="0">
              <a:defRPr/>
            </a:pPr>
            <a:r>
              <a:rPr lang="en-US" sz="4000" b="1">
                <a:cs typeface="Arial" panose="020B0604020202020204" pitchFamily="34" charset="0"/>
              </a:rPr>
              <a:t>15. Oktober – 7. Dezember</a:t>
            </a:r>
          </a:p>
          <a:p>
            <a:pPr marL="285750" indent="-285750" rtl="0">
              <a:buFont typeface="Arial" panose="020B0604020202020204" pitchFamily="34" charset="0"/>
              <a:buChar char="•"/>
              <a:defRPr/>
            </a:pPr>
            <a:endParaRPr lang="en-US" sz="4000" dirty="0">
              <a:cs typeface="Arial" panose="020B0604020202020204" pitchFamily="34" charset="0"/>
            </a:endParaRPr>
          </a:p>
          <a:p>
            <a:pPr marL="285750" indent="-285750" rtl="0">
              <a:spcAft>
                <a:spcPts val="1200"/>
              </a:spcAft>
              <a:buFont typeface="Arial" panose="020B0604020202020204" pitchFamily="34" charset="0"/>
              <a:buChar char="•"/>
              <a:defRPr/>
            </a:pPr>
            <a:r>
              <a:rPr lang="en-US" sz="2400">
                <a:cs typeface="Arial" panose="020B0604020202020204" pitchFamily="34" charset="0"/>
              </a:rPr>
              <a:t>Medicare Teil D-Pläne sowie Medicare Advantage-Pläne (Teil C) können ihre Plandetails jedes Jahr ändern.</a:t>
            </a:r>
          </a:p>
          <a:p>
            <a:pPr marL="285750" indent="-285750" rtl="0">
              <a:buFont typeface="Arial" panose="020B0604020202020204" pitchFamily="34" charset="0"/>
              <a:buChar char="•"/>
              <a:defRPr/>
            </a:pPr>
            <a:r>
              <a:rPr lang="en-US" sz="2400">
                <a:cs typeface="Arial" panose="020B0604020202020204" pitchFamily="34" charset="0"/>
              </a:rPr>
              <a:t>Planformulare, Apothekennetzwerke, Prämien und andere Kosten können sich jedes Jahr ändern.</a:t>
            </a:r>
          </a:p>
          <a:p>
            <a:pPr rtl="0">
              <a:defRPr/>
            </a:pPr>
            <a:endParaRPr lang="en-US" sz="2400" dirty="0">
              <a:cs typeface="Arial" panose="020B0604020202020204" pitchFamily="34" charset="0"/>
            </a:endParaRPr>
          </a:p>
        </p:txBody>
      </p:sp>
      <p:sp>
        <p:nvSpPr>
          <p:cNvPr id="10" name="Slide Number Placeholder 9"/>
          <p:cNvSpPr>
            <a:spLocks noGrp="1"/>
          </p:cNvSpPr>
          <p:nvPr>
            <p:ph type="sldNum" sz="quarter" idx="12"/>
          </p:nvPr>
        </p:nvSpPr>
        <p:spPr/>
        <p:txBody>
          <a:bodyPr rtlCol="0"/>
          <a:lstStyle/>
          <a:p>
            <a:pPr rtl="0"/>
            <a:fld id="{844A7B69-93E2-4D34-896D-EFDD7F03AB74}" type="slidenum">
              <a:rPr lang="en-US" smtClean="0"/>
              <a:t>73</a:t>
            </a:fld>
            <a:endParaRPr lang="en-US"/>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p:cNvSpPr txBox="1"/>
          <p:nvPr/>
        </p:nvSpPr>
        <p:spPr>
          <a:xfrm>
            <a:off x="3525519" y="5099517"/>
            <a:ext cx="6181025" cy="707886"/>
          </a:xfrm>
          <a:prstGeom prst="rect">
            <a:avLst/>
          </a:prstGeom>
          <a:noFill/>
        </p:spPr>
        <p:txBody>
          <a:bodyPr wrap="square" rtlCol="0">
            <a:spAutoFit/>
          </a:bodyPr>
          <a:lstStyle/>
          <a:p>
            <a:pPr rtl="0"/>
            <a:r>
              <a:rPr lang="en-US" sz="4000" b="1"/>
              <a:t>Überprüfen Sie Ihren Plan jedes Jahr!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Lokale Hilfe für Menschen mit Medicare</a:t>
            </a:r>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334801" y="1112981"/>
            <a:ext cx="9853152" cy="4739005"/>
          </a:xfrm>
          <a:prstGeom prst="rect">
            <a:avLst/>
          </a:prstGeom>
        </p:spPr>
        <p:txBody>
          <a:bodyPr wrap="square" rtlCol="0">
            <a:spAutoFit/>
          </a:bodyPr>
          <a:lstStyle/>
          <a:p>
            <a:pPr algn="ctr" rtl="0">
              <a:defRPr/>
            </a:pPr>
            <a:r>
              <a:rPr lang="en-US" sz="4000" b="1" dirty="0">
                <a:cs typeface="Arial" panose="020B0604020202020204" pitchFamily="34" charset="0"/>
              </a:rPr>
              <a:t>Holen Sie sich kostenlose, unvoreingenommene Hilfe!</a:t>
            </a:r>
          </a:p>
          <a:p>
            <a:pPr algn="ctr" rtl="0">
              <a:spcAft>
                <a:spcPts val="600"/>
              </a:spcAft>
              <a:defRPr/>
            </a:pPr>
            <a:endParaRPr lang="en-US" sz="2400" b="1" dirty="0">
              <a:cs typeface="Arial" panose="020B0604020202020204" pitchFamily="34" charset="0"/>
            </a:endParaRPr>
          </a:p>
          <a:p>
            <a:pPr marL="285750" indent="-285750" rtl="0">
              <a:spcAft>
                <a:spcPts val="600"/>
              </a:spcAft>
              <a:buFont typeface="Arial" panose="020B0604020202020204" pitchFamily="34" charset="0"/>
              <a:buChar char="•"/>
              <a:defRPr/>
            </a:pPr>
            <a:r>
              <a:rPr lang="en-US" sz="2800" dirty="0">
                <a:cs typeface="Arial" panose="020B0604020202020204" pitchFamily="34" charset="0"/>
              </a:rPr>
              <a:t>Medicare-Plan-Finder unter: </a:t>
            </a:r>
            <a:r>
              <a:rPr lang="en-US" sz="2800" dirty="0">
                <a:cs typeface="Arial" panose="020B0604020202020204" pitchFamily="34" charset="0"/>
                <a:hlinkClick r:id="rId3"/>
              </a:rPr>
              <a:t>www.medicare.gov</a:t>
            </a:r>
            <a:endParaRPr lang="en-US" sz="2800" dirty="0">
              <a:cs typeface="Arial" panose="020B0604020202020204" pitchFamily="34" charset="0"/>
            </a:endParaRPr>
          </a:p>
          <a:p>
            <a:pPr marL="285750" indent="-285750" rtl="0">
              <a:spcAft>
                <a:spcPts val="600"/>
              </a:spcAft>
              <a:buFont typeface="Arial" panose="020B0604020202020204" pitchFamily="34" charset="0"/>
              <a:buChar char="•"/>
              <a:defRPr/>
            </a:pPr>
            <a:r>
              <a:rPr lang="en-US" sz="2800" dirty="0">
                <a:cs typeface="Arial" panose="020B0604020202020204" pitchFamily="34" charset="0"/>
              </a:rPr>
              <a:t>Medicare: </a:t>
            </a:r>
            <a:r>
              <a:rPr lang="en-US" sz="2800" b="1" dirty="0">
                <a:cs typeface="Arial" panose="020B0604020202020204" pitchFamily="34" charset="0"/>
              </a:rPr>
              <a:t>1-800-633-4227</a:t>
            </a:r>
          </a:p>
          <a:p>
            <a:pPr marL="285750" indent="-285750" rtl="0">
              <a:spcAft>
                <a:spcPts val="600"/>
              </a:spcAft>
              <a:buFont typeface="Arial" panose="020B0604020202020204" pitchFamily="34" charset="0"/>
              <a:buChar char="•"/>
              <a:defRPr/>
            </a:pPr>
            <a:r>
              <a:rPr lang="en-US" sz="2800" dirty="0">
                <a:cs typeface="Arial" panose="020B0604020202020204" pitchFamily="34" charset="0"/>
              </a:rPr>
              <a:t>Wisconsin State Health Insurance Assistance Program (SHIP):</a:t>
            </a:r>
          </a:p>
          <a:p>
            <a:pPr marL="742950" lvl="1" indent="-285750" rtl="0">
              <a:spcAft>
                <a:spcPts val="600"/>
              </a:spcAft>
              <a:buFont typeface="Arial" panose="020B0604020202020204" pitchFamily="34" charset="0"/>
              <a:buChar char="•"/>
              <a:defRPr/>
            </a:pPr>
            <a:r>
              <a:rPr lang="en-US" sz="2800" dirty="0">
                <a:cs typeface="Arial" panose="020B0604020202020204" pitchFamily="34" charset="0"/>
              </a:rPr>
              <a:t>Medigap-Helpline:  </a:t>
            </a:r>
            <a:r>
              <a:rPr lang="en-US" sz="2800" b="1" dirty="0">
                <a:cs typeface="Arial" panose="020B0604020202020204" pitchFamily="34" charset="0"/>
              </a:rPr>
              <a:t>1-800-242-1060</a:t>
            </a:r>
          </a:p>
          <a:p>
            <a:pPr marL="742950" lvl="1" indent="-285750" rtl="0">
              <a:spcAft>
                <a:spcPts val="600"/>
              </a:spcAft>
              <a:buFont typeface="Arial" panose="020B0604020202020204" pitchFamily="34" charset="0"/>
              <a:buChar char="•"/>
              <a:defRPr/>
            </a:pPr>
            <a:r>
              <a:rPr lang="en-US" sz="2800" dirty="0">
                <a:cs typeface="Arial" panose="020B0604020202020204" pitchFamily="34" charset="0"/>
              </a:rPr>
              <a:t>Medigap Teil D-Helpline: </a:t>
            </a:r>
            <a:r>
              <a:rPr lang="en-US" sz="2800" b="1" dirty="0">
                <a:cs typeface="Arial" panose="020B0604020202020204" pitchFamily="34" charset="0"/>
              </a:rPr>
              <a:t>855-677-2783</a:t>
            </a:r>
          </a:p>
          <a:p>
            <a:pPr marL="742950" lvl="1" indent="-285750" rtl="0">
              <a:spcAft>
                <a:spcPts val="1800"/>
              </a:spcAft>
              <a:buFont typeface="Arial" panose="020B0604020202020204" pitchFamily="34" charset="0"/>
              <a:buChar char="•"/>
              <a:defRPr/>
            </a:pPr>
            <a:r>
              <a:rPr lang="en-US" sz="2800" b="1" dirty="0">
                <a:cs typeface="Arial" panose="020B0604020202020204" pitchFamily="34" charset="0"/>
              </a:rPr>
              <a:t>Lokale SHIP-Berater </a:t>
            </a:r>
            <a:r>
              <a:rPr lang="en-US" sz="2800" dirty="0">
                <a:cs typeface="Arial" panose="020B0604020202020204" pitchFamily="34" charset="0"/>
              </a:rPr>
              <a:t>in Ihrer Nähe: </a:t>
            </a:r>
            <a:r>
              <a:rPr lang="en-US" sz="2800" dirty="0">
                <a:cs typeface="Arial" panose="020B0604020202020204" pitchFamily="34" charset="0"/>
                <a:hlinkClick r:id="rId4"/>
              </a:rPr>
              <a:t>dhs.wi.gov/medicare-help</a:t>
            </a:r>
            <a:endParaRPr lang="en-US" sz="2400" dirty="0">
              <a:cs typeface="Arial" panose="020B0604020202020204" pitchFamily="34" charset="0"/>
            </a:endParaRPr>
          </a:p>
        </p:txBody>
      </p:sp>
      <p:sp>
        <p:nvSpPr>
          <p:cNvPr id="10" name="Slide Number Placeholder 9"/>
          <p:cNvSpPr>
            <a:spLocks noGrp="1"/>
          </p:cNvSpPr>
          <p:nvPr>
            <p:ph type="sldNum" sz="quarter" idx="12"/>
          </p:nvPr>
        </p:nvSpPr>
        <p:spPr/>
        <p:txBody>
          <a:bodyPr rtlCol="0"/>
          <a:lstStyle/>
          <a:p>
            <a:pPr rtl="0"/>
            <a:fld id="{844A7B69-93E2-4D34-896D-EFDD7F03AB74}" type="slidenum">
              <a:rPr lang="en-US" smtClean="0"/>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Der Medicare-Plan-Finder</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7692559" y="3292649"/>
            <a:ext cx="4257261" cy="1723549"/>
          </a:xfrm>
          <a:prstGeom prst="rect">
            <a:avLst/>
          </a:prstGeom>
          <a:noFill/>
          <a:ln>
            <a:noFill/>
          </a:ln>
        </p:spPr>
        <p:txBody>
          <a:bodyPr wrap="square" rtlCol="0">
            <a:spAutoFit/>
          </a:bodyPr>
          <a:lstStyle/>
          <a:p>
            <a:pPr marL="285750" indent="-285750" rtl="0">
              <a:spcAft>
                <a:spcPts val="1200"/>
              </a:spcAft>
              <a:buFont typeface="Wingdings" panose="05000000000000000000" pitchFamily="2" charset="2"/>
              <a:buChar char="§"/>
            </a:pPr>
            <a:r>
              <a:rPr lang="en-US" sz="2400"/>
              <a:t>Personalisieren Sie Ihre Suche.</a:t>
            </a:r>
          </a:p>
          <a:p>
            <a:pPr marL="285750" indent="-285750" rtl="0">
              <a:buFont typeface="Wingdings" panose="05000000000000000000" pitchFamily="2" charset="2"/>
              <a:buChar char="§"/>
            </a:pPr>
            <a:r>
              <a:rPr lang="en-US" sz="2400"/>
              <a:t>Vergleichen Sie Pläne anhand von Sternebewertungen, Formularen, Vorteilen, Kosten und mehr.</a:t>
            </a:r>
          </a:p>
        </p:txBody>
      </p:sp>
      <p:sp>
        <p:nvSpPr>
          <p:cNvPr id="7" name="TextBox 6"/>
          <p:cNvSpPr txBox="1"/>
          <p:nvPr/>
        </p:nvSpPr>
        <p:spPr>
          <a:xfrm>
            <a:off x="7692559" y="1437425"/>
            <a:ext cx="4478143" cy="1261884"/>
          </a:xfrm>
          <a:prstGeom prst="rect">
            <a:avLst/>
          </a:prstGeom>
          <a:noFill/>
          <a:ln>
            <a:noFill/>
          </a:ln>
        </p:spPr>
        <p:txBody>
          <a:bodyPr wrap="square" rtlCol="0">
            <a:spAutoFit/>
          </a:bodyPr>
          <a:lstStyle/>
          <a:p>
            <a:pPr rtl="0"/>
            <a:r>
              <a:rPr lang="en-US" sz="3800" dirty="0"/>
              <a:t>Vergleichen Sie Pläne unter </a:t>
            </a:r>
            <a:r>
              <a:rPr lang="en-US" sz="3800" b="1" dirty="0">
                <a:hlinkClick r:id="rId3"/>
              </a:rPr>
              <a:t>www.medicare.gov</a:t>
            </a:r>
            <a:endParaRPr lang="en-US" sz="3800" b="1" dirty="0"/>
          </a:p>
        </p:txBody>
      </p:sp>
      <p:sp>
        <p:nvSpPr>
          <p:cNvPr id="14" name="Slide Number Placeholder 13"/>
          <p:cNvSpPr>
            <a:spLocks noGrp="1"/>
          </p:cNvSpPr>
          <p:nvPr>
            <p:ph type="sldNum" sz="quarter" idx="12"/>
          </p:nvPr>
        </p:nvSpPr>
        <p:spPr/>
        <p:txBody>
          <a:bodyPr rtlCol="0"/>
          <a:lstStyle/>
          <a:p>
            <a:pPr rtl="0"/>
            <a:fld id="{844A7B69-93E2-4D34-896D-EFDD7F03AB74}" type="slidenum">
              <a:rPr lang="en-US" smtClean="0"/>
              <a:t>75</a:t>
            </a:fld>
            <a:endParaRPr lang="en-US"/>
          </a:p>
        </p:txBody>
      </p:sp>
      <p:sp>
        <p:nvSpPr>
          <p:cNvPr id="11" name="Rectangle: Rounded Corners 10"/>
          <p:cNvSpPr/>
          <p:nvPr/>
        </p:nvSpPr>
        <p:spPr>
          <a:xfrm>
            <a:off x="8157882" y="5436949"/>
            <a:ext cx="3791938"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r>
              <a:rPr lang="en-US" sz="2400" b="1" dirty="0">
                <a:cs typeface="Arial" panose="020B0604020202020204" pitchFamily="34" charset="0"/>
              </a:rPr>
              <a:t>Klicken Sie auf „Gesundheits- und Arzneimittelpläne finden“.</a:t>
            </a:r>
            <a:endParaRPr lang="en-US" sz="2400" b="1" dirty="0"/>
          </a:p>
        </p:txBody>
      </p:sp>
      <p:pic>
        <p:nvPicPr>
          <p:cNvPr id="10" name="Picture 9" descr="Graphical user interface, website&#10;&#10;Description automatically generated"/>
          <p:cNvPicPr>
            <a:picLocks noChangeAspect="1"/>
          </p:cNvPicPr>
          <p:nvPr/>
        </p:nvPicPr>
        <p:blipFill rotWithShape="1">
          <a:blip r:embed="rId4"/>
          <a:srcRect l="19487" t="19601" r="20384" b="8148"/>
          <a:stretch>
            <a:fillRect/>
          </a:stretch>
        </p:blipFill>
        <p:spPr bwMode="auto">
          <a:xfrm>
            <a:off x="21297" y="1094990"/>
            <a:ext cx="7478486" cy="5200169"/>
          </a:xfrm>
          <a:prstGeom prst="rect">
            <a:avLst/>
          </a:prstGeom>
          <a:ln>
            <a:noFill/>
          </a:ln>
        </p:spPr>
      </p:pic>
      <p:cxnSp>
        <p:nvCxnSpPr>
          <p:cNvPr id="12" name="Straight Arrow Connector 11"/>
          <p:cNvCxnSpPr/>
          <p:nvPr/>
        </p:nvCxnSpPr>
        <p:spPr>
          <a:xfrm flipH="1" flipV="1">
            <a:off x="7356683" y="5725256"/>
            <a:ext cx="1092907" cy="37754"/>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65461" y="1427196"/>
            <a:ext cx="10663222" cy="3093154"/>
          </a:xfrm>
          <a:prstGeom prst="rect">
            <a:avLst/>
          </a:prstGeom>
        </p:spPr>
        <p:txBody>
          <a:bodyPr wrap="square" rtlCol="0">
            <a:spAutoFit/>
          </a:bodyPr>
          <a:lstStyle/>
          <a:p>
            <a:pPr rtl="0">
              <a:spcAft>
                <a:spcPts val="1200"/>
              </a:spcAft>
              <a:defRPr/>
            </a:pPr>
            <a:r>
              <a:rPr lang="en-US" sz="3600" dirty="0">
                <a:cs typeface="Arial" panose="020B0604020202020204" pitchFamily="34" charset="0"/>
              </a:rPr>
              <a:t>Für </a:t>
            </a:r>
            <a:r>
              <a:rPr lang="en-US" sz="3600" b="1" dirty="0">
                <a:cs typeface="Arial" panose="020B0604020202020204" pitchFamily="34" charset="0"/>
              </a:rPr>
              <a:t>kostenlose und unvoreingenommene Hilfe bei Medicare </a:t>
            </a:r>
            <a:r>
              <a:rPr lang="en-US" sz="3600" dirty="0">
                <a:cs typeface="Arial" panose="020B0604020202020204" pitchFamily="34" charset="0"/>
              </a:rPr>
              <a:t>wenden Sie sich an das Wisconsin State Health Insurance Assistance Program:</a:t>
            </a:r>
          </a:p>
          <a:p>
            <a:pPr marL="457200" indent="-457200" rtl="0">
              <a:spcAft>
                <a:spcPts val="600"/>
              </a:spcAft>
              <a:buFont typeface="Arial" panose="020B0604020202020204" pitchFamily="34" charset="0"/>
              <a:buChar char="•"/>
              <a:defRPr/>
            </a:pPr>
            <a:r>
              <a:rPr lang="en-US" sz="3600" dirty="0">
                <a:cs typeface="Arial" panose="020B0604020202020204" pitchFamily="34" charset="0"/>
              </a:rPr>
              <a:t>Rufen Sie die Medigap-Helpline unter 1-800-242-1060 an.</a:t>
            </a:r>
          </a:p>
          <a:p>
            <a:pPr marL="457200" indent="-457200" rtl="0">
              <a:spcAft>
                <a:spcPts val="600"/>
              </a:spcAft>
              <a:buFont typeface="Arial" panose="020B0604020202020204" pitchFamily="34" charset="0"/>
              <a:buChar char="•"/>
              <a:defRPr/>
            </a:pPr>
            <a:r>
              <a:rPr lang="en-US" sz="3600" dirty="0">
                <a:cs typeface="Arial" panose="020B0604020202020204" pitchFamily="34" charset="0"/>
              </a:rPr>
              <a:t>Besuchen Sie die Website des Wisconsin Department of Health Services unter </a:t>
            </a:r>
            <a:r>
              <a:rPr lang="en-US" sz="3600" dirty="0">
                <a:cs typeface="Arial" panose="020B0604020202020204" pitchFamily="34" charset="0"/>
                <a:hlinkClick r:id="rId3"/>
              </a:rPr>
              <a:t>dhs.wi.gov/medicare-help</a:t>
            </a:r>
            <a:r>
              <a:rPr lang="en-US"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76</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Lokale Hilfe für Menschen mit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850866"/>
            <a:ext cx="9144000" cy="1581080"/>
          </a:xfrm>
        </p:spPr>
        <p:txBody>
          <a:bodyPr rtlCol="0"/>
          <a:lstStyle/>
          <a:p>
            <a:pPr rtl="0"/>
            <a:r>
              <a:rPr lang="en-US">
                <a:solidFill>
                  <a:schemeClr val="accent1">
                    <a:lumMod val="50000"/>
                  </a:schemeClr>
                </a:solidFill>
                <a:latin typeface="Arial" panose="020B0604020202020204" pitchFamily="34" charset="0"/>
                <a:cs typeface="Arial" panose="020B0604020202020204" pitchFamily="34" charset="0"/>
              </a:rPr>
              <a:t>Willkommen bei Medicare</a:t>
            </a:r>
          </a:p>
        </p:txBody>
      </p:sp>
      <p:sp>
        <p:nvSpPr>
          <p:cNvPr id="3" name="Subtitle 2"/>
          <p:cNvSpPr>
            <a:spLocks noGrp="1"/>
          </p:cNvSpPr>
          <p:nvPr>
            <p:ph type="subTitle" idx="1"/>
          </p:nvPr>
        </p:nvSpPr>
        <p:spPr>
          <a:xfrm>
            <a:off x="2327315" y="2594502"/>
            <a:ext cx="7537369" cy="996588"/>
          </a:xfrm>
        </p:spPr>
        <p:txBody>
          <a:bodyPr rtlCol="0">
            <a:normAutofit/>
          </a:bodyPr>
          <a:lstStyle/>
          <a:p>
            <a:pPr rtl="0"/>
            <a:r>
              <a:rPr lang="en-US" sz="2800">
                <a:solidFill>
                  <a:srgbClr val="FF0000"/>
                </a:solidFill>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Eine Bildungsreihe für Menschen mit Medicare in Wisconsin</a:t>
            </a:r>
          </a:p>
          <a:p>
            <a:pPr rtl="0"/>
            <a:endParaRPr lang="en-US" sz="2800" dirty="0"/>
          </a:p>
        </p:txBody>
      </p:sp>
      <p:sp>
        <p:nvSpPr>
          <p:cNvPr id="4" name="TextBox 3"/>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algn="ctr" rtl="0"/>
            <a:r>
              <a:rPr lang="en-US"/>
              <a:t>Haftungsausschluss bei Zuschussfinanzierung</a:t>
            </a:r>
          </a:p>
        </p:txBody>
      </p:sp>
      <p:sp>
        <p:nvSpPr>
          <p:cNvPr id="3" name="Content Placeholder 2"/>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just" rtl="0">
              <a:buNone/>
            </a:pPr>
            <a:r>
              <a:rPr lang="en-US" sz="2400">
                <a:latin typeface="Arial" panose="020B0604020202020204" pitchFamily="34" charset="0"/>
                <a:cs typeface="Arial" panose="020B0604020202020204" pitchFamily="34" charset="0"/>
              </a:rPr>
              <a:t>Dieses Projekt wurde vom Wisconsin Department of Health Services mit finanzieller Unterstützung ganz oder teilweise durch die Fördernummer 90SAPG0091 aus den USA unterstützt Verwaltung für Gemeinschaftsleben, Ministerium für Gesundheit und menschliche Dienste, Washington, DC 20201. Stipendiaten, die staatlich geförderte Projekte durchführen, werden ermutigt, ihre Erkenntnisse und Schlussfolgerungen frei zu äußern. Standpunkte oder Meinungen stellen daher nicht unbedingt die offizielle ACL-Richtlinie dar.</a:t>
            </a:r>
          </a:p>
        </p:txBody>
      </p:sp>
      <p:sp>
        <p:nvSpPr>
          <p:cNvPr id="5" name="Slide Number Placeholder 4"/>
          <p:cNvSpPr>
            <a:spLocks noGrp="1"/>
          </p:cNvSpPr>
          <p:nvPr>
            <p:ph type="sldNum" sz="quarter" idx="12"/>
          </p:nvPr>
        </p:nvSpPr>
        <p:spPr/>
        <p:txBody>
          <a:bodyPr rtlCol="0"/>
          <a:lstStyle/>
          <a:p>
            <a:pPr rtl="0"/>
            <a:fld id="{844A7B69-93E2-4D34-896D-EFDD7F03AB74}" type="slidenum">
              <a:rPr lang="en-US" smtClean="0"/>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46" y="5103336"/>
            <a:ext cx="6919813" cy="97058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Präsentationsübersicht</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p:cNvSpPr txBox="1"/>
          <p:nvPr/>
        </p:nvSpPr>
        <p:spPr>
          <a:xfrm>
            <a:off x="1168093" y="1754664"/>
            <a:ext cx="7285806"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en-US" sz="2600" b="1" dirty="0">
                <a:cs typeface="Arial" panose="020B0604020202020204" pitchFamily="34" charset="0"/>
              </a:rPr>
              <a:t>Teil 1: 	</a:t>
            </a:r>
            <a:r>
              <a:rPr lang="en-US" sz="2600" dirty="0" err="1">
                <a:cs typeface="Arial" panose="020B0604020202020204" pitchFamily="34" charset="0"/>
              </a:rPr>
              <a:t>Anmeldung</a:t>
            </a:r>
            <a:r>
              <a:rPr lang="en-US" sz="2600" dirty="0">
                <a:cs typeface="Arial" panose="020B0604020202020204" pitchFamily="34" charset="0"/>
              </a:rPr>
              <a:t> </a:t>
            </a:r>
            <a:r>
              <a:rPr lang="en-US" sz="2600" dirty="0" err="1">
                <a:cs typeface="Arial" panose="020B0604020202020204" pitchFamily="34" charset="0"/>
              </a:rPr>
              <a:t>bei</a:t>
            </a:r>
            <a:r>
              <a:rPr lang="en-US" sz="2600" dirty="0">
                <a:cs typeface="Arial" panose="020B0604020202020204" pitchFamily="34" charset="0"/>
              </a:rPr>
              <a:t> Medicare </a:t>
            </a:r>
          </a:p>
          <a:p>
            <a:pPr marL="0" indent="0" rtl="0">
              <a:spcAft>
                <a:spcPts val="600"/>
              </a:spcAft>
              <a:buNone/>
            </a:pPr>
            <a:r>
              <a:rPr lang="en-US" sz="2600" b="1" dirty="0">
                <a:cs typeface="Arial" panose="020B0604020202020204" pitchFamily="34" charset="0"/>
              </a:rPr>
              <a:t>Teil 2:</a:t>
            </a:r>
            <a:r>
              <a:rPr lang="en-US" sz="2600" dirty="0">
                <a:cs typeface="Arial" panose="020B0604020202020204" pitchFamily="34" charset="0"/>
              </a:rPr>
              <a:t>	Medicare-</a:t>
            </a:r>
            <a:r>
              <a:rPr lang="en-US" sz="2600" dirty="0" err="1">
                <a:cs typeface="Arial" panose="020B0604020202020204" pitchFamily="34" charset="0"/>
              </a:rPr>
              <a:t>Grundlagen</a:t>
            </a:r>
            <a:r>
              <a:rPr lang="en-US" sz="2600" dirty="0">
                <a:cs typeface="Arial" panose="020B0604020202020204" pitchFamily="34" charset="0"/>
              </a:rPr>
              <a:t>; Teil A; Teil B</a:t>
            </a:r>
          </a:p>
          <a:p>
            <a:pPr marL="0" indent="0" rtl="0">
              <a:spcAft>
                <a:spcPts val="600"/>
              </a:spcAft>
              <a:buNone/>
            </a:pPr>
            <a:r>
              <a:rPr lang="en-US" sz="2600" b="1" dirty="0">
                <a:cs typeface="Arial" panose="020B0604020202020204" pitchFamily="34" charset="0"/>
              </a:rPr>
              <a:t>Teil 3: </a:t>
            </a:r>
            <a:r>
              <a:rPr lang="en-US" sz="2600" dirty="0" err="1">
                <a:cs typeface="Arial" panose="020B0604020202020204" pitchFamily="34" charset="0"/>
              </a:rPr>
              <a:t>Ihre</a:t>
            </a:r>
            <a:r>
              <a:rPr lang="en-US" sz="2600" dirty="0">
                <a:cs typeface="Arial" panose="020B0604020202020204" pitchFamily="34" charset="0"/>
              </a:rPr>
              <a:t> </a:t>
            </a:r>
            <a:r>
              <a:rPr lang="en-US" sz="2600" dirty="0" err="1">
                <a:cs typeface="Arial" panose="020B0604020202020204" pitchFamily="34" charset="0"/>
              </a:rPr>
              <a:t>Deckungsoptionen</a:t>
            </a:r>
            <a:r>
              <a:rPr lang="en-US" sz="2600" dirty="0">
                <a:cs typeface="Arial" panose="020B0604020202020204" pitchFamily="34" charset="0"/>
              </a:rPr>
              <a:t>; Original Medicare; 		Medigap-Versicherung</a:t>
            </a:r>
          </a:p>
          <a:p>
            <a:pPr marL="0" indent="0" rtl="0">
              <a:spcAft>
                <a:spcPts val="600"/>
              </a:spcAft>
              <a:buNone/>
            </a:pPr>
            <a:r>
              <a:rPr lang="en-US" sz="2600" b="1" dirty="0">
                <a:cs typeface="Arial" panose="020B0604020202020204" pitchFamily="34" charset="0"/>
              </a:rPr>
              <a:t>Teil 4: </a:t>
            </a:r>
            <a:r>
              <a:rPr lang="en-US" sz="2600" dirty="0">
                <a:cs typeface="Arial" panose="020B0604020202020204" pitchFamily="34" charset="0"/>
              </a:rPr>
              <a:t>Medicare-</a:t>
            </a:r>
            <a:r>
              <a:rPr lang="en-US" sz="2600" dirty="0" err="1">
                <a:cs typeface="Arial" panose="020B0604020202020204" pitchFamily="34" charset="0"/>
              </a:rPr>
              <a:t>Vorteilspläne</a:t>
            </a:r>
            <a:r>
              <a:rPr lang="en-US" sz="2600" dirty="0">
                <a:cs typeface="Arial" panose="020B0604020202020204" pitchFamily="34" charset="0"/>
              </a:rPr>
              <a:t> (Teil C); </a:t>
            </a:r>
            <a:br>
              <a:rPr lang="en-US" sz="2600" dirty="0">
                <a:cs typeface="Arial" panose="020B0604020202020204" pitchFamily="34" charset="0"/>
              </a:rPr>
            </a:br>
            <a:r>
              <a:rPr lang="en-US" sz="2600" dirty="0">
                <a:cs typeface="Arial" panose="020B0604020202020204" pitchFamily="34" charset="0"/>
              </a:rPr>
              <a:t>	Andere </a:t>
            </a:r>
            <a:r>
              <a:rPr lang="en-US" sz="2600" dirty="0" err="1">
                <a:cs typeface="Arial" panose="020B0604020202020204" pitchFamily="34" charset="0"/>
              </a:rPr>
              <a:t>Arten</a:t>
            </a:r>
            <a:r>
              <a:rPr lang="en-US" sz="2600" dirty="0">
                <a:cs typeface="Arial" panose="020B0604020202020204" pitchFamily="34" charset="0"/>
              </a:rPr>
              <a:t> der </a:t>
            </a:r>
            <a:r>
              <a:rPr lang="en-US" sz="2600" dirty="0" err="1">
                <a:cs typeface="Arial" panose="020B0604020202020204" pitchFamily="34" charset="0"/>
              </a:rPr>
              <a:t>Deckung</a:t>
            </a:r>
            <a:r>
              <a:rPr lang="en-US" sz="2600" dirty="0">
                <a:cs typeface="Arial" panose="020B0604020202020204" pitchFamily="34" charset="0"/>
              </a:rPr>
              <a:t> </a:t>
            </a:r>
          </a:p>
          <a:p>
            <a:pPr marL="0" indent="0" rtl="0">
              <a:spcAft>
                <a:spcPts val="600"/>
              </a:spcAft>
              <a:buNone/>
            </a:pPr>
            <a:r>
              <a:rPr lang="en-US" sz="2600" b="1" dirty="0">
                <a:cs typeface="Arial" panose="020B0604020202020204" pitchFamily="34" charset="0"/>
              </a:rPr>
              <a:t>Teil 5: 	</a:t>
            </a:r>
            <a:r>
              <a:rPr lang="en-US" sz="2600" dirty="0">
                <a:cs typeface="Arial" panose="020B0604020202020204" pitchFamily="34" charset="0"/>
              </a:rPr>
              <a:t>Medicare Part D; SeniorCare; </a:t>
            </a:r>
            <a:br>
              <a:rPr lang="en-US" sz="2600" dirty="0">
                <a:cs typeface="Arial" panose="020B0604020202020204" pitchFamily="34" charset="0"/>
              </a:rPr>
            </a:br>
            <a:r>
              <a:rPr lang="en-US" sz="2600" dirty="0">
                <a:cs typeface="Arial" panose="020B0604020202020204" pitchFamily="34" charset="0"/>
              </a:rPr>
              <a:t>	</a:t>
            </a:r>
            <a:r>
              <a:rPr lang="en-US" sz="2600" dirty="0" err="1">
                <a:cs typeface="Arial" panose="020B0604020202020204" pitchFamily="34" charset="0"/>
              </a:rPr>
              <a:t>Jährlicher</a:t>
            </a:r>
            <a:r>
              <a:rPr lang="en-US" sz="2600" dirty="0">
                <a:cs typeface="Arial" panose="020B0604020202020204" pitchFamily="34" charset="0"/>
              </a:rPr>
              <a:t> </a:t>
            </a:r>
            <a:r>
              <a:rPr lang="en-US" sz="2600" dirty="0" err="1">
                <a:cs typeface="Arial" panose="020B0604020202020204" pitchFamily="34" charset="0"/>
              </a:rPr>
              <a:t>offener</a:t>
            </a:r>
            <a:r>
              <a:rPr lang="en-US" sz="2600" dirty="0">
                <a:cs typeface="Arial" panose="020B0604020202020204" pitchFamily="34" charset="0"/>
              </a:rPr>
              <a:t> </a:t>
            </a:r>
            <a:r>
              <a:rPr lang="en-US" sz="2600" dirty="0" err="1">
                <a:cs typeface="Arial" panose="020B0604020202020204" pitchFamily="34" charset="0"/>
              </a:rPr>
              <a:t>Anmeldezeitraum</a:t>
            </a:r>
            <a:endParaRPr lang="en-US" sz="2600" dirty="0">
              <a:cs typeface="Arial" panose="020B0604020202020204" pitchFamily="34" charset="0"/>
            </a:endParaRPr>
          </a:p>
          <a:p>
            <a:pPr marL="0" indent="0" rtl="0">
              <a:buNone/>
            </a:pPr>
            <a:r>
              <a:rPr lang="en-US" sz="2600" b="1" dirty="0">
                <a:cs typeface="Arial" panose="020B0604020202020204" pitchFamily="34" charset="0"/>
              </a:rPr>
              <a:t>Teil 6: </a:t>
            </a:r>
            <a:r>
              <a:rPr lang="en-US" sz="2600" b="1" dirty="0" err="1">
                <a:cs typeface="Arial" panose="020B0604020202020204" pitchFamily="34" charset="0"/>
              </a:rPr>
              <a:t>Hilfe</a:t>
            </a:r>
            <a:r>
              <a:rPr lang="en-US" sz="2600" b="1" dirty="0">
                <a:cs typeface="Arial" panose="020B0604020202020204" pitchFamily="34" charset="0"/>
              </a:rPr>
              <a:t> für Menschen </a:t>
            </a:r>
            <a:r>
              <a:rPr lang="en-US" sz="2600" b="1" dirty="0" err="1">
                <a:cs typeface="Arial" panose="020B0604020202020204" pitchFamily="34" charset="0"/>
              </a:rPr>
              <a:t>mit</a:t>
            </a:r>
            <a:r>
              <a:rPr lang="en-US" sz="2600" b="1" dirty="0">
                <a:cs typeface="Arial" panose="020B0604020202020204" pitchFamily="34" charset="0"/>
              </a:rPr>
              <a:t> </a:t>
            </a:r>
            <a:r>
              <a:rPr lang="en-US" sz="2600" b="1" dirty="0" err="1">
                <a:cs typeface="Arial" panose="020B0604020202020204" pitchFamily="34" charset="0"/>
              </a:rPr>
              <a:t>geringem</a:t>
            </a:r>
            <a:r>
              <a:rPr lang="en-US" sz="2600" b="1" dirty="0">
                <a:cs typeface="Arial" panose="020B0604020202020204" pitchFamily="34" charset="0"/>
              </a:rPr>
              <a:t> </a:t>
            </a:r>
            <a:r>
              <a:rPr lang="en-US" sz="2600" b="1" dirty="0" err="1">
                <a:cs typeface="Arial" panose="020B0604020202020204" pitchFamily="34" charset="0"/>
              </a:rPr>
              <a:t>Einkommen</a:t>
            </a:r>
            <a:r>
              <a:rPr lang="en-US" sz="2600" b="1" dirty="0">
                <a:cs typeface="Arial" panose="020B0604020202020204" pitchFamily="34" charset="0"/>
              </a:rPr>
              <a:t>; 	</a:t>
            </a:r>
            <a:r>
              <a:rPr lang="en-US" sz="2600" b="1" dirty="0" err="1">
                <a:cs typeface="Arial" panose="020B0604020202020204" pitchFamily="34" charset="0"/>
              </a:rPr>
              <a:t>Schützen</a:t>
            </a:r>
            <a:r>
              <a:rPr lang="en-US" sz="2600" b="1" dirty="0">
                <a:cs typeface="Arial" panose="020B0604020202020204" pitchFamily="34" charset="0"/>
              </a:rPr>
              <a:t> Sie </a:t>
            </a:r>
            <a:r>
              <a:rPr lang="en-US" sz="2600" b="1" dirty="0" err="1">
                <a:cs typeface="Arial" panose="020B0604020202020204" pitchFamily="34" charset="0"/>
              </a:rPr>
              <a:t>sich</a:t>
            </a:r>
            <a:r>
              <a:rPr lang="en-US" sz="2600" b="1" dirty="0">
                <a:cs typeface="Arial" panose="020B0604020202020204" pitchFamily="34" charset="0"/>
              </a:rPr>
              <a:t> und </a:t>
            </a:r>
            <a:r>
              <a:rPr lang="en-US" sz="2600" b="1" dirty="0" err="1">
                <a:cs typeface="Arial" panose="020B0604020202020204" pitchFamily="34" charset="0"/>
              </a:rPr>
              <a:t>beugen</a:t>
            </a:r>
            <a:r>
              <a:rPr lang="en-US" sz="2600" b="1" dirty="0">
                <a:cs typeface="Arial" panose="020B0604020202020204" pitchFamily="34" charset="0"/>
              </a:rPr>
              <a:t> Sie </a:t>
            </a:r>
            <a:r>
              <a:rPr lang="en-US" sz="2600" b="1" dirty="0" err="1">
                <a:cs typeface="Arial" panose="020B0604020202020204" pitchFamily="34" charset="0"/>
              </a:rPr>
              <a:t>Betrug</a:t>
            </a:r>
            <a:r>
              <a:rPr lang="en-US" sz="2600" b="1" dirty="0">
                <a:cs typeface="Arial" panose="020B0604020202020204" pitchFamily="34" charset="0"/>
              </a:rPr>
              <a:t> </a:t>
            </a:r>
            <a:r>
              <a:rPr lang="en-US" sz="2600" b="1" dirty="0" err="1">
                <a:cs typeface="Arial" panose="020B0604020202020204" pitchFamily="34" charset="0"/>
              </a:rPr>
              <a:t>vor</a:t>
            </a:r>
            <a:r>
              <a:rPr lang="en-US" sz="2600" b="1" dirty="0">
                <a:cs typeface="Arial" panose="020B0604020202020204" pitchFamily="34" charset="0"/>
              </a:rPr>
              <a:t>; </a:t>
            </a:r>
            <a:br>
              <a:rPr lang="en-US" sz="2600" b="1" dirty="0">
                <a:cs typeface="Arial" panose="020B0604020202020204" pitchFamily="34" charset="0"/>
              </a:rPr>
            </a:br>
            <a:r>
              <a:rPr lang="en-US" sz="2600" b="1" dirty="0">
                <a:cs typeface="Arial" panose="020B0604020202020204" pitchFamily="34" charset="0"/>
              </a:rPr>
              <a:t>	</a:t>
            </a:r>
            <a:r>
              <a:rPr lang="en-US" sz="2600" b="1" dirty="0" err="1">
                <a:cs typeface="Arial" panose="020B0604020202020204" pitchFamily="34" charset="0"/>
              </a:rPr>
              <a:t>Rezension</a:t>
            </a:r>
            <a:r>
              <a:rPr lang="en-US" sz="2600" b="1" dirty="0">
                <a:cs typeface="Arial" panose="020B0604020202020204" pitchFamily="34" charset="0"/>
              </a:rPr>
              <a:t> und </a:t>
            </a:r>
            <a:r>
              <a:rPr lang="en-US" sz="2600" b="1" dirty="0" err="1">
                <a:cs typeface="Arial" panose="020B0604020202020204" pitchFamily="34" charset="0"/>
              </a:rPr>
              <a:t>Ressourcen</a:t>
            </a:r>
            <a:endParaRPr lang="en-US" sz="2600" b="1" dirty="0">
              <a:cs typeface="Arial" panose="020B0604020202020204" pitchFamily="34" charset="0"/>
            </a:endParaRPr>
          </a:p>
          <a:p>
            <a:pPr marL="0" indent="0" rtl="0">
              <a:buNone/>
            </a:pPr>
            <a:endParaRPr lang="en-US" dirty="0"/>
          </a:p>
        </p:txBody>
      </p:sp>
      <p:sp>
        <p:nvSpPr>
          <p:cNvPr id="9" name="TextBox 8"/>
          <p:cNvSpPr txBox="1"/>
          <p:nvPr/>
        </p:nvSpPr>
        <p:spPr>
          <a:xfrm>
            <a:off x="8801348" y="5109418"/>
            <a:ext cx="284874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en-US" sz="1700" dirty="0" err="1"/>
              <a:t>Ausführlichere</a:t>
            </a:r>
            <a:r>
              <a:rPr lang="en-US" sz="1700" dirty="0"/>
              <a:t> </a:t>
            </a:r>
            <a:r>
              <a:rPr lang="en-US" sz="1700" dirty="0" err="1"/>
              <a:t>Informationen</a:t>
            </a:r>
            <a:r>
              <a:rPr lang="en-US" sz="1700" dirty="0"/>
              <a:t> </a:t>
            </a:r>
            <a:r>
              <a:rPr lang="en-US" sz="1700" dirty="0" err="1"/>
              <a:t>finden</a:t>
            </a:r>
            <a:r>
              <a:rPr lang="en-US" sz="1700" dirty="0"/>
              <a:t> Sie in </a:t>
            </a:r>
            <a:r>
              <a:rPr lang="en-US" sz="1700" dirty="0" err="1"/>
              <a:t>Ihrem</a:t>
            </a:r>
            <a:r>
              <a:rPr lang="en-US" sz="1700" dirty="0"/>
              <a:t> </a:t>
            </a:r>
            <a:r>
              <a:rPr lang="en-US" sz="1700" dirty="0">
                <a:hlinkClick r:id="rId3"/>
              </a:rPr>
              <a:t>Medicare &amp; You-</a:t>
            </a:r>
            <a:r>
              <a:rPr lang="en-US" sz="1700" dirty="0" err="1">
                <a:hlinkClick r:id="rId3"/>
              </a:rPr>
              <a:t>Handbuch</a:t>
            </a:r>
            <a:r>
              <a:rPr lang="en-US" sz="1700" dirty="0"/>
              <a:t>.</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79</a:t>
            </a:fld>
            <a:endParaRPr lang="en-US" dirty="0"/>
          </a:p>
        </p:txBody>
      </p:sp>
      <p:pic>
        <p:nvPicPr>
          <p:cNvPr id="5" name="Picture 4" descr="A close-up of a poster&#10;&#10;AI-generated content may be incorrect.">
            <a:extLst>
              <a:ext uri="{FF2B5EF4-FFF2-40B4-BE49-F238E27FC236}">
                <a16:creationId xmlns:a16="http://schemas.microsoft.com/office/drawing/2014/main" id="{2D3321F1-C3DB-51E8-68FE-545474D601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1348" y="1310000"/>
            <a:ext cx="2848740" cy="36897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52" y="2093263"/>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4146" y="1107996"/>
            <a:ext cx="9144000" cy="785950"/>
          </a:xfrm>
        </p:spPr>
        <p:txBody>
          <a:bodyPr rtlCol="0">
            <a:normAutofit/>
          </a:bodyPr>
          <a:lstStyle/>
          <a:p>
            <a:pPr rtl="0"/>
            <a:r>
              <a:rPr lang="en-US" sz="3200" b="1">
                <a:latin typeface="Arial" panose="020B0604020202020204" pitchFamily="34" charset="0"/>
                <a:cs typeface="Arial" panose="020B0604020202020204" pitchFamily="34" charset="0"/>
              </a:rPr>
              <a:t>Wenn Sie also arbeiten und 65 werden:</a:t>
            </a:r>
          </a:p>
        </p:txBody>
      </p:sp>
      <p:sp>
        <p:nvSpPr>
          <p:cNvPr id="3" name="Subtitle 2"/>
          <p:cNvSpPr>
            <a:spLocks noGrp="1"/>
          </p:cNvSpPr>
          <p:nvPr>
            <p:ph type="subTitle" idx="1"/>
          </p:nvPr>
        </p:nvSpPr>
        <p:spPr>
          <a:xfrm>
            <a:off x="2199029" y="2041868"/>
            <a:ext cx="9409043" cy="3924155"/>
          </a:xfrm>
        </p:spPr>
        <p:txBody>
          <a:bodyPr rtlCol="0">
            <a:normAutofit/>
          </a:bodyPr>
          <a:lstStyle/>
          <a:p>
            <a:pPr marL="342900" indent="-342900" algn="l" rtl="0">
              <a:spcBef>
                <a:spcPts val="800"/>
              </a:spcBef>
              <a:buFont typeface="Arial" panose="020B0604020202020204" pitchFamily="34" charset="0"/>
              <a:buChar char="•"/>
            </a:pPr>
            <a:r>
              <a:rPr lang="en-US">
                <a:cs typeface="Arial" panose="020B0604020202020204" pitchFamily="34" charset="0"/>
              </a:rPr>
              <a:t>Erkundigen Sie sich bei Ihrer Personalabteilung.</a:t>
            </a:r>
          </a:p>
          <a:p>
            <a:pPr marL="342900" indent="-342900" algn="l" rtl="0">
              <a:spcBef>
                <a:spcPts val="800"/>
              </a:spcBef>
              <a:buFont typeface="Arial" panose="020B0604020202020204" pitchFamily="34" charset="0"/>
              <a:buChar char="•"/>
            </a:pPr>
            <a:r>
              <a:rPr lang="en-US">
                <a:cs typeface="Arial" panose="020B0604020202020204" pitchFamily="34" charset="0"/>
              </a:rPr>
              <a:t>Erkundigen Sie sich bei Ihrer Krankenversicherung.</a:t>
            </a:r>
          </a:p>
          <a:p>
            <a:pPr marL="342900" indent="-342900" algn="l" rtl="0">
              <a:spcBef>
                <a:spcPts val="800"/>
              </a:spcBef>
              <a:buFont typeface="Arial" panose="020B0604020202020204" pitchFamily="34" charset="0"/>
              <a:buChar char="•"/>
            </a:pPr>
            <a:r>
              <a:rPr lang="en-US">
                <a:cs typeface="Arial" panose="020B0604020202020204" pitchFamily="34" charset="0"/>
              </a:rPr>
              <a:t>Erkundigen Sie sich bei der Krankenversicherung Ihres Ehepartners.</a:t>
            </a:r>
          </a:p>
          <a:p>
            <a:pPr marL="342900" indent="-342900" algn="l" rtl="0">
              <a:spcBef>
                <a:spcPts val="800"/>
              </a:spcBef>
              <a:buFont typeface="Arial" panose="020B0604020202020204" pitchFamily="34" charset="0"/>
              <a:buChar char="•"/>
            </a:pPr>
            <a:r>
              <a:rPr lang="en-US">
                <a:cs typeface="Arial" panose="020B0604020202020204" pitchFamily="34" charset="0"/>
              </a:rPr>
              <a:t>Wenden Sie sich an </a:t>
            </a:r>
            <a:r>
              <a:rPr lang="en-US">
                <a:cs typeface="Arial" panose="020B0604020202020204" pitchFamily="34" charset="0"/>
                <a:hlinkClick r:id="rId5"/>
              </a:rPr>
              <a:t>die Sozialversicherung</a:t>
            </a:r>
            <a:r>
              <a:rPr lang="en-US">
                <a:cs typeface="Arial" panose="020B0604020202020204" pitchFamily="34" charset="0"/>
              </a:rPr>
              <a:t>.</a:t>
            </a:r>
          </a:p>
          <a:p>
            <a:pPr algn="l" rtl="0"/>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Anmeldung bei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524000" y="3913070"/>
            <a:ext cx="9144000" cy="461665"/>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en-US" sz="2400" b="1">
                <a:latin typeface="Arial" panose="020B0604020202020204" pitchFamily="34" charset="0"/>
                <a:cs typeface="Arial" panose="020B0604020202020204" pitchFamily="34" charset="0"/>
              </a:rPr>
              <a:t>NOTIZ: Informationen zum Gesundheitssparkonto (HSA).</a:t>
            </a:r>
            <a:endParaRPr lang="en-US" sz="2400" dirty="0"/>
          </a:p>
        </p:txBody>
      </p:sp>
      <p:sp>
        <p:nvSpPr>
          <p:cNvPr id="9" name="Rectangle 8"/>
          <p:cNvSpPr/>
          <p:nvPr/>
        </p:nvSpPr>
        <p:spPr>
          <a:xfrm>
            <a:off x="1524000" y="4513507"/>
            <a:ext cx="9409042" cy="1600438"/>
          </a:xfrm>
          <a:prstGeom prst="rect">
            <a:avLst/>
          </a:prstGeom>
        </p:spPr>
        <p:txBody>
          <a:bodyPr wrap="square" rtlCol="0">
            <a:spAutoFit/>
          </a:bodyPr>
          <a:lstStyle/>
          <a:p>
            <a:pPr marL="342900" indent="-342900" rtl="0">
              <a:spcAft>
                <a:spcPts val="1200"/>
              </a:spcAft>
              <a:buFont typeface="Arial" panose="020B0604020202020204" pitchFamily="34" charset="0"/>
              <a:buChar char="•"/>
            </a:pPr>
            <a:r>
              <a:rPr lang="en-US" sz="2200" b="1" dirty="0">
                <a:cs typeface="Arial" panose="020B0604020202020204" pitchFamily="34" charset="0"/>
              </a:rPr>
              <a:t>Stoppen Sie die Beiträge zu Ihrer HSA 6 Monate vor Beginn von Teil A, um Steuerstrafen zu vermeiden. </a:t>
            </a:r>
            <a:r>
              <a:rPr lang="en-US" sz="2200" dirty="0">
                <a:cs typeface="Arial" panose="020B0604020202020204" pitchFamily="34" charset="0"/>
              </a:rPr>
              <a:t>Wenn Ihr Arbeitgeber ein HSA anbietet, wenden Sie sich an Ihre Personalabteilung, bevor Sie sich für Medicare Teil A oder B anmelden.</a:t>
            </a:r>
            <a:endParaRPr lang="en-US" altLang="en-US" sz="2200" b="1" dirty="0">
              <a:cs typeface="Arial" panose="020B0604020202020204" pitchFamily="34" charset="0"/>
            </a:endParaRPr>
          </a:p>
          <a:p>
            <a:pPr marL="342900" indent="-342900" rtl="0">
              <a:spcAft>
                <a:spcPts val="1200"/>
              </a:spcAft>
              <a:buFont typeface="Arial" panose="020B0604020202020204" pitchFamily="34" charset="0"/>
              <a:buChar char="•"/>
            </a:pPr>
            <a:r>
              <a:rPr lang="en-US" sz="2200" b="1" dirty="0">
                <a:cs typeface="Arial" panose="020B0604020202020204" pitchFamily="34" charset="0"/>
              </a:rPr>
              <a:t>Sobald Sie über Medicare verfügen, können Sie keine Beiträge mehr zu Ihrem HSA-Konto leisten. </a:t>
            </a:r>
            <a:endParaRPr lang="en-US" altLang="en-US" sz="2200" dirty="0">
              <a:cs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Willkommen bei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4038600" y="6001936"/>
            <a:ext cx="5004816" cy="365125"/>
          </a:xfrm>
        </p:spPr>
        <p:txBody>
          <a:bodyPr rtlCol="0"/>
          <a:lstStyle/>
          <a:p>
            <a:pPr rtl="0"/>
            <a:r>
              <a:rPr lang="en-US" dirty="0"/>
              <a:t>2025 </a:t>
            </a:r>
            <a:r>
              <a:rPr lang="en-US" dirty="0" err="1"/>
              <a:t>Willkommen</a:t>
            </a:r>
            <a:r>
              <a:rPr lang="en-US" dirty="0"/>
              <a:t> </a:t>
            </a:r>
            <a:r>
              <a:rPr lang="en-US" dirty="0" err="1"/>
              <a:t>bei</a:t>
            </a:r>
            <a:r>
              <a:rPr lang="en-US" dirty="0"/>
              <a:t> der Medicare-</a:t>
            </a:r>
            <a:r>
              <a:rPr lang="en-US" dirty="0" err="1"/>
              <a:t>Präsentation</a:t>
            </a:r>
            <a:endParaRPr lang="en-US" dirty="0"/>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80</a:t>
            </a:fld>
            <a:endParaRPr lang="en-US"/>
          </a:p>
        </p:txBody>
      </p:sp>
      <p:sp>
        <p:nvSpPr>
          <p:cNvPr id="11" name="Subtitle 2"/>
          <p:cNvSpPr txBox="1"/>
          <p:nvPr/>
        </p:nvSpPr>
        <p:spPr>
          <a:xfrm>
            <a:off x="2914425" y="1846522"/>
            <a:ext cx="823049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en-US" sz="21600" b="1"/>
              <a:t>Teil 6</a:t>
            </a:r>
          </a:p>
          <a:p>
            <a:pPr rtl="0">
              <a:spcAft>
                <a:spcPts val="600"/>
              </a:spcAft>
            </a:pPr>
            <a:r>
              <a:rPr lang="en-US" sz="16000"/>
              <a:t>Hilfe für Menschen mit begrenztem Einkommen</a:t>
            </a:r>
          </a:p>
          <a:p>
            <a:pPr rtl="0">
              <a:spcAft>
                <a:spcPts val="600"/>
              </a:spcAft>
            </a:pPr>
            <a:r>
              <a:rPr lang="en-US" sz="16000"/>
              <a:t>Schützen Sie sich / verhindern Sie Betrug</a:t>
            </a:r>
          </a:p>
          <a:p>
            <a:pPr rtl="0">
              <a:spcAft>
                <a:spcPts val="600"/>
              </a:spcAft>
            </a:pPr>
            <a:r>
              <a:rPr lang="en-US" sz="16000"/>
              <a:t>Rezension und Ressourcen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581401" y="6355108"/>
            <a:ext cx="5620308" cy="365125"/>
          </a:xfrm>
        </p:spPr>
        <p:txBody>
          <a:bodyPr rtlCol="0"/>
          <a:lstStyle/>
          <a:p>
            <a:pPr rtl="0"/>
            <a:r>
              <a:rPr lang="en-US" dirty="0"/>
              <a:t>2025 </a:t>
            </a:r>
            <a:r>
              <a:rPr lang="en-US" dirty="0" err="1"/>
              <a:t>Willkommen</a:t>
            </a:r>
            <a:r>
              <a:rPr lang="en-US" dirty="0"/>
              <a:t> bei der Medicare-Präsentation</a:t>
            </a:r>
          </a:p>
        </p:txBody>
      </p:sp>
      <p:sp>
        <p:nvSpPr>
          <p:cNvPr id="6" name="Slide Number Placeholder 5"/>
          <p:cNvSpPr>
            <a:spLocks noGrp="1"/>
          </p:cNvSpPr>
          <p:nvPr>
            <p:ph type="sldNum" sz="quarter" idx="12"/>
          </p:nvPr>
        </p:nvSpPr>
        <p:spPr>
          <a:xfrm>
            <a:off x="8665464" y="6399945"/>
            <a:ext cx="2743200" cy="365125"/>
          </a:xfrm>
        </p:spPr>
        <p:txBody>
          <a:bodyPr rtlCol="0"/>
          <a:lstStyle/>
          <a:p>
            <a:pPr rtl="0"/>
            <a:fld id="{844A7B69-93E2-4D34-896D-EFDD7F03AB74}" type="slidenum">
              <a:rPr lang="en-US" smtClean="0"/>
              <a:t>81</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Hilfe für Menschen mit begrenztem Einkommen</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092" y="1082718"/>
            <a:ext cx="7125816" cy="5298911"/>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82</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Hilfe für Menschen mit begrenztem Einkommen</a:t>
            </a:r>
          </a:p>
          <a:p>
            <a:pPr algn="ctr" rtl="0"/>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84495581"/>
              </p:ext>
            </p:extLst>
          </p:nvPr>
        </p:nvGraphicFramePr>
        <p:xfrm>
          <a:off x="2053116" y="1308846"/>
          <a:ext cx="9300684" cy="5549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p:cNvPicPr>
            <a:picLocks noChangeAspect="1"/>
          </p:cNvPicPr>
          <p:nvPr/>
        </p:nvPicPr>
        <p:blipFill>
          <a:blip r:embed="rId8" cstate="email"/>
          <a:stretch>
            <a:fillRect/>
          </a:stretch>
        </p:blipFill>
        <p:spPr>
          <a:xfrm>
            <a:off x="779102" y="3851010"/>
            <a:ext cx="862945" cy="688090"/>
          </a:xfrm>
          <a:prstGeom prst="rect">
            <a:avLst/>
          </a:prstGeom>
        </p:spPr>
      </p:pic>
      <p:pic>
        <p:nvPicPr>
          <p:cNvPr id="10" name="Picture 9" title="Part D icon"/>
          <p:cNvPicPr>
            <a:picLocks noChangeAspect="1"/>
          </p:cNvPicPr>
          <p:nvPr/>
        </p:nvPicPr>
        <p:blipFill>
          <a:blip r:embed="rId8" cstate="email"/>
          <a:stretch>
            <a:fillRect/>
          </a:stretch>
        </p:blipFill>
        <p:spPr>
          <a:xfrm>
            <a:off x="756481" y="5512531"/>
            <a:ext cx="862945" cy="688090"/>
          </a:xfrm>
          <a:prstGeom prst="rect">
            <a:avLst/>
          </a:prstGeom>
        </p:spPr>
      </p:pic>
      <p:pic>
        <p:nvPicPr>
          <p:cNvPr id="11" name="Picture 10" title="Part B icon"/>
          <p:cNvPicPr>
            <a:picLocks noChangeAspect="1"/>
          </p:cNvPicPr>
          <p:nvPr/>
        </p:nvPicPr>
        <p:blipFill>
          <a:blip r:embed="rId9" cstate="email"/>
          <a:stretch>
            <a:fillRect/>
          </a:stretch>
        </p:blipFill>
        <p:spPr>
          <a:xfrm>
            <a:off x="838200" y="2039987"/>
            <a:ext cx="803847" cy="837592"/>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Hilfe für Menschen mit begrenztem Einkommen</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591823" y="1215160"/>
            <a:ext cx="4166525" cy="584775"/>
          </a:xfrm>
          <a:prstGeom prst="rect">
            <a:avLst/>
          </a:prstGeom>
        </p:spPr>
        <p:txBody>
          <a:bodyPr wrap="none" rtlCol="0">
            <a:spAutoFit/>
          </a:bodyPr>
          <a:lstStyle/>
          <a:p>
            <a:pPr rtl="0"/>
            <a:r>
              <a:rPr lang="en-US" sz="3200" b="1">
                <a:latin typeface="Arial" panose="020B0604020202020204" pitchFamily="34" charset="0"/>
                <a:cs typeface="Arial" panose="020B0604020202020204" pitchFamily="34" charset="0"/>
              </a:rPr>
              <a:t>Prüfen Sie, ob Sie qualifiziert sind</a:t>
            </a:r>
          </a:p>
        </p:txBody>
      </p:sp>
      <p:sp>
        <p:nvSpPr>
          <p:cNvPr id="8" name="Slide Number Placeholder 7"/>
          <p:cNvSpPr>
            <a:spLocks noGrp="1"/>
          </p:cNvSpPr>
          <p:nvPr>
            <p:ph type="sldNum" sz="quarter" idx="12"/>
          </p:nvPr>
        </p:nvSpPr>
        <p:spPr/>
        <p:txBody>
          <a:bodyPr rtlCol="0"/>
          <a:lstStyle/>
          <a:p>
            <a:pPr rtl="0"/>
            <a:fld id="{844A7B69-93E2-4D34-896D-EFDD7F03AB74}" type="slidenum">
              <a:rPr lang="en-US" smtClean="0"/>
              <a:t>83</a:t>
            </a:fld>
            <a:endParaRPr lang="en-US"/>
          </a:p>
        </p:txBody>
      </p:sp>
      <p:sp>
        <p:nvSpPr>
          <p:cNvPr id="3" name="TextBox 2"/>
          <p:cNvSpPr txBox="1"/>
          <p:nvPr/>
        </p:nvSpPr>
        <p:spPr>
          <a:xfrm>
            <a:off x="192525" y="1650097"/>
            <a:ext cx="5903475" cy="3785652"/>
          </a:xfrm>
          <a:prstGeom prst="rect">
            <a:avLst/>
          </a:prstGeom>
          <a:noFill/>
        </p:spPr>
        <p:txBody>
          <a:bodyPr wrap="square" rtlCol="0">
            <a:spAutoFit/>
          </a:bodyPr>
          <a:lstStyle/>
          <a:p>
            <a:pPr rtl="0"/>
            <a:r>
              <a:rPr lang="en-US" sz="2330" b="1" dirty="0"/>
              <a:t>Medicare-Sparprogramm</a:t>
            </a:r>
          </a:p>
          <a:p>
            <a:pPr marL="342900" indent="-342900" rtl="0">
              <a:buFont typeface="Arial" panose="020B0604020202020204" pitchFamily="34" charset="0"/>
              <a:buChar char="•"/>
            </a:pPr>
            <a:r>
              <a:rPr lang="en-US" sz="2330" dirty="0"/>
              <a:t>Erfahren Sie mehr unter </a:t>
            </a:r>
            <a:r>
              <a:rPr lang="en-US" sz="2330" dirty="0">
                <a:hlinkClick r:id="rId3"/>
              </a:rPr>
              <a:t>www.dhs.wisconsin.gov/medicaid</a:t>
            </a:r>
            <a:r>
              <a:rPr lang="en-US" sz="2330" dirty="0"/>
              <a:t> oder</a:t>
            </a:r>
            <a:br>
              <a:rPr lang="en-US" sz="2330" dirty="0"/>
            </a:br>
            <a:r>
              <a:rPr lang="en-US" sz="2330" dirty="0">
                <a:hlinkClick r:id="rId4"/>
              </a:rPr>
              <a:t>Informationsblatt zum Medicare-Sparprogramm </a:t>
            </a:r>
            <a:br>
              <a:rPr lang="en-US" sz="2330" dirty="0">
                <a:hlinkClick r:id="rId4"/>
              </a:rPr>
            </a:br>
            <a:r>
              <a:rPr lang="en-US" sz="2330" dirty="0">
                <a:hlinkClick r:id="rId4"/>
              </a:rPr>
              <a:t>(P-10062)</a:t>
            </a:r>
            <a:endParaRPr lang="en-US" sz="2330" dirty="0"/>
          </a:p>
          <a:p>
            <a:pPr marL="342900" indent="-342900" rtl="0">
              <a:buFont typeface="Arial" panose="020B0604020202020204" pitchFamily="34" charset="0"/>
              <a:buChar char="•"/>
            </a:pPr>
            <a:r>
              <a:rPr lang="en-US" sz="2330" dirty="0"/>
              <a:t>Bewerben Sie sich unter </a:t>
            </a:r>
            <a:r>
              <a:rPr lang="en-US" sz="2330" dirty="0">
                <a:hlinkClick r:id="rId5"/>
              </a:rPr>
              <a:t>access.wisconsin.gov</a:t>
            </a:r>
            <a:endParaRPr lang="en-US" sz="2330" dirty="0"/>
          </a:p>
          <a:p>
            <a:pPr marL="342900" indent="-342900" rtl="0">
              <a:buFont typeface="Arial" panose="020B0604020202020204" pitchFamily="34" charset="0"/>
              <a:buChar char="•"/>
            </a:pPr>
            <a:r>
              <a:rPr lang="en-US" sz="2330" dirty="0"/>
              <a:t>Holen Sie sich Hilfe oder bewerben Sie sich bei Ihrem </a:t>
            </a:r>
            <a:r>
              <a:rPr lang="en-US" sz="2330" dirty="0">
                <a:hlinkClick r:id="rId6"/>
              </a:rPr>
              <a:t>örtlichen Medicaid-Büro </a:t>
            </a:r>
            <a:endParaRPr lang="en-US" sz="2330" dirty="0"/>
          </a:p>
        </p:txBody>
      </p:sp>
      <p:sp>
        <p:nvSpPr>
          <p:cNvPr id="9" name="TextBox 8"/>
          <p:cNvSpPr txBox="1"/>
          <p:nvPr/>
        </p:nvSpPr>
        <p:spPr>
          <a:xfrm>
            <a:off x="814158" y="5300742"/>
            <a:ext cx="5580742" cy="153233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US" sz="2800" dirty="0">
                <a:solidFill>
                  <a:schemeClr val="bg1"/>
                </a:solidFill>
              </a:rPr>
              <a:t>Sie können auch Hilfe von einem </a:t>
            </a:r>
            <a:r>
              <a:rPr lang="en-US" sz="2800" dirty="0">
                <a:solidFill>
                  <a:schemeClr val="bg1"/>
                </a:solidFill>
                <a:hlinkClick r:id="rId7"/>
              </a:rPr>
              <a:t>Sozialhilfespezialisten in Wisconsin</a:t>
            </a:r>
            <a:r>
              <a:rPr lang="en-US" sz="2800" dirty="0">
                <a:solidFill>
                  <a:schemeClr val="bg1"/>
                </a:solidFill>
              </a:rPr>
              <a:t>erhalten.</a:t>
            </a:r>
          </a:p>
        </p:txBody>
      </p:sp>
      <p:sp>
        <p:nvSpPr>
          <p:cNvPr id="10" name="TextBox 9"/>
          <p:cNvSpPr txBox="1"/>
          <p:nvPr/>
        </p:nvSpPr>
        <p:spPr>
          <a:xfrm>
            <a:off x="6096000" y="1901587"/>
            <a:ext cx="5580743" cy="4431983"/>
          </a:xfrm>
          <a:prstGeom prst="rect">
            <a:avLst/>
          </a:prstGeom>
          <a:noFill/>
        </p:spPr>
        <p:txBody>
          <a:bodyPr wrap="square" rtlCol="0">
            <a:spAutoFit/>
          </a:bodyPr>
          <a:lstStyle/>
          <a:p>
            <a:pPr rtl="0"/>
            <a:r>
              <a:rPr lang="en-US" sz="2800" b="1" dirty="0"/>
              <a:t>Extra Hilfe</a:t>
            </a:r>
          </a:p>
          <a:p>
            <a:pPr marL="342900" indent="-342900" rtl="0">
              <a:buFont typeface="Arial" panose="020B0604020202020204" pitchFamily="34" charset="0"/>
              <a:buChar char="•"/>
            </a:pPr>
            <a:r>
              <a:rPr lang="en-US" sz="2400" dirty="0"/>
              <a:t>Erfahren Sie mehr oder bewerben Sie sich unter </a:t>
            </a:r>
            <a:r>
              <a:rPr lang="en-US" sz="2400" dirty="0">
                <a:hlinkClick r:id="rId8"/>
              </a:rPr>
              <a:t>ssa.gov </a:t>
            </a:r>
            <a:endParaRPr lang="en-US" sz="2400" dirty="0"/>
          </a:p>
          <a:p>
            <a:pPr marL="342900" indent="-342900" rtl="0">
              <a:buFont typeface="Arial" panose="020B0604020202020204" pitchFamily="34" charset="0"/>
              <a:buChar char="•"/>
            </a:pPr>
            <a:r>
              <a:rPr lang="en-US" sz="2400" dirty="0"/>
              <a:t>Rufen Sie bei Fragen oder zur Bewerbung die Sozialversicherung an: </a:t>
            </a:r>
            <a:br>
              <a:rPr lang="en-US" sz="2400" dirty="0"/>
            </a:br>
            <a:r>
              <a:rPr lang="en-US" sz="2400" dirty="0"/>
              <a:t>1-800-772-1213 (TTY 1-800-325-0778) </a:t>
            </a:r>
          </a:p>
          <a:p>
            <a:pPr rtl="0">
              <a:spcBef>
                <a:spcPts val="1200"/>
              </a:spcBef>
            </a:pPr>
            <a:r>
              <a:rPr lang="en-US" sz="2800" b="1" dirty="0"/>
              <a:t>SeniorCare</a:t>
            </a:r>
          </a:p>
          <a:p>
            <a:pPr marL="342900" indent="-342900" rtl="0">
              <a:buFont typeface="Arial" panose="020B0604020202020204" pitchFamily="34" charset="0"/>
              <a:buChar char="•"/>
            </a:pPr>
            <a:r>
              <a:rPr lang="en-US" sz="2400" dirty="0"/>
              <a:t>Erfahren Sie mehr und drucken Sie einen Antrag unter </a:t>
            </a:r>
            <a:r>
              <a:rPr lang="en-US" sz="2400" dirty="0">
                <a:hlinkClick r:id="rId9"/>
              </a:rPr>
              <a:t>www.dhs.wisconsin.gov/seniorcare aus</a:t>
            </a:r>
            <a:r>
              <a:rPr lang="en-US" sz="2400" dirty="0"/>
              <a:t> </a:t>
            </a:r>
          </a:p>
          <a:p>
            <a:pPr marL="342900" indent="-342900" rtl="0">
              <a:buFont typeface="Arial" panose="020B0604020202020204" pitchFamily="34" charset="0"/>
              <a:buChar char="•"/>
            </a:pPr>
            <a:r>
              <a:rPr lang="en-US" sz="2400" dirty="0"/>
              <a:t>Rufen Sie bei Fragen die SeniorCare-Helpline an: 1-800-657-2038</a:t>
            </a:r>
          </a:p>
          <a:p>
            <a:pPr marL="342900" indent="-342900" rtl="0">
              <a:buFont typeface="Arial" panose="020B0604020202020204" pitchFamily="34" charset="0"/>
              <a:buChar char="•"/>
            </a:pPr>
            <a:endParaRPr lang="en-US" sz="2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094613" y="6356350"/>
            <a:ext cx="4922521" cy="365125"/>
          </a:xfrm>
        </p:spPr>
        <p:txBody>
          <a:bodyPr rtlCol="0"/>
          <a:lstStyle/>
          <a:p>
            <a:pPr rtl="0"/>
            <a:r>
              <a:rPr lang="en-US" dirty="0"/>
              <a:t>2025 </a:t>
            </a:r>
            <a:r>
              <a:rPr lang="en-US" dirty="0" err="1"/>
              <a:t>Willkommen</a:t>
            </a:r>
            <a:r>
              <a:rPr lang="en-US" dirty="0"/>
              <a:t> </a:t>
            </a:r>
            <a:r>
              <a:rPr lang="en-US" dirty="0" err="1"/>
              <a:t>bei</a:t>
            </a:r>
            <a:r>
              <a:rPr lang="en-US" dirty="0"/>
              <a:t> der Medicare-</a:t>
            </a:r>
            <a:r>
              <a:rPr lang="en-US" dirty="0" err="1"/>
              <a:t>Präsentation</a:t>
            </a:r>
            <a:endParaRPr lang="en-US" dirty="0"/>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84</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Schützen Sie sich / verhindern Sie Betrug</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321" y="1252445"/>
            <a:ext cx="7701106" cy="5103905"/>
          </a:xfrm>
          <a:prstGeom prst="rect">
            <a:avLst/>
          </a:prstGeom>
        </p:spPr>
      </p:pic>
      <p:sp>
        <p:nvSpPr>
          <p:cNvPr id="7" name="TextBox 6"/>
          <p:cNvSpPr txBox="1"/>
          <p:nvPr/>
        </p:nvSpPr>
        <p:spPr>
          <a:xfrm>
            <a:off x="785573" y="2151530"/>
            <a:ext cx="2452744" cy="1754326"/>
          </a:xfrm>
          <a:prstGeom prst="rect">
            <a:avLst/>
          </a:prstGeom>
          <a:noFill/>
        </p:spPr>
        <p:txBody>
          <a:bodyPr wrap="square" rtlCol="0">
            <a:spAutoFit/>
          </a:bodyPr>
          <a:lstStyle/>
          <a:p>
            <a:pPr rtl="0"/>
            <a:r>
              <a:rPr lang="en-US" sz="3600" i="1"/>
              <a:t>Ein paar Worte der Vorsicht…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85</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Schützen Sie sich / verhindern Sie Betrug</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409636" y="1144776"/>
            <a:ext cx="5899372" cy="584775"/>
          </a:xfrm>
          <a:prstGeom prst="rect">
            <a:avLst/>
          </a:prstGeom>
        </p:spPr>
        <p:txBody>
          <a:bodyPr wrap="none" rtlCol="0">
            <a:spAutoFit/>
          </a:bodyPr>
          <a:lstStyle/>
          <a:p>
            <a:pPr rtl="0"/>
            <a:r>
              <a:rPr lang="en-US" sz="3200" b="1">
                <a:latin typeface="Arial" panose="020B0604020202020204" pitchFamily="34" charset="0"/>
                <a:cs typeface="Arial" panose="020B0604020202020204" pitchFamily="34" charset="0"/>
              </a:rPr>
              <a:t>Drei Schritte zur Betrugsprävention</a:t>
            </a:r>
            <a:endParaRPr lang="en-US" sz="3200" b="1" dirty="0">
              <a:latin typeface="Arial" panose="020B0604020202020204" pitchFamily="34" charset="0"/>
              <a:cs typeface="Arial" panose="020B0604020202020204" pitchFamily="34" charset="0"/>
            </a:endParaRPr>
          </a:p>
        </p:txBody>
      </p:sp>
      <p:sp>
        <p:nvSpPr>
          <p:cNvPr id="7" name="Rectangle 6"/>
          <p:cNvSpPr/>
          <p:nvPr/>
        </p:nvSpPr>
        <p:spPr>
          <a:xfrm>
            <a:off x="1249679" y="1752237"/>
            <a:ext cx="10476155" cy="584775"/>
          </a:xfrm>
          <a:prstGeom prst="rect">
            <a:avLst/>
          </a:prstGeom>
        </p:spPr>
        <p:txBody>
          <a:bodyPr wrap="square" rtlCol="0">
            <a:spAutoFit/>
          </a:bodyPr>
          <a:lstStyle/>
          <a:p>
            <a:pPr rtl="0"/>
            <a:r>
              <a:rPr lang="en-US" sz="3200" dirty="0"/>
              <a:t>Schritt 1: </a:t>
            </a:r>
            <a:r>
              <a:rPr lang="en-US" sz="3200" b="1" dirty="0">
                <a:solidFill>
                  <a:srgbClr val="339966"/>
                </a:solidFill>
              </a:rPr>
              <a:t>Schützen</a:t>
            </a:r>
            <a:r>
              <a:rPr lang="en-US" sz="3200" dirty="0">
                <a:solidFill>
                  <a:srgbClr val="339966"/>
                </a:solidFill>
              </a:rPr>
              <a:t> </a:t>
            </a:r>
            <a:r>
              <a:rPr lang="en-US" sz="3200" dirty="0"/>
              <a:t> Sie sich und andere vor Medicare-Betrug</a:t>
            </a:r>
          </a:p>
        </p:txBody>
      </p:sp>
      <p:grpSp>
        <p:nvGrpSpPr>
          <p:cNvPr id="8" name="Group 7"/>
          <p:cNvGrpSpPr/>
          <p:nvPr/>
        </p:nvGrpSpPr>
        <p:grpSpPr>
          <a:xfrm>
            <a:off x="6162339" y="2486610"/>
            <a:ext cx="4035910" cy="656286"/>
            <a:chOff x="-43546" y="93480"/>
            <a:chExt cx="3338609" cy="656286"/>
          </a:xfrm>
        </p:grpSpPr>
        <p:sp>
          <p:nvSpPr>
            <p:cNvPr id="9" name="Rectangle 8"/>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en-US" sz="2800" b="1" kern="1200">
                  <a:latin typeface="Arial" panose="020B0604020202020204" pitchFamily="34" charset="0"/>
                  <a:cs typeface="Arial" panose="020B0604020202020204" pitchFamily="34" charset="0"/>
                </a:rPr>
                <a:t>TO DO‘s</a:t>
              </a:r>
            </a:p>
          </p:txBody>
        </p:sp>
      </p:grpSp>
      <p:sp>
        <p:nvSpPr>
          <p:cNvPr id="11" name="Rectangle 10"/>
          <p:cNvSpPr/>
          <p:nvPr/>
        </p:nvSpPr>
        <p:spPr>
          <a:xfrm>
            <a:off x="6210527" y="3198546"/>
            <a:ext cx="4762273" cy="3308598"/>
          </a:xfrm>
          <a:prstGeom prst="rect">
            <a:avLst/>
          </a:prstGeom>
        </p:spPr>
        <p:txBody>
          <a:bodyPr wrap="square" rtlCol="0">
            <a:spAutoFit/>
          </a:bodyPr>
          <a:lstStyle/>
          <a:p>
            <a:pPr marL="285750" lvl="0" indent="-285750" rtl="0">
              <a:spcAft>
                <a:spcPts val="600"/>
              </a:spcAft>
              <a:buFont typeface="Arial" panose="020B0604020202020204" pitchFamily="34" charset="0"/>
              <a:buChar char="•"/>
            </a:pPr>
            <a:r>
              <a:rPr lang="en-US" sz="2100" dirty="0">
                <a:cs typeface="Arial" panose="020B0604020202020204" pitchFamily="34" charset="0"/>
              </a:rPr>
              <a:t>Behandeln Sie Ihre Medicare-Karte und -Nummer wie Ihre Kreditkarte.</a:t>
            </a:r>
          </a:p>
          <a:p>
            <a:pPr marL="285750" lvl="0" indent="-285750" rtl="0">
              <a:spcAft>
                <a:spcPts val="600"/>
              </a:spcAft>
              <a:buFont typeface="Arial" panose="020B0604020202020204" pitchFamily="34" charset="0"/>
              <a:buChar char="•"/>
            </a:pPr>
            <a:r>
              <a:rPr lang="en-US" sz="2100" dirty="0">
                <a:cs typeface="Arial" panose="020B0604020202020204" pitchFamily="34" charset="0"/>
              </a:rPr>
              <a:t>Achten Sie auf Identitätsdiebstahl.</a:t>
            </a:r>
          </a:p>
          <a:p>
            <a:pPr marL="285750" lvl="0" indent="-285750" rtl="0">
              <a:spcAft>
                <a:spcPts val="600"/>
              </a:spcAft>
              <a:buFont typeface="Arial" panose="020B0604020202020204" pitchFamily="34" charset="0"/>
              <a:buChar char="•"/>
            </a:pPr>
            <a:r>
              <a:rPr lang="en-US" sz="2100" dirty="0">
                <a:cs typeface="Arial" panose="020B0604020202020204" pitchFamily="34" charset="0"/>
              </a:rPr>
              <a:t>Beachten Sie, dass Medicare Sie nicht anruft oder besucht, um Ihnen etwas zu verkaufen.</a:t>
            </a:r>
          </a:p>
          <a:p>
            <a:pPr marL="285750" lvl="0" indent="-285750" rtl="0">
              <a:spcAft>
                <a:spcPts val="600"/>
              </a:spcAft>
              <a:buFont typeface="Arial" panose="020B0604020202020204" pitchFamily="34" charset="0"/>
              <a:buChar char="•"/>
            </a:pPr>
            <a:r>
              <a:rPr lang="en-US" sz="2100" dirty="0">
                <a:cs typeface="Arial" panose="020B0604020202020204" pitchFamily="34" charset="0"/>
              </a:rPr>
              <a:t>Seien Sie vorsichtig bei Angeboten für „kostenlose“ medizinische Leistungen.  </a:t>
            </a:r>
          </a:p>
          <a:p>
            <a:pPr marL="285750" lvl="0" indent="-285750" rtl="0">
              <a:buFont typeface="Arial" panose="020B0604020202020204" pitchFamily="34" charset="0"/>
              <a:buChar char="•"/>
            </a:pPr>
            <a:r>
              <a:rPr lang="en-US" sz="2100" dirty="0">
                <a:cs typeface="Arial" panose="020B0604020202020204" pitchFamily="34" charset="0"/>
              </a:rPr>
              <a:t>Geben Sie es weiter!</a:t>
            </a:r>
          </a:p>
        </p:txBody>
      </p:sp>
      <p:grpSp>
        <p:nvGrpSpPr>
          <p:cNvPr id="12" name="Group 11"/>
          <p:cNvGrpSpPr/>
          <p:nvPr/>
        </p:nvGrpSpPr>
        <p:grpSpPr>
          <a:xfrm>
            <a:off x="1587898" y="2509296"/>
            <a:ext cx="3643477" cy="633600"/>
            <a:chOff x="3756367" y="93480"/>
            <a:chExt cx="3295029" cy="633600"/>
          </a:xfrm>
        </p:grpSpPr>
        <p:sp>
          <p:nvSpPr>
            <p:cNvPr id="13" name="Rectangle 12"/>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en-US" sz="2800" b="1" kern="1200">
                  <a:latin typeface="Arial" panose="020B0604020202020204" pitchFamily="34" charset="0"/>
                  <a:cs typeface="Arial" panose="020B0604020202020204" pitchFamily="34" charset="0"/>
                </a:rPr>
                <a:t>DONT‘s</a:t>
              </a:r>
            </a:p>
          </p:txBody>
        </p:sp>
      </p:grpSp>
      <p:sp>
        <p:nvSpPr>
          <p:cNvPr id="15" name="Rectangle 14"/>
          <p:cNvSpPr/>
          <p:nvPr/>
        </p:nvSpPr>
        <p:spPr>
          <a:xfrm>
            <a:off x="1591543" y="3394038"/>
            <a:ext cx="3639832" cy="1446550"/>
          </a:xfrm>
          <a:prstGeom prst="rect">
            <a:avLst/>
          </a:prstGeom>
        </p:spPr>
        <p:txBody>
          <a:bodyPr wrap="square" rtlCol="0">
            <a:spAutoFit/>
          </a:bodyPr>
          <a:lstStyle/>
          <a:p>
            <a:pPr marL="285750" lvl="0" indent="-285750" rtl="0">
              <a:buFont typeface="Arial" panose="020B0604020202020204" pitchFamily="34" charset="0"/>
              <a:buChar char="•"/>
            </a:pPr>
            <a:r>
              <a:rPr lang="en-US" sz="2200" dirty="0">
                <a:cs typeface="Arial" panose="020B0604020202020204" pitchFamily="34" charset="0"/>
              </a:rPr>
              <a:t>Geben Sie Ihre Medicare-Nummer nur an Ihren Arzt oder einen anderen Medicare-Anbieter weiter.</a:t>
            </a:r>
            <a:endParaRPr lang="en-US" sz="2200" dirty="0"/>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401822" y="4672173"/>
            <a:ext cx="2954564" cy="2080082"/>
          </a:xfrm>
          <a:prstGeom prst="rect">
            <a:avLst/>
          </a:prstGeom>
          <a:noFill/>
          <a:ln>
            <a:noFill/>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86</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Schützen Sie sich / verhindern Sie Betrug</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06356" y="4738973"/>
            <a:ext cx="3077828" cy="1982502"/>
          </a:xfrm>
          <a:prstGeom prst="rect">
            <a:avLst/>
          </a:prstGeom>
          <a:noFill/>
          <a:ln>
            <a:noFill/>
          </a:ln>
          <a:effectLst/>
        </p:spPr>
      </p:pic>
      <p:sp>
        <p:nvSpPr>
          <p:cNvPr id="8" name="Rectangle 7"/>
          <p:cNvSpPr/>
          <p:nvPr/>
        </p:nvSpPr>
        <p:spPr>
          <a:xfrm>
            <a:off x="1186229" y="1350561"/>
            <a:ext cx="6748001" cy="584775"/>
          </a:xfrm>
          <a:prstGeom prst="rect">
            <a:avLst/>
          </a:prstGeom>
        </p:spPr>
        <p:txBody>
          <a:bodyPr wrap="none" rtlCol="0">
            <a:spAutoFit/>
          </a:bodyPr>
          <a:lstStyle/>
          <a:p>
            <a:pPr rtl="0"/>
            <a:r>
              <a:rPr lang="en-US" sz="3200"/>
              <a:t>Schritt 2: </a:t>
            </a:r>
            <a:r>
              <a:rPr lang="en-US" sz="3200" b="1">
                <a:solidFill>
                  <a:srgbClr val="339966"/>
                </a:solidFill>
              </a:rPr>
              <a:t>Erkennen</a:t>
            </a:r>
            <a:r>
              <a:rPr lang="en-US" sz="3200">
                <a:solidFill>
                  <a:srgbClr val="339966"/>
                </a:solidFill>
              </a:rPr>
              <a:t> </a:t>
            </a:r>
            <a:r>
              <a:rPr lang="en-US" sz="3200"/>
              <a:t> Medicare-Betrug und -Missbrauch</a:t>
            </a:r>
            <a:endParaRPr lang="en-US" sz="3200" dirty="0"/>
          </a:p>
        </p:txBody>
      </p:sp>
      <p:sp>
        <p:nvSpPr>
          <p:cNvPr id="9" name="Rectangle 8"/>
          <p:cNvSpPr/>
          <p:nvPr/>
        </p:nvSpPr>
        <p:spPr>
          <a:xfrm>
            <a:off x="1432558" y="1935336"/>
            <a:ext cx="10196457" cy="2739211"/>
          </a:xfrm>
          <a:prstGeom prst="rect">
            <a:avLst/>
          </a:prstGeom>
        </p:spPr>
        <p:txBody>
          <a:bodyPr wrap="square" rtlCol="0">
            <a:spAutoFit/>
          </a:bodyPr>
          <a:lstStyle/>
          <a:p>
            <a:pPr marL="342900" indent="-342900" rtl="0">
              <a:spcBef>
                <a:spcPts val="600"/>
              </a:spcBef>
              <a:spcAft>
                <a:spcPts val="600"/>
              </a:spcAft>
              <a:buFont typeface="Arial" panose="020B0604020202020204" pitchFamily="34" charset="0"/>
              <a:buChar char="•"/>
              <a:defRPr/>
            </a:pPr>
            <a:r>
              <a:rPr lang="en-US" sz="2400" dirty="0">
                <a:cs typeface="Arial" panose="020B0604020202020204" pitchFamily="34" charset="0"/>
              </a:rPr>
              <a:t>Lesen Sie immer diese </a:t>
            </a:r>
            <a:r>
              <a:rPr lang="en-US" sz="2400" b="1" dirty="0">
                <a:cs typeface="Arial" panose="020B0604020202020204" pitchFamily="34" charset="0"/>
              </a:rPr>
              <a:t>Medicare Summary Notices (MSNs)!</a:t>
            </a:r>
            <a:endParaRPr lang="en-US" sz="2400" dirty="0">
              <a:cs typeface="Arial" panose="020B0604020202020204" pitchFamily="34" charset="0"/>
            </a:endParaRPr>
          </a:p>
          <a:p>
            <a:pPr marL="342900" indent="-342900" rtl="0">
              <a:spcBef>
                <a:spcPts val="600"/>
              </a:spcBef>
              <a:spcAft>
                <a:spcPts val="600"/>
              </a:spcAft>
              <a:buFont typeface="Arial" panose="020B0604020202020204" pitchFamily="34" charset="0"/>
              <a:buChar char="•"/>
              <a:defRPr/>
            </a:pPr>
            <a:r>
              <a:rPr lang="en-US" sz="2400" dirty="0">
                <a:cs typeface="Arial" panose="020B0604020202020204" pitchFamily="34" charset="0"/>
              </a:rPr>
              <a:t>Greifen Sie online auf Ihre Medicare-Informationen zu unter </a:t>
            </a:r>
            <a:r>
              <a:rPr lang="en-US" sz="2400" dirty="0">
                <a:solidFill>
                  <a:srgbClr val="00B050"/>
                </a:solidFill>
                <a:cs typeface="Arial" panose="020B0604020202020204" pitchFamily="34" charset="0"/>
                <a:hlinkClick r:id="rId4"/>
              </a:rPr>
              <a:t>www.MyMedicare.gov</a:t>
            </a:r>
            <a:r>
              <a:rPr lang="en-US" sz="2400" dirty="0">
                <a:solidFill>
                  <a:srgbClr val="00B050"/>
                </a:solidFill>
                <a:cs typeface="Arial" panose="020B0604020202020204" pitchFamily="34" charset="0"/>
              </a:rPr>
              <a:t>.</a:t>
            </a:r>
          </a:p>
          <a:p>
            <a:pPr marL="342900" indent="-342900" rtl="0">
              <a:spcBef>
                <a:spcPts val="600"/>
              </a:spcBef>
              <a:spcAft>
                <a:spcPts val="600"/>
              </a:spcAft>
              <a:buFont typeface="Arial" panose="020B0604020202020204" pitchFamily="34" charset="0"/>
              <a:buChar char="•"/>
              <a:defRPr/>
            </a:pPr>
            <a:r>
              <a:rPr lang="en-US" sz="2400" dirty="0">
                <a:cs typeface="Arial" panose="020B0604020202020204" pitchFamily="34" charset="0"/>
              </a:rPr>
              <a:t>Erstellen Sie ein </a:t>
            </a:r>
            <a:r>
              <a:rPr lang="en-US" sz="2400" b="1" dirty="0">
                <a:cs typeface="Arial" panose="020B0604020202020204" pitchFamily="34" charset="0"/>
              </a:rPr>
              <a:t>persönliches Gesundheitstagebuch:</a:t>
            </a:r>
          </a:p>
          <a:p>
            <a:pPr marL="742950" lvl="1" indent="-285750" rtl="0">
              <a:spcBef>
                <a:spcPts val="600"/>
              </a:spcBef>
              <a:spcAft>
                <a:spcPts val="600"/>
              </a:spcAft>
              <a:buFont typeface="Arial" panose="020B0604020202020204" pitchFamily="34" charset="0"/>
              <a:buChar char="•"/>
              <a:defRPr/>
            </a:pPr>
            <a:r>
              <a:rPr lang="en-US" sz="2000" dirty="0">
                <a:cs typeface="Arial" panose="020B0604020202020204" pitchFamily="34" charset="0"/>
              </a:rPr>
              <a:t>Notieren Sie Arztbesuche, Tests und Eingriffe im Tagebuch und nehmen Sie es zu Ihren Terminen mit.</a:t>
            </a:r>
          </a:p>
          <a:p>
            <a:pPr marL="742950" lvl="1" indent="-285750" rtl="0">
              <a:spcBef>
                <a:spcPts val="600"/>
              </a:spcBef>
              <a:spcAft>
                <a:spcPts val="600"/>
              </a:spcAft>
              <a:buFont typeface="Arial" panose="020B0604020202020204" pitchFamily="34" charset="0"/>
              <a:buChar char="•"/>
              <a:defRPr/>
            </a:pPr>
            <a:r>
              <a:rPr lang="en-US" sz="2000" dirty="0">
                <a:cs typeface="Arial" panose="020B0604020202020204" pitchFamily="34" charset="0"/>
              </a:rPr>
              <a:t>Vergleichen Sie Ihre MSNs und andere Angaben mit Ihrem Tagebuch, um sicherzustellen, dass sie korrekt sind.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87</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Schützen Sie sich / verhindern Sie Betrug</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121448" y="1336041"/>
            <a:ext cx="9228808" cy="584775"/>
          </a:xfrm>
          <a:prstGeom prst="rect">
            <a:avLst/>
          </a:prstGeom>
        </p:spPr>
        <p:txBody>
          <a:bodyPr wrap="none" rtlCol="0">
            <a:spAutoFit/>
          </a:bodyPr>
          <a:lstStyle/>
          <a:p>
            <a:pPr rtl="0"/>
            <a:r>
              <a:rPr lang="en-US" sz="3200" dirty="0">
                <a:latin typeface="Arial" panose="020B0604020202020204" pitchFamily="34" charset="0"/>
                <a:cs typeface="Arial" panose="020B0604020202020204" pitchFamily="34" charset="0"/>
              </a:rPr>
              <a:t>Überprüfen Sie immer Ihre </a:t>
            </a:r>
            <a:r>
              <a:rPr lang="en-US" sz="3200" b="1" dirty="0">
                <a:latin typeface="Arial" panose="020B0604020202020204" pitchFamily="34" charset="0"/>
                <a:cs typeface="Arial" panose="020B0604020202020204" pitchFamily="34" charset="0"/>
              </a:rPr>
              <a:t>Medicare-Zusammenfassung!</a:t>
            </a:r>
          </a:p>
        </p:txBody>
      </p:sp>
      <p:sp>
        <p:nvSpPr>
          <p:cNvPr id="3" name="Rectangle 2"/>
          <p:cNvSpPr/>
          <p:nvPr/>
        </p:nvSpPr>
        <p:spPr>
          <a:xfrm>
            <a:off x="4846408" y="2089567"/>
            <a:ext cx="7058721" cy="4329390"/>
          </a:xfrm>
          <a:prstGeom prst="rect">
            <a:avLst/>
          </a:prstGeom>
        </p:spPr>
        <p:txBody>
          <a:bodyPr wrap="square" rtlCol="0">
            <a:spAutoFit/>
          </a:bodyPr>
          <a:lstStyle/>
          <a:p>
            <a:pPr marL="342900" indent="-342900" rtl="0">
              <a:spcAft>
                <a:spcPts val="1000"/>
              </a:spcAft>
              <a:buFont typeface="Wingdings" panose="05000000000000000000" pitchFamily="2" charset="2"/>
              <a:buChar char="§"/>
            </a:pPr>
            <a:r>
              <a:rPr lang="en-US" sz="2200" dirty="0">
                <a:cs typeface="Arial" panose="020B0604020202020204" pitchFamily="34" charset="0"/>
              </a:rPr>
              <a:t>Das ist keine Rechnung. Wird vierteljährlich verschickt.</a:t>
            </a:r>
          </a:p>
          <a:p>
            <a:pPr marL="342900" indent="-342900" rtl="0">
              <a:spcAft>
                <a:spcPts val="1000"/>
              </a:spcAft>
              <a:buFont typeface="Wingdings" panose="05000000000000000000" pitchFamily="2" charset="2"/>
              <a:buChar char="§"/>
            </a:pPr>
            <a:r>
              <a:rPr lang="en-US" sz="2200" dirty="0">
                <a:cs typeface="Arial" panose="020B0604020202020204" pitchFamily="34" charset="0"/>
              </a:rPr>
              <a:t>Überprüfen Sie Name, Adresse und Medicare-Nummer auf Richtigkeit.</a:t>
            </a:r>
          </a:p>
          <a:p>
            <a:pPr marL="342900" indent="-342900" rtl="0">
              <a:spcAft>
                <a:spcPts val="1000"/>
              </a:spcAft>
              <a:buFont typeface="Wingdings" panose="05000000000000000000" pitchFamily="2" charset="2"/>
              <a:buChar char="§"/>
            </a:pPr>
            <a:r>
              <a:rPr lang="en-US" sz="2200" dirty="0">
                <a:cs typeface="Arial" panose="020B0604020202020204" pitchFamily="34" charset="0"/>
              </a:rPr>
              <a:t>Haben Sie den Service erhalten?	</a:t>
            </a:r>
          </a:p>
          <a:p>
            <a:pPr marL="342900" indent="-342900" rtl="0">
              <a:spcAft>
                <a:spcPts val="1000"/>
              </a:spcAft>
              <a:buFont typeface="Wingdings" panose="05000000000000000000" pitchFamily="2" charset="2"/>
              <a:buChar char="§"/>
            </a:pPr>
            <a:r>
              <a:rPr lang="en-US" sz="2200" dirty="0">
                <a:cs typeface="Arial" panose="020B0604020202020204" pitchFamily="34" charset="0"/>
              </a:rPr>
              <a:t>Stellen Sie sicher, dass der Anspruch bearbeitet und bezahlt wird. Wenn der Artikel abgelehnt wird, rufen Sie die Arztpraxis an, um sicherzustellen, dass der Anspruch richtig codiert wurde. Wenn nicht, kann das Büro erneut vorlegen.</a:t>
            </a:r>
          </a:p>
          <a:p>
            <a:pPr marL="342900" indent="-342900" rtl="0">
              <a:spcAft>
                <a:spcPts val="600"/>
              </a:spcAft>
              <a:buFont typeface="Wingdings" panose="05000000000000000000" pitchFamily="2" charset="2"/>
              <a:buChar char="§"/>
            </a:pPr>
            <a:r>
              <a:rPr lang="en-US" sz="2200" dirty="0">
                <a:cs typeface="Arial" panose="020B0604020202020204" pitchFamily="34" charset="0"/>
              </a:rPr>
              <a:t>Im Falle einer Ablehnung haben Sie das Recht, Berufung einzulegen.  Die Einspruchsfrist beträgt 120 Tage.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4" y="2089568"/>
            <a:ext cx="4238424" cy="4131123"/>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88</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Schützen Sie sich / verhindern Sie Betrug</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1300516" y="1437456"/>
            <a:ext cx="9941376" cy="1077218"/>
          </a:xfrm>
          <a:prstGeom prst="rect">
            <a:avLst/>
          </a:prstGeom>
        </p:spPr>
        <p:txBody>
          <a:bodyPr wrap="none" rtlCol="0">
            <a:spAutoFit/>
          </a:bodyPr>
          <a:lstStyle/>
          <a:p>
            <a:pPr rtl="0"/>
            <a:r>
              <a:rPr lang="en-US" sz="3200" dirty="0"/>
              <a:t>Schritt 3:</a:t>
            </a:r>
            <a:r>
              <a:rPr lang="en-US" sz="3200" b="1" dirty="0"/>
              <a:t> </a:t>
            </a:r>
            <a:r>
              <a:rPr lang="en-US" sz="3200" b="1" dirty="0">
                <a:solidFill>
                  <a:srgbClr val="339966"/>
                </a:solidFill>
              </a:rPr>
              <a:t>Melden Sie </a:t>
            </a:r>
            <a:r>
              <a:rPr lang="en-US" sz="3200" dirty="0"/>
              <a:t>mutmaßlichen Medicare-Betrug und </a:t>
            </a:r>
            <a:endParaRPr lang="hu-HU" sz="3200" dirty="0"/>
          </a:p>
          <a:p>
            <a:pPr rtl="0"/>
            <a:r>
              <a:rPr lang="en-US" sz="3200" dirty="0"/>
              <a:t>-Missbrauch</a:t>
            </a:r>
          </a:p>
        </p:txBody>
      </p:sp>
      <p:sp>
        <p:nvSpPr>
          <p:cNvPr id="8" name="Rectangle 7"/>
          <p:cNvSpPr/>
          <p:nvPr/>
        </p:nvSpPr>
        <p:spPr>
          <a:xfrm>
            <a:off x="3208775" y="2514674"/>
            <a:ext cx="7520185" cy="3262432"/>
          </a:xfrm>
          <a:prstGeom prst="rect">
            <a:avLst/>
          </a:prstGeom>
        </p:spPr>
        <p:txBody>
          <a:bodyPr wrap="square" rtlCol="0">
            <a:spAutoFit/>
          </a:bodyPr>
          <a:lstStyle/>
          <a:p>
            <a:pPr marL="514350" indent="-514350" rtl="0">
              <a:spcBef>
                <a:spcPts val="600"/>
              </a:spcBef>
              <a:spcAft>
                <a:spcPts val="600"/>
              </a:spcAft>
              <a:buFont typeface="Arial" panose="020B0604020202020204" pitchFamily="34" charset="0"/>
              <a:buChar char="•"/>
            </a:pPr>
            <a:r>
              <a:rPr lang="en-US" sz="2400" dirty="0">
                <a:cs typeface="Arial" panose="020B0604020202020204" pitchFamily="34" charset="0"/>
              </a:rPr>
              <a:t>Rufen Sie den Anbieter an.</a:t>
            </a:r>
          </a:p>
          <a:p>
            <a:pPr marL="514350" indent="-514350" rtl="0">
              <a:spcBef>
                <a:spcPts val="600"/>
              </a:spcBef>
              <a:spcAft>
                <a:spcPts val="600"/>
              </a:spcAft>
              <a:buFont typeface="Arial" panose="020B0604020202020204" pitchFamily="34" charset="0"/>
              <a:buChar char="•"/>
            </a:pPr>
            <a:r>
              <a:rPr lang="en-US" sz="2400" dirty="0">
                <a:cs typeface="Arial" panose="020B0604020202020204" pitchFamily="34" charset="0"/>
              </a:rPr>
              <a:t>Sammeln Sie Informationen und Dokumentation.</a:t>
            </a:r>
          </a:p>
          <a:p>
            <a:pPr marL="514350" indent="-514350" rtl="0">
              <a:spcBef>
                <a:spcPts val="600"/>
              </a:spcBef>
              <a:spcAft>
                <a:spcPts val="600"/>
              </a:spcAft>
              <a:buFont typeface="Arial" panose="020B0604020202020204" pitchFamily="34" charset="0"/>
              <a:buChar char="•"/>
            </a:pPr>
            <a:r>
              <a:rPr lang="en-US" sz="2400" dirty="0">
                <a:cs typeface="Arial" panose="020B0604020202020204" pitchFamily="34" charset="0"/>
              </a:rPr>
              <a:t>Kontaktieren Sie </a:t>
            </a:r>
            <a:r>
              <a:rPr lang="en-US" sz="2400" b="1" dirty="0">
                <a:cs typeface="Arial" panose="020B0604020202020204" pitchFamily="34" charset="0"/>
              </a:rPr>
              <a:t>WI Senior Medicare Patrol (SMP)</a:t>
            </a:r>
            <a:r>
              <a:rPr lang="en-US" sz="2400" dirty="0">
                <a:cs typeface="Arial" panose="020B0604020202020204" pitchFamily="34" charset="0"/>
              </a:rPr>
              <a:t>:</a:t>
            </a:r>
          </a:p>
          <a:p>
            <a:pPr marL="971550" lvl="1" indent="-514350" rtl="0">
              <a:spcBef>
                <a:spcPts val="600"/>
              </a:spcBef>
              <a:spcAft>
                <a:spcPts val="600"/>
              </a:spcAft>
              <a:buFont typeface="Arial" panose="020B0604020202020204" pitchFamily="34" charset="0"/>
              <a:buChar char="•"/>
            </a:pPr>
            <a:r>
              <a:rPr lang="en-US" sz="2200" dirty="0">
                <a:cs typeface="Arial" panose="020B0604020202020204" pitchFamily="34" charset="0"/>
              </a:rPr>
              <a:t>Jetzt kostenlos anrufen: </a:t>
            </a:r>
            <a:r>
              <a:rPr lang="en-US" sz="2200" b="1" dirty="0">
                <a:cs typeface="Arial" panose="020B0604020202020204" pitchFamily="34" charset="0"/>
              </a:rPr>
              <a:t>1-888-818-2611</a:t>
            </a:r>
            <a:r>
              <a:rPr lang="en-US" sz="2200" dirty="0">
                <a:cs typeface="Arial" panose="020B0604020202020204" pitchFamily="34" charset="0"/>
              </a:rPr>
              <a:t>  </a:t>
            </a:r>
            <a:r>
              <a:rPr lang="en-US" sz="2200" i="1" dirty="0">
                <a:cs typeface="Arial" panose="020B0604020202020204" pitchFamily="34" charset="0"/>
              </a:rPr>
              <a:t> (Kostenlos und vertraulich!)</a:t>
            </a:r>
          </a:p>
          <a:p>
            <a:pPr marL="1143000" lvl="2" indent="-285750" rtl="0">
              <a:spcAft>
                <a:spcPts val="600"/>
              </a:spcAft>
              <a:buFont typeface="Arial" panose="020B0604020202020204" pitchFamily="34" charset="0"/>
              <a:buChar char="•"/>
            </a:pPr>
            <a:r>
              <a:rPr lang="en-US" sz="2200" dirty="0">
                <a:cs typeface="Arial" panose="020B0604020202020204" pitchFamily="34" charset="0"/>
              </a:rPr>
              <a:t>Um mutmaßlichen Betrug/Missbrauch zu melden.</a:t>
            </a:r>
          </a:p>
          <a:p>
            <a:pPr marL="1143000" lvl="2" indent="-285750" rtl="0">
              <a:spcAft>
                <a:spcPts val="600"/>
              </a:spcAft>
              <a:buFont typeface="Arial" panose="020B0604020202020204" pitchFamily="34" charset="0"/>
              <a:buChar char="•"/>
            </a:pPr>
            <a:r>
              <a:rPr lang="en-US" sz="2200" dirty="0">
                <a:cs typeface="Arial" panose="020B0604020202020204" pitchFamily="34" charset="0"/>
              </a:rPr>
              <a:t>Für Schulungen, Referenten und/oder Materialien.</a:t>
            </a:r>
          </a:p>
          <a:p>
            <a:pPr marL="1143000" lvl="2" indent="-285750" rtl="0">
              <a:spcAft>
                <a:spcPts val="600"/>
              </a:spcAft>
              <a:buFont typeface="Arial" panose="020B0604020202020204" pitchFamily="34" charset="0"/>
              <a:buChar char="•"/>
            </a:pPr>
            <a:r>
              <a:rPr lang="en-US" sz="2200" dirty="0">
                <a:cs typeface="Arial" panose="020B0604020202020204" pitchFamily="34" charset="0"/>
              </a:rPr>
              <a:t>Als Freiwilliger im SMP-Programm mitarbeiten.</a:t>
            </a:r>
            <a:endParaRPr lang="en-US" sz="22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rtlCol="0"/>
          <a:lstStyle/>
          <a:p>
            <a:pPr rtl="0"/>
            <a:fld id="{844A7B69-93E2-4D34-896D-EFDD7F03AB74}" type="slidenum">
              <a:rPr lang="en-US" smtClean="0"/>
              <a:t>89</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Überprüfung – Ihre Versicherungsoptionen</a:t>
            </a:r>
          </a:p>
          <a:p>
            <a:pPr algn="ctr" rtl="0"/>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sz="2800" b="1">
                <a:solidFill>
                  <a:srgbClr val="000000"/>
                </a:solidFill>
              </a:rPr>
              <a:t>Original Medicare</a:t>
            </a:r>
          </a:p>
        </p:txBody>
      </p:sp>
      <p:sp>
        <p:nvSpPr>
          <p:cNvPr id="31" name="TextBox 23"/>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sz="2400" b="1">
                <a:solidFill>
                  <a:srgbClr val="000000"/>
                </a:solidFill>
              </a:rPr>
              <a:t> </a:t>
            </a:r>
            <a:r>
              <a:rPr lang="en-US" sz="2800" b="1">
                <a:solidFill>
                  <a:srgbClr val="000000"/>
                </a:solidFill>
              </a:rPr>
              <a:t>Medicare-Vorteilsplan</a:t>
            </a:r>
          </a:p>
        </p:txBody>
      </p:sp>
      <p:sp>
        <p:nvSpPr>
          <p:cNvPr id="32" name="Rectangle 31" descr="Hospital Insurance" title="Part A"/>
          <p:cNvSpPr/>
          <p:nvPr/>
        </p:nvSpPr>
        <p:spPr bwMode="auto">
          <a:xfrm>
            <a:off x="484094" y="2468523"/>
            <a:ext cx="2859865"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A</a:t>
            </a:r>
          </a:p>
          <a:p>
            <a:pPr algn="ctr" rtl="0">
              <a:defRPr/>
            </a:pPr>
            <a:r>
              <a:rPr lang="en-US" sz="2000" dirty="0">
                <a:solidFill>
                  <a:prstClr val="black"/>
                </a:solidFill>
              </a:rPr>
              <a:t>Krankenhausversicherung</a:t>
            </a:r>
          </a:p>
        </p:txBody>
      </p:sp>
      <p:sp>
        <p:nvSpPr>
          <p:cNvPr id="33" name="Rectangle 32" descr="Medical Insurance" title="Part B"/>
          <p:cNvSpPr/>
          <p:nvPr/>
        </p:nvSpPr>
        <p:spPr bwMode="auto">
          <a:xfrm>
            <a:off x="3647172" y="2489160"/>
            <a:ext cx="2667000"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B</a:t>
            </a:r>
          </a:p>
          <a:p>
            <a:pPr algn="ctr" rtl="0">
              <a:defRPr/>
            </a:pPr>
            <a:r>
              <a:rPr lang="en-US" sz="2000" dirty="0">
                <a:solidFill>
                  <a:prstClr val="black"/>
                </a:solidFill>
              </a:rPr>
              <a:t>Krankenversicherung</a:t>
            </a:r>
          </a:p>
        </p:txBody>
      </p:sp>
      <p:cxnSp>
        <p:nvCxnSpPr>
          <p:cNvPr id="35" name="Straight Arrow Connector 34"/>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p:cNvSpPr/>
          <p:nvPr/>
        </p:nvSpPr>
        <p:spPr bwMode="auto">
          <a:xfrm>
            <a:off x="542832" y="4303673"/>
            <a:ext cx="2859865"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white"/>
                </a:solidFill>
              </a:rPr>
              <a:t>Medicare-Zusatzversicherung (Medigap).</a:t>
            </a:r>
          </a:p>
        </p:txBody>
      </p:sp>
      <p:sp>
        <p:nvSpPr>
          <p:cNvPr id="40" name="Rectangle 39" descr="Precription Drug Coverage" title="Part D"/>
          <p:cNvSpPr/>
          <p:nvPr/>
        </p:nvSpPr>
        <p:spPr bwMode="auto">
          <a:xfrm>
            <a:off x="3505973" y="4267160"/>
            <a:ext cx="285986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D</a:t>
            </a:r>
          </a:p>
          <a:p>
            <a:pPr algn="ctr" rtl="0">
              <a:defRPr/>
            </a:pPr>
            <a:r>
              <a:rPr lang="en-US" sz="2000" dirty="0">
                <a:solidFill>
                  <a:prstClr val="black"/>
                </a:solidFill>
              </a:rPr>
              <a:t>Kostenübernahme verschreibungspflichtiger Medikamente</a:t>
            </a:r>
          </a:p>
        </p:txBody>
      </p:sp>
      <p:sp>
        <p:nvSpPr>
          <p:cNvPr id="41" name="TextBox 3"/>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lang="en-US" b="1">
                <a:solidFill>
                  <a:srgbClr val="000000"/>
                </a:solidFill>
              </a:rPr>
              <a:t>Du kannst hinzufügen</a:t>
            </a:r>
          </a:p>
        </p:txBody>
      </p:sp>
      <p:sp>
        <p:nvSpPr>
          <p:cNvPr id="57" name="Rectangle 56" descr="Combines Part A, B and usually D" title="Part C"/>
          <p:cNvSpPr/>
          <p:nvPr/>
        </p:nvSpPr>
        <p:spPr bwMode="auto">
          <a:xfrm>
            <a:off x="7504339" y="2175431"/>
            <a:ext cx="3344518"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C</a:t>
            </a:r>
          </a:p>
          <a:p>
            <a:pPr algn="ctr" rtl="0">
              <a:defRPr/>
            </a:pPr>
            <a:r>
              <a:rPr lang="en-US" sz="2000" dirty="0">
                <a:solidFill>
                  <a:prstClr val="black"/>
                </a:solidFill>
              </a:rPr>
              <a:t>Kombiniert Teil A und Teil B</a:t>
            </a:r>
          </a:p>
        </p:txBody>
      </p:sp>
      <p:sp>
        <p:nvSpPr>
          <p:cNvPr id="58" name="TextBox 22"/>
          <p:cNvSpPr txBox="1">
            <a:spLocks noChangeArrowheads="1"/>
          </p:cNvSpPr>
          <p:nvPr/>
        </p:nvSpPr>
        <p:spPr bwMode="auto">
          <a:xfrm>
            <a:off x="6884894" y="3390969"/>
            <a:ext cx="5307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lang="en-US" b="1" dirty="0">
                <a:solidFill>
                  <a:srgbClr val="000000"/>
                </a:solidFill>
              </a:rPr>
              <a:t>Kann enthalten oder Sie können hinzufügen</a:t>
            </a:r>
          </a:p>
        </p:txBody>
      </p:sp>
      <p:sp>
        <p:nvSpPr>
          <p:cNvPr id="59" name="Rectangle 58" descr="Prescription Drug coverage. Most Part C plans cover prescription drugs." title="Prescription Drug coverage"/>
          <p:cNvSpPr/>
          <p:nvPr/>
        </p:nvSpPr>
        <p:spPr bwMode="auto">
          <a:xfrm>
            <a:off x="6884894" y="3796091"/>
            <a:ext cx="5236545" cy="265778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en-US" sz="2000" b="1" dirty="0">
                <a:solidFill>
                  <a:prstClr val="black"/>
                </a:solidFill>
              </a:rPr>
              <a:t>Teil D</a:t>
            </a:r>
          </a:p>
          <a:p>
            <a:pPr algn="ctr" rtl="0">
              <a:defRPr/>
            </a:pPr>
            <a:r>
              <a:rPr lang="en-US" sz="2000" dirty="0">
                <a:solidFill>
                  <a:prstClr val="black"/>
                </a:solidFill>
              </a:rPr>
              <a:t>Kostenübernahme verschreibungspflichtiger Medikamente</a:t>
            </a:r>
          </a:p>
          <a:p>
            <a:pPr algn="ctr" rtl="0">
              <a:defRPr/>
            </a:pPr>
            <a:r>
              <a:rPr lang="en-US" sz="2000" dirty="0">
                <a:solidFill>
                  <a:prstClr val="black"/>
                </a:solidFill>
              </a:rPr>
              <a:t>(Die meisten Teil-C-Pläne decken verschreibungspflichtige Medikamente ab. Möglicherweise können Sie zu </a:t>
            </a:r>
            <a:r>
              <a:rPr lang="en-US" sz="2000" b="1" dirty="0">
                <a:solidFill>
                  <a:prstClr val="black"/>
                </a:solidFill>
              </a:rPr>
              <a:t>einigen</a:t>
            </a:r>
            <a:r>
              <a:rPr lang="en-US" sz="2000" dirty="0">
                <a:solidFill>
                  <a:prstClr val="black"/>
                </a:solidFill>
              </a:rPr>
              <a:t> Tarifarten eine Arzneimittelversicherung hinzufügen, sofern </a:t>
            </a:r>
            <a:r>
              <a:rPr lang="en-US" sz="2000" i="1" dirty="0">
                <a:solidFill>
                  <a:prstClr val="black"/>
                </a:solidFill>
              </a:rPr>
              <a:t>diese nicht</a:t>
            </a:r>
            <a:r>
              <a:rPr lang="en-US" sz="2000" dirty="0">
                <a:solidFill>
                  <a:prstClr val="black"/>
                </a:solidFill>
              </a:rPr>
              <a:t> bereits enthalten ist.)</a:t>
            </a:r>
          </a:p>
        </p:txBody>
      </p:sp>
      <p:cxnSp>
        <p:nvCxnSpPr>
          <p:cNvPr id="62" name="Straight Arrow Connector 61"/>
          <p:cNvCxnSpPr>
            <a:cxnSpLocks/>
          </p:cNvCxnSpPr>
          <p:nvPr/>
        </p:nvCxnSpPr>
        <p:spPr>
          <a:xfrm flipV="1">
            <a:off x="6748706" y="4963698"/>
            <a:ext cx="417008" cy="5684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flipH="1" flipV="1">
            <a:off x="6202357" y="4954106"/>
            <a:ext cx="382868" cy="5757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365298" y="5596801"/>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t>Und/oder </a:t>
            </a:r>
          </a:p>
          <a:p>
            <a:pPr algn="ctr" rtl="0"/>
            <a:r>
              <a:rPr lang="en-US"/>
              <a:t>SeniorCare!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7" grpId="0" animBg="1"/>
      <p:bldP spid="58" grpId="0"/>
      <p:bldP spid="59"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499" y="1435433"/>
            <a:ext cx="9144000" cy="650915"/>
          </a:xfrm>
        </p:spPr>
        <p:txBody>
          <a:bodyPr rtlCol="0">
            <a:normAutofit/>
          </a:bodyPr>
          <a:lstStyle/>
          <a:p>
            <a:pPr rtl="0"/>
            <a:r>
              <a:rPr lang="en-US" sz="3600" b="1">
                <a:latin typeface="Arial" panose="020B0604020202020204" pitchFamily="34" charset="0"/>
                <a:cs typeface="Arial" panose="020B0604020202020204" pitchFamily="34" charset="0"/>
              </a:rPr>
              <a:t>Medicare-Karte </a:t>
            </a:r>
          </a:p>
        </p:txBody>
      </p:sp>
      <p:sp>
        <p:nvSpPr>
          <p:cNvPr id="3" name="Subtitle 2"/>
          <p:cNvSpPr>
            <a:spLocks noGrp="1"/>
          </p:cNvSpPr>
          <p:nvPr>
            <p:ph type="subTitle" idx="1"/>
          </p:nvPr>
        </p:nvSpPr>
        <p:spPr>
          <a:xfrm>
            <a:off x="3353026" y="4538346"/>
            <a:ext cx="5574489" cy="1230944"/>
          </a:xfrm>
        </p:spPr>
        <p:txBody>
          <a:bodyPr rtlCol="0"/>
          <a:lstStyle/>
          <a:p>
            <a:pPr rtl="0"/>
            <a:endParaRPr lang="en-US" dirty="0"/>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Anmeldung bei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medicare card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03013" y="1210157"/>
            <a:ext cx="10614810" cy="1200329"/>
          </a:xfrm>
          <a:prstGeom prst="rect">
            <a:avLst/>
          </a:prstGeom>
        </p:spPr>
        <p:txBody>
          <a:bodyPr wrap="square" rtlCol="0">
            <a:spAutoFit/>
          </a:bodyPr>
          <a:lstStyle/>
          <a:p>
            <a:pPr rtl="0">
              <a:spcAft>
                <a:spcPts val="1200"/>
              </a:spcAft>
              <a:defRPr/>
            </a:pPr>
            <a:r>
              <a:rPr lang="en-US" sz="3600" dirty="0">
                <a:cs typeface="Arial" panose="020B0604020202020204" pitchFamily="34" charset="0"/>
              </a:rPr>
              <a:t>Für </a:t>
            </a:r>
            <a:r>
              <a:rPr lang="en-US" sz="3600" b="1" dirty="0">
                <a:cs typeface="Arial" panose="020B0604020202020204" pitchFamily="34" charset="0"/>
              </a:rPr>
              <a:t>kostenlose und unvoreingenommene Hilfe bei Medicare </a:t>
            </a:r>
            <a:r>
              <a:rPr lang="en-US" sz="3600" dirty="0">
                <a:cs typeface="Arial" panose="020B0604020202020204" pitchFamily="34" charset="0"/>
              </a:rPr>
              <a:t>wenden Sie sich an das Wisconsin State Health Insurance Assistance Program:</a:t>
            </a:r>
          </a:p>
        </p:txBody>
      </p:sp>
      <p:sp>
        <p:nvSpPr>
          <p:cNvPr id="6" name="Slide Number Placeholder 5"/>
          <p:cNvSpPr>
            <a:spLocks noGrp="1"/>
          </p:cNvSpPr>
          <p:nvPr>
            <p:ph type="sldNum" sz="quarter" idx="12"/>
          </p:nvPr>
        </p:nvSpPr>
        <p:spPr/>
        <p:txBody>
          <a:bodyPr rtlCol="0"/>
          <a:lstStyle/>
          <a:p>
            <a:pPr rtl="0"/>
            <a:fld id="{844A7B69-93E2-4D34-896D-EFDD7F03AB74}" type="slidenum">
              <a:rPr lang="en-US" smtClean="0"/>
              <a:t>90</a:t>
            </a:fld>
            <a:endParaRPr lang="en-US"/>
          </a:p>
        </p:txBody>
      </p:sp>
      <p:sp>
        <p:nvSpPr>
          <p:cNvPr id="4" name="TextBox 3"/>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en-US" sz="4000">
                <a:solidFill>
                  <a:schemeClr val="bg1"/>
                </a:solidFill>
                <a:latin typeface="Arial" panose="020B0604020202020204" pitchFamily="34" charset="0"/>
                <a:cs typeface="Arial" panose="020B0604020202020204" pitchFamily="34" charset="0"/>
              </a:rPr>
              <a:t>Lokale Hilfe für Menschen mit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descr="Logo, company nam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235561"/>
            <a:ext cx="2941025" cy="3120789"/>
          </a:xfrm>
          <a:prstGeom prst="rect">
            <a:avLst/>
          </a:prstGeom>
        </p:spPr>
      </p:pic>
      <p:sp>
        <p:nvSpPr>
          <p:cNvPr id="10" name="TextBox 9"/>
          <p:cNvSpPr txBox="1"/>
          <p:nvPr/>
        </p:nvSpPr>
        <p:spPr>
          <a:xfrm>
            <a:off x="3952247" y="3235419"/>
            <a:ext cx="7968343" cy="2138045"/>
          </a:xfrm>
          <a:prstGeom prst="rect">
            <a:avLst/>
          </a:prstGeom>
          <a:noFill/>
        </p:spPr>
        <p:txBody>
          <a:bodyPr wrap="square" rtlCol="0">
            <a:spAutoFit/>
          </a:bodyPr>
          <a:lstStyle/>
          <a:p>
            <a:pPr marL="457200" indent="-457200" rtl="0">
              <a:spcAft>
                <a:spcPts val="600"/>
              </a:spcAft>
              <a:buFont typeface="Arial" panose="020B0604020202020204" pitchFamily="34" charset="0"/>
              <a:buChar char="•"/>
              <a:defRPr/>
            </a:pPr>
            <a:r>
              <a:rPr lang="en-US" sz="3200" dirty="0">
                <a:cs typeface="Arial" panose="020B0604020202020204" pitchFamily="34" charset="0"/>
              </a:rPr>
              <a:t>Medigap-Helpline: 1-800-242-1060</a:t>
            </a:r>
          </a:p>
          <a:p>
            <a:pPr marL="457200" indent="-457200" rtl="0">
              <a:spcAft>
                <a:spcPts val="600"/>
              </a:spcAft>
              <a:buFont typeface="Arial" panose="020B0604020202020204" pitchFamily="34" charset="0"/>
              <a:buChar char="•"/>
              <a:defRPr/>
            </a:pPr>
            <a:r>
              <a:rPr lang="en-US" sz="3200" dirty="0">
                <a:cs typeface="Arial" panose="020B0604020202020204" pitchFamily="34" charset="0"/>
              </a:rPr>
              <a:t>Besuchen Sie die Website des Wisconsin Department of Health Services unter </a:t>
            </a:r>
            <a:br>
              <a:rPr lang="en-US" sz="3200" dirty="0">
                <a:cs typeface="Arial" panose="020B0604020202020204" pitchFamily="34" charset="0"/>
              </a:rPr>
            </a:br>
            <a:r>
              <a:rPr lang="en-US" sz="3200" dirty="0">
                <a:cs typeface="Arial" panose="020B0604020202020204" pitchFamily="34" charset="0"/>
                <a:hlinkClick r:id="rId4"/>
              </a:rPr>
              <a:t>dhs.wi.gov/medicare-help</a:t>
            </a:r>
            <a:r>
              <a:rPr lang="en-US" sz="3200" dirty="0">
                <a:cs typeface="Arial" panose="020B0604020202020204" pitchFamily="34" charset="0"/>
              </a:rPr>
              <a:t>. </a:t>
            </a:r>
            <a:endParaRPr lang="en-US" sz="2000" dirty="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9&quot;&gt;&lt;property id=&quot;20148&quot; value=&quot;5&quot;/&gt;&lt;property id=&quot;20300&quot; value=&quot;Slide 15&quot;/&gt;&lt;property id=&quot;20307&quot; value=&quot;267&quot;/&gt;&lt;/object&gt;&lt;object type=&quot;3&quot; unique_id=&quot;10010&quot;&gt;&lt;property id=&quot;20148&quot; value=&quot;5&quot;/&gt;&lt;property id=&quot;20300&quot; value=&quot;Slide 14&quot;/&gt;&lt;property id=&quot;20307&quot; value=&quot;269&quot;/&gt;&lt;/object&gt;&lt;object type=&quot;3&quot; unique_id=&quot;10012&quot;&gt;&lt;property id=&quot;20148&quot; value=&quot;5&quot;/&gt;&lt;property id=&quot;20300&quot; value=&quot;Slide 21&quot;/&gt;&lt;property id=&quot;20307&quot; value=&quot;272&quot;/&gt;&lt;/object&gt;&lt;object type=&quot;3&quot; unique_id=&quot;10013&quot;&gt;&lt;property id=&quot;20148&quot; value=&quot;5&quot;/&gt;&lt;property id=&quot;20300&quot; value=&quot;Slide 23&quot;/&gt;&lt;property id=&quot;20307&quot; value=&quot;273&quot;/&gt;&lt;/object&gt;&lt;object type=&quot;3&quot; unique_id=&quot;10016&quot;&gt;&lt;property id=&quot;20148&quot; value=&quot;5&quot;/&gt;&lt;property id=&quot;20300&quot; value=&quot;Slide 26&quot;/&gt;&lt;property id=&quot;20307&quot; value=&quot;283&quot;/&gt;&lt;/object&gt;&lt;object type=&quot;3&quot; unique_id=&quot;10017&quot;&gt;&lt;property id=&quot;20148&quot; value=&quot;5&quot;/&gt;&lt;property id=&quot;20300&quot; value=&quot;Slide 27&quot;/&gt;&lt;property id=&quot;20307&quot; value=&quot;285&quot;/&gt;&lt;/object&gt;&lt;object type=&quot;3&quot; unique_id=&quot;10018&quot;&gt;&lt;property id=&quot;20148&quot; value=&quot;5&quot;/&gt;&lt;property id=&quot;20300&quot; value=&quot;Slide 28&quot;/&gt;&lt;property id=&quot;20307&quot; value=&quot;286&quot;/&gt;&lt;/object&gt;&lt;object type=&quot;3&quot; unique_id=&quot;10021&quot;&gt;&lt;property id=&quot;20148&quot; value=&quot;5&quot;/&gt;&lt;property id=&quot;20300&quot; value=&quot;Slide 36&quot;/&gt;&lt;property id=&quot;20307&quot; value=&quot;287&quot;/&gt;&lt;/object&gt;&lt;object type=&quot;3&quot; unique_id=&quot;10022&quot;&gt;&lt;property id=&quot;20148&quot; value=&quot;5&quot;/&gt;&lt;property id=&quot;20300&quot; value=&quot;Slide 37&quot;/&gt;&lt;property id=&quot;20307&quot; value=&quot;277&quot;/&gt;&lt;/object&gt;&lt;object type=&quot;3&quot; unique_id=&quot;10023&quot;&gt;&lt;property id=&quot;20148&quot; value=&quot;5&quot;/&gt;&lt;property id=&quot;20300&quot; value=&quot;Slide 39&quot;/&gt;&lt;property id=&quot;20307&quot; value=&quot;288&quot;/&gt;&lt;/object&gt;&lt;object type=&quot;3&quot; unique_id=&quot;10024&quot;&gt;&lt;property id=&quot;20148&quot; value=&quot;5&quot;/&gt;&lt;property id=&quot;20300&quot; value=&quot;Slide 40&quot;/&gt;&lt;property id=&quot;20307&quot; value=&quot;289&quot;/&gt;&lt;/object&gt;&lt;object type=&quot;3&quot; unique_id=&quot;10026&quot;&gt;&lt;property id=&quot;20148&quot; value=&quot;5&quot;/&gt;&lt;property id=&quot;20300&quot; value=&quot;Slide 42&quot;/&gt;&lt;property id=&quot;20307&quot; value=&quot;291&quot;/&gt;&lt;/object&gt;&lt;object type=&quot;3&quot; unique_id=&quot;10027&quot;&gt;&lt;property id=&quot;20148&quot; value=&quot;5&quot;/&gt;&lt;property id=&quot;20300&quot; value=&quot;Slide 43&quot;/&gt;&lt;property id=&quot;20307&quot; value=&quot;294&quot;/&gt;&lt;/object&gt;&lt;object type=&quot;3&quot; unique_id=&quot;10028&quot;&gt;&lt;property id=&quot;20148&quot; value=&quot;5&quot;/&gt;&lt;property id=&quot;20300&quot; value=&quot;Slide 44&quot;/&gt;&lt;property id=&quot;20307&quot; value=&quot;276&quot;/&gt;&lt;/object&gt;&lt;object type=&quot;3&quot; unique_id=&quot;10029&quot;&gt;&lt;property id=&quot;20148&quot; value=&quot;5&quot;/&gt;&lt;property id=&quot;20300&quot; value=&quot;Slide 45&quot;/&gt;&lt;property id=&quot;20307&quot; value=&quot;292&quot;/&gt;&lt;/object&gt;&lt;object type=&quot;3&quot; unique_id=&quot;10030&quot;&gt;&lt;property id=&quot;20148&quot; value=&quot;5&quot;/&gt;&lt;property id=&quot;20300&quot; value=&quot;Slide 46&quot;/&gt;&lt;property id=&quot;20307&quot; value=&quot;293&quot;/&gt;&lt;/object&gt;&lt;object type=&quot;3&quot; unique_id=&quot;10034&quot;&gt;&lt;property id=&quot;20148&quot; value=&quot;5&quot;/&gt;&lt;property id=&quot;20300&quot; value=&quot;Slide 70&quot;/&gt;&lt;property id=&quot;20307&quot; value=&quot;297&quot;/&gt;&lt;/object&gt;&lt;object type=&quot;3&quot; unique_id=&quot;10035&quot;&gt;&lt;property id=&quot;20148&quot; value=&quot;5&quot;/&gt;&lt;property id=&quot;20300&quot; value=&quot;Slide 71&quot;/&gt;&lt;property id=&quot;20307&quot; value=&quot;298&quot;/&gt;&lt;/object&gt;&lt;object type=&quot;3&quot; unique_id=&quot;10038&quot;&gt;&lt;property id=&quot;20148&quot; value=&quot;5&quot;/&gt;&lt;property id=&quot;20300&quot; value=&quot;Slide 55&quot;/&gt;&lt;property id=&quot;20307&quot; value=&quot;302&quot;/&gt;&lt;/object&gt;&lt;object type=&quot;3&quot; unique_id=&quot;10039&quot;&gt;&lt;property id=&quot;20148&quot; value=&quot;5&quot;/&gt;&lt;property id=&quot;20300&quot; value=&quot;Slide 57&quot;/&gt;&lt;property id=&quot;20307&quot; value=&quot;303&quot;/&gt;&lt;/object&gt;&lt;object type=&quot;3&quot; unique_id=&quot;10042&quot;&gt;&lt;property id=&quot;20148&quot; value=&quot;5&quot;/&gt;&lt;property id=&quot;20300&quot; value=&quot;Slide 58&quot;/&gt;&lt;property id=&quot;20307&quot; value=&quot;309&quot;/&gt;&lt;/object&gt;&lt;object type=&quot;3&quot; unique_id=&quot;10043&quot;&gt;&lt;property id=&quot;20148&quot; value=&quot;5&quot;/&gt;&lt;property id=&quot;20300&quot; value=&quot;Slide 72&quot;/&gt;&lt;property id=&quot;20307&quot; value=&quot;307&quot;/&gt;&lt;/object&gt;&lt;object type=&quot;3&quot; unique_id=&quot;10044&quot;&gt;&lt;property id=&quot;20148&quot; value=&quot;5&quot;/&gt;&lt;property id=&quot;20300&quot; value=&quot;Slide 81&quot;/&gt;&lt;property id=&quot;20307&quot; value=&quot;279&quot;/&gt;&lt;/object&gt;&lt;object type=&quot;3&quot; unique_id=&quot;10046&quot;&gt;&lt;property id=&quot;20148&quot; value=&quot;5&quot;/&gt;&lt;property id=&quot;20300&quot; value=&quot;Slide 84&quot;/&gt;&lt;property id=&quot;20307&quot; value=&quot;281&quot;/&gt;&lt;/object&gt;&lt;object type=&quot;3&quot; unique_id=&quot;10047&quot;&gt;&lt;property id=&quot;20148&quot; value=&quot;5&quot;/&gt;&lt;property id=&quot;20300&quot; value=&quot;Slide 85&quot;/&gt;&lt;property id=&quot;20307&quot; value=&quot;308&quot;/&gt;&lt;/object&gt;&lt;object type=&quot;3&quot; unique_id=&quot;10339&quot;&gt;&lt;property id=&quot;20148&quot; value=&quot;5&quot;/&gt;&lt;property id=&quot;20300&quot; value=&quot;Slide 7&quot;/&gt;&lt;property id=&quot;20307&quot; value=&quot;312&quot;/&gt;&lt;/object&gt;&lt;object type=&quot;3&quot; unique_id=&quot;10340&quot;&gt;&lt;property id=&quot;20148&quot; value=&quot;5&quot;/&gt;&lt;property id=&quot;20300&quot; value=&quot;Slide 8 - &amp;quot;So, if you are working and turn 65:&amp;quot;&quot;/&gt;&lt;property id=&quot;20307&quot; value=&quot;314&quot;/&gt;&lt;/object&gt;&lt;object type=&quot;3&quot; unique_id=&quot;10341&quot;&gt;&lt;property id=&quot;20148&quot; value=&quot;5&quot;/&gt;&lt;property id=&quot;20300&quot; value=&quot;Slide 35&quot;/&gt;&lt;property id=&quot;20307&quot; value=&quot;313&quot;/&gt;&lt;/object&gt;&lt;object type=&quot;3&quot; unique_id=&quot;10343&quot;&gt;&lt;property id=&quot;20148&quot; value=&quot;5&quot;/&gt;&lt;property id=&quot;20300&quot; value=&quot;Slide 3&quot;/&gt;&lt;property id=&quot;20307&quot; value=&quot;336&quot;/&gt;&lt;/object&gt;&lt;object type=&quot;3&quot; unique_id=&quot;10344&quot;&gt;&lt;property id=&quot;20148&quot; value=&quot;5&quot;/&gt;&lt;property id=&quot;20300&quot; value=&quot;Slide 4&quot;/&gt;&lt;property id=&quot;20307&quot; value=&quot;356&quot;/&gt;&lt;/object&gt;&lt;object type=&quot;3&quot; unique_id=&quot;10345&quot;&gt;&lt;property id=&quot;20148&quot; value=&quot;5&quot;/&gt;&lt;property id=&quot;20300&quot; value=&quot;Slide 5&quot;/&gt;&lt;property id=&quot;20307&quot; value=&quot;337&quot;/&gt;&lt;/object&gt;&lt;object type=&quot;3&quot; unique_id=&quot;10346&quot;&gt;&lt;property id=&quot;20148&quot; value=&quot;5&quot;/&gt;&lt;property id=&quot;20300&quot; value=&quot;Slide 6&quot;/&gt;&lt;property id=&quot;20307&quot; value=&quot;338&quot;/&gt;&lt;/object&gt;&lt;object type=&quot;3&quot; unique_id=&quot;10347&quot;&gt;&lt;property id=&quot;20148&quot; value=&quot;5&quot;/&gt;&lt;property id=&quot;20300&quot; value=&quot;Slide 9 - &amp;quot;Medicare Card &amp;quot;&quot;/&gt;&lt;property id=&quot;20307&quot; value=&quot;354&quot;/&gt;&lt;/object&gt;&lt;object type=&quot;3&quot; unique_id=&quot;10348&quot;&gt;&lt;property id=&quot;20148&quot; value=&quot;5&quot;/&gt;&lt;property id=&quot;20300&quot; value=&quot;Slide 10&quot;/&gt;&lt;property id=&quot;20307&quot; value=&quot;380&quot;/&gt;&lt;/object&gt;&lt;object type=&quot;3&quot; unique_id=&quot;10351&quot;&gt;&lt;property id=&quot;20148&quot; value=&quot;5&quot;/&gt;&lt;property id=&quot;20300&quot; value=&quot;Slide 16&quot;/&gt;&lt;property id=&quot;20307&quot; value=&quot;328&quot;/&gt;&lt;/object&gt;&lt;object type=&quot;3&quot; unique_id=&quot;10352&quot;&gt;&lt;property id=&quot;20148&quot; value=&quot;5&quot;/&gt;&lt;property id=&quot;20300&quot; value=&quot;Slide 17&quot;/&gt;&lt;property id=&quot;20307&quot; value=&quot;319&quot;/&gt;&lt;/object&gt;&lt;object type=&quot;3&quot; unique_id=&quot;10353&quot;&gt;&lt;property id=&quot;20148&quot; value=&quot;5&quot;/&gt;&lt;property id=&quot;20300&quot; value=&quot;Slide 18&quot;/&gt;&lt;property id=&quot;20307&quot; value=&quot;339&quot;/&gt;&lt;/object&gt;&lt;object type=&quot;3&quot; unique_id=&quot;10354&quot;&gt;&lt;property id=&quot;20148&quot; value=&quot;5&quot;/&gt;&lt;property id=&quot;20300&quot; value=&quot;Slide 19&quot;/&gt;&lt;property id=&quot;20307&quot; value=&quot;340&quot;/&gt;&lt;/object&gt;&lt;object type=&quot;3&quot; unique_id=&quot;10355&quot;&gt;&lt;property id=&quot;20148&quot; value=&quot;5&quot;/&gt;&lt;property id=&quot;20300&quot; value=&quot;Slide 20&quot;/&gt;&lt;property id=&quot;20307&quot; value=&quot;341&quot;/&gt;&lt;/object&gt;&lt;object type=&quot;3&quot; unique_id=&quot;10356&quot;&gt;&lt;property id=&quot;20148&quot; value=&quot;5&quot;/&gt;&lt;property id=&quot;20300&quot; value=&quot;Slide 22&quot;/&gt;&lt;property id=&quot;20307&quot; value=&quot;329&quot;/&gt;&lt;/object&gt;&lt;object type=&quot;3&quot; unique_id=&quot;10357&quot;&gt;&lt;property id=&quot;20148&quot; value=&quot;5&quot;/&gt;&lt;property id=&quot;20300&quot; value=&quot;Slide 24&quot;/&gt;&lt;property id=&quot;20307&quot; value=&quot;342&quot;/&gt;&lt;/object&gt;&lt;object type=&quot;3&quot; unique_id=&quot;10358&quot;&gt;&lt;property id=&quot;20148&quot; value=&quot;5&quot;/&gt;&lt;property id=&quot;20300&quot; value=&quot;Slide 25&quot;/&gt;&lt;property id=&quot;20307&quot; value=&quot;343&quot;/&gt;&lt;/object&gt;&lt;object type=&quot;3&quot; unique_id=&quot;10362&quot;&gt;&lt;property id=&quot;20148&quot; value=&quot;5&quot;/&gt;&lt;property id=&quot;20300&quot; value=&quot;Slide 33&quot;/&gt;&lt;property id=&quot;20307&quot; value=&quot;357&quot;/&gt;&lt;/object&gt;&lt;object type=&quot;3&quot; unique_id=&quot;10363&quot;&gt;&lt;property id=&quot;20148&quot; value=&quot;5&quot;/&gt;&lt;property id=&quot;20300&quot; value=&quot;Slide 34&quot;/&gt;&lt;property id=&quot;20307&quot; value=&quot;365&quot;/&gt;&lt;/object&gt;&lt;object type=&quot;3&quot; unique_id=&quot;10364&quot;&gt;&lt;property id=&quot;20148&quot; value=&quot;5&quot;/&gt;&lt;property id=&quot;20300&quot; value=&quot;Slide 38&quot;/&gt;&lt;property id=&quot;20307&quot; value=&quot;326&quot;/&gt;&lt;/object&gt;&lt;object type=&quot;3&quot; unique_id=&quot;10365&quot;&gt;&lt;property id=&quot;20148&quot; value=&quot;5&quot;/&gt;&lt;property id=&quot;20300&quot; value=&quot;Slide 41&quot;/&gt;&lt;property id=&quot;20307&quot; value=&quot;345&quot;/&gt;&lt;/object&gt;&lt;object type=&quot;3&quot; unique_id=&quot;10369&quot;&gt;&lt;property id=&quot;20148&quot; value=&quot;5&quot;/&gt;&lt;property id=&quot;20300&quot; value=&quot;Slide 51&quot;/&gt;&lt;property id=&quot;20307&quot; value=&quot;358&quot;/&gt;&lt;/object&gt;&lt;object type=&quot;3&quot; unique_id=&quot;10370&quot;&gt;&lt;property id=&quot;20148&quot; value=&quot;5&quot;/&gt;&lt;property id=&quot;20300&quot; value=&quot;Slide 52&quot;/&gt;&lt;property id=&quot;20307&quot; value=&quot;349&quot;/&gt;&lt;/object&gt;&lt;object type=&quot;3&quot; unique_id=&quot;10371&quot;&gt;&lt;property id=&quot;20148&quot; value=&quot;5&quot;/&gt;&lt;property id=&quot;20300&quot; value=&quot;Slide 53&quot;/&gt;&lt;property id=&quot;20307&quot; value=&quot;332&quot;/&gt;&lt;/object&gt;&lt;object type=&quot;3&quot; unique_id=&quot;10372&quot;&gt;&lt;property id=&quot;20148&quot; value=&quot;5&quot;/&gt;&lt;property id=&quot;20300&quot; value=&quot;Slide 54&quot;/&gt;&lt;property id=&quot;20307&quot; value=&quot;386&quot;/&gt;&lt;/object&gt;&lt;object type=&quot;3&quot; unique_id=&quot;10373&quot;&gt;&lt;property id=&quot;20148&quot; value=&quot;5&quot;/&gt;&lt;property id=&quot;20300&quot; value=&quot;Slide 56&quot;/&gt;&lt;property id=&quot;20307&quot; value=&quot;350&quot;/&gt;&lt;/object&gt;&lt;object type=&quot;3&quot; unique_id=&quot;10377&quot;&gt;&lt;property id=&quot;20148&quot; value=&quot;5&quot;/&gt;&lt;property id=&quot;20300&quot; value=&quot;Slide 63&quot;/&gt;&lt;property id=&quot;20307&quot; value=&quot;359&quot;/&gt;&lt;/object&gt;&lt;object type=&quot;3&quot; unique_id=&quot;10378&quot;&gt;&lt;property id=&quot;20148&quot; value=&quot;5&quot;/&gt;&lt;property id=&quot;20300&quot; value=&quot;Slide 64&quot;/&gt;&lt;property id=&quot;20307&quot; value=&quot;355&quot;/&gt;&lt;/object&gt;&lt;object type=&quot;3&quot; unique_id=&quot;10379&quot;&gt;&lt;property id=&quot;20148&quot; value=&quot;5&quot;/&gt;&lt;property id=&quot;20300&quot; value=&quot;Slide 65&quot;/&gt;&lt;property id=&quot;20307&quot; value=&quot;327&quot;/&gt;&lt;/object&gt;&lt;object type=&quot;3&quot; unique_id=&quot;10380&quot;&gt;&lt;property id=&quot;20148&quot; value=&quot;5&quot;/&gt;&lt;property id=&quot;20300&quot; value=&quot;Slide 66&quot;/&gt;&lt;property id=&quot;20307&quot; value=&quot;346&quot;/&gt;&lt;/object&gt;&lt;object type=&quot;3&quot; unique_id=&quot;10381&quot;&gt;&lt;property id=&quot;20148&quot; value=&quot;5&quot;/&gt;&lt;property id=&quot;20300&quot; value=&quot;Slide 67&quot;/&gt;&lt;property id=&quot;20307&quot; value=&quot;347&quot;/&gt;&lt;/object&gt;&lt;object type=&quot;3&quot; unique_id=&quot;10382&quot;&gt;&lt;property id=&quot;20148&quot; value=&quot;5&quot;/&gt;&lt;property id=&quot;20300&quot; value=&quot;Slide 68&quot;/&gt;&lt;property id=&quot;20307&quot; value=&quot;323&quot;/&gt;&lt;/object&gt;&lt;object type=&quot;3&quot; unique_id=&quot;10383&quot;&gt;&lt;property id=&quot;20148&quot; value=&quot;5&quot;/&gt;&lt;property id=&quot;20300&quot; value=&quot;Slide 69&quot;/&gt;&lt;property id=&quot;20307&quot; value=&quot;348&quot;/&gt;&lt;/object&gt;&lt;object type=&quot;3&quot; unique_id=&quot;10384&quot;&gt;&lt;property id=&quot;20148&quot; value=&quot;5&quot;/&gt;&lt;property id=&quot;20300&quot; value=&quot;Slide 73&quot;/&gt;&lt;property id=&quot;20307&quot; value=&quot;351&quot;/&gt;&lt;/object&gt;&lt;object type=&quot;3&quot; unique_id=&quot;10385&quot;&gt;&lt;property id=&quot;20148&quot; value=&quot;5&quot;/&gt;&lt;property id=&quot;20300&quot; value=&quot;Slide 74&quot;/&gt;&lt;property id=&quot;20307&quot; value=&quot;360&quot;/&gt;&lt;/object&gt;&lt;object type=&quot;3&quot; unique_id=&quot;10386&quot;&gt;&lt;property id=&quot;20148&quot; value=&quot;5&quot;/&gt;&lt;property id=&quot;20300&quot; value=&quot;Slide 75&quot;/&gt;&lt;property id=&quot;20307&quot; value=&quot;352&quot;/&gt;&lt;/object&gt;&lt;object type=&quot;3&quot; unique_id=&quot;10390&quot;&gt;&lt;property id=&quot;20148&quot; value=&quot;5&quot;/&gt;&lt;property id=&quot;20300&quot; value=&quot;Slide 80&quot;/&gt;&lt;property id=&quot;20307&quot; value=&quot;361&quot;/&gt;&lt;/object&gt;&lt;object type=&quot;3&quot; unique_id=&quot;10391&quot;&gt;&lt;property id=&quot;20148&quot; value=&quot;5&quot;/&gt;&lt;property id=&quot;20300&quot; value=&quot;Slide 82&quot;/&gt;&lt;property id=&quot;20307&quot; value=&quot;363&quot;/&gt;&lt;/object&gt;&lt;object type=&quot;3&quot; unique_id=&quot;10392&quot;&gt;&lt;property id=&quot;20148&quot; value=&quot;5&quot;/&gt;&lt;property id=&quot;20300&quot; value=&quot;Slide 83&quot;/&gt;&lt;property id=&quot;20307&quot; value=&quot;353&quot;/&gt;&lt;/object&gt;&lt;object type=&quot;3&quot; unique_id=&quot;10393&quot;&gt;&lt;property id=&quot;20148&quot; value=&quot;5&quot;/&gt;&lt;property id=&quot;20300&quot; value=&quot;Slide 86&quot;/&gt;&lt;property id=&quot;20307&quot; value=&quot;335&quot;/&gt;&lt;/object&gt;&lt;object type=&quot;3&quot; unique_id=&quot;10394&quot;&gt;&lt;property id=&quot;20148&quot; value=&quot;5&quot;/&gt;&lt;property id=&quot;20300&quot; value=&quot;Slide 87&quot;/&gt;&lt;property id=&quot;20307&quot; value=&quot;364&quot;/&gt;&lt;/object&gt;&lt;object type=&quot;3&quot; unique_id=&quot;10395&quot;&gt;&lt;property id=&quot;20148&quot; value=&quot;5&quot;/&gt;&lt;property id=&quot;20300&quot; value=&quot;Slide 88&quot;/&gt;&lt;property id=&quot;20307&quot; value=&quot;334&quot;/&gt;&lt;/object&gt;&lt;object type=&quot;3&quot; unique_id=&quot;10396&quot;&gt;&lt;property id=&quot;20148&quot; value=&quot;5&quot;/&gt;&lt;property id=&quot;20300&quot; value=&quot;Slide 89&quot;/&gt;&lt;property id=&quot;20307&quot; value=&quot;316&quot;/&gt;&lt;/object&gt;&lt;object type=&quot;3&quot; unique_id=&quot;11045&quot;&gt;&lt;property id=&quot;20148&quot; value=&quot;5&quot;/&gt;&lt;property id=&quot;20300&quot; value=&quot;Slide 2 - &amp;quot;Grant Funding Disclaimer&amp;quot;&quot;/&gt;&lt;property id=&quot;20307&quot; value=&quot;387&quot;/&gt;&lt;/object&gt;&lt;object type=&quot;3&quot; unique_id=&quot;13774&quot;&gt;&lt;property id=&quot;20148&quot; value=&quot;5&quot;/&gt;&lt;property id=&quot;20300&quot; value=&quot;Slide 11 - &amp;quot;Welcome to Medicare&amp;quot;&quot;/&gt;&lt;property id=&quot;20307&quot; value=&quot;393&quot;/&gt;&lt;/object&gt;&lt;object type=&quot;3&quot; unique_id=&quot;13775&quot;&gt;&lt;property id=&quot;20148&quot; value=&quot;5&quot;/&gt;&lt;property id=&quot;20300&quot; value=&quot;Slide 12 - &amp;quot;Grant Funding Disclaimer&amp;quot;&quot;/&gt;&lt;property id=&quot;20307&quot; value=&quot;394&quot;/&gt;&lt;/object&gt;&lt;object type=&quot;3&quot; unique_id=&quot;13776&quot;&gt;&lt;property id=&quot;20148&quot; value=&quot;5&quot;/&gt;&lt;property id=&quot;20300&quot; value=&quot;Slide 13&quot;/&gt;&lt;property id=&quot;20307&quot; value=&quot;403&quot;/&gt;&lt;/object&gt;&lt;object type=&quot;3&quot; unique_id=&quot;13777&quot;&gt;&lt;property id=&quot;20148&quot; value=&quot;5&quot;/&gt;&lt;property id=&quot;20300&quot; value=&quot;Slide 29&quot;/&gt;&lt;property id=&quot;20307&quot; value=&quot;408&quot;/&gt;&lt;/object&gt;&lt;object type=&quot;3&quot; unique_id=&quot;13778&quot;&gt;&lt;property id=&quot;20148&quot; value=&quot;5&quot;/&gt;&lt;property id=&quot;20300&quot; value=&quot;Slide 30 - &amp;quot;Welcome to Medicare&amp;quot;&quot;/&gt;&lt;property id=&quot;20307&quot; value=&quot;395&quot;/&gt;&lt;/object&gt;&lt;object type=&quot;3&quot; unique_id=&quot;13780&quot;&gt;&lt;property id=&quot;20148&quot; value=&quot;5&quot;/&gt;&lt;property id=&quot;20300&quot; value=&quot;Slide 32&quot;/&gt;&lt;property id=&quot;20307&quot; value=&quot;404&quot;/&gt;&lt;/object&gt;&lt;object type=&quot;3&quot; unique_id=&quot;13781&quot;&gt;&lt;property id=&quot;20148&quot; value=&quot;5&quot;/&gt;&lt;property id=&quot;20300&quot; value=&quot;Slide 47&quot;/&gt;&lt;property id=&quot;20307&quot; value=&quot;409&quot;/&gt;&lt;/object&gt;&lt;object type=&quot;3&quot; unique_id=&quot;13782&quot;&gt;&lt;property id=&quot;20148&quot; value=&quot;5&quot;/&gt;&lt;property id=&quot;20300&quot; value=&quot;Slide 48 - &amp;quot;Welcome to Medicare&amp;quot;&quot;/&gt;&lt;property id=&quot;20307&quot; value=&quot;397&quot;/&gt;&lt;/object&gt;&lt;object type=&quot;3&quot; unique_id=&quot;13783&quot;&gt;&lt;property id=&quot;20148&quot; value=&quot;5&quot;/&gt;&lt;property id=&quot;20300&quot; value=&quot;Slide 49 - &amp;quot;Grant Funding Disclaimer&amp;quot;&quot;/&gt;&lt;property id=&quot;20307&quot; value=&quot;398&quot;/&gt;&lt;/object&gt;&lt;object type=&quot;3&quot; unique_id=&quot;13784&quot;&gt;&lt;property id=&quot;20148&quot; value=&quot;5&quot;/&gt;&lt;property id=&quot;20300&quot; value=&quot;Slide 50&quot;/&gt;&lt;property id=&quot;20307&quot; value=&quot;405&quot;/&gt;&lt;/object&gt;&lt;object type=&quot;3&quot; unique_id=&quot;13785&quot;&gt;&lt;property id=&quot;20148&quot; value=&quot;5&quot;/&gt;&lt;property id=&quot;20300&quot; value=&quot;Slide 59&quot;/&gt;&lt;property id=&quot;20307&quot; value=&quot;410&quot;/&gt;&lt;/object&gt;&lt;object type=&quot;3&quot; unique_id=&quot;13786&quot;&gt;&lt;property id=&quot;20148&quot; value=&quot;5&quot;/&gt;&lt;property id=&quot;20300&quot; value=&quot;Slide 60 - &amp;quot;Welcome to Medicare&amp;quot;&quot;/&gt;&lt;property id=&quot;20307&quot; value=&quot;399&quot;/&gt;&lt;/object&gt;&lt;object type=&quot;3&quot; unique_id=&quot;13787&quot;&gt;&lt;property id=&quot;20148&quot; value=&quot;5&quot;/&gt;&lt;property id=&quot;20300&quot; value=&quot;Slide 61 - &amp;quot;Grant Funding Disclaimer&amp;quot;&quot;/&gt;&lt;property id=&quot;20307&quot; value=&quot;400&quot;/&gt;&lt;/object&gt;&lt;object type=&quot;3&quot; unique_id=&quot;13788&quot;&gt;&lt;property id=&quot;20148&quot; value=&quot;5&quot;/&gt;&lt;property id=&quot;20300&quot; value=&quot;Slide 62&quot;/&gt;&lt;property id=&quot;20307&quot; value=&quot;406&quot;/&gt;&lt;/object&gt;&lt;object type=&quot;3&quot; unique_id=&quot;13789&quot;&gt;&lt;property id=&quot;20148&quot; value=&quot;5&quot;/&gt;&lt;property id=&quot;20300&quot; value=&quot;Slide 76&quot;/&gt;&lt;property id=&quot;20307&quot; value=&quot;411&quot;/&gt;&lt;/object&gt;&lt;object type=&quot;3&quot; unique_id=&quot;13790&quot;&gt;&lt;property id=&quot;20148&quot; value=&quot;5&quot;/&gt;&lt;property id=&quot;20300&quot; value=&quot;Slide 77 - &amp;quot;Welcome to Medicare&amp;quot;&quot;/&gt;&lt;property id=&quot;20307&quot; value=&quot;401&quot;/&gt;&lt;/object&gt;&lt;object type=&quot;3&quot; unique_id=&quot;13791&quot;&gt;&lt;property id=&quot;20148&quot; value=&quot;5&quot;/&gt;&lt;property id=&quot;20300&quot; value=&quot;Slide 78 - &amp;quot;Grant Funding Disclaimer&amp;quot;&quot;/&gt;&lt;property id=&quot;20307&quot; value=&quot;402&quot;/&gt;&lt;/object&gt;&lt;object type=&quot;3&quot; unique_id=&quot;13792&quot;&gt;&lt;property id=&quot;20148&quot; value=&quot;5&quot;/&gt;&lt;property id=&quot;20300&quot; value=&quot;Slide 79&quot;/&gt;&lt;property id=&quot;20307&quot; value=&quot;407&quot;/&gt;&lt;/object&gt;&lt;object type=&quot;3&quot; unique_id=&quot;13793&quot;&gt;&lt;property id=&quot;20148&quot; value=&quot;5&quot;/&gt;&lt;property id=&quot;20300&quot; value=&quot;Slide 90&quot;/&gt;&lt;property id=&quot;20307&quot; value=&quot;412&quot;/&gt;&lt;/object&gt;&lt;object type=&quot;3&quot; unique_id=&quot;14071&quot;&gt;&lt;property id=&quot;20148&quot; value=&quot;5&quot;/&gt;&lt;property id=&quot;20300&quot; value=&quot;Slide 31 - &amp;quot;Grant Funding Disclaimer&amp;quot;&quot;/&gt;&lt;property id=&quot;20307&quot; value=&quot;4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mpf xmlns="9d573c1b-6dcb-451b-98f6-64a2510d60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9E7E598CAAC489CBEF4F1FC574214" ma:contentTypeVersion="2" ma:contentTypeDescription="Create a new document." ma:contentTypeScope="" ma:versionID="65420f831daf4bdf85e4d7f027a0cdf9">
  <xsd:schema xmlns:xsd="http://www.w3.org/2001/XMLSchema" xmlns:xs="http://www.w3.org/2001/XMLSchema" xmlns:p="http://schemas.microsoft.com/office/2006/metadata/properties" xmlns:ns2="9d573c1b-6dcb-451b-98f6-64a2510d602f" xmlns:ns3="87bd0454-ed76-4925-b348-c7619820d7d7" targetNamespace="http://schemas.microsoft.com/office/2006/metadata/properties" ma:root="true" ma:fieldsID="a13c510496aa88c7299ab3b295965f91" ns2:_="" ns3:_="">
    <xsd:import namespace="9d573c1b-6dcb-451b-98f6-64a2510d602f"/>
    <xsd:import namespace="87bd0454-ed76-4925-b348-c7619820d7d7"/>
    <xsd:element name="properties">
      <xsd:complexType>
        <xsd:sequence>
          <xsd:element name="documentManagement">
            <xsd:complexType>
              <xsd:all>
                <xsd:element ref="ns2:cmpf"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73c1b-6dcb-451b-98f6-64a2510d602f" elementFormDefault="qualified">
    <xsd:import namespace="http://schemas.microsoft.com/office/2006/documentManagement/types"/>
    <xsd:import namespace="http://schemas.microsoft.com/office/infopath/2007/PartnerControls"/>
    <xsd:element name="cmpf" ma:index="8" nillable="true" ma:displayName="Notes" ma:internalName="cmp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d0454-ed76-4925-b348-c7619820d7d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0D18A8-B0A5-4274-B620-3CDBFF3E46D2}">
  <ds:schemaRefs>
    <ds:schemaRef ds:uri="http://schemas.microsoft.com/office/2006/documentManagement/types"/>
    <ds:schemaRef ds:uri="http://schemas.microsoft.com/office/infopath/2007/PartnerControls"/>
    <ds:schemaRef ds:uri="87bd0454-ed76-4925-b348-c7619820d7d7"/>
    <ds:schemaRef ds:uri="9d573c1b-6dcb-451b-98f6-64a2510d602f"/>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58F7CE7-C7CA-4DD2-A7A6-EDF67BA56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73c1b-6dcb-451b-98f6-64a2510d602f"/>
    <ds:schemaRef ds:uri="87bd0454-ed76-4925-b348-c7619820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DD94A2-2E76-4FDE-BF4C-0C9B3E532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TotalTime>
  <Words>16005</Words>
  <Application>Microsoft Office PowerPoint</Application>
  <PresentationFormat>Widescreen</PresentationFormat>
  <Paragraphs>1468</Paragraphs>
  <Slides>90</Slides>
  <Notes>90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Arial</vt:lpstr>
      <vt:lpstr>Calibri</vt:lpstr>
      <vt:lpstr>Calibri Light</vt:lpstr>
      <vt:lpstr>Segoe UI</vt:lpstr>
      <vt:lpstr>Times New Roman</vt:lpstr>
      <vt:lpstr>ui-sans-serif</vt:lpstr>
      <vt:lpstr>Wingdings</vt:lpstr>
      <vt:lpstr>Wingdings 2</vt:lpstr>
      <vt:lpstr>Office Theme</vt:lpstr>
      <vt:lpstr>Willkommen bei Medicare</vt:lpstr>
      <vt:lpstr>Haftungsausschluss bei Zuschussfinanzierung</vt:lpstr>
      <vt:lpstr>PowerPoint Presentation</vt:lpstr>
      <vt:lpstr>PowerPoint Presentation</vt:lpstr>
      <vt:lpstr>PowerPoint Presentation</vt:lpstr>
      <vt:lpstr>PowerPoint Presentation</vt:lpstr>
      <vt:lpstr>PowerPoint Presentation</vt:lpstr>
      <vt:lpstr>Wenn Sie also arbeiten und 65 werden:</vt:lpstr>
      <vt:lpstr>Medicare-Karte </vt:lpstr>
      <vt:lpstr>PowerPoint Presentation</vt:lpstr>
      <vt:lpstr>Willkommen bei Medicare</vt:lpstr>
      <vt:lpstr>Haftungsausschluss bei Zuschussfinanzierung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Willkommen bei Medicare</vt:lpstr>
      <vt:lpstr>Haftungsausschluss bei Zuschussfinanzierung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Willkommen bei Medicare</vt:lpstr>
      <vt:lpstr>Haftungsausschluss bei Zuschussfinanzierung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Willkommen bei Medicare</vt:lpstr>
      <vt:lpstr>Haftungsausschluss bei Zuschussfinanzierung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Willkommen bei Medicare</vt:lpstr>
      <vt:lpstr>Haftungsausschluss bei Zuschussfinanzierung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Stephanie Haas</cp:lastModifiedBy>
  <cp:revision>538</cp:revision>
  <cp:lastPrinted>2020-02-10T21:12:00Z</cp:lastPrinted>
  <dcterms:created xsi:type="dcterms:W3CDTF">2018-03-22T15:27:00Z</dcterms:created>
  <dcterms:modified xsi:type="dcterms:W3CDTF">2025-08-05T18:20:26Z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2F75032EBDFB488982F6B6572C2DA881_12</vt:lpwstr>
  </property>
  <property fmtid="{D5CDD505-2E9C-101B-9397-08002B2CF9AE}" pid="3" name="KSOProductBuildVer">
    <vt:lpwstr>1036-12.2.0.21546</vt:lpwstr>
  </property>
  <property fmtid="{D5CDD505-2E9C-101B-9397-08002B2CF9AE}" pid="4" name="ContentTypeId">
    <vt:lpwstr>0x0101005F09E7E598CAAC489CBEF4F1FC574214</vt:lpwstr>
  </property>
</Properties>
</file>