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4" r:id="rId3"/>
    <p:sldMasterId id="2147483695" r:id="rId4"/>
  </p:sldMasterIdLst>
  <p:notesMasterIdLst>
    <p:notesMasterId r:id="rId20"/>
  </p:notesMasterIdLst>
  <p:sldIdLst>
    <p:sldId id="256" r:id="rId5"/>
    <p:sldId id="285" r:id="rId6"/>
    <p:sldId id="287" r:id="rId7"/>
    <p:sldId id="268" r:id="rId8"/>
    <p:sldId id="286" r:id="rId9"/>
    <p:sldId id="288" r:id="rId10"/>
    <p:sldId id="269" r:id="rId11"/>
    <p:sldId id="289" r:id="rId12"/>
    <p:sldId id="281" r:id="rId13"/>
    <p:sldId id="290" r:id="rId14"/>
    <p:sldId id="278" r:id="rId15"/>
    <p:sldId id="277" r:id="rId16"/>
    <p:sldId id="274" r:id="rId17"/>
    <p:sldId id="283" r:id="rId18"/>
    <p:sldId id="29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19CD28-A47F-1705-3CF6-3C345A43C88F}" name="Pressley, Erin (CMS/OC)" initials="EP" userId="S::erin.pressley@cms.hhs.gov::5e028865-ea26-47f3-9962-f0fab60841c6" providerId="AD"/>
  <p188:author id="{7DB0EF8D-DF40-9A54-6FC5-0F36B982697B}" name="Holland, Heather (CMS/OC)" initials="HH" userId="S::heather.holland@cms.hhs.gov::1196eccc-8521-4f3c-8339-9c4a280371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92" autoAdjust="0"/>
    <p:restoredTop sz="95000" autoAdjust="0"/>
  </p:normalViewPr>
  <p:slideViewPr>
    <p:cSldViewPr snapToGrid="0">
      <p:cViewPr varScale="1">
        <p:scale>
          <a:sx n="104" d="100"/>
          <a:sy n="104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33F6-51A1-4A9D-B45E-33EC5987B996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ED593-F742-430D-87E6-94D29914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593-F742-430D-87E6-94D29914BA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9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Partner organizations refer to this resource as Medicare Plan Finder, but on Medicare.gov it’s labeled for users as “Find Health &amp; Drug Plans.”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593-F742-430D-87E6-94D29914BA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64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ED593-F742-430D-87E6-94D29914BA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0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74" y="2083917"/>
            <a:ext cx="8979343" cy="2250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2C891-92AF-BF4E-A5DF-B48ABFD0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29D08-DEE4-2440-96CD-2A553FD7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C4B84-457D-5A43-AE00-4E8DDDEE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986063-5590-2540-AD01-371777DB5A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2874" y="4563340"/>
            <a:ext cx="8979343" cy="83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235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81" y="365125"/>
            <a:ext cx="1102413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4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74" y="3033943"/>
            <a:ext cx="8979343" cy="2250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7CAB843-5FB3-6747-B37E-4AFB93B1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ABE7D95-01CA-9F44-974B-9B3A8502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DA78604-E4F7-5F45-A150-5D73A9F4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10138"/>
            <a:ext cx="12192000" cy="758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004986"/>
                </a:solidFill>
              </a:defRPr>
            </a:lvl1pPr>
          </a:lstStyle>
          <a:p>
            <a:pPr lvl="0"/>
            <a:r>
              <a:rPr lang="en-US" dirty="0"/>
              <a:t>Click to edit Master subtitle text styles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68F3FB-1210-D949-A8E1-4FB3EDFC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FA8E0-B602-0448-8321-46745E5AA7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49467-1932-C24B-8A8D-45EF9B172C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2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1198" y="6356350"/>
            <a:ext cx="532602" cy="308219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 descr="Centers for Medicare &amp; Medicaid Services"/>
          <p:cNvGrpSpPr/>
          <p:nvPr/>
        </p:nvGrpSpPr>
        <p:grpSpPr>
          <a:xfrm>
            <a:off x="9014442" y="-683867"/>
            <a:ext cx="2235378" cy="2235378"/>
            <a:chOff x="9293420" y="-545123"/>
            <a:chExt cx="1790143" cy="1790143"/>
          </a:xfrm>
        </p:grpSpPr>
        <p:sp>
          <p:nvSpPr>
            <p:cNvPr id="10" name="Chord 9"/>
            <p:cNvSpPr/>
            <p:nvPr userDrawn="1"/>
          </p:nvSpPr>
          <p:spPr>
            <a:xfrm rot="17520795">
              <a:off x="9293420" y="-545123"/>
              <a:ext cx="1790143" cy="1790143"/>
            </a:xfrm>
            <a:prstGeom prst="chord">
              <a:avLst/>
            </a:prstGeom>
            <a:solidFill>
              <a:srgbClr val="00498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1814" y="279608"/>
              <a:ext cx="1293353" cy="450087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95307" y="1670548"/>
            <a:ext cx="9144000" cy="745048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77198" y="2888029"/>
            <a:ext cx="9144000" cy="346832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0AB01-DC50-C04D-BBE1-53DB7E6DDA8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2749C-E6F2-D74C-8714-3D8D5B6D66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7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B2FE-EAD4-0C40-BEDE-ED563328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521" y="1020267"/>
            <a:ext cx="6996113" cy="987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1A06AD3-B8E9-974E-9F1C-C8560BCFF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3521" y="2308292"/>
            <a:ext cx="6996113" cy="3729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625F661-3E78-1841-A83B-211A23C42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3B46D-923D-8440-AD37-0C7B782FF7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A9758-AAD1-3C42-8E3D-BCF43F601D1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Picture Placeholder 2" descr="placeholder for image ">
            <a:extLst>
              <a:ext uri="{FF2B5EF4-FFF2-40B4-BE49-F238E27FC236}">
                <a16:creationId xmlns:a16="http://schemas.microsoft.com/office/drawing/2014/main" id="{447F0072-32A7-0E43-9A28-6754982E23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364" y="1295014"/>
            <a:ext cx="3436624" cy="3303334"/>
          </a:xfrm>
          <a:prstGeom prst="ellipse">
            <a:avLst/>
          </a:prstGeom>
          <a:solidFill>
            <a:srgbClr val="2D5697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67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B2FE-EAD4-0C40-BEDE-ED563328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521" y="1020267"/>
            <a:ext cx="6996113" cy="987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1A06AD3-B8E9-974E-9F1C-C8560BCFF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3521" y="2308292"/>
            <a:ext cx="6996113" cy="3729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EF5AB5F-FF8C-8044-B669-3FCD26570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77" y="29392"/>
            <a:ext cx="3375085" cy="6827604"/>
          </a:xfrm>
          <a:custGeom>
            <a:avLst/>
            <a:gdLst>
              <a:gd name="connsiteX0" fmla="*/ 0 w 3375085"/>
              <a:gd name="connsiteY0" fmla="*/ 0 h 6827604"/>
              <a:gd name="connsiteX1" fmla="*/ 136004 w 3375085"/>
              <a:gd name="connsiteY1" fmla="*/ 3439 h 6827604"/>
              <a:gd name="connsiteX2" fmla="*/ 3375085 w 3375085"/>
              <a:gd name="connsiteY2" fmla="*/ 3413802 h 6827604"/>
              <a:gd name="connsiteX3" fmla="*/ 136004 w 3375085"/>
              <a:gd name="connsiteY3" fmla="*/ 6824165 h 6827604"/>
              <a:gd name="connsiteX4" fmla="*/ 0 w 3375085"/>
              <a:gd name="connsiteY4" fmla="*/ 6827604 h 682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085" h="6827604">
                <a:moveTo>
                  <a:pt x="0" y="0"/>
                </a:moveTo>
                <a:lnTo>
                  <a:pt x="136004" y="3439"/>
                </a:lnTo>
                <a:cubicBezTo>
                  <a:pt x="1940285" y="94899"/>
                  <a:pt x="3375085" y="1586793"/>
                  <a:pt x="3375085" y="3413802"/>
                </a:cubicBezTo>
                <a:cubicBezTo>
                  <a:pt x="3375085" y="5240811"/>
                  <a:pt x="1940285" y="6732706"/>
                  <a:pt x="136004" y="6824165"/>
                </a:cubicBezTo>
                <a:lnTo>
                  <a:pt x="0" y="6827604"/>
                </a:lnTo>
                <a:close/>
              </a:path>
            </a:pathLst>
          </a:custGeom>
          <a:solidFill>
            <a:srgbClr val="2D5697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625F661-3E78-1841-A83B-211A23C42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B9D44-88BE-764F-B333-A73CDBF80E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6E6D1-01EF-B244-ABA1-28D10F68A3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49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B2FE-EAD4-0C40-BEDE-ED563328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225" y="678891"/>
            <a:ext cx="6996113" cy="987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1A06AD3-B8E9-974E-9F1C-C8560BCFF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6309" y="4681728"/>
            <a:ext cx="3310319" cy="1138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625F661-3E78-1841-A83B-211A23C42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12C5E83-C4B8-6246-A0F2-F446B64919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2786" y="4681728"/>
            <a:ext cx="3310319" cy="1138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01AF814-969D-CC4D-B2B4-0D576AB45D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3777" y="4681728"/>
            <a:ext cx="3310319" cy="1138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F497A-37C3-1D42-85D3-9DD39D2A58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3888A-1580-E140-B941-971DF48D16B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Picture Placeholder 7" descr="Placeholder for image or icon">
            <a:extLst>
              <a:ext uri="{FF2B5EF4-FFF2-40B4-BE49-F238E27FC236}">
                <a16:creationId xmlns:a16="http://schemas.microsoft.com/office/drawing/2014/main" id="{F3AE93C8-8E8C-1045-8C7C-8378FDE132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77938" y="2254250"/>
            <a:ext cx="2303462" cy="2068513"/>
          </a:xfrm>
          <a:prstGeom prst="ellipse">
            <a:avLst/>
          </a:prstGeom>
          <a:solidFill>
            <a:srgbClr val="2D5697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2D5697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7" descr="Placeholder for image or icon">
            <a:extLst>
              <a:ext uri="{FF2B5EF4-FFF2-40B4-BE49-F238E27FC236}">
                <a16:creationId xmlns:a16="http://schemas.microsoft.com/office/drawing/2014/main" id="{02F236C4-2A51-174D-9A26-24A9BAC3D1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42572" y="2254250"/>
            <a:ext cx="2303462" cy="2068513"/>
          </a:xfrm>
          <a:prstGeom prst="ellipse">
            <a:avLst/>
          </a:prstGeom>
          <a:solidFill>
            <a:srgbClr val="2D5697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2D5697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7" descr="Placeholder for image or icon">
            <a:extLst>
              <a:ext uri="{FF2B5EF4-FFF2-40B4-BE49-F238E27FC236}">
                <a16:creationId xmlns:a16="http://schemas.microsoft.com/office/drawing/2014/main" id="{0F69BF37-F9BD-664E-969D-48AF1D5387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07206" y="2254250"/>
            <a:ext cx="2303462" cy="2068513"/>
          </a:xfrm>
          <a:prstGeom prst="ellipse">
            <a:avLst/>
          </a:prstGeom>
          <a:solidFill>
            <a:srgbClr val="2D5697"/>
          </a:solidFill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2D5697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2561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42201364-15B2-5A48-8C12-5A567FEAB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263822" y="30396"/>
            <a:ext cx="2928178" cy="6827604"/>
          </a:xfrm>
          <a:custGeom>
            <a:avLst/>
            <a:gdLst>
              <a:gd name="connsiteX0" fmla="*/ 0 w 3375085"/>
              <a:gd name="connsiteY0" fmla="*/ 0 h 6827604"/>
              <a:gd name="connsiteX1" fmla="*/ 136004 w 3375085"/>
              <a:gd name="connsiteY1" fmla="*/ 3439 h 6827604"/>
              <a:gd name="connsiteX2" fmla="*/ 3375085 w 3375085"/>
              <a:gd name="connsiteY2" fmla="*/ 3413802 h 6827604"/>
              <a:gd name="connsiteX3" fmla="*/ 136004 w 3375085"/>
              <a:gd name="connsiteY3" fmla="*/ 6824165 h 6827604"/>
              <a:gd name="connsiteX4" fmla="*/ 0 w 3375085"/>
              <a:gd name="connsiteY4" fmla="*/ 6827604 h 682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085" h="6827604">
                <a:moveTo>
                  <a:pt x="0" y="0"/>
                </a:moveTo>
                <a:lnTo>
                  <a:pt x="136004" y="3439"/>
                </a:lnTo>
                <a:cubicBezTo>
                  <a:pt x="1940285" y="94899"/>
                  <a:pt x="3375085" y="1586793"/>
                  <a:pt x="3375085" y="3413802"/>
                </a:cubicBezTo>
                <a:cubicBezTo>
                  <a:pt x="3375085" y="5240811"/>
                  <a:pt x="1940285" y="6732706"/>
                  <a:pt x="136004" y="6824165"/>
                </a:cubicBezTo>
                <a:lnTo>
                  <a:pt x="0" y="6827604"/>
                </a:lnTo>
                <a:close/>
              </a:path>
            </a:pathLst>
          </a:custGeom>
          <a:solidFill>
            <a:srgbClr val="2D5697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FB2FE-EAD4-0C40-BEDE-ED563328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82" y="596846"/>
            <a:ext cx="7835405" cy="987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1A06AD3-B8E9-974E-9F1C-C8560BCFF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247" y="4901184"/>
            <a:ext cx="7835405" cy="1138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625F661-3E78-1841-A83B-211A23C42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C01618F9-67FD-7A40-B243-2ED5DFE8840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41248" y="1767713"/>
            <a:ext cx="7835406" cy="29505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93CA4-4C88-C148-BF01-F1DA18C2CC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1F05D-9788-2146-A164-46F186474D6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B2FE-EAD4-0C40-BEDE-ED563328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058" y="507184"/>
            <a:ext cx="9868318" cy="987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1A06AD3-B8E9-974E-9F1C-C8560BCFF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2624" y="4870542"/>
            <a:ext cx="3938017" cy="1207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A625F661-3E78-1841-A83B-211A23C42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hart Placeholder 12" descr="Chart placeholder">
            <a:extLst>
              <a:ext uri="{FF2B5EF4-FFF2-40B4-BE49-F238E27FC236}">
                <a16:creationId xmlns:a16="http://schemas.microsoft.com/office/drawing/2014/main" id="{C01618F9-67FD-7A40-B243-2ED5DFE884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182624" y="1678051"/>
            <a:ext cx="3938016" cy="29505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Chart Placeholder 12" descr="Chart placeholder">
            <a:extLst>
              <a:ext uri="{FF2B5EF4-FFF2-40B4-BE49-F238E27FC236}">
                <a16:creationId xmlns:a16="http://schemas.microsoft.com/office/drawing/2014/main" id="{CFBBFC68-7EF5-6641-9922-D733170E9C7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1360" y="1617091"/>
            <a:ext cx="3938016" cy="29505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829BF65-CFB2-5F47-95C1-097519EDF9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71360" y="4858350"/>
            <a:ext cx="3938017" cy="1207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0E39B-54E1-AB40-81A1-6E14D512C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43426" y="2639812"/>
            <a:ext cx="905148" cy="905148"/>
            <a:chOff x="5380742" y="2484229"/>
            <a:chExt cx="905148" cy="90514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E02C79E-5669-E749-BB09-54F7D8B77242}"/>
                </a:ext>
              </a:extLst>
            </p:cNvPr>
            <p:cNvSpPr/>
            <p:nvPr userDrawn="1"/>
          </p:nvSpPr>
          <p:spPr>
            <a:xfrm>
              <a:off x="5380742" y="2484229"/>
              <a:ext cx="905148" cy="905148"/>
            </a:xfrm>
            <a:prstGeom prst="ellipse">
              <a:avLst/>
            </a:prstGeom>
            <a:solidFill>
              <a:srgbClr val="2D5697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B58BE2-EA78-A842-822D-CCCBDDC24ACB}"/>
                </a:ext>
              </a:extLst>
            </p:cNvPr>
            <p:cNvSpPr txBox="1"/>
            <p:nvPr userDrawn="1"/>
          </p:nvSpPr>
          <p:spPr>
            <a:xfrm>
              <a:off x="5583936" y="2718816"/>
              <a:ext cx="52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VS</a:t>
              </a: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73471-0681-2447-8448-224ABA83209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3B3CC69-F51B-5E45-8661-E3994F3B99F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8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F85F68-8B4B-2A4B-9D5E-05B1C67062D6}"/>
              </a:ext>
            </a:extLst>
          </p:cNvPr>
          <p:cNvSpPr txBox="1"/>
          <p:nvPr/>
        </p:nvSpPr>
        <p:spPr>
          <a:xfrm>
            <a:off x="-300038" y="214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E87FF7-CD28-204C-8216-D1854348DE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277618" y="0"/>
            <a:ext cx="6858000" cy="6858000"/>
          </a:xfrm>
          <a:prstGeom prst="ellipse">
            <a:avLst/>
          </a:prstGeom>
          <a:solidFill>
            <a:srgbClr val="2D5697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384F53-B12F-E943-B62D-96D03A64F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339" y="2401262"/>
            <a:ext cx="4930558" cy="175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add phrase or quote”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D6D9B0-974D-2E4E-8DEA-D720B539BB46}"/>
              </a:ext>
            </a:extLst>
          </p:cNvPr>
          <p:cNvCxnSpPr/>
          <p:nvPr/>
        </p:nvCxnSpPr>
        <p:spPr>
          <a:xfrm>
            <a:off x="3713226" y="1828800"/>
            <a:ext cx="39867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C5567A-79B7-524B-BD29-6C3031ABA6F2}"/>
              </a:ext>
            </a:extLst>
          </p:cNvPr>
          <p:cNvCxnSpPr/>
          <p:nvPr/>
        </p:nvCxnSpPr>
        <p:spPr>
          <a:xfrm>
            <a:off x="3713226" y="4840224"/>
            <a:ext cx="39867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3231DE-A720-F940-B694-1AAEF6A9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4780-34B9-5D47-B3E5-1C05BDA962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89576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441383"/>
            <a:ext cx="9144000" cy="745048"/>
          </a:xfrm>
        </p:spPr>
        <p:txBody>
          <a:bodyPr anchor="b"/>
          <a:lstStyle>
            <a:lvl1pPr algn="l">
              <a:defRPr sz="5000"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28255" y="1313847"/>
            <a:ext cx="9144000" cy="392229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Centers for Medicare &amp; Medicaid Serv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EAD4711B-845D-234C-8611-E3B57E93689E}"/>
              </a:ext>
            </a:extLst>
          </p:cNvPr>
          <p:cNvSpPr txBox="1">
            <a:spLocks/>
          </p:cNvSpPr>
          <p:nvPr/>
        </p:nvSpPr>
        <p:spPr>
          <a:xfrm>
            <a:off x="13208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10/15/2025</a:t>
            </a:fld>
            <a:endParaRPr lang="en-US" sz="1800" dirty="0"/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08C1CF7C-DA1A-9048-96D3-65FAA26B0560}"/>
              </a:ext>
            </a:extLst>
          </p:cNvPr>
          <p:cNvSpPr txBox="1">
            <a:spLocks/>
          </p:cNvSpPr>
          <p:nvPr/>
        </p:nvSpPr>
        <p:spPr>
          <a:xfrm>
            <a:off x="116840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0" name="Date Placeholder 9">
            <a:extLst>
              <a:ext uri="{FF2B5EF4-FFF2-40B4-BE49-F238E27FC236}">
                <a16:creationId xmlns:a16="http://schemas.microsoft.com/office/drawing/2014/main" id="{E891DD91-207E-CC4D-A54C-A507FB4FBDD3}"/>
              </a:ext>
            </a:extLst>
          </p:cNvPr>
          <p:cNvSpPr txBox="1">
            <a:spLocks/>
          </p:cNvSpPr>
          <p:nvPr/>
        </p:nvSpPr>
        <p:spPr>
          <a:xfrm>
            <a:off x="15240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10/15/2025</a:t>
            </a:fld>
            <a:endParaRPr lang="en-US" sz="1800" dirty="0"/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4CFDC215-D833-8540-8BFB-0127BAA005AC}"/>
              </a:ext>
            </a:extLst>
          </p:cNvPr>
          <p:cNvSpPr txBox="1">
            <a:spLocks/>
          </p:cNvSpPr>
          <p:nvPr/>
        </p:nvSpPr>
        <p:spPr>
          <a:xfrm>
            <a:off x="118872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2" name="Date Placeholder 9">
            <a:extLst>
              <a:ext uri="{FF2B5EF4-FFF2-40B4-BE49-F238E27FC236}">
                <a16:creationId xmlns:a16="http://schemas.microsoft.com/office/drawing/2014/main" id="{41299FEF-A22F-D743-B6D1-CFB7059A7DFD}"/>
              </a:ext>
            </a:extLst>
          </p:cNvPr>
          <p:cNvSpPr txBox="1">
            <a:spLocks/>
          </p:cNvSpPr>
          <p:nvPr/>
        </p:nvSpPr>
        <p:spPr>
          <a:xfrm>
            <a:off x="17272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10/15/2025</a:t>
            </a:fld>
            <a:endParaRPr lang="en-US" sz="1800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832E31FA-E8D8-7C45-B8FD-B59CA11ECBD5}"/>
              </a:ext>
            </a:extLst>
          </p:cNvPr>
          <p:cNvSpPr txBox="1">
            <a:spLocks/>
          </p:cNvSpPr>
          <p:nvPr/>
        </p:nvSpPr>
        <p:spPr>
          <a:xfrm>
            <a:off x="120904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5" name="Footer Placeholder 10">
            <a:extLst>
              <a:ext uri="{FF2B5EF4-FFF2-40B4-BE49-F238E27FC236}">
                <a16:creationId xmlns:a16="http://schemas.microsoft.com/office/drawing/2014/main" id="{14E83814-5EA9-C949-932B-64096ABC107C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154B9DD-26C6-7D40-9996-2C42CA136E0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F7A32B59-52F2-1D4E-8130-7FC2452037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38A660-4B4B-094A-A964-F0000BC7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4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ustom Layout">
    <p:bg>
      <p:bgPr>
        <a:solidFill>
          <a:srgbClr val="2D5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89672" y="6356350"/>
            <a:ext cx="4641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F85F68-8B4B-2A4B-9D5E-05B1C67062D6}"/>
              </a:ext>
            </a:extLst>
          </p:cNvPr>
          <p:cNvSpPr txBox="1"/>
          <p:nvPr/>
        </p:nvSpPr>
        <p:spPr>
          <a:xfrm>
            <a:off x="-300038" y="214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E87FF7-CD28-204C-8216-D1854348DE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277618" y="0"/>
            <a:ext cx="6858000" cy="6858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384F53-B12F-E943-B62D-96D03A64F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339" y="2401262"/>
            <a:ext cx="4930558" cy="1756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“Click to add phrase or quote”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D6D9B0-974D-2E4E-8DEA-D720B539BB46}"/>
              </a:ext>
            </a:extLst>
          </p:cNvPr>
          <p:cNvCxnSpPr/>
          <p:nvPr/>
        </p:nvCxnSpPr>
        <p:spPr>
          <a:xfrm>
            <a:off x="3713226" y="1828800"/>
            <a:ext cx="3986784" cy="0"/>
          </a:xfrm>
          <a:prstGeom prst="line">
            <a:avLst/>
          </a:prstGeom>
          <a:ln>
            <a:solidFill>
              <a:srgbClr val="2D5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0C5567A-79B7-524B-BD29-6C3031ABA6F2}"/>
              </a:ext>
            </a:extLst>
          </p:cNvPr>
          <p:cNvCxnSpPr/>
          <p:nvPr/>
        </p:nvCxnSpPr>
        <p:spPr>
          <a:xfrm>
            <a:off x="3713226" y="4840224"/>
            <a:ext cx="3986784" cy="0"/>
          </a:xfrm>
          <a:prstGeom prst="line">
            <a:avLst/>
          </a:prstGeom>
          <a:ln>
            <a:solidFill>
              <a:srgbClr val="2D56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50D15B-EFD8-E34E-AA39-7CF8E827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E2E6A-5451-7749-8B0E-2BE665F5D3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43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89576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441383"/>
            <a:ext cx="9144000" cy="745048"/>
          </a:xfrm>
        </p:spPr>
        <p:txBody>
          <a:bodyPr anchor="b"/>
          <a:lstStyle>
            <a:lvl1pPr algn="l">
              <a:defRPr sz="5000"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28255" y="1313847"/>
            <a:ext cx="9144000" cy="392229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Centers for Medicare &amp; Medicaid Serv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EAD4711B-845D-234C-8611-E3B57E93689E}"/>
              </a:ext>
            </a:extLst>
          </p:cNvPr>
          <p:cNvSpPr txBox="1">
            <a:spLocks/>
          </p:cNvSpPr>
          <p:nvPr/>
        </p:nvSpPr>
        <p:spPr>
          <a:xfrm>
            <a:off x="13208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10/15/2025</a:t>
            </a:fld>
            <a:endParaRPr lang="en-US" sz="1800" dirty="0"/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08C1CF7C-DA1A-9048-96D3-65FAA26B0560}"/>
              </a:ext>
            </a:extLst>
          </p:cNvPr>
          <p:cNvSpPr txBox="1">
            <a:spLocks/>
          </p:cNvSpPr>
          <p:nvPr/>
        </p:nvSpPr>
        <p:spPr>
          <a:xfrm>
            <a:off x="116840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0" name="Date Placeholder 9">
            <a:extLst>
              <a:ext uri="{FF2B5EF4-FFF2-40B4-BE49-F238E27FC236}">
                <a16:creationId xmlns:a16="http://schemas.microsoft.com/office/drawing/2014/main" id="{E891DD91-207E-CC4D-A54C-A507FB4FBDD3}"/>
              </a:ext>
            </a:extLst>
          </p:cNvPr>
          <p:cNvSpPr txBox="1">
            <a:spLocks/>
          </p:cNvSpPr>
          <p:nvPr/>
        </p:nvSpPr>
        <p:spPr>
          <a:xfrm>
            <a:off x="15240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10/15/2025</a:t>
            </a:fld>
            <a:endParaRPr lang="en-US" sz="1800" dirty="0"/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4CFDC215-D833-8540-8BFB-0127BAA005AC}"/>
              </a:ext>
            </a:extLst>
          </p:cNvPr>
          <p:cNvSpPr txBox="1">
            <a:spLocks/>
          </p:cNvSpPr>
          <p:nvPr/>
        </p:nvSpPr>
        <p:spPr>
          <a:xfrm>
            <a:off x="118872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2" name="Date Placeholder 9">
            <a:extLst>
              <a:ext uri="{FF2B5EF4-FFF2-40B4-BE49-F238E27FC236}">
                <a16:creationId xmlns:a16="http://schemas.microsoft.com/office/drawing/2014/main" id="{41299FEF-A22F-D743-B6D1-CFB7059A7DFD}"/>
              </a:ext>
            </a:extLst>
          </p:cNvPr>
          <p:cNvSpPr txBox="1">
            <a:spLocks/>
          </p:cNvSpPr>
          <p:nvPr/>
        </p:nvSpPr>
        <p:spPr>
          <a:xfrm>
            <a:off x="17272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10/15/2025</a:t>
            </a:fld>
            <a:endParaRPr lang="en-US" sz="1800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832E31FA-E8D8-7C45-B8FD-B59CA11ECBD5}"/>
              </a:ext>
            </a:extLst>
          </p:cNvPr>
          <p:cNvSpPr txBox="1">
            <a:spLocks/>
          </p:cNvSpPr>
          <p:nvPr/>
        </p:nvSpPr>
        <p:spPr>
          <a:xfrm>
            <a:off x="120904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5" name="Footer Placeholder 10">
            <a:extLst>
              <a:ext uri="{FF2B5EF4-FFF2-40B4-BE49-F238E27FC236}">
                <a16:creationId xmlns:a16="http://schemas.microsoft.com/office/drawing/2014/main" id="{14E83814-5EA9-C949-932B-64096ABC107C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154B9DD-26C6-7D40-9996-2C42CA136E0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F7A32B59-52F2-1D4E-8130-7FC2452037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38A660-4B4B-094A-A964-F0000BC7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03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05650"/>
            <a:ext cx="12192000" cy="3721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6035929"/>
            <a:ext cx="1841500" cy="640843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259484" y="2347753"/>
            <a:ext cx="7099139" cy="2637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2E81F-8495-2946-BF21-1E3B2F03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8DD8C-D53F-E74F-9247-AA4CE0B67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530"/>
          <a:stretch/>
        </p:blipFill>
        <p:spPr>
          <a:xfrm>
            <a:off x="0" y="-19613"/>
            <a:ext cx="12192000" cy="1266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559" y="312136"/>
            <a:ext cx="1841500" cy="640843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5026" y="1794864"/>
            <a:ext cx="10521951" cy="3747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51A37-D4DD-E34D-8514-3B1D88544C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9BF23-1B49-3240-B254-AE53366CEB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EC613-7FA1-C147-902E-D538152DAE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6FD929-D66C-F64C-AB83-3493231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2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00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8DD8C-D53F-E74F-9247-AA4CE0B67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530"/>
          <a:stretch/>
        </p:blipFill>
        <p:spPr>
          <a:xfrm>
            <a:off x="0" y="-19613"/>
            <a:ext cx="12192000" cy="1266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559" y="312136"/>
            <a:ext cx="1841500" cy="640843"/>
          </a:xfrm>
          <a:prstGeom prst="rect">
            <a:avLst/>
          </a:prstGeom>
        </p:spPr>
      </p:pic>
      <p:sp>
        <p:nvSpPr>
          <p:cNvPr id="7" name="Table Placeholder 5">
            <a:extLst>
              <a:ext uri="{FF2B5EF4-FFF2-40B4-BE49-F238E27FC236}">
                <a16:creationId xmlns:a16="http://schemas.microsoft.com/office/drawing/2014/main" id="{D95A434D-0C35-8640-B735-553F71A4C0D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314451" y="1788353"/>
            <a:ext cx="9563100" cy="42354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3306D8-631F-B74A-A7AF-C9899A1D55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8BA6430-2461-374E-A32B-BF3EC42F77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482F18-75B7-494B-964A-B9CC013BCA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E1B7F9-485E-F344-B130-DE02A0715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2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37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8DD8C-D53F-E74F-9247-AA4CE0B67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530"/>
          <a:stretch/>
        </p:blipFill>
        <p:spPr>
          <a:xfrm>
            <a:off x="0" y="-19613"/>
            <a:ext cx="12192000" cy="1266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559" y="312136"/>
            <a:ext cx="1841500" cy="640843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09062" y="4220013"/>
            <a:ext cx="3001479" cy="1723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and add icon in circle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3C0A68-C9A7-0847-A87A-6D6C0CC704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454" y="4220013"/>
            <a:ext cx="3001479" cy="1723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and add icon in circle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6101D31-5B6B-7449-B1F9-B52F50032F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0567" y="4220013"/>
            <a:ext cx="3001479" cy="1723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and add icon in circle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A04E9-E241-674F-9B58-46DE67F022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31CA08-B27E-7E4A-A519-DEC697C17A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199E59-BF4E-4B4B-9CD0-F65691DCA8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7126A9A-F8A3-3246-9E28-BA8CFB9B72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19131" y="1819357"/>
            <a:ext cx="1981340" cy="1951768"/>
          </a:xfrm>
          <a:prstGeom prst="ellipse">
            <a:avLst/>
          </a:prstGeom>
          <a:solidFill>
            <a:srgbClr val="1353B0"/>
          </a:solidFill>
        </p:spPr>
        <p:txBody>
          <a:bodyPr/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8432D7B0-3CC1-B346-924F-490AB0B4E1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76731" y="1819357"/>
            <a:ext cx="1981340" cy="1951768"/>
          </a:xfrm>
          <a:prstGeom prst="ellipse">
            <a:avLst/>
          </a:prstGeom>
          <a:solidFill>
            <a:srgbClr val="1353B0"/>
          </a:solidFill>
        </p:spPr>
        <p:txBody>
          <a:bodyPr/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CDD711D-8123-AF48-A778-4D6AEFF3EF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02247" y="1819357"/>
            <a:ext cx="1981340" cy="1951768"/>
          </a:xfrm>
          <a:prstGeom prst="ellipse">
            <a:avLst/>
          </a:prstGeom>
          <a:solidFill>
            <a:srgbClr val="1353B0"/>
          </a:solidFill>
        </p:spPr>
        <p:txBody>
          <a:bodyPr/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AE62DCA-CFC7-8D4D-8E2F-62A99076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2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88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519EC3-B463-3242-9FA6-AA0A2648E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41"/>
          <a:stretch/>
        </p:blipFill>
        <p:spPr>
          <a:xfrm>
            <a:off x="1" y="0"/>
            <a:ext cx="57862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847" y="594598"/>
            <a:ext cx="4651620" cy="221671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89674" y="6356351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5847" y="3031818"/>
            <a:ext cx="4651620" cy="2527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444A4EC-C0D4-714C-871C-AAB60B6161F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977251" y="920751"/>
            <a:ext cx="5815012" cy="5016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0DED4-D10D-4346-A8CF-907FB0941A1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D10B5-445F-4447-8C37-2C20351250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87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519EC3-B463-3242-9FA6-AA0A2648E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674"/>
          <a:stretch/>
        </p:blipFill>
        <p:spPr>
          <a:xfrm>
            <a:off x="0" y="0"/>
            <a:ext cx="1868557" cy="688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352" y="624578"/>
            <a:ext cx="9267449" cy="86629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89674" y="6356351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241B2BA-BA57-0247-BDC1-BB2F28F430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11710" y="4300767"/>
            <a:ext cx="3001479" cy="1856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and add icon in circle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5567CA1-8158-A043-88AE-93DB7BC1AD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8403" y="4294947"/>
            <a:ext cx="3001479" cy="18627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and add icon in circle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6FCF7CD-2202-5F47-A8DC-F6162AF72F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5097" y="4294947"/>
            <a:ext cx="3001479" cy="18627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 and add icon in circle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38C97E7-A195-F949-9D80-077A298712E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21779" y="1914115"/>
            <a:ext cx="1981340" cy="19517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54651F2-7838-5341-9F28-71156CA82C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8471" y="1914115"/>
            <a:ext cx="1981340" cy="19517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D53A760B-775E-0142-89C9-87572EBAC5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5165" y="1914115"/>
            <a:ext cx="1981340" cy="19517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DF3F48ED-D512-6D45-A1D0-BF32F6832AB9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10708A0-5471-AF49-8A90-0E745E4C548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62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519EC3-B463-3242-9FA6-AA0A2648E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674"/>
          <a:stretch/>
        </p:blipFill>
        <p:spPr>
          <a:xfrm>
            <a:off x="0" y="0"/>
            <a:ext cx="1868557" cy="688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352" y="624578"/>
            <a:ext cx="9267449" cy="86629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89674" y="6356351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86349" y="1799364"/>
            <a:ext cx="9267451" cy="4283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9610E-3CF1-A740-8900-94DC2B898A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61AEF-906E-EC4B-8B29-F424FB24D7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4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6067AA-6245-0245-B19C-BE1709CC5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485" y="526490"/>
            <a:ext cx="8101315" cy="94450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89674" y="6356351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70586" y="1868557"/>
            <a:ext cx="6383215" cy="41744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5459C-5295-6E4D-9A59-D40E108F30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7669D-5784-0C44-A158-00FFA21AFA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507182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441383"/>
            <a:ext cx="9877859" cy="745048"/>
          </a:xfrm>
        </p:spPr>
        <p:txBody>
          <a:bodyPr anchor="b"/>
          <a:lstStyle>
            <a:lvl1pPr algn="l">
              <a:defRPr sz="5000"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04E1EECE-B442-2B40-AE12-01C2243E511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8689" y="1339851"/>
            <a:ext cx="9877425" cy="38242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11BDECC5-A2D2-AF4C-AAA5-A3BCBDD7686C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76CEDFF-6B9B-A741-BA79-C3C971A1CC6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5D163-1CF3-154C-BF7D-0CA5A4F4F1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E044AB7-FD65-C94B-BEC6-5EBBD5183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040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206FDD-2BC8-864C-810D-C531729FD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3" y="594599"/>
            <a:ext cx="8208825" cy="81217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26832" y="1750735"/>
            <a:ext cx="6071535" cy="4605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4986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CC7E9-8E7C-D14E-AEB7-BE629DA77F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43DE43-34B2-7742-B691-1ED12C3B74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D4AFF68-C928-8944-A528-E204AA7D5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89674" y="6356351"/>
            <a:ext cx="464127" cy="365125"/>
          </a:xfrm>
          <a:prstGeom prst="rect">
            <a:avLst/>
          </a:prstGeom>
        </p:spPr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3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E02-F4D6-1C2F-0293-211420A2D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1A366-C486-E350-5360-509C2C1BD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6A507-FF7B-1022-3462-1F0ECCCE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2B3D9-E336-F4B3-9736-5ECF94C4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CD559-6E23-F7A1-499B-2D93B297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97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8E9E5-C4EF-984C-91C3-47FFBB409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056B5-C009-084F-99FA-99128ADA3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17343-67B3-CE40-8E17-343AFE00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2D89-9D54-6548-84C6-8D6F3A12A16C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820A9-6568-144A-BF76-063FC08C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BDA49-F48D-394C-AB81-671BFEE7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43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1D1F-BE85-804F-B9D1-9F82E606D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F68A-8A3F-8E40-A1DF-3FF2E6AF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D9C89-E00E-DC48-A9B8-91F9817A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1F0E-9451-6E4D-BBAD-7A61B8CE9B37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74C96-DFD2-764B-AA6D-C9902AB2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3267F-51B3-0E47-9349-7EFE3E3D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18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E446-41A9-6045-B7AE-9CA0F523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11AC5-EF98-054C-8297-60B5DBC9F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C42C5-789B-D54B-B688-54E4C4E2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EBC-67FD-194A-B011-944F8FB3B40D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D78B8-A5FA-7341-9AE2-0BB1B3FA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1412D-798B-7D48-AFFE-C4652EC2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6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698C-F45F-1F4D-83D6-FFC02547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F6164-9D75-BE4D-B2E5-4EC9733C5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7F4B6-B879-8249-8218-3E1DC82EB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BE2D6-1690-C944-81BB-4E74843A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81BEF-6F41-974D-A51F-BCBC423D541B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BE49-968B-9F44-87C9-2E7CEA83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B439C-DD61-BD44-BC25-253A71BF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24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CAF4-BE44-2B48-8AAE-168E054C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8CFCB-2E7B-5042-8C8D-A10FADFB5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BE546-B394-2444-918C-0D904891B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DB739-F588-A147-9CEC-642D208E5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AF1A5-033E-3C49-871C-BD1AF6D4B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6E3A7-D266-F542-A6CC-C8C2623D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9C1D-2D20-8F49-B593-F0BBDCC352E6}" type="datetime1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59463-785E-A74D-BA0E-57DEFE22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7A0E7E-EA5F-FF4A-B75C-34241A28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8E69-B434-644B-8ABA-02518C01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9EB91-92B3-474E-B5B1-20A2B261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56CB-A0B5-9C43-8280-3C119220E842}" type="datetime1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6B04D-EFA3-3048-9CF6-E9F92160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D830B-5DF5-BD4B-9681-EA5DB8CB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65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942D9-F3E4-D44E-9A6E-BB38D193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2D76-DA92-6F4A-AB25-577A8A474658}" type="datetime1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25643-5E6B-5B49-A23F-68136DA6E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702EF-3DA2-6D43-82D8-C370EC33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39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D2E3-8E5C-864B-A015-E23EED21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2CE8-AFA3-6D47-8A25-9A783082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ABCCD-BDC3-4E4B-8644-66378D51B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B10CA-F89D-3D4C-BF27-241C704A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7CF1-1344-2C40-BF9A-4FC416C4640E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F7537-602A-EE4E-AB19-3BD1D5DE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0A367-4C19-8642-8D71-AA58887E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507182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441383"/>
            <a:ext cx="9877859" cy="745048"/>
          </a:xfrm>
        </p:spPr>
        <p:txBody>
          <a:bodyPr anchor="b"/>
          <a:lstStyle>
            <a:lvl1pPr algn="l">
              <a:defRPr sz="5000"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6ACE7E-5779-2749-A63F-69BA099D09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9218" y="1309036"/>
            <a:ext cx="3369733" cy="40418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474F26-DC81-CE4A-9849-AD502DCD6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3467" y="1308101"/>
            <a:ext cx="6352117" cy="404283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2DE0AC4-BCC0-7747-8E35-F754FCC287E2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6209D1D-CF5F-FA43-BB59-F1E677BAD40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BBCAD72-2B27-1E4B-B3DB-432D00672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FCF8D2C-F720-E04C-8BAA-8E3D60822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16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1A52-B21C-7343-AA16-B26463BC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C07C2-BB03-EB47-992E-99040A2C7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69A03-8DC7-0A4F-850B-6D10FFFBD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C5674-CF96-964C-B6C3-802430673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B976-D242-B540-A9E4-874E077D60E3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E516E-1404-FC4D-A453-AAA5D33A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77A32-9F62-D448-812A-A110A451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7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8A5B-7AFB-2547-AE2F-77320C54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3D862-7CD5-9445-949A-BE84C763D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114A9-88B5-3747-BA59-E6F87C8F1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07F8-177F-E64A-9AEF-5157AA7379F1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B4691-8FAD-D142-A934-B10C5976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3CB38-7594-B646-8987-D89EC0B6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8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BD02B-E97E-2448-9E4F-598ECAAF7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A9C60-0F95-814C-A5AB-6CE1C20CC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101A7-8820-B54D-B3A0-871EE25C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9EDE-1089-0449-AF1D-B30BD88B6EB3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D696C-29AD-E444-AFE7-E489EF0C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5D201-32C0-9B46-9367-D331375D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1676EF-F33A-1E48-ADA3-10EB02AB248D}"/>
              </a:ext>
            </a:extLst>
          </p:cNvPr>
          <p:cNvSpPr/>
          <p:nvPr/>
        </p:nvSpPr>
        <p:spPr>
          <a:xfrm>
            <a:off x="0" y="5489576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E3CD19-AEDC-7741-947C-DFBB5338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33" y="405692"/>
            <a:ext cx="11024135" cy="826341"/>
          </a:xfrm>
        </p:spPr>
        <p:txBody>
          <a:bodyPr/>
          <a:lstStyle>
            <a:lvl1pPr algn="ctr">
              <a:defRPr sz="5000"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8334F5-75B3-5A4B-B7CB-77E93831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3380586"/>
            <a:ext cx="5181600" cy="17631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331966A-C03F-3F4B-AF4A-B6FB15DB6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367753"/>
            <a:ext cx="5181600" cy="17631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49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BDE079-92C4-7B41-BC32-39E89A79B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E4AD328F-F952-2D4B-87B2-A83F23F299C7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81E62F-4C7C-D049-B79D-AD54B656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A3ABA3C-DEAA-1048-8B34-6B8DA3D8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4B6C2BF-0C51-3540-A10F-8C6A36041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 descr="placeholder for picture">
            <a:extLst>
              <a:ext uri="{FF2B5EF4-FFF2-40B4-BE49-F238E27FC236}">
                <a16:creationId xmlns:a16="http://schemas.microsoft.com/office/drawing/2014/main" id="{B9B996F6-61A3-F44F-B07F-D3B7B411AB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57589" y="1471931"/>
            <a:ext cx="1681012" cy="1655923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1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 descr="placeholder for picture">
            <a:extLst>
              <a:ext uri="{FF2B5EF4-FFF2-40B4-BE49-F238E27FC236}">
                <a16:creationId xmlns:a16="http://schemas.microsoft.com/office/drawing/2014/main" id="{14CBE3A2-61CF-2F4C-A9CC-D21D40F81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42397" y="1471931"/>
            <a:ext cx="1681012" cy="1655923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 algn="ctr">
              <a:buNone/>
              <a:defRPr lang="en-US" sz="1867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4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EE02-F4D6-1C2F-0293-211420A2D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1A366-C486-E350-5360-509C2C1BD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6A507-FF7B-1022-3462-1F0ECCCE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2B3D9-E336-F4B3-9736-5ECF94C4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CD559-6E23-F7A1-499B-2D93B297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1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EC46-A0DD-0745-8FEB-2DE24968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494EF-6CEF-3C42-B25D-B4F754AB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B070E-AE3F-E445-A69F-D9959764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A3F39-366C-1E4C-979E-32071096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B3F869-6FFA-D04F-9E0E-61AE949C25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77485"/>
            <a:ext cx="10515600" cy="3270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0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81" y="365125"/>
            <a:ext cx="1102413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619100"/>
            <a:ext cx="5181600" cy="1763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606266"/>
            <a:ext cx="5181600" cy="1763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Picture Placeholder 2" descr="placeholder for picture">
            <a:extLst>
              <a:ext uri="{FF2B5EF4-FFF2-40B4-BE49-F238E27FC236}">
                <a16:creationId xmlns:a16="http://schemas.microsoft.com/office/drawing/2014/main" id="{04D8090E-F3F7-AD4D-9DE6-B2D94E4EE3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7589" y="1690688"/>
            <a:ext cx="1681012" cy="165592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 descr="placeholder for picture">
            <a:extLst>
              <a:ext uri="{FF2B5EF4-FFF2-40B4-BE49-F238E27FC236}">
                <a16:creationId xmlns:a16="http://schemas.microsoft.com/office/drawing/2014/main" id="{E1FD5D8C-1EFA-B54C-8A49-8D0CA136E0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2397" y="1690688"/>
            <a:ext cx="1681012" cy="165592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lang="en-US" sz="18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8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ADD679-68A7-A44E-B5D3-7C4E20DC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07B8E-7447-534B-8359-FD439709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62F6A-1CCE-5E41-97A1-999B0A7D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07819" y="2"/>
            <a:ext cx="12399819" cy="6857999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Rectangle 7"/>
          <p:cNvSpPr/>
          <p:nvPr/>
        </p:nvSpPr>
        <p:spPr>
          <a:xfrm>
            <a:off x="-207819" y="5614267"/>
            <a:ext cx="12399819" cy="124373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58143" y="2608827"/>
            <a:ext cx="8979343" cy="2250988"/>
          </a:xfrm>
          <a:prstGeom prst="rect">
            <a:avLst/>
          </a:prstGeom>
          <a:noFill/>
          <a:effectLst>
            <a:outerShdw blurRad="596900" dist="241300" dir="4140000" sx="94000" sy="94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962777"/>
            <a:ext cx="1841500" cy="640843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BC6E2F6-92F6-4242-8C9D-185218C9F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23D9722-47E0-A64F-8AF9-49F787ACB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CA5770-ED85-1646-B4EE-32B0EBF8F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3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bg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C1ABF4-B026-6E4D-9D63-F6F6EAC36639}"/>
              </a:ext>
            </a:extLst>
          </p:cNvPr>
          <p:cNvSpPr/>
          <p:nvPr/>
        </p:nvSpPr>
        <p:spPr>
          <a:xfrm>
            <a:off x="-207819" y="1"/>
            <a:ext cx="12399819" cy="6982691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519481-0135-FA4C-B6D7-024C6F04F2BE}"/>
              </a:ext>
            </a:extLst>
          </p:cNvPr>
          <p:cNvSpPr/>
          <p:nvPr/>
        </p:nvSpPr>
        <p:spPr>
          <a:xfrm>
            <a:off x="-207819" y="5614268"/>
            <a:ext cx="12399819" cy="1368425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40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enters for Medicare &amp; Medicaid Services">
            <a:extLst>
              <a:ext uri="{FF2B5EF4-FFF2-40B4-BE49-F238E27FC236}">
                <a16:creationId xmlns:a16="http://schemas.microsoft.com/office/drawing/2014/main" id="{5BC368E9-7816-D44C-9671-092F8E3B9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962777"/>
            <a:ext cx="1841500" cy="6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0677" y="5750169"/>
            <a:ext cx="12332677" cy="11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3512790"/>
            <a:ext cx="12192000" cy="1396643"/>
          </a:xfrm>
          <a:prstGeom prst="rect">
            <a:avLst/>
          </a:prstGeom>
          <a:noFill/>
          <a:effectLst>
            <a:outerShdw blurRad="596900" dist="241300" dir="4140000" sx="94000" sy="94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 descr="Centers for Medicare &amp; Medicaid Services"/>
          <p:cNvGrpSpPr/>
          <p:nvPr/>
        </p:nvGrpSpPr>
        <p:grpSpPr>
          <a:xfrm>
            <a:off x="4614509" y="595560"/>
            <a:ext cx="2962981" cy="2749650"/>
            <a:chOff x="5120080" y="1161172"/>
            <a:chExt cx="1951840" cy="1811310"/>
          </a:xfrm>
        </p:grpSpPr>
        <p:sp>
          <p:nvSpPr>
            <p:cNvPr id="14" name="Oval 13"/>
            <p:cNvSpPr/>
            <p:nvPr userDrawn="1"/>
          </p:nvSpPr>
          <p:spPr>
            <a:xfrm>
              <a:off x="5120080" y="1161172"/>
              <a:ext cx="1951840" cy="18113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5940" y="1786927"/>
              <a:ext cx="1394137" cy="485160"/>
            </a:xfrm>
            <a:prstGeom prst="rect">
              <a:avLst/>
            </a:prstGeom>
          </p:spPr>
        </p:pic>
      </p:grp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4BCCD-A18A-7B40-B4DC-18377184F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E3413D-226C-496E-BF46-ECF4E15638D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5C1C3-B052-F94D-A189-7514ECB13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F845-CC61-4EC0-9DA1-94147293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6359C-7C71-CC4D-BE44-14610750E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873C-6EB2-6A4B-BF56-26FF78BC4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668B3-2639-AF4F-BD80-A60198E16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06BB-419B-1242-9290-AECF2420B5E8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E957-62EE-4B43-A662-5D502F583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7D582-FF07-A649-9609-70FC6C67C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4499-C575-9446-9271-BB9E0FB31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1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CD2D32-0EBF-ACD9-B8CF-61414A4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1" y="5582962"/>
            <a:ext cx="7835405" cy="98798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Medicare.gov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Open Enrollment 2025</a:t>
            </a:r>
            <a:endParaRPr lang="en-US" dirty="0"/>
          </a:p>
        </p:txBody>
      </p:sp>
      <p:pic>
        <p:nvPicPr>
          <p:cNvPr id="1027" name="Picture 3" descr="Screenshot of Medicare.gov homepage">
            <a:extLst>
              <a:ext uri="{FF2B5EF4-FFF2-40B4-BE49-F238E27FC236}">
                <a16:creationId xmlns:a16="http://schemas.microsoft.com/office/drawing/2014/main" id="{043168DE-43F9-71E9-87E7-181F8E55AA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"/>
          <a:stretch>
            <a:fillRect/>
          </a:stretch>
        </p:blipFill>
        <p:spPr bwMode="auto">
          <a:xfrm>
            <a:off x="1231102" y="155299"/>
            <a:ext cx="688561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29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D4BBB-1EF3-6AAE-AFCF-C6C5EC704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9650-EF09-A452-BF76-03B2F5219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689" y="244157"/>
            <a:ext cx="10739026" cy="745048"/>
          </a:xfrm>
        </p:spPr>
        <p:txBody>
          <a:bodyPr/>
          <a:lstStyle/>
          <a:p>
            <a:r>
              <a:rPr lang="en-US" sz="4200" dirty="0"/>
              <a:t>New Detail on Part B Premium Reductions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B70455-D2B3-6690-3402-26A2C2E13ACA}"/>
              </a:ext>
            </a:extLst>
          </p:cNvPr>
          <p:cNvSpPr txBox="1"/>
          <p:nvPr/>
        </p:nvSpPr>
        <p:spPr>
          <a:xfrm>
            <a:off x="1763288" y="3548742"/>
            <a:ext cx="32511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When available, you’ll see the exact amount of the Part B premium reduction</a:t>
            </a:r>
            <a:r>
              <a:rPr lang="en-US" sz="2000" b="1" kern="1200" dirty="0">
                <a:ea typeface="+mn-ea"/>
              </a:rPr>
              <a:t>.</a:t>
            </a:r>
          </a:p>
        </p:txBody>
      </p:sp>
      <p:sp>
        <p:nvSpPr>
          <p:cNvPr id="13" name="Arrow: Right 12" descr="Red arrow pointing to Part B premium section">
            <a:extLst>
              <a:ext uri="{FF2B5EF4-FFF2-40B4-BE49-F238E27FC236}">
                <a16:creationId xmlns:a16="http://schemas.microsoft.com/office/drawing/2014/main" id="{07B31931-2D5B-DED8-4D88-FA85A464C8BB}"/>
              </a:ext>
            </a:extLst>
          </p:cNvPr>
          <p:cNvSpPr/>
          <p:nvPr/>
        </p:nvSpPr>
        <p:spPr>
          <a:xfrm>
            <a:off x="4301926" y="4351143"/>
            <a:ext cx="1425017" cy="1983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shot of a plan on Medicare.gov showing Part B premium reduction at the bottom">
            <a:extLst>
              <a:ext uri="{FF2B5EF4-FFF2-40B4-BE49-F238E27FC236}">
                <a16:creationId xmlns:a16="http://schemas.microsoft.com/office/drawing/2014/main" id="{AF38405C-22DB-B404-9A7F-08882157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520"/>
          <a:stretch>
            <a:fillRect/>
          </a:stretch>
        </p:blipFill>
        <p:spPr>
          <a:xfrm>
            <a:off x="5769429" y="1216173"/>
            <a:ext cx="3825240" cy="4100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3F3DEC-4429-CB66-2BF8-5C32D07EC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4400" y="4160357"/>
            <a:ext cx="3634974" cy="579875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0E91B3-B5D9-4BC5-4977-9D0A972AD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25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265B-110E-D75B-74CC-53DC6F0E5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283" y="820834"/>
            <a:ext cx="11051542" cy="745048"/>
          </a:xfrm>
        </p:spPr>
        <p:txBody>
          <a:bodyPr/>
          <a:lstStyle/>
          <a:p>
            <a:r>
              <a:rPr lang="en-US" sz="3600" dirty="0"/>
              <a:t>Medicare.gov Enhancements:</a:t>
            </a:r>
            <a:br>
              <a:rPr lang="en-US" sz="4400" dirty="0"/>
            </a:br>
            <a:r>
              <a:rPr lang="en-US" sz="4400" dirty="0"/>
              <a:t>Updated Star Ratings Display for 2026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EA58C40-0BEB-303B-55D2-238E2B31E43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86283" y="1932132"/>
            <a:ext cx="9718958" cy="34429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Added additional rating dimensions you can use to compare plans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Clarified descriptions of 3 Drug Plan Star Ratings measures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Added 3 new Health Plan Star Ratings measures</a:t>
            </a:r>
          </a:p>
          <a:p>
            <a:pPr marL="685783"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"Improving or Maintaining Physical Health"</a:t>
            </a:r>
          </a:p>
          <a:p>
            <a:pPr marL="685783"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"Improving or Maintaining Mental Health"</a:t>
            </a:r>
          </a:p>
          <a:p>
            <a:pPr marL="685783" lvl="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"Kidney Health Evaluation in Patients with Diabetes"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D3B6EF-05BA-AEA8-6F4F-DCE339A5A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58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1D13F-0F79-96A5-900B-082DC3AFD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9C3E-12F5-7528-2C99-E205A50C8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655" y="568383"/>
            <a:ext cx="9144000" cy="745048"/>
          </a:xfrm>
        </p:spPr>
        <p:txBody>
          <a:bodyPr/>
          <a:lstStyle/>
          <a:p>
            <a:br>
              <a:rPr lang="en-US" dirty="0"/>
            </a:br>
            <a:r>
              <a:rPr lang="en-US" sz="3600" dirty="0"/>
              <a:t>Medicare.gov Enhancements:</a:t>
            </a:r>
            <a:br>
              <a:rPr lang="en-US" sz="6000" dirty="0"/>
            </a:br>
            <a:r>
              <a:rPr lang="en-US" sz="4400" dirty="0"/>
              <a:t>Enhanced Ability to Filter Plans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75FBDA4-1021-0F81-DA6D-3E81B8296FCF}"/>
              </a:ext>
            </a:extLst>
          </p:cNvPr>
          <p:cNvSpPr>
            <a:spLocks noGrp="1"/>
          </p:cNvSpPr>
          <p:nvPr>
            <p:ph type="tbl" sz="quarter" idx="4294967295"/>
          </p:nvPr>
        </p:nvSpPr>
        <p:spPr>
          <a:xfrm>
            <a:off x="580275" y="1516062"/>
            <a:ext cx="6508865" cy="3825875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Now you can more granularly filter search </a:t>
            </a:r>
            <a:br>
              <a:rPr lang="en-US" sz="2400" dirty="0"/>
            </a:br>
            <a:r>
              <a:rPr lang="en-US" sz="2400" dirty="0"/>
              <a:t>results to narrow down long lists of </a:t>
            </a:r>
            <a:br>
              <a:rPr lang="en-US" sz="2400" dirty="0"/>
            </a:br>
            <a:r>
              <a:rPr lang="en-US" sz="2400" dirty="0"/>
              <a:t>potential plans</a:t>
            </a:r>
          </a:p>
          <a:p>
            <a:r>
              <a:rPr lang="en-US" sz="2400" dirty="0"/>
              <a:t>Improved the Special Needs Plans (SNPs) </a:t>
            </a:r>
            <a:br>
              <a:rPr lang="en-US" sz="2400" dirty="0"/>
            </a:br>
            <a:r>
              <a:rPr lang="en-US" sz="2400" dirty="0"/>
              <a:t>filter experience to help you</a:t>
            </a:r>
            <a:br>
              <a:rPr lang="en-US" sz="2400" dirty="0"/>
            </a:br>
            <a:r>
              <a:rPr lang="en-US" sz="2400" dirty="0"/>
              <a:t>locate SNPs more easily</a:t>
            </a:r>
          </a:p>
          <a:p>
            <a:pPr lvl="1"/>
            <a:r>
              <a:rPr lang="en-US" sz="2000" dirty="0"/>
              <a:t>Added SNP "switch" to show/hide </a:t>
            </a:r>
            <a:br>
              <a:rPr lang="en-US" sz="2000" dirty="0"/>
            </a:br>
            <a:r>
              <a:rPr lang="en-US" sz="2000" dirty="0"/>
              <a:t>SNP plans on the Plan Results page for </a:t>
            </a:r>
            <a:br>
              <a:rPr lang="en-US" sz="2000" dirty="0"/>
            </a:br>
            <a:r>
              <a:rPr lang="en-US" sz="2000" dirty="0"/>
              <a:t>Medicare Advantage plans</a:t>
            </a:r>
          </a:p>
          <a:p>
            <a:pPr lvl="1"/>
            <a:r>
              <a:rPr lang="en-US" sz="2000" dirty="0"/>
              <a:t>When you apply a SNP option, search </a:t>
            </a:r>
            <a:br>
              <a:rPr lang="en-US" sz="2000" dirty="0"/>
            </a:br>
            <a:r>
              <a:rPr lang="en-US" sz="2000" dirty="0"/>
              <a:t>results will only show selected SNP plan types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 descr="Screenshot of Medicare.gov page showing toggle switch for Special Needs Plans located at the top of the page. ">
            <a:extLst>
              <a:ext uri="{FF2B5EF4-FFF2-40B4-BE49-F238E27FC236}">
                <a16:creationId xmlns:a16="http://schemas.microsoft.com/office/drawing/2014/main" id="{B5E38E58-1E63-276C-9E6A-67815E6C0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996" y="1862383"/>
            <a:ext cx="5614597" cy="3368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Right 9" descr="Red arrow pointing to the SNP switch on the page ">
            <a:extLst>
              <a:ext uri="{FF2B5EF4-FFF2-40B4-BE49-F238E27FC236}">
                <a16:creationId xmlns:a16="http://schemas.microsoft.com/office/drawing/2014/main" id="{06B419C1-7B56-DF16-2B5A-AE60AB417967}"/>
              </a:ext>
            </a:extLst>
          </p:cNvPr>
          <p:cNvSpPr/>
          <p:nvPr/>
        </p:nvSpPr>
        <p:spPr>
          <a:xfrm rot="19569573">
            <a:off x="5043779" y="3447612"/>
            <a:ext cx="1425017" cy="19830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97CF0A-7ABB-FFE4-C3CD-94F893C04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1260" y="6410780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22E95-ED60-15AB-29D9-E96BB9ACC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2996" y="2876834"/>
            <a:ext cx="1946031" cy="228600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67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2B78-F4A5-1AD2-E369-2A2E687CD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441383"/>
            <a:ext cx="10762175" cy="745048"/>
          </a:xfrm>
        </p:spPr>
        <p:txBody>
          <a:bodyPr/>
          <a:lstStyle/>
          <a:p>
            <a:r>
              <a:rPr lang="en-US" dirty="0"/>
              <a:t>More Enhancements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A934277-FEEB-0D18-C407-C0CB0C7A4D5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8689" y="1339851"/>
            <a:ext cx="10590649" cy="38242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Improved messaging and added new alerts for Special Needs Plans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Optimized functionality for the Plan Finder Drug Pricing Estimation Calculator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Enhanced Medicare.gov search ability to make sure you can find the information you’re looking for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Coming later this fall: “</a:t>
            </a:r>
            <a:r>
              <a:rPr lang="en-US" sz="2400" dirty="0"/>
              <a:t>Ask Medicare” AI Drug Search</a:t>
            </a:r>
            <a:br>
              <a:rPr lang="en-US" sz="2400" dirty="0"/>
            </a:br>
            <a:r>
              <a:rPr lang="en-US" sz="2000" dirty="0"/>
              <a:t>A conversational search experience that provides estimated drug cost and coverage information for people with existing Medicare drug coverage to use when:</a:t>
            </a:r>
          </a:p>
          <a:p>
            <a:pPr lvl="1"/>
            <a:r>
              <a:rPr lang="en-US" sz="2000" dirty="0"/>
              <a:t>Getting a new prescription</a:t>
            </a:r>
          </a:p>
          <a:p>
            <a:pPr lvl="1"/>
            <a:r>
              <a:rPr lang="en-US" sz="2000" dirty="0"/>
              <a:t>Looking for ways to reduce your monthly budget for prescriptions</a:t>
            </a:r>
          </a:p>
          <a:p>
            <a:pPr lvl="1"/>
            <a:r>
              <a:rPr lang="en-US" sz="2000" dirty="0"/>
              <a:t>Considering making a change to your pharmacies or drugs</a:t>
            </a:r>
          </a:p>
          <a:p>
            <a:pPr lvl="1"/>
            <a:r>
              <a:rPr lang="en-US" sz="2000" dirty="0"/>
              <a:t>Understanding how much a new drug will cost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FD19C4F-3685-B252-B748-3A31B2726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29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89F9B-786B-24B2-191E-317403AE6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Account Updates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D26C9B0-7DCB-29D7-7D57-E0A1EF3C529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8689" y="1232277"/>
            <a:ext cx="10295123" cy="40278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Changes to enhance security and accessibility:</a:t>
            </a:r>
          </a:p>
          <a:p>
            <a:pPr marL="0" indent="0">
              <a:buNone/>
            </a:pPr>
            <a:r>
              <a:rPr lang="en-US" sz="2400" b="1" dirty="0"/>
              <a:t>Use Passkeys to Log In</a:t>
            </a:r>
          </a:p>
          <a:p>
            <a:pPr lvl="1"/>
            <a:r>
              <a:rPr lang="en-US" dirty="0"/>
              <a:t>Gives you more ways to seamlessly access your account (like through face ID or fingerprint) while ensuring security.</a:t>
            </a:r>
          </a:p>
          <a:p>
            <a:pPr marL="0" indent="0">
              <a:buNone/>
            </a:pPr>
            <a:r>
              <a:rPr lang="en-US" sz="2400" b="1" dirty="0"/>
              <a:t>Email Required to Create an Account</a:t>
            </a:r>
          </a:p>
          <a:p>
            <a:pPr lvl="1"/>
            <a:r>
              <a:rPr lang="en-US" dirty="0"/>
              <a:t>An email address is now mandatory for new accounts to make them more secure and limit ability of bad actors to exploit the account creation process.</a:t>
            </a:r>
          </a:p>
          <a:p>
            <a:pPr marL="0" indent="0">
              <a:buNone/>
            </a:pPr>
            <a:r>
              <a:rPr lang="en-US" sz="2400" b="1" dirty="0"/>
              <a:t>Multi-Factor Authentication</a:t>
            </a:r>
          </a:p>
          <a:p>
            <a:pPr lvl="1"/>
            <a:r>
              <a:rPr lang="en-US" dirty="0"/>
              <a:t>Has been optional up until now; will be mandatory for new accounts during OE and mandatory for existing accounts after OE to improve security.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1FB4D5-F05B-037F-72F8-7CFF28F7E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53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CDA5F-0F2E-D3C7-3825-66AB8FFF6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B684106-1531-F320-1BCE-CDEFD1DC2B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6283" y="366319"/>
            <a:ext cx="7983538" cy="1838325"/>
          </a:xfrm>
          <a:prstGeom prst="rect">
            <a:avLst/>
          </a:prstGeom>
          <a:noFill/>
          <a:ln>
            <a:noFill/>
            <a:prstDash/>
          </a:ln>
          <a:effectLst>
            <a:outerShdw blurRad="596900" dist="241300" dir="4140000" sx="94000" sy="94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Updates to 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“What’s Covered?”</a:t>
            </a:r>
          </a:p>
        </p:txBody>
      </p:sp>
      <p:sp>
        <p:nvSpPr>
          <p:cNvPr id="10" name="Table Placeholder 2">
            <a:extLst>
              <a:ext uri="{FF2B5EF4-FFF2-40B4-BE49-F238E27FC236}">
                <a16:creationId xmlns:a16="http://schemas.microsoft.com/office/drawing/2014/main" id="{962F77EB-751A-632D-CAD3-30EBDC17DC71}"/>
              </a:ext>
            </a:extLst>
          </p:cNvPr>
          <p:cNvSpPr txBox="1">
            <a:spLocks/>
          </p:cNvSpPr>
          <p:nvPr/>
        </p:nvSpPr>
        <p:spPr>
          <a:xfrm>
            <a:off x="724866" y="2204644"/>
            <a:ext cx="6891338" cy="382428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Redesigned landing page with key information about coverage</a:t>
            </a:r>
          </a:p>
          <a:p>
            <a:r>
              <a:rPr lang="en-US" sz="2400" dirty="0"/>
              <a:t>Now you can browse alphabetically and by content category</a:t>
            </a:r>
          </a:p>
          <a:p>
            <a:r>
              <a:rPr lang="en-US" sz="2400" dirty="0"/>
              <a:t>Made search bar more noticeable and easier to use</a:t>
            </a:r>
          </a:p>
          <a:p>
            <a:r>
              <a:rPr lang="en-US" sz="2400" dirty="0"/>
              <a:t>Used structured data to make search results more  helpful and easier to scan</a:t>
            </a:r>
          </a:p>
        </p:txBody>
      </p:sp>
      <p:pic>
        <p:nvPicPr>
          <p:cNvPr id="11" name="Google Shape;215;p32" descr="Medicare.gov “What’s Covered” landing page">
            <a:extLst>
              <a:ext uri="{FF2B5EF4-FFF2-40B4-BE49-F238E27FC236}">
                <a16:creationId xmlns:a16="http://schemas.microsoft.com/office/drawing/2014/main" id="{D1347ED0-D92A-BC0A-6F9D-3620A1C7E9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5010" y="225799"/>
            <a:ext cx="3500708" cy="50745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1024" dist="20341" dir="5400000" algn="bl" rotWithShape="0">
              <a:srgbClr val="000000">
                <a:alpha val="18000"/>
              </a:srgbClr>
            </a:outerShdw>
          </a:effec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6E1380-1217-06CB-A0D3-CFF8C4C93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78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EAF5-8812-0562-DBBD-FC75A2D53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2025 Open Enrollment (OE) Improvements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2596C23-CA52-4BC5-DE58-5C5AB4CA80B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528266" y="1357781"/>
            <a:ext cx="9103875" cy="382428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Updates to Medicare.gov for 2025 OE continue to modernize the shopping experience, allowing for </a:t>
            </a:r>
            <a:r>
              <a:rPr lang="en-US" sz="3200" b="1" dirty="0"/>
              <a:t>personalization </a:t>
            </a:r>
            <a:r>
              <a:rPr lang="en-US" sz="3200" dirty="0"/>
              <a:t>based on information that matters to you as you choose a Medicare plan.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Includes online account updates aimed at enhancing </a:t>
            </a:r>
            <a:r>
              <a:rPr lang="en-US" sz="3200" b="1" dirty="0"/>
              <a:t>security</a:t>
            </a:r>
            <a:r>
              <a:rPr lang="en-US" sz="3200" dirty="0"/>
              <a:t> and </a:t>
            </a:r>
            <a:r>
              <a:rPr lang="en-US" sz="3200" b="1" dirty="0"/>
              <a:t>accessibility</a:t>
            </a:r>
            <a:r>
              <a:rPr lang="en-US" sz="3200" dirty="0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71242E-0D28-813F-A620-A747550E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74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56B0-64D7-B383-9FF9-002267D9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441383"/>
            <a:ext cx="10941360" cy="745048"/>
          </a:xfrm>
        </p:spPr>
        <p:txBody>
          <a:bodyPr/>
          <a:lstStyle/>
          <a:p>
            <a:r>
              <a:rPr lang="en-US" sz="4400" dirty="0"/>
              <a:t>Find Health &amp; Drug Plans at Medicare.gov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94D558C-FCAD-E3F1-7F6D-4B68576EE71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228594" lvl="1">
              <a:spcBef>
                <a:spcPts val="1000"/>
              </a:spcBef>
            </a:pPr>
            <a:r>
              <a:rPr lang="en-US" sz="2800" dirty="0"/>
              <a:t>Review and compare plans at </a:t>
            </a:r>
            <a:r>
              <a:rPr lang="en-US" sz="2800" b="1" dirty="0"/>
              <a:t>Medicare.gov/plan-compare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An unbiased resource to research plans, get personalized cost estimates, and find information on plan quality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See quality and customer service ratings from current plan members </a:t>
            </a:r>
          </a:p>
          <a:p>
            <a:pPr marL="228594" lvl="1">
              <a:spcBef>
                <a:spcPts val="1000"/>
              </a:spcBef>
            </a:pPr>
            <a:r>
              <a:rPr lang="en-US" sz="2800" dirty="0"/>
              <a:t>Manage a list of preferred pharmacies, prescriptions and providers</a:t>
            </a:r>
          </a:p>
          <a:p>
            <a:pPr marL="228594" lvl="2">
              <a:spcBef>
                <a:spcPts val="1000"/>
              </a:spcBef>
              <a:buSzPct val="100000"/>
            </a:pPr>
            <a:r>
              <a:rPr lang="en-US" sz="2800" dirty="0"/>
              <a:t>Log in or create an account to save your preferences, see your current coverage summary, and access your information anytime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D4DB4B-BFFB-7D48-B06D-2E9720810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6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5653-CEBB-5491-BB92-0B4163E0A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163" y="832797"/>
            <a:ext cx="9877859" cy="745048"/>
          </a:xfrm>
        </p:spPr>
        <p:txBody>
          <a:bodyPr/>
          <a:lstStyle/>
          <a:p>
            <a:r>
              <a:rPr lang="en-US" sz="3600" dirty="0"/>
              <a:t>Medicare.gov Enhancements:</a:t>
            </a:r>
            <a:br>
              <a:rPr lang="en-US" sz="4400" dirty="0"/>
            </a:br>
            <a:r>
              <a:rPr lang="en-US" sz="4400" dirty="0"/>
              <a:t>New Provider Network Search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386E236-C949-529D-A2F4-CD475EBCAAC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16163" y="1815781"/>
            <a:ext cx="10546135" cy="3586351"/>
          </a:xfrm>
        </p:spPr>
        <p:txBody>
          <a:bodyPr/>
          <a:lstStyle/>
          <a:p>
            <a:r>
              <a:rPr lang="en-US" dirty="0"/>
              <a:t>This year, we added provider coverage information for Medicare Advantage plans</a:t>
            </a:r>
          </a:p>
          <a:p>
            <a:r>
              <a:rPr lang="en-US" dirty="0"/>
              <a:t>For the first time, you can search for plans based on your doctors, and select plans that include your providers in-network</a:t>
            </a:r>
          </a:p>
          <a:p>
            <a:r>
              <a:rPr lang="en-US" dirty="0"/>
              <a:t>Available to everyone when Open Enrollment starts October 15, 2025</a:t>
            </a:r>
          </a:p>
          <a:p>
            <a:r>
              <a:rPr lang="en-US" dirty="0"/>
              <a:t>Helps you make more informed selections when browsing Medicare Advantage plans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03A86F-5DCC-EE1F-C086-682EEC9C5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4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715E3D5-EF6E-3B92-8AA1-BB8357EDC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912" y="243258"/>
            <a:ext cx="9877859" cy="745048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Provider Network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02EAD-8F4C-0B84-6C1F-C42D420512A7}"/>
              </a:ext>
            </a:extLst>
          </p:cNvPr>
          <p:cNvSpPr txBox="1"/>
          <p:nvPr/>
        </p:nvSpPr>
        <p:spPr>
          <a:xfrm>
            <a:off x="647699" y="1216284"/>
            <a:ext cx="489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You can search for and select providers by first and/or last name.</a:t>
            </a:r>
          </a:p>
        </p:txBody>
      </p:sp>
      <p:pic>
        <p:nvPicPr>
          <p:cNvPr id="12" name="Picture 11" descr="Screenshot of adding a provider page on Medicare.gov">
            <a:extLst>
              <a:ext uri="{FF2B5EF4-FFF2-40B4-BE49-F238E27FC236}">
                <a16:creationId xmlns:a16="http://schemas.microsoft.com/office/drawing/2014/main" id="{0F41BE37-35D8-51DC-86A7-EBA88C7A65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3"/>
          <a:stretch>
            <a:fillRect/>
          </a:stretch>
        </p:blipFill>
        <p:spPr>
          <a:xfrm>
            <a:off x="686283" y="1959962"/>
            <a:ext cx="6468049" cy="2676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4494D2-91B8-BAC0-3979-08E2D601D636}"/>
              </a:ext>
            </a:extLst>
          </p:cNvPr>
          <p:cNvSpPr txBox="1"/>
          <p:nvPr/>
        </p:nvSpPr>
        <p:spPr>
          <a:xfrm>
            <a:off x="7620000" y="1220010"/>
            <a:ext cx="4329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Once you select provider(s) and view a plan, you’ll see information about whether the provider participates in the plan</a:t>
            </a:r>
            <a:r>
              <a:rPr lang="en-US" sz="1800" b="1" dirty="0">
                <a:latin typeface="Arial" panose="020B0604020202020204" pitchFamily="34" charset="0"/>
              </a:rPr>
              <a:t>.</a:t>
            </a:r>
            <a:endParaRPr lang="en-US" sz="1800" b="1" dirty="0"/>
          </a:p>
        </p:txBody>
      </p:sp>
      <p:pic>
        <p:nvPicPr>
          <p:cNvPr id="6" name="Picture 5" descr="Screenshot of Choose a plan to join page when doing a provider network search">
            <a:extLst>
              <a:ext uri="{FF2B5EF4-FFF2-40B4-BE49-F238E27FC236}">
                <a16:creationId xmlns:a16="http://schemas.microsoft.com/office/drawing/2014/main" id="{099EFB02-7713-7D6D-1A9A-44EB72888F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24"/>
          <a:stretch>
            <a:fillRect/>
          </a:stretch>
        </p:blipFill>
        <p:spPr>
          <a:xfrm>
            <a:off x="7620000" y="2276856"/>
            <a:ext cx="4329793" cy="4426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EFC14F-48F6-6C1A-8F0E-96CB62CCA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4F5BB2-A62C-AB96-DFFB-DBD7CD6AE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43456" y="6000044"/>
            <a:ext cx="1542803" cy="509613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57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C7020-9417-DC1E-E50F-5BA153CCF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66BAA96-92C4-7BB1-5C60-38F26C4CA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026" y="223669"/>
            <a:ext cx="9877859" cy="745048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Provider Network - Plan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0392B-C357-CDEE-A24F-E5CB24133F87}"/>
              </a:ext>
            </a:extLst>
          </p:cNvPr>
          <p:cNvSpPr txBox="1"/>
          <p:nvPr/>
        </p:nvSpPr>
        <p:spPr>
          <a:xfrm>
            <a:off x="2430521" y="1345940"/>
            <a:ext cx="65444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200" dirty="0">
                <a:ea typeface="+mn-ea"/>
              </a:rPr>
              <a:t>You also have the option to choose a "must-have” provider and see plan results filtered by your "must-have” provider.</a:t>
            </a:r>
          </a:p>
        </p:txBody>
      </p:sp>
      <p:pic>
        <p:nvPicPr>
          <p:cNvPr id="13" name="Picture 12" descr="Screenshot of filter plans by provider popup ">
            <a:extLst>
              <a:ext uri="{FF2B5EF4-FFF2-40B4-BE49-F238E27FC236}">
                <a16:creationId xmlns:a16="http://schemas.microsoft.com/office/drawing/2014/main" id="{BD4FBC9A-7A27-1994-3D88-05F5119D6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16"/>
          <a:stretch>
            <a:fillRect/>
          </a:stretch>
        </p:blipFill>
        <p:spPr>
          <a:xfrm>
            <a:off x="3644400" y="2271286"/>
            <a:ext cx="4116708" cy="2499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6A9B881-ADC2-AC64-A1BF-3EE58CFC2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270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ADBF-3E0C-CCBB-CB76-FA4BD21C5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97" y="791476"/>
            <a:ext cx="10542256" cy="745048"/>
          </a:xfrm>
        </p:spPr>
        <p:txBody>
          <a:bodyPr/>
          <a:lstStyle/>
          <a:p>
            <a:r>
              <a:rPr lang="en-US" sz="3600" dirty="0"/>
              <a:t>Medicare.gov Enhancements:</a:t>
            </a:r>
            <a:br>
              <a:rPr lang="en-US" sz="3600" dirty="0"/>
            </a:br>
            <a:r>
              <a:rPr lang="en-US" sz="4400" dirty="0"/>
              <a:t>Added Supplemental Benefits Detail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6945368-068C-E324-BAFF-DB34B7ABF67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44731" y="1856165"/>
            <a:ext cx="9336540" cy="3532563"/>
          </a:xfrm>
        </p:spPr>
        <p:txBody>
          <a:bodyPr/>
          <a:lstStyle/>
          <a:p>
            <a:r>
              <a:rPr lang="en-US" sz="2400" dirty="0"/>
              <a:t>Added new details on many more supplemental benefits to the display of Medicare Advantage plans to empower your choices</a:t>
            </a:r>
          </a:p>
          <a:p>
            <a:r>
              <a:rPr lang="en-US" sz="2400" dirty="0"/>
              <a:t>Now you can compare plans based on coverage for services like:</a:t>
            </a:r>
          </a:p>
          <a:p>
            <a:pPr lvl="1"/>
            <a:r>
              <a:rPr lang="en-US" dirty="0"/>
              <a:t>Wigs for hair loss related to chemotherapy </a:t>
            </a:r>
          </a:p>
          <a:p>
            <a:pPr lvl="1"/>
            <a:r>
              <a:rPr lang="en-US" dirty="0"/>
              <a:t>Weight management programs </a:t>
            </a:r>
          </a:p>
          <a:p>
            <a:pPr lvl="1"/>
            <a:r>
              <a:rPr lang="en-US" dirty="0"/>
              <a:t>Home-based palliative care</a:t>
            </a:r>
          </a:p>
          <a:p>
            <a:r>
              <a:rPr lang="en-US" sz="2400" dirty="0"/>
              <a:t>Added more information on cost-sharing and plan limitations for greater transparency when you’re shopping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FF0C27-78EE-9129-5E3B-0E866BC1C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19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B1DD5-F0B8-2562-A3A0-9E31CB3D9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3E813-37AB-85BB-55A2-D8B246FB9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136524"/>
            <a:ext cx="9877859" cy="745048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New Supplemental Benefits Detail</a:t>
            </a:r>
          </a:p>
        </p:txBody>
      </p:sp>
      <p:pic>
        <p:nvPicPr>
          <p:cNvPr id="16" name="Picture 15" descr="Screenshot of table of new supplemental benefits details">
            <a:extLst>
              <a:ext uri="{FF2B5EF4-FFF2-40B4-BE49-F238E27FC236}">
                <a16:creationId xmlns:a16="http://schemas.microsoft.com/office/drawing/2014/main" id="{9C0C35F6-3AEA-0A56-9BE6-96D37E11E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9" y="1066248"/>
            <a:ext cx="11638062" cy="4354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D8B68F2-C8D6-C4DA-0AE2-2A378D7C2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612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AF1F7-96C8-F591-2B90-D234A842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B79C1-E82A-5A6F-0422-0C3F60980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55" y="821673"/>
            <a:ext cx="10739026" cy="745048"/>
          </a:xfrm>
        </p:spPr>
        <p:txBody>
          <a:bodyPr/>
          <a:lstStyle/>
          <a:p>
            <a:r>
              <a:rPr lang="en-US" sz="3600" dirty="0"/>
              <a:t>Medicare.gov Enhancements:</a:t>
            </a:r>
            <a:br>
              <a:rPr lang="en-US" sz="3600" dirty="0"/>
            </a:br>
            <a:r>
              <a:rPr lang="en-US" sz="4200" dirty="0"/>
              <a:t>Added Detail on Part B Premium Reductions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5F862F4-1841-E0B8-FA52-DF8C4746A42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8689" y="1904291"/>
            <a:ext cx="9613187" cy="3532563"/>
          </a:xfrm>
        </p:spPr>
        <p:txBody>
          <a:bodyPr/>
          <a:lstStyle/>
          <a:p>
            <a:r>
              <a:rPr lang="en-US" sz="2400" dirty="0"/>
              <a:t>Added more details on Medicare Advantage plans that offer Part B Premium reductions</a:t>
            </a:r>
          </a:p>
          <a:p>
            <a:r>
              <a:rPr lang="en-US" sz="2400" dirty="0"/>
              <a:t>When available, you’ll see the specific amount of the Part B premium reduction (not just a “yes” or “no”) </a:t>
            </a:r>
            <a:r>
              <a:rPr lang="en-US" sz="2400" dirty="0">
                <a:cs typeface="Arial"/>
              </a:rPr>
              <a:t> </a:t>
            </a:r>
            <a:endParaRPr lang="en-US" sz="2400" dirty="0"/>
          </a:p>
          <a:p>
            <a:r>
              <a:rPr lang="en-US" sz="2400" dirty="0"/>
              <a:t>Part B Premium data will be available in Fall 2025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898CE4-9AC9-AC6F-4FBB-F488039CD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7268" y="6310052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7C77FD1-6217-418E-BC05-D1E30CFEDB0B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076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7_CUSTOM DESIGN" val="BbR5Mpex"/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CMS-PPT-Template-Solid-Blue</Template>
  <TotalTime>14116</TotalTime>
  <Words>873</Words>
  <Application>Microsoft Office PowerPoint</Application>
  <PresentationFormat>Widescreen</PresentationFormat>
  <Paragraphs>87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Avenir Book</vt:lpstr>
      <vt:lpstr>Avenir Medium</vt:lpstr>
      <vt:lpstr>Calibri</vt:lpstr>
      <vt:lpstr>Calibri Light</vt:lpstr>
      <vt:lpstr>7_Custom Design</vt:lpstr>
      <vt:lpstr>8_Custom Design</vt:lpstr>
      <vt:lpstr>9_Custom Design</vt:lpstr>
      <vt:lpstr>Custom Design</vt:lpstr>
      <vt:lpstr>Medicare.gov  Open Enrollment 2025</vt:lpstr>
      <vt:lpstr>2025 Open Enrollment (OE) Improvements</vt:lpstr>
      <vt:lpstr>Find Health &amp; Drug Plans at Medicare.gov</vt:lpstr>
      <vt:lpstr>Medicare.gov Enhancements: New Provider Network Search</vt:lpstr>
      <vt:lpstr>Provider Network Search</vt:lpstr>
      <vt:lpstr>Provider Network - Plan Results</vt:lpstr>
      <vt:lpstr>Medicare.gov Enhancements: Added Supplemental Benefits Detail</vt:lpstr>
      <vt:lpstr>New Supplemental Benefits Detail</vt:lpstr>
      <vt:lpstr>Medicare.gov Enhancements: Added Detail on Part B Premium Reductions</vt:lpstr>
      <vt:lpstr>New Detail on Part B Premium Reductions</vt:lpstr>
      <vt:lpstr>Medicare.gov Enhancements: Updated Star Ratings Display for 2026</vt:lpstr>
      <vt:lpstr> Medicare.gov Enhancements: Enhanced Ability to Filter Plans</vt:lpstr>
      <vt:lpstr>More Enhancements</vt:lpstr>
      <vt:lpstr>Online Account Updates</vt:lpstr>
      <vt:lpstr>Updates to  “What’s Covered?”</vt:lpstr>
    </vt:vector>
  </TitlesOfParts>
  <Company>Center For Medicaid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Holland, Heather (CMS/OC)</dc:creator>
  <cp:lastModifiedBy>Stephanie Haas</cp:lastModifiedBy>
  <cp:revision>65</cp:revision>
  <dcterms:created xsi:type="dcterms:W3CDTF">2025-08-26T15:04:54Z</dcterms:created>
  <dcterms:modified xsi:type="dcterms:W3CDTF">2025-10-15T15:22:01Z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DF24A586-7E94-4671-A1E0-5FB6E12045EC</vt:lpwstr>
  </property>
  <property fmtid="{D5CDD505-2E9C-101B-9397-08002B2CF9AE}" pid="3" name="ArticulatePath">
    <vt:lpwstr>Presentation2</vt:lpwstr>
  </property>
</Properties>
</file>