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57.xml" ContentType="application/vnd.openxmlformats-officedocument.presentationml.tags+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notesSlides/notesSlide4.xml" ContentType="application/vnd.openxmlformats-officedocument.presentationml.notesSlide+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notesSlides/notesSlide8.xml" ContentType="application/vnd.openxmlformats-officedocument.presentationml.notesSlide+xml"/>
  <Override PartName="/ppt/tags/tag65.xml" ContentType="application/vnd.openxmlformats-officedocument.presentationml.tags+xml"/>
  <Override PartName="/ppt/notesSlides/notesSlide9.xml" ContentType="application/vnd.openxmlformats-officedocument.presentationml.notesSlide+xml"/>
  <Override PartName="/ppt/tags/tag66.xml" ContentType="application/vnd.openxmlformats-officedocument.presentationml.tags+xml"/>
  <Override PartName="/ppt/notesSlides/notesSlide10.xml" ContentType="application/vnd.openxmlformats-officedocument.presentationml.notesSlide+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2.xml" ContentType="application/vnd.openxmlformats-officedocument.presentationml.notesSlide+xml"/>
  <Override PartName="/ppt/tags/tag70.xml" ContentType="application/vnd.openxmlformats-officedocument.presentationml.tags+xml"/>
  <Override PartName="/ppt/notesSlides/notesSlide13.xml" ContentType="application/vnd.openxmlformats-officedocument.presentationml.notesSlide+xml"/>
  <Override PartName="/ppt/tags/tag71.xml" ContentType="application/vnd.openxmlformats-officedocument.presentationml.tags+xml"/>
  <Override PartName="/ppt/notesSlides/notesSlide14.xml" ContentType="application/vnd.openxmlformats-officedocument.presentationml.notesSlide+xml"/>
  <Override PartName="/ppt/tags/tag72.xml" ContentType="application/vnd.openxmlformats-officedocument.presentationml.tags+xml"/>
  <Override PartName="/ppt/notesSlides/notesSlide15.xml" ContentType="application/vnd.openxmlformats-officedocument.presentationml.notesSlide+xml"/>
  <Override PartName="/ppt/tags/tag73.xml" ContentType="application/vnd.openxmlformats-officedocument.presentationml.tags+xml"/>
  <Override PartName="/ppt/notesSlides/notesSlide16.xml" ContentType="application/vnd.openxmlformats-officedocument.presentationml.notesSlide+xml"/>
  <Override PartName="/ppt/tags/tag74.xml" ContentType="application/vnd.openxmlformats-officedocument.presentationml.tags+xml"/>
  <Override PartName="/ppt/notesSlides/notesSlide17.xml" ContentType="application/vnd.openxmlformats-officedocument.presentationml.notesSlide+xml"/>
  <Override PartName="/ppt/tags/tag75.xml" ContentType="application/vnd.openxmlformats-officedocument.presentationml.tags+xml"/>
  <Override PartName="/ppt/notesSlides/notesSlide18.xml" ContentType="application/vnd.openxmlformats-officedocument.presentationml.notesSlide+xml"/>
  <Override PartName="/ppt/tags/tag76.xml" ContentType="application/vnd.openxmlformats-officedocument.presentationml.tags+xml"/>
  <Override PartName="/ppt/notesSlides/notesSlide1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0.xml" ContentType="application/vnd.openxmlformats-officedocument.presentationml.notesSlide+xml"/>
  <Override PartName="/ppt/tags/tag80.xml" ContentType="application/vnd.openxmlformats-officedocument.presentationml.tags+xml"/>
  <Override PartName="/ppt/notesSlides/notesSlide21.xml" ContentType="application/vnd.openxmlformats-officedocument.presentationml.notesSlide+xml"/>
  <Override PartName="/ppt/tags/tag81.xml" ContentType="application/vnd.openxmlformats-officedocument.presentationml.tags+xml"/>
  <Override PartName="/ppt/notesSlides/notesSlide22.xml" ContentType="application/vnd.openxmlformats-officedocument.presentationml.notesSlide+xml"/>
  <Override PartName="/ppt/tags/tag82.xml" ContentType="application/vnd.openxmlformats-officedocument.presentationml.tags+xml"/>
  <Override PartName="/ppt/notesSlides/notesSlide23.xml" ContentType="application/vnd.openxmlformats-officedocument.presentationml.notesSlide+xml"/>
  <Override PartName="/ppt/tags/tag83.xml" ContentType="application/vnd.openxmlformats-officedocument.presentationml.tags+xml"/>
  <Override PartName="/ppt/notesSlides/notesSlide24.xml" ContentType="application/vnd.openxmlformats-officedocument.presentationml.notesSlide+xml"/>
  <Override PartName="/ppt/tags/tag84.xml" ContentType="application/vnd.openxmlformats-officedocument.presentationml.tags+xml"/>
  <Override PartName="/ppt/notesSlides/notesSlide25.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6.xml" ContentType="application/vnd.openxmlformats-officedocument.presentationml.notesSlide+xml"/>
  <Override PartName="/ppt/tags/tag88.xml" ContentType="application/vnd.openxmlformats-officedocument.presentationml.tags+xml"/>
  <Override PartName="/ppt/notesSlides/notesSlide27.xml" ContentType="application/vnd.openxmlformats-officedocument.presentationml.notesSlide+xml"/>
  <Override PartName="/ppt/tags/tag89.xml" ContentType="application/vnd.openxmlformats-officedocument.presentationml.tags+xml"/>
  <Override PartName="/ppt/notesSlides/notesSlide28.xml" ContentType="application/vnd.openxmlformats-officedocument.presentationml.notesSlide+xml"/>
  <Override PartName="/ppt/tags/tag90.xml" ContentType="application/vnd.openxmlformats-officedocument.presentationml.tags+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5"/>
    <p:sldMasterId id="2147483673" r:id="rId6"/>
    <p:sldMasterId id="2147483660" r:id="rId7"/>
    <p:sldMasterId id="2147483699" r:id="rId8"/>
  </p:sldMasterIdLst>
  <p:notesMasterIdLst>
    <p:notesMasterId r:id="rId43"/>
  </p:notesMasterIdLst>
  <p:handoutMasterIdLst>
    <p:handoutMasterId r:id="rId44"/>
  </p:handoutMasterIdLst>
  <p:sldIdLst>
    <p:sldId id="280" r:id="rId9"/>
    <p:sldId id="461" r:id="rId10"/>
    <p:sldId id="393" r:id="rId11"/>
    <p:sldId id="420" r:id="rId12"/>
    <p:sldId id="467" r:id="rId13"/>
    <p:sldId id="459" r:id="rId14"/>
    <p:sldId id="460" r:id="rId15"/>
    <p:sldId id="388" r:id="rId16"/>
    <p:sldId id="530" r:id="rId17"/>
    <p:sldId id="324" r:id="rId18"/>
    <p:sldId id="2147470819" r:id="rId19"/>
    <p:sldId id="2147470818" r:id="rId20"/>
    <p:sldId id="405" r:id="rId21"/>
    <p:sldId id="526" r:id="rId22"/>
    <p:sldId id="527" r:id="rId23"/>
    <p:sldId id="2147470809" r:id="rId24"/>
    <p:sldId id="510" r:id="rId25"/>
    <p:sldId id="2145707643" r:id="rId26"/>
    <p:sldId id="2147470817" r:id="rId27"/>
    <p:sldId id="2147470810" r:id="rId28"/>
    <p:sldId id="2147470812" r:id="rId29"/>
    <p:sldId id="2147470813" r:id="rId30"/>
    <p:sldId id="2147470814" r:id="rId31"/>
    <p:sldId id="2147470798" r:id="rId32"/>
    <p:sldId id="412" r:id="rId33"/>
    <p:sldId id="2147470801" r:id="rId34"/>
    <p:sldId id="2147470803" r:id="rId35"/>
    <p:sldId id="2147470805" r:id="rId36"/>
    <p:sldId id="2147470815" r:id="rId37"/>
    <p:sldId id="2147470816" r:id="rId38"/>
    <p:sldId id="416" r:id="rId39"/>
    <p:sldId id="413" r:id="rId40"/>
    <p:sldId id="439" r:id="rId41"/>
    <p:sldId id="435" r:id="rId42"/>
  </p:sldIdLst>
  <p:sldSz cx="9144000" cy="6858000" type="screen4x3"/>
  <p:notesSz cx="7010400" cy="92964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E04935-15CB-AB78-8F7B-006317706DC2}" name="Angela" initials="AN" userId="Angela" providerId="None"/>
  <p188:author id="{7DB0EF8D-DF40-9A54-6FC5-0F36B982697B}" name="Holland, Heather (CMS/OC)" initials="HH" userId="S::heather.holland@cms.hhs.gov::1196eccc-8521-4f3c-8339-9c4a2803715a" providerId="AD"/>
  <p188:author id="{C711BF9F-122E-5EB6-A11B-69FB61293849}" name="Miner, Amy (CMS/OC)" initials="AM" userId="S::amy.miner@cms.hhs.gov::33760fed-62ff-4c49-b742-c1a91e9591cc" providerId="AD"/>
  <p188:author id="{F1875BA8-1035-B8EE-09D3-FCBC39CDA291}" name="Kerrigan, Maureen (CMS/OPOLE)" initials="KM(" userId="S::maureen.kerrigan@cms.hhs.gov::26e19294-0c6b-44f4-9335-41865aaeba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15" clrIdx="0">
    <p:extLst>
      <p:ext uri="{19B8F6BF-5375-455C-9EA6-DF929625EA0E}">
        <p15:presenceInfo xmlns:p15="http://schemas.microsoft.com/office/powerpoint/2012/main" userId="S-1-5-21-4095628063-3556742122-3606576086-120535" providerId="AD"/>
      </p:ext>
    </p:extLst>
  </p:cmAuthor>
  <p:cmAuthor id="2" name="Amy Miner" initials="AM" lastIdx="30" clrIdx="1">
    <p:extLst>
      <p:ext uri="{19B8F6BF-5375-455C-9EA6-DF929625EA0E}">
        <p15:presenceInfo xmlns:p15="http://schemas.microsoft.com/office/powerpoint/2012/main" userId="S-1-5-21-4095628063-3556742122-3606576086-8437" providerId="AD"/>
      </p:ext>
    </p:extLst>
  </p:cmAuthor>
  <p:cmAuthor id="3" name="Erin Gordon" initials="EG" lastIdx="71" clrIdx="2">
    <p:extLst>
      <p:ext uri="{19B8F6BF-5375-455C-9EA6-DF929625EA0E}">
        <p15:presenceInfo xmlns:p15="http://schemas.microsoft.com/office/powerpoint/2012/main" userId="S-1-5-21-4095628063-3556742122-3606576086-10842" providerId="AD"/>
      </p:ext>
    </p:extLst>
  </p:cmAuthor>
  <p:cmAuthor id="4" name="Susan Razik" initials="SR" lastIdx="8" clrIdx="3">
    <p:extLst>
      <p:ext uri="{19B8F6BF-5375-455C-9EA6-DF929625EA0E}">
        <p15:presenceInfo xmlns:p15="http://schemas.microsoft.com/office/powerpoint/2012/main" userId="S-1-5-21-4095628063-3556742122-3606576086-10170" providerId="AD"/>
      </p:ext>
    </p:extLst>
  </p:cmAuthor>
  <p:cmAuthor id="5" name="Marc Wernick" initials="MW" lastIdx="0" clrIdx="4">
    <p:extLst>
      <p:ext uri="{19B8F6BF-5375-455C-9EA6-DF929625EA0E}">
        <p15:presenceInfo xmlns:p15="http://schemas.microsoft.com/office/powerpoint/2012/main" userId="S-1-5-21-4095628063-3556742122-3606576086-1610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A9C"/>
    <a:srgbClr val="FFFFFF"/>
    <a:srgbClr val="6A8ED0"/>
    <a:srgbClr val="FFD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75" autoAdjust="0"/>
    <p:restoredTop sz="68526" autoAdjust="0"/>
  </p:normalViewPr>
  <p:slideViewPr>
    <p:cSldViewPr snapToGrid="0">
      <p:cViewPr varScale="1">
        <p:scale>
          <a:sx n="76" d="100"/>
          <a:sy n="76" d="100"/>
        </p:scale>
        <p:origin x="2232"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2064"/>
    </p:cViewPr>
  </p:sorterViewPr>
  <p:notesViewPr>
    <p:cSldViewPr snapToGrid="0">
      <p:cViewPr>
        <p:scale>
          <a:sx n="80" d="100"/>
          <a:sy n="80" d="100"/>
        </p:scale>
        <p:origin x="271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Master" Target="slideMasters/slideMaster4.xml"/><Relationship Id="rId51"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6"/>
            <a:ext cx="3038475" cy="466725"/>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sz="quarter" idx="1"/>
          </p:nvPr>
        </p:nvSpPr>
        <p:spPr>
          <a:xfrm>
            <a:off x="3970344" y="6"/>
            <a:ext cx="3038475" cy="466725"/>
          </a:xfrm>
          <a:prstGeom prst="rect">
            <a:avLst/>
          </a:prstGeom>
        </p:spPr>
        <p:txBody>
          <a:bodyPr vert="horz" lIns="91429" tIns="45714" rIns="91429" bIns="45714" rtlCol="0"/>
          <a:lstStyle>
            <a:lvl1pPr algn="r">
              <a:defRPr sz="1200"/>
            </a:lvl1pPr>
          </a:lstStyle>
          <a:p>
            <a:fld id="{29120A81-42E5-431F-8EF6-9E9A34AB193C}" type="datetimeFigureOut">
              <a:rPr lang="en-US" smtClean="0"/>
              <a:t>10/15/2025</a:t>
            </a:fld>
            <a:endParaRPr lang="en-US" dirty="0"/>
          </a:p>
        </p:txBody>
      </p:sp>
      <p:sp>
        <p:nvSpPr>
          <p:cNvPr id="4" name="Footer Placeholder 3"/>
          <p:cNvSpPr>
            <a:spLocks noGrp="1"/>
          </p:cNvSpPr>
          <p:nvPr>
            <p:ph type="ftr" sz="quarter" idx="2"/>
          </p:nvPr>
        </p:nvSpPr>
        <p:spPr>
          <a:xfrm>
            <a:off x="7" y="8829677"/>
            <a:ext cx="3038475" cy="466725"/>
          </a:xfrm>
          <a:prstGeom prst="rect">
            <a:avLst/>
          </a:prstGeom>
        </p:spPr>
        <p:txBody>
          <a:bodyPr vert="horz" lIns="91429" tIns="45714" rIns="91429"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4" y="8829677"/>
            <a:ext cx="3038475" cy="466725"/>
          </a:xfrm>
          <a:prstGeom prst="rect">
            <a:avLst/>
          </a:prstGeom>
        </p:spPr>
        <p:txBody>
          <a:bodyPr vert="horz" lIns="91429" tIns="45714" rIns="91429" bIns="45714" rtlCol="0" anchor="b"/>
          <a:lstStyle>
            <a:lvl1pPr algn="r">
              <a:defRPr sz="1200"/>
            </a:lvl1pPr>
          </a:lstStyle>
          <a:p>
            <a:fld id="{69B55EE4-A3B5-424F-AD18-CCD1E9FD40B0}" type="slidenum">
              <a:rPr lang="en-US" smtClean="0"/>
              <a:t>‹#›</a:t>
            </a:fld>
            <a:endParaRPr lang="en-US" dirty="0"/>
          </a:p>
        </p:txBody>
      </p:sp>
    </p:spTree>
    <p:extLst>
      <p:ext uri="{BB962C8B-B14F-4D97-AF65-F5344CB8AC3E}">
        <p14:creationId xmlns:p14="http://schemas.microsoft.com/office/powerpoint/2010/main" val="14934110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14463" y="722313"/>
            <a:ext cx="4181475" cy="313690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1" y="4148671"/>
            <a:ext cx="5608320" cy="4436533"/>
          </a:xfrm>
          <a:prstGeom prst="rect">
            <a:avLst/>
          </a:prstGeom>
        </p:spPr>
        <p:txBody>
          <a:bodyPr vert="horz" lIns="93166" tIns="46583" rIns="93166" bIns="46583" rtlCol="0"/>
          <a:lstStyle/>
          <a:p>
            <a:pPr marL="0" marR="0" lvl="0" indent="0" algn="l" defTabSz="914292"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117461" marR="0" lvl="1" indent="-117461" algn="l" defTabSz="914292" rtl="0" eaLnBrk="1" fontAlgn="auto" latinLnBrk="0" hangingPunct="1">
              <a:lnSpc>
                <a:spcPct val="100000"/>
              </a:lnSpc>
              <a:spcBef>
                <a:spcPts val="600"/>
              </a:spcBef>
              <a:spcAft>
                <a:spcPts val="0"/>
              </a:spcAft>
              <a:buClrTx/>
              <a:buSzTx/>
              <a:buFont typeface="Wingdings" panose="05000000000000000000" pitchFamily="2" charset="2"/>
              <a:buChar char="§"/>
              <a:tabLst>
                <a:tab pos="117461" algn="l"/>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Second level</a:t>
            </a:r>
          </a:p>
          <a:p>
            <a:pPr marL="287304" marR="0" lvl="2" indent="-117461" algn="l" defTabSz="9142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Third level</a:t>
            </a:r>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66" tIns="46583" rIns="93166" bIns="46583" rtlCol="0" anchor="b"/>
          <a:lstStyle>
            <a:lvl1pPr algn="r">
              <a:defRPr sz="1200"/>
            </a:lvl1pPr>
          </a:lstStyle>
          <a:p>
            <a:fld id="{0B77B103-16DD-4E5B-B7FE-8CB91BD629A9}" type="slidenum">
              <a:rPr lang="en-US" smtClean="0"/>
              <a:t>‹#›</a:t>
            </a:fld>
            <a:endParaRPr lang="en-US" dirty="0"/>
          </a:p>
        </p:txBody>
      </p:sp>
    </p:spTree>
    <p:extLst>
      <p:ext uri="{BB962C8B-B14F-4D97-AF65-F5344CB8AC3E}">
        <p14:creationId xmlns:p14="http://schemas.microsoft.com/office/powerpoint/2010/main" val="1928085563"/>
      </p:ext>
    </p:extLst>
  </p:cSld>
  <p:clrMap bg1="lt1" tx1="dk1" bg2="lt2" tx2="dk2" accent1="accent1" accent2="accent2" accent3="accent3" accent4="accent4" accent5="accent5" accent6="accent6" hlink="hlink" folHlink="folHlink"/>
  <p:hf sldNum="0" hdr="0" ftr="0" dt="0"/>
  <p:notesStyle>
    <a:lvl1pPr marL="0" marR="0" indent="0" algn="l" defTabSz="914400" rtl="0" eaLnBrk="1" fontAlgn="auto" latinLnBrk="0" hangingPunct="1">
      <a:lnSpc>
        <a:spcPct val="100000"/>
      </a:lnSpc>
      <a:spcBef>
        <a:spcPts val="600"/>
      </a:spcBef>
      <a:spcAft>
        <a:spcPts val="0"/>
      </a:spcAft>
      <a:buClrTx/>
      <a:buSzTx/>
      <a:buFontTx/>
      <a:buNone/>
      <a:tabLst/>
      <a:defRPr sz="1200" kern="1200">
        <a:solidFill>
          <a:schemeClr val="tx1"/>
        </a:solidFill>
        <a:latin typeface="+mn-lt"/>
        <a:ea typeface="+mn-ea"/>
        <a:cs typeface="+mn-cs"/>
      </a:defRPr>
    </a:lvl1pPr>
    <a:lvl2pPr marL="117475" marR="0" indent="-117475"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117475" algn="l"/>
      </a:tabLst>
      <a:defRPr sz="1200" kern="1200">
        <a:solidFill>
          <a:schemeClr val="tx1"/>
        </a:solidFill>
        <a:latin typeface="+mn-lt"/>
        <a:ea typeface="+mn-ea"/>
        <a:cs typeface="+mn-cs"/>
      </a:defRPr>
    </a:lvl2pPr>
    <a:lvl3pPr marL="287338" marR="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3pPr>
    <a:lvl4pPr marL="1371600" algn="l" defTabSz="914400" rtl="0" eaLnBrk="1" latinLnBrk="0" hangingPunct="1">
      <a:spcBef>
        <a:spcPts val="600"/>
      </a:spcBef>
      <a:defRPr sz="1200" kern="1200">
        <a:solidFill>
          <a:schemeClr val="tx1"/>
        </a:solidFill>
        <a:latin typeface="+mn-lt"/>
        <a:ea typeface="+mn-ea"/>
        <a:cs typeface="+mn-cs"/>
      </a:defRPr>
    </a:lvl4pPr>
    <a:lvl5pPr marL="1828800" algn="l" defTabSz="914400" rtl="0" eaLnBrk="1" latinLnBrk="0" hangingPunct="1">
      <a:spcBef>
        <a:spcPts val="6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a:t>
            </a:fld>
            <a:endParaRPr lang="en-US" dirty="0"/>
          </a:p>
        </p:txBody>
      </p:sp>
    </p:spTree>
    <p:extLst>
      <p:ext uri="{BB962C8B-B14F-4D97-AF65-F5344CB8AC3E}">
        <p14:creationId xmlns:p14="http://schemas.microsoft.com/office/powerpoint/2010/main" val="1294828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65761" y="4148669"/>
            <a:ext cx="6233160" cy="4777618"/>
          </a:xfrm>
        </p:spPr>
        <p:txBody>
          <a:bodyPr/>
          <a:lstStyle/>
          <a:p>
            <a:pPr>
              <a:spcBef>
                <a:spcPts val="0"/>
              </a:spcBef>
              <a:buSzPts val="1000"/>
              <a:tabLst>
                <a:tab pos="456651" algn="l"/>
              </a:tabLst>
            </a:pPr>
            <a:r>
              <a:rPr lang="en-US" sz="1800" dirty="0">
                <a:latin typeface="Times New Roman" panose="02020603050405020304" pitchFamily="18" charset="0"/>
                <a:ea typeface="Calibri" panose="020F0502020204030204" pitchFamily="34" charset="0"/>
              </a:rPr>
              <a:t>Comparing drug and health options is easy at Medicare.gov. You can input the list of prescriptions you are taking and do a side-by-side comparison of plan coverage, costs, and quality ratings. If you are happy with your current choice, you don’t have to do anything.  If you choose a new option for 2026, you can enroll right there. </a:t>
            </a:r>
            <a:endParaRPr lang="en-US" sz="1800" dirty="0">
              <a:latin typeface="Calibri" panose="020F0502020204030204" pitchFamily="34" charset="0"/>
              <a:ea typeface="Calibri" panose="020F0502020204030204" pitchFamily="34" charset="0"/>
            </a:endParaRPr>
          </a:p>
          <a:p>
            <a:pPr fontAlgn="base"/>
            <a:endParaRPr lang="en-US" b="1" dirty="0">
              <a:solidFill>
                <a:srgbClr val="FF0000"/>
              </a:solidFill>
            </a:endParaRPr>
          </a:p>
          <a:p>
            <a:pPr fontAlgn="base"/>
            <a:r>
              <a:rPr lang="en-US" b="1" dirty="0">
                <a:solidFill>
                  <a:srgbClr val="FF0000"/>
                </a:solidFill>
              </a:rPr>
              <a:t>Get started by clicking “Find health &amp; drug plans” on Medicare.gov. </a:t>
            </a:r>
          </a:p>
          <a:p>
            <a:pPr fontAlgn="base"/>
            <a:r>
              <a:rPr lang="en-US" dirty="0"/>
              <a:t>To look up and compare plans in your area, visit </a:t>
            </a:r>
            <a:r>
              <a:rPr lang="en-US" dirty="0">
                <a:hlinkClick r:id="rId3"/>
              </a:rPr>
              <a:t>medicare.gov</a:t>
            </a:r>
            <a:r>
              <a:rPr lang="en-US" u="sng" dirty="0"/>
              <a:t>/plan-compare.</a:t>
            </a:r>
            <a:r>
              <a:rPr lang="en-US" dirty="0"/>
              <a:t> You can do either a personalized search or basic search.  </a:t>
            </a:r>
          </a:p>
          <a:p>
            <a:pPr fontAlgn="base"/>
            <a:endParaRPr lang="en-US" dirty="0"/>
          </a:p>
          <a:p>
            <a:pPr lvl="0" fontAlgn="base"/>
            <a:r>
              <a:rPr lang="en-US" b="1" dirty="0"/>
              <a:t>The personalized search</a:t>
            </a:r>
            <a:r>
              <a:rPr lang="en-US" dirty="0"/>
              <a:t> requires you to log in to your Medicare account or make an account if you do not have one. To log in or create an account, click on the button that says “Log In or Create Account.” Once you are logged in, Plan Finder will save your search results and you can access them later.  </a:t>
            </a:r>
          </a:p>
          <a:p>
            <a:pPr lvl="0" fontAlgn="base"/>
            <a:endParaRPr lang="en-US" b="1" dirty="0"/>
          </a:p>
          <a:p>
            <a:pPr lvl="0" fontAlgn="base"/>
            <a:r>
              <a:rPr lang="en-US" b="1" dirty="0"/>
              <a:t>The basic search</a:t>
            </a:r>
            <a:r>
              <a:rPr lang="en-US" dirty="0"/>
              <a:t> requires some personal information like your zip code and date of birth. Your search results will not be saved or accessible once you close the page. To access the basic search, click on the link that says “Continue without logging in.”</a:t>
            </a:r>
          </a:p>
          <a:p>
            <a:pPr fontAlgn="base"/>
            <a:r>
              <a:rPr lang="en-US" dirty="0"/>
              <a:t> </a:t>
            </a:r>
          </a:p>
          <a:p>
            <a:pPr fontAlgn="base"/>
            <a:r>
              <a:rPr lang="en-US" dirty="0"/>
              <a:t>Once you enter your information, you will be able to compare a list of plans available in your area. Before you get started, create a list of health care professionals you see, drugs you take, and pharmacies where you get your drugs. This will allow you to compare your options. Call your SHIP for help. Contact information for your SHIP is on the final page of this document.</a:t>
            </a:r>
          </a:p>
          <a:p>
            <a:pPr defTabSz="918147">
              <a:spcBef>
                <a:spcPts val="603"/>
              </a:spcBef>
              <a:defRPr/>
            </a:pPr>
            <a:endParaRPr lang="en-US" dirty="0">
              <a:solidFill>
                <a:prstClr val="black"/>
              </a:solidFill>
            </a:endParaRPr>
          </a:p>
        </p:txBody>
      </p:sp>
      <p:sp>
        <p:nvSpPr>
          <p:cNvPr id="7" name="Slide Image Placeholder 6"/>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1372261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AFFDD-95EE-1AEF-0A2F-BC53652243B8}"/>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AC118118-1C2E-184A-92B1-CDFFC558C8FC}"/>
              </a:ext>
            </a:extLst>
          </p:cNvPr>
          <p:cNvSpPr>
            <a:spLocks noGrp="1"/>
          </p:cNvSpPr>
          <p:nvPr>
            <p:ph type="body" idx="1"/>
          </p:nvPr>
        </p:nvSpPr>
        <p:spPr>
          <a:xfrm>
            <a:off x="365761" y="4148669"/>
            <a:ext cx="6233160" cy="4777618"/>
          </a:xfrm>
        </p:spPr>
        <p:txBody>
          <a:bodyPr/>
          <a:lstStyle/>
          <a:p>
            <a:pPr defTabSz="918147">
              <a:spcBef>
                <a:spcPts val="603"/>
              </a:spcBef>
              <a:defRPr/>
            </a:pPr>
            <a:endParaRPr lang="en-US" dirty="0">
              <a:solidFill>
                <a:prstClr val="black"/>
              </a:solidFill>
            </a:endParaRPr>
          </a:p>
        </p:txBody>
      </p:sp>
      <p:sp>
        <p:nvSpPr>
          <p:cNvPr id="7" name="Slide Image Placeholder 6">
            <a:extLst>
              <a:ext uri="{FF2B5EF4-FFF2-40B4-BE49-F238E27FC236}">
                <a16:creationId xmlns:a16="http://schemas.microsoft.com/office/drawing/2014/main" id="{786016A7-4990-04EB-39CB-A79377CE7B4C}"/>
              </a:ext>
            </a:extLst>
          </p:cNvPr>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1251757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04040"/>
                </a:solidFill>
                <a:effectLst/>
                <a:latin typeface="Rubik"/>
              </a:rPr>
              <a:t>Some people may be eligible for the Medicare Savings Program or MSP. This program is for people with </a:t>
            </a:r>
            <a:r>
              <a:rPr lang="en-US" dirty="0"/>
              <a:t>limited incomes and resources. </a:t>
            </a:r>
            <a:r>
              <a:rPr lang="en-US" b="0" i="0" dirty="0">
                <a:solidFill>
                  <a:srgbClr val="404040"/>
                </a:solidFill>
                <a:effectLst/>
                <a:latin typeface="Rubik"/>
              </a:rPr>
              <a:t>The Medicare Savings Program can help eligible individuals pay for their Medicare premiums and other costs associated with Medicare such as deductibles, coinsurance and copayments. </a:t>
            </a:r>
          </a:p>
          <a:p>
            <a:pPr algn="l"/>
            <a:endParaRPr lang="en-US" b="0" i="0" dirty="0">
              <a:solidFill>
                <a:srgbClr val="404040"/>
              </a:solidFill>
              <a:effectLst/>
              <a:latin typeface="Rubik"/>
            </a:endParaRPr>
          </a:p>
          <a:p>
            <a:pPr algn="l"/>
            <a:r>
              <a:rPr lang="en-US" b="0" i="0" dirty="0">
                <a:solidFill>
                  <a:srgbClr val="404040"/>
                </a:solidFill>
                <a:effectLst/>
                <a:latin typeface="Rubik"/>
              </a:rPr>
              <a:t>You’ll apply for Medicare Savings Programs through your state. When you apply, your state determines which of the 4 Medicare Savings Program(s) you qualify for. Even if you don’t think you qualify, you should still apply.</a:t>
            </a:r>
          </a:p>
          <a:p>
            <a:endParaRPr lang="en-US" dirty="0"/>
          </a:p>
          <a:p>
            <a:pPr algn="l"/>
            <a:r>
              <a:rPr lang="en-US" b="0" i="0" dirty="0">
                <a:solidFill>
                  <a:srgbClr val="404040"/>
                </a:solidFill>
                <a:effectLst/>
                <a:latin typeface="Rubik"/>
              </a:rPr>
              <a:t>In many cases, to qualify for a Medicare Savings Program, you must have income and resources below a certain limit, as described on Medicare.gov</a:t>
            </a:r>
          </a:p>
          <a:p>
            <a:endParaRPr lang="en-US" dirty="0"/>
          </a:p>
          <a:p>
            <a:r>
              <a:rPr lang="en-US" dirty="0"/>
              <a:t>There are 4 kinds of Medicare Savings Programs: </a:t>
            </a:r>
          </a:p>
          <a:p>
            <a:pPr marL="228326" indent="-228326">
              <a:buAutoNum type="arabicPeriod"/>
            </a:pPr>
            <a:r>
              <a:rPr lang="en-US" b="1" dirty="0"/>
              <a:t>Qualified Medicare Beneficiary (QMB) Program: </a:t>
            </a:r>
            <a:r>
              <a:rPr lang="en-US" dirty="0"/>
              <a:t>If you’re eligible, the QMB Program pays for Part A and/or Part B premiums. In addition, Medicare providers aren’t allowed to bill you for services and items Medicare covers, including deductibles, coinsurance, and copayments. and shouldn’t be billed. Log into (or create) your secure Medicare account at Medicare.gov to sign up to get your MSNs electronically. </a:t>
            </a:r>
          </a:p>
          <a:p>
            <a:pPr marL="228326" indent="-228326">
              <a:buAutoNum type="arabicPeriod"/>
            </a:pPr>
            <a:r>
              <a:rPr lang="en-US" b="1" dirty="0"/>
              <a:t>Specified Low-Income Medicare Beneficiary (SLMB) Program</a:t>
            </a:r>
            <a:r>
              <a:rPr lang="en-US" dirty="0"/>
              <a:t>: Pays Part B premiums only. </a:t>
            </a:r>
          </a:p>
          <a:p>
            <a:pPr marL="228326" indent="-228326">
              <a:buAutoNum type="arabicPeriod"/>
            </a:pPr>
            <a:r>
              <a:rPr lang="en-US" b="1" dirty="0"/>
              <a:t>Qualifying Individual (QI) Program: </a:t>
            </a:r>
            <a:r>
              <a:rPr lang="en-US" dirty="0"/>
              <a:t>Helps pay Part B premiums only. You must apply each year for QI benefits. Apply as soon as possible since applications are granted on a first-come, first-served basis. </a:t>
            </a:r>
          </a:p>
          <a:p>
            <a:pPr marL="228326" indent="-228326">
              <a:buAutoNum type="arabicPeriod"/>
            </a:pPr>
            <a:r>
              <a:rPr lang="en-US" b="1" dirty="0"/>
              <a:t>Qualified Disabled and Working Individuals (QDWI) Program: </a:t>
            </a:r>
            <a:r>
              <a:rPr lang="en-US" dirty="0"/>
              <a:t>Pays Part A premiums only. You may qualify for this program if you have a disability, you’re working, and you lost your Social Security disability</a:t>
            </a:r>
          </a:p>
        </p:txBody>
      </p:sp>
    </p:spTree>
    <p:extLst>
      <p:ext uri="{BB962C8B-B14F-4D97-AF65-F5344CB8AC3E}">
        <p14:creationId xmlns:p14="http://schemas.microsoft.com/office/powerpoint/2010/main" val="419027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341313"/>
            <a:ext cx="4318000" cy="3238500"/>
          </a:xfrm>
        </p:spPr>
      </p:sp>
      <p:sp>
        <p:nvSpPr>
          <p:cNvPr id="3" name="Notes Placeholder 2"/>
          <p:cNvSpPr>
            <a:spLocks noGrp="1"/>
          </p:cNvSpPr>
          <p:nvPr>
            <p:ph type="body" idx="1"/>
          </p:nvPr>
        </p:nvSpPr>
        <p:spPr/>
        <p:txBody>
          <a:bodyPr/>
          <a:lstStyle/>
          <a:p>
            <a:pPr>
              <a:spcAft>
                <a:spcPts val="599"/>
              </a:spcAft>
            </a:pPr>
            <a:endParaRPr lang="en-US" b="0" dirty="0">
              <a:cs typeface="Arial" panose="020B0604020202020204" pitchFamily="34" charset="0"/>
            </a:endParaRPr>
          </a:p>
        </p:txBody>
      </p:sp>
    </p:spTree>
    <p:extLst>
      <p:ext uri="{BB962C8B-B14F-4D97-AF65-F5344CB8AC3E}">
        <p14:creationId xmlns:p14="http://schemas.microsoft.com/office/powerpoint/2010/main" val="244388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341313"/>
            <a:ext cx="4318000" cy="3238500"/>
          </a:xfrm>
        </p:spPr>
      </p:sp>
      <p:sp>
        <p:nvSpPr>
          <p:cNvPr id="3" name="Notes Placeholder 2"/>
          <p:cNvSpPr>
            <a:spLocks noGrp="1"/>
          </p:cNvSpPr>
          <p:nvPr>
            <p:ph type="body" idx="1"/>
          </p:nvPr>
        </p:nvSpPr>
        <p:spPr>
          <a:xfrm>
            <a:off x="171217" y="3579322"/>
            <a:ext cx="7010400" cy="5877206"/>
          </a:xfrm>
        </p:spPr>
        <p:txBody>
          <a:bodyPr/>
          <a:lstStyle/>
          <a:p>
            <a:pPr>
              <a:spcAft>
                <a:spcPts val="599"/>
              </a:spcAft>
            </a:pPr>
            <a:endParaRPr lang="en-US" sz="1000" b="0" dirty="0">
              <a:cs typeface="Arial" panose="020B0604020202020204" pitchFamily="34" charset="0"/>
            </a:endParaRPr>
          </a:p>
        </p:txBody>
      </p:sp>
    </p:spTree>
    <p:extLst>
      <p:ext uri="{BB962C8B-B14F-4D97-AF65-F5344CB8AC3E}">
        <p14:creationId xmlns:p14="http://schemas.microsoft.com/office/powerpoint/2010/main" val="343455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https://www.cms.gov/files/document/2026-announcement.pdf</a:t>
            </a:r>
          </a:p>
        </p:txBody>
      </p:sp>
    </p:spTree>
    <p:extLst>
      <p:ext uri="{BB962C8B-B14F-4D97-AF65-F5344CB8AC3E}">
        <p14:creationId xmlns:p14="http://schemas.microsoft.com/office/powerpoint/2010/main" val="1279088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341313"/>
            <a:ext cx="4318000" cy="3238500"/>
          </a:xfrm>
        </p:spPr>
      </p:sp>
      <p:sp>
        <p:nvSpPr>
          <p:cNvPr id="3" name="Notes Placeholder 2"/>
          <p:cNvSpPr>
            <a:spLocks noGrp="1"/>
          </p:cNvSpPr>
          <p:nvPr>
            <p:ph type="body" idx="1"/>
          </p:nvPr>
        </p:nvSpPr>
        <p:spPr>
          <a:xfrm>
            <a:off x="304386" y="3753662"/>
            <a:ext cx="6620405" cy="5517999"/>
          </a:xfrm>
        </p:spPr>
        <p:txBody>
          <a:bodyPr/>
          <a:lstStyle/>
          <a:p>
            <a:pPr defTabSz="965369">
              <a:spcAft>
                <a:spcPts val="599"/>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95210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7C403-7B0C-4960-9760-344CB06E4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50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plans advertise around Open enrollment and so does Medicare. Watch for advertising that promotes Medicare.gov as the “official source” for Medicare information to provide accurate, unbiased information.</a:t>
            </a:r>
          </a:p>
        </p:txBody>
      </p:sp>
    </p:spTree>
    <p:extLst>
      <p:ext uri="{BB962C8B-B14F-4D97-AF65-F5344CB8AC3E}">
        <p14:creationId xmlns:p14="http://schemas.microsoft.com/office/powerpoint/2010/main" val="698321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31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651" lvl="1" indent="0">
              <a:spcBef>
                <a:spcPts val="0"/>
              </a:spcBef>
              <a:spcAft>
                <a:spcPts val="1199"/>
              </a:spcAft>
              <a:buNone/>
            </a:pPr>
            <a:r>
              <a:rPr lang="en-US" dirty="0">
                <a:latin typeface="Times New Roman" panose="02020603050405020304" pitchFamily="18"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764613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Through September 30, 2025, you can get telehealth services at any location in the U.S., including your home. Starting October 1, 2025, you must be in an office or medical facility located in a rural area (in the U.S.) for most telehealth services. If you aren't in a rural health care setting, you can still get certain Medicare telehealth services on or after October 1, including:</a:t>
            </a:r>
          </a:p>
          <a:p>
            <a:r>
              <a:rPr lang="en-US" sz="1200" b="0" i="0" kern="1200" dirty="0">
                <a:solidFill>
                  <a:schemeClr val="tx1"/>
                </a:solidFill>
                <a:effectLst/>
                <a:latin typeface="+mn-lt"/>
                <a:ea typeface="+mn-ea"/>
                <a:cs typeface="+mn-cs"/>
              </a:rPr>
              <a:t> - Monthly End-Stage Renal Disease (ESRD) visits for home dialysis</a:t>
            </a:r>
          </a:p>
          <a:p>
            <a:r>
              <a:rPr lang="en-US" sz="1200" b="0" i="0" kern="1200" dirty="0">
                <a:solidFill>
                  <a:schemeClr val="tx1"/>
                </a:solidFill>
                <a:effectLst/>
                <a:latin typeface="+mn-lt"/>
                <a:ea typeface="+mn-ea"/>
                <a:cs typeface="+mn-cs"/>
              </a:rPr>
              <a:t> - Services for diagnosis, evaluation, or treatment of symptoms of an acute stroke wherever you are, including in a mobile stroke unit</a:t>
            </a:r>
          </a:p>
          <a:p>
            <a:r>
              <a:rPr lang="en-US" sz="1200" b="0" i="0" kern="1200" dirty="0">
                <a:solidFill>
                  <a:schemeClr val="tx1"/>
                </a:solidFill>
                <a:effectLst/>
                <a:latin typeface="+mn-lt"/>
                <a:ea typeface="+mn-ea"/>
                <a:cs typeface="+mn-cs"/>
              </a:rPr>
              <a:t> - Services for the diagnosis, evaluation, or treatment of a mental and/or behavioral health disorder (including a substance use disorder) in your home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Medicare Advantage Plans and some providers in Original Medicare may offer more telehealth benefits than the basic coverage in Original Medicare. For example, you may be able to get some services from home, no matter where you live. If your provider in Original Medicare participates in an Accountable Care Organization (ACO), check with them to find out what telehealth benefits may be available. </a:t>
            </a:r>
          </a:p>
          <a:p>
            <a:endParaRPr lang="en-US" dirty="0"/>
          </a:p>
        </p:txBody>
      </p:sp>
    </p:spTree>
    <p:extLst>
      <p:ext uri="{BB962C8B-B14F-4D97-AF65-F5344CB8AC3E}">
        <p14:creationId xmlns:p14="http://schemas.microsoft.com/office/powerpoint/2010/main" val="2690834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effectLst/>
                <a:latin typeface="+mn-lt"/>
                <a:ea typeface="+mn-ea"/>
                <a:cs typeface="+mn-cs"/>
              </a:rPr>
              <a:t>Talking Points for This Slide: </a:t>
            </a:r>
          </a:p>
          <a:p>
            <a:pPr marL="171450" indent="-171450">
              <a:lnSpc>
                <a:spcPct val="120000"/>
              </a:lnSpc>
              <a:spcBef>
                <a:spcPts val="0"/>
              </a:spcBef>
              <a:spcAft>
                <a:spcPts val="900"/>
              </a:spcAft>
              <a:buFont typeface="Arial" panose="020B0604020202020204" pitchFamily="34" charset="0"/>
              <a:buChar char="•"/>
            </a:pPr>
            <a:endParaRPr lang="en-US" sz="1200" b="0" i="0" dirty="0">
              <a:effectLst/>
            </a:endParaRPr>
          </a:p>
          <a:p>
            <a:pPr marL="171450" indent="-171450" defTabSz="1021630">
              <a:spcBef>
                <a:spcPts val="670"/>
              </a:spcBef>
              <a:buFont typeface="Arial" panose="020B0604020202020204" pitchFamily="34" charset="0"/>
              <a:buChar char="•"/>
              <a:defRPr/>
            </a:pPr>
            <a:r>
              <a:rPr lang="en-US" sz="1200" dirty="0"/>
              <a:t>All Medicare drug plans (Medicare Part D plans)—including both standalone Medicare drug plans and Medicare Advantage Plans with drug coverage—offer Part D enrollees the option to pay out-of-pocket prescription drug costs in the form of monthly payments instead of all at once to the pharmacy under the Medicare Prescription Payment Plan. </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Program participants will pay $0 to the pharmacy for covered Part D drugs.</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Part D plan sponsors will then bill program participants monthly for any cost sharing they incur while in the program. </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Pharmacies will be paid in full by the Part D sponsor in accordance with Part D prompt payment requirements. </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Enrollees with high drug costs earlier in the calendar year are more likely to benefit from the Medicare Prescription Payment Plan. This payment could help some enrollees manage their monthly drug expenses, but it doesn’t save them money or lower drug costs.</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For people with Medicare drug coverage eligible for Extra Help (sometimes called the Low-Income Subsidy or LIS) enrollment in Extra Help, or other cost savings programs such as Medicare savings programs, and pharmaceutical assistance programs, is more advantageous than the Medicare Prescription Payment Plan.</a:t>
            </a:r>
          </a:p>
          <a:p>
            <a:pPr marL="171450" indent="-171450" defTabSz="1021630">
              <a:spcBef>
                <a:spcPts val="670"/>
              </a:spcBef>
              <a:buFont typeface="Arial" panose="020B0604020202020204" pitchFamily="34" charset="0"/>
              <a:buChar char="•"/>
              <a:defRPr/>
            </a:pPr>
            <a:endParaRPr lang="en-US" sz="1200" dirty="0"/>
          </a:p>
          <a:p>
            <a:pPr marL="171450" indent="-171450" defTabSz="1021630">
              <a:spcBef>
                <a:spcPts val="670"/>
              </a:spcBef>
              <a:buFont typeface="Arial" panose="020B0604020202020204" pitchFamily="34" charset="0"/>
              <a:buChar char="•"/>
              <a:defRPr/>
            </a:pPr>
            <a:r>
              <a:rPr lang="en-US" sz="1200" dirty="0"/>
              <a:t>Part D plan sponsors must include information about the Medicare Prescription Payment Plan in currently required Part D communications materials, including on their websites, in member ID card mailings, and notices to enrollees (e.g., Evidence of Coverage, Annual Notice of Change, and Explanation of Benefits documents).</a:t>
            </a:r>
          </a:p>
          <a:p>
            <a:pPr marL="171450" indent="-171450" defTabSz="1021630">
              <a:spcBef>
                <a:spcPts val="670"/>
              </a:spcBef>
              <a:buFont typeface="Arial" panose="020B0604020202020204" pitchFamily="34" charset="0"/>
              <a:buChar char="•"/>
              <a:defRPr/>
            </a:pPr>
            <a:endParaRPr lang="en-US" sz="1200" dirty="0"/>
          </a:p>
          <a:p>
            <a:endParaRPr lang="en-US" dirty="0"/>
          </a:p>
        </p:txBody>
      </p:sp>
    </p:spTree>
    <p:extLst>
      <p:ext uri="{BB962C8B-B14F-4D97-AF65-F5344CB8AC3E}">
        <p14:creationId xmlns:p14="http://schemas.microsoft.com/office/powerpoint/2010/main" val="978649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ts val="599"/>
              </a:spcBef>
              <a:defRPr/>
            </a:pPr>
            <a:r>
              <a:rPr lang="en-US" dirty="0"/>
              <a:t>During Open Enrollment, there is a higher risk than usual for fraudulent activities. </a:t>
            </a:r>
            <a:r>
              <a:rPr lang="en-US" dirty="0">
                <a:latin typeface="Arial" panose="020B0604020202020204" pitchFamily="34" charset="0"/>
                <a:cs typeface="Arial" panose="020B0604020202020204" pitchFamily="34" charset="0"/>
              </a:rPr>
              <a:t>Medicare.gov and 1-800-MEDICARE are the official sources of Medicare information. </a:t>
            </a:r>
            <a:r>
              <a:rPr lang="en-US" dirty="0"/>
              <a:t>Medicare has rules about how plans can and cannot communicate with you during Medicare’s Open Enrollment Period to market their insurance products. </a:t>
            </a:r>
          </a:p>
          <a:p>
            <a:pPr defTabSz="913303" fontAlgn="base">
              <a:spcBef>
                <a:spcPts val="599"/>
              </a:spcBef>
              <a:defRPr/>
            </a:pPr>
            <a:endParaRPr lang="en-US" dirty="0"/>
          </a:p>
          <a:p>
            <a:pPr defTabSz="913303" fontAlgn="base">
              <a:spcBef>
                <a:spcPts val="599"/>
              </a:spcBef>
              <a:defRPr/>
            </a:pPr>
            <a:r>
              <a:rPr lang="en-US" dirty="0"/>
              <a:t>Knowing how to protect yourself from, detect, and report marketing violations can help save both you and Medicare money. </a:t>
            </a:r>
          </a:p>
          <a:p>
            <a:pPr defTabSz="913303" fontAlgn="base">
              <a:spcBef>
                <a:spcPts val="599"/>
              </a:spcBef>
              <a:defRPr/>
            </a:pPr>
            <a:endParaRPr lang="en-US" dirty="0"/>
          </a:p>
          <a:p>
            <a:pPr defTabSz="913303" fontAlgn="base">
              <a:spcBef>
                <a:spcPts val="599"/>
              </a:spcBef>
              <a:defRPr/>
            </a:pPr>
            <a:r>
              <a:rPr lang="en-US" dirty="0"/>
              <a:t>Plans are allowed to send you emails and/or direct mailings, but they are not allowed to call you or visit you in person to market their products without your permission. </a:t>
            </a:r>
            <a:r>
              <a:rPr lang="en-US" dirty="0">
                <a:solidFill>
                  <a:srgbClr val="0D0D0D"/>
                </a:solidFill>
                <a:latin typeface="Times New Roman" panose="02020603050405020304" pitchFamily="18" charset="0"/>
                <a:ea typeface="Calibri" panose="020F0502020204030204" pitchFamily="34" charset="0"/>
              </a:rPr>
              <a:t>It’s important to remember that </a:t>
            </a:r>
            <a:r>
              <a:rPr lang="en-US" dirty="0">
                <a:latin typeface="Times New Roman" panose="02020603050405020304" pitchFamily="18" charset="0"/>
                <a:ea typeface="Calibri" panose="020F0502020204030204" pitchFamily="34" charset="0"/>
              </a:rPr>
              <a:t>Medicare will never call you. If someone you don’t know calls you about Medicare, hang up. </a:t>
            </a:r>
            <a:r>
              <a:rPr lang="en-US" dirty="0"/>
              <a:t>Plans who send emails must provide an opt-out option for people who no longer wish to receive them. </a:t>
            </a:r>
          </a:p>
          <a:p>
            <a:pPr fontAlgn="base"/>
            <a:r>
              <a:rPr lang="en-US" dirty="0"/>
              <a:t> </a:t>
            </a:r>
          </a:p>
          <a:p>
            <a:r>
              <a:rPr lang="en-US" dirty="0"/>
              <a:t>Before you enroll in a plan, make sure you understand what the plan covers, how it affects your Medicare benefits and other health benefits (like Medicaid or your retiree/union coverage), and whether it covers the drugs you need. Contact a plan directly to confirm if it will cover certain services for you, and make sure that you get everything in writing. An agent or broker should never pressure you to join a plan. </a:t>
            </a:r>
          </a:p>
          <a:p>
            <a:endParaRPr lang="en-US" dirty="0"/>
          </a:p>
        </p:txBody>
      </p:sp>
    </p:spTree>
    <p:extLst>
      <p:ext uri="{BB962C8B-B14F-4D97-AF65-F5344CB8AC3E}">
        <p14:creationId xmlns:p14="http://schemas.microsoft.com/office/powerpoint/2010/main" val="2733672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ts val="599"/>
              </a:spcBef>
              <a:defRPr/>
            </a:pPr>
            <a:endParaRPr lang="en-US" dirty="0"/>
          </a:p>
          <a:p>
            <a:endParaRPr lang="en-US" dirty="0"/>
          </a:p>
        </p:txBody>
      </p:sp>
    </p:spTree>
    <p:extLst>
      <p:ext uri="{BB962C8B-B14F-4D97-AF65-F5344CB8AC3E}">
        <p14:creationId xmlns:p14="http://schemas.microsoft.com/office/powerpoint/2010/main" val="3677460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ts val="599"/>
              </a:spcBef>
              <a:defRPr/>
            </a:pPr>
            <a:endParaRPr lang="en-US" dirty="0"/>
          </a:p>
          <a:p>
            <a:endParaRPr lang="en-US" dirty="0"/>
          </a:p>
        </p:txBody>
      </p:sp>
    </p:spTree>
    <p:extLst>
      <p:ext uri="{BB962C8B-B14F-4D97-AF65-F5344CB8AC3E}">
        <p14:creationId xmlns:p14="http://schemas.microsoft.com/office/powerpoint/2010/main" val="1723059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ts val="599"/>
              </a:spcBef>
              <a:defRPr/>
            </a:pPr>
            <a:endParaRPr lang="en-US" dirty="0"/>
          </a:p>
          <a:p>
            <a:endParaRPr lang="en-US" dirty="0"/>
          </a:p>
        </p:txBody>
      </p:sp>
    </p:spTree>
    <p:extLst>
      <p:ext uri="{BB962C8B-B14F-4D97-AF65-F5344CB8AC3E}">
        <p14:creationId xmlns:p14="http://schemas.microsoft.com/office/powerpoint/2010/main" val="1449353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606425"/>
            <a:ext cx="4384675" cy="3289300"/>
          </a:xfrm>
          <a:prstGeom prst="rect">
            <a:avLst/>
          </a:prstGeom>
        </p:spPr>
      </p:sp>
      <p:sp>
        <p:nvSpPr>
          <p:cNvPr id="3" name="Notes Placeholder 2"/>
          <p:cNvSpPr>
            <a:spLocks noGrp="1"/>
          </p:cNvSpPr>
          <p:nvPr>
            <p:ph type="body" idx="1"/>
          </p:nvPr>
        </p:nvSpPr>
        <p:spPr>
          <a:xfrm>
            <a:off x="643045" y="4181448"/>
            <a:ext cx="6113369" cy="3839547"/>
          </a:xfrm>
        </p:spPr>
        <p:txBody>
          <a:bodyPr>
            <a:normAutofit/>
          </a:bodyPr>
          <a:lstStyle/>
          <a:p>
            <a:pPr marR="61521">
              <a:spcBef>
                <a:spcPts val="0"/>
              </a:spcBef>
            </a:pPr>
            <a:r>
              <a:rPr lang="en-US" sz="1800" dirty="0">
                <a:solidFill>
                  <a:srgbClr val="0D0D0D"/>
                </a:solidFill>
                <a:latin typeface="Times New Roman" panose="02020603050405020304" pitchFamily="18" charset="0"/>
                <a:ea typeface="Calibri" panose="020F0502020204030204" pitchFamily="34" charset="0"/>
              </a:rPr>
              <a:t>Medicare.gov and 1-800-MEDICARE are the official sources for Medicare information. You may see enrollment information from various insurance companies and other sources. Start at Medicare.gov to get unbiased information to find the type of coverage that best meets your needs.</a:t>
            </a:r>
            <a:endParaRPr lang="en-US" sz="1800" dirty="0">
              <a:latin typeface="Calibri" panose="020F0502020204030204" pitchFamily="34" charset="0"/>
              <a:ea typeface="Calibri" panose="020F0502020204030204" pitchFamily="34" charset="0"/>
            </a:endParaRPr>
          </a:p>
          <a:p>
            <a:pPr marR="61521">
              <a:spcBef>
                <a:spcPts val="0"/>
              </a:spcBef>
            </a:pPr>
            <a:endParaRPr lang="en-US" sz="1800" dirty="0">
              <a:solidFill>
                <a:srgbClr val="0D0D0D"/>
              </a:solidFill>
              <a:latin typeface="Times New Roman" panose="02020603050405020304" pitchFamily="18" charset="0"/>
            </a:endParaRPr>
          </a:p>
        </p:txBody>
      </p:sp>
    </p:spTree>
    <p:extLst>
      <p:ext uri="{BB962C8B-B14F-4D97-AF65-F5344CB8AC3E}">
        <p14:creationId xmlns:p14="http://schemas.microsoft.com/office/powerpoint/2010/main" val="2267283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your State Health Insurance Assistance Program (SHIP) to get free, personalized health insurance counseling. Visit shiphelp.org to get the phone number for your local SHIP.</a:t>
            </a:r>
          </a:p>
        </p:txBody>
      </p:sp>
    </p:spTree>
    <p:extLst>
      <p:ext uri="{BB962C8B-B14F-4D97-AF65-F5344CB8AC3E}">
        <p14:creationId xmlns:p14="http://schemas.microsoft.com/office/powerpoint/2010/main" val="2629605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0" y="3895730"/>
            <a:ext cx="6684336" cy="5181599"/>
          </a:xfrm>
        </p:spPr>
        <p:txBody>
          <a:bodyPr>
            <a:normAutofit/>
          </a:bodyPr>
          <a:lstStyle/>
          <a:p>
            <a:endParaRPr lang="en-US" sz="1100" dirty="0"/>
          </a:p>
        </p:txBody>
      </p:sp>
      <p:sp>
        <p:nvSpPr>
          <p:cNvPr id="6" name="Slide Image Placeholder 5"/>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2379739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0" y="3895730"/>
            <a:ext cx="6684336" cy="5181599"/>
          </a:xfrm>
        </p:spPr>
        <p:txBody>
          <a:bodyPr>
            <a:normAutofit/>
          </a:bodyPr>
          <a:lstStyle/>
          <a:p>
            <a:endParaRPr lang="en-US" sz="1100" dirty="0"/>
          </a:p>
        </p:txBody>
      </p:sp>
      <p:sp>
        <p:nvSpPr>
          <p:cNvPr id="6" name="Slide Image Placeholder 5"/>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29193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a:t>What is Medicare’s Open Enrollment Period? </a:t>
            </a:r>
            <a:r>
              <a:rPr lang="en-US" dirty="0"/>
              <a:t>Medicare’s Open Enrollment Period (OEP) runs from October 15 through December 7 each year. During this time, you can make certain changes to your health insurance coverage, including adding, dropping, or changing your Medicare Advantage and Part D coverage. </a:t>
            </a:r>
          </a:p>
          <a:p>
            <a:pPr defTabSz="913303" fontAlgn="base">
              <a:spcBef>
                <a:spcPts val="599"/>
              </a:spcBef>
              <a:defRPr/>
            </a:pPr>
            <a:endParaRPr lang="en-US" dirty="0"/>
          </a:p>
          <a:p>
            <a:pPr defTabSz="913303" fontAlgn="base">
              <a:spcBef>
                <a:spcPts val="599"/>
              </a:spcBef>
              <a:defRPr/>
            </a:pPr>
            <a:r>
              <a:rPr lang="en-US" sz="1800" dirty="0">
                <a:solidFill>
                  <a:srgbClr val="0D0D0D"/>
                </a:solidFill>
                <a:latin typeface="Times New Roman" panose="02020603050405020304" pitchFamily="18" charset="0"/>
                <a:ea typeface="Calibri" panose="020F0502020204030204" pitchFamily="34" charset="0"/>
              </a:rPr>
              <a:t>Open Enrollment is for all people with Medicare, which is health insurance for people 65 or older, certain people under 65 with disabilities, and people of any age with End-Stage Renal Disease (ESRD).</a:t>
            </a:r>
          </a:p>
          <a:p>
            <a:pPr defTabSz="913303" fontAlgn="base">
              <a:spcBef>
                <a:spcPts val="599"/>
              </a:spcBef>
              <a:defRPr/>
            </a:pPr>
            <a:endParaRPr lang="en-US" sz="1800" dirty="0">
              <a:solidFill>
                <a:srgbClr val="0D0D0D"/>
              </a:solidFill>
              <a:latin typeface="Times New Roman" panose="02020603050405020304" pitchFamily="18" charset="0"/>
            </a:endParaRPr>
          </a:p>
          <a:p>
            <a:pPr defTabSz="913303" fontAlgn="base">
              <a:spcBef>
                <a:spcPts val="599"/>
              </a:spcBef>
              <a:defRPr/>
            </a:pPr>
            <a:r>
              <a:rPr lang="en-US" dirty="0"/>
              <a:t>Even if you are happy with your current health and drug coverage, Medicare’s Open Enrollment Period is a good time to review what you have, compare it with other options, and make sure that your current coverage still meets your needs for the coming year. </a:t>
            </a:r>
          </a:p>
          <a:p>
            <a:pPr defTabSz="913303" fontAlgn="base">
              <a:spcBef>
                <a:spcPts val="599"/>
              </a:spcBef>
              <a:defRPr/>
            </a:pPr>
            <a:endParaRPr lang="en-US" dirty="0"/>
          </a:p>
          <a:p>
            <a:pPr defTabSz="913303" fontAlgn="base">
              <a:spcBef>
                <a:spcPts val="599"/>
              </a:spcBef>
              <a:defRPr/>
            </a:pPr>
            <a:r>
              <a:rPr lang="en-US" dirty="0"/>
              <a:t>If you've reviewed your options and you're happy with your current coverage, you don't need to do anything.</a:t>
            </a:r>
          </a:p>
          <a:p>
            <a:pPr defTabSz="913303" fontAlgn="base">
              <a:spcBef>
                <a:spcPts val="599"/>
              </a:spcBef>
              <a:defRPr/>
            </a:pPr>
            <a:endParaRPr lang="en-US" dirty="0"/>
          </a:p>
          <a:p>
            <a:pPr defTabSz="913303" fontAlgn="base">
              <a:spcBef>
                <a:spcPts val="599"/>
              </a:spcBef>
              <a:defRPr/>
            </a:pPr>
            <a:r>
              <a:rPr lang="en-US" sz="1800" dirty="0">
                <a:solidFill>
                  <a:srgbClr val="0D0D0D"/>
                </a:solidFill>
                <a:latin typeface="Times New Roman" panose="02020603050405020304" pitchFamily="18" charset="0"/>
                <a:ea typeface="Calibri" panose="020F0502020204030204" pitchFamily="34" charset="0"/>
              </a:rPr>
              <a:t>After December 7th, people with Medicare may have to wait until next year’s Open Enrollment period to review and make changes. This is why we strongly encourage people with Medicare to review their coverage right now. Even if they are happy with their current coverage, they might find something that’s a better fit for their budget or health needs.  </a:t>
            </a:r>
            <a:endParaRPr lang="en-US" sz="1800" dirty="0">
              <a:latin typeface="Calibri" panose="020F0502020204030204" pitchFamily="34" charset="0"/>
              <a:ea typeface="Calibri" panose="020F0502020204030204" pitchFamily="34" charset="0"/>
            </a:endParaRPr>
          </a:p>
          <a:p>
            <a:pPr fontAlgn="base"/>
            <a:endParaRPr lang="en-US" dirty="0"/>
          </a:p>
        </p:txBody>
      </p:sp>
    </p:spTree>
    <p:extLst>
      <p:ext uri="{BB962C8B-B14F-4D97-AF65-F5344CB8AC3E}">
        <p14:creationId xmlns:p14="http://schemas.microsoft.com/office/powerpoint/2010/main" val="3442478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If you have a Medicare Advantage Plan or a stand-alone Part D plan, read your plan’s Annual Notice of Change (ANOC) and/or Evidence of Coverage (EOC). Review these notices for any changes in a) the plan’s costs, b) the plan’s benefits and coverage rules, or c) the plan’s formulary (list of drugs your plan covers). Make sure your drugs will still be covered next year and that your providers and pharmacies are still in the plan’s network. </a:t>
            </a:r>
          </a:p>
          <a:p>
            <a:pPr fontAlgn="base"/>
            <a:endParaRPr lang="en-US" dirty="0"/>
          </a:p>
          <a:p>
            <a:pPr fontAlgn="base"/>
            <a:r>
              <a:rPr lang="en-US" dirty="0"/>
              <a:t>If you are unhappy with any of your plan’s changes or your plan’s performance, you can enroll in a new plan. If you want assistance reviewing your options, contact your SHIP for unbiased counseling. Contact information for your SHIP is on the final page of this document.  </a:t>
            </a:r>
          </a:p>
          <a:p>
            <a:pPr fontAlgn="base"/>
            <a:endParaRPr lang="en-US" dirty="0"/>
          </a:p>
          <a:p>
            <a:pPr fontAlgn="base"/>
            <a:r>
              <a:rPr lang="en-US" dirty="0"/>
              <a:t>You should get your Annual Notice of Change by October 1, 2025. </a:t>
            </a:r>
          </a:p>
          <a:p>
            <a:endParaRPr lang="en-US" dirty="0"/>
          </a:p>
        </p:txBody>
      </p:sp>
    </p:spTree>
    <p:extLst>
      <p:ext uri="{BB962C8B-B14F-4D97-AF65-F5344CB8AC3E}">
        <p14:creationId xmlns:p14="http://schemas.microsoft.com/office/powerpoint/2010/main" val="2563195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You can make as many changes as you need to your Medicare coverage during Open Enrollment.  </a:t>
            </a:r>
          </a:p>
          <a:p>
            <a:pPr fontAlgn="base"/>
            <a:endParaRPr lang="en-US" dirty="0"/>
          </a:p>
          <a:p>
            <a:pPr fontAlgn="base"/>
            <a:r>
              <a:rPr lang="en-US" dirty="0"/>
              <a:t>Depending on where you live, you may have a right to buy a Medigap policy, which helps pay Original Medicare costs. Limitations apply as to who can buy a Medigap and when. Call your State Health Insurance Assistance Program (SHIP) to ask about state specific Medigap rights and options. Contact information for your SHIP is on the final page of this document.</a:t>
            </a:r>
          </a:p>
          <a:p>
            <a:pPr fontAlgn="base"/>
            <a:endParaRPr lang="en-US" dirty="0"/>
          </a:p>
          <a:p>
            <a:pPr defTabSz="684977" fontAlgn="base">
              <a:spcBef>
                <a:spcPts val="0"/>
              </a:spcBef>
              <a:defRPr/>
            </a:pPr>
            <a:r>
              <a:rPr lang="en-US" dirty="0"/>
              <a:t>The last change you make will take effect on January 1, 2026. </a:t>
            </a:r>
          </a:p>
          <a:p>
            <a:endParaRPr lang="en-US" dirty="0"/>
          </a:p>
        </p:txBody>
      </p:sp>
    </p:spTree>
    <p:extLst>
      <p:ext uri="{BB962C8B-B14F-4D97-AF65-F5344CB8AC3E}">
        <p14:creationId xmlns:p14="http://schemas.microsoft.com/office/powerpoint/2010/main" val="3969856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Ask yourself the following questions before choosing a Medicare Advantage Plan: </a:t>
            </a:r>
          </a:p>
          <a:p>
            <a:pPr marL="228326" indent="-228326" defTabSz="913303">
              <a:spcBef>
                <a:spcPts val="599"/>
              </a:spcBef>
              <a:buFontTx/>
              <a:buAutoNum type="arabicPeriod"/>
              <a:defRPr/>
            </a:pPr>
            <a:r>
              <a:rPr lang="en-US" b="0" i="0" dirty="0">
                <a:solidFill>
                  <a:srgbClr val="404040"/>
                </a:solidFill>
                <a:effectLst/>
                <a:latin typeface="var(--typography-body__font-family)"/>
              </a:rPr>
              <a:t>How much are your premiums, deductibles, and other costs? How much do you pay for services like hospital stays or doctor visits? Is there a yearly limit on what you could pay out-of-pocket for medical services? Make sure you understand any coverage rules that may affect your costs. </a:t>
            </a:r>
            <a:r>
              <a:rPr lang="en-US" b="1" dirty="0">
                <a:latin typeface="Arial" panose="020B0604020202020204" pitchFamily="34" charset="0"/>
                <a:cs typeface="Arial" panose="020B0604020202020204" pitchFamily="34" charset="0"/>
              </a:rPr>
              <a:t>A low monthly premium may not always be the best overall value for your specific needs</a:t>
            </a:r>
          </a:p>
          <a:p>
            <a:pPr marL="228326" indent="-228326" defTabSz="913303">
              <a:spcBef>
                <a:spcPts val="599"/>
              </a:spcBef>
              <a:buFontTx/>
              <a:buAutoNum type="arabicPeriod"/>
              <a:defRPr/>
            </a:pPr>
            <a:r>
              <a:rPr lang="en-US" b="0" i="0" dirty="0">
                <a:solidFill>
                  <a:srgbClr val="404040"/>
                </a:solidFill>
                <a:effectLst/>
                <a:latin typeface="Arial" panose="020B0604020202020204" pitchFamily="34" charset="0"/>
                <a:cs typeface="Arial" panose="020B0604020202020204" pitchFamily="34" charset="0"/>
              </a:rPr>
              <a:t>Does the plan include Medicare drug coverage?</a:t>
            </a:r>
            <a:endParaRPr lang="en-US" b="0" i="0" dirty="0">
              <a:solidFill>
                <a:srgbClr val="404040"/>
              </a:solidFill>
              <a:effectLst/>
              <a:latin typeface="var(--typography-body__font-family)"/>
            </a:endParaRPr>
          </a:p>
          <a:p>
            <a:pPr marL="228326" indent="-228326">
              <a:buAutoNum type="arabicPeriod"/>
            </a:pPr>
            <a:r>
              <a:rPr lang="en-US" b="0" i="0" dirty="0">
                <a:solidFill>
                  <a:srgbClr val="404040"/>
                </a:solidFill>
                <a:effectLst/>
                <a:latin typeface="var(--typography-body__font-family)"/>
              </a:rPr>
              <a:t>Plans must cover all medically necessary services that Original Medicare covers. In many cases, you may need to get approval from your plan before it covers certain services or supplies. Does the plan also offer some extra benefits that Original Medicare doesn’t cover—like certain vision, hearing, and dental services?  </a:t>
            </a:r>
          </a:p>
          <a:p>
            <a:pPr marL="228326" indent="-228326">
              <a:buAutoNum type="arabicPeriod"/>
            </a:pPr>
            <a:r>
              <a:rPr lang="en-US" b="0" i="0" dirty="0">
                <a:solidFill>
                  <a:srgbClr val="404040"/>
                </a:solidFill>
                <a:effectLst/>
                <a:latin typeface="var(--typography-body__font-family)"/>
              </a:rPr>
              <a:t>Do your doctors accept the coverage? Are the doctors you want to see accepting new patients? </a:t>
            </a:r>
          </a:p>
          <a:p>
            <a:pPr marL="228326" indent="-228326">
              <a:buAutoNum type="arabicPeriod"/>
            </a:pPr>
            <a:r>
              <a:rPr lang="en-US" b="0" i="0" dirty="0">
                <a:solidFill>
                  <a:srgbClr val="404040"/>
                </a:solidFill>
                <a:effectLst/>
                <a:latin typeface="var(--typography-body__font-family)"/>
              </a:rPr>
              <a:t>Do you have to choose your hospital and health care providers from a </a:t>
            </a:r>
            <a:r>
              <a:rPr lang="en-US" b="0" i="0" dirty="0">
                <a:solidFill>
                  <a:srgbClr val="404040"/>
                </a:solidFill>
                <a:effectLst/>
                <a:latin typeface="var(--font-sans)"/>
              </a:rPr>
              <a:t>network</a:t>
            </a:r>
            <a:r>
              <a:rPr lang="en-US" b="0" i="0" dirty="0">
                <a:solidFill>
                  <a:srgbClr val="404040"/>
                </a:solidFill>
                <a:effectLst/>
                <a:latin typeface="var(--typography-body__font-family)"/>
              </a:rPr>
              <a:t>? Do you need to get referrals? </a:t>
            </a:r>
          </a:p>
          <a:p>
            <a:pPr marL="228326" indent="-228326">
              <a:buAutoNum type="arabicPeriod"/>
            </a:pPr>
            <a:r>
              <a:rPr lang="en-US" b="0" i="0" dirty="0">
                <a:solidFill>
                  <a:srgbClr val="404040"/>
                </a:solidFill>
                <a:effectLst/>
                <a:latin typeface="var(--typography-body__font-family)"/>
              </a:rPr>
              <a:t>Are you satisfied with your medical care? The quality of care and services offered by plans and other health care providers can vary. How have Medicare and other people with Medicare rated your health and drug plan’s care and services? </a:t>
            </a:r>
          </a:p>
          <a:p>
            <a:pPr algn="l"/>
            <a:r>
              <a:rPr lang="en-US" dirty="0">
                <a:solidFill>
                  <a:srgbClr val="404040"/>
                </a:solidFill>
                <a:latin typeface="var(--typography-body__font-family)"/>
              </a:rPr>
              <a:t>5. </a:t>
            </a:r>
            <a:r>
              <a:rPr lang="en-US" dirty="0"/>
              <a:t>Will this plan affect any additional coverage I may have?  </a:t>
            </a:r>
          </a:p>
          <a:p>
            <a:endParaRPr lang="en-US" dirty="0"/>
          </a:p>
        </p:txBody>
      </p:sp>
    </p:spTree>
    <p:extLst>
      <p:ext uri="{BB962C8B-B14F-4D97-AF65-F5344CB8AC3E}">
        <p14:creationId xmlns:p14="http://schemas.microsoft.com/office/powerpoint/2010/main" val="1825812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900" b="1" dirty="0"/>
              <a:t>Ask yourself the following questions before choosing a Medicare Advantage plan that includes drug coverage or a standalone Part D drug plan: </a:t>
            </a:r>
          </a:p>
          <a:p>
            <a:pPr lvl="0" fontAlgn="base"/>
            <a:r>
              <a:rPr lang="en-US" sz="900" dirty="0"/>
              <a:t>Does the plan cover all the medications I take?  </a:t>
            </a:r>
            <a:endParaRPr lang="en-US" sz="800" dirty="0"/>
          </a:p>
          <a:p>
            <a:pPr lvl="0" fontAlgn="base"/>
            <a:r>
              <a:rPr lang="en-US" sz="900" dirty="0"/>
              <a:t>Does the plan have restrictions on my drugs (i.e. prior authorization, step therapy, or quantity limits)? </a:t>
            </a:r>
            <a:endParaRPr lang="en-US" sz="800" dirty="0"/>
          </a:p>
          <a:p>
            <a:pPr lvl="1" fontAlgn="base"/>
            <a:r>
              <a:rPr lang="en-US" sz="900" b="1" dirty="0"/>
              <a:t>Prior authorization </a:t>
            </a:r>
            <a:r>
              <a:rPr lang="en-US" sz="900" dirty="0"/>
              <a:t>means that you must get approval from your Part D plan before the plan will pay for the drug.    </a:t>
            </a:r>
            <a:endParaRPr lang="en-US" sz="800" dirty="0"/>
          </a:p>
          <a:p>
            <a:pPr lvl="1" fontAlgn="base"/>
            <a:r>
              <a:rPr lang="en-US" sz="900" b="1" dirty="0"/>
              <a:t>Step therapy</a:t>
            </a:r>
            <a:r>
              <a:rPr lang="en-US" sz="900" dirty="0"/>
              <a:t> means that your plan requires you to try a cheaper version of your drug before it will cover the more expensive one. </a:t>
            </a:r>
            <a:endParaRPr lang="en-US" sz="800" dirty="0"/>
          </a:p>
          <a:p>
            <a:pPr lvl="1" fontAlgn="base"/>
            <a:r>
              <a:rPr lang="en-US" sz="900" b="1" dirty="0"/>
              <a:t>Quantity limits</a:t>
            </a:r>
            <a:r>
              <a:rPr lang="en-US" sz="900" dirty="0"/>
              <a:t> restrict the quantity of a drug you can get per prescription fill, such as 30 pills of Drug X per month. </a:t>
            </a:r>
            <a:endParaRPr lang="en-US" sz="800" dirty="0"/>
          </a:p>
          <a:p>
            <a:pPr lvl="0" fontAlgn="base"/>
            <a:r>
              <a:rPr lang="en-US" sz="900" dirty="0"/>
              <a:t>How much will I pay for monthly premiums and the annual deductible?  </a:t>
            </a:r>
            <a:endParaRPr lang="en-US" sz="800" dirty="0"/>
          </a:p>
          <a:p>
            <a:pPr lvl="0" fontAlgn="base"/>
            <a:r>
              <a:rPr lang="en-US" sz="900" dirty="0"/>
              <a:t>How much will I pay at the pharmacy (copay/coinsurance) for each drug I take? </a:t>
            </a:r>
            <a:endParaRPr lang="en-US" sz="800" dirty="0"/>
          </a:p>
          <a:p>
            <a:pPr lvl="0" fontAlgn="base"/>
            <a:r>
              <a:rPr lang="en-US" sz="900" dirty="0"/>
              <a:t>Is my pharmacy in the plan’s preferred network? You pay the least if you used preferred network pharmacies. </a:t>
            </a:r>
            <a:endParaRPr lang="en-US" sz="800" dirty="0"/>
          </a:p>
          <a:p>
            <a:pPr lvl="0" fontAlgn="base"/>
            <a:r>
              <a:rPr lang="en-US" sz="900" dirty="0"/>
              <a:t>Can I fill my prescriptions by mail order? </a:t>
            </a:r>
            <a:endParaRPr lang="en-US" sz="800" dirty="0"/>
          </a:p>
          <a:p>
            <a:pPr lvl="0" fontAlgn="base"/>
            <a:r>
              <a:rPr lang="en-US" sz="900" dirty="0"/>
              <a:t>What is the plan’s star rating?  </a:t>
            </a:r>
            <a:endParaRPr lang="en-US" sz="800" dirty="0"/>
          </a:p>
          <a:p>
            <a:r>
              <a:rPr lang="en-US" sz="900" dirty="0"/>
              <a:t>If I have retiree coverage, will the Medicare drug plan work with this coverage? </a:t>
            </a:r>
            <a:endParaRPr lang="en-US" dirty="0"/>
          </a:p>
          <a:p>
            <a:endParaRPr lang="en-US" dirty="0"/>
          </a:p>
          <a:p>
            <a:endParaRPr lang="en-US" dirty="0"/>
          </a:p>
        </p:txBody>
      </p:sp>
    </p:spTree>
    <p:extLst>
      <p:ext uri="{BB962C8B-B14F-4D97-AF65-F5344CB8AC3E}">
        <p14:creationId xmlns:p14="http://schemas.microsoft.com/office/powerpoint/2010/main" val="311752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341313"/>
            <a:ext cx="4314825" cy="3236912"/>
          </a:xfrm>
        </p:spPr>
      </p:sp>
      <p:sp>
        <p:nvSpPr>
          <p:cNvPr id="3" name="Notes Placeholder 2"/>
          <p:cNvSpPr>
            <a:spLocks noGrp="1"/>
          </p:cNvSpPr>
          <p:nvPr>
            <p:ph type="body" idx="1"/>
          </p:nvPr>
        </p:nvSpPr>
        <p:spPr>
          <a:xfrm>
            <a:off x="104633" y="3577735"/>
            <a:ext cx="7115033" cy="5404662"/>
          </a:xfrm>
        </p:spPr>
        <p:txBody>
          <a:bodyPr/>
          <a:lstStyle/>
          <a:p>
            <a:pPr defTabSz="965452">
              <a:spcBef>
                <a:spcPts val="633"/>
              </a:spcBef>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defTabSz="965452">
              <a:spcBef>
                <a:spcPts val="633"/>
              </a:spcBef>
              <a:defRPr/>
            </a:pPr>
            <a:r>
              <a:rPr lang="en-US" sz="1100" b="1" dirty="0">
                <a:cs typeface="Arial" panose="020B0604020202020204" pitchFamily="34" charset="0"/>
              </a:rPr>
              <a:t>Presenter Notes</a:t>
            </a:r>
          </a:p>
          <a:p>
            <a:pPr marL="119006" indent="-119006">
              <a:spcBef>
                <a:spcPts val="633"/>
              </a:spcBef>
              <a:defRPr/>
            </a:pPr>
            <a:r>
              <a:rPr lang="en-US" sz="1100" b="1" dirty="0">
                <a:cs typeface="Arial" panose="020B0604020202020204" pitchFamily="34" charset="0"/>
              </a:rPr>
              <a:t>A Medicare Supplement Insurance (Medigap) policy is an insurance policy that helps fill "gaps" in Original Medicare. </a:t>
            </a:r>
            <a:r>
              <a:rPr lang="en-US" sz="1100" dirty="0">
                <a:cs typeface="Arial" panose="020B0604020202020204" pitchFamily="34" charset="0"/>
              </a:rPr>
              <a:t>Private companies sell these policies.</a:t>
            </a:r>
            <a:r>
              <a:rPr lang="en-US" sz="1100" b="1" dirty="0">
                <a:cs typeface="Arial" panose="020B0604020202020204" pitchFamily="34" charset="0"/>
              </a:rPr>
              <a:t> </a:t>
            </a:r>
            <a:r>
              <a:rPr lang="en-US" sz="1100" dirty="0">
                <a:cs typeface="Arial" panose="020B0604020202020204" pitchFamily="34" charset="0"/>
              </a:rPr>
              <a:t>Original Medicare pays for much, but not all, of the cost for covered health care services and supplies. Medigap policies can help pay for some of the costs that Original Medicare doesn't, like copayments, coinsurance, and deductibles.</a:t>
            </a:r>
            <a:endParaRPr lang="en-US" sz="1100" dirty="0">
              <a:solidFill>
                <a:prstClr val="black"/>
              </a:solidFill>
              <a:cs typeface="Arial" panose="020B0604020202020204" pitchFamily="34" charset="0"/>
            </a:endParaRPr>
          </a:p>
          <a:p>
            <a:pPr marL="119006" indent="-119006">
              <a:spcBef>
                <a:spcPts val="633"/>
              </a:spcBef>
              <a:defRPr/>
            </a:pPr>
            <a:r>
              <a:rPr lang="en-US" sz="1100" b="1" dirty="0">
                <a:cs typeface="Arial" panose="020B0604020202020204" pitchFamily="34" charset="0"/>
              </a:rPr>
              <a:t>Some Medigap policies also cover benefits Original Medicare doesn’t cover, </a:t>
            </a:r>
            <a:r>
              <a:rPr lang="en-US" sz="1100" dirty="0">
                <a:cs typeface="Arial" panose="020B0604020202020204" pitchFamily="34" charset="0"/>
              </a:rPr>
              <a:t>like emergency foreign travel expenses. Medigap policies don’t cover your share of the costs under other types of health coverage, including Medicare Advantage Plans, stand-alone Medicare drug plans, employer/union group health coverage, Medicaid, or TRICARE.</a:t>
            </a:r>
            <a:endParaRPr lang="en-US" sz="1100" dirty="0">
              <a:solidFill>
                <a:prstClr val="black"/>
              </a:solidFill>
              <a:cs typeface="Arial" panose="020B0604020202020204" pitchFamily="34" charset="0"/>
            </a:endParaRPr>
          </a:p>
          <a:p>
            <a:pPr marL="119006" indent="-119006">
              <a:spcBef>
                <a:spcPts val="633"/>
              </a:spcBef>
              <a:defRPr/>
            </a:pPr>
            <a:r>
              <a:rPr lang="en-US" sz="1100" b="1" dirty="0">
                <a:cs typeface="Arial" panose="020B0604020202020204" pitchFamily="34" charset="0"/>
              </a:rPr>
              <a:t>All Medigap policies must follow federal and state laws designed to protect you, </a:t>
            </a:r>
            <a:r>
              <a:rPr lang="en-US" sz="1100" dirty="0">
                <a:cs typeface="Arial" panose="020B0604020202020204" pitchFamily="34" charset="0"/>
              </a:rPr>
              <a:t>and policies must be clearly identified as “Medicare Supplement Insurance.” Medigap policies are standardized, and in most states are named by letters, Plans A</a:t>
            </a:r>
            <a:r>
              <a:rPr lang="en-US" sz="1100" dirty="0">
                <a:solidFill>
                  <a:prstClr val="black"/>
                </a:solidFill>
                <a:cs typeface="Arial" panose="020B0604020202020204" pitchFamily="34" charset="0"/>
              </a:rPr>
              <a:t>–</a:t>
            </a:r>
            <a:r>
              <a:rPr lang="en-US" sz="1100" dirty="0">
                <a:cs typeface="Arial" panose="020B0604020202020204" pitchFamily="34" charset="0"/>
              </a:rPr>
              <a:t>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sz="1100" dirty="0">
              <a:solidFill>
                <a:prstClr val="black"/>
              </a:solidFill>
              <a:cs typeface="Arial" panose="020B0604020202020204" pitchFamily="34" charset="0"/>
            </a:endParaRPr>
          </a:p>
          <a:p>
            <a:pPr marL="119006" indent="-119006">
              <a:spcBef>
                <a:spcPts val="633"/>
              </a:spcBef>
              <a:defRPr/>
            </a:pPr>
            <a:r>
              <a:rPr lang="en-US" sz="1100" b="1" dirty="0">
                <a:cs typeface="Arial" panose="020B0604020202020204" pitchFamily="34" charset="0"/>
              </a:rPr>
              <a:t>In some states, you may be able to buy another type of Medigap policy called Medicare SELECT.</a:t>
            </a:r>
            <a:r>
              <a:rPr lang="en-US" sz="1100" dirty="0">
                <a:cs typeface="Arial" panose="020B0604020202020204" pitchFamily="34" charset="0"/>
              </a:rPr>
              <a:t> If you buy a Medicare SELECT policy, you have the right to change your mind within 12 months and switch to a standard Medigap policy. N</a:t>
            </a:r>
            <a:r>
              <a:rPr lang="en-US" sz="1100" dirty="0">
                <a:solidFill>
                  <a:schemeClr val="tx1"/>
                </a:solidFill>
                <a:latin typeface="+mn-lt"/>
              </a:rPr>
              <a:t>ote that Medicare SELECT plans may have limited provider networks, which means even if Original Medicare Parts A or B cover a participating provider, your Medicare SELECT plan might not cover the gaps if the provider isn’t in the SELECT plan network.</a:t>
            </a:r>
            <a:endParaRPr lang="en-US" sz="1100" b="1" dirty="0">
              <a:cs typeface="Arial" panose="020B0604020202020204" pitchFamily="34" charset="0"/>
            </a:endParaRPr>
          </a:p>
          <a:p>
            <a:pPr marL="119006" indent="-119006">
              <a:spcBef>
                <a:spcPts val="633"/>
              </a:spcBef>
              <a:defRPr/>
            </a:pPr>
            <a:r>
              <a:rPr lang="en-US" sz="1100" b="1" dirty="0">
                <a:cs typeface="Arial" panose="020B0604020202020204" pitchFamily="34" charset="0"/>
              </a:rPr>
              <a:t>In Massachusetts, Minnesota, and Wisconsin, Medigap policies are standardized in a different way. </a:t>
            </a:r>
            <a:endParaRPr lang="en-US" sz="1100" dirty="0">
              <a:solidFill>
                <a:prstClr val="black"/>
              </a:solidFill>
              <a:cs typeface="Arial" panose="020B0604020202020204" pitchFamily="34" charset="0"/>
            </a:endParaRPr>
          </a:p>
          <a:p>
            <a:pPr>
              <a:spcBef>
                <a:spcPts val="633"/>
              </a:spcBef>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Since January 1, 2020, </a:t>
            </a:r>
            <a:r>
              <a:rPr lang="en-US" sz="1100" dirty="0">
                <a:cs typeface="Arial" panose="020B0604020202020204" pitchFamily="34" charset="0"/>
              </a:rPr>
              <a:t>Medigap plans sold to people new to Medicare aren't allowed to cover the Medicare Part B (Medical Insurance) deductible. Because of this, Plans C and F are no longer available to people who were “new to Medicare” on or after January 1, 2020. </a:t>
            </a:r>
            <a:endParaRPr lang="en-US" sz="1100" dirty="0">
              <a:solidFill>
                <a:prstClr val="black"/>
              </a:solidFill>
              <a:cs typeface="Arial" panose="020B0604020202020204" pitchFamily="34" charset="0"/>
            </a:endParaRPr>
          </a:p>
          <a:p>
            <a:pPr marL="118670" indent="-118670">
              <a:spcBef>
                <a:spcPts val="633"/>
              </a:spcBef>
              <a:defRPr/>
            </a:pPr>
            <a:r>
              <a:rPr lang="en-US" sz="1100" dirty="0">
                <a:cs typeface="Arial" panose="020B0604020202020204" pitchFamily="34" charset="0"/>
              </a:rPr>
              <a:t>If you already have either of these 2 plans (or the high deductible version of Plan F) or you were covered by one of these plans before January 1, 2020, you'll be able to keep your plan. If you qualified for Medicare before January 1, 2020 but you haven’t signed up yet, you may be able to buy one of these plans. </a:t>
            </a:r>
          </a:p>
          <a:p>
            <a:pPr marL="118670" indent="-118670">
              <a:spcBef>
                <a:spcPts val="633"/>
              </a:spcBef>
              <a:defRPr/>
            </a:pPr>
            <a:r>
              <a:rPr lang="en-US" sz="1100" dirty="0">
                <a:cs typeface="Arial" panose="020B0604020202020204" pitchFamily="34" charset="0"/>
              </a:rPr>
              <a:t>For this situation, “new to Medicare” means people who turned 65 on or after January 1, 2020, and people who got Medicare Part A (Hospital Insurance) on or after January 1, 2020.</a:t>
            </a:r>
            <a:endParaRPr lang="en-US" sz="1100" dirty="0">
              <a:solidFill>
                <a:prstClr val="black"/>
              </a:solidFill>
              <a:cs typeface="Arial" panose="020B0604020202020204" pitchFamily="34" charset="0"/>
            </a:endParaRPr>
          </a:p>
          <a:p>
            <a:pPr defTabSz="965452">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341313"/>
            <a:ext cx="4314825" cy="3236912"/>
          </a:xfrm>
        </p:spPr>
      </p:sp>
      <p:sp>
        <p:nvSpPr>
          <p:cNvPr id="3" name="Notes Placeholder 2"/>
          <p:cNvSpPr>
            <a:spLocks noGrp="1"/>
          </p:cNvSpPr>
          <p:nvPr>
            <p:ph type="body" idx="1"/>
          </p:nvPr>
        </p:nvSpPr>
        <p:spPr>
          <a:xfrm>
            <a:off x="684236" y="3577735"/>
            <a:ext cx="5844219" cy="5139082"/>
          </a:xfrm>
        </p:spPr>
        <p:txBody>
          <a:bodyPr/>
          <a:lstStyle/>
          <a:p>
            <a:pPr marL="0" lvl="1" defTabSz="965452">
              <a:spcBef>
                <a:spcPts val="633"/>
              </a:spcBef>
              <a:tabLst>
                <a:tab pos="125710" algn="l"/>
              </a:tabLst>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lvl="1" defTabSz="965452">
              <a:spcBef>
                <a:spcPts val="633"/>
              </a:spcBef>
              <a:tabLst>
                <a:tab pos="125710" algn="l"/>
              </a:tabLst>
              <a:defRPr/>
            </a:pPr>
            <a:r>
              <a:rPr lang="en-US" b="1" dirty="0">
                <a:cs typeface="Arial" panose="020B0604020202020204" pitchFamily="34" charset="0"/>
              </a:rPr>
              <a:t>Presenter Notes</a:t>
            </a:r>
          </a:p>
          <a:p>
            <a:pPr marL="122022" lvl="1" indent="-122022" defTabSz="965452">
              <a:tabLst>
                <a:tab pos="125710" algn="l"/>
              </a:tabLst>
              <a:defRPr/>
            </a:pPr>
            <a:r>
              <a:rPr lang="en-US" dirty="0">
                <a:solidFill>
                  <a:prstClr val="black"/>
                </a:solidFill>
                <a:cs typeface="Arial" panose="020B0604020202020204" pitchFamily="34" charset="0"/>
              </a:rPr>
              <a:t>A Medigap policy only works with Original Medicare; Medigap doesn’t work with Medicare Advantage Plans. </a:t>
            </a:r>
          </a:p>
          <a:p>
            <a:pPr marL="122358" lvl="1" indent="-122332" defTabSz="965452">
              <a:spcBef>
                <a:spcPts val="633"/>
              </a:spcBef>
              <a:tabLst>
                <a:tab pos="125710" algn="l"/>
              </a:tabLst>
              <a:defRPr/>
            </a:pPr>
            <a:r>
              <a:rPr lang="en-US" dirty="0">
                <a:solidFill>
                  <a:prstClr val="black"/>
                </a:solidFill>
                <a:cs typeface="Arial" panose="020B0604020202020204" pitchFamily="34" charset="0"/>
              </a:rPr>
              <a:t>If you have other coverage that supplements Medicare, like retiree coverage, you might not need Medigap.</a:t>
            </a:r>
          </a:p>
          <a:p>
            <a:pPr marL="122022" lvl="1" indent="-122022" defTabSz="965452">
              <a:spcBef>
                <a:spcPts val="633"/>
              </a:spcBef>
              <a:tabLst>
                <a:tab pos="125710" algn="l"/>
              </a:tabLst>
              <a:defRPr/>
            </a:pPr>
            <a:r>
              <a:rPr lang="en-US" dirty="0">
                <a:solidFill>
                  <a:prstClr val="black"/>
                </a:solidFill>
                <a:cs typeface="Arial" panose="020B0604020202020204" pitchFamily="34" charset="0"/>
              </a:rPr>
              <a:t>Consider whether you can afford Original Medicare’s deductibles and copayments and weigh this against how much the monthly Medigap premium costs.</a:t>
            </a:r>
          </a:p>
          <a:p>
            <a:pPr defTabSz="965452">
              <a:spcBef>
                <a:spcPts val="633"/>
              </a:spcBef>
              <a:defRPr/>
            </a:pPr>
            <a:endParaRPr lang="en-US" dirty="0">
              <a:solidFill>
                <a:prstClr val="black"/>
              </a:solidFill>
              <a:cs typeface="Arial" panose="020B0604020202020204" pitchFamily="34" charset="0"/>
            </a:endParaRPr>
          </a:p>
          <a:p>
            <a:pPr defTabSz="965452">
              <a:spcBef>
                <a:spcPts val="633"/>
              </a:spcBef>
              <a:defRPr/>
            </a:pPr>
            <a:endParaRPr lang="en-US" dirty="0">
              <a:solidFill>
                <a:prstClr val="black"/>
              </a:solidFill>
            </a:endParaRPr>
          </a:p>
        </p:txBody>
      </p:sp>
    </p:spTree>
    <p:extLst>
      <p:ext uri="{BB962C8B-B14F-4D97-AF65-F5344CB8AC3E}">
        <p14:creationId xmlns:p14="http://schemas.microsoft.com/office/powerpoint/2010/main" val="56914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11.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12.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13.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14.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4.xml"/><Relationship Id="rId1" Type="http://schemas.openxmlformats.org/officeDocument/2006/relationships/tags" Target="../tags/tag15.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4.xml"/><Relationship Id="rId1" Type="http://schemas.openxmlformats.org/officeDocument/2006/relationships/tags" Target="../tags/tag16.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4.xml"/><Relationship Id="rId1" Type="http://schemas.openxmlformats.org/officeDocument/2006/relationships/tags" Target="../tags/tag17.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18.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ags" Target="../tags/tag19.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10.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10.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0.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0.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1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10.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10.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10.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4.xml"/><Relationship Id="rId1" Type="http://schemas.openxmlformats.org/officeDocument/2006/relationships/tags" Target="../tags/tag28.xml"/><Relationship Id="rId4" Type="http://schemas.openxmlformats.org/officeDocument/2006/relationships/image" Target="../media/image10.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4.xml"/><Relationship Id="rId1" Type="http://schemas.openxmlformats.org/officeDocument/2006/relationships/tags" Target="../tags/tag29.xml"/><Relationship Id="rId4" Type="http://schemas.openxmlformats.org/officeDocument/2006/relationships/image" Target="../media/image10.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10.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4.xml"/><Relationship Id="rId1" Type="http://schemas.openxmlformats.org/officeDocument/2006/relationships/tags" Target="../tags/tag31.xml"/><Relationship Id="rId4" Type="http://schemas.openxmlformats.org/officeDocument/2006/relationships/image" Target="../media/image10.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4.xml"/><Relationship Id="rId1" Type="http://schemas.openxmlformats.org/officeDocument/2006/relationships/tags" Target="../tags/tag32.xml"/><Relationship Id="rId4" Type="http://schemas.openxmlformats.org/officeDocument/2006/relationships/image" Target="../media/image10.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10.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4.xml"/><Relationship Id="rId1" Type="http://schemas.openxmlformats.org/officeDocument/2006/relationships/tags" Target="../tags/tag34.xml"/><Relationship Id="rId4" Type="http://schemas.openxmlformats.org/officeDocument/2006/relationships/image" Target="../media/image10.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10.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4.xml"/><Relationship Id="rId1" Type="http://schemas.openxmlformats.org/officeDocument/2006/relationships/tags" Target="../tags/tag37.xml"/><Relationship Id="rId4" Type="http://schemas.openxmlformats.org/officeDocument/2006/relationships/image" Target="../media/image10.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10.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10.emf"/></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41.png"/></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slideMaster" Target="../slideMasters/slideMaster4.xml"/><Relationship Id="rId1" Type="http://schemas.openxmlformats.org/officeDocument/2006/relationships/tags" Target="../tags/tag52.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86051" y="3231710"/>
            <a:ext cx="6120245" cy="2130752"/>
          </a:xfrm>
        </p:spPr>
        <p:txBody>
          <a:bodyPr anchor="b"/>
          <a:lstStyle>
            <a:lvl1pPr algn="r">
              <a:defRPr sz="4500"/>
            </a:lvl1pPr>
          </a:lstStyle>
          <a:p>
            <a:r>
              <a:rPr lang="en-US"/>
              <a:t>Click to edit Master title style</a:t>
            </a:r>
          </a:p>
        </p:txBody>
      </p:sp>
      <p:sp>
        <p:nvSpPr>
          <p:cNvPr id="3" name="Subtitle 2"/>
          <p:cNvSpPr>
            <a:spLocks noGrp="1"/>
          </p:cNvSpPr>
          <p:nvPr>
            <p:ph type="subTitle" idx="1"/>
          </p:nvPr>
        </p:nvSpPr>
        <p:spPr>
          <a:xfrm>
            <a:off x="2774373" y="5546612"/>
            <a:ext cx="6120245" cy="625588"/>
          </a:xfrm>
          <a:prstGeom prst="rect">
            <a:avLst/>
          </a:prstGeo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741750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dirty="0"/>
              <a:t>August 2018</a:t>
            </a:r>
          </a:p>
        </p:txBody>
      </p:sp>
      <p:sp>
        <p:nvSpPr>
          <p:cNvPr id="3" name="Footer Placeholder 2"/>
          <p:cNvSpPr>
            <a:spLocks noGrp="1"/>
          </p:cNvSpPr>
          <p:nvPr>
            <p:ph type="ftr" sz="quarter" idx="11"/>
          </p:nvPr>
        </p:nvSpPr>
        <p:spPr/>
        <p:txBody>
          <a:bodyPr/>
          <a:lstStyle>
            <a:lvl1pPr>
              <a:defRPr/>
            </a:lvl1pPr>
          </a:lstStyle>
          <a:p>
            <a:r>
              <a:rPr lang="en-US" dirty="0"/>
              <a:t>Medicare - Getting Started</a:t>
            </a:r>
          </a:p>
        </p:txBody>
      </p:sp>
      <p:sp>
        <p:nvSpPr>
          <p:cNvPr id="4" name="Slide Number Placeholder 3"/>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309424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August 2018</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977697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August 2018</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945641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9144000" cy="965675"/>
          </a:xfrm>
          <a:prstGeom prst="rect">
            <a:avLst/>
          </a:prstGeom>
        </p:spPr>
        <p:txBody>
          <a:bodyPr anchor="ctr">
            <a:normAutofit/>
          </a:bodyPr>
          <a:lstStyle>
            <a:lvl1pPr>
              <a:defRPr sz="225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628650" y="1658939"/>
            <a:ext cx="7983141"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3" name="Slide Number Placeholder 5">
            <a:extLst>
              <a:ext uri="{FF2B5EF4-FFF2-40B4-BE49-F238E27FC236}">
                <a16:creationId xmlns:a16="http://schemas.microsoft.com/office/drawing/2014/main" id="{FB709433-9756-56DE-EAA0-8AD97AA182CD}"/>
              </a:ext>
            </a:extLst>
          </p:cNvPr>
          <p:cNvSpPr txBox="1">
            <a:spLocks/>
          </p:cNvSpPr>
          <p:nvPr userDrawn="1"/>
        </p:nvSpPr>
        <p:spPr>
          <a:xfrm>
            <a:off x="6610350" y="65087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169904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9144000" cy="965675"/>
          </a:xfrm>
          <a:prstGeom prst="rect">
            <a:avLst/>
          </a:prstGeom>
        </p:spPr>
        <p:txBody>
          <a:bodyPr anchor="ctr">
            <a:normAutofit/>
          </a:bodyPr>
          <a:lstStyle>
            <a:lvl1pPr>
              <a:defRPr sz="225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628650" y="1658939"/>
            <a:ext cx="7983141"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April 2023</a:t>
            </a:r>
          </a:p>
        </p:txBody>
      </p:sp>
      <p:sp>
        <p:nvSpPr>
          <p:cNvPr id="3" name="Slide Number Placeholder 5">
            <a:extLst>
              <a:ext uri="{FF2B5EF4-FFF2-40B4-BE49-F238E27FC236}">
                <a16:creationId xmlns:a16="http://schemas.microsoft.com/office/drawing/2014/main" id="{D78AECA2-1844-71F9-096A-A3BBAC413C59}"/>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104842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9144000" cy="965675"/>
          </a:xfrm>
          <a:prstGeom prst="rect">
            <a:avLst/>
          </a:prstGeom>
        </p:spPr>
        <p:txBody>
          <a:bodyPr anchor="ctr">
            <a:normAutofit/>
          </a:bodyPr>
          <a:lstStyle>
            <a:lvl1pPr>
              <a:defRPr sz="225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628650" y="1658939"/>
            <a:ext cx="7983141"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April 2023</a:t>
            </a:r>
          </a:p>
        </p:txBody>
      </p:sp>
      <p:sp>
        <p:nvSpPr>
          <p:cNvPr id="3" name="Slide Number Placeholder 5">
            <a:extLst>
              <a:ext uri="{FF2B5EF4-FFF2-40B4-BE49-F238E27FC236}">
                <a16:creationId xmlns:a16="http://schemas.microsoft.com/office/drawing/2014/main" id="{4FD94778-7516-F1CE-FB9F-48A411234319}"/>
              </a:ext>
            </a:extLst>
          </p:cNvPr>
          <p:cNvSpPr txBox="1">
            <a:spLocks/>
          </p:cNvSpPr>
          <p:nvPr userDrawn="1"/>
        </p:nvSpPr>
        <p:spPr>
          <a:xfrm>
            <a:off x="6610350" y="65087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3545752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9144000" cy="957129"/>
          </a:xfrm>
          <a:prstGeom prst="rect">
            <a:avLst/>
          </a:prstGeom>
        </p:spPr>
        <p:txBody>
          <a:bodyPr anchor="ctr">
            <a:normAutofit/>
          </a:bodyPr>
          <a:lstStyle>
            <a:lvl1pPr>
              <a:defRPr sz="225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October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Getting Started with Medicare</a:t>
            </a:r>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028700" y="1371600"/>
            <a:ext cx="7343775" cy="4667250"/>
          </a:xfrm>
        </p:spPr>
        <p:txBody>
          <a:bodyPr/>
          <a:lstStyle>
            <a:lvl1pPr marL="205740" indent="-205740">
              <a:lnSpc>
                <a:spcPct val="100000"/>
              </a:lnSpc>
              <a:spcBef>
                <a:spcPts val="0"/>
              </a:spcBef>
              <a:spcAft>
                <a:spcPts val="900"/>
              </a:spcAft>
              <a:defRPr sz="2100">
                <a:solidFill>
                  <a:srgbClr val="00529B"/>
                </a:solidFill>
                <a:latin typeface="Arial" panose="020B0604020202020204" pitchFamily="34" charset="0"/>
                <a:cs typeface="Arial" panose="020B0604020202020204" pitchFamily="34" charset="0"/>
              </a:defRPr>
            </a:lvl1pPr>
            <a:lvl2pPr marL="411480" indent="-205740">
              <a:lnSpc>
                <a:spcPct val="100000"/>
              </a:lnSpc>
              <a:spcBef>
                <a:spcPts val="0"/>
              </a:spcBef>
              <a:spcAft>
                <a:spcPts val="450"/>
              </a:spcAft>
              <a:defRPr sz="1800">
                <a:solidFill>
                  <a:srgbClr val="00529B"/>
                </a:solidFill>
                <a:latin typeface="Arial" panose="020B0604020202020204" pitchFamily="34" charset="0"/>
                <a:cs typeface="Arial" panose="020B0604020202020204" pitchFamily="34" charset="0"/>
              </a:defRPr>
            </a:lvl2pPr>
            <a:lvl3pPr marL="617220" indent="-205740">
              <a:lnSpc>
                <a:spcPct val="100000"/>
              </a:lnSpc>
              <a:spcBef>
                <a:spcPts val="0"/>
              </a:spcBef>
              <a:spcAft>
                <a:spcPts val="45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822960" indent="-205740">
              <a:lnSpc>
                <a:spcPct val="100000"/>
              </a:lnSpc>
              <a:spcBef>
                <a:spcPts val="0"/>
              </a:spcBef>
              <a:spcAft>
                <a:spcPts val="45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17C919A2-41ED-E69E-427B-98333601A6D1}"/>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2082079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323474"/>
            <a:ext cx="7886700" cy="485348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p>
            <a:fld id="{D3B75908-2BC4-4CCC-BE4B-63652A0FD379}" type="slidenum">
              <a:rPr lang="en-US" smtClean="0"/>
              <a:t>‹#›</a:t>
            </a:fld>
            <a:endParaRPr lang="en-US" dirty="0"/>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2149198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90567"/>
            <a:ext cx="3886200" cy="4786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90567"/>
            <a:ext cx="3886200" cy="4786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dirty="0"/>
          </a:p>
        </p:txBody>
      </p:sp>
      <p:sp>
        <p:nvSpPr>
          <p:cNvPr id="8"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3212162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vl1pPr>
          </a:lstStyle>
          <a:p>
            <a:r>
              <a:rPr lang="en-US" dirty="0"/>
              <a:t>Medicare - Getting Started</a:t>
            </a:r>
          </a:p>
        </p:txBody>
      </p:sp>
      <p:sp>
        <p:nvSpPr>
          <p:cNvPr id="9" name="Slide Number Placeholder 8"/>
          <p:cNvSpPr>
            <a:spLocks noGrp="1"/>
          </p:cNvSpPr>
          <p:nvPr>
            <p:ph type="sldNum" sz="quarter" idx="12"/>
          </p:nvPr>
        </p:nvSpPr>
        <p:spPr/>
        <p:txBody>
          <a:bodyPr/>
          <a:lstStyle/>
          <a:p>
            <a:fld id="{D3B75908-2BC4-4CCC-BE4B-63652A0FD379}" type="slidenum">
              <a:rPr lang="en-US" smtClean="0"/>
              <a:t>‹#›</a:t>
            </a:fld>
            <a:endParaRPr lang="en-US" dirty="0"/>
          </a:p>
        </p:txBody>
      </p:sp>
      <p:sp>
        <p:nvSpPr>
          <p:cNvPr id="10"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273830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526489"/>
            <a:ext cx="5772150" cy="2216713"/>
          </a:xfrm>
        </p:spPr>
        <p:txBody>
          <a:bodyPr/>
          <a:lstStyle/>
          <a:p>
            <a:r>
              <a:rPr lang="en-US"/>
              <a:t>Click to edit Master title style</a:t>
            </a:r>
          </a:p>
        </p:txBody>
      </p:sp>
      <p:sp>
        <p:nvSpPr>
          <p:cNvPr id="3" name="Slide Number Placeholder 2"/>
          <p:cNvSpPr>
            <a:spLocks noGrp="1"/>
          </p:cNvSpPr>
          <p:nvPr>
            <p:ph type="sldNum" sz="quarter" idx="10"/>
          </p:nvPr>
        </p:nvSpPr>
        <p:spPr>
          <a:xfrm>
            <a:off x="8065009" y="6356351"/>
            <a:ext cx="450342" cy="337057"/>
          </a:xfrm>
          <a:prstGeom prst="rect">
            <a:avLst/>
          </a:prstGeom>
        </p:spPr>
        <p:txBody>
          <a:bodyPr/>
          <a:lstStyle/>
          <a:p>
            <a:fld id="{FC4ACFE8-D096-2541-B423-85B6908FFA9E}" type="slidenum">
              <a:rPr lang="en-US" smtClean="0"/>
              <a:t>‹#›</a:t>
            </a:fld>
            <a:endParaRPr lang="en-US" dirty="0"/>
          </a:p>
        </p:txBody>
      </p:sp>
      <p:sp>
        <p:nvSpPr>
          <p:cNvPr id="4" name="Text Placeholder 5"/>
          <p:cNvSpPr>
            <a:spLocks noGrp="1"/>
          </p:cNvSpPr>
          <p:nvPr>
            <p:ph type="body" sz="quarter" idx="11"/>
          </p:nvPr>
        </p:nvSpPr>
        <p:spPr>
          <a:xfrm>
            <a:off x="623887" y="3016827"/>
            <a:ext cx="7891463" cy="2527300"/>
          </a:xfrm>
          <a:prstGeom prst="rect">
            <a:avLst/>
          </a:prstGeom>
        </p:spPr>
        <p:txBody>
          <a:bodyPr/>
          <a:lstStyle>
            <a:lvl1pPr marL="0" indent="0">
              <a:buNone/>
              <a:defRPr>
                <a:solidFill>
                  <a:srgbClr val="004986"/>
                </a:solidFill>
                <a:latin typeface="Avenir Book" charset="0"/>
                <a:ea typeface="Avenir Book" charset="0"/>
                <a:cs typeface="Avenir Book" charset="0"/>
              </a:defRPr>
            </a:lvl1pPr>
          </a:lstStyle>
          <a:p>
            <a:pPr lvl="0"/>
            <a:r>
              <a:rPr lang="en-US" dirty="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733" y="248423"/>
            <a:ext cx="970334" cy="995161"/>
          </a:xfrm>
          <a:prstGeom prst="rect">
            <a:avLst/>
          </a:prstGeom>
        </p:spPr>
      </p:pic>
    </p:spTree>
    <p:extLst>
      <p:ext uri="{BB962C8B-B14F-4D97-AF65-F5344CB8AC3E}">
        <p14:creationId xmlns:p14="http://schemas.microsoft.com/office/powerpoint/2010/main" val="238011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vl1pPr>
          </a:lstStyle>
          <a:p>
            <a:r>
              <a:rPr lang="en-US" dirty="0"/>
              <a:t>Medicare - Getting Started</a:t>
            </a:r>
          </a:p>
        </p:txBody>
      </p:sp>
      <p:sp>
        <p:nvSpPr>
          <p:cNvPr id="5" name="Slide Number Placeholder 4"/>
          <p:cNvSpPr>
            <a:spLocks noGrp="1"/>
          </p:cNvSpPr>
          <p:nvPr>
            <p:ph type="sldNum" sz="quarter" idx="12"/>
          </p:nvPr>
        </p:nvSpPr>
        <p:spPr/>
        <p:txBody>
          <a:bodyPr/>
          <a:lstStyle/>
          <a:p>
            <a:fld id="{D3B75908-2BC4-4CCC-BE4B-63652A0FD379}" type="slidenum">
              <a:rPr lang="en-US" smtClean="0"/>
              <a:t>‹#›</a:t>
            </a:fld>
            <a:endParaRPr lang="en-US" dirty="0"/>
          </a:p>
        </p:txBody>
      </p:sp>
      <p:sp>
        <p:nvSpPr>
          <p:cNvPr id="6"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1637421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dirty="0"/>
              <a:t>Medicare - Getting Started</a:t>
            </a:r>
          </a:p>
        </p:txBody>
      </p:sp>
      <p:sp>
        <p:nvSpPr>
          <p:cNvPr id="4" name="Slide Number Placeholder 3"/>
          <p:cNvSpPr>
            <a:spLocks noGrp="1"/>
          </p:cNvSpPr>
          <p:nvPr>
            <p:ph type="sldNum" sz="quarter" idx="12"/>
          </p:nvPr>
        </p:nvSpPr>
        <p:spPr/>
        <p:txBody>
          <a:bodyPr/>
          <a:lstStyle/>
          <a:p>
            <a:fld id="{D3B75908-2BC4-4CCC-BE4B-63652A0FD379}" type="slidenum">
              <a:rPr lang="en-US" smtClean="0"/>
              <a:t>‹#›</a:t>
            </a:fld>
            <a:endParaRPr lang="en-US" dirty="0"/>
          </a:p>
        </p:txBody>
      </p:sp>
      <p:sp>
        <p:nvSpPr>
          <p:cNvPr id="5"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3226794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dirty="0"/>
          </a:p>
        </p:txBody>
      </p:sp>
      <p:sp>
        <p:nvSpPr>
          <p:cNvPr id="8"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1136694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dirty="0"/>
          </a:p>
        </p:txBody>
      </p:sp>
    </p:spTree>
    <p:extLst>
      <p:ext uri="{BB962C8B-B14F-4D97-AF65-F5344CB8AC3E}">
        <p14:creationId xmlns:p14="http://schemas.microsoft.com/office/powerpoint/2010/main" val="2443367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9144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848159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445094"/>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429867" y="5170062"/>
            <a:ext cx="7886700" cy="9292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9144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9496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75827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479276"/>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429867" y="5170062"/>
            <a:ext cx="7886700" cy="9292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9144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39975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38856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8455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CMS title6">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668146" y="4928188"/>
            <a:ext cx="184731" cy="300082"/>
          </a:xfrm>
          <a:prstGeom prst="rect">
            <a:avLst/>
          </a:prstGeom>
          <a:noFill/>
        </p:spPr>
        <p:txBody>
          <a:bodyPr wrap="none" rtlCol="0">
            <a:spAutoFit/>
          </a:bodyPr>
          <a:lstStyle/>
          <a:p>
            <a:endParaRPr lang="en-US" sz="1350"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7" name="Text Placeholder 2"/>
          <p:cNvSpPr>
            <a:spLocks noGrp="1"/>
          </p:cNvSpPr>
          <p:nvPr>
            <p:ph type="body" sz="quarter" idx="10" hasCustomPrompt="1"/>
          </p:nvPr>
        </p:nvSpPr>
        <p:spPr>
          <a:xfrm>
            <a:off x="4953000" y="3048000"/>
            <a:ext cx="3276600" cy="914400"/>
          </a:xfrm>
        </p:spPr>
        <p:txBody>
          <a:bodyPr>
            <a:normAutofit/>
          </a:bodyPr>
          <a:lstStyle>
            <a:lvl1pPr marL="0" indent="0" algn="l">
              <a:buNone/>
              <a:defRPr sz="1800" b="1" i="1">
                <a:solidFill>
                  <a:srgbClr val="084A9C"/>
                </a:solidFill>
              </a:defRPr>
            </a:lvl1pPr>
          </a:lstStyle>
          <a:p>
            <a:pPr algn="l"/>
            <a:r>
              <a:rPr lang="en-US" sz="1800" b="1" i="1" dirty="0">
                <a:solidFill>
                  <a:srgbClr val="084A9C"/>
                </a:solidFill>
              </a:rPr>
              <a:t>Subtitle</a:t>
            </a:r>
          </a:p>
          <a:p>
            <a:pPr algn="l"/>
            <a:endParaRPr lang="en-US" sz="2100" b="0" i="1" dirty="0">
              <a:solidFill>
                <a:srgbClr val="084A9C"/>
              </a:solidFill>
            </a:endParaRPr>
          </a:p>
        </p:txBody>
      </p:sp>
      <p:sp>
        <p:nvSpPr>
          <p:cNvPr id="11" name="Text Placeholder 2"/>
          <p:cNvSpPr>
            <a:spLocks noGrp="1"/>
          </p:cNvSpPr>
          <p:nvPr>
            <p:ph type="body" sz="quarter" idx="11" hasCustomPrompt="1"/>
          </p:nvPr>
        </p:nvSpPr>
        <p:spPr>
          <a:xfrm>
            <a:off x="4953000" y="4191000"/>
            <a:ext cx="3276600" cy="838200"/>
          </a:xfrm>
        </p:spPr>
        <p:txBody>
          <a:bodyPr>
            <a:normAutofit/>
          </a:bodyPr>
          <a:lstStyle>
            <a:lvl1pPr marL="0" indent="0" algn="l">
              <a:buNone/>
              <a:defRPr sz="1800" b="1" i="1">
                <a:solidFill>
                  <a:srgbClr val="084A9C"/>
                </a:solidFill>
              </a:defRPr>
            </a:lvl1pPr>
          </a:lstStyle>
          <a:p>
            <a:pPr algn="l"/>
            <a:r>
              <a:rPr lang="en-US" sz="1800" b="0" i="1" dirty="0">
                <a:solidFill>
                  <a:srgbClr val="084A9C"/>
                </a:solidFill>
              </a:rPr>
              <a:t>Presenter/Date</a:t>
            </a:r>
            <a:endParaRPr lang="en-US" sz="2100" b="0" i="1" dirty="0">
              <a:solidFill>
                <a:srgbClr val="084A9C"/>
              </a:solidFill>
            </a:endParaRPr>
          </a:p>
        </p:txBody>
      </p:sp>
      <p:sp>
        <p:nvSpPr>
          <p:cNvPr id="8" name="TextBox 7"/>
          <p:cNvSpPr txBox="1"/>
          <p:nvPr userDrawn="1"/>
        </p:nvSpPr>
        <p:spPr>
          <a:xfrm>
            <a:off x="-1668146" y="4928188"/>
            <a:ext cx="184731" cy="300082"/>
          </a:xfrm>
          <a:prstGeom prst="rect">
            <a:avLst/>
          </a:prstGeom>
          <a:noFill/>
        </p:spPr>
        <p:txBody>
          <a:bodyPr wrap="none" rtlCol="0">
            <a:spAutoFit/>
          </a:bodyPr>
          <a:lstStyle/>
          <a:p>
            <a:endParaRPr lang="en-US" sz="135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4738" y="368060"/>
            <a:ext cx="2015902" cy="927340"/>
          </a:xfrm>
          <a:prstGeom prst="rect">
            <a:avLst/>
          </a:prstGeom>
        </p:spPr>
      </p:pic>
      <p:sp>
        <p:nvSpPr>
          <p:cNvPr id="9" name="Slide Number Placeholder 6"/>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022FF3C-310F-4809-A5BE-BC5BA8AA108D}" type="slidenum">
              <a:rPr lang="en-US" smtClean="0"/>
              <a:t>‹#›</a:t>
            </a:fld>
            <a:endParaRPr lang="en-US" dirty="0"/>
          </a:p>
        </p:txBody>
      </p:sp>
    </p:spTree>
    <p:custDataLst>
      <p:tags r:id="rId1"/>
    </p:custDataLst>
    <p:extLst>
      <p:ext uri="{BB962C8B-B14F-4D97-AF65-F5344CB8AC3E}">
        <p14:creationId xmlns:p14="http://schemas.microsoft.com/office/powerpoint/2010/main" val="694679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45342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05297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329371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8177213" y="6015794"/>
            <a:ext cx="809625" cy="800935"/>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58468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49057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49818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08470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94329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37542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24872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dirty="0"/>
              <a:t>August 2018</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536273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59700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67210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66750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21417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046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90618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19726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96621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42041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266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marL="1146175" indent="-338138">
              <a:defRPr/>
            </a:lvl3pPr>
            <a:lvl4pPr marL="1204913" indent="346075">
              <a:defRPr/>
            </a:lvl4pPr>
            <a:lvl5pPr marL="1887538" indent="-31591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t>August 2018</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lvl1pPr>
              <a:defRPr sz="1200">
                <a:solidFill>
                  <a:schemeClr val="tx1"/>
                </a:solidFill>
              </a:defRPr>
            </a:lvl1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3702753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52275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302234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33685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9144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628651" y="1467358"/>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628651" y="2291270"/>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4627959" y="1467358"/>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4627959" y="2291270"/>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lvl1pPr>
          </a:lstStyle>
          <a:p>
            <a:r>
              <a:rPr lang="en-US" dirty="0"/>
              <a:t>Medicare Plan Finder</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689332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7886700"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78313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9144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6286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46291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914917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July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Current Topics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685800" y="1371600"/>
            <a:ext cx="7287816" cy="4537075"/>
          </a:xfrm>
        </p:spPr>
        <p:txBody>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600244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7DBD-3A8E-B216-4235-A4EE6AA85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4C19AA-C584-2866-156A-C203DAAB3EE3}"/>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1CBB85C3-E3C7-7689-0624-EE2DCFCB5436}"/>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BAB66BC9-6683-E014-240F-F3A0A9BC801E}"/>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8" name="Picture 17">
            <a:extLst>
              <a:ext uri="{FF2B5EF4-FFF2-40B4-BE49-F238E27FC236}">
                <a16:creationId xmlns:a16="http://schemas.microsoft.com/office/drawing/2014/main" id="{3B3C8B3F-8DC5-08B8-D0D0-BC118BFDCBC6}"/>
              </a:ext>
            </a:extLst>
          </p:cNvPr>
          <p:cNvPicPr>
            <a:picLocks noChangeAspect="1"/>
          </p:cNvPicPr>
          <p:nvPr userDrawn="1"/>
        </p:nvPicPr>
        <p:blipFill>
          <a:blip r:embed="rId3"/>
          <a:srcRect/>
          <a:stretch/>
        </p:blipFill>
        <p:spPr>
          <a:xfrm>
            <a:off x="849902" y="2232023"/>
            <a:ext cx="7444196" cy="3651254"/>
          </a:xfrm>
          <a:prstGeom prst="rect">
            <a:avLst/>
          </a:prstGeom>
        </p:spPr>
      </p:pic>
      <p:sp>
        <p:nvSpPr>
          <p:cNvPr id="19" name="Text Placeholder 2">
            <a:extLst>
              <a:ext uri="{FF2B5EF4-FFF2-40B4-BE49-F238E27FC236}">
                <a16:creationId xmlns:a16="http://schemas.microsoft.com/office/drawing/2014/main" id="{3C067832-15D7-335C-C33D-3ED3CCE1B393}"/>
              </a:ext>
            </a:extLst>
          </p:cNvPr>
          <p:cNvSpPr>
            <a:spLocks noGrp="1"/>
          </p:cNvSpPr>
          <p:nvPr>
            <p:ph idx="1"/>
          </p:nvPr>
        </p:nvSpPr>
        <p:spPr>
          <a:xfrm>
            <a:off x="628650" y="1249681"/>
            <a:ext cx="7886700" cy="1550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53904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Click to edit title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September 2022</a:t>
            </a:r>
          </a:p>
        </p:txBody>
      </p:sp>
      <p:sp>
        <p:nvSpPr>
          <p:cNvPr id="7" name="Text Placeholder 6">
            <a:extLst>
              <a:ext uri="{FF2B5EF4-FFF2-40B4-BE49-F238E27FC236}">
                <a16:creationId xmlns:a16="http://schemas.microsoft.com/office/drawing/2014/main" id="{33629B28-7FD8-A9D9-4E0C-AFE442D7500C}"/>
              </a:ext>
            </a:extLst>
          </p:cNvPr>
          <p:cNvSpPr>
            <a:spLocks noGrp="1"/>
          </p:cNvSpPr>
          <p:nvPr>
            <p:ph type="body" sz="quarter" idx="13"/>
          </p:nvPr>
        </p:nvSpPr>
        <p:spPr>
          <a:xfrm>
            <a:off x="3289102" y="2823369"/>
            <a:ext cx="2565797" cy="1211262"/>
          </a:xfrm>
        </p:spPr>
        <p:txBody>
          <a:bodyPr/>
          <a:lstStyle>
            <a:lvl1pPr marL="0" indent="0">
              <a:buNone/>
              <a:defRPr/>
            </a:lvl1pPr>
          </a:lstStyle>
          <a:p>
            <a:pPr lvl="0"/>
            <a:r>
              <a:rPr lang="en-US" dirty="0"/>
              <a:t>Click to edit Master text styles</a:t>
            </a:r>
          </a:p>
        </p:txBody>
      </p:sp>
      <p:sp>
        <p:nvSpPr>
          <p:cNvPr id="9" name="Text Placeholder 6">
            <a:extLst>
              <a:ext uri="{FF2B5EF4-FFF2-40B4-BE49-F238E27FC236}">
                <a16:creationId xmlns:a16="http://schemas.microsoft.com/office/drawing/2014/main" id="{765ED694-13D9-DF40-A2BA-D2BD21EF2B17}"/>
              </a:ext>
            </a:extLst>
          </p:cNvPr>
          <p:cNvSpPr>
            <a:spLocks noGrp="1"/>
          </p:cNvSpPr>
          <p:nvPr>
            <p:ph type="body" sz="quarter" idx="14"/>
          </p:nvPr>
        </p:nvSpPr>
        <p:spPr>
          <a:xfrm>
            <a:off x="463153" y="1624572"/>
            <a:ext cx="2565797" cy="1211262"/>
          </a:xfrm>
        </p:spPr>
        <p:txBody>
          <a:bodyPr/>
          <a:lstStyle>
            <a:lvl1pPr marL="0" indent="0">
              <a:buNone/>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D66A0A19-7ED8-600B-8B7F-C94B39D227F3}"/>
              </a:ext>
            </a:extLst>
          </p:cNvPr>
          <p:cNvSpPr>
            <a:spLocks noGrp="1"/>
          </p:cNvSpPr>
          <p:nvPr>
            <p:ph type="body" sz="quarter" idx="15"/>
          </p:nvPr>
        </p:nvSpPr>
        <p:spPr>
          <a:xfrm>
            <a:off x="6115050" y="1597458"/>
            <a:ext cx="2565797" cy="1211262"/>
          </a:xfrm>
        </p:spPr>
        <p:txBody>
          <a:bodyPr/>
          <a:lstStyle>
            <a:lvl1pPr marL="0" indent="0">
              <a:buNone/>
              <a:defRPr/>
            </a:lvl1pPr>
          </a:lstStyle>
          <a:p>
            <a:pPr lvl="0"/>
            <a:r>
              <a:rPr lang="en-US" dirty="0"/>
              <a:t>Click to edit Master text styles</a:t>
            </a:r>
          </a:p>
        </p:txBody>
      </p:sp>
      <p:sp>
        <p:nvSpPr>
          <p:cNvPr id="11" name="Text Placeholder 6">
            <a:extLst>
              <a:ext uri="{FF2B5EF4-FFF2-40B4-BE49-F238E27FC236}">
                <a16:creationId xmlns:a16="http://schemas.microsoft.com/office/drawing/2014/main" id="{1DC0BB41-9FD7-79C2-C121-563D49927A2F}"/>
              </a:ext>
            </a:extLst>
          </p:cNvPr>
          <p:cNvSpPr>
            <a:spLocks noGrp="1"/>
          </p:cNvSpPr>
          <p:nvPr>
            <p:ph type="body" sz="quarter" idx="16"/>
          </p:nvPr>
        </p:nvSpPr>
        <p:spPr>
          <a:xfrm>
            <a:off x="463153" y="4394204"/>
            <a:ext cx="2565797" cy="1211262"/>
          </a:xfrm>
        </p:spPr>
        <p:txBody>
          <a:bodyPr/>
          <a:lstStyle>
            <a:lvl1pPr marL="0" indent="0">
              <a:buNone/>
              <a:defRPr/>
            </a:lvl1pPr>
          </a:lstStyle>
          <a:p>
            <a:pPr lvl="0"/>
            <a:r>
              <a:rPr lang="en-US" dirty="0"/>
              <a:t>Click to edit Master text styles</a:t>
            </a:r>
          </a:p>
        </p:txBody>
      </p:sp>
      <p:sp>
        <p:nvSpPr>
          <p:cNvPr id="12" name="Text Placeholder 6">
            <a:extLst>
              <a:ext uri="{FF2B5EF4-FFF2-40B4-BE49-F238E27FC236}">
                <a16:creationId xmlns:a16="http://schemas.microsoft.com/office/drawing/2014/main" id="{886D7DB9-CB33-6E95-06D7-507D72F5698F}"/>
              </a:ext>
            </a:extLst>
          </p:cNvPr>
          <p:cNvSpPr>
            <a:spLocks noGrp="1"/>
          </p:cNvSpPr>
          <p:nvPr>
            <p:ph type="body" sz="quarter" idx="17"/>
          </p:nvPr>
        </p:nvSpPr>
        <p:spPr>
          <a:xfrm>
            <a:off x="5949553" y="4546604"/>
            <a:ext cx="2565797" cy="1211262"/>
          </a:xfrm>
        </p:spPr>
        <p:txBody>
          <a:bodyPr/>
          <a:lstStyle>
            <a:lvl1pPr marL="0" indent="0">
              <a:buNone/>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1887283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NTP Medicare OEP Bootcamp 2022</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2022</a:t>
            </a:r>
          </a:p>
        </p:txBody>
      </p:sp>
      <p:sp>
        <p:nvSpPr>
          <p:cNvPr id="4" name="Content Placeholder 3">
            <a:extLst>
              <a:ext uri="{FF2B5EF4-FFF2-40B4-BE49-F238E27FC236}">
                <a16:creationId xmlns:a16="http://schemas.microsoft.com/office/drawing/2014/main" id="{26A29E7A-2DD7-9D65-864F-128BB3BB357E}"/>
              </a:ext>
            </a:extLst>
          </p:cNvPr>
          <p:cNvSpPr>
            <a:spLocks noGrp="1"/>
          </p:cNvSpPr>
          <p:nvPr>
            <p:ph sz="quarter" idx="13"/>
          </p:nvPr>
        </p:nvSpPr>
        <p:spPr>
          <a:xfrm>
            <a:off x="250031" y="1346200"/>
            <a:ext cx="4949429" cy="4992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A0312D-CADE-76E4-39C2-60A034309B16}"/>
              </a:ext>
            </a:extLst>
          </p:cNvPr>
          <p:cNvSpPr>
            <a:spLocks noGrp="1"/>
          </p:cNvSpPr>
          <p:nvPr>
            <p:ph sz="quarter" idx="14"/>
          </p:nvPr>
        </p:nvSpPr>
        <p:spPr>
          <a:xfrm>
            <a:off x="5755481" y="1346200"/>
            <a:ext cx="30861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8821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dirty="0"/>
              <a:t>August 2018</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9208532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September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NTP Medicare OEP Bootcamp 2023</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3" name="Picture 12" descr="Rectangle&#10;&#10;Description automatically generated with medium confidence">
            <a:extLst>
              <a:ext uri="{FF2B5EF4-FFF2-40B4-BE49-F238E27FC236}">
                <a16:creationId xmlns:a16="http://schemas.microsoft.com/office/drawing/2014/main" id="{181D7C3C-AF64-E8B3-DE22-08C90CB9B438}"/>
              </a:ext>
            </a:extLst>
          </p:cNvPr>
          <p:cNvPicPr>
            <a:picLocks noChangeAspect="1"/>
          </p:cNvPicPr>
          <p:nvPr userDrawn="1"/>
        </p:nvPicPr>
        <p:blipFill>
          <a:blip r:embed="rId3"/>
          <a:stretch>
            <a:fillRect/>
          </a:stretch>
        </p:blipFill>
        <p:spPr>
          <a:xfrm>
            <a:off x="2286" y="6120131"/>
            <a:ext cx="9141714" cy="469782"/>
          </a:xfrm>
          <a:prstGeom prst="rect">
            <a:avLst/>
          </a:prstGeom>
        </p:spPr>
      </p:pic>
      <p:pic>
        <p:nvPicPr>
          <p:cNvPr id="6" name="Picture 5" descr="A group of people holding up posters&#10;&#10;Description automatically generated with low confidence">
            <a:extLst>
              <a:ext uri="{FF2B5EF4-FFF2-40B4-BE49-F238E27FC236}">
                <a16:creationId xmlns:a16="http://schemas.microsoft.com/office/drawing/2014/main" id="{F420E682-CF26-E077-8CFA-1FD497789300}"/>
              </a:ext>
            </a:extLst>
          </p:cNvPr>
          <p:cNvPicPr>
            <a:picLocks noChangeAspect="1"/>
          </p:cNvPicPr>
          <p:nvPr userDrawn="1"/>
        </p:nvPicPr>
        <p:blipFill>
          <a:blip r:embed="rId4"/>
          <a:stretch>
            <a:fillRect/>
          </a:stretch>
        </p:blipFill>
        <p:spPr>
          <a:xfrm>
            <a:off x="0" y="946704"/>
            <a:ext cx="5200650" cy="5524500"/>
          </a:xfrm>
          <a:prstGeom prst="rect">
            <a:avLst/>
          </a:prstGeom>
        </p:spPr>
      </p:pic>
    </p:spTree>
    <p:custDataLst>
      <p:tags r:id="rId1"/>
    </p:custDataLst>
    <p:extLst>
      <p:ext uri="{BB962C8B-B14F-4D97-AF65-F5344CB8AC3E}">
        <p14:creationId xmlns:p14="http://schemas.microsoft.com/office/powerpoint/2010/main" val="294633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3783335"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1891486" y="308391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3847423" y="3075141"/>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5785802" y="3075141"/>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3803482" y="121491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5771492" y="1168903"/>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5771492" y="120305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1865409"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1905700" y="1195422"/>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5812447"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5798136" y="3664952"/>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5798137" y="369910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3814238" y="366771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3851966" y="5562708"/>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3834385" y="371447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1905700"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1879623" y="3655427"/>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1919914" y="368269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Tree>
    <p:custDataLst>
      <p:tags r:id="rId1"/>
    </p:custDataLst>
    <p:extLst>
      <p:ext uri="{BB962C8B-B14F-4D97-AF65-F5344CB8AC3E}">
        <p14:creationId xmlns:p14="http://schemas.microsoft.com/office/powerpoint/2010/main" val="148384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4666030"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774181" y="308391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4730117" y="3075141"/>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4686176" y="121491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2748104"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788395" y="1195422"/>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5812447"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5798136" y="3664952"/>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5798137" y="369910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3814238" y="366771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3851966" y="5562708"/>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3834385" y="371447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1905700"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1879623" y="3655427"/>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1919914" y="368269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Tree>
    <p:custDataLst>
      <p:tags r:id="rId1"/>
    </p:custDataLst>
    <p:extLst>
      <p:ext uri="{BB962C8B-B14F-4D97-AF65-F5344CB8AC3E}">
        <p14:creationId xmlns:p14="http://schemas.microsoft.com/office/powerpoint/2010/main" val="5345681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412420" y="403763"/>
            <a:ext cx="3770267" cy="719643"/>
          </a:xfrm>
        </p:spPr>
        <p:txBody>
          <a:bodyPr>
            <a:normAutofit/>
          </a:bodyPr>
          <a:lstStyle>
            <a:lvl1pPr algn="l">
              <a:defRPr sz="225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412419" y="1771913"/>
            <a:ext cx="7297241" cy="3810569"/>
          </a:xfrm>
        </p:spPr>
        <p:txBody>
          <a:bodyPr/>
          <a:lstStyle>
            <a:lvl1pPr marL="0" indent="0">
              <a:lnSpc>
                <a:spcPct val="100000"/>
              </a:lnSpc>
              <a:spcBef>
                <a:spcPts val="600"/>
              </a:spcBef>
              <a:buFontTx/>
              <a:buNone/>
              <a:defRPr sz="135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NTP Medicare OEP Bootcamp 2023</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dirty="0"/>
              <a:t>September 2023</a:t>
            </a:r>
          </a:p>
        </p:txBody>
      </p:sp>
    </p:spTree>
    <p:custDataLst>
      <p:tags r:id="rId1"/>
    </p:custDataLst>
    <p:extLst>
      <p:ext uri="{BB962C8B-B14F-4D97-AF65-F5344CB8AC3E}">
        <p14:creationId xmlns:p14="http://schemas.microsoft.com/office/powerpoint/2010/main" val="12749467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NTP Medicare OEP Bootcamp 2023</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4" name="Content Placeholder 3">
            <a:extLst>
              <a:ext uri="{FF2B5EF4-FFF2-40B4-BE49-F238E27FC236}">
                <a16:creationId xmlns:a16="http://schemas.microsoft.com/office/drawing/2014/main" id="{4279C68D-25F6-C4E7-4C7B-721EA7207C31}"/>
              </a:ext>
            </a:extLst>
          </p:cNvPr>
          <p:cNvSpPr>
            <a:spLocks noGrp="1"/>
          </p:cNvSpPr>
          <p:nvPr>
            <p:ph sz="quarter" idx="13"/>
          </p:nvPr>
        </p:nvSpPr>
        <p:spPr>
          <a:xfrm>
            <a:off x="479822" y="1219201"/>
            <a:ext cx="7941164" cy="952107"/>
          </a:xfrm>
        </p:spPr>
        <p:txBody>
          <a:bodyPr/>
          <a:lstStyle>
            <a:lvl5pPr marL="1337310" indent="0">
              <a:buNone/>
              <a:defRPr/>
            </a:lvl5pPr>
          </a:lstStyle>
          <a:p>
            <a:pPr lvl="0"/>
            <a:r>
              <a:rPr lang="en-US" dirty="0"/>
              <a:t>Click to edit Master text styles</a:t>
            </a:r>
          </a:p>
        </p:txBody>
      </p:sp>
      <p:sp>
        <p:nvSpPr>
          <p:cNvPr id="3" name="Content Placeholder 3">
            <a:extLst>
              <a:ext uri="{FF2B5EF4-FFF2-40B4-BE49-F238E27FC236}">
                <a16:creationId xmlns:a16="http://schemas.microsoft.com/office/drawing/2014/main" id="{805F7B22-8147-46A7-AD96-7763107C59CB}"/>
              </a:ext>
            </a:extLst>
          </p:cNvPr>
          <p:cNvSpPr>
            <a:spLocks noGrp="1"/>
          </p:cNvSpPr>
          <p:nvPr>
            <p:ph sz="quarter" idx="14"/>
          </p:nvPr>
        </p:nvSpPr>
        <p:spPr>
          <a:xfrm>
            <a:off x="479822" y="2476894"/>
            <a:ext cx="7941164" cy="770860"/>
          </a:xfrm>
        </p:spPr>
        <p:txBody>
          <a:bodyPr/>
          <a:lstStyle>
            <a:lvl5pPr marL="1337310" indent="0">
              <a:buNone/>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1EA201BE-BEC0-81A6-E8CF-B98843BC4EEC}"/>
              </a:ext>
            </a:extLst>
          </p:cNvPr>
          <p:cNvSpPr>
            <a:spLocks noGrp="1"/>
          </p:cNvSpPr>
          <p:nvPr>
            <p:ph sz="quarter" idx="15"/>
          </p:nvPr>
        </p:nvSpPr>
        <p:spPr>
          <a:xfrm>
            <a:off x="479822" y="3713707"/>
            <a:ext cx="7941164" cy="770860"/>
          </a:xfrm>
        </p:spPr>
        <p:txBody>
          <a:bodyPr/>
          <a:lstStyle>
            <a:lvl5pPr marL="1337310" indent="0">
              <a:buNone/>
              <a:defRPr/>
            </a:lvl5pPr>
          </a:lstStyle>
          <a:p>
            <a:pPr lvl="0"/>
            <a:r>
              <a:rPr lang="en-US" dirty="0"/>
              <a:t>Click to edit Master text styles</a:t>
            </a:r>
          </a:p>
        </p:txBody>
      </p:sp>
      <p:sp>
        <p:nvSpPr>
          <p:cNvPr id="6" name="Content Placeholder 3">
            <a:extLst>
              <a:ext uri="{FF2B5EF4-FFF2-40B4-BE49-F238E27FC236}">
                <a16:creationId xmlns:a16="http://schemas.microsoft.com/office/drawing/2014/main" id="{B9E70693-D44F-8CAB-C612-51CDC9D5A23D}"/>
              </a:ext>
            </a:extLst>
          </p:cNvPr>
          <p:cNvSpPr>
            <a:spLocks noGrp="1"/>
          </p:cNvSpPr>
          <p:nvPr>
            <p:ph sz="quarter" idx="16"/>
          </p:nvPr>
        </p:nvSpPr>
        <p:spPr>
          <a:xfrm>
            <a:off x="479822" y="4887610"/>
            <a:ext cx="7941164" cy="770860"/>
          </a:xfrm>
        </p:spPr>
        <p:txBody>
          <a:bodyPr/>
          <a:lstStyle>
            <a:lvl5pPr marL="133731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542139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885705" y="1472455"/>
            <a:ext cx="7068327"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1800" dirty="0">
                    <a:solidFill>
                      <a:schemeClr val="accent1">
                        <a:lumMod val="75000"/>
                      </a:schemeClr>
                    </a:solidFill>
                    <a:latin typeface="Arial" panose="020B0604020202020204" pitchFamily="34" charset="0"/>
                    <a:cs typeface="Arial" panose="020B0604020202020204" pitchFamily="34" charset="0"/>
                  </a:rPr>
                  <a:t>Contact us at </a:t>
                </a:r>
                <a:r>
                  <a:rPr lang="en-US" sz="18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1800" dirty="0">
                    <a:solidFill>
                      <a:schemeClr val="accent1">
                        <a:lumMod val="75000"/>
                      </a:schemeClr>
                    </a:solidFill>
                    <a:latin typeface="Arial" panose="020B0604020202020204" pitchFamily="34" charset="0"/>
                    <a:cs typeface="Arial" panose="020B0604020202020204" pitchFamily="34" charset="0"/>
                  </a:rPr>
                  <a:t>.</a:t>
                </a:r>
              </a:p>
              <a:p>
                <a:pPr algn="ctr"/>
                <a:endParaRPr lang="en-US" sz="18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1800" dirty="0">
                  <a:solidFill>
                    <a:schemeClr val="accent1">
                      <a:lumMod val="75000"/>
                    </a:schemeClr>
                  </a:solidFill>
                  <a:latin typeface="Arial" panose="020B0604020202020204" pitchFamily="34" charset="0"/>
                  <a:cs typeface="Arial" panose="020B0604020202020204" pitchFamily="34" charset="0"/>
                </a:rPr>
              </a:br>
              <a:r>
                <a:rPr lang="en-US" sz="18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18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18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2023</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919597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203959"/>
            <a:ext cx="3614166" cy="1132114"/>
          </a:xfrm>
        </p:spPr>
        <p:txBody>
          <a:bodyPr/>
          <a:lstStyle/>
          <a:p>
            <a:pPr lvl="0"/>
            <a:r>
              <a:rPr lang="en-US" dirty="0"/>
              <a:t>Click to edit Master text styles</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203958"/>
            <a:ext cx="3614166" cy="1132115"/>
          </a:xfrm>
        </p:spPr>
        <p:txBody>
          <a:bodyPr/>
          <a:lstStyle/>
          <a:p>
            <a:pPr lvl="0"/>
            <a:r>
              <a:rPr lang="en-US" dirty="0"/>
              <a:t>Click to edit Master text styles</a:t>
            </a:r>
          </a:p>
        </p:txBody>
      </p:sp>
      <p:sp>
        <p:nvSpPr>
          <p:cNvPr id="4" name="Content Placeholder 4">
            <a:extLst>
              <a:ext uri="{FF2B5EF4-FFF2-40B4-BE49-F238E27FC236}">
                <a16:creationId xmlns:a16="http://schemas.microsoft.com/office/drawing/2014/main" id="{CFCF3B85-C0D5-BF8C-FD7E-EE8CD3216559}"/>
              </a:ext>
            </a:extLst>
          </p:cNvPr>
          <p:cNvSpPr>
            <a:spLocks noGrp="1"/>
          </p:cNvSpPr>
          <p:nvPr>
            <p:ph sz="quarter" idx="15"/>
          </p:nvPr>
        </p:nvSpPr>
        <p:spPr>
          <a:xfrm>
            <a:off x="628650" y="2539634"/>
            <a:ext cx="3614166" cy="1132115"/>
          </a:xfrm>
        </p:spPr>
        <p:txBody>
          <a:bodyPr/>
          <a:lstStyle/>
          <a:p>
            <a:pPr lvl="0"/>
            <a:r>
              <a:rPr lang="en-US" dirty="0"/>
              <a:t>Click to edit Master text styles</a:t>
            </a:r>
          </a:p>
        </p:txBody>
      </p:sp>
      <p:sp>
        <p:nvSpPr>
          <p:cNvPr id="6" name="Content Placeholder 4">
            <a:extLst>
              <a:ext uri="{FF2B5EF4-FFF2-40B4-BE49-F238E27FC236}">
                <a16:creationId xmlns:a16="http://schemas.microsoft.com/office/drawing/2014/main" id="{E6606E1A-64F1-71C2-01BC-D1632C91F3B0}"/>
              </a:ext>
            </a:extLst>
          </p:cNvPr>
          <p:cNvSpPr>
            <a:spLocks noGrp="1"/>
          </p:cNvSpPr>
          <p:nvPr>
            <p:ph sz="quarter" idx="16"/>
          </p:nvPr>
        </p:nvSpPr>
        <p:spPr>
          <a:xfrm>
            <a:off x="4901184" y="2550520"/>
            <a:ext cx="3614166" cy="1132115"/>
          </a:xfrm>
        </p:spPr>
        <p:txBody>
          <a:bodyPr/>
          <a:lstStyle/>
          <a:p>
            <a:pPr lvl="0"/>
            <a:r>
              <a:rPr lang="en-US" dirty="0"/>
              <a:t>Click to edit Master text styles</a:t>
            </a:r>
          </a:p>
        </p:txBody>
      </p:sp>
      <p:sp>
        <p:nvSpPr>
          <p:cNvPr id="7" name="Content Placeholder 4">
            <a:extLst>
              <a:ext uri="{FF2B5EF4-FFF2-40B4-BE49-F238E27FC236}">
                <a16:creationId xmlns:a16="http://schemas.microsoft.com/office/drawing/2014/main" id="{264056A3-D871-F7EC-A575-CED86E31C7A9}"/>
              </a:ext>
            </a:extLst>
          </p:cNvPr>
          <p:cNvSpPr>
            <a:spLocks noGrp="1"/>
          </p:cNvSpPr>
          <p:nvPr>
            <p:ph sz="quarter" idx="17"/>
          </p:nvPr>
        </p:nvSpPr>
        <p:spPr>
          <a:xfrm>
            <a:off x="628650" y="3875310"/>
            <a:ext cx="3614166" cy="1132115"/>
          </a:xfrm>
        </p:spPr>
        <p:txBody>
          <a:bodyPr/>
          <a:lstStyle/>
          <a:p>
            <a:pPr lvl="0"/>
            <a:r>
              <a:rPr lang="en-US" dirty="0"/>
              <a:t>Click to edit Master text styles</a:t>
            </a:r>
          </a:p>
        </p:txBody>
      </p:sp>
      <p:sp>
        <p:nvSpPr>
          <p:cNvPr id="8" name="Content Placeholder 4">
            <a:extLst>
              <a:ext uri="{FF2B5EF4-FFF2-40B4-BE49-F238E27FC236}">
                <a16:creationId xmlns:a16="http://schemas.microsoft.com/office/drawing/2014/main" id="{05463B9D-E11E-D87C-B9B9-28F3CFF6A2E9}"/>
              </a:ext>
            </a:extLst>
          </p:cNvPr>
          <p:cNvSpPr>
            <a:spLocks noGrp="1"/>
          </p:cNvSpPr>
          <p:nvPr>
            <p:ph sz="quarter" idx="18"/>
          </p:nvPr>
        </p:nvSpPr>
        <p:spPr>
          <a:xfrm>
            <a:off x="4901184" y="3875309"/>
            <a:ext cx="3614166" cy="1132115"/>
          </a:xfrm>
        </p:spPr>
        <p:txBody>
          <a:body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9" name="Content Placeholder 4">
            <a:extLst>
              <a:ext uri="{FF2B5EF4-FFF2-40B4-BE49-F238E27FC236}">
                <a16:creationId xmlns:a16="http://schemas.microsoft.com/office/drawing/2014/main" id="{D595FB4D-D5F8-8697-1B6B-7B03E4EA552E}"/>
              </a:ext>
            </a:extLst>
          </p:cNvPr>
          <p:cNvSpPr>
            <a:spLocks noGrp="1"/>
          </p:cNvSpPr>
          <p:nvPr>
            <p:ph sz="quarter" idx="19"/>
          </p:nvPr>
        </p:nvSpPr>
        <p:spPr>
          <a:xfrm>
            <a:off x="628650" y="5169625"/>
            <a:ext cx="3614166" cy="1132115"/>
          </a:xfrm>
        </p:spPr>
        <p:txBody>
          <a:bodyPr/>
          <a:lstStyle/>
          <a:p>
            <a:pPr lvl="0"/>
            <a:r>
              <a:rPr lang="en-US" dirty="0"/>
              <a:t>Click to edit Master text styles</a:t>
            </a:r>
          </a:p>
        </p:txBody>
      </p:sp>
      <p:sp>
        <p:nvSpPr>
          <p:cNvPr id="13" name="Content Placeholder 4">
            <a:extLst>
              <a:ext uri="{FF2B5EF4-FFF2-40B4-BE49-F238E27FC236}">
                <a16:creationId xmlns:a16="http://schemas.microsoft.com/office/drawing/2014/main" id="{484C6C16-30FF-F196-2D9C-6D7268766617}"/>
              </a:ext>
            </a:extLst>
          </p:cNvPr>
          <p:cNvSpPr>
            <a:spLocks noGrp="1"/>
          </p:cNvSpPr>
          <p:nvPr>
            <p:ph sz="quarter" idx="20"/>
          </p:nvPr>
        </p:nvSpPr>
        <p:spPr>
          <a:xfrm>
            <a:off x="4901184" y="5169624"/>
            <a:ext cx="3614166" cy="113211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1374842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118584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1"/>
            <a:ext cx="9144000" cy="987425"/>
          </a:xfrm>
          <a:prstGeom prst="rect">
            <a:avLst/>
          </a:prstGeom>
        </p:spPr>
        <p:txBody>
          <a:bodyPr anchor="ctr">
            <a:normAutofit/>
          </a:bodyPr>
          <a:lstStyle>
            <a:lvl1pPr>
              <a:defRPr sz="225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3887391" y="1371601"/>
            <a:ext cx="4629150" cy="46451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629841" y="1371601"/>
            <a:ext cx="2949178" cy="46451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47160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defTabSz="685800">
              <a:defRPr/>
            </a:pPr>
            <a:fld id="{48F63A3B-78C7-47BE-AE5E-E10140E04643}" type="slidenum">
              <a:rPr lang="en-US" smtClean="0">
                <a:solidFill>
                  <a:srgbClr val="4472C4">
                    <a:lumMod val="60000"/>
                    <a:lumOff val="40000"/>
                  </a:srgbClr>
                </a:solidFill>
              </a:rPr>
              <a:pPr defTabSz="685800">
                <a:defRPr/>
              </a:pPr>
              <a:t>‹#›</a:t>
            </a:fld>
            <a:endParaRPr lang="en-US" dirty="0">
              <a:solidFill>
                <a:srgbClr val="4472C4">
                  <a:lumMod val="60000"/>
                  <a:lumOff val="40000"/>
                </a:srgbClr>
              </a:solidFill>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pPr defTabSz="685800">
              <a:defRPr/>
            </a:pPr>
            <a:r>
              <a:rPr lang="en-US" dirty="0">
                <a:solidFill>
                  <a:srgbClr val="4472C4">
                    <a:lumMod val="60000"/>
                    <a:lumOff val="40000"/>
                  </a:srgbClr>
                </a:solidFill>
              </a:rPr>
              <a:t>July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pPr defTabSz="685800">
              <a:defRPr/>
            </a:pPr>
            <a:r>
              <a:rPr lang="en-US" dirty="0">
                <a:solidFill>
                  <a:srgbClr val="4472C4">
                    <a:lumMod val="60000"/>
                    <a:lumOff val="40000"/>
                  </a:srgbClr>
                </a:solidFill>
              </a:rPr>
              <a:t>Medicare Plan Finder</a:t>
            </a:r>
          </a:p>
        </p:txBody>
      </p:sp>
      <p:sp>
        <p:nvSpPr>
          <p:cNvPr id="5" name="Text Placeholder 4">
            <a:extLst>
              <a:ext uri="{FF2B5EF4-FFF2-40B4-BE49-F238E27FC236}">
                <a16:creationId xmlns:a16="http://schemas.microsoft.com/office/drawing/2014/main" id="{1DC930C1-5046-A463-6C02-22E0A8486090}"/>
              </a:ext>
            </a:extLst>
          </p:cNvPr>
          <p:cNvSpPr>
            <a:spLocks noGrp="1"/>
          </p:cNvSpPr>
          <p:nvPr>
            <p:ph type="body" sz="quarter" idx="13"/>
          </p:nvPr>
        </p:nvSpPr>
        <p:spPr>
          <a:xfrm>
            <a:off x="1300163" y="1530350"/>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
        <p:nvSpPr>
          <p:cNvPr id="6" name="Text Placeholder 4">
            <a:extLst>
              <a:ext uri="{FF2B5EF4-FFF2-40B4-BE49-F238E27FC236}">
                <a16:creationId xmlns:a16="http://schemas.microsoft.com/office/drawing/2014/main" id="{81CE9D8E-898D-5090-C145-09D09583A25B}"/>
              </a:ext>
            </a:extLst>
          </p:cNvPr>
          <p:cNvSpPr>
            <a:spLocks noGrp="1"/>
          </p:cNvSpPr>
          <p:nvPr>
            <p:ph type="body" sz="quarter" idx="14"/>
          </p:nvPr>
        </p:nvSpPr>
        <p:spPr>
          <a:xfrm>
            <a:off x="5086350" y="1530350"/>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
        <p:nvSpPr>
          <p:cNvPr id="7" name="Text Placeholder 4">
            <a:extLst>
              <a:ext uri="{FF2B5EF4-FFF2-40B4-BE49-F238E27FC236}">
                <a16:creationId xmlns:a16="http://schemas.microsoft.com/office/drawing/2014/main" id="{837FEDA7-2E6F-F48A-E66D-C95721F3FD20}"/>
              </a:ext>
            </a:extLst>
          </p:cNvPr>
          <p:cNvSpPr>
            <a:spLocks noGrp="1"/>
          </p:cNvSpPr>
          <p:nvPr>
            <p:ph type="body" sz="quarter" idx="15"/>
          </p:nvPr>
        </p:nvSpPr>
        <p:spPr>
          <a:xfrm>
            <a:off x="1300163" y="3245923"/>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
        <p:nvSpPr>
          <p:cNvPr id="8" name="Text Placeholder 4">
            <a:extLst>
              <a:ext uri="{FF2B5EF4-FFF2-40B4-BE49-F238E27FC236}">
                <a16:creationId xmlns:a16="http://schemas.microsoft.com/office/drawing/2014/main" id="{31F33C71-1315-CAB6-BBBA-5800DBC8F637}"/>
              </a:ext>
            </a:extLst>
          </p:cNvPr>
          <p:cNvSpPr>
            <a:spLocks noGrp="1"/>
          </p:cNvSpPr>
          <p:nvPr>
            <p:ph type="body" sz="quarter" idx="16"/>
          </p:nvPr>
        </p:nvSpPr>
        <p:spPr>
          <a:xfrm>
            <a:off x="5086350" y="3224235"/>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Tree>
    <p:custDataLst>
      <p:tags r:id="rId1"/>
    </p:custDataLst>
    <p:extLst>
      <p:ext uri="{BB962C8B-B14F-4D97-AF65-F5344CB8AC3E}">
        <p14:creationId xmlns:p14="http://schemas.microsoft.com/office/powerpoint/2010/main" val="208846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06083"/>
            <a:ext cx="3886200" cy="4970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206083"/>
            <a:ext cx="3886200" cy="4970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r>
              <a:rPr lang="en-US" dirty="0"/>
              <a:t>August 2018</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97848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dirty="0"/>
              <a:t>August 2018</a:t>
            </a:r>
          </a:p>
        </p:txBody>
      </p:sp>
      <p:sp>
        <p:nvSpPr>
          <p:cNvPr id="8" name="Footer Placeholder 7"/>
          <p:cNvSpPr>
            <a:spLocks noGrp="1"/>
          </p:cNvSpPr>
          <p:nvPr>
            <p:ph type="ftr" sz="quarter" idx="11"/>
          </p:nvPr>
        </p:nvSpPr>
        <p:spPr/>
        <p:txBody>
          <a:bodyPr/>
          <a:lstStyle>
            <a:lvl1pPr>
              <a:defRPr/>
            </a:lvl1pPr>
          </a:lstStyle>
          <a:p>
            <a:r>
              <a:rPr lang="en-US" dirty="0"/>
              <a:t>Medicare - Getting Started</a:t>
            </a:r>
          </a:p>
        </p:txBody>
      </p:sp>
      <p:sp>
        <p:nvSpPr>
          <p:cNvPr id="9" name="Slide Number Placeholder 8"/>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258966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r>
              <a:rPr lang="en-US" dirty="0"/>
              <a:t>August 2018</a:t>
            </a:r>
          </a:p>
        </p:txBody>
      </p:sp>
      <p:sp>
        <p:nvSpPr>
          <p:cNvPr id="4" name="Footer Placeholder 3"/>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a:extLst>
              <a:ext uri="{FF2B5EF4-FFF2-40B4-BE49-F238E27FC236}">
                <a16:creationId xmlns:a16="http://schemas.microsoft.com/office/drawing/2014/main" id="{A0C8ACB7-6AC3-0661-0F7F-584DCC2F7EC5}"/>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1677199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ags" Target="../tags/tag3.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theme" Target="../theme/theme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image" Target="../media/image8.jpeg"/><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tags" Target="../tags/tag1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288" y="0"/>
            <a:ext cx="9143999" cy="6858000"/>
          </a:xfrm>
          <a:prstGeom prst="rect">
            <a:avLst/>
          </a:prstGeom>
        </p:spPr>
      </p:pic>
      <p:sp>
        <p:nvSpPr>
          <p:cNvPr id="2" name="Title Placeholder 1"/>
          <p:cNvSpPr>
            <a:spLocks noGrp="1"/>
          </p:cNvSpPr>
          <p:nvPr>
            <p:ph type="title"/>
          </p:nvPr>
        </p:nvSpPr>
        <p:spPr>
          <a:xfrm>
            <a:off x="2743200" y="3798358"/>
            <a:ext cx="5772150" cy="2216713"/>
          </a:xfrm>
          <a:prstGeom prst="rect">
            <a:avLst/>
          </a:prstGeom>
        </p:spPr>
        <p:txBody>
          <a:bodyPr vert="horz" lIns="91440" tIns="45720" rIns="91440" bIns="45720" rtlCol="0" anchor="ctr">
            <a:noAutofit/>
          </a:bodyPr>
          <a:lstStyle/>
          <a:p>
            <a:r>
              <a:rPr lang="en-US" dirty="0"/>
              <a:t>Click to edit Master title style</a:t>
            </a: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59514" y="2051854"/>
            <a:ext cx="1355836" cy="1377146"/>
          </a:xfrm>
          <a:prstGeom prst="rect">
            <a:avLst/>
          </a:prstGeom>
        </p:spPr>
      </p:pic>
      <p:pic>
        <p:nvPicPr>
          <p:cNvPr id="6" name="Picture 5">
            <a:extLst>
              <a:ext uri="{FF2B5EF4-FFF2-40B4-BE49-F238E27FC236}">
                <a16:creationId xmlns:a16="http://schemas.microsoft.com/office/drawing/2014/main" id="{2444415D-9B5C-3741-A30D-BC5237945C24}"/>
              </a:ext>
            </a:extLst>
          </p:cNvPr>
          <p:cNvPicPr>
            <a:picLocks noChangeAspect="1"/>
          </p:cNvPicPr>
          <p:nvPr userDrawn="1"/>
        </p:nvPicPr>
        <p:blipFill>
          <a:blip r:embed="rId7"/>
          <a:stretch>
            <a:fillRect/>
          </a:stretch>
        </p:blipFill>
        <p:spPr>
          <a:xfrm>
            <a:off x="4943005" y="2607984"/>
            <a:ext cx="1996810" cy="694890"/>
          </a:xfrm>
          <a:prstGeom prst="rect">
            <a:avLst/>
          </a:prstGeom>
        </p:spPr>
      </p:pic>
    </p:spTree>
    <p:extLst>
      <p:ext uri="{BB962C8B-B14F-4D97-AF65-F5344CB8AC3E}">
        <p14:creationId xmlns:p14="http://schemas.microsoft.com/office/powerpoint/2010/main" val="24471640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hf hdr="0"/>
  <p:txStyles>
    <p:titleStyle>
      <a:lvl1pPr algn="r" defTabSz="685800" rtl="0" eaLnBrk="1" latinLnBrk="0" hangingPunct="1">
        <a:lnSpc>
          <a:spcPct val="90000"/>
        </a:lnSpc>
        <a:spcBef>
          <a:spcPct val="0"/>
        </a:spcBef>
        <a:buNone/>
        <a:defRPr sz="5400" b="1" i="0" kern="1200">
          <a:solidFill>
            <a:srgbClr val="004986"/>
          </a:solidFill>
          <a:latin typeface="Avenir Heavy" charset="0"/>
          <a:ea typeface="Avenir Heavy" charset="0"/>
          <a:cs typeface="Avenir Heavy"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17000" t="-5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0266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71074"/>
            <a:ext cx="7886700" cy="500588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Medicare - Getting Started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0A6685-DBF6-4C41-A0CC-AA9EA7A85A20}" type="slidenum">
              <a:rPr lang="en-US" smtClean="0"/>
              <a:t>‹#›</a:t>
            </a:fld>
            <a:endParaRPr lang="en-US" dirty="0"/>
          </a:p>
        </p:txBody>
      </p:sp>
    </p:spTree>
    <p:custDataLst>
      <p:tags r:id="rId15"/>
    </p:custDataLst>
    <p:extLst>
      <p:ext uri="{BB962C8B-B14F-4D97-AF65-F5344CB8AC3E}">
        <p14:creationId xmlns:p14="http://schemas.microsoft.com/office/powerpoint/2010/main" val="19811284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94" r:id="rId10"/>
    <p:sldLayoutId id="2147483695" r:id="rId11"/>
    <p:sldLayoutId id="2147483696" r:id="rId12"/>
    <p:sldLayoutId id="2147483698" r:id="rId13"/>
  </p:sldLayoutIdLst>
  <p:hf hdr="0"/>
  <p:txStyles>
    <p:titleStyle>
      <a:lvl1pPr algn="ctr"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746125" indent="-349250"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030288" indent="-338138"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1030288" indent="346075"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712913" indent="-315913"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l="-17000" t="-5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341"/>
            <a:ext cx="9144000" cy="959206"/>
          </a:xfrm>
          <a:prstGeom prst="rect">
            <a:avLst/>
          </a:prstGeom>
        </p:spPr>
        <p:txBody>
          <a:bodyPr vert="horz" lIns="91440" tIns="45720" rIns="91440" bIns="45720" rtlCol="0" anchor="ctr">
            <a:noAutofit/>
          </a:bodyPr>
          <a:lstStyle/>
          <a:p>
            <a:r>
              <a:rPr lang="en-US" dirty="0"/>
              <a:t>Click to edit Master title style</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Medicare - Getting Started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B75908-2BC4-4CCC-BE4B-63652A0FD379}" type="slidenum">
              <a:rPr lang="en-US" smtClean="0"/>
              <a:t>‹#›</a:t>
            </a:fld>
            <a:endParaRPr lang="en-US" dirty="0"/>
          </a:p>
        </p:txBody>
      </p:sp>
      <p:sp>
        <p:nvSpPr>
          <p:cNvPr id="10" name="Text Placeholder 2"/>
          <p:cNvSpPr>
            <a:spLocks noGrp="1"/>
          </p:cNvSpPr>
          <p:nvPr>
            <p:ph type="body" idx="1"/>
          </p:nvPr>
        </p:nvSpPr>
        <p:spPr>
          <a:xfrm>
            <a:off x="628650" y="1090864"/>
            <a:ext cx="7886700" cy="50861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388218477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Lst>
  <p:hf hdr="0"/>
  <p:txStyles>
    <p:titleStyle>
      <a:lvl1pPr algn="ctr" defTabSz="685800" rtl="0" eaLnBrk="1" latinLnBrk="0" hangingPunct="1">
        <a:lnSpc>
          <a:spcPct val="90000"/>
        </a:lnSpc>
        <a:spcBef>
          <a:spcPct val="0"/>
        </a:spcBef>
        <a:buNone/>
        <a:defRPr sz="3600" b="1" kern="1200">
          <a:solidFill>
            <a:schemeClr val="bg1"/>
          </a:solidFill>
          <a:latin typeface="Calibri "/>
          <a:ea typeface="+mj-ea"/>
          <a:cs typeface="+mj-cs"/>
        </a:defRPr>
      </a:lvl1pPr>
    </p:titleStyle>
    <p:body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746125" indent="-3333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082675" indent="-31750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428750" indent="-333375"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428750" indent="346075"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685800" y="1371601"/>
            <a:ext cx="7886700" cy="4351339"/>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628650" y="6492241"/>
            <a:ext cx="2057400" cy="365125"/>
          </a:xfrm>
          <a:prstGeom prst="rect">
            <a:avLst/>
          </a:prstGeom>
        </p:spPr>
        <p:txBody>
          <a:bodyPr vert="horz" lIns="91440" tIns="45720" rIns="91440" bIns="45720" rtlCol="0" anchor="ctr"/>
          <a:lstStyle>
            <a:lvl1pPr algn="l">
              <a:defRPr sz="900">
                <a:solidFill>
                  <a:srgbClr val="8FAADC"/>
                </a:solidFill>
                <a:latin typeface="Arial" panose="020B0604020202020204" pitchFamily="34" charset="0"/>
                <a:cs typeface="Arial" panose="020B0604020202020204" pitchFamily="34" charset="0"/>
              </a:defRPr>
            </a:lvl1pPr>
          </a:lstStyle>
          <a:p>
            <a:pPr defTabSz="685783"/>
            <a:r>
              <a:rPr lang="en-US" dirty="0"/>
              <a:t>July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028950" y="6492241"/>
            <a:ext cx="3086100" cy="365125"/>
          </a:xfrm>
          <a:prstGeom prst="rect">
            <a:avLst/>
          </a:prstGeom>
        </p:spPr>
        <p:txBody>
          <a:bodyPr vert="horz" lIns="91440" tIns="45720" rIns="91440" bIns="45720" rtlCol="0" anchor="ctr"/>
          <a:lstStyle>
            <a:lvl1pPr algn="ctr">
              <a:defRPr sz="900">
                <a:solidFill>
                  <a:srgbClr val="8FAADC"/>
                </a:solidFill>
                <a:latin typeface="Arial" panose="020B0604020202020204" pitchFamily="34" charset="0"/>
                <a:cs typeface="Arial" panose="020B0604020202020204" pitchFamily="34" charset="0"/>
              </a:defRPr>
            </a:lvl1pPr>
          </a:lstStyle>
          <a:p>
            <a:pPr defTabSz="685783"/>
            <a:r>
              <a:rPr lang="en-US" dirty="0"/>
              <a:t>Medicare Plan Finder Tool</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6457950" y="6492241"/>
            <a:ext cx="2057400" cy="365125"/>
          </a:xfrm>
          <a:prstGeom prst="rect">
            <a:avLst/>
          </a:prstGeom>
        </p:spPr>
        <p:txBody>
          <a:bodyPr vert="horz" lIns="91440" tIns="45720" rIns="91440" bIns="45720" rtlCol="0" anchor="ctr"/>
          <a:lstStyle>
            <a:lvl1pPr algn="r">
              <a:defRPr sz="900">
                <a:solidFill>
                  <a:srgbClr val="8FAADC"/>
                </a:solidFill>
                <a:latin typeface="Arial" panose="020B0604020202020204" pitchFamily="34" charset="0"/>
                <a:cs typeface="Arial" panose="020B0604020202020204" pitchFamily="34" charset="0"/>
              </a:defRPr>
            </a:lvl1pPr>
          </a:lstStyle>
          <a:p>
            <a:pPr defTabSz="685783"/>
            <a:fld id="{0B2D781D-8844-5940-92D1-06EF0A7F581E}" type="slidenum">
              <a:rPr lang="en-US" smtClean="0"/>
              <a:pPr defTabSz="685783"/>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9144000" cy="929287"/>
          </a:xfrm>
          <a:prstGeom prst="rect">
            <a:avLst/>
          </a:prstGeom>
        </p:spPr>
        <p:txBody>
          <a:bodyPr vert="horz" lIns="91440" tIns="45720" rIns="91440" bIns="45720" rtlCol="0" anchor="ctr">
            <a:normAutofit/>
          </a:bodyPr>
          <a:lstStyle/>
          <a:p>
            <a:r>
              <a:rPr lang="en-US" dirty="0"/>
              <a:t>Click to edit title</a:t>
            </a:r>
          </a:p>
        </p:txBody>
      </p:sp>
    </p:spTree>
    <p:custDataLst>
      <p:tags r:id="rId48"/>
    </p:custDataLst>
    <p:extLst>
      <p:ext uri="{BB962C8B-B14F-4D97-AF65-F5344CB8AC3E}">
        <p14:creationId xmlns:p14="http://schemas.microsoft.com/office/powerpoint/2010/main" val="27751131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30" r:id="rId30"/>
    <p:sldLayoutId id="2147483731" r:id="rId31"/>
    <p:sldLayoutId id="2147483732"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Lst>
  <p:hf hdr="0"/>
  <p:txStyles>
    <p:titleStyle>
      <a:lvl1pPr algn="ctr" defTabSz="685783" rtl="0" eaLnBrk="1" latinLnBrk="0" hangingPunct="1">
        <a:lnSpc>
          <a:spcPct val="90000"/>
        </a:lnSpc>
        <a:spcBef>
          <a:spcPct val="0"/>
        </a:spcBef>
        <a:buNone/>
        <a:defRPr sz="225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05735" indent="-205735" algn="l" defTabSz="685783" rtl="0" eaLnBrk="1" latinLnBrk="0" hangingPunct="1">
        <a:lnSpc>
          <a:spcPct val="100000"/>
        </a:lnSpc>
        <a:spcBef>
          <a:spcPts val="0"/>
        </a:spcBef>
        <a:spcAft>
          <a:spcPts val="900"/>
        </a:spcAft>
        <a:buClr>
          <a:srgbClr val="00539A"/>
        </a:buClr>
        <a:buFont typeface="Wingdings" pitchFamily="2" charset="2"/>
        <a:buChar char="§"/>
        <a:defRPr sz="1950" kern="1200">
          <a:solidFill>
            <a:srgbClr val="00529B"/>
          </a:solidFill>
          <a:latin typeface="Arial" panose="020B0604020202020204" pitchFamily="34" charset="0"/>
          <a:ea typeface="+mn-ea"/>
          <a:cs typeface="Arial" panose="020B0604020202020204" pitchFamily="34" charset="0"/>
        </a:defRPr>
      </a:lvl1pPr>
      <a:lvl2pPr marL="617204" indent="-205735" algn="l" defTabSz="685783" rtl="0" eaLnBrk="1" latinLnBrk="0" hangingPunct="1">
        <a:lnSpc>
          <a:spcPct val="100000"/>
        </a:lnSpc>
        <a:spcBef>
          <a:spcPts val="0"/>
        </a:spcBef>
        <a:spcAft>
          <a:spcPts val="450"/>
        </a:spcAft>
        <a:buFont typeface="Arial" panose="020B0604020202020204" pitchFamily="34" charset="0"/>
        <a:buChar char="•"/>
        <a:defRPr sz="1650" kern="1200">
          <a:solidFill>
            <a:srgbClr val="00529B"/>
          </a:solidFill>
          <a:latin typeface="Arial" panose="020B0604020202020204" pitchFamily="34" charset="0"/>
          <a:ea typeface="+mn-ea"/>
          <a:cs typeface="Arial" panose="020B0604020202020204" pitchFamily="34" charset="0"/>
        </a:defRPr>
      </a:lvl2pPr>
      <a:lvl3pPr marL="1028675" indent="-205735" algn="l" defTabSz="685783" rtl="0" eaLnBrk="1" latinLnBrk="0" hangingPunct="1">
        <a:lnSpc>
          <a:spcPct val="100000"/>
        </a:lnSpc>
        <a:spcBef>
          <a:spcPts val="0"/>
        </a:spcBef>
        <a:spcAft>
          <a:spcPts val="450"/>
        </a:spcAft>
        <a:buSzPct val="50000"/>
        <a:buFont typeface="Wingdings" panose="05000000000000000000" pitchFamily="2" charset="2"/>
        <a:buChar char="q"/>
        <a:defRPr sz="1500" kern="1200">
          <a:solidFill>
            <a:srgbClr val="00529B"/>
          </a:solidFill>
          <a:latin typeface="+mn-lt"/>
          <a:ea typeface="+mn-ea"/>
          <a:cs typeface="+mn-cs"/>
        </a:defRPr>
      </a:lvl3pPr>
      <a:lvl4pPr marL="1440144" indent="-205735" algn="l" defTabSz="685783" rtl="0" eaLnBrk="1" latinLnBrk="0" hangingPunct="1">
        <a:lnSpc>
          <a:spcPct val="100000"/>
        </a:lnSpc>
        <a:spcBef>
          <a:spcPts val="0"/>
        </a:spcBef>
        <a:spcAft>
          <a:spcPts val="450"/>
        </a:spcAft>
        <a:buFont typeface="Courier New" panose="02070309020205020404" pitchFamily="49" charset="0"/>
        <a:buChar char="o"/>
        <a:defRPr sz="1350" kern="1200">
          <a:solidFill>
            <a:srgbClr val="00529B"/>
          </a:solidFill>
          <a:latin typeface="+mn-lt"/>
          <a:ea typeface="+mn-ea"/>
          <a:cs typeface="+mn-cs"/>
        </a:defRPr>
      </a:lvl4pPr>
      <a:lvl5pPr marL="1543012" indent="-205735" algn="l" defTabSz="685783" rtl="0" eaLnBrk="1" latinLnBrk="0" hangingPunct="1">
        <a:lnSpc>
          <a:spcPct val="100000"/>
        </a:lnSpc>
        <a:spcBef>
          <a:spcPts val="0"/>
        </a:spcBef>
        <a:spcAft>
          <a:spcPts val="450"/>
        </a:spcAft>
        <a:buFont typeface="Arial" panose="020B0604020202020204" pitchFamily="34" charset="0"/>
        <a:buChar char="•"/>
        <a:defRPr sz="1350" kern="1200">
          <a:solidFill>
            <a:srgbClr val="00529B"/>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6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6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7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73.xml"/><Relationship Id="rId4" Type="http://schemas.openxmlformats.org/officeDocument/2006/relationships/hyperlink" Target="https://www.shiphelp.org/"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7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75.xml"/><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5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7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7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8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8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82.xml"/><Relationship Id="rId4" Type="http://schemas.openxmlformats.org/officeDocument/2006/relationships/hyperlink" Target="http://www.medicare.gov/account"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8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84.xml"/></Relationships>
</file>

<file path=ppt/slides/_rels/slide29.xml.rels><?xml version="1.0" encoding="UTF-8" standalone="yes"?>
<Relationships xmlns="http://schemas.openxmlformats.org/package/2006/relationships"><Relationship Id="rId3" Type="http://schemas.openxmlformats.org/officeDocument/2006/relationships/hyperlink" Target="https://data.cms.gov/tools/provider-opt-out-affidavits-look-up-tool" TargetMode="External"/><Relationship Id="rId2" Type="http://schemas.openxmlformats.org/officeDocument/2006/relationships/slideLayout" Target="../slideLayouts/slideLayout14.xml"/><Relationship Id="rId1" Type="http://schemas.openxmlformats.org/officeDocument/2006/relationships/tags" Target="../tags/tag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87.xml"/><Relationship Id="rId4" Type="http://schemas.openxmlformats.org/officeDocument/2006/relationships/hyperlink" Target="http://www.medicare.gov/"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8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8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9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6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6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6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65.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9C00010-B76F-7C46-BB2E-B0FC51B566A1}"/>
              </a:ext>
            </a:extLst>
          </p:cNvPr>
          <p:cNvSpPr txBox="1">
            <a:spLocks noGrp="1"/>
          </p:cNvSpPr>
          <p:nvPr>
            <p:ph type="title" idx="4294967295"/>
          </p:nvPr>
        </p:nvSpPr>
        <p:spPr>
          <a:xfrm>
            <a:off x="0" y="1500549"/>
            <a:ext cx="7389250"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529B"/>
                </a:solidFill>
                <a:effectLst/>
                <a:uLnTx/>
                <a:uFillTx/>
                <a:latin typeface="+mn-lt"/>
                <a:ea typeface="+mn-ea"/>
                <a:cs typeface="+mn-cs"/>
              </a:rPr>
              <a:t>Medicare</a:t>
            </a:r>
            <a:r>
              <a:rPr kumimoji="0" lang="en-US" sz="4800" b="1" i="0" u="none" strike="noStrike" kern="1200" cap="none" spc="0" normalizeH="0" baseline="0" noProof="0" dirty="0">
                <a:ln>
                  <a:noFill/>
                </a:ln>
                <a:solidFill>
                  <a:srgbClr val="00529B"/>
                </a:solidFill>
                <a:effectLst/>
                <a:uLnTx/>
                <a:uFillTx/>
                <a:latin typeface="+mn-lt"/>
                <a:ea typeface="+mn-ea"/>
                <a:cs typeface="+mn-cs"/>
              </a:rPr>
              <a:t> </a:t>
            </a:r>
            <a:br>
              <a:rPr kumimoji="0" lang="en-US" sz="4800" b="1" i="0" u="none" strike="noStrike" kern="1200" cap="none" spc="0" normalizeH="0" baseline="0" noProof="0" dirty="0">
                <a:ln>
                  <a:noFill/>
                </a:ln>
                <a:solidFill>
                  <a:srgbClr val="00529B"/>
                </a:solidFill>
                <a:effectLst/>
                <a:uLnTx/>
                <a:uFillTx/>
                <a:latin typeface="+mn-lt"/>
                <a:ea typeface="+mn-ea"/>
                <a:cs typeface="+mn-cs"/>
              </a:rPr>
            </a:br>
            <a:r>
              <a:rPr kumimoji="0" lang="en-US" sz="4800" b="1" i="0" u="none" strike="noStrike" kern="1200" cap="none" spc="0" normalizeH="0" baseline="0" noProof="0" dirty="0">
                <a:ln>
                  <a:noFill/>
                </a:ln>
                <a:solidFill>
                  <a:srgbClr val="00529B"/>
                </a:solidFill>
                <a:effectLst/>
                <a:uLnTx/>
                <a:uFillTx/>
                <a:latin typeface="+mn-lt"/>
                <a:ea typeface="+mn-ea"/>
                <a:cs typeface="+mn-cs"/>
              </a:rPr>
              <a:t>Open Enrollment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529B"/>
                </a:solidFill>
                <a:effectLst/>
                <a:uLnTx/>
                <a:uFillTx/>
                <a:latin typeface="Helvetica" pitchFamily="2" charset="0"/>
                <a:ea typeface="+mn-ea"/>
                <a:cs typeface="+mn-cs"/>
              </a:rPr>
              <a:t> </a:t>
            </a:r>
          </a:p>
        </p:txBody>
      </p:sp>
      <p:pic>
        <p:nvPicPr>
          <p:cNvPr id="5" name="Picture 4" descr="Image of couple holding Medicare cards">
            <a:extLst>
              <a:ext uri="{FF2B5EF4-FFF2-40B4-BE49-F238E27FC236}">
                <a16:creationId xmlns:a16="http://schemas.microsoft.com/office/drawing/2014/main" id="{BCA54023-D631-C649-2152-015A2F004479}"/>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1388" y="2744812"/>
            <a:ext cx="6209508" cy="4139672"/>
          </a:xfrm>
          <a:prstGeom prst="rect">
            <a:avLst/>
          </a:prstGeom>
        </p:spPr>
      </p:pic>
      <p:sp>
        <p:nvSpPr>
          <p:cNvPr id="3" name="Text Placeholder 2"/>
          <p:cNvSpPr>
            <a:spLocks noGrp="1"/>
          </p:cNvSpPr>
          <p:nvPr>
            <p:ph type="body" sz="quarter" idx="10"/>
          </p:nvPr>
        </p:nvSpPr>
        <p:spPr>
          <a:xfrm>
            <a:off x="1622195" y="5673951"/>
            <a:ext cx="2949805" cy="1027088"/>
          </a:xfrm>
        </p:spPr>
        <p:txBody>
          <a:bodyPr>
            <a:noAutofit/>
          </a:bodyPr>
          <a:lstStyle/>
          <a:p>
            <a:pPr algn="ctr"/>
            <a:r>
              <a:rPr lang="en-US" sz="1500" b="0" dirty="0">
                <a:solidFill>
                  <a:schemeClr val="tx2"/>
                </a:solidFill>
                <a:highlight>
                  <a:srgbClr val="FFFF00"/>
                </a:highlight>
                <a:latin typeface="HELVETICA OBLIQUE" pitchFamily="2" charset="0"/>
              </a:rPr>
              <a:t>[insert date]</a:t>
            </a:r>
          </a:p>
          <a:p>
            <a:pPr algn="ctr"/>
            <a:endParaRPr lang="en-US" b="0" dirty="0">
              <a:solidFill>
                <a:schemeClr val="tx2"/>
              </a:solidFill>
              <a:latin typeface="HELVETICA OBLIQUE" pitchFamily="2" charset="0"/>
            </a:endParaRPr>
          </a:p>
        </p:txBody>
      </p:sp>
    </p:spTree>
    <p:custDataLst>
      <p:tags r:id="rId1"/>
    </p:custDataLst>
    <p:extLst>
      <p:ext uri="{BB962C8B-B14F-4D97-AF65-F5344CB8AC3E}">
        <p14:creationId xmlns:p14="http://schemas.microsoft.com/office/powerpoint/2010/main" val="424602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Find Health &amp; Drug Plans at Medicare.gov</a:t>
            </a:r>
          </a:p>
        </p:txBody>
      </p:sp>
      <p:sp>
        <p:nvSpPr>
          <p:cNvPr id="18" name="Content Placeholder 2"/>
          <p:cNvSpPr>
            <a:spLocks noGrp="1"/>
          </p:cNvSpPr>
          <p:nvPr>
            <p:ph idx="1"/>
          </p:nvPr>
        </p:nvSpPr>
        <p:spPr>
          <a:xfrm>
            <a:off x="221267" y="1504282"/>
            <a:ext cx="8701466" cy="5097240"/>
          </a:xfrm>
        </p:spPr>
        <p:txBody>
          <a:bodyPr>
            <a:noAutofit/>
          </a:bodyPr>
          <a:lstStyle/>
          <a:p>
            <a:pPr lvl="1">
              <a:buFont typeface="Wingdings" panose="05000000000000000000" pitchFamily="2" charset="2"/>
              <a:buChar char="§"/>
            </a:pPr>
            <a:r>
              <a:rPr lang="en-US" sz="2400" dirty="0">
                <a:cs typeface="Arial" panose="020B0604020202020204" pitchFamily="34" charset="0"/>
              </a:rPr>
              <a:t>Review and compare plans at </a:t>
            </a:r>
            <a:r>
              <a:rPr lang="en-US" sz="2400" b="1" dirty="0">
                <a:cs typeface="Arial" panose="020B0604020202020204" pitchFamily="34" charset="0"/>
              </a:rPr>
              <a:t>Medicare.gov/plan-compare</a:t>
            </a:r>
          </a:p>
          <a:p>
            <a:pPr lvl="1">
              <a:buFont typeface="Wingdings" panose="05000000000000000000" pitchFamily="2" charset="2"/>
              <a:buChar char="§"/>
            </a:pPr>
            <a:r>
              <a:rPr lang="en-US" sz="2400" dirty="0">
                <a:cs typeface="Arial" panose="020B0604020202020204" pitchFamily="34" charset="0"/>
              </a:rPr>
              <a:t>See quality and customer service ratings from current plan members </a:t>
            </a:r>
          </a:p>
          <a:p>
            <a:pPr lvl="1">
              <a:buFont typeface="Wingdings" panose="05000000000000000000" pitchFamily="2" charset="2"/>
              <a:buChar char="§"/>
            </a:pPr>
            <a:r>
              <a:rPr lang="en-US" sz="2400" dirty="0">
                <a:cs typeface="Arial" panose="020B0604020202020204" pitchFamily="34" charset="0"/>
              </a:rPr>
              <a:t>Manage a list of preferred pharmacies, prescriptions and providers</a:t>
            </a:r>
          </a:p>
          <a:p>
            <a:pPr lvl="1">
              <a:lnSpc>
                <a:spcPct val="110000"/>
              </a:lnSpc>
              <a:buFont typeface="Wingdings" panose="05000000000000000000" pitchFamily="2" charset="2"/>
              <a:buChar char="§"/>
            </a:pPr>
            <a:r>
              <a:rPr lang="en-US" sz="2400" dirty="0">
                <a:cs typeface="Arial" panose="020B0604020202020204" pitchFamily="34" charset="0"/>
              </a:rPr>
              <a:t>If you’re happy with your current choice, you don’t have to do anything</a:t>
            </a:r>
          </a:p>
          <a:p>
            <a:pPr lvl="1">
              <a:lnSpc>
                <a:spcPct val="110000"/>
              </a:lnSpc>
              <a:buFont typeface="Wingdings" panose="05000000000000000000" pitchFamily="2" charset="2"/>
              <a:buChar char="§"/>
            </a:pPr>
            <a:r>
              <a:rPr lang="en-US" sz="2400" dirty="0">
                <a:cs typeface="Arial" panose="020B0604020202020204" pitchFamily="34" charset="0"/>
              </a:rPr>
              <a:t>If you choose a new option for 2026, you can enroll online</a:t>
            </a:r>
          </a:p>
          <a:p>
            <a:pPr marL="396875" lvl="1" indent="0">
              <a:buNone/>
            </a:pPr>
            <a:endParaRPr lang="en-US" sz="2400" dirty="0">
              <a:solidFill>
                <a:prstClr val="black"/>
              </a:solidFill>
            </a:endParaRPr>
          </a:p>
        </p:txBody>
      </p:sp>
      <p:sp>
        <p:nvSpPr>
          <p:cNvPr id="9" name="Slide Number Placeholder 8"/>
          <p:cNvSpPr>
            <a:spLocks noGrp="1"/>
          </p:cNvSpPr>
          <p:nvPr>
            <p:ph type="sldNum" sz="quarter" idx="12"/>
          </p:nvPr>
        </p:nvSpPr>
        <p:spPr/>
        <p:txBody>
          <a:bodyPr/>
          <a:lstStyle/>
          <a:p>
            <a:fld id="{D60A6685-DBF6-4C41-A0CC-AA9EA7A85A20}" type="slidenum">
              <a:rPr lang="en-US" smtClean="0"/>
              <a:t>10</a:t>
            </a:fld>
            <a:endParaRPr lang="en-US" dirty="0"/>
          </a:p>
        </p:txBody>
      </p:sp>
    </p:spTree>
    <p:custDataLst>
      <p:tags r:id="rId1"/>
    </p:custDataLst>
    <p:extLst>
      <p:ext uri="{BB962C8B-B14F-4D97-AF65-F5344CB8AC3E}">
        <p14:creationId xmlns:p14="http://schemas.microsoft.com/office/powerpoint/2010/main" val="250251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25030-8E38-7C79-733C-A4D3BA821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96F43-AF04-066C-183F-01C7ADAB5F48}"/>
              </a:ext>
            </a:extLst>
          </p:cNvPr>
          <p:cNvSpPr>
            <a:spLocks noGrp="1"/>
          </p:cNvSpPr>
          <p:nvPr>
            <p:ph type="title"/>
          </p:nvPr>
        </p:nvSpPr>
        <p:spPr/>
        <p:txBody>
          <a:bodyPr>
            <a:normAutofit/>
          </a:bodyPr>
          <a:lstStyle/>
          <a:p>
            <a:r>
              <a:rPr lang="en-US" sz="3200" dirty="0"/>
              <a:t>Why Compare Plans on Medicare.gov?</a:t>
            </a:r>
          </a:p>
        </p:txBody>
      </p:sp>
      <p:sp>
        <p:nvSpPr>
          <p:cNvPr id="18" name="Content Placeholder 2">
            <a:extLst>
              <a:ext uri="{FF2B5EF4-FFF2-40B4-BE49-F238E27FC236}">
                <a16:creationId xmlns:a16="http://schemas.microsoft.com/office/drawing/2014/main" id="{1668549D-693E-AD93-B101-E41371873CF5}"/>
              </a:ext>
            </a:extLst>
          </p:cNvPr>
          <p:cNvSpPr>
            <a:spLocks noGrp="1"/>
          </p:cNvSpPr>
          <p:nvPr>
            <p:ph idx="1"/>
          </p:nvPr>
        </p:nvSpPr>
        <p:spPr>
          <a:xfrm>
            <a:off x="221267" y="1504282"/>
            <a:ext cx="8419813" cy="5097240"/>
          </a:xfrm>
        </p:spPr>
        <p:txBody>
          <a:bodyPr>
            <a:noAutofit/>
          </a:bodyPr>
          <a:lstStyle/>
          <a:p>
            <a:pPr marL="692133" lvl="2" indent="-342891">
              <a:buSzPct val="100000"/>
              <a:buFont typeface="Arial" panose="020B0604020202020204" pitchFamily="34" charset="0"/>
              <a:buChar char="•"/>
            </a:pPr>
            <a:r>
              <a:rPr lang="en-US" sz="2400" dirty="0"/>
              <a:t>Medicare.gov is the official government website</a:t>
            </a:r>
          </a:p>
          <a:p>
            <a:pPr marL="692133" lvl="2" indent="-342891">
              <a:buSzPct val="100000"/>
              <a:buFont typeface="Arial" panose="020B0604020202020204" pitchFamily="34" charset="0"/>
              <a:buChar char="•"/>
            </a:pPr>
            <a:r>
              <a:rPr lang="en-US" sz="2400" dirty="0"/>
              <a:t>It’s an </a:t>
            </a:r>
            <a:r>
              <a:rPr lang="en-US" sz="2400" b="1" dirty="0"/>
              <a:t>unbiased resource </a:t>
            </a:r>
            <a:r>
              <a:rPr lang="en-US" sz="2400" dirty="0"/>
              <a:t>to research plans, get personalized cost estimates, and find information on plan quality</a:t>
            </a:r>
          </a:p>
          <a:p>
            <a:pPr marL="692133" lvl="2" indent="-342891">
              <a:buSzPct val="100000"/>
              <a:buFont typeface="Arial" panose="020B0604020202020204" pitchFamily="34" charset="0"/>
              <a:buChar char="•"/>
            </a:pPr>
            <a:r>
              <a:rPr lang="en-US" sz="2400" dirty="0"/>
              <a:t>Log in or create an account to save your preferences, review your current coverage summary, and access your information anytime</a:t>
            </a:r>
          </a:p>
          <a:p>
            <a:pPr marL="692133" lvl="2" indent="-342891">
              <a:buSzPct val="100000"/>
              <a:buFont typeface="Arial" panose="020B0604020202020204" pitchFamily="34" charset="0"/>
              <a:buChar char="•"/>
            </a:pPr>
            <a:endParaRPr lang="en-US" sz="2400" dirty="0"/>
          </a:p>
          <a:p>
            <a:pPr lvl="1">
              <a:buFont typeface="Wingdings" panose="05000000000000000000" pitchFamily="2" charset="2"/>
              <a:buChar char="§"/>
            </a:pPr>
            <a:endParaRPr lang="en-US" sz="2400" dirty="0">
              <a:solidFill>
                <a:prstClr val="black"/>
              </a:solidFill>
            </a:endParaRPr>
          </a:p>
        </p:txBody>
      </p:sp>
      <p:sp>
        <p:nvSpPr>
          <p:cNvPr id="9" name="Slide Number Placeholder 8">
            <a:extLst>
              <a:ext uri="{FF2B5EF4-FFF2-40B4-BE49-F238E27FC236}">
                <a16:creationId xmlns:a16="http://schemas.microsoft.com/office/drawing/2014/main" id="{2DF202B8-CF65-421F-8BFA-C3F187BCD820}"/>
              </a:ext>
            </a:extLst>
          </p:cNvPr>
          <p:cNvSpPr>
            <a:spLocks noGrp="1"/>
          </p:cNvSpPr>
          <p:nvPr>
            <p:ph type="sldNum" sz="quarter" idx="12"/>
          </p:nvPr>
        </p:nvSpPr>
        <p:spPr/>
        <p:txBody>
          <a:bodyPr/>
          <a:lstStyle/>
          <a:p>
            <a:fld id="{D60A6685-DBF6-4C41-A0CC-AA9EA7A85A20}" type="slidenum">
              <a:rPr lang="en-US" smtClean="0"/>
              <a:t>11</a:t>
            </a:fld>
            <a:endParaRPr lang="en-US" dirty="0"/>
          </a:p>
        </p:txBody>
      </p:sp>
    </p:spTree>
    <p:custDataLst>
      <p:tags r:id="rId1"/>
    </p:custDataLst>
    <p:extLst>
      <p:ext uri="{BB962C8B-B14F-4D97-AF65-F5344CB8AC3E}">
        <p14:creationId xmlns:p14="http://schemas.microsoft.com/office/powerpoint/2010/main" val="275635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BAB7-0AEB-593A-E5FA-42B74CF2D736}"/>
              </a:ext>
            </a:extLst>
          </p:cNvPr>
          <p:cNvSpPr>
            <a:spLocks noGrp="1"/>
          </p:cNvSpPr>
          <p:nvPr>
            <p:ph type="title"/>
          </p:nvPr>
        </p:nvSpPr>
        <p:spPr/>
        <p:txBody>
          <a:bodyPr>
            <a:normAutofit/>
          </a:bodyPr>
          <a:lstStyle/>
          <a:p>
            <a:r>
              <a:rPr lang="en-US" sz="3200" dirty="0"/>
              <a:t>Updates to Medicare.gov for OE 2025</a:t>
            </a:r>
          </a:p>
        </p:txBody>
      </p:sp>
      <p:sp>
        <p:nvSpPr>
          <p:cNvPr id="3" name="Text Placeholder 2">
            <a:extLst>
              <a:ext uri="{FF2B5EF4-FFF2-40B4-BE49-F238E27FC236}">
                <a16:creationId xmlns:a16="http://schemas.microsoft.com/office/drawing/2014/main" id="{BF0F8718-7ACE-AB32-9798-3D77A3AAD7F0}"/>
              </a:ext>
            </a:extLst>
          </p:cNvPr>
          <p:cNvSpPr>
            <a:spLocks noGrp="1"/>
          </p:cNvSpPr>
          <p:nvPr>
            <p:ph type="body" sz="quarter" idx="13"/>
          </p:nvPr>
        </p:nvSpPr>
        <p:spPr>
          <a:xfrm>
            <a:off x="580429" y="1345406"/>
            <a:ext cx="8320684" cy="4167187"/>
          </a:xfrm>
        </p:spPr>
        <p:txBody>
          <a:bodyPr/>
          <a:lstStyle/>
          <a:p>
            <a:pPr marL="0" indent="0">
              <a:buNone/>
            </a:pPr>
            <a:r>
              <a:rPr lang="en-US" sz="2400" dirty="0"/>
              <a:t>For the first time:</a:t>
            </a:r>
          </a:p>
          <a:p>
            <a:r>
              <a:rPr lang="en-US" sz="2400" dirty="0"/>
              <a:t>You can seamlessly look up which plans cover your favorite doctors and providers.</a:t>
            </a:r>
          </a:p>
          <a:p>
            <a:r>
              <a:rPr lang="en-US" sz="2400" dirty="0"/>
              <a:t>You can search Medicare Advantage plans to find additional benefits that may be important, now including weight management programs and wigs related to chemotherapy.</a:t>
            </a:r>
          </a:p>
          <a:p>
            <a:r>
              <a:rPr lang="en-US" sz="2400" dirty="0"/>
              <a:t>Logging into a Medicare account is easier and more secure. For instance, we’ve enabled passkeys that allow you to log in with your fingerprint/face ID.</a:t>
            </a:r>
          </a:p>
          <a:p>
            <a:r>
              <a:rPr lang="en-US" sz="2400" dirty="0"/>
              <a:t>Coming soon: if you’re prescribed a new drug, you can use our AI-enabled resource to estimate its cost at different pharmacies near you.</a:t>
            </a:r>
            <a:endParaRPr lang="en-US" sz="2000" dirty="0"/>
          </a:p>
        </p:txBody>
      </p:sp>
    </p:spTree>
    <p:custDataLst>
      <p:tags r:id="rId1"/>
    </p:custDataLst>
    <p:extLst>
      <p:ext uri="{BB962C8B-B14F-4D97-AF65-F5344CB8AC3E}">
        <p14:creationId xmlns:p14="http://schemas.microsoft.com/office/powerpoint/2010/main" val="2116047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Medicare Savings Programs</a:t>
            </a:r>
          </a:p>
        </p:txBody>
      </p:sp>
      <p:sp>
        <p:nvSpPr>
          <p:cNvPr id="6" name="Slide Number Placeholder 5"/>
          <p:cNvSpPr>
            <a:spLocks noGrp="1"/>
          </p:cNvSpPr>
          <p:nvPr>
            <p:ph type="sldNum" sz="quarter" idx="12"/>
          </p:nvPr>
        </p:nvSpPr>
        <p:spPr/>
        <p:txBody>
          <a:bodyPr/>
          <a:lstStyle/>
          <a:p>
            <a:fld id="{D60A6685-DBF6-4C41-A0CC-AA9EA7A85A20}" type="slidenum">
              <a:rPr lang="en-US" smtClean="0"/>
              <a:t>13</a:t>
            </a:fld>
            <a:endParaRPr lang="en-US" dirty="0"/>
          </a:p>
        </p:txBody>
      </p:sp>
      <p:sp>
        <p:nvSpPr>
          <p:cNvPr id="5" name="TextBox 4">
            <a:extLst>
              <a:ext uri="{FF2B5EF4-FFF2-40B4-BE49-F238E27FC236}">
                <a16:creationId xmlns:a16="http://schemas.microsoft.com/office/drawing/2014/main" id="{538D742B-F36E-40D7-8D09-BF64562F3DF2}"/>
              </a:ext>
            </a:extLst>
          </p:cNvPr>
          <p:cNvSpPr txBox="1"/>
          <p:nvPr/>
        </p:nvSpPr>
        <p:spPr>
          <a:xfrm>
            <a:off x="434898" y="1524259"/>
            <a:ext cx="8080452" cy="3416320"/>
          </a:xfrm>
          <a:prstGeom prst="rect">
            <a:avLst/>
          </a:prstGeom>
          <a:noFill/>
        </p:spPr>
        <p:txBody>
          <a:bodyPr wrap="square" rtlCol="0">
            <a:spAutoFit/>
          </a:bodyPr>
          <a:lstStyle/>
          <a:p>
            <a:pPr marL="457200" indent="-457200">
              <a:buFont typeface="Wingdings" panose="05000000000000000000" pitchFamily="2" charset="2"/>
              <a:buChar char="§"/>
            </a:pPr>
            <a:r>
              <a:rPr lang="en-US" sz="2400" dirty="0">
                <a:solidFill>
                  <a:srgbClr val="000000"/>
                </a:solidFill>
                <a:cs typeface="Arial" panose="020B0604020202020204" pitchFamily="34" charset="0"/>
              </a:rPr>
              <a:t>Medicare Savings Programs (MSPs) can help eligible people pay for their Medicare premiums and other costs associated with Medicare</a:t>
            </a:r>
          </a:p>
          <a:p>
            <a:pPr marL="457200" indent="-457200">
              <a:buFont typeface="Wingdings" panose="05000000000000000000" pitchFamily="2" charset="2"/>
              <a:buChar char="§"/>
            </a:pPr>
            <a:r>
              <a:rPr lang="en-US" sz="2400" dirty="0">
                <a:solidFill>
                  <a:srgbClr val="000000"/>
                </a:solidFill>
                <a:cs typeface="Arial" panose="020B0604020202020204" pitchFamily="34" charset="0"/>
              </a:rPr>
              <a:t>MSPs are administered </a:t>
            </a:r>
            <a:r>
              <a:rPr lang="en-US" sz="2400" dirty="0">
                <a:highlight>
                  <a:srgbClr val="FFFF00"/>
                </a:highlight>
                <a:cs typeface="Arial" panose="020B0604020202020204" pitchFamily="34" charset="0"/>
              </a:rPr>
              <a:t>[insert state specific contact info] </a:t>
            </a:r>
          </a:p>
          <a:p>
            <a:pPr marL="457200" indent="-457200">
              <a:buFont typeface="Wingdings" panose="05000000000000000000" pitchFamily="2" charset="2"/>
              <a:buChar char="§"/>
            </a:pPr>
            <a:r>
              <a:rPr lang="en-US" sz="2400" dirty="0">
                <a:solidFill>
                  <a:srgbClr val="000000"/>
                </a:solidFill>
                <a:cs typeface="Arial" panose="020B0604020202020204" pitchFamily="34" charset="0"/>
              </a:rPr>
              <a:t>You can apply for an MSP </a:t>
            </a:r>
            <a:r>
              <a:rPr lang="en-US" sz="2400" dirty="0">
                <a:solidFill>
                  <a:srgbClr val="000000"/>
                </a:solidFill>
                <a:highlight>
                  <a:srgbClr val="FFFF00"/>
                </a:highlight>
                <a:cs typeface="Arial" panose="020B0604020202020204" pitchFamily="34" charset="0"/>
              </a:rPr>
              <a:t>[</a:t>
            </a:r>
            <a:r>
              <a:rPr lang="en-US" sz="2400" dirty="0">
                <a:highlight>
                  <a:srgbClr val="FFFF00"/>
                </a:highlight>
                <a:cs typeface="Arial" panose="020B0604020202020204" pitchFamily="34" charset="0"/>
              </a:rPr>
              <a:t>insert state specific MSP info regarding when they can apply]</a:t>
            </a:r>
            <a:r>
              <a:rPr lang="en-US" sz="2400" dirty="0">
                <a:solidFill>
                  <a:srgbClr val="000000"/>
                </a:solidFill>
                <a:cs typeface="Arial" panose="020B0604020202020204" pitchFamily="34" charset="0"/>
              </a:rPr>
              <a:t> </a:t>
            </a:r>
          </a:p>
          <a:p>
            <a:pPr marL="457200" indent="-457200">
              <a:buFont typeface="Wingdings" panose="05000000000000000000" pitchFamily="2" charset="2"/>
              <a:buChar char="§"/>
            </a:pPr>
            <a:r>
              <a:rPr lang="en-US" sz="2400" dirty="0">
                <a:solidFill>
                  <a:srgbClr val="000000"/>
                </a:solidFill>
                <a:cs typeface="Arial" panose="020B0604020202020204" pitchFamily="34" charset="0"/>
              </a:rPr>
              <a:t>MSPs are authorized for 12 months</a:t>
            </a:r>
          </a:p>
          <a:p>
            <a:pPr marL="457200" indent="-457200">
              <a:buFont typeface="Wingdings" panose="05000000000000000000" pitchFamily="2" charset="2"/>
              <a:buChar char="§"/>
            </a:pPr>
            <a:r>
              <a:rPr lang="en-US" sz="2400" dirty="0">
                <a:solidFill>
                  <a:srgbClr val="000000"/>
                </a:solidFill>
                <a:highlight>
                  <a:srgbClr val="FFFF00"/>
                </a:highlight>
                <a:cs typeface="Arial" panose="020B0604020202020204" pitchFamily="34" charset="0"/>
              </a:rPr>
              <a:t>[</a:t>
            </a:r>
            <a:r>
              <a:rPr lang="en-US" sz="2400" dirty="0">
                <a:highlight>
                  <a:srgbClr val="FFFF00"/>
                </a:highlight>
                <a:cs typeface="Arial" panose="020B0604020202020204" pitchFamily="34" charset="0"/>
              </a:rPr>
              <a:t>insert state agency]</a:t>
            </a:r>
            <a:r>
              <a:rPr lang="en-US" sz="2400" dirty="0">
                <a:solidFill>
                  <a:srgbClr val="000000"/>
                </a:solidFill>
                <a:highlight>
                  <a:srgbClr val="FFFF00"/>
                </a:highlight>
                <a:cs typeface="Arial" panose="020B0604020202020204" pitchFamily="34" charset="0"/>
              </a:rPr>
              <a:t> </a:t>
            </a:r>
            <a:r>
              <a:rPr lang="en-US" sz="2400" dirty="0">
                <a:solidFill>
                  <a:srgbClr val="000000"/>
                </a:solidFill>
                <a:cs typeface="Arial" panose="020B0604020202020204" pitchFamily="34" charset="0"/>
              </a:rPr>
              <a:t>mails renewal packets each year to assess whether people are still eligible</a:t>
            </a:r>
            <a:endParaRPr lang="en-US" sz="2400" dirty="0">
              <a:cs typeface="Arial" panose="020B0604020202020204" pitchFamily="34" charset="0"/>
            </a:endParaRPr>
          </a:p>
        </p:txBody>
      </p:sp>
    </p:spTree>
    <p:custDataLst>
      <p:tags r:id="rId1"/>
    </p:custDataLst>
    <p:extLst>
      <p:ext uri="{BB962C8B-B14F-4D97-AF65-F5344CB8AC3E}">
        <p14:creationId xmlns:p14="http://schemas.microsoft.com/office/powerpoint/2010/main" val="253566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Part D Low-Income Subsidy </a:t>
            </a:r>
            <a:br>
              <a:rPr lang="en-US" sz="3200" dirty="0"/>
            </a:br>
            <a:r>
              <a:rPr lang="en-US" sz="3200" dirty="0"/>
              <a:t>(LIS or “Extra Help”)</a:t>
            </a:r>
          </a:p>
        </p:txBody>
      </p:sp>
      <p:sp>
        <p:nvSpPr>
          <p:cNvPr id="16" name="Content Placeholder 4">
            <a:extLst>
              <a:ext uri="{FF2B5EF4-FFF2-40B4-BE49-F238E27FC236}">
                <a16:creationId xmlns:a16="http://schemas.microsoft.com/office/drawing/2014/main" id="{A2928386-9764-433C-A083-B2C27908B7CF}"/>
              </a:ext>
            </a:extLst>
          </p:cNvPr>
          <p:cNvSpPr txBox="1">
            <a:spLocks/>
          </p:cNvSpPr>
          <p:nvPr/>
        </p:nvSpPr>
        <p:spPr>
          <a:xfrm>
            <a:off x="696515" y="1483112"/>
            <a:ext cx="7750969" cy="5084956"/>
          </a:xfrm>
          <a:prstGeom prst="rect">
            <a:avLst/>
          </a:prstGeom>
        </p:spPr>
        <p:txBody>
          <a:bodyPr>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900"/>
              </a:spcAft>
              <a:buNone/>
            </a:pPr>
            <a:r>
              <a:rPr lang="en-US" sz="2400" b="1" dirty="0">
                <a:latin typeface="+mn-lt"/>
              </a:rPr>
              <a:t>“Extra Help” is a program to help people with limited income and resources pay for Medicare drug coverage costs.</a:t>
            </a:r>
          </a:p>
          <a:p>
            <a:pPr marL="548640" indent="-342900" defTabSz="514350">
              <a:lnSpc>
                <a:spcPct val="100000"/>
              </a:lnSpc>
              <a:spcBef>
                <a:spcPts val="0"/>
              </a:spcBef>
              <a:spcAft>
                <a:spcPts val="900"/>
              </a:spcAft>
              <a:buClr>
                <a:schemeClr val="tx1"/>
              </a:buClr>
              <a:buFont typeface="Arial" panose="020B0604020202020204" pitchFamily="34" charset="0"/>
              <a:buChar char="•"/>
            </a:pPr>
            <a:r>
              <a:rPr lang="en-US" sz="2400" dirty="0">
                <a:latin typeface="+mn-lt"/>
              </a:rPr>
              <a:t>Eligible for $0 plan premium </a:t>
            </a:r>
          </a:p>
          <a:p>
            <a:pPr marL="548640" indent="-342900" defTabSz="514350">
              <a:lnSpc>
                <a:spcPct val="100000"/>
              </a:lnSpc>
              <a:spcBef>
                <a:spcPts val="0"/>
              </a:spcBef>
              <a:spcAft>
                <a:spcPts val="900"/>
              </a:spcAft>
              <a:buClr>
                <a:schemeClr val="tx1"/>
              </a:buClr>
              <a:buFont typeface="Arial" panose="020B0604020202020204" pitchFamily="34" charset="0"/>
              <a:buChar char="•"/>
            </a:pPr>
            <a:r>
              <a:rPr lang="en-US" sz="2400" dirty="0">
                <a:latin typeface="+mn-lt"/>
              </a:rPr>
              <a:t>Pay $0 for deductibles</a:t>
            </a:r>
          </a:p>
          <a:p>
            <a:pPr marL="548640" indent="-342900" defTabSz="514350">
              <a:lnSpc>
                <a:spcPct val="100000"/>
              </a:lnSpc>
              <a:spcBef>
                <a:spcPts val="0"/>
              </a:spcBef>
              <a:spcAft>
                <a:spcPts val="900"/>
              </a:spcAft>
              <a:buClr>
                <a:schemeClr val="tx1"/>
              </a:buClr>
              <a:buFont typeface="Arial" panose="020B0604020202020204" pitchFamily="34" charset="0"/>
              <a:buChar char="•"/>
            </a:pPr>
            <a:r>
              <a:rPr lang="en-US" sz="2400" dirty="0">
                <a:latin typeface="+mn-lt"/>
              </a:rPr>
              <a:t>Reduced cost-sharing for generic &amp; brand-name drugs </a:t>
            </a:r>
          </a:p>
          <a:p>
            <a:pPr marL="548640" indent="-342900" defTabSz="514350">
              <a:lnSpc>
                <a:spcPct val="100000"/>
              </a:lnSpc>
              <a:spcBef>
                <a:spcPts val="0"/>
              </a:spcBef>
              <a:spcAft>
                <a:spcPts val="900"/>
              </a:spcAft>
              <a:buClr>
                <a:schemeClr val="tx1"/>
              </a:buClr>
              <a:buFont typeface="Arial" panose="020B0604020202020204" pitchFamily="34" charset="0"/>
              <a:buChar char="•"/>
            </a:pPr>
            <a:r>
              <a:rPr lang="en-US" sz="2400" dirty="0">
                <a:latin typeface="+mn-lt"/>
              </a:rPr>
              <a:t>People who qualify won’t pay a late enrollment penalty</a:t>
            </a:r>
          </a:p>
          <a:p>
            <a:pPr marL="205740" indent="0" defTabSz="514350">
              <a:lnSpc>
                <a:spcPct val="100000"/>
              </a:lnSpc>
              <a:spcBef>
                <a:spcPts val="0"/>
              </a:spcBef>
              <a:spcAft>
                <a:spcPts val="900"/>
              </a:spcAft>
              <a:buClr>
                <a:schemeClr val="tx1"/>
              </a:buClr>
              <a:buNone/>
            </a:pPr>
            <a:endParaRPr lang="en-US" sz="2400" dirty="0">
              <a:latin typeface="+mn-lt"/>
            </a:endParaRPr>
          </a:p>
        </p:txBody>
      </p:sp>
      <p:sp>
        <p:nvSpPr>
          <p:cNvPr id="2" name="Slide Number Placeholder 5">
            <a:extLst>
              <a:ext uri="{FF2B5EF4-FFF2-40B4-BE49-F238E27FC236}">
                <a16:creationId xmlns:a16="http://schemas.microsoft.com/office/drawing/2014/main" id="{64D545B3-FC1E-7E20-C7AB-419FE16179B9}"/>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14</a:t>
            </a:fld>
            <a:endParaRPr lang="en-US" dirty="0"/>
          </a:p>
        </p:txBody>
      </p:sp>
    </p:spTree>
    <p:custDataLst>
      <p:tags r:id="rId1"/>
    </p:custDataLst>
    <p:extLst>
      <p:ext uri="{BB962C8B-B14F-4D97-AF65-F5344CB8AC3E}">
        <p14:creationId xmlns:p14="http://schemas.microsoft.com/office/powerpoint/2010/main" val="3372394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2752"/>
            <a:ext cx="9144000" cy="694973"/>
          </a:xfrm>
        </p:spPr>
        <p:txBody>
          <a:bodyPr>
            <a:noAutofit/>
          </a:bodyPr>
          <a:lstStyle/>
          <a:p>
            <a:r>
              <a:rPr lang="en-US" sz="3200" dirty="0"/>
              <a:t>2025* Income &amp; Resource Limits to </a:t>
            </a:r>
            <a:br>
              <a:rPr lang="en-US" sz="3200" dirty="0"/>
            </a:br>
            <a:r>
              <a:rPr lang="en-US" sz="3200" dirty="0"/>
              <a:t>Apply for Extra Help</a:t>
            </a:r>
          </a:p>
        </p:txBody>
      </p:sp>
      <p:graphicFrame>
        <p:nvGraphicFramePr>
          <p:cNvPr id="5" name="Table 4">
            <a:extLst>
              <a:ext uri="{FF2B5EF4-FFF2-40B4-BE49-F238E27FC236}">
                <a16:creationId xmlns:a16="http://schemas.microsoft.com/office/drawing/2014/main" id="{B7B3C58A-FAAB-C68D-C500-EF893C295CED}"/>
              </a:ext>
            </a:extLst>
          </p:cNvPr>
          <p:cNvGraphicFramePr>
            <a:graphicFrameLocks noGrp="1"/>
          </p:cNvGraphicFramePr>
          <p:nvPr>
            <p:extLst>
              <p:ext uri="{D42A27DB-BD31-4B8C-83A1-F6EECF244321}">
                <p14:modId xmlns:p14="http://schemas.microsoft.com/office/powerpoint/2010/main" val="1827846745"/>
              </p:ext>
            </p:extLst>
          </p:nvPr>
        </p:nvGraphicFramePr>
        <p:xfrm>
          <a:off x="783255" y="1835653"/>
          <a:ext cx="7743307" cy="2344044"/>
        </p:xfrm>
        <a:graphic>
          <a:graphicData uri="http://schemas.openxmlformats.org/drawingml/2006/table">
            <a:tbl>
              <a:tblPr firstRow="1" bandRow="1">
                <a:tableStyleId>{5A111915-BE36-4E01-A7E5-04B1672EAD32}</a:tableStyleId>
              </a:tblPr>
              <a:tblGrid>
                <a:gridCol w="2822763">
                  <a:extLst>
                    <a:ext uri="{9D8B030D-6E8A-4147-A177-3AD203B41FA5}">
                      <a16:colId xmlns:a16="http://schemas.microsoft.com/office/drawing/2014/main" val="868173466"/>
                    </a:ext>
                  </a:extLst>
                </a:gridCol>
                <a:gridCol w="2448807">
                  <a:extLst>
                    <a:ext uri="{9D8B030D-6E8A-4147-A177-3AD203B41FA5}">
                      <a16:colId xmlns:a16="http://schemas.microsoft.com/office/drawing/2014/main" val="3069069598"/>
                    </a:ext>
                  </a:extLst>
                </a:gridCol>
                <a:gridCol w="2471737">
                  <a:extLst>
                    <a:ext uri="{9D8B030D-6E8A-4147-A177-3AD203B41FA5}">
                      <a16:colId xmlns:a16="http://schemas.microsoft.com/office/drawing/2014/main" val="2308497845"/>
                    </a:ext>
                  </a:extLst>
                </a:gridCol>
              </a:tblGrid>
              <a:tr h="599353">
                <a:tc>
                  <a:txBody>
                    <a:bodyPr/>
                    <a:lstStyle/>
                    <a:p>
                      <a:endParaRPr lang="en-US" sz="1600" dirty="0"/>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Yearly income limit</a:t>
                      </a:r>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a:t>Resources limit</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132569"/>
                  </a:ext>
                </a:extLst>
              </a:tr>
              <a:tr h="599353">
                <a:tc>
                  <a:txBody>
                    <a:bodyPr/>
                    <a:lstStyle/>
                    <a:p>
                      <a:r>
                        <a:rPr lang="en-US" sz="2000" b="1" dirty="0">
                          <a:solidFill>
                            <a:srgbClr val="084A9C"/>
                          </a:solidFill>
                        </a:rPr>
                        <a:t>Single person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Less than $23,475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Less than $17,600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861380"/>
                  </a:ext>
                </a:extLst>
              </a:tr>
              <a:tr h="1145338">
                <a:tc>
                  <a:txBody>
                    <a:bodyPr/>
                    <a:lstStyle/>
                    <a:p>
                      <a:r>
                        <a:rPr lang="en-US" sz="2000" b="1" dirty="0">
                          <a:solidFill>
                            <a:srgbClr val="084A9C"/>
                          </a:solidFill>
                        </a:rPr>
                        <a:t>Married person living with a spouse and no other dependents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Less than $31,725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Less than $35,130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318051"/>
                  </a:ext>
                </a:extLst>
              </a:tr>
            </a:tbl>
          </a:graphicData>
        </a:graphic>
      </p:graphicFrame>
      <p:sp>
        <p:nvSpPr>
          <p:cNvPr id="8" name="TextBox 7">
            <a:extLst>
              <a:ext uri="{FF2B5EF4-FFF2-40B4-BE49-F238E27FC236}">
                <a16:creationId xmlns:a16="http://schemas.microsoft.com/office/drawing/2014/main" id="{9A7DEB3A-A6B1-4749-AC69-A94904A9FD28}"/>
              </a:ext>
            </a:extLst>
          </p:cNvPr>
          <p:cNvSpPr txBox="1"/>
          <p:nvPr/>
        </p:nvSpPr>
        <p:spPr>
          <a:xfrm>
            <a:off x="275438" y="6302963"/>
            <a:ext cx="7732094" cy="369332"/>
          </a:xfrm>
          <a:prstGeom prst="rect">
            <a:avLst/>
          </a:prstGeom>
          <a:noFill/>
        </p:spPr>
        <p:txBody>
          <a:bodyPr wrap="square" rtlCol="0">
            <a:spAutoFit/>
          </a:bodyPr>
          <a:lstStyle/>
          <a:p>
            <a:r>
              <a:rPr lang="en-US" b="1" dirty="0">
                <a:cs typeface="Arial" panose="020B0604020202020204" pitchFamily="34" charset="0"/>
              </a:rPr>
              <a:t>* 2026 income and resource limits announced in early 2026</a:t>
            </a:r>
          </a:p>
        </p:txBody>
      </p:sp>
      <p:sp>
        <p:nvSpPr>
          <p:cNvPr id="2" name="Rectangle 1">
            <a:extLst>
              <a:ext uri="{FF2B5EF4-FFF2-40B4-BE49-F238E27FC236}">
                <a16:creationId xmlns:a16="http://schemas.microsoft.com/office/drawing/2014/main" id="{654D4DB5-CE16-8423-C70B-7E9C7E5A3FF1}"/>
              </a:ext>
              <a:ext uri="{C183D7F6-B498-43B3-948B-1728B52AA6E4}">
                <adec:decorative xmlns:adec="http://schemas.microsoft.com/office/drawing/2017/decorative" val="1"/>
              </a:ext>
            </a:extLst>
          </p:cNvPr>
          <p:cNvSpPr/>
          <p:nvPr/>
        </p:nvSpPr>
        <p:spPr>
          <a:xfrm>
            <a:off x="783255" y="4179697"/>
            <a:ext cx="7732095" cy="1435040"/>
          </a:xfrm>
          <a:prstGeom prst="rect">
            <a:avLst/>
          </a:prstGeom>
          <a:solidFill>
            <a:schemeClr val="bg1"/>
          </a:solid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47A3CCC-7F14-FE6D-E473-F0B843B60AA8}"/>
              </a:ext>
            </a:extLst>
          </p:cNvPr>
          <p:cNvSpPr txBox="1"/>
          <p:nvPr/>
        </p:nvSpPr>
        <p:spPr>
          <a:xfrm>
            <a:off x="1050758" y="4406258"/>
            <a:ext cx="7309987" cy="923330"/>
          </a:xfrm>
          <a:prstGeom prst="rect">
            <a:avLst/>
          </a:prstGeom>
          <a:noFill/>
        </p:spPr>
        <p:txBody>
          <a:bodyPr wrap="square">
            <a:spAutoFit/>
          </a:bodyPr>
          <a:lstStyle/>
          <a:p>
            <a:r>
              <a:rPr lang="en-US" sz="1800" i="1" kern="1200" dirty="0">
                <a:solidFill>
                  <a:schemeClr val="tx1"/>
                </a:solidFill>
                <a:latin typeface="+mn-lt"/>
                <a:ea typeface="+mn-ea"/>
                <a:cs typeface="+mn-cs"/>
              </a:rPr>
              <a:t>In some situations, you may qualify even if you have a higher income. For example, if you still work, live in Alaska or Hawaii, or have dependents living with you, the income limits are higher. </a:t>
            </a:r>
          </a:p>
        </p:txBody>
      </p:sp>
      <p:sp>
        <p:nvSpPr>
          <p:cNvPr id="9" name="Slide Number Placeholder 5">
            <a:extLst>
              <a:ext uri="{FF2B5EF4-FFF2-40B4-BE49-F238E27FC236}">
                <a16:creationId xmlns:a16="http://schemas.microsoft.com/office/drawing/2014/main" id="{98FF09EB-572F-A743-BFC6-8D3CF7CB8223}"/>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15</a:t>
            </a:fld>
            <a:endParaRPr lang="en-US" dirty="0"/>
          </a:p>
        </p:txBody>
      </p:sp>
    </p:spTree>
    <p:custDataLst>
      <p:tags r:id="rId1"/>
    </p:custDataLst>
    <p:extLst>
      <p:ext uri="{BB962C8B-B14F-4D97-AF65-F5344CB8AC3E}">
        <p14:creationId xmlns:p14="http://schemas.microsoft.com/office/powerpoint/2010/main" val="32186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FCC01-42E7-71A5-BA35-249B294E724F}"/>
              </a:ext>
            </a:extLst>
          </p:cNvPr>
          <p:cNvSpPr>
            <a:spLocks noGrp="1"/>
          </p:cNvSpPr>
          <p:nvPr>
            <p:ph type="title"/>
          </p:nvPr>
        </p:nvSpPr>
        <p:spPr/>
        <p:txBody>
          <a:bodyPr>
            <a:normAutofit/>
          </a:bodyPr>
          <a:lstStyle/>
          <a:p>
            <a:r>
              <a:rPr lang="en-US" sz="3200" dirty="0"/>
              <a:t>2026 Extra Help Copayments</a:t>
            </a:r>
          </a:p>
        </p:txBody>
      </p:sp>
      <p:sp>
        <p:nvSpPr>
          <p:cNvPr id="3" name="Text Placeholder 2">
            <a:extLst>
              <a:ext uri="{FF2B5EF4-FFF2-40B4-BE49-F238E27FC236}">
                <a16:creationId xmlns:a16="http://schemas.microsoft.com/office/drawing/2014/main" id="{04169737-B595-59DA-53A6-DBD2E75BD6B7}"/>
              </a:ext>
            </a:extLst>
          </p:cNvPr>
          <p:cNvSpPr>
            <a:spLocks noGrp="1"/>
          </p:cNvSpPr>
          <p:nvPr>
            <p:ph type="body" sz="quarter" idx="13"/>
          </p:nvPr>
        </p:nvSpPr>
        <p:spPr>
          <a:xfrm>
            <a:off x="261258" y="1233715"/>
            <a:ext cx="8665028" cy="5122636"/>
          </a:xfrm>
        </p:spPr>
        <p:txBody>
          <a:bodyPr/>
          <a:lstStyle/>
          <a:p>
            <a:r>
              <a:rPr lang="en-US" sz="2400" dirty="0"/>
              <a:t>Full Subsidy-Full Benefit Dual Eligible, Institutionalized Beneficiaries and Beneficiaries Receiving Home and Community-Based Services pay $0</a:t>
            </a:r>
          </a:p>
          <a:p>
            <a:r>
              <a:rPr lang="en-US" sz="2400" dirty="0"/>
              <a:t>Maximum Copayments for Non-Institutionalized Beneficiaries</a:t>
            </a:r>
          </a:p>
          <a:p>
            <a:pPr lvl="2">
              <a:buFont typeface="Arial" panose="020B0604020202020204" pitchFamily="34" charset="0"/>
              <a:buChar char="•"/>
            </a:pPr>
            <a:r>
              <a:rPr lang="en-US" sz="2400" dirty="0">
                <a:latin typeface="+mn-lt"/>
              </a:rPr>
              <a:t>Up to/at 100% Federal Poverty Level (FPL)</a:t>
            </a:r>
          </a:p>
          <a:p>
            <a:pPr lvl="3">
              <a:buFont typeface="Arial" panose="020B0604020202020204" pitchFamily="34" charset="0"/>
              <a:buChar char="•"/>
            </a:pPr>
            <a:r>
              <a:rPr lang="en-US" dirty="0">
                <a:latin typeface="+mn-lt"/>
              </a:rPr>
              <a:t>Generic/Preferred Multi-Source Drug </a:t>
            </a:r>
            <a:r>
              <a:rPr lang="en-US" b="1" dirty="0">
                <a:latin typeface="+mn-lt"/>
              </a:rPr>
              <a:t>$1.60</a:t>
            </a:r>
          </a:p>
          <a:p>
            <a:pPr lvl="3">
              <a:buFont typeface="Arial" panose="020B0604020202020204" pitchFamily="34" charset="0"/>
              <a:buChar char="•"/>
            </a:pPr>
            <a:r>
              <a:rPr lang="en-US" dirty="0">
                <a:latin typeface="+mn-lt"/>
              </a:rPr>
              <a:t>Other </a:t>
            </a:r>
            <a:r>
              <a:rPr lang="en-US" b="1" dirty="0">
                <a:latin typeface="+mn-lt"/>
              </a:rPr>
              <a:t>$4.90</a:t>
            </a:r>
          </a:p>
          <a:p>
            <a:pPr lvl="2">
              <a:buFont typeface="Arial" panose="020B0604020202020204" pitchFamily="34" charset="0"/>
              <a:buChar char="•"/>
            </a:pPr>
            <a:r>
              <a:rPr lang="en-US" sz="2400" dirty="0">
                <a:latin typeface="+mn-lt"/>
              </a:rPr>
              <a:t>Between 100% and 150% of FPL</a:t>
            </a:r>
          </a:p>
          <a:p>
            <a:pPr lvl="3">
              <a:buFont typeface="Arial" panose="020B0604020202020204" pitchFamily="34" charset="0"/>
              <a:buChar char="•"/>
            </a:pPr>
            <a:r>
              <a:rPr lang="en-US" dirty="0">
                <a:latin typeface="+mn-lt"/>
              </a:rPr>
              <a:t>Generic/Preferred Multi-Source Drug  </a:t>
            </a:r>
            <a:r>
              <a:rPr lang="en-US" b="1" dirty="0">
                <a:latin typeface="+mn-lt"/>
              </a:rPr>
              <a:t>$5.10</a:t>
            </a:r>
          </a:p>
          <a:p>
            <a:pPr lvl="3">
              <a:buFont typeface="Arial" panose="020B0604020202020204" pitchFamily="34" charset="0"/>
              <a:buChar char="•"/>
            </a:pPr>
            <a:r>
              <a:rPr lang="en-US" dirty="0">
                <a:latin typeface="+mn-lt"/>
              </a:rPr>
              <a:t>Other </a:t>
            </a:r>
            <a:r>
              <a:rPr lang="en-US" b="1" dirty="0">
                <a:latin typeface="+mn-lt"/>
              </a:rPr>
              <a:t>$12.65</a:t>
            </a:r>
          </a:p>
        </p:txBody>
      </p:sp>
      <p:sp>
        <p:nvSpPr>
          <p:cNvPr id="5" name="Slide Number Placeholder 4">
            <a:extLst>
              <a:ext uri="{FF2B5EF4-FFF2-40B4-BE49-F238E27FC236}">
                <a16:creationId xmlns:a16="http://schemas.microsoft.com/office/drawing/2014/main" id="{CCDE7CD0-FF88-F398-31F4-F1FE7426CED7}"/>
              </a:ext>
            </a:extLst>
          </p:cNvPr>
          <p:cNvSpPr>
            <a:spLocks noGrp="1"/>
          </p:cNvSpPr>
          <p:nvPr>
            <p:ph type="sldNum" sz="quarter" idx="12"/>
          </p:nvPr>
        </p:nvSpPr>
        <p:spPr>
          <a:xfrm>
            <a:off x="6457950" y="6356351"/>
            <a:ext cx="2057400" cy="365125"/>
          </a:xfrm>
        </p:spPr>
        <p:txBody>
          <a:bodyPr/>
          <a:lstStyle/>
          <a:p>
            <a:fld id="{48F63A3B-78C7-47BE-AE5E-E10140E04643}" type="slidenum">
              <a:rPr lang="en-US" smtClean="0"/>
              <a:pPr/>
              <a:t>16</a:t>
            </a:fld>
            <a:endParaRPr lang="en-US" dirty="0"/>
          </a:p>
        </p:txBody>
      </p:sp>
    </p:spTree>
    <p:custDataLst>
      <p:tags r:id="rId1"/>
    </p:custDataLst>
    <p:extLst>
      <p:ext uri="{BB962C8B-B14F-4D97-AF65-F5344CB8AC3E}">
        <p14:creationId xmlns:p14="http://schemas.microsoft.com/office/powerpoint/2010/main" val="576704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Qualifying for Extra Help</a:t>
            </a:r>
          </a:p>
        </p:txBody>
      </p:sp>
      <p:sp>
        <p:nvSpPr>
          <p:cNvPr id="7" name="Content Placeholder 7">
            <a:extLst>
              <a:ext uri="{FF2B5EF4-FFF2-40B4-BE49-F238E27FC236}">
                <a16:creationId xmlns:a16="http://schemas.microsoft.com/office/drawing/2014/main" id="{1136C3C6-FCD7-4EB7-92D3-8B1F074A5BA3}"/>
              </a:ext>
            </a:extLst>
          </p:cNvPr>
          <p:cNvSpPr txBox="1">
            <a:spLocks/>
          </p:cNvSpPr>
          <p:nvPr/>
        </p:nvSpPr>
        <p:spPr>
          <a:xfrm>
            <a:off x="411133" y="1401946"/>
            <a:ext cx="4440565" cy="446140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14350">
              <a:lnSpc>
                <a:spcPct val="100000"/>
              </a:lnSpc>
              <a:spcBef>
                <a:spcPts val="0"/>
              </a:spcBef>
              <a:spcAft>
                <a:spcPts val="900"/>
              </a:spcAft>
              <a:buNone/>
              <a:defRPr/>
            </a:pPr>
            <a:r>
              <a:rPr lang="en-US" sz="2400" b="1" dirty="0">
                <a:cs typeface="Arial" panose="020B0604020202020204" pitchFamily="34" charset="0"/>
              </a:rPr>
              <a:t>You automatically qualify for Extra Help if you get:</a:t>
            </a:r>
          </a:p>
          <a:p>
            <a:pPr marL="411480" indent="-205740" defTabSz="514350">
              <a:lnSpc>
                <a:spcPct val="100000"/>
              </a:lnSpc>
              <a:spcBef>
                <a:spcPts val="0"/>
              </a:spcBef>
              <a:spcAft>
                <a:spcPts val="900"/>
              </a:spcAft>
              <a:defRPr/>
            </a:pPr>
            <a:r>
              <a:rPr lang="en-US" sz="2400" dirty="0">
                <a:cs typeface="Arial" panose="020B0604020202020204" pitchFamily="34" charset="0"/>
              </a:rPr>
              <a:t>Full Medicaid coverage (sometimes called  “full dual”)</a:t>
            </a:r>
          </a:p>
          <a:p>
            <a:pPr marL="411480" indent="-205740" defTabSz="514350">
              <a:lnSpc>
                <a:spcPct val="100000"/>
              </a:lnSpc>
              <a:spcBef>
                <a:spcPts val="0"/>
              </a:spcBef>
              <a:spcAft>
                <a:spcPts val="900"/>
              </a:spcAft>
              <a:defRPr/>
            </a:pPr>
            <a:r>
              <a:rPr lang="en-US" sz="2400" dirty="0">
                <a:cs typeface="Arial" panose="020B0604020202020204" pitchFamily="34" charset="0"/>
              </a:rPr>
              <a:t>Supplemental Security Income (SSI)</a:t>
            </a:r>
          </a:p>
          <a:p>
            <a:pPr marL="411480" indent="-205740" defTabSz="514350">
              <a:lnSpc>
                <a:spcPct val="100000"/>
              </a:lnSpc>
              <a:spcBef>
                <a:spcPts val="0"/>
              </a:spcBef>
              <a:spcAft>
                <a:spcPts val="900"/>
              </a:spcAft>
              <a:defRPr/>
            </a:pPr>
            <a:r>
              <a:rPr lang="en-US" sz="2400" dirty="0">
                <a:cs typeface="Arial" panose="020B0604020202020204" pitchFamily="34" charset="0"/>
              </a:rPr>
              <a:t>Help from Medicaid paying your Medicare Part B (Medical Insurance) premium (Medicare Savings Program, sometimes called “partial dual”)</a:t>
            </a:r>
          </a:p>
          <a:p>
            <a:pPr marL="0" indent="0" defTabSz="514350">
              <a:lnSpc>
                <a:spcPct val="110000"/>
              </a:lnSpc>
              <a:spcBef>
                <a:spcPts val="450"/>
              </a:spcBef>
              <a:spcAft>
                <a:spcPts val="900"/>
              </a:spcAft>
              <a:buNone/>
              <a:defRPr/>
            </a:pPr>
            <a:endParaRPr lang="en-US" sz="2400" b="1" dirty="0">
              <a:solidFill>
                <a:srgbClr val="00529B"/>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602B8766-2756-4ABA-852F-FCA53FFE9B22}"/>
              </a:ext>
              <a:ext uri="{C183D7F6-B498-43B3-948B-1728B52AA6E4}">
                <adec:decorative xmlns:adec="http://schemas.microsoft.com/office/drawing/2017/decorative" val="1"/>
              </a:ext>
            </a:extLst>
          </p:cNvPr>
          <p:cNvSpPr/>
          <p:nvPr/>
        </p:nvSpPr>
        <p:spPr>
          <a:xfrm>
            <a:off x="5045336" y="1542812"/>
            <a:ext cx="3894268" cy="4320540"/>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defTabSz="685800">
              <a:spcBef>
                <a:spcPts val="600"/>
              </a:spcBef>
              <a:spcAft>
                <a:spcPts val="600"/>
              </a:spcAft>
              <a:defRPr/>
            </a:pPr>
            <a:r>
              <a:rPr lang="en-US" sz="2000" b="1" kern="0" dirty="0">
                <a:solidFill>
                  <a:schemeClr val="bg1"/>
                </a:solidFill>
              </a:rPr>
              <a:t>If you don’t automatically qualify, here’s how to apply:</a:t>
            </a:r>
          </a:p>
          <a:p>
            <a:pPr marL="285750" indent="-285750">
              <a:spcBef>
                <a:spcPts val="600"/>
              </a:spcBef>
              <a:spcAft>
                <a:spcPts val="600"/>
              </a:spcAft>
              <a:buFont typeface="Arial" panose="020B0604020202020204" pitchFamily="34" charset="0"/>
              <a:buChar char="•"/>
              <a:defRPr/>
            </a:pPr>
            <a:r>
              <a:rPr lang="en-US" sz="2000" b="1" kern="0" dirty="0">
                <a:solidFill>
                  <a:schemeClr val="bg1"/>
                </a:solidFill>
              </a:rPr>
              <a:t>Social Security </a:t>
            </a:r>
            <a:r>
              <a:rPr lang="en-US" sz="2000" kern="0" dirty="0">
                <a:solidFill>
                  <a:schemeClr val="bg1"/>
                </a:solidFill>
              </a:rPr>
              <a:t>at </a:t>
            </a:r>
            <a:r>
              <a:rPr lang="en-US" sz="2000" u="sng" dirty="0">
                <a:solidFill>
                  <a:schemeClr val="bg1"/>
                </a:solidFill>
              </a:rPr>
              <a:t>SSA.gov/</a:t>
            </a:r>
            <a:r>
              <a:rPr lang="en-US" sz="2000" u="sng" dirty="0" err="1">
                <a:solidFill>
                  <a:schemeClr val="bg1"/>
                </a:solidFill>
              </a:rPr>
              <a:t>ExtraHelp</a:t>
            </a:r>
            <a:r>
              <a:rPr lang="en-US" sz="2000" u="sng" dirty="0">
                <a:solidFill>
                  <a:schemeClr val="bg1"/>
                </a:solidFill>
              </a:rPr>
              <a:t> </a:t>
            </a:r>
            <a:r>
              <a:rPr lang="en-US" sz="2000" dirty="0">
                <a:solidFill>
                  <a:schemeClr val="bg1"/>
                </a:solidFill>
              </a:rPr>
              <a:t>or </a:t>
            </a:r>
            <a:br>
              <a:rPr lang="en-US" sz="2000" dirty="0">
                <a:solidFill>
                  <a:schemeClr val="bg1"/>
                </a:solidFill>
              </a:rPr>
            </a:br>
            <a:r>
              <a:rPr lang="en-US" sz="2000" dirty="0">
                <a:solidFill>
                  <a:schemeClr val="bg1"/>
                </a:solidFill>
              </a:rPr>
              <a:t>1-800-772-1213; </a:t>
            </a:r>
            <a:br>
              <a:rPr lang="en-US" sz="2000" dirty="0">
                <a:solidFill>
                  <a:schemeClr val="bg1"/>
                </a:solidFill>
              </a:rPr>
            </a:br>
            <a:r>
              <a:rPr lang="en-US" sz="2000" dirty="0">
                <a:solidFill>
                  <a:schemeClr val="bg1"/>
                </a:solidFill>
              </a:rPr>
              <a:t>TTY: 1-800-325-0778</a:t>
            </a:r>
          </a:p>
          <a:p>
            <a:pPr marL="285750" indent="-285750">
              <a:spcBef>
                <a:spcPts val="600"/>
              </a:spcBef>
              <a:spcAft>
                <a:spcPts val="600"/>
              </a:spcAft>
              <a:buFont typeface="Arial" panose="020B0604020202020204" pitchFamily="34" charset="0"/>
              <a:buChar char="•"/>
              <a:defRPr/>
            </a:pPr>
            <a:r>
              <a:rPr lang="en-US" sz="2000" kern="0" dirty="0">
                <a:solidFill>
                  <a:schemeClr val="bg1"/>
                </a:solidFill>
              </a:rPr>
              <a:t>Your State Medical Assistance (Medicaid) office</a:t>
            </a:r>
          </a:p>
          <a:p>
            <a:pPr marL="285750" indent="-285750">
              <a:spcBef>
                <a:spcPts val="600"/>
              </a:spcBef>
              <a:spcAft>
                <a:spcPts val="600"/>
              </a:spcAft>
              <a:buFont typeface="Arial" panose="020B0604020202020204" pitchFamily="34" charset="0"/>
              <a:buChar char="•"/>
              <a:defRPr/>
            </a:pPr>
            <a:r>
              <a:rPr lang="en-US" sz="2000" b="1" dirty="0">
                <a:solidFill>
                  <a:schemeClr val="bg1"/>
                </a:solidFill>
              </a:rPr>
              <a:t>State Health Insurance Assistance Program (SHIP)</a:t>
            </a:r>
            <a:r>
              <a:rPr lang="en-US" sz="2000" dirty="0">
                <a:solidFill>
                  <a:schemeClr val="bg1"/>
                </a:solidFill>
              </a:rPr>
              <a:t> at </a:t>
            </a:r>
            <a:r>
              <a:rPr lang="en-US" sz="2000" dirty="0">
                <a:solidFill>
                  <a:schemeClr val="bg1"/>
                </a:solidFill>
                <a:hlinkClick r:id="rId4">
                  <a:extLst>
                    <a:ext uri="{A12FA001-AC4F-418D-AE19-62706E023703}">
                      <ahyp:hlinkClr xmlns:ahyp="http://schemas.microsoft.com/office/drawing/2018/hyperlinkcolor" val="tx"/>
                    </a:ext>
                  </a:extLst>
                </a:hlinkClick>
              </a:rPr>
              <a:t>shiphelp.org</a:t>
            </a:r>
            <a:endParaRPr lang="en-US" sz="2000" dirty="0"/>
          </a:p>
        </p:txBody>
      </p:sp>
    </p:spTree>
    <p:custDataLst>
      <p:tags r:id="rId1"/>
    </p:custDataLst>
    <p:extLst>
      <p:ext uri="{BB962C8B-B14F-4D97-AF65-F5344CB8AC3E}">
        <p14:creationId xmlns:p14="http://schemas.microsoft.com/office/powerpoint/2010/main" val="2169509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0B5FEE-1BCC-E477-FF95-2A1EAFF6CD2C}"/>
              </a:ext>
            </a:extLst>
          </p:cNvPr>
          <p:cNvSpPr>
            <a:spLocks noGrp="1"/>
          </p:cNvSpPr>
          <p:nvPr>
            <p:ph type="title"/>
          </p:nvPr>
        </p:nvSpPr>
        <p:spPr/>
        <p:txBody>
          <a:bodyPr>
            <a:normAutofit/>
          </a:bodyPr>
          <a:lstStyle/>
          <a:p>
            <a:r>
              <a:rPr lang="en-US" sz="3200" dirty="0"/>
              <a:t>2025 Open Enrollment Core Campaign Messages</a:t>
            </a:r>
          </a:p>
        </p:txBody>
      </p:sp>
      <p:sp>
        <p:nvSpPr>
          <p:cNvPr id="6" name="Text Placeholder 5">
            <a:extLst>
              <a:ext uri="{FF2B5EF4-FFF2-40B4-BE49-F238E27FC236}">
                <a16:creationId xmlns:a16="http://schemas.microsoft.com/office/drawing/2014/main" id="{AC53FF56-49F7-46AD-9A1C-97535559B8D9}"/>
              </a:ext>
            </a:extLst>
          </p:cNvPr>
          <p:cNvSpPr>
            <a:spLocks noGrp="1"/>
          </p:cNvSpPr>
          <p:nvPr>
            <p:ph type="body" sz="quarter" idx="13"/>
          </p:nvPr>
        </p:nvSpPr>
        <p:spPr>
          <a:xfrm>
            <a:off x="400051" y="1278732"/>
            <a:ext cx="8472488" cy="5461794"/>
          </a:xfrm>
        </p:spPr>
        <p:txBody>
          <a:bodyPr>
            <a:noAutofit/>
          </a:bodyPr>
          <a:lstStyle/>
          <a:p>
            <a:pPr>
              <a:spcBef>
                <a:spcPts val="0"/>
              </a:spcBef>
            </a:pPr>
            <a:r>
              <a:rPr lang="en-US" sz="2400" dirty="0">
                <a:cs typeface="Arial" panose="020B0604020202020204" pitchFamily="34" charset="0"/>
              </a:rPr>
              <a:t>The Medicare Open Enrollment period is from October 15 through December 7.</a:t>
            </a:r>
          </a:p>
          <a:p>
            <a:pPr>
              <a:spcBef>
                <a:spcPts val="0"/>
              </a:spcBef>
            </a:pPr>
            <a:r>
              <a:rPr lang="en-US" sz="2400" dirty="0">
                <a:cs typeface="Arial" panose="020B0604020202020204" pitchFamily="34" charset="0"/>
              </a:rPr>
              <a:t>Medicare.gov (and 1-800-MEDICARE) are the official sources for Medicare Open Enrollment.</a:t>
            </a:r>
          </a:p>
          <a:p>
            <a:pPr>
              <a:spcBef>
                <a:spcPts val="0"/>
              </a:spcBef>
            </a:pPr>
            <a:r>
              <a:rPr lang="en-US" sz="2400" dirty="0">
                <a:cs typeface="Arial" panose="020B0604020202020204" pitchFamily="34" charset="0"/>
              </a:rPr>
              <a:t>Plans can change every year. Your health needs can change, too. By comparing all your options, you could save money, find better coverage, or both.</a:t>
            </a:r>
          </a:p>
          <a:p>
            <a:pPr>
              <a:spcBef>
                <a:spcPts val="0"/>
              </a:spcBef>
            </a:pPr>
            <a:r>
              <a:rPr lang="en-US" sz="2400" dirty="0">
                <a:cs typeface="Arial" panose="020B0604020202020204" pitchFamily="34" charset="0"/>
              </a:rPr>
              <a:t>Log in or start an account at Medicare.gov to do a personalized, side-by-side comparison of health and drug plans.</a:t>
            </a:r>
          </a:p>
          <a:p>
            <a:pPr>
              <a:spcBef>
                <a:spcPts val="0"/>
              </a:spcBef>
            </a:pPr>
            <a:r>
              <a:rPr lang="en-US" sz="2400" dirty="0">
                <a:cs typeface="Arial" panose="020B0604020202020204" pitchFamily="34" charset="0"/>
              </a:rPr>
              <a:t>Make sure your prescription drugs are covered.</a:t>
            </a:r>
          </a:p>
          <a:p>
            <a:pPr>
              <a:spcBef>
                <a:spcPts val="0"/>
              </a:spcBef>
            </a:pPr>
            <a:r>
              <a:rPr lang="en-US" sz="2400" dirty="0">
                <a:cs typeface="Arial" panose="020B0604020202020204" pitchFamily="34" charset="0"/>
              </a:rPr>
              <a:t>New this year:</a:t>
            </a:r>
          </a:p>
          <a:p>
            <a:pPr lvl="1">
              <a:spcBef>
                <a:spcPts val="0"/>
              </a:spcBef>
            </a:pPr>
            <a:r>
              <a:rPr lang="en-US" sz="1800" dirty="0">
                <a:cs typeface="Arial" panose="020B0604020202020204" pitchFamily="34" charset="0"/>
              </a:rPr>
              <a:t>Check which plans cover your favorite doctors.</a:t>
            </a:r>
          </a:p>
          <a:p>
            <a:pPr lvl="1">
              <a:spcBef>
                <a:spcPts val="0"/>
              </a:spcBef>
            </a:pPr>
            <a:r>
              <a:rPr lang="en-US" sz="1800" dirty="0">
                <a:cs typeface="Arial" panose="020B0604020202020204" pitchFamily="34" charset="0"/>
              </a:rPr>
              <a:t>More easily and securely log into your Medicare account.</a:t>
            </a:r>
          </a:p>
          <a:p>
            <a:pPr lvl="1">
              <a:spcBef>
                <a:spcPts val="0"/>
              </a:spcBef>
            </a:pPr>
            <a:r>
              <a:rPr lang="en-US" sz="1800" dirty="0">
                <a:cs typeface="Arial" panose="020B0604020202020204" pitchFamily="34" charset="0"/>
              </a:rPr>
              <a:t>You can search all the plans in your area for the extra benefits that are important to you, now including weight management programs.</a:t>
            </a:r>
          </a:p>
        </p:txBody>
      </p:sp>
      <p:sp>
        <p:nvSpPr>
          <p:cNvPr id="4" name="Slide Number Placeholder 3">
            <a:extLst>
              <a:ext uri="{FF2B5EF4-FFF2-40B4-BE49-F238E27FC236}">
                <a16:creationId xmlns:a16="http://schemas.microsoft.com/office/drawing/2014/main" id="{11EDA466-BCDB-4218-BC78-B314665A4388}"/>
              </a:ext>
            </a:extLst>
          </p:cNvPr>
          <p:cNvSpPr>
            <a:spLocks noGrp="1"/>
          </p:cNvSpPr>
          <p:nvPr>
            <p:ph type="sldNum" sz="quarter" idx="12"/>
          </p:nvPr>
        </p:nvSpPr>
        <p:spPr/>
        <p:txBody>
          <a:bodyPr/>
          <a:lstStyle/>
          <a:p>
            <a:pPr defTabSz="685800">
              <a:defRPr/>
            </a:pPr>
            <a:fld id="{48F63A3B-78C7-47BE-AE5E-E10140E04643}" type="slidenum">
              <a:rPr lang="en-US">
                <a:solidFill>
                  <a:prstClr val="white"/>
                </a:solidFill>
                <a:latin typeface="Calibri" panose="020F0502020204030204"/>
              </a:rPr>
              <a:pPr defTabSz="685800">
                <a:defRPr/>
              </a:pPr>
              <a:t>18</a:t>
            </a:fld>
            <a:endParaRPr lang="en-US" dirty="0">
              <a:solidFill>
                <a:prstClr val="white"/>
              </a:solidFill>
              <a:latin typeface="Calibri" panose="020F0502020204030204"/>
            </a:endParaRPr>
          </a:p>
        </p:txBody>
      </p:sp>
      <p:sp>
        <p:nvSpPr>
          <p:cNvPr id="3" name="Slide Number Placeholder 5">
            <a:extLst>
              <a:ext uri="{FF2B5EF4-FFF2-40B4-BE49-F238E27FC236}">
                <a16:creationId xmlns:a16="http://schemas.microsoft.com/office/drawing/2014/main" id="{7C8770F7-BF43-6E28-D4C4-0C9876309C48}"/>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899F78-7FAB-42CE-8794-66D9398DED0A}" type="slidenum">
              <a:rPr lang="en-US" smtClean="0"/>
              <a:pPr/>
              <a:t>18</a:t>
            </a:fld>
            <a:endParaRPr lang="en-US" dirty="0"/>
          </a:p>
        </p:txBody>
      </p:sp>
    </p:spTree>
    <p:custDataLst>
      <p:tags r:id="rId1"/>
    </p:custDataLst>
    <p:extLst>
      <p:ext uri="{BB962C8B-B14F-4D97-AF65-F5344CB8AC3E}">
        <p14:creationId xmlns:p14="http://schemas.microsoft.com/office/powerpoint/2010/main" val="2991887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72439E-54FC-B6A6-97D8-72D3B589CC26}"/>
              </a:ext>
            </a:extLst>
          </p:cNvPr>
          <p:cNvSpPr>
            <a:spLocks noGrp="1"/>
          </p:cNvSpPr>
          <p:nvPr>
            <p:ph type="title"/>
          </p:nvPr>
        </p:nvSpPr>
        <p:spPr/>
        <p:txBody>
          <a:bodyPr>
            <a:normAutofit/>
          </a:bodyPr>
          <a:lstStyle/>
          <a:p>
            <a:r>
              <a:rPr lang="en-US" sz="3200" dirty="0"/>
              <a:t>2025 Open Enrollment Campaign Examples</a:t>
            </a:r>
          </a:p>
        </p:txBody>
      </p:sp>
      <p:sp>
        <p:nvSpPr>
          <p:cNvPr id="4" name="Slide Number Placeholder 3">
            <a:extLst>
              <a:ext uri="{FF2B5EF4-FFF2-40B4-BE49-F238E27FC236}">
                <a16:creationId xmlns:a16="http://schemas.microsoft.com/office/drawing/2014/main" id="{87F257CB-D18D-641F-700F-9119BC54850C}"/>
              </a:ext>
            </a:extLst>
          </p:cNvPr>
          <p:cNvSpPr>
            <a:spLocks noGrp="1"/>
          </p:cNvSpPr>
          <p:nvPr>
            <p:ph type="sldNum" sz="quarter" idx="12"/>
          </p:nvPr>
        </p:nvSpPr>
        <p:spPr/>
        <p:txBody>
          <a:bodyPr/>
          <a:lstStyle/>
          <a:p>
            <a:fld id="{D60A6685-DBF6-4C41-A0CC-AA9EA7A85A20}" type="slidenum">
              <a:rPr lang="en-US" smtClean="0"/>
              <a:t>19</a:t>
            </a:fld>
            <a:endParaRPr lang="en-US" dirty="0"/>
          </a:p>
        </p:txBody>
      </p:sp>
      <p:grpSp>
        <p:nvGrpSpPr>
          <p:cNvPr id="14" name="Group 13" descr="Collection of Open Enrollment campaign materials">
            <a:extLst>
              <a:ext uri="{FF2B5EF4-FFF2-40B4-BE49-F238E27FC236}">
                <a16:creationId xmlns:a16="http://schemas.microsoft.com/office/drawing/2014/main" id="{4496640F-ED35-670A-B7F1-1A0431473959}"/>
              </a:ext>
              <a:ext uri="{C183D7F6-B498-43B3-948B-1728B52AA6E4}">
                <adec:decorative xmlns:adec="http://schemas.microsoft.com/office/drawing/2017/decorative" val="0"/>
              </a:ext>
            </a:extLst>
          </p:cNvPr>
          <p:cNvGrpSpPr/>
          <p:nvPr/>
        </p:nvGrpSpPr>
        <p:grpSpPr>
          <a:xfrm>
            <a:off x="628650" y="1257795"/>
            <a:ext cx="7834039" cy="5281118"/>
            <a:chOff x="628650" y="1257795"/>
            <a:chExt cx="7834039" cy="5281118"/>
          </a:xfrm>
        </p:grpSpPr>
        <p:pic>
          <p:nvPicPr>
            <p:cNvPr id="10" name="Picture 9">
              <a:extLst>
                <a:ext uri="{FF2B5EF4-FFF2-40B4-BE49-F238E27FC236}">
                  <a16:creationId xmlns:a16="http://schemas.microsoft.com/office/drawing/2014/main" id="{97040DDD-36AF-58D6-AC5D-F7A6894D75D6}"/>
                </a:ext>
              </a:extLst>
            </p:cNvPr>
            <p:cNvPicPr>
              <a:picLocks noChangeAspect="1"/>
            </p:cNvPicPr>
            <p:nvPr/>
          </p:nvPicPr>
          <p:blipFill>
            <a:blip r:embed="rId4"/>
            <a:stretch>
              <a:fillRect/>
            </a:stretch>
          </p:blipFill>
          <p:spPr>
            <a:xfrm>
              <a:off x="628650" y="1257795"/>
              <a:ext cx="7834039" cy="5281118"/>
            </a:xfrm>
            <a:prstGeom prst="rect">
              <a:avLst/>
            </a:prstGeom>
          </p:spPr>
        </p:pic>
        <p:sp>
          <p:nvSpPr>
            <p:cNvPr id="13" name="Rectangle 12">
              <a:extLst>
                <a:ext uri="{FF2B5EF4-FFF2-40B4-BE49-F238E27FC236}">
                  <a16:creationId xmlns:a16="http://schemas.microsoft.com/office/drawing/2014/main" id="{3B61F7C5-FC7A-2A98-D46B-4F9E8948E2F3}"/>
                </a:ext>
              </a:extLst>
            </p:cNvPr>
            <p:cNvSpPr/>
            <p:nvPr/>
          </p:nvSpPr>
          <p:spPr>
            <a:xfrm>
              <a:off x="5414963" y="4586288"/>
              <a:ext cx="2857500" cy="1952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397EB876-C8AD-ECAD-C10A-D82CE1DC9E8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0744" y="4707236"/>
            <a:ext cx="1785937" cy="1785937"/>
          </a:xfrm>
          <a:prstGeom prst="rect">
            <a:avLst/>
          </a:prstGeom>
        </p:spPr>
      </p:pic>
    </p:spTree>
    <p:custDataLst>
      <p:tags r:id="rId1"/>
    </p:custDataLst>
    <p:extLst>
      <p:ext uri="{BB962C8B-B14F-4D97-AF65-F5344CB8AC3E}">
        <p14:creationId xmlns:p14="http://schemas.microsoft.com/office/powerpoint/2010/main" val="3154514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2 Main Ways to Get Medicare Coverage</a:t>
            </a:r>
          </a:p>
        </p:txBody>
      </p:sp>
      <p:sp>
        <p:nvSpPr>
          <p:cNvPr id="6" name="Slide Number Placeholder 5"/>
          <p:cNvSpPr>
            <a:spLocks noGrp="1"/>
          </p:cNvSpPr>
          <p:nvPr>
            <p:ph type="sldNum" sz="quarter" idx="12"/>
          </p:nvPr>
        </p:nvSpPr>
        <p:spPr/>
        <p:txBody>
          <a:bodyPr/>
          <a:lstStyle/>
          <a:p>
            <a:fld id="{D60A6685-DBF6-4C41-A0CC-AA9EA7A85A20}" type="slidenum">
              <a:rPr lang="en-US" smtClean="0"/>
              <a:t>2</a:t>
            </a:fld>
            <a:endParaRPr lang="en-US" dirty="0"/>
          </a:p>
        </p:txBody>
      </p:sp>
      <p:sp>
        <p:nvSpPr>
          <p:cNvPr id="7" name="TextBox 6">
            <a:extLst>
              <a:ext uri="{FF2B5EF4-FFF2-40B4-BE49-F238E27FC236}">
                <a16:creationId xmlns:a16="http://schemas.microsoft.com/office/drawing/2014/main" id="{BD0CA18D-41BF-4FC7-B2E6-0DD9B0E8AF5D}"/>
              </a:ext>
            </a:extLst>
          </p:cNvPr>
          <p:cNvSpPr txBox="1"/>
          <p:nvPr/>
        </p:nvSpPr>
        <p:spPr>
          <a:xfrm>
            <a:off x="407194" y="1491079"/>
            <a:ext cx="8329611" cy="4693593"/>
          </a:xfrm>
          <a:prstGeom prst="rect">
            <a:avLst/>
          </a:prstGeom>
          <a:noFill/>
        </p:spPr>
        <p:txBody>
          <a:bodyPr wrap="square" rtlCol="0">
            <a:spAutoFit/>
          </a:bodyPr>
          <a:lstStyle/>
          <a:p>
            <a:pPr marR="0" lvl="0">
              <a:spcBef>
                <a:spcPts val="600"/>
              </a:spcBef>
            </a:pPr>
            <a:r>
              <a:rPr lang="en-US" sz="2400" b="1" dirty="0">
                <a:effectLst/>
                <a:ea typeface="Times New Roman" panose="02020603050405020304" pitchFamily="18" charset="0"/>
                <a:cs typeface="Arial" panose="020B0604020202020204" pitchFamily="34" charset="0"/>
              </a:rPr>
              <a:t>Original Medicare: </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Get your health care through Medicare Parts A and B</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Can join a separate drug plan to get Medicare drug coverage (Part D)</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Can see any doctor that takes Medicare anywhere in U.S.  </a:t>
            </a:r>
            <a:endParaRPr lang="en-US" sz="2400" dirty="0">
              <a:ea typeface="Times New Roman" panose="02020603050405020304" pitchFamily="18" charset="0"/>
              <a:cs typeface="Arial" panose="020B0604020202020204" pitchFamily="34" charset="0"/>
            </a:endParaRPr>
          </a:p>
          <a:p>
            <a:pPr marR="0" lvl="0">
              <a:spcBef>
                <a:spcPts val="600"/>
              </a:spcBef>
            </a:pPr>
            <a:r>
              <a:rPr lang="en-US" sz="2400" b="1" dirty="0">
                <a:effectLst/>
                <a:ea typeface="Times New Roman" panose="02020603050405020304" pitchFamily="18" charset="0"/>
                <a:cs typeface="Arial" panose="020B0604020202020204" pitchFamily="34" charset="0"/>
              </a:rPr>
              <a:t>Medicare Advantage:</a:t>
            </a:r>
            <a:r>
              <a:rPr lang="en-US" sz="2400" dirty="0">
                <a:effectLst/>
                <a:ea typeface="Times New Roman" panose="02020603050405020304" pitchFamily="18" charset="0"/>
                <a:cs typeface="Arial" panose="020B0604020202020204" pitchFamily="34" charset="0"/>
              </a:rPr>
              <a:t> </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Usually bundles health and drug coverage all in one plan</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May offer extra benefits that Original Medicare doesn’t cover—like certain vision, hearing, and dental services</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In many cases, you can only use doctors in the plan’s network</a:t>
            </a:r>
            <a:endParaRPr lang="en-US" sz="2400" dirty="0">
              <a:effectLst/>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12296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02B0C-036B-DEA9-02B9-787E6A75D4C5}"/>
              </a:ext>
            </a:extLst>
          </p:cNvPr>
          <p:cNvSpPr>
            <a:spLocks noGrp="1"/>
          </p:cNvSpPr>
          <p:nvPr>
            <p:ph type="title"/>
          </p:nvPr>
        </p:nvSpPr>
        <p:spPr/>
        <p:txBody>
          <a:bodyPr>
            <a:normAutofit/>
          </a:bodyPr>
          <a:lstStyle/>
          <a:p>
            <a:r>
              <a:rPr lang="en-US" sz="3200" dirty="0"/>
              <a:t>What’s New in the Medicare Program for 2026?</a:t>
            </a:r>
          </a:p>
        </p:txBody>
      </p:sp>
      <p:sp>
        <p:nvSpPr>
          <p:cNvPr id="3" name="Text Placeholder 2">
            <a:extLst>
              <a:ext uri="{FF2B5EF4-FFF2-40B4-BE49-F238E27FC236}">
                <a16:creationId xmlns:a16="http://schemas.microsoft.com/office/drawing/2014/main" id="{F04D325F-9647-322E-1624-FA7701B91E03}"/>
              </a:ext>
            </a:extLst>
          </p:cNvPr>
          <p:cNvSpPr>
            <a:spLocks noGrp="1"/>
          </p:cNvSpPr>
          <p:nvPr>
            <p:ph type="body" sz="quarter" idx="13"/>
          </p:nvPr>
        </p:nvSpPr>
        <p:spPr>
          <a:xfrm>
            <a:off x="580429" y="1345406"/>
            <a:ext cx="7983141" cy="4167187"/>
          </a:xfrm>
        </p:spPr>
        <p:txBody>
          <a:bodyPr/>
          <a:lstStyle/>
          <a:p>
            <a:r>
              <a:rPr lang="en-US" sz="2400" dirty="0"/>
              <a:t>Medicare is negotiating with drug companies to help people pay less for these 10 brand-name prescription drugs starting January 1, 2026:</a:t>
            </a:r>
          </a:p>
          <a:p>
            <a:pPr lvl="1"/>
            <a:r>
              <a:rPr lang="en-US" sz="2000" dirty="0"/>
              <a:t>Eliquis, Jardiance, Xarelto, Januvia, </a:t>
            </a:r>
            <a:r>
              <a:rPr lang="en-US" sz="2000" dirty="0" err="1"/>
              <a:t>Farxiga</a:t>
            </a:r>
            <a:r>
              <a:rPr lang="en-US" sz="2000" dirty="0"/>
              <a:t>, Entresto, Enbrel,, 2026 Imbruvica, Stelara, and </a:t>
            </a:r>
            <a:r>
              <a:rPr lang="en-US" sz="2000" dirty="0" err="1"/>
              <a:t>Fiasp</a:t>
            </a:r>
            <a:r>
              <a:rPr lang="en-US" sz="2000" dirty="0"/>
              <a:t>; </a:t>
            </a:r>
            <a:r>
              <a:rPr lang="en-US" sz="2000" dirty="0" err="1"/>
              <a:t>Fiasp</a:t>
            </a:r>
            <a:r>
              <a:rPr lang="en-US" sz="2000" dirty="0"/>
              <a:t> FlexTouch; </a:t>
            </a:r>
            <a:r>
              <a:rPr lang="en-US" sz="2000" dirty="0" err="1"/>
              <a:t>Fiasp</a:t>
            </a:r>
            <a:r>
              <a:rPr lang="en-US" sz="2000" dirty="0"/>
              <a:t> </a:t>
            </a:r>
            <a:r>
              <a:rPr lang="en-US" sz="2000" dirty="0" err="1"/>
              <a:t>PenFill</a:t>
            </a:r>
            <a:r>
              <a:rPr lang="en-US" sz="2000" dirty="0"/>
              <a:t>; NovoLog; NovoLog </a:t>
            </a:r>
            <a:r>
              <a:rPr lang="en-US" sz="2000" dirty="0" err="1"/>
              <a:t>FlexPen</a:t>
            </a:r>
            <a:r>
              <a:rPr lang="en-US" sz="2000" dirty="0"/>
              <a:t>; NovoLog </a:t>
            </a:r>
            <a:r>
              <a:rPr lang="en-US" sz="2000" dirty="0" err="1"/>
              <a:t>PenFill</a:t>
            </a:r>
            <a:r>
              <a:rPr lang="en-US" sz="2000" dirty="0"/>
              <a:t> </a:t>
            </a:r>
            <a:endParaRPr lang="en-US" sz="2400" dirty="0"/>
          </a:p>
          <a:p>
            <a:r>
              <a:rPr lang="en-US" sz="2400" dirty="0"/>
              <a:t>$2,100 limit on out-of-pocket drug costs for people with Medicare Part D (up from $2,000 in 2025)</a:t>
            </a:r>
          </a:p>
          <a:p>
            <a:r>
              <a:rPr lang="en-US" sz="2400" dirty="0"/>
              <a:t>Expanded screening for colorectal cancer: Medicare now covers computed tomography (CT) colonography </a:t>
            </a:r>
          </a:p>
          <a:p>
            <a:r>
              <a:rPr lang="en-US" sz="2400" dirty="0"/>
              <a:t>Patient-focused service to help people manage health needs: Medicare now pays for Advanced Primary Care Management services </a:t>
            </a:r>
          </a:p>
        </p:txBody>
      </p:sp>
    </p:spTree>
    <p:custDataLst>
      <p:tags r:id="rId1"/>
    </p:custDataLst>
    <p:extLst>
      <p:ext uri="{BB962C8B-B14F-4D97-AF65-F5344CB8AC3E}">
        <p14:creationId xmlns:p14="http://schemas.microsoft.com/office/powerpoint/2010/main" val="3418303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9A69C-04F0-5609-FE48-A1102E23A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2E0B6-38A1-D462-84A7-3F4C69A26376}"/>
              </a:ext>
            </a:extLst>
          </p:cNvPr>
          <p:cNvSpPr>
            <a:spLocks noGrp="1"/>
          </p:cNvSpPr>
          <p:nvPr>
            <p:ph type="title"/>
          </p:nvPr>
        </p:nvSpPr>
        <p:spPr/>
        <p:txBody>
          <a:bodyPr>
            <a:normAutofit/>
          </a:bodyPr>
          <a:lstStyle/>
          <a:p>
            <a:r>
              <a:rPr lang="en-US" sz="3200" dirty="0"/>
              <a:t>NEW Expanded Screening for Colorectal Cancer</a:t>
            </a:r>
          </a:p>
        </p:txBody>
      </p:sp>
      <p:sp>
        <p:nvSpPr>
          <p:cNvPr id="3" name="Text Placeholder 2">
            <a:extLst>
              <a:ext uri="{FF2B5EF4-FFF2-40B4-BE49-F238E27FC236}">
                <a16:creationId xmlns:a16="http://schemas.microsoft.com/office/drawing/2014/main" id="{91A9FCE9-39BC-918A-3CE4-40408AF26CDB}"/>
              </a:ext>
            </a:extLst>
          </p:cNvPr>
          <p:cNvSpPr>
            <a:spLocks noGrp="1"/>
          </p:cNvSpPr>
          <p:nvPr>
            <p:ph type="body" sz="quarter" idx="13"/>
          </p:nvPr>
        </p:nvSpPr>
        <p:spPr>
          <a:xfrm>
            <a:off x="580429" y="1231106"/>
            <a:ext cx="7983141" cy="4167187"/>
          </a:xfrm>
        </p:spPr>
        <p:txBody>
          <a:bodyPr/>
          <a:lstStyle/>
          <a:p>
            <a:pPr>
              <a:spcAft>
                <a:spcPts val="600"/>
              </a:spcAft>
            </a:pPr>
            <a:r>
              <a:rPr lang="en-US" sz="2400" dirty="0"/>
              <a:t>Medicare now covers computed tomography (CT) colonography to help find polyps, ulcers and cancer in the colon and rectum</a:t>
            </a:r>
          </a:p>
          <a:p>
            <a:pPr>
              <a:spcAft>
                <a:spcPts val="600"/>
              </a:spcAft>
            </a:pPr>
            <a:r>
              <a:rPr lang="en-US" sz="2400" dirty="0"/>
              <a:t>A CT colonography is covered every 24 months for people 45 or older at high risk for colorectal cancer</a:t>
            </a:r>
          </a:p>
          <a:p>
            <a:pPr>
              <a:spcAft>
                <a:spcPts val="600"/>
              </a:spcAft>
            </a:pPr>
            <a:r>
              <a:rPr lang="en-US" sz="2400" dirty="0"/>
              <a:t>People not at high risk can get this test once every 60 months, or 48 months after a previous sigmoidoscopy or colonoscopy</a:t>
            </a:r>
          </a:p>
          <a:p>
            <a:pPr>
              <a:spcAft>
                <a:spcPts val="600"/>
              </a:spcAft>
            </a:pPr>
            <a:r>
              <a:rPr lang="en-US" sz="2400" dirty="0"/>
              <a:t>People pay nothing if their doctor or provider accepts assignment</a:t>
            </a:r>
          </a:p>
          <a:p>
            <a:pPr>
              <a:spcAft>
                <a:spcPts val="600"/>
              </a:spcAft>
            </a:pPr>
            <a:r>
              <a:rPr lang="en-US" sz="2400" dirty="0"/>
              <a:t>Visit Medicare.gov/coverage/computed-tomography-</a:t>
            </a:r>
            <a:r>
              <a:rPr lang="en-US" sz="2400" dirty="0" err="1"/>
              <a:t>ct</a:t>
            </a:r>
            <a:r>
              <a:rPr lang="en-US" sz="2400" dirty="0"/>
              <a:t>-colonography-screening to learn more</a:t>
            </a:r>
          </a:p>
        </p:txBody>
      </p:sp>
    </p:spTree>
    <p:custDataLst>
      <p:tags r:id="rId1"/>
    </p:custDataLst>
    <p:extLst>
      <p:ext uri="{BB962C8B-B14F-4D97-AF65-F5344CB8AC3E}">
        <p14:creationId xmlns:p14="http://schemas.microsoft.com/office/powerpoint/2010/main" val="314163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C777A-305B-1D90-6655-85BA835AA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30470E-53BA-2BCB-D4B5-52781C230BFD}"/>
              </a:ext>
            </a:extLst>
          </p:cNvPr>
          <p:cNvSpPr>
            <a:spLocks noGrp="1"/>
          </p:cNvSpPr>
          <p:nvPr>
            <p:ph type="title"/>
          </p:nvPr>
        </p:nvSpPr>
        <p:spPr/>
        <p:txBody>
          <a:bodyPr>
            <a:normAutofit/>
          </a:bodyPr>
          <a:lstStyle/>
          <a:p>
            <a:r>
              <a:rPr lang="en-US" sz="3200" dirty="0"/>
              <a:t>NEW Service to Help Manage Health Needs</a:t>
            </a:r>
          </a:p>
        </p:txBody>
      </p:sp>
      <p:sp>
        <p:nvSpPr>
          <p:cNvPr id="3" name="Text Placeholder 2">
            <a:extLst>
              <a:ext uri="{FF2B5EF4-FFF2-40B4-BE49-F238E27FC236}">
                <a16:creationId xmlns:a16="http://schemas.microsoft.com/office/drawing/2014/main" id="{B3B48384-3E76-BD76-DAA7-3F4D8DF58BD6}"/>
              </a:ext>
            </a:extLst>
          </p:cNvPr>
          <p:cNvSpPr>
            <a:spLocks noGrp="1"/>
          </p:cNvSpPr>
          <p:nvPr>
            <p:ph type="body" sz="quarter" idx="13"/>
          </p:nvPr>
        </p:nvSpPr>
        <p:spPr>
          <a:xfrm>
            <a:off x="580429" y="1345406"/>
            <a:ext cx="7983141" cy="4167187"/>
          </a:xfrm>
        </p:spPr>
        <p:txBody>
          <a:bodyPr/>
          <a:lstStyle/>
          <a:p>
            <a:pPr>
              <a:spcAft>
                <a:spcPts val="600"/>
              </a:spcAft>
            </a:pPr>
            <a:r>
              <a:rPr lang="en-US" sz="2400" dirty="0"/>
              <a:t>Medicare now pays for </a:t>
            </a:r>
            <a:r>
              <a:rPr lang="en-US" sz="2400" b="1" dirty="0"/>
              <a:t>Advanced Primary Care Management</a:t>
            </a:r>
            <a:r>
              <a:rPr lang="en-US" sz="2400" dirty="0"/>
              <a:t> services each month to help providers coordinate and tailor care to people’s needs</a:t>
            </a:r>
          </a:p>
          <a:p>
            <a:pPr>
              <a:spcAft>
                <a:spcPts val="600"/>
              </a:spcAft>
            </a:pPr>
            <a:r>
              <a:rPr lang="en-US" sz="2400" dirty="0"/>
              <a:t>Providers who offer these services take extra steps to actively manage all of a person’s health care needs</a:t>
            </a:r>
          </a:p>
          <a:p>
            <a:pPr>
              <a:spcAft>
                <a:spcPts val="600"/>
              </a:spcAft>
            </a:pPr>
            <a:r>
              <a:rPr lang="en-US" sz="2400" dirty="0"/>
              <a:t>Services include 24/7 care team access, comprehensive care management, medication management, and more</a:t>
            </a:r>
          </a:p>
          <a:p>
            <a:pPr>
              <a:spcAft>
                <a:spcPts val="600"/>
              </a:spcAft>
            </a:pPr>
            <a:r>
              <a:rPr lang="en-US" sz="2400" dirty="0"/>
              <a:t>Visit Medicare.gov/coverage/advanced-primary-care-management-services to learn more</a:t>
            </a:r>
          </a:p>
        </p:txBody>
      </p:sp>
    </p:spTree>
    <p:custDataLst>
      <p:tags r:id="rId1"/>
    </p:custDataLst>
    <p:extLst>
      <p:ext uri="{BB962C8B-B14F-4D97-AF65-F5344CB8AC3E}">
        <p14:creationId xmlns:p14="http://schemas.microsoft.com/office/powerpoint/2010/main" val="4085891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FE82B-6044-0151-621A-A45BD8608A41}"/>
              </a:ext>
            </a:extLst>
          </p:cNvPr>
          <p:cNvSpPr>
            <a:spLocks noGrp="1"/>
          </p:cNvSpPr>
          <p:nvPr>
            <p:ph type="title"/>
          </p:nvPr>
        </p:nvSpPr>
        <p:spPr/>
        <p:txBody>
          <a:bodyPr>
            <a:normAutofit/>
          </a:bodyPr>
          <a:lstStyle/>
          <a:p>
            <a:r>
              <a:rPr lang="en-US" sz="3200" dirty="0"/>
              <a:t>What’s Changing for 2026?</a:t>
            </a:r>
          </a:p>
        </p:txBody>
      </p:sp>
      <p:sp>
        <p:nvSpPr>
          <p:cNvPr id="3" name="Text Placeholder 2">
            <a:extLst>
              <a:ext uri="{FF2B5EF4-FFF2-40B4-BE49-F238E27FC236}">
                <a16:creationId xmlns:a16="http://schemas.microsoft.com/office/drawing/2014/main" id="{A3C205DF-51B6-44EC-75AE-14DBCD921BA9}"/>
              </a:ext>
            </a:extLst>
          </p:cNvPr>
          <p:cNvSpPr>
            <a:spLocks noGrp="1"/>
          </p:cNvSpPr>
          <p:nvPr>
            <p:ph type="body" sz="quarter" idx="13"/>
          </p:nvPr>
        </p:nvSpPr>
        <p:spPr>
          <a:xfrm>
            <a:off x="566142" y="1159671"/>
            <a:ext cx="8306396" cy="4167187"/>
          </a:xfrm>
        </p:spPr>
        <p:txBody>
          <a:bodyPr/>
          <a:lstStyle/>
          <a:p>
            <a:pPr marL="0" indent="0">
              <a:buNone/>
            </a:pPr>
            <a:r>
              <a:rPr lang="en-US" sz="2200" b="1" dirty="0"/>
              <a:t>Telehealth</a:t>
            </a:r>
          </a:p>
          <a:p>
            <a:r>
              <a:rPr lang="en-US" sz="2200" dirty="0"/>
              <a:t>As of October 1, 2025, you must be in an office or medical facility in a rural area (in the U.S.) for most telehealth services</a:t>
            </a:r>
          </a:p>
          <a:p>
            <a:r>
              <a:rPr lang="en-US" sz="2200" dirty="0"/>
              <a:t>You can still get certain Medicare telehealth services outside of rural areas, including End-Stage Renal Disease (ESRD) visits for home dialysis, services related to an acute stroke, and services related to mental and/or behavioral health disorders (including substance use disorders)</a:t>
            </a:r>
          </a:p>
          <a:p>
            <a:r>
              <a:rPr lang="en-US" sz="2200" dirty="0"/>
              <a:t>Medicare Advantage Plans and some providers may offer more telehealth benefits than the basic Original Medicare coverage</a:t>
            </a:r>
            <a:br>
              <a:rPr lang="en-US" sz="2200" dirty="0"/>
            </a:br>
            <a:endParaRPr lang="en-US" sz="2200" dirty="0"/>
          </a:p>
          <a:p>
            <a:pPr marL="0" indent="0">
              <a:buNone/>
            </a:pPr>
            <a:r>
              <a:rPr lang="en-US" sz="2200" b="1" dirty="0"/>
              <a:t>Medicare Summary Notices</a:t>
            </a:r>
          </a:p>
          <a:p>
            <a:r>
              <a:rPr lang="en-US" sz="2200" dirty="0"/>
              <a:t>People with Original Medicare will now get Medicare Summary Notices (MSN) in the mail at least twice a year (unless they sign up to get them electronically)</a:t>
            </a:r>
          </a:p>
        </p:txBody>
      </p:sp>
    </p:spTree>
    <p:custDataLst>
      <p:tags r:id="rId1"/>
    </p:custDataLst>
    <p:extLst>
      <p:ext uri="{BB962C8B-B14F-4D97-AF65-F5344CB8AC3E}">
        <p14:creationId xmlns:p14="http://schemas.microsoft.com/office/powerpoint/2010/main" val="2651500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CC392-55B6-ED01-E17A-29E35BCD93B8}"/>
              </a:ext>
            </a:extLst>
          </p:cNvPr>
          <p:cNvSpPr>
            <a:spLocks noGrp="1"/>
          </p:cNvSpPr>
          <p:nvPr>
            <p:ph type="title"/>
          </p:nvPr>
        </p:nvSpPr>
        <p:spPr/>
        <p:txBody>
          <a:bodyPr>
            <a:noAutofit/>
          </a:bodyPr>
          <a:lstStyle/>
          <a:p>
            <a:r>
              <a:rPr lang="en-US" sz="3200" dirty="0">
                <a:latin typeface="Arial" panose="020B0604020202020204" pitchFamily="34" charset="0"/>
                <a:cs typeface="Arial" panose="020B0604020202020204" pitchFamily="34" charset="0"/>
              </a:rPr>
              <a:t>Medicare Prescription Payment Plan</a:t>
            </a:r>
          </a:p>
        </p:txBody>
      </p:sp>
      <p:sp>
        <p:nvSpPr>
          <p:cNvPr id="3" name="Text Placeholder 2">
            <a:extLst>
              <a:ext uri="{FF2B5EF4-FFF2-40B4-BE49-F238E27FC236}">
                <a16:creationId xmlns:a16="http://schemas.microsoft.com/office/drawing/2014/main" id="{C71C1118-2AB4-5373-AF85-2A6E6CDFEF83}"/>
              </a:ext>
            </a:extLst>
          </p:cNvPr>
          <p:cNvSpPr>
            <a:spLocks noGrp="1"/>
          </p:cNvSpPr>
          <p:nvPr>
            <p:ph type="body" sz="quarter" idx="13"/>
          </p:nvPr>
        </p:nvSpPr>
        <p:spPr>
          <a:xfrm>
            <a:off x="434135" y="1256196"/>
            <a:ext cx="8330724" cy="5100155"/>
          </a:xfrm>
        </p:spPr>
        <p:txBody>
          <a:bodyPr/>
          <a:lstStyle/>
          <a:p>
            <a:pPr defTabSz="514350"/>
            <a:r>
              <a:rPr lang="en-US" sz="2200" b="1" dirty="0">
                <a:cs typeface="Arial" panose="020B0604020202020204" pitchFamily="34" charset="0"/>
              </a:rPr>
              <a:t>People in this program who stay in the same Part D plan will have  participation automatically renewed for 2026</a:t>
            </a:r>
          </a:p>
          <a:p>
            <a:pPr defTabSz="514350"/>
            <a:r>
              <a:rPr lang="en-US" sz="2200" dirty="0">
                <a:cs typeface="Arial" panose="020B0604020202020204" pitchFamily="34" charset="0"/>
              </a:rPr>
              <a:t>Helps people with Medicare drug coverage manage out-of-pocket costs for covered drugs by spreading payments across the calendar year </a:t>
            </a:r>
          </a:p>
          <a:p>
            <a:pPr defTabSz="514350"/>
            <a:r>
              <a:rPr lang="en-US" sz="2200" dirty="0">
                <a:cs typeface="Arial" panose="020B0604020202020204" pitchFamily="34" charset="0"/>
              </a:rPr>
              <a:t>People who select this payment option get a bill from their health or drug plan to pay drug costs (instead of paying the pharmacy)</a:t>
            </a:r>
          </a:p>
          <a:p>
            <a:pPr defTabSz="514350"/>
            <a:r>
              <a:rPr lang="en-US" sz="2200" dirty="0">
                <a:cs typeface="Arial" panose="020B0604020202020204" pitchFamily="34" charset="0"/>
              </a:rPr>
              <a:t>All plans offer this payment option, participation is voluntary, and there’s no cost to participate </a:t>
            </a:r>
          </a:p>
          <a:p>
            <a:pPr defTabSz="514350"/>
            <a:r>
              <a:rPr lang="en-US" sz="2200" dirty="0">
                <a:cs typeface="Arial" panose="020B0604020202020204" pitchFamily="34" charset="0"/>
              </a:rPr>
              <a:t>Pharmacies are paid in full by the Part D plan (in accordance with Part D prompt payment requirements) </a:t>
            </a:r>
          </a:p>
          <a:p>
            <a:pPr defTabSz="514350"/>
            <a:r>
              <a:rPr lang="en-US" sz="2200" dirty="0">
                <a:cs typeface="Arial" panose="020B0604020202020204" pitchFamily="34" charset="0"/>
              </a:rPr>
              <a:t>This payment option may not be the best choice for people eligible for Extra Help or get coverage from a Medicare Savings Program</a:t>
            </a:r>
          </a:p>
          <a:p>
            <a:pPr marL="411480"/>
            <a:endParaRPr lang="en-US" dirty="0"/>
          </a:p>
        </p:txBody>
      </p:sp>
    </p:spTree>
    <p:custDataLst>
      <p:tags r:id="rId1"/>
    </p:custDataLst>
    <p:extLst>
      <p:ext uri="{BB962C8B-B14F-4D97-AF65-F5344CB8AC3E}">
        <p14:creationId xmlns:p14="http://schemas.microsoft.com/office/powerpoint/2010/main" val="340104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Beware of Marketing Fraud</a:t>
            </a:r>
          </a:p>
        </p:txBody>
      </p:sp>
      <p:sp>
        <p:nvSpPr>
          <p:cNvPr id="3" name="Content Placeholder 2"/>
          <p:cNvSpPr>
            <a:spLocks noGrp="1"/>
          </p:cNvSpPr>
          <p:nvPr>
            <p:ph idx="1"/>
          </p:nvPr>
        </p:nvSpPr>
        <p:spPr>
          <a:xfrm>
            <a:off x="503895" y="1404007"/>
            <a:ext cx="8136209" cy="4795181"/>
          </a:xfrm>
        </p:spPr>
        <p:txBody>
          <a:bodyPr/>
          <a:lstStyle/>
          <a:p>
            <a:pPr marL="0" indent="0">
              <a:spcBef>
                <a:spcPts val="0"/>
              </a:spcBef>
              <a:spcAft>
                <a:spcPts val="600"/>
              </a:spcAft>
              <a:buNone/>
            </a:pPr>
            <a:r>
              <a:rPr lang="en-US" sz="2400" b="1" dirty="0">
                <a:cs typeface="Arial" panose="020B0604020202020204" pitchFamily="34" charset="0"/>
              </a:rPr>
              <a:t>Medicare.gov and 1-800-MEDICARE are the official sources of Medicare information. Watch out for people who:</a:t>
            </a:r>
          </a:p>
          <a:p>
            <a:pPr lvl="1">
              <a:spcBef>
                <a:spcPts val="0"/>
              </a:spcBef>
            </a:pPr>
            <a:r>
              <a:rPr lang="en-US" sz="2400" dirty="0">
                <a:cs typeface="Arial" panose="020B0604020202020204" pitchFamily="34" charset="0"/>
              </a:rPr>
              <a:t>Pressure you to join their plan</a:t>
            </a:r>
          </a:p>
          <a:p>
            <a:pPr lvl="1">
              <a:spcBef>
                <a:spcPts val="0"/>
              </a:spcBef>
            </a:pPr>
            <a:r>
              <a:rPr lang="en-US" sz="2400" dirty="0">
                <a:cs typeface="Arial" panose="020B0604020202020204" pitchFamily="34" charset="0"/>
              </a:rPr>
              <a:t>Say they represent Medicare or give you a service for free</a:t>
            </a:r>
          </a:p>
          <a:p>
            <a:pPr lvl="1">
              <a:spcBef>
                <a:spcPts val="0"/>
              </a:spcBef>
            </a:pPr>
            <a:r>
              <a:rPr lang="en-US" sz="2400" dirty="0">
                <a:cs typeface="Arial" panose="020B0604020202020204" pitchFamily="34" charset="0"/>
              </a:rPr>
              <a:t>Call your home without permission</a:t>
            </a:r>
          </a:p>
          <a:p>
            <a:pPr lvl="1">
              <a:spcBef>
                <a:spcPts val="0"/>
              </a:spcBef>
            </a:pPr>
            <a:r>
              <a:rPr lang="en-US" sz="2400" dirty="0">
                <a:cs typeface="Arial" panose="020B0604020202020204" pitchFamily="34" charset="0"/>
              </a:rPr>
              <a:t>Say that you’ll lose your Medicare benefits if you don’t sign up for their plan</a:t>
            </a:r>
          </a:p>
          <a:p>
            <a:pPr lvl="1">
              <a:spcBef>
                <a:spcPts val="0"/>
              </a:spcBef>
            </a:pPr>
            <a:r>
              <a:rPr lang="en-US" sz="2400" dirty="0">
                <a:cs typeface="Arial" panose="020B0604020202020204" pitchFamily="34" charset="0"/>
              </a:rPr>
              <a:t>Require you to provide contact information at a plan event</a:t>
            </a:r>
          </a:p>
          <a:p>
            <a:pPr marL="0" indent="0">
              <a:spcAft>
                <a:spcPts val="600"/>
              </a:spcAft>
              <a:buNone/>
            </a:pPr>
            <a:r>
              <a:rPr lang="en-US" sz="2400" dirty="0"/>
              <a:t>Medicare is taking quick actions to prevent health care fraud, waste, and abuse. Visit cms.gov/fraud to learn about success stories fighting fraud.</a:t>
            </a:r>
          </a:p>
          <a:p>
            <a:pPr lvl="1">
              <a:spcBef>
                <a:spcPts val="0"/>
              </a:spcBef>
            </a:pPr>
            <a:endParaRPr lang="en-US" sz="2400" dirty="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25</a:t>
            </a:fld>
            <a:endParaRPr lang="en-US" dirty="0"/>
          </a:p>
        </p:txBody>
      </p:sp>
    </p:spTree>
    <p:custDataLst>
      <p:tags r:id="rId1"/>
    </p:custDataLst>
    <p:extLst>
      <p:ext uri="{BB962C8B-B14F-4D97-AF65-F5344CB8AC3E}">
        <p14:creationId xmlns:p14="http://schemas.microsoft.com/office/powerpoint/2010/main" val="4051954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Go Digital with Medicare</a:t>
            </a:r>
          </a:p>
        </p:txBody>
      </p:sp>
      <p:sp>
        <p:nvSpPr>
          <p:cNvPr id="3" name="Content Placeholder 2"/>
          <p:cNvSpPr>
            <a:spLocks noGrp="1"/>
          </p:cNvSpPr>
          <p:nvPr>
            <p:ph idx="1"/>
          </p:nvPr>
        </p:nvSpPr>
        <p:spPr>
          <a:xfrm>
            <a:off x="200723" y="1326996"/>
            <a:ext cx="8314628" cy="5029356"/>
          </a:xfrm>
        </p:spPr>
        <p:txBody>
          <a:bodyPr/>
          <a:lstStyle/>
          <a:p>
            <a:pPr marL="342900" marR="0" lvl="0" indent="-342900">
              <a:lnSpc>
                <a:spcPct val="107000"/>
              </a:lnSpc>
              <a:spcAft>
                <a:spcPts val="600"/>
              </a:spcAft>
              <a:buFont typeface="Symbol" panose="05050102010706020507" pitchFamily="18" charset="2"/>
              <a:buChar char=""/>
            </a:pPr>
            <a:r>
              <a:rPr lang="en-US" sz="2400" kern="100" dirty="0">
                <a:effectLst/>
                <a:ea typeface="Aptos" panose="020B0004020202020204" pitchFamily="34" charset="0"/>
                <a:cs typeface="Arial" panose="020B0604020202020204" pitchFamily="34" charset="0"/>
              </a:rPr>
              <a:t>Get Medicare resources at your fingertips! Log into (or create) your secure Medicare.gov account at </a:t>
            </a:r>
            <a:r>
              <a:rPr lang="en-US" sz="2400" u="sng" kern="100" dirty="0">
                <a:solidFill>
                  <a:srgbClr val="467886"/>
                </a:solidFill>
                <a:effectLst/>
                <a:ea typeface="Aptos" panose="020B0004020202020204" pitchFamily="34" charset="0"/>
                <a:cs typeface="Arial" panose="020B0604020202020204" pitchFamily="34" charset="0"/>
              </a:rPr>
              <a:t>M</a:t>
            </a:r>
            <a:r>
              <a:rPr lang="en-US" sz="2400" u="sng" kern="100" dirty="0">
                <a:solidFill>
                  <a:srgbClr val="467886"/>
                </a:solidFill>
                <a:ea typeface="Times New Roman" panose="02020603050405020304" pitchFamily="18" charset="0"/>
                <a:cs typeface="Arial" panose="020B0604020202020204" pitchFamily="34" charset="0"/>
                <a:hlinkClick r:id="rId4"/>
              </a:rPr>
              <a:t>edicare.gov/account</a:t>
            </a:r>
            <a:r>
              <a:rPr lang="en-US" sz="2400" u="sng" kern="100" dirty="0">
                <a:solidFill>
                  <a:srgbClr val="467886"/>
                </a:solidFill>
                <a:ea typeface="Times New Roman" panose="02020603050405020304" pitchFamily="18" charset="0"/>
                <a:cs typeface="Arial" panose="020B0604020202020204" pitchFamily="34" charset="0"/>
              </a:rPr>
              <a:t>.</a:t>
            </a:r>
            <a:r>
              <a:rPr lang="en-US" sz="2400" kern="100" dirty="0">
                <a:effectLst/>
                <a:ea typeface="Aptos" panose="020B0004020202020204" pitchFamily="34" charset="0"/>
                <a:cs typeface="Arial" panose="020B0604020202020204" pitchFamily="34" charset="0"/>
              </a:rPr>
              <a:t> You can manage your prescriptions, get your Medicare Summary Notices (MSNs), and more around the clock. </a:t>
            </a:r>
          </a:p>
          <a:p>
            <a:pPr marL="342900" indent="-342900">
              <a:lnSpc>
                <a:spcPct val="107000"/>
              </a:lnSpc>
              <a:spcAft>
                <a:spcPts val="600"/>
              </a:spcAft>
              <a:buFont typeface="Symbol" panose="05050102010706020507" pitchFamily="18" charset="2"/>
              <a:buChar char=""/>
            </a:pPr>
            <a:r>
              <a:rPr lang="en-US" sz="2400" kern="100" dirty="0">
                <a:ea typeface="Times New Roman" panose="02020603050405020304" pitchFamily="18" charset="0"/>
                <a:cs typeface="Arial" panose="020B0604020202020204" pitchFamily="34" charset="0"/>
              </a:rPr>
              <a:t>If you need to save, print, or share Medicare information with a trusted representative (like a close family member), you’ll have control over that information with your online account.</a:t>
            </a:r>
          </a:p>
          <a:p>
            <a:pPr marL="342900" indent="-342900">
              <a:lnSpc>
                <a:spcPct val="107000"/>
              </a:lnSpc>
              <a:spcAft>
                <a:spcPts val="600"/>
              </a:spcAft>
              <a:buFont typeface="Symbol" panose="05050102010706020507" pitchFamily="18" charset="2"/>
              <a:buChar char=""/>
            </a:pPr>
            <a:r>
              <a:rPr lang="en-US" sz="2400" dirty="0">
                <a:effectLst/>
                <a:latin typeface="Aptos" panose="020B0004020202020204" pitchFamily="34" charset="0"/>
                <a:ea typeface="Aptos" panose="020B0004020202020204" pitchFamily="34" charset="0"/>
                <a:cs typeface="Aptos" panose="020B0004020202020204" pitchFamily="34" charset="0"/>
              </a:rPr>
              <a:t>Now</a:t>
            </a:r>
            <a:r>
              <a:rPr lang="en-US" sz="2400" dirty="0">
                <a:latin typeface="Aptos" panose="020B0004020202020204" pitchFamily="34" charset="0"/>
                <a:ea typeface="Aptos" panose="020B0004020202020204" pitchFamily="34" charset="0"/>
                <a:cs typeface="Aptos" panose="020B0004020202020204" pitchFamily="34" charset="0"/>
              </a:rPr>
              <a:t>’s also a great time to s</a:t>
            </a:r>
            <a:r>
              <a:rPr lang="en-US" sz="2400" dirty="0">
                <a:effectLst/>
                <a:latin typeface="Aptos" panose="020B0004020202020204" pitchFamily="34" charset="0"/>
                <a:ea typeface="Aptos" panose="020B0004020202020204" pitchFamily="34" charset="0"/>
                <a:cs typeface="Aptos" panose="020B0004020202020204" pitchFamily="34" charset="0"/>
              </a:rPr>
              <a:t>ign up for official Medicare email:</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742950" lvl="1" indent="-342900">
              <a:buFont typeface="Symbol" panose="05050102010706020507" pitchFamily="18" charset="2"/>
              <a:buChar char=""/>
            </a:pPr>
            <a:r>
              <a:rPr lang="en-US" sz="2000" dirty="0">
                <a:effectLst/>
                <a:latin typeface="Aptos" panose="020B0004020202020204" pitchFamily="34" charset="0"/>
                <a:ea typeface="Times New Roman" panose="02020603050405020304" pitchFamily="18" charset="0"/>
                <a:cs typeface="Aptos" panose="020B0004020202020204" pitchFamily="34" charset="0"/>
              </a:rPr>
              <a:t>Get information on how to get the most out of Medicare</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742950" lvl="1" indent="-342900">
              <a:buFont typeface="Symbol" panose="05050102010706020507" pitchFamily="18" charset="2"/>
              <a:buChar char=""/>
            </a:pPr>
            <a:r>
              <a:rPr lang="en-US" sz="2000" dirty="0">
                <a:effectLst/>
                <a:latin typeface="Aptos" panose="020B0004020202020204" pitchFamily="34" charset="0"/>
                <a:ea typeface="Times New Roman" panose="02020603050405020304" pitchFamily="18" charset="0"/>
                <a:cs typeface="Aptos" panose="020B0004020202020204" pitchFamily="34" charset="0"/>
              </a:rPr>
              <a:t>Get important reminders about Medicare Open Enrollment</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742950" lvl="1" indent="-342900">
              <a:buFont typeface="Symbol" panose="05050102010706020507" pitchFamily="18" charset="2"/>
              <a:buChar char=""/>
            </a:pPr>
            <a:r>
              <a:rPr lang="en-US" sz="2000" dirty="0">
                <a:effectLst/>
                <a:latin typeface="Aptos" panose="020B0004020202020204" pitchFamily="34" charset="0"/>
                <a:ea typeface="Times New Roman" panose="02020603050405020304" pitchFamily="18" charset="0"/>
                <a:cs typeface="Aptos" panose="020B0004020202020204" pitchFamily="34" charset="0"/>
              </a:rPr>
              <a:t>Stay informed with health &amp; wellness information</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07000"/>
              </a:lnSpc>
              <a:spcAft>
                <a:spcPts val="600"/>
              </a:spcAft>
              <a:buFont typeface="Symbol" panose="05050102010706020507" pitchFamily="18" charset="2"/>
              <a:buChar char=""/>
            </a:pPr>
            <a:endParaRPr lang="en-US" sz="2400" kern="100" dirty="0">
              <a:effectLst/>
              <a:ea typeface="Aptos" panose="020B0004020202020204" pitchFamily="34" charset="0"/>
              <a:cs typeface="Arial" panose="020B0604020202020204" pitchFamily="34" charset="0"/>
            </a:endParaRPr>
          </a:p>
          <a:p>
            <a:pPr marL="342900" marR="0" lvl="0" indent="-342900">
              <a:lnSpc>
                <a:spcPct val="107000"/>
              </a:lnSpc>
              <a:spcAft>
                <a:spcPts val="600"/>
              </a:spcAft>
              <a:buFont typeface="Symbol" panose="05050102010706020507" pitchFamily="18" charset="2"/>
              <a:buChar char=""/>
            </a:pPr>
            <a:endParaRPr lang="en-US" sz="2400" kern="100" dirty="0">
              <a:effectLst/>
              <a:ea typeface="Times New Roman" panose="02020603050405020304" pitchFamily="18" charset="0"/>
              <a:cs typeface="Arial" panose="020B0604020202020204" pitchFamily="34" charset="0"/>
            </a:endParaRPr>
          </a:p>
          <a:p>
            <a:pPr>
              <a:spcAft>
                <a:spcPts val="600"/>
              </a:spcAft>
            </a:pPr>
            <a:endParaRPr lang="en-US" sz="2400" dirty="0">
              <a:cs typeface="Arial" panose="020B0604020202020204" pitchFamily="34" charset="0"/>
            </a:endParaRPr>
          </a:p>
          <a:p>
            <a:pPr>
              <a:spcAft>
                <a:spcPts val="600"/>
              </a:spcAft>
            </a:pPr>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26</a:t>
            </a:fld>
            <a:endParaRPr lang="en-US" dirty="0"/>
          </a:p>
        </p:txBody>
      </p:sp>
    </p:spTree>
    <p:custDataLst>
      <p:tags r:id="rId1"/>
    </p:custDataLst>
    <p:extLst>
      <p:ext uri="{BB962C8B-B14F-4D97-AF65-F5344CB8AC3E}">
        <p14:creationId xmlns:p14="http://schemas.microsoft.com/office/powerpoint/2010/main" val="3054593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ea typeface="Times New Roman" panose="02020603050405020304" pitchFamily="18" charset="0"/>
                <a:cs typeface="Arial" panose="020B0604020202020204" pitchFamily="34" charset="0"/>
              </a:rPr>
              <a:t>Medicare Summary Notices (MSNs) at </a:t>
            </a:r>
            <a:r>
              <a:rPr lang="en-US" sz="3200" dirty="0"/>
              <a:t>Medicare.gov</a:t>
            </a:r>
          </a:p>
        </p:txBody>
      </p:sp>
      <p:sp>
        <p:nvSpPr>
          <p:cNvPr id="3" name="Content Placeholder 2"/>
          <p:cNvSpPr>
            <a:spLocks noGrp="1"/>
          </p:cNvSpPr>
          <p:nvPr>
            <p:ph idx="1"/>
          </p:nvPr>
        </p:nvSpPr>
        <p:spPr>
          <a:xfrm>
            <a:off x="334537" y="1388327"/>
            <a:ext cx="8474926" cy="5698273"/>
          </a:xfrm>
        </p:spPr>
        <p:txBody>
          <a:bodyPr/>
          <a:lstStyle/>
          <a:p>
            <a:pPr marL="342900" marR="0" lvl="0" indent="-34290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No need to wait months to get paper copies of your Medicare Summary Notices (MSNs)—just log into your secure Medicare account at Medicare.gov/account and sign up for electronic MSNs. Every month you have claims, you’ll get an email with a secure link to your electronic MSN.</a:t>
            </a:r>
            <a:endParaRPr lang="en-US" sz="2400" kern="100" dirty="0">
              <a:effectLst/>
              <a:ea typeface="Aptos" panose="020B0004020202020204" pitchFamily="34" charset="0"/>
              <a:cs typeface="Arial" panose="020B0604020202020204" pitchFamily="34" charset="0"/>
            </a:endParaRPr>
          </a:p>
          <a:p>
            <a:pPr marL="342900" marR="0" lvl="0" indent="-34290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Get organized and reduce clutter. You’ll get your Medicare claims statements online faster and more frequently.  </a:t>
            </a:r>
            <a:endParaRPr lang="en-US" sz="2400" kern="100" dirty="0">
              <a:effectLst/>
              <a:ea typeface="Aptos" panose="020B0004020202020204" pitchFamily="34" charset="0"/>
              <a:cs typeface="Arial" panose="020B0604020202020204" pitchFamily="34" charset="0"/>
            </a:endParaRPr>
          </a:p>
          <a:p>
            <a:pPr marL="342900" indent="-342900">
              <a:spcAft>
                <a:spcPts val="600"/>
              </a:spcAft>
              <a:buFont typeface="Symbol" panose="05050102010706020507" pitchFamily="18" charset="2"/>
              <a:buChar char=""/>
            </a:pPr>
            <a:r>
              <a:rPr lang="en-US" sz="2400" kern="100" dirty="0">
                <a:ea typeface="Times New Roman" panose="02020603050405020304" pitchFamily="18" charset="0"/>
                <a:cs typeface="Arial" panose="020B0604020202020204" pitchFamily="34" charset="0"/>
              </a:rPr>
              <a:t>Help stop scammers: always check your Medicare statements! Getting electronic copies of your statements lets you easily check for fraud. </a:t>
            </a:r>
            <a:endParaRPr lang="en-US" sz="2400" kern="100" dirty="0">
              <a:ea typeface="Aptos" panose="020B0004020202020204" pitchFamily="34" charset="0"/>
              <a:cs typeface="Arial" panose="020B0604020202020204" pitchFamily="34" charset="0"/>
            </a:endParaRPr>
          </a:p>
          <a:p>
            <a:pPr marL="342900" marR="0" lvl="0" indent="-342900">
              <a:spcAft>
                <a:spcPts val="600"/>
              </a:spcAft>
              <a:buFont typeface="Symbol" panose="05050102010706020507" pitchFamily="18" charset="2"/>
              <a:buChar char=""/>
            </a:pPr>
            <a:endParaRPr lang="en-US" sz="2000" kern="100" dirty="0">
              <a:effectLst/>
              <a:ea typeface="Aptos" panose="020B0004020202020204" pitchFamily="34" charset="0"/>
              <a:cs typeface="Arial" panose="020B0604020202020204" pitchFamily="34" charset="0"/>
            </a:endParaRPr>
          </a:p>
          <a:p>
            <a:pPr marL="0" marR="0" lvl="0" indent="0">
              <a:lnSpc>
                <a:spcPct val="107000"/>
              </a:lnSpc>
              <a:spcBef>
                <a:spcPts val="0"/>
              </a:spcBef>
              <a:spcAft>
                <a:spcPts val="0"/>
              </a:spcAft>
              <a:buNone/>
            </a:pPr>
            <a:endParaRPr lang="en-US" sz="2800" kern="100" dirty="0">
              <a:effectLst/>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2400" kern="100" dirty="0">
              <a:effectLst/>
              <a:ea typeface="Aptos" panose="020B0004020202020204" pitchFamily="34" charset="0"/>
              <a:cs typeface="Arial" panose="020B0604020202020204" pitchFamily="34" charset="0"/>
            </a:endParaRPr>
          </a:p>
          <a:p>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27</a:t>
            </a:fld>
            <a:endParaRPr lang="en-US" dirty="0"/>
          </a:p>
        </p:txBody>
      </p:sp>
    </p:spTree>
    <p:custDataLst>
      <p:tags r:id="rId1"/>
    </p:custDataLst>
    <p:extLst>
      <p:ext uri="{BB962C8B-B14F-4D97-AF65-F5344CB8AC3E}">
        <p14:creationId xmlns:p14="http://schemas.microsoft.com/office/powerpoint/2010/main" val="2132800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“Medicare &amp; You” Handbook at Medicare.gov</a:t>
            </a:r>
          </a:p>
        </p:txBody>
      </p:sp>
      <p:sp>
        <p:nvSpPr>
          <p:cNvPr id="3" name="Content Placeholder 2"/>
          <p:cNvSpPr>
            <a:spLocks noGrp="1"/>
          </p:cNvSpPr>
          <p:nvPr>
            <p:ph idx="1"/>
          </p:nvPr>
        </p:nvSpPr>
        <p:spPr>
          <a:xfrm>
            <a:off x="200723" y="1326996"/>
            <a:ext cx="8474926" cy="5531004"/>
          </a:xfrm>
        </p:spPr>
        <p:txBody>
          <a:bodyPr/>
          <a:lstStyle/>
          <a:p>
            <a:pPr marL="342900" marR="0" lvl="0" indent="-34290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Sign up to get your next “Medicare &amp; You” Handbook electronically. It has all the same information, but the electronic version is searchable, and available in large type and other formats.</a:t>
            </a:r>
          </a:p>
          <a:p>
            <a:pPr marL="342900" indent="-342900">
              <a:spcAft>
                <a:spcPts val="600"/>
              </a:spcAft>
              <a:buFont typeface="Symbol" panose="05050102010706020507" pitchFamily="18" charset="2"/>
              <a:buChar char=""/>
            </a:pPr>
            <a:r>
              <a:rPr lang="en-US" sz="2400" kern="100" dirty="0">
                <a:ea typeface="Times New Roman" panose="02020603050405020304" pitchFamily="18" charset="0"/>
                <a:cs typeface="Arial" panose="020B0604020202020204" pitchFamily="34" charset="0"/>
              </a:rPr>
              <a:t>The online version is updated throughout the year, so you’ll always have the most up-to-date information.</a:t>
            </a:r>
          </a:p>
          <a:p>
            <a:pPr marL="342900" marR="0" lvl="0" indent="-34290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You can view it anywhere you take your electronic device, like at your doctor’s office. </a:t>
            </a:r>
          </a:p>
          <a:p>
            <a:pPr marL="342900" marR="0" lvl="0" indent="-34290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If you change your mind later, you can always switch your settings back to “paper” in your Medicare account.  </a:t>
            </a:r>
            <a:endParaRPr lang="en-US" sz="2400" kern="100" dirty="0">
              <a:effectLst/>
              <a:ea typeface="Aptos" panose="020B0004020202020204" pitchFamily="34" charset="0"/>
              <a:cs typeface="Arial" panose="020B0604020202020204" pitchFamily="34" charset="0"/>
            </a:endParaRPr>
          </a:p>
          <a:p>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28</a:t>
            </a:fld>
            <a:endParaRPr lang="en-US" dirty="0"/>
          </a:p>
        </p:txBody>
      </p:sp>
    </p:spTree>
    <p:custDataLst>
      <p:tags r:id="rId1"/>
    </p:custDataLst>
    <p:extLst>
      <p:ext uri="{BB962C8B-B14F-4D97-AF65-F5344CB8AC3E}">
        <p14:creationId xmlns:p14="http://schemas.microsoft.com/office/powerpoint/2010/main" val="909027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ADD7-7FAA-03F6-E8DF-DF2474B40910}"/>
              </a:ext>
            </a:extLst>
          </p:cNvPr>
          <p:cNvSpPr>
            <a:spLocks noGrp="1"/>
          </p:cNvSpPr>
          <p:nvPr>
            <p:ph type="title"/>
          </p:nvPr>
        </p:nvSpPr>
        <p:spPr/>
        <p:txBody>
          <a:bodyPr>
            <a:normAutofit/>
          </a:bodyPr>
          <a:lstStyle/>
          <a:p>
            <a:pPr>
              <a:spcAft>
                <a:spcPts val="600"/>
              </a:spcAft>
            </a:pPr>
            <a:r>
              <a:rPr lang="en-US" sz="3200" dirty="0"/>
              <a:t>Find Medicare providers</a:t>
            </a:r>
          </a:p>
        </p:txBody>
      </p:sp>
      <p:sp>
        <p:nvSpPr>
          <p:cNvPr id="3" name="Text Placeholder 2">
            <a:extLst>
              <a:ext uri="{FF2B5EF4-FFF2-40B4-BE49-F238E27FC236}">
                <a16:creationId xmlns:a16="http://schemas.microsoft.com/office/drawing/2014/main" id="{C8277CDE-2444-7C8D-94A4-B8424043F284}"/>
              </a:ext>
            </a:extLst>
          </p:cNvPr>
          <p:cNvSpPr>
            <a:spLocks noGrp="1"/>
          </p:cNvSpPr>
          <p:nvPr>
            <p:ph type="body" sz="quarter" idx="13"/>
          </p:nvPr>
        </p:nvSpPr>
        <p:spPr>
          <a:xfrm>
            <a:off x="580429" y="1188244"/>
            <a:ext cx="8177809" cy="4167187"/>
          </a:xfrm>
        </p:spPr>
        <p:txBody>
          <a:bodyPr/>
          <a:lstStyle/>
          <a:p>
            <a:pPr>
              <a:spcAft>
                <a:spcPts val="600"/>
              </a:spcAft>
            </a:pPr>
            <a:r>
              <a:rPr lang="en-US" sz="2400" dirty="0"/>
              <a:t>Using doctors or other health care providers that accept Medicare can help save on out-of-pocket costs. </a:t>
            </a:r>
          </a:p>
          <a:p>
            <a:pPr>
              <a:spcAft>
                <a:spcPts val="600"/>
              </a:spcAft>
            </a:pPr>
            <a:r>
              <a:rPr lang="en-US" sz="2400" dirty="0"/>
              <a:t>To find out if your provider accepts Medicare, check with your provider or visit Medicare.gov/care-compare.</a:t>
            </a:r>
          </a:p>
          <a:p>
            <a:pPr>
              <a:spcAft>
                <a:spcPts val="600"/>
              </a:spcAft>
            </a:pPr>
            <a:r>
              <a:rPr lang="en-US" sz="2400" dirty="0"/>
              <a:t>Medicare typically doesn’t pay for items or services you get from a provider that’s opted out of Medicare. </a:t>
            </a:r>
          </a:p>
          <a:p>
            <a:pPr>
              <a:spcAft>
                <a:spcPts val="600"/>
              </a:spcAft>
            </a:pPr>
            <a:r>
              <a:rPr lang="en-US" sz="2400" dirty="0"/>
              <a:t>Visit </a:t>
            </a:r>
            <a:r>
              <a:rPr lang="en-US" sz="2400" dirty="0">
                <a:hlinkClick r:id="rId3"/>
              </a:rPr>
              <a:t>data.cms.gov/tools/provider-opt-out-affidavits-look-up-tool </a:t>
            </a:r>
            <a:r>
              <a:rPr lang="en-US" sz="2400" dirty="0"/>
              <a:t>to find providers that have opted out.</a:t>
            </a:r>
          </a:p>
          <a:p>
            <a:pPr marL="0" indent="0">
              <a:spcAft>
                <a:spcPts val="600"/>
              </a:spcAft>
              <a:buNone/>
            </a:pPr>
            <a:endParaRPr lang="en-US" sz="1800" dirty="0"/>
          </a:p>
        </p:txBody>
      </p:sp>
      <p:sp>
        <p:nvSpPr>
          <p:cNvPr id="5" name="Slide Number Placeholder 4">
            <a:extLst>
              <a:ext uri="{FF2B5EF4-FFF2-40B4-BE49-F238E27FC236}">
                <a16:creationId xmlns:a16="http://schemas.microsoft.com/office/drawing/2014/main" id="{0FA1FFE6-C133-2D0E-CFFA-EF0FCDF172C3}"/>
              </a:ext>
            </a:extLst>
          </p:cNvPr>
          <p:cNvSpPr>
            <a:spLocks noGrp="1"/>
          </p:cNvSpPr>
          <p:nvPr>
            <p:ph type="sldNum" sz="quarter" idx="12"/>
          </p:nvPr>
        </p:nvSpPr>
        <p:spPr>
          <a:xfrm>
            <a:off x="6457950" y="6356351"/>
            <a:ext cx="2057400" cy="365125"/>
          </a:xfrm>
        </p:spPr>
        <p:txBody>
          <a:bodyPr/>
          <a:lstStyle/>
          <a:p>
            <a:fld id="{48F63A3B-78C7-47BE-AE5E-E10140E04643}" type="slidenum">
              <a:rPr lang="en-US" smtClean="0"/>
              <a:pPr/>
              <a:t>29</a:t>
            </a:fld>
            <a:endParaRPr lang="en-US" dirty="0"/>
          </a:p>
        </p:txBody>
      </p:sp>
    </p:spTree>
    <p:custDataLst>
      <p:tags r:id="rId1"/>
    </p:custDataLst>
    <p:extLst>
      <p:ext uri="{BB962C8B-B14F-4D97-AF65-F5344CB8AC3E}">
        <p14:creationId xmlns:p14="http://schemas.microsoft.com/office/powerpoint/2010/main" val="538683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Medicare’s Open Enrollment Period</a:t>
            </a:r>
          </a:p>
        </p:txBody>
      </p:sp>
      <p:sp>
        <p:nvSpPr>
          <p:cNvPr id="7" name="Content Placeholder 6"/>
          <p:cNvSpPr>
            <a:spLocks noGrp="1"/>
          </p:cNvSpPr>
          <p:nvPr>
            <p:ph sz="half" idx="1"/>
          </p:nvPr>
        </p:nvSpPr>
        <p:spPr>
          <a:xfrm>
            <a:off x="695325" y="1846549"/>
            <a:ext cx="8312150" cy="3410523"/>
          </a:xfrm>
        </p:spPr>
        <p:txBody>
          <a:bodyPr>
            <a:normAutofit/>
          </a:bodyPr>
          <a:lstStyle/>
          <a:p>
            <a:pPr>
              <a:lnSpc>
                <a:spcPct val="150000"/>
              </a:lnSpc>
            </a:pPr>
            <a:r>
              <a:rPr lang="en-US" sz="2400" dirty="0">
                <a:cs typeface="Arial" panose="020B0604020202020204" pitchFamily="34" charset="0"/>
              </a:rPr>
              <a:t>Runs October 15 – December 7 every year</a:t>
            </a:r>
          </a:p>
          <a:p>
            <a:r>
              <a:rPr lang="en-US" sz="2400" dirty="0">
                <a:cs typeface="Arial" panose="020B0604020202020204" pitchFamily="34" charset="0"/>
              </a:rPr>
              <a:t>You can make changes to your health or drug coverage</a:t>
            </a:r>
          </a:p>
          <a:p>
            <a:r>
              <a:rPr lang="en-US" sz="2400" dirty="0">
                <a:cs typeface="Arial" panose="020B0604020202020204" pitchFamily="34" charset="0"/>
              </a:rPr>
              <a:t>Compare your options to find the right coverage for you</a:t>
            </a:r>
          </a:p>
          <a:p>
            <a:pPr lvl="1">
              <a:lnSpc>
                <a:spcPct val="150000"/>
              </a:lnSpc>
            </a:pPr>
            <a:endParaRPr lang="en-US" dirty="0">
              <a:latin typeface="Arial" panose="020B0604020202020204" pitchFamily="34" charset="0"/>
              <a:cs typeface="Arial" panose="020B0604020202020204" pitchFamily="34" charset="0"/>
            </a:endParaRPr>
          </a:p>
          <a:p>
            <a:pPr marL="341313" lvl="0" indent="-331788"/>
            <a:endParaRPr lang="en-US" sz="2400" dirty="0">
              <a:solidFill>
                <a:prstClr val="black"/>
              </a:solidFill>
            </a:endParaRPr>
          </a:p>
        </p:txBody>
      </p:sp>
      <p:sp>
        <p:nvSpPr>
          <p:cNvPr id="3" name="Slide Number Placeholder 5">
            <a:extLst>
              <a:ext uri="{FF2B5EF4-FFF2-40B4-BE49-F238E27FC236}">
                <a16:creationId xmlns:a16="http://schemas.microsoft.com/office/drawing/2014/main" id="{0CFFE210-8B6E-BAEC-5777-FEA44F84AE3D}"/>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3</a:t>
            </a:fld>
            <a:endParaRPr lang="en-US" dirty="0"/>
          </a:p>
        </p:txBody>
      </p:sp>
    </p:spTree>
    <p:custDataLst>
      <p:tags r:id="rId1"/>
    </p:custDataLst>
    <p:extLst>
      <p:ext uri="{BB962C8B-B14F-4D97-AF65-F5344CB8AC3E}">
        <p14:creationId xmlns:p14="http://schemas.microsoft.com/office/powerpoint/2010/main" val="1612832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B7AE-00A2-78BC-FAA5-C27C12773AA5}"/>
              </a:ext>
            </a:extLst>
          </p:cNvPr>
          <p:cNvSpPr>
            <a:spLocks noGrp="1"/>
          </p:cNvSpPr>
          <p:nvPr>
            <p:ph type="title"/>
          </p:nvPr>
        </p:nvSpPr>
        <p:spPr/>
        <p:txBody>
          <a:bodyPr>
            <a:normAutofit/>
          </a:bodyPr>
          <a:lstStyle/>
          <a:p>
            <a:r>
              <a:rPr lang="en-US" sz="3200" dirty="0"/>
              <a:t>Innovate with Medicare</a:t>
            </a:r>
          </a:p>
        </p:txBody>
      </p:sp>
      <p:sp>
        <p:nvSpPr>
          <p:cNvPr id="3" name="Text Placeholder 2">
            <a:extLst>
              <a:ext uri="{FF2B5EF4-FFF2-40B4-BE49-F238E27FC236}">
                <a16:creationId xmlns:a16="http://schemas.microsoft.com/office/drawing/2014/main" id="{9C871CF3-D296-BE8E-CD66-84643B92928C}"/>
              </a:ext>
            </a:extLst>
          </p:cNvPr>
          <p:cNvSpPr>
            <a:spLocks noGrp="1"/>
          </p:cNvSpPr>
          <p:nvPr>
            <p:ph type="body" sz="quarter" idx="13"/>
          </p:nvPr>
        </p:nvSpPr>
        <p:spPr>
          <a:xfrm>
            <a:off x="404514" y="1345406"/>
            <a:ext cx="8334971" cy="4167187"/>
          </a:xfrm>
        </p:spPr>
        <p:txBody>
          <a:bodyPr/>
          <a:lstStyle/>
          <a:p>
            <a:r>
              <a:rPr lang="en-US" sz="2400" dirty="0"/>
              <a:t>Medicare regularly develops demonstrations and pilot programs (known as models) to test and measure how well potential changes work. These initiatives focus on areas like quality of care, provider performance, and patient experience.</a:t>
            </a:r>
          </a:p>
          <a:p>
            <a:r>
              <a:rPr lang="en-US" sz="2400" dirty="0"/>
              <a:t>You may be able to participate in current models, like the Medicare Diabetes Prevention Program (helps you prevent type 2 diabetes) and the Guiding an Improved Dementia Experience Model (care to support people with dementia). </a:t>
            </a:r>
          </a:p>
          <a:p>
            <a:r>
              <a:rPr lang="en-US" sz="2400" dirty="0"/>
              <a:t>Ask your doctor if they participate in these models. </a:t>
            </a:r>
          </a:p>
          <a:p>
            <a:r>
              <a:rPr lang="en-US" sz="2400" dirty="0"/>
              <a:t>To learn more about current or future models, visit cms.gov/priorities/innovation/models or call 1-800-MEDICARE (1‑800‑633‑4227). TTY users can call 1‑877‑486‑2048.</a:t>
            </a:r>
          </a:p>
        </p:txBody>
      </p:sp>
      <p:sp>
        <p:nvSpPr>
          <p:cNvPr id="6" name="Slide Number Placeholder 5">
            <a:extLst>
              <a:ext uri="{FF2B5EF4-FFF2-40B4-BE49-F238E27FC236}">
                <a16:creationId xmlns:a16="http://schemas.microsoft.com/office/drawing/2014/main" id="{5C11F67A-2701-1AE6-D483-4DCF6B3C21B3}"/>
              </a:ext>
            </a:extLst>
          </p:cNvPr>
          <p:cNvSpPr>
            <a:spLocks noGrp="1"/>
          </p:cNvSpPr>
          <p:nvPr>
            <p:ph type="sldNum" sz="quarter" idx="12"/>
          </p:nvPr>
        </p:nvSpPr>
        <p:spPr/>
        <p:txBody>
          <a:bodyPr/>
          <a:lstStyle/>
          <a:p>
            <a:fld id="{10899F78-7FAB-42CE-8794-66D9398DED0A}" type="slidenum">
              <a:rPr lang="en-US" smtClean="0"/>
              <a:pPr/>
              <a:t>30</a:t>
            </a:fld>
            <a:endParaRPr lang="en-US" dirty="0"/>
          </a:p>
        </p:txBody>
      </p:sp>
    </p:spTree>
    <p:custDataLst>
      <p:tags r:id="rId1"/>
    </p:custDataLst>
    <p:extLst>
      <p:ext uri="{BB962C8B-B14F-4D97-AF65-F5344CB8AC3E}">
        <p14:creationId xmlns:p14="http://schemas.microsoft.com/office/powerpoint/2010/main" val="4246539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Arial" panose="020B0604020202020204" pitchFamily="34" charset="0"/>
              </a:rPr>
              <a:t>Resources</a:t>
            </a:r>
          </a:p>
        </p:txBody>
      </p:sp>
      <p:sp>
        <p:nvSpPr>
          <p:cNvPr id="3" name="Content Placeholder 2"/>
          <p:cNvSpPr>
            <a:spLocks noGrp="1"/>
          </p:cNvSpPr>
          <p:nvPr>
            <p:ph idx="1"/>
          </p:nvPr>
        </p:nvSpPr>
        <p:spPr>
          <a:xfrm>
            <a:off x="628650" y="1695141"/>
            <a:ext cx="7782157" cy="4661210"/>
          </a:xfrm>
        </p:spPr>
        <p:txBody>
          <a:bodyPr>
            <a:normAutofit/>
          </a:bodyPr>
          <a:lstStyle/>
          <a:p>
            <a:r>
              <a:rPr lang="en-US" sz="2800" b="1" dirty="0">
                <a:cs typeface="Arial" panose="020B0604020202020204" pitchFamily="34" charset="0"/>
                <a:hlinkClick r:id="rId4"/>
              </a:rPr>
              <a:t>Medicare.gov</a:t>
            </a:r>
            <a:r>
              <a:rPr lang="en-US" sz="2800" b="1" dirty="0">
                <a:cs typeface="Arial" panose="020B0604020202020204" pitchFamily="34" charset="0"/>
              </a:rPr>
              <a:t> </a:t>
            </a:r>
          </a:p>
          <a:p>
            <a:endParaRPr lang="en-US" sz="2800" b="1" dirty="0">
              <a:cs typeface="Arial" panose="020B0604020202020204" pitchFamily="34" charset="0"/>
            </a:endParaRPr>
          </a:p>
          <a:p>
            <a:r>
              <a:rPr lang="en-US" sz="2800" b="1" dirty="0">
                <a:cs typeface="Arial" panose="020B0604020202020204" pitchFamily="34" charset="0"/>
              </a:rPr>
              <a:t>1-800-MEDICARE </a:t>
            </a:r>
            <a:r>
              <a:rPr lang="en-US" sz="2800" dirty="0">
                <a:cs typeface="Arial" panose="020B0604020202020204" pitchFamily="34" charset="0"/>
              </a:rPr>
              <a:t>(800-633-4227) </a:t>
            </a:r>
          </a:p>
          <a:p>
            <a:pPr lvl="1"/>
            <a:r>
              <a:rPr lang="en-US" sz="2400" dirty="0">
                <a:cs typeface="Arial" panose="020B0604020202020204" pitchFamily="34" charset="0"/>
              </a:rPr>
              <a:t>Available 24 hours a day, including weekends </a:t>
            </a:r>
          </a:p>
          <a:p>
            <a:pPr lvl="1"/>
            <a:r>
              <a:rPr lang="en-US" sz="2400" dirty="0">
                <a:cs typeface="Arial" panose="020B0604020202020204" pitchFamily="34" charset="0"/>
              </a:rPr>
              <a:t>Offers help comparing and enrolling in Medicare Advantage or Drug Plans and supporting ongoing insurance needs</a:t>
            </a:r>
          </a:p>
          <a:p>
            <a:pPr lvl="1"/>
            <a:r>
              <a:rPr lang="en-US" sz="2400" dirty="0">
                <a:cs typeface="Arial" panose="020B0604020202020204" pitchFamily="34" charset="0"/>
              </a:rPr>
              <a:t>If you need help in a language other than English or Spanish, let the customer service representative know</a:t>
            </a:r>
          </a:p>
          <a:p>
            <a:pPr lvl="1"/>
            <a:r>
              <a:rPr lang="en-US" sz="2400" dirty="0">
                <a:cs typeface="Arial" panose="020B0604020202020204" pitchFamily="34" charset="0"/>
              </a:rPr>
              <a:t>TTY 1-877-486-2048</a:t>
            </a:r>
          </a:p>
          <a:p>
            <a:endParaRPr lang="en-US" dirty="0">
              <a:latin typeface="Arial" panose="020B0604020202020204" pitchFamily="34" charset="0"/>
              <a:cs typeface="Arial" panose="020B0604020202020204" pitchFamily="34" charset="0"/>
            </a:endParaRPr>
          </a:p>
        </p:txBody>
      </p:sp>
      <p:sp>
        <p:nvSpPr>
          <p:cNvPr id="8" name="Slide Number Placeholder 7"/>
          <p:cNvSpPr>
            <a:spLocks noGrp="1"/>
          </p:cNvSpPr>
          <p:nvPr>
            <p:ph type="sldNum" sz="quarter" idx="12"/>
          </p:nvPr>
        </p:nvSpPr>
        <p:spPr/>
        <p:txBody>
          <a:bodyPr/>
          <a:lstStyle/>
          <a:p>
            <a:fld id="{F62912B7-67D0-4C7F-B2EE-F336CB0BE48F}" type="slidenum">
              <a:rPr lang="en-US" smtClean="0">
                <a:solidFill>
                  <a:prstClr val="black">
                    <a:tint val="75000"/>
                  </a:prstClr>
                </a:solidFill>
              </a:rPr>
              <a:pPr/>
              <a:t>31</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238259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 Health Insurance Assistance Program (SHIP)</a:t>
            </a:r>
          </a:p>
        </p:txBody>
      </p:sp>
      <p:sp>
        <p:nvSpPr>
          <p:cNvPr id="3" name="Content Placeholder 2"/>
          <p:cNvSpPr>
            <a:spLocks noGrp="1"/>
          </p:cNvSpPr>
          <p:nvPr>
            <p:ph idx="1"/>
          </p:nvPr>
        </p:nvSpPr>
        <p:spPr>
          <a:xfrm>
            <a:off x="769434" y="1565882"/>
            <a:ext cx="7745916" cy="4550808"/>
          </a:xfrm>
        </p:spPr>
        <p:txBody>
          <a:bodyPr/>
          <a:lstStyle/>
          <a:p>
            <a:pPr marL="0" indent="0">
              <a:buNone/>
            </a:pPr>
            <a:r>
              <a:rPr lang="en-US" sz="2800" dirty="0">
                <a:cs typeface="Arial" panose="020B0604020202020204" pitchFamily="34" charset="0"/>
              </a:rPr>
              <a:t>SHIP is a national program that offers free, personalized health insurance counseling to people with Medicare, their families, and caregivers to help them make informed decisions about their care and benefits. </a:t>
            </a:r>
          </a:p>
          <a:p>
            <a:pPr marL="0" indent="0">
              <a:buNone/>
            </a:pPr>
            <a:endParaRPr lang="en-US" sz="2800" dirty="0">
              <a:cs typeface="Arial" panose="020B0604020202020204" pitchFamily="34" charset="0"/>
            </a:endParaRPr>
          </a:p>
          <a:p>
            <a:r>
              <a:rPr lang="en-US" sz="2800" i="1" dirty="0">
                <a:highlight>
                  <a:srgbClr val="FFFF00"/>
                </a:highlight>
                <a:cs typeface="Arial" panose="020B0604020202020204" pitchFamily="34" charset="0"/>
              </a:rPr>
              <a:t>[insert state specific contact info]</a:t>
            </a:r>
          </a:p>
          <a:p>
            <a:r>
              <a:rPr lang="en-US" sz="2800" dirty="0">
                <a:cs typeface="Arial" panose="020B0604020202020204" pitchFamily="34" charset="0"/>
              </a:rPr>
              <a:t>Visit Shiphelp.org for locations near you</a:t>
            </a:r>
          </a:p>
        </p:txBody>
      </p:sp>
      <p:sp>
        <p:nvSpPr>
          <p:cNvPr id="6" name="Slide Number Placeholder 5"/>
          <p:cNvSpPr>
            <a:spLocks noGrp="1"/>
          </p:cNvSpPr>
          <p:nvPr>
            <p:ph type="sldNum" sz="quarter" idx="12"/>
          </p:nvPr>
        </p:nvSpPr>
        <p:spPr/>
        <p:txBody>
          <a:bodyPr/>
          <a:lstStyle/>
          <a:p>
            <a:fld id="{D60A6685-DBF6-4C41-A0CC-AA9EA7A85A20}" type="slidenum">
              <a:rPr lang="en-US" smtClean="0"/>
              <a:t>32</a:t>
            </a:fld>
            <a:endParaRPr lang="en-US" dirty="0"/>
          </a:p>
        </p:txBody>
      </p:sp>
    </p:spTree>
    <p:custDataLst>
      <p:tags r:id="rId1"/>
    </p:custDataLst>
    <p:extLst>
      <p:ext uri="{BB962C8B-B14F-4D97-AF65-F5344CB8AC3E}">
        <p14:creationId xmlns:p14="http://schemas.microsoft.com/office/powerpoint/2010/main" val="1186317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Contact Information</a:t>
            </a:r>
          </a:p>
        </p:txBody>
      </p:sp>
      <p:sp>
        <p:nvSpPr>
          <p:cNvPr id="10" name="Slide Number Placeholder 9"/>
          <p:cNvSpPr>
            <a:spLocks noGrp="1"/>
          </p:cNvSpPr>
          <p:nvPr>
            <p:ph type="sldNum" sz="quarter" idx="12"/>
          </p:nvPr>
        </p:nvSpPr>
        <p:spPr/>
        <p:txBody>
          <a:bodyPr/>
          <a:lstStyle/>
          <a:p>
            <a:fld id="{D60A6685-DBF6-4C41-A0CC-AA9EA7A85A20}" type="slidenum">
              <a:rPr lang="en-US" smtClean="0"/>
              <a:t>33</a:t>
            </a:fld>
            <a:endParaRPr lang="en-US" dirty="0"/>
          </a:p>
        </p:txBody>
      </p:sp>
      <p:sp>
        <p:nvSpPr>
          <p:cNvPr id="4" name="TextBox 3">
            <a:extLst>
              <a:ext uri="{FF2B5EF4-FFF2-40B4-BE49-F238E27FC236}">
                <a16:creationId xmlns:a16="http://schemas.microsoft.com/office/drawing/2014/main" id="{C04CB6D8-8737-4B45-8186-20353443215F}"/>
              </a:ext>
            </a:extLst>
          </p:cNvPr>
          <p:cNvSpPr txBox="1"/>
          <p:nvPr/>
        </p:nvSpPr>
        <p:spPr>
          <a:xfrm>
            <a:off x="1237674" y="2687782"/>
            <a:ext cx="6363854" cy="461665"/>
          </a:xfrm>
          <a:prstGeom prst="rect">
            <a:avLst/>
          </a:prstGeom>
          <a:noFill/>
        </p:spPr>
        <p:txBody>
          <a:bodyPr wrap="square" rtlCol="0">
            <a:spAutoFit/>
          </a:bodyPr>
          <a:lstStyle/>
          <a:p>
            <a:r>
              <a:rPr lang="en-US" dirty="0"/>
              <a:t>                    </a:t>
            </a:r>
            <a:r>
              <a:rPr lang="en-US" sz="2400" dirty="0">
                <a:highlight>
                  <a:srgbClr val="FFFF00"/>
                </a:highlight>
                <a:cs typeface="Arial" panose="020B0604020202020204" pitchFamily="34" charset="0"/>
              </a:rPr>
              <a:t>[insert presenter’s contact info] </a:t>
            </a:r>
          </a:p>
        </p:txBody>
      </p:sp>
    </p:spTree>
    <p:custDataLst>
      <p:tags r:id="rId1"/>
    </p:custDataLst>
    <p:extLst>
      <p:ext uri="{BB962C8B-B14F-4D97-AF65-F5344CB8AC3E}">
        <p14:creationId xmlns:p14="http://schemas.microsoft.com/office/powerpoint/2010/main" val="906330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Disclaimer</a:t>
            </a:r>
          </a:p>
        </p:txBody>
      </p:sp>
      <p:sp>
        <p:nvSpPr>
          <p:cNvPr id="10" name="Slide Number Placeholder 9"/>
          <p:cNvSpPr>
            <a:spLocks noGrp="1"/>
          </p:cNvSpPr>
          <p:nvPr>
            <p:ph type="sldNum" sz="quarter" idx="12"/>
          </p:nvPr>
        </p:nvSpPr>
        <p:spPr/>
        <p:txBody>
          <a:bodyPr/>
          <a:lstStyle/>
          <a:p>
            <a:fld id="{D60A6685-DBF6-4C41-A0CC-AA9EA7A85A20}" type="slidenum">
              <a:rPr lang="en-US" smtClean="0"/>
              <a:t>34</a:t>
            </a:fld>
            <a:endParaRPr lang="en-US" dirty="0"/>
          </a:p>
        </p:txBody>
      </p:sp>
      <p:sp>
        <p:nvSpPr>
          <p:cNvPr id="3" name="TextBox 2">
            <a:extLst>
              <a:ext uri="{FF2B5EF4-FFF2-40B4-BE49-F238E27FC236}">
                <a16:creationId xmlns:a16="http://schemas.microsoft.com/office/drawing/2014/main" id="{F56B149C-C405-4434-A682-03A64D45B137}"/>
              </a:ext>
            </a:extLst>
          </p:cNvPr>
          <p:cNvSpPr txBox="1"/>
          <p:nvPr/>
        </p:nvSpPr>
        <p:spPr>
          <a:xfrm>
            <a:off x="699042" y="1351508"/>
            <a:ext cx="7745916" cy="4324261"/>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400" dirty="0">
                <a:cs typeface="Arial" panose="020B0604020202020204" pitchFamily="34" charset="0"/>
              </a:rPr>
              <a:t>This information is current at the time of presentation, but the Medicare policy is subject to change. </a:t>
            </a:r>
          </a:p>
          <a:p>
            <a:pPr marL="342900" indent="-342900">
              <a:spcBef>
                <a:spcPts val="600"/>
              </a:spcBef>
              <a:spcAft>
                <a:spcPts val="600"/>
              </a:spcAft>
              <a:buFont typeface="Arial" panose="020B0604020202020204" pitchFamily="34" charset="0"/>
              <a:buChar char="•"/>
            </a:pPr>
            <a:r>
              <a:rPr lang="en-US" sz="2400" dirty="0">
                <a:cs typeface="Arial" panose="020B0604020202020204" pitchFamily="34" charset="0"/>
              </a:rPr>
              <a:t>The contents of this document don’t have the force and effect of law and aren’t meant to bind the public in any way, unless specifically incorporated into a contract. </a:t>
            </a:r>
          </a:p>
          <a:p>
            <a:pPr marL="342900" indent="-342900">
              <a:spcBef>
                <a:spcPts val="600"/>
              </a:spcBef>
              <a:spcAft>
                <a:spcPts val="600"/>
              </a:spcAft>
              <a:buFont typeface="Arial" panose="020B0604020202020204" pitchFamily="34" charset="0"/>
              <a:buChar char="•"/>
            </a:pPr>
            <a:r>
              <a:rPr lang="en-US" sz="2400" dirty="0">
                <a:cs typeface="Arial" panose="020B0604020202020204" pitchFamily="34" charset="0"/>
              </a:rPr>
              <a:t>This document is intended only to provide clarity to the public regarding existing requirements under the law. </a:t>
            </a:r>
          </a:p>
          <a:p>
            <a:pPr marL="342900" indent="-342900">
              <a:spcBef>
                <a:spcPts val="600"/>
              </a:spcBef>
              <a:spcAft>
                <a:spcPts val="600"/>
              </a:spcAft>
              <a:buFont typeface="Arial" panose="020B0604020202020204" pitchFamily="34" charset="0"/>
              <a:buChar char="•"/>
            </a:pPr>
            <a:r>
              <a:rPr lang="en-US" sz="2400" dirty="0">
                <a:cs typeface="Arial" panose="020B0604020202020204" pitchFamily="34" charset="0"/>
              </a:rPr>
              <a:t>This communication was printed, published, or produced and disseminated at U.S. taxpayer expense.</a:t>
            </a:r>
          </a:p>
          <a:p>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99433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Review Your Annual Notice of Change</a:t>
            </a:r>
          </a:p>
        </p:txBody>
      </p:sp>
      <p:sp>
        <p:nvSpPr>
          <p:cNvPr id="6" name="Slide Number Placeholder 5"/>
          <p:cNvSpPr>
            <a:spLocks noGrp="1"/>
          </p:cNvSpPr>
          <p:nvPr>
            <p:ph type="sldNum" sz="quarter" idx="12"/>
          </p:nvPr>
        </p:nvSpPr>
        <p:spPr/>
        <p:txBody>
          <a:bodyPr/>
          <a:lstStyle/>
          <a:p>
            <a:fld id="{D60A6685-DBF6-4C41-A0CC-AA9EA7A85A20}" type="slidenum">
              <a:rPr lang="en-US" smtClean="0"/>
              <a:t>4</a:t>
            </a:fld>
            <a:endParaRPr lang="en-US" dirty="0"/>
          </a:p>
        </p:txBody>
      </p:sp>
      <p:sp>
        <p:nvSpPr>
          <p:cNvPr id="7" name="TextBox 6">
            <a:extLst>
              <a:ext uri="{FF2B5EF4-FFF2-40B4-BE49-F238E27FC236}">
                <a16:creationId xmlns:a16="http://schemas.microsoft.com/office/drawing/2014/main" id="{BD0CA18D-41BF-4FC7-B2E6-0DD9B0E8AF5D}"/>
              </a:ext>
            </a:extLst>
          </p:cNvPr>
          <p:cNvSpPr txBox="1"/>
          <p:nvPr/>
        </p:nvSpPr>
        <p:spPr>
          <a:xfrm>
            <a:off x="628650" y="1612312"/>
            <a:ext cx="7886700" cy="2923877"/>
          </a:xfrm>
          <a:prstGeom prst="rect">
            <a:avLst/>
          </a:prstGeom>
          <a:noFill/>
        </p:spPr>
        <p:txBody>
          <a:bodyPr wrap="square" rtlCol="0">
            <a:spAutoFit/>
          </a:bodyPr>
          <a:lstStyle/>
          <a:p>
            <a:pPr>
              <a:spcBef>
                <a:spcPts val="600"/>
              </a:spcBef>
              <a:spcAft>
                <a:spcPts val="600"/>
              </a:spcAft>
            </a:pPr>
            <a:r>
              <a:rPr lang="en-US" sz="2400" dirty="0">
                <a:cs typeface="Arial" panose="020B0604020202020204" pitchFamily="34" charset="0"/>
              </a:rPr>
              <a:t>Review your plan’s Annual Notice of Change (ANOC) documents to learn about changes in 2026:</a:t>
            </a:r>
          </a:p>
          <a:p>
            <a:pPr marL="1371600" lvl="2" indent="-457200">
              <a:spcBef>
                <a:spcPts val="600"/>
              </a:spcBef>
              <a:spcAft>
                <a:spcPts val="600"/>
              </a:spcAft>
              <a:buFont typeface="Wingdings" panose="05000000000000000000" pitchFamily="2" charset="2"/>
              <a:buChar char="§"/>
            </a:pPr>
            <a:r>
              <a:rPr lang="en-US" sz="2400" dirty="0">
                <a:cs typeface="Arial" panose="020B0604020202020204" pitchFamily="34" charset="0"/>
              </a:rPr>
              <a:t>Costs</a:t>
            </a:r>
          </a:p>
          <a:p>
            <a:pPr marL="1371600" lvl="2" indent="-457200">
              <a:spcBef>
                <a:spcPts val="600"/>
              </a:spcBef>
              <a:spcAft>
                <a:spcPts val="600"/>
              </a:spcAft>
              <a:buFont typeface="Wingdings" panose="05000000000000000000" pitchFamily="2" charset="2"/>
              <a:buChar char="§"/>
            </a:pPr>
            <a:r>
              <a:rPr lang="en-US" sz="2400" dirty="0">
                <a:cs typeface="Arial" panose="020B0604020202020204" pitchFamily="34" charset="0"/>
              </a:rPr>
              <a:t>Benefits and coverage rules</a:t>
            </a:r>
          </a:p>
          <a:p>
            <a:pPr marL="1371600" lvl="2" indent="-457200">
              <a:spcBef>
                <a:spcPts val="600"/>
              </a:spcBef>
              <a:spcAft>
                <a:spcPts val="600"/>
              </a:spcAft>
              <a:buFont typeface="Wingdings" panose="05000000000000000000" pitchFamily="2" charset="2"/>
              <a:buChar char="§"/>
            </a:pPr>
            <a:r>
              <a:rPr lang="en-US" sz="2400" dirty="0">
                <a:cs typeface="Arial" panose="020B0604020202020204" pitchFamily="34" charset="0"/>
              </a:rPr>
              <a:t>Drug formulary (list of covered drugs)</a:t>
            </a:r>
          </a:p>
          <a:p>
            <a:pPr marL="1371600" lvl="2" indent="-457200">
              <a:spcBef>
                <a:spcPts val="600"/>
              </a:spcBef>
              <a:spcAft>
                <a:spcPts val="600"/>
              </a:spcAft>
              <a:buFont typeface="Wingdings" panose="05000000000000000000" pitchFamily="2" charset="2"/>
              <a:buChar char="§"/>
            </a:pPr>
            <a:r>
              <a:rPr lang="en-US" sz="2400" dirty="0">
                <a:cs typeface="Arial" panose="020B0604020202020204" pitchFamily="34" charset="0"/>
              </a:rPr>
              <a:t>Provider and pharmacy networks</a:t>
            </a:r>
          </a:p>
        </p:txBody>
      </p:sp>
    </p:spTree>
    <p:custDataLst>
      <p:tags r:id="rId1"/>
    </p:custDataLst>
    <p:extLst>
      <p:ext uri="{BB962C8B-B14F-4D97-AF65-F5344CB8AC3E}">
        <p14:creationId xmlns:p14="http://schemas.microsoft.com/office/powerpoint/2010/main" val="1685835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Open Enrollment: What You Can Do</a:t>
            </a:r>
          </a:p>
        </p:txBody>
      </p:sp>
      <p:sp>
        <p:nvSpPr>
          <p:cNvPr id="6" name="Slide Number Placeholder 5"/>
          <p:cNvSpPr>
            <a:spLocks noGrp="1"/>
          </p:cNvSpPr>
          <p:nvPr>
            <p:ph type="sldNum" sz="quarter" idx="12"/>
          </p:nvPr>
        </p:nvSpPr>
        <p:spPr/>
        <p:txBody>
          <a:bodyPr/>
          <a:lstStyle/>
          <a:p>
            <a:fld id="{D60A6685-DBF6-4C41-A0CC-AA9EA7A85A20}" type="slidenum">
              <a:rPr lang="en-US" smtClean="0"/>
              <a:t>5</a:t>
            </a:fld>
            <a:endParaRPr lang="en-US" dirty="0"/>
          </a:p>
        </p:txBody>
      </p:sp>
      <p:sp>
        <p:nvSpPr>
          <p:cNvPr id="7" name="TextBox 6">
            <a:extLst>
              <a:ext uri="{FF2B5EF4-FFF2-40B4-BE49-F238E27FC236}">
                <a16:creationId xmlns:a16="http://schemas.microsoft.com/office/drawing/2014/main" id="{BD0CA18D-41BF-4FC7-B2E6-0DD9B0E8AF5D}"/>
              </a:ext>
            </a:extLst>
          </p:cNvPr>
          <p:cNvSpPr txBox="1"/>
          <p:nvPr/>
        </p:nvSpPr>
        <p:spPr>
          <a:xfrm>
            <a:off x="785268" y="1855317"/>
            <a:ext cx="7573464" cy="2989729"/>
          </a:xfrm>
          <a:prstGeom prst="rect">
            <a:avLst/>
          </a:prstGeom>
          <a:noFill/>
        </p:spPr>
        <p:txBody>
          <a:bodyPr wrap="square" rtlCol="0">
            <a:spAutoFit/>
          </a:bodyPr>
          <a:lstStyle/>
          <a:p>
            <a:pPr marL="457200" indent="-457200">
              <a:spcBef>
                <a:spcPts val="600"/>
              </a:spcBef>
              <a:spcAft>
                <a:spcPts val="600"/>
              </a:spcAft>
              <a:buFont typeface="Wingdings" panose="05000000000000000000" pitchFamily="2" charset="2"/>
              <a:buChar char="§"/>
            </a:pPr>
            <a:r>
              <a:rPr lang="en-US" sz="2400" dirty="0">
                <a:cs typeface="Arial" panose="020B0604020202020204" pitchFamily="34" charset="0"/>
              </a:rPr>
              <a:t>Join a new Medicare Advantage (MA) plan </a:t>
            </a:r>
          </a:p>
          <a:p>
            <a:pPr marL="457200" indent="-457200">
              <a:spcBef>
                <a:spcPts val="600"/>
              </a:spcBef>
              <a:spcAft>
                <a:spcPts val="600"/>
              </a:spcAft>
              <a:buFont typeface="Wingdings" panose="05000000000000000000" pitchFamily="2" charset="2"/>
              <a:buChar char="§"/>
            </a:pPr>
            <a:r>
              <a:rPr lang="en-US" sz="2400" dirty="0">
                <a:cs typeface="Arial" panose="020B0604020202020204" pitchFamily="34" charset="0"/>
              </a:rPr>
              <a:t>Join a new Part D drug plan</a:t>
            </a:r>
          </a:p>
          <a:p>
            <a:pPr marL="457200" indent="-457200">
              <a:spcBef>
                <a:spcPts val="600"/>
              </a:spcBef>
              <a:spcAft>
                <a:spcPts val="600"/>
              </a:spcAft>
              <a:buFont typeface="Wingdings" panose="05000000000000000000" pitchFamily="2" charset="2"/>
              <a:buChar char="§"/>
            </a:pPr>
            <a:r>
              <a:rPr lang="en-US" sz="2400" dirty="0">
                <a:cs typeface="Arial" panose="020B0604020202020204" pitchFamily="34" charset="0"/>
              </a:rPr>
              <a:t>Switch from Original Medicare to MA</a:t>
            </a:r>
          </a:p>
          <a:p>
            <a:pPr marL="457200" indent="-457200">
              <a:spcBef>
                <a:spcPts val="600"/>
              </a:spcBef>
              <a:spcAft>
                <a:spcPts val="600"/>
              </a:spcAft>
              <a:buFont typeface="Wingdings" panose="05000000000000000000" pitchFamily="2" charset="2"/>
              <a:buChar char="§"/>
            </a:pPr>
            <a:r>
              <a:rPr lang="en-US" sz="2400" dirty="0">
                <a:cs typeface="Arial" panose="020B0604020202020204" pitchFamily="34" charset="0"/>
              </a:rPr>
              <a:t>Switch from MA to Original Medicare (with or without a Part D plan) </a:t>
            </a:r>
          </a:p>
          <a:p>
            <a:pPr marL="457200" indent="-457200">
              <a:spcBef>
                <a:spcPts val="600"/>
              </a:spcBef>
              <a:spcAft>
                <a:spcPts val="600"/>
              </a:spcAft>
              <a:buFont typeface="Wingdings" panose="05000000000000000000" pitchFamily="2" charset="2"/>
              <a:buChar char="§"/>
            </a:pPr>
            <a:r>
              <a:rPr lang="en-US" sz="2400" dirty="0">
                <a:cs typeface="Arial" panose="020B0604020202020204" pitchFamily="34" charset="0"/>
              </a:rPr>
              <a:t>Changes effective January 1, 2026</a:t>
            </a:r>
          </a:p>
        </p:txBody>
      </p:sp>
    </p:spTree>
    <p:custDataLst>
      <p:tags r:id="rId1"/>
    </p:custDataLst>
    <p:extLst>
      <p:ext uri="{BB962C8B-B14F-4D97-AF65-F5344CB8AC3E}">
        <p14:creationId xmlns:p14="http://schemas.microsoft.com/office/powerpoint/2010/main" val="3516008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Medicare Advantage Considerations</a:t>
            </a:r>
          </a:p>
        </p:txBody>
      </p:sp>
      <p:sp>
        <p:nvSpPr>
          <p:cNvPr id="6" name="Slide Number Placeholder 5"/>
          <p:cNvSpPr>
            <a:spLocks noGrp="1"/>
          </p:cNvSpPr>
          <p:nvPr>
            <p:ph type="sldNum" sz="quarter" idx="12"/>
          </p:nvPr>
        </p:nvSpPr>
        <p:spPr/>
        <p:txBody>
          <a:bodyPr/>
          <a:lstStyle/>
          <a:p>
            <a:fld id="{D60A6685-DBF6-4C41-A0CC-AA9EA7A85A20}" type="slidenum">
              <a:rPr lang="en-US" smtClean="0"/>
              <a:t>6</a:t>
            </a:fld>
            <a:endParaRPr lang="en-US" dirty="0"/>
          </a:p>
        </p:txBody>
      </p:sp>
      <p:sp>
        <p:nvSpPr>
          <p:cNvPr id="7" name="TextBox 6">
            <a:extLst>
              <a:ext uri="{FF2B5EF4-FFF2-40B4-BE49-F238E27FC236}">
                <a16:creationId xmlns:a16="http://schemas.microsoft.com/office/drawing/2014/main" id="{BD0CA18D-41BF-4FC7-B2E6-0DD9B0E8AF5D}"/>
              </a:ext>
            </a:extLst>
          </p:cNvPr>
          <p:cNvSpPr txBox="1"/>
          <p:nvPr/>
        </p:nvSpPr>
        <p:spPr>
          <a:xfrm>
            <a:off x="390263" y="1733547"/>
            <a:ext cx="8363473" cy="4555093"/>
          </a:xfrm>
          <a:prstGeom prst="rect">
            <a:avLst/>
          </a:prstGeom>
          <a:noFill/>
        </p:spPr>
        <p:txBody>
          <a:bodyPr wrap="square" rtlCol="0">
            <a:spAutoFit/>
          </a:bodyPr>
          <a:lstStyle/>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Check if the plan includes Medicare drug coverage</a:t>
            </a:r>
          </a:p>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Review a plan’s estimated total costs to you, including premium, deductible, and other out-of-pocket costs</a:t>
            </a:r>
          </a:p>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Check if the plan offers extra benefits, like vision, hearing, or dental coverage</a:t>
            </a:r>
          </a:p>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See if your health care providers are in the plan’s network</a:t>
            </a:r>
          </a:p>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Check star ratings to see how Medicare and other people with Medicare rated the plan’s care and services </a:t>
            </a:r>
          </a:p>
          <a:p>
            <a:pPr marL="346075" indent="-346075" defTabSz="685800">
              <a:spcBef>
                <a:spcPts val="600"/>
              </a:spcBef>
              <a:spcAft>
                <a:spcPts val="600"/>
              </a:spcAft>
              <a:buFont typeface="Wingdings" panose="05000000000000000000" pitchFamily="2" charset="2"/>
              <a:buChar char="§"/>
            </a:pPr>
            <a:r>
              <a:rPr lang="en-US" sz="2400" dirty="0">
                <a:cs typeface="Arial" panose="020B0604020202020204" pitchFamily="34" charset="0"/>
              </a:rPr>
              <a:t>Understand how the plan works with other coverage you may have </a:t>
            </a:r>
          </a:p>
        </p:txBody>
      </p:sp>
    </p:spTree>
    <p:custDataLst>
      <p:tags r:id="rId1"/>
    </p:custDataLst>
    <p:extLst>
      <p:ext uri="{BB962C8B-B14F-4D97-AF65-F5344CB8AC3E}">
        <p14:creationId xmlns:p14="http://schemas.microsoft.com/office/powerpoint/2010/main" val="1955385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Medicare Part D Drug Coverage Considerations</a:t>
            </a:r>
          </a:p>
        </p:txBody>
      </p:sp>
      <p:sp>
        <p:nvSpPr>
          <p:cNvPr id="6" name="Slide Number Placeholder 5"/>
          <p:cNvSpPr>
            <a:spLocks noGrp="1"/>
          </p:cNvSpPr>
          <p:nvPr>
            <p:ph type="sldNum" sz="quarter" idx="12"/>
          </p:nvPr>
        </p:nvSpPr>
        <p:spPr/>
        <p:txBody>
          <a:bodyPr/>
          <a:lstStyle/>
          <a:p>
            <a:fld id="{D60A6685-DBF6-4C41-A0CC-AA9EA7A85A20}" type="slidenum">
              <a:rPr lang="en-US" smtClean="0"/>
              <a:t>7</a:t>
            </a:fld>
            <a:endParaRPr lang="en-US" dirty="0"/>
          </a:p>
        </p:txBody>
      </p:sp>
      <p:sp>
        <p:nvSpPr>
          <p:cNvPr id="7" name="TextBox 6">
            <a:extLst>
              <a:ext uri="{FF2B5EF4-FFF2-40B4-BE49-F238E27FC236}">
                <a16:creationId xmlns:a16="http://schemas.microsoft.com/office/drawing/2014/main" id="{BD0CA18D-41BF-4FC7-B2E6-0DD9B0E8AF5D}"/>
              </a:ext>
            </a:extLst>
          </p:cNvPr>
          <p:cNvSpPr txBox="1"/>
          <p:nvPr/>
        </p:nvSpPr>
        <p:spPr>
          <a:xfrm>
            <a:off x="460684" y="1427719"/>
            <a:ext cx="7886701" cy="4431983"/>
          </a:xfrm>
          <a:prstGeom prst="rect">
            <a:avLst/>
          </a:prstGeom>
          <a:noFill/>
        </p:spPr>
        <p:txBody>
          <a:bodyPr wrap="square" rtlCol="0">
            <a:spAutoFit/>
          </a:bodyPr>
          <a:lstStyle/>
          <a:p>
            <a:pPr defTabSz="685800">
              <a:spcBef>
                <a:spcPts val="600"/>
              </a:spcBef>
            </a:pPr>
            <a:r>
              <a:rPr lang="en-US" sz="2400" b="1" dirty="0"/>
              <a:t>Before you choose a Medicare Advantage plan that includes drug coverage or a standalone Part D drug plan: </a:t>
            </a:r>
            <a:endParaRPr lang="en-US" sz="2400" dirty="0">
              <a:cs typeface="Arial" panose="020B0604020202020204" pitchFamily="34" charset="0"/>
            </a:endParaRPr>
          </a:p>
          <a:p>
            <a:pPr marL="346075" indent="-346075" defTabSz="685800">
              <a:spcBef>
                <a:spcPts val="600"/>
              </a:spcBef>
              <a:buFont typeface="Wingdings" panose="05000000000000000000" pitchFamily="2" charset="2"/>
              <a:buChar char="§"/>
            </a:pPr>
            <a:r>
              <a:rPr lang="en-US" sz="2400" dirty="0">
                <a:cs typeface="Arial" panose="020B0604020202020204" pitchFamily="34" charset="0"/>
              </a:rPr>
              <a:t>Review the formulary to see if it covers your drugs </a:t>
            </a:r>
          </a:p>
          <a:p>
            <a:pPr marL="346075" indent="-346075" defTabSz="685800">
              <a:spcBef>
                <a:spcPts val="600"/>
              </a:spcBef>
              <a:buFont typeface="Wingdings" panose="05000000000000000000" pitchFamily="2" charset="2"/>
              <a:buChar char="§"/>
            </a:pPr>
            <a:r>
              <a:rPr lang="en-US" sz="2400" dirty="0">
                <a:cs typeface="Arial" panose="020B0604020202020204" pitchFamily="34" charset="0"/>
              </a:rPr>
              <a:t>Check to see if the plan has restrictions (like prior authorization, step therapy, or quantity limits)</a:t>
            </a:r>
          </a:p>
          <a:p>
            <a:pPr marL="346075" indent="-346075" defTabSz="685800">
              <a:spcBef>
                <a:spcPts val="600"/>
              </a:spcBef>
              <a:buFont typeface="Wingdings" panose="05000000000000000000" pitchFamily="2" charset="2"/>
              <a:buChar char="§"/>
            </a:pPr>
            <a:r>
              <a:rPr lang="en-US" sz="2400" dirty="0">
                <a:cs typeface="Arial" panose="020B0604020202020204" pitchFamily="34" charset="0"/>
              </a:rPr>
              <a:t>See if your pharmacy is in the plan’s preferred network or if mail order is available</a:t>
            </a:r>
          </a:p>
          <a:p>
            <a:pPr marL="346075" indent="-346075" defTabSz="685800">
              <a:spcBef>
                <a:spcPts val="600"/>
              </a:spcBef>
              <a:buFont typeface="Wingdings" panose="05000000000000000000" pitchFamily="2" charset="2"/>
              <a:buChar char="§"/>
            </a:pPr>
            <a:r>
              <a:rPr lang="en-US" sz="2400" dirty="0">
                <a:cs typeface="Arial" panose="020B0604020202020204" pitchFamily="34" charset="0"/>
              </a:rPr>
              <a:t>Part D out-of-pocket drug costs are capped at $2,100 in 2026. Once you reach this cap, you pay $0 copay for covered Part D drugs for the rest of the calendar year.</a:t>
            </a:r>
          </a:p>
          <a:p>
            <a:endParaRPr lang="en-US" sz="2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00394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200" dirty="0"/>
              <a:t>Medigap Policies</a:t>
            </a:r>
          </a:p>
        </p:txBody>
      </p:sp>
      <p:sp>
        <p:nvSpPr>
          <p:cNvPr id="7" name="Content Placeholder 6"/>
          <p:cNvSpPr>
            <a:spLocks noGrp="1"/>
          </p:cNvSpPr>
          <p:nvPr>
            <p:ph sz="quarter" idx="13"/>
          </p:nvPr>
        </p:nvSpPr>
        <p:spPr>
          <a:xfrm>
            <a:off x="628650" y="1384982"/>
            <a:ext cx="8058151" cy="5107259"/>
          </a:xfrm>
        </p:spPr>
        <p:txBody>
          <a:bodyPr>
            <a:noAutofit/>
          </a:bodyPr>
          <a:lstStyle/>
          <a:p>
            <a:pPr defTabSz="514350">
              <a:spcAft>
                <a:spcPts val="600"/>
              </a:spcAft>
              <a:defRPr/>
            </a:pPr>
            <a:r>
              <a:rPr lang="en-US" sz="2400" dirty="0">
                <a:solidFill>
                  <a:schemeClr val="tx1"/>
                </a:solidFill>
                <a:latin typeface="+mn-lt"/>
              </a:rPr>
              <a:t>Are sold by </a:t>
            </a:r>
            <a:r>
              <a:rPr lang="en-US" sz="2400" b="1" dirty="0">
                <a:solidFill>
                  <a:schemeClr val="tx1"/>
                </a:solidFill>
                <a:latin typeface="+mn-lt"/>
              </a:rPr>
              <a:t>private insurance companies</a:t>
            </a:r>
          </a:p>
          <a:p>
            <a:pPr defTabSz="514350">
              <a:spcAft>
                <a:spcPts val="600"/>
              </a:spcAft>
              <a:defRPr/>
            </a:pPr>
            <a:r>
              <a:rPr lang="en-US" sz="2400" dirty="0">
                <a:solidFill>
                  <a:schemeClr val="tx1"/>
                </a:solidFill>
                <a:latin typeface="+mn-lt"/>
              </a:rPr>
              <a:t>Fill</a:t>
            </a:r>
            <a:r>
              <a:rPr lang="en-US" sz="2400" b="1" dirty="0">
                <a:solidFill>
                  <a:schemeClr val="tx1"/>
                </a:solidFill>
                <a:latin typeface="+mn-lt"/>
              </a:rPr>
              <a:t> gaps in Original Medicare </a:t>
            </a:r>
            <a:r>
              <a:rPr lang="en-US" sz="2400" dirty="0">
                <a:solidFill>
                  <a:schemeClr val="tx1"/>
                </a:solidFill>
                <a:latin typeface="+mn-lt"/>
              </a:rPr>
              <a:t>coverage, like copayments, coinsurance, and deductibles</a:t>
            </a:r>
          </a:p>
          <a:p>
            <a:pPr defTabSz="514350">
              <a:spcAft>
                <a:spcPts val="600"/>
              </a:spcAft>
              <a:defRPr/>
            </a:pPr>
            <a:r>
              <a:rPr lang="en-US" sz="2400" dirty="0">
                <a:solidFill>
                  <a:schemeClr val="tx1"/>
                </a:solidFill>
                <a:latin typeface="+mn-lt"/>
              </a:rPr>
              <a:t>Each </a:t>
            </a:r>
            <a:r>
              <a:rPr lang="en-US" sz="2400" b="1" dirty="0">
                <a:solidFill>
                  <a:schemeClr val="tx1"/>
                </a:solidFill>
                <a:latin typeface="+mn-lt"/>
              </a:rPr>
              <a:t>standardized</a:t>
            </a:r>
            <a:r>
              <a:rPr lang="en-US" sz="2400" dirty="0">
                <a:solidFill>
                  <a:schemeClr val="tx1"/>
                </a:solidFill>
                <a:latin typeface="+mn-lt"/>
              </a:rPr>
              <a:t> Medigap policy with the same plan letter:</a:t>
            </a:r>
          </a:p>
          <a:p>
            <a:pPr marL="617220" lvl="1">
              <a:spcAft>
                <a:spcPts val="600"/>
              </a:spcAft>
              <a:defRPr/>
            </a:pPr>
            <a:r>
              <a:rPr lang="en-US" sz="2400" dirty="0">
                <a:solidFill>
                  <a:schemeClr val="tx1"/>
                </a:solidFill>
                <a:latin typeface="+mn-lt"/>
              </a:rPr>
              <a:t>Must offer the same basic benefits, no matter who sells it</a:t>
            </a:r>
          </a:p>
          <a:p>
            <a:pPr marL="617220" lvl="1">
              <a:spcAft>
                <a:spcPts val="600"/>
              </a:spcAft>
              <a:defRPr/>
            </a:pPr>
            <a:r>
              <a:rPr lang="en-US" sz="2400" dirty="0">
                <a:solidFill>
                  <a:schemeClr val="tx1"/>
                </a:solidFill>
                <a:latin typeface="+mn-lt"/>
              </a:rPr>
              <a:t>May vary in costs </a:t>
            </a:r>
          </a:p>
          <a:p>
            <a:pPr defTabSz="514350">
              <a:spcAft>
                <a:spcPts val="600"/>
              </a:spcAft>
              <a:defRPr/>
            </a:pPr>
            <a:r>
              <a:rPr lang="en-US" sz="2400" dirty="0">
                <a:solidFill>
                  <a:schemeClr val="tx1"/>
                </a:solidFill>
                <a:latin typeface="+mn-lt"/>
              </a:rPr>
              <a:t>Another type of Medigap policy called Medicare SELECT is available in some states (note that Medicare SELECT plans may have limited provider networks)</a:t>
            </a:r>
          </a:p>
          <a:p>
            <a:pPr defTabSz="514350">
              <a:spcAft>
                <a:spcPts val="600"/>
              </a:spcAft>
              <a:defRPr/>
            </a:pPr>
            <a:r>
              <a:rPr lang="en-US" sz="2400" dirty="0">
                <a:solidFill>
                  <a:schemeClr val="tx1"/>
                </a:solidFill>
                <a:latin typeface="+mn-lt"/>
              </a:rPr>
              <a:t>Plans are different in Minnesota, Massachusetts, and Wisconsin</a:t>
            </a:r>
          </a:p>
        </p:txBody>
      </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a:xfrm>
            <a:off x="6457950" y="6492241"/>
            <a:ext cx="2057400" cy="365125"/>
          </a:xfrm>
        </p:spPr>
        <p:txBody>
          <a:bodyPr/>
          <a:lstStyle/>
          <a:p>
            <a:fld id="{0B2D781D-8844-5940-92D1-06EF0A7F581E}" type="slidenum">
              <a:rPr lang="en-US" smtClean="0"/>
              <a:pPr/>
              <a:t>8</a:t>
            </a:fld>
            <a:endParaRPr lang="en-US" dirty="0"/>
          </a:p>
        </p:txBody>
      </p:sp>
    </p:spTree>
    <p:custDataLst>
      <p:tags r:id="rId1"/>
    </p:custDataLst>
    <p:extLst>
      <p:ext uri="{BB962C8B-B14F-4D97-AF65-F5344CB8AC3E}">
        <p14:creationId xmlns:p14="http://schemas.microsoft.com/office/powerpoint/2010/main" val="367010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Decision: Do I Need a Medigap Policy?</a:t>
            </a:r>
          </a:p>
        </p:txBody>
      </p:sp>
      <p:grpSp>
        <p:nvGrpSpPr>
          <p:cNvPr id="48" name="Q 1" descr="Question 1: It only works with Original Medicare, right?&#10;">
            <a:extLst>
              <a:ext uri="{FF2B5EF4-FFF2-40B4-BE49-F238E27FC236}">
                <a16:creationId xmlns:a16="http://schemas.microsoft.com/office/drawing/2014/main" id="{CDFC41AE-83C2-4AF2-8E04-816BD9CD1215}"/>
              </a:ext>
            </a:extLst>
          </p:cNvPr>
          <p:cNvGrpSpPr/>
          <p:nvPr/>
        </p:nvGrpSpPr>
        <p:grpSpPr>
          <a:xfrm>
            <a:off x="773029" y="1942370"/>
            <a:ext cx="3908561" cy="685800"/>
            <a:chOff x="1030705" y="1446826"/>
            <a:chExt cx="5211414" cy="914400"/>
          </a:xfrm>
        </p:grpSpPr>
        <p:sp>
          <p:nvSpPr>
            <p:cNvPr id="22" name="Rectangle: Rounded Corners 21">
              <a:extLst>
                <a:ext uri="{FF2B5EF4-FFF2-40B4-BE49-F238E27FC236}">
                  <a16:creationId xmlns:a16="http://schemas.microsoft.com/office/drawing/2014/main" id="{E56517FB-5908-47F3-9743-3D8CE394CF04}"/>
                </a:ext>
                <a:ext uri="{C183D7F6-B498-43B3-948B-1728B52AA6E4}">
                  <adec:decorative xmlns:adec="http://schemas.microsoft.com/office/drawing/2017/decorative" val="1"/>
                </a:ext>
              </a:extLst>
            </p:cNvPr>
            <p:cNvSpPr/>
            <p:nvPr/>
          </p:nvSpPr>
          <p:spPr>
            <a:xfrm>
              <a:off x="1030705" y="144682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dirty="0">
                <a:solidFill>
                  <a:srgbClr val="2F5597"/>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527450A-1879-49C2-A22F-B900388CE1BD}"/>
                </a:ext>
              </a:extLst>
            </p:cNvPr>
            <p:cNvSpPr/>
            <p:nvPr/>
          </p:nvSpPr>
          <p:spPr>
            <a:xfrm>
              <a:off x="1130077" y="1582942"/>
              <a:ext cx="4683303" cy="677108"/>
            </a:xfrm>
            <a:prstGeom prst="rect">
              <a:avLst/>
            </a:prstGeom>
          </p:spPr>
          <p:txBody>
            <a:bodyPr wrap="square">
              <a:spAutoFit/>
            </a:bodyPr>
            <a:lstStyle/>
            <a:p>
              <a:r>
                <a:rPr lang="en-US" sz="1350" b="1" dirty="0">
                  <a:solidFill>
                    <a:srgbClr val="00529B"/>
                  </a:solidFill>
                  <a:latin typeface="Arial" panose="020B0604020202020204" pitchFamily="34" charset="0"/>
                  <a:cs typeface="Arial" panose="020B0604020202020204" pitchFamily="34" charset="0"/>
                </a:rPr>
                <a:t>It only works with Original Medicare, right?</a:t>
              </a:r>
              <a:endParaRPr lang="en-US" sz="1350" dirty="0">
                <a:solidFill>
                  <a:srgbClr val="00529B"/>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31196" y="1589270"/>
              <a:ext cx="310923" cy="676715"/>
            </a:xfrm>
            <a:prstGeom prst="rect">
              <a:avLst/>
            </a:prstGeom>
          </p:spPr>
        </p:pic>
      </p:grpSp>
      <p:grpSp>
        <p:nvGrpSpPr>
          <p:cNvPr id="18" name="Answer 1" descr="Box with yellow borders reading: Yes">
            <a:extLst>
              <a:ext uri="{FF2B5EF4-FFF2-40B4-BE49-F238E27FC236}">
                <a16:creationId xmlns:a16="http://schemas.microsoft.com/office/drawing/2014/main" id="{BF9DFCFC-27B1-41FD-97A9-68D8AD0E051D}"/>
              </a:ext>
            </a:extLst>
          </p:cNvPr>
          <p:cNvGrpSpPr/>
          <p:nvPr/>
        </p:nvGrpSpPr>
        <p:grpSpPr>
          <a:xfrm>
            <a:off x="4762166" y="1942094"/>
            <a:ext cx="3634740" cy="685800"/>
            <a:chOff x="6349555" y="1446459"/>
            <a:chExt cx="4846320" cy="914400"/>
          </a:xfrm>
        </p:grpSpPr>
        <p:sp>
          <p:nvSpPr>
            <p:cNvPr id="26" name="Item 1 - A" descr="Yellow rectangle right next to the blue arrow form the question rectangle ">
              <a:extLst>
                <a:ext uri="{FF2B5EF4-FFF2-40B4-BE49-F238E27FC236}">
                  <a16:creationId xmlns:a16="http://schemas.microsoft.com/office/drawing/2014/main" id="{E51F959B-DE80-43CA-A045-B5A8A61B65C9}"/>
                </a:ext>
              </a:extLst>
            </p:cNvPr>
            <p:cNvSpPr/>
            <p:nvPr/>
          </p:nvSpPr>
          <p:spPr>
            <a:xfrm>
              <a:off x="6349555" y="144645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F5597"/>
                </a:solidFill>
              </a:endParaRPr>
            </a:p>
          </p:txBody>
        </p:sp>
        <p:sp>
          <p:nvSpPr>
            <p:cNvPr id="45" name="Rectangle 44">
              <a:extLst>
                <a:ext uri="{FF2B5EF4-FFF2-40B4-BE49-F238E27FC236}">
                  <a16:creationId xmlns:a16="http://schemas.microsoft.com/office/drawing/2014/main" id="{BD4890F2-FFC0-41FF-B518-233DDF3E8DD4}"/>
                </a:ext>
              </a:extLst>
            </p:cNvPr>
            <p:cNvSpPr/>
            <p:nvPr/>
          </p:nvSpPr>
          <p:spPr>
            <a:xfrm>
              <a:off x="6512571" y="1691332"/>
              <a:ext cx="4683304" cy="400109"/>
            </a:xfrm>
            <a:prstGeom prst="rect">
              <a:avLst/>
            </a:prstGeom>
          </p:spPr>
          <p:txBody>
            <a:bodyPr wrap="square">
              <a:spAutoFit/>
            </a:bodyPr>
            <a:lstStyle/>
            <a:p>
              <a:r>
                <a:rPr lang="en-US" sz="1350" dirty="0">
                  <a:solidFill>
                    <a:srgbClr val="00529B"/>
                  </a:solidFill>
                  <a:latin typeface="Arial" panose="020B0604020202020204" pitchFamily="34" charset="0"/>
                  <a:cs typeface="Arial" panose="020B0604020202020204" pitchFamily="34" charset="0"/>
                </a:rPr>
                <a:t>Yes</a:t>
              </a:r>
            </a:p>
          </p:txBody>
        </p:sp>
      </p:grpSp>
      <p:grpSp>
        <p:nvGrpSpPr>
          <p:cNvPr id="55" name="Q 2" descr="Question 2: What if I have other supplemental coverage, like from an employer?&#10;">
            <a:extLst>
              <a:ext uri="{FF2B5EF4-FFF2-40B4-BE49-F238E27FC236}">
                <a16:creationId xmlns:a16="http://schemas.microsoft.com/office/drawing/2014/main" id="{31CF8F19-F375-4E86-8C08-E8E472B00EB0}"/>
              </a:ext>
            </a:extLst>
          </p:cNvPr>
          <p:cNvGrpSpPr/>
          <p:nvPr/>
        </p:nvGrpSpPr>
        <p:grpSpPr>
          <a:xfrm>
            <a:off x="773030" y="2748573"/>
            <a:ext cx="3907413" cy="685800"/>
            <a:chOff x="1030706" y="2521764"/>
            <a:chExt cx="5209884" cy="914400"/>
          </a:xfrm>
        </p:grpSpPr>
        <p:sp>
          <p:nvSpPr>
            <p:cNvPr id="28" name="Rectangle: Rounded Corners 27">
              <a:extLst>
                <a:ext uri="{FF2B5EF4-FFF2-40B4-BE49-F238E27FC236}">
                  <a16:creationId xmlns:a16="http://schemas.microsoft.com/office/drawing/2014/main" id="{23BA92D8-67AD-41C3-88B9-FB864FB3BF89}"/>
                </a:ext>
                <a:ext uri="{C183D7F6-B498-43B3-948B-1728B52AA6E4}">
                  <adec:decorative xmlns:adec="http://schemas.microsoft.com/office/drawing/2017/decorative" val="1"/>
                </a:ext>
              </a:extLst>
            </p:cNvPr>
            <p:cNvSpPr/>
            <p:nvPr/>
          </p:nvSpPr>
          <p:spPr>
            <a:xfrm>
              <a:off x="1030706" y="2521764"/>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dirty="0">
                <a:solidFill>
                  <a:srgbClr val="2F559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371EF44-29D1-40B2-BF4D-D6343616C61A}"/>
                </a:ext>
              </a:extLst>
            </p:cNvPr>
            <p:cNvSpPr/>
            <p:nvPr/>
          </p:nvSpPr>
          <p:spPr>
            <a:xfrm>
              <a:off x="1161637" y="2656059"/>
              <a:ext cx="4627855" cy="677108"/>
            </a:xfrm>
            <a:prstGeom prst="rect">
              <a:avLst/>
            </a:prstGeom>
          </p:spPr>
          <p:txBody>
            <a:bodyPr wrap="square">
              <a:spAutoFit/>
            </a:bodyPr>
            <a:lstStyle/>
            <a:p>
              <a:r>
                <a:rPr lang="en-US" sz="1350" b="1" dirty="0">
                  <a:solidFill>
                    <a:srgbClr val="00529B"/>
                  </a:solidFill>
                  <a:latin typeface="Arial" panose="020B0604020202020204" pitchFamily="34" charset="0"/>
                  <a:cs typeface="Arial" panose="020B0604020202020204" pitchFamily="34" charset="0"/>
                </a:rPr>
                <a:t>What if I have other supplemental coverage, like from an employer?</a:t>
              </a:r>
            </a:p>
          </p:txBody>
        </p:sp>
        <p:pic>
          <p:nvPicPr>
            <p:cNvPr id="49" name="Picture 48">
              <a:extLst>
                <a:ext uri="{FF2B5EF4-FFF2-40B4-BE49-F238E27FC236}">
                  <a16:creationId xmlns:a16="http://schemas.microsoft.com/office/drawing/2014/main" id="{F68D3AD1-9636-433C-B255-768A6F6912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9667" y="2632700"/>
              <a:ext cx="310923" cy="676715"/>
            </a:xfrm>
            <a:prstGeom prst="rect">
              <a:avLst/>
            </a:prstGeom>
          </p:spPr>
        </p:pic>
      </p:grpSp>
      <p:grpSp>
        <p:nvGrpSpPr>
          <p:cNvPr id="19" name="Answer  2" descr="Box with yellow borders reading: You might not need Medigap">
            <a:extLst>
              <a:ext uri="{FF2B5EF4-FFF2-40B4-BE49-F238E27FC236}">
                <a16:creationId xmlns:a16="http://schemas.microsoft.com/office/drawing/2014/main" id="{8A5CDFB9-E75B-4EB1-B420-D7C2216FDCD4}"/>
              </a:ext>
            </a:extLst>
          </p:cNvPr>
          <p:cNvGrpSpPr/>
          <p:nvPr/>
        </p:nvGrpSpPr>
        <p:grpSpPr>
          <a:xfrm>
            <a:off x="4762166" y="2748521"/>
            <a:ext cx="3634740" cy="685800"/>
            <a:chOff x="6349555" y="2521695"/>
            <a:chExt cx="4846320" cy="914400"/>
          </a:xfrm>
        </p:grpSpPr>
        <p:sp>
          <p:nvSpPr>
            <p:cNvPr id="32" name="Item 2 - A">
              <a:extLst>
                <a:ext uri="{FF2B5EF4-FFF2-40B4-BE49-F238E27FC236}">
                  <a16:creationId xmlns:a16="http://schemas.microsoft.com/office/drawing/2014/main" id="{2853B1D5-6994-47DA-8FC4-CF23F1E77410}"/>
                </a:ext>
              </a:extLst>
            </p:cNvPr>
            <p:cNvSpPr/>
            <p:nvPr/>
          </p:nvSpPr>
          <p:spPr>
            <a:xfrm>
              <a:off x="6349555" y="252169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2221774-3512-4473-BF14-F1CA83E40985}"/>
                </a:ext>
              </a:extLst>
            </p:cNvPr>
            <p:cNvSpPr/>
            <p:nvPr/>
          </p:nvSpPr>
          <p:spPr>
            <a:xfrm>
              <a:off x="6512571" y="2794230"/>
              <a:ext cx="3238664" cy="400109"/>
            </a:xfrm>
            <a:prstGeom prst="rect">
              <a:avLst/>
            </a:prstGeom>
          </p:spPr>
          <p:txBody>
            <a:bodyPr wrap="none">
              <a:spAutoFit/>
            </a:bodyPr>
            <a:lstStyle/>
            <a:p>
              <a:r>
                <a:rPr lang="en-US" sz="1350" dirty="0">
                  <a:solidFill>
                    <a:srgbClr val="00529B"/>
                  </a:solidFill>
                  <a:latin typeface="Arial" panose="020B0604020202020204" pitchFamily="34" charset="0"/>
                  <a:cs typeface="Arial" panose="020B0604020202020204" pitchFamily="34" charset="0"/>
                </a:rPr>
                <a:t>You might not need Medigap</a:t>
              </a:r>
            </a:p>
          </p:txBody>
        </p:sp>
      </p:grpSp>
      <p:grpSp>
        <p:nvGrpSpPr>
          <p:cNvPr id="54" name="Q 3" descr="Question 3: Can I afford Medicare deductibles and copayments? &#10;">
            <a:extLst>
              <a:ext uri="{FF2B5EF4-FFF2-40B4-BE49-F238E27FC236}">
                <a16:creationId xmlns:a16="http://schemas.microsoft.com/office/drawing/2014/main" id="{3D348B0C-E65A-44F4-B57E-EB3297A933AD}"/>
              </a:ext>
            </a:extLst>
          </p:cNvPr>
          <p:cNvGrpSpPr/>
          <p:nvPr/>
        </p:nvGrpSpPr>
        <p:grpSpPr>
          <a:xfrm>
            <a:off x="773030" y="3554777"/>
            <a:ext cx="3902106" cy="685800"/>
            <a:chOff x="1030706" y="3596702"/>
            <a:chExt cx="5202808" cy="914400"/>
          </a:xfrm>
        </p:grpSpPr>
        <p:sp>
          <p:nvSpPr>
            <p:cNvPr id="34" name="Rectangle: Rounded Corners 33">
              <a:extLst>
                <a:ext uri="{FF2B5EF4-FFF2-40B4-BE49-F238E27FC236}">
                  <a16:creationId xmlns:a16="http://schemas.microsoft.com/office/drawing/2014/main" id="{FE718303-908B-483D-AA40-6E0A9FD0DF81}"/>
                </a:ext>
                <a:ext uri="{C183D7F6-B498-43B3-948B-1728B52AA6E4}">
                  <adec:decorative xmlns:adec="http://schemas.microsoft.com/office/drawing/2017/decorative" val="1"/>
                </a:ext>
              </a:extLst>
            </p:cNvPr>
            <p:cNvSpPr/>
            <p:nvPr/>
          </p:nvSpPr>
          <p:spPr>
            <a:xfrm>
              <a:off x="1030706" y="359670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dirty="0">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F7C442-095E-4F87-AFC2-7B23C58E4508}"/>
                </a:ext>
              </a:extLst>
            </p:cNvPr>
            <p:cNvSpPr/>
            <p:nvPr/>
          </p:nvSpPr>
          <p:spPr>
            <a:xfrm>
              <a:off x="1161637" y="3729775"/>
              <a:ext cx="4474440" cy="677108"/>
            </a:xfrm>
            <a:prstGeom prst="rect">
              <a:avLst/>
            </a:prstGeom>
          </p:spPr>
          <p:txBody>
            <a:bodyPr wrap="square">
              <a:spAutoFit/>
            </a:bodyPr>
            <a:lstStyle/>
            <a:p>
              <a:r>
                <a:rPr lang="en-US" sz="1350" b="1" dirty="0">
                  <a:solidFill>
                    <a:srgbClr val="00529B"/>
                  </a:solidFill>
                  <a:latin typeface="Arial" panose="020B0604020202020204" pitchFamily="34" charset="0"/>
                  <a:cs typeface="Arial" panose="020B0604020202020204" pitchFamily="34" charset="0"/>
                </a:rPr>
                <a:t>Can I afford Medicare deductibles and copayments?</a:t>
              </a:r>
              <a:r>
                <a:rPr lang="en-US" sz="1350" dirty="0">
                  <a:solidFill>
                    <a:srgbClr val="00529B"/>
                  </a:solidFill>
                  <a:latin typeface="Arial" panose="020B0604020202020204" pitchFamily="34" charset="0"/>
                  <a:cs typeface="Arial" panose="020B0604020202020204" pitchFamily="34" charset="0"/>
                </a:rPr>
                <a:t> </a:t>
              </a:r>
            </a:p>
          </p:txBody>
        </p:sp>
        <p:pic>
          <p:nvPicPr>
            <p:cNvPr id="51" name="Picture 50">
              <a:extLst>
                <a:ext uri="{FF2B5EF4-FFF2-40B4-BE49-F238E27FC236}">
                  <a16:creationId xmlns:a16="http://schemas.microsoft.com/office/drawing/2014/main" id="{E80A65A2-E061-49FD-B24C-6D8335C7CD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3712939"/>
              <a:ext cx="310923" cy="676715"/>
            </a:xfrm>
            <a:prstGeom prst="rect">
              <a:avLst/>
            </a:prstGeom>
          </p:spPr>
        </p:pic>
      </p:grpSp>
      <p:grpSp>
        <p:nvGrpSpPr>
          <p:cNvPr id="20" name="Answer 3" descr="Box with yellow borders reading: Weigh this against how much the monthly Medigap premium costs.&#10;">
            <a:extLst>
              <a:ext uri="{FF2B5EF4-FFF2-40B4-BE49-F238E27FC236}">
                <a16:creationId xmlns:a16="http://schemas.microsoft.com/office/drawing/2014/main" id="{A7716043-A66D-4E14-9712-486326DB4DF6}"/>
              </a:ext>
            </a:extLst>
          </p:cNvPr>
          <p:cNvGrpSpPr/>
          <p:nvPr/>
        </p:nvGrpSpPr>
        <p:grpSpPr>
          <a:xfrm>
            <a:off x="4762166" y="3545583"/>
            <a:ext cx="3634740" cy="685800"/>
            <a:chOff x="6349555" y="3584444"/>
            <a:chExt cx="4846320" cy="914400"/>
          </a:xfrm>
        </p:grpSpPr>
        <p:sp>
          <p:nvSpPr>
            <p:cNvPr id="38" name="Item 3 - A">
              <a:extLst>
                <a:ext uri="{FF2B5EF4-FFF2-40B4-BE49-F238E27FC236}">
                  <a16:creationId xmlns:a16="http://schemas.microsoft.com/office/drawing/2014/main" id="{7FB65F1F-59AE-4ACA-AB44-3AA58D700D72}"/>
                </a:ext>
              </a:extLst>
            </p:cNvPr>
            <p:cNvSpPr/>
            <p:nvPr/>
          </p:nvSpPr>
          <p:spPr>
            <a:xfrm>
              <a:off x="6349555" y="3584444"/>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2F5597"/>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B40D3C7-44B5-49E6-84A9-A043B4952FCE}"/>
                </a:ext>
              </a:extLst>
            </p:cNvPr>
            <p:cNvSpPr/>
            <p:nvPr/>
          </p:nvSpPr>
          <p:spPr>
            <a:xfrm>
              <a:off x="6512571" y="3704611"/>
              <a:ext cx="4517792" cy="677108"/>
            </a:xfrm>
            <a:prstGeom prst="rect">
              <a:avLst/>
            </a:prstGeom>
          </p:spPr>
          <p:txBody>
            <a:bodyPr wrap="square">
              <a:spAutoFit/>
            </a:bodyPr>
            <a:lstStyle/>
            <a:p>
              <a:r>
                <a:rPr lang="en-US" sz="1350" dirty="0">
                  <a:solidFill>
                    <a:srgbClr val="00529B"/>
                  </a:solidFill>
                  <a:latin typeface="Arial" panose="020B0604020202020204" pitchFamily="34" charset="0"/>
                  <a:cs typeface="Arial" panose="020B0604020202020204" pitchFamily="34" charset="0"/>
                </a:rPr>
                <a:t>Weigh this against how much the monthly Medigap premium costs</a:t>
              </a:r>
            </a:p>
          </p:txBody>
        </p:sp>
      </p:grpSp>
      <p:grpSp>
        <p:nvGrpSpPr>
          <p:cNvPr id="53" name="Q 4" descr="Question 4: What does the monthly Medigap premium cost? &#10;">
            <a:extLst>
              <a:ext uri="{FF2B5EF4-FFF2-40B4-BE49-F238E27FC236}">
                <a16:creationId xmlns:a16="http://schemas.microsoft.com/office/drawing/2014/main" id="{25142F5D-B2B1-4310-AEEE-390D4CBA00F2}"/>
              </a:ext>
            </a:extLst>
          </p:cNvPr>
          <p:cNvGrpSpPr/>
          <p:nvPr/>
        </p:nvGrpSpPr>
        <p:grpSpPr>
          <a:xfrm>
            <a:off x="773029" y="4366400"/>
            <a:ext cx="3902106" cy="685800"/>
            <a:chOff x="1030705" y="4678866"/>
            <a:chExt cx="5202808" cy="914400"/>
          </a:xfrm>
        </p:grpSpPr>
        <p:sp>
          <p:nvSpPr>
            <p:cNvPr id="40" name="Rectangle: Rounded Corners 39">
              <a:extLst>
                <a:ext uri="{FF2B5EF4-FFF2-40B4-BE49-F238E27FC236}">
                  <a16:creationId xmlns:a16="http://schemas.microsoft.com/office/drawing/2014/main" id="{A13EFDAE-3FEF-4460-A0DB-5F5AB215C75E}"/>
                </a:ext>
                <a:ext uri="{C183D7F6-B498-43B3-948B-1728B52AA6E4}">
                  <adec:decorative xmlns:adec="http://schemas.microsoft.com/office/drawing/2017/decorative" val="1"/>
                </a:ext>
              </a:extLst>
            </p:cNvPr>
            <p:cNvSpPr/>
            <p:nvPr/>
          </p:nvSpPr>
          <p:spPr>
            <a:xfrm>
              <a:off x="1030705" y="467886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dirty="0">
                <a:solidFill>
                  <a:srgbClr val="2F5597"/>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4AD6277-BBC3-4259-BF21-300E5973B4C4}"/>
                </a:ext>
              </a:extLst>
            </p:cNvPr>
            <p:cNvSpPr/>
            <p:nvPr/>
          </p:nvSpPr>
          <p:spPr>
            <a:xfrm>
              <a:off x="1167756" y="4760009"/>
              <a:ext cx="4650527" cy="677108"/>
            </a:xfrm>
            <a:prstGeom prst="rect">
              <a:avLst/>
            </a:prstGeom>
          </p:spPr>
          <p:txBody>
            <a:bodyPr wrap="square">
              <a:spAutoFit/>
            </a:bodyPr>
            <a:lstStyle/>
            <a:p>
              <a:r>
                <a:rPr lang="en-US" sz="1350" b="1" dirty="0">
                  <a:solidFill>
                    <a:srgbClr val="00529B"/>
                  </a:solidFill>
                  <a:latin typeface="Arial" panose="020B0604020202020204" pitchFamily="34" charset="0"/>
                  <a:cs typeface="Arial" panose="020B0604020202020204" pitchFamily="34" charset="0"/>
                </a:rPr>
                <a:t>What does the monthly Medigap premium cost? </a:t>
              </a:r>
              <a:endParaRPr lang="en-US" sz="1350" dirty="0"/>
            </a:p>
          </p:txBody>
        </p:sp>
        <p:pic>
          <p:nvPicPr>
            <p:cNvPr id="52" name="Picture 51">
              <a:extLst>
                <a:ext uri="{FF2B5EF4-FFF2-40B4-BE49-F238E27FC236}">
                  <a16:creationId xmlns:a16="http://schemas.microsoft.com/office/drawing/2014/main" id="{87F4CF79-DB3C-4BA7-99C5-6AE770CE70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0" y="4797708"/>
              <a:ext cx="310923" cy="676715"/>
            </a:xfrm>
            <a:prstGeom prst="rect">
              <a:avLst/>
            </a:prstGeom>
          </p:spPr>
        </p:pic>
      </p:grpSp>
      <p:grpSp>
        <p:nvGrpSpPr>
          <p:cNvPr id="46" name="Answer 4" descr="Box with yellow borders reading: It can vary. &#10;">
            <a:extLst>
              <a:ext uri="{FF2B5EF4-FFF2-40B4-BE49-F238E27FC236}">
                <a16:creationId xmlns:a16="http://schemas.microsoft.com/office/drawing/2014/main" id="{71198D89-3C4C-4FB8-AF64-31FC8A0220DD}"/>
              </a:ext>
            </a:extLst>
          </p:cNvPr>
          <p:cNvGrpSpPr/>
          <p:nvPr/>
        </p:nvGrpSpPr>
        <p:grpSpPr>
          <a:xfrm>
            <a:off x="4762166" y="4368749"/>
            <a:ext cx="3634740" cy="685800"/>
            <a:chOff x="6349555" y="4681999"/>
            <a:chExt cx="4846320" cy="914400"/>
          </a:xfrm>
        </p:grpSpPr>
        <p:sp>
          <p:nvSpPr>
            <p:cNvPr id="44" name="Item 4 - A">
              <a:extLst>
                <a:ext uri="{FF2B5EF4-FFF2-40B4-BE49-F238E27FC236}">
                  <a16:creationId xmlns:a16="http://schemas.microsoft.com/office/drawing/2014/main" id="{3E079D87-209F-424D-8E4A-D6B8C7957D63}"/>
                </a:ext>
              </a:extLst>
            </p:cNvPr>
            <p:cNvSpPr/>
            <p:nvPr/>
          </p:nvSpPr>
          <p:spPr>
            <a:xfrm>
              <a:off x="6349555" y="468199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srgbClr val="2F5597"/>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ADE7FD5-6EEE-408A-BEAE-2EAE910FF715}"/>
                </a:ext>
              </a:extLst>
            </p:cNvPr>
            <p:cNvSpPr/>
            <p:nvPr/>
          </p:nvSpPr>
          <p:spPr>
            <a:xfrm>
              <a:off x="6512571" y="4909956"/>
              <a:ext cx="4683304" cy="400109"/>
            </a:xfrm>
            <a:prstGeom prst="rect">
              <a:avLst/>
            </a:prstGeom>
          </p:spPr>
          <p:txBody>
            <a:bodyPr wrap="square">
              <a:spAutoFit/>
            </a:bodyPr>
            <a:lstStyle/>
            <a:p>
              <a:r>
                <a:rPr lang="en-US" sz="1350" dirty="0">
                  <a:solidFill>
                    <a:srgbClr val="00529B"/>
                  </a:solidFill>
                  <a:latin typeface="Arial" panose="020B0604020202020204" pitchFamily="34" charset="0"/>
                  <a:cs typeface="Arial" panose="020B0604020202020204" pitchFamily="34" charset="0"/>
                </a:rPr>
                <a:t>Premiums can vary </a:t>
              </a:r>
            </a:p>
          </p:txBody>
        </p:sp>
      </p:grpSp>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a:xfrm>
            <a:off x="6457950" y="6492241"/>
            <a:ext cx="2057400" cy="365125"/>
          </a:xfrm>
        </p:spPr>
        <p:txBody>
          <a:bodyPr/>
          <a:lstStyle/>
          <a:p>
            <a:fld id="{0B2D781D-8844-5940-92D1-06EF0A7F581E}" type="slidenum">
              <a:rPr lang="en-US" smtClean="0"/>
              <a:pPr/>
              <a:t>9</a:t>
            </a:fld>
            <a:endParaRPr lang="en-US" dirty="0"/>
          </a:p>
        </p:txBody>
      </p:sp>
    </p:spTree>
    <p:custDataLst>
      <p:tags r:id="rId1"/>
    </p:custDataLst>
    <p:extLst>
      <p:ext uri="{BB962C8B-B14F-4D97-AF65-F5344CB8AC3E}">
        <p14:creationId xmlns:p14="http://schemas.microsoft.com/office/powerpoint/2010/main" val="33488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2_CUSTOM DESIGN" val="Y69HklZ2"/>
  <p:tag name="ARTICULATE_DESIGN_ID_7_CUSTOM DESIGN" val="OLZ5dZDR"/>
  <p:tag name="ARTICULATE_SLIDE_COUNT" val="3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ntpPowerPointTemplate11_5_15.potx" id="{D8B21409-55A4-475D-A914-F952BFB016A0}" vid="{8611ABE4-F9CF-465A-AD8F-7875D2A83E8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ntpPowerPointTemplate11_5_15.potx" id="{D8B21409-55A4-475D-A914-F952BFB016A0}" vid="{40E4E048-E822-4C7F-8E8A-B9C21D1035E6}"/>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86a8e296-5f29-4af2-954b-0de0d1e1f8bc"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C2B3A88F40994F851857A70058AA75" ma:contentTypeVersion="7" ma:contentTypeDescription="Create a new document." ma:contentTypeScope="" ma:versionID="47dddd57ac4cbb13a9a7fdebcd8fdb38">
  <xsd:schema xmlns:xsd="http://www.w3.org/2001/XMLSchema" xmlns:xs="http://www.w3.org/2001/XMLSchema" xmlns:p="http://schemas.microsoft.com/office/2006/metadata/properties" xmlns:ns2="016ab9f1-db44-46aa-8910-dc4c3c3fa170" targetNamespace="http://schemas.microsoft.com/office/2006/metadata/properties" ma:root="true" ma:fieldsID="6504bc836d8b340bf692b0ab8efa8315" ns2:_="">
    <xsd:import namespace="016ab9f1-db44-46aa-8910-dc4c3c3fa170"/>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ab9f1-db44-46aa-8910-dc4c3c3fa1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063210-480E-4321-B098-F0AC9088217D}">
  <ds:schemaRefs>
    <ds:schemaRef ds:uri="Microsoft.SharePoint.Taxonomy.ContentTypeSync"/>
  </ds:schemaRefs>
</ds:datastoreItem>
</file>

<file path=customXml/itemProps2.xml><?xml version="1.0" encoding="utf-8"?>
<ds:datastoreItem xmlns:ds="http://schemas.openxmlformats.org/officeDocument/2006/customXml" ds:itemID="{D6C77478-EFF4-45A8-92BB-8DA881CFF67E}">
  <ds:schemaRefs>
    <ds:schemaRef ds:uri="http://purl.org/dc/terms/"/>
    <ds:schemaRef ds:uri="f77c8e15-670c-4e8e-a719-31fb24922621"/>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ED1C30F-F572-4714-AB4A-A6A9217E78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ab9f1-db44-46aa-8910-dc4c3c3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6D3C829-4A98-4139-A0BE-B878CFE7F1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2016ntpPowerPointTemplate11_5_15</Template>
  <TotalTime>42491</TotalTime>
  <Words>5742</Words>
  <Application>Microsoft Office PowerPoint</Application>
  <PresentationFormat>On-screen Show (4:3)</PresentationFormat>
  <Paragraphs>353</Paragraphs>
  <Slides>34</Slides>
  <Notes>29</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34</vt:i4>
      </vt:variant>
    </vt:vector>
  </HeadingPairs>
  <TitlesOfParts>
    <vt:vector size="55" baseType="lpstr">
      <vt:lpstr>ＭＳ Ｐゴシック</vt:lpstr>
      <vt:lpstr>Aptos</vt:lpstr>
      <vt:lpstr>Arial</vt:lpstr>
      <vt:lpstr>Arial Black</vt:lpstr>
      <vt:lpstr>Avenir Book</vt:lpstr>
      <vt:lpstr>Avenir Heavy</vt:lpstr>
      <vt:lpstr>Calibri</vt:lpstr>
      <vt:lpstr>Calibri </vt:lpstr>
      <vt:lpstr>Courier New</vt:lpstr>
      <vt:lpstr>Helvetica</vt:lpstr>
      <vt:lpstr>HELVETICA OBLIQUE</vt:lpstr>
      <vt:lpstr>Rubik</vt:lpstr>
      <vt:lpstr>Symbol</vt:lpstr>
      <vt:lpstr>Times New Roman</vt:lpstr>
      <vt:lpstr>var(--font-sans)</vt:lpstr>
      <vt:lpstr>var(--typography-body__font-family)</vt:lpstr>
      <vt:lpstr>Wingdings</vt:lpstr>
      <vt:lpstr>7_Custom Design</vt:lpstr>
      <vt:lpstr>2_Custom Design</vt:lpstr>
      <vt:lpstr>Custom Design</vt:lpstr>
      <vt:lpstr>1_Office Theme</vt:lpstr>
      <vt:lpstr>Medicare  Open Enrollment 2025  </vt:lpstr>
      <vt:lpstr>2 Main Ways to Get Medicare Coverage</vt:lpstr>
      <vt:lpstr>Medicare’s Open Enrollment Period</vt:lpstr>
      <vt:lpstr>Review Your Annual Notice of Change</vt:lpstr>
      <vt:lpstr>Open Enrollment: What You Can Do</vt:lpstr>
      <vt:lpstr>Medicare Advantage Considerations</vt:lpstr>
      <vt:lpstr>Medicare Part D Drug Coverage Considerations</vt:lpstr>
      <vt:lpstr>Medigap Policies</vt:lpstr>
      <vt:lpstr>Decision: Do I Need a Medigap Policy?</vt:lpstr>
      <vt:lpstr>Find Health &amp; Drug Plans at Medicare.gov</vt:lpstr>
      <vt:lpstr>Why Compare Plans on Medicare.gov?</vt:lpstr>
      <vt:lpstr>Updates to Medicare.gov for OE 2025</vt:lpstr>
      <vt:lpstr>Medicare Savings Programs</vt:lpstr>
      <vt:lpstr>Part D Low-Income Subsidy  (LIS or “Extra Help”)</vt:lpstr>
      <vt:lpstr>2025* Income &amp; Resource Limits to  Apply for Extra Help</vt:lpstr>
      <vt:lpstr>2026 Extra Help Copayments</vt:lpstr>
      <vt:lpstr>Qualifying for Extra Help</vt:lpstr>
      <vt:lpstr>2025 Open Enrollment Core Campaign Messages</vt:lpstr>
      <vt:lpstr>2025 Open Enrollment Campaign Examples</vt:lpstr>
      <vt:lpstr>What’s New in the Medicare Program for 2026?</vt:lpstr>
      <vt:lpstr>NEW Expanded Screening for Colorectal Cancer</vt:lpstr>
      <vt:lpstr>NEW Service to Help Manage Health Needs</vt:lpstr>
      <vt:lpstr>What’s Changing for 2026?</vt:lpstr>
      <vt:lpstr>Medicare Prescription Payment Plan</vt:lpstr>
      <vt:lpstr>Beware of Marketing Fraud</vt:lpstr>
      <vt:lpstr>Go Digital with Medicare</vt:lpstr>
      <vt:lpstr>Medicare Summary Notices (MSNs) at Medicare.gov</vt:lpstr>
      <vt:lpstr>“Medicare &amp; You” Handbook at Medicare.gov</vt:lpstr>
      <vt:lpstr>Find Medicare providers</vt:lpstr>
      <vt:lpstr>Innovate with Medicare</vt:lpstr>
      <vt:lpstr>Resources</vt:lpstr>
      <vt:lpstr>State Health Insurance Assistance Program (SHIP)</vt:lpstr>
      <vt:lpstr>Contact Information</vt:lpstr>
      <vt:lpstr>Disclaimer</vt:lpstr>
    </vt:vector>
  </TitlesOfParts>
  <Company>CMS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Lare</dc:creator>
  <cp:lastModifiedBy>Stephanie Haas</cp:lastModifiedBy>
  <cp:revision>1206</cp:revision>
  <cp:lastPrinted>2023-10-25T15:22:08Z</cp:lastPrinted>
  <dcterms:created xsi:type="dcterms:W3CDTF">2015-11-05T17:26:50Z</dcterms:created>
  <dcterms:modified xsi:type="dcterms:W3CDTF">2025-10-15T15:21:15Z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0x010100FDC2B3A88F40994F851857A70058AA75</vt:lpwstr>
  </property>
  <property fmtid="{D5CDD505-2E9C-101B-9397-08002B2CF9AE}" pid="4" name="ArticulateGUID">
    <vt:lpwstr>E9BBF8F4-36AA-447D-AB77-1B26DF980537</vt:lpwstr>
  </property>
  <property fmtid="{D5CDD505-2E9C-101B-9397-08002B2CF9AE}" pid="5" name="ArticulatePath">
    <vt:lpwstr>Medicare OEP25.for public use OC Additions 10_15_24</vt:lpwstr>
  </property>
</Properties>
</file>