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32"/>
  </p:notesMasterIdLst>
  <p:sldIdLst>
    <p:sldId id="256" r:id="rId2"/>
    <p:sldId id="293" r:id="rId3"/>
    <p:sldId id="269" r:id="rId4"/>
    <p:sldId id="381" r:id="rId5"/>
    <p:sldId id="259" r:id="rId6"/>
    <p:sldId id="292" r:id="rId7"/>
    <p:sldId id="296" r:id="rId8"/>
    <p:sldId id="297" r:id="rId9"/>
    <p:sldId id="263" r:id="rId10"/>
    <p:sldId id="295" r:id="rId11"/>
    <p:sldId id="317" r:id="rId12"/>
    <p:sldId id="285" r:id="rId13"/>
    <p:sldId id="265" r:id="rId14"/>
    <p:sldId id="262" r:id="rId15"/>
    <p:sldId id="290" r:id="rId16"/>
    <p:sldId id="283" r:id="rId17"/>
    <p:sldId id="288" r:id="rId18"/>
    <p:sldId id="268" r:id="rId19"/>
    <p:sldId id="284" r:id="rId20"/>
    <p:sldId id="271" r:id="rId21"/>
    <p:sldId id="267" r:id="rId22"/>
    <p:sldId id="282" r:id="rId23"/>
    <p:sldId id="276" r:id="rId24"/>
    <p:sldId id="384" r:id="rId25"/>
    <p:sldId id="278" r:id="rId26"/>
    <p:sldId id="382" r:id="rId27"/>
    <p:sldId id="380" r:id="rId28"/>
    <p:sldId id="287" r:id="rId29"/>
    <p:sldId id="298" r:id="rId30"/>
    <p:sldId id="366" r:id="rId31"/>
  </p:sldIdLst>
  <p:sldSz cx="12192000" cy="6858000"/>
  <p:notesSz cx="7315200" cy="96012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D40414-3226-44DE-B6ED-41DAC24F02CE}">
          <p14:sldIdLst>
            <p14:sldId id="256"/>
            <p14:sldId id="293"/>
            <p14:sldId id="269"/>
            <p14:sldId id="381"/>
            <p14:sldId id="259"/>
            <p14:sldId id="292"/>
            <p14:sldId id="296"/>
            <p14:sldId id="297"/>
            <p14:sldId id="263"/>
            <p14:sldId id="295"/>
            <p14:sldId id="317"/>
            <p14:sldId id="285"/>
            <p14:sldId id="265"/>
            <p14:sldId id="262"/>
            <p14:sldId id="290"/>
            <p14:sldId id="283"/>
            <p14:sldId id="288"/>
            <p14:sldId id="268"/>
            <p14:sldId id="284"/>
            <p14:sldId id="271"/>
            <p14:sldId id="267"/>
            <p14:sldId id="282"/>
            <p14:sldId id="276"/>
            <p14:sldId id="384"/>
            <p14:sldId id="278"/>
            <p14:sldId id="382"/>
            <p14:sldId id="380"/>
            <p14:sldId id="287"/>
            <p14:sldId id="298"/>
            <p14:sldId id="3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C1AA7-056B-43A0-A5E5-27E7156F5F87}" v="366" dt="2024-10-20T16:02:39.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009" autoAdjust="0"/>
  </p:normalViewPr>
  <p:slideViewPr>
    <p:cSldViewPr snapToGrid="0">
      <p:cViewPr varScale="1">
        <p:scale>
          <a:sx n="51" d="100"/>
          <a:sy n="51" d="100"/>
        </p:scale>
        <p:origin x="187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1" cy="481727"/>
          </a:xfrm>
          <a:prstGeom prst="rect">
            <a:avLst/>
          </a:prstGeom>
          <a:noFill/>
          <a:ln>
            <a:noFill/>
          </a:ln>
        </p:spPr>
        <p:txBody>
          <a:bodyPr spcFirstLastPara="1" wrap="square" lIns="96624" tIns="48299" rIns="96624" bIns="48299"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8" y="0"/>
            <a:ext cx="3169921" cy="481727"/>
          </a:xfrm>
          <a:prstGeom prst="rect">
            <a:avLst/>
          </a:prstGeom>
          <a:noFill/>
          <a:ln>
            <a:noFill/>
          </a:ln>
        </p:spPr>
        <p:txBody>
          <a:bodyPr spcFirstLastPara="1" wrap="square" lIns="96624" tIns="48299" rIns="96624" bIns="48299"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5"/>
            <a:ext cx="3169921" cy="481726"/>
          </a:xfrm>
          <a:prstGeom prst="rect">
            <a:avLst/>
          </a:prstGeom>
          <a:noFill/>
          <a:ln>
            <a:noFill/>
          </a:ln>
        </p:spPr>
        <p:txBody>
          <a:bodyPr spcFirstLastPara="1" wrap="square" lIns="96624" tIns="48299" rIns="96624" bIns="48299"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yi.extension.wisc.edu/agingfriendlycommunities/files/2020/03/ECSurvey-instrument-as-of-March-2020-for-web-and-distribution.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arp.org/content/dam/aarp/work/employers/2018/11/AARP-NEBGH-EmployerCaregivingToolkit_Practical-Guide-102517.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hrm.org/advocacy/generation-car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isconsincaregiver.org/_data/media/76/hr-carekitr.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1: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r>
              <a:rPr lang="en-US" b="0" dirty="0"/>
              <a:t>Before starting slides ask:</a:t>
            </a:r>
          </a:p>
          <a:p>
            <a:pPr marL="0" indent="0"/>
            <a:r>
              <a:rPr lang="en-US" b="0" dirty="0"/>
              <a:t>Who has an example of when your caregiving responsibilities have interrupted your job…or your career?</a:t>
            </a:r>
          </a:p>
          <a:p>
            <a:pPr marL="0" indent="0"/>
            <a:r>
              <a:rPr lang="en-US" b="0" dirty="0"/>
              <a:t>Who has worked with a family caregiver who had to make a choice about keeping a job or providing care?</a:t>
            </a:r>
          </a:p>
          <a:p>
            <a:pPr marL="0" indent="0"/>
            <a:endParaRPr lang="en-US" b="0" dirty="0"/>
          </a:p>
          <a:p>
            <a:pPr marL="0" indent="0"/>
            <a:r>
              <a:rPr lang="en-US" b="0" dirty="0"/>
              <a:t>Wisconsin employers tell us that over 8% of the employees that walk out the door are family caregivers. Businesses are realizing that supporting their employees who are trying to balance work with their caregiving responsibilities makes a difference in attracting and retaining valued employees. And with more and more family members taking on caregiving roles, businesses who recognize that NOW is the time to act will gain the most from partnering with you and the local resources you can offer.</a:t>
            </a:r>
          </a:p>
          <a:p>
            <a:pPr marL="0" indent="0"/>
            <a:endParaRPr lang="en-US" b="0" dirty="0"/>
          </a:p>
          <a:p>
            <a:pPr marL="0" indent="0"/>
            <a:r>
              <a:rPr lang="en-US" b="0" dirty="0"/>
              <a:t>Good morning,  I’m __________________ and I’m honored to introduce you to one of the newest tools from the Wisconsin Family and Caregiver Support Alliance, the HR Care Kit. You can use to help caregivers advocate for themselves and to encourage employers to create caregiver-friendly strategies the gain and retain employees who are also caregivers. </a:t>
            </a:r>
          </a:p>
          <a:p>
            <a:pPr marL="0" indent="0"/>
            <a:endParaRPr lang="en-US" b="0" dirty="0"/>
          </a:p>
          <a:p>
            <a:pPr marL="0" indent="0"/>
            <a:r>
              <a:rPr lang="en-US" b="0" dirty="0"/>
              <a:t>Use </a:t>
            </a:r>
            <a:r>
              <a:rPr lang="en-US" b="0"/>
              <a:t>slides from this </a:t>
            </a:r>
            <a:r>
              <a:rPr lang="en-US" b="0" dirty="0"/>
              <a:t>presentation to construct a presentation to either working caregivers, or employers in your area to introduce them to the HR Care Kit. </a:t>
            </a:r>
          </a:p>
        </p:txBody>
      </p:sp>
      <p:sp>
        <p:nvSpPr>
          <p:cNvPr id="122" name="Google Shape;122;p1: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dirty="0"/>
              <a:t>This slide shows the number of live births from 1934-2023. Note the trend of births has been going down 2005. Therefore the next generation of Americans entering the workforce will be smaller than at any time since 1945 while the largest generation (Baby Boomers) will be in their 70s, 80s, and 90s. How do you see this in your community? What changes have you seen?</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782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to illustrate the caregiver burden on workforce</a:t>
            </a:r>
          </a:p>
          <a:p>
            <a:endParaRPr lang="en-US" dirty="0"/>
          </a:p>
          <a:p>
            <a:r>
              <a:rPr lang="en-US" dirty="0"/>
              <a:t>With the Baby Boomers continue to grow older and more become ages 80+, the number of people in the workforce to support care needs of each 80+ individual decreases.</a:t>
            </a:r>
          </a:p>
          <a:p>
            <a:endParaRPr lang="en-US" dirty="0"/>
          </a:p>
          <a:p>
            <a:r>
              <a:rPr lang="en-US" dirty="0"/>
              <a:t>How will this impact working caregivers and their employers who depend on them?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049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n-lt"/>
                <a:ea typeface="Times New Roman" panose="02020603050405020304" pitchFamily="18" charset="0"/>
              </a:rPr>
              <a:t>Caregiving for a loved one can be one of the most emotionally draining and financially straining experiences that any of us ever goes through.</a:t>
            </a:r>
          </a:p>
          <a:p>
            <a:endParaRPr lang="en-US" sz="1400" dirty="0">
              <a:latin typeface="+mn-lt"/>
              <a:ea typeface="Times New Roman" panose="02020603050405020304" pitchFamily="18" charset="0"/>
            </a:endParaRPr>
          </a:p>
          <a:p>
            <a:r>
              <a:rPr lang="en-US" sz="1400" dirty="0">
                <a:latin typeface="+mn-lt"/>
                <a:ea typeface="Times New Roman" panose="02020603050405020304" pitchFamily="18" charset="0"/>
              </a:rPr>
              <a:t>Many of us here may be working caregivers and have stories from our own caregiving experiences or know the pressures others have experienced.</a:t>
            </a:r>
          </a:p>
          <a:p>
            <a:r>
              <a:rPr lang="en-US" sz="1400" dirty="0">
                <a:latin typeface="+mn-lt"/>
                <a:ea typeface="Times New Roman" panose="02020603050405020304" pitchFamily="18" charset="0"/>
              </a:rPr>
              <a:t>I want to play a clip of experiences shared by a few different types of family caregiver that highlight the multi-faceted dilemma faced by family caregivers extremely well. </a:t>
            </a:r>
          </a:p>
          <a:p>
            <a:endParaRPr lang="en-US" sz="1800" dirty="0">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E74417E-0649-4EAD-9265-4332326DB4F8}" type="slidenum">
              <a:rPr lang="en-US" smtClean="0"/>
              <a:t>12</a:t>
            </a:fld>
            <a:endParaRPr lang="en-US"/>
          </a:p>
        </p:txBody>
      </p:sp>
    </p:spTree>
    <p:extLst>
      <p:ext uri="{BB962C8B-B14F-4D97-AF65-F5344CB8AC3E}">
        <p14:creationId xmlns:p14="http://schemas.microsoft.com/office/powerpoint/2010/main" val="1275816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buClr>
                <a:schemeClr val="dk1"/>
              </a:buClr>
              <a:buSzPts val="1200"/>
            </a:pPr>
            <a:r>
              <a:rPr lang="en-US" dirty="0"/>
              <a:t>The HR </a:t>
            </a:r>
            <a:r>
              <a:rPr lang="en-US" dirty="0" err="1"/>
              <a:t>CareKit</a:t>
            </a:r>
            <a:r>
              <a:rPr lang="en-US" dirty="0"/>
              <a:t> helps employers better understand their employees’ needs when it comes to family caregiving responsibilities and the benefits of responding to those needs. i.e. reducing </a:t>
            </a:r>
            <a:r>
              <a:rPr lang="en-US" dirty="0">
                <a:solidFill>
                  <a:srgbClr val="3F3F3F"/>
                </a:solidFill>
              </a:rPr>
              <a:t>turnover costs, loss of institutional knowledge, loss of productivity.</a:t>
            </a:r>
          </a:p>
          <a:p>
            <a:pPr marL="0" indent="0">
              <a:buClr>
                <a:schemeClr val="dk1"/>
              </a:buClr>
              <a:buSzPts val="1200"/>
            </a:pPr>
            <a:endParaRPr lang="en-US" dirty="0"/>
          </a:p>
          <a:p>
            <a:pPr marL="0" indent="0">
              <a:buClr>
                <a:schemeClr val="dk1"/>
              </a:buClr>
              <a:buSzPts val="1200"/>
            </a:pPr>
            <a:r>
              <a:rPr lang="en-US" dirty="0"/>
              <a:t>We hope it helps connect local resources with employers to help apply realistic business solutions that benefit both employers and employees. </a:t>
            </a:r>
          </a:p>
          <a:p>
            <a:pPr marL="0" indent="0">
              <a:buClr>
                <a:schemeClr val="dk1"/>
              </a:buClr>
              <a:buSzPts val="1200"/>
            </a:pPr>
            <a:endParaRPr dirty="0"/>
          </a:p>
        </p:txBody>
      </p:sp>
      <p:sp>
        <p:nvSpPr>
          <p:cNvPr id="229" name="Google Shape;229;p11: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6: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r>
              <a:rPr lang="en-US" dirty="0"/>
              <a:t>The facts are clear. More and more people in Wisconsin will be needing care. With fewer people young enough to provide that care, along with a shortage of paid caregivers, the impact on employers is only going to increase.  </a:t>
            </a:r>
            <a:br>
              <a:rPr lang="en-US" dirty="0"/>
            </a:br>
            <a:endParaRPr dirty="0"/>
          </a:p>
          <a:p>
            <a:pPr marL="0" indent="0"/>
            <a:r>
              <a:rPr lang="en-US" dirty="0"/>
              <a:t>https://www.youtube.com/watch?v=_3-pILaEqaU </a:t>
            </a:r>
            <a:endParaRPr dirty="0"/>
          </a:p>
        </p:txBody>
      </p:sp>
      <p:sp>
        <p:nvSpPr>
          <p:cNvPr id="195" name="Google Shape;195;p6: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interruptions included:</a:t>
            </a:r>
          </a:p>
          <a:p>
            <a:r>
              <a:rPr lang="en-US" dirty="0"/>
              <a:t>Responded to calls or emergencies during working hours (52%)</a:t>
            </a:r>
          </a:p>
          <a:p>
            <a:r>
              <a:rPr lang="en-US" dirty="0"/>
              <a:t>Miss days of work (44%)</a:t>
            </a:r>
          </a:p>
          <a:p>
            <a:r>
              <a:rPr lang="en-US" dirty="0"/>
              <a:t>Arrive late for work (32%)</a:t>
            </a:r>
          </a:p>
          <a:p>
            <a:r>
              <a:rPr lang="en-US" dirty="0"/>
              <a:t>Cut hours of work (24%)</a:t>
            </a:r>
          </a:p>
          <a:p>
            <a:r>
              <a:rPr lang="en-US" dirty="0"/>
              <a:t>Considered leaving work entirely (23%)</a:t>
            </a:r>
          </a:p>
          <a:p>
            <a:r>
              <a:rPr lang="en-US" dirty="0"/>
              <a:t>Considered changing employers (19%)</a:t>
            </a:r>
          </a:p>
          <a:p>
            <a:r>
              <a:rPr lang="en-US" dirty="0"/>
              <a:t>Took leave of absence (12%)</a:t>
            </a:r>
          </a:p>
          <a:p>
            <a:r>
              <a:rPr lang="en-US" dirty="0"/>
              <a:t>Turn down work-related travel (7%)</a:t>
            </a:r>
          </a:p>
          <a:p>
            <a:r>
              <a:rPr lang="en-US" dirty="0"/>
              <a:t>Turn down a promotion (5%)</a:t>
            </a:r>
          </a:p>
          <a:p>
            <a:r>
              <a:rPr lang="en-US" dirty="0"/>
              <a:t>Turn down work relocation (2%)</a:t>
            </a:r>
          </a:p>
          <a:p>
            <a:r>
              <a:rPr lang="en-US" dirty="0"/>
              <a:t>My work was not impacted by my caregiving role (16%)</a:t>
            </a:r>
          </a:p>
          <a:p>
            <a:endParaRPr lang="en-US" dirty="0"/>
          </a:p>
        </p:txBody>
      </p:sp>
      <p:sp>
        <p:nvSpPr>
          <p:cNvPr id="4" name="Slide Number Placeholder 3"/>
          <p:cNvSpPr>
            <a:spLocks noGrp="1"/>
          </p:cNvSpPr>
          <p:nvPr>
            <p:ph type="sldNum" sz="quarter" idx="5"/>
          </p:nvPr>
        </p:nvSpPr>
        <p:spPr/>
        <p:txBody>
          <a:bodyPr/>
          <a:lstStyle/>
          <a:p>
            <a:fld id="{8D0384E5-C187-4CD1-A136-5D63D3E5161A}" type="slidenum">
              <a:rPr lang="en-US" smtClean="0"/>
              <a:t>15</a:t>
            </a:fld>
            <a:endParaRPr lang="en-US"/>
          </a:p>
        </p:txBody>
      </p:sp>
    </p:spTree>
    <p:extLst>
      <p:ext uri="{BB962C8B-B14F-4D97-AF65-F5344CB8AC3E}">
        <p14:creationId xmlns:p14="http://schemas.microsoft.com/office/powerpoint/2010/main" val="3626005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pPr>
            <a:r>
              <a:rPr lang="en-US" dirty="0"/>
              <a:t>Let’s agree that caregivers often don’t realize that they actually ARE caregivers. They identify as a spouse, a brother or sister, a son or daughter, a grandchild, a parent, a niece or nephew, or even just a friend. However, if they don’t identify as a </a:t>
            </a:r>
            <a:r>
              <a:rPr lang="en-US" b="1" dirty="0"/>
              <a:t>caregiver,</a:t>
            </a:r>
            <a:r>
              <a:rPr lang="en-US" dirty="0"/>
              <a:t> it is difficult for them to get support they need in order to stay healthy, work, or just enjoy life.. </a:t>
            </a:r>
          </a:p>
          <a:p>
            <a:pPr marL="0" indent="0">
              <a:buClr>
                <a:schemeClr val="dk1"/>
              </a:buClr>
              <a:buSzPts val="1200"/>
            </a:pPr>
            <a:endParaRPr lang="en-US" dirty="0"/>
          </a:p>
          <a:p>
            <a:pPr marL="0" indent="0"/>
            <a:r>
              <a:rPr lang="en-US" dirty="0"/>
              <a:t>And because they don’t self-identify as a caregiver, they rarely approach their employer for support because they think they have an isolated case. They fear there will be negative reactions from employers and consequences for their reputations and careers.</a:t>
            </a:r>
          </a:p>
          <a:p>
            <a:pPr marL="0" indent="0"/>
            <a:endParaRPr lang="en-US" dirty="0"/>
          </a:p>
          <a:p>
            <a:pPr marL="0" indent="0"/>
            <a:r>
              <a:rPr lang="en-US" dirty="0"/>
              <a:t>They may not realize that they are part of a larger group of employees who struggle with the same responsibilities. You can help by letting working caregivers know that they are a recognized. This can give employees the self-confidence and permission to speak openly with their organization to find workable solutions that benefit both the employer and employee. </a:t>
            </a:r>
          </a:p>
          <a:p>
            <a:pPr marL="0" indent="0"/>
            <a:endParaRPr lang="en-US" dirty="0"/>
          </a:p>
        </p:txBody>
      </p:sp>
      <p:sp>
        <p:nvSpPr>
          <p:cNvPr id="4" name="Slide Number Placeholder 3"/>
          <p:cNvSpPr>
            <a:spLocks noGrp="1"/>
          </p:cNvSpPr>
          <p:nvPr>
            <p:ph type="sldNum" sz="quarter" idx="5"/>
          </p:nvPr>
        </p:nvSpPr>
        <p:spPr/>
        <p:txBody>
          <a:bodyPr/>
          <a:lstStyle/>
          <a:p>
            <a:fld id="{8D0384E5-C187-4CD1-A136-5D63D3E5161A}" type="slidenum">
              <a:rPr lang="en-US" smtClean="0"/>
              <a:t>16</a:t>
            </a:fld>
            <a:endParaRPr lang="en-US"/>
          </a:p>
        </p:txBody>
      </p:sp>
    </p:spTree>
    <p:extLst>
      <p:ext uri="{BB962C8B-B14F-4D97-AF65-F5344CB8AC3E}">
        <p14:creationId xmlns:p14="http://schemas.microsoft.com/office/powerpoint/2010/main" val="272470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Based on studies and work done with caregivers, supporting working caregivers is good for business. </a:t>
            </a:r>
            <a:r>
              <a:rPr lang="en-US" sz="1400" kern="100" dirty="0">
                <a:latin typeface="Calibri" panose="020F0502020204030204" pitchFamily="34" charset="0"/>
                <a:ea typeface="Calibri" panose="020F0502020204030204" pitchFamily="34" charset="0"/>
                <a:cs typeface="Times New Roman" panose="02020603050405020304" pitchFamily="18" charset="0"/>
              </a:rPr>
              <a:t>However, some businesses may need some help to show them how. </a:t>
            </a:r>
          </a:p>
          <a:p>
            <a:r>
              <a:rPr lang="en-US" sz="1400" kern="100" dirty="0">
                <a:latin typeface="Calibri" panose="020F0502020204030204" pitchFamily="34" charset="0"/>
                <a:ea typeface="Calibri" panose="020F0502020204030204" pitchFamily="34" charset="0"/>
                <a:cs typeface="Times New Roman" panose="02020603050405020304" pitchFamily="18" charset="0"/>
              </a:rPr>
              <a:t>Businesses benefit when they are aware of the needs of their employees, the impact on their business, and being educated about government and community resources available to support their workforce … and by extension their business. </a:t>
            </a:r>
          </a:p>
          <a:p>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r>
              <a:rPr lang="en-US" sz="1400" kern="100" dirty="0">
                <a:latin typeface="Calibri" panose="020F0502020204030204" pitchFamily="34" charset="0"/>
                <a:ea typeface="Calibri" panose="020F0502020204030204" pitchFamily="34" charset="0"/>
                <a:cs typeface="Times New Roman" panose="02020603050405020304" pitchFamily="18" charset="0"/>
              </a:rPr>
              <a:t>AWARENESS: First: Must understand how many of their employees are caregivers.</a:t>
            </a:r>
          </a:p>
          <a:p>
            <a:r>
              <a:rPr lang="en-US" sz="1400" kern="100" dirty="0">
                <a:latin typeface="Calibri" panose="020F0502020204030204" pitchFamily="34" charset="0"/>
                <a:ea typeface="Calibri" panose="020F0502020204030204" pitchFamily="34" charset="0"/>
                <a:cs typeface="Times New Roman" panose="02020603050405020304" pitchFamily="18" charset="0"/>
              </a:rPr>
              <a:t>Method 1: Do a survey – Free from UW-Madison Extension</a:t>
            </a:r>
          </a:p>
          <a:p>
            <a:r>
              <a:rPr lang="en-US" sz="1400" kern="100" dirty="0">
                <a:latin typeface="Calibri" panose="020F0502020204030204" pitchFamily="34" charset="0"/>
                <a:ea typeface="Calibri" panose="020F0502020204030204" pitchFamily="34" charset="0"/>
                <a:cs typeface="Times New Roman" panose="02020603050405020304" pitchFamily="18" charset="0"/>
              </a:rPr>
              <a:t>Method 2: Offer a benefit and see who responds – Example: Promega</a:t>
            </a:r>
          </a:p>
          <a:p>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r>
              <a:rPr lang="en-US" sz="1400" kern="100" dirty="0">
                <a:latin typeface="Calibri" panose="020F0502020204030204" pitchFamily="34" charset="0"/>
                <a:ea typeface="Calibri" panose="020F0502020204030204" pitchFamily="34" charset="0"/>
                <a:cs typeface="Times New Roman" panose="02020603050405020304" pitchFamily="18" charset="0"/>
              </a:rPr>
              <a:t>IMPACT: Assess the business’ current strategy and develop a strategy for future</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0384E5-C187-4CD1-A136-5D63D3E5161A}" type="slidenum">
              <a:rPr lang="en-US" smtClean="0"/>
              <a:t>17</a:t>
            </a:fld>
            <a:endParaRPr lang="en-US"/>
          </a:p>
        </p:txBody>
      </p:sp>
    </p:spTree>
    <p:extLst>
      <p:ext uri="{BB962C8B-B14F-4D97-AF65-F5344CB8AC3E}">
        <p14:creationId xmlns:p14="http://schemas.microsoft.com/office/powerpoint/2010/main" val="145584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2: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r>
              <a:rPr lang="en-US" dirty="0"/>
              <a:t>Understanding employees and their caregiving roles is vital to building an effective strategy for retaining and attracting employees. Once a company/employer better understands how many working caregivers are in its workforce, AND also how many anticipate becoming a caregiver, managers can begin taking action.</a:t>
            </a:r>
            <a:endParaRPr dirty="0"/>
          </a:p>
          <a:p>
            <a:pPr marL="0" indent="0"/>
            <a:endParaRPr dirty="0"/>
          </a:p>
          <a:p>
            <a:pPr marL="0" indent="0"/>
            <a:r>
              <a:rPr lang="en-US" dirty="0"/>
              <a:t>Employers have access to a FREE employee survey from the University of Wisconsin-Madison Extension. The QR code on this slide takes you to the website where you can learn more and get started. </a:t>
            </a:r>
          </a:p>
          <a:p>
            <a:pPr marL="0" indent="0"/>
            <a:endParaRPr lang="en-US" dirty="0"/>
          </a:p>
          <a:p>
            <a:pPr marL="0" indent="0"/>
            <a:r>
              <a:rPr lang="en-US" dirty="0"/>
              <a:t>What’s nice about this survey tool is that it allows </a:t>
            </a:r>
            <a:r>
              <a:rPr lang="en-US" b="1" dirty="0"/>
              <a:t>employees</a:t>
            </a:r>
            <a:r>
              <a:rPr lang="en-US" dirty="0"/>
              <a:t> to remain anonymous to their employer, which in turn allows them to be more honest about their situations without fear of retaliation or prejudice in future interactions with their employers. </a:t>
            </a:r>
          </a:p>
          <a:p>
            <a:pPr marL="0" indent="0"/>
            <a:endParaRPr lang="en-US" dirty="0"/>
          </a:p>
          <a:p>
            <a:pPr marL="0" indent="0"/>
            <a:r>
              <a:rPr lang="en-US" dirty="0"/>
              <a:t>The UW-Extension Office and  Wisconsin Family and Caregiver Support Alliance is also available to help someone get started.</a:t>
            </a:r>
            <a:endParaRPr dirty="0"/>
          </a:p>
          <a:p>
            <a:pPr marL="0" indent="0"/>
            <a:r>
              <a:rPr lang="en-US" dirty="0"/>
              <a:t>Link to survey: </a:t>
            </a:r>
            <a:r>
              <a:rPr lang="en-US" u="sng" dirty="0">
                <a:solidFill>
                  <a:schemeClr val="hlink"/>
                </a:solidFill>
                <a:hlinkClick r:id="rId3"/>
              </a:rPr>
              <a:t>https://fyi.extension.wisc.edu/agingfriendlycommunities/files/2020/03/ECSurvey-instrument-as-of-March-2020-for-web-and-distribution.pdf</a:t>
            </a:r>
            <a:endParaRPr dirty="0"/>
          </a:p>
          <a:p>
            <a:pPr marL="0" indent="0"/>
            <a:endParaRPr dirty="0"/>
          </a:p>
        </p:txBody>
      </p:sp>
      <p:sp>
        <p:nvSpPr>
          <p:cNvPr id="261" name="Google Shape;261;p22: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4: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r>
              <a:rPr lang="en-US" dirty="0"/>
              <a:t>When meeting with an employer or employees, being able to share success stories from other companies that have benefited from making changes in work culture is one of the most powerful advocacy tools we have. Learning that even small, inexpensive modifications in a work environment can have significant benefits is a great motivator for other companies that aren’t convinced that making changes is worth the effort.</a:t>
            </a:r>
          </a:p>
          <a:p>
            <a:pPr marL="0" indent="0"/>
            <a:endParaRPr lang="en-US" dirty="0"/>
          </a:p>
          <a:p>
            <a:pPr marL="0" indent="0"/>
            <a:r>
              <a:rPr lang="en-US" dirty="0"/>
              <a:t>We would also appreciate it if you would let us know about companies you find that are doing a good job supporting working caregivers. Our Alliance believes they deserve recognition, and there may be a lot we can learn from them.</a:t>
            </a:r>
          </a:p>
          <a:p>
            <a:pPr marL="0" indent="0"/>
            <a:endParaRPr lang="en-US" dirty="0"/>
          </a:p>
          <a:p>
            <a:pPr marL="0" indent="0"/>
            <a:r>
              <a:rPr lang="en-US" dirty="0"/>
              <a:t>Video link - https://youtu.be/FqWbc-vvCjU</a:t>
            </a:r>
          </a:p>
        </p:txBody>
      </p:sp>
      <p:sp>
        <p:nvSpPr>
          <p:cNvPr id="302" name="Google Shape;302;p24: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19</a:t>
            </a:fld>
            <a:endParaRPr/>
          </a:p>
        </p:txBody>
      </p:sp>
    </p:spTree>
    <p:extLst>
      <p:ext uri="{BB962C8B-B14F-4D97-AF65-F5344CB8AC3E}">
        <p14:creationId xmlns:p14="http://schemas.microsoft.com/office/powerpoint/2010/main" val="143748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all comes down to </a:t>
            </a:r>
            <a:endParaRPr lang="en-US" b="0" dirty="0"/>
          </a:p>
          <a:p>
            <a:pPr marL="0" indent="0"/>
            <a:r>
              <a:rPr lang="en-US" b="0" dirty="0"/>
              <a:t> - You’re in a position that its important you know how the work may impact caregivers</a:t>
            </a:r>
          </a:p>
          <a:p>
            <a:pPr marL="0" indent="0"/>
            <a:r>
              <a:rPr lang="en-US" b="0" dirty="0"/>
              <a:t> - Likewise, you can also help caregivers by supporting businesses who need to increase retention, lower resignation, and maintain productivity</a:t>
            </a:r>
          </a:p>
          <a:p>
            <a:pPr marL="0" indent="0"/>
            <a:r>
              <a:rPr lang="en-US" b="0" dirty="0"/>
              <a:t> - You may not find many resources that help you with both, so getting acquainted with the HR Care Kit can help raise the bar on benefits and support for working caregivers.</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3646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4: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r>
              <a:rPr lang="en-US" dirty="0"/>
              <a:t>Here is a short video interview with Diana Clark who tells us how they got started providing support to their employees who are working while caregiving.</a:t>
            </a:r>
          </a:p>
          <a:p>
            <a:pPr marL="0" indent="0"/>
            <a:endParaRPr lang="en-US" dirty="0"/>
          </a:p>
          <a:p>
            <a:pPr marL="0" indent="0"/>
            <a:r>
              <a:rPr lang="en-US" dirty="0"/>
              <a:t>Video link - https://youtu.be/FqWbc-vvCjU</a:t>
            </a:r>
          </a:p>
          <a:p>
            <a:pPr marL="0" indent="0"/>
            <a:endParaRPr lang="en-US" dirty="0"/>
          </a:p>
        </p:txBody>
      </p:sp>
      <p:sp>
        <p:nvSpPr>
          <p:cNvPr id="302" name="Google Shape;302;p24: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0: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r>
              <a:rPr lang="en-US" dirty="0"/>
              <a:t>The HR </a:t>
            </a:r>
            <a:r>
              <a:rPr lang="en-US" dirty="0" err="1"/>
              <a:t>CareKit</a:t>
            </a:r>
            <a:r>
              <a:rPr lang="en-US" dirty="0"/>
              <a:t> includes two worksheets that help companies take an inventory of its current status and begin planning to make improvements. </a:t>
            </a:r>
          </a:p>
          <a:p>
            <a:pPr marL="0" indent="0"/>
            <a:r>
              <a:rPr lang="en-US" dirty="0"/>
              <a:t>This worksheet helps employers gauge where they stand, and begin making a “to-do” list for taking first steps.  </a:t>
            </a:r>
            <a:endParaRPr dirty="0"/>
          </a:p>
          <a:p>
            <a:pPr marL="0" indent="0"/>
            <a:endParaRPr dirty="0"/>
          </a:p>
          <a:p>
            <a:pPr marL="0" indent="0"/>
            <a:r>
              <a:rPr lang="en-US" dirty="0"/>
              <a:t>The assessment is on page 4 of the HR Care Kit or p19 of this AARP document: </a:t>
            </a:r>
            <a:r>
              <a:rPr lang="en-US" u="sng" dirty="0">
                <a:solidFill>
                  <a:schemeClr val="hlink"/>
                </a:solidFill>
                <a:hlinkClick r:id="rId3"/>
              </a:rPr>
              <a:t>https://www.aarp.org/content/dam/aarp/work/employers/2018/11/AARP-NEBGH-EmployerCaregivingToolkit_Practical-Guide-102517.pdf</a:t>
            </a:r>
            <a:endParaRPr lang="en-US" u="sng" dirty="0">
              <a:solidFill>
                <a:schemeClr val="hlink"/>
              </a:solidFill>
            </a:endParaRPr>
          </a:p>
          <a:p>
            <a:pPr marL="0" indent="0"/>
            <a:endParaRPr lang="en-US" u="sng" dirty="0">
              <a:solidFill>
                <a:schemeClr val="hlink"/>
              </a:solidFill>
            </a:endParaRPr>
          </a:p>
          <a:p>
            <a:pPr marL="0" indent="0"/>
            <a:r>
              <a:rPr lang="en-US" dirty="0"/>
              <a:t>Initial questions leading to strategies can be found on page 14.</a:t>
            </a:r>
            <a:endParaRPr dirty="0"/>
          </a:p>
          <a:p>
            <a:pPr marL="0" indent="0"/>
            <a:endParaRPr dirty="0"/>
          </a:p>
        </p:txBody>
      </p:sp>
      <p:sp>
        <p:nvSpPr>
          <p:cNvPr id="254" name="Google Shape;254;p10: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2571" indent="-470357">
              <a:spcBef>
                <a:spcPts val="617"/>
              </a:spcBef>
              <a:buFont typeface="+mj-lt"/>
              <a:buAutoNum type="arabicPeriod"/>
            </a:pPr>
            <a:r>
              <a:rPr lang="en-US" b="1" dirty="0">
                <a:solidFill>
                  <a:schemeClr val="tx1"/>
                </a:solidFill>
              </a:rPr>
              <a:t>Offer education </a:t>
            </a:r>
            <a:r>
              <a:rPr lang="en-US" dirty="0"/>
              <a:t>and brainstorming sessions to solicit ideas from employees.</a:t>
            </a:r>
          </a:p>
          <a:p>
            <a:pPr marL="752571" indent="-470357">
              <a:spcBef>
                <a:spcPts val="617"/>
              </a:spcBef>
              <a:buFont typeface="+mj-lt"/>
              <a:buAutoNum type="arabicPeriod"/>
            </a:pPr>
            <a:r>
              <a:rPr lang="en-US" b="1" dirty="0"/>
              <a:t>Provide a tool </a:t>
            </a:r>
            <a:r>
              <a:rPr lang="en-US" dirty="0"/>
              <a:t>(newsletter, website, electronic bulletin board) for caregivers to post their needs.</a:t>
            </a:r>
          </a:p>
          <a:p>
            <a:pPr marL="752571" indent="-470357">
              <a:spcBef>
                <a:spcPts val="617"/>
              </a:spcBef>
              <a:buFont typeface="+mj-lt"/>
              <a:buAutoNum type="arabicPeriod"/>
            </a:pPr>
            <a:r>
              <a:rPr lang="en-US" b="1" dirty="0"/>
              <a:t>Establish a volunteer ‘job board’ </a:t>
            </a:r>
            <a:r>
              <a:rPr lang="en-US" dirty="0"/>
              <a:t>for employees interested in helping fellow employees with caregiving tasks.</a:t>
            </a:r>
          </a:p>
          <a:p>
            <a:pPr marL="752571" indent="-470357">
              <a:spcBef>
                <a:spcPts val="617"/>
              </a:spcBef>
              <a:buFont typeface="+mj-lt"/>
              <a:buAutoNum type="arabicPeriod"/>
            </a:pPr>
            <a:r>
              <a:rPr lang="en-US" b="1" dirty="0"/>
              <a:t>Contact the Aging and Disability Resource Center</a:t>
            </a:r>
            <a:r>
              <a:rPr lang="en-US" dirty="0"/>
              <a:t> to learn what family caregiver supports are available in the community. </a:t>
            </a:r>
          </a:p>
          <a:p>
            <a:pPr marL="752571" indent="-470357">
              <a:spcBef>
                <a:spcPts val="617"/>
              </a:spcBef>
              <a:buFont typeface="+mj-lt"/>
              <a:buAutoNum type="arabicPeriod"/>
            </a:pPr>
            <a:r>
              <a:rPr lang="en-US" b="1" dirty="0"/>
              <a:t>Organize a Resource Fair </a:t>
            </a:r>
            <a:r>
              <a:rPr lang="en-US" dirty="0"/>
              <a:t>for all employees and invite local caregiving providers to exhibit. </a:t>
            </a:r>
          </a:p>
          <a:p>
            <a:pPr marL="752571" indent="-470357">
              <a:spcBef>
                <a:spcPts val="617"/>
              </a:spcBef>
              <a:buFont typeface="+mj-lt"/>
              <a:buAutoNum type="arabicPeriod"/>
            </a:pPr>
            <a:r>
              <a:rPr lang="en-US" b="1" dirty="0"/>
              <a:t>Start an ERG </a:t>
            </a:r>
            <a:r>
              <a:rPr lang="en-US" dirty="0"/>
              <a:t>(Employee Resource Group) for caregivers where they can connect with one another at work. </a:t>
            </a:r>
          </a:p>
          <a:p>
            <a:pPr marL="117589" indent="0"/>
            <a:endParaRPr lang="en-US" dirty="0"/>
          </a:p>
          <a:p>
            <a:pPr marL="587947" indent="-470357">
              <a:buFont typeface="+mj-lt"/>
              <a:buAutoNum type="arabicPeriod"/>
            </a:pP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340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7: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lnSpc>
                <a:spcPct val="85000"/>
              </a:lnSpc>
              <a:buClr>
                <a:schemeClr val="dk1"/>
              </a:buClr>
              <a:buSzPts val="1200"/>
            </a:pPr>
            <a:r>
              <a:rPr lang="en-US" b="1" dirty="0"/>
              <a:t>In summary, this is what we hope you take away from our presentation today:</a:t>
            </a:r>
          </a:p>
          <a:p>
            <a:pPr marL="0" indent="0">
              <a:lnSpc>
                <a:spcPct val="85000"/>
              </a:lnSpc>
              <a:buClr>
                <a:schemeClr val="dk1"/>
              </a:buClr>
              <a:buSzPts val="1200"/>
            </a:pPr>
            <a:endParaRPr lang="en-US" b="1" dirty="0"/>
          </a:p>
          <a:p>
            <a:pPr marL="0" indent="0">
              <a:lnSpc>
                <a:spcPct val="85000"/>
              </a:lnSpc>
              <a:buClr>
                <a:schemeClr val="dk1"/>
              </a:buClr>
              <a:buSzPts val="1200"/>
            </a:pPr>
            <a:endParaRPr lang="en-US" b="1" dirty="0"/>
          </a:p>
          <a:p>
            <a:pPr marL="176383" indent="-176383">
              <a:lnSpc>
                <a:spcPct val="85000"/>
              </a:lnSpc>
              <a:buClr>
                <a:schemeClr val="dk1"/>
              </a:buClr>
              <a:buSzPts val="1200"/>
              <a:buFont typeface="Wingdings" panose="05000000000000000000" pitchFamily="2" charset="2"/>
              <a:buChar char="§"/>
            </a:pPr>
            <a:r>
              <a:rPr lang="en-US" b="1" dirty="0"/>
              <a:t>Growth in </a:t>
            </a:r>
            <a:r>
              <a:rPr lang="en-US" dirty="0"/>
              <a:t>Family Caregiving responsibilities among the working-age population is an issue that is going to be with us for decades to come.</a:t>
            </a:r>
            <a:endParaRPr dirty="0"/>
          </a:p>
          <a:p>
            <a:pPr marL="176383" indent="-176383">
              <a:lnSpc>
                <a:spcPct val="85000"/>
              </a:lnSpc>
              <a:buFont typeface="Wingdings" panose="05000000000000000000" pitchFamily="2" charset="2"/>
              <a:buChar char="§"/>
            </a:pPr>
            <a:endParaRPr dirty="0"/>
          </a:p>
          <a:p>
            <a:pPr marL="176383" indent="-176383">
              <a:lnSpc>
                <a:spcPct val="85000"/>
              </a:lnSpc>
              <a:buClr>
                <a:schemeClr val="dk1"/>
              </a:buClr>
              <a:buSzPts val="1200"/>
              <a:buFont typeface="Wingdings" panose="05000000000000000000" pitchFamily="2" charset="2"/>
              <a:buChar char="§"/>
            </a:pPr>
            <a:r>
              <a:rPr lang="en-US" dirty="0"/>
              <a:t>Employees are more productive and stay longer when they feel safe and valued by the company.</a:t>
            </a:r>
            <a:endParaRPr dirty="0"/>
          </a:p>
          <a:p>
            <a:pPr marL="176383" indent="-176383">
              <a:lnSpc>
                <a:spcPct val="85000"/>
              </a:lnSpc>
              <a:buClr>
                <a:schemeClr val="dk1"/>
              </a:buClr>
              <a:buSzPts val="1200"/>
              <a:buFont typeface="Wingdings" panose="05000000000000000000" pitchFamily="2" charset="2"/>
              <a:buChar char="§"/>
            </a:pPr>
            <a:endParaRPr dirty="0"/>
          </a:p>
          <a:p>
            <a:pPr marL="176383" indent="-176383">
              <a:lnSpc>
                <a:spcPct val="85000"/>
              </a:lnSpc>
              <a:buClr>
                <a:schemeClr val="dk1"/>
              </a:buClr>
              <a:buSzPts val="1200"/>
              <a:buFont typeface="Wingdings" panose="05000000000000000000" pitchFamily="2" charset="2"/>
              <a:buChar char="§"/>
            </a:pPr>
            <a:r>
              <a:rPr lang="en-US" dirty="0"/>
              <a:t>Work-life balance matters – Companies/Employers can model it; support it; have a strategy.</a:t>
            </a:r>
            <a:endParaRPr dirty="0"/>
          </a:p>
          <a:p>
            <a:pPr marL="176383" indent="-176383">
              <a:lnSpc>
                <a:spcPct val="85000"/>
              </a:lnSpc>
              <a:buClr>
                <a:schemeClr val="dk1"/>
              </a:buClr>
              <a:buSzPts val="1200"/>
              <a:buFont typeface="Wingdings" panose="05000000000000000000" pitchFamily="2" charset="2"/>
              <a:buChar char="§"/>
            </a:pPr>
            <a:endParaRPr dirty="0"/>
          </a:p>
          <a:p>
            <a:pPr marL="176383" indent="-176383">
              <a:lnSpc>
                <a:spcPct val="85000"/>
              </a:lnSpc>
              <a:buClr>
                <a:schemeClr val="dk1"/>
              </a:buClr>
              <a:buSzPts val="1200"/>
              <a:buFont typeface="Wingdings" panose="05000000000000000000" pitchFamily="2" charset="2"/>
              <a:buChar char="§"/>
            </a:pPr>
            <a:r>
              <a:rPr lang="en-US" dirty="0"/>
              <a:t>Offer some level of flexibility – even small businesses can do that in some way.</a:t>
            </a:r>
            <a:endParaRPr dirty="0"/>
          </a:p>
          <a:p>
            <a:pPr marL="176383" indent="-176383">
              <a:lnSpc>
                <a:spcPct val="85000"/>
              </a:lnSpc>
              <a:buClr>
                <a:schemeClr val="dk1"/>
              </a:buClr>
              <a:buSzPts val="1200"/>
              <a:buFont typeface="Wingdings" panose="05000000000000000000" pitchFamily="2" charset="2"/>
              <a:buChar char="§"/>
            </a:pPr>
            <a:endParaRPr dirty="0"/>
          </a:p>
          <a:p>
            <a:pPr marL="176383" indent="-176383">
              <a:lnSpc>
                <a:spcPct val="85000"/>
              </a:lnSpc>
              <a:buClr>
                <a:schemeClr val="dk1"/>
              </a:buClr>
              <a:buSzPts val="1200"/>
              <a:buFont typeface="Wingdings" panose="05000000000000000000" pitchFamily="2" charset="2"/>
              <a:buChar char="§"/>
            </a:pPr>
            <a:r>
              <a:rPr lang="en-US" dirty="0"/>
              <a:t>Employers can start small. They should be bold and expect results.</a:t>
            </a:r>
            <a:endParaRPr dirty="0"/>
          </a:p>
          <a:p>
            <a:pPr marL="176383" indent="-176383">
              <a:lnSpc>
                <a:spcPct val="85000"/>
              </a:lnSpc>
              <a:buFont typeface="Wingdings" panose="05000000000000000000" pitchFamily="2" charset="2"/>
              <a:buChar char="§"/>
            </a:pPr>
            <a:endParaRPr dirty="0"/>
          </a:p>
          <a:p>
            <a:pPr marL="176383" indent="-176383">
              <a:lnSpc>
                <a:spcPct val="85000"/>
              </a:lnSpc>
              <a:buClr>
                <a:schemeClr val="dk1"/>
              </a:buClr>
              <a:buSzPts val="1200"/>
              <a:buFont typeface="Wingdings" panose="05000000000000000000" pitchFamily="2" charset="2"/>
              <a:buChar char="§"/>
            </a:pPr>
            <a:r>
              <a:rPr lang="en-US" dirty="0"/>
              <a:t>Integrate caregiver supports and considerations into your work culture, benefits, and system.</a:t>
            </a:r>
          </a:p>
          <a:p>
            <a:pPr marL="0" indent="0">
              <a:lnSpc>
                <a:spcPct val="85000"/>
              </a:lnSpc>
              <a:buClr>
                <a:schemeClr val="dk1"/>
              </a:buClr>
              <a:buSzPts val="1200"/>
            </a:pPr>
            <a:endParaRPr lang="en-US" dirty="0"/>
          </a:p>
          <a:p>
            <a:pPr marL="0" indent="0">
              <a:lnSpc>
                <a:spcPct val="85000"/>
              </a:lnSpc>
            </a:pPr>
            <a:r>
              <a:rPr lang="en-US" dirty="0"/>
              <a:t>We encourage you to consider how what we shared with you today compares to what is happening in your own organizations or life.</a:t>
            </a:r>
          </a:p>
          <a:p>
            <a:pPr marL="0" indent="0">
              <a:lnSpc>
                <a:spcPct val="85000"/>
              </a:lnSpc>
            </a:pPr>
            <a:r>
              <a:rPr lang="en-US" dirty="0"/>
              <a:t>We also encourage you to share this information with employers, working caregivers, and your other partners supporting family caregivers. </a:t>
            </a:r>
          </a:p>
          <a:p>
            <a:pPr marL="0" indent="0">
              <a:lnSpc>
                <a:spcPct val="85000"/>
              </a:lnSpc>
            </a:pPr>
            <a:endParaRPr lang="en-US" dirty="0"/>
          </a:p>
          <a:p>
            <a:pPr marL="0" indent="0">
              <a:lnSpc>
                <a:spcPct val="85000"/>
              </a:lnSpc>
            </a:pPr>
            <a:r>
              <a:rPr lang="en-US" dirty="0"/>
              <a:t>We think you’ll see that a little flexibility in the workplace or a couple of hours a week of additional support could do much to ease employee stress, decrease working caregivers’ daily burden, and increase job retainment. </a:t>
            </a:r>
          </a:p>
          <a:p>
            <a:pPr marL="0" indent="0">
              <a:lnSpc>
                <a:spcPct val="85000"/>
              </a:lnSpc>
            </a:pPr>
            <a:endParaRPr lang="en-US" dirty="0"/>
          </a:p>
          <a:p>
            <a:pPr marL="0" indent="0">
              <a:lnSpc>
                <a:spcPct val="85000"/>
              </a:lnSpc>
            </a:pPr>
            <a:r>
              <a:rPr lang="en-US" dirty="0"/>
              <a:t>In the end, helping employees balance caregiving and work is good for business. </a:t>
            </a:r>
          </a:p>
          <a:p>
            <a:pPr marL="0" indent="0">
              <a:lnSpc>
                <a:spcPct val="85000"/>
              </a:lnSpc>
              <a:buClr>
                <a:schemeClr val="dk1"/>
              </a:buClr>
              <a:buSzPts val="1200"/>
            </a:pPr>
            <a:endParaRPr dirty="0"/>
          </a:p>
          <a:p>
            <a:pPr marL="0" indent="0"/>
            <a:endParaRPr dirty="0"/>
          </a:p>
        </p:txBody>
      </p:sp>
      <p:sp>
        <p:nvSpPr>
          <p:cNvPr id="360" name="Google Shape;360;p27: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Caregivers may be hidden from employers. But they are everywhere and in every business.</a:t>
            </a:r>
          </a:p>
          <a:p>
            <a:endParaRPr lang="en-US" dirty="0"/>
          </a:p>
          <a:p>
            <a:r>
              <a:rPr lang="en-US" dirty="0"/>
              <a:t>Join WFACSA to help find them and bring to them the resources they need in order to thrive.</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1441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dirty="0"/>
              <a:t>Wisconsin Family and Caregiver Support Alliance continues to grow. Join us.</a:t>
            </a:r>
          </a:p>
          <a:p>
            <a:pPr indent="0"/>
            <a:endParaRPr lang="en-US" dirty="0"/>
          </a:p>
          <a:p>
            <a:pPr indent="0"/>
            <a:r>
              <a:rPr lang="en-US" dirty="0"/>
              <a:t>More and more employers are also understanding that caregiving, whether child care or broader lifespan care, is important to their workforce and therefore, important to the success of their business. You can be helpful to employers and individual family caregivers.</a:t>
            </a:r>
          </a:p>
          <a:p>
            <a:pPr indent="0"/>
            <a:endParaRPr lang="en-US" dirty="0"/>
          </a:p>
          <a:p>
            <a:pPr indent="0"/>
            <a:r>
              <a:rPr lang="en-US" dirty="0"/>
              <a:t>ONE MORE NOTE - In 2022, SHRM established </a:t>
            </a:r>
            <a:r>
              <a:rPr lang="en-US" b="1" dirty="0">
                <a:solidFill>
                  <a:schemeClr val="tx1"/>
                </a:solidFill>
                <a:hlinkClick r:id="rId3"/>
              </a:rPr>
              <a:t>Generation Cares</a:t>
            </a:r>
            <a:r>
              <a:rPr lang="en-US" dirty="0"/>
              <a:t>, a coalition of organizations with diverse missions working to find solutions that improve the quality and quantity of care for children, people with disabilities and older adults. </a:t>
            </a:r>
            <a:r>
              <a:rPr lang="en-US" b="1" dirty="0"/>
              <a:t> generationcares@shrm.org</a:t>
            </a:r>
            <a:endParaRPr lang="en-US" dirty="0"/>
          </a:p>
        </p:txBody>
      </p:sp>
      <p:sp>
        <p:nvSpPr>
          <p:cNvPr id="4" name="Slide Number Placeholder 3"/>
          <p:cNvSpPr>
            <a:spLocks noGrp="1"/>
          </p:cNvSpPr>
          <p:nvPr>
            <p:ph type="sldNum" sz="quarter" idx="5"/>
          </p:nvPr>
        </p:nvSpPr>
        <p:spPr/>
        <p:txBody>
          <a:bodyPr/>
          <a:lstStyle/>
          <a:p>
            <a:fld id="{8D0384E5-C187-4CD1-A136-5D63D3E5161A}" type="slidenum">
              <a:rPr lang="en-US" smtClean="0"/>
              <a:t>25</a:t>
            </a:fld>
            <a:endParaRPr lang="en-US"/>
          </a:p>
        </p:txBody>
      </p:sp>
    </p:spTree>
    <p:extLst>
      <p:ext uri="{BB962C8B-B14F-4D97-AF65-F5344CB8AC3E}">
        <p14:creationId xmlns:p14="http://schemas.microsoft.com/office/powerpoint/2010/main" val="692558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Ahead are slides that can enhance your presentation. Include them in where you find them most helpful</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9371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 A GROWING NUMBER OF WORKERS CARING FOR MORE THAN ONE PERSON FOR A LONGER PERIOD OF TIME.</a:t>
            </a:r>
          </a:p>
          <a:p>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197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459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slide/quote:</a:t>
            </a:r>
          </a:p>
          <a:p>
            <a:endParaRPr lang="en-US" dirty="0"/>
          </a:p>
          <a:p>
            <a:r>
              <a:rPr lang="en-US" dirty="0"/>
              <a:t>Adults who have a sibling with disabilities are often identified as the “Club Sandwich Generation”, trying to manage care needs of their aging parent (layer 1), their sibling with disabilities (layer 2), and their own growing children or other dependents (layer 3).</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39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bb453d9cf6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bb453d9cf6_0_0:notes"/>
          <p:cNvSpPr txBox="1">
            <a:spLocks noGrp="1"/>
          </p:cNvSpPr>
          <p:nvPr>
            <p:ph type="body" idx="1"/>
          </p:nvPr>
        </p:nvSpPr>
        <p:spPr>
          <a:xfrm>
            <a:off x="731521" y="4620578"/>
            <a:ext cx="5852160" cy="3780630"/>
          </a:xfrm>
          <a:prstGeom prst="rect">
            <a:avLst/>
          </a:prstGeom>
          <a:noFill/>
          <a:ln>
            <a:noFill/>
          </a:ln>
        </p:spPr>
        <p:txBody>
          <a:bodyPr spcFirstLastPara="1" wrap="square" lIns="96624" tIns="48299" rIns="96624" bIns="48299" anchor="t" anchorCtr="0">
            <a:noAutofit/>
          </a:bodyPr>
          <a:lstStyle/>
          <a:p>
            <a:pPr marL="0" indent="0">
              <a:buClr>
                <a:schemeClr val="dk1"/>
              </a:buClr>
              <a:buSzPts val="1200"/>
            </a:pPr>
            <a:r>
              <a:rPr lang="en-US" dirty="0"/>
              <a:t>The WFACSA Employer Engagement workgroup has conducted surveys, outreach to the Society of Human Resource Managers, and education efforts for the past six years.  Our HR Care Kit was created to help employers better support employees who are also providing care for family members. </a:t>
            </a:r>
          </a:p>
          <a:p>
            <a:pPr marL="0" indent="0">
              <a:buClr>
                <a:schemeClr val="dk1"/>
              </a:buClr>
              <a:buSzPts val="1200"/>
            </a:pPr>
            <a:endParaRPr lang="en-US" dirty="0"/>
          </a:p>
          <a:p>
            <a:pPr marL="0" indent="0">
              <a:buClr>
                <a:schemeClr val="dk1"/>
              </a:buClr>
              <a:buSzPts val="1200"/>
            </a:pPr>
            <a:r>
              <a:rPr lang="en-US" dirty="0"/>
              <a:t>The HR </a:t>
            </a:r>
            <a:r>
              <a:rPr lang="en-US" dirty="0" err="1"/>
              <a:t>CareKit</a:t>
            </a:r>
            <a:r>
              <a:rPr lang="en-US" dirty="0"/>
              <a:t> doesn’t promote any specific benefits or EAP providers. Rather, the HR </a:t>
            </a:r>
            <a:r>
              <a:rPr lang="en-US" dirty="0" err="1"/>
              <a:t>CareKit</a:t>
            </a:r>
            <a:r>
              <a:rPr lang="en-US" dirty="0"/>
              <a:t> focuses heavily on free education and community resources supporting caregivers and already available to all employers and their workforce.</a:t>
            </a:r>
          </a:p>
          <a:p>
            <a:pPr marL="0" indent="0">
              <a:buClr>
                <a:schemeClr val="dk1"/>
              </a:buClr>
              <a:buSzPts val="1200"/>
            </a:pPr>
            <a:endParaRPr lang="en-US" dirty="0"/>
          </a:p>
          <a:p>
            <a:pPr marL="0" indent="0">
              <a:buClr>
                <a:schemeClr val="dk1"/>
              </a:buClr>
              <a:buSzPts val="1200"/>
            </a:pPr>
            <a:r>
              <a:rPr lang="en-US" dirty="0"/>
              <a:t>It shares:</a:t>
            </a:r>
          </a:p>
          <a:p>
            <a:pPr marL="293973" indent="-312265">
              <a:lnSpc>
                <a:spcPct val="90000"/>
              </a:lnSpc>
              <a:buSzPts val="2500"/>
              <a:buFont typeface="Arial"/>
              <a:buChar char="•"/>
            </a:pPr>
            <a:r>
              <a:rPr lang="en-US" dirty="0"/>
              <a:t>National and WI data to support outreach efforts</a:t>
            </a:r>
            <a:endParaRPr lang="en-US" sz="900" dirty="0"/>
          </a:p>
          <a:p>
            <a:pPr marL="293973" indent="-312265">
              <a:lnSpc>
                <a:spcPct val="90000"/>
              </a:lnSpc>
              <a:spcBef>
                <a:spcPts val="1440"/>
              </a:spcBef>
              <a:buSzPts val="2500"/>
              <a:buFont typeface="Arial"/>
              <a:buChar char="•"/>
            </a:pPr>
            <a:r>
              <a:rPr lang="en-US" dirty="0"/>
              <a:t>Real stories from workers impacted by family caregiving</a:t>
            </a:r>
          </a:p>
          <a:p>
            <a:pPr marL="293973" indent="-312265">
              <a:lnSpc>
                <a:spcPct val="90000"/>
              </a:lnSpc>
              <a:spcBef>
                <a:spcPts val="1440"/>
              </a:spcBef>
              <a:buSzPts val="2500"/>
              <a:buFont typeface="Arial"/>
              <a:buChar char="•"/>
            </a:pPr>
            <a:r>
              <a:rPr lang="en-US" dirty="0"/>
              <a:t>Tips to support caregivers in your own organization</a:t>
            </a:r>
          </a:p>
          <a:p>
            <a:pPr marL="0" indent="0">
              <a:buClr>
                <a:schemeClr val="dk1"/>
              </a:buClr>
              <a:buSzPts val="1200"/>
            </a:pPr>
            <a:endParaRPr lang="en-US" dirty="0"/>
          </a:p>
          <a:p>
            <a:pPr marL="0" indent="0">
              <a:buClr>
                <a:schemeClr val="dk1"/>
              </a:buClr>
              <a:buSzPts val="1200"/>
            </a:pPr>
            <a:r>
              <a:rPr lang="en-US" dirty="0"/>
              <a:t>Download the HR Care Kit at </a:t>
            </a:r>
            <a:r>
              <a:rPr lang="en-US" dirty="0">
                <a:hlinkClick r:id="rId3"/>
              </a:rPr>
              <a:t>hr-carekit.pdf (wisconsincaregiver.org)</a:t>
            </a:r>
            <a:br>
              <a:rPr lang="en-US" dirty="0"/>
            </a:br>
            <a:endParaRPr lang="en-US" dirty="0"/>
          </a:p>
          <a:p>
            <a:pPr marL="0" indent="0">
              <a:buClr>
                <a:schemeClr val="dk1"/>
              </a:buClr>
              <a:buSzPts val="1200"/>
            </a:pPr>
            <a:endParaRPr dirty="0"/>
          </a:p>
        </p:txBody>
      </p:sp>
      <p:sp>
        <p:nvSpPr>
          <p:cNvPr id="282" name="Google Shape;282;g2bb453d9cf6_0_0:notes"/>
          <p:cNvSpPr txBox="1">
            <a:spLocks noGrp="1"/>
          </p:cNvSpPr>
          <p:nvPr>
            <p:ph type="sldNum" idx="12"/>
          </p:nvPr>
        </p:nvSpPr>
        <p:spPr>
          <a:xfrm>
            <a:off x="4143588" y="9119474"/>
            <a:ext cx="3169921" cy="481635"/>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Projections show clearly that counties are going to be consumed with issues of aging population and shrinking workforce population</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2982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1713" indent="-351713">
              <a:buFont typeface="Symbol" panose="05050102010706020507" pitchFamily="18" charset="2"/>
              <a:buChar char=""/>
            </a:pPr>
            <a:r>
              <a:rPr lang="en-US" sz="1800" dirty="0">
                <a:latin typeface="Aptos" panose="020B0004020202020204" pitchFamily="34" charset="0"/>
                <a:ea typeface="Aptos" panose="020B0004020202020204" pitchFamily="34" charset="0"/>
                <a:cs typeface="Aptos" panose="020B0004020202020204" pitchFamily="34" charset="0"/>
              </a:rPr>
              <a:t>Generally, helps CC and DCS do their job by providing tool to</a:t>
            </a:r>
          </a:p>
          <a:p>
            <a:pPr marL="351713" indent="-351713">
              <a:buFont typeface="Symbol" panose="05050102010706020507" pitchFamily="18" charset="2"/>
              <a:buChar char=""/>
            </a:pPr>
            <a:r>
              <a:rPr lang="en-US" sz="1800" dirty="0">
                <a:latin typeface="Aptos" panose="020B0004020202020204" pitchFamily="34" charset="0"/>
                <a:ea typeface="Aptos" panose="020B0004020202020204" pitchFamily="34" charset="0"/>
                <a:cs typeface="Aptos" panose="020B0004020202020204" pitchFamily="34" charset="0"/>
              </a:rPr>
              <a:t>Advocate for individuals</a:t>
            </a:r>
          </a:p>
          <a:p>
            <a:pPr marL="351713" indent="-351713">
              <a:buFont typeface="Symbol" panose="05050102010706020507" pitchFamily="18" charset="2"/>
              <a:buChar char=""/>
            </a:pPr>
            <a:r>
              <a:rPr lang="en-US" sz="1800" dirty="0">
                <a:latin typeface="Aptos" panose="020B0004020202020204" pitchFamily="34" charset="0"/>
                <a:ea typeface="Aptos" panose="020B0004020202020204" pitchFamily="34" charset="0"/>
                <a:cs typeface="Aptos" panose="020B0004020202020204" pitchFamily="34" charset="0"/>
              </a:rPr>
              <a:t>Solid information to present business and retain their workforce</a:t>
            </a:r>
          </a:p>
          <a:p>
            <a:pPr marL="351713" indent="-351713">
              <a:buFont typeface="Symbol" panose="05050102010706020507" pitchFamily="18" charset="2"/>
              <a:buChar char=""/>
            </a:pPr>
            <a:r>
              <a:rPr lang="en-US" sz="1800" dirty="0">
                <a:latin typeface="Aptos" panose="020B0004020202020204" pitchFamily="34" charset="0"/>
                <a:ea typeface="Aptos" panose="020B0004020202020204" pitchFamily="34" charset="0"/>
                <a:cs typeface="Aptos" panose="020B0004020202020204" pitchFamily="34" charset="0"/>
              </a:rPr>
              <a:t>Get out in front of the problem</a:t>
            </a:r>
          </a:p>
          <a:p>
            <a:pPr marL="351713" indent="-351713">
              <a:buFont typeface="Symbol" panose="05050102010706020507" pitchFamily="18" charset="2"/>
              <a:buChar char=""/>
            </a:pPr>
            <a:r>
              <a:rPr lang="en-US" sz="1800" dirty="0">
                <a:latin typeface="Aptos" panose="020B0004020202020204" pitchFamily="34" charset="0"/>
                <a:ea typeface="Aptos" panose="020B0004020202020204" pitchFamily="34" charset="0"/>
                <a:cs typeface="Aptos" panose="020B0004020202020204" pitchFamily="34" charset="0"/>
              </a:rPr>
              <a:t>Further encourages businesses to be dementia friendly</a:t>
            </a:r>
          </a:p>
          <a:p>
            <a:pPr marL="351713" indent="-351713">
              <a:buFont typeface="Symbol" panose="05050102010706020507" pitchFamily="18" charset="2"/>
              <a:buChar char=""/>
            </a:pPr>
            <a:r>
              <a:rPr lang="en-US" sz="1800" dirty="0">
                <a:latin typeface="Aptos" panose="020B0004020202020204" pitchFamily="34" charset="0"/>
                <a:ea typeface="Aptos" panose="020B0004020202020204" pitchFamily="34" charset="0"/>
                <a:cs typeface="Aptos" panose="020B0004020202020204" pitchFamily="34" charset="0"/>
              </a:rPr>
              <a:t>Being confident in the resource HR Care Kit</a:t>
            </a:r>
          </a:p>
          <a:p>
            <a:endParaRPr lang="en-US" dirty="0"/>
          </a:p>
          <a:p>
            <a:endParaRPr lang="en-US" dirty="0"/>
          </a:p>
          <a:p>
            <a:r>
              <a:rPr lang="en-US" dirty="0"/>
              <a:t>The HR Care Kit is intended to provide you as Caregiver Coordinators or Dementia Care Specialists a useful tool to share with professionals, employers or caregivers to consider how this information compares to what is happening in their own organizations or life.</a:t>
            </a:r>
          </a:p>
          <a:p>
            <a:endParaRPr lang="en-US" dirty="0"/>
          </a:p>
          <a:p>
            <a:r>
              <a:rPr lang="en-US" dirty="0"/>
              <a:t>We think you’ll see that a little flexibility, a change in the awareness in the workplace, or a couple of hours a week of additional support could do much to ease employee stress, decrease their burden, and increase your attractiveness in the job recruitment arena.</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833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r>
              <a:rPr lang="en-US" dirty="0"/>
              <a:t>Why is it important to support employees who are caregivers? This ‘Viewpoint’ from the Society for Human Resource Management (SHRM) newsletter spells out the why very simply. </a:t>
            </a:r>
          </a:p>
          <a:p>
            <a:pPr marL="0" indent="0"/>
            <a:endParaRPr lang="en-US" dirty="0"/>
          </a:p>
          <a:p>
            <a:pPr marL="0" indent="0"/>
            <a:r>
              <a:rPr lang="en-US" dirty="0"/>
              <a:t>OPTIONAL ACTIVITY:</a:t>
            </a:r>
          </a:p>
          <a:p>
            <a:pPr marL="0" indent="0"/>
            <a:r>
              <a:rPr lang="en-US" dirty="0"/>
              <a:t>Let’s take a moment and discuss with 1 or 2 people you’re sitting near.</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293973" indent="-293973">
              <a:lnSpc>
                <a:spcPct val="107000"/>
              </a:lnSpc>
              <a:spcAft>
                <a:spcPts val="823"/>
              </a:spcAft>
              <a:buFontTx/>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Think of at least one employee you know who is a caregiver (no names) and discuss two questions:</a:t>
            </a:r>
          </a:p>
          <a:p>
            <a:pPr marL="293973" indent="-293973">
              <a:lnSpc>
                <a:spcPct val="107000"/>
              </a:lnSpc>
              <a:spcAft>
                <a:spcPts val="823"/>
              </a:spcAft>
              <a:buFontTx/>
              <a:buChar char="-"/>
            </a:pPr>
            <a:r>
              <a:rPr lang="en-US" kern="100" dirty="0">
                <a:latin typeface="Calibri" panose="020F0502020204030204" pitchFamily="34" charset="0"/>
                <a:ea typeface="Calibri" panose="020F0502020204030204" pitchFamily="34" charset="0"/>
                <a:cs typeface="Times New Roman" panose="02020603050405020304" pitchFamily="18" charset="0"/>
              </a:rPr>
              <a:t>    How is their caregiving having an impact on them or their work?</a:t>
            </a:r>
          </a:p>
          <a:p>
            <a:pPr marL="293973" indent="-293973">
              <a:lnSpc>
                <a:spcPct val="107000"/>
              </a:lnSpc>
              <a:spcAft>
                <a:spcPts val="823"/>
              </a:spcAft>
              <a:buFontTx/>
              <a:buChar char="-"/>
            </a:pPr>
            <a:r>
              <a:rPr lang="en-US" kern="100" dirty="0">
                <a:latin typeface="Calibri" panose="020F0502020204030204" pitchFamily="34" charset="0"/>
                <a:ea typeface="Calibri" panose="020F0502020204030204" pitchFamily="34" charset="0"/>
                <a:cs typeface="Times New Roman" panose="02020603050405020304" pitchFamily="18" charset="0"/>
              </a:rPr>
              <a:t>    Has this employee spoken to a manager or HR about it?</a:t>
            </a:r>
          </a:p>
          <a:p>
            <a:pPr marL="293973" indent="-293973">
              <a:lnSpc>
                <a:spcPct val="107000"/>
              </a:lnSpc>
              <a:spcAft>
                <a:spcPts val="823"/>
              </a:spcAft>
              <a:buFontTx/>
              <a:buChar char="-"/>
            </a:pPr>
            <a:r>
              <a:rPr lang="en-US" kern="100" dirty="0">
                <a:latin typeface="Calibri" panose="020F0502020204030204" pitchFamily="34" charset="0"/>
                <a:ea typeface="Calibri" panose="020F0502020204030204" pitchFamily="34" charset="0"/>
                <a:cs typeface="Times New Roman" panose="02020603050405020304" pitchFamily="18" charset="0"/>
              </a:rPr>
              <a:t>How many openings could you fill today with an employee who may also be a family caregiver (Think of all groups: Millennial, woman, hard-working producer, black, Hispanic, or any other underserved population)?</a:t>
            </a:r>
            <a:endParaRPr lang="en-US" sz="1400" dirty="0"/>
          </a:p>
          <a:p>
            <a:pPr marL="0" indent="0"/>
            <a:endParaRPr lang="en-US" b="1" dirty="0"/>
          </a:p>
          <a:p>
            <a:pPr marL="0" indent="0"/>
            <a:endParaRPr lang="en-US" b="1" dirty="0"/>
          </a:p>
          <a:p>
            <a:pPr marL="0" indent="0"/>
            <a:endParaRPr b="1" dirty="0"/>
          </a:p>
        </p:txBody>
      </p:sp>
      <p:sp>
        <p:nvSpPr>
          <p:cNvPr id="159" name="Google Shape;159;p3: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018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endParaRPr lang="en-US" b="1" dirty="0"/>
          </a:p>
          <a:p>
            <a:pPr marL="0" indent="0"/>
            <a:endParaRPr b="1" dirty="0"/>
          </a:p>
        </p:txBody>
      </p:sp>
      <p:sp>
        <p:nvSpPr>
          <p:cNvPr id="159" name="Google Shape;159;p3: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7</a:t>
            </a:fld>
            <a:endParaRPr/>
          </a:p>
        </p:txBody>
      </p:sp>
    </p:spTree>
    <p:extLst>
      <p:ext uri="{BB962C8B-B14F-4D97-AF65-F5344CB8AC3E}">
        <p14:creationId xmlns:p14="http://schemas.microsoft.com/office/powerpoint/2010/main" val="2246538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8552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7:notes"/>
          <p:cNvSpPr txBox="1">
            <a:spLocks noGrp="1"/>
          </p:cNvSpPr>
          <p:nvPr>
            <p:ph type="body" idx="1"/>
          </p:nvPr>
        </p:nvSpPr>
        <p:spPr>
          <a:xfrm>
            <a:off x="731521" y="4620578"/>
            <a:ext cx="5852160" cy="3780472"/>
          </a:xfrm>
          <a:prstGeom prst="rect">
            <a:avLst/>
          </a:prstGeom>
          <a:noFill/>
          <a:ln>
            <a:noFill/>
          </a:ln>
        </p:spPr>
        <p:txBody>
          <a:bodyPr spcFirstLastPara="1" wrap="square" lIns="96624" tIns="48299" rIns="96624" bIns="48299" anchor="t" anchorCtr="0">
            <a:noAutofit/>
          </a:bodyPr>
          <a:lstStyle/>
          <a:p>
            <a:pPr marL="0" indent="0">
              <a:buClr>
                <a:schemeClr val="dk1"/>
              </a:buClr>
              <a:buSzPts val="1200"/>
            </a:pPr>
            <a:r>
              <a:rPr lang="en-US" dirty="0"/>
              <a:t>As you can see in these graphs, Wisconsin will continue to feel the impact of an aging population for quite some time. The same is true throughout the United States.  That means fewer people will be available to care for YOU and ME. Not only does this have an impact on individuals, but also the caregiver shortage will have an impact on most Wisconsin employers. </a:t>
            </a:r>
          </a:p>
          <a:p>
            <a:pPr marL="0" indent="0">
              <a:buClr>
                <a:schemeClr val="dk1"/>
              </a:buClr>
              <a:buSzPts val="1200"/>
            </a:pPr>
            <a:endParaRPr lang="en-US" dirty="0"/>
          </a:p>
          <a:p>
            <a:pPr marL="0" indent="0">
              <a:buClr>
                <a:schemeClr val="dk1"/>
              </a:buClr>
              <a:buSzPts val="1200"/>
            </a:pPr>
            <a:r>
              <a:rPr lang="en-US" dirty="0"/>
              <a:t>A lot of people outside of our aging and disability network may not be aware that the changes we are seeing in population growth are going to be with us for many decades. Explaining this population trend can be strong motivation for every employer and every family caregiver to re-think what they are doing, and to start making plans. </a:t>
            </a:r>
          </a:p>
          <a:p>
            <a:pPr marL="0" indent="0">
              <a:buClr>
                <a:schemeClr val="dk1"/>
              </a:buClr>
              <a:buSzPts val="1200"/>
            </a:pPr>
            <a:endParaRPr lang="en-US" dirty="0"/>
          </a:p>
        </p:txBody>
      </p:sp>
      <p:sp>
        <p:nvSpPr>
          <p:cNvPr id="210" name="Google Shape;210;p7:notes"/>
          <p:cNvSpPr txBox="1">
            <a:spLocks noGrp="1"/>
          </p:cNvSpPr>
          <p:nvPr>
            <p:ph type="sldNum" idx="12"/>
          </p:nvPr>
        </p:nvSpPr>
        <p:spPr>
          <a:xfrm>
            <a:off x="4143588" y="9119475"/>
            <a:ext cx="3169921" cy="481726"/>
          </a:xfrm>
          <a:prstGeom prst="rect">
            <a:avLst/>
          </a:prstGeom>
          <a:noFill/>
          <a:ln>
            <a:noFill/>
          </a:ln>
        </p:spPr>
        <p:txBody>
          <a:bodyPr spcFirstLastPara="1" wrap="square" lIns="96624" tIns="48299" rIns="96624" bIns="48299" anchor="b" anchorCtr="0">
            <a:noAutofit/>
          </a:bodyPr>
          <a:lstStyle/>
          <a:p>
            <a:pPr algn="r"/>
            <a:fld id="{00000000-1234-1234-1234-123412341234}" type="slidenum">
              <a:rPr lang="en-US"/>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93D8-F72C-3C8A-8FE4-4D109C192E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E36C78-D69B-3D42-0F00-638F569F66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F78BA8-D0C1-5E19-B170-98BB33E9FF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4C0E7E-7447-D6D8-E9E2-A31BC5D57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B36AF-CF9E-716F-2B36-ABB2E1A8448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12560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0B3F5-FC08-EAC7-3ADC-0DBBF7F24D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F47F17-A1DB-61C2-BDDC-55AEA2734C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35D41-F69B-AF44-85B2-FB4F351C80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D736E81-CCDD-DF8C-E6E7-6404E02C5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86566-D8F8-381F-209E-939D874D6F8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6636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C8B595-F186-C2FB-FC5B-398FFC8FB8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8E7AF-67AF-1B2C-37EC-97B3A4BC3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5820D-432E-AE32-471D-D9E4013E34B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95A40EA-0BA5-156D-F24E-EA8BB913C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4A108-9DFD-C928-127B-2381C4813E6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607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0D962-10A8-4828-EFA4-FEE4E3681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B1B6A7-ACB5-6B7A-FA82-8DF59687AF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B4AA2-69D1-0406-B0D6-952EDAC9572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1D61B8-95B6-6123-5C1A-B85FAB398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E9580-2A51-A4E6-3A9B-4F3D2FF6879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2597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725-EEC1-170A-B579-01CAFFAA23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F26F12-8F60-E459-DD42-E07473645A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9CFA1D-D0E8-50B9-33D4-F5B111167091}"/>
              </a:ext>
            </a:extLst>
          </p:cNvPr>
          <p:cNvSpPr>
            <a:spLocks noGrp="1"/>
          </p:cNvSpPr>
          <p:nvPr>
            <p:ph type="dt" sz="half" idx="10"/>
          </p:nvPr>
        </p:nvSpPr>
        <p:spPr/>
        <p:txBody>
          <a:bodyPr/>
          <a:lstStyle/>
          <a:p>
            <a:fld id="{137CCC86-B363-4B28-94C0-ACD355011B5F}" type="datetimeFigureOut">
              <a:rPr lang="en-US" smtClean="0"/>
              <a:t>10/22/2024</a:t>
            </a:fld>
            <a:endParaRPr lang="en-US"/>
          </a:p>
        </p:txBody>
      </p:sp>
      <p:sp>
        <p:nvSpPr>
          <p:cNvPr id="5" name="Footer Placeholder 4">
            <a:extLst>
              <a:ext uri="{FF2B5EF4-FFF2-40B4-BE49-F238E27FC236}">
                <a16:creationId xmlns:a16="http://schemas.microsoft.com/office/drawing/2014/main" id="{8FB48D64-ABBF-562E-5DF6-0B624EC38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C045B-0D44-0E6B-F59D-6431C95CCB34}"/>
              </a:ext>
            </a:extLst>
          </p:cNvPr>
          <p:cNvSpPr>
            <a:spLocks noGrp="1"/>
          </p:cNvSpPr>
          <p:nvPr>
            <p:ph type="sldNum" sz="quarter" idx="12"/>
          </p:nvPr>
        </p:nvSpPr>
        <p:spPr/>
        <p:txBody>
          <a:bodyPr/>
          <a:lstStyle/>
          <a:p>
            <a:fld id="{DAE1A572-346C-41B3-AB22-16AE9E281E24}" type="slidenum">
              <a:rPr lang="en-US" smtClean="0"/>
              <a:t>‹#›</a:t>
            </a:fld>
            <a:endParaRPr lang="en-US"/>
          </a:p>
        </p:txBody>
      </p:sp>
    </p:spTree>
    <p:extLst>
      <p:ext uri="{BB962C8B-B14F-4D97-AF65-F5344CB8AC3E}">
        <p14:creationId xmlns:p14="http://schemas.microsoft.com/office/powerpoint/2010/main" val="2875630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FF4A0-E8DB-003C-8DDD-C3E075551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61A12-7963-87FA-AEE8-674C336060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B2DB6C-3C85-0173-15E0-E931D8ED15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D59776-0F90-5265-2A90-A00E451FED6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4563A7E-DF90-7606-797B-C8492DAC89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60516C-6087-0BC1-413B-E7B115B6593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57619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9978-366F-4ECD-DAE5-E7784C6C7C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DD9B4E-99A9-28E0-E20B-D28BDF7FE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2BA1DC-2F15-B033-9661-32B43D7783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04A510-ABE3-0028-652B-79B0ED032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D6AB7C-59D5-520A-2677-76066C22F9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2EA62D-5614-4A9D-0475-A5C633FE246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1DE566D-D2EA-4F51-4EB6-3FF8530B62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DEB6CB-FB1F-8925-83E0-44C629E921B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96818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082D-4BF1-2466-1752-FF5DF6850C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C7BF75-F9EE-D256-4213-016F74F04DB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5EA464F-071E-35C1-DB4E-FB6F9661BA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A1DA60-A260-96E8-C68C-F1A1E26E29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56495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DF1E5-3FC8-B3F2-9DC0-CA27498C92B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7ECD7D2-E240-36BE-57BA-FBE6275376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7B3456-F5A7-4FE5-7724-E0A8BFB68AC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4287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1617-4FB8-2E10-66C0-B80BBADE36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801C82-AE0C-E6D6-3E4D-203275DDB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8F7F7E-AB42-D022-9EBD-5158F3A7E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7FCB7D-4029-FD69-7E74-EE33AF2E277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0F4149E-2F94-8C56-C2F9-67C0B6828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5B618-4372-F4D0-5C7C-A59C8CBF92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80006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D34C-0C9C-A73C-B8D3-ADB29C622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C3964F-3CDC-3065-3557-B469DD0BA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53CFA8-C80E-B29E-EED0-C1CEAA956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FE2DC-01EA-AD0B-9D14-56763DBECFC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884960D-C730-A73A-0AA2-0C6E89987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888B9A-8D66-443E-3F5F-B52EBB0617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1670738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4AE6C6-3047-6B8F-54E5-D841BF8E7D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C7408F-4DCC-2687-7889-9DE3594F1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9D7D5-7DE4-5EF8-8538-32010F4561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473CC099-3E5D-6714-41CF-739D678F2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DC42F4-D14D-31BE-723E-47822BCF0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013250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Ulz3pLQMw0Y?feature=oembed" TargetMode="External"/><Relationship Id="rId6" Type="http://schemas.openxmlformats.org/officeDocument/2006/relationships/image" Target="../media/image16.jpeg"/><Relationship Id="rId5" Type="http://schemas.openxmlformats.org/officeDocument/2006/relationships/hyperlink" Target="https://youtu.be/Ulz3pLQMw0Y"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_3-pILaEqaU?feature=oembed" TargetMode="External"/><Relationship Id="rId6" Type="http://schemas.openxmlformats.org/officeDocument/2006/relationships/hyperlink" Target="https://www.youtube.com/watch?v=_3-pILaEqaU" TargetMode="External"/><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6.emf"/><Relationship Id="rId2" Type="http://schemas.openxmlformats.org/officeDocument/2006/relationships/slideLayout" Target="../slideLayouts/slideLayout8.xml"/><Relationship Id="rId1" Type="http://schemas.openxmlformats.org/officeDocument/2006/relationships/video" Target="https://www.youtube.com/embed/I5g2RiOBgxs?feature=oembed" TargetMode="Externa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hyperlink" Target="https://youtu.be/I5g2RiOBgx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ideo" Target="https://www.youtube.com/embed/FqWbc-vvCjU?feature=oembed" TargetMode="External"/><Relationship Id="rId6" Type="http://schemas.openxmlformats.org/officeDocument/2006/relationships/image" Target="../media/image34.png"/><Relationship Id="rId5" Type="http://schemas.openxmlformats.org/officeDocument/2006/relationships/image" Target="../media/image35.jpeg"/><Relationship Id="rId4" Type="http://schemas.openxmlformats.org/officeDocument/2006/relationships/hyperlink" Target="https://youtu.be/FqWbc-vvCj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jpe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6.png"/><Relationship Id="rId5" Type="http://schemas.openxmlformats.org/officeDocument/2006/relationships/image" Target="../media/image28.png"/><Relationship Id="rId10" Type="http://schemas.openxmlformats.org/officeDocument/2006/relationships/image" Target="../media/image45.emf"/><Relationship Id="rId4" Type="http://schemas.openxmlformats.org/officeDocument/2006/relationships/image" Target="../media/image41.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52.em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
        <p:nvSpPr>
          <p:cNvPr id="124" name="Google Shape;124;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5" name="Google Shape;125;p15"/>
          <p:cNvSpPr/>
          <p:nvPr/>
        </p:nvSpPr>
        <p:spPr>
          <a:xfrm>
            <a:off x="5275816" y="0"/>
            <a:ext cx="64008" cy="6858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15"/>
          <p:cNvSpPr/>
          <p:nvPr/>
        </p:nvSpPr>
        <p:spPr>
          <a:xfrm>
            <a:off x="5339824" y="0"/>
            <a:ext cx="6858396" cy="6858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5"/>
          <p:cNvSpPr txBox="1">
            <a:spLocks noGrp="1"/>
          </p:cNvSpPr>
          <p:nvPr>
            <p:ph type="ctrTitle"/>
          </p:nvPr>
        </p:nvSpPr>
        <p:spPr>
          <a:xfrm>
            <a:off x="5706531" y="410939"/>
            <a:ext cx="6316134" cy="3521523"/>
          </a:xfrm>
          <a:prstGeom prst="rect">
            <a:avLst/>
          </a:prstGeom>
          <a:noFill/>
          <a:ln>
            <a:noFill/>
          </a:ln>
        </p:spPr>
        <p:txBody>
          <a:bodyPr spcFirstLastPara="1" wrap="square" lIns="91425" tIns="45700" rIns="91425" bIns="45700" anchor="b" anchorCtr="0">
            <a:noAutofit/>
          </a:bodyPr>
          <a:lstStyle/>
          <a:p>
            <a:pPr lvl="0">
              <a:buClr>
                <a:srgbClr val="FFFFFF"/>
              </a:buClr>
              <a:buSzPts val="6000"/>
            </a:pPr>
            <a:r>
              <a:rPr lang="en-US" sz="6000" dirty="0">
                <a:solidFill>
                  <a:srgbClr val="FFFFFF"/>
                </a:solidFill>
              </a:rPr>
              <a:t>Helping  Working Caregivers Keep Their Jobs</a:t>
            </a:r>
            <a:endParaRPr dirty="0">
              <a:solidFill>
                <a:srgbClr val="FF0000"/>
              </a:solidFill>
            </a:endParaRPr>
          </a:p>
        </p:txBody>
      </p:sp>
      <p:sp>
        <p:nvSpPr>
          <p:cNvPr id="128" name="Google Shape;128;p15"/>
          <p:cNvSpPr txBox="1">
            <a:spLocks noGrp="1"/>
          </p:cNvSpPr>
          <p:nvPr>
            <p:ph type="subTitle" idx="1"/>
          </p:nvPr>
        </p:nvSpPr>
        <p:spPr>
          <a:xfrm>
            <a:off x="5445148" y="4157573"/>
            <a:ext cx="6577517" cy="258921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400"/>
              </a:spcBef>
              <a:spcAft>
                <a:spcPts val="0"/>
              </a:spcAft>
              <a:buSzPts val="1200"/>
              <a:buNone/>
            </a:pPr>
            <a:r>
              <a:rPr lang="en-US" sz="1800" dirty="0">
                <a:solidFill>
                  <a:srgbClr val="182261"/>
                </a:solidFill>
                <a:latin typeface="Arial Narrow" panose="020B0606020202030204" pitchFamily="34" charset="0"/>
                <a:ea typeface="Arial"/>
                <a:cs typeface="Arial"/>
                <a:sym typeface="Arial"/>
              </a:rPr>
              <a:t>PRESENTED TODAY BY:</a:t>
            </a:r>
          </a:p>
          <a:p>
            <a:pPr marL="0" lvl="0" indent="0" rtl="0">
              <a:lnSpc>
                <a:spcPct val="90000"/>
              </a:lnSpc>
              <a:spcBef>
                <a:spcPts val="1400"/>
              </a:spcBef>
              <a:spcAft>
                <a:spcPts val="0"/>
              </a:spcAft>
              <a:buSzPts val="1200"/>
              <a:buNone/>
            </a:pPr>
            <a:endParaRPr lang="en-US" sz="1200" dirty="0">
              <a:solidFill>
                <a:srgbClr val="182261"/>
              </a:solidFill>
              <a:latin typeface="Arial Narrow" panose="020B0606020202030204" pitchFamily="34" charset="0"/>
              <a:cs typeface="Arial"/>
              <a:sym typeface="Arial"/>
            </a:endParaRPr>
          </a:p>
          <a:p>
            <a:pPr marL="0" lvl="0" indent="0" rtl="0">
              <a:lnSpc>
                <a:spcPct val="90000"/>
              </a:lnSpc>
              <a:spcBef>
                <a:spcPts val="1400"/>
              </a:spcBef>
              <a:spcAft>
                <a:spcPts val="0"/>
              </a:spcAft>
              <a:buSzPts val="1200"/>
              <a:buNone/>
            </a:pPr>
            <a:endParaRPr lang="en-US" sz="1200" dirty="0">
              <a:solidFill>
                <a:srgbClr val="182261"/>
              </a:solidFill>
              <a:latin typeface="Arial Narrow" panose="020B0606020202030204" pitchFamily="34" charset="0"/>
              <a:cs typeface="Arial"/>
              <a:sym typeface="Arial"/>
            </a:endParaRPr>
          </a:p>
          <a:p>
            <a:pPr marL="0" lvl="0" indent="0" rtl="0">
              <a:lnSpc>
                <a:spcPct val="90000"/>
              </a:lnSpc>
              <a:spcBef>
                <a:spcPts val="1400"/>
              </a:spcBef>
              <a:spcAft>
                <a:spcPts val="0"/>
              </a:spcAft>
              <a:buSzPts val="1200"/>
              <a:buNone/>
            </a:pPr>
            <a:endParaRPr lang="en-US" sz="1200" dirty="0">
              <a:solidFill>
                <a:srgbClr val="182261"/>
              </a:solidFill>
              <a:latin typeface="Arial Narrow" panose="020B0606020202030204" pitchFamily="34" charset="0"/>
              <a:cs typeface="Arial"/>
              <a:sym typeface="Arial"/>
            </a:endParaRPr>
          </a:p>
          <a:p>
            <a:pPr marL="0" lvl="0" indent="0" rtl="0">
              <a:lnSpc>
                <a:spcPct val="90000"/>
              </a:lnSpc>
              <a:spcBef>
                <a:spcPts val="1400"/>
              </a:spcBef>
              <a:spcAft>
                <a:spcPts val="0"/>
              </a:spcAft>
              <a:buSzPts val="1200"/>
              <a:buNone/>
            </a:pPr>
            <a:br>
              <a:rPr lang="en-US" sz="1200" dirty="0">
                <a:solidFill>
                  <a:srgbClr val="182261"/>
                </a:solidFill>
                <a:latin typeface="Arial Narrow" panose="020B0606020202030204" pitchFamily="34" charset="0"/>
                <a:cs typeface="Arial"/>
                <a:sym typeface="Arial"/>
              </a:rPr>
            </a:br>
            <a:r>
              <a:rPr lang="en-US" sz="1800" dirty="0">
                <a:solidFill>
                  <a:srgbClr val="182261"/>
                </a:solidFill>
                <a:latin typeface="Arial Narrow" panose="020B0606020202030204" pitchFamily="34" charset="0"/>
                <a:cs typeface="Arial"/>
                <a:sym typeface="Arial"/>
              </a:rPr>
              <a:t>Developed by the WI Family and Caregiver Support Alliance (WFACSA)</a:t>
            </a:r>
            <a:br>
              <a:rPr lang="en-US" sz="1800" dirty="0">
                <a:solidFill>
                  <a:srgbClr val="182261"/>
                </a:solidFill>
                <a:latin typeface="Arial Narrow" panose="020B0606020202030204" pitchFamily="34" charset="0"/>
                <a:cs typeface="Arial"/>
                <a:sym typeface="Arial"/>
              </a:rPr>
            </a:br>
            <a:r>
              <a:rPr lang="en-US" sz="1800" dirty="0">
                <a:solidFill>
                  <a:srgbClr val="182261"/>
                </a:solidFill>
                <a:latin typeface="Arial Narrow" panose="020B0606020202030204" pitchFamily="34" charset="0"/>
                <a:cs typeface="Arial"/>
                <a:sym typeface="Arial"/>
              </a:rPr>
              <a:t>Engaging Employers in Support of Working Caregivers Workgroup</a:t>
            </a:r>
            <a:br>
              <a:rPr lang="en-US" sz="1800" dirty="0">
                <a:solidFill>
                  <a:srgbClr val="182261"/>
                </a:solidFill>
                <a:latin typeface="Arial Narrow" panose="020B0606020202030204" pitchFamily="34" charset="0"/>
                <a:cs typeface="Arial"/>
                <a:sym typeface="Arial"/>
              </a:rPr>
            </a:br>
            <a:r>
              <a:rPr lang="en-US" sz="1800" dirty="0">
                <a:solidFill>
                  <a:srgbClr val="182261"/>
                </a:solidFill>
                <a:latin typeface="Arial"/>
                <a:ea typeface="Arial"/>
                <a:cs typeface="Arial"/>
                <a:sym typeface="Arial"/>
              </a:rPr>
              <a:t>  </a:t>
            </a:r>
          </a:p>
          <a:p>
            <a:pPr marL="0" lvl="0" indent="0" algn="l" rtl="0">
              <a:lnSpc>
                <a:spcPct val="90000"/>
              </a:lnSpc>
              <a:spcBef>
                <a:spcPts val="1400"/>
              </a:spcBef>
              <a:spcAft>
                <a:spcPts val="0"/>
              </a:spcAft>
              <a:buSzPts val="5400"/>
              <a:buNone/>
            </a:pPr>
            <a:endParaRPr sz="5400" dirty="0">
              <a:latin typeface="Arial"/>
              <a:ea typeface="Arial"/>
              <a:cs typeface="Arial"/>
              <a:sym typeface="Arial"/>
            </a:endParaRPr>
          </a:p>
        </p:txBody>
      </p:sp>
      <p:cxnSp>
        <p:nvCxnSpPr>
          <p:cNvPr id="130" name="Google Shape;130;p15"/>
          <p:cNvCxnSpPr/>
          <p:nvPr/>
        </p:nvCxnSpPr>
        <p:spPr>
          <a:xfrm>
            <a:off x="5961343" y="4045017"/>
            <a:ext cx="5202616" cy="0"/>
          </a:xfrm>
          <a:prstGeom prst="straightConnector1">
            <a:avLst/>
          </a:prstGeom>
          <a:noFill/>
          <a:ln w="9525" cap="flat" cmpd="sng">
            <a:solidFill>
              <a:schemeClr val="lt1">
                <a:alpha val="89803"/>
              </a:schemeClr>
            </a:solidFill>
            <a:prstDash val="solid"/>
            <a:round/>
            <a:headEnd type="none" w="sm" len="sm"/>
            <a:tailEnd type="none" w="sm" len="sm"/>
          </a:ln>
        </p:spPr>
      </p:cxnSp>
      <p:pic>
        <p:nvPicPr>
          <p:cNvPr id="131" name="Google Shape;131;p15" descr="A close up of a logo&#10;&#10;Description automatically generated"/>
          <p:cNvPicPr preferRelativeResize="0"/>
          <p:nvPr/>
        </p:nvPicPr>
        <p:blipFill rotWithShape="1">
          <a:blip r:embed="rId3">
            <a:alphaModFix/>
          </a:blip>
          <a:srcRect t="-1" r="-3517" b="2"/>
          <a:stretch/>
        </p:blipFill>
        <p:spPr>
          <a:xfrm>
            <a:off x="330731" y="4451929"/>
            <a:ext cx="4499070" cy="1757919"/>
          </a:xfrm>
          <a:prstGeom prst="rect">
            <a:avLst/>
          </a:prstGeom>
          <a:noFill/>
          <a:ln>
            <a:noFill/>
          </a:ln>
        </p:spPr>
      </p:pic>
      <p:sp>
        <p:nvSpPr>
          <p:cNvPr id="3" name="TextBox 2">
            <a:extLst>
              <a:ext uri="{FF2B5EF4-FFF2-40B4-BE49-F238E27FC236}">
                <a16:creationId xmlns:a16="http://schemas.microsoft.com/office/drawing/2014/main" id="{708FBAE6-B84A-A729-BA0C-E494447DF102}"/>
              </a:ext>
            </a:extLst>
          </p:cNvPr>
          <p:cNvSpPr txBox="1"/>
          <p:nvPr/>
        </p:nvSpPr>
        <p:spPr>
          <a:xfrm>
            <a:off x="616017" y="625642"/>
            <a:ext cx="4213784" cy="2585323"/>
          </a:xfrm>
          <a:prstGeom prst="rect">
            <a:avLst/>
          </a:prstGeom>
          <a:noFill/>
        </p:spPr>
        <p:txBody>
          <a:bodyPr wrap="square" rtlCol="0">
            <a:spAutoFit/>
          </a:bodyPr>
          <a:lstStyle/>
          <a:p>
            <a:r>
              <a:rPr lang="en-US" dirty="0"/>
              <a:t>Has caregiving responsibilities interrupted your job or your career?</a:t>
            </a:r>
          </a:p>
          <a:p>
            <a:endParaRPr lang="en-US" dirty="0"/>
          </a:p>
          <a:p>
            <a:r>
              <a:rPr lang="en-US" dirty="0"/>
              <a:t>Do any caregivers you support experience financial or job instability due to their caregiving responsibilities?</a:t>
            </a:r>
          </a:p>
          <a:p>
            <a:endParaRPr lang="en-US" dirty="0"/>
          </a:p>
          <a:p>
            <a:r>
              <a:rPr lang="en-US" dirty="0"/>
              <a:t>Could businesses in your area benefit from knowing more about your services?</a:t>
            </a:r>
          </a:p>
        </p:txBody>
      </p:sp>
      <p:pic>
        <p:nvPicPr>
          <p:cNvPr id="2" name="Google Shape;286;p28">
            <a:extLst>
              <a:ext uri="{FF2B5EF4-FFF2-40B4-BE49-F238E27FC236}">
                <a16:creationId xmlns:a16="http://schemas.microsoft.com/office/drawing/2014/main" id="{396FB580-E014-2076-D5E3-67DC477A905A}"/>
              </a:ext>
            </a:extLst>
          </p:cNvPr>
          <p:cNvPicPr preferRelativeResize="0"/>
          <p:nvPr/>
        </p:nvPicPr>
        <p:blipFill rotWithShape="1">
          <a:blip r:embed="rId4">
            <a:alphaModFix/>
          </a:blip>
          <a:srcRect/>
          <a:stretch/>
        </p:blipFill>
        <p:spPr>
          <a:xfrm rot="-2">
            <a:off x="221998" y="154000"/>
            <a:ext cx="5001154" cy="65927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28">
                                            <p:txEl>
                                              <p:pRg st="0" end="0"/>
                                            </p:txEl>
                                          </p:spTgt>
                                        </p:tgtEl>
                                        <p:attrNameLst>
                                          <p:attrName>style.visibility</p:attrName>
                                        </p:attrNameLst>
                                      </p:cBhvr>
                                      <p:to>
                                        <p:strVal val="visible"/>
                                      </p:to>
                                    </p:set>
                                    <p:animEffect transition="in" filter="fade">
                                      <p:cBhvr>
                                        <p:cTn id="7" dur="700"/>
                                        <p:tgtEl>
                                          <p:spTgt spid="128">
                                            <p:txEl>
                                              <p:pRg st="0" end="0"/>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128">
                                            <p:txEl>
                                              <p:pRg st="4" end="4"/>
                                            </p:txEl>
                                          </p:spTgt>
                                        </p:tgtEl>
                                        <p:attrNameLst>
                                          <p:attrName>style.visibility</p:attrName>
                                        </p:attrNameLst>
                                      </p:cBhvr>
                                      <p:to>
                                        <p:strVal val="visible"/>
                                      </p:to>
                                    </p:set>
                                    <p:animEffect transition="in" filter="fade">
                                      <p:cBhvr>
                                        <p:cTn id="10" dur="700"/>
                                        <p:tgtEl>
                                          <p:spTgt spid="128">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100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700"/>
                                        <p:tgtEl>
                                          <p:spTgt spid="1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DB57078-CF6B-3D19-C9D6-71004362CEA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How did that happen?</a:t>
            </a:r>
          </a:p>
        </p:txBody>
      </p:sp>
      <p:pic>
        <p:nvPicPr>
          <p:cNvPr id="4" name="Picture 3" descr="A graph showing the number of birth rate&#10;&#10;Description automatically generated">
            <a:extLst>
              <a:ext uri="{FF2B5EF4-FFF2-40B4-BE49-F238E27FC236}">
                <a16:creationId xmlns:a16="http://schemas.microsoft.com/office/drawing/2014/main" id="{0E4B5950-0574-D0CA-94C7-66BBE67EBCAA}"/>
              </a:ext>
            </a:extLst>
          </p:cNvPr>
          <p:cNvPicPr>
            <a:picLocks noChangeAspect="1"/>
          </p:cNvPicPr>
          <p:nvPr/>
        </p:nvPicPr>
        <p:blipFill>
          <a:blip r:embed="rId3"/>
          <a:stretch>
            <a:fillRect/>
          </a:stretch>
        </p:blipFill>
        <p:spPr>
          <a:xfrm>
            <a:off x="4502428" y="719344"/>
            <a:ext cx="7225748" cy="5419311"/>
          </a:xfrm>
          <a:prstGeom prst="rect">
            <a:avLst/>
          </a:prstGeom>
        </p:spPr>
      </p:pic>
    </p:spTree>
    <p:extLst>
      <p:ext uri="{BB962C8B-B14F-4D97-AF65-F5344CB8AC3E}">
        <p14:creationId xmlns:p14="http://schemas.microsoft.com/office/powerpoint/2010/main" val="2588398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FA9ABA4-5A7B-41E1-ADB6-EAAC48EF195A}"/>
              </a:ext>
            </a:extLst>
          </p:cNvPr>
          <p:cNvGrpSpPr>
            <a:grpSpLocks/>
          </p:cNvGrpSpPr>
          <p:nvPr/>
        </p:nvGrpSpPr>
        <p:grpSpPr bwMode="auto">
          <a:xfrm>
            <a:off x="1716882" y="2220527"/>
            <a:ext cx="8758237" cy="468312"/>
            <a:chOff x="105948004" y="108481267"/>
            <a:chExt cx="8758396" cy="467360"/>
          </a:xfrm>
        </p:grpSpPr>
        <p:sp>
          <p:nvSpPr>
            <p:cNvPr id="3" name="Text Box 3">
              <a:extLst>
                <a:ext uri="{FF2B5EF4-FFF2-40B4-BE49-F238E27FC236}">
                  <a16:creationId xmlns:a16="http://schemas.microsoft.com/office/drawing/2014/main" id="{F99B8D1C-DAE0-493D-92A4-19B74CA195BC}"/>
                </a:ext>
              </a:extLst>
            </p:cNvPr>
            <p:cNvSpPr txBox="1">
              <a:spLocks noChangeArrowheads="1"/>
            </p:cNvSpPr>
            <p:nvPr/>
          </p:nvSpPr>
          <p:spPr bwMode="auto">
            <a:xfrm>
              <a:off x="105948004" y="108481267"/>
              <a:ext cx="1899920" cy="4673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US" altLang="en-US" sz="1600" b="1">
                  <a:solidFill>
                    <a:srgbClr val="FF0000"/>
                  </a:solidFill>
                  <a:latin typeface="Arial" panose="020B0604020202020204" pitchFamily="34" charset="0"/>
                </a:rPr>
                <a:t>YEAR</a:t>
              </a:r>
              <a:endParaRPr lang="en-US" altLang="en-US"/>
            </a:p>
          </p:txBody>
        </p:sp>
        <p:sp>
          <p:nvSpPr>
            <p:cNvPr id="4" name="Text Box 4">
              <a:extLst>
                <a:ext uri="{FF2B5EF4-FFF2-40B4-BE49-F238E27FC236}">
                  <a16:creationId xmlns:a16="http://schemas.microsoft.com/office/drawing/2014/main" id="{8E948613-80D0-4D51-8169-4630D8C9E8B7}"/>
                </a:ext>
              </a:extLst>
            </p:cNvPr>
            <p:cNvSpPr txBox="1">
              <a:spLocks noChangeArrowheads="1"/>
            </p:cNvSpPr>
            <p:nvPr/>
          </p:nvSpPr>
          <p:spPr bwMode="auto">
            <a:xfrm>
              <a:off x="107870423" y="108508800"/>
              <a:ext cx="2992553" cy="3251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US" altLang="en-US" sz="1200" b="1" dirty="0">
                  <a:solidFill>
                    <a:srgbClr val="FF0000"/>
                  </a:solidFill>
                  <a:latin typeface="Arial" panose="020B0604020202020204" pitchFamily="34" charset="0"/>
                </a:rPr>
                <a:t>PERSON IN NEED OF LONG-TERM SUPPORT AGE 80+</a:t>
              </a:r>
              <a:endParaRPr lang="en-US" altLang="en-US" dirty="0"/>
            </a:p>
          </p:txBody>
        </p:sp>
        <p:sp>
          <p:nvSpPr>
            <p:cNvPr id="5" name="Text Box 5">
              <a:extLst>
                <a:ext uri="{FF2B5EF4-FFF2-40B4-BE49-F238E27FC236}">
                  <a16:creationId xmlns:a16="http://schemas.microsoft.com/office/drawing/2014/main" id="{848BD931-4D0A-4E1A-A0F8-C3BA84A4ECD6}"/>
                </a:ext>
              </a:extLst>
            </p:cNvPr>
            <p:cNvSpPr txBox="1">
              <a:spLocks noChangeArrowheads="1"/>
            </p:cNvSpPr>
            <p:nvPr/>
          </p:nvSpPr>
          <p:spPr bwMode="auto">
            <a:xfrm>
              <a:off x="110937040" y="108529120"/>
              <a:ext cx="3769360" cy="3352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US" altLang="en-US" sz="1200" b="1">
                  <a:solidFill>
                    <a:srgbClr val="FF0000"/>
                  </a:solidFill>
                  <a:latin typeface="Arial" panose="020B0604020202020204" pitchFamily="34" charset="0"/>
                </a:rPr>
                <a:t>NUMBER OF PEOPLE AGES 45 to 64</a:t>
              </a:r>
              <a:endParaRPr lang="en-US" altLang="en-US"/>
            </a:p>
          </p:txBody>
        </p:sp>
      </p:grpSp>
      <p:graphicFrame>
        <p:nvGraphicFramePr>
          <p:cNvPr id="6" name="Table 5">
            <a:extLst>
              <a:ext uri="{FF2B5EF4-FFF2-40B4-BE49-F238E27FC236}">
                <a16:creationId xmlns:a16="http://schemas.microsoft.com/office/drawing/2014/main" id="{8FCAB5EC-E5C0-4C01-AEE5-60F956FF38DB}"/>
              </a:ext>
            </a:extLst>
          </p:cNvPr>
          <p:cNvGraphicFramePr>
            <a:graphicFrameLocks noGrp="1"/>
          </p:cNvGraphicFramePr>
          <p:nvPr/>
        </p:nvGraphicFramePr>
        <p:xfrm>
          <a:off x="2276475" y="2886075"/>
          <a:ext cx="909638" cy="3089276"/>
        </p:xfrm>
        <a:graphic>
          <a:graphicData uri="http://schemas.openxmlformats.org/drawingml/2006/table">
            <a:tbl>
              <a:tblPr/>
              <a:tblGrid>
                <a:gridCol w="909638">
                  <a:extLst>
                    <a:ext uri="{9D8B030D-6E8A-4147-A177-3AD203B41FA5}">
                      <a16:colId xmlns:a16="http://schemas.microsoft.com/office/drawing/2014/main" val="20000"/>
                    </a:ext>
                  </a:extLst>
                </a:gridCol>
              </a:tblGrid>
              <a:tr h="1032785">
                <a:tc>
                  <a:txBody>
                    <a:bodyPr/>
                    <a:lstStyle/>
                    <a:p>
                      <a:pPr marR="0" indent="0" algn="ctr" rtl="0">
                        <a:lnSpc>
                          <a:spcPct val="119000"/>
                        </a:lnSpc>
                        <a:spcBef>
                          <a:spcPts val="0"/>
                        </a:spcBef>
                        <a:spcAft>
                          <a:spcPts val="600"/>
                        </a:spcAft>
                      </a:pPr>
                      <a:r>
                        <a:rPr lang="en-US" sz="2800" b="1" kern="1400" dirty="0">
                          <a:ln>
                            <a:noFill/>
                          </a:ln>
                          <a:solidFill>
                            <a:srgbClr val="000000"/>
                          </a:solidFill>
                          <a:effectLst/>
                          <a:latin typeface="Arial" panose="020B0604020202020204" pitchFamily="34" charset="0"/>
                        </a:rPr>
                        <a:t>2020</a:t>
                      </a:r>
                      <a:endParaRPr lang="en-US" sz="1000" kern="1400" dirty="0">
                        <a:ln>
                          <a:noFill/>
                        </a:ln>
                        <a:solidFill>
                          <a:srgbClr val="000000"/>
                        </a:solidFill>
                        <a:effectLst/>
                        <a:latin typeface="Calibri" panose="020F0502020204030204" pitchFamily="34" charset="0"/>
                      </a:endParaRPr>
                    </a:p>
                  </a:txBody>
                  <a:tcPr marL="36589" marR="36589" marT="36569" marB="36569">
                    <a:lnL>
                      <a:noFill/>
                    </a:lnL>
                    <a:lnR>
                      <a:noFill/>
                    </a:lnR>
                    <a:lnT>
                      <a:noFill/>
                    </a:lnT>
                    <a:lnB>
                      <a:noFill/>
                    </a:lnB>
                  </a:tcPr>
                </a:tc>
                <a:extLst>
                  <a:ext uri="{0D108BD9-81ED-4DB2-BD59-A6C34878D82A}">
                    <a16:rowId xmlns:a16="http://schemas.microsoft.com/office/drawing/2014/main" val="10000"/>
                  </a:ext>
                </a:extLst>
              </a:tr>
              <a:tr h="1008952">
                <a:tc>
                  <a:txBody>
                    <a:bodyPr/>
                    <a:lstStyle/>
                    <a:p>
                      <a:pPr marR="0" indent="0" algn="ctr" rtl="0">
                        <a:lnSpc>
                          <a:spcPct val="119000"/>
                        </a:lnSpc>
                        <a:spcBef>
                          <a:spcPts val="0"/>
                        </a:spcBef>
                        <a:spcAft>
                          <a:spcPts val="600"/>
                        </a:spcAft>
                      </a:pPr>
                      <a:r>
                        <a:rPr lang="en-US" sz="2800" b="1" kern="1400" dirty="0">
                          <a:ln>
                            <a:noFill/>
                          </a:ln>
                          <a:solidFill>
                            <a:srgbClr val="000000"/>
                          </a:solidFill>
                          <a:effectLst/>
                          <a:latin typeface="Arial" panose="020B0604020202020204" pitchFamily="34" charset="0"/>
                        </a:rPr>
                        <a:t>2030</a:t>
                      </a:r>
                      <a:endParaRPr lang="en-US" sz="1000" kern="1400" dirty="0">
                        <a:ln>
                          <a:noFill/>
                        </a:ln>
                        <a:solidFill>
                          <a:srgbClr val="000000"/>
                        </a:solidFill>
                        <a:effectLst/>
                        <a:latin typeface="Calibri" panose="020F0502020204030204" pitchFamily="34" charset="0"/>
                      </a:endParaRPr>
                    </a:p>
                  </a:txBody>
                  <a:tcPr marL="36589" marR="36589" marT="36569" marB="36569">
                    <a:lnL>
                      <a:noFill/>
                    </a:lnL>
                    <a:lnR>
                      <a:noFill/>
                    </a:lnR>
                    <a:lnT>
                      <a:noFill/>
                    </a:lnT>
                    <a:lnB>
                      <a:noFill/>
                    </a:lnB>
                  </a:tcPr>
                </a:tc>
                <a:extLst>
                  <a:ext uri="{0D108BD9-81ED-4DB2-BD59-A6C34878D82A}">
                    <a16:rowId xmlns:a16="http://schemas.microsoft.com/office/drawing/2014/main" val="10001"/>
                  </a:ext>
                </a:extLst>
              </a:tr>
              <a:tr h="1047539">
                <a:tc>
                  <a:txBody>
                    <a:bodyPr/>
                    <a:lstStyle/>
                    <a:p>
                      <a:pPr marR="0" indent="0" algn="ctr" rtl="0">
                        <a:lnSpc>
                          <a:spcPct val="119000"/>
                        </a:lnSpc>
                        <a:spcBef>
                          <a:spcPts val="0"/>
                        </a:spcBef>
                        <a:spcAft>
                          <a:spcPts val="600"/>
                        </a:spcAft>
                      </a:pPr>
                      <a:r>
                        <a:rPr lang="en-US" sz="2800" b="1" kern="1400" dirty="0">
                          <a:ln>
                            <a:noFill/>
                          </a:ln>
                          <a:solidFill>
                            <a:srgbClr val="000000"/>
                          </a:solidFill>
                          <a:effectLst/>
                          <a:latin typeface="Arial" panose="020B0604020202020204" pitchFamily="34" charset="0"/>
                        </a:rPr>
                        <a:t>2040</a:t>
                      </a:r>
                      <a:endParaRPr lang="en-US" sz="1000" kern="1400" dirty="0">
                        <a:ln>
                          <a:noFill/>
                        </a:ln>
                        <a:solidFill>
                          <a:srgbClr val="000000"/>
                        </a:solidFill>
                        <a:effectLst/>
                        <a:latin typeface="Calibri" panose="020F0502020204030204" pitchFamily="34" charset="0"/>
                      </a:endParaRPr>
                    </a:p>
                  </a:txBody>
                  <a:tcPr marL="36589" marR="36589" marT="36569" marB="36569">
                    <a:lnL>
                      <a:noFill/>
                    </a:lnL>
                    <a:lnR>
                      <a:noFill/>
                    </a:lnR>
                    <a:lnT>
                      <a:noFill/>
                    </a:lnT>
                    <a:lnB>
                      <a:noFill/>
                    </a:lnB>
                  </a:tcPr>
                </a:tc>
                <a:extLst>
                  <a:ext uri="{0D108BD9-81ED-4DB2-BD59-A6C34878D82A}">
                    <a16:rowId xmlns:a16="http://schemas.microsoft.com/office/drawing/2014/main" val="10002"/>
                  </a:ext>
                </a:extLst>
              </a:tr>
            </a:tbl>
          </a:graphicData>
        </a:graphic>
      </p:graphicFrame>
      <p:grpSp>
        <p:nvGrpSpPr>
          <p:cNvPr id="7" name="Group 7">
            <a:extLst>
              <a:ext uri="{FF2B5EF4-FFF2-40B4-BE49-F238E27FC236}">
                <a16:creationId xmlns:a16="http://schemas.microsoft.com/office/drawing/2014/main" id="{F43DD740-31F3-4835-A1FC-3C53910D1FE9}"/>
              </a:ext>
            </a:extLst>
          </p:cNvPr>
          <p:cNvGrpSpPr>
            <a:grpSpLocks/>
          </p:cNvGrpSpPr>
          <p:nvPr/>
        </p:nvGrpSpPr>
        <p:grpSpPr bwMode="auto">
          <a:xfrm>
            <a:off x="4811713" y="2892426"/>
            <a:ext cx="5588000" cy="3027363"/>
            <a:chOff x="109019773" y="109018728"/>
            <a:chExt cx="5588404" cy="3027973"/>
          </a:xfrm>
        </p:grpSpPr>
        <p:pic>
          <p:nvPicPr>
            <p:cNvPr id="8" name="Picture 8" descr="child-1423707_1280">
              <a:extLst>
                <a:ext uri="{FF2B5EF4-FFF2-40B4-BE49-F238E27FC236}">
                  <a16:creationId xmlns:a16="http://schemas.microsoft.com/office/drawing/2014/main" id="{CFB5464D-C408-4B55-ADAB-A2BB8C733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19773" y="10901872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9" name="Group 9">
              <a:extLst>
                <a:ext uri="{FF2B5EF4-FFF2-40B4-BE49-F238E27FC236}">
                  <a16:creationId xmlns:a16="http://schemas.microsoft.com/office/drawing/2014/main" id="{81BF20B3-8CE8-4F72-BCE4-A4DBEFC9A82A}"/>
                </a:ext>
              </a:extLst>
            </p:cNvPr>
            <p:cNvGrpSpPr>
              <a:grpSpLocks/>
            </p:cNvGrpSpPr>
            <p:nvPr/>
          </p:nvGrpSpPr>
          <p:grpSpPr bwMode="auto">
            <a:xfrm>
              <a:off x="110962873" y="109044128"/>
              <a:ext cx="2438400" cy="962318"/>
              <a:chOff x="110962873" y="109044128"/>
              <a:chExt cx="2438400" cy="962318"/>
            </a:xfrm>
          </p:grpSpPr>
          <p:pic>
            <p:nvPicPr>
              <p:cNvPr id="23" name="Picture 10" descr="child-1423707_1280">
                <a:extLst>
                  <a:ext uri="{FF2B5EF4-FFF2-40B4-BE49-F238E27FC236}">
                    <a16:creationId xmlns:a16="http://schemas.microsoft.com/office/drawing/2014/main" id="{BB08CF22-1AFC-4190-9C48-D1E1A977F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2873" y="10904412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4" name="Picture 11" descr="child-1423707_1280">
                <a:extLst>
                  <a:ext uri="{FF2B5EF4-FFF2-40B4-BE49-F238E27FC236}">
                    <a16:creationId xmlns:a16="http://schemas.microsoft.com/office/drawing/2014/main" id="{10149AD9-2873-48AD-882F-47016C27A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16981" y="10904412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5" name="Picture 12" descr="child-1423707_1280">
                <a:extLst>
                  <a:ext uri="{FF2B5EF4-FFF2-40B4-BE49-F238E27FC236}">
                    <a16:creationId xmlns:a16="http://schemas.microsoft.com/office/drawing/2014/main" id="{54087F6C-5825-45E6-B988-7F2E49634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11745" y="10906190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6" name="Picture 13" descr="child-1423707_1280">
                <a:extLst>
                  <a:ext uri="{FF2B5EF4-FFF2-40B4-BE49-F238E27FC236}">
                    <a16:creationId xmlns:a16="http://schemas.microsoft.com/office/drawing/2014/main" id="{A605EA14-7357-4AE4-BCDC-8E3603619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06509" y="10904920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0" name="Picture 14" descr="child-1423707_1280">
              <a:extLst>
                <a:ext uri="{FF2B5EF4-FFF2-40B4-BE49-F238E27FC236}">
                  <a16:creationId xmlns:a16="http://schemas.microsoft.com/office/drawing/2014/main" id="{6BBBDA0F-2948-497F-9F73-E6C369C8C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01273" y="10906190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5" descr="child-1423707_1280">
              <a:extLst>
                <a:ext uri="{FF2B5EF4-FFF2-40B4-BE49-F238E27FC236}">
                  <a16:creationId xmlns:a16="http://schemas.microsoft.com/office/drawing/2014/main" id="{5EDB145E-3A52-4854-A04F-4A22AFD72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13413" y="10906952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6" descr="child-1423707_1280">
              <a:extLst>
                <a:ext uri="{FF2B5EF4-FFF2-40B4-BE49-F238E27FC236}">
                  <a16:creationId xmlns:a16="http://schemas.microsoft.com/office/drawing/2014/main" id="{8154B679-A1A4-4BF4-A5E7-C02725096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19773" y="11007790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17" descr="child-1423707_1280">
              <a:extLst>
                <a:ext uri="{FF2B5EF4-FFF2-40B4-BE49-F238E27FC236}">
                  <a16:creationId xmlns:a16="http://schemas.microsoft.com/office/drawing/2014/main" id="{79E8982C-F92E-46AA-983B-BB29A562D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38823" y="111095813"/>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4" name="Group 18">
              <a:extLst>
                <a:ext uri="{FF2B5EF4-FFF2-40B4-BE49-F238E27FC236}">
                  <a16:creationId xmlns:a16="http://schemas.microsoft.com/office/drawing/2014/main" id="{D4E665C2-9184-4102-A2B2-F8F33361BB22}"/>
                </a:ext>
              </a:extLst>
            </p:cNvPr>
            <p:cNvGrpSpPr>
              <a:grpSpLocks/>
            </p:cNvGrpSpPr>
            <p:nvPr/>
          </p:nvGrpSpPr>
          <p:grpSpPr bwMode="auto">
            <a:xfrm>
              <a:off x="110962873" y="110077908"/>
              <a:ext cx="1248872" cy="944538"/>
              <a:chOff x="110962873" y="110077908"/>
              <a:chExt cx="1248872" cy="944538"/>
            </a:xfrm>
          </p:grpSpPr>
          <p:pic>
            <p:nvPicPr>
              <p:cNvPr id="21" name="Picture 19" descr="child-1423707_1280">
                <a:extLst>
                  <a:ext uri="{FF2B5EF4-FFF2-40B4-BE49-F238E27FC236}">
                    <a16:creationId xmlns:a16="http://schemas.microsoft.com/office/drawing/2014/main" id="{E9BFBB22-09D1-41F4-9AEC-33772D559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2873" y="11007790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20" descr="child-1423707_1280">
                <a:extLst>
                  <a:ext uri="{FF2B5EF4-FFF2-40B4-BE49-F238E27FC236}">
                    <a16:creationId xmlns:a16="http://schemas.microsoft.com/office/drawing/2014/main" id="{9ABC2819-8583-4543-AB79-D5773F767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16981" y="11007790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5" name="Picture 21" descr="child-1423707_1280">
              <a:extLst>
                <a:ext uri="{FF2B5EF4-FFF2-40B4-BE49-F238E27FC236}">
                  <a16:creationId xmlns:a16="http://schemas.microsoft.com/office/drawing/2014/main" id="{3B184345-89F2-4C3E-967B-351181F93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11745" y="11009568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22" descr="child-1423707_1280">
              <a:extLst>
                <a:ext uri="{FF2B5EF4-FFF2-40B4-BE49-F238E27FC236}">
                  <a16:creationId xmlns:a16="http://schemas.microsoft.com/office/drawing/2014/main" id="{82E579E2-0BB1-4BEC-966A-2D57CB45D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06509" y="11008298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17" name="Group 23">
              <a:extLst>
                <a:ext uri="{FF2B5EF4-FFF2-40B4-BE49-F238E27FC236}">
                  <a16:creationId xmlns:a16="http://schemas.microsoft.com/office/drawing/2014/main" id="{1304D849-501E-494F-B3D5-24E444D5606D}"/>
                </a:ext>
              </a:extLst>
            </p:cNvPr>
            <p:cNvGrpSpPr>
              <a:grpSpLocks/>
            </p:cNvGrpSpPr>
            <p:nvPr/>
          </p:nvGrpSpPr>
          <p:grpSpPr bwMode="auto">
            <a:xfrm>
              <a:off x="110962873" y="111095813"/>
              <a:ext cx="1248872" cy="944538"/>
              <a:chOff x="110962873" y="110077908"/>
              <a:chExt cx="1248872" cy="944538"/>
            </a:xfrm>
          </p:grpSpPr>
          <p:pic>
            <p:nvPicPr>
              <p:cNvPr id="19" name="Picture 24" descr="child-1423707_1280">
                <a:extLst>
                  <a:ext uri="{FF2B5EF4-FFF2-40B4-BE49-F238E27FC236}">
                    <a16:creationId xmlns:a16="http://schemas.microsoft.com/office/drawing/2014/main" id="{86B76927-2B51-4396-8321-E33E15F57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2873" y="11007790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25" descr="child-1423707_1280">
                <a:extLst>
                  <a:ext uri="{FF2B5EF4-FFF2-40B4-BE49-F238E27FC236}">
                    <a16:creationId xmlns:a16="http://schemas.microsoft.com/office/drawing/2014/main" id="{108974CC-1342-46FC-A16B-F4EA647C6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16981" y="110077908"/>
                <a:ext cx="59476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8" name="Picture 26" descr="child-1423707_1280">
              <a:extLst>
                <a:ext uri="{FF2B5EF4-FFF2-40B4-BE49-F238E27FC236}">
                  <a16:creationId xmlns:a16="http://schemas.microsoft.com/office/drawing/2014/main" id="{A84F58D5-B86E-492E-ADEA-692322629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7830"/>
            <a:stretch>
              <a:fillRect/>
            </a:stretch>
          </p:blipFill>
          <p:spPr bwMode="auto">
            <a:xfrm>
              <a:off x="112244534" y="111102163"/>
              <a:ext cx="310284" cy="9445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27" name="Text Box 27">
            <a:extLst>
              <a:ext uri="{FF2B5EF4-FFF2-40B4-BE49-F238E27FC236}">
                <a16:creationId xmlns:a16="http://schemas.microsoft.com/office/drawing/2014/main" id="{0258A8D4-5574-409E-B07C-E8D65E039A5A}"/>
              </a:ext>
            </a:extLst>
          </p:cNvPr>
          <p:cNvSpPr txBox="1">
            <a:spLocks noChangeArrowheads="1"/>
          </p:cNvSpPr>
          <p:nvPr/>
        </p:nvSpPr>
        <p:spPr bwMode="auto">
          <a:xfrm>
            <a:off x="2609353" y="5960020"/>
            <a:ext cx="7772400" cy="6302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r"/>
            <a:r>
              <a:rPr lang="en-US" altLang="en-US" sz="1400" dirty="0">
                <a:solidFill>
                  <a:srgbClr val="000000"/>
                </a:solidFill>
                <a:latin typeface="Arial" panose="020B0604020202020204" pitchFamily="34" charset="0"/>
              </a:rPr>
              <a:t>Source:  Eric Grosso, State Office on Aging, Analysis of WI DOA Population Projections</a:t>
            </a:r>
            <a:endParaRPr lang="en-US" altLang="en-US" dirty="0"/>
          </a:p>
        </p:txBody>
      </p:sp>
      <p:sp>
        <p:nvSpPr>
          <p:cNvPr id="28" name="TextBox 14">
            <a:extLst>
              <a:ext uri="{FF2B5EF4-FFF2-40B4-BE49-F238E27FC236}">
                <a16:creationId xmlns:a16="http://schemas.microsoft.com/office/drawing/2014/main" id="{A0E8BDD8-4683-46D3-847B-040AB2115ACA}"/>
              </a:ext>
            </a:extLst>
          </p:cNvPr>
          <p:cNvSpPr txBox="1">
            <a:spLocks noChangeArrowheads="1"/>
          </p:cNvSpPr>
          <p:nvPr/>
        </p:nvSpPr>
        <p:spPr bwMode="auto">
          <a:xfrm>
            <a:off x="2152650" y="609600"/>
            <a:ext cx="80581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en-US" altLang="en-US" sz="3600" b="1" dirty="0">
                <a:latin typeface="Arial" panose="020B0604020202020204" pitchFamily="34" charset="0"/>
                <a:cs typeface="Arial" panose="020B0604020202020204" pitchFamily="34" charset="0"/>
              </a:rPr>
              <a:t>Average Caregiver Support Ratio</a:t>
            </a:r>
          </a:p>
          <a:p>
            <a:pPr algn="ctr"/>
            <a:r>
              <a:rPr lang="en-US" altLang="en-US" sz="3600" b="1" dirty="0">
                <a:latin typeface="Arial" panose="020B0604020202020204" pitchFamily="34" charset="0"/>
                <a:cs typeface="Arial" panose="020B0604020202020204" pitchFamily="34" charset="0"/>
              </a:rPr>
              <a:t>In Wisconsin </a:t>
            </a:r>
          </a:p>
          <a:p>
            <a:endParaRPr lang="en-US" altLang="en-US" dirty="0"/>
          </a:p>
        </p:txBody>
      </p:sp>
    </p:spTree>
    <p:extLst>
      <p:ext uri="{BB962C8B-B14F-4D97-AF65-F5344CB8AC3E}">
        <p14:creationId xmlns:p14="http://schemas.microsoft.com/office/powerpoint/2010/main" val="2234395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39056-A936-F626-CD16-F419C69D37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53929"/>
            <a:ext cx="4841677" cy="3237470"/>
          </a:xfrm>
          <a:prstGeom prst="rect">
            <a:avLst/>
          </a:prstGeom>
          <a:noFill/>
          <a:ln>
            <a:noFill/>
          </a:ln>
        </p:spPr>
      </p:pic>
      <p:sp>
        <p:nvSpPr>
          <p:cNvPr id="4" name="TextBox 3">
            <a:extLst>
              <a:ext uri="{FF2B5EF4-FFF2-40B4-BE49-F238E27FC236}">
                <a16:creationId xmlns:a16="http://schemas.microsoft.com/office/drawing/2014/main" id="{2DE280E0-AFAC-17B8-D04D-83E403172535}"/>
              </a:ext>
            </a:extLst>
          </p:cNvPr>
          <p:cNvSpPr txBox="1"/>
          <p:nvPr/>
        </p:nvSpPr>
        <p:spPr>
          <a:xfrm>
            <a:off x="220220" y="5946054"/>
            <a:ext cx="3222929" cy="369332"/>
          </a:xfrm>
          <a:prstGeom prst="rect">
            <a:avLst/>
          </a:prstGeom>
          <a:noFill/>
        </p:spPr>
        <p:txBody>
          <a:bodyPr wrap="square" rtlCol="0">
            <a:spAutoFit/>
          </a:bodyPr>
          <a:lstStyle/>
          <a:p>
            <a:r>
              <a:rPr lang="en-US" sz="1800" u="sng" kern="0" dirty="0">
                <a:solidFill>
                  <a:srgbClr val="0563C1"/>
                </a:solidFill>
                <a:effectLst/>
                <a:latin typeface="Calibri" panose="020F0502020204030204" pitchFamily="34" charset="0"/>
                <a:ea typeface="Calibri" panose="020F0502020204030204" pitchFamily="34" charset="0"/>
                <a:hlinkClick r:id="rId5"/>
              </a:rPr>
              <a:t>https://youtu.be/Ulz3pLQMw0Y</a:t>
            </a:r>
            <a:endParaRPr lang="en-US" dirty="0"/>
          </a:p>
        </p:txBody>
      </p:sp>
      <p:pic>
        <p:nvPicPr>
          <p:cNvPr id="5" name="Online Media 4" title="Hidden Costs, Real Expenses: What it Costs to Care">
            <a:hlinkClick r:id="" action="ppaction://media"/>
            <a:extLst>
              <a:ext uri="{FF2B5EF4-FFF2-40B4-BE49-F238E27FC236}">
                <a16:creationId xmlns:a16="http://schemas.microsoft.com/office/drawing/2014/main" id="{49C15F82-B1BD-EE64-851E-620DEE48BC3F}"/>
              </a:ext>
            </a:extLst>
          </p:cNvPr>
          <p:cNvPicPr>
            <a:picLocks noRot="1" noChangeAspect="1"/>
          </p:cNvPicPr>
          <p:nvPr>
            <a:videoFile r:link="rId1"/>
          </p:nvPr>
        </p:nvPicPr>
        <p:blipFill>
          <a:blip r:embed="rId6"/>
          <a:stretch>
            <a:fillRect/>
          </a:stretch>
        </p:blipFill>
        <p:spPr>
          <a:xfrm>
            <a:off x="4841677" y="1735539"/>
            <a:ext cx="7018776" cy="3965608"/>
          </a:xfrm>
          <a:prstGeom prst="rect">
            <a:avLst/>
          </a:prstGeom>
        </p:spPr>
      </p:pic>
      <p:sp>
        <p:nvSpPr>
          <p:cNvPr id="3" name="TextBox 2">
            <a:extLst>
              <a:ext uri="{FF2B5EF4-FFF2-40B4-BE49-F238E27FC236}">
                <a16:creationId xmlns:a16="http://schemas.microsoft.com/office/drawing/2014/main" id="{B6ED3467-A541-116F-21C0-55FEA50286B5}"/>
              </a:ext>
            </a:extLst>
          </p:cNvPr>
          <p:cNvSpPr txBox="1"/>
          <p:nvPr/>
        </p:nvSpPr>
        <p:spPr>
          <a:xfrm>
            <a:off x="220220" y="808522"/>
            <a:ext cx="11541852" cy="769441"/>
          </a:xfrm>
          <a:prstGeom prst="rect">
            <a:avLst/>
          </a:prstGeom>
          <a:noFill/>
        </p:spPr>
        <p:txBody>
          <a:bodyPr wrap="square" rtlCol="0">
            <a:spAutoFit/>
          </a:bodyPr>
          <a:lstStyle/>
          <a:p>
            <a:r>
              <a:rPr lang="en-US" sz="4400" dirty="0"/>
              <a:t>Employees risk their own financial security</a:t>
            </a:r>
          </a:p>
        </p:txBody>
      </p:sp>
    </p:spTree>
    <p:extLst>
      <p:ext uri="{BB962C8B-B14F-4D97-AF65-F5344CB8AC3E}">
        <p14:creationId xmlns:p14="http://schemas.microsoft.com/office/powerpoint/2010/main" val="31090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24"/>
          <p:cNvSpPr/>
          <p:nvPr/>
        </p:nvSpPr>
        <p:spPr>
          <a:xfrm>
            <a:off x="0" y="1"/>
            <a:ext cx="12192000"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2" name="Google Shape;232;p24"/>
          <p:cNvSpPr/>
          <p:nvPr/>
        </p:nvSpPr>
        <p:spPr>
          <a:xfrm>
            <a:off x="0" y="0"/>
            <a:ext cx="12192001" cy="63343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24"/>
          <p:cNvSpPr txBox="1">
            <a:spLocks noGrp="1"/>
          </p:cNvSpPr>
          <p:nvPr>
            <p:ph type="title"/>
          </p:nvPr>
        </p:nvSpPr>
        <p:spPr>
          <a:xfrm>
            <a:off x="5181601" y="634947"/>
            <a:ext cx="6368142" cy="51799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4800"/>
              <a:buFont typeface="Calibri"/>
              <a:buNone/>
            </a:pPr>
            <a:r>
              <a:rPr lang="en-US" dirty="0"/>
              <a:t>WI Studies show…</a:t>
            </a:r>
            <a:endParaRPr dirty="0"/>
          </a:p>
        </p:txBody>
      </p:sp>
      <p:pic>
        <p:nvPicPr>
          <p:cNvPr id="234" name="Google Shape;234;p24" descr="A picture containing text&#10;&#10;Description automatically generated"/>
          <p:cNvPicPr preferRelativeResize="0"/>
          <p:nvPr/>
        </p:nvPicPr>
        <p:blipFill rotWithShape="1">
          <a:blip r:embed="rId3">
            <a:alphaModFix/>
          </a:blip>
          <a:srcRect l="5640" t="-408" r="16265" b="405"/>
          <a:stretch/>
        </p:blipFill>
        <p:spPr>
          <a:xfrm>
            <a:off x="20" y="-12128"/>
            <a:ext cx="4654276" cy="6870127"/>
          </a:xfrm>
          <a:prstGeom prst="rect">
            <a:avLst/>
          </a:prstGeom>
          <a:noFill/>
          <a:ln>
            <a:noFill/>
          </a:ln>
        </p:spPr>
      </p:pic>
      <p:sp>
        <p:nvSpPr>
          <p:cNvPr id="236" name="Google Shape;236;p24"/>
          <p:cNvSpPr txBox="1"/>
          <p:nvPr/>
        </p:nvSpPr>
        <p:spPr>
          <a:xfrm>
            <a:off x="5181601" y="1470991"/>
            <a:ext cx="6368142" cy="5030169"/>
          </a:xfrm>
          <a:prstGeom prst="rect">
            <a:avLst/>
          </a:prstGeom>
          <a:noFill/>
          <a:ln>
            <a:noFill/>
          </a:ln>
        </p:spPr>
        <p:txBody>
          <a:bodyPr spcFirstLastPara="1" wrap="square" lIns="0" tIns="45700" rIns="0" bIns="45700" anchor="t" anchorCtr="0">
            <a:normAutofit/>
          </a:bodyPr>
          <a:lstStyle/>
          <a:p>
            <a:pPr marL="285750" marR="0" lvl="0" indent="-285750" algn="l" rtl="0">
              <a:lnSpc>
                <a:spcPct val="90000"/>
              </a:lnSpc>
              <a:spcBef>
                <a:spcPts val="0"/>
              </a:spcBef>
              <a:spcAft>
                <a:spcPts val="0"/>
              </a:spcAft>
              <a:buClr>
                <a:schemeClr val="accent1"/>
              </a:buClr>
              <a:buSzPct val="100000"/>
              <a:buFont typeface="Calibri"/>
              <a:buChar char="•"/>
            </a:pPr>
            <a:r>
              <a:rPr lang="en-US" sz="2000" dirty="0">
                <a:solidFill>
                  <a:srgbClr val="3F3F3F"/>
                </a:solidFill>
                <a:latin typeface="Arial" panose="020B0604020202020204" pitchFamily="34" charset="0"/>
                <a:ea typeface="Calibri"/>
                <a:cs typeface="Arial" panose="020B0604020202020204" pitchFamily="34" charset="0"/>
                <a:sym typeface="Calibri"/>
              </a:rPr>
              <a:t>Addressing needs of working caregivers can </a:t>
            </a:r>
            <a:r>
              <a:rPr lang="en-US" sz="2000" b="1" dirty="0">
                <a:solidFill>
                  <a:srgbClr val="3F3F3F"/>
                </a:solidFill>
                <a:latin typeface="Arial" panose="020B0604020202020204" pitchFamily="34" charset="0"/>
                <a:ea typeface="Calibri"/>
                <a:cs typeface="Arial" panose="020B0604020202020204" pitchFamily="34" charset="0"/>
                <a:sym typeface="Calibri"/>
              </a:rPr>
              <a:t>reduce costs for employers and increase productivity, employee retention</a:t>
            </a:r>
            <a:r>
              <a:rPr lang="en-US" sz="2000" dirty="0">
                <a:solidFill>
                  <a:srgbClr val="3F3F3F"/>
                </a:solidFill>
                <a:latin typeface="Arial" panose="020B0604020202020204" pitchFamily="34" charset="0"/>
                <a:ea typeface="Calibri"/>
                <a:cs typeface="Arial" panose="020B0604020202020204" pitchFamily="34" charset="0"/>
                <a:sym typeface="Calibri"/>
              </a:rPr>
              <a:t>, and improve recruitment efforts. </a:t>
            </a:r>
            <a:r>
              <a:rPr lang="en-US" sz="1600" dirty="0">
                <a:solidFill>
                  <a:srgbClr val="3F3F3F"/>
                </a:solidFill>
                <a:latin typeface="Arial" panose="020B0604020202020204" pitchFamily="34" charset="0"/>
                <a:ea typeface="Calibri"/>
                <a:cs typeface="Arial" panose="020B0604020202020204" pitchFamily="34" charset="0"/>
                <a:sym typeface="Calibri"/>
              </a:rPr>
              <a:t>*Harvard Business School</a:t>
            </a:r>
            <a:endParaRPr sz="1600" dirty="0">
              <a:latin typeface="Arial" panose="020B0604020202020204" pitchFamily="34" charset="0"/>
              <a:cs typeface="Arial" panose="020B0604020202020204" pitchFamily="34" charset="0"/>
            </a:endParaRPr>
          </a:p>
          <a:p>
            <a:pPr marL="285750" marR="0" lvl="0" indent="-180022" algn="l" rtl="0">
              <a:lnSpc>
                <a:spcPct val="90000"/>
              </a:lnSpc>
              <a:spcBef>
                <a:spcPts val="600"/>
              </a:spcBef>
              <a:spcAft>
                <a:spcPts val="0"/>
              </a:spcAft>
              <a:buClr>
                <a:schemeClr val="accent1"/>
              </a:buClr>
              <a:buSzPct val="100000"/>
              <a:buFont typeface="Calibri"/>
              <a:buNone/>
            </a:pPr>
            <a:endParaRPr sz="2000" dirty="0">
              <a:solidFill>
                <a:srgbClr val="3F3F3F"/>
              </a:solidFill>
              <a:latin typeface="Arial" panose="020B0604020202020204" pitchFamily="34" charset="0"/>
              <a:ea typeface="Calibri"/>
              <a:cs typeface="Arial" panose="020B0604020202020204" pitchFamily="34" charset="0"/>
              <a:sym typeface="Calibri"/>
            </a:endParaRPr>
          </a:p>
          <a:p>
            <a:pPr marL="285750" marR="0" lvl="0" indent="-285750" algn="l" rtl="0">
              <a:lnSpc>
                <a:spcPct val="90000"/>
              </a:lnSpc>
              <a:spcBef>
                <a:spcPts val="600"/>
              </a:spcBef>
              <a:spcAft>
                <a:spcPts val="0"/>
              </a:spcAft>
              <a:buClr>
                <a:schemeClr val="accent1"/>
              </a:buClr>
              <a:buSzPct val="100000"/>
              <a:buFont typeface="Calibri"/>
              <a:buChar char="•"/>
            </a:pPr>
            <a:r>
              <a:rPr lang="en-US" sz="2000" dirty="0">
                <a:solidFill>
                  <a:srgbClr val="3F3F3F"/>
                </a:solidFill>
                <a:latin typeface="Arial" panose="020B0604020202020204" pitchFamily="34" charset="0"/>
                <a:ea typeface="Calibri"/>
                <a:cs typeface="Arial" panose="020B0604020202020204" pitchFamily="34" charset="0"/>
                <a:sym typeface="Calibri"/>
              </a:rPr>
              <a:t>Assessing needs of caregivers in the workplace and exploring policies and resources to support working caregivers have </a:t>
            </a:r>
            <a:r>
              <a:rPr lang="en-US" sz="2000" b="1" dirty="0">
                <a:solidFill>
                  <a:srgbClr val="3F3F3F"/>
                </a:solidFill>
                <a:latin typeface="Arial" panose="020B0604020202020204" pitchFamily="34" charset="0"/>
                <a:ea typeface="Calibri"/>
                <a:cs typeface="Arial" panose="020B0604020202020204" pitchFamily="34" charset="0"/>
                <a:sym typeface="Calibri"/>
              </a:rPr>
              <a:t>positive impact on business</a:t>
            </a:r>
            <a:r>
              <a:rPr lang="en-US" sz="2000" dirty="0">
                <a:solidFill>
                  <a:srgbClr val="3F3F3F"/>
                </a:solidFill>
                <a:latin typeface="Arial" panose="020B0604020202020204" pitchFamily="34" charset="0"/>
                <a:ea typeface="Calibri"/>
                <a:cs typeface="Arial" panose="020B0604020202020204" pitchFamily="34" charset="0"/>
                <a:sym typeface="Calibri"/>
              </a:rPr>
              <a:t>. </a:t>
            </a:r>
            <a:r>
              <a:rPr lang="en-US" sz="1600" dirty="0">
                <a:solidFill>
                  <a:srgbClr val="3F3F3F"/>
                </a:solidFill>
                <a:latin typeface="Arial" panose="020B0604020202020204" pitchFamily="34" charset="0"/>
                <a:ea typeface="Calibri"/>
                <a:cs typeface="Arial" panose="020B0604020202020204" pitchFamily="34" charset="0"/>
                <a:sym typeface="Calibri"/>
              </a:rPr>
              <a:t>*Massachusetts Business Roundtable; New York Office on Aging</a:t>
            </a:r>
            <a:endParaRPr sz="1600" dirty="0">
              <a:latin typeface="Arial" panose="020B0604020202020204" pitchFamily="34" charset="0"/>
              <a:cs typeface="Arial" panose="020B0604020202020204" pitchFamily="34" charset="0"/>
            </a:endParaRPr>
          </a:p>
          <a:p>
            <a:pPr marL="285750" marR="0" lvl="0" indent="-180022" algn="l" rtl="0">
              <a:lnSpc>
                <a:spcPct val="90000"/>
              </a:lnSpc>
              <a:spcBef>
                <a:spcPts val="600"/>
              </a:spcBef>
              <a:spcAft>
                <a:spcPts val="0"/>
              </a:spcAft>
              <a:buClr>
                <a:schemeClr val="accent1"/>
              </a:buClr>
              <a:buSzPct val="100000"/>
              <a:buFont typeface="Calibri"/>
              <a:buNone/>
            </a:pPr>
            <a:endParaRPr sz="2000" dirty="0">
              <a:solidFill>
                <a:srgbClr val="3F3F3F"/>
              </a:solidFill>
              <a:latin typeface="Arial" panose="020B0604020202020204" pitchFamily="34" charset="0"/>
              <a:ea typeface="Calibri"/>
              <a:cs typeface="Arial" panose="020B0604020202020204" pitchFamily="34" charset="0"/>
              <a:sym typeface="Calibri"/>
            </a:endParaRPr>
          </a:p>
          <a:p>
            <a:pPr marL="285750" marR="0" lvl="0" indent="-285750" algn="l" rtl="0">
              <a:lnSpc>
                <a:spcPct val="90000"/>
              </a:lnSpc>
              <a:spcBef>
                <a:spcPts val="600"/>
              </a:spcBef>
              <a:spcAft>
                <a:spcPts val="0"/>
              </a:spcAft>
              <a:buClr>
                <a:schemeClr val="accent1"/>
              </a:buClr>
              <a:buSzPct val="100000"/>
              <a:buFont typeface="Calibri"/>
              <a:buChar char="•"/>
            </a:pPr>
            <a:r>
              <a:rPr lang="en-US" sz="2000" dirty="0">
                <a:solidFill>
                  <a:srgbClr val="3F3F3F"/>
                </a:solidFill>
                <a:latin typeface="Arial" panose="020B0604020202020204" pitchFamily="34" charset="0"/>
                <a:ea typeface="Calibri"/>
                <a:cs typeface="Arial" panose="020B0604020202020204" pitchFamily="34" charset="0"/>
                <a:sym typeface="Calibri"/>
              </a:rPr>
              <a:t>Caregivers seldom use FMLA</a:t>
            </a:r>
            <a:r>
              <a:rPr lang="en-US" sz="2000">
                <a:solidFill>
                  <a:srgbClr val="3F3F3F"/>
                </a:solidFill>
                <a:latin typeface="Arial" panose="020B0604020202020204" pitchFamily="34" charset="0"/>
                <a:ea typeface="Calibri"/>
                <a:cs typeface="Arial" panose="020B0604020202020204" pitchFamily="34" charset="0"/>
                <a:sym typeface="Calibri"/>
              </a:rPr>
              <a:t>. </a:t>
            </a:r>
            <a:br>
              <a:rPr lang="en-US" sz="2000">
                <a:solidFill>
                  <a:srgbClr val="3F3F3F"/>
                </a:solidFill>
                <a:latin typeface="Arial" panose="020B0604020202020204" pitchFamily="34" charset="0"/>
                <a:ea typeface="Calibri"/>
                <a:cs typeface="Arial" panose="020B0604020202020204" pitchFamily="34" charset="0"/>
                <a:sym typeface="Calibri"/>
              </a:rPr>
            </a:br>
            <a:r>
              <a:rPr lang="en-US" sz="1600">
                <a:solidFill>
                  <a:srgbClr val="3F3F3F"/>
                </a:solidFill>
                <a:latin typeface="Arial" panose="020B0604020202020204" pitchFamily="34" charset="0"/>
                <a:ea typeface="Calibri"/>
                <a:cs typeface="Arial" panose="020B0604020202020204" pitchFamily="34" charset="0"/>
                <a:sym typeface="Calibri"/>
              </a:rPr>
              <a:t>*</a:t>
            </a:r>
            <a:r>
              <a:rPr lang="en-US" sz="1600" dirty="0">
                <a:solidFill>
                  <a:srgbClr val="3F3F3F"/>
                </a:solidFill>
                <a:latin typeface="Arial" panose="020B0604020202020204" pitchFamily="34" charset="0"/>
                <a:ea typeface="Calibri"/>
                <a:cs typeface="Arial" panose="020B0604020202020204" pitchFamily="34" charset="0"/>
                <a:sym typeface="Calibri"/>
              </a:rPr>
              <a:t>WFACSA study – Feb 2021</a:t>
            </a:r>
            <a:endParaRPr sz="1600" dirty="0">
              <a:latin typeface="Arial" panose="020B0604020202020204" pitchFamily="34" charset="0"/>
              <a:cs typeface="Arial" panose="020B0604020202020204" pitchFamily="34" charset="0"/>
            </a:endParaRPr>
          </a:p>
          <a:p>
            <a:pPr marL="285750" marR="0" lvl="0" indent="-180022" algn="l" rtl="0">
              <a:lnSpc>
                <a:spcPct val="90000"/>
              </a:lnSpc>
              <a:spcBef>
                <a:spcPts val="600"/>
              </a:spcBef>
              <a:spcAft>
                <a:spcPts val="0"/>
              </a:spcAft>
              <a:buClr>
                <a:schemeClr val="accent1"/>
              </a:buClr>
              <a:buSzPct val="100000"/>
              <a:buFont typeface="Calibri"/>
              <a:buNone/>
            </a:pPr>
            <a:endParaRPr sz="2000" dirty="0">
              <a:solidFill>
                <a:srgbClr val="3F3F3F"/>
              </a:solidFill>
              <a:latin typeface="Arial" panose="020B0604020202020204" pitchFamily="34" charset="0"/>
              <a:ea typeface="Calibri"/>
              <a:cs typeface="Arial" panose="020B0604020202020204" pitchFamily="34" charset="0"/>
              <a:sym typeface="Calibri"/>
            </a:endParaRPr>
          </a:p>
          <a:p>
            <a:pPr marL="285750" marR="0" lvl="0" indent="-285750" algn="l" rtl="0">
              <a:lnSpc>
                <a:spcPct val="90000"/>
              </a:lnSpc>
              <a:spcBef>
                <a:spcPts val="600"/>
              </a:spcBef>
              <a:spcAft>
                <a:spcPts val="0"/>
              </a:spcAft>
              <a:buClr>
                <a:schemeClr val="accent1"/>
              </a:buClr>
              <a:buSzPct val="100000"/>
              <a:buFont typeface="Calibri"/>
              <a:buChar char="•"/>
            </a:pPr>
            <a:r>
              <a:rPr lang="en-US" sz="2000" dirty="0">
                <a:solidFill>
                  <a:srgbClr val="3F3F3F"/>
                </a:solidFill>
                <a:latin typeface="Arial" panose="020B0604020202020204" pitchFamily="34" charset="0"/>
                <a:ea typeface="Calibri"/>
                <a:cs typeface="Arial" panose="020B0604020202020204" pitchFamily="34" charset="0"/>
                <a:sym typeface="Calibri"/>
              </a:rPr>
              <a:t>With just a </a:t>
            </a:r>
            <a:r>
              <a:rPr lang="en-US" sz="2000" b="1" dirty="0">
                <a:solidFill>
                  <a:srgbClr val="3F3F3F"/>
                </a:solidFill>
                <a:latin typeface="Arial" panose="020B0604020202020204" pitchFamily="34" charset="0"/>
                <a:ea typeface="Calibri"/>
                <a:cs typeface="Arial" panose="020B0604020202020204" pitchFamily="34" charset="0"/>
                <a:sym typeface="Calibri"/>
              </a:rPr>
              <a:t>little more help</a:t>
            </a:r>
            <a:r>
              <a:rPr lang="en-US" sz="2000" dirty="0">
                <a:solidFill>
                  <a:srgbClr val="3F3F3F"/>
                </a:solidFill>
                <a:latin typeface="Arial" panose="020B0604020202020204" pitchFamily="34" charset="0"/>
                <a:ea typeface="Calibri"/>
                <a:cs typeface="Arial" panose="020B0604020202020204" pitchFamily="34" charset="0"/>
                <a:sym typeface="Calibri"/>
              </a:rPr>
              <a:t>, caregivers reported that they felt they could continue meeting their work and home responsibilities for longer. </a:t>
            </a:r>
            <a:br>
              <a:rPr lang="en-US" sz="2000" dirty="0">
                <a:solidFill>
                  <a:srgbClr val="3F3F3F"/>
                </a:solidFill>
                <a:latin typeface="Arial" panose="020B0604020202020204" pitchFamily="34" charset="0"/>
                <a:ea typeface="Calibri"/>
                <a:cs typeface="Arial" panose="020B0604020202020204" pitchFamily="34" charset="0"/>
                <a:sym typeface="Calibri"/>
              </a:rPr>
            </a:br>
            <a:r>
              <a:rPr lang="en-US" sz="1600" dirty="0">
                <a:solidFill>
                  <a:srgbClr val="3F3F3F"/>
                </a:solidFill>
                <a:latin typeface="Arial" panose="020B0604020202020204" pitchFamily="34" charset="0"/>
                <a:ea typeface="Calibri"/>
                <a:cs typeface="Arial" panose="020B0604020202020204" pitchFamily="34" charset="0"/>
                <a:sym typeface="Calibri"/>
              </a:rPr>
              <a:t>*WFACSA study – Feb 2021</a:t>
            </a:r>
            <a:endParaRPr sz="1600" dirty="0">
              <a:latin typeface="Arial" panose="020B0604020202020204" pitchFamily="34" charset="0"/>
              <a:cs typeface="Arial" panose="020B0604020202020204" pitchFamily="34" charset="0"/>
            </a:endParaRPr>
          </a:p>
          <a:p>
            <a:pPr marL="285750" marR="0" lvl="0" indent="-197675" algn="l" rtl="0">
              <a:lnSpc>
                <a:spcPct val="90000"/>
              </a:lnSpc>
              <a:spcBef>
                <a:spcPts val="600"/>
              </a:spcBef>
              <a:spcAft>
                <a:spcPts val="0"/>
              </a:spcAft>
              <a:buClr>
                <a:schemeClr val="accent1"/>
              </a:buClr>
              <a:buSzPct val="100000"/>
              <a:buFont typeface="Calibri"/>
              <a:buNone/>
            </a:pPr>
            <a:endParaRPr sz="1500" dirty="0">
              <a:solidFill>
                <a:srgbClr val="3F3F3F"/>
              </a:solidFill>
              <a:latin typeface="Calibri"/>
              <a:ea typeface="Calibri"/>
              <a:cs typeface="Calibri"/>
              <a:sym typeface="Calibri"/>
            </a:endParaRPr>
          </a:p>
          <a:p>
            <a:pPr marL="285750" marR="0" lvl="0" indent="-197675" algn="l" rtl="0">
              <a:lnSpc>
                <a:spcPct val="90000"/>
              </a:lnSpc>
              <a:spcBef>
                <a:spcPts val="600"/>
              </a:spcBef>
              <a:spcAft>
                <a:spcPts val="0"/>
              </a:spcAft>
              <a:buClr>
                <a:schemeClr val="accent1"/>
              </a:buClr>
              <a:buSzPct val="100000"/>
              <a:buFont typeface="Calibri"/>
              <a:buNone/>
            </a:pPr>
            <a:endParaRPr sz="1500" dirty="0">
              <a:solidFill>
                <a:srgbClr val="3F3F3F"/>
              </a:solidFill>
              <a:latin typeface="Calibri"/>
              <a:ea typeface="Calibri"/>
              <a:cs typeface="Calibri"/>
              <a:sym typeface="Calibri"/>
            </a:endParaRPr>
          </a:p>
          <a:p>
            <a:pPr marL="285750" marR="0" lvl="0" indent="-197675" algn="l" rtl="0">
              <a:lnSpc>
                <a:spcPct val="90000"/>
              </a:lnSpc>
              <a:spcBef>
                <a:spcPts val="600"/>
              </a:spcBef>
              <a:spcAft>
                <a:spcPts val="0"/>
              </a:spcAft>
              <a:buClr>
                <a:schemeClr val="accent1"/>
              </a:buClr>
              <a:buSzPct val="100000"/>
              <a:buFont typeface="Calibri"/>
              <a:buNone/>
            </a:pPr>
            <a:endParaRPr sz="1500" dirty="0">
              <a:solidFill>
                <a:srgbClr val="3F3F3F"/>
              </a:solidFill>
              <a:latin typeface="Calibri"/>
              <a:ea typeface="Calibri"/>
              <a:cs typeface="Calibri"/>
              <a:sym typeface="Calibri"/>
            </a:endParaRPr>
          </a:p>
          <a:p>
            <a:pPr marL="285750" marR="0" lvl="0" indent="-197675" algn="l" rtl="0">
              <a:lnSpc>
                <a:spcPct val="90000"/>
              </a:lnSpc>
              <a:spcBef>
                <a:spcPts val="600"/>
              </a:spcBef>
              <a:spcAft>
                <a:spcPts val="0"/>
              </a:spcAft>
              <a:buClr>
                <a:schemeClr val="accent1"/>
              </a:buClr>
              <a:buSzPct val="100000"/>
              <a:buFont typeface="Calibri"/>
              <a:buNone/>
            </a:pPr>
            <a:endParaRPr sz="1500" dirty="0">
              <a:solidFill>
                <a:srgbClr val="3F3F3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21"/>
          <p:cNvSpPr/>
          <p:nvPr/>
        </p:nvSpPr>
        <p:spPr>
          <a:xfrm>
            <a:off x="0" y="0"/>
            <a:ext cx="12186315" cy="62467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21"/>
          <p:cNvSpPr txBox="1">
            <a:spLocks noGrp="1"/>
          </p:cNvSpPr>
          <p:nvPr>
            <p:ph type="title"/>
          </p:nvPr>
        </p:nvSpPr>
        <p:spPr>
          <a:xfrm>
            <a:off x="1586822" y="4724661"/>
            <a:ext cx="6718758" cy="15989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Between now and 2040, the Wisconsin Department of Health Services estimated that the number of people living with dementia in their homes will increase by 86.8%. </a:t>
            </a:r>
            <a:endParaRPr dirty="0"/>
          </a:p>
        </p:txBody>
      </p:sp>
      <p:sp>
        <p:nvSpPr>
          <p:cNvPr id="199" name="Google Shape;199;p21"/>
          <p:cNvSpPr/>
          <p:nvPr/>
        </p:nvSpPr>
        <p:spPr>
          <a:xfrm>
            <a:off x="8144150" y="0"/>
            <a:ext cx="4050791" cy="6858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21"/>
          <p:cNvSpPr/>
          <p:nvPr/>
        </p:nvSpPr>
        <p:spPr>
          <a:xfrm>
            <a:off x="8132823" y="0"/>
            <a:ext cx="64008" cy="6858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21"/>
          <p:cNvSpPr txBox="1"/>
          <p:nvPr/>
        </p:nvSpPr>
        <p:spPr>
          <a:xfrm>
            <a:off x="1631323" y="2613412"/>
            <a:ext cx="6368386" cy="1631175"/>
          </a:xfrm>
          <a:prstGeom prst="rect">
            <a:avLst/>
          </a:prstGeom>
          <a:noFill/>
          <a:ln>
            <a:noFill/>
          </a:ln>
        </p:spPr>
        <p:txBody>
          <a:bodyPr spcFirstLastPara="1" wrap="square" lIns="91425" tIns="45700" rIns="91425" bIns="45700" anchor="t" anchorCtr="0">
            <a:spAutoFit/>
          </a:bodyPr>
          <a:lstStyle/>
          <a:p>
            <a:pPr lvl="0"/>
            <a:r>
              <a:rPr lang="en-US" sz="2000" dirty="0"/>
              <a:t>By 2030, the ratio of informal caregivers to those in most need of care will be at 4 to 1, down from a peak of 7 to 1 in 2010. By 2050 in Wisconsin, there will be </a:t>
            </a:r>
            <a:r>
              <a:rPr lang="en-US" sz="2000" b="1" dirty="0">
                <a:solidFill>
                  <a:srgbClr val="00B050"/>
                </a:solidFill>
              </a:rPr>
              <a:t>fewer than three family caregivers to care for each family member older than 80</a:t>
            </a:r>
            <a:r>
              <a:rPr lang="en-US" sz="2000" dirty="0">
                <a:solidFill>
                  <a:srgbClr val="00B050"/>
                </a:solidFill>
              </a:rPr>
              <a:t>.</a:t>
            </a:r>
            <a:endParaRPr sz="2000" dirty="0">
              <a:solidFill>
                <a:srgbClr val="00B050"/>
              </a:solidFill>
            </a:endParaRPr>
          </a:p>
        </p:txBody>
      </p:sp>
      <p:sp>
        <p:nvSpPr>
          <p:cNvPr id="202" name="Google Shape;202;p21"/>
          <p:cNvSpPr txBox="1"/>
          <p:nvPr/>
        </p:nvSpPr>
        <p:spPr>
          <a:xfrm>
            <a:off x="1601118" y="534356"/>
            <a:ext cx="6595713"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chemeClr val="dk1"/>
                </a:solidFill>
                <a:latin typeface="Arial"/>
                <a:ea typeface="Arial"/>
                <a:cs typeface="Arial"/>
                <a:sym typeface="Arial"/>
              </a:rPr>
              <a:t>Wisconsin’s 580,000 family caregivers provide a combined </a:t>
            </a:r>
            <a:r>
              <a:rPr lang="en-US" sz="2000" b="1" dirty="0">
                <a:solidFill>
                  <a:schemeClr val="dk1"/>
                </a:solidFill>
                <a:latin typeface="Arial"/>
                <a:ea typeface="Arial"/>
                <a:cs typeface="Arial"/>
                <a:sym typeface="Arial"/>
              </a:rPr>
              <a:t>540</a:t>
            </a:r>
            <a:r>
              <a:rPr lang="en-US" sz="2000" b="1" i="0" u="none" strike="noStrike" cap="none" dirty="0">
                <a:solidFill>
                  <a:schemeClr val="dk1"/>
                </a:solidFill>
                <a:latin typeface="Arial"/>
                <a:ea typeface="Arial"/>
                <a:cs typeface="Arial"/>
                <a:sym typeface="Arial"/>
              </a:rPr>
              <a:t> million hours of unpaid care</a:t>
            </a:r>
            <a:r>
              <a:rPr lang="en-US" sz="2000" b="0" i="0" u="none" strike="noStrike" cap="none" dirty="0">
                <a:solidFill>
                  <a:schemeClr val="dk1"/>
                </a:solidFill>
                <a:latin typeface="Arial"/>
                <a:ea typeface="Arial"/>
                <a:cs typeface="Arial"/>
                <a:sym typeface="Arial"/>
              </a:rPr>
              <a:t>, a value of nearly $9.2 billion. </a:t>
            </a:r>
            <a:r>
              <a:rPr lang="en-US" sz="2000" b="1" i="0" u="none" strike="noStrike" cap="none" dirty="0">
                <a:solidFill>
                  <a:schemeClr val="accent2"/>
                </a:solidFill>
                <a:latin typeface="Arial"/>
                <a:ea typeface="Arial"/>
                <a:cs typeface="Arial"/>
                <a:sym typeface="Arial"/>
              </a:rPr>
              <a:t>Nearly 60% also work a paying job. Even more workers are providing care for a child with disabilities or other special healthcare needs.</a:t>
            </a:r>
            <a:endParaRPr sz="3600" b="1" i="0" u="none" strike="noStrike" cap="none" dirty="0">
              <a:solidFill>
                <a:schemeClr val="accent2"/>
              </a:solidFill>
              <a:latin typeface="Arial"/>
              <a:ea typeface="Arial"/>
              <a:cs typeface="Arial"/>
              <a:sym typeface="Arial"/>
            </a:endParaRPr>
          </a:p>
        </p:txBody>
      </p:sp>
      <p:pic>
        <p:nvPicPr>
          <p:cNvPr id="203" name="Google Shape;203;p21" descr="A person and person taking a selfie&#10;&#10;Description automatically generated"/>
          <p:cNvPicPr preferRelativeResize="0"/>
          <p:nvPr/>
        </p:nvPicPr>
        <p:blipFill rotWithShape="1">
          <a:blip r:embed="rId4">
            <a:alphaModFix/>
          </a:blip>
          <a:srcRect l="24422" r="8593"/>
          <a:stretch/>
        </p:blipFill>
        <p:spPr>
          <a:xfrm>
            <a:off x="8381206" y="332663"/>
            <a:ext cx="3620733" cy="3601351"/>
          </a:xfrm>
          <a:prstGeom prst="rect">
            <a:avLst/>
          </a:prstGeom>
          <a:noFill/>
          <a:ln>
            <a:noFill/>
          </a:ln>
        </p:spPr>
      </p:pic>
      <p:pic>
        <p:nvPicPr>
          <p:cNvPr id="204" name="Google Shape;204;p21" descr="Fact"/>
          <p:cNvPicPr preferRelativeResize="0"/>
          <p:nvPr/>
        </p:nvPicPr>
        <p:blipFill rotWithShape="1">
          <a:blip r:embed="rId5">
            <a:alphaModFix/>
          </a:blip>
          <a:srcRect/>
          <a:stretch/>
        </p:blipFill>
        <p:spPr>
          <a:xfrm>
            <a:off x="534834" y="713764"/>
            <a:ext cx="963375" cy="963375"/>
          </a:xfrm>
          <a:prstGeom prst="rect">
            <a:avLst/>
          </a:prstGeom>
          <a:noFill/>
          <a:ln>
            <a:noFill/>
          </a:ln>
        </p:spPr>
      </p:pic>
      <p:pic>
        <p:nvPicPr>
          <p:cNvPr id="205" name="Google Shape;205;p21" descr="Fact"/>
          <p:cNvPicPr preferRelativeResize="0"/>
          <p:nvPr/>
        </p:nvPicPr>
        <p:blipFill rotWithShape="1">
          <a:blip r:embed="rId5">
            <a:alphaModFix/>
          </a:blip>
          <a:srcRect/>
          <a:stretch/>
        </p:blipFill>
        <p:spPr>
          <a:xfrm>
            <a:off x="566427" y="2598431"/>
            <a:ext cx="963375" cy="963375"/>
          </a:xfrm>
          <a:prstGeom prst="rect">
            <a:avLst/>
          </a:prstGeom>
          <a:noFill/>
          <a:ln>
            <a:noFill/>
          </a:ln>
        </p:spPr>
      </p:pic>
      <p:pic>
        <p:nvPicPr>
          <p:cNvPr id="206" name="Google Shape;206;p21" descr="Fact"/>
          <p:cNvPicPr preferRelativeResize="0"/>
          <p:nvPr/>
        </p:nvPicPr>
        <p:blipFill rotWithShape="1">
          <a:blip r:embed="rId5">
            <a:alphaModFix/>
          </a:blip>
          <a:srcRect/>
          <a:stretch/>
        </p:blipFill>
        <p:spPr>
          <a:xfrm>
            <a:off x="534834" y="4529796"/>
            <a:ext cx="963375" cy="963375"/>
          </a:xfrm>
          <a:prstGeom prst="rect">
            <a:avLst/>
          </a:prstGeom>
          <a:noFill/>
          <a:ln>
            <a:noFill/>
          </a:ln>
        </p:spPr>
      </p:pic>
      <p:sp>
        <p:nvSpPr>
          <p:cNvPr id="4" name="TextBox 3">
            <a:hlinkClick r:id="rId6"/>
            <a:extLst>
              <a:ext uri="{FF2B5EF4-FFF2-40B4-BE49-F238E27FC236}">
                <a16:creationId xmlns:a16="http://schemas.microsoft.com/office/drawing/2014/main" id="{4FCCB402-2AA6-84A6-7091-6432EFF65A25}"/>
              </a:ext>
            </a:extLst>
          </p:cNvPr>
          <p:cNvSpPr txBox="1"/>
          <p:nvPr/>
        </p:nvSpPr>
        <p:spPr>
          <a:xfrm>
            <a:off x="1601118" y="5977443"/>
            <a:ext cx="6422956" cy="369332"/>
          </a:xfrm>
          <a:prstGeom prst="rect">
            <a:avLst/>
          </a:prstGeom>
          <a:noFill/>
        </p:spPr>
        <p:txBody>
          <a:bodyPr wrap="square" rtlCol="0">
            <a:spAutoFit/>
          </a:bodyPr>
          <a:lstStyle/>
          <a:p>
            <a:r>
              <a:rPr lang="en-US" dirty="0">
                <a:solidFill>
                  <a:schemeClr val="tx1"/>
                </a:solidFill>
                <a:hlinkClick r:id="rId6">
                  <a:extLst>
                    <a:ext uri="{A12FA001-AC4F-418D-AE19-62706E023703}">
                      <ahyp:hlinkClr xmlns:ahyp="http://schemas.microsoft.com/office/drawing/2018/hyperlinkcolor" val="tx"/>
                    </a:ext>
                  </a:extLst>
                </a:hlinkClick>
              </a:rPr>
              <a:t>https://www.youtube.com/watch?v=_3-pILaEqaU</a:t>
            </a:r>
            <a:endParaRPr lang="en-US" dirty="0">
              <a:solidFill>
                <a:schemeClr val="tx1"/>
              </a:solidFill>
            </a:endParaRPr>
          </a:p>
        </p:txBody>
      </p:sp>
      <p:pic>
        <p:nvPicPr>
          <p:cNvPr id="2" name="Online Media 1" title="Family Caregiver Video Series Trailer">
            <a:hlinkClick r:id="" action="ppaction://media"/>
            <a:extLst>
              <a:ext uri="{FF2B5EF4-FFF2-40B4-BE49-F238E27FC236}">
                <a16:creationId xmlns:a16="http://schemas.microsoft.com/office/drawing/2014/main" id="{B3C9F7EB-A00A-2D19-8F0E-9C8080AD9233}"/>
              </a:ext>
            </a:extLst>
          </p:cNvPr>
          <p:cNvPicPr>
            <a:picLocks noRot="1" noChangeAspect="1"/>
          </p:cNvPicPr>
          <p:nvPr>
            <a:videoFile r:link="rId1"/>
          </p:nvPr>
        </p:nvPicPr>
        <p:blipFill>
          <a:blip r:embed="rId7"/>
          <a:stretch>
            <a:fillRect/>
          </a:stretch>
        </p:blipFill>
        <p:spPr>
          <a:xfrm>
            <a:off x="8374298" y="4010366"/>
            <a:ext cx="3600529" cy="20342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 calcmode="lin" valueType="num">
                                      <p:cBhvr additive="base">
                                        <p:cTn id="7" dur="500"/>
                                        <p:tgtEl>
                                          <p:spTgt spid="20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1"/>
                                        </p:tgtEl>
                                        <p:attrNameLst>
                                          <p:attrName>style.visibility</p:attrName>
                                        </p:attrNameLst>
                                      </p:cBhvr>
                                      <p:to>
                                        <p:strVal val="visible"/>
                                      </p:to>
                                    </p:set>
                                    <p:anim calcmode="lin" valueType="num">
                                      <p:cBhvr additive="base">
                                        <p:cTn id="12" dur="500"/>
                                        <p:tgtEl>
                                          <p:spTgt spid="20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7AA7F-3DD0-6A5A-C1C9-9A415E398C49}"/>
              </a:ext>
            </a:extLst>
          </p:cNvPr>
          <p:cNvPicPr>
            <a:picLocks noChangeAspect="1"/>
          </p:cNvPicPr>
          <p:nvPr/>
        </p:nvPicPr>
        <p:blipFill>
          <a:blip r:embed="rId3"/>
          <a:stretch>
            <a:fillRect/>
          </a:stretch>
        </p:blipFill>
        <p:spPr>
          <a:xfrm>
            <a:off x="7534655" y="1636631"/>
            <a:ext cx="4172712" cy="3584738"/>
          </a:xfrm>
          <a:prstGeom prst="rect">
            <a:avLst/>
          </a:prstGeom>
        </p:spPr>
      </p:pic>
      <p:grpSp>
        <p:nvGrpSpPr>
          <p:cNvPr id="9" name="Group 2">
            <a:extLst>
              <a:ext uri="{FF2B5EF4-FFF2-40B4-BE49-F238E27FC236}">
                <a16:creationId xmlns:a16="http://schemas.microsoft.com/office/drawing/2014/main" id="{A0A506A0-07C6-422A-A350-1213AD756F62}"/>
              </a:ext>
            </a:extLst>
          </p:cNvPr>
          <p:cNvGrpSpPr>
            <a:grpSpLocks/>
          </p:cNvGrpSpPr>
          <p:nvPr/>
        </p:nvGrpSpPr>
        <p:grpSpPr bwMode="auto">
          <a:xfrm>
            <a:off x="484632" y="1546009"/>
            <a:ext cx="6716272" cy="3765983"/>
            <a:chOff x="106652554" y="112408522"/>
            <a:chExt cx="7053562" cy="1981811"/>
          </a:xfrm>
        </p:grpSpPr>
        <p:pic>
          <p:nvPicPr>
            <p:cNvPr id="1027" name="Picture 3">
              <a:extLst>
                <a:ext uri="{FF2B5EF4-FFF2-40B4-BE49-F238E27FC236}">
                  <a16:creationId xmlns:a16="http://schemas.microsoft.com/office/drawing/2014/main" id="{8C93F31C-8BDE-4690-8C98-7ADFDEC77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3947" y="112408522"/>
              <a:ext cx="6262940" cy="1413155"/>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3A8074B5-623F-47B0-85F6-F460DF2509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52554" y="113839686"/>
              <a:ext cx="7053562" cy="550647"/>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4075730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E0C8-63E2-1F96-AF0A-FF2E4F868A6E}"/>
              </a:ext>
            </a:extLst>
          </p:cNvPr>
          <p:cNvSpPr>
            <a:spLocks noGrp="1"/>
          </p:cNvSpPr>
          <p:nvPr>
            <p:ph type="title"/>
          </p:nvPr>
        </p:nvSpPr>
        <p:spPr>
          <a:xfrm>
            <a:off x="506437" y="327073"/>
            <a:ext cx="3200400" cy="1600201"/>
          </a:xfrm>
        </p:spPr>
        <p:txBody>
          <a:bodyPr/>
          <a:lstStyle/>
          <a:p>
            <a:r>
              <a:rPr lang="en-US" dirty="0"/>
              <a:t>You know you are a caregiver if you…</a:t>
            </a:r>
          </a:p>
        </p:txBody>
      </p:sp>
      <p:sp>
        <p:nvSpPr>
          <p:cNvPr id="8" name="TextBox 7">
            <a:extLst>
              <a:ext uri="{FF2B5EF4-FFF2-40B4-BE49-F238E27FC236}">
                <a16:creationId xmlns:a16="http://schemas.microsoft.com/office/drawing/2014/main" id="{8A8F5EC9-3B17-1DF6-33BC-7784B60C77BD}"/>
              </a:ext>
            </a:extLst>
          </p:cNvPr>
          <p:cNvSpPr txBox="1"/>
          <p:nvPr/>
        </p:nvSpPr>
        <p:spPr>
          <a:xfrm>
            <a:off x="4456936" y="4532244"/>
            <a:ext cx="3486417" cy="923330"/>
          </a:xfrm>
          <a:prstGeom prst="rect">
            <a:avLst/>
          </a:prstGeom>
          <a:noFill/>
        </p:spPr>
        <p:txBody>
          <a:bodyPr wrap="square">
            <a:spAutoFit/>
          </a:bodyPr>
          <a:lstStyle/>
          <a:p>
            <a:r>
              <a:rPr lang="en-US" dirty="0">
                <a:solidFill>
                  <a:schemeClr val="bg1"/>
                </a:solidFill>
              </a:rPr>
              <a:t>P</a:t>
            </a:r>
            <a:r>
              <a:rPr lang="en-US" sz="1800" u="sng" kern="0" dirty="0">
                <a:solidFill>
                  <a:srgbClr val="0563C1"/>
                </a:solidFill>
                <a:effectLst/>
                <a:latin typeface="Calibri" panose="020F0502020204030204" pitchFamily="34" charset="0"/>
                <a:ea typeface="Calibri" panose="020F0502020204030204" pitchFamily="34" charset="0"/>
                <a:hlinkClick r:id="rId4"/>
              </a:rPr>
              <a:t>https://youtu.be/I5g2RiOBgxs</a:t>
            </a:r>
            <a:r>
              <a:rPr lang="en-US" dirty="0">
                <a:solidFill>
                  <a:schemeClr val="bg1"/>
                </a:solidFill>
              </a:rPr>
              <a:t>to source: The Boston Globe/Getty Images</a:t>
            </a:r>
          </a:p>
        </p:txBody>
      </p:sp>
      <p:pic>
        <p:nvPicPr>
          <p:cNvPr id="6" name="Picture 5">
            <a:extLst>
              <a:ext uri="{FF2B5EF4-FFF2-40B4-BE49-F238E27FC236}">
                <a16:creationId xmlns:a16="http://schemas.microsoft.com/office/drawing/2014/main" id="{D5F1CD1A-429D-6A4E-E3EB-B7894EDA7D88}"/>
              </a:ext>
            </a:extLst>
          </p:cNvPr>
          <p:cNvPicPr>
            <a:picLocks noChangeAspect="1"/>
          </p:cNvPicPr>
          <p:nvPr/>
        </p:nvPicPr>
        <p:blipFill>
          <a:blip r:embed="rId5"/>
          <a:stretch>
            <a:fillRect/>
          </a:stretch>
        </p:blipFill>
        <p:spPr>
          <a:xfrm>
            <a:off x="9383701" y="4532244"/>
            <a:ext cx="2641010" cy="2148776"/>
          </a:xfrm>
          <a:prstGeom prst="rect">
            <a:avLst/>
          </a:prstGeom>
        </p:spPr>
      </p:pic>
      <p:pic>
        <p:nvPicPr>
          <p:cNvPr id="9" name="Online Media 8" title="How Family Caregiving Impacts Employment">
            <a:hlinkClick r:id="" action="ppaction://media"/>
            <a:extLst>
              <a:ext uri="{FF2B5EF4-FFF2-40B4-BE49-F238E27FC236}">
                <a16:creationId xmlns:a16="http://schemas.microsoft.com/office/drawing/2014/main" id="{7BA64FB3-7BCD-0FC6-5DE5-C58475D13C46}"/>
              </a:ext>
            </a:extLst>
          </p:cNvPr>
          <p:cNvPicPr>
            <a:picLocks noRot="1" noChangeAspect="1"/>
          </p:cNvPicPr>
          <p:nvPr>
            <a:videoFile r:link="rId1"/>
          </p:nvPr>
        </p:nvPicPr>
        <p:blipFill>
          <a:blip r:embed="rId6"/>
          <a:stretch>
            <a:fillRect/>
          </a:stretch>
        </p:blipFill>
        <p:spPr>
          <a:xfrm>
            <a:off x="4147793" y="558800"/>
            <a:ext cx="7028207" cy="3970937"/>
          </a:xfrm>
          <a:prstGeom prst="rect">
            <a:avLst/>
          </a:prstGeom>
        </p:spPr>
      </p:pic>
      <p:pic>
        <p:nvPicPr>
          <p:cNvPr id="3" name="Picture 2">
            <a:extLst>
              <a:ext uri="{FF2B5EF4-FFF2-40B4-BE49-F238E27FC236}">
                <a16:creationId xmlns:a16="http://schemas.microsoft.com/office/drawing/2014/main" id="{ECB705DB-A4A0-4C5A-BD02-5597752CC990}"/>
              </a:ext>
            </a:extLst>
          </p:cNvPr>
          <p:cNvPicPr>
            <a:picLocks noChangeAspect="1"/>
          </p:cNvPicPr>
          <p:nvPr/>
        </p:nvPicPr>
        <p:blipFill>
          <a:blip r:embed="rId7"/>
          <a:stretch>
            <a:fillRect/>
          </a:stretch>
        </p:blipFill>
        <p:spPr>
          <a:xfrm>
            <a:off x="497636" y="4624697"/>
            <a:ext cx="4343872" cy="2100891"/>
          </a:xfrm>
          <a:prstGeom prst="rect">
            <a:avLst/>
          </a:prstGeom>
        </p:spPr>
      </p:pic>
    </p:spTree>
    <p:extLst>
      <p:ext uri="{BB962C8B-B14F-4D97-AF65-F5344CB8AC3E}">
        <p14:creationId xmlns:p14="http://schemas.microsoft.com/office/powerpoint/2010/main" val="42817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10;&#10;Description automatically generated">
            <a:extLst>
              <a:ext uri="{FF2B5EF4-FFF2-40B4-BE49-F238E27FC236}">
                <a16:creationId xmlns:a16="http://schemas.microsoft.com/office/drawing/2014/main" id="{8BF1020C-575D-80BD-675E-BE6203F5FFBA}"/>
              </a:ext>
            </a:extLst>
          </p:cNvPr>
          <p:cNvPicPr>
            <a:picLocks noChangeAspect="1"/>
          </p:cNvPicPr>
          <p:nvPr/>
        </p:nvPicPr>
        <p:blipFill rotWithShape="1">
          <a:blip r:embed="rId3">
            <a:duotone>
              <a:prstClr val="black"/>
              <a:schemeClr val="tx2">
                <a:tint val="45000"/>
                <a:satMod val="400000"/>
              </a:schemeClr>
            </a:duotone>
            <a:alphaModFix amt="40000"/>
            <a:extLst>
              <a:ext uri="{28A0092B-C50C-407E-A947-70E740481C1C}">
                <a14:useLocalDpi xmlns:a14="http://schemas.microsoft.com/office/drawing/2010/main" val="0"/>
              </a:ext>
            </a:extLst>
          </a:blip>
          <a:srcRect l="4769" r="121" b="1"/>
          <a:stretch/>
        </p:blipFill>
        <p:spPr>
          <a:xfrm>
            <a:off x="20" y="10"/>
            <a:ext cx="12191980" cy="6857991"/>
          </a:xfrm>
          <a:prstGeom prst="rect">
            <a:avLst/>
          </a:prstGeom>
        </p:spPr>
      </p:pic>
      <p:sp>
        <p:nvSpPr>
          <p:cNvPr id="2" name="Title 1">
            <a:extLst>
              <a:ext uri="{FF2B5EF4-FFF2-40B4-BE49-F238E27FC236}">
                <a16:creationId xmlns:a16="http://schemas.microsoft.com/office/drawing/2014/main" id="{9BBDBC71-156D-FFAE-56A0-FBEF6C4A0064}"/>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b="1" dirty="0">
                <a:solidFill>
                  <a:schemeClr val="tx1">
                    <a:lumMod val="85000"/>
                    <a:lumOff val="15000"/>
                  </a:schemeClr>
                </a:solidFill>
              </a:rPr>
              <a:t>Supporting Working Caregivers is Good for Business</a:t>
            </a:r>
          </a:p>
        </p:txBody>
      </p:sp>
    </p:spTree>
    <p:extLst>
      <p:ext uri="{BB962C8B-B14F-4D97-AF65-F5344CB8AC3E}">
        <p14:creationId xmlns:p14="http://schemas.microsoft.com/office/powerpoint/2010/main" val="393993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sp>
        <p:nvSpPr>
          <p:cNvPr id="263" name="Google Shape;263;p27"/>
          <p:cNvSpPr/>
          <p:nvPr/>
        </p:nvSpPr>
        <p:spPr>
          <a:xfrm>
            <a:off x="1" y="6400800"/>
            <a:ext cx="12192000"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27"/>
          <p:cNvSpPr/>
          <p:nvPr/>
        </p:nvSpPr>
        <p:spPr>
          <a:xfrm>
            <a:off x="0" y="6334316"/>
            <a:ext cx="12192001" cy="65998"/>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cxnSp>
        <p:nvCxnSpPr>
          <p:cNvPr id="265" name="Google Shape;265;p27"/>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
        <p:nvSpPr>
          <p:cNvPr id="266" name="Google Shape;266;p27"/>
          <p:cNvSpPr/>
          <p:nvPr/>
        </p:nvSpPr>
        <p:spPr>
          <a:xfrm>
            <a:off x="0" y="0"/>
            <a:ext cx="12192001" cy="63343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27"/>
          <p:cNvSpPr txBox="1">
            <a:spLocks noGrp="1"/>
          </p:cNvSpPr>
          <p:nvPr>
            <p:ph type="title"/>
          </p:nvPr>
        </p:nvSpPr>
        <p:spPr>
          <a:xfrm>
            <a:off x="6728459" y="634946"/>
            <a:ext cx="4821283"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3700"/>
              <a:buFont typeface="Calibri"/>
              <a:buNone/>
            </a:pPr>
            <a:r>
              <a:rPr lang="en-US" sz="3700"/>
              <a:t>What do you know about your employees?</a:t>
            </a:r>
            <a:endParaRPr/>
          </a:p>
        </p:txBody>
      </p:sp>
      <p:sp>
        <p:nvSpPr>
          <p:cNvPr id="268" name="Google Shape;268;p27"/>
          <p:cNvSpPr/>
          <p:nvPr/>
        </p:nvSpPr>
        <p:spPr>
          <a:xfrm>
            <a:off x="321733" y="321733"/>
            <a:ext cx="3057906" cy="3408237"/>
          </a:xfrm>
          <a:prstGeom prst="rect">
            <a:avLst/>
          </a:prstGeom>
          <a:solidFill>
            <a:srgbClr val="FFFFFF"/>
          </a:solidFill>
          <a:ln w="635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9" name="Google Shape;269;p27"/>
          <p:cNvPicPr preferRelativeResize="0"/>
          <p:nvPr/>
        </p:nvPicPr>
        <p:blipFill rotWithShape="1">
          <a:blip r:embed="rId3">
            <a:alphaModFix/>
          </a:blip>
          <a:srcRect/>
          <a:stretch/>
        </p:blipFill>
        <p:spPr>
          <a:xfrm>
            <a:off x="458336" y="1604666"/>
            <a:ext cx="2784700" cy="842371"/>
          </a:xfrm>
          <a:prstGeom prst="rect">
            <a:avLst/>
          </a:prstGeom>
          <a:noFill/>
          <a:ln>
            <a:noFill/>
          </a:ln>
        </p:spPr>
      </p:pic>
      <p:sp>
        <p:nvSpPr>
          <p:cNvPr id="270" name="Google Shape;270;p27"/>
          <p:cNvSpPr/>
          <p:nvPr/>
        </p:nvSpPr>
        <p:spPr>
          <a:xfrm>
            <a:off x="3512061" y="321733"/>
            <a:ext cx="2583939" cy="19552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71" name="Google Shape;271;p27"/>
          <p:cNvCxnSpPr/>
          <p:nvPr/>
        </p:nvCxnSpPr>
        <p:spPr>
          <a:xfrm>
            <a:off x="6840096" y="2085703"/>
            <a:ext cx="4114800"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272" name="Google Shape;272;p27"/>
          <p:cNvSpPr/>
          <p:nvPr/>
        </p:nvSpPr>
        <p:spPr>
          <a:xfrm>
            <a:off x="321733" y="3879167"/>
            <a:ext cx="3057906" cy="2135564"/>
          </a:xfrm>
          <a:prstGeom prst="rect">
            <a:avLst/>
          </a:prstGeom>
          <a:solidFill>
            <a:srgbClr val="D2CD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27"/>
          <p:cNvSpPr/>
          <p:nvPr/>
        </p:nvSpPr>
        <p:spPr>
          <a:xfrm>
            <a:off x="3528588" y="2451014"/>
            <a:ext cx="2567411" cy="3532765"/>
          </a:xfrm>
          <a:prstGeom prst="rect">
            <a:avLst/>
          </a:prstGeom>
          <a:solidFill>
            <a:srgbClr val="FFFFFF"/>
          </a:solidFill>
          <a:ln w="635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4" name="Google Shape;274;p27" descr="A qr code with a logo&#10;&#10;Description automatically generated"/>
          <p:cNvPicPr preferRelativeResize="0"/>
          <p:nvPr/>
        </p:nvPicPr>
        <p:blipFill rotWithShape="1">
          <a:blip r:embed="rId4">
            <a:alphaModFix/>
          </a:blip>
          <a:srcRect/>
          <a:stretch/>
        </p:blipFill>
        <p:spPr>
          <a:xfrm>
            <a:off x="3664752" y="3069855"/>
            <a:ext cx="2295082" cy="2295082"/>
          </a:xfrm>
          <a:prstGeom prst="rect">
            <a:avLst/>
          </a:prstGeom>
          <a:noFill/>
          <a:ln>
            <a:noFill/>
          </a:ln>
        </p:spPr>
      </p:pic>
      <p:sp>
        <p:nvSpPr>
          <p:cNvPr id="275" name="Google Shape;275;p27"/>
          <p:cNvSpPr txBox="1"/>
          <p:nvPr/>
        </p:nvSpPr>
        <p:spPr>
          <a:xfrm>
            <a:off x="6728459" y="2198914"/>
            <a:ext cx="4821283" cy="3670180"/>
          </a:xfrm>
          <a:prstGeom prst="rect">
            <a:avLst/>
          </a:prstGeom>
          <a:noFill/>
          <a:ln>
            <a:noFill/>
          </a:ln>
        </p:spPr>
        <p:txBody>
          <a:bodyPr spcFirstLastPara="1" wrap="square" lIns="0" tIns="45700" rIns="0" bIns="45700" anchor="t" anchorCtr="0">
            <a:normAutofit/>
          </a:bodyPr>
          <a:lstStyle/>
          <a:p>
            <a:pPr marL="0" marR="0" lvl="0" indent="0" algn="l" rtl="0">
              <a:lnSpc>
                <a:spcPct val="90000"/>
              </a:lnSpc>
              <a:spcBef>
                <a:spcPts val="0"/>
              </a:spcBef>
              <a:spcAft>
                <a:spcPts val="0"/>
              </a:spcAft>
              <a:buNone/>
            </a:pPr>
            <a:r>
              <a:rPr lang="en-US" sz="1800">
                <a:solidFill>
                  <a:srgbClr val="3F3F3F"/>
                </a:solidFill>
                <a:latin typeface="Calibri"/>
                <a:ea typeface="Calibri"/>
                <a:cs typeface="Calibri"/>
                <a:sym typeface="Calibri"/>
              </a:rPr>
              <a:t>Use this FREE Employed Caregiver Survey from UW-Extension to learn about the growing needs of employees who have family caregiving responsibilities. </a:t>
            </a:r>
            <a:endParaRPr/>
          </a:p>
        </p:txBody>
      </p:sp>
      <p:sp>
        <p:nvSpPr>
          <p:cNvPr id="276" name="Google Shape;276;p27"/>
          <p:cNvSpPr/>
          <p:nvPr/>
        </p:nvSpPr>
        <p:spPr>
          <a:xfrm>
            <a:off x="15" y="6334316"/>
            <a:ext cx="12191985" cy="6648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27"/>
          <p:cNvSpPr/>
          <p:nvPr/>
        </p:nvSpPr>
        <p:spPr>
          <a:xfrm>
            <a:off x="1" y="6400800"/>
            <a:ext cx="12192000"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78" name="Google Shape;278;p27" descr="A group of people holding hands and a child in a wheelchair&#10;&#10;Description automatically generated"/>
          <p:cNvPicPr preferRelativeResize="0"/>
          <p:nvPr/>
        </p:nvPicPr>
        <p:blipFill rotWithShape="1">
          <a:blip r:embed="rId5">
            <a:alphaModFix/>
          </a:blip>
          <a:srcRect l="3798" r="14586" b="36644"/>
          <a:stretch/>
        </p:blipFill>
        <p:spPr>
          <a:xfrm>
            <a:off x="383642" y="3959672"/>
            <a:ext cx="2934087" cy="1909422"/>
          </a:xfrm>
          <a:prstGeom prst="rect">
            <a:avLst/>
          </a:prstGeom>
          <a:noFill/>
          <a:ln>
            <a:noFill/>
          </a:ln>
        </p:spPr>
      </p:pic>
      <p:pic>
        <p:nvPicPr>
          <p:cNvPr id="179" name="Google Shape;179;p19"/>
          <p:cNvPicPr preferRelativeResize="0"/>
          <p:nvPr/>
        </p:nvPicPr>
        <p:blipFill rotWithShape="1">
          <a:blip r:embed="rId6">
            <a:alphaModFix/>
          </a:blip>
          <a:srcRect/>
          <a:stretch/>
        </p:blipFill>
        <p:spPr>
          <a:xfrm>
            <a:off x="8993309" y="3699153"/>
            <a:ext cx="3057906" cy="26346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30"/>
          <p:cNvSpPr/>
          <p:nvPr/>
        </p:nvSpPr>
        <p:spPr>
          <a:xfrm>
            <a:off x="3175" y="6400800"/>
            <a:ext cx="12188825"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30"/>
          <p:cNvSpPr/>
          <p:nvPr/>
        </p:nvSpPr>
        <p:spPr>
          <a:xfrm>
            <a:off x="15" y="6334316"/>
            <a:ext cx="12188825" cy="64008"/>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cxnSp>
        <p:nvCxnSpPr>
          <p:cNvPr id="306" name="Google Shape;306;p30"/>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307" name="Google Shape;307;p30"/>
          <p:cNvSpPr/>
          <p:nvPr/>
        </p:nvSpPr>
        <p:spPr>
          <a:xfrm>
            <a:off x="0" y="0"/>
            <a:ext cx="1219045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30"/>
          <p:cNvSpPr/>
          <p:nvPr/>
        </p:nvSpPr>
        <p:spPr>
          <a:xfrm>
            <a:off x="1507" y="4953000"/>
            <a:ext cx="12188952" cy="1905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30"/>
          <p:cNvSpPr txBox="1">
            <a:spLocks noGrp="1"/>
          </p:cNvSpPr>
          <p:nvPr>
            <p:ph type="title"/>
          </p:nvPr>
        </p:nvSpPr>
        <p:spPr>
          <a:xfrm>
            <a:off x="582038" y="5296896"/>
            <a:ext cx="7984445" cy="816989"/>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FFFFFF"/>
              </a:buClr>
              <a:buSzPts val="3600"/>
              <a:buFont typeface="Calibri"/>
              <a:buNone/>
            </a:pPr>
            <a:endParaRPr sz="3600" b="1" dirty="0">
              <a:solidFill>
                <a:srgbClr val="FFFFFF"/>
              </a:solidFill>
            </a:endParaRPr>
          </a:p>
          <a:p>
            <a:pPr marL="0" lvl="0" indent="0" algn="l" rtl="0">
              <a:lnSpc>
                <a:spcPct val="85000"/>
              </a:lnSpc>
              <a:spcBef>
                <a:spcPts val="0"/>
              </a:spcBef>
              <a:spcAft>
                <a:spcPts val="0"/>
              </a:spcAft>
              <a:buClr>
                <a:srgbClr val="FFFFFF"/>
              </a:buClr>
              <a:buSzPts val="3600"/>
              <a:buFont typeface="Calibri"/>
              <a:buNone/>
            </a:pPr>
            <a:endParaRPr sz="3600" b="1" dirty="0">
              <a:solidFill>
                <a:srgbClr val="FFFFFF"/>
              </a:solidFill>
            </a:endParaRPr>
          </a:p>
          <a:p>
            <a:pPr marL="0" lvl="0" indent="0" algn="l" rtl="0">
              <a:lnSpc>
                <a:spcPct val="85000"/>
              </a:lnSpc>
              <a:spcBef>
                <a:spcPts val="0"/>
              </a:spcBef>
              <a:spcAft>
                <a:spcPts val="0"/>
              </a:spcAft>
              <a:buClr>
                <a:srgbClr val="FFFFFF"/>
              </a:buClr>
              <a:buSzPts val="3600"/>
              <a:buFont typeface="Calibri"/>
              <a:buNone/>
            </a:pPr>
            <a:r>
              <a:rPr lang="en-US" sz="4000" b="1" dirty="0">
                <a:solidFill>
                  <a:srgbClr val="FFFFFF"/>
                </a:solidFill>
              </a:rPr>
              <a:t>Start small. Be bold. Expect Results.</a:t>
            </a:r>
            <a:endParaRPr sz="4000" dirty="0"/>
          </a:p>
        </p:txBody>
      </p:sp>
      <p:pic>
        <p:nvPicPr>
          <p:cNvPr id="310" name="Google Shape;310;p30" descr="A close-up of a person's face"/>
          <p:cNvPicPr preferRelativeResize="0"/>
          <p:nvPr/>
        </p:nvPicPr>
        <p:blipFill rotWithShape="1">
          <a:blip r:embed="rId3">
            <a:alphaModFix/>
          </a:blip>
          <a:srcRect l="2" t="1" r="-3" b="65700"/>
          <a:stretch/>
        </p:blipFill>
        <p:spPr>
          <a:xfrm>
            <a:off x="211882" y="189923"/>
            <a:ext cx="8474620" cy="3762759"/>
          </a:xfrm>
          <a:prstGeom prst="rect">
            <a:avLst/>
          </a:prstGeom>
          <a:noFill/>
          <a:ln>
            <a:noFill/>
          </a:ln>
        </p:spPr>
      </p:pic>
      <p:pic>
        <p:nvPicPr>
          <p:cNvPr id="311" name="Google Shape;311;p30" descr="A group of people standing in a large room"/>
          <p:cNvPicPr preferRelativeResize="0"/>
          <p:nvPr/>
        </p:nvPicPr>
        <p:blipFill rotWithShape="1">
          <a:blip r:embed="rId4">
            <a:alphaModFix/>
          </a:blip>
          <a:srcRect l="28742" r="24513" b="-2"/>
          <a:stretch/>
        </p:blipFill>
        <p:spPr>
          <a:xfrm>
            <a:off x="8138382" y="1965"/>
            <a:ext cx="4053618" cy="4747788"/>
          </a:xfrm>
          <a:prstGeom prst="rect">
            <a:avLst/>
          </a:prstGeom>
          <a:noFill/>
          <a:ln>
            <a:noFill/>
          </a:ln>
        </p:spPr>
      </p:pic>
      <p:sp>
        <p:nvSpPr>
          <p:cNvPr id="312" name="Google Shape;312;p30"/>
          <p:cNvSpPr/>
          <p:nvPr/>
        </p:nvSpPr>
        <p:spPr>
          <a:xfrm>
            <a:off x="1507" y="4906176"/>
            <a:ext cx="12188952" cy="64008"/>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3" name="Picture 2" descr="A qr code on a green background&#10;&#10;Description automatically generated">
            <a:extLst>
              <a:ext uri="{FF2B5EF4-FFF2-40B4-BE49-F238E27FC236}">
                <a16:creationId xmlns:a16="http://schemas.microsoft.com/office/drawing/2014/main" id="{19CABDB5-FAC8-3511-08C5-274A6C37ACB1}"/>
              </a:ext>
            </a:extLst>
          </p:cNvPr>
          <p:cNvPicPr>
            <a:picLocks noChangeAspect="1"/>
          </p:cNvPicPr>
          <p:nvPr/>
        </p:nvPicPr>
        <p:blipFill rotWithShape="1">
          <a:blip r:embed="rId5"/>
          <a:srcRect l="5161" t="10236" r="4496" b="10599"/>
          <a:stretch/>
        </p:blipFill>
        <p:spPr>
          <a:xfrm>
            <a:off x="8792569" y="4427900"/>
            <a:ext cx="2650422" cy="2294754"/>
          </a:xfrm>
          <a:prstGeom prst="rect">
            <a:avLst/>
          </a:prstGeom>
        </p:spPr>
      </p:pic>
    </p:spTree>
    <p:extLst>
      <p:ext uri="{BB962C8B-B14F-4D97-AF65-F5344CB8AC3E}">
        <p14:creationId xmlns:p14="http://schemas.microsoft.com/office/powerpoint/2010/main" val="292252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4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005DFC-5F3F-63F1-9DA5-C86463AE6677}"/>
              </a:ext>
            </a:extLst>
          </p:cNvPr>
          <p:cNvSpPr>
            <a:spLocks noGrp="1"/>
          </p:cNvSpPr>
          <p:nvPr>
            <p:ph type="title"/>
          </p:nvPr>
        </p:nvSpPr>
        <p:spPr>
          <a:xfrm>
            <a:off x="736948" y="266846"/>
            <a:ext cx="8060543" cy="1698262"/>
          </a:xfrm>
        </p:spPr>
        <p:txBody>
          <a:bodyPr vert="horz" lIns="91440" tIns="45720" rIns="91440" bIns="45720" rtlCol="0" anchor="b">
            <a:normAutofit/>
          </a:bodyPr>
          <a:lstStyle/>
          <a:p>
            <a:r>
              <a:rPr lang="en-US" sz="3700" kern="1200" dirty="0">
                <a:solidFill>
                  <a:schemeClr val="tx1"/>
                </a:solidFill>
                <a:latin typeface="+mj-lt"/>
                <a:ea typeface="+mj-ea"/>
                <a:cs typeface="+mj-cs"/>
              </a:rPr>
              <a:t>What’s this all about?</a:t>
            </a:r>
          </a:p>
        </p:txBody>
      </p:sp>
      <p:pic>
        <p:nvPicPr>
          <p:cNvPr id="8" name="Graphic 7" descr="Questions">
            <a:extLst>
              <a:ext uri="{FF2B5EF4-FFF2-40B4-BE49-F238E27FC236}">
                <a16:creationId xmlns:a16="http://schemas.microsoft.com/office/drawing/2014/main" id="{5E73809A-CBF1-B148-A068-CADF5001C7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948" y="2694018"/>
            <a:ext cx="1198532" cy="1198532"/>
          </a:xfrm>
          <a:prstGeom prst="rect">
            <a:avLst/>
          </a:prstGeom>
        </p:spPr>
      </p:pic>
      <p:sp>
        <p:nvSpPr>
          <p:cNvPr id="4" name="TextBox 3">
            <a:extLst>
              <a:ext uri="{FF2B5EF4-FFF2-40B4-BE49-F238E27FC236}">
                <a16:creationId xmlns:a16="http://schemas.microsoft.com/office/drawing/2014/main" id="{862AA629-78E0-C89F-58E7-8DC1730F158A}"/>
              </a:ext>
            </a:extLst>
          </p:cNvPr>
          <p:cNvSpPr txBox="1"/>
          <p:nvPr/>
        </p:nvSpPr>
        <p:spPr>
          <a:xfrm>
            <a:off x="1588168" y="2231954"/>
            <a:ext cx="9442384" cy="1197046"/>
          </a:xfrm>
          <a:prstGeom prst="rect">
            <a:avLst/>
          </a:prstGeom>
        </p:spPr>
        <p:txBody>
          <a:bodyPr vert="horz" lIns="91440" tIns="45720" rIns="91440" bIns="45720" rtlCol="0">
            <a:normAutofit/>
          </a:bodyPr>
          <a:lstStyle/>
          <a:p>
            <a:pPr marL="457200" indent="-228600">
              <a:lnSpc>
                <a:spcPct val="90000"/>
              </a:lnSpc>
              <a:spcBef>
                <a:spcPts val="2400"/>
              </a:spcBef>
              <a:spcAft>
                <a:spcPts val="2400"/>
              </a:spcAft>
              <a:buFont typeface="Arial" panose="020B0604020202020204" pitchFamily="34" charset="0"/>
              <a:buChar char="•"/>
            </a:pPr>
            <a:r>
              <a:rPr lang="en-US" sz="2000" dirty="0"/>
              <a:t>Working caregivers are trying to balance their caregiving responsibilities with full-time or part-time work. According to a national 2023 survey by AARP and S&amp;P Global, nearly 70% of family caregivers have trouble balancing their caregiving responsibilities and work.</a:t>
            </a:r>
          </a:p>
        </p:txBody>
      </p:sp>
      <p:pic>
        <p:nvPicPr>
          <p:cNvPr id="10" name="Graphic 9" descr="Questions">
            <a:extLst>
              <a:ext uri="{FF2B5EF4-FFF2-40B4-BE49-F238E27FC236}">
                <a16:creationId xmlns:a16="http://schemas.microsoft.com/office/drawing/2014/main" id="{4E3257F5-896F-4781-8DD7-B8179DED34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1431" y="816337"/>
            <a:ext cx="5225327" cy="5225327"/>
          </a:xfrm>
          <a:prstGeom prst="rect">
            <a:avLst/>
          </a:prstGeom>
        </p:spPr>
      </p:pic>
      <p:sp>
        <p:nvSpPr>
          <p:cNvPr id="3" name="TextBox 2">
            <a:extLst>
              <a:ext uri="{FF2B5EF4-FFF2-40B4-BE49-F238E27FC236}">
                <a16:creationId xmlns:a16="http://schemas.microsoft.com/office/drawing/2014/main" id="{167F5520-8138-5DEB-58FF-51A21EE6AD2C}"/>
              </a:ext>
            </a:extLst>
          </p:cNvPr>
          <p:cNvSpPr txBox="1"/>
          <p:nvPr/>
        </p:nvSpPr>
        <p:spPr>
          <a:xfrm>
            <a:off x="1588166" y="3647103"/>
            <a:ext cx="9442383" cy="849734"/>
          </a:xfrm>
          <a:prstGeom prst="rect">
            <a:avLst/>
          </a:prstGeom>
        </p:spPr>
        <p:txBody>
          <a:bodyPr vert="horz" lIns="91440" tIns="45720" rIns="91440" bIns="45720" rtlCol="0">
            <a:normAutofit/>
          </a:bodyPr>
          <a:lstStyle/>
          <a:p>
            <a:pPr marL="457200" indent="-228600">
              <a:lnSpc>
                <a:spcPct val="90000"/>
              </a:lnSpc>
              <a:spcBef>
                <a:spcPts val="2400"/>
              </a:spcBef>
              <a:spcAft>
                <a:spcPts val="2400"/>
              </a:spcAft>
              <a:buFont typeface="Arial" panose="020B0604020202020204" pitchFamily="34" charset="0"/>
              <a:buChar char="•"/>
            </a:pPr>
            <a:r>
              <a:rPr lang="en-US" sz="2000" b="0" dirty="0"/>
              <a:t>Employers are feeling the im</a:t>
            </a:r>
            <a:r>
              <a:rPr lang="en-US" sz="2000" dirty="0"/>
              <a:t>pact that unpaid/family caregivers have on the workforce.</a:t>
            </a:r>
            <a:endParaRPr lang="en-US" sz="2000" b="0" dirty="0"/>
          </a:p>
        </p:txBody>
      </p:sp>
      <p:sp>
        <p:nvSpPr>
          <p:cNvPr id="5" name="TextBox 4">
            <a:extLst>
              <a:ext uri="{FF2B5EF4-FFF2-40B4-BE49-F238E27FC236}">
                <a16:creationId xmlns:a16="http://schemas.microsoft.com/office/drawing/2014/main" id="{2305A846-D71E-7148-F60E-D7E43BF2DB42}"/>
              </a:ext>
            </a:extLst>
          </p:cNvPr>
          <p:cNvSpPr txBox="1"/>
          <p:nvPr/>
        </p:nvSpPr>
        <p:spPr>
          <a:xfrm>
            <a:off x="1588167" y="4621460"/>
            <a:ext cx="9442382" cy="1687050"/>
          </a:xfrm>
          <a:prstGeom prst="rect">
            <a:avLst/>
          </a:prstGeom>
        </p:spPr>
        <p:txBody>
          <a:bodyPr vert="horz" lIns="91440" tIns="45720" rIns="91440" bIns="45720" rtlCol="0">
            <a:normAutofit/>
          </a:bodyPr>
          <a:lstStyle/>
          <a:p>
            <a:pPr marL="457200" indent="-228600">
              <a:lnSpc>
                <a:spcPct val="90000"/>
              </a:lnSpc>
              <a:spcBef>
                <a:spcPts val="2400"/>
              </a:spcBef>
              <a:spcAft>
                <a:spcPts val="2400"/>
              </a:spcAft>
              <a:buFont typeface="Arial" panose="020B0604020202020204" pitchFamily="34" charset="0"/>
              <a:buChar char="•"/>
            </a:pPr>
            <a:r>
              <a:rPr lang="en-US" sz="2000" b="0" dirty="0"/>
              <a:t>Caregiver Coordinators and Dementia Care Specialists can help unpaid/family caregivers remain employed and/or remain financially sustainable? </a:t>
            </a:r>
          </a:p>
        </p:txBody>
      </p:sp>
    </p:spTree>
    <p:extLst>
      <p:ext uri="{BB962C8B-B14F-4D97-AF65-F5344CB8AC3E}">
        <p14:creationId xmlns:p14="http://schemas.microsoft.com/office/powerpoint/2010/main" val="2616967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30"/>
          <p:cNvSpPr/>
          <p:nvPr/>
        </p:nvSpPr>
        <p:spPr>
          <a:xfrm>
            <a:off x="3175" y="6400800"/>
            <a:ext cx="12188825"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30"/>
          <p:cNvSpPr/>
          <p:nvPr/>
        </p:nvSpPr>
        <p:spPr>
          <a:xfrm>
            <a:off x="15" y="6334316"/>
            <a:ext cx="12188825" cy="64008"/>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cxnSp>
        <p:nvCxnSpPr>
          <p:cNvPr id="306" name="Google Shape;306;p30"/>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
        <p:nvSpPr>
          <p:cNvPr id="307" name="Google Shape;307;p30"/>
          <p:cNvSpPr/>
          <p:nvPr/>
        </p:nvSpPr>
        <p:spPr>
          <a:xfrm>
            <a:off x="0" y="0"/>
            <a:ext cx="1219045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30"/>
          <p:cNvSpPr/>
          <p:nvPr/>
        </p:nvSpPr>
        <p:spPr>
          <a:xfrm>
            <a:off x="1507" y="5860500"/>
            <a:ext cx="12188952" cy="9975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30"/>
          <p:cNvSpPr txBox="1">
            <a:spLocks noGrp="1"/>
          </p:cNvSpPr>
          <p:nvPr>
            <p:ph type="title"/>
          </p:nvPr>
        </p:nvSpPr>
        <p:spPr>
          <a:xfrm>
            <a:off x="589067" y="5812411"/>
            <a:ext cx="9588430" cy="816989"/>
          </a:xfrm>
          <a:prstGeom prst="rect">
            <a:avLst/>
          </a:prstGeom>
          <a:noFill/>
          <a:ln>
            <a:noFill/>
          </a:ln>
        </p:spPr>
        <p:txBody>
          <a:bodyPr spcFirstLastPara="1" wrap="square" lIns="91425" tIns="45700" rIns="91425" bIns="45700" anchor="b" anchorCtr="0">
            <a:noAutofit/>
          </a:bodyPr>
          <a:lstStyle/>
          <a:p>
            <a:pPr lvl="0">
              <a:buClr>
                <a:srgbClr val="FFFFFF"/>
              </a:buClr>
              <a:buSzPts val="3600"/>
            </a:pPr>
            <a:r>
              <a:rPr lang="en-US" sz="3600" dirty="0"/>
              <a:t>                          </a:t>
            </a:r>
            <a:r>
              <a:rPr lang="en-US" sz="3600" dirty="0">
                <a:hlinkClick r:id="rId4"/>
              </a:rPr>
              <a:t>https://youtu.be/FqWbc-vvCjU</a:t>
            </a:r>
            <a:endParaRPr sz="3600" b="1" dirty="0">
              <a:solidFill>
                <a:srgbClr val="FFFFFF"/>
              </a:solidFill>
            </a:endParaRPr>
          </a:p>
          <a:p>
            <a:pPr marL="0" lvl="0" indent="0" algn="l" rtl="0">
              <a:lnSpc>
                <a:spcPct val="85000"/>
              </a:lnSpc>
              <a:spcBef>
                <a:spcPts val="0"/>
              </a:spcBef>
              <a:spcAft>
                <a:spcPts val="0"/>
              </a:spcAft>
              <a:buClr>
                <a:srgbClr val="FFFFFF"/>
              </a:buClr>
              <a:buSzPts val="3600"/>
              <a:buFont typeface="Calibri"/>
              <a:buNone/>
            </a:pPr>
            <a:endParaRPr sz="3600" b="1" dirty="0">
              <a:solidFill>
                <a:srgbClr val="FFFFFF"/>
              </a:solidFill>
            </a:endParaRPr>
          </a:p>
          <a:p>
            <a:pPr marL="0" lvl="0" indent="0" algn="l" rtl="0">
              <a:lnSpc>
                <a:spcPct val="85000"/>
              </a:lnSpc>
              <a:spcBef>
                <a:spcPts val="0"/>
              </a:spcBef>
              <a:spcAft>
                <a:spcPts val="0"/>
              </a:spcAft>
              <a:buClr>
                <a:srgbClr val="FFFFFF"/>
              </a:buClr>
              <a:buSzPts val="3600"/>
              <a:buFont typeface="Calibri"/>
              <a:buNone/>
            </a:pPr>
            <a:r>
              <a:rPr lang="en-US" sz="4000" b="1" dirty="0">
                <a:solidFill>
                  <a:srgbClr val="FFFFFF"/>
                </a:solidFill>
              </a:rPr>
              <a:t>Start small. Be bold. Expect Results.</a:t>
            </a:r>
            <a:endParaRPr sz="4000" dirty="0"/>
          </a:p>
        </p:txBody>
      </p:sp>
      <p:pic>
        <p:nvPicPr>
          <p:cNvPr id="2" name="Online Media 1" title="Supporting Working Caregivers: An interview">
            <a:hlinkClick r:id="" action="ppaction://media"/>
            <a:extLst>
              <a:ext uri="{FF2B5EF4-FFF2-40B4-BE49-F238E27FC236}">
                <a16:creationId xmlns:a16="http://schemas.microsoft.com/office/drawing/2014/main" id="{276A6F50-E675-C5D6-643B-9CE7CFFEDA32}"/>
              </a:ext>
            </a:extLst>
          </p:cNvPr>
          <p:cNvPicPr>
            <a:picLocks noRot="1" noChangeAspect="1"/>
          </p:cNvPicPr>
          <p:nvPr>
            <a:videoFile r:link="rId1"/>
          </p:nvPr>
        </p:nvPicPr>
        <p:blipFill>
          <a:blip r:embed="rId5"/>
          <a:stretch>
            <a:fillRect/>
          </a:stretch>
        </p:blipFill>
        <p:spPr>
          <a:xfrm>
            <a:off x="1857363" y="1058377"/>
            <a:ext cx="8320134" cy="3821743"/>
          </a:xfrm>
          <a:prstGeom prst="rect">
            <a:avLst/>
          </a:prstGeom>
        </p:spPr>
      </p:pic>
      <p:pic>
        <p:nvPicPr>
          <p:cNvPr id="3" name="Picture 2" descr="A qr code on a green background&#10;&#10;Description automatically generated">
            <a:extLst>
              <a:ext uri="{FF2B5EF4-FFF2-40B4-BE49-F238E27FC236}">
                <a16:creationId xmlns:a16="http://schemas.microsoft.com/office/drawing/2014/main" id="{19CABDB5-FAC8-3511-08C5-274A6C37ACB1}"/>
              </a:ext>
            </a:extLst>
          </p:cNvPr>
          <p:cNvPicPr>
            <a:picLocks noChangeAspect="1"/>
          </p:cNvPicPr>
          <p:nvPr/>
        </p:nvPicPr>
        <p:blipFill rotWithShape="1">
          <a:blip r:embed="rId6"/>
          <a:srcRect l="5161" t="10236" r="4496" b="10599"/>
          <a:stretch/>
        </p:blipFill>
        <p:spPr>
          <a:xfrm>
            <a:off x="10179116" y="5247577"/>
            <a:ext cx="1824096" cy="1579315"/>
          </a:xfrm>
          <a:prstGeom prst="rect">
            <a:avLst/>
          </a:prstGeom>
        </p:spPr>
      </p:pic>
      <p:sp>
        <p:nvSpPr>
          <p:cNvPr id="5" name="TextBox 4">
            <a:extLst>
              <a:ext uri="{FF2B5EF4-FFF2-40B4-BE49-F238E27FC236}">
                <a16:creationId xmlns:a16="http://schemas.microsoft.com/office/drawing/2014/main" id="{2D9CB907-B8BF-9449-3925-0ABB19A16AD6}"/>
              </a:ext>
            </a:extLst>
          </p:cNvPr>
          <p:cNvSpPr txBox="1"/>
          <p:nvPr/>
        </p:nvSpPr>
        <p:spPr>
          <a:xfrm>
            <a:off x="221381" y="459676"/>
            <a:ext cx="11675444" cy="523220"/>
          </a:xfrm>
          <a:prstGeom prst="rect">
            <a:avLst/>
          </a:prstGeom>
          <a:noFill/>
        </p:spPr>
        <p:txBody>
          <a:bodyPr wrap="square" rtlCol="0">
            <a:spAutoFit/>
          </a:bodyPr>
          <a:lstStyle/>
          <a:p>
            <a:pPr algn="ctr"/>
            <a:r>
              <a:rPr lang="en-US" sz="2800" b="1" dirty="0">
                <a:solidFill>
                  <a:schemeClr val="accent4">
                    <a:lumMod val="75000"/>
                  </a:schemeClr>
                </a:solidFill>
              </a:rPr>
              <a:t>Interview with Diana Clark, Benefit Manager, Promega (Madison, WI)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4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pic>
        <p:nvPicPr>
          <p:cNvPr id="3" name="Picture 2">
            <a:extLst>
              <a:ext uri="{FF2B5EF4-FFF2-40B4-BE49-F238E27FC236}">
                <a16:creationId xmlns:a16="http://schemas.microsoft.com/office/drawing/2014/main" id="{69546D07-64CC-67E0-4191-0659953278F1}"/>
              </a:ext>
            </a:extLst>
          </p:cNvPr>
          <p:cNvPicPr>
            <a:picLocks noChangeAspect="1"/>
          </p:cNvPicPr>
          <p:nvPr/>
        </p:nvPicPr>
        <p:blipFill>
          <a:blip r:embed="rId3"/>
          <a:stretch>
            <a:fillRect/>
          </a:stretch>
        </p:blipFill>
        <p:spPr>
          <a:xfrm>
            <a:off x="288758" y="798897"/>
            <a:ext cx="5890661" cy="5177001"/>
          </a:xfrm>
          <a:prstGeom prst="rect">
            <a:avLst/>
          </a:prstGeom>
        </p:spPr>
      </p:pic>
      <p:pic>
        <p:nvPicPr>
          <p:cNvPr id="5" name="Picture 4">
            <a:extLst>
              <a:ext uri="{FF2B5EF4-FFF2-40B4-BE49-F238E27FC236}">
                <a16:creationId xmlns:a16="http://schemas.microsoft.com/office/drawing/2014/main" id="{AB45B54F-38F3-7469-0973-B53C0A4F2669}"/>
              </a:ext>
            </a:extLst>
          </p:cNvPr>
          <p:cNvPicPr>
            <a:picLocks noChangeAspect="1"/>
          </p:cNvPicPr>
          <p:nvPr/>
        </p:nvPicPr>
        <p:blipFill rotWithShape="1">
          <a:blip r:embed="rId4"/>
          <a:srcRect t="16910"/>
          <a:stretch/>
        </p:blipFill>
        <p:spPr>
          <a:xfrm>
            <a:off x="6737684" y="679455"/>
            <a:ext cx="5267772" cy="5499090"/>
          </a:xfrm>
          <a:prstGeom prst="rect">
            <a:avLst/>
          </a:prstGeom>
        </p:spPr>
      </p:pic>
      <p:sp>
        <p:nvSpPr>
          <p:cNvPr id="2" name="TextBox 1">
            <a:extLst>
              <a:ext uri="{FF2B5EF4-FFF2-40B4-BE49-F238E27FC236}">
                <a16:creationId xmlns:a16="http://schemas.microsoft.com/office/drawing/2014/main" id="{FE13CCDB-56FC-AB59-82E6-6C0FF295D800}"/>
              </a:ext>
            </a:extLst>
          </p:cNvPr>
          <p:cNvSpPr txBox="1"/>
          <p:nvPr/>
        </p:nvSpPr>
        <p:spPr>
          <a:xfrm>
            <a:off x="385011" y="250257"/>
            <a:ext cx="4735629" cy="307777"/>
          </a:xfrm>
          <a:prstGeom prst="rect">
            <a:avLst/>
          </a:prstGeom>
          <a:solidFill>
            <a:srgbClr val="00B050"/>
          </a:solidFill>
        </p:spPr>
        <p:txBody>
          <a:bodyPr wrap="square" rtlCol="0">
            <a:spAutoFit/>
          </a:bodyPr>
          <a:lstStyle/>
          <a:p>
            <a:r>
              <a:rPr lang="en-US" b="1" dirty="0">
                <a:solidFill>
                  <a:schemeClr val="bg1"/>
                </a:solidFill>
              </a:rPr>
              <a:t>Employers Assess Their Current Status</a:t>
            </a:r>
          </a:p>
        </p:txBody>
      </p:sp>
      <p:sp>
        <p:nvSpPr>
          <p:cNvPr id="4" name="TextBox 3">
            <a:extLst>
              <a:ext uri="{FF2B5EF4-FFF2-40B4-BE49-F238E27FC236}">
                <a16:creationId xmlns:a16="http://schemas.microsoft.com/office/drawing/2014/main" id="{811B49DC-06FD-3130-8820-3A40217965B2}"/>
              </a:ext>
            </a:extLst>
          </p:cNvPr>
          <p:cNvSpPr txBox="1"/>
          <p:nvPr/>
        </p:nvSpPr>
        <p:spPr>
          <a:xfrm>
            <a:off x="6967086" y="250257"/>
            <a:ext cx="4735629" cy="307777"/>
          </a:xfrm>
          <a:prstGeom prst="rect">
            <a:avLst/>
          </a:prstGeom>
          <a:solidFill>
            <a:srgbClr val="002060"/>
          </a:solidFill>
        </p:spPr>
        <p:txBody>
          <a:bodyPr wrap="square" rtlCol="0">
            <a:spAutoFit/>
          </a:bodyPr>
          <a:lstStyle/>
          <a:p>
            <a:r>
              <a:rPr lang="en-US" b="1" dirty="0">
                <a:solidFill>
                  <a:schemeClr val="bg1"/>
                </a:solidFill>
              </a:rPr>
              <a:t>Employers Identify Strategies for Their Organization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30AC-894C-9C52-B123-73C51548359B}"/>
              </a:ext>
            </a:extLst>
          </p:cNvPr>
          <p:cNvSpPr>
            <a:spLocks noGrp="1"/>
          </p:cNvSpPr>
          <p:nvPr>
            <p:ph type="title"/>
          </p:nvPr>
        </p:nvSpPr>
        <p:spPr>
          <a:xfrm>
            <a:off x="1097278" y="614677"/>
            <a:ext cx="10058400" cy="748455"/>
          </a:xfrm>
        </p:spPr>
        <p:txBody>
          <a:bodyPr>
            <a:normAutofit/>
          </a:bodyPr>
          <a:lstStyle/>
          <a:p>
            <a:pPr algn="ctr"/>
            <a:r>
              <a:rPr lang="en-US" sz="3600" b="1" dirty="0">
                <a:solidFill>
                  <a:srgbClr val="00B050"/>
                </a:solidFill>
              </a:rPr>
              <a:t>6 Ideas from Wisconsin Employers</a:t>
            </a:r>
          </a:p>
        </p:txBody>
      </p:sp>
      <p:sp>
        <p:nvSpPr>
          <p:cNvPr id="3" name="Text Placeholder 2">
            <a:extLst>
              <a:ext uri="{FF2B5EF4-FFF2-40B4-BE49-F238E27FC236}">
                <a16:creationId xmlns:a16="http://schemas.microsoft.com/office/drawing/2014/main" id="{9EC94515-2175-5C5F-0624-557441DA62F4}"/>
              </a:ext>
            </a:extLst>
          </p:cNvPr>
          <p:cNvSpPr>
            <a:spLocks noGrp="1"/>
          </p:cNvSpPr>
          <p:nvPr>
            <p:ph sz="half" idx="1"/>
          </p:nvPr>
        </p:nvSpPr>
        <p:spPr>
          <a:xfrm>
            <a:off x="1097278" y="1845734"/>
            <a:ext cx="4937760" cy="3303782"/>
          </a:xfrm>
        </p:spPr>
        <p:txBody>
          <a:bodyPr>
            <a:normAutofit/>
          </a:bodyPr>
          <a:lstStyle/>
          <a:p>
            <a:pPr marL="114300" indent="0">
              <a:buSzPct val="100000"/>
              <a:buNone/>
            </a:pPr>
            <a:r>
              <a:rPr lang="en-US" sz="3000" b="1" dirty="0">
                <a:solidFill>
                  <a:schemeClr val="tx1"/>
                </a:solidFill>
              </a:rPr>
              <a:t>1. Offer education</a:t>
            </a:r>
            <a:endParaRPr lang="en-US" sz="3000" dirty="0"/>
          </a:p>
          <a:p>
            <a:pPr marL="114300" indent="0">
              <a:buSzPct val="100000"/>
              <a:buNone/>
            </a:pPr>
            <a:r>
              <a:rPr lang="en-US" sz="3000" b="1" dirty="0"/>
              <a:t>2. Provide a tool </a:t>
            </a:r>
            <a:r>
              <a:rPr lang="en-US" dirty="0"/>
              <a:t>(HR Care Kit or</a:t>
            </a:r>
            <a:br>
              <a:rPr lang="en-US" dirty="0"/>
            </a:br>
            <a:r>
              <a:rPr lang="en-US" dirty="0"/>
              <a:t>       other, free survey, website, </a:t>
            </a:r>
            <a:r>
              <a:rPr lang="en-US" dirty="0" err="1"/>
              <a:t>etc</a:t>
            </a:r>
            <a:r>
              <a:rPr lang="en-US" dirty="0"/>
              <a:t>)</a:t>
            </a:r>
          </a:p>
          <a:p>
            <a:pPr marL="114300" indent="0">
              <a:buSzPct val="100000"/>
              <a:buNone/>
            </a:pPr>
            <a:r>
              <a:rPr lang="en-US" sz="3000" b="1" dirty="0"/>
              <a:t>3. Establish a volunteer</a:t>
            </a:r>
            <a:br>
              <a:rPr lang="en-US" sz="3000" b="1" dirty="0"/>
            </a:br>
            <a:r>
              <a:rPr lang="en-US" sz="3000" b="1" dirty="0"/>
              <a:t>    ‘job board’</a:t>
            </a:r>
            <a:endParaRPr lang="en-US" dirty="0"/>
          </a:p>
          <a:p>
            <a:pPr marL="571500" indent="-457200">
              <a:buFont typeface="+mj-lt"/>
              <a:buAutoNum type="arabicPeriod"/>
            </a:pPr>
            <a:endParaRPr lang="en-US" dirty="0"/>
          </a:p>
        </p:txBody>
      </p:sp>
      <p:sp>
        <p:nvSpPr>
          <p:cNvPr id="4" name="Text Placeholder 3">
            <a:extLst>
              <a:ext uri="{FF2B5EF4-FFF2-40B4-BE49-F238E27FC236}">
                <a16:creationId xmlns:a16="http://schemas.microsoft.com/office/drawing/2014/main" id="{413E87AC-0633-B258-BCAF-82C162DF818D}"/>
              </a:ext>
            </a:extLst>
          </p:cNvPr>
          <p:cNvSpPr>
            <a:spLocks noGrp="1"/>
          </p:cNvSpPr>
          <p:nvPr>
            <p:ph sz="half" idx="2"/>
          </p:nvPr>
        </p:nvSpPr>
        <p:spPr>
          <a:xfrm>
            <a:off x="6217918" y="1845733"/>
            <a:ext cx="5072516" cy="4397589"/>
          </a:xfrm>
        </p:spPr>
        <p:txBody>
          <a:bodyPr>
            <a:normAutofit/>
          </a:bodyPr>
          <a:lstStyle/>
          <a:p>
            <a:pPr marL="114300" indent="0">
              <a:buNone/>
            </a:pPr>
            <a:r>
              <a:rPr lang="en-US" sz="3000" b="1" dirty="0"/>
              <a:t>4. Contact the Aging and</a:t>
            </a:r>
            <a:br>
              <a:rPr lang="en-US" sz="3000" b="1" dirty="0"/>
            </a:br>
            <a:r>
              <a:rPr lang="en-US" sz="3000" b="1" dirty="0"/>
              <a:t>     Disability Resource Center</a:t>
            </a:r>
            <a:endParaRPr lang="en-US" sz="3000" dirty="0"/>
          </a:p>
          <a:p>
            <a:pPr marL="114300" indent="0">
              <a:buNone/>
            </a:pPr>
            <a:r>
              <a:rPr lang="en-US" sz="3000" b="1" dirty="0"/>
              <a:t>5. Organize a Resource Fair</a:t>
            </a:r>
            <a:endParaRPr lang="en-US" sz="3000" dirty="0"/>
          </a:p>
          <a:p>
            <a:pPr marL="114300" indent="0">
              <a:buNone/>
            </a:pPr>
            <a:r>
              <a:rPr lang="en-US" sz="3000" b="1" dirty="0"/>
              <a:t>6. Start an ERG </a:t>
            </a:r>
            <a:br>
              <a:rPr lang="en-US" sz="3000" b="1" dirty="0"/>
            </a:br>
            <a:r>
              <a:rPr lang="en-US" sz="3000" b="1" dirty="0"/>
              <a:t>     </a:t>
            </a:r>
            <a:r>
              <a:rPr lang="en-US" dirty="0"/>
              <a:t>(Employee Resource Group)</a:t>
            </a:r>
          </a:p>
          <a:p>
            <a:endParaRPr lang="en-US" dirty="0"/>
          </a:p>
        </p:txBody>
      </p:sp>
    </p:spTree>
    <p:extLst>
      <p:ext uri="{BB962C8B-B14F-4D97-AF65-F5344CB8AC3E}">
        <p14:creationId xmlns:p14="http://schemas.microsoft.com/office/powerpoint/2010/main" val="1957294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sp>
        <p:nvSpPr>
          <p:cNvPr id="364" name="Google Shape;364;p35"/>
          <p:cNvSpPr/>
          <p:nvPr/>
        </p:nvSpPr>
        <p:spPr>
          <a:xfrm>
            <a:off x="3875649" y="2411310"/>
            <a:ext cx="2426676" cy="1456006"/>
          </a:xfrm>
          <a:prstGeom prst="rect">
            <a:avLst/>
          </a:prstGeom>
          <a:solidFill>
            <a:srgbClr val="98CB3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5"/>
          <p:cNvSpPr txBox="1"/>
          <p:nvPr/>
        </p:nvSpPr>
        <p:spPr>
          <a:xfrm>
            <a:off x="3875649" y="2411310"/>
            <a:ext cx="2426676" cy="1456006"/>
          </a:xfrm>
          <a:prstGeom prst="rect">
            <a:avLst/>
          </a:prstGeom>
          <a:solidFill>
            <a:srgbClr val="002060"/>
          </a:solid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Caregiving is an issue that will  be with us </a:t>
            </a:r>
            <a:endParaRPr sz="190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for decades to come.</a:t>
            </a:r>
            <a:endParaRPr/>
          </a:p>
        </p:txBody>
      </p:sp>
      <p:sp>
        <p:nvSpPr>
          <p:cNvPr id="366" name="Google Shape;366;p35"/>
          <p:cNvSpPr/>
          <p:nvPr/>
        </p:nvSpPr>
        <p:spPr>
          <a:xfrm>
            <a:off x="6544993" y="2411310"/>
            <a:ext cx="2426676" cy="1456006"/>
          </a:xfrm>
          <a:prstGeom prst="rect">
            <a:avLst/>
          </a:prstGeom>
          <a:solidFill>
            <a:srgbClr val="98CB3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5"/>
          <p:cNvSpPr txBox="1"/>
          <p:nvPr/>
        </p:nvSpPr>
        <p:spPr>
          <a:xfrm>
            <a:off x="6544993" y="2411310"/>
            <a:ext cx="2426676" cy="1456006"/>
          </a:xfrm>
          <a:prstGeom prst="rect">
            <a:avLst/>
          </a:prstGeom>
          <a:solidFill>
            <a:srgbClr val="002060"/>
          </a:solid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dirty="0">
                <a:solidFill>
                  <a:schemeClr val="lt1"/>
                </a:solidFill>
                <a:latin typeface="Calibri"/>
                <a:ea typeface="Calibri"/>
                <a:cs typeface="Calibri"/>
                <a:sym typeface="Calibri"/>
              </a:rPr>
              <a:t>Employees are more productive and stay longer when they </a:t>
            </a:r>
            <a:br>
              <a:rPr lang="en-US" sz="1900" dirty="0">
                <a:solidFill>
                  <a:schemeClr val="lt1"/>
                </a:solidFill>
                <a:latin typeface="Calibri"/>
                <a:ea typeface="Calibri"/>
                <a:cs typeface="Calibri"/>
                <a:sym typeface="Calibri"/>
              </a:rPr>
            </a:br>
            <a:r>
              <a:rPr lang="en-US" sz="1900" dirty="0">
                <a:solidFill>
                  <a:schemeClr val="lt1"/>
                </a:solidFill>
                <a:latin typeface="Calibri"/>
                <a:ea typeface="Calibri"/>
                <a:cs typeface="Calibri"/>
                <a:sym typeface="Calibri"/>
              </a:rPr>
              <a:t>feel valued and safe.</a:t>
            </a:r>
            <a:endParaRPr dirty="0"/>
          </a:p>
        </p:txBody>
      </p:sp>
      <p:sp>
        <p:nvSpPr>
          <p:cNvPr id="368" name="Google Shape;368;p35"/>
          <p:cNvSpPr/>
          <p:nvPr/>
        </p:nvSpPr>
        <p:spPr>
          <a:xfrm>
            <a:off x="9214338" y="2411310"/>
            <a:ext cx="2426676" cy="1456006"/>
          </a:xfrm>
          <a:prstGeom prst="rect">
            <a:avLst/>
          </a:prstGeom>
          <a:solidFill>
            <a:srgbClr val="98CB3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5"/>
          <p:cNvSpPr txBox="1"/>
          <p:nvPr/>
        </p:nvSpPr>
        <p:spPr>
          <a:xfrm>
            <a:off x="9214338" y="2411310"/>
            <a:ext cx="2426676" cy="1456006"/>
          </a:xfrm>
          <a:prstGeom prst="rect">
            <a:avLst/>
          </a:prstGeom>
          <a:solidFill>
            <a:srgbClr val="002060"/>
          </a:solid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dirty="0">
                <a:solidFill>
                  <a:schemeClr val="lt1"/>
                </a:solidFill>
                <a:latin typeface="Calibri"/>
                <a:ea typeface="Calibri"/>
                <a:cs typeface="Calibri"/>
                <a:sym typeface="Calibri"/>
              </a:rPr>
              <a:t>Work-life balance matters.</a:t>
            </a:r>
            <a:br>
              <a:rPr lang="en-US" sz="1900" dirty="0">
                <a:solidFill>
                  <a:schemeClr val="lt1"/>
                </a:solidFill>
                <a:latin typeface="Calibri"/>
                <a:ea typeface="Calibri"/>
                <a:cs typeface="Calibri"/>
                <a:sym typeface="Calibri"/>
              </a:rPr>
            </a:br>
            <a:r>
              <a:rPr lang="en-US" sz="1900" dirty="0">
                <a:solidFill>
                  <a:schemeClr val="lt1"/>
                </a:solidFill>
                <a:latin typeface="Calibri"/>
                <a:ea typeface="Calibri"/>
                <a:cs typeface="Calibri"/>
                <a:sym typeface="Calibri"/>
              </a:rPr>
              <a:t>Model it. Support it. Have a strategy.</a:t>
            </a:r>
            <a:endParaRPr dirty="0"/>
          </a:p>
        </p:txBody>
      </p:sp>
      <p:sp>
        <p:nvSpPr>
          <p:cNvPr id="372" name="Google Shape;372;p35"/>
          <p:cNvSpPr/>
          <p:nvPr/>
        </p:nvSpPr>
        <p:spPr>
          <a:xfrm>
            <a:off x="6544993" y="4109984"/>
            <a:ext cx="2426676" cy="1456006"/>
          </a:xfrm>
          <a:prstGeom prst="rect">
            <a:avLst/>
          </a:prstGeom>
          <a:solidFill>
            <a:srgbClr val="98CB3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5"/>
          <p:cNvSpPr txBox="1"/>
          <p:nvPr/>
        </p:nvSpPr>
        <p:spPr>
          <a:xfrm>
            <a:off x="6544993" y="4109984"/>
            <a:ext cx="2426676" cy="1456006"/>
          </a:xfrm>
          <a:prstGeom prst="rect">
            <a:avLst/>
          </a:prstGeom>
          <a:solidFill>
            <a:srgbClr val="002060"/>
          </a:solid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dirty="0">
                <a:solidFill>
                  <a:schemeClr val="lt1"/>
                </a:solidFill>
                <a:latin typeface="Calibri"/>
                <a:ea typeface="Calibri"/>
                <a:cs typeface="Calibri"/>
                <a:sym typeface="Calibri"/>
              </a:rPr>
              <a:t>Start small. Be bold. Expect results.</a:t>
            </a:r>
            <a:endParaRPr dirty="0"/>
          </a:p>
        </p:txBody>
      </p:sp>
      <p:sp>
        <p:nvSpPr>
          <p:cNvPr id="374" name="Google Shape;374;p35"/>
          <p:cNvSpPr/>
          <p:nvPr/>
        </p:nvSpPr>
        <p:spPr>
          <a:xfrm>
            <a:off x="9214338" y="4109984"/>
            <a:ext cx="2426676" cy="1456006"/>
          </a:xfrm>
          <a:prstGeom prst="rect">
            <a:avLst/>
          </a:prstGeom>
          <a:solidFill>
            <a:srgbClr val="98CB3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5"/>
          <p:cNvSpPr txBox="1"/>
          <p:nvPr/>
        </p:nvSpPr>
        <p:spPr>
          <a:xfrm>
            <a:off x="9214338" y="4109984"/>
            <a:ext cx="2426676" cy="1456006"/>
          </a:xfrm>
          <a:prstGeom prst="rect">
            <a:avLst/>
          </a:prstGeom>
          <a:solidFill>
            <a:srgbClr val="002060"/>
          </a:solid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dirty="0">
                <a:solidFill>
                  <a:schemeClr val="lt1"/>
                </a:solidFill>
                <a:latin typeface="Calibri"/>
                <a:ea typeface="Calibri"/>
                <a:cs typeface="Calibri"/>
                <a:sym typeface="Calibri"/>
              </a:rPr>
              <a:t>Integrate caregiver supports into the </a:t>
            </a:r>
            <a:br>
              <a:rPr lang="en-US" sz="1900" dirty="0">
                <a:solidFill>
                  <a:schemeClr val="lt1"/>
                </a:solidFill>
                <a:latin typeface="Calibri"/>
                <a:ea typeface="Calibri"/>
                <a:cs typeface="Calibri"/>
                <a:sym typeface="Calibri"/>
              </a:rPr>
            </a:br>
            <a:r>
              <a:rPr lang="en-US" sz="1900" dirty="0">
                <a:solidFill>
                  <a:schemeClr val="lt1"/>
                </a:solidFill>
                <a:latin typeface="Calibri"/>
                <a:ea typeface="Calibri"/>
                <a:cs typeface="Calibri"/>
                <a:sym typeface="Calibri"/>
              </a:rPr>
              <a:t>work culture, benefits, and systems.</a:t>
            </a:r>
            <a:endParaRPr dirty="0"/>
          </a:p>
        </p:txBody>
      </p:sp>
      <p:sp>
        <p:nvSpPr>
          <p:cNvPr id="376" name="Google Shape;376;p35"/>
          <p:cNvSpPr txBox="1"/>
          <p:nvPr/>
        </p:nvSpPr>
        <p:spPr>
          <a:xfrm>
            <a:off x="431662" y="551375"/>
            <a:ext cx="737618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chemeClr val="dk1"/>
                </a:solidFill>
                <a:latin typeface="Calibri"/>
                <a:ea typeface="Calibri"/>
                <a:cs typeface="Calibri"/>
                <a:sym typeface="Calibri"/>
              </a:rPr>
              <a:t>Take-Aways  </a:t>
            </a:r>
            <a:r>
              <a:rPr lang="en-US" sz="4800" dirty="0">
                <a:solidFill>
                  <a:srgbClr val="FF0000"/>
                </a:solidFill>
                <a:latin typeface="Calibri"/>
                <a:ea typeface="Calibri"/>
                <a:cs typeface="Calibri"/>
                <a:sym typeface="Calibri"/>
              </a:rPr>
              <a:t>work on these</a:t>
            </a:r>
            <a:endParaRPr sz="4800" dirty="0">
              <a:solidFill>
                <a:srgbClr val="FF0000"/>
              </a:solidFill>
              <a:latin typeface="Calibri"/>
              <a:ea typeface="Calibri"/>
              <a:cs typeface="Calibri"/>
              <a:sym typeface="Calibri"/>
            </a:endParaRPr>
          </a:p>
        </p:txBody>
      </p:sp>
      <p:pic>
        <p:nvPicPr>
          <p:cNvPr id="391" name="Google Shape;391;p36" descr="A close up of a logo&#10;&#10;Description automatically generated"/>
          <p:cNvPicPr preferRelativeResize="0"/>
          <p:nvPr/>
        </p:nvPicPr>
        <p:blipFill rotWithShape="1">
          <a:blip r:embed="rId3">
            <a:alphaModFix/>
          </a:blip>
          <a:srcRect t="-1" r="-3517" b="2"/>
          <a:stretch/>
        </p:blipFill>
        <p:spPr>
          <a:xfrm>
            <a:off x="8050515" y="238277"/>
            <a:ext cx="3847451" cy="1457192"/>
          </a:xfrm>
          <a:prstGeom prst="rect">
            <a:avLst/>
          </a:prstGeom>
          <a:noFill/>
          <a:ln>
            <a:noFill/>
          </a:ln>
        </p:spPr>
      </p:pic>
      <p:pic>
        <p:nvPicPr>
          <p:cNvPr id="2" name="Google Shape;286;p28">
            <a:extLst>
              <a:ext uri="{FF2B5EF4-FFF2-40B4-BE49-F238E27FC236}">
                <a16:creationId xmlns:a16="http://schemas.microsoft.com/office/drawing/2014/main" id="{4D300EA7-9E79-EFBB-1321-74CDD167C870}"/>
              </a:ext>
            </a:extLst>
          </p:cNvPr>
          <p:cNvPicPr preferRelativeResize="0"/>
          <p:nvPr/>
        </p:nvPicPr>
        <p:blipFill rotWithShape="1">
          <a:blip r:embed="rId4">
            <a:alphaModFix/>
          </a:blip>
          <a:srcRect/>
          <a:stretch/>
        </p:blipFill>
        <p:spPr>
          <a:xfrm rot="-2">
            <a:off x="431664" y="1695470"/>
            <a:ext cx="3341438" cy="43106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281A9-7CD6-9D6B-FC6E-D56052A78D74}"/>
              </a:ext>
            </a:extLst>
          </p:cNvPr>
          <p:cNvPicPr>
            <a:picLocks noChangeAspect="1"/>
          </p:cNvPicPr>
          <p:nvPr/>
        </p:nvPicPr>
        <p:blipFill>
          <a:blip r:embed="rId3"/>
          <a:stretch>
            <a:fillRect/>
          </a:stretch>
        </p:blipFill>
        <p:spPr>
          <a:xfrm>
            <a:off x="1953928" y="442762"/>
            <a:ext cx="10015562" cy="6054291"/>
          </a:xfrm>
          <a:prstGeom prst="rect">
            <a:avLst/>
          </a:prstGeom>
        </p:spPr>
      </p:pic>
      <p:pic>
        <p:nvPicPr>
          <p:cNvPr id="4" name="Picture 3">
            <a:extLst>
              <a:ext uri="{FF2B5EF4-FFF2-40B4-BE49-F238E27FC236}">
                <a16:creationId xmlns:a16="http://schemas.microsoft.com/office/drawing/2014/main" id="{27D41BB3-2341-CC79-4EFE-3C997524C180}"/>
              </a:ext>
            </a:extLst>
          </p:cNvPr>
          <p:cNvPicPr>
            <a:picLocks noChangeAspect="1"/>
          </p:cNvPicPr>
          <p:nvPr/>
        </p:nvPicPr>
        <p:blipFill>
          <a:blip r:embed="rId4"/>
          <a:stretch>
            <a:fillRect/>
          </a:stretch>
        </p:blipFill>
        <p:spPr>
          <a:xfrm>
            <a:off x="145508" y="2235232"/>
            <a:ext cx="3049343" cy="1193768"/>
          </a:xfrm>
          <a:prstGeom prst="rect">
            <a:avLst/>
          </a:prstGeom>
        </p:spPr>
      </p:pic>
    </p:spTree>
    <p:extLst>
      <p:ext uri="{BB962C8B-B14F-4D97-AF65-F5344CB8AC3E}">
        <p14:creationId xmlns:p14="http://schemas.microsoft.com/office/powerpoint/2010/main" val="3633602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sitting at a table with food and drinks&#10;&#10;Description automatically generated with medium confidence">
            <a:extLst>
              <a:ext uri="{FF2B5EF4-FFF2-40B4-BE49-F238E27FC236}">
                <a16:creationId xmlns:a16="http://schemas.microsoft.com/office/drawing/2014/main" id="{C11B39D3-509D-4F64-919A-92E19B82D02A}"/>
              </a:ext>
            </a:extLst>
          </p:cNvPr>
          <p:cNvPicPr>
            <a:picLocks noChangeAspect="1"/>
          </p:cNvPicPr>
          <p:nvPr/>
        </p:nvPicPr>
        <p:blipFill rotWithShape="1">
          <a:blip r:embed="rId3">
            <a:extLst>
              <a:ext uri="{28A0092B-C50C-407E-A947-70E740481C1C}">
                <a14:useLocalDpi xmlns:a14="http://schemas.microsoft.com/office/drawing/2010/main" val="0"/>
              </a:ext>
            </a:extLst>
          </a:blip>
          <a:srcRect l="24828" t="2" r="29951" b="-1"/>
          <a:stretch/>
        </p:blipFill>
        <p:spPr>
          <a:xfrm>
            <a:off x="20" y="-12128"/>
            <a:ext cx="4654276" cy="6870127"/>
          </a:xfrm>
          <a:prstGeom prst="rect">
            <a:avLst/>
          </a:prstGeom>
        </p:spPr>
      </p:pic>
      <p:sp>
        <p:nvSpPr>
          <p:cNvPr id="3" name="Content Placeholder 2">
            <a:extLst>
              <a:ext uri="{FF2B5EF4-FFF2-40B4-BE49-F238E27FC236}">
                <a16:creationId xmlns:a16="http://schemas.microsoft.com/office/drawing/2014/main" id="{7D16E8B3-BB3F-42EC-A724-A8B1C73F45CF}"/>
              </a:ext>
            </a:extLst>
          </p:cNvPr>
          <p:cNvSpPr>
            <a:spLocks noGrp="1"/>
          </p:cNvSpPr>
          <p:nvPr>
            <p:ph idx="1"/>
          </p:nvPr>
        </p:nvSpPr>
        <p:spPr>
          <a:xfrm>
            <a:off x="5090161" y="1531016"/>
            <a:ext cx="6368142" cy="3670180"/>
          </a:xfrm>
        </p:spPr>
        <p:txBody>
          <a:bodyPr>
            <a:normAutofit/>
          </a:bodyPr>
          <a:lstStyle/>
          <a:p>
            <a:pPr marL="288925" indent="0">
              <a:buNone/>
            </a:pPr>
            <a:endParaRPr lang="en-US" dirty="0"/>
          </a:p>
          <a:p>
            <a:pPr marL="457200" indent="-168275">
              <a:buFont typeface="Wingdings" panose="05000000000000000000" pitchFamily="2" charset="2"/>
              <a:buChar char="§"/>
            </a:pPr>
            <a:endParaRPr lang="en-US" dirty="0"/>
          </a:p>
          <a:p>
            <a:endParaRPr lang="en-US" dirty="0"/>
          </a:p>
        </p:txBody>
      </p:sp>
      <p:pic>
        <p:nvPicPr>
          <p:cNvPr id="4" name="Picture 3">
            <a:extLst>
              <a:ext uri="{FF2B5EF4-FFF2-40B4-BE49-F238E27FC236}">
                <a16:creationId xmlns:a16="http://schemas.microsoft.com/office/drawing/2014/main" id="{757D00F4-13C9-412D-B914-80254C967539}"/>
              </a:ext>
            </a:extLst>
          </p:cNvPr>
          <p:cNvPicPr>
            <a:picLocks noChangeAspect="1"/>
          </p:cNvPicPr>
          <p:nvPr/>
        </p:nvPicPr>
        <p:blipFill>
          <a:blip r:embed="rId4"/>
          <a:stretch>
            <a:fillRect/>
          </a:stretch>
        </p:blipFill>
        <p:spPr>
          <a:xfrm>
            <a:off x="4874107" y="3477212"/>
            <a:ext cx="2441094" cy="478762"/>
          </a:xfrm>
          <a:prstGeom prst="rect">
            <a:avLst/>
          </a:prstGeom>
        </p:spPr>
      </p:pic>
      <p:pic>
        <p:nvPicPr>
          <p:cNvPr id="7" name="Picture 6">
            <a:extLst>
              <a:ext uri="{FF2B5EF4-FFF2-40B4-BE49-F238E27FC236}">
                <a16:creationId xmlns:a16="http://schemas.microsoft.com/office/drawing/2014/main" id="{7B896A53-E1A8-4895-BECF-A28EE3031498}"/>
              </a:ext>
            </a:extLst>
          </p:cNvPr>
          <p:cNvPicPr>
            <a:picLocks noChangeAspect="1"/>
          </p:cNvPicPr>
          <p:nvPr/>
        </p:nvPicPr>
        <p:blipFill>
          <a:blip r:embed="rId5"/>
          <a:stretch>
            <a:fillRect/>
          </a:stretch>
        </p:blipFill>
        <p:spPr>
          <a:xfrm>
            <a:off x="9141458" y="2222689"/>
            <a:ext cx="2545119" cy="761891"/>
          </a:xfrm>
          <a:prstGeom prst="rect">
            <a:avLst/>
          </a:prstGeom>
        </p:spPr>
      </p:pic>
      <p:pic>
        <p:nvPicPr>
          <p:cNvPr id="9" name="Picture 8">
            <a:extLst>
              <a:ext uri="{FF2B5EF4-FFF2-40B4-BE49-F238E27FC236}">
                <a16:creationId xmlns:a16="http://schemas.microsoft.com/office/drawing/2014/main" id="{974302FF-2902-4C03-9098-5EE661B994A5}"/>
              </a:ext>
            </a:extLst>
          </p:cNvPr>
          <p:cNvPicPr>
            <a:picLocks noChangeAspect="1"/>
          </p:cNvPicPr>
          <p:nvPr/>
        </p:nvPicPr>
        <p:blipFill>
          <a:blip r:embed="rId6"/>
          <a:stretch>
            <a:fillRect/>
          </a:stretch>
        </p:blipFill>
        <p:spPr>
          <a:xfrm>
            <a:off x="5887539" y="329338"/>
            <a:ext cx="4444678" cy="1740019"/>
          </a:xfrm>
          <a:prstGeom prst="rect">
            <a:avLst/>
          </a:prstGeom>
        </p:spPr>
      </p:pic>
      <p:grpSp>
        <p:nvGrpSpPr>
          <p:cNvPr id="6" name="Group 5">
            <a:extLst>
              <a:ext uri="{FF2B5EF4-FFF2-40B4-BE49-F238E27FC236}">
                <a16:creationId xmlns:a16="http://schemas.microsoft.com/office/drawing/2014/main" id="{2633D68F-C480-5DAC-CAA2-D008CE24D07D}"/>
              </a:ext>
            </a:extLst>
          </p:cNvPr>
          <p:cNvGrpSpPr/>
          <p:nvPr/>
        </p:nvGrpSpPr>
        <p:grpSpPr>
          <a:xfrm>
            <a:off x="7543474" y="3356717"/>
            <a:ext cx="4321742" cy="630361"/>
            <a:chOff x="4966976" y="5371305"/>
            <a:chExt cx="6966203" cy="1140999"/>
          </a:xfrm>
        </p:grpSpPr>
        <p:pic>
          <p:nvPicPr>
            <p:cNvPr id="13" name="Content Placeholder 4" descr="Background pattern&#10;&#10;Description automatically generated with medium confidence">
              <a:extLst>
                <a:ext uri="{FF2B5EF4-FFF2-40B4-BE49-F238E27FC236}">
                  <a16:creationId xmlns:a16="http://schemas.microsoft.com/office/drawing/2014/main" id="{D52DE000-4702-46BA-8D3C-E8BD2BA1F2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5350" y="5469059"/>
              <a:ext cx="2097829" cy="635962"/>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1F6FDE18-89E8-4D41-B80C-D9AEFDA71C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6976" y="5684035"/>
              <a:ext cx="2474833" cy="700568"/>
            </a:xfrm>
            <a:prstGeom prst="rect">
              <a:avLst/>
            </a:prstGeom>
          </p:spPr>
        </p:pic>
        <p:pic>
          <p:nvPicPr>
            <p:cNvPr id="18" name="Picture 17">
              <a:extLst>
                <a:ext uri="{FF2B5EF4-FFF2-40B4-BE49-F238E27FC236}">
                  <a16:creationId xmlns:a16="http://schemas.microsoft.com/office/drawing/2014/main" id="{6CAF4C0C-A255-4EE1-B5F3-57C76D740004}"/>
                </a:ext>
              </a:extLst>
            </p:cNvPr>
            <p:cNvPicPr>
              <a:picLocks noChangeAspect="1"/>
            </p:cNvPicPr>
            <p:nvPr/>
          </p:nvPicPr>
          <p:blipFill>
            <a:blip r:embed="rId9"/>
            <a:stretch>
              <a:fillRect/>
            </a:stretch>
          </p:blipFill>
          <p:spPr>
            <a:xfrm>
              <a:off x="7879413" y="5371305"/>
              <a:ext cx="1697116" cy="1140999"/>
            </a:xfrm>
            <a:prstGeom prst="rect">
              <a:avLst/>
            </a:prstGeom>
          </p:spPr>
        </p:pic>
      </p:grpSp>
      <p:pic>
        <p:nvPicPr>
          <p:cNvPr id="16" name="Picture 15">
            <a:extLst>
              <a:ext uri="{FF2B5EF4-FFF2-40B4-BE49-F238E27FC236}">
                <a16:creationId xmlns:a16="http://schemas.microsoft.com/office/drawing/2014/main" id="{C6777E31-7EA7-2739-E02A-6506045F9C74}"/>
              </a:ext>
            </a:extLst>
          </p:cNvPr>
          <p:cNvPicPr>
            <a:picLocks noChangeAspect="1"/>
          </p:cNvPicPr>
          <p:nvPr/>
        </p:nvPicPr>
        <p:blipFill>
          <a:blip r:embed="rId10"/>
          <a:stretch>
            <a:fillRect/>
          </a:stretch>
        </p:blipFill>
        <p:spPr>
          <a:xfrm>
            <a:off x="6899692" y="2430491"/>
            <a:ext cx="1935380" cy="630360"/>
          </a:xfrm>
          <a:prstGeom prst="rect">
            <a:avLst/>
          </a:prstGeom>
        </p:spPr>
      </p:pic>
      <p:pic>
        <p:nvPicPr>
          <p:cNvPr id="20" name="Picture 19" descr="A blue and black logo&#10;&#10;Description automatically generated">
            <a:extLst>
              <a:ext uri="{FF2B5EF4-FFF2-40B4-BE49-F238E27FC236}">
                <a16:creationId xmlns:a16="http://schemas.microsoft.com/office/drawing/2014/main" id="{C21D76B9-BD76-3475-6A91-611C56F1D2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0272" y="2456169"/>
            <a:ext cx="1433034" cy="579004"/>
          </a:xfrm>
          <a:prstGeom prst="rect">
            <a:avLst/>
          </a:prstGeom>
        </p:spPr>
      </p:pic>
      <p:sp>
        <p:nvSpPr>
          <p:cNvPr id="2" name="TextBox 1">
            <a:extLst>
              <a:ext uri="{FF2B5EF4-FFF2-40B4-BE49-F238E27FC236}">
                <a16:creationId xmlns:a16="http://schemas.microsoft.com/office/drawing/2014/main" id="{866EEC40-1B07-1633-D84F-F1C446A70623}"/>
              </a:ext>
            </a:extLst>
          </p:cNvPr>
          <p:cNvSpPr txBox="1"/>
          <p:nvPr/>
        </p:nvSpPr>
        <p:spPr>
          <a:xfrm>
            <a:off x="4976261" y="4456497"/>
            <a:ext cx="6710316" cy="1200329"/>
          </a:xfrm>
          <a:prstGeom prst="rect">
            <a:avLst/>
          </a:prstGeom>
          <a:noFill/>
        </p:spPr>
        <p:txBody>
          <a:bodyPr wrap="square" rtlCol="0">
            <a:spAutoFit/>
          </a:bodyPr>
          <a:lstStyle/>
          <a:p>
            <a:pPr algn="ctr"/>
            <a:r>
              <a:rPr lang="en-US" sz="2400" dirty="0"/>
              <a:t>Plus many, many more. </a:t>
            </a:r>
          </a:p>
          <a:p>
            <a:pPr algn="ctr"/>
            <a:endParaRPr lang="en-US" sz="2400" dirty="0"/>
          </a:p>
          <a:p>
            <a:pPr algn="ctr"/>
            <a:r>
              <a:rPr lang="en-US" sz="2400" dirty="0"/>
              <a:t>See </a:t>
            </a:r>
            <a:r>
              <a:rPr lang="en-US" sz="2400" b="1" dirty="0"/>
              <a:t>wisconsincaregiver.org </a:t>
            </a:r>
            <a:r>
              <a:rPr lang="en-US" sz="2400" dirty="0"/>
              <a:t>for more. </a:t>
            </a:r>
          </a:p>
        </p:txBody>
      </p:sp>
    </p:spTree>
    <p:extLst>
      <p:ext uri="{BB962C8B-B14F-4D97-AF65-F5344CB8AC3E}">
        <p14:creationId xmlns:p14="http://schemas.microsoft.com/office/powerpoint/2010/main" val="829566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2C48-59A3-6493-50B4-9A78DBC04663}"/>
              </a:ext>
            </a:extLst>
          </p:cNvPr>
          <p:cNvSpPr>
            <a:spLocks noGrp="1"/>
          </p:cNvSpPr>
          <p:nvPr>
            <p:ph type="title"/>
          </p:nvPr>
        </p:nvSpPr>
        <p:spPr/>
        <p:txBody>
          <a:bodyPr/>
          <a:lstStyle/>
          <a:p>
            <a:r>
              <a:rPr lang="en-US" dirty="0"/>
              <a:t>Additional slides</a:t>
            </a:r>
          </a:p>
        </p:txBody>
      </p:sp>
    </p:spTree>
    <p:extLst>
      <p:ext uri="{BB962C8B-B14F-4D97-AF65-F5344CB8AC3E}">
        <p14:creationId xmlns:p14="http://schemas.microsoft.com/office/powerpoint/2010/main" val="1241094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967CB-11DA-4A93-A8F0-10A746085F15}"/>
              </a:ext>
            </a:extLst>
          </p:cNvPr>
          <p:cNvPicPr>
            <a:picLocks noChangeAspect="1"/>
          </p:cNvPicPr>
          <p:nvPr/>
        </p:nvPicPr>
        <p:blipFill>
          <a:blip r:embed="rId3"/>
          <a:stretch>
            <a:fillRect/>
          </a:stretch>
        </p:blipFill>
        <p:spPr>
          <a:xfrm>
            <a:off x="8400530" y="5431972"/>
            <a:ext cx="2169248" cy="1366158"/>
          </a:xfrm>
          <a:prstGeom prst="rect">
            <a:avLst/>
          </a:prstGeom>
        </p:spPr>
      </p:pic>
      <p:pic>
        <p:nvPicPr>
          <p:cNvPr id="5" name="Picture 4">
            <a:extLst>
              <a:ext uri="{FF2B5EF4-FFF2-40B4-BE49-F238E27FC236}">
                <a16:creationId xmlns:a16="http://schemas.microsoft.com/office/drawing/2014/main" id="{88C473C0-6E76-40A1-B56A-37431C4E42F3}"/>
              </a:ext>
            </a:extLst>
          </p:cNvPr>
          <p:cNvPicPr>
            <a:picLocks noChangeAspect="1"/>
          </p:cNvPicPr>
          <p:nvPr/>
        </p:nvPicPr>
        <p:blipFill>
          <a:blip r:embed="rId4"/>
          <a:stretch>
            <a:fillRect/>
          </a:stretch>
        </p:blipFill>
        <p:spPr>
          <a:xfrm>
            <a:off x="1524000" y="935333"/>
            <a:ext cx="9144000" cy="4045813"/>
          </a:xfrm>
          <a:prstGeom prst="rect">
            <a:avLst/>
          </a:prstGeom>
        </p:spPr>
      </p:pic>
      <p:sp>
        <p:nvSpPr>
          <p:cNvPr id="6" name="TextBox 5">
            <a:extLst>
              <a:ext uri="{FF2B5EF4-FFF2-40B4-BE49-F238E27FC236}">
                <a16:creationId xmlns:a16="http://schemas.microsoft.com/office/drawing/2014/main" id="{AB4E2B30-58DE-4C8E-967E-5DBC54F8E31E}"/>
              </a:ext>
            </a:extLst>
          </p:cNvPr>
          <p:cNvSpPr txBox="1"/>
          <p:nvPr/>
        </p:nvSpPr>
        <p:spPr>
          <a:xfrm>
            <a:off x="1910443" y="446314"/>
            <a:ext cx="8229600" cy="523220"/>
          </a:xfrm>
          <a:prstGeom prst="rect">
            <a:avLst/>
          </a:prstGeom>
          <a:noFill/>
        </p:spPr>
        <p:txBody>
          <a:bodyPr wrap="square" rtlCol="0">
            <a:spAutoFit/>
          </a:bodyPr>
          <a:lstStyle/>
          <a:p>
            <a:pPr algn="ctr"/>
            <a:r>
              <a:rPr lang="en-US" sz="2800" b="1" dirty="0"/>
              <a:t>Growing Number Caring for More than One Person</a:t>
            </a:r>
          </a:p>
        </p:txBody>
      </p:sp>
      <p:pic>
        <p:nvPicPr>
          <p:cNvPr id="8" name="Picture 7">
            <a:extLst>
              <a:ext uri="{FF2B5EF4-FFF2-40B4-BE49-F238E27FC236}">
                <a16:creationId xmlns:a16="http://schemas.microsoft.com/office/drawing/2014/main" id="{C0E6F74C-E7D6-439B-B7F6-61DC9740E62C}"/>
              </a:ext>
            </a:extLst>
          </p:cNvPr>
          <p:cNvPicPr>
            <a:picLocks noChangeAspect="1"/>
          </p:cNvPicPr>
          <p:nvPr/>
        </p:nvPicPr>
        <p:blipFill>
          <a:blip r:embed="rId5"/>
          <a:stretch>
            <a:fillRect/>
          </a:stretch>
        </p:blipFill>
        <p:spPr>
          <a:xfrm>
            <a:off x="6300702" y="4797757"/>
            <a:ext cx="2099828" cy="2000373"/>
          </a:xfrm>
          <a:prstGeom prst="rect">
            <a:avLst/>
          </a:prstGeom>
        </p:spPr>
      </p:pic>
    </p:spTree>
    <p:extLst>
      <p:ext uri="{BB962C8B-B14F-4D97-AF65-F5344CB8AC3E}">
        <p14:creationId xmlns:p14="http://schemas.microsoft.com/office/powerpoint/2010/main" val="2987488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Caregiver Duration Increasing</a:t>
            </a:r>
          </a:p>
        </p:txBody>
      </p:sp>
      <p:sp>
        <p:nvSpPr>
          <p:cNvPr id="3" name="TextBox 2"/>
          <p:cNvSpPr txBox="1"/>
          <p:nvPr/>
        </p:nvSpPr>
        <p:spPr>
          <a:xfrm>
            <a:off x="1029903" y="4134489"/>
            <a:ext cx="5675697" cy="1938992"/>
          </a:xfrm>
          <a:prstGeom prst="rect">
            <a:avLst/>
          </a:prstGeom>
          <a:noFill/>
        </p:spPr>
        <p:txBody>
          <a:bodyPr wrap="square" rtlCol="0">
            <a:spAutoFit/>
          </a:bodyPr>
          <a:lstStyle/>
          <a:p>
            <a:r>
              <a:rPr lang="en-US" sz="2000" b="1" dirty="0"/>
              <a:t>More family caregivers are in need of:</a:t>
            </a:r>
          </a:p>
          <a:p>
            <a:endParaRPr lang="en-US" sz="2000" b="1" dirty="0"/>
          </a:p>
          <a:p>
            <a:pPr marL="457200" indent="-457200">
              <a:buFont typeface="Arial" panose="020B0604020202020204" pitchFamily="34" charset="0"/>
              <a:buChar char="•"/>
            </a:pPr>
            <a:r>
              <a:rPr lang="en-US" sz="2000" dirty="0"/>
              <a:t>Future planning</a:t>
            </a:r>
          </a:p>
          <a:p>
            <a:pPr marL="457200" indent="-457200">
              <a:buFont typeface="Arial" panose="020B0604020202020204" pitchFamily="34" charset="0"/>
              <a:buChar char="•"/>
            </a:pPr>
            <a:r>
              <a:rPr lang="en-US" sz="2000" dirty="0"/>
              <a:t>Emergency planning</a:t>
            </a:r>
          </a:p>
          <a:p>
            <a:pPr marL="457200" indent="-457200">
              <a:buFont typeface="Arial" panose="020B0604020202020204" pitchFamily="34" charset="0"/>
              <a:buChar char="•"/>
            </a:pPr>
            <a:r>
              <a:rPr lang="en-US" sz="2000" dirty="0"/>
              <a:t>Respite</a:t>
            </a:r>
          </a:p>
          <a:p>
            <a:pPr marL="457200" indent="-457200">
              <a:buFont typeface="Arial" panose="020B0604020202020204" pitchFamily="34" charset="0"/>
              <a:buChar char="•"/>
            </a:pPr>
            <a:r>
              <a:rPr lang="en-US" sz="2000" dirty="0"/>
              <a:t>Home care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813" r="27271" b="56790"/>
          <a:stretch/>
        </p:blipFill>
        <p:spPr>
          <a:xfrm>
            <a:off x="7603056" y="3867851"/>
            <a:ext cx="3655293" cy="2472267"/>
          </a:xfrm>
          <a:prstGeom prst="rect">
            <a:avLst/>
          </a:prstGeom>
          <a:effectLst>
            <a:softEdge rad="63500"/>
          </a:effectLst>
        </p:spPr>
      </p:pic>
      <p:sp>
        <p:nvSpPr>
          <p:cNvPr id="4" name="TextBox 3"/>
          <p:cNvSpPr txBox="1"/>
          <p:nvPr/>
        </p:nvSpPr>
        <p:spPr>
          <a:xfrm>
            <a:off x="933651" y="1266391"/>
            <a:ext cx="11001675" cy="2554545"/>
          </a:xfrm>
          <a:prstGeom prst="rect">
            <a:avLst/>
          </a:prstGeom>
          <a:noFill/>
        </p:spPr>
        <p:txBody>
          <a:bodyPr wrap="square" rtlCol="0">
            <a:spAutoFit/>
          </a:bodyPr>
          <a:lstStyle/>
          <a:p>
            <a:r>
              <a:rPr lang="en-US" sz="2000" b="1" dirty="0"/>
              <a:t>On average, caregivers of adults age 18-49, spend 26.9 hours per week providing care to their loved one. Top five caregiving tasks are:</a:t>
            </a:r>
          </a:p>
          <a:p>
            <a:endParaRPr lang="en-US" sz="2000" b="1" dirty="0"/>
          </a:p>
          <a:p>
            <a:pPr marL="342900" indent="-342900">
              <a:buFont typeface="Arial" panose="020B0604020202020204" pitchFamily="34" charset="0"/>
              <a:buChar char="•"/>
            </a:pPr>
            <a:r>
              <a:rPr lang="en-US" sz="2000" dirty="0"/>
              <a:t>Transportation</a:t>
            </a:r>
          </a:p>
          <a:p>
            <a:pPr marL="342900" indent="-342900">
              <a:buFont typeface="Arial" panose="020B0604020202020204" pitchFamily="34" charset="0"/>
              <a:buChar char="•"/>
            </a:pPr>
            <a:r>
              <a:rPr lang="en-US" sz="2000" dirty="0"/>
              <a:t>Housework</a:t>
            </a:r>
          </a:p>
          <a:p>
            <a:pPr marL="342900" indent="-342900">
              <a:buFont typeface="Arial" panose="020B0604020202020204" pitchFamily="34" charset="0"/>
              <a:buChar char="•"/>
            </a:pPr>
            <a:r>
              <a:rPr lang="en-US" sz="2000" dirty="0"/>
              <a:t>Grocery shopping</a:t>
            </a:r>
          </a:p>
          <a:p>
            <a:pPr marL="342900" indent="-342900">
              <a:buFont typeface="Arial" panose="020B0604020202020204" pitchFamily="34" charset="0"/>
              <a:buChar char="•"/>
            </a:pPr>
            <a:r>
              <a:rPr lang="en-US" sz="2000" dirty="0"/>
              <a:t>Preparing meals</a:t>
            </a:r>
          </a:p>
          <a:p>
            <a:pPr marL="342900" indent="-342900">
              <a:buFont typeface="Arial" panose="020B0604020202020204" pitchFamily="34" charset="0"/>
              <a:buChar char="•"/>
            </a:pPr>
            <a:r>
              <a:rPr lang="en-US" sz="2000" dirty="0"/>
              <a:t>Finances	</a:t>
            </a:r>
            <a:r>
              <a:rPr lang="en-US" dirty="0"/>
              <a:t>					</a:t>
            </a:r>
            <a:r>
              <a:rPr lang="en-US" sz="1000" dirty="0"/>
              <a:t>AARP NAC report 2015-Caring for Someone Age 18-49</a:t>
            </a:r>
          </a:p>
        </p:txBody>
      </p:sp>
    </p:spTree>
    <p:extLst>
      <p:ext uri="{BB962C8B-B14F-4D97-AF65-F5344CB8AC3E}">
        <p14:creationId xmlns:p14="http://schemas.microsoft.com/office/powerpoint/2010/main" val="656854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Users\FVSSN\AppData\Local\Microsoft\Windows\Temporary Internet Files\Content.IE5\9JTV08XE\MP900430498[1].jpg">
            <a:extLst>
              <a:ext uri="{FF2B5EF4-FFF2-40B4-BE49-F238E27FC236}">
                <a16:creationId xmlns:a16="http://schemas.microsoft.com/office/drawing/2014/main" id="{280570EB-9792-773D-6D93-ABB24DEFE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077"/>
          <a:stretch/>
        </p:blipFill>
        <p:spPr bwMode="auto">
          <a:xfrm>
            <a:off x="4660389" y="681037"/>
            <a:ext cx="7518568" cy="53323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a:extLst>
              <a:ext uri="{FF2B5EF4-FFF2-40B4-BE49-F238E27FC236}">
                <a16:creationId xmlns:a16="http://schemas.microsoft.com/office/drawing/2014/main" id="{E7854741-BC5B-5143-EFC7-F08038148F8C}"/>
              </a:ext>
            </a:extLst>
          </p:cNvPr>
          <p:cNvSpPr txBox="1">
            <a:spLocks noChangeArrowheads="1"/>
          </p:cNvSpPr>
          <p:nvPr/>
        </p:nvSpPr>
        <p:spPr bwMode="auto">
          <a:xfrm>
            <a:off x="471638" y="2434201"/>
            <a:ext cx="4188751" cy="37427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nSpc>
                <a:spcPct val="90000"/>
              </a:lnSpc>
              <a:spcBef>
                <a:spcPct val="0"/>
              </a:spcBef>
              <a:spcAft>
                <a:spcPts val="600"/>
              </a:spcAft>
              <a:buClrTx/>
              <a:buSzTx/>
              <a:buNone/>
            </a:pPr>
            <a:r>
              <a:rPr lang="en-US" altLang="en-US" sz="2000" dirty="0">
                <a:latin typeface="+mn-lt"/>
              </a:rPr>
              <a:t>Managing my parents has proved to be far more difficult than managing my disabled brother.  Where do I turn for help?</a:t>
            </a:r>
          </a:p>
          <a:p>
            <a:pPr>
              <a:lnSpc>
                <a:spcPct val="90000"/>
              </a:lnSpc>
              <a:spcBef>
                <a:spcPct val="0"/>
              </a:spcBef>
              <a:spcAft>
                <a:spcPts val="600"/>
              </a:spcAft>
              <a:buClrTx/>
              <a:buSzTx/>
              <a:buNone/>
            </a:pPr>
            <a:r>
              <a:rPr lang="en-US" altLang="en-US" sz="2000" dirty="0">
                <a:latin typeface="+mn-lt"/>
              </a:rPr>
              <a:t>                                  -Quote from Sibling</a:t>
            </a:r>
          </a:p>
        </p:txBody>
      </p:sp>
    </p:spTree>
    <p:extLst>
      <p:ext uri="{BB962C8B-B14F-4D97-AF65-F5344CB8AC3E}">
        <p14:creationId xmlns:p14="http://schemas.microsoft.com/office/powerpoint/2010/main" val="413290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8" descr="Overview of what to expect during today's workshop. "/>
          <p:cNvSpPr txBox="1">
            <a:spLocks noGrp="1"/>
          </p:cNvSpPr>
          <p:nvPr>
            <p:ph type="title"/>
          </p:nvPr>
        </p:nvSpPr>
        <p:spPr>
          <a:xfrm>
            <a:off x="369646" y="804465"/>
            <a:ext cx="5472889" cy="2160115"/>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FFFFFF"/>
              </a:buClr>
              <a:buSzPts val="3240"/>
              <a:buFont typeface="Calibri"/>
              <a:buNone/>
            </a:pPr>
            <a:endParaRPr sz="3440" dirty="0"/>
          </a:p>
          <a:p>
            <a:pPr marL="0" lvl="0" indent="0" algn="l" rtl="0">
              <a:lnSpc>
                <a:spcPct val="85000"/>
              </a:lnSpc>
              <a:spcBef>
                <a:spcPts val="0"/>
              </a:spcBef>
              <a:spcAft>
                <a:spcPts val="0"/>
              </a:spcAft>
              <a:buClr>
                <a:srgbClr val="FFFFFF"/>
              </a:buClr>
              <a:buSzPts val="3240"/>
              <a:buFont typeface="Calibri"/>
              <a:buNone/>
            </a:pPr>
            <a:br>
              <a:rPr lang="en-US" sz="3440" dirty="0"/>
            </a:br>
            <a:br>
              <a:rPr lang="en-US" sz="3440" dirty="0"/>
            </a:br>
            <a:r>
              <a:rPr lang="en-US" sz="3440" dirty="0" err="1"/>
              <a:t>HRCareKit</a:t>
            </a:r>
            <a:r>
              <a:rPr lang="en-US" sz="3440" dirty="0"/>
              <a:t> includes: </a:t>
            </a:r>
            <a:endParaRPr sz="3440" dirty="0"/>
          </a:p>
          <a:p>
            <a:pPr marL="0" lvl="0" indent="0" algn="l" rtl="0">
              <a:lnSpc>
                <a:spcPct val="85000"/>
              </a:lnSpc>
              <a:spcBef>
                <a:spcPts val="0"/>
              </a:spcBef>
              <a:spcAft>
                <a:spcPts val="0"/>
              </a:spcAft>
              <a:buClr>
                <a:srgbClr val="FFFFFF"/>
              </a:buClr>
              <a:buSzPts val="3240"/>
              <a:buFont typeface="Calibri"/>
              <a:buNone/>
            </a:pPr>
            <a:br>
              <a:rPr lang="en-US" sz="3440" dirty="0"/>
            </a:br>
            <a:endParaRPr sz="3440" dirty="0"/>
          </a:p>
        </p:txBody>
      </p:sp>
      <p:sp>
        <p:nvSpPr>
          <p:cNvPr id="285" name="Google Shape;285;p28"/>
          <p:cNvSpPr txBox="1">
            <a:spLocks noGrp="1"/>
          </p:cNvSpPr>
          <p:nvPr>
            <p:ph type="body" sz="half" idx="2"/>
          </p:nvPr>
        </p:nvSpPr>
        <p:spPr>
          <a:xfrm>
            <a:off x="218049" y="2964580"/>
            <a:ext cx="5335728" cy="3893419"/>
          </a:xfrm>
          <a:prstGeom prst="rect">
            <a:avLst/>
          </a:prstGeom>
          <a:noFill/>
          <a:ln>
            <a:noFill/>
          </a:ln>
        </p:spPr>
        <p:txBody>
          <a:bodyPr spcFirstLastPara="1" wrap="square" lIns="91425" tIns="45700" rIns="91425" bIns="45700" anchor="t" anchorCtr="0">
            <a:normAutofit/>
          </a:bodyPr>
          <a:lstStyle/>
          <a:p>
            <a:pPr marL="285750" lvl="0" indent="-303530" algn="l" rtl="0">
              <a:lnSpc>
                <a:spcPct val="90000"/>
              </a:lnSpc>
              <a:spcBef>
                <a:spcPts val="0"/>
              </a:spcBef>
              <a:spcAft>
                <a:spcPts val="0"/>
              </a:spcAft>
              <a:buSzPts val="2500"/>
              <a:buFont typeface="Arial"/>
              <a:buChar char="•"/>
            </a:pPr>
            <a:r>
              <a:rPr lang="en-US" sz="2500" dirty="0"/>
              <a:t>National and WI data to support outreach efforts</a:t>
            </a:r>
            <a:endParaRPr sz="1600" dirty="0"/>
          </a:p>
          <a:p>
            <a:pPr marL="285750" lvl="0" indent="-303530" algn="l" rtl="0">
              <a:lnSpc>
                <a:spcPct val="90000"/>
              </a:lnSpc>
              <a:spcBef>
                <a:spcPts val="1400"/>
              </a:spcBef>
              <a:spcAft>
                <a:spcPts val="0"/>
              </a:spcAft>
              <a:buSzPts val="2500"/>
              <a:buFont typeface="Arial"/>
              <a:buChar char="•"/>
            </a:pPr>
            <a:r>
              <a:rPr lang="en-US" sz="2500" dirty="0"/>
              <a:t>Real stories from workers impacted by family caregiving</a:t>
            </a:r>
            <a:endParaRPr sz="2500" dirty="0"/>
          </a:p>
          <a:p>
            <a:pPr marL="285750" lvl="0" indent="-303530" algn="l" rtl="0">
              <a:lnSpc>
                <a:spcPct val="90000"/>
              </a:lnSpc>
              <a:spcBef>
                <a:spcPts val="1400"/>
              </a:spcBef>
              <a:spcAft>
                <a:spcPts val="0"/>
              </a:spcAft>
              <a:buSzPts val="2500"/>
              <a:buFont typeface="Arial"/>
              <a:buChar char="•"/>
            </a:pPr>
            <a:r>
              <a:rPr lang="en-US" sz="2500" dirty="0"/>
              <a:t>Tips to support working caregivers</a:t>
            </a:r>
            <a:endParaRPr sz="1600" dirty="0"/>
          </a:p>
        </p:txBody>
      </p:sp>
      <p:pic>
        <p:nvPicPr>
          <p:cNvPr id="286" name="Google Shape;286;p28"/>
          <p:cNvPicPr preferRelativeResize="0"/>
          <p:nvPr/>
        </p:nvPicPr>
        <p:blipFill rotWithShape="1">
          <a:blip r:embed="rId3">
            <a:alphaModFix/>
          </a:blip>
          <a:srcRect/>
          <a:stretch/>
        </p:blipFill>
        <p:spPr>
          <a:xfrm rot="-2">
            <a:off x="6254948" y="340103"/>
            <a:ext cx="4526699" cy="5888721"/>
          </a:xfrm>
          <a:prstGeom prst="rect">
            <a:avLst/>
          </a:prstGeom>
          <a:noFill/>
          <a:ln>
            <a:noFill/>
          </a:ln>
        </p:spPr>
      </p:pic>
      <p:sp>
        <p:nvSpPr>
          <p:cNvPr id="3" name="TextBox 2">
            <a:extLst>
              <a:ext uri="{FF2B5EF4-FFF2-40B4-BE49-F238E27FC236}">
                <a16:creationId xmlns:a16="http://schemas.microsoft.com/office/drawing/2014/main" id="{927070DE-7733-A53C-02F1-44E6D3C88C89}"/>
              </a:ext>
            </a:extLst>
          </p:cNvPr>
          <p:cNvSpPr txBox="1"/>
          <p:nvPr/>
        </p:nvSpPr>
        <p:spPr>
          <a:xfrm>
            <a:off x="4839100" y="6268608"/>
            <a:ext cx="7539111" cy="369332"/>
          </a:xfrm>
          <a:prstGeom prst="rect">
            <a:avLst/>
          </a:prstGeom>
          <a:noFill/>
        </p:spPr>
        <p:txBody>
          <a:bodyPr wrap="square">
            <a:spAutoFit/>
          </a:bodyPr>
          <a:lstStyle/>
          <a:p>
            <a:pPr algn="ctr"/>
            <a:r>
              <a:rPr lang="en-US" b="1" dirty="0"/>
              <a:t>https://wisconsincaregiver.org/_data/media/76/hr-carekitr.pdf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30D23B-87A7-48AA-B078-F412E6993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039" y="1160407"/>
            <a:ext cx="4853589" cy="416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A539C52-35FF-4B15-849B-D771B6B60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444" y="1232731"/>
            <a:ext cx="4774649" cy="409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2161FBA1-64C4-477E-A48F-E409666E8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53" t="40833" r="35599" b="-929"/>
          <a:stretch>
            <a:fillRect/>
          </a:stretch>
        </p:blipFill>
        <p:spPr bwMode="auto">
          <a:xfrm>
            <a:off x="5142271" y="5365341"/>
            <a:ext cx="1646238"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BEF99FA6-28CC-4B2C-8B52-57481C033B97}"/>
              </a:ext>
            </a:extLst>
          </p:cNvPr>
          <p:cNvSpPr txBox="1"/>
          <p:nvPr/>
        </p:nvSpPr>
        <p:spPr>
          <a:xfrm>
            <a:off x="3005403" y="5491931"/>
            <a:ext cx="1863213" cy="461665"/>
          </a:xfrm>
          <a:prstGeom prst="rect">
            <a:avLst/>
          </a:prstGeom>
          <a:noFill/>
        </p:spPr>
        <p:txBody>
          <a:bodyPr wrap="square" rtlCol="0">
            <a:spAutoFit/>
          </a:bodyPr>
          <a:lstStyle/>
          <a:p>
            <a:pPr algn="ctr"/>
            <a:r>
              <a:rPr lang="en-US" sz="2400" b="1" dirty="0"/>
              <a:t>2020</a:t>
            </a:r>
          </a:p>
        </p:txBody>
      </p:sp>
      <p:sp>
        <p:nvSpPr>
          <p:cNvPr id="8" name="TextBox 7">
            <a:extLst>
              <a:ext uri="{FF2B5EF4-FFF2-40B4-BE49-F238E27FC236}">
                <a16:creationId xmlns:a16="http://schemas.microsoft.com/office/drawing/2014/main" id="{DFEAB946-4F08-4C6A-A2C5-CBDA6C34F260}"/>
              </a:ext>
            </a:extLst>
          </p:cNvPr>
          <p:cNvSpPr txBox="1"/>
          <p:nvPr/>
        </p:nvSpPr>
        <p:spPr>
          <a:xfrm>
            <a:off x="7323386" y="5491930"/>
            <a:ext cx="1863213" cy="461665"/>
          </a:xfrm>
          <a:prstGeom prst="rect">
            <a:avLst/>
          </a:prstGeom>
          <a:noFill/>
        </p:spPr>
        <p:txBody>
          <a:bodyPr wrap="square" rtlCol="0">
            <a:spAutoFit/>
          </a:bodyPr>
          <a:lstStyle/>
          <a:p>
            <a:pPr algn="ctr"/>
            <a:r>
              <a:rPr lang="en-US" sz="2400" b="1" dirty="0"/>
              <a:t>2040</a:t>
            </a:r>
          </a:p>
        </p:txBody>
      </p:sp>
      <p:sp>
        <p:nvSpPr>
          <p:cNvPr id="9" name="TextBox 8">
            <a:extLst>
              <a:ext uri="{FF2B5EF4-FFF2-40B4-BE49-F238E27FC236}">
                <a16:creationId xmlns:a16="http://schemas.microsoft.com/office/drawing/2014/main" id="{A735D9B4-CD70-4F00-A95C-306861239A6D}"/>
              </a:ext>
            </a:extLst>
          </p:cNvPr>
          <p:cNvSpPr txBox="1"/>
          <p:nvPr/>
        </p:nvSpPr>
        <p:spPr>
          <a:xfrm>
            <a:off x="2266660" y="580204"/>
            <a:ext cx="7575131" cy="646331"/>
          </a:xfrm>
          <a:prstGeom prst="rect">
            <a:avLst/>
          </a:prstGeom>
          <a:noFill/>
        </p:spPr>
        <p:txBody>
          <a:bodyPr wrap="square" rtlCol="0">
            <a:spAutoFit/>
          </a:bodyPr>
          <a:lstStyle/>
          <a:p>
            <a:r>
              <a:rPr lang="en-US" altLang="en-US" b="1" dirty="0">
                <a:solidFill>
                  <a:srgbClr val="000000"/>
                </a:solidFill>
                <a:latin typeface="Arial" panose="020B0604020202020204" pitchFamily="34" charset="0"/>
                <a:cs typeface="Arial" panose="020B0604020202020204" pitchFamily="34" charset="0"/>
              </a:rPr>
              <a:t>Percent of the Projected Population Ages 60 and Older, 2020–2040</a:t>
            </a:r>
          </a:p>
          <a:p>
            <a:endParaRPr lang="en-US" dirty="0"/>
          </a:p>
        </p:txBody>
      </p:sp>
    </p:spTree>
    <p:extLst>
      <p:ext uri="{BB962C8B-B14F-4D97-AF65-F5344CB8AC3E}">
        <p14:creationId xmlns:p14="http://schemas.microsoft.com/office/powerpoint/2010/main" val="292387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5DFC-5F3F-63F1-9DA5-C86463AE6677}"/>
              </a:ext>
            </a:extLst>
          </p:cNvPr>
          <p:cNvSpPr>
            <a:spLocks noGrp="1"/>
          </p:cNvSpPr>
          <p:nvPr>
            <p:ph type="title"/>
          </p:nvPr>
        </p:nvSpPr>
        <p:spPr>
          <a:xfrm>
            <a:off x="838201" y="365126"/>
            <a:ext cx="5251316" cy="1213418"/>
          </a:xfrm>
        </p:spPr>
        <p:txBody>
          <a:bodyPr vert="horz" lIns="91440" tIns="45720" rIns="91440" bIns="45720" rtlCol="0" anchor="ctr">
            <a:normAutofit/>
          </a:bodyPr>
          <a:lstStyle/>
          <a:p>
            <a:r>
              <a:rPr lang="en-US" dirty="0"/>
              <a:t>Use as a tool to:</a:t>
            </a:r>
          </a:p>
        </p:txBody>
      </p:sp>
      <p:sp>
        <p:nvSpPr>
          <p:cNvPr id="4" name="TextBox 3">
            <a:extLst>
              <a:ext uri="{FF2B5EF4-FFF2-40B4-BE49-F238E27FC236}">
                <a16:creationId xmlns:a16="http://schemas.microsoft.com/office/drawing/2014/main" id="{862AA629-78E0-C89F-58E7-8DC1730F158A}"/>
              </a:ext>
            </a:extLst>
          </p:cNvPr>
          <p:cNvSpPr txBox="1"/>
          <p:nvPr/>
        </p:nvSpPr>
        <p:spPr>
          <a:xfrm>
            <a:off x="672933" y="1578545"/>
            <a:ext cx="6286132" cy="4914330"/>
          </a:xfrm>
          <a:prstGeom prst="rect">
            <a:avLst/>
          </a:prstGeom>
        </p:spPr>
        <p:txBody>
          <a:bodyPr vert="horz" lIns="91440" tIns="45720" rIns="91440" bIns="45720" rtlCol="0">
            <a:noAutofit/>
          </a:bodyPr>
          <a:lstStyle/>
          <a:p>
            <a:pPr marL="342900" marR="0" lvl="0" indent="-228600">
              <a:lnSpc>
                <a:spcPct val="90000"/>
              </a:lnSpc>
              <a:spcBef>
                <a:spcPts val="0"/>
              </a:spcBef>
              <a:spcAft>
                <a:spcPts val="600"/>
              </a:spcAft>
              <a:buFont typeface="Arial" panose="020B0604020202020204" pitchFamily="34" charset="0"/>
              <a:buChar char="•"/>
            </a:pPr>
            <a:r>
              <a:rPr lang="en-US" sz="2400" dirty="0">
                <a:effectLst/>
              </a:rPr>
              <a:t>Help advocate for individuals who are currently working caregivers or anticipate becoming working caregivers</a:t>
            </a:r>
          </a:p>
          <a:p>
            <a:pPr marL="114300" marR="0" lvl="0">
              <a:lnSpc>
                <a:spcPct val="90000"/>
              </a:lnSpc>
              <a:spcBef>
                <a:spcPts val="0"/>
              </a:spcBef>
              <a:spcAft>
                <a:spcPts val="600"/>
              </a:spcAft>
            </a:pPr>
            <a:endParaRPr lang="en-US" sz="2400" dirty="0">
              <a:effectLst/>
            </a:endParaRPr>
          </a:p>
          <a:p>
            <a:pPr marL="342900" marR="0" lvl="0" indent="-228600">
              <a:lnSpc>
                <a:spcPct val="90000"/>
              </a:lnSpc>
              <a:spcBef>
                <a:spcPts val="0"/>
              </a:spcBef>
              <a:spcAft>
                <a:spcPts val="600"/>
              </a:spcAft>
              <a:buFont typeface="Arial" panose="020B0604020202020204" pitchFamily="34" charset="0"/>
              <a:buChar char="•"/>
            </a:pPr>
            <a:r>
              <a:rPr lang="en-US" sz="2400" dirty="0">
                <a:effectLst/>
              </a:rPr>
              <a:t>Provide solid information to help businesses retain their workforce</a:t>
            </a:r>
          </a:p>
          <a:p>
            <a:pPr marL="114300" marR="0" lvl="0">
              <a:lnSpc>
                <a:spcPct val="90000"/>
              </a:lnSpc>
              <a:spcBef>
                <a:spcPts val="0"/>
              </a:spcBef>
              <a:spcAft>
                <a:spcPts val="600"/>
              </a:spcAft>
            </a:pPr>
            <a:endParaRPr lang="en-US" sz="2400" dirty="0">
              <a:effectLst/>
            </a:endParaRPr>
          </a:p>
          <a:p>
            <a:pPr marL="342900" marR="0" lvl="0" indent="-228600">
              <a:lnSpc>
                <a:spcPct val="90000"/>
              </a:lnSpc>
              <a:spcBef>
                <a:spcPts val="0"/>
              </a:spcBef>
              <a:spcAft>
                <a:spcPts val="600"/>
              </a:spcAft>
              <a:buFont typeface="Arial" panose="020B0604020202020204" pitchFamily="34" charset="0"/>
              <a:buChar char="•"/>
            </a:pPr>
            <a:r>
              <a:rPr lang="en-US" sz="2400" dirty="0">
                <a:effectLst/>
              </a:rPr>
              <a:t>Prepare businesses for the reality of changing demographics</a:t>
            </a:r>
          </a:p>
          <a:p>
            <a:pPr marL="114300" marR="0" lvl="0">
              <a:lnSpc>
                <a:spcPct val="90000"/>
              </a:lnSpc>
              <a:spcBef>
                <a:spcPts val="0"/>
              </a:spcBef>
              <a:spcAft>
                <a:spcPts val="600"/>
              </a:spcAft>
            </a:pPr>
            <a:endParaRPr lang="en-US" sz="2400" dirty="0">
              <a:effectLst/>
            </a:endParaRPr>
          </a:p>
          <a:p>
            <a:pPr marL="342900" marR="0" lvl="0" indent="-228600">
              <a:lnSpc>
                <a:spcPct val="90000"/>
              </a:lnSpc>
              <a:spcBef>
                <a:spcPts val="0"/>
              </a:spcBef>
              <a:spcAft>
                <a:spcPts val="600"/>
              </a:spcAft>
              <a:buFont typeface="Arial" panose="020B0604020202020204" pitchFamily="34" charset="0"/>
              <a:buChar char="•"/>
            </a:pPr>
            <a:r>
              <a:rPr lang="en-US" sz="2400" dirty="0"/>
              <a:t>E</a:t>
            </a:r>
            <a:r>
              <a:rPr lang="en-US" sz="2400" dirty="0">
                <a:effectLst/>
              </a:rPr>
              <a:t>ncourage businesses to be family caregiver and dementia friendly</a:t>
            </a:r>
          </a:p>
          <a:p>
            <a:pPr marL="114300" marR="0" lvl="0">
              <a:lnSpc>
                <a:spcPct val="90000"/>
              </a:lnSpc>
              <a:spcBef>
                <a:spcPts val="0"/>
              </a:spcBef>
              <a:spcAft>
                <a:spcPts val="600"/>
              </a:spcAft>
            </a:pPr>
            <a:endParaRPr lang="en-US" sz="2400" dirty="0">
              <a:effectLst/>
            </a:endParaRPr>
          </a:p>
        </p:txBody>
      </p:sp>
      <p:pic>
        <p:nvPicPr>
          <p:cNvPr id="5" name="Picture 4" descr="A group of people standing in a room&#10;&#10;Description automatically generated">
            <a:extLst>
              <a:ext uri="{FF2B5EF4-FFF2-40B4-BE49-F238E27FC236}">
                <a16:creationId xmlns:a16="http://schemas.microsoft.com/office/drawing/2014/main" id="{C0A96E69-081E-996F-8CDC-379FF12B51ED}"/>
              </a:ext>
            </a:extLst>
          </p:cNvPr>
          <p:cNvPicPr>
            <a:picLocks noChangeAspect="1"/>
          </p:cNvPicPr>
          <p:nvPr/>
        </p:nvPicPr>
        <p:blipFill>
          <a:blip r:embed="rId3"/>
          <a:srcRect b="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6870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18"/>
          <p:cNvSpPr/>
          <p:nvPr/>
        </p:nvSpPr>
        <p:spPr>
          <a:xfrm>
            <a:off x="-16" y="33242"/>
            <a:ext cx="12192001" cy="63343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18"/>
          <p:cNvSpPr txBox="1">
            <a:spLocks noGrp="1"/>
          </p:cNvSpPr>
          <p:nvPr>
            <p:ph type="title"/>
          </p:nvPr>
        </p:nvSpPr>
        <p:spPr>
          <a:xfrm>
            <a:off x="5144679" y="634947"/>
            <a:ext cx="6405063" cy="994036"/>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t>Why?</a:t>
            </a:r>
            <a:endParaRPr dirty="0"/>
          </a:p>
        </p:txBody>
      </p:sp>
      <p:sp>
        <p:nvSpPr>
          <p:cNvPr id="166" name="Google Shape;166;p18"/>
          <p:cNvSpPr txBox="1"/>
          <p:nvPr/>
        </p:nvSpPr>
        <p:spPr>
          <a:xfrm>
            <a:off x="5144678" y="1896177"/>
            <a:ext cx="7047321" cy="3980933"/>
          </a:xfrm>
          <a:prstGeom prst="rect">
            <a:avLst/>
          </a:prstGeom>
          <a:noFill/>
          <a:ln>
            <a:noFill/>
          </a:ln>
        </p:spPr>
        <p:txBody>
          <a:bodyPr spcFirstLastPara="1" wrap="square" lIns="0" tIns="45700" rIns="0" bIns="45700" anchor="t" anchorCtr="0">
            <a:normAutofit/>
          </a:bodyPr>
          <a:lstStyle/>
          <a:p>
            <a:pPr marL="285750" marR="0" lvl="0" indent="-285750" algn="l" rtl="0">
              <a:lnSpc>
                <a:spcPct val="90000"/>
              </a:lnSpc>
              <a:spcBef>
                <a:spcPts val="0"/>
              </a:spcBef>
              <a:spcAft>
                <a:spcPts val="0"/>
              </a:spcAft>
              <a:buClr>
                <a:schemeClr val="accent1"/>
              </a:buClr>
              <a:buSzPts val="2400"/>
              <a:buFont typeface="Calibri"/>
              <a:buChar char="•"/>
            </a:pPr>
            <a:r>
              <a:rPr lang="en-US" sz="2400" b="1" dirty="0">
                <a:solidFill>
                  <a:srgbClr val="3F3F3F"/>
                </a:solidFill>
                <a:latin typeface="Calibri"/>
                <a:ea typeface="Calibri"/>
                <a:cs typeface="Calibri"/>
                <a:sym typeface="Calibri"/>
              </a:rPr>
              <a:t>‘Caregiver’ is the fastest growing employee group*</a:t>
            </a:r>
            <a:br>
              <a:rPr lang="en-US" sz="2400" b="1" dirty="0">
                <a:solidFill>
                  <a:srgbClr val="3F3F3F"/>
                </a:solidFill>
                <a:latin typeface="Calibri"/>
                <a:ea typeface="Calibri"/>
                <a:cs typeface="Calibri"/>
                <a:sym typeface="Calibri"/>
              </a:rPr>
            </a:br>
            <a:endParaRPr sz="2400" b="1" dirty="0">
              <a:solidFill>
                <a:srgbClr val="3F3F3F"/>
              </a:solidFill>
              <a:latin typeface="Calibri"/>
              <a:ea typeface="Calibri"/>
              <a:cs typeface="Calibri"/>
              <a:sym typeface="Calibri"/>
            </a:endParaRPr>
          </a:p>
          <a:p>
            <a:pPr marL="285750" marR="0" lvl="0" indent="-285750" algn="l" rtl="0">
              <a:lnSpc>
                <a:spcPct val="90000"/>
              </a:lnSpc>
              <a:spcBef>
                <a:spcPts val="600"/>
              </a:spcBef>
              <a:spcAft>
                <a:spcPts val="0"/>
              </a:spcAft>
              <a:buClr>
                <a:schemeClr val="accent1"/>
              </a:buClr>
              <a:buSzPts val="2400"/>
              <a:buFont typeface="Calibri"/>
              <a:buChar char="•"/>
            </a:pPr>
            <a:r>
              <a:rPr lang="en-US" sz="2400" b="1" dirty="0">
                <a:solidFill>
                  <a:srgbClr val="3F3F3F"/>
                </a:solidFill>
                <a:latin typeface="Calibri"/>
                <a:ea typeface="Calibri"/>
                <a:cs typeface="Calibri"/>
                <a:sym typeface="Calibri"/>
              </a:rPr>
              <a:t>73% of all employees have some type of current caregiving responsibility</a:t>
            </a:r>
            <a:br>
              <a:rPr lang="en-US" sz="2400" b="1" dirty="0">
                <a:solidFill>
                  <a:srgbClr val="3F3F3F"/>
                </a:solidFill>
                <a:latin typeface="Calibri"/>
                <a:ea typeface="Calibri"/>
                <a:cs typeface="Calibri"/>
                <a:sym typeface="Calibri"/>
              </a:rPr>
            </a:br>
            <a:endParaRPr sz="2400" b="1" dirty="0">
              <a:solidFill>
                <a:srgbClr val="3F3F3F"/>
              </a:solidFill>
              <a:latin typeface="Calibri"/>
              <a:ea typeface="Calibri"/>
              <a:cs typeface="Calibri"/>
              <a:sym typeface="Calibri"/>
            </a:endParaRPr>
          </a:p>
          <a:p>
            <a:pPr marL="285750" marR="0" lvl="0" indent="-285750" algn="l" rtl="0">
              <a:lnSpc>
                <a:spcPct val="90000"/>
              </a:lnSpc>
              <a:spcBef>
                <a:spcPts val="600"/>
              </a:spcBef>
              <a:spcAft>
                <a:spcPts val="0"/>
              </a:spcAft>
              <a:buClr>
                <a:schemeClr val="accent1"/>
              </a:buClr>
              <a:buSzPts val="2400"/>
              <a:buFont typeface="Calibri"/>
              <a:buChar char="•"/>
            </a:pPr>
            <a:r>
              <a:rPr lang="en-US" sz="2400" b="1" dirty="0">
                <a:solidFill>
                  <a:srgbClr val="3F3F3F"/>
                </a:solidFill>
                <a:latin typeface="Calibri"/>
                <a:ea typeface="Calibri"/>
                <a:cs typeface="Calibri"/>
                <a:sym typeface="Calibri"/>
              </a:rPr>
              <a:t>Employees aren’t just caring for their own young children – ‘Sandwich Generation’</a:t>
            </a:r>
            <a:br>
              <a:rPr lang="en-US" sz="2400" b="1" dirty="0">
                <a:solidFill>
                  <a:srgbClr val="3F3F3F"/>
                </a:solidFill>
                <a:latin typeface="Calibri"/>
                <a:ea typeface="Calibri"/>
                <a:cs typeface="Calibri"/>
                <a:sym typeface="Calibri"/>
              </a:rPr>
            </a:br>
            <a:endParaRPr sz="2400" b="1" dirty="0">
              <a:solidFill>
                <a:srgbClr val="3F3F3F"/>
              </a:solidFill>
              <a:latin typeface="Calibri"/>
              <a:ea typeface="Calibri"/>
              <a:cs typeface="Calibri"/>
              <a:sym typeface="Calibri"/>
            </a:endParaRPr>
          </a:p>
          <a:p>
            <a:pPr marL="285750" marR="0" lvl="0" indent="-285750" algn="l" rtl="0">
              <a:lnSpc>
                <a:spcPct val="90000"/>
              </a:lnSpc>
              <a:spcBef>
                <a:spcPts val="600"/>
              </a:spcBef>
              <a:spcAft>
                <a:spcPts val="0"/>
              </a:spcAft>
              <a:buClr>
                <a:schemeClr val="accent1"/>
              </a:buClr>
              <a:buSzPts val="2400"/>
              <a:buFont typeface="Calibri"/>
              <a:buChar char="•"/>
            </a:pPr>
            <a:r>
              <a:rPr lang="en-US" sz="2400" b="1" dirty="0">
                <a:solidFill>
                  <a:schemeClr val="dk1"/>
                </a:solidFill>
                <a:latin typeface="Calibri"/>
                <a:ea typeface="Calibri"/>
                <a:cs typeface="Calibri"/>
                <a:sym typeface="Calibri"/>
              </a:rPr>
              <a:t>Employment dropped almost 8 percent for workers who became caregivers</a:t>
            </a:r>
            <a:r>
              <a:rPr lang="en-US" sz="1800" b="1" dirty="0">
                <a:solidFill>
                  <a:srgbClr val="3F3F3F"/>
                </a:solidFill>
                <a:latin typeface="Calibri"/>
                <a:ea typeface="Calibri"/>
                <a:cs typeface="Calibri"/>
                <a:sym typeface="Calibri"/>
              </a:rPr>
              <a:t> </a:t>
            </a:r>
            <a:endParaRPr dirty="0"/>
          </a:p>
        </p:txBody>
      </p:sp>
      <p:sp>
        <p:nvSpPr>
          <p:cNvPr id="167" name="Google Shape;167;p18"/>
          <p:cNvSpPr/>
          <p:nvPr/>
        </p:nvSpPr>
        <p:spPr>
          <a:xfrm>
            <a:off x="15" y="6334316"/>
            <a:ext cx="12191985" cy="6648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18"/>
          <p:cNvSpPr/>
          <p:nvPr/>
        </p:nvSpPr>
        <p:spPr>
          <a:xfrm>
            <a:off x="1" y="6400800"/>
            <a:ext cx="12192000"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8"/>
          <p:cNvSpPr txBox="1"/>
          <p:nvPr/>
        </p:nvSpPr>
        <p:spPr>
          <a:xfrm>
            <a:off x="4957011" y="5925339"/>
            <a:ext cx="6939813" cy="2615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dirty="0">
                <a:solidFill>
                  <a:schemeClr val="dk1"/>
                </a:solidFill>
                <a:latin typeface="Calibri"/>
                <a:ea typeface="Calibri"/>
                <a:cs typeface="Calibri"/>
                <a:sym typeface="Calibri"/>
              </a:rPr>
              <a:t>* https://www.shrm.org/resourcesandtools/hr-topics/people-managers/pages/how-to-support-caregivers.aspx</a:t>
            </a:r>
            <a:endParaRPr sz="1100" dirty="0">
              <a:solidFill>
                <a:schemeClr val="dk1"/>
              </a:solidFill>
              <a:latin typeface="Calibri"/>
              <a:ea typeface="Calibri"/>
              <a:cs typeface="Calibri"/>
              <a:sym typeface="Calibri"/>
            </a:endParaRPr>
          </a:p>
        </p:txBody>
      </p:sp>
      <p:pic>
        <p:nvPicPr>
          <p:cNvPr id="3" name="Picture 2" descr="A turkey looking at the camera&#10;&#10;Description automatically generated">
            <a:extLst>
              <a:ext uri="{FF2B5EF4-FFF2-40B4-BE49-F238E27FC236}">
                <a16:creationId xmlns:a16="http://schemas.microsoft.com/office/drawing/2014/main" id="{A81C2DF3-0CB4-7DA5-1AE4-06D559CCEB0F}"/>
              </a:ext>
            </a:extLst>
          </p:cNvPr>
          <p:cNvPicPr>
            <a:picLocks noChangeAspect="1"/>
          </p:cNvPicPr>
          <p:nvPr/>
        </p:nvPicPr>
        <p:blipFill rotWithShape="1">
          <a:blip r:embed="rId3"/>
          <a:srcRect t="14303"/>
          <a:stretch/>
        </p:blipFill>
        <p:spPr>
          <a:xfrm>
            <a:off x="213159" y="435097"/>
            <a:ext cx="4743852" cy="54204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Target Audience">
            <a:extLst>
              <a:ext uri="{FF2B5EF4-FFF2-40B4-BE49-F238E27FC236}">
                <a16:creationId xmlns:a16="http://schemas.microsoft.com/office/drawing/2014/main" id="{5F2CA426-7992-4D39-ABF7-4EDE2BFC76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1033" y="96611"/>
            <a:ext cx="3401682" cy="3401682"/>
          </a:xfrm>
          <a:prstGeom prst="rect">
            <a:avLst/>
          </a:prstGeom>
        </p:spPr>
      </p:pic>
      <p:sp>
        <p:nvSpPr>
          <p:cNvPr id="4" name="TextBox 3">
            <a:extLst>
              <a:ext uri="{FF2B5EF4-FFF2-40B4-BE49-F238E27FC236}">
                <a16:creationId xmlns:a16="http://schemas.microsoft.com/office/drawing/2014/main" id="{728C0179-9EC4-49F5-0C4C-0F95268B8C62}"/>
              </a:ext>
            </a:extLst>
          </p:cNvPr>
          <p:cNvSpPr txBox="1"/>
          <p:nvPr/>
        </p:nvSpPr>
        <p:spPr>
          <a:xfrm>
            <a:off x="826167" y="2708882"/>
            <a:ext cx="10539663" cy="2431435"/>
          </a:xfrm>
          <a:prstGeom prst="rect">
            <a:avLst/>
          </a:prstGeom>
          <a:noFill/>
        </p:spPr>
        <p:txBody>
          <a:bodyPr wrap="square">
            <a:spAutoFit/>
          </a:bodyPr>
          <a:lstStyle/>
          <a:p>
            <a:pPr algn="ctr"/>
            <a:r>
              <a:rPr lang="en-US" sz="7200" dirty="0">
                <a:latin typeface="Aharoni" panose="02010803020104030203" pitchFamily="2" charset="-79"/>
                <a:cs typeface="Aharoni" panose="02010803020104030203" pitchFamily="2" charset="-79"/>
              </a:rPr>
              <a:t>1 in 4</a:t>
            </a:r>
            <a:br>
              <a:rPr lang="en-US" sz="4000" dirty="0">
                <a:latin typeface="Aharoni" panose="02010803020104030203" pitchFamily="2" charset="-79"/>
                <a:cs typeface="Aharoni" panose="02010803020104030203" pitchFamily="2" charset="-79"/>
              </a:rPr>
            </a:br>
            <a:r>
              <a:rPr lang="en-US" sz="4000" dirty="0">
                <a:latin typeface="Aharoni" panose="02010803020104030203" pitchFamily="2" charset="-79"/>
                <a:cs typeface="Aharoni" panose="02010803020104030203" pitchFamily="2" charset="-79"/>
              </a:rPr>
              <a:t>working-age adults in Wisconsin provide care, balancing home and work*</a:t>
            </a:r>
          </a:p>
        </p:txBody>
      </p:sp>
      <p:sp>
        <p:nvSpPr>
          <p:cNvPr id="6" name="TextBox 5">
            <a:extLst>
              <a:ext uri="{FF2B5EF4-FFF2-40B4-BE49-F238E27FC236}">
                <a16:creationId xmlns:a16="http://schemas.microsoft.com/office/drawing/2014/main" id="{76A14E8E-88C6-7D1A-149A-B5A01EFEFE25}"/>
              </a:ext>
            </a:extLst>
          </p:cNvPr>
          <p:cNvSpPr txBox="1"/>
          <p:nvPr/>
        </p:nvSpPr>
        <p:spPr>
          <a:xfrm>
            <a:off x="378594" y="5140317"/>
            <a:ext cx="11434811" cy="1169551"/>
          </a:xfrm>
          <a:prstGeom prst="rect">
            <a:avLst/>
          </a:prstGeom>
          <a:noFill/>
        </p:spPr>
        <p:txBody>
          <a:bodyPr wrap="square">
            <a:spAutoFit/>
          </a:bodyPr>
          <a:lstStyle/>
          <a:p>
            <a:pPr marL="285750" indent="-285750">
              <a:buFont typeface="Arial" panose="020B0604020202020204" pitchFamily="34" charset="0"/>
              <a:buChar char="•"/>
            </a:pPr>
            <a:r>
              <a:rPr lang="en-US" sz="1400" dirty="0"/>
              <a:t>*Study conducted June-October 2021, UW-Madison Division of Extension </a:t>
            </a:r>
            <a:r>
              <a:rPr lang="en-US" sz="1400" i="1" dirty="0"/>
              <a:t>Employed Caregiver Survey</a:t>
            </a:r>
            <a:r>
              <a:rPr lang="en-US" sz="1400" dirty="0"/>
              <a:t>.</a:t>
            </a:r>
          </a:p>
          <a:p>
            <a:pPr marL="285750" indent="-285750">
              <a:buFont typeface="Arial" panose="020B0604020202020204" pitchFamily="34" charset="0"/>
              <a:buChar char="•"/>
            </a:pPr>
            <a:r>
              <a:rPr lang="en-US" sz="1400" dirty="0"/>
              <a:t>*Employed caregiver was defined as “working-age adult providing care or financial assistance to an older family member, an adult child or other loved one with a disability, or a spouse with a long-term illness. This may be in addition to traditional child rearing.”</a:t>
            </a:r>
          </a:p>
          <a:p>
            <a:pPr marL="285750" indent="-285750">
              <a:buFont typeface="Arial" panose="020B0604020202020204" pitchFamily="34" charset="0"/>
              <a:buChar char="•"/>
            </a:pPr>
            <a:r>
              <a:rPr lang="en-US" sz="1400" dirty="0"/>
              <a:t>*Survey was then completed by 564 individuals, of which 447 (79%) had a family caregiving role.</a:t>
            </a:r>
          </a:p>
          <a:p>
            <a:r>
              <a:rPr lang="en-US" sz="1400" dirty="0"/>
              <a:t> </a:t>
            </a:r>
          </a:p>
        </p:txBody>
      </p:sp>
    </p:spTree>
    <p:extLst>
      <p:ext uri="{BB962C8B-B14F-4D97-AF65-F5344CB8AC3E}">
        <p14:creationId xmlns:p14="http://schemas.microsoft.com/office/powerpoint/2010/main" val="1882451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18"/>
          <p:cNvSpPr/>
          <p:nvPr/>
        </p:nvSpPr>
        <p:spPr>
          <a:xfrm>
            <a:off x="4810539" y="33242"/>
            <a:ext cx="7381446" cy="63343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18"/>
          <p:cNvSpPr txBox="1">
            <a:spLocks noGrp="1"/>
          </p:cNvSpPr>
          <p:nvPr>
            <p:ph type="title"/>
          </p:nvPr>
        </p:nvSpPr>
        <p:spPr>
          <a:xfrm>
            <a:off x="5144679" y="634947"/>
            <a:ext cx="6405063" cy="60671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4800"/>
              <a:buFont typeface="Calibri"/>
              <a:buNone/>
            </a:pPr>
            <a:r>
              <a:rPr lang="en-US" dirty="0"/>
              <a:t>Why now?</a:t>
            </a:r>
            <a:endParaRPr dirty="0"/>
          </a:p>
        </p:txBody>
      </p:sp>
      <p:sp>
        <p:nvSpPr>
          <p:cNvPr id="166" name="Google Shape;166;p18"/>
          <p:cNvSpPr txBox="1"/>
          <p:nvPr/>
        </p:nvSpPr>
        <p:spPr>
          <a:xfrm>
            <a:off x="5144678" y="1274901"/>
            <a:ext cx="6834163" cy="4602209"/>
          </a:xfrm>
          <a:prstGeom prst="rect">
            <a:avLst/>
          </a:prstGeom>
          <a:noFill/>
          <a:ln>
            <a:noFill/>
          </a:ln>
        </p:spPr>
        <p:txBody>
          <a:bodyPr spcFirstLastPara="1" wrap="square" lIns="0" tIns="45700" rIns="0" bIns="45700" anchor="t" anchorCtr="0">
            <a:normAutofit/>
          </a:bodyPr>
          <a:lstStyle/>
          <a:p>
            <a:pPr marL="457200" marR="0" lvl="0" indent="-457200" algn="l" rtl="0">
              <a:lnSpc>
                <a:spcPct val="90000"/>
              </a:lnSpc>
              <a:spcBef>
                <a:spcPts val="0"/>
              </a:spcBef>
              <a:spcAft>
                <a:spcPts val="0"/>
              </a:spcAft>
              <a:buClr>
                <a:schemeClr val="accent1"/>
              </a:buClr>
              <a:buSzPts val="2400"/>
              <a:buFont typeface="+mj-lt"/>
              <a:buAutoNum type="arabicPeriod"/>
            </a:pPr>
            <a:r>
              <a:rPr lang="en-US" sz="2400" b="1" dirty="0">
                <a:solidFill>
                  <a:srgbClr val="3F3F3F"/>
                </a:solidFill>
                <a:latin typeface="Calibri"/>
                <a:ea typeface="Calibri"/>
                <a:cs typeface="Calibri"/>
                <a:sym typeface="Calibri"/>
              </a:rPr>
              <a:t>Goals of National Strategy to Support Family Caregivers provides approach/vision</a:t>
            </a:r>
          </a:p>
          <a:p>
            <a:pPr marL="971550" lvl="1" indent="-514350">
              <a:lnSpc>
                <a:spcPct val="90000"/>
              </a:lnSpc>
              <a:buClr>
                <a:schemeClr val="accent1"/>
              </a:buClr>
              <a:buSzPts val="2400"/>
              <a:buFont typeface="Wingdings" panose="05000000000000000000" pitchFamily="2" charset="2"/>
              <a:buChar char="q"/>
            </a:pPr>
            <a:r>
              <a:rPr lang="en-US" sz="2400" b="1" dirty="0">
                <a:solidFill>
                  <a:srgbClr val="3F3F3F"/>
                </a:solidFill>
                <a:latin typeface="Calibri"/>
                <a:ea typeface="Calibri"/>
                <a:cs typeface="Calibri"/>
                <a:sym typeface="Calibri"/>
              </a:rPr>
              <a:t>Increase awareness and outreach</a:t>
            </a:r>
          </a:p>
          <a:p>
            <a:pPr marL="971550" lvl="1" indent="-514350">
              <a:lnSpc>
                <a:spcPct val="90000"/>
              </a:lnSpc>
              <a:buClr>
                <a:schemeClr val="accent1"/>
              </a:buClr>
              <a:buSzPts val="2400"/>
              <a:buFont typeface="Wingdings" panose="05000000000000000000" pitchFamily="2" charset="2"/>
              <a:buChar char="q"/>
            </a:pPr>
            <a:r>
              <a:rPr lang="en-US" sz="2400" b="1" dirty="0">
                <a:solidFill>
                  <a:srgbClr val="3F3F3F"/>
                </a:solidFill>
                <a:latin typeface="Calibri"/>
                <a:ea typeface="Calibri"/>
                <a:cs typeface="Calibri"/>
                <a:sym typeface="Calibri"/>
              </a:rPr>
              <a:t>Build partnerships/engagement </a:t>
            </a:r>
          </a:p>
          <a:p>
            <a:pPr marL="971550" lvl="1" indent="-514350">
              <a:lnSpc>
                <a:spcPct val="90000"/>
              </a:lnSpc>
              <a:buClr>
                <a:schemeClr val="accent1"/>
              </a:buClr>
              <a:buSzPts val="2400"/>
              <a:buFont typeface="Wingdings" panose="05000000000000000000" pitchFamily="2" charset="2"/>
              <a:buChar char="q"/>
            </a:pPr>
            <a:r>
              <a:rPr lang="en-US" sz="2400" b="1" dirty="0">
                <a:solidFill>
                  <a:srgbClr val="3F3F3F"/>
                </a:solidFill>
                <a:latin typeface="Calibri"/>
                <a:ea typeface="Calibri"/>
                <a:cs typeface="Calibri"/>
                <a:sym typeface="Calibri"/>
              </a:rPr>
              <a:t>Strengthen services/supports</a:t>
            </a:r>
          </a:p>
          <a:p>
            <a:pPr marL="971550" lvl="1" indent="-514350">
              <a:lnSpc>
                <a:spcPct val="90000"/>
              </a:lnSpc>
              <a:buClr>
                <a:schemeClr val="accent1"/>
              </a:buClr>
              <a:buSzPts val="2400"/>
              <a:buFont typeface="Wingdings" panose="05000000000000000000" pitchFamily="2" charset="2"/>
              <a:buChar char="q"/>
            </a:pPr>
            <a:r>
              <a:rPr lang="en-US" sz="2400" b="1" dirty="0">
                <a:solidFill>
                  <a:srgbClr val="FF0000"/>
                </a:solidFill>
                <a:latin typeface="Calibri"/>
                <a:ea typeface="Calibri"/>
                <a:cs typeface="Calibri"/>
                <a:sym typeface="Calibri"/>
              </a:rPr>
              <a:t>Ensure financial and workplace security</a:t>
            </a:r>
          </a:p>
          <a:p>
            <a:pPr marL="971550" lvl="1" indent="-514350">
              <a:lnSpc>
                <a:spcPct val="90000"/>
              </a:lnSpc>
              <a:buClr>
                <a:schemeClr val="accent1"/>
              </a:buClr>
              <a:buSzPts val="2400"/>
              <a:buFont typeface="Wingdings" panose="05000000000000000000" pitchFamily="2" charset="2"/>
              <a:buChar char="q"/>
            </a:pPr>
            <a:r>
              <a:rPr lang="en-US" sz="2400" b="1" dirty="0">
                <a:solidFill>
                  <a:srgbClr val="3F3F3F"/>
                </a:solidFill>
                <a:latin typeface="Calibri"/>
                <a:ea typeface="Calibri"/>
                <a:cs typeface="Calibri"/>
                <a:sym typeface="Calibri"/>
              </a:rPr>
              <a:t>Expand data, research, evidence-based practices</a:t>
            </a:r>
          </a:p>
          <a:p>
            <a:pPr marL="914400" lvl="1" indent="-457200">
              <a:lnSpc>
                <a:spcPct val="90000"/>
              </a:lnSpc>
              <a:buClr>
                <a:schemeClr val="accent1"/>
              </a:buClr>
              <a:buSzPts val="2400"/>
              <a:buFont typeface="+mj-lt"/>
              <a:buAutoNum type="romanUcPeriod"/>
            </a:pPr>
            <a:endParaRPr lang="en-US" sz="2400" b="1" dirty="0">
              <a:solidFill>
                <a:srgbClr val="3F3F3F"/>
              </a:solidFill>
              <a:latin typeface="Calibri"/>
              <a:ea typeface="Calibri"/>
              <a:cs typeface="Calibri"/>
              <a:sym typeface="Calibri"/>
            </a:endParaRPr>
          </a:p>
          <a:p>
            <a:pPr marL="457200" marR="0" lvl="0" indent="-457200" algn="l" rtl="0">
              <a:lnSpc>
                <a:spcPct val="90000"/>
              </a:lnSpc>
              <a:spcBef>
                <a:spcPts val="0"/>
              </a:spcBef>
              <a:spcAft>
                <a:spcPts val="0"/>
              </a:spcAft>
              <a:buClr>
                <a:schemeClr val="accent1"/>
              </a:buClr>
              <a:buSzPts val="2400"/>
              <a:buFont typeface="+mj-lt"/>
              <a:buAutoNum type="arabicPeriod"/>
            </a:pPr>
            <a:r>
              <a:rPr lang="en-US" sz="2400" b="1" dirty="0">
                <a:solidFill>
                  <a:srgbClr val="3F3F3F"/>
                </a:solidFill>
                <a:latin typeface="Calibri"/>
                <a:ea typeface="Calibri"/>
                <a:cs typeface="Calibri"/>
                <a:sym typeface="Calibri"/>
              </a:rPr>
              <a:t>No generation has experienced so great a need</a:t>
            </a:r>
          </a:p>
          <a:p>
            <a:pPr marL="457200" marR="0" lvl="0" indent="-457200" algn="l" rtl="0">
              <a:lnSpc>
                <a:spcPct val="90000"/>
              </a:lnSpc>
              <a:spcBef>
                <a:spcPts val="0"/>
              </a:spcBef>
              <a:spcAft>
                <a:spcPts val="0"/>
              </a:spcAft>
              <a:buClr>
                <a:schemeClr val="accent1"/>
              </a:buClr>
              <a:buSzPts val="2400"/>
              <a:buFont typeface="+mj-lt"/>
              <a:buAutoNum type="arabicPeriod"/>
            </a:pPr>
            <a:endParaRPr lang="en-US" sz="2400" b="1" dirty="0">
              <a:solidFill>
                <a:srgbClr val="3F3F3F"/>
              </a:solidFill>
              <a:latin typeface="Calibri"/>
              <a:ea typeface="Calibri"/>
              <a:cs typeface="Calibri"/>
              <a:sym typeface="Calibri"/>
            </a:endParaRPr>
          </a:p>
          <a:p>
            <a:pPr marL="457200" marR="0" lvl="0" indent="-457200" algn="l" rtl="0">
              <a:lnSpc>
                <a:spcPct val="90000"/>
              </a:lnSpc>
              <a:spcBef>
                <a:spcPts val="0"/>
              </a:spcBef>
              <a:spcAft>
                <a:spcPts val="0"/>
              </a:spcAft>
              <a:buClr>
                <a:schemeClr val="accent1"/>
              </a:buClr>
              <a:buSzPts val="2400"/>
              <a:buFont typeface="+mj-lt"/>
              <a:buAutoNum type="arabicPeriod"/>
            </a:pPr>
            <a:r>
              <a:rPr lang="en-US" sz="2400" b="1" dirty="0">
                <a:solidFill>
                  <a:srgbClr val="3F3F3F"/>
                </a:solidFill>
                <a:latin typeface="Calibri"/>
                <a:ea typeface="Calibri"/>
                <a:cs typeface="Calibri"/>
                <a:sym typeface="Calibri"/>
              </a:rPr>
              <a:t>Business faces a ‘caregiving economy’</a:t>
            </a:r>
          </a:p>
          <a:p>
            <a:pPr marL="457200" marR="0" lvl="0" indent="-457200" algn="l" rtl="0">
              <a:lnSpc>
                <a:spcPct val="90000"/>
              </a:lnSpc>
              <a:spcBef>
                <a:spcPts val="0"/>
              </a:spcBef>
              <a:spcAft>
                <a:spcPts val="0"/>
              </a:spcAft>
              <a:buClr>
                <a:schemeClr val="accent1"/>
              </a:buClr>
              <a:buSzPts val="2400"/>
              <a:buFont typeface="+mj-lt"/>
              <a:buAutoNum type="arabicPeriod"/>
            </a:pPr>
            <a:endParaRPr lang="en-US" sz="2400" b="1" dirty="0">
              <a:solidFill>
                <a:srgbClr val="3F3F3F"/>
              </a:solidFill>
              <a:latin typeface="Calibri"/>
              <a:ea typeface="Calibri"/>
              <a:cs typeface="Calibri"/>
              <a:sym typeface="Calibri"/>
            </a:endParaRPr>
          </a:p>
          <a:p>
            <a:pPr marL="457200" marR="0" lvl="0" indent="-457200" algn="l" rtl="0">
              <a:lnSpc>
                <a:spcPct val="90000"/>
              </a:lnSpc>
              <a:spcBef>
                <a:spcPts val="0"/>
              </a:spcBef>
              <a:spcAft>
                <a:spcPts val="0"/>
              </a:spcAft>
              <a:buClr>
                <a:schemeClr val="accent1"/>
              </a:buClr>
              <a:buSzPts val="2400"/>
              <a:buFont typeface="+mj-lt"/>
              <a:buAutoNum type="arabicPeriod"/>
            </a:pPr>
            <a:endParaRPr lang="en-US" sz="2400" b="1" dirty="0">
              <a:solidFill>
                <a:srgbClr val="3F3F3F"/>
              </a:solidFill>
              <a:latin typeface="Calibri"/>
              <a:ea typeface="Calibri"/>
              <a:cs typeface="Calibri"/>
              <a:sym typeface="Calibri"/>
            </a:endParaRPr>
          </a:p>
          <a:p>
            <a:pPr marL="742950" lvl="1" indent="-285750">
              <a:lnSpc>
                <a:spcPct val="90000"/>
              </a:lnSpc>
              <a:buClr>
                <a:schemeClr val="accent1"/>
              </a:buClr>
              <a:buSzPts val="2400"/>
              <a:buFont typeface="Calibri"/>
              <a:buChar char="•"/>
            </a:pPr>
            <a:endParaRPr dirty="0"/>
          </a:p>
        </p:txBody>
      </p:sp>
      <p:sp>
        <p:nvSpPr>
          <p:cNvPr id="167" name="Google Shape;167;p18"/>
          <p:cNvSpPr/>
          <p:nvPr/>
        </p:nvSpPr>
        <p:spPr>
          <a:xfrm>
            <a:off x="15" y="6334316"/>
            <a:ext cx="12191985" cy="6648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18"/>
          <p:cNvSpPr/>
          <p:nvPr/>
        </p:nvSpPr>
        <p:spPr>
          <a:xfrm>
            <a:off x="1" y="6400800"/>
            <a:ext cx="12192000"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8"/>
          <p:cNvSpPr txBox="1"/>
          <p:nvPr/>
        </p:nvSpPr>
        <p:spPr>
          <a:xfrm>
            <a:off x="4957011" y="5925339"/>
            <a:ext cx="6939813" cy="26157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dirty="0">
                <a:solidFill>
                  <a:schemeClr val="dk1"/>
                </a:solidFill>
                <a:latin typeface="Calibri"/>
                <a:ea typeface="Calibri"/>
                <a:cs typeface="Calibri"/>
                <a:sym typeface="Calibri"/>
              </a:rPr>
              <a:t>* https://www.shrm.org/resourcesandtools/hr-topics/people-managers/pages/how-to-support-caregivers.aspx</a:t>
            </a:r>
            <a:endParaRPr sz="1100" dirty="0">
              <a:solidFill>
                <a:schemeClr val="dk1"/>
              </a:solidFill>
              <a:latin typeface="Calibri"/>
              <a:ea typeface="Calibri"/>
              <a:cs typeface="Calibri"/>
              <a:sym typeface="Calibri"/>
            </a:endParaRPr>
          </a:p>
        </p:txBody>
      </p:sp>
      <p:pic>
        <p:nvPicPr>
          <p:cNvPr id="1026" name="Picture 2" descr="Strategy Cover Page">
            <a:extLst>
              <a:ext uri="{FF2B5EF4-FFF2-40B4-BE49-F238E27FC236}">
                <a16:creationId xmlns:a16="http://schemas.microsoft.com/office/drawing/2014/main" id="{2A859919-0804-7B91-1B06-360FD535D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18" y="233355"/>
            <a:ext cx="4600223" cy="59535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217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51F6560-D61C-400F-B71A-3FDEBF451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2CE4197-11F9-BA50-F525-AFB083C12B98}"/>
              </a:ext>
            </a:extLst>
          </p:cNvPr>
          <p:cNvSpPr>
            <a:spLocks noGrp="1"/>
          </p:cNvSpPr>
          <p:nvPr>
            <p:ph type="title"/>
          </p:nvPr>
        </p:nvSpPr>
        <p:spPr>
          <a:xfrm>
            <a:off x="550863" y="366639"/>
            <a:ext cx="5233920" cy="1048275"/>
          </a:xfrm>
        </p:spPr>
        <p:txBody>
          <a:bodyPr vert="horz" wrap="square" lIns="91440" tIns="45720" rIns="91440" bIns="45720" rtlCol="0" anchor="t">
            <a:normAutofit/>
          </a:bodyPr>
          <a:lstStyle/>
          <a:p>
            <a:r>
              <a:rPr lang="en-US" sz="4200" dirty="0"/>
              <a:t>Sandwich Generation</a:t>
            </a:r>
            <a:br>
              <a:rPr lang="en-US" sz="4200" dirty="0"/>
            </a:br>
            <a:r>
              <a:rPr lang="en-US" sz="1800" dirty="0"/>
              <a:t>squeezed between </a:t>
            </a:r>
            <a:r>
              <a:rPr lang="en-US" sz="1800" u="sng" dirty="0"/>
              <a:t>aging parents </a:t>
            </a:r>
            <a:r>
              <a:rPr lang="en-US" sz="1800" dirty="0"/>
              <a:t>and </a:t>
            </a:r>
            <a:r>
              <a:rPr lang="en-US" sz="1800" u="sng" dirty="0"/>
              <a:t>growing children</a:t>
            </a:r>
          </a:p>
        </p:txBody>
      </p:sp>
      <p:sp>
        <p:nvSpPr>
          <p:cNvPr id="7" name="TextBox 6">
            <a:extLst>
              <a:ext uri="{FF2B5EF4-FFF2-40B4-BE49-F238E27FC236}">
                <a16:creationId xmlns:a16="http://schemas.microsoft.com/office/drawing/2014/main" id="{9ED22A1E-B030-3CBC-1E1F-6641BB33E142}"/>
              </a:ext>
            </a:extLst>
          </p:cNvPr>
          <p:cNvSpPr txBox="1"/>
          <p:nvPr/>
        </p:nvSpPr>
        <p:spPr>
          <a:xfrm>
            <a:off x="3135429" y="1424620"/>
            <a:ext cx="8836942" cy="923330"/>
          </a:xfrm>
          <a:prstGeom prst="rect">
            <a:avLst/>
          </a:prstGeom>
          <a:noFill/>
        </p:spPr>
        <p:txBody>
          <a:bodyPr wrap="square">
            <a:spAutoFit/>
          </a:bodyPr>
          <a:lstStyle/>
          <a:p>
            <a:pPr algn="r"/>
            <a:r>
              <a:rPr lang="en-US" sz="3600" dirty="0">
                <a:solidFill>
                  <a:srgbClr val="C00000"/>
                </a:solidFill>
              </a:rPr>
              <a:t>Club Sandwich Generation</a:t>
            </a:r>
            <a:br>
              <a:rPr lang="en-US" sz="3600" dirty="0">
                <a:solidFill>
                  <a:srgbClr val="C00000"/>
                </a:solidFill>
              </a:rPr>
            </a:br>
            <a:r>
              <a:rPr lang="en-US" sz="1800" dirty="0">
                <a:solidFill>
                  <a:srgbClr val="C00000"/>
                </a:solidFill>
              </a:rPr>
              <a:t>squeezed between </a:t>
            </a:r>
            <a:r>
              <a:rPr lang="en-US" sz="1800" u="sng" dirty="0">
                <a:solidFill>
                  <a:srgbClr val="C00000"/>
                </a:solidFill>
              </a:rPr>
              <a:t>aging parents</a:t>
            </a:r>
            <a:r>
              <a:rPr lang="en-US" sz="1800" dirty="0">
                <a:solidFill>
                  <a:srgbClr val="C00000"/>
                </a:solidFill>
              </a:rPr>
              <a:t>, </a:t>
            </a:r>
            <a:r>
              <a:rPr lang="en-US" sz="1800" u="sng" dirty="0">
                <a:solidFill>
                  <a:srgbClr val="C00000"/>
                </a:solidFill>
              </a:rPr>
              <a:t>growing children</a:t>
            </a:r>
            <a:r>
              <a:rPr lang="en-US" sz="1800" dirty="0">
                <a:solidFill>
                  <a:srgbClr val="C00000"/>
                </a:solidFill>
              </a:rPr>
              <a:t>, and </a:t>
            </a:r>
            <a:r>
              <a:rPr lang="en-US" sz="1800" u="sng" dirty="0">
                <a:solidFill>
                  <a:srgbClr val="C00000"/>
                </a:solidFill>
              </a:rPr>
              <a:t>sibling with disabilities</a:t>
            </a:r>
            <a:endParaRPr lang="en-US" u="sng" dirty="0">
              <a:solidFill>
                <a:srgbClr val="C00000"/>
              </a:solidFill>
            </a:endParaRPr>
          </a:p>
        </p:txBody>
      </p:sp>
      <p:grpSp>
        <p:nvGrpSpPr>
          <p:cNvPr id="58" name="Group 57">
            <a:extLst>
              <a:ext uri="{FF2B5EF4-FFF2-40B4-BE49-F238E27FC236}">
                <a16:creationId xmlns:a16="http://schemas.microsoft.com/office/drawing/2014/main" id="{523DF69C-6CE6-AC8E-0931-C5D767D68ECD}"/>
              </a:ext>
            </a:extLst>
          </p:cNvPr>
          <p:cNvGrpSpPr/>
          <p:nvPr/>
        </p:nvGrpSpPr>
        <p:grpSpPr>
          <a:xfrm>
            <a:off x="482600" y="1250950"/>
            <a:ext cx="3400426" cy="3644901"/>
            <a:chOff x="482600" y="1250950"/>
            <a:chExt cx="3400426" cy="3644901"/>
          </a:xfrm>
        </p:grpSpPr>
        <p:sp>
          <p:nvSpPr>
            <p:cNvPr id="13" name="AutoShape 3">
              <a:extLst>
                <a:ext uri="{FF2B5EF4-FFF2-40B4-BE49-F238E27FC236}">
                  <a16:creationId xmlns:a16="http://schemas.microsoft.com/office/drawing/2014/main" id="{8A4CB87F-0F17-54DB-8F8D-138FEC818C5D}"/>
                </a:ext>
              </a:extLst>
            </p:cNvPr>
            <p:cNvSpPr>
              <a:spLocks noChangeAspect="1" noChangeArrowheads="1" noTextEdit="1"/>
            </p:cNvSpPr>
            <p:nvPr/>
          </p:nvSpPr>
          <p:spPr bwMode="auto">
            <a:xfrm>
              <a:off x="482600" y="1250950"/>
              <a:ext cx="34004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99527C0A-67B6-5EA0-69C3-03780AF79AB1}"/>
                </a:ext>
              </a:extLst>
            </p:cNvPr>
            <p:cNvSpPr>
              <a:spLocks/>
            </p:cNvSpPr>
            <p:nvPr/>
          </p:nvSpPr>
          <p:spPr bwMode="auto">
            <a:xfrm>
              <a:off x="3354388" y="1639888"/>
              <a:ext cx="165100" cy="273050"/>
            </a:xfrm>
            <a:custGeom>
              <a:avLst/>
              <a:gdLst>
                <a:gd name="T0" fmla="*/ 76 w 104"/>
                <a:gd name="T1" fmla="*/ 0 h 172"/>
                <a:gd name="T2" fmla="*/ 104 w 104"/>
                <a:gd name="T3" fmla="*/ 30 h 172"/>
                <a:gd name="T4" fmla="*/ 0 w 104"/>
                <a:gd name="T5" fmla="*/ 172 h 172"/>
                <a:gd name="T6" fmla="*/ 76 w 104"/>
                <a:gd name="T7" fmla="*/ 0 h 172"/>
              </a:gdLst>
              <a:ahLst/>
              <a:cxnLst>
                <a:cxn ang="0">
                  <a:pos x="T0" y="T1"/>
                </a:cxn>
                <a:cxn ang="0">
                  <a:pos x="T2" y="T3"/>
                </a:cxn>
                <a:cxn ang="0">
                  <a:pos x="T4" y="T5"/>
                </a:cxn>
                <a:cxn ang="0">
                  <a:pos x="T6" y="T7"/>
                </a:cxn>
              </a:cxnLst>
              <a:rect l="0" t="0" r="r" b="b"/>
              <a:pathLst>
                <a:path w="104" h="172">
                  <a:moveTo>
                    <a:pt x="76" y="0"/>
                  </a:moveTo>
                  <a:lnTo>
                    <a:pt x="104" y="30"/>
                  </a:lnTo>
                  <a:lnTo>
                    <a:pt x="0" y="172"/>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277E25C7-6489-80F8-5663-AA82B8C6A4B7}"/>
                </a:ext>
              </a:extLst>
            </p:cNvPr>
            <p:cNvSpPr>
              <a:spLocks/>
            </p:cNvSpPr>
            <p:nvPr/>
          </p:nvSpPr>
          <p:spPr bwMode="auto">
            <a:xfrm>
              <a:off x="3595688" y="1868488"/>
              <a:ext cx="287338" cy="212725"/>
            </a:xfrm>
            <a:custGeom>
              <a:avLst/>
              <a:gdLst>
                <a:gd name="T0" fmla="*/ 143 w 181"/>
                <a:gd name="T1" fmla="*/ 0 h 134"/>
                <a:gd name="T2" fmla="*/ 181 w 181"/>
                <a:gd name="T3" fmla="*/ 58 h 134"/>
                <a:gd name="T4" fmla="*/ 0 w 181"/>
                <a:gd name="T5" fmla="*/ 134 h 134"/>
                <a:gd name="T6" fmla="*/ 143 w 181"/>
                <a:gd name="T7" fmla="*/ 0 h 134"/>
              </a:gdLst>
              <a:ahLst/>
              <a:cxnLst>
                <a:cxn ang="0">
                  <a:pos x="T0" y="T1"/>
                </a:cxn>
                <a:cxn ang="0">
                  <a:pos x="T2" y="T3"/>
                </a:cxn>
                <a:cxn ang="0">
                  <a:pos x="T4" y="T5"/>
                </a:cxn>
                <a:cxn ang="0">
                  <a:pos x="T6" y="T7"/>
                </a:cxn>
              </a:cxnLst>
              <a:rect l="0" t="0" r="r" b="b"/>
              <a:pathLst>
                <a:path w="181" h="134">
                  <a:moveTo>
                    <a:pt x="143" y="0"/>
                  </a:moveTo>
                  <a:lnTo>
                    <a:pt x="181" y="58"/>
                  </a:lnTo>
                  <a:lnTo>
                    <a:pt x="0" y="134"/>
                  </a:lnTo>
                  <a:lnTo>
                    <a:pt x="1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268A672B-BA49-7C30-D584-9EDE18358475}"/>
                </a:ext>
              </a:extLst>
            </p:cNvPr>
            <p:cNvSpPr>
              <a:spLocks/>
            </p:cNvSpPr>
            <p:nvPr/>
          </p:nvSpPr>
          <p:spPr bwMode="auto">
            <a:xfrm>
              <a:off x="3549650" y="2398713"/>
              <a:ext cx="273050" cy="90488"/>
            </a:xfrm>
            <a:custGeom>
              <a:avLst/>
              <a:gdLst>
                <a:gd name="T0" fmla="*/ 172 w 172"/>
                <a:gd name="T1" fmla="*/ 19 h 57"/>
                <a:gd name="T2" fmla="*/ 163 w 172"/>
                <a:gd name="T3" fmla="*/ 57 h 57"/>
                <a:gd name="T4" fmla="*/ 0 w 172"/>
                <a:gd name="T5" fmla="*/ 0 h 57"/>
                <a:gd name="T6" fmla="*/ 172 w 172"/>
                <a:gd name="T7" fmla="*/ 19 h 57"/>
              </a:gdLst>
              <a:ahLst/>
              <a:cxnLst>
                <a:cxn ang="0">
                  <a:pos x="T0" y="T1"/>
                </a:cxn>
                <a:cxn ang="0">
                  <a:pos x="T2" y="T3"/>
                </a:cxn>
                <a:cxn ang="0">
                  <a:pos x="T4" y="T5"/>
                </a:cxn>
                <a:cxn ang="0">
                  <a:pos x="T6" y="T7"/>
                </a:cxn>
              </a:cxnLst>
              <a:rect l="0" t="0" r="r" b="b"/>
              <a:pathLst>
                <a:path w="172" h="57">
                  <a:moveTo>
                    <a:pt x="172" y="19"/>
                  </a:moveTo>
                  <a:lnTo>
                    <a:pt x="163" y="57"/>
                  </a:lnTo>
                  <a:lnTo>
                    <a:pt x="0" y="0"/>
                  </a:lnTo>
                  <a:lnTo>
                    <a:pt x="17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A1B89BD6-BE9C-2C6C-8D22-8883E22FE04E}"/>
                </a:ext>
              </a:extLst>
            </p:cNvPr>
            <p:cNvSpPr>
              <a:spLocks/>
            </p:cNvSpPr>
            <p:nvPr/>
          </p:nvSpPr>
          <p:spPr bwMode="auto">
            <a:xfrm>
              <a:off x="884238" y="2644775"/>
              <a:ext cx="2152650" cy="504825"/>
            </a:xfrm>
            <a:custGeom>
              <a:avLst/>
              <a:gdLst>
                <a:gd name="T0" fmla="*/ 5 w 1356"/>
                <a:gd name="T1" fmla="*/ 216 h 318"/>
                <a:gd name="T2" fmla="*/ 45 w 1356"/>
                <a:gd name="T3" fmla="*/ 218 h 318"/>
                <a:gd name="T4" fmla="*/ 115 w 1356"/>
                <a:gd name="T5" fmla="*/ 222 h 318"/>
                <a:gd name="T6" fmla="*/ 205 w 1356"/>
                <a:gd name="T7" fmla="*/ 229 h 318"/>
                <a:gd name="T8" fmla="*/ 306 w 1356"/>
                <a:gd name="T9" fmla="*/ 241 h 318"/>
                <a:gd name="T10" fmla="*/ 407 w 1356"/>
                <a:gd name="T11" fmla="*/ 255 h 318"/>
                <a:gd name="T12" fmla="*/ 499 w 1356"/>
                <a:gd name="T13" fmla="*/ 276 h 318"/>
                <a:gd name="T14" fmla="*/ 570 w 1356"/>
                <a:gd name="T15" fmla="*/ 302 h 318"/>
                <a:gd name="T16" fmla="*/ 597 w 1356"/>
                <a:gd name="T17" fmla="*/ 316 h 318"/>
                <a:gd name="T18" fmla="*/ 602 w 1356"/>
                <a:gd name="T19" fmla="*/ 312 h 318"/>
                <a:gd name="T20" fmla="*/ 615 w 1356"/>
                <a:gd name="T21" fmla="*/ 303 h 318"/>
                <a:gd name="T22" fmla="*/ 633 w 1356"/>
                <a:gd name="T23" fmla="*/ 290 h 318"/>
                <a:gd name="T24" fmla="*/ 657 w 1356"/>
                <a:gd name="T25" fmla="*/ 275 h 318"/>
                <a:gd name="T26" fmla="*/ 686 w 1356"/>
                <a:gd name="T27" fmla="*/ 256 h 318"/>
                <a:gd name="T28" fmla="*/ 722 w 1356"/>
                <a:gd name="T29" fmla="*/ 236 h 318"/>
                <a:gd name="T30" fmla="*/ 764 w 1356"/>
                <a:gd name="T31" fmla="*/ 215 h 318"/>
                <a:gd name="T32" fmla="*/ 812 w 1356"/>
                <a:gd name="T33" fmla="*/ 192 h 318"/>
                <a:gd name="T34" fmla="*/ 865 w 1356"/>
                <a:gd name="T35" fmla="*/ 169 h 318"/>
                <a:gd name="T36" fmla="*/ 925 w 1356"/>
                <a:gd name="T37" fmla="*/ 147 h 318"/>
                <a:gd name="T38" fmla="*/ 991 w 1356"/>
                <a:gd name="T39" fmla="*/ 126 h 318"/>
                <a:gd name="T40" fmla="*/ 1062 w 1356"/>
                <a:gd name="T41" fmla="*/ 107 h 318"/>
                <a:gd name="T42" fmla="*/ 1139 w 1356"/>
                <a:gd name="T43" fmla="*/ 89 h 318"/>
                <a:gd name="T44" fmla="*/ 1221 w 1356"/>
                <a:gd name="T45" fmla="*/ 74 h 318"/>
                <a:gd name="T46" fmla="*/ 1310 w 1356"/>
                <a:gd name="T47" fmla="*/ 64 h 318"/>
                <a:gd name="T48" fmla="*/ 1172 w 1356"/>
                <a:gd name="T49" fmla="*/ 0 h 318"/>
                <a:gd name="T50" fmla="*/ 1161 w 1356"/>
                <a:gd name="T51" fmla="*/ 1 h 318"/>
                <a:gd name="T52" fmla="*/ 1128 w 1356"/>
                <a:gd name="T53" fmla="*/ 5 h 318"/>
                <a:gd name="T54" fmla="*/ 1075 w 1356"/>
                <a:gd name="T55" fmla="*/ 17 h 318"/>
                <a:gd name="T56" fmla="*/ 1006 w 1356"/>
                <a:gd name="T57" fmla="*/ 37 h 318"/>
                <a:gd name="T58" fmla="*/ 923 w 1356"/>
                <a:gd name="T59" fmla="*/ 69 h 318"/>
                <a:gd name="T60" fmla="*/ 826 w 1356"/>
                <a:gd name="T61" fmla="*/ 115 h 318"/>
                <a:gd name="T62" fmla="*/ 720 w 1356"/>
                <a:gd name="T63" fmla="*/ 178 h 318"/>
                <a:gd name="T64" fmla="*/ 606 w 1356"/>
                <a:gd name="T65" fmla="*/ 261 h 318"/>
                <a:gd name="T66" fmla="*/ 592 w 1356"/>
                <a:gd name="T67" fmla="*/ 255 h 318"/>
                <a:gd name="T68" fmla="*/ 554 w 1356"/>
                <a:gd name="T69" fmla="*/ 241 h 318"/>
                <a:gd name="T70" fmla="*/ 494 w 1356"/>
                <a:gd name="T71" fmla="*/ 221 h 318"/>
                <a:gd name="T72" fmla="*/ 416 w 1356"/>
                <a:gd name="T73" fmla="*/ 202 h 318"/>
                <a:gd name="T74" fmla="*/ 325 w 1356"/>
                <a:gd name="T75" fmla="*/ 187 h 318"/>
                <a:gd name="T76" fmla="*/ 222 w 1356"/>
                <a:gd name="T77" fmla="*/ 182 h 318"/>
                <a:gd name="T78" fmla="*/ 113 w 1356"/>
                <a:gd name="T79" fmla="*/ 190 h 318"/>
                <a:gd name="T80" fmla="*/ 0 w 1356"/>
                <a:gd name="T81" fmla="*/ 21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6" h="318">
                  <a:moveTo>
                    <a:pt x="0" y="216"/>
                  </a:moveTo>
                  <a:lnTo>
                    <a:pt x="5" y="216"/>
                  </a:lnTo>
                  <a:lnTo>
                    <a:pt x="21" y="217"/>
                  </a:lnTo>
                  <a:lnTo>
                    <a:pt x="45" y="218"/>
                  </a:lnTo>
                  <a:lnTo>
                    <a:pt x="77" y="219"/>
                  </a:lnTo>
                  <a:lnTo>
                    <a:pt x="115" y="222"/>
                  </a:lnTo>
                  <a:lnTo>
                    <a:pt x="158" y="225"/>
                  </a:lnTo>
                  <a:lnTo>
                    <a:pt x="205" y="229"/>
                  </a:lnTo>
                  <a:lnTo>
                    <a:pt x="255" y="234"/>
                  </a:lnTo>
                  <a:lnTo>
                    <a:pt x="306" y="241"/>
                  </a:lnTo>
                  <a:lnTo>
                    <a:pt x="358" y="247"/>
                  </a:lnTo>
                  <a:lnTo>
                    <a:pt x="407" y="255"/>
                  </a:lnTo>
                  <a:lnTo>
                    <a:pt x="455" y="265"/>
                  </a:lnTo>
                  <a:lnTo>
                    <a:pt x="499" y="276"/>
                  </a:lnTo>
                  <a:lnTo>
                    <a:pt x="537" y="288"/>
                  </a:lnTo>
                  <a:lnTo>
                    <a:pt x="570" y="302"/>
                  </a:lnTo>
                  <a:lnTo>
                    <a:pt x="596" y="318"/>
                  </a:lnTo>
                  <a:lnTo>
                    <a:pt x="597" y="316"/>
                  </a:lnTo>
                  <a:lnTo>
                    <a:pt x="599" y="315"/>
                  </a:lnTo>
                  <a:lnTo>
                    <a:pt x="602" y="312"/>
                  </a:lnTo>
                  <a:lnTo>
                    <a:pt x="608" y="308"/>
                  </a:lnTo>
                  <a:lnTo>
                    <a:pt x="615" y="303"/>
                  </a:lnTo>
                  <a:lnTo>
                    <a:pt x="623" y="297"/>
                  </a:lnTo>
                  <a:lnTo>
                    <a:pt x="633" y="290"/>
                  </a:lnTo>
                  <a:lnTo>
                    <a:pt x="644" y="282"/>
                  </a:lnTo>
                  <a:lnTo>
                    <a:pt x="657" y="275"/>
                  </a:lnTo>
                  <a:lnTo>
                    <a:pt x="670" y="265"/>
                  </a:lnTo>
                  <a:lnTo>
                    <a:pt x="686" y="256"/>
                  </a:lnTo>
                  <a:lnTo>
                    <a:pt x="704" y="246"/>
                  </a:lnTo>
                  <a:lnTo>
                    <a:pt x="722" y="236"/>
                  </a:lnTo>
                  <a:lnTo>
                    <a:pt x="742" y="225"/>
                  </a:lnTo>
                  <a:lnTo>
                    <a:pt x="764" y="215"/>
                  </a:lnTo>
                  <a:lnTo>
                    <a:pt x="788" y="203"/>
                  </a:lnTo>
                  <a:lnTo>
                    <a:pt x="812" y="192"/>
                  </a:lnTo>
                  <a:lnTo>
                    <a:pt x="838" y="181"/>
                  </a:lnTo>
                  <a:lnTo>
                    <a:pt x="865" y="169"/>
                  </a:lnTo>
                  <a:lnTo>
                    <a:pt x="895" y="158"/>
                  </a:lnTo>
                  <a:lnTo>
                    <a:pt x="925" y="147"/>
                  </a:lnTo>
                  <a:lnTo>
                    <a:pt x="957" y="137"/>
                  </a:lnTo>
                  <a:lnTo>
                    <a:pt x="991" y="126"/>
                  </a:lnTo>
                  <a:lnTo>
                    <a:pt x="1026" y="116"/>
                  </a:lnTo>
                  <a:lnTo>
                    <a:pt x="1062" y="107"/>
                  </a:lnTo>
                  <a:lnTo>
                    <a:pt x="1099" y="98"/>
                  </a:lnTo>
                  <a:lnTo>
                    <a:pt x="1139" y="89"/>
                  </a:lnTo>
                  <a:lnTo>
                    <a:pt x="1179" y="82"/>
                  </a:lnTo>
                  <a:lnTo>
                    <a:pt x="1221" y="74"/>
                  </a:lnTo>
                  <a:lnTo>
                    <a:pt x="1265" y="69"/>
                  </a:lnTo>
                  <a:lnTo>
                    <a:pt x="1310" y="64"/>
                  </a:lnTo>
                  <a:lnTo>
                    <a:pt x="1356" y="60"/>
                  </a:lnTo>
                  <a:lnTo>
                    <a:pt x="1172" y="0"/>
                  </a:lnTo>
                  <a:lnTo>
                    <a:pt x="1169" y="0"/>
                  </a:lnTo>
                  <a:lnTo>
                    <a:pt x="1161" y="1"/>
                  </a:lnTo>
                  <a:lnTo>
                    <a:pt x="1146" y="2"/>
                  </a:lnTo>
                  <a:lnTo>
                    <a:pt x="1128" y="5"/>
                  </a:lnTo>
                  <a:lnTo>
                    <a:pt x="1104" y="10"/>
                  </a:lnTo>
                  <a:lnTo>
                    <a:pt x="1075" y="17"/>
                  </a:lnTo>
                  <a:lnTo>
                    <a:pt x="1043" y="26"/>
                  </a:lnTo>
                  <a:lnTo>
                    <a:pt x="1006" y="37"/>
                  </a:lnTo>
                  <a:lnTo>
                    <a:pt x="966" y="52"/>
                  </a:lnTo>
                  <a:lnTo>
                    <a:pt x="923" y="69"/>
                  </a:lnTo>
                  <a:lnTo>
                    <a:pt x="876" y="90"/>
                  </a:lnTo>
                  <a:lnTo>
                    <a:pt x="826" y="115"/>
                  </a:lnTo>
                  <a:lnTo>
                    <a:pt x="774" y="144"/>
                  </a:lnTo>
                  <a:lnTo>
                    <a:pt x="720" y="178"/>
                  </a:lnTo>
                  <a:lnTo>
                    <a:pt x="663" y="217"/>
                  </a:lnTo>
                  <a:lnTo>
                    <a:pt x="606" y="261"/>
                  </a:lnTo>
                  <a:lnTo>
                    <a:pt x="602" y="260"/>
                  </a:lnTo>
                  <a:lnTo>
                    <a:pt x="592" y="255"/>
                  </a:lnTo>
                  <a:lnTo>
                    <a:pt x="575" y="249"/>
                  </a:lnTo>
                  <a:lnTo>
                    <a:pt x="554" y="241"/>
                  </a:lnTo>
                  <a:lnTo>
                    <a:pt x="527" y="230"/>
                  </a:lnTo>
                  <a:lnTo>
                    <a:pt x="494" y="221"/>
                  </a:lnTo>
                  <a:lnTo>
                    <a:pt x="457" y="211"/>
                  </a:lnTo>
                  <a:lnTo>
                    <a:pt x="416" y="202"/>
                  </a:lnTo>
                  <a:lnTo>
                    <a:pt x="372" y="194"/>
                  </a:lnTo>
                  <a:lnTo>
                    <a:pt x="325" y="187"/>
                  </a:lnTo>
                  <a:lnTo>
                    <a:pt x="275" y="183"/>
                  </a:lnTo>
                  <a:lnTo>
                    <a:pt x="222" y="182"/>
                  </a:lnTo>
                  <a:lnTo>
                    <a:pt x="168" y="184"/>
                  </a:lnTo>
                  <a:lnTo>
                    <a:pt x="113" y="190"/>
                  </a:lnTo>
                  <a:lnTo>
                    <a:pt x="56" y="200"/>
                  </a:lnTo>
                  <a:lnTo>
                    <a:pt x="0"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2CE38C98-102B-2EAE-F290-0B448B08644D}"/>
                </a:ext>
              </a:extLst>
            </p:cNvPr>
            <p:cNvSpPr>
              <a:spLocks/>
            </p:cNvSpPr>
            <p:nvPr/>
          </p:nvSpPr>
          <p:spPr bwMode="auto">
            <a:xfrm>
              <a:off x="2239963" y="2625725"/>
              <a:ext cx="1069975" cy="555625"/>
            </a:xfrm>
            <a:custGeom>
              <a:avLst/>
              <a:gdLst>
                <a:gd name="T0" fmla="*/ 250 w 674"/>
                <a:gd name="T1" fmla="*/ 283 h 350"/>
                <a:gd name="T2" fmla="*/ 186 w 674"/>
                <a:gd name="T3" fmla="*/ 328 h 350"/>
                <a:gd name="T4" fmla="*/ 133 w 674"/>
                <a:gd name="T5" fmla="*/ 348 h 350"/>
                <a:gd name="T6" fmla="*/ 88 w 674"/>
                <a:gd name="T7" fmla="*/ 348 h 350"/>
                <a:gd name="T8" fmla="*/ 53 w 674"/>
                <a:gd name="T9" fmla="*/ 334 h 350"/>
                <a:gd name="T10" fmla="*/ 27 w 674"/>
                <a:gd name="T11" fmla="*/ 315 h 350"/>
                <a:gd name="T12" fmla="*/ 10 w 674"/>
                <a:gd name="T13" fmla="*/ 294 h 350"/>
                <a:gd name="T14" fmla="*/ 1 w 674"/>
                <a:gd name="T15" fmla="*/ 282 h 350"/>
                <a:gd name="T16" fmla="*/ 29 w 674"/>
                <a:gd name="T17" fmla="*/ 282 h 350"/>
                <a:gd name="T18" fmla="*/ 82 w 674"/>
                <a:gd name="T19" fmla="*/ 276 h 350"/>
                <a:gd name="T20" fmla="*/ 128 w 674"/>
                <a:gd name="T21" fmla="*/ 261 h 350"/>
                <a:gd name="T22" fmla="*/ 166 w 674"/>
                <a:gd name="T23" fmla="*/ 239 h 350"/>
                <a:gd name="T24" fmla="*/ 196 w 674"/>
                <a:gd name="T25" fmla="*/ 213 h 350"/>
                <a:gd name="T26" fmla="*/ 219 w 674"/>
                <a:gd name="T27" fmla="*/ 189 h 350"/>
                <a:gd name="T28" fmla="*/ 234 w 674"/>
                <a:gd name="T29" fmla="*/ 169 h 350"/>
                <a:gd name="T30" fmla="*/ 242 w 674"/>
                <a:gd name="T31" fmla="*/ 156 h 350"/>
                <a:gd name="T32" fmla="*/ 246 w 674"/>
                <a:gd name="T33" fmla="*/ 156 h 350"/>
                <a:gd name="T34" fmla="*/ 273 w 674"/>
                <a:gd name="T35" fmla="*/ 161 h 350"/>
                <a:gd name="T36" fmla="*/ 318 w 674"/>
                <a:gd name="T37" fmla="*/ 168 h 350"/>
                <a:gd name="T38" fmla="*/ 376 w 674"/>
                <a:gd name="T39" fmla="*/ 169 h 350"/>
                <a:gd name="T40" fmla="*/ 438 w 674"/>
                <a:gd name="T41" fmla="*/ 162 h 350"/>
                <a:gd name="T42" fmla="*/ 497 w 674"/>
                <a:gd name="T43" fmla="*/ 142 h 350"/>
                <a:gd name="T44" fmla="*/ 545 w 674"/>
                <a:gd name="T45" fmla="*/ 103 h 350"/>
                <a:gd name="T46" fmla="*/ 575 w 674"/>
                <a:gd name="T47" fmla="*/ 41 h 350"/>
                <a:gd name="T48" fmla="*/ 584 w 674"/>
                <a:gd name="T49" fmla="*/ 3 h 350"/>
                <a:gd name="T50" fmla="*/ 602 w 674"/>
                <a:gd name="T51" fmla="*/ 17 h 350"/>
                <a:gd name="T52" fmla="*/ 631 w 674"/>
                <a:gd name="T53" fmla="*/ 43 h 350"/>
                <a:gd name="T54" fmla="*/ 658 w 674"/>
                <a:gd name="T55" fmla="*/ 77 h 350"/>
                <a:gd name="T56" fmla="*/ 674 w 674"/>
                <a:gd name="T57" fmla="*/ 116 h 350"/>
                <a:gd name="T58" fmla="*/ 668 w 674"/>
                <a:gd name="T59" fmla="*/ 153 h 350"/>
                <a:gd name="T60" fmla="*/ 631 w 674"/>
                <a:gd name="T61" fmla="*/ 187 h 350"/>
                <a:gd name="T62" fmla="*/ 551 w 674"/>
                <a:gd name="T63" fmla="*/ 214 h 350"/>
                <a:gd name="T64" fmla="*/ 490 w 674"/>
                <a:gd name="T65" fmla="*/ 223 h 350"/>
                <a:gd name="T66" fmla="*/ 476 w 674"/>
                <a:gd name="T67" fmla="*/ 222 h 350"/>
                <a:gd name="T68" fmla="*/ 452 w 674"/>
                <a:gd name="T69" fmla="*/ 221 h 350"/>
                <a:gd name="T70" fmla="*/ 419 w 674"/>
                <a:gd name="T71" fmla="*/ 221 h 350"/>
                <a:gd name="T72" fmla="*/ 384 w 674"/>
                <a:gd name="T73" fmla="*/ 222 h 350"/>
                <a:gd name="T74" fmla="*/ 349 w 674"/>
                <a:gd name="T75" fmla="*/ 225 h 350"/>
                <a:gd name="T76" fmla="*/ 317 w 674"/>
                <a:gd name="T77" fmla="*/ 232 h 350"/>
                <a:gd name="T78" fmla="*/ 292 w 674"/>
                <a:gd name="T79" fmla="*/ 24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4" h="350">
                  <a:moveTo>
                    <a:pt x="285" y="249"/>
                  </a:moveTo>
                  <a:lnTo>
                    <a:pt x="250" y="283"/>
                  </a:lnTo>
                  <a:lnTo>
                    <a:pt x="217" y="310"/>
                  </a:lnTo>
                  <a:lnTo>
                    <a:pt x="186" y="328"/>
                  </a:lnTo>
                  <a:lnTo>
                    <a:pt x="158" y="341"/>
                  </a:lnTo>
                  <a:lnTo>
                    <a:pt x="133" y="348"/>
                  </a:lnTo>
                  <a:lnTo>
                    <a:pt x="110" y="350"/>
                  </a:lnTo>
                  <a:lnTo>
                    <a:pt x="88" y="348"/>
                  </a:lnTo>
                  <a:lnTo>
                    <a:pt x="70" y="342"/>
                  </a:lnTo>
                  <a:lnTo>
                    <a:pt x="53" y="334"/>
                  </a:lnTo>
                  <a:lnTo>
                    <a:pt x="40" y="325"/>
                  </a:lnTo>
                  <a:lnTo>
                    <a:pt x="27" y="315"/>
                  </a:lnTo>
                  <a:lnTo>
                    <a:pt x="17" y="305"/>
                  </a:lnTo>
                  <a:lnTo>
                    <a:pt x="10" y="294"/>
                  </a:lnTo>
                  <a:lnTo>
                    <a:pt x="5" y="287"/>
                  </a:lnTo>
                  <a:lnTo>
                    <a:pt x="1" y="282"/>
                  </a:lnTo>
                  <a:lnTo>
                    <a:pt x="0" y="280"/>
                  </a:lnTo>
                  <a:lnTo>
                    <a:pt x="29" y="282"/>
                  </a:lnTo>
                  <a:lnTo>
                    <a:pt x="57" y="281"/>
                  </a:lnTo>
                  <a:lnTo>
                    <a:pt x="82" y="276"/>
                  </a:lnTo>
                  <a:lnTo>
                    <a:pt x="106" y="270"/>
                  </a:lnTo>
                  <a:lnTo>
                    <a:pt x="128" y="261"/>
                  </a:lnTo>
                  <a:lnTo>
                    <a:pt x="148" y="250"/>
                  </a:lnTo>
                  <a:lnTo>
                    <a:pt x="166" y="239"/>
                  </a:lnTo>
                  <a:lnTo>
                    <a:pt x="182" y="225"/>
                  </a:lnTo>
                  <a:lnTo>
                    <a:pt x="196" y="213"/>
                  </a:lnTo>
                  <a:lnTo>
                    <a:pt x="209" y="201"/>
                  </a:lnTo>
                  <a:lnTo>
                    <a:pt x="219" y="189"/>
                  </a:lnTo>
                  <a:lnTo>
                    <a:pt x="228" y="178"/>
                  </a:lnTo>
                  <a:lnTo>
                    <a:pt x="234" y="169"/>
                  </a:lnTo>
                  <a:lnTo>
                    <a:pt x="239" y="162"/>
                  </a:lnTo>
                  <a:lnTo>
                    <a:pt x="242" y="156"/>
                  </a:lnTo>
                  <a:lnTo>
                    <a:pt x="243" y="155"/>
                  </a:lnTo>
                  <a:lnTo>
                    <a:pt x="246" y="156"/>
                  </a:lnTo>
                  <a:lnTo>
                    <a:pt x="256" y="159"/>
                  </a:lnTo>
                  <a:lnTo>
                    <a:pt x="273" y="161"/>
                  </a:lnTo>
                  <a:lnTo>
                    <a:pt x="294" y="164"/>
                  </a:lnTo>
                  <a:lnTo>
                    <a:pt x="318" y="168"/>
                  </a:lnTo>
                  <a:lnTo>
                    <a:pt x="347" y="169"/>
                  </a:lnTo>
                  <a:lnTo>
                    <a:pt x="376" y="169"/>
                  </a:lnTo>
                  <a:lnTo>
                    <a:pt x="408" y="168"/>
                  </a:lnTo>
                  <a:lnTo>
                    <a:pt x="438" y="162"/>
                  </a:lnTo>
                  <a:lnTo>
                    <a:pt x="468" y="154"/>
                  </a:lnTo>
                  <a:lnTo>
                    <a:pt x="497" y="142"/>
                  </a:lnTo>
                  <a:lnTo>
                    <a:pt x="523" y="125"/>
                  </a:lnTo>
                  <a:lnTo>
                    <a:pt x="545" y="103"/>
                  </a:lnTo>
                  <a:lnTo>
                    <a:pt x="562" y="75"/>
                  </a:lnTo>
                  <a:lnTo>
                    <a:pt x="575" y="41"/>
                  </a:lnTo>
                  <a:lnTo>
                    <a:pt x="580" y="0"/>
                  </a:lnTo>
                  <a:lnTo>
                    <a:pt x="584" y="3"/>
                  </a:lnTo>
                  <a:lnTo>
                    <a:pt x="590" y="8"/>
                  </a:lnTo>
                  <a:lnTo>
                    <a:pt x="602" y="17"/>
                  </a:lnTo>
                  <a:lnTo>
                    <a:pt x="616" y="30"/>
                  </a:lnTo>
                  <a:lnTo>
                    <a:pt x="631" y="43"/>
                  </a:lnTo>
                  <a:lnTo>
                    <a:pt x="645" y="60"/>
                  </a:lnTo>
                  <a:lnTo>
                    <a:pt x="658" y="77"/>
                  </a:lnTo>
                  <a:lnTo>
                    <a:pt x="668" y="97"/>
                  </a:lnTo>
                  <a:lnTo>
                    <a:pt x="674" y="116"/>
                  </a:lnTo>
                  <a:lnTo>
                    <a:pt x="674" y="134"/>
                  </a:lnTo>
                  <a:lnTo>
                    <a:pt x="668" y="153"/>
                  </a:lnTo>
                  <a:lnTo>
                    <a:pt x="654" y="171"/>
                  </a:lnTo>
                  <a:lnTo>
                    <a:pt x="631" y="187"/>
                  </a:lnTo>
                  <a:lnTo>
                    <a:pt x="597" y="202"/>
                  </a:lnTo>
                  <a:lnTo>
                    <a:pt x="551" y="214"/>
                  </a:lnTo>
                  <a:lnTo>
                    <a:pt x="492" y="223"/>
                  </a:lnTo>
                  <a:lnTo>
                    <a:pt x="490" y="223"/>
                  </a:lnTo>
                  <a:lnTo>
                    <a:pt x="484" y="223"/>
                  </a:lnTo>
                  <a:lnTo>
                    <a:pt x="476" y="222"/>
                  </a:lnTo>
                  <a:lnTo>
                    <a:pt x="465" y="222"/>
                  </a:lnTo>
                  <a:lnTo>
                    <a:pt x="452" y="221"/>
                  </a:lnTo>
                  <a:lnTo>
                    <a:pt x="436" y="221"/>
                  </a:lnTo>
                  <a:lnTo>
                    <a:pt x="419" y="221"/>
                  </a:lnTo>
                  <a:lnTo>
                    <a:pt x="402" y="221"/>
                  </a:lnTo>
                  <a:lnTo>
                    <a:pt x="384" y="222"/>
                  </a:lnTo>
                  <a:lnTo>
                    <a:pt x="366" y="223"/>
                  </a:lnTo>
                  <a:lnTo>
                    <a:pt x="349" y="225"/>
                  </a:lnTo>
                  <a:lnTo>
                    <a:pt x="332" y="229"/>
                  </a:lnTo>
                  <a:lnTo>
                    <a:pt x="317" y="232"/>
                  </a:lnTo>
                  <a:lnTo>
                    <a:pt x="304" y="237"/>
                  </a:lnTo>
                  <a:lnTo>
                    <a:pt x="292" y="242"/>
                  </a:lnTo>
                  <a:lnTo>
                    <a:pt x="285" y="2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ADD195D8-5854-0870-4D58-95C7CD422FD9}"/>
                </a:ext>
              </a:extLst>
            </p:cNvPr>
            <p:cNvSpPr>
              <a:spLocks/>
            </p:cNvSpPr>
            <p:nvPr/>
          </p:nvSpPr>
          <p:spPr bwMode="auto">
            <a:xfrm>
              <a:off x="1466850" y="3063875"/>
              <a:ext cx="752475" cy="379413"/>
            </a:xfrm>
            <a:custGeom>
              <a:avLst/>
              <a:gdLst>
                <a:gd name="T0" fmla="*/ 454 w 474"/>
                <a:gd name="T1" fmla="*/ 3 h 239"/>
                <a:gd name="T2" fmla="*/ 450 w 474"/>
                <a:gd name="T3" fmla="*/ 17 h 239"/>
                <a:gd name="T4" fmla="*/ 441 w 474"/>
                <a:gd name="T5" fmla="*/ 41 h 239"/>
                <a:gd name="T6" fmla="*/ 424 w 474"/>
                <a:gd name="T7" fmla="*/ 67 h 239"/>
                <a:gd name="T8" fmla="*/ 398 w 474"/>
                <a:gd name="T9" fmla="*/ 92 h 239"/>
                <a:gd name="T10" fmla="*/ 361 w 474"/>
                <a:gd name="T11" fmla="*/ 109 h 239"/>
                <a:gd name="T12" fmla="*/ 312 w 474"/>
                <a:gd name="T13" fmla="*/ 112 h 239"/>
                <a:gd name="T14" fmla="*/ 248 w 474"/>
                <a:gd name="T15" fmla="*/ 96 h 239"/>
                <a:gd name="T16" fmla="*/ 208 w 474"/>
                <a:gd name="T17" fmla="*/ 81 h 239"/>
                <a:gd name="T18" fmla="*/ 196 w 474"/>
                <a:gd name="T19" fmla="*/ 92 h 239"/>
                <a:gd name="T20" fmla="*/ 173 w 474"/>
                <a:gd name="T21" fmla="*/ 110 h 239"/>
                <a:gd name="T22" fmla="*/ 145 w 474"/>
                <a:gd name="T23" fmla="*/ 127 h 239"/>
                <a:gd name="T24" fmla="*/ 112 w 474"/>
                <a:gd name="T25" fmla="*/ 141 h 239"/>
                <a:gd name="T26" fmla="*/ 81 w 474"/>
                <a:gd name="T27" fmla="*/ 143 h 239"/>
                <a:gd name="T28" fmla="*/ 51 w 474"/>
                <a:gd name="T29" fmla="*/ 129 h 239"/>
                <a:gd name="T30" fmla="*/ 28 w 474"/>
                <a:gd name="T31" fmla="*/ 94 h 239"/>
                <a:gd name="T32" fmla="*/ 19 w 474"/>
                <a:gd name="T33" fmla="*/ 70 h 239"/>
                <a:gd name="T34" fmla="*/ 11 w 474"/>
                <a:gd name="T35" fmla="*/ 94 h 239"/>
                <a:gd name="T36" fmla="*/ 2 w 474"/>
                <a:gd name="T37" fmla="*/ 132 h 239"/>
                <a:gd name="T38" fmla="*/ 0 w 474"/>
                <a:gd name="T39" fmla="*/ 175 h 239"/>
                <a:gd name="T40" fmla="*/ 11 w 474"/>
                <a:gd name="T41" fmla="*/ 212 h 239"/>
                <a:gd name="T42" fmla="*/ 42 w 474"/>
                <a:gd name="T43" fmla="*/ 236 h 239"/>
                <a:gd name="T44" fmla="*/ 103 w 474"/>
                <a:gd name="T45" fmla="*/ 234 h 239"/>
                <a:gd name="T46" fmla="*/ 198 w 474"/>
                <a:gd name="T47" fmla="*/ 201 h 239"/>
                <a:gd name="T48" fmla="*/ 265 w 474"/>
                <a:gd name="T49" fmla="*/ 169 h 239"/>
                <a:gd name="T50" fmla="*/ 287 w 474"/>
                <a:gd name="T51" fmla="*/ 173 h 239"/>
                <a:gd name="T52" fmla="*/ 326 w 474"/>
                <a:gd name="T53" fmla="*/ 178 h 239"/>
                <a:gd name="T54" fmla="*/ 371 w 474"/>
                <a:gd name="T55" fmla="*/ 179 h 239"/>
                <a:gd name="T56" fmla="*/ 416 w 474"/>
                <a:gd name="T57" fmla="*/ 170 h 239"/>
                <a:gd name="T58" fmla="*/ 452 w 474"/>
                <a:gd name="T59" fmla="*/ 147 h 239"/>
                <a:gd name="T60" fmla="*/ 472 w 474"/>
                <a:gd name="T61" fmla="*/ 107 h 239"/>
                <a:gd name="T62" fmla="*/ 468 w 474"/>
                <a:gd name="T63" fmla="*/ 4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4" h="239">
                  <a:moveTo>
                    <a:pt x="454" y="0"/>
                  </a:moveTo>
                  <a:lnTo>
                    <a:pt x="454" y="3"/>
                  </a:lnTo>
                  <a:lnTo>
                    <a:pt x="452" y="8"/>
                  </a:lnTo>
                  <a:lnTo>
                    <a:pt x="450" y="17"/>
                  </a:lnTo>
                  <a:lnTo>
                    <a:pt x="446" y="27"/>
                  </a:lnTo>
                  <a:lnTo>
                    <a:pt x="441" y="41"/>
                  </a:lnTo>
                  <a:lnTo>
                    <a:pt x="433" y="54"/>
                  </a:lnTo>
                  <a:lnTo>
                    <a:pt x="424" y="67"/>
                  </a:lnTo>
                  <a:lnTo>
                    <a:pt x="413" y="81"/>
                  </a:lnTo>
                  <a:lnTo>
                    <a:pt x="398" y="92"/>
                  </a:lnTo>
                  <a:lnTo>
                    <a:pt x="381" y="102"/>
                  </a:lnTo>
                  <a:lnTo>
                    <a:pt x="361" y="109"/>
                  </a:lnTo>
                  <a:lnTo>
                    <a:pt x="338" y="113"/>
                  </a:lnTo>
                  <a:lnTo>
                    <a:pt x="312" y="112"/>
                  </a:lnTo>
                  <a:lnTo>
                    <a:pt x="282" y="108"/>
                  </a:lnTo>
                  <a:lnTo>
                    <a:pt x="248" y="96"/>
                  </a:lnTo>
                  <a:lnTo>
                    <a:pt x="211" y="80"/>
                  </a:lnTo>
                  <a:lnTo>
                    <a:pt x="208" y="81"/>
                  </a:lnTo>
                  <a:lnTo>
                    <a:pt x="204" y="85"/>
                  </a:lnTo>
                  <a:lnTo>
                    <a:pt x="196" y="92"/>
                  </a:lnTo>
                  <a:lnTo>
                    <a:pt x="186" y="101"/>
                  </a:lnTo>
                  <a:lnTo>
                    <a:pt x="173" y="110"/>
                  </a:lnTo>
                  <a:lnTo>
                    <a:pt x="160" y="119"/>
                  </a:lnTo>
                  <a:lnTo>
                    <a:pt x="145" y="127"/>
                  </a:lnTo>
                  <a:lnTo>
                    <a:pt x="129" y="135"/>
                  </a:lnTo>
                  <a:lnTo>
                    <a:pt x="112" y="141"/>
                  </a:lnTo>
                  <a:lnTo>
                    <a:pt x="97" y="143"/>
                  </a:lnTo>
                  <a:lnTo>
                    <a:pt x="81" y="143"/>
                  </a:lnTo>
                  <a:lnTo>
                    <a:pt x="65" y="138"/>
                  </a:lnTo>
                  <a:lnTo>
                    <a:pt x="51" y="129"/>
                  </a:lnTo>
                  <a:lnTo>
                    <a:pt x="39" y="115"/>
                  </a:lnTo>
                  <a:lnTo>
                    <a:pt x="28" y="94"/>
                  </a:lnTo>
                  <a:lnTo>
                    <a:pt x="20" y="67"/>
                  </a:lnTo>
                  <a:lnTo>
                    <a:pt x="19" y="70"/>
                  </a:lnTo>
                  <a:lnTo>
                    <a:pt x="15" y="80"/>
                  </a:lnTo>
                  <a:lnTo>
                    <a:pt x="11" y="94"/>
                  </a:lnTo>
                  <a:lnTo>
                    <a:pt x="6" y="111"/>
                  </a:lnTo>
                  <a:lnTo>
                    <a:pt x="2" y="132"/>
                  </a:lnTo>
                  <a:lnTo>
                    <a:pt x="0" y="153"/>
                  </a:lnTo>
                  <a:lnTo>
                    <a:pt x="0" y="175"/>
                  </a:lnTo>
                  <a:lnTo>
                    <a:pt x="3" y="195"/>
                  </a:lnTo>
                  <a:lnTo>
                    <a:pt x="11" y="212"/>
                  </a:lnTo>
                  <a:lnTo>
                    <a:pt x="23" y="227"/>
                  </a:lnTo>
                  <a:lnTo>
                    <a:pt x="42" y="236"/>
                  </a:lnTo>
                  <a:lnTo>
                    <a:pt x="68" y="239"/>
                  </a:lnTo>
                  <a:lnTo>
                    <a:pt x="103" y="234"/>
                  </a:lnTo>
                  <a:lnTo>
                    <a:pt x="145" y="222"/>
                  </a:lnTo>
                  <a:lnTo>
                    <a:pt x="198" y="201"/>
                  </a:lnTo>
                  <a:lnTo>
                    <a:pt x="261" y="168"/>
                  </a:lnTo>
                  <a:lnTo>
                    <a:pt x="265" y="169"/>
                  </a:lnTo>
                  <a:lnTo>
                    <a:pt x="274" y="170"/>
                  </a:lnTo>
                  <a:lnTo>
                    <a:pt x="287" y="173"/>
                  </a:lnTo>
                  <a:lnTo>
                    <a:pt x="305" y="176"/>
                  </a:lnTo>
                  <a:lnTo>
                    <a:pt x="326" y="178"/>
                  </a:lnTo>
                  <a:lnTo>
                    <a:pt x="348" y="179"/>
                  </a:lnTo>
                  <a:lnTo>
                    <a:pt x="371" y="179"/>
                  </a:lnTo>
                  <a:lnTo>
                    <a:pt x="395" y="176"/>
                  </a:lnTo>
                  <a:lnTo>
                    <a:pt x="416" y="170"/>
                  </a:lnTo>
                  <a:lnTo>
                    <a:pt x="436" y="161"/>
                  </a:lnTo>
                  <a:lnTo>
                    <a:pt x="452" y="147"/>
                  </a:lnTo>
                  <a:lnTo>
                    <a:pt x="466" y="129"/>
                  </a:lnTo>
                  <a:lnTo>
                    <a:pt x="472" y="107"/>
                  </a:lnTo>
                  <a:lnTo>
                    <a:pt x="474" y="77"/>
                  </a:lnTo>
                  <a:lnTo>
                    <a:pt x="468" y="42"/>
                  </a:lnTo>
                  <a:lnTo>
                    <a:pt x="4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3FE6CBF7-E30F-AF41-4C03-C69BB9E4368E}"/>
                </a:ext>
              </a:extLst>
            </p:cNvPr>
            <p:cNvSpPr>
              <a:spLocks/>
            </p:cNvSpPr>
            <p:nvPr/>
          </p:nvSpPr>
          <p:spPr bwMode="auto">
            <a:xfrm>
              <a:off x="787400" y="3078163"/>
              <a:ext cx="665163" cy="350838"/>
            </a:xfrm>
            <a:custGeom>
              <a:avLst/>
              <a:gdLst>
                <a:gd name="T0" fmla="*/ 211 w 419"/>
                <a:gd name="T1" fmla="*/ 2 h 221"/>
                <a:gd name="T2" fmla="*/ 208 w 419"/>
                <a:gd name="T3" fmla="*/ 2 h 221"/>
                <a:gd name="T4" fmla="*/ 198 w 419"/>
                <a:gd name="T5" fmla="*/ 2 h 221"/>
                <a:gd name="T6" fmla="*/ 184 w 419"/>
                <a:gd name="T7" fmla="*/ 0 h 221"/>
                <a:gd name="T8" fmla="*/ 166 w 419"/>
                <a:gd name="T9" fmla="*/ 2 h 221"/>
                <a:gd name="T10" fmla="*/ 144 w 419"/>
                <a:gd name="T11" fmla="*/ 3 h 221"/>
                <a:gd name="T12" fmla="*/ 122 w 419"/>
                <a:gd name="T13" fmla="*/ 6 h 221"/>
                <a:gd name="T14" fmla="*/ 98 w 419"/>
                <a:gd name="T15" fmla="*/ 9 h 221"/>
                <a:gd name="T16" fmla="*/ 75 w 419"/>
                <a:gd name="T17" fmla="*/ 16 h 221"/>
                <a:gd name="T18" fmla="*/ 53 w 419"/>
                <a:gd name="T19" fmla="*/ 24 h 221"/>
                <a:gd name="T20" fmla="*/ 34 w 419"/>
                <a:gd name="T21" fmla="*/ 35 h 221"/>
                <a:gd name="T22" fmla="*/ 18 w 419"/>
                <a:gd name="T23" fmla="*/ 50 h 221"/>
                <a:gd name="T24" fmla="*/ 7 w 419"/>
                <a:gd name="T25" fmla="*/ 68 h 221"/>
                <a:gd name="T26" fmla="*/ 0 w 419"/>
                <a:gd name="T27" fmla="*/ 90 h 221"/>
                <a:gd name="T28" fmla="*/ 1 w 419"/>
                <a:gd name="T29" fmla="*/ 115 h 221"/>
                <a:gd name="T30" fmla="*/ 10 w 419"/>
                <a:gd name="T31" fmla="*/ 144 h 221"/>
                <a:gd name="T32" fmla="*/ 27 w 419"/>
                <a:gd name="T33" fmla="*/ 179 h 221"/>
                <a:gd name="T34" fmla="*/ 43 w 419"/>
                <a:gd name="T35" fmla="*/ 198 h 221"/>
                <a:gd name="T36" fmla="*/ 62 w 419"/>
                <a:gd name="T37" fmla="*/ 212 h 221"/>
                <a:gd name="T38" fmla="*/ 83 w 419"/>
                <a:gd name="T39" fmla="*/ 219 h 221"/>
                <a:gd name="T40" fmla="*/ 109 w 419"/>
                <a:gd name="T41" fmla="*/ 221 h 221"/>
                <a:gd name="T42" fmla="*/ 136 w 419"/>
                <a:gd name="T43" fmla="*/ 219 h 221"/>
                <a:gd name="T44" fmla="*/ 165 w 419"/>
                <a:gd name="T45" fmla="*/ 212 h 221"/>
                <a:gd name="T46" fmla="*/ 195 w 419"/>
                <a:gd name="T47" fmla="*/ 203 h 221"/>
                <a:gd name="T48" fmla="*/ 224 w 419"/>
                <a:gd name="T49" fmla="*/ 190 h 221"/>
                <a:gd name="T50" fmla="*/ 255 w 419"/>
                <a:gd name="T51" fmla="*/ 177 h 221"/>
                <a:gd name="T52" fmla="*/ 284 w 419"/>
                <a:gd name="T53" fmla="*/ 161 h 221"/>
                <a:gd name="T54" fmla="*/ 314 w 419"/>
                <a:gd name="T55" fmla="*/ 145 h 221"/>
                <a:gd name="T56" fmla="*/ 340 w 419"/>
                <a:gd name="T57" fmla="*/ 129 h 221"/>
                <a:gd name="T58" fmla="*/ 364 w 419"/>
                <a:gd name="T59" fmla="*/ 113 h 221"/>
                <a:gd name="T60" fmla="*/ 386 w 419"/>
                <a:gd name="T61" fmla="*/ 99 h 221"/>
                <a:gd name="T62" fmla="*/ 404 w 419"/>
                <a:gd name="T63" fmla="*/ 85 h 221"/>
                <a:gd name="T64" fmla="*/ 419 w 419"/>
                <a:gd name="T65" fmla="*/ 75 h 221"/>
                <a:gd name="T66" fmla="*/ 413 w 419"/>
                <a:gd name="T67" fmla="*/ 77 h 221"/>
                <a:gd name="T68" fmla="*/ 398 w 419"/>
                <a:gd name="T69" fmla="*/ 83 h 221"/>
                <a:gd name="T70" fmla="*/ 375 w 419"/>
                <a:gd name="T71" fmla="*/ 92 h 221"/>
                <a:gd name="T72" fmla="*/ 346 w 419"/>
                <a:gd name="T73" fmla="*/ 102 h 221"/>
                <a:gd name="T74" fmla="*/ 312 w 419"/>
                <a:gd name="T75" fmla="*/ 113 h 221"/>
                <a:gd name="T76" fmla="*/ 277 w 419"/>
                <a:gd name="T77" fmla="*/ 125 h 221"/>
                <a:gd name="T78" fmla="*/ 241 w 419"/>
                <a:gd name="T79" fmla="*/ 135 h 221"/>
                <a:gd name="T80" fmla="*/ 208 w 419"/>
                <a:gd name="T81" fmla="*/ 142 h 221"/>
                <a:gd name="T82" fmla="*/ 177 w 419"/>
                <a:gd name="T83" fmla="*/ 146 h 221"/>
                <a:gd name="T84" fmla="*/ 151 w 419"/>
                <a:gd name="T85" fmla="*/ 146 h 221"/>
                <a:gd name="T86" fmla="*/ 133 w 419"/>
                <a:gd name="T87" fmla="*/ 142 h 221"/>
                <a:gd name="T88" fmla="*/ 123 w 419"/>
                <a:gd name="T89" fmla="*/ 130 h 221"/>
                <a:gd name="T90" fmla="*/ 124 w 419"/>
                <a:gd name="T91" fmla="*/ 111 h 221"/>
                <a:gd name="T92" fmla="*/ 138 w 419"/>
                <a:gd name="T93" fmla="*/ 84 h 221"/>
                <a:gd name="T94" fmla="*/ 166 w 419"/>
                <a:gd name="T95" fmla="*/ 48 h 221"/>
                <a:gd name="T96" fmla="*/ 211 w 419"/>
                <a:gd name="T97" fmla="*/ 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9" h="221">
                  <a:moveTo>
                    <a:pt x="211" y="2"/>
                  </a:moveTo>
                  <a:lnTo>
                    <a:pt x="208" y="2"/>
                  </a:lnTo>
                  <a:lnTo>
                    <a:pt x="198" y="2"/>
                  </a:lnTo>
                  <a:lnTo>
                    <a:pt x="184" y="0"/>
                  </a:lnTo>
                  <a:lnTo>
                    <a:pt x="166" y="2"/>
                  </a:lnTo>
                  <a:lnTo>
                    <a:pt x="144" y="3"/>
                  </a:lnTo>
                  <a:lnTo>
                    <a:pt x="122" y="6"/>
                  </a:lnTo>
                  <a:lnTo>
                    <a:pt x="98" y="9"/>
                  </a:lnTo>
                  <a:lnTo>
                    <a:pt x="75" y="16"/>
                  </a:lnTo>
                  <a:lnTo>
                    <a:pt x="53" y="24"/>
                  </a:lnTo>
                  <a:lnTo>
                    <a:pt x="34" y="35"/>
                  </a:lnTo>
                  <a:lnTo>
                    <a:pt x="18" y="50"/>
                  </a:lnTo>
                  <a:lnTo>
                    <a:pt x="7" y="68"/>
                  </a:lnTo>
                  <a:lnTo>
                    <a:pt x="0" y="90"/>
                  </a:lnTo>
                  <a:lnTo>
                    <a:pt x="1" y="115"/>
                  </a:lnTo>
                  <a:lnTo>
                    <a:pt x="10" y="144"/>
                  </a:lnTo>
                  <a:lnTo>
                    <a:pt x="27" y="179"/>
                  </a:lnTo>
                  <a:lnTo>
                    <a:pt x="43" y="198"/>
                  </a:lnTo>
                  <a:lnTo>
                    <a:pt x="62" y="212"/>
                  </a:lnTo>
                  <a:lnTo>
                    <a:pt x="83" y="219"/>
                  </a:lnTo>
                  <a:lnTo>
                    <a:pt x="109" y="221"/>
                  </a:lnTo>
                  <a:lnTo>
                    <a:pt x="136" y="219"/>
                  </a:lnTo>
                  <a:lnTo>
                    <a:pt x="165" y="212"/>
                  </a:lnTo>
                  <a:lnTo>
                    <a:pt x="195" y="203"/>
                  </a:lnTo>
                  <a:lnTo>
                    <a:pt x="224" y="190"/>
                  </a:lnTo>
                  <a:lnTo>
                    <a:pt x="255" y="177"/>
                  </a:lnTo>
                  <a:lnTo>
                    <a:pt x="284" y="161"/>
                  </a:lnTo>
                  <a:lnTo>
                    <a:pt x="314" y="145"/>
                  </a:lnTo>
                  <a:lnTo>
                    <a:pt x="340" y="129"/>
                  </a:lnTo>
                  <a:lnTo>
                    <a:pt x="364" y="113"/>
                  </a:lnTo>
                  <a:lnTo>
                    <a:pt x="386" y="99"/>
                  </a:lnTo>
                  <a:lnTo>
                    <a:pt x="404" y="85"/>
                  </a:lnTo>
                  <a:lnTo>
                    <a:pt x="419" y="75"/>
                  </a:lnTo>
                  <a:lnTo>
                    <a:pt x="413" y="77"/>
                  </a:lnTo>
                  <a:lnTo>
                    <a:pt x="398" y="83"/>
                  </a:lnTo>
                  <a:lnTo>
                    <a:pt x="375" y="92"/>
                  </a:lnTo>
                  <a:lnTo>
                    <a:pt x="346" y="102"/>
                  </a:lnTo>
                  <a:lnTo>
                    <a:pt x="312" y="113"/>
                  </a:lnTo>
                  <a:lnTo>
                    <a:pt x="277" y="125"/>
                  </a:lnTo>
                  <a:lnTo>
                    <a:pt x="241" y="135"/>
                  </a:lnTo>
                  <a:lnTo>
                    <a:pt x="208" y="142"/>
                  </a:lnTo>
                  <a:lnTo>
                    <a:pt x="177" y="146"/>
                  </a:lnTo>
                  <a:lnTo>
                    <a:pt x="151" y="146"/>
                  </a:lnTo>
                  <a:lnTo>
                    <a:pt x="133" y="142"/>
                  </a:lnTo>
                  <a:lnTo>
                    <a:pt x="123" y="130"/>
                  </a:lnTo>
                  <a:lnTo>
                    <a:pt x="124" y="111"/>
                  </a:lnTo>
                  <a:lnTo>
                    <a:pt x="138" y="84"/>
                  </a:lnTo>
                  <a:lnTo>
                    <a:pt x="166" y="48"/>
                  </a:lnTo>
                  <a:lnTo>
                    <a:pt x="21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337A3D9D-FA90-F8D6-2DE7-47ACD69866DC}"/>
                </a:ext>
              </a:extLst>
            </p:cNvPr>
            <p:cNvSpPr>
              <a:spLocks/>
            </p:cNvSpPr>
            <p:nvPr/>
          </p:nvSpPr>
          <p:spPr bwMode="auto">
            <a:xfrm>
              <a:off x="673100" y="3144838"/>
              <a:ext cx="3062288" cy="1028700"/>
            </a:xfrm>
            <a:custGeom>
              <a:avLst/>
              <a:gdLst>
                <a:gd name="T0" fmla="*/ 1736 w 1929"/>
                <a:gd name="T1" fmla="*/ 95 h 648"/>
                <a:gd name="T2" fmla="*/ 1716 w 1929"/>
                <a:gd name="T3" fmla="*/ 81 h 648"/>
                <a:gd name="T4" fmla="*/ 1677 w 1929"/>
                <a:gd name="T5" fmla="*/ 53 h 648"/>
                <a:gd name="T6" fmla="*/ 1619 w 1929"/>
                <a:gd name="T7" fmla="*/ 19 h 648"/>
                <a:gd name="T8" fmla="*/ 1586 w 1929"/>
                <a:gd name="T9" fmla="*/ 0 h 648"/>
                <a:gd name="T10" fmla="*/ 1604 w 1929"/>
                <a:gd name="T11" fmla="*/ 4 h 648"/>
                <a:gd name="T12" fmla="*/ 1637 w 1929"/>
                <a:gd name="T13" fmla="*/ 10 h 648"/>
                <a:gd name="T14" fmla="*/ 1680 w 1929"/>
                <a:gd name="T15" fmla="*/ 21 h 648"/>
                <a:gd name="T16" fmla="*/ 1732 w 1929"/>
                <a:gd name="T17" fmla="*/ 34 h 648"/>
                <a:gd name="T18" fmla="*/ 1788 w 1929"/>
                <a:gd name="T19" fmla="*/ 50 h 648"/>
                <a:gd name="T20" fmla="*/ 1847 w 1929"/>
                <a:gd name="T21" fmla="*/ 70 h 648"/>
                <a:gd name="T22" fmla="*/ 1904 w 1929"/>
                <a:gd name="T23" fmla="*/ 93 h 648"/>
                <a:gd name="T24" fmla="*/ 1927 w 1929"/>
                <a:gd name="T25" fmla="*/ 107 h 648"/>
                <a:gd name="T26" fmla="*/ 1906 w 1929"/>
                <a:gd name="T27" fmla="*/ 113 h 648"/>
                <a:gd name="T28" fmla="*/ 1865 w 1929"/>
                <a:gd name="T29" fmla="*/ 127 h 648"/>
                <a:gd name="T30" fmla="*/ 1809 w 1929"/>
                <a:gd name="T31" fmla="*/ 146 h 648"/>
                <a:gd name="T32" fmla="*/ 1738 w 1929"/>
                <a:gd name="T33" fmla="*/ 171 h 648"/>
                <a:gd name="T34" fmla="*/ 1654 w 1929"/>
                <a:gd name="T35" fmla="*/ 200 h 648"/>
                <a:gd name="T36" fmla="*/ 1563 w 1929"/>
                <a:gd name="T37" fmla="*/ 233 h 648"/>
                <a:gd name="T38" fmla="*/ 1463 w 1929"/>
                <a:gd name="T39" fmla="*/ 271 h 648"/>
                <a:gd name="T40" fmla="*/ 1361 w 1929"/>
                <a:gd name="T41" fmla="*/ 311 h 648"/>
                <a:gd name="T42" fmla="*/ 1255 w 1929"/>
                <a:gd name="T43" fmla="*/ 353 h 648"/>
                <a:gd name="T44" fmla="*/ 1150 w 1929"/>
                <a:gd name="T45" fmla="*/ 397 h 648"/>
                <a:gd name="T46" fmla="*/ 1047 w 1929"/>
                <a:gd name="T47" fmla="*/ 444 h 648"/>
                <a:gd name="T48" fmla="*/ 950 w 1929"/>
                <a:gd name="T49" fmla="*/ 489 h 648"/>
                <a:gd name="T50" fmla="*/ 860 w 1929"/>
                <a:gd name="T51" fmla="*/ 535 h 648"/>
                <a:gd name="T52" fmla="*/ 779 w 1929"/>
                <a:gd name="T53" fmla="*/ 582 h 648"/>
                <a:gd name="T54" fmla="*/ 712 w 1929"/>
                <a:gd name="T55" fmla="*/ 627 h 648"/>
                <a:gd name="T56" fmla="*/ 678 w 1929"/>
                <a:gd name="T57" fmla="*/ 645 h 648"/>
                <a:gd name="T58" fmla="*/ 634 w 1929"/>
                <a:gd name="T59" fmla="*/ 619 h 648"/>
                <a:gd name="T60" fmla="*/ 556 w 1929"/>
                <a:gd name="T61" fmla="*/ 575 h 648"/>
                <a:gd name="T62" fmla="*/ 456 w 1929"/>
                <a:gd name="T63" fmla="*/ 521 h 648"/>
                <a:gd name="T64" fmla="*/ 343 w 1929"/>
                <a:gd name="T65" fmla="*/ 465 h 648"/>
                <a:gd name="T66" fmla="*/ 228 w 1929"/>
                <a:gd name="T67" fmla="*/ 414 h 648"/>
                <a:gd name="T68" fmla="*/ 120 w 1929"/>
                <a:gd name="T69" fmla="*/ 377 h 648"/>
                <a:gd name="T70" fmla="*/ 33 w 1929"/>
                <a:gd name="T71" fmla="*/ 361 h 648"/>
                <a:gd name="T72" fmla="*/ 1 w 1929"/>
                <a:gd name="T73" fmla="*/ 362 h 648"/>
                <a:gd name="T74" fmla="*/ 14 w 1929"/>
                <a:gd name="T75" fmla="*/ 357 h 648"/>
                <a:gd name="T76" fmla="*/ 45 w 1929"/>
                <a:gd name="T77" fmla="*/ 349 h 648"/>
                <a:gd name="T78" fmla="*/ 96 w 1929"/>
                <a:gd name="T79" fmla="*/ 346 h 648"/>
                <a:gd name="T80" fmla="*/ 172 w 1929"/>
                <a:gd name="T81" fmla="*/ 354 h 648"/>
                <a:gd name="T82" fmla="*/ 277 w 1929"/>
                <a:gd name="T83" fmla="*/ 378 h 648"/>
                <a:gd name="T84" fmla="*/ 415 w 1929"/>
                <a:gd name="T85" fmla="*/ 423 h 648"/>
                <a:gd name="T86" fmla="*/ 590 w 1929"/>
                <a:gd name="T87" fmla="*/ 495 h 648"/>
                <a:gd name="T88" fmla="*/ 694 w 1929"/>
                <a:gd name="T89" fmla="*/ 541 h 648"/>
                <a:gd name="T90" fmla="*/ 707 w 1929"/>
                <a:gd name="T91" fmla="*/ 534 h 648"/>
                <a:gd name="T92" fmla="*/ 732 w 1929"/>
                <a:gd name="T93" fmla="*/ 521 h 648"/>
                <a:gd name="T94" fmla="*/ 768 w 1929"/>
                <a:gd name="T95" fmla="*/ 500 h 648"/>
                <a:gd name="T96" fmla="*/ 814 w 1929"/>
                <a:gd name="T97" fmla="*/ 476 h 648"/>
                <a:gd name="T98" fmla="*/ 869 w 1929"/>
                <a:gd name="T99" fmla="*/ 448 h 648"/>
                <a:gd name="T100" fmla="*/ 932 w 1929"/>
                <a:gd name="T101" fmla="*/ 416 h 648"/>
                <a:gd name="T102" fmla="*/ 1001 w 1929"/>
                <a:gd name="T103" fmla="*/ 381 h 648"/>
                <a:gd name="T104" fmla="*/ 1076 w 1929"/>
                <a:gd name="T105" fmla="*/ 346 h 648"/>
                <a:gd name="T106" fmla="*/ 1155 w 1929"/>
                <a:gd name="T107" fmla="*/ 309 h 648"/>
                <a:gd name="T108" fmla="*/ 1239 w 1929"/>
                <a:gd name="T109" fmla="*/ 273 h 648"/>
                <a:gd name="T110" fmla="*/ 1325 w 1929"/>
                <a:gd name="T111" fmla="*/ 237 h 648"/>
                <a:gd name="T112" fmla="*/ 1411 w 1929"/>
                <a:gd name="T113" fmla="*/ 202 h 648"/>
                <a:gd name="T114" fmla="*/ 1498 w 1929"/>
                <a:gd name="T115" fmla="*/ 170 h 648"/>
                <a:gd name="T116" fmla="*/ 1585 w 1929"/>
                <a:gd name="T117" fmla="*/ 140 h 648"/>
                <a:gd name="T118" fmla="*/ 1670 w 1929"/>
                <a:gd name="T119" fmla="*/ 116 h 648"/>
                <a:gd name="T120" fmla="*/ 1739 w 1929"/>
                <a:gd name="T121" fmla="*/ 98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9" h="648">
                  <a:moveTo>
                    <a:pt x="1739" y="98"/>
                  </a:moveTo>
                  <a:lnTo>
                    <a:pt x="1736" y="95"/>
                  </a:lnTo>
                  <a:lnTo>
                    <a:pt x="1729" y="90"/>
                  </a:lnTo>
                  <a:lnTo>
                    <a:pt x="1716" y="81"/>
                  </a:lnTo>
                  <a:lnTo>
                    <a:pt x="1699" y="68"/>
                  </a:lnTo>
                  <a:lnTo>
                    <a:pt x="1677" y="53"/>
                  </a:lnTo>
                  <a:lnTo>
                    <a:pt x="1651" y="38"/>
                  </a:lnTo>
                  <a:lnTo>
                    <a:pt x="1619" y="19"/>
                  </a:lnTo>
                  <a:lnTo>
                    <a:pt x="1584" y="0"/>
                  </a:lnTo>
                  <a:lnTo>
                    <a:pt x="1586" y="0"/>
                  </a:lnTo>
                  <a:lnTo>
                    <a:pt x="1593" y="1"/>
                  </a:lnTo>
                  <a:lnTo>
                    <a:pt x="1604" y="4"/>
                  </a:lnTo>
                  <a:lnTo>
                    <a:pt x="1619" y="7"/>
                  </a:lnTo>
                  <a:lnTo>
                    <a:pt x="1637" y="10"/>
                  </a:lnTo>
                  <a:lnTo>
                    <a:pt x="1657" y="15"/>
                  </a:lnTo>
                  <a:lnTo>
                    <a:pt x="1680" y="21"/>
                  </a:lnTo>
                  <a:lnTo>
                    <a:pt x="1706" y="27"/>
                  </a:lnTo>
                  <a:lnTo>
                    <a:pt x="1732" y="34"/>
                  </a:lnTo>
                  <a:lnTo>
                    <a:pt x="1760" y="42"/>
                  </a:lnTo>
                  <a:lnTo>
                    <a:pt x="1788" y="50"/>
                  </a:lnTo>
                  <a:lnTo>
                    <a:pt x="1818" y="60"/>
                  </a:lnTo>
                  <a:lnTo>
                    <a:pt x="1847" y="70"/>
                  </a:lnTo>
                  <a:lnTo>
                    <a:pt x="1875" y="81"/>
                  </a:lnTo>
                  <a:lnTo>
                    <a:pt x="1904" y="93"/>
                  </a:lnTo>
                  <a:lnTo>
                    <a:pt x="1929" y="105"/>
                  </a:lnTo>
                  <a:lnTo>
                    <a:pt x="1927" y="107"/>
                  </a:lnTo>
                  <a:lnTo>
                    <a:pt x="1918" y="109"/>
                  </a:lnTo>
                  <a:lnTo>
                    <a:pt x="1906" y="113"/>
                  </a:lnTo>
                  <a:lnTo>
                    <a:pt x="1888" y="119"/>
                  </a:lnTo>
                  <a:lnTo>
                    <a:pt x="1865" y="127"/>
                  </a:lnTo>
                  <a:lnTo>
                    <a:pt x="1839" y="136"/>
                  </a:lnTo>
                  <a:lnTo>
                    <a:pt x="1809" y="146"/>
                  </a:lnTo>
                  <a:lnTo>
                    <a:pt x="1775" y="157"/>
                  </a:lnTo>
                  <a:lnTo>
                    <a:pt x="1738" y="171"/>
                  </a:lnTo>
                  <a:lnTo>
                    <a:pt x="1697" y="185"/>
                  </a:lnTo>
                  <a:lnTo>
                    <a:pt x="1654" y="200"/>
                  </a:lnTo>
                  <a:lnTo>
                    <a:pt x="1610" y="216"/>
                  </a:lnTo>
                  <a:lnTo>
                    <a:pt x="1563" y="233"/>
                  </a:lnTo>
                  <a:lnTo>
                    <a:pt x="1514" y="251"/>
                  </a:lnTo>
                  <a:lnTo>
                    <a:pt x="1463" y="271"/>
                  </a:lnTo>
                  <a:lnTo>
                    <a:pt x="1413" y="290"/>
                  </a:lnTo>
                  <a:lnTo>
                    <a:pt x="1361" y="311"/>
                  </a:lnTo>
                  <a:lnTo>
                    <a:pt x="1308" y="332"/>
                  </a:lnTo>
                  <a:lnTo>
                    <a:pt x="1255" y="353"/>
                  </a:lnTo>
                  <a:lnTo>
                    <a:pt x="1202" y="375"/>
                  </a:lnTo>
                  <a:lnTo>
                    <a:pt x="1150" y="397"/>
                  </a:lnTo>
                  <a:lnTo>
                    <a:pt x="1098" y="420"/>
                  </a:lnTo>
                  <a:lnTo>
                    <a:pt x="1047" y="444"/>
                  </a:lnTo>
                  <a:lnTo>
                    <a:pt x="997" y="466"/>
                  </a:lnTo>
                  <a:lnTo>
                    <a:pt x="950" y="489"/>
                  </a:lnTo>
                  <a:lnTo>
                    <a:pt x="904" y="513"/>
                  </a:lnTo>
                  <a:lnTo>
                    <a:pt x="860" y="535"/>
                  </a:lnTo>
                  <a:lnTo>
                    <a:pt x="818" y="559"/>
                  </a:lnTo>
                  <a:lnTo>
                    <a:pt x="779" y="582"/>
                  </a:lnTo>
                  <a:lnTo>
                    <a:pt x="744" y="604"/>
                  </a:lnTo>
                  <a:lnTo>
                    <a:pt x="712" y="627"/>
                  </a:lnTo>
                  <a:lnTo>
                    <a:pt x="684" y="648"/>
                  </a:lnTo>
                  <a:lnTo>
                    <a:pt x="678" y="645"/>
                  </a:lnTo>
                  <a:lnTo>
                    <a:pt x="661" y="635"/>
                  </a:lnTo>
                  <a:lnTo>
                    <a:pt x="634" y="619"/>
                  </a:lnTo>
                  <a:lnTo>
                    <a:pt x="599" y="599"/>
                  </a:lnTo>
                  <a:lnTo>
                    <a:pt x="556" y="575"/>
                  </a:lnTo>
                  <a:lnTo>
                    <a:pt x="509" y="549"/>
                  </a:lnTo>
                  <a:lnTo>
                    <a:pt x="456" y="521"/>
                  </a:lnTo>
                  <a:lnTo>
                    <a:pt x="400" y="492"/>
                  </a:lnTo>
                  <a:lnTo>
                    <a:pt x="343" y="465"/>
                  </a:lnTo>
                  <a:lnTo>
                    <a:pt x="284" y="438"/>
                  </a:lnTo>
                  <a:lnTo>
                    <a:pt x="228" y="414"/>
                  </a:lnTo>
                  <a:lnTo>
                    <a:pt x="172" y="393"/>
                  </a:lnTo>
                  <a:lnTo>
                    <a:pt x="120" y="377"/>
                  </a:lnTo>
                  <a:lnTo>
                    <a:pt x="74" y="366"/>
                  </a:lnTo>
                  <a:lnTo>
                    <a:pt x="33" y="361"/>
                  </a:lnTo>
                  <a:lnTo>
                    <a:pt x="0" y="363"/>
                  </a:lnTo>
                  <a:lnTo>
                    <a:pt x="1" y="362"/>
                  </a:lnTo>
                  <a:lnTo>
                    <a:pt x="6" y="360"/>
                  </a:lnTo>
                  <a:lnTo>
                    <a:pt x="14" y="357"/>
                  </a:lnTo>
                  <a:lnTo>
                    <a:pt x="27" y="352"/>
                  </a:lnTo>
                  <a:lnTo>
                    <a:pt x="45" y="349"/>
                  </a:lnTo>
                  <a:lnTo>
                    <a:pt x="67" y="347"/>
                  </a:lnTo>
                  <a:lnTo>
                    <a:pt x="96" y="346"/>
                  </a:lnTo>
                  <a:lnTo>
                    <a:pt x="131" y="349"/>
                  </a:lnTo>
                  <a:lnTo>
                    <a:pt x="172" y="354"/>
                  </a:lnTo>
                  <a:lnTo>
                    <a:pt x="221" y="364"/>
                  </a:lnTo>
                  <a:lnTo>
                    <a:pt x="277" y="378"/>
                  </a:lnTo>
                  <a:lnTo>
                    <a:pt x="342" y="397"/>
                  </a:lnTo>
                  <a:lnTo>
                    <a:pt x="415" y="423"/>
                  </a:lnTo>
                  <a:lnTo>
                    <a:pt x="497" y="455"/>
                  </a:lnTo>
                  <a:lnTo>
                    <a:pt x="590" y="495"/>
                  </a:lnTo>
                  <a:lnTo>
                    <a:pt x="693" y="542"/>
                  </a:lnTo>
                  <a:lnTo>
                    <a:pt x="694" y="541"/>
                  </a:lnTo>
                  <a:lnTo>
                    <a:pt x="699" y="539"/>
                  </a:lnTo>
                  <a:lnTo>
                    <a:pt x="707" y="534"/>
                  </a:lnTo>
                  <a:lnTo>
                    <a:pt x="719" y="527"/>
                  </a:lnTo>
                  <a:lnTo>
                    <a:pt x="732" y="521"/>
                  </a:lnTo>
                  <a:lnTo>
                    <a:pt x="749" y="511"/>
                  </a:lnTo>
                  <a:lnTo>
                    <a:pt x="768" y="500"/>
                  </a:lnTo>
                  <a:lnTo>
                    <a:pt x="791" y="489"/>
                  </a:lnTo>
                  <a:lnTo>
                    <a:pt x="814" y="476"/>
                  </a:lnTo>
                  <a:lnTo>
                    <a:pt x="840" y="463"/>
                  </a:lnTo>
                  <a:lnTo>
                    <a:pt x="869" y="448"/>
                  </a:lnTo>
                  <a:lnTo>
                    <a:pt x="899" y="432"/>
                  </a:lnTo>
                  <a:lnTo>
                    <a:pt x="932" y="416"/>
                  </a:lnTo>
                  <a:lnTo>
                    <a:pt x="966" y="399"/>
                  </a:lnTo>
                  <a:lnTo>
                    <a:pt x="1001" y="381"/>
                  </a:lnTo>
                  <a:lnTo>
                    <a:pt x="1038" y="364"/>
                  </a:lnTo>
                  <a:lnTo>
                    <a:pt x="1076" y="346"/>
                  </a:lnTo>
                  <a:lnTo>
                    <a:pt x="1116" y="327"/>
                  </a:lnTo>
                  <a:lnTo>
                    <a:pt x="1155" y="309"/>
                  </a:lnTo>
                  <a:lnTo>
                    <a:pt x="1197" y="291"/>
                  </a:lnTo>
                  <a:lnTo>
                    <a:pt x="1239" y="273"/>
                  </a:lnTo>
                  <a:lnTo>
                    <a:pt x="1282" y="255"/>
                  </a:lnTo>
                  <a:lnTo>
                    <a:pt x="1325" y="237"/>
                  </a:lnTo>
                  <a:lnTo>
                    <a:pt x="1367" y="219"/>
                  </a:lnTo>
                  <a:lnTo>
                    <a:pt x="1411" y="202"/>
                  </a:lnTo>
                  <a:lnTo>
                    <a:pt x="1455" y="186"/>
                  </a:lnTo>
                  <a:lnTo>
                    <a:pt x="1498" y="170"/>
                  </a:lnTo>
                  <a:lnTo>
                    <a:pt x="1542" y="155"/>
                  </a:lnTo>
                  <a:lnTo>
                    <a:pt x="1585" y="140"/>
                  </a:lnTo>
                  <a:lnTo>
                    <a:pt x="1628" y="128"/>
                  </a:lnTo>
                  <a:lnTo>
                    <a:pt x="1670" y="116"/>
                  </a:lnTo>
                  <a:lnTo>
                    <a:pt x="1712" y="105"/>
                  </a:lnTo>
                  <a:lnTo>
                    <a:pt x="1739"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3">
              <a:extLst>
                <a:ext uri="{FF2B5EF4-FFF2-40B4-BE49-F238E27FC236}">
                  <a16:creationId xmlns:a16="http://schemas.microsoft.com/office/drawing/2014/main" id="{DCBF1A07-0F36-3DF5-C5A7-2B36C188FDCE}"/>
                </a:ext>
              </a:extLst>
            </p:cNvPr>
            <p:cNvSpPr>
              <a:spLocks/>
            </p:cNvSpPr>
            <p:nvPr/>
          </p:nvSpPr>
          <p:spPr bwMode="auto">
            <a:xfrm>
              <a:off x="1789113" y="3502025"/>
              <a:ext cx="1730375" cy="985838"/>
            </a:xfrm>
            <a:custGeom>
              <a:avLst/>
              <a:gdLst>
                <a:gd name="T0" fmla="*/ 1090 w 1090"/>
                <a:gd name="T1" fmla="*/ 67 h 621"/>
                <a:gd name="T2" fmla="*/ 927 w 1090"/>
                <a:gd name="T3" fmla="*/ 138 h 621"/>
                <a:gd name="T4" fmla="*/ 918 w 1090"/>
                <a:gd name="T5" fmla="*/ 164 h 621"/>
                <a:gd name="T6" fmla="*/ 897 w 1090"/>
                <a:gd name="T7" fmla="*/ 194 h 621"/>
                <a:gd name="T8" fmla="*/ 860 w 1090"/>
                <a:gd name="T9" fmla="*/ 203 h 621"/>
                <a:gd name="T10" fmla="*/ 829 w 1090"/>
                <a:gd name="T11" fmla="*/ 195 h 621"/>
                <a:gd name="T12" fmla="*/ 799 w 1090"/>
                <a:gd name="T13" fmla="*/ 216 h 621"/>
                <a:gd name="T14" fmla="*/ 752 w 1090"/>
                <a:gd name="T15" fmla="*/ 241 h 621"/>
                <a:gd name="T16" fmla="*/ 707 w 1090"/>
                <a:gd name="T17" fmla="*/ 248 h 621"/>
                <a:gd name="T18" fmla="*/ 687 w 1090"/>
                <a:gd name="T19" fmla="*/ 241 h 621"/>
                <a:gd name="T20" fmla="*/ 664 w 1090"/>
                <a:gd name="T21" fmla="*/ 254 h 621"/>
                <a:gd name="T22" fmla="*/ 631 w 1090"/>
                <a:gd name="T23" fmla="*/ 272 h 621"/>
                <a:gd name="T24" fmla="*/ 598 w 1090"/>
                <a:gd name="T25" fmla="*/ 284 h 621"/>
                <a:gd name="T26" fmla="*/ 582 w 1090"/>
                <a:gd name="T27" fmla="*/ 290 h 621"/>
                <a:gd name="T28" fmla="*/ 559 w 1090"/>
                <a:gd name="T29" fmla="*/ 309 h 621"/>
                <a:gd name="T30" fmla="*/ 522 w 1090"/>
                <a:gd name="T31" fmla="*/ 332 h 621"/>
                <a:gd name="T32" fmla="*/ 480 w 1090"/>
                <a:gd name="T33" fmla="*/ 341 h 621"/>
                <a:gd name="T34" fmla="*/ 457 w 1090"/>
                <a:gd name="T35" fmla="*/ 336 h 621"/>
                <a:gd name="T36" fmla="*/ 424 w 1090"/>
                <a:gd name="T37" fmla="*/ 354 h 621"/>
                <a:gd name="T38" fmla="*/ 365 w 1090"/>
                <a:gd name="T39" fmla="*/ 385 h 621"/>
                <a:gd name="T40" fmla="*/ 292 w 1090"/>
                <a:gd name="T41" fmla="*/ 426 h 621"/>
                <a:gd name="T42" fmla="*/ 211 w 1090"/>
                <a:gd name="T43" fmla="*/ 472 h 621"/>
                <a:gd name="T44" fmla="*/ 132 w 1090"/>
                <a:gd name="T45" fmla="*/ 521 h 621"/>
                <a:gd name="T46" fmla="*/ 63 w 1090"/>
                <a:gd name="T47" fmla="*/ 566 h 621"/>
                <a:gd name="T48" fmla="*/ 14 w 1090"/>
                <a:gd name="T49" fmla="*/ 605 h 621"/>
                <a:gd name="T50" fmla="*/ 1 w 1090"/>
                <a:gd name="T51" fmla="*/ 620 h 621"/>
                <a:gd name="T52" fmla="*/ 12 w 1090"/>
                <a:gd name="T53" fmla="*/ 610 h 621"/>
                <a:gd name="T54" fmla="*/ 32 w 1090"/>
                <a:gd name="T55" fmla="*/ 592 h 621"/>
                <a:gd name="T56" fmla="*/ 63 w 1090"/>
                <a:gd name="T57" fmla="*/ 566 h 621"/>
                <a:gd name="T58" fmla="*/ 102 w 1090"/>
                <a:gd name="T59" fmla="*/ 533 h 621"/>
                <a:gd name="T60" fmla="*/ 149 w 1090"/>
                <a:gd name="T61" fmla="*/ 496 h 621"/>
                <a:gd name="T62" fmla="*/ 203 w 1090"/>
                <a:gd name="T63" fmla="*/ 454 h 621"/>
                <a:gd name="T64" fmla="*/ 263 w 1090"/>
                <a:gd name="T65" fmla="*/ 409 h 621"/>
                <a:gd name="T66" fmla="*/ 328 w 1090"/>
                <a:gd name="T67" fmla="*/ 361 h 621"/>
                <a:gd name="T68" fmla="*/ 398 w 1090"/>
                <a:gd name="T69" fmla="*/ 312 h 621"/>
                <a:gd name="T70" fmla="*/ 473 w 1090"/>
                <a:gd name="T71" fmla="*/ 264 h 621"/>
                <a:gd name="T72" fmla="*/ 550 w 1090"/>
                <a:gd name="T73" fmla="*/ 216 h 621"/>
                <a:gd name="T74" fmla="*/ 631 w 1090"/>
                <a:gd name="T75" fmla="*/ 171 h 621"/>
                <a:gd name="T76" fmla="*/ 712 w 1090"/>
                <a:gd name="T77" fmla="*/ 130 h 621"/>
                <a:gd name="T78" fmla="*/ 794 w 1090"/>
                <a:gd name="T79" fmla="*/ 93 h 621"/>
                <a:gd name="T80" fmla="*/ 878 w 1090"/>
                <a:gd name="T81" fmla="*/ 61 h 621"/>
                <a:gd name="T82" fmla="*/ 976 w 1090"/>
                <a:gd name="T8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0" h="621">
                  <a:moveTo>
                    <a:pt x="976" y="0"/>
                  </a:moveTo>
                  <a:lnTo>
                    <a:pt x="1090" y="67"/>
                  </a:lnTo>
                  <a:lnTo>
                    <a:pt x="929" y="134"/>
                  </a:lnTo>
                  <a:lnTo>
                    <a:pt x="927" y="138"/>
                  </a:lnTo>
                  <a:lnTo>
                    <a:pt x="924" y="150"/>
                  </a:lnTo>
                  <a:lnTo>
                    <a:pt x="918" y="164"/>
                  </a:lnTo>
                  <a:lnTo>
                    <a:pt x="909" y="180"/>
                  </a:lnTo>
                  <a:lnTo>
                    <a:pt x="897" y="194"/>
                  </a:lnTo>
                  <a:lnTo>
                    <a:pt x="880" y="203"/>
                  </a:lnTo>
                  <a:lnTo>
                    <a:pt x="860" y="203"/>
                  </a:lnTo>
                  <a:lnTo>
                    <a:pt x="834" y="191"/>
                  </a:lnTo>
                  <a:lnTo>
                    <a:pt x="829" y="195"/>
                  </a:lnTo>
                  <a:lnTo>
                    <a:pt x="817" y="204"/>
                  </a:lnTo>
                  <a:lnTo>
                    <a:pt x="799" y="216"/>
                  </a:lnTo>
                  <a:lnTo>
                    <a:pt x="776" y="230"/>
                  </a:lnTo>
                  <a:lnTo>
                    <a:pt x="752" y="241"/>
                  </a:lnTo>
                  <a:lnTo>
                    <a:pt x="729" y="248"/>
                  </a:lnTo>
                  <a:lnTo>
                    <a:pt x="707" y="248"/>
                  </a:lnTo>
                  <a:lnTo>
                    <a:pt x="690" y="239"/>
                  </a:lnTo>
                  <a:lnTo>
                    <a:pt x="687" y="241"/>
                  </a:lnTo>
                  <a:lnTo>
                    <a:pt x="678" y="247"/>
                  </a:lnTo>
                  <a:lnTo>
                    <a:pt x="664" y="254"/>
                  </a:lnTo>
                  <a:lnTo>
                    <a:pt x="649" y="263"/>
                  </a:lnTo>
                  <a:lnTo>
                    <a:pt x="631" y="272"/>
                  </a:lnTo>
                  <a:lnTo>
                    <a:pt x="614" y="279"/>
                  </a:lnTo>
                  <a:lnTo>
                    <a:pt x="598" y="284"/>
                  </a:lnTo>
                  <a:lnTo>
                    <a:pt x="585" y="286"/>
                  </a:lnTo>
                  <a:lnTo>
                    <a:pt x="582" y="290"/>
                  </a:lnTo>
                  <a:lnTo>
                    <a:pt x="573" y="298"/>
                  </a:lnTo>
                  <a:lnTo>
                    <a:pt x="559" y="309"/>
                  </a:lnTo>
                  <a:lnTo>
                    <a:pt x="541" y="322"/>
                  </a:lnTo>
                  <a:lnTo>
                    <a:pt x="522" y="332"/>
                  </a:lnTo>
                  <a:lnTo>
                    <a:pt x="501" y="338"/>
                  </a:lnTo>
                  <a:lnTo>
                    <a:pt x="480" y="341"/>
                  </a:lnTo>
                  <a:lnTo>
                    <a:pt x="461" y="334"/>
                  </a:lnTo>
                  <a:lnTo>
                    <a:pt x="457" y="336"/>
                  </a:lnTo>
                  <a:lnTo>
                    <a:pt x="443" y="343"/>
                  </a:lnTo>
                  <a:lnTo>
                    <a:pt x="424" y="354"/>
                  </a:lnTo>
                  <a:lnTo>
                    <a:pt x="397" y="368"/>
                  </a:lnTo>
                  <a:lnTo>
                    <a:pt x="365" y="385"/>
                  </a:lnTo>
                  <a:lnTo>
                    <a:pt x="330" y="404"/>
                  </a:lnTo>
                  <a:lnTo>
                    <a:pt x="292" y="426"/>
                  </a:lnTo>
                  <a:lnTo>
                    <a:pt x="251" y="448"/>
                  </a:lnTo>
                  <a:lnTo>
                    <a:pt x="211" y="472"/>
                  </a:lnTo>
                  <a:lnTo>
                    <a:pt x="170" y="497"/>
                  </a:lnTo>
                  <a:lnTo>
                    <a:pt x="132" y="521"/>
                  </a:lnTo>
                  <a:lnTo>
                    <a:pt x="96" y="544"/>
                  </a:lnTo>
                  <a:lnTo>
                    <a:pt x="63" y="566"/>
                  </a:lnTo>
                  <a:lnTo>
                    <a:pt x="36" y="587"/>
                  </a:lnTo>
                  <a:lnTo>
                    <a:pt x="14" y="605"/>
                  </a:lnTo>
                  <a:lnTo>
                    <a:pt x="0" y="621"/>
                  </a:lnTo>
                  <a:lnTo>
                    <a:pt x="1" y="620"/>
                  </a:lnTo>
                  <a:lnTo>
                    <a:pt x="5" y="617"/>
                  </a:lnTo>
                  <a:lnTo>
                    <a:pt x="12" y="610"/>
                  </a:lnTo>
                  <a:lnTo>
                    <a:pt x="21" y="602"/>
                  </a:lnTo>
                  <a:lnTo>
                    <a:pt x="32" y="592"/>
                  </a:lnTo>
                  <a:lnTo>
                    <a:pt x="47" y="579"/>
                  </a:lnTo>
                  <a:lnTo>
                    <a:pt x="63" y="566"/>
                  </a:lnTo>
                  <a:lnTo>
                    <a:pt x="82" y="550"/>
                  </a:lnTo>
                  <a:lnTo>
                    <a:pt x="102" y="533"/>
                  </a:lnTo>
                  <a:lnTo>
                    <a:pt x="125" y="515"/>
                  </a:lnTo>
                  <a:lnTo>
                    <a:pt x="149" y="496"/>
                  </a:lnTo>
                  <a:lnTo>
                    <a:pt x="175" y="475"/>
                  </a:lnTo>
                  <a:lnTo>
                    <a:pt x="203" y="454"/>
                  </a:lnTo>
                  <a:lnTo>
                    <a:pt x="232" y="431"/>
                  </a:lnTo>
                  <a:lnTo>
                    <a:pt x="263" y="409"/>
                  </a:lnTo>
                  <a:lnTo>
                    <a:pt x="295" y="385"/>
                  </a:lnTo>
                  <a:lnTo>
                    <a:pt x="328" y="361"/>
                  </a:lnTo>
                  <a:lnTo>
                    <a:pt x="363" y="336"/>
                  </a:lnTo>
                  <a:lnTo>
                    <a:pt x="398" y="312"/>
                  </a:lnTo>
                  <a:lnTo>
                    <a:pt x="435" y="288"/>
                  </a:lnTo>
                  <a:lnTo>
                    <a:pt x="473" y="264"/>
                  </a:lnTo>
                  <a:lnTo>
                    <a:pt x="511" y="240"/>
                  </a:lnTo>
                  <a:lnTo>
                    <a:pt x="550" y="216"/>
                  </a:lnTo>
                  <a:lnTo>
                    <a:pt x="590" y="194"/>
                  </a:lnTo>
                  <a:lnTo>
                    <a:pt x="631" y="171"/>
                  </a:lnTo>
                  <a:lnTo>
                    <a:pt x="671" y="151"/>
                  </a:lnTo>
                  <a:lnTo>
                    <a:pt x="712" y="130"/>
                  </a:lnTo>
                  <a:lnTo>
                    <a:pt x="754" y="111"/>
                  </a:lnTo>
                  <a:lnTo>
                    <a:pt x="794" y="93"/>
                  </a:lnTo>
                  <a:lnTo>
                    <a:pt x="836" y="76"/>
                  </a:lnTo>
                  <a:lnTo>
                    <a:pt x="878" y="61"/>
                  </a:lnTo>
                  <a:lnTo>
                    <a:pt x="918" y="48"/>
                  </a:lnTo>
                  <a:lnTo>
                    <a:pt x="9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4">
              <a:extLst>
                <a:ext uri="{FF2B5EF4-FFF2-40B4-BE49-F238E27FC236}">
                  <a16:creationId xmlns:a16="http://schemas.microsoft.com/office/drawing/2014/main" id="{6E9BCE28-F138-9D52-CA48-767762C15D8B}"/>
                </a:ext>
              </a:extLst>
            </p:cNvPr>
            <p:cNvSpPr>
              <a:spLocks/>
            </p:cNvSpPr>
            <p:nvPr/>
          </p:nvSpPr>
          <p:spPr bwMode="auto">
            <a:xfrm>
              <a:off x="1768475" y="3730625"/>
              <a:ext cx="1692275" cy="1150938"/>
            </a:xfrm>
            <a:custGeom>
              <a:avLst/>
              <a:gdLst>
                <a:gd name="T0" fmla="*/ 1046 w 1066"/>
                <a:gd name="T1" fmla="*/ 133 h 725"/>
                <a:gd name="T2" fmla="*/ 1036 w 1066"/>
                <a:gd name="T3" fmla="*/ 137 h 725"/>
                <a:gd name="T4" fmla="*/ 1008 w 1066"/>
                <a:gd name="T5" fmla="*/ 146 h 725"/>
                <a:gd name="T6" fmla="*/ 964 w 1066"/>
                <a:gd name="T7" fmla="*/ 162 h 725"/>
                <a:gd name="T8" fmla="*/ 907 w 1066"/>
                <a:gd name="T9" fmla="*/ 183 h 725"/>
                <a:gd name="T10" fmla="*/ 838 w 1066"/>
                <a:gd name="T11" fmla="*/ 209 h 725"/>
                <a:gd name="T12" fmla="*/ 761 w 1066"/>
                <a:gd name="T13" fmla="*/ 240 h 725"/>
                <a:gd name="T14" fmla="*/ 676 w 1066"/>
                <a:gd name="T15" fmla="*/ 276 h 725"/>
                <a:gd name="T16" fmla="*/ 587 w 1066"/>
                <a:gd name="T17" fmla="*/ 314 h 725"/>
                <a:gd name="T18" fmla="*/ 497 w 1066"/>
                <a:gd name="T19" fmla="*/ 357 h 725"/>
                <a:gd name="T20" fmla="*/ 407 w 1066"/>
                <a:gd name="T21" fmla="*/ 404 h 725"/>
                <a:gd name="T22" fmla="*/ 319 w 1066"/>
                <a:gd name="T23" fmla="*/ 452 h 725"/>
                <a:gd name="T24" fmla="*/ 236 w 1066"/>
                <a:gd name="T25" fmla="*/ 503 h 725"/>
                <a:gd name="T26" fmla="*/ 161 w 1066"/>
                <a:gd name="T27" fmla="*/ 556 h 725"/>
                <a:gd name="T28" fmla="*/ 94 w 1066"/>
                <a:gd name="T29" fmla="*/ 612 h 725"/>
                <a:gd name="T30" fmla="*/ 40 w 1066"/>
                <a:gd name="T31" fmla="*/ 668 h 725"/>
                <a:gd name="T32" fmla="*/ 0 w 1066"/>
                <a:gd name="T33" fmla="*/ 725 h 725"/>
                <a:gd name="T34" fmla="*/ 0 w 1066"/>
                <a:gd name="T35" fmla="*/ 720 h 725"/>
                <a:gd name="T36" fmla="*/ 1 w 1066"/>
                <a:gd name="T37" fmla="*/ 708 h 725"/>
                <a:gd name="T38" fmla="*/ 5 w 1066"/>
                <a:gd name="T39" fmla="*/ 689 h 725"/>
                <a:gd name="T40" fmla="*/ 13 w 1066"/>
                <a:gd name="T41" fmla="*/ 663 h 725"/>
                <a:gd name="T42" fmla="*/ 26 w 1066"/>
                <a:gd name="T43" fmla="*/ 631 h 725"/>
                <a:gd name="T44" fmla="*/ 47 w 1066"/>
                <a:gd name="T45" fmla="*/ 595 h 725"/>
                <a:gd name="T46" fmla="*/ 76 w 1066"/>
                <a:gd name="T47" fmla="*/ 554 h 725"/>
                <a:gd name="T48" fmla="*/ 115 w 1066"/>
                <a:gd name="T49" fmla="*/ 509 h 725"/>
                <a:gd name="T50" fmla="*/ 166 w 1066"/>
                <a:gd name="T51" fmla="*/ 461 h 725"/>
                <a:gd name="T52" fmla="*/ 231 w 1066"/>
                <a:gd name="T53" fmla="*/ 413 h 725"/>
                <a:gd name="T54" fmla="*/ 311 w 1066"/>
                <a:gd name="T55" fmla="*/ 362 h 725"/>
                <a:gd name="T56" fmla="*/ 405 w 1066"/>
                <a:gd name="T57" fmla="*/ 310 h 725"/>
                <a:gd name="T58" fmla="*/ 518 w 1066"/>
                <a:gd name="T59" fmla="*/ 259 h 725"/>
                <a:gd name="T60" fmla="*/ 651 w 1066"/>
                <a:gd name="T61" fmla="*/ 209 h 725"/>
                <a:gd name="T62" fmla="*/ 804 w 1066"/>
                <a:gd name="T63" fmla="*/ 161 h 725"/>
                <a:gd name="T64" fmla="*/ 980 w 1066"/>
                <a:gd name="T65" fmla="*/ 114 h 725"/>
                <a:gd name="T66" fmla="*/ 1066 w 1066"/>
                <a:gd name="T6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6" h="725">
                  <a:moveTo>
                    <a:pt x="1066" y="0"/>
                  </a:moveTo>
                  <a:lnTo>
                    <a:pt x="1046" y="133"/>
                  </a:lnTo>
                  <a:lnTo>
                    <a:pt x="1044" y="135"/>
                  </a:lnTo>
                  <a:lnTo>
                    <a:pt x="1036" y="137"/>
                  </a:lnTo>
                  <a:lnTo>
                    <a:pt x="1025" y="140"/>
                  </a:lnTo>
                  <a:lnTo>
                    <a:pt x="1008" y="146"/>
                  </a:lnTo>
                  <a:lnTo>
                    <a:pt x="989" y="154"/>
                  </a:lnTo>
                  <a:lnTo>
                    <a:pt x="964" y="162"/>
                  </a:lnTo>
                  <a:lnTo>
                    <a:pt x="937" y="172"/>
                  </a:lnTo>
                  <a:lnTo>
                    <a:pt x="907" y="183"/>
                  </a:lnTo>
                  <a:lnTo>
                    <a:pt x="874" y="196"/>
                  </a:lnTo>
                  <a:lnTo>
                    <a:pt x="838" y="209"/>
                  </a:lnTo>
                  <a:lnTo>
                    <a:pt x="800" y="224"/>
                  </a:lnTo>
                  <a:lnTo>
                    <a:pt x="761" y="240"/>
                  </a:lnTo>
                  <a:lnTo>
                    <a:pt x="719" y="257"/>
                  </a:lnTo>
                  <a:lnTo>
                    <a:pt x="676" y="276"/>
                  </a:lnTo>
                  <a:lnTo>
                    <a:pt x="632" y="294"/>
                  </a:lnTo>
                  <a:lnTo>
                    <a:pt x="587" y="314"/>
                  </a:lnTo>
                  <a:lnTo>
                    <a:pt x="542" y="336"/>
                  </a:lnTo>
                  <a:lnTo>
                    <a:pt x="497" y="357"/>
                  </a:lnTo>
                  <a:lnTo>
                    <a:pt x="452" y="380"/>
                  </a:lnTo>
                  <a:lnTo>
                    <a:pt x="407" y="404"/>
                  </a:lnTo>
                  <a:lnTo>
                    <a:pt x="361" y="427"/>
                  </a:lnTo>
                  <a:lnTo>
                    <a:pt x="319" y="452"/>
                  </a:lnTo>
                  <a:lnTo>
                    <a:pt x="277" y="477"/>
                  </a:lnTo>
                  <a:lnTo>
                    <a:pt x="236" y="503"/>
                  </a:lnTo>
                  <a:lnTo>
                    <a:pt x="197" y="530"/>
                  </a:lnTo>
                  <a:lnTo>
                    <a:pt x="161" y="556"/>
                  </a:lnTo>
                  <a:lnTo>
                    <a:pt x="126" y="585"/>
                  </a:lnTo>
                  <a:lnTo>
                    <a:pt x="94" y="612"/>
                  </a:lnTo>
                  <a:lnTo>
                    <a:pt x="66" y="640"/>
                  </a:lnTo>
                  <a:lnTo>
                    <a:pt x="40" y="668"/>
                  </a:lnTo>
                  <a:lnTo>
                    <a:pt x="18" y="697"/>
                  </a:lnTo>
                  <a:lnTo>
                    <a:pt x="0" y="725"/>
                  </a:lnTo>
                  <a:lnTo>
                    <a:pt x="0" y="724"/>
                  </a:lnTo>
                  <a:lnTo>
                    <a:pt x="0" y="720"/>
                  </a:lnTo>
                  <a:lnTo>
                    <a:pt x="0" y="716"/>
                  </a:lnTo>
                  <a:lnTo>
                    <a:pt x="1" y="708"/>
                  </a:lnTo>
                  <a:lnTo>
                    <a:pt x="3" y="700"/>
                  </a:lnTo>
                  <a:lnTo>
                    <a:pt x="5" y="689"/>
                  </a:lnTo>
                  <a:lnTo>
                    <a:pt x="8" y="676"/>
                  </a:lnTo>
                  <a:lnTo>
                    <a:pt x="13" y="663"/>
                  </a:lnTo>
                  <a:lnTo>
                    <a:pt x="18" y="648"/>
                  </a:lnTo>
                  <a:lnTo>
                    <a:pt x="26" y="631"/>
                  </a:lnTo>
                  <a:lnTo>
                    <a:pt x="35" y="614"/>
                  </a:lnTo>
                  <a:lnTo>
                    <a:pt x="47" y="595"/>
                  </a:lnTo>
                  <a:lnTo>
                    <a:pt x="60" y="575"/>
                  </a:lnTo>
                  <a:lnTo>
                    <a:pt x="76" y="554"/>
                  </a:lnTo>
                  <a:lnTo>
                    <a:pt x="94" y="532"/>
                  </a:lnTo>
                  <a:lnTo>
                    <a:pt x="115" y="509"/>
                  </a:lnTo>
                  <a:lnTo>
                    <a:pt x="139" y="485"/>
                  </a:lnTo>
                  <a:lnTo>
                    <a:pt x="166" y="461"/>
                  </a:lnTo>
                  <a:lnTo>
                    <a:pt x="197" y="438"/>
                  </a:lnTo>
                  <a:lnTo>
                    <a:pt x="231" y="413"/>
                  </a:lnTo>
                  <a:lnTo>
                    <a:pt x="269" y="387"/>
                  </a:lnTo>
                  <a:lnTo>
                    <a:pt x="311" y="362"/>
                  </a:lnTo>
                  <a:lnTo>
                    <a:pt x="356" y="336"/>
                  </a:lnTo>
                  <a:lnTo>
                    <a:pt x="405" y="310"/>
                  </a:lnTo>
                  <a:lnTo>
                    <a:pt x="460" y="285"/>
                  </a:lnTo>
                  <a:lnTo>
                    <a:pt x="518" y="259"/>
                  </a:lnTo>
                  <a:lnTo>
                    <a:pt x="583" y="234"/>
                  </a:lnTo>
                  <a:lnTo>
                    <a:pt x="651" y="209"/>
                  </a:lnTo>
                  <a:lnTo>
                    <a:pt x="725" y="184"/>
                  </a:lnTo>
                  <a:lnTo>
                    <a:pt x="804" y="161"/>
                  </a:lnTo>
                  <a:lnTo>
                    <a:pt x="890" y="137"/>
                  </a:lnTo>
                  <a:lnTo>
                    <a:pt x="980" y="114"/>
                  </a:lnTo>
                  <a:lnTo>
                    <a:pt x="1017" y="9"/>
                  </a:lnTo>
                  <a:lnTo>
                    <a:pt x="10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5">
              <a:extLst>
                <a:ext uri="{FF2B5EF4-FFF2-40B4-BE49-F238E27FC236}">
                  <a16:creationId xmlns:a16="http://schemas.microsoft.com/office/drawing/2014/main" id="{79C1BBB9-54C1-AD33-BA74-FE0490BECC12}"/>
                </a:ext>
              </a:extLst>
            </p:cNvPr>
            <p:cNvSpPr>
              <a:spLocks/>
            </p:cNvSpPr>
            <p:nvPr/>
          </p:nvSpPr>
          <p:spPr bwMode="auto">
            <a:xfrm>
              <a:off x="482600" y="3789363"/>
              <a:ext cx="1239838" cy="1106488"/>
            </a:xfrm>
            <a:custGeom>
              <a:avLst/>
              <a:gdLst>
                <a:gd name="T0" fmla="*/ 762 w 781"/>
                <a:gd name="T1" fmla="*/ 697 h 697"/>
                <a:gd name="T2" fmla="*/ 741 w 781"/>
                <a:gd name="T3" fmla="*/ 679 h 697"/>
                <a:gd name="T4" fmla="*/ 686 w 781"/>
                <a:gd name="T5" fmla="*/ 630 h 697"/>
                <a:gd name="T6" fmla="*/ 606 w 781"/>
                <a:gd name="T7" fmla="*/ 560 h 697"/>
                <a:gd name="T8" fmla="*/ 510 w 781"/>
                <a:gd name="T9" fmla="*/ 476 h 697"/>
                <a:gd name="T10" fmla="*/ 407 w 781"/>
                <a:gd name="T11" fmla="*/ 387 h 697"/>
                <a:gd name="T12" fmla="*/ 309 w 781"/>
                <a:gd name="T13" fmla="*/ 303 h 697"/>
                <a:gd name="T14" fmla="*/ 225 w 781"/>
                <a:gd name="T15" fmla="*/ 231 h 697"/>
                <a:gd name="T16" fmla="*/ 163 w 781"/>
                <a:gd name="T17" fmla="*/ 179 h 697"/>
                <a:gd name="T18" fmla="*/ 174 w 781"/>
                <a:gd name="T19" fmla="*/ 181 h 697"/>
                <a:gd name="T20" fmla="*/ 207 w 781"/>
                <a:gd name="T21" fmla="*/ 188 h 697"/>
                <a:gd name="T22" fmla="*/ 257 w 781"/>
                <a:gd name="T23" fmla="*/ 205 h 697"/>
                <a:gd name="T24" fmla="*/ 323 w 781"/>
                <a:gd name="T25" fmla="*/ 234 h 697"/>
                <a:gd name="T26" fmla="*/ 402 w 781"/>
                <a:gd name="T27" fmla="*/ 280 h 697"/>
                <a:gd name="T28" fmla="*/ 491 w 781"/>
                <a:gd name="T29" fmla="*/ 344 h 697"/>
                <a:gd name="T30" fmla="*/ 586 w 781"/>
                <a:gd name="T31" fmla="*/ 431 h 697"/>
                <a:gd name="T32" fmla="*/ 686 w 781"/>
                <a:gd name="T33" fmla="*/ 544 h 697"/>
                <a:gd name="T34" fmla="*/ 655 w 781"/>
                <a:gd name="T35" fmla="*/ 454 h 697"/>
                <a:gd name="T36" fmla="*/ 624 w 781"/>
                <a:gd name="T37" fmla="*/ 420 h 697"/>
                <a:gd name="T38" fmla="*/ 569 w 781"/>
                <a:gd name="T39" fmla="*/ 363 h 697"/>
                <a:gd name="T40" fmla="*/ 492 w 781"/>
                <a:gd name="T41" fmla="*/ 293 h 697"/>
                <a:gd name="T42" fmla="*/ 398 w 781"/>
                <a:gd name="T43" fmla="*/ 221 h 697"/>
                <a:gd name="T44" fmla="*/ 292 w 781"/>
                <a:gd name="T45" fmla="*/ 157 h 697"/>
                <a:gd name="T46" fmla="*/ 177 w 781"/>
                <a:gd name="T47" fmla="*/ 113 h 697"/>
                <a:gd name="T48" fmla="*/ 60 w 781"/>
                <a:gd name="T49" fmla="*/ 99 h 697"/>
                <a:gd name="T50" fmla="*/ 2 w 781"/>
                <a:gd name="T51" fmla="*/ 104 h 697"/>
                <a:gd name="T52" fmla="*/ 16 w 781"/>
                <a:gd name="T53" fmla="*/ 95 h 697"/>
                <a:gd name="T54" fmla="*/ 39 w 781"/>
                <a:gd name="T55" fmla="*/ 81 h 697"/>
                <a:gd name="T56" fmla="*/ 72 w 781"/>
                <a:gd name="T57" fmla="*/ 62 h 697"/>
                <a:gd name="T58" fmla="*/ 109 w 781"/>
                <a:gd name="T59" fmla="*/ 43 h 697"/>
                <a:gd name="T60" fmla="*/ 149 w 781"/>
                <a:gd name="T61" fmla="*/ 25 h 697"/>
                <a:gd name="T62" fmla="*/ 188 w 781"/>
                <a:gd name="T63" fmla="*/ 10 h 697"/>
                <a:gd name="T64" fmla="*/ 223 w 781"/>
                <a:gd name="T65" fmla="*/ 1 h 697"/>
                <a:gd name="T66" fmla="*/ 210 w 781"/>
                <a:gd name="T67" fmla="*/ 58 h 697"/>
                <a:gd name="T68" fmla="*/ 228 w 781"/>
                <a:gd name="T69" fmla="*/ 66 h 697"/>
                <a:gd name="T70" fmla="*/ 275 w 781"/>
                <a:gd name="T71" fmla="*/ 90 h 697"/>
                <a:gd name="T72" fmla="*/ 344 w 781"/>
                <a:gd name="T73" fmla="*/ 126 h 697"/>
                <a:gd name="T74" fmla="*/ 427 w 781"/>
                <a:gd name="T75" fmla="*/ 174 h 697"/>
                <a:gd name="T76" fmla="*/ 513 w 781"/>
                <a:gd name="T77" fmla="*/ 233 h 697"/>
                <a:gd name="T78" fmla="*/ 596 w 781"/>
                <a:gd name="T79" fmla="*/ 299 h 697"/>
                <a:gd name="T80" fmla="*/ 666 w 781"/>
                <a:gd name="T81" fmla="*/ 372 h 697"/>
                <a:gd name="T82" fmla="*/ 714 w 781"/>
                <a:gd name="T83" fmla="*/ 449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1" h="697">
                  <a:moveTo>
                    <a:pt x="781" y="421"/>
                  </a:moveTo>
                  <a:lnTo>
                    <a:pt x="762" y="697"/>
                  </a:lnTo>
                  <a:lnTo>
                    <a:pt x="756" y="692"/>
                  </a:lnTo>
                  <a:lnTo>
                    <a:pt x="741" y="679"/>
                  </a:lnTo>
                  <a:lnTo>
                    <a:pt x="718" y="657"/>
                  </a:lnTo>
                  <a:lnTo>
                    <a:pt x="686" y="630"/>
                  </a:lnTo>
                  <a:lnTo>
                    <a:pt x="648" y="597"/>
                  </a:lnTo>
                  <a:lnTo>
                    <a:pt x="606" y="560"/>
                  </a:lnTo>
                  <a:lnTo>
                    <a:pt x="559" y="519"/>
                  </a:lnTo>
                  <a:lnTo>
                    <a:pt x="510" y="476"/>
                  </a:lnTo>
                  <a:lnTo>
                    <a:pt x="458" y="432"/>
                  </a:lnTo>
                  <a:lnTo>
                    <a:pt x="407" y="387"/>
                  </a:lnTo>
                  <a:lnTo>
                    <a:pt x="358" y="344"/>
                  </a:lnTo>
                  <a:lnTo>
                    <a:pt x="309" y="303"/>
                  </a:lnTo>
                  <a:lnTo>
                    <a:pt x="265" y="265"/>
                  </a:lnTo>
                  <a:lnTo>
                    <a:pt x="225" y="231"/>
                  </a:lnTo>
                  <a:lnTo>
                    <a:pt x="190" y="202"/>
                  </a:lnTo>
                  <a:lnTo>
                    <a:pt x="163" y="179"/>
                  </a:lnTo>
                  <a:lnTo>
                    <a:pt x="166" y="179"/>
                  </a:lnTo>
                  <a:lnTo>
                    <a:pt x="174" y="181"/>
                  </a:lnTo>
                  <a:lnTo>
                    <a:pt x="187" y="184"/>
                  </a:lnTo>
                  <a:lnTo>
                    <a:pt x="207" y="188"/>
                  </a:lnTo>
                  <a:lnTo>
                    <a:pt x="229" y="195"/>
                  </a:lnTo>
                  <a:lnTo>
                    <a:pt x="257" y="205"/>
                  </a:lnTo>
                  <a:lnTo>
                    <a:pt x="289" y="217"/>
                  </a:lnTo>
                  <a:lnTo>
                    <a:pt x="323" y="234"/>
                  </a:lnTo>
                  <a:lnTo>
                    <a:pt x="361" y="255"/>
                  </a:lnTo>
                  <a:lnTo>
                    <a:pt x="402" y="280"/>
                  </a:lnTo>
                  <a:lnTo>
                    <a:pt x="445" y="309"/>
                  </a:lnTo>
                  <a:lnTo>
                    <a:pt x="491" y="344"/>
                  </a:lnTo>
                  <a:lnTo>
                    <a:pt x="537" y="384"/>
                  </a:lnTo>
                  <a:lnTo>
                    <a:pt x="586" y="431"/>
                  </a:lnTo>
                  <a:lnTo>
                    <a:pt x="635" y="484"/>
                  </a:lnTo>
                  <a:lnTo>
                    <a:pt x="686" y="544"/>
                  </a:lnTo>
                  <a:lnTo>
                    <a:pt x="658" y="458"/>
                  </a:lnTo>
                  <a:lnTo>
                    <a:pt x="655" y="454"/>
                  </a:lnTo>
                  <a:lnTo>
                    <a:pt x="642" y="440"/>
                  </a:lnTo>
                  <a:lnTo>
                    <a:pt x="624" y="420"/>
                  </a:lnTo>
                  <a:lnTo>
                    <a:pt x="599" y="394"/>
                  </a:lnTo>
                  <a:lnTo>
                    <a:pt x="569" y="363"/>
                  </a:lnTo>
                  <a:lnTo>
                    <a:pt x="533" y="329"/>
                  </a:lnTo>
                  <a:lnTo>
                    <a:pt x="492" y="293"/>
                  </a:lnTo>
                  <a:lnTo>
                    <a:pt x="447" y="257"/>
                  </a:lnTo>
                  <a:lnTo>
                    <a:pt x="398" y="221"/>
                  </a:lnTo>
                  <a:lnTo>
                    <a:pt x="346" y="188"/>
                  </a:lnTo>
                  <a:lnTo>
                    <a:pt x="292" y="157"/>
                  </a:lnTo>
                  <a:lnTo>
                    <a:pt x="236" y="133"/>
                  </a:lnTo>
                  <a:lnTo>
                    <a:pt x="177" y="113"/>
                  </a:lnTo>
                  <a:lnTo>
                    <a:pt x="118" y="101"/>
                  </a:lnTo>
                  <a:lnTo>
                    <a:pt x="60" y="99"/>
                  </a:lnTo>
                  <a:lnTo>
                    <a:pt x="0" y="105"/>
                  </a:lnTo>
                  <a:lnTo>
                    <a:pt x="2" y="104"/>
                  </a:lnTo>
                  <a:lnTo>
                    <a:pt x="7" y="101"/>
                  </a:lnTo>
                  <a:lnTo>
                    <a:pt x="16" y="95"/>
                  </a:lnTo>
                  <a:lnTo>
                    <a:pt x="27" y="89"/>
                  </a:lnTo>
                  <a:lnTo>
                    <a:pt x="39" y="81"/>
                  </a:lnTo>
                  <a:lnTo>
                    <a:pt x="55" y="73"/>
                  </a:lnTo>
                  <a:lnTo>
                    <a:pt x="72" y="62"/>
                  </a:lnTo>
                  <a:lnTo>
                    <a:pt x="90" y="52"/>
                  </a:lnTo>
                  <a:lnTo>
                    <a:pt x="109" y="43"/>
                  </a:lnTo>
                  <a:lnTo>
                    <a:pt x="130" y="33"/>
                  </a:lnTo>
                  <a:lnTo>
                    <a:pt x="149" y="25"/>
                  </a:lnTo>
                  <a:lnTo>
                    <a:pt x="169" y="17"/>
                  </a:lnTo>
                  <a:lnTo>
                    <a:pt x="188" y="10"/>
                  </a:lnTo>
                  <a:lnTo>
                    <a:pt x="207" y="5"/>
                  </a:lnTo>
                  <a:lnTo>
                    <a:pt x="223" y="1"/>
                  </a:lnTo>
                  <a:lnTo>
                    <a:pt x="238" y="0"/>
                  </a:lnTo>
                  <a:lnTo>
                    <a:pt x="210" y="58"/>
                  </a:lnTo>
                  <a:lnTo>
                    <a:pt x="214" y="60"/>
                  </a:lnTo>
                  <a:lnTo>
                    <a:pt x="228" y="66"/>
                  </a:lnTo>
                  <a:lnTo>
                    <a:pt x="248" y="76"/>
                  </a:lnTo>
                  <a:lnTo>
                    <a:pt x="275" y="90"/>
                  </a:lnTo>
                  <a:lnTo>
                    <a:pt x="308" y="107"/>
                  </a:lnTo>
                  <a:lnTo>
                    <a:pt x="344" y="126"/>
                  </a:lnTo>
                  <a:lnTo>
                    <a:pt x="385" y="150"/>
                  </a:lnTo>
                  <a:lnTo>
                    <a:pt x="427" y="174"/>
                  </a:lnTo>
                  <a:lnTo>
                    <a:pt x="469" y="203"/>
                  </a:lnTo>
                  <a:lnTo>
                    <a:pt x="513" y="233"/>
                  </a:lnTo>
                  <a:lnTo>
                    <a:pt x="555" y="265"/>
                  </a:lnTo>
                  <a:lnTo>
                    <a:pt x="596" y="299"/>
                  </a:lnTo>
                  <a:lnTo>
                    <a:pt x="633" y="335"/>
                  </a:lnTo>
                  <a:lnTo>
                    <a:pt x="666" y="372"/>
                  </a:lnTo>
                  <a:lnTo>
                    <a:pt x="693" y="410"/>
                  </a:lnTo>
                  <a:lnTo>
                    <a:pt x="714" y="449"/>
                  </a:lnTo>
                  <a:lnTo>
                    <a:pt x="781" y="4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6">
              <a:extLst>
                <a:ext uri="{FF2B5EF4-FFF2-40B4-BE49-F238E27FC236}">
                  <a16:creationId xmlns:a16="http://schemas.microsoft.com/office/drawing/2014/main" id="{7496C316-1786-B507-DB29-E7030053F73F}"/>
                </a:ext>
              </a:extLst>
            </p:cNvPr>
            <p:cNvSpPr>
              <a:spLocks/>
            </p:cNvSpPr>
            <p:nvPr/>
          </p:nvSpPr>
          <p:spPr bwMode="auto">
            <a:xfrm>
              <a:off x="1122363" y="3440113"/>
              <a:ext cx="823913" cy="349250"/>
            </a:xfrm>
            <a:custGeom>
              <a:avLst/>
              <a:gdLst>
                <a:gd name="T0" fmla="*/ 499 w 519"/>
                <a:gd name="T1" fmla="*/ 36 h 220"/>
                <a:gd name="T2" fmla="*/ 507 w 519"/>
                <a:gd name="T3" fmla="*/ 52 h 220"/>
                <a:gd name="T4" fmla="*/ 516 w 519"/>
                <a:gd name="T5" fmla="*/ 78 h 220"/>
                <a:gd name="T6" fmla="*/ 519 w 519"/>
                <a:gd name="T7" fmla="*/ 112 h 220"/>
                <a:gd name="T8" fmla="*/ 509 w 519"/>
                <a:gd name="T9" fmla="*/ 147 h 220"/>
                <a:gd name="T10" fmla="*/ 480 w 519"/>
                <a:gd name="T11" fmla="*/ 180 h 220"/>
                <a:gd name="T12" fmla="*/ 423 w 519"/>
                <a:gd name="T13" fmla="*/ 206 h 220"/>
                <a:gd name="T14" fmla="*/ 333 w 519"/>
                <a:gd name="T15" fmla="*/ 219 h 220"/>
                <a:gd name="T16" fmla="*/ 212 w 519"/>
                <a:gd name="T17" fmla="*/ 218 h 220"/>
                <a:gd name="T18" fmla="*/ 118 w 519"/>
                <a:gd name="T19" fmla="*/ 203 h 220"/>
                <a:gd name="T20" fmla="*/ 55 w 519"/>
                <a:gd name="T21" fmla="*/ 181 h 220"/>
                <a:gd name="T22" fmla="*/ 19 w 519"/>
                <a:gd name="T23" fmla="*/ 152 h 220"/>
                <a:gd name="T24" fmla="*/ 2 w 519"/>
                <a:gd name="T25" fmla="*/ 118 h 220"/>
                <a:gd name="T26" fmla="*/ 0 w 519"/>
                <a:gd name="T27" fmla="*/ 82 h 220"/>
                <a:gd name="T28" fmla="*/ 6 w 519"/>
                <a:gd name="T29" fmla="*/ 47 h 220"/>
                <a:gd name="T30" fmla="*/ 15 w 519"/>
                <a:gd name="T31" fmla="*/ 14 h 220"/>
                <a:gd name="T32" fmla="*/ 18 w 519"/>
                <a:gd name="T33" fmla="*/ 2 h 220"/>
                <a:gd name="T34" fmla="*/ 19 w 519"/>
                <a:gd name="T35" fmla="*/ 14 h 220"/>
                <a:gd name="T36" fmla="*/ 24 w 519"/>
                <a:gd name="T37" fmla="*/ 37 h 220"/>
                <a:gd name="T38" fmla="*/ 35 w 519"/>
                <a:gd name="T39" fmla="*/ 65 h 220"/>
                <a:gd name="T40" fmla="*/ 56 w 519"/>
                <a:gd name="T41" fmla="*/ 95 h 220"/>
                <a:gd name="T42" fmla="*/ 90 w 519"/>
                <a:gd name="T43" fmla="*/ 122 h 220"/>
                <a:gd name="T44" fmla="*/ 141 w 519"/>
                <a:gd name="T45" fmla="*/ 143 h 220"/>
                <a:gd name="T46" fmla="*/ 211 w 519"/>
                <a:gd name="T47" fmla="*/ 154 h 220"/>
                <a:gd name="T48" fmla="*/ 296 w 519"/>
                <a:gd name="T49" fmla="*/ 154 h 220"/>
                <a:gd name="T50" fmla="*/ 360 w 519"/>
                <a:gd name="T51" fmla="*/ 149 h 220"/>
                <a:gd name="T52" fmla="*/ 403 w 519"/>
                <a:gd name="T53" fmla="*/ 143 h 220"/>
                <a:gd name="T54" fmla="*/ 429 w 519"/>
                <a:gd name="T55" fmla="*/ 134 h 220"/>
                <a:gd name="T56" fmla="*/ 445 w 519"/>
                <a:gd name="T57" fmla="*/ 122 h 220"/>
                <a:gd name="T58" fmla="*/ 455 w 519"/>
                <a:gd name="T59" fmla="*/ 105 h 220"/>
                <a:gd name="T60" fmla="*/ 466 w 519"/>
                <a:gd name="T61" fmla="*/ 81 h 220"/>
                <a:gd name="T62" fmla="*/ 484 w 519"/>
                <a:gd name="T63" fmla="*/ 5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9" h="220">
                  <a:moveTo>
                    <a:pt x="498" y="34"/>
                  </a:moveTo>
                  <a:lnTo>
                    <a:pt x="499" y="36"/>
                  </a:lnTo>
                  <a:lnTo>
                    <a:pt x="502" y="42"/>
                  </a:lnTo>
                  <a:lnTo>
                    <a:pt x="507" y="52"/>
                  </a:lnTo>
                  <a:lnTo>
                    <a:pt x="511" y="63"/>
                  </a:lnTo>
                  <a:lnTo>
                    <a:pt x="516" y="78"/>
                  </a:lnTo>
                  <a:lnTo>
                    <a:pt x="519" y="95"/>
                  </a:lnTo>
                  <a:lnTo>
                    <a:pt x="519" y="112"/>
                  </a:lnTo>
                  <a:lnTo>
                    <a:pt x="516" y="129"/>
                  </a:lnTo>
                  <a:lnTo>
                    <a:pt x="509" y="147"/>
                  </a:lnTo>
                  <a:lnTo>
                    <a:pt x="498" y="164"/>
                  </a:lnTo>
                  <a:lnTo>
                    <a:pt x="480" y="180"/>
                  </a:lnTo>
                  <a:lnTo>
                    <a:pt x="455" y="193"/>
                  </a:lnTo>
                  <a:lnTo>
                    <a:pt x="423" y="206"/>
                  </a:lnTo>
                  <a:lnTo>
                    <a:pt x="382" y="213"/>
                  </a:lnTo>
                  <a:lnTo>
                    <a:pt x="333" y="219"/>
                  </a:lnTo>
                  <a:lnTo>
                    <a:pt x="273" y="220"/>
                  </a:lnTo>
                  <a:lnTo>
                    <a:pt x="212" y="218"/>
                  </a:lnTo>
                  <a:lnTo>
                    <a:pt x="161" y="212"/>
                  </a:lnTo>
                  <a:lnTo>
                    <a:pt x="118" y="203"/>
                  </a:lnTo>
                  <a:lnTo>
                    <a:pt x="83" y="193"/>
                  </a:lnTo>
                  <a:lnTo>
                    <a:pt x="55" y="181"/>
                  </a:lnTo>
                  <a:lnTo>
                    <a:pt x="35" y="167"/>
                  </a:lnTo>
                  <a:lnTo>
                    <a:pt x="19" y="152"/>
                  </a:lnTo>
                  <a:lnTo>
                    <a:pt x="9" y="135"/>
                  </a:lnTo>
                  <a:lnTo>
                    <a:pt x="2" y="118"/>
                  </a:lnTo>
                  <a:lnTo>
                    <a:pt x="0" y="100"/>
                  </a:lnTo>
                  <a:lnTo>
                    <a:pt x="0" y="82"/>
                  </a:lnTo>
                  <a:lnTo>
                    <a:pt x="2" y="64"/>
                  </a:lnTo>
                  <a:lnTo>
                    <a:pt x="6" y="47"/>
                  </a:lnTo>
                  <a:lnTo>
                    <a:pt x="10" y="30"/>
                  </a:lnTo>
                  <a:lnTo>
                    <a:pt x="15" y="14"/>
                  </a:lnTo>
                  <a:lnTo>
                    <a:pt x="18" y="0"/>
                  </a:lnTo>
                  <a:lnTo>
                    <a:pt x="18" y="2"/>
                  </a:lnTo>
                  <a:lnTo>
                    <a:pt x="18" y="7"/>
                  </a:lnTo>
                  <a:lnTo>
                    <a:pt x="19" y="14"/>
                  </a:lnTo>
                  <a:lnTo>
                    <a:pt x="20" y="25"/>
                  </a:lnTo>
                  <a:lnTo>
                    <a:pt x="24" y="37"/>
                  </a:lnTo>
                  <a:lnTo>
                    <a:pt x="28" y="51"/>
                  </a:lnTo>
                  <a:lnTo>
                    <a:pt x="35" y="65"/>
                  </a:lnTo>
                  <a:lnTo>
                    <a:pt x="44" y="80"/>
                  </a:lnTo>
                  <a:lnTo>
                    <a:pt x="56" y="95"/>
                  </a:lnTo>
                  <a:lnTo>
                    <a:pt x="72" y="108"/>
                  </a:lnTo>
                  <a:lnTo>
                    <a:pt x="90" y="122"/>
                  </a:lnTo>
                  <a:lnTo>
                    <a:pt x="114" y="133"/>
                  </a:lnTo>
                  <a:lnTo>
                    <a:pt x="141" y="143"/>
                  </a:lnTo>
                  <a:lnTo>
                    <a:pt x="174" y="150"/>
                  </a:lnTo>
                  <a:lnTo>
                    <a:pt x="211" y="154"/>
                  </a:lnTo>
                  <a:lnTo>
                    <a:pt x="254" y="155"/>
                  </a:lnTo>
                  <a:lnTo>
                    <a:pt x="296" y="154"/>
                  </a:lnTo>
                  <a:lnTo>
                    <a:pt x="332" y="151"/>
                  </a:lnTo>
                  <a:lnTo>
                    <a:pt x="360" y="149"/>
                  </a:lnTo>
                  <a:lnTo>
                    <a:pt x="384" y="147"/>
                  </a:lnTo>
                  <a:lnTo>
                    <a:pt x="403" y="143"/>
                  </a:lnTo>
                  <a:lnTo>
                    <a:pt x="417" y="140"/>
                  </a:lnTo>
                  <a:lnTo>
                    <a:pt x="429" y="134"/>
                  </a:lnTo>
                  <a:lnTo>
                    <a:pt x="438" y="129"/>
                  </a:lnTo>
                  <a:lnTo>
                    <a:pt x="445" y="122"/>
                  </a:lnTo>
                  <a:lnTo>
                    <a:pt x="450" y="114"/>
                  </a:lnTo>
                  <a:lnTo>
                    <a:pt x="455" y="105"/>
                  </a:lnTo>
                  <a:lnTo>
                    <a:pt x="460" y="94"/>
                  </a:lnTo>
                  <a:lnTo>
                    <a:pt x="466" y="81"/>
                  </a:lnTo>
                  <a:lnTo>
                    <a:pt x="474" y="68"/>
                  </a:lnTo>
                  <a:lnTo>
                    <a:pt x="484" y="52"/>
                  </a:lnTo>
                  <a:lnTo>
                    <a:pt x="498"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7">
              <a:extLst>
                <a:ext uri="{FF2B5EF4-FFF2-40B4-BE49-F238E27FC236}">
                  <a16:creationId xmlns:a16="http://schemas.microsoft.com/office/drawing/2014/main" id="{574101F4-F60D-869C-275C-CB88F8A7EE81}"/>
                </a:ext>
              </a:extLst>
            </p:cNvPr>
            <p:cNvSpPr>
              <a:spLocks/>
            </p:cNvSpPr>
            <p:nvPr/>
          </p:nvSpPr>
          <p:spPr bwMode="auto">
            <a:xfrm>
              <a:off x="1587500" y="3460750"/>
              <a:ext cx="85725" cy="42863"/>
            </a:xfrm>
            <a:custGeom>
              <a:avLst/>
              <a:gdLst>
                <a:gd name="T0" fmla="*/ 27 w 54"/>
                <a:gd name="T1" fmla="*/ 27 h 27"/>
                <a:gd name="T2" fmla="*/ 38 w 54"/>
                <a:gd name="T3" fmla="*/ 26 h 27"/>
                <a:gd name="T4" fmla="*/ 47 w 54"/>
                <a:gd name="T5" fmla="*/ 24 h 27"/>
                <a:gd name="T6" fmla="*/ 52 w 54"/>
                <a:gd name="T7" fmla="*/ 20 h 27"/>
                <a:gd name="T8" fmla="*/ 54 w 54"/>
                <a:gd name="T9" fmla="*/ 14 h 27"/>
                <a:gd name="T10" fmla="*/ 52 w 54"/>
                <a:gd name="T11" fmla="*/ 8 h 27"/>
                <a:gd name="T12" fmla="*/ 47 w 54"/>
                <a:gd name="T13" fmla="*/ 4 h 27"/>
                <a:gd name="T14" fmla="*/ 38 w 54"/>
                <a:gd name="T15" fmla="*/ 1 h 27"/>
                <a:gd name="T16" fmla="*/ 27 w 54"/>
                <a:gd name="T17" fmla="*/ 0 h 27"/>
                <a:gd name="T18" fmla="*/ 17 w 54"/>
                <a:gd name="T19" fmla="*/ 1 h 27"/>
                <a:gd name="T20" fmla="*/ 8 w 54"/>
                <a:gd name="T21" fmla="*/ 4 h 27"/>
                <a:gd name="T22" fmla="*/ 3 w 54"/>
                <a:gd name="T23" fmla="*/ 8 h 27"/>
                <a:gd name="T24" fmla="*/ 0 w 54"/>
                <a:gd name="T25" fmla="*/ 14 h 27"/>
                <a:gd name="T26" fmla="*/ 3 w 54"/>
                <a:gd name="T27" fmla="*/ 20 h 27"/>
                <a:gd name="T28" fmla="*/ 8 w 54"/>
                <a:gd name="T29" fmla="*/ 24 h 27"/>
                <a:gd name="T30" fmla="*/ 17 w 54"/>
                <a:gd name="T31" fmla="*/ 26 h 27"/>
                <a:gd name="T32" fmla="*/ 27 w 54"/>
                <a:gd name="T3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27">
                  <a:moveTo>
                    <a:pt x="27" y="27"/>
                  </a:moveTo>
                  <a:lnTo>
                    <a:pt x="38" y="26"/>
                  </a:lnTo>
                  <a:lnTo>
                    <a:pt x="47" y="24"/>
                  </a:lnTo>
                  <a:lnTo>
                    <a:pt x="52" y="20"/>
                  </a:lnTo>
                  <a:lnTo>
                    <a:pt x="54" y="14"/>
                  </a:lnTo>
                  <a:lnTo>
                    <a:pt x="52" y="8"/>
                  </a:lnTo>
                  <a:lnTo>
                    <a:pt x="47" y="4"/>
                  </a:lnTo>
                  <a:lnTo>
                    <a:pt x="38" y="1"/>
                  </a:lnTo>
                  <a:lnTo>
                    <a:pt x="27" y="0"/>
                  </a:lnTo>
                  <a:lnTo>
                    <a:pt x="17" y="1"/>
                  </a:lnTo>
                  <a:lnTo>
                    <a:pt x="8" y="4"/>
                  </a:lnTo>
                  <a:lnTo>
                    <a:pt x="3" y="8"/>
                  </a:lnTo>
                  <a:lnTo>
                    <a:pt x="0" y="14"/>
                  </a:lnTo>
                  <a:lnTo>
                    <a:pt x="3" y="20"/>
                  </a:lnTo>
                  <a:lnTo>
                    <a:pt x="8" y="24"/>
                  </a:lnTo>
                  <a:lnTo>
                    <a:pt x="17" y="26"/>
                  </a:lnTo>
                  <a:lnTo>
                    <a:pt x="2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8">
              <a:extLst>
                <a:ext uri="{FF2B5EF4-FFF2-40B4-BE49-F238E27FC236}">
                  <a16:creationId xmlns:a16="http://schemas.microsoft.com/office/drawing/2014/main" id="{A4BA3575-EBFE-A0A4-089F-D4B1F98A8D11}"/>
                </a:ext>
              </a:extLst>
            </p:cNvPr>
            <p:cNvSpPr>
              <a:spLocks/>
            </p:cNvSpPr>
            <p:nvPr/>
          </p:nvSpPr>
          <p:spPr bwMode="auto">
            <a:xfrm>
              <a:off x="1422400" y="3468688"/>
              <a:ext cx="85725" cy="42863"/>
            </a:xfrm>
            <a:custGeom>
              <a:avLst/>
              <a:gdLst>
                <a:gd name="T0" fmla="*/ 26 w 54"/>
                <a:gd name="T1" fmla="*/ 27 h 27"/>
                <a:gd name="T2" fmla="*/ 38 w 54"/>
                <a:gd name="T3" fmla="*/ 26 h 27"/>
                <a:gd name="T4" fmla="*/ 46 w 54"/>
                <a:gd name="T5" fmla="*/ 24 h 27"/>
                <a:gd name="T6" fmla="*/ 51 w 54"/>
                <a:gd name="T7" fmla="*/ 19 h 27"/>
                <a:gd name="T8" fmla="*/ 54 w 54"/>
                <a:gd name="T9" fmla="*/ 13 h 27"/>
                <a:gd name="T10" fmla="*/ 51 w 54"/>
                <a:gd name="T11" fmla="*/ 9 h 27"/>
                <a:gd name="T12" fmla="*/ 46 w 54"/>
                <a:gd name="T13" fmla="*/ 4 h 27"/>
                <a:gd name="T14" fmla="*/ 38 w 54"/>
                <a:gd name="T15" fmla="*/ 1 h 27"/>
                <a:gd name="T16" fmla="*/ 26 w 54"/>
                <a:gd name="T17" fmla="*/ 0 h 27"/>
                <a:gd name="T18" fmla="*/ 16 w 54"/>
                <a:gd name="T19" fmla="*/ 1 h 27"/>
                <a:gd name="T20" fmla="*/ 8 w 54"/>
                <a:gd name="T21" fmla="*/ 4 h 27"/>
                <a:gd name="T22" fmla="*/ 3 w 54"/>
                <a:gd name="T23" fmla="*/ 9 h 27"/>
                <a:gd name="T24" fmla="*/ 0 w 54"/>
                <a:gd name="T25" fmla="*/ 13 h 27"/>
                <a:gd name="T26" fmla="*/ 3 w 54"/>
                <a:gd name="T27" fmla="*/ 19 h 27"/>
                <a:gd name="T28" fmla="*/ 8 w 54"/>
                <a:gd name="T29" fmla="*/ 24 h 27"/>
                <a:gd name="T30" fmla="*/ 16 w 54"/>
                <a:gd name="T31" fmla="*/ 26 h 27"/>
                <a:gd name="T32" fmla="*/ 26 w 54"/>
                <a:gd name="T3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27">
                  <a:moveTo>
                    <a:pt x="26" y="27"/>
                  </a:moveTo>
                  <a:lnTo>
                    <a:pt x="38" y="26"/>
                  </a:lnTo>
                  <a:lnTo>
                    <a:pt x="46" y="24"/>
                  </a:lnTo>
                  <a:lnTo>
                    <a:pt x="51" y="19"/>
                  </a:lnTo>
                  <a:lnTo>
                    <a:pt x="54" y="13"/>
                  </a:lnTo>
                  <a:lnTo>
                    <a:pt x="51" y="9"/>
                  </a:lnTo>
                  <a:lnTo>
                    <a:pt x="46" y="4"/>
                  </a:lnTo>
                  <a:lnTo>
                    <a:pt x="38" y="1"/>
                  </a:lnTo>
                  <a:lnTo>
                    <a:pt x="26" y="0"/>
                  </a:lnTo>
                  <a:lnTo>
                    <a:pt x="16" y="1"/>
                  </a:lnTo>
                  <a:lnTo>
                    <a:pt x="8" y="4"/>
                  </a:lnTo>
                  <a:lnTo>
                    <a:pt x="3" y="9"/>
                  </a:lnTo>
                  <a:lnTo>
                    <a:pt x="0" y="13"/>
                  </a:lnTo>
                  <a:lnTo>
                    <a:pt x="3" y="19"/>
                  </a:lnTo>
                  <a:lnTo>
                    <a:pt x="8" y="24"/>
                  </a:lnTo>
                  <a:lnTo>
                    <a:pt x="16" y="26"/>
                  </a:lnTo>
                  <a:lnTo>
                    <a:pt x="26"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9">
              <a:extLst>
                <a:ext uri="{FF2B5EF4-FFF2-40B4-BE49-F238E27FC236}">
                  <a16:creationId xmlns:a16="http://schemas.microsoft.com/office/drawing/2014/main" id="{ABCF5B9A-F2B8-4276-3B4C-96FFF5E0934A}"/>
                </a:ext>
              </a:extLst>
            </p:cNvPr>
            <p:cNvSpPr>
              <a:spLocks/>
            </p:cNvSpPr>
            <p:nvPr/>
          </p:nvSpPr>
          <p:spPr bwMode="auto">
            <a:xfrm>
              <a:off x="1263650" y="3438525"/>
              <a:ext cx="85725" cy="42863"/>
            </a:xfrm>
            <a:custGeom>
              <a:avLst/>
              <a:gdLst>
                <a:gd name="T0" fmla="*/ 27 w 54"/>
                <a:gd name="T1" fmla="*/ 27 h 27"/>
                <a:gd name="T2" fmla="*/ 37 w 54"/>
                <a:gd name="T3" fmla="*/ 26 h 27"/>
                <a:gd name="T4" fmla="*/ 46 w 54"/>
                <a:gd name="T5" fmla="*/ 23 h 27"/>
                <a:gd name="T6" fmla="*/ 52 w 54"/>
                <a:gd name="T7" fmla="*/ 19 h 27"/>
                <a:gd name="T8" fmla="*/ 54 w 54"/>
                <a:gd name="T9" fmla="*/ 13 h 27"/>
                <a:gd name="T10" fmla="*/ 52 w 54"/>
                <a:gd name="T11" fmla="*/ 9 h 27"/>
                <a:gd name="T12" fmla="*/ 46 w 54"/>
                <a:gd name="T13" fmla="*/ 4 h 27"/>
                <a:gd name="T14" fmla="*/ 37 w 54"/>
                <a:gd name="T15" fmla="*/ 1 h 27"/>
                <a:gd name="T16" fmla="*/ 27 w 54"/>
                <a:gd name="T17" fmla="*/ 0 h 27"/>
                <a:gd name="T18" fmla="*/ 17 w 54"/>
                <a:gd name="T19" fmla="*/ 1 h 27"/>
                <a:gd name="T20" fmla="*/ 8 w 54"/>
                <a:gd name="T21" fmla="*/ 4 h 27"/>
                <a:gd name="T22" fmla="*/ 2 w 54"/>
                <a:gd name="T23" fmla="*/ 9 h 27"/>
                <a:gd name="T24" fmla="*/ 0 w 54"/>
                <a:gd name="T25" fmla="*/ 13 h 27"/>
                <a:gd name="T26" fmla="*/ 2 w 54"/>
                <a:gd name="T27" fmla="*/ 19 h 27"/>
                <a:gd name="T28" fmla="*/ 8 w 54"/>
                <a:gd name="T29" fmla="*/ 23 h 27"/>
                <a:gd name="T30" fmla="*/ 17 w 54"/>
                <a:gd name="T31" fmla="*/ 26 h 27"/>
                <a:gd name="T32" fmla="*/ 27 w 54"/>
                <a:gd name="T3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27">
                  <a:moveTo>
                    <a:pt x="27" y="27"/>
                  </a:moveTo>
                  <a:lnTo>
                    <a:pt x="37" y="26"/>
                  </a:lnTo>
                  <a:lnTo>
                    <a:pt x="46" y="23"/>
                  </a:lnTo>
                  <a:lnTo>
                    <a:pt x="52" y="19"/>
                  </a:lnTo>
                  <a:lnTo>
                    <a:pt x="54" y="13"/>
                  </a:lnTo>
                  <a:lnTo>
                    <a:pt x="52" y="9"/>
                  </a:lnTo>
                  <a:lnTo>
                    <a:pt x="46" y="4"/>
                  </a:lnTo>
                  <a:lnTo>
                    <a:pt x="37" y="1"/>
                  </a:lnTo>
                  <a:lnTo>
                    <a:pt x="27" y="0"/>
                  </a:lnTo>
                  <a:lnTo>
                    <a:pt x="17" y="1"/>
                  </a:lnTo>
                  <a:lnTo>
                    <a:pt x="8" y="4"/>
                  </a:lnTo>
                  <a:lnTo>
                    <a:pt x="2" y="9"/>
                  </a:lnTo>
                  <a:lnTo>
                    <a:pt x="0" y="13"/>
                  </a:lnTo>
                  <a:lnTo>
                    <a:pt x="2" y="19"/>
                  </a:lnTo>
                  <a:lnTo>
                    <a:pt x="8" y="23"/>
                  </a:lnTo>
                  <a:lnTo>
                    <a:pt x="17" y="26"/>
                  </a:lnTo>
                  <a:lnTo>
                    <a:pt x="2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0">
              <a:extLst>
                <a:ext uri="{FF2B5EF4-FFF2-40B4-BE49-F238E27FC236}">
                  <a16:creationId xmlns:a16="http://schemas.microsoft.com/office/drawing/2014/main" id="{E3C7256A-ADD6-1620-03BE-EF1CD4840373}"/>
                </a:ext>
              </a:extLst>
            </p:cNvPr>
            <p:cNvSpPr>
              <a:spLocks/>
            </p:cNvSpPr>
            <p:nvPr/>
          </p:nvSpPr>
          <p:spPr bwMode="auto">
            <a:xfrm>
              <a:off x="1222375" y="3511550"/>
              <a:ext cx="152400" cy="106363"/>
            </a:xfrm>
            <a:custGeom>
              <a:avLst/>
              <a:gdLst>
                <a:gd name="T0" fmla="*/ 96 w 96"/>
                <a:gd name="T1" fmla="*/ 24 h 67"/>
                <a:gd name="T2" fmla="*/ 0 w 96"/>
                <a:gd name="T3" fmla="*/ 0 h 67"/>
                <a:gd name="T4" fmla="*/ 1 w 96"/>
                <a:gd name="T5" fmla="*/ 2 h 67"/>
                <a:gd name="T6" fmla="*/ 5 w 96"/>
                <a:gd name="T7" fmla="*/ 9 h 67"/>
                <a:gd name="T8" fmla="*/ 11 w 96"/>
                <a:gd name="T9" fmla="*/ 19 h 67"/>
                <a:gd name="T10" fmla="*/ 20 w 96"/>
                <a:gd name="T11" fmla="*/ 29 h 67"/>
                <a:gd name="T12" fmla="*/ 33 w 96"/>
                <a:gd name="T13" fmla="*/ 42 h 67"/>
                <a:gd name="T14" fmla="*/ 49 w 96"/>
                <a:gd name="T15" fmla="*/ 52 h 67"/>
                <a:gd name="T16" fmla="*/ 69 w 96"/>
                <a:gd name="T17" fmla="*/ 61 h 67"/>
                <a:gd name="T18" fmla="*/ 92 w 96"/>
                <a:gd name="T19" fmla="*/ 67 h 67"/>
                <a:gd name="T20" fmla="*/ 96 w 96"/>
                <a:gd name="T21"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67">
                  <a:moveTo>
                    <a:pt x="96" y="24"/>
                  </a:moveTo>
                  <a:lnTo>
                    <a:pt x="0" y="0"/>
                  </a:lnTo>
                  <a:lnTo>
                    <a:pt x="1" y="2"/>
                  </a:lnTo>
                  <a:lnTo>
                    <a:pt x="5" y="9"/>
                  </a:lnTo>
                  <a:lnTo>
                    <a:pt x="11" y="19"/>
                  </a:lnTo>
                  <a:lnTo>
                    <a:pt x="20" y="29"/>
                  </a:lnTo>
                  <a:lnTo>
                    <a:pt x="33" y="42"/>
                  </a:lnTo>
                  <a:lnTo>
                    <a:pt x="49" y="52"/>
                  </a:lnTo>
                  <a:lnTo>
                    <a:pt x="69" y="61"/>
                  </a:lnTo>
                  <a:lnTo>
                    <a:pt x="92" y="67"/>
                  </a:lnTo>
                  <a:lnTo>
                    <a:pt x="9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1">
              <a:extLst>
                <a:ext uri="{FF2B5EF4-FFF2-40B4-BE49-F238E27FC236}">
                  <a16:creationId xmlns:a16="http://schemas.microsoft.com/office/drawing/2014/main" id="{D7419C72-26F3-5FB0-9667-21B6E932B534}"/>
                </a:ext>
              </a:extLst>
            </p:cNvPr>
            <p:cNvSpPr>
              <a:spLocks/>
            </p:cNvSpPr>
            <p:nvPr/>
          </p:nvSpPr>
          <p:spPr bwMode="auto">
            <a:xfrm>
              <a:off x="1389063" y="3556000"/>
              <a:ext cx="265113" cy="84138"/>
            </a:xfrm>
            <a:custGeom>
              <a:avLst/>
              <a:gdLst>
                <a:gd name="T0" fmla="*/ 29 w 167"/>
                <a:gd name="T1" fmla="*/ 6 h 53"/>
                <a:gd name="T2" fmla="*/ 115 w 167"/>
                <a:gd name="T3" fmla="*/ 0 h 53"/>
                <a:gd name="T4" fmla="*/ 167 w 167"/>
                <a:gd name="T5" fmla="*/ 53 h 53"/>
                <a:gd name="T6" fmla="*/ 161 w 167"/>
                <a:gd name="T7" fmla="*/ 53 h 53"/>
                <a:gd name="T8" fmla="*/ 147 w 167"/>
                <a:gd name="T9" fmla="*/ 53 h 53"/>
                <a:gd name="T10" fmla="*/ 125 w 167"/>
                <a:gd name="T11" fmla="*/ 53 h 53"/>
                <a:gd name="T12" fmla="*/ 99 w 167"/>
                <a:gd name="T13" fmla="*/ 53 h 53"/>
                <a:gd name="T14" fmla="*/ 72 w 167"/>
                <a:gd name="T15" fmla="*/ 53 h 53"/>
                <a:gd name="T16" fmla="*/ 44 w 167"/>
                <a:gd name="T17" fmla="*/ 53 h 53"/>
                <a:gd name="T18" fmla="*/ 19 w 167"/>
                <a:gd name="T19" fmla="*/ 53 h 53"/>
                <a:gd name="T20" fmla="*/ 0 w 167"/>
                <a:gd name="T21" fmla="*/ 53 h 53"/>
                <a:gd name="T22" fmla="*/ 29 w 167"/>
                <a:gd name="T23"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53">
                  <a:moveTo>
                    <a:pt x="29" y="6"/>
                  </a:moveTo>
                  <a:lnTo>
                    <a:pt x="115" y="0"/>
                  </a:lnTo>
                  <a:lnTo>
                    <a:pt x="167" y="53"/>
                  </a:lnTo>
                  <a:lnTo>
                    <a:pt x="161" y="53"/>
                  </a:lnTo>
                  <a:lnTo>
                    <a:pt x="147" y="53"/>
                  </a:lnTo>
                  <a:lnTo>
                    <a:pt x="125" y="53"/>
                  </a:lnTo>
                  <a:lnTo>
                    <a:pt x="99" y="53"/>
                  </a:lnTo>
                  <a:lnTo>
                    <a:pt x="72" y="53"/>
                  </a:lnTo>
                  <a:lnTo>
                    <a:pt x="44" y="53"/>
                  </a:lnTo>
                  <a:lnTo>
                    <a:pt x="19" y="53"/>
                  </a:lnTo>
                  <a:lnTo>
                    <a:pt x="0" y="53"/>
                  </a:lnTo>
                  <a:lnTo>
                    <a:pt x="2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2">
              <a:extLst>
                <a:ext uri="{FF2B5EF4-FFF2-40B4-BE49-F238E27FC236}">
                  <a16:creationId xmlns:a16="http://schemas.microsoft.com/office/drawing/2014/main" id="{A676F086-2F02-D172-929D-22ABC2C0D13C}"/>
                </a:ext>
              </a:extLst>
            </p:cNvPr>
            <p:cNvSpPr>
              <a:spLocks/>
            </p:cNvSpPr>
            <p:nvPr/>
          </p:nvSpPr>
          <p:spPr bwMode="auto">
            <a:xfrm>
              <a:off x="1654175" y="3487738"/>
              <a:ext cx="211138" cy="136525"/>
            </a:xfrm>
            <a:custGeom>
              <a:avLst/>
              <a:gdLst>
                <a:gd name="T0" fmla="*/ 0 w 133"/>
                <a:gd name="T1" fmla="*/ 43 h 86"/>
                <a:gd name="T2" fmla="*/ 43 w 133"/>
                <a:gd name="T3" fmla="*/ 15 h 86"/>
                <a:gd name="T4" fmla="*/ 133 w 133"/>
                <a:gd name="T5" fmla="*/ 0 h 86"/>
                <a:gd name="T6" fmla="*/ 131 w 133"/>
                <a:gd name="T7" fmla="*/ 4 h 86"/>
                <a:gd name="T8" fmla="*/ 125 w 133"/>
                <a:gd name="T9" fmla="*/ 13 h 86"/>
                <a:gd name="T10" fmla="*/ 116 w 133"/>
                <a:gd name="T11" fmla="*/ 25 h 86"/>
                <a:gd name="T12" fmla="*/ 104 w 133"/>
                <a:gd name="T13" fmla="*/ 40 h 86"/>
                <a:gd name="T14" fmla="*/ 90 w 133"/>
                <a:gd name="T15" fmla="*/ 55 h 86"/>
                <a:gd name="T16" fmla="*/ 76 w 133"/>
                <a:gd name="T17" fmla="*/ 69 h 86"/>
                <a:gd name="T18" fmla="*/ 59 w 133"/>
                <a:gd name="T19" fmla="*/ 79 h 86"/>
                <a:gd name="T20" fmla="*/ 43 w 133"/>
                <a:gd name="T21" fmla="*/ 86 h 86"/>
                <a:gd name="T22" fmla="*/ 0 w 133"/>
                <a:gd name="T23"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86">
                  <a:moveTo>
                    <a:pt x="0" y="43"/>
                  </a:moveTo>
                  <a:lnTo>
                    <a:pt x="43" y="15"/>
                  </a:lnTo>
                  <a:lnTo>
                    <a:pt x="133" y="0"/>
                  </a:lnTo>
                  <a:lnTo>
                    <a:pt x="131" y="4"/>
                  </a:lnTo>
                  <a:lnTo>
                    <a:pt x="125" y="13"/>
                  </a:lnTo>
                  <a:lnTo>
                    <a:pt x="116" y="25"/>
                  </a:lnTo>
                  <a:lnTo>
                    <a:pt x="104" y="40"/>
                  </a:lnTo>
                  <a:lnTo>
                    <a:pt x="90" y="55"/>
                  </a:lnTo>
                  <a:lnTo>
                    <a:pt x="76" y="69"/>
                  </a:lnTo>
                  <a:lnTo>
                    <a:pt x="59" y="79"/>
                  </a:lnTo>
                  <a:lnTo>
                    <a:pt x="43" y="86"/>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3">
              <a:extLst>
                <a:ext uri="{FF2B5EF4-FFF2-40B4-BE49-F238E27FC236}">
                  <a16:creationId xmlns:a16="http://schemas.microsoft.com/office/drawing/2014/main" id="{0E7F4F26-17D3-1BA7-0173-4862123EEAD3}"/>
                </a:ext>
              </a:extLst>
            </p:cNvPr>
            <p:cNvSpPr>
              <a:spLocks/>
            </p:cNvSpPr>
            <p:nvPr/>
          </p:nvSpPr>
          <p:spPr bwMode="auto">
            <a:xfrm>
              <a:off x="1231900" y="1390650"/>
              <a:ext cx="747713" cy="1122363"/>
            </a:xfrm>
            <a:custGeom>
              <a:avLst/>
              <a:gdLst>
                <a:gd name="T0" fmla="*/ 470 w 471"/>
                <a:gd name="T1" fmla="*/ 432 h 707"/>
                <a:gd name="T2" fmla="*/ 465 w 471"/>
                <a:gd name="T3" fmla="*/ 421 h 707"/>
                <a:gd name="T4" fmla="*/ 453 w 471"/>
                <a:gd name="T5" fmla="*/ 402 h 707"/>
                <a:gd name="T6" fmla="*/ 434 w 471"/>
                <a:gd name="T7" fmla="*/ 380 h 707"/>
                <a:gd name="T8" fmla="*/ 411 w 471"/>
                <a:gd name="T9" fmla="*/ 361 h 707"/>
                <a:gd name="T10" fmla="*/ 379 w 471"/>
                <a:gd name="T11" fmla="*/ 349 h 707"/>
                <a:gd name="T12" fmla="*/ 342 w 471"/>
                <a:gd name="T13" fmla="*/ 347 h 707"/>
                <a:gd name="T14" fmla="*/ 297 w 471"/>
                <a:gd name="T15" fmla="*/ 364 h 707"/>
                <a:gd name="T16" fmla="*/ 268 w 471"/>
                <a:gd name="T17" fmla="*/ 376 h 707"/>
                <a:gd name="T18" fmla="*/ 247 w 471"/>
                <a:gd name="T19" fmla="*/ 344 h 707"/>
                <a:gd name="T20" fmla="*/ 209 w 471"/>
                <a:gd name="T21" fmla="*/ 289 h 707"/>
                <a:gd name="T22" fmla="*/ 161 w 471"/>
                <a:gd name="T23" fmla="*/ 221 h 707"/>
                <a:gd name="T24" fmla="*/ 110 w 471"/>
                <a:gd name="T25" fmla="*/ 148 h 707"/>
                <a:gd name="T26" fmla="*/ 63 w 471"/>
                <a:gd name="T27" fmla="*/ 82 h 707"/>
                <a:gd name="T28" fmla="*/ 25 w 471"/>
                <a:gd name="T29" fmla="*/ 30 h 707"/>
                <a:gd name="T30" fmla="*/ 3 w 471"/>
                <a:gd name="T31" fmla="*/ 2 h 707"/>
                <a:gd name="T32" fmla="*/ 2 w 471"/>
                <a:gd name="T33" fmla="*/ 7 h 707"/>
                <a:gd name="T34" fmla="*/ 22 w 471"/>
                <a:gd name="T35" fmla="*/ 44 h 707"/>
                <a:gd name="T36" fmla="*/ 56 w 471"/>
                <a:gd name="T37" fmla="*/ 104 h 707"/>
                <a:gd name="T38" fmla="*/ 98 w 471"/>
                <a:gd name="T39" fmla="*/ 177 h 707"/>
                <a:gd name="T40" fmla="*/ 144 w 471"/>
                <a:gd name="T41" fmla="*/ 254 h 707"/>
                <a:gd name="T42" fmla="*/ 186 w 471"/>
                <a:gd name="T43" fmla="*/ 326 h 707"/>
                <a:gd name="T44" fmla="*/ 220 w 471"/>
                <a:gd name="T45" fmla="*/ 383 h 707"/>
                <a:gd name="T46" fmla="*/ 240 w 471"/>
                <a:gd name="T47" fmla="*/ 415 h 707"/>
                <a:gd name="T48" fmla="*/ 241 w 471"/>
                <a:gd name="T49" fmla="*/ 423 h 707"/>
                <a:gd name="T50" fmla="*/ 234 w 471"/>
                <a:gd name="T51" fmla="*/ 447 h 707"/>
                <a:gd name="T52" fmla="*/ 224 w 471"/>
                <a:gd name="T53" fmla="*/ 487 h 707"/>
                <a:gd name="T54" fmla="*/ 219 w 471"/>
                <a:gd name="T55" fmla="*/ 537 h 707"/>
                <a:gd name="T56" fmla="*/ 220 w 471"/>
                <a:gd name="T57" fmla="*/ 592 h 707"/>
                <a:gd name="T58" fmla="*/ 234 w 471"/>
                <a:gd name="T59" fmla="*/ 642 h 707"/>
                <a:gd name="T60" fmla="*/ 267 w 471"/>
                <a:gd name="T61" fmla="*/ 681 h 707"/>
                <a:gd name="T62" fmla="*/ 323 w 471"/>
                <a:gd name="T63" fmla="*/ 704 h 707"/>
                <a:gd name="T64" fmla="*/ 394 w 471"/>
                <a:gd name="T65" fmla="*/ 701 h 707"/>
                <a:gd name="T66" fmla="*/ 435 w 471"/>
                <a:gd name="T67" fmla="*/ 664 h 707"/>
                <a:gd name="T68" fmla="*/ 456 w 471"/>
                <a:gd name="T69" fmla="*/ 609 h 707"/>
                <a:gd name="T70" fmla="*/ 467 w 471"/>
                <a:gd name="T71" fmla="*/ 552 h 707"/>
                <a:gd name="T72" fmla="*/ 467 w 471"/>
                <a:gd name="T73" fmla="*/ 537 h 707"/>
                <a:gd name="T74" fmla="*/ 435 w 471"/>
                <a:gd name="T75" fmla="*/ 582 h 707"/>
                <a:gd name="T76" fmla="*/ 386 w 471"/>
                <a:gd name="T77" fmla="*/ 619 h 707"/>
                <a:gd name="T78" fmla="*/ 333 w 471"/>
                <a:gd name="T79" fmla="*/ 595 h 707"/>
                <a:gd name="T80" fmla="*/ 315 w 471"/>
                <a:gd name="T81" fmla="*/ 547 h 707"/>
                <a:gd name="T82" fmla="*/ 347 w 471"/>
                <a:gd name="T83" fmla="*/ 552 h 707"/>
                <a:gd name="T84" fmla="*/ 387 w 471"/>
                <a:gd name="T85" fmla="*/ 543 h 707"/>
                <a:gd name="T86" fmla="*/ 404 w 471"/>
                <a:gd name="T87" fmla="*/ 497 h 707"/>
                <a:gd name="T88" fmla="*/ 395 w 471"/>
                <a:gd name="T89" fmla="*/ 453 h 707"/>
                <a:gd name="T90" fmla="*/ 399 w 471"/>
                <a:gd name="T91" fmla="*/ 446 h 707"/>
                <a:gd name="T92" fmla="*/ 414 w 471"/>
                <a:gd name="T93" fmla="*/ 437 h 707"/>
                <a:gd name="T94" fmla="*/ 447 w 471"/>
                <a:gd name="T95" fmla="*/ 432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1" h="707">
                  <a:moveTo>
                    <a:pt x="471" y="435"/>
                  </a:moveTo>
                  <a:lnTo>
                    <a:pt x="470" y="432"/>
                  </a:lnTo>
                  <a:lnTo>
                    <a:pt x="468" y="428"/>
                  </a:lnTo>
                  <a:lnTo>
                    <a:pt x="465" y="421"/>
                  </a:lnTo>
                  <a:lnTo>
                    <a:pt x="460" y="412"/>
                  </a:lnTo>
                  <a:lnTo>
                    <a:pt x="453" y="402"/>
                  </a:lnTo>
                  <a:lnTo>
                    <a:pt x="444" y="390"/>
                  </a:lnTo>
                  <a:lnTo>
                    <a:pt x="434" y="380"/>
                  </a:lnTo>
                  <a:lnTo>
                    <a:pt x="423" y="370"/>
                  </a:lnTo>
                  <a:lnTo>
                    <a:pt x="411" y="361"/>
                  </a:lnTo>
                  <a:lnTo>
                    <a:pt x="396" y="353"/>
                  </a:lnTo>
                  <a:lnTo>
                    <a:pt x="379" y="349"/>
                  </a:lnTo>
                  <a:lnTo>
                    <a:pt x="361" y="346"/>
                  </a:lnTo>
                  <a:lnTo>
                    <a:pt x="342" y="347"/>
                  </a:lnTo>
                  <a:lnTo>
                    <a:pt x="320" y="354"/>
                  </a:lnTo>
                  <a:lnTo>
                    <a:pt x="297" y="364"/>
                  </a:lnTo>
                  <a:lnTo>
                    <a:pt x="272" y="380"/>
                  </a:lnTo>
                  <a:lnTo>
                    <a:pt x="268" y="376"/>
                  </a:lnTo>
                  <a:lnTo>
                    <a:pt x="260" y="363"/>
                  </a:lnTo>
                  <a:lnTo>
                    <a:pt x="247" y="344"/>
                  </a:lnTo>
                  <a:lnTo>
                    <a:pt x="229" y="319"/>
                  </a:lnTo>
                  <a:lnTo>
                    <a:pt x="209" y="289"/>
                  </a:lnTo>
                  <a:lnTo>
                    <a:pt x="186" y="256"/>
                  </a:lnTo>
                  <a:lnTo>
                    <a:pt x="161" y="221"/>
                  </a:lnTo>
                  <a:lnTo>
                    <a:pt x="136" y="185"/>
                  </a:lnTo>
                  <a:lnTo>
                    <a:pt x="110" y="148"/>
                  </a:lnTo>
                  <a:lnTo>
                    <a:pt x="86" y="114"/>
                  </a:lnTo>
                  <a:lnTo>
                    <a:pt x="63" y="82"/>
                  </a:lnTo>
                  <a:lnTo>
                    <a:pt x="43" y="53"/>
                  </a:lnTo>
                  <a:lnTo>
                    <a:pt x="25" y="30"/>
                  </a:lnTo>
                  <a:lnTo>
                    <a:pt x="11" y="13"/>
                  </a:lnTo>
                  <a:lnTo>
                    <a:pt x="3" y="2"/>
                  </a:lnTo>
                  <a:lnTo>
                    <a:pt x="0" y="0"/>
                  </a:lnTo>
                  <a:lnTo>
                    <a:pt x="2" y="7"/>
                  </a:lnTo>
                  <a:lnTo>
                    <a:pt x="10" y="23"/>
                  </a:lnTo>
                  <a:lnTo>
                    <a:pt x="22" y="44"/>
                  </a:lnTo>
                  <a:lnTo>
                    <a:pt x="38" y="71"/>
                  </a:lnTo>
                  <a:lnTo>
                    <a:pt x="56" y="104"/>
                  </a:lnTo>
                  <a:lnTo>
                    <a:pt x="76" y="139"/>
                  </a:lnTo>
                  <a:lnTo>
                    <a:pt x="98" y="177"/>
                  </a:lnTo>
                  <a:lnTo>
                    <a:pt x="122" y="215"/>
                  </a:lnTo>
                  <a:lnTo>
                    <a:pt x="144" y="254"/>
                  </a:lnTo>
                  <a:lnTo>
                    <a:pt x="166" y="291"/>
                  </a:lnTo>
                  <a:lnTo>
                    <a:pt x="186" y="326"/>
                  </a:lnTo>
                  <a:lnTo>
                    <a:pt x="204" y="356"/>
                  </a:lnTo>
                  <a:lnTo>
                    <a:pt x="220" y="383"/>
                  </a:lnTo>
                  <a:lnTo>
                    <a:pt x="232" y="403"/>
                  </a:lnTo>
                  <a:lnTo>
                    <a:pt x="240" y="415"/>
                  </a:lnTo>
                  <a:lnTo>
                    <a:pt x="242" y="420"/>
                  </a:lnTo>
                  <a:lnTo>
                    <a:pt x="241" y="423"/>
                  </a:lnTo>
                  <a:lnTo>
                    <a:pt x="238" y="432"/>
                  </a:lnTo>
                  <a:lnTo>
                    <a:pt x="234" y="447"/>
                  </a:lnTo>
                  <a:lnTo>
                    <a:pt x="230" y="465"/>
                  </a:lnTo>
                  <a:lnTo>
                    <a:pt x="224" y="487"/>
                  </a:lnTo>
                  <a:lnTo>
                    <a:pt x="221" y="511"/>
                  </a:lnTo>
                  <a:lnTo>
                    <a:pt x="219" y="537"/>
                  </a:lnTo>
                  <a:lnTo>
                    <a:pt x="218" y="565"/>
                  </a:lnTo>
                  <a:lnTo>
                    <a:pt x="220" y="592"/>
                  </a:lnTo>
                  <a:lnTo>
                    <a:pt x="225" y="618"/>
                  </a:lnTo>
                  <a:lnTo>
                    <a:pt x="234" y="642"/>
                  </a:lnTo>
                  <a:lnTo>
                    <a:pt x="248" y="663"/>
                  </a:lnTo>
                  <a:lnTo>
                    <a:pt x="267" y="681"/>
                  </a:lnTo>
                  <a:lnTo>
                    <a:pt x="292" y="696"/>
                  </a:lnTo>
                  <a:lnTo>
                    <a:pt x="323" y="704"/>
                  </a:lnTo>
                  <a:lnTo>
                    <a:pt x="361" y="707"/>
                  </a:lnTo>
                  <a:lnTo>
                    <a:pt x="394" y="701"/>
                  </a:lnTo>
                  <a:lnTo>
                    <a:pt x="417" y="687"/>
                  </a:lnTo>
                  <a:lnTo>
                    <a:pt x="435" y="664"/>
                  </a:lnTo>
                  <a:lnTo>
                    <a:pt x="448" y="638"/>
                  </a:lnTo>
                  <a:lnTo>
                    <a:pt x="456" y="609"/>
                  </a:lnTo>
                  <a:lnTo>
                    <a:pt x="461" y="579"/>
                  </a:lnTo>
                  <a:lnTo>
                    <a:pt x="467" y="552"/>
                  </a:lnTo>
                  <a:lnTo>
                    <a:pt x="471" y="530"/>
                  </a:lnTo>
                  <a:lnTo>
                    <a:pt x="467" y="537"/>
                  </a:lnTo>
                  <a:lnTo>
                    <a:pt x="455" y="558"/>
                  </a:lnTo>
                  <a:lnTo>
                    <a:pt x="435" y="582"/>
                  </a:lnTo>
                  <a:lnTo>
                    <a:pt x="412" y="604"/>
                  </a:lnTo>
                  <a:lnTo>
                    <a:pt x="386" y="619"/>
                  </a:lnTo>
                  <a:lnTo>
                    <a:pt x="359" y="618"/>
                  </a:lnTo>
                  <a:lnTo>
                    <a:pt x="333" y="595"/>
                  </a:lnTo>
                  <a:lnTo>
                    <a:pt x="309" y="544"/>
                  </a:lnTo>
                  <a:lnTo>
                    <a:pt x="315" y="547"/>
                  </a:lnTo>
                  <a:lnTo>
                    <a:pt x="328" y="550"/>
                  </a:lnTo>
                  <a:lnTo>
                    <a:pt x="347" y="552"/>
                  </a:lnTo>
                  <a:lnTo>
                    <a:pt x="368" y="551"/>
                  </a:lnTo>
                  <a:lnTo>
                    <a:pt x="387" y="543"/>
                  </a:lnTo>
                  <a:lnTo>
                    <a:pt x="399" y="526"/>
                  </a:lnTo>
                  <a:lnTo>
                    <a:pt x="404" y="497"/>
                  </a:lnTo>
                  <a:lnTo>
                    <a:pt x="395" y="454"/>
                  </a:lnTo>
                  <a:lnTo>
                    <a:pt x="395" y="453"/>
                  </a:lnTo>
                  <a:lnTo>
                    <a:pt x="396" y="449"/>
                  </a:lnTo>
                  <a:lnTo>
                    <a:pt x="399" y="446"/>
                  </a:lnTo>
                  <a:lnTo>
                    <a:pt x="405" y="440"/>
                  </a:lnTo>
                  <a:lnTo>
                    <a:pt x="414" y="437"/>
                  </a:lnTo>
                  <a:lnTo>
                    <a:pt x="427" y="433"/>
                  </a:lnTo>
                  <a:lnTo>
                    <a:pt x="447" y="432"/>
                  </a:lnTo>
                  <a:lnTo>
                    <a:pt x="471" y="4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4">
              <a:extLst>
                <a:ext uri="{FF2B5EF4-FFF2-40B4-BE49-F238E27FC236}">
                  <a16:creationId xmlns:a16="http://schemas.microsoft.com/office/drawing/2014/main" id="{C9D4A826-540E-C618-77B2-33B0B69AA5F1}"/>
                </a:ext>
              </a:extLst>
            </p:cNvPr>
            <p:cNvSpPr>
              <a:spLocks/>
            </p:cNvSpPr>
            <p:nvPr/>
          </p:nvSpPr>
          <p:spPr bwMode="auto">
            <a:xfrm>
              <a:off x="1441450" y="1544638"/>
              <a:ext cx="100013" cy="50800"/>
            </a:xfrm>
            <a:custGeom>
              <a:avLst/>
              <a:gdLst>
                <a:gd name="T0" fmla="*/ 44 w 63"/>
                <a:gd name="T1" fmla="*/ 0 h 32"/>
                <a:gd name="T2" fmla="*/ 0 w 63"/>
                <a:gd name="T3" fmla="*/ 32 h 32"/>
                <a:gd name="T4" fmla="*/ 63 w 63"/>
                <a:gd name="T5" fmla="*/ 17 h 32"/>
                <a:gd name="T6" fmla="*/ 44 w 63"/>
                <a:gd name="T7" fmla="*/ 0 h 32"/>
              </a:gdLst>
              <a:ahLst/>
              <a:cxnLst>
                <a:cxn ang="0">
                  <a:pos x="T0" y="T1"/>
                </a:cxn>
                <a:cxn ang="0">
                  <a:pos x="T2" y="T3"/>
                </a:cxn>
                <a:cxn ang="0">
                  <a:pos x="T4" y="T5"/>
                </a:cxn>
                <a:cxn ang="0">
                  <a:pos x="T6" y="T7"/>
                </a:cxn>
              </a:cxnLst>
              <a:rect l="0" t="0" r="r" b="b"/>
              <a:pathLst>
                <a:path w="63" h="32">
                  <a:moveTo>
                    <a:pt x="44" y="0"/>
                  </a:moveTo>
                  <a:lnTo>
                    <a:pt x="0" y="32"/>
                  </a:lnTo>
                  <a:lnTo>
                    <a:pt x="63" y="17"/>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5">
              <a:extLst>
                <a:ext uri="{FF2B5EF4-FFF2-40B4-BE49-F238E27FC236}">
                  <a16:creationId xmlns:a16="http://schemas.microsoft.com/office/drawing/2014/main" id="{BE0B64B5-9934-908B-D07B-2236A49B0D39}"/>
                </a:ext>
              </a:extLst>
            </p:cNvPr>
            <p:cNvSpPr>
              <a:spLocks/>
            </p:cNvSpPr>
            <p:nvPr/>
          </p:nvSpPr>
          <p:spPr bwMode="auto">
            <a:xfrm>
              <a:off x="1404938" y="1428750"/>
              <a:ext cx="38100" cy="142875"/>
            </a:xfrm>
            <a:custGeom>
              <a:avLst/>
              <a:gdLst>
                <a:gd name="T0" fmla="*/ 5 w 24"/>
                <a:gd name="T1" fmla="*/ 0 h 90"/>
                <a:gd name="T2" fmla="*/ 24 w 24"/>
                <a:gd name="T3" fmla="*/ 24 h 90"/>
                <a:gd name="T4" fmla="*/ 0 w 24"/>
                <a:gd name="T5" fmla="*/ 90 h 90"/>
                <a:gd name="T6" fmla="*/ 5 w 24"/>
                <a:gd name="T7" fmla="*/ 0 h 90"/>
              </a:gdLst>
              <a:ahLst/>
              <a:cxnLst>
                <a:cxn ang="0">
                  <a:pos x="T0" y="T1"/>
                </a:cxn>
                <a:cxn ang="0">
                  <a:pos x="T2" y="T3"/>
                </a:cxn>
                <a:cxn ang="0">
                  <a:pos x="T4" y="T5"/>
                </a:cxn>
                <a:cxn ang="0">
                  <a:pos x="T6" y="T7"/>
                </a:cxn>
              </a:cxnLst>
              <a:rect l="0" t="0" r="r" b="b"/>
              <a:pathLst>
                <a:path w="24" h="90">
                  <a:moveTo>
                    <a:pt x="5" y="0"/>
                  </a:moveTo>
                  <a:lnTo>
                    <a:pt x="24" y="24"/>
                  </a:lnTo>
                  <a:lnTo>
                    <a:pt x="0" y="9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6">
              <a:extLst>
                <a:ext uri="{FF2B5EF4-FFF2-40B4-BE49-F238E27FC236}">
                  <a16:creationId xmlns:a16="http://schemas.microsoft.com/office/drawing/2014/main" id="{EB17DCEC-E285-D388-2978-E1F98FF06B7D}"/>
                </a:ext>
              </a:extLst>
            </p:cNvPr>
            <p:cNvSpPr>
              <a:spLocks/>
            </p:cNvSpPr>
            <p:nvPr/>
          </p:nvSpPr>
          <p:spPr bwMode="auto">
            <a:xfrm>
              <a:off x="1322388" y="1352550"/>
              <a:ext cx="52388" cy="100013"/>
            </a:xfrm>
            <a:custGeom>
              <a:avLst/>
              <a:gdLst>
                <a:gd name="T0" fmla="*/ 0 w 33"/>
                <a:gd name="T1" fmla="*/ 0 h 63"/>
                <a:gd name="T2" fmla="*/ 5 w 33"/>
                <a:gd name="T3" fmla="*/ 63 h 63"/>
                <a:gd name="T4" fmla="*/ 33 w 33"/>
                <a:gd name="T5" fmla="*/ 20 h 63"/>
                <a:gd name="T6" fmla="*/ 0 w 33"/>
                <a:gd name="T7" fmla="*/ 0 h 63"/>
              </a:gdLst>
              <a:ahLst/>
              <a:cxnLst>
                <a:cxn ang="0">
                  <a:pos x="T0" y="T1"/>
                </a:cxn>
                <a:cxn ang="0">
                  <a:pos x="T2" y="T3"/>
                </a:cxn>
                <a:cxn ang="0">
                  <a:pos x="T4" y="T5"/>
                </a:cxn>
                <a:cxn ang="0">
                  <a:pos x="T6" y="T7"/>
                </a:cxn>
              </a:cxnLst>
              <a:rect l="0" t="0" r="r" b="b"/>
              <a:pathLst>
                <a:path w="33" h="63">
                  <a:moveTo>
                    <a:pt x="0" y="0"/>
                  </a:moveTo>
                  <a:lnTo>
                    <a:pt x="5" y="63"/>
                  </a:lnTo>
                  <a:lnTo>
                    <a:pt x="33"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7">
              <a:extLst>
                <a:ext uri="{FF2B5EF4-FFF2-40B4-BE49-F238E27FC236}">
                  <a16:creationId xmlns:a16="http://schemas.microsoft.com/office/drawing/2014/main" id="{C80DD893-9FB9-DCB3-7B45-254DFF90D91A}"/>
                </a:ext>
              </a:extLst>
            </p:cNvPr>
            <p:cNvSpPr>
              <a:spLocks/>
            </p:cNvSpPr>
            <p:nvPr/>
          </p:nvSpPr>
          <p:spPr bwMode="auto">
            <a:xfrm>
              <a:off x="1155700" y="1250950"/>
              <a:ext cx="68263" cy="101600"/>
            </a:xfrm>
            <a:custGeom>
              <a:avLst/>
              <a:gdLst>
                <a:gd name="T0" fmla="*/ 22 w 43"/>
                <a:gd name="T1" fmla="*/ 0 h 64"/>
                <a:gd name="T2" fmla="*/ 0 w 43"/>
                <a:gd name="T3" fmla="*/ 12 h 64"/>
                <a:gd name="T4" fmla="*/ 43 w 43"/>
                <a:gd name="T5" fmla="*/ 64 h 64"/>
                <a:gd name="T6" fmla="*/ 22 w 43"/>
                <a:gd name="T7" fmla="*/ 0 h 64"/>
              </a:gdLst>
              <a:ahLst/>
              <a:cxnLst>
                <a:cxn ang="0">
                  <a:pos x="T0" y="T1"/>
                </a:cxn>
                <a:cxn ang="0">
                  <a:pos x="T2" y="T3"/>
                </a:cxn>
                <a:cxn ang="0">
                  <a:pos x="T4" y="T5"/>
                </a:cxn>
                <a:cxn ang="0">
                  <a:pos x="T6" y="T7"/>
                </a:cxn>
              </a:cxnLst>
              <a:rect l="0" t="0" r="r" b="b"/>
              <a:pathLst>
                <a:path w="43" h="64">
                  <a:moveTo>
                    <a:pt x="22" y="0"/>
                  </a:moveTo>
                  <a:lnTo>
                    <a:pt x="0" y="12"/>
                  </a:lnTo>
                  <a:lnTo>
                    <a:pt x="43" y="64"/>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8">
              <a:extLst>
                <a:ext uri="{FF2B5EF4-FFF2-40B4-BE49-F238E27FC236}">
                  <a16:creationId xmlns:a16="http://schemas.microsoft.com/office/drawing/2014/main" id="{D5377BDE-355E-AFA4-7ECB-3BDD6A3C17FA}"/>
                </a:ext>
              </a:extLst>
            </p:cNvPr>
            <p:cNvSpPr>
              <a:spLocks/>
            </p:cNvSpPr>
            <p:nvPr/>
          </p:nvSpPr>
          <p:spPr bwMode="auto">
            <a:xfrm>
              <a:off x="1143000" y="1428750"/>
              <a:ext cx="100013" cy="60325"/>
            </a:xfrm>
            <a:custGeom>
              <a:avLst/>
              <a:gdLst>
                <a:gd name="T0" fmla="*/ 0 w 63"/>
                <a:gd name="T1" fmla="*/ 0 h 38"/>
                <a:gd name="T2" fmla="*/ 6 w 63"/>
                <a:gd name="T3" fmla="*/ 34 h 38"/>
                <a:gd name="T4" fmla="*/ 63 w 63"/>
                <a:gd name="T5" fmla="*/ 38 h 38"/>
                <a:gd name="T6" fmla="*/ 0 w 63"/>
                <a:gd name="T7" fmla="*/ 0 h 38"/>
              </a:gdLst>
              <a:ahLst/>
              <a:cxnLst>
                <a:cxn ang="0">
                  <a:pos x="T0" y="T1"/>
                </a:cxn>
                <a:cxn ang="0">
                  <a:pos x="T2" y="T3"/>
                </a:cxn>
                <a:cxn ang="0">
                  <a:pos x="T4" y="T5"/>
                </a:cxn>
                <a:cxn ang="0">
                  <a:pos x="T6" y="T7"/>
                </a:cxn>
              </a:cxnLst>
              <a:rect l="0" t="0" r="r" b="b"/>
              <a:pathLst>
                <a:path w="63" h="38">
                  <a:moveTo>
                    <a:pt x="0" y="0"/>
                  </a:moveTo>
                  <a:lnTo>
                    <a:pt x="6" y="34"/>
                  </a:lnTo>
                  <a:lnTo>
                    <a:pt x="63" y="3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9">
              <a:extLst>
                <a:ext uri="{FF2B5EF4-FFF2-40B4-BE49-F238E27FC236}">
                  <a16:creationId xmlns:a16="http://schemas.microsoft.com/office/drawing/2014/main" id="{384D63D1-E404-3AE5-E55E-EC55B46ADE0D}"/>
                </a:ext>
              </a:extLst>
            </p:cNvPr>
            <p:cNvSpPr>
              <a:spLocks/>
            </p:cNvSpPr>
            <p:nvPr/>
          </p:nvSpPr>
          <p:spPr bwMode="auto">
            <a:xfrm>
              <a:off x="1211263" y="1562100"/>
              <a:ext cx="98425" cy="53975"/>
            </a:xfrm>
            <a:custGeom>
              <a:avLst/>
              <a:gdLst>
                <a:gd name="T0" fmla="*/ 0 w 62"/>
                <a:gd name="T1" fmla="*/ 0 h 34"/>
                <a:gd name="T2" fmla="*/ 6 w 62"/>
                <a:gd name="T3" fmla="*/ 34 h 34"/>
                <a:gd name="T4" fmla="*/ 62 w 62"/>
                <a:gd name="T5" fmla="*/ 25 h 34"/>
                <a:gd name="T6" fmla="*/ 0 w 62"/>
                <a:gd name="T7" fmla="*/ 0 h 34"/>
              </a:gdLst>
              <a:ahLst/>
              <a:cxnLst>
                <a:cxn ang="0">
                  <a:pos x="T0" y="T1"/>
                </a:cxn>
                <a:cxn ang="0">
                  <a:pos x="T2" y="T3"/>
                </a:cxn>
                <a:cxn ang="0">
                  <a:pos x="T4" y="T5"/>
                </a:cxn>
                <a:cxn ang="0">
                  <a:pos x="T6" y="T7"/>
                </a:cxn>
              </a:cxnLst>
              <a:rect l="0" t="0" r="r" b="b"/>
              <a:pathLst>
                <a:path w="62" h="34">
                  <a:moveTo>
                    <a:pt x="0" y="0"/>
                  </a:moveTo>
                  <a:lnTo>
                    <a:pt x="6" y="34"/>
                  </a:lnTo>
                  <a:lnTo>
                    <a:pt x="62" y="2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0">
              <a:extLst>
                <a:ext uri="{FF2B5EF4-FFF2-40B4-BE49-F238E27FC236}">
                  <a16:creationId xmlns:a16="http://schemas.microsoft.com/office/drawing/2014/main" id="{A462E5B1-A117-49FD-DE98-D9CD8CA552BE}"/>
                </a:ext>
              </a:extLst>
            </p:cNvPr>
            <p:cNvSpPr>
              <a:spLocks/>
            </p:cNvSpPr>
            <p:nvPr/>
          </p:nvSpPr>
          <p:spPr bwMode="auto">
            <a:xfrm>
              <a:off x="1287463" y="1660525"/>
              <a:ext cx="50800" cy="93663"/>
            </a:xfrm>
            <a:custGeom>
              <a:avLst/>
              <a:gdLst>
                <a:gd name="T0" fmla="*/ 0 w 32"/>
                <a:gd name="T1" fmla="*/ 29 h 59"/>
                <a:gd name="T2" fmla="*/ 4 w 32"/>
                <a:gd name="T3" fmla="*/ 59 h 59"/>
                <a:gd name="T4" fmla="*/ 32 w 32"/>
                <a:gd name="T5" fmla="*/ 0 h 59"/>
                <a:gd name="T6" fmla="*/ 0 w 32"/>
                <a:gd name="T7" fmla="*/ 29 h 59"/>
              </a:gdLst>
              <a:ahLst/>
              <a:cxnLst>
                <a:cxn ang="0">
                  <a:pos x="T0" y="T1"/>
                </a:cxn>
                <a:cxn ang="0">
                  <a:pos x="T2" y="T3"/>
                </a:cxn>
                <a:cxn ang="0">
                  <a:pos x="T4" y="T5"/>
                </a:cxn>
                <a:cxn ang="0">
                  <a:pos x="T6" y="T7"/>
                </a:cxn>
              </a:cxnLst>
              <a:rect l="0" t="0" r="r" b="b"/>
              <a:pathLst>
                <a:path w="32" h="59">
                  <a:moveTo>
                    <a:pt x="0" y="29"/>
                  </a:moveTo>
                  <a:lnTo>
                    <a:pt x="4" y="59"/>
                  </a:lnTo>
                  <a:lnTo>
                    <a:pt x="32"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1">
              <a:extLst>
                <a:ext uri="{FF2B5EF4-FFF2-40B4-BE49-F238E27FC236}">
                  <a16:creationId xmlns:a16="http://schemas.microsoft.com/office/drawing/2014/main" id="{E95CED05-9AB5-734B-1DD7-E810EF240876}"/>
                </a:ext>
              </a:extLst>
            </p:cNvPr>
            <p:cNvSpPr>
              <a:spLocks/>
            </p:cNvSpPr>
            <p:nvPr/>
          </p:nvSpPr>
          <p:spPr bwMode="auto">
            <a:xfrm>
              <a:off x="635000" y="2128838"/>
              <a:ext cx="1138238" cy="619125"/>
            </a:xfrm>
            <a:custGeom>
              <a:avLst/>
              <a:gdLst>
                <a:gd name="T0" fmla="*/ 566 w 717"/>
                <a:gd name="T1" fmla="*/ 1 h 390"/>
                <a:gd name="T2" fmla="*/ 537 w 717"/>
                <a:gd name="T3" fmla="*/ 9 h 390"/>
                <a:gd name="T4" fmla="*/ 484 w 717"/>
                <a:gd name="T5" fmla="*/ 25 h 390"/>
                <a:gd name="T6" fmla="*/ 412 w 717"/>
                <a:gd name="T7" fmla="*/ 51 h 390"/>
                <a:gd name="T8" fmla="*/ 327 w 717"/>
                <a:gd name="T9" fmla="*/ 87 h 390"/>
                <a:gd name="T10" fmla="*/ 234 w 717"/>
                <a:gd name="T11" fmla="*/ 136 h 390"/>
                <a:gd name="T12" fmla="*/ 138 w 717"/>
                <a:gd name="T13" fmla="*/ 196 h 390"/>
                <a:gd name="T14" fmla="*/ 44 w 717"/>
                <a:gd name="T15" fmla="*/ 270 h 390"/>
                <a:gd name="T16" fmla="*/ 6 w 717"/>
                <a:gd name="T17" fmla="*/ 313 h 390"/>
                <a:gd name="T18" fmla="*/ 43 w 717"/>
                <a:gd name="T19" fmla="*/ 319 h 390"/>
                <a:gd name="T20" fmla="*/ 112 w 717"/>
                <a:gd name="T21" fmla="*/ 328 h 390"/>
                <a:gd name="T22" fmla="*/ 204 w 717"/>
                <a:gd name="T23" fmla="*/ 341 h 390"/>
                <a:gd name="T24" fmla="*/ 314 w 717"/>
                <a:gd name="T25" fmla="*/ 355 h 390"/>
                <a:gd name="T26" fmla="*/ 431 w 717"/>
                <a:gd name="T27" fmla="*/ 368 h 390"/>
                <a:gd name="T28" fmla="*/ 551 w 717"/>
                <a:gd name="T29" fmla="*/ 380 h 390"/>
                <a:gd name="T30" fmla="*/ 665 w 717"/>
                <a:gd name="T31" fmla="*/ 388 h 390"/>
                <a:gd name="T32" fmla="*/ 713 w 717"/>
                <a:gd name="T33" fmla="*/ 389 h 390"/>
                <a:gd name="T34" fmla="*/ 691 w 717"/>
                <a:gd name="T35" fmla="*/ 380 h 390"/>
                <a:gd name="T36" fmla="*/ 647 w 717"/>
                <a:gd name="T37" fmla="*/ 364 h 390"/>
                <a:gd name="T38" fmla="*/ 587 w 717"/>
                <a:gd name="T39" fmla="*/ 345 h 390"/>
                <a:gd name="T40" fmla="*/ 515 w 717"/>
                <a:gd name="T41" fmla="*/ 322 h 390"/>
                <a:gd name="T42" fmla="*/ 432 w 717"/>
                <a:gd name="T43" fmla="*/ 299 h 390"/>
                <a:gd name="T44" fmla="*/ 344 w 717"/>
                <a:gd name="T45" fmla="*/ 278 h 390"/>
                <a:gd name="T46" fmla="*/ 253 w 717"/>
                <a:gd name="T47" fmla="*/ 261 h 390"/>
                <a:gd name="T48" fmla="*/ 209 w 717"/>
                <a:gd name="T49" fmla="*/ 253 h 390"/>
                <a:gd name="T50" fmla="*/ 218 w 717"/>
                <a:gd name="T51" fmla="*/ 244 h 390"/>
                <a:gd name="T52" fmla="*/ 236 w 717"/>
                <a:gd name="T53" fmla="*/ 227 h 390"/>
                <a:gd name="T54" fmla="*/ 264 w 717"/>
                <a:gd name="T55" fmla="*/ 206 h 390"/>
                <a:gd name="T56" fmla="*/ 304 w 717"/>
                <a:gd name="T57" fmla="*/ 179 h 390"/>
                <a:gd name="T58" fmla="*/ 354 w 717"/>
                <a:gd name="T59" fmla="*/ 152 h 390"/>
                <a:gd name="T60" fmla="*/ 417 w 717"/>
                <a:gd name="T61" fmla="*/ 122 h 390"/>
                <a:gd name="T62" fmla="*/ 492 w 717"/>
                <a:gd name="T63" fmla="*/ 95 h 390"/>
                <a:gd name="T64" fmla="*/ 570 w 717"/>
                <a:gd name="T6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7" h="390">
                  <a:moveTo>
                    <a:pt x="570" y="0"/>
                  </a:moveTo>
                  <a:lnTo>
                    <a:pt x="566" y="1"/>
                  </a:lnTo>
                  <a:lnTo>
                    <a:pt x="555" y="3"/>
                  </a:lnTo>
                  <a:lnTo>
                    <a:pt x="537" y="9"/>
                  </a:lnTo>
                  <a:lnTo>
                    <a:pt x="513" y="16"/>
                  </a:lnTo>
                  <a:lnTo>
                    <a:pt x="484" y="25"/>
                  </a:lnTo>
                  <a:lnTo>
                    <a:pt x="450" y="36"/>
                  </a:lnTo>
                  <a:lnTo>
                    <a:pt x="412" y="51"/>
                  </a:lnTo>
                  <a:lnTo>
                    <a:pt x="371" y="68"/>
                  </a:lnTo>
                  <a:lnTo>
                    <a:pt x="327" y="87"/>
                  </a:lnTo>
                  <a:lnTo>
                    <a:pt x="281" y="110"/>
                  </a:lnTo>
                  <a:lnTo>
                    <a:pt x="234" y="136"/>
                  </a:lnTo>
                  <a:lnTo>
                    <a:pt x="186" y="164"/>
                  </a:lnTo>
                  <a:lnTo>
                    <a:pt x="138" y="196"/>
                  </a:lnTo>
                  <a:lnTo>
                    <a:pt x="90" y="231"/>
                  </a:lnTo>
                  <a:lnTo>
                    <a:pt x="44" y="270"/>
                  </a:lnTo>
                  <a:lnTo>
                    <a:pt x="0" y="312"/>
                  </a:lnTo>
                  <a:lnTo>
                    <a:pt x="6" y="313"/>
                  </a:lnTo>
                  <a:lnTo>
                    <a:pt x="20" y="316"/>
                  </a:lnTo>
                  <a:lnTo>
                    <a:pt x="43" y="319"/>
                  </a:lnTo>
                  <a:lnTo>
                    <a:pt x="74" y="324"/>
                  </a:lnTo>
                  <a:lnTo>
                    <a:pt x="112" y="328"/>
                  </a:lnTo>
                  <a:lnTo>
                    <a:pt x="156" y="335"/>
                  </a:lnTo>
                  <a:lnTo>
                    <a:pt x="204" y="341"/>
                  </a:lnTo>
                  <a:lnTo>
                    <a:pt x="257" y="347"/>
                  </a:lnTo>
                  <a:lnTo>
                    <a:pt x="314" y="355"/>
                  </a:lnTo>
                  <a:lnTo>
                    <a:pt x="371" y="362"/>
                  </a:lnTo>
                  <a:lnTo>
                    <a:pt x="431" y="368"/>
                  </a:lnTo>
                  <a:lnTo>
                    <a:pt x="491" y="374"/>
                  </a:lnTo>
                  <a:lnTo>
                    <a:pt x="551" y="380"/>
                  </a:lnTo>
                  <a:lnTo>
                    <a:pt x="608" y="385"/>
                  </a:lnTo>
                  <a:lnTo>
                    <a:pt x="665" y="388"/>
                  </a:lnTo>
                  <a:lnTo>
                    <a:pt x="717" y="390"/>
                  </a:lnTo>
                  <a:lnTo>
                    <a:pt x="713" y="389"/>
                  </a:lnTo>
                  <a:lnTo>
                    <a:pt x="704" y="386"/>
                  </a:lnTo>
                  <a:lnTo>
                    <a:pt x="691" y="380"/>
                  </a:lnTo>
                  <a:lnTo>
                    <a:pt x="670" y="373"/>
                  </a:lnTo>
                  <a:lnTo>
                    <a:pt x="647" y="364"/>
                  </a:lnTo>
                  <a:lnTo>
                    <a:pt x="618" y="355"/>
                  </a:lnTo>
                  <a:lnTo>
                    <a:pt x="587" y="345"/>
                  </a:lnTo>
                  <a:lnTo>
                    <a:pt x="552" y="334"/>
                  </a:lnTo>
                  <a:lnTo>
                    <a:pt x="515" y="322"/>
                  </a:lnTo>
                  <a:lnTo>
                    <a:pt x="474" y="310"/>
                  </a:lnTo>
                  <a:lnTo>
                    <a:pt x="432" y="299"/>
                  </a:lnTo>
                  <a:lnTo>
                    <a:pt x="388" y="288"/>
                  </a:lnTo>
                  <a:lnTo>
                    <a:pt x="344" y="278"/>
                  </a:lnTo>
                  <a:lnTo>
                    <a:pt x="299" y="269"/>
                  </a:lnTo>
                  <a:lnTo>
                    <a:pt x="253" y="261"/>
                  </a:lnTo>
                  <a:lnTo>
                    <a:pt x="208" y="255"/>
                  </a:lnTo>
                  <a:lnTo>
                    <a:pt x="209" y="253"/>
                  </a:lnTo>
                  <a:lnTo>
                    <a:pt x="212" y="250"/>
                  </a:lnTo>
                  <a:lnTo>
                    <a:pt x="218" y="244"/>
                  </a:lnTo>
                  <a:lnTo>
                    <a:pt x="226" y="236"/>
                  </a:lnTo>
                  <a:lnTo>
                    <a:pt x="236" y="227"/>
                  </a:lnTo>
                  <a:lnTo>
                    <a:pt x="249" y="217"/>
                  </a:lnTo>
                  <a:lnTo>
                    <a:pt x="264" y="206"/>
                  </a:lnTo>
                  <a:lnTo>
                    <a:pt x="283" y="192"/>
                  </a:lnTo>
                  <a:lnTo>
                    <a:pt x="304" y="179"/>
                  </a:lnTo>
                  <a:lnTo>
                    <a:pt x="327" y="165"/>
                  </a:lnTo>
                  <a:lnTo>
                    <a:pt x="354" y="152"/>
                  </a:lnTo>
                  <a:lnTo>
                    <a:pt x="385" y="137"/>
                  </a:lnTo>
                  <a:lnTo>
                    <a:pt x="417" y="122"/>
                  </a:lnTo>
                  <a:lnTo>
                    <a:pt x="454" y="109"/>
                  </a:lnTo>
                  <a:lnTo>
                    <a:pt x="492" y="95"/>
                  </a:lnTo>
                  <a:lnTo>
                    <a:pt x="535" y="83"/>
                  </a:lnTo>
                  <a:lnTo>
                    <a:pt x="5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2">
              <a:extLst>
                <a:ext uri="{FF2B5EF4-FFF2-40B4-BE49-F238E27FC236}">
                  <a16:creationId xmlns:a16="http://schemas.microsoft.com/office/drawing/2014/main" id="{EB9FAC46-6558-2EE7-5911-D2E5FB469973}"/>
                </a:ext>
              </a:extLst>
            </p:cNvPr>
            <p:cNvSpPr>
              <a:spLocks/>
            </p:cNvSpPr>
            <p:nvPr/>
          </p:nvSpPr>
          <p:spPr bwMode="auto">
            <a:xfrm>
              <a:off x="2016125" y="2006600"/>
              <a:ext cx="1200150" cy="303213"/>
            </a:xfrm>
            <a:custGeom>
              <a:avLst/>
              <a:gdLst>
                <a:gd name="T0" fmla="*/ 0 w 756"/>
                <a:gd name="T1" fmla="*/ 1 h 191"/>
                <a:gd name="T2" fmla="*/ 105 w 756"/>
                <a:gd name="T3" fmla="*/ 71 h 191"/>
                <a:gd name="T4" fmla="*/ 111 w 756"/>
                <a:gd name="T5" fmla="*/ 71 h 191"/>
                <a:gd name="T6" fmla="*/ 128 w 756"/>
                <a:gd name="T7" fmla="*/ 73 h 191"/>
                <a:gd name="T8" fmla="*/ 154 w 756"/>
                <a:gd name="T9" fmla="*/ 75 h 191"/>
                <a:gd name="T10" fmla="*/ 187 w 756"/>
                <a:gd name="T11" fmla="*/ 78 h 191"/>
                <a:gd name="T12" fmla="*/ 229 w 756"/>
                <a:gd name="T13" fmla="*/ 82 h 191"/>
                <a:gd name="T14" fmla="*/ 275 w 756"/>
                <a:gd name="T15" fmla="*/ 86 h 191"/>
                <a:gd name="T16" fmla="*/ 326 w 756"/>
                <a:gd name="T17" fmla="*/ 92 h 191"/>
                <a:gd name="T18" fmla="*/ 380 w 756"/>
                <a:gd name="T19" fmla="*/ 99 h 191"/>
                <a:gd name="T20" fmla="*/ 436 w 756"/>
                <a:gd name="T21" fmla="*/ 105 h 191"/>
                <a:gd name="T22" fmla="*/ 491 w 756"/>
                <a:gd name="T23" fmla="*/ 114 h 191"/>
                <a:gd name="T24" fmla="*/ 545 w 756"/>
                <a:gd name="T25" fmla="*/ 125 h 191"/>
                <a:gd name="T26" fmla="*/ 598 w 756"/>
                <a:gd name="T27" fmla="*/ 136 h 191"/>
                <a:gd name="T28" fmla="*/ 647 w 756"/>
                <a:gd name="T29" fmla="*/ 147 h 191"/>
                <a:gd name="T30" fmla="*/ 690 w 756"/>
                <a:gd name="T31" fmla="*/ 161 h 191"/>
                <a:gd name="T32" fmla="*/ 727 w 756"/>
                <a:gd name="T33" fmla="*/ 175 h 191"/>
                <a:gd name="T34" fmla="*/ 756 w 756"/>
                <a:gd name="T35" fmla="*/ 191 h 191"/>
                <a:gd name="T36" fmla="*/ 756 w 756"/>
                <a:gd name="T37" fmla="*/ 190 h 191"/>
                <a:gd name="T38" fmla="*/ 754 w 756"/>
                <a:gd name="T39" fmla="*/ 189 h 191"/>
                <a:gd name="T40" fmla="*/ 752 w 756"/>
                <a:gd name="T41" fmla="*/ 187 h 191"/>
                <a:gd name="T42" fmla="*/ 747 w 756"/>
                <a:gd name="T43" fmla="*/ 182 h 191"/>
                <a:gd name="T44" fmla="*/ 743 w 756"/>
                <a:gd name="T45" fmla="*/ 178 h 191"/>
                <a:gd name="T46" fmla="*/ 736 w 756"/>
                <a:gd name="T47" fmla="*/ 172 h 191"/>
                <a:gd name="T48" fmla="*/ 728 w 756"/>
                <a:gd name="T49" fmla="*/ 166 h 191"/>
                <a:gd name="T50" fmla="*/ 719 w 756"/>
                <a:gd name="T51" fmla="*/ 160 h 191"/>
                <a:gd name="T52" fmla="*/ 709 w 756"/>
                <a:gd name="T53" fmla="*/ 153 h 191"/>
                <a:gd name="T54" fmla="*/ 696 w 756"/>
                <a:gd name="T55" fmla="*/ 145 h 191"/>
                <a:gd name="T56" fmla="*/ 684 w 756"/>
                <a:gd name="T57" fmla="*/ 136 h 191"/>
                <a:gd name="T58" fmla="*/ 668 w 756"/>
                <a:gd name="T59" fmla="*/ 128 h 191"/>
                <a:gd name="T60" fmla="*/ 652 w 756"/>
                <a:gd name="T61" fmla="*/ 119 h 191"/>
                <a:gd name="T62" fmla="*/ 634 w 756"/>
                <a:gd name="T63" fmla="*/ 110 h 191"/>
                <a:gd name="T64" fmla="*/ 615 w 756"/>
                <a:gd name="T65" fmla="*/ 101 h 191"/>
                <a:gd name="T66" fmla="*/ 594 w 756"/>
                <a:gd name="T67" fmla="*/ 91 h 191"/>
                <a:gd name="T68" fmla="*/ 571 w 756"/>
                <a:gd name="T69" fmla="*/ 82 h 191"/>
                <a:gd name="T70" fmla="*/ 546 w 756"/>
                <a:gd name="T71" fmla="*/ 73 h 191"/>
                <a:gd name="T72" fmla="*/ 520 w 756"/>
                <a:gd name="T73" fmla="*/ 64 h 191"/>
                <a:gd name="T74" fmla="*/ 492 w 756"/>
                <a:gd name="T75" fmla="*/ 56 h 191"/>
                <a:gd name="T76" fmla="*/ 463 w 756"/>
                <a:gd name="T77" fmla="*/ 48 h 191"/>
                <a:gd name="T78" fmla="*/ 430 w 756"/>
                <a:gd name="T79" fmla="*/ 40 h 191"/>
                <a:gd name="T80" fmla="*/ 396 w 756"/>
                <a:gd name="T81" fmla="*/ 32 h 191"/>
                <a:gd name="T82" fmla="*/ 361 w 756"/>
                <a:gd name="T83" fmla="*/ 25 h 191"/>
                <a:gd name="T84" fmla="*/ 323 w 756"/>
                <a:gd name="T85" fmla="*/ 19 h 191"/>
                <a:gd name="T86" fmla="*/ 283 w 756"/>
                <a:gd name="T87" fmla="*/ 14 h 191"/>
                <a:gd name="T88" fmla="*/ 242 w 756"/>
                <a:gd name="T89" fmla="*/ 9 h 191"/>
                <a:gd name="T90" fmla="*/ 198 w 756"/>
                <a:gd name="T91" fmla="*/ 6 h 191"/>
                <a:gd name="T92" fmla="*/ 151 w 756"/>
                <a:gd name="T93" fmla="*/ 2 h 191"/>
                <a:gd name="T94" fmla="*/ 104 w 756"/>
                <a:gd name="T95" fmla="*/ 1 h 191"/>
                <a:gd name="T96" fmla="*/ 53 w 756"/>
                <a:gd name="T97" fmla="*/ 0 h 191"/>
                <a:gd name="T98" fmla="*/ 0 w 756"/>
                <a:gd name="T99" fmla="*/ 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6" h="191">
                  <a:moveTo>
                    <a:pt x="0" y="1"/>
                  </a:moveTo>
                  <a:lnTo>
                    <a:pt x="105" y="71"/>
                  </a:lnTo>
                  <a:lnTo>
                    <a:pt x="111" y="71"/>
                  </a:lnTo>
                  <a:lnTo>
                    <a:pt x="128" y="73"/>
                  </a:lnTo>
                  <a:lnTo>
                    <a:pt x="154" y="75"/>
                  </a:lnTo>
                  <a:lnTo>
                    <a:pt x="187" y="78"/>
                  </a:lnTo>
                  <a:lnTo>
                    <a:pt x="229" y="82"/>
                  </a:lnTo>
                  <a:lnTo>
                    <a:pt x="275" y="86"/>
                  </a:lnTo>
                  <a:lnTo>
                    <a:pt x="326" y="92"/>
                  </a:lnTo>
                  <a:lnTo>
                    <a:pt x="380" y="99"/>
                  </a:lnTo>
                  <a:lnTo>
                    <a:pt x="436" y="105"/>
                  </a:lnTo>
                  <a:lnTo>
                    <a:pt x="491" y="114"/>
                  </a:lnTo>
                  <a:lnTo>
                    <a:pt x="545" y="125"/>
                  </a:lnTo>
                  <a:lnTo>
                    <a:pt x="598" y="136"/>
                  </a:lnTo>
                  <a:lnTo>
                    <a:pt x="647" y="147"/>
                  </a:lnTo>
                  <a:lnTo>
                    <a:pt x="690" y="161"/>
                  </a:lnTo>
                  <a:lnTo>
                    <a:pt x="727" y="175"/>
                  </a:lnTo>
                  <a:lnTo>
                    <a:pt x="756" y="191"/>
                  </a:lnTo>
                  <a:lnTo>
                    <a:pt x="756" y="190"/>
                  </a:lnTo>
                  <a:lnTo>
                    <a:pt x="754" y="189"/>
                  </a:lnTo>
                  <a:lnTo>
                    <a:pt x="752" y="187"/>
                  </a:lnTo>
                  <a:lnTo>
                    <a:pt x="747" y="182"/>
                  </a:lnTo>
                  <a:lnTo>
                    <a:pt x="743" y="178"/>
                  </a:lnTo>
                  <a:lnTo>
                    <a:pt x="736" y="172"/>
                  </a:lnTo>
                  <a:lnTo>
                    <a:pt x="728" y="166"/>
                  </a:lnTo>
                  <a:lnTo>
                    <a:pt x="719" y="160"/>
                  </a:lnTo>
                  <a:lnTo>
                    <a:pt x="709" y="153"/>
                  </a:lnTo>
                  <a:lnTo>
                    <a:pt x="696" y="145"/>
                  </a:lnTo>
                  <a:lnTo>
                    <a:pt x="684" y="136"/>
                  </a:lnTo>
                  <a:lnTo>
                    <a:pt x="668" y="128"/>
                  </a:lnTo>
                  <a:lnTo>
                    <a:pt x="652" y="119"/>
                  </a:lnTo>
                  <a:lnTo>
                    <a:pt x="634" y="110"/>
                  </a:lnTo>
                  <a:lnTo>
                    <a:pt x="615" y="101"/>
                  </a:lnTo>
                  <a:lnTo>
                    <a:pt x="594" y="91"/>
                  </a:lnTo>
                  <a:lnTo>
                    <a:pt x="571" y="82"/>
                  </a:lnTo>
                  <a:lnTo>
                    <a:pt x="546" y="73"/>
                  </a:lnTo>
                  <a:lnTo>
                    <a:pt x="520" y="64"/>
                  </a:lnTo>
                  <a:lnTo>
                    <a:pt x="492" y="56"/>
                  </a:lnTo>
                  <a:lnTo>
                    <a:pt x="463" y="48"/>
                  </a:lnTo>
                  <a:lnTo>
                    <a:pt x="430" y="40"/>
                  </a:lnTo>
                  <a:lnTo>
                    <a:pt x="396" y="32"/>
                  </a:lnTo>
                  <a:lnTo>
                    <a:pt x="361" y="25"/>
                  </a:lnTo>
                  <a:lnTo>
                    <a:pt x="323" y="19"/>
                  </a:lnTo>
                  <a:lnTo>
                    <a:pt x="283" y="14"/>
                  </a:lnTo>
                  <a:lnTo>
                    <a:pt x="242" y="9"/>
                  </a:lnTo>
                  <a:lnTo>
                    <a:pt x="198" y="6"/>
                  </a:lnTo>
                  <a:lnTo>
                    <a:pt x="151" y="2"/>
                  </a:lnTo>
                  <a:lnTo>
                    <a:pt x="104" y="1"/>
                  </a:lnTo>
                  <a:lnTo>
                    <a:pt x="53"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3">
              <a:extLst>
                <a:ext uri="{FF2B5EF4-FFF2-40B4-BE49-F238E27FC236}">
                  <a16:creationId xmlns:a16="http://schemas.microsoft.com/office/drawing/2014/main" id="{2602CB4F-F4B6-4D71-2707-CF74BAC32F69}"/>
                </a:ext>
              </a:extLst>
            </p:cNvPr>
            <p:cNvSpPr>
              <a:spLocks/>
            </p:cNvSpPr>
            <p:nvPr/>
          </p:nvSpPr>
          <p:spPr bwMode="auto">
            <a:xfrm>
              <a:off x="649288" y="2338388"/>
              <a:ext cx="2643188" cy="611188"/>
            </a:xfrm>
            <a:custGeom>
              <a:avLst/>
              <a:gdLst>
                <a:gd name="T0" fmla="*/ 682 w 1665"/>
                <a:gd name="T1" fmla="*/ 314 h 385"/>
                <a:gd name="T2" fmla="*/ 661 w 1665"/>
                <a:gd name="T3" fmla="*/ 310 h 385"/>
                <a:gd name="T4" fmla="*/ 606 w 1665"/>
                <a:gd name="T5" fmla="*/ 302 h 385"/>
                <a:gd name="T6" fmla="*/ 526 w 1665"/>
                <a:gd name="T7" fmla="*/ 291 h 385"/>
                <a:gd name="T8" fmla="*/ 430 w 1665"/>
                <a:gd name="T9" fmla="*/ 280 h 385"/>
                <a:gd name="T10" fmla="*/ 329 w 1665"/>
                <a:gd name="T11" fmla="*/ 270 h 385"/>
                <a:gd name="T12" fmla="*/ 232 w 1665"/>
                <a:gd name="T13" fmla="*/ 264 h 385"/>
                <a:gd name="T14" fmla="*/ 149 w 1665"/>
                <a:gd name="T15" fmla="*/ 264 h 385"/>
                <a:gd name="T16" fmla="*/ 89 w 1665"/>
                <a:gd name="T17" fmla="*/ 273 h 385"/>
                <a:gd name="T18" fmla="*/ 17 w 1665"/>
                <a:gd name="T19" fmla="*/ 341 h 385"/>
                <a:gd name="T20" fmla="*/ 38 w 1665"/>
                <a:gd name="T21" fmla="*/ 339 h 385"/>
                <a:gd name="T22" fmla="*/ 97 w 1665"/>
                <a:gd name="T23" fmla="*/ 333 h 385"/>
                <a:gd name="T24" fmla="*/ 185 w 1665"/>
                <a:gd name="T25" fmla="*/ 327 h 385"/>
                <a:gd name="T26" fmla="*/ 292 w 1665"/>
                <a:gd name="T27" fmla="*/ 324 h 385"/>
                <a:gd name="T28" fmla="*/ 410 w 1665"/>
                <a:gd name="T29" fmla="*/ 325 h 385"/>
                <a:gd name="T30" fmla="*/ 530 w 1665"/>
                <a:gd name="T31" fmla="*/ 334 h 385"/>
                <a:gd name="T32" fmla="*/ 644 w 1665"/>
                <a:gd name="T33" fmla="*/ 353 h 385"/>
                <a:gd name="T34" fmla="*/ 743 w 1665"/>
                <a:gd name="T35" fmla="*/ 385 h 385"/>
                <a:gd name="T36" fmla="*/ 747 w 1665"/>
                <a:gd name="T37" fmla="*/ 382 h 385"/>
                <a:gd name="T38" fmla="*/ 762 w 1665"/>
                <a:gd name="T39" fmla="*/ 370 h 385"/>
                <a:gd name="T40" fmla="*/ 787 w 1665"/>
                <a:gd name="T41" fmla="*/ 354 h 385"/>
                <a:gd name="T42" fmla="*/ 818 w 1665"/>
                <a:gd name="T43" fmla="*/ 334 h 385"/>
                <a:gd name="T44" fmla="*/ 859 w 1665"/>
                <a:gd name="T45" fmla="*/ 309 h 385"/>
                <a:gd name="T46" fmla="*/ 906 w 1665"/>
                <a:gd name="T47" fmla="*/ 282 h 385"/>
                <a:gd name="T48" fmla="*/ 960 w 1665"/>
                <a:gd name="T49" fmla="*/ 254 h 385"/>
                <a:gd name="T50" fmla="*/ 1021 w 1665"/>
                <a:gd name="T51" fmla="*/ 225 h 385"/>
                <a:gd name="T52" fmla="*/ 1088 w 1665"/>
                <a:gd name="T53" fmla="*/ 197 h 385"/>
                <a:gd name="T54" fmla="*/ 1160 w 1665"/>
                <a:gd name="T55" fmla="*/ 171 h 385"/>
                <a:gd name="T56" fmla="*/ 1236 w 1665"/>
                <a:gd name="T57" fmla="*/ 149 h 385"/>
                <a:gd name="T58" fmla="*/ 1316 w 1665"/>
                <a:gd name="T59" fmla="*/ 129 h 385"/>
                <a:gd name="T60" fmla="*/ 1399 w 1665"/>
                <a:gd name="T61" fmla="*/ 115 h 385"/>
                <a:gd name="T62" fmla="*/ 1485 w 1665"/>
                <a:gd name="T63" fmla="*/ 107 h 385"/>
                <a:gd name="T64" fmla="*/ 1574 w 1665"/>
                <a:gd name="T65" fmla="*/ 106 h 385"/>
                <a:gd name="T66" fmla="*/ 1665 w 1665"/>
                <a:gd name="T67" fmla="*/ 114 h 385"/>
                <a:gd name="T68" fmla="*/ 1612 w 1665"/>
                <a:gd name="T69" fmla="*/ 49 h 385"/>
                <a:gd name="T70" fmla="*/ 1606 w 1665"/>
                <a:gd name="T71" fmla="*/ 48 h 385"/>
                <a:gd name="T72" fmla="*/ 1589 w 1665"/>
                <a:gd name="T73" fmla="*/ 47 h 385"/>
                <a:gd name="T74" fmla="*/ 1563 w 1665"/>
                <a:gd name="T75" fmla="*/ 45 h 385"/>
                <a:gd name="T76" fmla="*/ 1527 w 1665"/>
                <a:gd name="T77" fmla="*/ 43 h 385"/>
                <a:gd name="T78" fmla="*/ 1483 w 1665"/>
                <a:gd name="T79" fmla="*/ 43 h 385"/>
                <a:gd name="T80" fmla="*/ 1432 w 1665"/>
                <a:gd name="T81" fmla="*/ 45 h 385"/>
                <a:gd name="T82" fmla="*/ 1375 w 1665"/>
                <a:gd name="T83" fmla="*/ 48 h 385"/>
                <a:gd name="T84" fmla="*/ 1312 w 1665"/>
                <a:gd name="T85" fmla="*/ 55 h 385"/>
                <a:gd name="T86" fmla="*/ 1245 w 1665"/>
                <a:gd name="T87" fmla="*/ 65 h 385"/>
                <a:gd name="T88" fmla="*/ 1174 w 1665"/>
                <a:gd name="T89" fmla="*/ 78 h 385"/>
                <a:gd name="T90" fmla="*/ 1099 w 1665"/>
                <a:gd name="T91" fmla="*/ 98 h 385"/>
                <a:gd name="T92" fmla="*/ 1024 w 1665"/>
                <a:gd name="T93" fmla="*/ 123 h 385"/>
                <a:gd name="T94" fmla="*/ 946 w 1665"/>
                <a:gd name="T95" fmla="*/ 152 h 385"/>
                <a:gd name="T96" fmla="*/ 869 w 1665"/>
                <a:gd name="T97" fmla="*/ 189 h 385"/>
                <a:gd name="T98" fmla="*/ 792 w 1665"/>
                <a:gd name="T99" fmla="*/ 235 h 385"/>
                <a:gd name="T100" fmla="*/ 718 w 1665"/>
                <a:gd name="T101" fmla="*/ 28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5" h="385">
                  <a:moveTo>
                    <a:pt x="718" y="287"/>
                  </a:moveTo>
                  <a:lnTo>
                    <a:pt x="682" y="314"/>
                  </a:lnTo>
                  <a:lnTo>
                    <a:pt x="676" y="313"/>
                  </a:lnTo>
                  <a:lnTo>
                    <a:pt x="661" y="310"/>
                  </a:lnTo>
                  <a:lnTo>
                    <a:pt x="638" y="307"/>
                  </a:lnTo>
                  <a:lnTo>
                    <a:pt x="606" y="302"/>
                  </a:lnTo>
                  <a:lnTo>
                    <a:pt x="569" y="297"/>
                  </a:lnTo>
                  <a:lnTo>
                    <a:pt x="526" y="291"/>
                  </a:lnTo>
                  <a:lnTo>
                    <a:pt x="480" y="285"/>
                  </a:lnTo>
                  <a:lnTo>
                    <a:pt x="430" y="280"/>
                  </a:lnTo>
                  <a:lnTo>
                    <a:pt x="380" y="274"/>
                  </a:lnTo>
                  <a:lnTo>
                    <a:pt x="329" y="270"/>
                  </a:lnTo>
                  <a:lnTo>
                    <a:pt x="280" y="266"/>
                  </a:lnTo>
                  <a:lnTo>
                    <a:pt x="232" y="264"/>
                  </a:lnTo>
                  <a:lnTo>
                    <a:pt x="188" y="263"/>
                  </a:lnTo>
                  <a:lnTo>
                    <a:pt x="149" y="264"/>
                  </a:lnTo>
                  <a:lnTo>
                    <a:pt x="115" y="267"/>
                  </a:lnTo>
                  <a:lnTo>
                    <a:pt x="89" y="273"/>
                  </a:lnTo>
                  <a:lnTo>
                    <a:pt x="0" y="209"/>
                  </a:lnTo>
                  <a:lnTo>
                    <a:pt x="17" y="341"/>
                  </a:lnTo>
                  <a:lnTo>
                    <a:pt x="23" y="340"/>
                  </a:lnTo>
                  <a:lnTo>
                    <a:pt x="38" y="339"/>
                  </a:lnTo>
                  <a:lnTo>
                    <a:pt x="64" y="336"/>
                  </a:lnTo>
                  <a:lnTo>
                    <a:pt x="97" y="333"/>
                  </a:lnTo>
                  <a:lnTo>
                    <a:pt x="138" y="330"/>
                  </a:lnTo>
                  <a:lnTo>
                    <a:pt x="185" y="327"/>
                  </a:lnTo>
                  <a:lnTo>
                    <a:pt x="236" y="325"/>
                  </a:lnTo>
                  <a:lnTo>
                    <a:pt x="292" y="324"/>
                  </a:lnTo>
                  <a:lnTo>
                    <a:pt x="350" y="324"/>
                  </a:lnTo>
                  <a:lnTo>
                    <a:pt x="410" y="325"/>
                  </a:lnTo>
                  <a:lnTo>
                    <a:pt x="471" y="328"/>
                  </a:lnTo>
                  <a:lnTo>
                    <a:pt x="530" y="334"/>
                  </a:lnTo>
                  <a:lnTo>
                    <a:pt x="588" y="342"/>
                  </a:lnTo>
                  <a:lnTo>
                    <a:pt x="644" y="353"/>
                  </a:lnTo>
                  <a:lnTo>
                    <a:pt x="696" y="367"/>
                  </a:lnTo>
                  <a:lnTo>
                    <a:pt x="743" y="385"/>
                  </a:lnTo>
                  <a:lnTo>
                    <a:pt x="744" y="384"/>
                  </a:lnTo>
                  <a:lnTo>
                    <a:pt x="747" y="382"/>
                  </a:lnTo>
                  <a:lnTo>
                    <a:pt x="754" y="377"/>
                  </a:lnTo>
                  <a:lnTo>
                    <a:pt x="762" y="370"/>
                  </a:lnTo>
                  <a:lnTo>
                    <a:pt x="773" y="363"/>
                  </a:lnTo>
                  <a:lnTo>
                    <a:pt x="787" y="354"/>
                  </a:lnTo>
                  <a:lnTo>
                    <a:pt x="801" y="344"/>
                  </a:lnTo>
                  <a:lnTo>
                    <a:pt x="818" y="334"/>
                  </a:lnTo>
                  <a:lnTo>
                    <a:pt x="837" y="322"/>
                  </a:lnTo>
                  <a:lnTo>
                    <a:pt x="859" y="309"/>
                  </a:lnTo>
                  <a:lnTo>
                    <a:pt x="881" y="296"/>
                  </a:lnTo>
                  <a:lnTo>
                    <a:pt x="906" y="282"/>
                  </a:lnTo>
                  <a:lnTo>
                    <a:pt x="933" y="268"/>
                  </a:lnTo>
                  <a:lnTo>
                    <a:pt x="960" y="254"/>
                  </a:lnTo>
                  <a:lnTo>
                    <a:pt x="991" y="240"/>
                  </a:lnTo>
                  <a:lnTo>
                    <a:pt x="1021" y="225"/>
                  </a:lnTo>
                  <a:lnTo>
                    <a:pt x="1054" y="212"/>
                  </a:lnTo>
                  <a:lnTo>
                    <a:pt x="1088" y="197"/>
                  </a:lnTo>
                  <a:lnTo>
                    <a:pt x="1123" y="185"/>
                  </a:lnTo>
                  <a:lnTo>
                    <a:pt x="1160" y="171"/>
                  </a:lnTo>
                  <a:lnTo>
                    <a:pt x="1197" y="160"/>
                  </a:lnTo>
                  <a:lnTo>
                    <a:pt x="1236" y="149"/>
                  </a:lnTo>
                  <a:lnTo>
                    <a:pt x="1275" y="138"/>
                  </a:lnTo>
                  <a:lnTo>
                    <a:pt x="1316" y="129"/>
                  </a:lnTo>
                  <a:lnTo>
                    <a:pt x="1358" y="121"/>
                  </a:lnTo>
                  <a:lnTo>
                    <a:pt x="1399" y="115"/>
                  </a:lnTo>
                  <a:lnTo>
                    <a:pt x="1442" y="110"/>
                  </a:lnTo>
                  <a:lnTo>
                    <a:pt x="1485" y="107"/>
                  </a:lnTo>
                  <a:lnTo>
                    <a:pt x="1529" y="106"/>
                  </a:lnTo>
                  <a:lnTo>
                    <a:pt x="1574" y="106"/>
                  </a:lnTo>
                  <a:lnTo>
                    <a:pt x="1619" y="109"/>
                  </a:lnTo>
                  <a:lnTo>
                    <a:pt x="1665" y="114"/>
                  </a:lnTo>
                  <a:lnTo>
                    <a:pt x="1634" y="0"/>
                  </a:lnTo>
                  <a:lnTo>
                    <a:pt x="1612" y="49"/>
                  </a:lnTo>
                  <a:lnTo>
                    <a:pt x="1610" y="49"/>
                  </a:lnTo>
                  <a:lnTo>
                    <a:pt x="1606" y="48"/>
                  </a:lnTo>
                  <a:lnTo>
                    <a:pt x="1599" y="48"/>
                  </a:lnTo>
                  <a:lnTo>
                    <a:pt x="1589" y="47"/>
                  </a:lnTo>
                  <a:lnTo>
                    <a:pt x="1578" y="46"/>
                  </a:lnTo>
                  <a:lnTo>
                    <a:pt x="1563" y="45"/>
                  </a:lnTo>
                  <a:lnTo>
                    <a:pt x="1546" y="45"/>
                  </a:lnTo>
                  <a:lnTo>
                    <a:pt x="1527" y="43"/>
                  </a:lnTo>
                  <a:lnTo>
                    <a:pt x="1507" y="43"/>
                  </a:lnTo>
                  <a:lnTo>
                    <a:pt x="1483" y="43"/>
                  </a:lnTo>
                  <a:lnTo>
                    <a:pt x="1459" y="43"/>
                  </a:lnTo>
                  <a:lnTo>
                    <a:pt x="1432" y="45"/>
                  </a:lnTo>
                  <a:lnTo>
                    <a:pt x="1404" y="46"/>
                  </a:lnTo>
                  <a:lnTo>
                    <a:pt x="1375" y="48"/>
                  </a:lnTo>
                  <a:lnTo>
                    <a:pt x="1344" y="51"/>
                  </a:lnTo>
                  <a:lnTo>
                    <a:pt x="1312" y="55"/>
                  </a:lnTo>
                  <a:lnTo>
                    <a:pt x="1279" y="59"/>
                  </a:lnTo>
                  <a:lnTo>
                    <a:pt x="1245" y="65"/>
                  </a:lnTo>
                  <a:lnTo>
                    <a:pt x="1209" y="71"/>
                  </a:lnTo>
                  <a:lnTo>
                    <a:pt x="1174" y="78"/>
                  </a:lnTo>
                  <a:lnTo>
                    <a:pt x="1136" y="87"/>
                  </a:lnTo>
                  <a:lnTo>
                    <a:pt x="1099" y="98"/>
                  </a:lnTo>
                  <a:lnTo>
                    <a:pt x="1061" y="109"/>
                  </a:lnTo>
                  <a:lnTo>
                    <a:pt x="1024" y="123"/>
                  </a:lnTo>
                  <a:lnTo>
                    <a:pt x="985" y="136"/>
                  </a:lnTo>
                  <a:lnTo>
                    <a:pt x="946" y="152"/>
                  </a:lnTo>
                  <a:lnTo>
                    <a:pt x="907" y="170"/>
                  </a:lnTo>
                  <a:lnTo>
                    <a:pt x="869" y="189"/>
                  </a:lnTo>
                  <a:lnTo>
                    <a:pt x="831" y="211"/>
                  </a:lnTo>
                  <a:lnTo>
                    <a:pt x="792" y="235"/>
                  </a:lnTo>
                  <a:lnTo>
                    <a:pt x="755" y="259"/>
                  </a:lnTo>
                  <a:lnTo>
                    <a:pt x="718" y="2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4">
              <a:extLst>
                <a:ext uri="{FF2B5EF4-FFF2-40B4-BE49-F238E27FC236}">
                  <a16:creationId xmlns:a16="http://schemas.microsoft.com/office/drawing/2014/main" id="{4792E2FD-F3BF-E4EF-3E4C-7484F412C66D}"/>
                </a:ext>
              </a:extLst>
            </p:cNvPr>
            <p:cNvSpPr>
              <a:spLocks/>
            </p:cNvSpPr>
            <p:nvPr/>
          </p:nvSpPr>
          <p:spPr bwMode="auto">
            <a:xfrm>
              <a:off x="2308225" y="3078163"/>
              <a:ext cx="809625" cy="455613"/>
            </a:xfrm>
            <a:custGeom>
              <a:avLst/>
              <a:gdLst>
                <a:gd name="T0" fmla="*/ 422 w 510"/>
                <a:gd name="T1" fmla="*/ 2 h 287"/>
                <a:gd name="T2" fmla="*/ 441 w 510"/>
                <a:gd name="T3" fmla="*/ 11 h 287"/>
                <a:gd name="T4" fmla="*/ 469 w 510"/>
                <a:gd name="T5" fmla="*/ 29 h 287"/>
                <a:gd name="T6" fmla="*/ 495 w 510"/>
                <a:gd name="T7" fmla="*/ 54 h 287"/>
                <a:gd name="T8" fmla="*/ 510 w 510"/>
                <a:gd name="T9" fmla="*/ 86 h 287"/>
                <a:gd name="T10" fmla="*/ 502 w 510"/>
                <a:gd name="T11" fmla="*/ 124 h 287"/>
                <a:gd name="T12" fmla="*/ 462 w 510"/>
                <a:gd name="T13" fmla="*/ 167 h 287"/>
                <a:gd name="T14" fmla="*/ 376 w 510"/>
                <a:gd name="T15" fmla="*/ 213 h 287"/>
                <a:gd name="T16" fmla="*/ 249 w 510"/>
                <a:gd name="T17" fmla="*/ 259 h 287"/>
                <a:gd name="T18" fmla="*/ 150 w 510"/>
                <a:gd name="T19" fmla="*/ 283 h 287"/>
                <a:gd name="T20" fmla="*/ 82 w 510"/>
                <a:gd name="T21" fmla="*/ 284 h 287"/>
                <a:gd name="T22" fmla="*/ 42 w 510"/>
                <a:gd name="T23" fmla="*/ 270 h 287"/>
                <a:gd name="T24" fmla="*/ 20 w 510"/>
                <a:gd name="T25" fmla="*/ 245 h 287"/>
                <a:gd name="T26" fmla="*/ 10 w 510"/>
                <a:gd name="T27" fmla="*/ 213 h 287"/>
                <a:gd name="T28" fmla="*/ 8 w 510"/>
                <a:gd name="T29" fmla="*/ 180 h 287"/>
                <a:gd name="T30" fmla="*/ 5 w 510"/>
                <a:gd name="T31" fmla="*/ 153 h 287"/>
                <a:gd name="T32" fmla="*/ 1 w 510"/>
                <a:gd name="T33" fmla="*/ 144 h 287"/>
                <a:gd name="T34" fmla="*/ 6 w 510"/>
                <a:gd name="T35" fmla="*/ 150 h 287"/>
                <a:gd name="T36" fmla="*/ 19 w 510"/>
                <a:gd name="T37" fmla="*/ 159 h 287"/>
                <a:gd name="T38" fmla="*/ 41 w 510"/>
                <a:gd name="T39" fmla="*/ 169 h 287"/>
                <a:gd name="T40" fmla="*/ 72 w 510"/>
                <a:gd name="T41" fmla="*/ 178 h 287"/>
                <a:gd name="T42" fmla="*/ 117 w 510"/>
                <a:gd name="T43" fmla="*/ 182 h 287"/>
                <a:gd name="T44" fmla="*/ 176 w 510"/>
                <a:gd name="T45" fmla="*/ 181 h 287"/>
                <a:gd name="T46" fmla="*/ 251 w 510"/>
                <a:gd name="T47" fmla="*/ 170 h 287"/>
                <a:gd name="T48" fmla="*/ 336 w 510"/>
                <a:gd name="T49" fmla="*/ 151 h 287"/>
                <a:gd name="T50" fmla="*/ 395 w 510"/>
                <a:gd name="T51" fmla="*/ 128 h 287"/>
                <a:gd name="T52" fmla="*/ 428 w 510"/>
                <a:gd name="T53" fmla="*/ 107 h 287"/>
                <a:gd name="T54" fmla="*/ 440 w 510"/>
                <a:gd name="T55" fmla="*/ 84 h 287"/>
                <a:gd name="T56" fmla="*/ 439 w 510"/>
                <a:gd name="T57" fmla="*/ 64 h 287"/>
                <a:gd name="T58" fmla="*/ 430 w 510"/>
                <a:gd name="T59" fmla="*/ 43 h 287"/>
                <a:gd name="T60" fmla="*/ 421 w 510"/>
                <a:gd name="T61" fmla="*/ 24 h 287"/>
                <a:gd name="T62" fmla="*/ 416 w 510"/>
                <a:gd name="T63" fmla="*/ 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0" h="287">
                  <a:moveTo>
                    <a:pt x="419" y="0"/>
                  </a:moveTo>
                  <a:lnTo>
                    <a:pt x="422" y="2"/>
                  </a:lnTo>
                  <a:lnTo>
                    <a:pt x="429" y="5"/>
                  </a:lnTo>
                  <a:lnTo>
                    <a:pt x="441" y="11"/>
                  </a:lnTo>
                  <a:lnTo>
                    <a:pt x="455" y="18"/>
                  </a:lnTo>
                  <a:lnTo>
                    <a:pt x="469" y="29"/>
                  </a:lnTo>
                  <a:lnTo>
                    <a:pt x="483" y="40"/>
                  </a:lnTo>
                  <a:lnTo>
                    <a:pt x="495" y="54"/>
                  </a:lnTo>
                  <a:lnTo>
                    <a:pt x="506" y="69"/>
                  </a:lnTo>
                  <a:lnTo>
                    <a:pt x="510" y="86"/>
                  </a:lnTo>
                  <a:lnTo>
                    <a:pt x="510" y="104"/>
                  </a:lnTo>
                  <a:lnTo>
                    <a:pt x="502" y="124"/>
                  </a:lnTo>
                  <a:lnTo>
                    <a:pt x="486" y="144"/>
                  </a:lnTo>
                  <a:lnTo>
                    <a:pt x="462" y="167"/>
                  </a:lnTo>
                  <a:lnTo>
                    <a:pt x="424" y="189"/>
                  </a:lnTo>
                  <a:lnTo>
                    <a:pt x="376" y="213"/>
                  </a:lnTo>
                  <a:lnTo>
                    <a:pt x="314" y="238"/>
                  </a:lnTo>
                  <a:lnTo>
                    <a:pt x="249" y="259"/>
                  </a:lnTo>
                  <a:lnTo>
                    <a:pt x="195" y="274"/>
                  </a:lnTo>
                  <a:lnTo>
                    <a:pt x="150" y="283"/>
                  </a:lnTo>
                  <a:lnTo>
                    <a:pt x="113" y="287"/>
                  </a:lnTo>
                  <a:lnTo>
                    <a:pt x="82" y="284"/>
                  </a:lnTo>
                  <a:lnTo>
                    <a:pt x="59" y="279"/>
                  </a:lnTo>
                  <a:lnTo>
                    <a:pt x="42" y="270"/>
                  </a:lnTo>
                  <a:lnTo>
                    <a:pt x="28" y="258"/>
                  </a:lnTo>
                  <a:lnTo>
                    <a:pt x="20" y="245"/>
                  </a:lnTo>
                  <a:lnTo>
                    <a:pt x="14" y="229"/>
                  </a:lnTo>
                  <a:lnTo>
                    <a:pt x="10" y="213"/>
                  </a:lnTo>
                  <a:lnTo>
                    <a:pt x="9" y="196"/>
                  </a:lnTo>
                  <a:lnTo>
                    <a:pt x="8" y="180"/>
                  </a:lnTo>
                  <a:lnTo>
                    <a:pt x="7" y="167"/>
                  </a:lnTo>
                  <a:lnTo>
                    <a:pt x="5" y="153"/>
                  </a:lnTo>
                  <a:lnTo>
                    <a:pt x="0" y="143"/>
                  </a:lnTo>
                  <a:lnTo>
                    <a:pt x="1" y="144"/>
                  </a:lnTo>
                  <a:lnTo>
                    <a:pt x="2" y="146"/>
                  </a:lnTo>
                  <a:lnTo>
                    <a:pt x="6" y="150"/>
                  </a:lnTo>
                  <a:lnTo>
                    <a:pt x="11" y="154"/>
                  </a:lnTo>
                  <a:lnTo>
                    <a:pt x="19" y="159"/>
                  </a:lnTo>
                  <a:lnTo>
                    <a:pt x="28" y="164"/>
                  </a:lnTo>
                  <a:lnTo>
                    <a:pt x="41" y="169"/>
                  </a:lnTo>
                  <a:lnTo>
                    <a:pt x="55" y="173"/>
                  </a:lnTo>
                  <a:lnTo>
                    <a:pt x="72" y="178"/>
                  </a:lnTo>
                  <a:lnTo>
                    <a:pt x="94" y="181"/>
                  </a:lnTo>
                  <a:lnTo>
                    <a:pt x="117" y="182"/>
                  </a:lnTo>
                  <a:lnTo>
                    <a:pt x="144" y="182"/>
                  </a:lnTo>
                  <a:lnTo>
                    <a:pt x="176" y="181"/>
                  </a:lnTo>
                  <a:lnTo>
                    <a:pt x="211" y="177"/>
                  </a:lnTo>
                  <a:lnTo>
                    <a:pt x="251" y="170"/>
                  </a:lnTo>
                  <a:lnTo>
                    <a:pt x="295" y="161"/>
                  </a:lnTo>
                  <a:lnTo>
                    <a:pt x="336" y="151"/>
                  </a:lnTo>
                  <a:lnTo>
                    <a:pt x="369" y="140"/>
                  </a:lnTo>
                  <a:lnTo>
                    <a:pt x="395" y="128"/>
                  </a:lnTo>
                  <a:lnTo>
                    <a:pt x="414" y="117"/>
                  </a:lnTo>
                  <a:lnTo>
                    <a:pt x="428" y="107"/>
                  </a:lnTo>
                  <a:lnTo>
                    <a:pt x="436" y="95"/>
                  </a:lnTo>
                  <a:lnTo>
                    <a:pt x="440" y="84"/>
                  </a:lnTo>
                  <a:lnTo>
                    <a:pt x="441" y="74"/>
                  </a:lnTo>
                  <a:lnTo>
                    <a:pt x="439" y="64"/>
                  </a:lnTo>
                  <a:lnTo>
                    <a:pt x="436" y="54"/>
                  </a:lnTo>
                  <a:lnTo>
                    <a:pt x="430" y="43"/>
                  </a:lnTo>
                  <a:lnTo>
                    <a:pt x="425" y="33"/>
                  </a:lnTo>
                  <a:lnTo>
                    <a:pt x="421" y="24"/>
                  </a:lnTo>
                  <a:lnTo>
                    <a:pt x="418" y="16"/>
                  </a:lnTo>
                  <a:lnTo>
                    <a:pt x="416" y="8"/>
                  </a:lnTo>
                  <a:lnTo>
                    <a:pt x="4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5">
              <a:extLst>
                <a:ext uri="{FF2B5EF4-FFF2-40B4-BE49-F238E27FC236}">
                  <a16:creationId xmlns:a16="http://schemas.microsoft.com/office/drawing/2014/main" id="{7D051411-0821-7CF0-3B7F-6D9066084F87}"/>
                </a:ext>
              </a:extLst>
            </p:cNvPr>
            <p:cNvSpPr>
              <a:spLocks/>
            </p:cNvSpPr>
            <p:nvPr/>
          </p:nvSpPr>
          <p:spPr bwMode="auto">
            <a:xfrm>
              <a:off x="2625725" y="3160713"/>
              <a:ext cx="158750" cy="173038"/>
            </a:xfrm>
            <a:custGeom>
              <a:avLst/>
              <a:gdLst>
                <a:gd name="T0" fmla="*/ 34 w 100"/>
                <a:gd name="T1" fmla="*/ 0 h 109"/>
                <a:gd name="T2" fmla="*/ 0 w 100"/>
                <a:gd name="T3" fmla="*/ 6 h 109"/>
                <a:gd name="T4" fmla="*/ 4 w 100"/>
                <a:gd name="T5" fmla="*/ 109 h 109"/>
                <a:gd name="T6" fmla="*/ 7 w 100"/>
                <a:gd name="T7" fmla="*/ 108 h 109"/>
                <a:gd name="T8" fmla="*/ 14 w 100"/>
                <a:gd name="T9" fmla="*/ 107 h 109"/>
                <a:gd name="T10" fmla="*/ 26 w 100"/>
                <a:gd name="T11" fmla="*/ 104 h 109"/>
                <a:gd name="T12" fmla="*/ 39 w 100"/>
                <a:gd name="T13" fmla="*/ 101 h 109"/>
                <a:gd name="T14" fmla="*/ 55 w 100"/>
                <a:gd name="T15" fmla="*/ 98 h 109"/>
                <a:gd name="T16" fmla="*/ 71 w 100"/>
                <a:gd name="T17" fmla="*/ 93 h 109"/>
                <a:gd name="T18" fmla="*/ 87 w 100"/>
                <a:gd name="T19" fmla="*/ 89 h 109"/>
                <a:gd name="T20" fmla="*/ 100 w 100"/>
                <a:gd name="T21" fmla="*/ 85 h 109"/>
                <a:gd name="T22" fmla="*/ 34 w 100"/>
                <a:gd name="T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09">
                  <a:moveTo>
                    <a:pt x="34" y="0"/>
                  </a:moveTo>
                  <a:lnTo>
                    <a:pt x="0" y="6"/>
                  </a:lnTo>
                  <a:lnTo>
                    <a:pt x="4" y="109"/>
                  </a:lnTo>
                  <a:lnTo>
                    <a:pt x="7" y="108"/>
                  </a:lnTo>
                  <a:lnTo>
                    <a:pt x="14" y="107"/>
                  </a:lnTo>
                  <a:lnTo>
                    <a:pt x="26" y="104"/>
                  </a:lnTo>
                  <a:lnTo>
                    <a:pt x="39" y="101"/>
                  </a:lnTo>
                  <a:lnTo>
                    <a:pt x="55" y="98"/>
                  </a:lnTo>
                  <a:lnTo>
                    <a:pt x="71" y="93"/>
                  </a:lnTo>
                  <a:lnTo>
                    <a:pt x="87" y="89"/>
                  </a:lnTo>
                  <a:lnTo>
                    <a:pt x="100" y="85"/>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6">
              <a:extLst>
                <a:ext uri="{FF2B5EF4-FFF2-40B4-BE49-F238E27FC236}">
                  <a16:creationId xmlns:a16="http://schemas.microsoft.com/office/drawing/2014/main" id="{2EED15CF-B04B-59A2-E8CB-8B6379959E29}"/>
                </a:ext>
              </a:extLst>
            </p:cNvPr>
            <p:cNvSpPr>
              <a:spLocks/>
            </p:cNvSpPr>
            <p:nvPr/>
          </p:nvSpPr>
          <p:spPr bwMode="auto">
            <a:xfrm>
              <a:off x="2368550" y="3192463"/>
              <a:ext cx="195263" cy="128588"/>
            </a:xfrm>
            <a:custGeom>
              <a:avLst/>
              <a:gdLst>
                <a:gd name="T0" fmla="*/ 80 w 123"/>
                <a:gd name="T1" fmla="*/ 0 h 81"/>
                <a:gd name="T2" fmla="*/ 123 w 123"/>
                <a:gd name="T3" fmla="*/ 5 h 81"/>
                <a:gd name="T4" fmla="*/ 123 w 123"/>
                <a:gd name="T5" fmla="*/ 80 h 81"/>
                <a:gd name="T6" fmla="*/ 120 w 123"/>
                <a:gd name="T7" fmla="*/ 80 h 81"/>
                <a:gd name="T8" fmla="*/ 109 w 123"/>
                <a:gd name="T9" fmla="*/ 81 h 81"/>
                <a:gd name="T10" fmla="*/ 93 w 123"/>
                <a:gd name="T11" fmla="*/ 81 h 81"/>
                <a:gd name="T12" fmla="*/ 74 w 123"/>
                <a:gd name="T13" fmla="*/ 81 h 81"/>
                <a:gd name="T14" fmla="*/ 53 w 123"/>
                <a:gd name="T15" fmla="*/ 79 h 81"/>
                <a:gd name="T16" fmla="*/ 33 w 123"/>
                <a:gd name="T17" fmla="*/ 75 h 81"/>
                <a:gd name="T18" fmla="*/ 15 w 123"/>
                <a:gd name="T19" fmla="*/ 70 h 81"/>
                <a:gd name="T20" fmla="*/ 0 w 123"/>
                <a:gd name="T21" fmla="*/ 61 h 81"/>
                <a:gd name="T22" fmla="*/ 80 w 123"/>
                <a:gd name="T2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81">
                  <a:moveTo>
                    <a:pt x="80" y="0"/>
                  </a:moveTo>
                  <a:lnTo>
                    <a:pt x="123" y="5"/>
                  </a:lnTo>
                  <a:lnTo>
                    <a:pt x="123" y="80"/>
                  </a:lnTo>
                  <a:lnTo>
                    <a:pt x="120" y="80"/>
                  </a:lnTo>
                  <a:lnTo>
                    <a:pt x="109" y="81"/>
                  </a:lnTo>
                  <a:lnTo>
                    <a:pt x="93" y="81"/>
                  </a:lnTo>
                  <a:lnTo>
                    <a:pt x="74" y="81"/>
                  </a:lnTo>
                  <a:lnTo>
                    <a:pt x="53" y="79"/>
                  </a:lnTo>
                  <a:lnTo>
                    <a:pt x="33" y="75"/>
                  </a:lnTo>
                  <a:lnTo>
                    <a:pt x="15" y="70"/>
                  </a:lnTo>
                  <a:lnTo>
                    <a:pt x="0" y="61"/>
                  </a:lnTo>
                  <a:lnTo>
                    <a:pt x="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7">
              <a:extLst>
                <a:ext uri="{FF2B5EF4-FFF2-40B4-BE49-F238E27FC236}">
                  <a16:creationId xmlns:a16="http://schemas.microsoft.com/office/drawing/2014/main" id="{AE442D33-8574-CD42-5127-7BEB0E79291D}"/>
                </a:ext>
              </a:extLst>
            </p:cNvPr>
            <p:cNvSpPr>
              <a:spLocks/>
            </p:cNvSpPr>
            <p:nvPr/>
          </p:nvSpPr>
          <p:spPr bwMode="auto">
            <a:xfrm>
              <a:off x="2735263" y="3065463"/>
              <a:ext cx="84138" cy="44450"/>
            </a:xfrm>
            <a:custGeom>
              <a:avLst/>
              <a:gdLst>
                <a:gd name="T0" fmla="*/ 26 w 53"/>
                <a:gd name="T1" fmla="*/ 28 h 28"/>
                <a:gd name="T2" fmla="*/ 37 w 53"/>
                <a:gd name="T3" fmla="*/ 26 h 28"/>
                <a:gd name="T4" fmla="*/ 45 w 53"/>
                <a:gd name="T5" fmla="*/ 24 h 28"/>
                <a:gd name="T6" fmla="*/ 50 w 53"/>
                <a:gd name="T7" fmla="*/ 20 h 28"/>
                <a:gd name="T8" fmla="*/ 53 w 53"/>
                <a:gd name="T9" fmla="*/ 14 h 28"/>
                <a:gd name="T10" fmla="*/ 50 w 53"/>
                <a:gd name="T11" fmla="*/ 8 h 28"/>
                <a:gd name="T12" fmla="*/ 45 w 53"/>
                <a:gd name="T13" fmla="*/ 4 h 28"/>
                <a:gd name="T14" fmla="*/ 37 w 53"/>
                <a:gd name="T15" fmla="*/ 2 h 28"/>
                <a:gd name="T16" fmla="*/ 26 w 53"/>
                <a:gd name="T17" fmla="*/ 0 h 28"/>
                <a:gd name="T18" fmla="*/ 15 w 53"/>
                <a:gd name="T19" fmla="*/ 2 h 28"/>
                <a:gd name="T20" fmla="*/ 7 w 53"/>
                <a:gd name="T21" fmla="*/ 4 h 28"/>
                <a:gd name="T22" fmla="*/ 2 w 53"/>
                <a:gd name="T23" fmla="*/ 8 h 28"/>
                <a:gd name="T24" fmla="*/ 0 w 53"/>
                <a:gd name="T25" fmla="*/ 14 h 28"/>
                <a:gd name="T26" fmla="*/ 2 w 53"/>
                <a:gd name="T27" fmla="*/ 20 h 28"/>
                <a:gd name="T28" fmla="*/ 7 w 53"/>
                <a:gd name="T29" fmla="*/ 24 h 28"/>
                <a:gd name="T30" fmla="*/ 15 w 53"/>
                <a:gd name="T31" fmla="*/ 26 h 28"/>
                <a:gd name="T32" fmla="*/ 26 w 53"/>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28">
                  <a:moveTo>
                    <a:pt x="26" y="28"/>
                  </a:moveTo>
                  <a:lnTo>
                    <a:pt x="37" y="26"/>
                  </a:lnTo>
                  <a:lnTo>
                    <a:pt x="45" y="24"/>
                  </a:lnTo>
                  <a:lnTo>
                    <a:pt x="50" y="20"/>
                  </a:lnTo>
                  <a:lnTo>
                    <a:pt x="53" y="14"/>
                  </a:lnTo>
                  <a:lnTo>
                    <a:pt x="50" y="8"/>
                  </a:lnTo>
                  <a:lnTo>
                    <a:pt x="45" y="4"/>
                  </a:lnTo>
                  <a:lnTo>
                    <a:pt x="37" y="2"/>
                  </a:lnTo>
                  <a:lnTo>
                    <a:pt x="26" y="0"/>
                  </a:lnTo>
                  <a:lnTo>
                    <a:pt x="15" y="2"/>
                  </a:lnTo>
                  <a:lnTo>
                    <a:pt x="7" y="4"/>
                  </a:lnTo>
                  <a:lnTo>
                    <a:pt x="2" y="8"/>
                  </a:lnTo>
                  <a:lnTo>
                    <a:pt x="0" y="14"/>
                  </a:lnTo>
                  <a:lnTo>
                    <a:pt x="2" y="20"/>
                  </a:lnTo>
                  <a:lnTo>
                    <a:pt x="7" y="24"/>
                  </a:lnTo>
                  <a:lnTo>
                    <a:pt x="15" y="26"/>
                  </a:lnTo>
                  <a:lnTo>
                    <a:pt x="2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8">
              <a:extLst>
                <a:ext uri="{FF2B5EF4-FFF2-40B4-BE49-F238E27FC236}">
                  <a16:creationId xmlns:a16="http://schemas.microsoft.com/office/drawing/2014/main" id="{054D841D-4511-CED4-F4A1-722ABF011B69}"/>
                </a:ext>
              </a:extLst>
            </p:cNvPr>
            <p:cNvSpPr>
              <a:spLocks/>
            </p:cNvSpPr>
            <p:nvPr/>
          </p:nvSpPr>
          <p:spPr bwMode="auto">
            <a:xfrm>
              <a:off x="2613025" y="3081338"/>
              <a:ext cx="85725" cy="42863"/>
            </a:xfrm>
            <a:custGeom>
              <a:avLst/>
              <a:gdLst>
                <a:gd name="T0" fmla="*/ 27 w 54"/>
                <a:gd name="T1" fmla="*/ 27 h 27"/>
                <a:gd name="T2" fmla="*/ 37 w 54"/>
                <a:gd name="T3" fmla="*/ 26 h 27"/>
                <a:gd name="T4" fmla="*/ 46 w 54"/>
                <a:gd name="T5" fmla="*/ 23 h 27"/>
                <a:gd name="T6" fmla="*/ 52 w 54"/>
                <a:gd name="T7" fmla="*/ 19 h 27"/>
                <a:gd name="T8" fmla="*/ 54 w 54"/>
                <a:gd name="T9" fmla="*/ 13 h 27"/>
                <a:gd name="T10" fmla="*/ 52 w 54"/>
                <a:gd name="T11" fmla="*/ 9 h 27"/>
                <a:gd name="T12" fmla="*/ 46 w 54"/>
                <a:gd name="T13" fmla="*/ 4 h 27"/>
                <a:gd name="T14" fmla="*/ 37 w 54"/>
                <a:gd name="T15" fmla="*/ 1 h 27"/>
                <a:gd name="T16" fmla="*/ 27 w 54"/>
                <a:gd name="T17" fmla="*/ 0 h 27"/>
                <a:gd name="T18" fmla="*/ 17 w 54"/>
                <a:gd name="T19" fmla="*/ 1 h 27"/>
                <a:gd name="T20" fmla="*/ 8 w 54"/>
                <a:gd name="T21" fmla="*/ 4 h 27"/>
                <a:gd name="T22" fmla="*/ 2 w 54"/>
                <a:gd name="T23" fmla="*/ 9 h 27"/>
                <a:gd name="T24" fmla="*/ 0 w 54"/>
                <a:gd name="T25" fmla="*/ 13 h 27"/>
                <a:gd name="T26" fmla="*/ 2 w 54"/>
                <a:gd name="T27" fmla="*/ 19 h 27"/>
                <a:gd name="T28" fmla="*/ 8 w 54"/>
                <a:gd name="T29" fmla="*/ 23 h 27"/>
                <a:gd name="T30" fmla="*/ 17 w 54"/>
                <a:gd name="T31" fmla="*/ 26 h 27"/>
                <a:gd name="T32" fmla="*/ 27 w 54"/>
                <a:gd name="T3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27">
                  <a:moveTo>
                    <a:pt x="27" y="27"/>
                  </a:moveTo>
                  <a:lnTo>
                    <a:pt x="37" y="26"/>
                  </a:lnTo>
                  <a:lnTo>
                    <a:pt x="46" y="23"/>
                  </a:lnTo>
                  <a:lnTo>
                    <a:pt x="52" y="19"/>
                  </a:lnTo>
                  <a:lnTo>
                    <a:pt x="54" y="13"/>
                  </a:lnTo>
                  <a:lnTo>
                    <a:pt x="52" y="9"/>
                  </a:lnTo>
                  <a:lnTo>
                    <a:pt x="46" y="4"/>
                  </a:lnTo>
                  <a:lnTo>
                    <a:pt x="37" y="1"/>
                  </a:lnTo>
                  <a:lnTo>
                    <a:pt x="27" y="0"/>
                  </a:lnTo>
                  <a:lnTo>
                    <a:pt x="17" y="1"/>
                  </a:lnTo>
                  <a:lnTo>
                    <a:pt x="8" y="4"/>
                  </a:lnTo>
                  <a:lnTo>
                    <a:pt x="2" y="9"/>
                  </a:lnTo>
                  <a:lnTo>
                    <a:pt x="0" y="13"/>
                  </a:lnTo>
                  <a:lnTo>
                    <a:pt x="2" y="19"/>
                  </a:lnTo>
                  <a:lnTo>
                    <a:pt x="8" y="23"/>
                  </a:lnTo>
                  <a:lnTo>
                    <a:pt x="17" y="26"/>
                  </a:lnTo>
                  <a:lnTo>
                    <a:pt x="2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9">
              <a:extLst>
                <a:ext uri="{FF2B5EF4-FFF2-40B4-BE49-F238E27FC236}">
                  <a16:creationId xmlns:a16="http://schemas.microsoft.com/office/drawing/2014/main" id="{8B4C904A-0279-B360-3BBF-D94108C204B0}"/>
                </a:ext>
              </a:extLst>
            </p:cNvPr>
            <p:cNvSpPr>
              <a:spLocks/>
            </p:cNvSpPr>
            <p:nvPr/>
          </p:nvSpPr>
          <p:spPr bwMode="auto">
            <a:xfrm>
              <a:off x="2778125" y="3141663"/>
              <a:ext cx="196850" cy="111125"/>
            </a:xfrm>
            <a:custGeom>
              <a:avLst/>
              <a:gdLst>
                <a:gd name="T0" fmla="*/ 38 w 124"/>
                <a:gd name="T1" fmla="*/ 0 h 70"/>
                <a:gd name="T2" fmla="*/ 124 w 124"/>
                <a:gd name="T3" fmla="*/ 43 h 70"/>
                <a:gd name="T4" fmla="*/ 122 w 124"/>
                <a:gd name="T5" fmla="*/ 44 h 70"/>
                <a:gd name="T6" fmla="*/ 116 w 124"/>
                <a:gd name="T7" fmla="*/ 46 h 70"/>
                <a:gd name="T8" fmla="*/ 108 w 124"/>
                <a:gd name="T9" fmla="*/ 51 h 70"/>
                <a:gd name="T10" fmla="*/ 97 w 124"/>
                <a:gd name="T11" fmla="*/ 54 h 70"/>
                <a:gd name="T12" fmla="*/ 84 w 124"/>
                <a:gd name="T13" fmla="*/ 60 h 70"/>
                <a:gd name="T14" fmla="*/ 70 w 124"/>
                <a:gd name="T15" fmla="*/ 64 h 70"/>
                <a:gd name="T16" fmla="*/ 54 w 124"/>
                <a:gd name="T17" fmla="*/ 68 h 70"/>
                <a:gd name="T18" fmla="*/ 38 w 124"/>
                <a:gd name="T19" fmla="*/ 70 h 70"/>
                <a:gd name="T20" fmla="*/ 0 w 124"/>
                <a:gd name="T21" fmla="*/ 0 h 70"/>
                <a:gd name="T22" fmla="*/ 38 w 124"/>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70">
                  <a:moveTo>
                    <a:pt x="38" y="0"/>
                  </a:moveTo>
                  <a:lnTo>
                    <a:pt x="124" y="43"/>
                  </a:lnTo>
                  <a:lnTo>
                    <a:pt x="122" y="44"/>
                  </a:lnTo>
                  <a:lnTo>
                    <a:pt x="116" y="46"/>
                  </a:lnTo>
                  <a:lnTo>
                    <a:pt x="108" y="51"/>
                  </a:lnTo>
                  <a:lnTo>
                    <a:pt x="97" y="54"/>
                  </a:lnTo>
                  <a:lnTo>
                    <a:pt x="84" y="60"/>
                  </a:lnTo>
                  <a:lnTo>
                    <a:pt x="70" y="64"/>
                  </a:lnTo>
                  <a:lnTo>
                    <a:pt x="54" y="68"/>
                  </a:lnTo>
                  <a:lnTo>
                    <a:pt x="38" y="70"/>
                  </a:lnTo>
                  <a:lnTo>
                    <a:pt x="0"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9" descr="C:\Users\FVSSN\AppData\Local\Microsoft\Windows\Temporary Internet Files\Content.IE5\9JTV08XE\MP900430498[1].jpg">
            <a:extLst>
              <a:ext uri="{FF2B5EF4-FFF2-40B4-BE49-F238E27FC236}">
                <a16:creationId xmlns:a16="http://schemas.microsoft.com/office/drawing/2014/main" id="{73D402B8-6904-48C6-A3C2-7464DCC59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077"/>
          <a:stretch/>
        </p:blipFill>
        <p:spPr bwMode="auto">
          <a:xfrm>
            <a:off x="6843561" y="2357656"/>
            <a:ext cx="4226075" cy="29972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F5BB71-EE37-8F79-3F6A-0967019554B1}"/>
              </a:ext>
            </a:extLst>
          </p:cNvPr>
          <p:cNvSpPr txBox="1"/>
          <p:nvPr/>
        </p:nvSpPr>
        <p:spPr>
          <a:xfrm>
            <a:off x="673100" y="5363184"/>
            <a:ext cx="11042048" cy="954107"/>
          </a:xfrm>
          <a:prstGeom prst="rect">
            <a:avLst/>
          </a:prstGeom>
          <a:noFill/>
        </p:spPr>
        <p:txBody>
          <a:bodyPr wrap="square" rtlCol="0">
            <a:spAutoFit/>
          </a:bodyPr>
          <a:lstStyle/>
          <a:p>
            <a:pPr algn="ctr"/>
            <a:r>
              <a:rPr lang="en-US" sz="2800" b="1" dirty="0"/>
              <a:t>Result: A growing number of workers caring for more than one person for a longer period of time.</a:t>
            </a:r>
          </a:p>
        </p:txBody>
      </p:sp>
    </p:spTree>
    <p:extLst>
      <p:ext uri="{BB962C8B-B14F-4D97-AF65-F5344CB8AC3E}">
        <p14:creationId xmlns:p14="http://schemas.microsoft.com/office/powerpoint/2010/main" val="58461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3" name="Google Shape;213;p22"/>
          <p:cNvSpPr txBox="1"/>
          <p:nvPr/>
        </p:nvSpPr>
        <p:spPr>
          <a:xfrm>
            <a:off x="1593821" y="4982088"/>
            <a:ext cx="9325200" cy="575406"/>
          </a:xfrm>
          <a:prstGeom prst="rect">
            <a:avLst/>
          </a:prstGeom>
          <a:noFill/>
          <a:ln>
            <a:noFill/>
          </a:ln>
        </p:spPr>
        <p:txBody>
          <a:bodyPr spcFirstLastPara="1" wrap="square" lIns="91425" tIns="45700" rIns="91425" bIns="45700" anchor="b" anchorCtr="0">
            <a:normAutofit lnSpcReduction="10000"/>
          </a:bodyPr>
          <a:lstStyle/>
          <a:p>
            <a:pPr marL="0" marR="0" lvl="0" indent="0" algn="l" rtl="0">
              <a:lnSpc>
                <a:spcPct val="85000"/>
              </a:lnSpc>
              <a:spcBef>
                <a:spcPts val="0"/>
              </a:spcBef>
              <a:spcAft>
                <a:spcPts val="0"/>
              </a:spcAft>
              <a:buNone/>
            </a:pPr>
            <a:r>
              <a:rPr lang="en-US" sz="3800" b="1" dirty="0">
                <a:solidFill>
                  <a:srgbClr val="262626"/>
                </a:solidFill>
                <a:latin typeface="Calibri"/>
                <a:ea typeface="Calibri"/>
                <a:cs typeface="Calibri"/>
                <a:sym typeface="Calibri"/>
              </a:rPr>
              <a:t> Wisconsin’s Workforce vs. Aging Population</a:t>
            </a:r>
            <a:endParaRPr dirty="0"/>
          </a:p>
        </p:txBody>
      </p:sp>
      <p:sp>
        <p:nvSpPr>
          <p:cNvPr id="214" name="Google Shape;214;p22"/>
          <p:cNvSpPr/>
          <p:nvPr/>
        </p:nvSpPr>
        <p:spPr>
          <a:xfrm>
            <a:off x="6063996" y="886968"/>
            <a:ext cx="64008" cy="3108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22"/>
          <p:cNvSpPr/>
          <p:nvPr/>
        </p:nvSpPr>
        <p:spPr>
          <a:xfrm>
            <a:off x="15" y="6334316"/>
            <a:ext cx="12191985" cy="6648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22"/>
          <p:cNvSpPr/>
          <p:nvPr/>
        </p:nvSpPr>
        <p:spPr>
          <a:xfrm>
            <a:off x="1" y="6400800"/>
            <a:ext cx="12192000"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22"/>
          <p:cNvPicPr preferRelativeResize="0"/>
          <p:nvPr/>
        </p:nvPicPr>
        <p:blipFill>
          <a:blip r:embed="rId3">
            <a:alphaModFix/>
          </a:blip>
          <a:stretch>
            <a:fillRect/>
          </a:stretch>
        </p:blipFill>
        <p:spPr>
          <a:xfrm>
            <a:off x="132602" y="513174"/>
            <a:ext cx="5995402" cy="4267499"/>
          </a:xfrm>
          <a:prstGeom prst="rect">
            <a:avLst/>
          </a:prstGeom>
          <a:noFill/>
          <a:ln>
            <a:noFill/>
          </a:ln>
        </p:spPr>
      </p:pic>
      <p:pic>
        <p:nvPicPr>
          <p:cNvPr id="219" name="Google Shape;219;p22"/>
          <p:cNvPicPr preferRelativeResize="0"/>
          <p:nvPr/>
        </p:nvPicPr>
        <p:blipFill>
          <a:blip r:embed="rId4">
            <a:alphaModFix/>
          </a:blip>
          <a:stretch>
            <a:fillRect/>
          </a:stretch>
        </p:blipFill>
        <p:spPr>
          <a:xfrm>
            <a:off x="6256421" y="552227"/>
            <a:ext cx="5802977" cy="4228446"/>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Raising the Bar  Supporting Working Caregivers&amp;quot;&quot;/&gt;&lt;property id=&quot;20307&quot; value=&quot;256&quot;/&gt;&lt;/object&gt;&lt;object type=&quot;3&quot; unique_id=&quot;10004&quot;&gt;&lt;property id=&quot;20148&quot; value=&quot;5&quot;/&gt;&lt;property id=&quot;20300&quot; value=&quot;Slide 8 - &amp;quot;We wanted to learn more about how…&amp;quot;&quot;/&gt;&lt;property id=&quot;20307&quot; value=&quot;257&quot;/&gt;&lt;/object&gt;&lt;object type=&quot;3&quot; unique_id=&quot;10006&quot;&gt;&lt;property id=&quot;20148&quot; value=&quot;5&quot;/&gt;&lt;property id=&quot;20300&quot; value=&quot;Slide 3 - &amp;quot;Why*?&amp;quot;&quot;/&gt;&lt;property id=&quot;20307&quot; value=&quot;259&quot;/&gt;&lt;/object&gt;&lt;object type=&quot;3&quot; unique_id=&quot;10009&quot;&gt;&lt;property id=&quot;20148&quot; value=&quot;5&quot;/&gt;&lt;property id=&quot;20300&quot; value=&quot;Slide 6 - &amp;quot;Between now and 2040, the Wisconsin Department of Health Services estimated that the number of people living with d&quot;/&gt;&lt;property id=&quot;20307&quot; value=&quot;262&quot;/&gt;&lt;/object&gt;&lt;object type=&quot;3&quot; unique_id=&quot;10010&quot;&gt;&lt;property id=&quot;20148&quot; value=&quot;5&quot;/&gt;&lt;property id=&quot;20300&quot; value=&quot;Slide 4&quot;/&gt;&lt;property id=&quot;20307&quot; value=&quot;263&quot;/&gt;&lt;/object&gt;&lt;object type=&quot;3&quot; unique_id=&quot;10012&quot;&gt;&lt;property id=&quot;20148&quot; value=&quot;5&quot;/&gt;&lt;property id=&quot;20300&quot; value=&quot;Slide 7 - &amp;quot;Studies show…&amp;quot;&quot;/&gt;&lt;property id=&quot;20307&quot; value=&quot;265&quot;/&gt;&lt;/object&gt;&lt;object type=&quot;3&quot; unique_id=&quot;10016&quot;&gt;&lt;property id=&quot;20148&quot; value=&quot;5&quot;/&gt;&lt;property id=&quot;20300&quot; value=&quot;Slide 2 - &amp;quot;&amp;#x0D;  HRCareKit: &amp;#x0D;A tool you can use with employers and working caregivers &amp;quot;&quot;/&gt;&lt;property id=&quot;20307&quot; value=&quot;269&quot;/&gt;&lt;/object&gt;&lt;object type=&quot;3&quot; unique_id=&quot;10018&quot;&gt;&lt;property id=&quot;20148&quot; value=&quot;5&quot;/&gt;&lt;property id=&quot;20300&quot; value=&quot;Slide 18 - &amp;quot;                          https://youtu.be/FqWbc-vvCjU&amp;#x0D;&amp;#x0D;Start small. Be bold. Expect Results.&amp;quot;&quot;/&gt;&lt;property id=&quot;20307&quot; value=&quot;271&quot;/&gt;&lt;/object&gt;&lt;object type=&quot;3&quot; unique_id=&quot;10313&quot;&gt;&lt;property id=&quot;20148&quot; value=&quot;5&quot;/&gt;&lt;property id=&quot;20300&quot; value=&quot;Slide 13&quot;/&gt;&lt;property id=&quot;20307&quot; value=&quot;279&quot;/&gt;&lt;/object&gt;&lt;object type=&quot;3&quot; unique_id=&quot;10703&quot;&gt;&lt;property id=&quot;20148&quot; value=&quot;5&quot;/&gt;&lt;property id=&quot;20300&quot; value=&quot;Slide 20 - &amp;quot;6 Ideas from Wisconsin Employers&amp;quot;&quot;/&gt;&lt;property id=&quot;20307&quot; value=&quot;282&quot;/&gt;&lt;/object&gt;&lt;object type=&quot;3&quot; unique_id=&quot;10705&quot;&gt;&lt;property id=&quot;20148&quot; value=&quot;5&quot;/&gt;&lt;property id=&quot;20300&quot; value=&quot;Slide 19&quot;/&gt;&lt;property id=&quot;20307&quot; value=&quot;267&quot;/&gt;&lt;/object&gt;&lt;object type=&quot;3&quot; unique_id=&quot;10706&quot;&gt;&lt;property id=&quot;20148&quot; value=&quot;5&quot;/&gt;&lt;property id=&quot;20300&quot; value=&quot;Slide 16 - &amp;quot;What do you know about your employees?&amp;quot;&quot;/&gt;&lt;property id=&quot;20307&quot; value=&quot;268&quot;/&gt;&lt;/object&gt;&lt;object type=&quot;3&quot; unique_id=&quot;10712&quot;&gt;&lt;property id=&quot;20148&quot; value=&quot;5&quot;/&gt;&lt;property id=&quot;20300&quot; value=&quot;Slide 21&quot;/&gt;&lt;property id=&quot;20307&quot; value=&quot;276&quot;/&gt;&lt;/object&gt;&lt;object type=&quot;3&quot; unique_id=&quot;10713&quot;&gt;&lt;property id=&quot;20148&quot; value=&quot;5&quot;/&gt;&lt;property id=&quot;20300&quot; value=&quot;Slide 12 - &amp;quot;Quotes:&amp;quot;&quot;/&gt;&lt;property id=&quot;20307&quot; value=&quot;277&quot;/&gt;&lt;/object&gt;&lt;object type=&quot;3&quot; unique_id=&quot;10794&quot;&gt;&lt;property id=&quot;20148&quot; value=&quot;5&quot;/&gt;&lt;property id=&quot;20300&quot; value=&quot;Slide 14 - &amp;quot;You know you are a caregiver if you…&amp;quot;&quot;/&gt;&lt;property id=&quot;20307&quot; value=&quot;283&quot;/&gt;&lt;/object&gt;&lt;object type=&quot;3&quot; unique_id=&quot;10796&quot;&gt;&lt;property id=&quot;20148&quot; value=&quot;5&quot;/&gt;&lt;property id=&quot;20300&quot; value=&quot;Slide 5&quot;/&gt;&lt;property id=&quot;20307&quot; value=&quot;285&quot;/&gt;&lt;/object&gt;&lt;object type=&quot;3&quot; unique_id=&quot;10797&quot;&gt;&lt;property id=&quot;20148&quot; value=&quot;5&quot;/&gt;&lt;property id=&quot;20300&quot; value=&quot;Slide 9 - &amp;quot;What we heard&amp;quot;&quot;/&gt;&lt;property id=&quot;20307&quot; value=&quot;289&quot;/&gt;&lt;/object&gt;&lt;object type=&quot;3&quot; unique_id=&quot;10798&quot;&gt;&lt;property id=&quot;20148&quot; value=&quot;5&quot;/&gt;&lt;property id=&quot;20300&quot; value=&quot;Slide 10&quot;/&gt;&lt;property id=&quot;20307&quot; value=&quot;290&quot;/&gt;&lt;/object&gt;&lt;object type=&quot;3&quot; unique_id=&quot;10799&quot;&gt;&lt;property id=&quot;20148&quot; value=&quot;5&quot;/&gt;&lt;property id=&quot;20300&quot; value=&quot;Slide 11&quot;/&gt;&lt;property id=&quot;20307&quot; value=&quot;291&quot;/&gt;&lt;/object&gt;&lt;object type=&quot;3&quot; unique_id=&quot;10800&quot;&gt;&lt;property id=&quot;20148&quot; value=&quot;5&quot;/&gt;&lt;property id=&quot;20300&quot; value=&quot;Slide 15 - &amp;quot;Supporting Working Caregivers is Good for Business&amp;quot;&quot;/&gt;&lt;property id=&quot;20307&quot; value=&quot;288&quot;/&gt;&lt;/object&gt;&lt;object type=&quot;3&quot; unique_id=&quot;10801&quot;&gt;&lt;property id=&quot;20148&quot; value=&quot;5&quot;/&gt;&lt;property id=&quot;20300&quot; value=&quot;Slide 17 - &amp;quot;&amp;#x0D;&amp;#x0D;Start small. Be bold. Expect Results.&amp;quot;&quot;/&gt;&lt;property id=&quot;20307&quot; value=&quot;284&quot;/&gt;&lt;/object&gt;&lt;object type=&quot;3&quot; unique_id=&quot;10802&quot;&gt;&lt;property id=&quot;20148&quot; value=&quot;5&quot;/&gt;&lt;property id=&quot;20300&quot; value=&quot;Slide 22&quot;/&gt;&lt;property id=&quot;20307&quot; value=&quot;278&quot;/&gt;&lt;/object&gt;&lt;/object&gt;&lt;object type=&quot;8&quot; unique_id=&quot;10048&quo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11860</TotalTime>
  <Words>3836</Words>
  <Application>Microsoft Office PowerPoint</Application>
  <PresentationFormat>Widescreen</PresentationFormat>
  <Paragraphs>318</Paragraphs>
  <Slides>30</Slides>
  <Notes>30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Aharoni</vt:lpstr>
      <vt:lpstr>Aptos</vt:lpstr>
      <vt:lpstr>Aptos Display</vt:lpstr>
      <vt:lpstr>Arial</vt:lpstr>
      <vt:lpstr>Arial Narrow</vt:lpstr>
      <vt:lpstr>Calibri</vt:lpstr>
      <vt:lpstr>Symbol</vt:lpstr>
      <vt:lpstr>Times New Roman</vt:lpstr>
      <vt:lpstr>Wingdings</vt:lpstr>
      <vt:lpstr>Office Theme</vt:lpstr>
      <vt:lpstr>Helping  Working Caregivers Keep Their Jobs</vt:lpstr>
      <vt:lpstr>What’s this all about?</vt:lpstr>
      <vt:lpstr>   HRCareKit includes:   </vt:lpstr>
      <vt:lpstr>Use as a tool to:</vt:lpstr>
      <vt:lpstr>Why?</vt:lpstr>
      <vt:lpstr>PowerPoint Presentation</vt:lpstr>
      <vt:lpstr>Why now?</vt:lpstr>
      <vt:lpstr>Sandwich Generation squeezed between aging parents and growing children</vt:lpstr>
      <vt:lpstr>PowerPoint Presentation</vt:lpstr>
      <vt:lpstr>How did that happen?</vt:lpstr>
      <vt:lpstr>PowerPoint Presentation</vt:lpstr>
      <vt:lpstr>PowerPoint Presentation</vt:lpstr>
      <vt:lpstr>WI Studies show…</vt:lpstr>
      <vt:lpstr>Between now and 2040, the Wisconsin Department of Health Services estimated that the number of people living with dementia in their homes will increase by 86.8%. </vt:lpstr>
      <vt:lpstr>PowerPoint Presentation</vt:lpstr>
      <vt:lpstr>You know you are a caregiver if you…</vt:lpstr>
      <vt:lpstr>Supporting Working Caregivers is Good for Business</vt:lpstr>
      <vt:lpstr>What do you know about your employees?</vt:lpstr>
      <vt:lpstr>  Start small. Be bold. Expect Results.</vt:lpstr>
      <vt:lpstr>                          https://youtu.be/FqWbc-vvCjU  Start small. Be bold. Expect Results.</vt:lpstr>
      <vt:lpstr>PowerPoint Presentation</vt:lpstr>
      <vt:lpstr>6 Ideas from Wisconsin Employers</vt:lpstr>
      <vt:lpstr>PowerPoint Presentation</vt:lpstr>
      <vt:lpstr>PowerPoint Presentation</vt:lpstr>
      <vt:lpstr>PowerPoint Presentation</vt:lpstr>
      <vt:lpstr>Additional slides</vt:lpstr>
      <vt:lpstr>PowerPoint Presentation</vt:lpstr>
      <vt:lpstr>Caregiver Duration Increasing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and Retaining Working Caregivers</dc:title>
  <dc:creator>Gall, Lynn K.</dc:creator>
  <cp:lastModifiedBy>Bryn Ceman</cp:lastModifiedBy>
  <cp:revision>37</cp:revision>
  <cp:lastPrinted>2024-10-20T16:37:40Z</cp:lastPrinted>
  <dcterms:modified xsi:type="dcterms:W3CDTF">2024-10-22T12:41:51Z</dcterms:modified>
</cp:coreProperties>
</file>