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753600" cy="7315200"/>
  <p:notesSz cx="6858000" cy="9144000"/>
  <p:embeddedFontLst>
    <p:embeddedFont>
      <p:font typeface="Antic" panose="020B0604020202020204" charset="0"/>
      <p:regular r:id="rId13"/>
    </p:embeddedFont>
    <p:embeddedFont>
      <p:font typeface="Antic Bold" panose="020B0604020202020204" charset="0"/>
      <p:regular r:id="rId14"/>
    </p:embeddedFont>
    <p:embeddedFont>
      <p:font typeface="Canva Sans Bold" panose="020B0604020202020204" charset="0"/>
      <p:regular r:id="rId15"/>
    </p:embeddedFont>
    <p:embeddedFont>
      <p:font typeface="Helveticish" panose="020B0604020202020204" charset="0"/>
      <p:regular r:id="rId16"/>
    </p:embeddedFont>
    <p:embeddedFont>
      <p:font typeface="Helveticish Bold" panose="020B0604020202020204" charset="0"/>
      <p:regular r:id="rId17"/>
    </p:embeddedFont>
    <p:embeddedFont>
      <p:font typeface="ITC Franklin Gothic LT" panose="020B0604020202020204" charset="0"/>
      <p:regular r:id="rId18"/>
    </p:embeddedFont>
    <p:embeddedFont>
      <p:font typeface="Montserrat" panose="00000500000000000000" pitchFamily="2" charset="0"/>
      <p:regular r:id="rId19"/>
    </p:embeddedFont>
    <p:embeddedFont>
      <p:font typeface="Montserrat Classic" panose="020B0604020202020204" charset="0"/>
      <p:regular r:id="rId20"/>
    </p:embeddedFont>
    <p:embeddedFont>
      <p:font typeface="Montserrat Classic Bold" panose="020B0604020202020204" charset="0"/>
      <p:regular r:id="rId21"/>
    </p:embeddedFont>
    <p:embeddedFont>
      <p:font typeface="Open Sauce Bold" panose="020B0604020202020204" charset="0"/>
      <p:regular r:id="rId22"/>
    </p:embeddedFont>
    <p:embeddedFont>
      <p:font typeface="Open Sauce Light" panose="020B0604020202020204" charset="0"/>
      <p:regular r:id="rId23"/>
    </p:embeddedFont>
    <p:embeddedFont>
      <p:font typeface="Scripter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97" d="100"/>
          <a:sy n="97" d="100"/>
        </p:scale>
        <p:origin x="181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23.05.2024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Remember to record meeting!</a:t>
            </a:r>
          </a:p>
          <a:p>
            <a:endParaRPr lang="en-US"/>
          </a:p>
          <a:p>
            <a:r>
              <a:rPr lang="en-US"/>
              <a:t>-Welcome to the May 2024 Quarterly Health Promotion Webinar.  Great way to kick-off summer :-)  </a:t>
            </a:r>
          </a:p>
          <a:p>
            <a:endParaRPr lang="en-US"/>
          </a:p>
          <a:p>
            <a:r>
              <a:rPr lang="en-US"/>
              <a:t>-As a reminder - please mute yourself; put comments/questions in chat and I will get to them as I am able. 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Please keep in mind:</a:t>
            </a:r>
          </a:p>
          <a:p>
            <a:r>
              <a:rPr lang="en-US"/>
              <a:t>1.  Jan/Feb not able to claim ARPA because GWAAR didn't have end of years number yet.  </a:t>
            </a:r>
          </a:p>
          <a:p>
            <a:r>
              <a:rPr lang="en-US"/>
              <a:t>2.  Still processing March claims -- 34 counties have not turned in their March claim forms yet.</a:t>
            </a:r>
          </a:p>
          <a:p>
            <a:r>
              <a:rPr lang="en-US"/>
              <a:t>3.  For the most accurate picture of what your specific counties ARPA D remaining funds are please contact your fiscal department.</a:t>
            </a:r>
          </a:p>
          <a:p>
            <a:r>
              <a:rPr lang="en-US"/>
              <a:t>4.  Fiscal questions can be directed towards Patrick Metz and/or Carrie Kroetz.</a:t>
            </a:r>
          </a:p>
          <a:p>
            <a:endParaRPr lang="en-US"/>
          </a:p>
          <a:p>
            <a:r>
              <a:rPr lang="en-US"/>
              <a:t>I will provide updated numbers at our August webinar.  Deadline for ARPA D funds is Sept. 30, 2024.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May - July develop DRAFT plan goals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https://gwaar.org/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The link to this webinar in appear in the GWAAR Digest, email will be sent to HP Coordinators/HP Contact Person &amp; I will put a link in the chat during WIHA's updates.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-In April a DEI Self-Assessment for Evidence-Based programming was sent to HP coordinators.  </a:t>
            </a:r>
          </a:p>
          <a:p>
            <a:r>
              <a:rPr lang="en-US"/>
              <a:t>-Thank you to all who participated - over 35 Aging Units.  </a:t>
            </a:r>
          </a:p>
          <a:p>
            <a:r>
              <a:rPr lang="en-US"/>
              <a:t>-Info is being tabulated and will be presented at an OAA Consultant meeting in June.</a:t>
            </a:r>
          </a:p>
          <a:p>
            <a:r>
              <a:rPr lang="en-US"/>
              <a:t>-Will dedicate time on Augusts Quarterly HP Webinar agenda.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hyperlink" Target="https://gwaar.org/plansamendmentsassessment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waar.org/plansamendmentsassessments" TargetMode="Externa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us06web.zoom.us/j/82187223718" TargetMode="External"/><Relationship Id="rId4" Type="http://schemas.openxmlformats.org/officeDocument/2006/relationships/hyperlink" Target="https://gwaar.org/plansamendmentsassessment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waar.org/plansamendmentsassessmen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50" r="-62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914400"/>
            <a:ext cx="2721520" cy="1349768"/>
          </a:xfrm>
          <a:custGeom>
            <a:avLst/>
            <a:gdLst/>
            <a:ahLst/>
            <a:cxnLst/>
            <a:rect l="l" t="t" r="r" b="b"/>
            <a:pathLst>
              <a:path w="2721520" h="1349768">
                <a:moveTo>
                  <a:pt x="0" y="0"/>
                </a:moveTo>
                <a:lnTo>
                  <a:pt x="2721520" y="0"/>
                </a:lnTo>
                <a:lnTo>
                  <a:pt x="2721520" y="1349768"/>
                </a:lnTo>
                <a:lnTo>
                  <a:pt x="0" y="13497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231494" y="2884852"/>
            <a:ext cx="7759101" cy="1931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2"/>
              </a:lnSpc>
            </a:pPr>
            <a:r>
              <a:rPr lang="en-US" sz="5973" spc="-119">
                <a:solidFill>
                  <a:srgbClr val="E3E1D8"/>
                </a:solidFill>
                <a:latin typeface="Open Sauce Bold"/>
              </a:rPr>
              <a:t>Welcome</a:t>
            </a:r>
          </a:p>
          <a:p>
            <a:pPr algn="ctr">
              <a:lnSpc>
                <a:spcPts val="4505"/>
              </a:lnSpc>
            </a:pPr>
            <a:r>
              <a:rPr lang="en-US" sz="4373" spc="-87">
                <a:solidFill>
                  <a:srgbClr val="E3E1D8"/>
                </a:solidFill>
                <a:latin typeface="Open Sauce Bold"/>
              </a:rPr>
              <a:t>Quarterly Health Promotion Webinar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826824" y="5642102"/>
            <a:ext cx="3378136" cy="210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91"/>
              </a:lnSpc>
            </a:pPr>
            <a:r>
              <a:rPr lang="en-US" sz="1280" spc="76">
                <a:solidFill>
                  <a:srgbClr val="EDEDED"/>
                </a:solidFill>
                <a:latin typeface="Open Sauce Light"/>
              </a:rPr>
              <a:t>Prioritizing Community Health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406" r="-2459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0" y="2305180"/>
            <a:ext cx="9526637" cy="2115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ITC Franklin Gothic LT"/>
              </a:rPr>
              <a:t>Next Quarterly Health Promotion Webinar</a:t>
            </a:r>
          </a:p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ITC Franklin Gothic LT"/>
              </a:rPr>
              <a:t>Tuesday, August 20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ITC Franklin Gothic LT"/>
              </a:rPr>
              <a:t>9:00 - 10:30 a.m.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8640" y="1076461"/>
            <a:ext cx="2984922" cy="1167851"/>
          </a:xfrm>
          <a:custGeom>
            <a:avLst/>
            <a:gdLst/>
            <a:ahLst/>
            <a:cxnLst/>
            <a:rect l="l" t="t" r="r" b="b"/>
            <a:pathLst>
              <a:path w="2984922" h="1167851">
                <a:moveTo>
                  <a:pt x="0" y="0"/>
                </a:moveTo>
                <a:lnTo>
                  <a:pt x="2984922" y="0"/>
                </a:lnTo>
                <a:lnTo>
                  <a:pt x="2984922" y="1167851"/>
                </a:lnTo>
                <a:lnTo>
                  <a:pt x="0" y="11678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127108" y="3361723"/>
            <a:ext cx="2032512" cy="2726541"/>
          </a:xfrm>
          <a:custGeom>
            <a:avLst/>
            <a:gdLst/>
            <a:ahLst/>
            <a:cxnLst/>
            <a:rect l="l" t="t" r="r" b="b"/>
            <a:pathLst>
              <a:path w="2032512" h="2726541">
                <a:moveTo>
                  <a:pt x="0" y="0"/>
                </a:moveTo>
                <a:lnTo>
                  <a:pt x="2032512" y="0"/>
                </a:lnTo>
                <a:lnTo>
                  <a:pt x="2032512" y="2726541"/>
                </a:lnTo>
                <a:lnTo>
                  <a:pt x="0" y="27265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4876800" y="4184308"/>
            <a:ext cx="3922529" cy="310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39"/>
              </a:lnSpc>
              <a:spcBef>
                <a:spcPct val="0"/>
              </a:spcBef>
            </a:pPr>
            <a:r>
              <a:rPr lang="en-US" sz="1799" u="sng" spc="-35">
                <a:solidFill>
                  <a:srgbClr val="2B2929"/>
                </a:solidFill>
                <a:latin typeface="Helveticish Bold"/>
              </a:rPr>
              <a:t>GWAAR Updates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876800" y="5271030"/>
            <a:ext cx="3922529" cy="310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39"/>
              </a:lnSpc>
              <a:spcBef>
                <a:spcPct val="0"/>
              </a:spcBef>
            </a:pPr>
            <a:r>
              <a:rPr lang="en-US" sz="1799" u="sng" spc="-35">
                <a:solidFill>
                  <a:srgbClr val="2B2929"/>
                </a:solidFill>
                <a:latin typeface="Helveticish Bold"/>
              </a:rPr>
              <a:t>WIHA Updates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777761" y="1967779"/>
            <a:ext cx="4693268" cy="781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9380" lvl="1" indent="-149690" algn="l">
              <a:lnSpc>
                <a:spcPts val="2079"/>
              </a:lnSpc>
              <a:buFont typeface="Arial"/>
              <a:buChar char="•"/>
            </a:pPr>
            <a:r>
              <a:rPr lang="en-US" sz="1386" spc="-41">
                <a:solidFill>
                  <a:srgbClr val="2B2929"/>
                </a:solidFill>
                <a:latin typeface="Helveticish"/>
              </a:rPr>
              <a:t>Krysta Peterson, Assistant Director of Opening Minds through Art (OMA) Scripps Gerontology Center, Miami University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777761" y="1304838"/>
            <a:ext cx="4085223" cy="605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39"/>
              </a:lnSpc>
              <a:spcBef>
                <a:spcPct val="0"/>
              </a:spcBef>
            </a:pPr>
            <a:r>
              <a:rPr lang="en-US" sz="1799" u="sng" spc="-35">
                <a:solidFill>
                  <a:srgbClr val="2B2929"/>
                </a:solidFill>
                <a:latin typeface="Helveticish Bold"/>
              </a:rPr>
              <a:t>Scripps AVID (Arts-based, Virtual, Intergenerational, Dementia-friendly)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876800" y="2825783"/>
            <a:ext cx="4085223" cy="901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39"/>
              </a:lnSpc>
              <a:spcBef>
                <a:spcPct val="0"/>
              </a:spcBef>
            </a:pPr>
            <a:r>
              <a:rPr lang="en-US" sz="1799" u="sng" spc="-35">
                <a:solidFill>
                  <a:srgbClr val="2B2929"/>
                </a:solidFill>
                <a:latin typeface="Helveticish Bold"/>
              </a:rPr>
              <a:t>Senior Planet and Older Adults Technology Services (OATS) from AARP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859041" y="3726126"/>
            <a:ext cx="4693268" cy="263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9380" lvl="1" indent="-149690" algn="l">
              <a:lnSpc>
                <a:spcPts val="2079"/>
              </a:lnSpc>
              <a:buFont typeface="Arial"/>
              <a:buChar char="•"/>
            </a:pPr>
            <a:r>
              <a:rPr lang="en-US" sz="1386" spc="-41">
                <a:solidFill>
                  <a:srgbClr val="2B2929"/>
                </a:solidFill>
                <a:latin typeface="Helveticish"/>
              </a:rPr>
              <a:t>Mario Rubano, Regional Program Manager North AARP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76800" y="4558052"/>
            <a:ext cx="4693268" cy="522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9380" lvl="1" indent="-149690" algn="l">
              <a:lnSpc>
                <a:spcPts val="2079"/>
              </a:lnSpc>
              <a:buFont typeface="Arial"/>
              <a:buChar char="•"/>
            </a:pPr>
            <a:r>
              <a:rPr lang="en-US" sz="1386" spc="-41">
                <a:solidFill>
                  <a:srgbClr val="2B2929"/>
                </a:solidFill>
                <a:latin typeface="Helveticish"/>
              </a:rPr>
              <a:t>ARPA D Funds Update</a:t>
            </a:r>
          </a:p>
          <a:p>
            <a:pPr marL="299380" lvl="1" indent="-149690" algn="l">
              <a:lnSpc>
                <a:spcPts val="2079"/>
              </a:lnSpc>
              <a:buFont typeface="Arial"/>
              <a:buChar char="•"/>
            </a:pPr>
            <a:r>
              <a:rPr lang="en-US" sz="1386" spc="-41">
                <a:solidFill>
                  <a:srgbClr val="2B2929"/>
                </a:solidFill>
                <a:latin typeface="Helveticish"/>
              </a:rPr>
              <a:t>3-Year Aging Unit Plan -- Health Promotion Goal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59591" y="2339508"/>
            <a:ext cx="3363021" cy="707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7"/>
              </a:lnSpc>
            </a:pPr>
            <a:r>
              <a:rPr lang="en-US" sz="2026">
                <a:solidFill>
                  <a:srgbClr val="2B2929"/>
                </a:solidFill>
                <a:latin typeface="Canva Sans Bold"/>
              </a:rPr>
              <a:t>Tuesday, May 21 2024 9:00 - 10:30 a.m.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574" y="1698527"/>
            <a:ext cx="7450594" cy="434618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322120" y="3278400"/>
            <a:ext cx="1660676" cy="768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4"/>
              </a:lnSpc>
            </a:pPr>
            <a:r>
              <a:rPr lang="en-US" sz="3200">
                <a:solidFill>
                  <a:srgbClr val="2B2929"/>
                </a:solidFill>
                <a:latin typeface="Beauty Salon Script Bold"/>
              </a:rPr>
              <a:t>we were here February 2024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400000" flipH="1">
            <a:off x="2456110" y="3671704"/>
            <a:ext cx="786674" cy="75846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091556" y="4039118"/>
            <a:ext cx="4355386" cy="501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2"/>
              </a:lnSpc>
            </a:pPr>
            <a:r>
              <a:rPr lang="en-US" sz="2880">
                <a:solidFill>
                  <a:srgbClr val="010101"/>
                </a:solidFill>
                <a:latin typeface="Montserrat Classic"/>
              </a:rPr>
              <a:t>10% Spent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519" y="1116714"/>
            <a:ext cx="4008413" cy="1102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1"/>
              </a:lnSpc>
            </a:pPr>
            <a:r>
              <a:rPr lang="en-US" sz="3370">
                <a:solidFill>
                  <a:srgbClr val="010101"/>
                </a:solidFill>
                <a:latin typeface="Montserrat Classic Bold"/>
              </a:rPr>
              <a:t>OAA ARPA D Funds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579579" y="1292339"/>
            <a:ext cx="1625381" cy="1674462"/>
            <a:chOff x="0" y="0"/>
            <a:chExt cx="3646424" cy="3756533"/>
          </a:xfrm>
        </p:grpSpPr>
        <p:sp>
          <p:nvSpPr>
            <p:cNvPr id="8" name="Freeform 8"/>
            <p:cNvSpPr/>
            <p:nvPr/>
          </p:nvSpPr>
          <p:spPr>
            <a:xfrm>
              <a:off x="-15367" y="-5969"/>
              <a:ext cx="3663696" cy="3770757"/>
            </a:xfrm>
            <a:custGeom>
              <a:avLst/>
              <a:gdLst/>
              <a:ahLst/>
              <a:cxnLst/>
              <a:rect l="l" t="t" r="r" b="b"/>
              <a:pathLst>
                <a:path w="3663696" h="3770757">
                  <a:moveTo>
                    <a:pt x="3660013" y="1459865"/>
                  </a:moveTo>
                  <a:cubicBezTo>
                    <a:pt x="3645408" y="1258443"/>
                    <a:pt x="3568446" y="1067816"/>
                    <a:pt x="3438525" y="916686"/>
                  </a:cubicBezTo>
                  <a:cubicBezTo>
                    <a:pt x="3301111" y="756920"/>
                    <a:pt x="3109341" y="643890"/>
                    <a:pt x="2896362" y="558800"/>
                  </a:cubicBezTo>
                  <a:cubicBezTo>
                    <a:pt x="2929636" y="478663"/>
                    <a:pt x="2962656" y="398526"/>
                    <a:pt x="2994787" y="318008"/>
                  </a:cubicBezTo>
                  <a:cubicBezTo>
                    <a:pt x="3010789" y="277749"/>
                    <a:pt x="3041777" y="225933"/>
                    <a:pt x="3044825" y="181737"/>
                  </a:cubicBezTo>
                  <a:cubicBezTo>
                    <a:pt x="3047746" y="138811"/>
                    <a:pt x="3042793" y="92202"/>
                    <a:pt x="3014472" y="59817"/>
                  </a:cubicBezTo>
                  <a:cubicBezTo>
                    <a:pt x="2997454" y="40386"/>
                    <a:pt x="2973578" y="28194"/>
                    <a:pt x="2949194" y="19939"/>
                  </a:cubicBezTo>
                  <a:cubicBezTo>
                    <a:pt x="2889758" y="0"/>
                    <a:pt x="2814320" y="0"/>
                    <a:pt x="2757678" y="29337"/>
                  </a:cubicBezTo>
                  <a:cubicBezTo>
                    <a:pt x="2705735" y="56261"/>
                    <a:pt x="2664714" y="105410"/>
                    <a:pt x="2625979" y="147955"/>
                  </a:cubicBezTo>
                  <a:cubicBezTo>
                    <a:pt x="2550541" y="230759"/>
                    <a:pt x="2483739" y="321818"/>
                    <a:pt x="2422017" y="416179"/>
                  </a:cubicBezTo>
                  <a:cubicBezTo>
                    <a:pt x="2274189" y="385445"/>
                    <a:pt x="2120519" y="366903"/>
                    <a:pt x="1962023" y="367919"/>
                  </a:cubicBezTo>
                  <a:cubicBezTo>
                    <a:pt x="1690243" y="369570"/>
                    <a:pt x="1404620" y="430530"/>
                    <a:pt x="1157605" y="569722"/>
                  </a:cubicBezTo>
                  <a:cubicBezTo>
                    <a:pt x="1054227" y="628015"/>
                    <a:pt x="958342" y="700278"/>
                    <a:pt x="879729" y="784479"/>
                  </a:cubicBezTo>
                  <a:cubicBezTo>
                    <a:pt x="830834" y="836930"/>
                    <a:pt x="788670" y="893826"/>
                    <a:pt x="755777" y="954786"/>
                  </a:cubicBezTo>
                  <a:cubicBezTo>
                    <a:pt x="670179" y="1113409"/>
                    <a:pt x="652780" y="1298067"/>
                    <a:pt x="729234" y="1446149"/>
                  </a:cubicBezTo>
                  <a:cubicBezTo>
                    <a:pt x="792480" y="1568577"/>
                    <a:pt x="912876" y="1657350"/>
                    <a:pt x="1040892" y="1725041"/>
                  </a:cubicBezTo>
                  <a:cubicBezTo>
                    <a:pt x="1207135" y="1813052"/>
                    <a:pt x="1387475" y="1870456"/>
                    <a:pt x="1568069" y="1920367"/>
                  </a:cubicBezTo>
                  <a:cubicBezTo>
                    <a:pt x="1502664" y="2045081"/>
                    <a:pt x="1438656" y="2170684"/>
                    <a:pt x="1376934" y="2297303"/>
                  </a:cubicBezTo>
                  <a:cubicBezTo>
                    <a:pt x="1372743" y="2277999"/>
                    <a:pt x="1369822" y="2257425"/>
                    <a:pt x="1368552" y="2235454"/>
                  </a:cubicBezTo>
                  <a:cubicBezTo>
                    <a:pt x="1363980" y="2159635"/>
                    <a:pt x="1384173" y="2082292"/>
                    <a:pt x="1366774" y="2008378"/>
                  </a:cubicBezTo>
                  <a:cubicBezTo>
                    <a:pt x="1337056" y="1881759"/>
                    <a:pt x="1207008" y="1804924"/>
                    <a:pt x="1081786" y="1770126"/>
                  </a:cubicBezTo>
                  <a:cubicBezTo>
                    <a:pt x="820293" y="1697355"/>
                    <a:pt x="527050" y="1748282"/>
                    <a:pt x="305435" y="1905000"/>
                  </a:cubicBezTo>
                  <a:cubicBezTo>
                    <a:pt x="166497" y="2003171"/>
                    <a:pt x="52959" y="2147189"/>
                    <a:pt x="23495" y="2314702"/>
                  </a:cubicBezTo>
                  <a:cubicBezTo>
                    <a:pt x="0" y="2447925"/>
                    <a:pt x="31242" y="2586609"/>
                    <a:pt x="90424" y="2708275"/>
                  </a:cubicBezTo>
                  <a:cubicBezTo>
                    <a:pt x="228092" y="2991231"/>
                    <a:pt x="509778" y="3184652"/>
                    <a:pt x="810641" y="3276219"/>
                  </a:cubicBezTo>
                  <a:cubicBezTo>
                    <a:pt x="866140" y="3293110"/>
                    <a:pt x="922401" y="3306953"/>
                    <a:pt x="979043" y="3318129"/>
                  </a:cubicBezTo>
                  <a:cubicBezTo>
                    <a:pt x="973582" y="3344545"/>
                    <a:pt x="968756" y="3371215"/>
                    <a:pt x="964819" y="3397885"/>
                  </a:cubicBezTo>
                  <a:cubicBezTo>
                    <a:pt x="951484" y="3488817"/>
                    <a:pt x="941324" y="3601720"/>
                    <a:pt x="993394" y="3683381"/>
                  </a:cubicBezTo>
                  <a:cubicBezTo>
                    <a:pt x="1049147" y="3770757"/>
                    <a:pt x="1157478" y="3770757"/>
                    <a:pt x="1248156" y="3754247"/>
                  </a:cubicBezTo>
                  <a:cubicBezTo>
                    <a:pt x="1348994" y="3735959"/>
                    <a:pt x="1443736" y="3684905"/>
                    <a:pt x="1513713" y="3609975"/>
                  </a:cubicBezTo>
                  <a:cubicBezTo>
                    <a:pt x="1573657" y="3545840"/>
                    <a:pt x="1614170" y="3467100"/>
                    <a:pt x="1651381" y="3388360"/>
                  </a:cubicBezTo>
                  <a:cubicBezTo>
                    <a:pt x="1656842" y="3376676"/>
                    <a:pt x="1662430" y="3364992"/>
                    <a:pt x="1668018" y="3353435"/>
                  </a:cubicBezTo>
                  <a:cubicBezTo>
                    <a:pt x="1694180" y="3352165"/>
                    <a:pt x="1720215" y="3350641"/>
                    <a:pt x="1746250" y="3348990"/>
                  </a:cubicBezTo>
                  <a:cubicBezTo>
                    <a:pt x="2053844" y="3329559"/>
                    <a:pt x="2368042" y="3288538"/>
                    <a:pt x="2640965" y="3145282"/>
                  </a:cubicBezTo>
                  <a:cubicBezTo>
                    <a:pt x="2929509" y="2993771"/>
                    <a:pt x="3166618" y="2697861"/>
                    <a:pt x="3172714" y="2361819"/>
                  </a:cubicBezTo>
                  <a:cubicBezTo>
                    <a:pt x="3174873" y="2245614"/>
                    <a:pt x="3144901" y="2126996"/>
                    <a:pt x="3077210" y="2032508"/>
                  </a:cubicBezTo>
                  <a:cubicBezTo>
                    <a:pt x="2979293" y="1895856"/>
                    <a:pt x="2825242" y="1836166"/>
                    <a:pt x="2680462" y="1764030"/>
                  </a:cubicBezTo>
                  <a:cubicBezTo>
                    <a:pt x="2598801" y="1723390"/>
                    <a:pt x="2516505" y="1684147"/>
                    <a:pt x="2434717" y="1643634"/>
                  </a:cubicBezTo>
                  <a:cubicBezTo>
                    <a:pt x="2438146" y="1635633"/>
                    <a:pt x="2441702" y="1627632"/>
                    <a:pt x="2445131" y="1619631"/>
                  </a:cubicBezTo>
                  <a:cubicBezTo>
                    <a:pt x="2504186" y="1483360"/>
                    <a:pt x="2562733" y="1346835"/>
                    <a:pt x="2621153" y="1210310"/>
                  </a:cubicBezTo>
                  <a:cubicBezTo>
                    <a:pt x="2655697" y="1271397"/>
                    <a:pt x="2660015" y="1346835"/>
                    <a:pt x="2676525" y="1415796"/>
                  </a:cubicBezTo>
                  <a:cubicBezTo>
                    <a:pt x="2744089" y="1696974"/>
                    <a:pt x="3051302" y="1868170"/>
                    <a:pt x="3357372" y="1806321"/>
                  </a:cubicBezTo>
                  <a:cubicBezTo>
                    <a:pt x="3471291" y="1783334"/>
                    <a:pt x="3596259" y="1719199"/>
                    <a:pt x="3641598" y="1613662"/>
                  </a:cubicBezTo>
                  <a:cubicBezTo>
                    <a:pt x="3663188" y="1563370"/>
                    <a:pt x="3663696" y="1510538"/>
                    <a:pt x="3660140" y="1460119"/>
                  </a:cubicBezTo>
                  <a:close/>
                  <a:moveTo>
                    <a:pt x="1790065" y="1076452"/>
                  </a:moveTo>
                  <a:cubicBezTo>
                    <a:pt x="1830959" y="1019810"/>
                    <a:pt x="1915414" y="1010158"/>
                    <a:pt x="1985518" y="1011174"/>
                  </a:cubicBezTo>
                  <a:cubicBezTo>
                    <a:pt x="2013585" y="1011555"/>
                    <a:pt x="2041398" y="1012952"/>
                    <a:pt x="2069084" y="1014730"/>
                  </a:cubicBezTo>
                  <a:cubicBezTo>
                    <a:pt x="2017141" y="1105027"/>
                    <a:pt x="1965579" y="1195451"/>
                    <a:pt x="1914398" y="1286129"/>
                  </a:cubicBezTo>
                  <a:cubicBezTo>
                    <a:pt x="1908556" y="1296416"/>
                    <a:pt x="1902968" y="1306703"/>
                    <a:pt x="1897126" y="1316863"/>
                  </a:cubicBezTo>
                  <a:cubicBezTo>
                    <a:pt x="1885442" y="1307465"/>
                    <a:pt x="1873885" y="1297940"/>
                    <a:pt x="1862455" y="1288161"/>
                  </a:cubicBezTo>
                  <a:cubicBezTo>
                    <a:pt x="1799590" y="1234567"/>
                    <a:pt x="1737106" y="1149604"/>
                    <a:pt x="1790065" y="1076325"/>
                  </a:cubicBezTo>
                  <a:close/>
                  <a:moveTo>
                    <a:pt x="2328672" y="2167255"/>
                  </a:moveTo>
                  <a:cubicBezTo>
                    <a:pt x="2416302" y="2212467"/>
                    <a:pt x="2441575" y="2362327"/>
                    <a:pt x="2389632" y="2438654"/>
                  </a:cubicBezTo>
                  <a:cubicBezTo>
                    <a:pt x="2327402" y="2530221"/>
                    <a:pt x="2207514" y="2542794"/>
                    <a:pt x="2107184" y="2556002"/>
                  </a:cubicBezTo>
                  <a:cubicBezTo>
                    <a:pt x="2082800" y="2559177"/>
                    <a:pt x="2056892" y="2562225"/>
                    <a:pt x="2029968" y="2564892"/>
                  </a:cubicBezTo>
                  <a:cubicBezTo>
                    <a:pt x="2087880" y="2435225"/>
                    <a:pt x="2145538" y="2305304"/>
                    <a:pt x="2202688" y="2175256"/>
                  </a:cubicBezTo>
                  <a:cubicBezTo>
                    <a:pt x="2210816" y="2156841"/>
                    <a:pt x="2218817" y="2138299"/>
                    <a:pt x="2226945" y="2119757"/>
                  </a:cubicBezTo>
                  <a:cubicBezTo>
                    <a:pt x="2261870" y="2134489"/>
                    <a:pt x="2295779" y="2150237"/>
                    <a:pt x="2328672" y="216712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72189" y="5495213"/>
            <a:ext cx="2893952" cy="232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8"/>
              </a:lnSpc>
            </a:pPr>
            <a:r>
              <a:rPr lang="en-US" sz="1370">
                <a:solidFill>
                  <a:srgbClr val="010101"/>
                </a:solidFill>
                <a:latin typeface="Montserrat"/>
              </a:rPr>
              <a:t>YTD Budget = $558,467.00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573720" y="5504738"/>
            <a:ext cx="2893952" cy="223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4"/>
              </a:lnSpc>
            </a:pPr>
            <a:r>
              <a:rPr lang="en-US" sz="1353">
                <a:solidFill>
                  <a:srgbClr val="010101"/>
                </a:solidFill>
                <a:latin typeface="Montserrat"/>
              </a:rPr>
              <a:t>Remaining Balance = $501,943.00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574" y="1698527"/>
            <a:ext cx="7450594" cy="434618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743601" y="2694631"/>
            <a:ext cx="1660676" cy="768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4"/>
              </a:lnSpc>
            </a:pPr>
            <a:r>
              <a:rPr lang="en-US" sz="3200">
                <a:solidFill>
                  <a:srgbClr val="2B2929"/>
                </a:solidFill>
                <a:latin typeface="Beauty Salon Script Bold"/>
              </a:rPr>
              <a:t>we were here May 2024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400000" flipH="1">
            <a:off x="2863807" y="3333224"/>
            <a:ext cx="786674" cy="75846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636377" y="3898130"/>
            <a:ext cx="3167241" cy="501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2"/>
              </a:lnSpc>
            </a:pPr>
            <a:r>
              <a:rPr lang="en-US" sz="2880">
                <a:solidFill>
                  <a:srgbClr val="010101"/>
                </a:solidFill>
                <a:latin typeface="Montserrat Classic"/>
              </a:rPr>
              <a:t>14% Spent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9519" y="1116714"/>
            <a:ext cx="4008413" cy="1102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1"/>
              </a:lnSpc>
            </a:pPr>
            <a:r>
              <a:rPr lang="en-US" sz="3370">
                <a:solidFill>
                  <a:srgbClr val="010101"/>
                </a:solidFill>
                <a:latin typeface="Montserrat Classic Bold"/>
              </a:rPr>
              <a:t>OAA ARPA D Funds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032100" y="977955"/>
            <a:ext cx="1625381" cy="1674462"/>
            <a:chOff x="0" y="0"/>
            <a:chExt cx="3646424" cy="3756533"/>
          </a:xfrm>
        </p:grpSpPr>
        <p:sp>
          <p:nvSpPr>
            <p:cNvPr id="8" name="Freeform 8"/>
            <p:cNvSpPr/>
            <p:nvPr/>
          </p:nvSpPr>
          <p:spPr>
            <a:xfrm>
              <a:off x="-15367" y="-5969"/>
              <a:ext cx="3663696" cy="3770757"/>
            </a:xfrm>
            <a:custGeom>
              <a:avLst/>
              <a:gdLst/>
              <a:ahLst/>
              <a:cxnLst/>
              <a:rect l="l" t="t" r="r" b="b"/>
              <a:pathLst>
                <a:path w="3663696" h="3770757">
                  <a:moveTo>
                    <a:pt x="3660013" y="1459865"/>
                  </a:moveTo>
                  <a:cubicBezTo>
                    <a:pt x="3645408" y="1258443"/>
                    <a:pt x="3568446" y="1067816"/>
                    <a:pt x="3438525" y="916686"/>
                  </a:cubicBezTo>
                  <a:cubicBezTo>
                    <a:pt x="3301111" y="756920"/>
                    <a:pt x="3109341" y="643890"/>
                    <a:pt x="2896362" y="558800"/>
                  </a:cubicBezTo>
                  <a:cubicBezTo>
                    <a:pt x="2929636" y="478663"/>
                    <a:pt x="2962656" y="398526"/>
                    <a:pt x="2994787" y="318008"/>
                  </a:cubicBezTo>
                  <a:cubicBezTo>
                    <a:pt x="3010789" y="277749"/>
                    <a:pt x="3041777" y="225933"/>
                    <a:pt x="3044825" y="181737"/>
                  </a:cubicBezTo>
                  <a:cubicBezTo>
                    <a:pt x="3047746" y="138811"/>
                    <a:pt x="3042793" y="92202"/>
                    <a:pt x="3014472" y="59817"/>
                  </a:cubicBezTo>
                  <a:cubicBezTo>
                    <a:pt x="2997454" y="40386"/>
                    <a:pt x="2973578" y="28194"/>
                    <a:pt x="2949194" y="19939"/>
                  </a:cubicBezTo>
                  <a:cubicBezTo>
                    <a:pt x="2889758" y="0"/>
                    <a:pt x="2814320" y="0"/>
                    <a:pt x="2757678" y="29337"/>
                  </a:cubicBezTo>
                  <a:cubicBezTo>
                    <a:pt x="2705735" y="56261"/>
                    <a:pt x="2664714" y="105410"/>
                    <a:pt x="2625979" y="147955"/>
                  </a:cubicBezTo>
                  <a:cubicBezTo>
                    <a:pt x="2550541" y="230759"/>
                    <a:pt x="2483739" y="321818"/>
                    <a:pt x="2422017" y="416179"/>
                  </a:cubicBezTo>
                  <a:cubicBezTo>
                    <a:pt x="2274189" y="385445"/>
                    <a:pt x="2120519" y="366903"/>
                    <a:pt x="1962023" y="367919"/>
                  </a:cubicBezTo>
                  <a:cubicBezTo>
                    <a:pt x="1690243" y="369570"/>
                    <a:pt x="1404620" y="430530"/>
                    <a:pt x="1157605" y="569722"/>
                  </a:cubicBezTo>
                  <a:cubicBezTo>
                    <a:pt x="1054227" y="628015"/>
                    <a:pt x="958342" y="700278"/>
                    <a:pt x="879729" y="784479"/>
                  </a:cubicBezTo>
                  <a:cubicBezTo>
                    <a:pt x="830834" y="836930"/>
                    <a:pt x="788670" y="893826"/>
                    <a:pt x="755777" y="954786"/>
                  </a:cubicBezTo>
                  <a:cubicBezTo>
                    <a:pt x="670179" y="1113409"/>
                    <a:pt x="652780" y="1298067"/>
                    <a:pt x="729234" y="1446149"/>
                  </a:cubicBezTo>
                  <a:cubicBezTo>
                    <a:pt x="792480" y="1568577"/>
                    <a:pt x="912876" y="1657350"/>
                    <a:pt x="1040892" y="1725041"/>
                  </a:cubicBezTo>
                  <a:cubicBezTo>
                    <a:pt x="1207135" y="1813052"/>
                    <a:pt x="1387475" y="1870456"/>
                    <a:pt x="1568069" y="1920367"/>
                  </a:cubicBezTo>
                  <a:cubicBezTo>
                    <a:pt x="1502664" y="2045081"/>
                    <a:pt x="1438656" y="2170684"/>
                    <a:pt x="1376934" y="2297303"/>
                  </a:cubicBezTo>
                  <a:cubicBezTo>
                    <a:pt x="1372743" y="2277999"/>
                    <a:pt x="1369822" y="2257425"/>
                    <a:pt x="1368552" y="2235454"/>
                  </a:cubicBezTo>
                  <a:cubicBezTo>
                    <a:pt x="1363980" y="2159635"/>
                    <a:pt x="1384173" y="2082292"/>
                    <a:pt x="1366774" y="2008378"/>
                  </a:cubicBezTo>
                  <a:cubicBezTo>
                    <a:pt x="1337056" y="1881759"/>
                    <a:pt x="1207008" y="1804924"/>
                    <a:pt x="1081786" y="1770126"/>
                  </a:cubicBezTo>
                  <a:cubicBezTo>
                    <a:pt x="820293" y="1697355"/>
                    <a:pt x="527050" y="1748282"/>
                    <a:pt x="305435" y="1905000"/>
                  </a:cubicBezTo>
                  <a:cubicBezTo>
                    <a:pt x="166497" y="2003171"/>
                    <a:pt x="52959" y="2147189"/>
                    <a:pt x="23495" y="2314702"/>
                  </a:cubicBezTo>
                  <a:cubicBezTo>
                    <a:pt x="0" y="2447925"/>
                    <a:pt x="31242" y="2586609"/>
                    <a:pt x="90424" y="2708275"/>
                  </a:cubicBezTo>
                  <a:cubicBezTo>
                    <a:pt x="228092" y="2991231"/>
                    <a:pt x="509778" y="3184652"/>
                    <a:pt x="810641" y="3276219"/>
                  </a:cubicBezTo>
                  <a:cubicBezTo>
                    <a:pt x="866140" y="3293110"/>
                    <a:pt x="922401" y="3306953"/>
                    <a:pt x="979043" y="3318129"/>
                  </a:cubicBezTo>
                  <a:cubicBezTo>
                    <a:pt x="973582" y="3344545"/>
                    <a:pt x="968756" y="3371215"/>
                    <a:pt x="964819" y="3397885"/>
                  </a:cubicBezTo>
                  <a:cubicBezTo>
                    <a:pt x="951484" y="3488817"/>
                    <a:pt x="941324" y="3601720"/>
                    <a:pt x="993394" y="3683381"/>
                  </a:cubicBezTo>
                  <a:cubicBezTo>
                    <a:pt x="1049147" y="3770757"/>
                    <a:pt x="1157478" y="3770757"/>
                    <a:pt x="1248156" y="3754247"/>
                  </a:cubicBezTo>
                  <a:cubicBezTo>
                    <a:pt x="1348994" y="3735959"/>
                    <a:pt x="1443736" y="3684905"/>
                    <a:pt x="1513713" y="3609975"/>
                  </a:cubicBezTo>
                  <a:cubicBezTo>
                    <a:pt x="1573657" y="3545840"/>
                    <a:pt x="1614170" y="3467100"/>
                    <a:pt x="1651381" y="3388360"/>
                  </a:cubicBezTo>
                  <a:cubicBezTo>
                    <a:pt x="1656842" y="3376676"/>
                    <a:pt x="1662430" y="3364992"/>
                    <a:pt x="1668018" y="3353435"/>
                  </a:cubicBezTo>
                  <a:cubicBezTo>
                    <a:pt x="1694180" y="3352165"/>
                    <a:pt x="1720215" y="3350641"/>
                    <a:pt x="1746250" y="3348990"/>
                  </a:cubicBezTo>
                  <a:cubicBezTo>
                    <a:pt x="2053844" y="3329559"/>
                    <a:pt x="2368042" y="3288538"/>
                    <a:pt x="2640965" y="3145282"/>
                  </a:cubicBezTo>
                  <a:cubicBezTo>
                    <a:pt x="2929509" y="2993771"/>
                    <a:pt x="3166618" y="2697861"/>
                    <a:pt x="3172714" y="2361819"/>
                  </a:cubicBezTo>
                  <a:cubicBezTo>
                    <a:pt x="3174873" y="2245614"/>
                    <a:pt x="3144901" y="2126996"/>
                    <a:pt x="3077210" y="2032508"/>
                  </a:cubicBezTo>
                  <a:cubicBezTo>
                    <a:pt x="2979293" y="1895856"/>
                    <a:pt x="2825242" y="1836166"/>
                    <a:pt x="2680462" y="1764030"/>
                  </a:cubicBezTo>
                  <a:cubicBezTo>
                    <a:pt x="2598801" y="1723390"/>
                    <a:pt x="2516505" y="1684147"/>
                    <a:pt x="2434717" y="1643634"/>
                  </a:cubicBezTo>
                  <a:cubicBezTo>
                    <a:pt x="2438146" y="1635633"/>
                    <a:pt x="2441702" y="1627632"/>
                    <a:pt x="2445131" y="1619631"/>
                  </a:cubicBezTo>
                  <a:cubicBezTo>
                    <a:pt x="2504186" y="1483360"/>
                    <a:pt x="2562733" y="1346835"/>
                    <a:pt x="2621153" y="1210310"/>
                  </a:cubicBezTo>
                  <a:cubicBezTo>
                    <a:pt x="2655697" y="1271397"/>
                    <a:pt x="2660015" y="1346835"/>
                    <a:pt x="2676525" y="1415796"/>
                  </a:cubicBezTo>
                  <a:cubicBezTo>
                    <a:pt x="2744089" y="1696974"/>
                    <a:pt x="3051302" y="1868170"/>
                    <a:pt x="3357372" y="1806321"/>
                  </a:cubicBezTo>
                  <a:cubicBezTo>
                    <a:pt x="3471291" y="1783334"/>
                    <a:pt x="3596259" y="1719199"/>
                    <a:pt x="3641598" y="1613662"/>
                  </a:cubicBezTo>
                  <a:cubicBezTo>
                    <a:pt x="3663188" y="1563370"/>
                    <a:pt x="3663696" y="1510538"/>
                    <a:pt x="3660140" y="1460119"/>
                  </a:cubicBezTo>
                  <a:close/>
                  <a:moveTo>
                    <a:pt x="1790065" y="1076452"/>
                  </a:moveTo>
                  <a:cubicBezTo>
                    <a:pt x="1830959" y="1019810"/>
                    <a:pt x="1915414" y="1010158"/>
                    <a:pt x="1985518" y="1011174"/>
                  </a:cubicBezTo>
                  <a:cubicBezTo>
                    <a:pt x="2013585" y="1011555"/>
                    <a:pt x="2041398" y="1012952"/>
                    <a:pt x="2069084" y="1014730"/>
                  </a:cubicBezTo>
                  <a:cubicBezTo>
                    <a:pt x="2017141" y="1105027"/>
                    <a:pt x="1965579" y="1195451"/>
                    <a:pt x="1914398" y="1286129"/>
                  </a:cubicBezTo>
                  <a:cubicBezTo>
                    <a:pt x="1908556" y="1296416"/>
                    <a:pt x="1902968" y="1306703"/>
                    <a:pt x="1897126" y="1316863"/>
                  </a:cubicBezTo>
                  <a:cubicBezTo>
                    <a:pt x="1885442" y="1307465"/>
                    <a:pt x="1873885" y="1297940"/>
                    <a:pt x="1862455" y="1288161"/>
                  </a:cubicBezTo>
                  <a:cubicBezTo>
                    <a:pt x="1799590" y="1234567"/>
                    <a:pt x="1737106" y="1149604"/>
                    <a:pt x="1790065" y="1076325"/>
                  </a:cubicBezTo>
                  <a:close/>
                  <a:moveTo>
                    <a:pt x="2328672" y="2167255"/>
                  </a:moveTo>
                  <a:cubicBezTo>
                    <a:pt x="2416302" y="2212467"/>
                    <a:pt x="2441575" y="2362327"/>
                    <a:pt x="2389632" y="2438654"/>
                  </a:cubicBezTo>
                  <a:cubicBezTo>
                    <a:pt x="2327402" y="2530221"/>
                    <a:pt x="2207514" y="2542794"/>
                    <a:pt x="2107184" y="2556002"/>
                  </a:cubicBezTo>
                  <a:cubicBezTo>
                    <a:pt x="2082800" y="2559177"/>
                    <a:pt x="2056892" y="2562225"/>
                    <a:pt x="2029968" y="2564892"/>
                  </a:cubicBezTo>
                  <a:cubicBezTo>
                    <a:pt x="2087880" y="2435225"/>
                    <a:pt x="2145538" y="2305304"/>
                    <a:pt x="2202688" y="2175256"/>
                  </a:cubicBezTo>
                  <a:cubicBezTo>
                    <a:pt x="2210816" y="2156841"/>
                    <a:pt x="2218817" y="2138299"/>
                    <a:pt x="2226945" y="2119757"/>
                  </a:cubicBezTo>
                  <a:cubicBezTo>
                    <a:pt x="2261870" y="2134489"/>
                    <a:pt x="2295779" y="2150237"/>
                    <a:pt x="2328672" y="216712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72189" y="5495213"/>
            <a:ext cx="2893952" cy="232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8"/>
              </a:lnSpc>
            </a:pPr>
            <a:r>
              <a:rPr lang="en-US" sz="1370">
                <a:solidFill>
                  <a:srgbClr val="010101"/>
                </a:solidFill>
                <a:latin typeface="Montserrat"/>
              </a:rPr>
              <a:t>YTD Budget = $558,467.00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22290" y="5504738"/>
            <a:ext cx="3045383" cy="223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4"/>
              </a:lnSpc>
            </a:pPr>
            <a:r>
              <a:rPr lang="en-US" sz="1353">
                <a:solidFill>
                  <a:srgbClr val="010101"/>
                </a:solidFill>
                <a:latin typeface="Montserrat"/>
              </a:rPr>
              <a:t>Remaining Balance = $479,897.00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85" r="-62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2104014">
            <a:off x="596866" y="1539727"/>
            <a:ext cx="2593142" cy="2291395"/>
          </a:xfrm>
          <a:custGeom>
            <a:avLst/>
            <a:gdLst/>
            <a:ahLst/>
            <a:cxnLst/>
            <a:rect l="l" t="t" r="r" b="b"/>
            <a:pathLst>
              <a:path w="2593142" h="2291395">
                <a:moveTo>
                  <a:pt x="0" y="0"/>
                </a:moveTo>
                <a:lnTo>
                  <a:pt x="2593143" y="0"/>
                </a:lnTo>
                <a:lnTo>
                  <a:pt x="2593143" y="2291395"/>
                </a:lnTo>
                <a:lnTo>
                  <a:pt x="0" y="22913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266000" y="1596094"/>
            <a:ext cx="7221601" cy="4123013"/>
            <a:chOff x="0" y="0"/>
            <a:chExt cx="9628801" cy="5497350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138356" y="275523"/>
              <a:ext cx="9241929" cy="4847341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19050"/>
                <a:ext cx="3077638" cy="16332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18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258889" y="396055"/>
              <a:ext cx="9241929" cy="4847341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3077638" cy="16332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18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258889" y="396055"/>
              <a:ext cx="9241929" cy="4847341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19050"/>
                <a:ext cx="3077638" cy="16332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18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258889" y="396055"/>
              <a:ext cx="9241929" cy="4847341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19050"/>
                <a:ext cx="3077638" cy="16332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18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9259338" flipH="1">
            <a:off x="7297127" y="4245397"/>
            <a:ext cx="1854485" cy="2445963"/>
          </a:xfrm>
          <a:custGeom>
            <a:avLst/>
            <a:gdLst/>
            <a:ahLst/>
            <a:cxnLst/>
            <a:rect l="l" t="t" r="r" b="b"/>
            <a:pathLst>
              <a:path w="1854485" h="2445963">
                <a:moveTo>
                  <a:pt x="1854485" y="0"/>
                </a:moveTo>
                <a:lnTo>
                  <a:pt x="0" y="0"/>
                </a:lnTo>
                <a:lnTo>
                  <a:pt x="0" y="2445963"/>
                </a:lnTo>
                <a:lnTo>
                  <a:pt x="1854485" y="2445963"/>
                </a:lnTo>
                <a:lnTo>
                  <a:pt x="185448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8090255" y="753476"/>
            <a:ext cx="1884726" cy="1803437"/>
            <a:chOff x="0" y="0"/>
            <a:chExt cx="2512968" cy="2404583"/>
          </a:xfrm>
        </p:grpSpPr>
        <p:sp>
          <p:nvSpPr>
            <p:cNvPr id="19" name="Freeform 19"/>
            <p:cNvSpPr/>
            <p:nvPr/>
          </p:nvSpPr>
          <p:spPr>
            <a:xfrm rot="5002884">
              <a:off x="79037" y="33120"/>
              <a:ext cx="1008352" cy="1057249"/>
            </a:xfrm>
            <a:custGeom>
              <a:avLst/>
              <a:gdLst/>
              <a:ahLst/>
              <a:cxnLst/>
              <a:rect l="l" t="t" r="r" b="b"/>
              <a:pathLst>
                <a:path w="1008352" h="1057249">
                  <a:moveTo>
                    <a:pt x="0" y="0"/>
                  </a:moveTo>
                  <a:lnTo>
                    <a:pt x="1008352" y="0"/>
                  </a:lnTo>
                  <a:lnTo>
                    <a:pt x="1008352" y="1057249"/>
                  </a:lnTo>
                  <a:lnTo>
                    <a:pt x="0" y="10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 rot="10739848">
              <a:off x="1495445" y="594865"/>
              <a:ext cx="1008352" cy="1057249"/>
            </a:xfrm>
            <a:custGeom>
              <a:avLst/>
              <a:gdLst/>
              <a:ahLst/>
              <a:cxnLst/>
              <a:rect l="l" t="t" r="r" b="b"/>
              <a:pathLst>
                <a:path w="1008352" h="1057249">
                  <a:moveTo>
                    <a:pt x="0" y="0"/>
                  </a:moveTo>
                  <a:lnTo>
                    <a:pt x="1008352" y="0"/>
                  </a:lnTo>
                  <a:lnTo>
                    <a:pt x="1008352" y="1057249"/>
                  </a:lnTo>
                  <a:lnTo>
                    <a:pt x="0" y="10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 rot="1377244">
              <a:off x="662250" y="1192566"/>
              <a:ext cx="1008352" cy="1057249"/>
            </a:xfrm>
            <a:custGeom>
              <a:avLst/>
              <a:gdLst/>
              <a:ahLst/>
              <a:cxnLst/>
              <a:rect l="l" t="t" r="r" b="b"/>
              <a:pathLst>
                <a:path w="1008352" h="1057249">
                  <a:moveTo>
                    <a:pt x="0" y="0"/>
                  </a:moveTo>
                  <a:lnTo>
                    <a:pt x="1008351" y="0"/>
                  </a:lnTo>
                  <a:lnTo>
                    <a:pt x="1008351" y="1057249"/>
                  </a:lnTo>
                  <a:lnTo>
                    <a:pt x="0" y="10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Freeform 22"/>
          <p:cNvSpPr/>
          <p:nvPr/>
        </p:nvSpPr>
        <p:spPr>
          <a:xfrm rot="-5130068">
            <a:off x="-811990" y="4593585"/>
            <a:ext cx="2402352" cy="2445142"/>
          </a:xfrm>
          <a:custGeom>
            <a:avLst/>
            <a:gdLst/>
            <a:ahLst/>
            <a:cxnLst/>
            <a:rect l="l" t="t" r="r" b="b"/>
            <a:pathLst>
              <a:path w="2402352" h="2445142">
                <a:moveTo>
                  <a:pt x="0" y="0"/>
                </a:moveTo>
                <a:lnTo>
                  <a:pt x="2402353" y="0"/>
                </a:lnTo>
                <a:lnTo>
                  <a:pt x="2402353" y="2445142"/>
                </a:lnTo>
                <a:lnTo>
                  <a:pt x="0" y="24451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1702210" y="2657828"/>
            <a:ext cx="6349179" cy="1306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94"/>
              </a:lnSpc>
            </a:pPr>
            <a:r>
              <a:rPr lang="en-US" sz="7210">
                <a:solidFill>
                  <a:srgbClr val="000000"/>
                </a:solidFill>
                <a:latin typeface="Scripter"/>
              </a:rPr>
              <a:t>2025-2027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702210" y="3917670"/>
            <a:ext cx="6349179" cy="1113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Antic"/>
              </a:rPr>
              <a:t>Aging Unit Plan - Health Promotion Goal Development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85" r="-628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80303" y="516115"/>
            <a:ext cx="9068217" cy="960259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8900" y="-9525"/>
              <a:ext cx="4300332" cy="483727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465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29703" y="6075747"/>
            <a:ext cx="10378414" cy="656830"/>
            <a:chOff x="0" y="0"/>
            <a:chExt cx="13180282" cy="834155"/>
          </a:xfrm>
        </p:grpSpPr>
        <p:sp>
          <p:nvSpPr>
            <p:cNvPr id="7" name="Freeform 7">
              <a:hlinkClick r:id="rId4" tooltip="https://gwaar.org/plansamendmentsassessments"/>
            </p:cNvPr>
            <p:cNvSpPr/>
            <p:nvPr/>
          </p:nvSpPr>
          <p:spPr>
            <a:xfrm>
              <a:off x="0" y="0"/>
              <a:ext cx="13180282" cy="834155"/>
            </a:xfrm>
            <a:custGeom>
              <a:avLst/>
              <a:gdLst/>
              <a:ahLst/>
              <a:cxnLst/>
              <a:rect l="l" t="t" r="r" b="b"/>
              <a:pathLst>
                <a:path w="13180282" h="834155">
                  <a:moveTo>
                    <a:pt x="13180282" y="0"/>
                  </a:moveTo>
                  <a:lnTo>
                    <a:pt x="0" y="0"/>
                  </a:lnTo>
                  <a:lnTo>
                    <a:pt x="101600" y="417077"/>
                  </a:lnTo>
                  <a:lnTo>
                    <a:pt x="0" y="834155"/>
                  </a:lnTo>
                  <a:lnTo>
                    <a:pt x="13180282" y="834155"/>
                  </a:lnTo>
                  <a:lnTo>
                    <a:pt x="13078682" y="417077"/>
                  </a:lnTo>
                  <a:lnTo>
                    <a:pt x="13180282" y="0"/>
                  </a:lnTo>
                  <a:close/>
                </a:path>
              </a:pathLst>
            </a:custGeom>
            <a:solidFill>
              <a:srgbClr val="3D498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88900" y="-9525"/>
              <a:ext cx="13002482" cy="84368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465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178281" y="1572828"/>
            <a:ext cx="7637669" cy="4169544"/>
          </a:xfrm>
          <a:custGeom>
            <a:avLst/>
            <a:gdLst/>
            <a:ahLst/>
            <a:cxnLst/>
            <a:rect l="l" t="t" r="r" b="b"/>
            <a:pathLst>
              <a:path w="7637669" h="4169544">
                <a:moveTo>
                  <a:pt x="0" y="0"/>
                </a:moveTo>
                <a:lnTo>
                  <a:pt x="7637669" y="0"/>
                </a:lnTo>
                <a:lnTo>
                  <a:pt x="7637669" y="4169544"/>
                </a:lnTo>
                <a:lnTo>
                  <a:pt x="0" y="41695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486252" y="493822"/>
            <a:ext cx="8656320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u="sng">
                <a:solidFill>
                  <a:srgbClr val="FFFFFF"/>
                </a:solidFill>
                <a:latin typeface="Scripter"/>
                <a:hlinkClick r:id="rId4" tooltip="https://gwaar.org/plansamendmentsassessments"/>
              </a:rPr>
              <a:t>Timeline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85" r="-628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342691" y="1348669"/>
            <a:ext cx="9068217" cy="960259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8900" y="-9525"/>
              <a:ext cx="4300332" cy="483727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465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50761" y="1301115"/>
            <a:ext cx="8656320" cy="971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66"/>
              </a:lnSpc>
            </a:pPr>
            <a:r>
              <a:rPr lang="en-US" sz="5333">
                <a:solidFill>
                  <a:srgbClr val="FFFFFF"/>
                </a:solidFill>
                <a:latin typeface="Scripter"/>
              </a:rPr>
              <a:t>Resources that will help you: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196493" y="2863715"/>
            <a:ext cx="2062886" cy="2433659"/>
            <a:chOff x="0" y="0"/>
            <a:chExt cx="2750515" cy="32448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50515" cy="3244878"/>
            </a:xfrm>
            <a:custGeom>
              <a:avLst/>
              <a:gdLst/>
              <a:ahLst/>
              <a:cxnLst/>
              <a:rect l="l" t="t" r="r" b="b"/>
              <a:pathLst>
                <a:path w="2750515" h="3244878">
                  <a:moveTo>
                    <a:pt x="0" y="0"/>
                  </a:moveTo>
                  <a:lnTo>
                    <a:pt x="2750515" y="0"/>
                  </a:lnTo>
                  <a:lnTo>
                    <a:pt x="2750515" y="3244878"/>
                  </a:lnTo>
                  <a:lnTo>
                    <a:pt x="0" y="3244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5447" r="-5447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64322" y="800143"/>
              <a:ext cx="2221871" cy="1788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88"/>
                </a:lnSpc>
              </a:pPr>
              <a:r>
                <a:rPr lang="en-US" sz="1920">
                  <a:solidFill>
                    <a:srgbClr val="000000"/>
                  </a:solidFill>
                  <a:latin typeface="Antic Bold"/>
                </a:rPr>
                <a:t>Review Goal Development Tool &amp; Template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711670" y="2863715"/>
            <a:ext cx="2062886" cy="2774019"/>
            <a:chOff x="0" y="0"/>
            <a:chExt cx="2750515" cy="369869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50515" cy="3698691"/>
            </a:xfrm>
            <a:custGeom>
              <a:avLst/>
              <a:gdLst/>
              <a:ahLst/>
              <a:cxnLst/>
              <a:rect l="l" t="t" r="r" b="b"/>
              <a:pathLst>
                <a:path w="2750515" h="3698691">
                  <a:moveTo>
                    <a:pt x="0" y="0"/>
                  </a:moveTo>
                  <a:lnTo>
                    <a:pt x="2750515" y="0"/>
                  </a:lnTo>
                  <a:lnTo>
                    <a:pt x="2750515" y="3698691"/>
                  </a:lnTo>
                  <a:lnTo>
                    <a:pt x="0" y="36986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13202" r="-1320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68213" y="800143"/>
              <a:ext cx="2214088" cy="22421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88"/>
                </a:lnSpc>
              </a:pPr>
              <a:r>
                <a:rPr lang="en-US" sz="1920">
                  <a:solidFill>
                    <a:srgbClr val="000000"/>
                  </a:solidFill>
                  <a:latin typeface="Antic Bold"/>
                </a:rPr>
                <a:t>Sample HP goals - HP &amp; Equity and Social Isolation and Loneliness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192091" y="5852160"/>
            <a:ext cx="10378414" cy="656830"/>
            <a:chOff x="0" y="0"/>
            <a:chExt cx="13180282" cy="834155"/>
          </a:xfrm>
        </p:grpSpPr>
        <p:sp>
          <p:nvSpPr>
            <p:cNvPr id="14" name="Freeform 14">
              <a:hlinkClick r:id="rId6" tooltip="https://gwaar.org/plansamendmentsassessments"/>
            </p:cNvPr>
            <p:cNvSpPr/>
            <p:nvPr/>
          </p:nvSpPr>
          <p:spPr>
            <a:xfrm>
              <a:off x="0" y="0"/>
              <a:ext cx="13180282" cy="834155"/>
            </a:xfrm>
            <a:custGeom>
              <a:avLst/>
              <a:gdLst/>
              <a:ahLst/>
              <a:cxnLst/>
              <a:rect l="l" t="t" r="r" b="b"/>
              <a:pathLst>
                <a:path w="13180282" h="834155">
                  <a:moveTo>
                    <a:pt x="13180282" y="0"/>
                  </a:moveTo>
                  <a:lnTo>
                    <a:pt x="0" y="0"/>
                  </a:lnTo>
                  <a:lnTo>
                    <a:pt x="101600" y="417077"/>
                  </a:lnTo>
                  <a:lnTo>
                    <a:pt x="0" y="834155"/>
                  </a:lnTo>
                  <a:lnTo>
                    <a:pt x="13180282" y="834155"/>
                  </a:lnTo>
                  <a:lnTo>
                    <a:pt x="13078682" y="417077"/>
                  </a:lnTo>
                  <a:lnTo>
                    <a:pt x="13180282" y="0"/>
                  </a:lnTo>
                  <a:close/>
                </a:path>
              </a:pathLst>
            </a:custGeom>
            <a:solidFill>
              <a:srgbClr val="3D498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88900" y="-9525"/>
              <a:ext cx="13002482" cy="84368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46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85" r="-628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80303" y="516115"/>
            <a:ext cx="9068217" cy="960259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8900" y="-9525"/>
              <a:ext cx="4300332" cy="483727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465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29703" y="6075747"/>
            <a:ext cx="10378414" cy="656830"/>
            <a:chOff x="0" y="0"/>
            <a:chExt cx="13180282" cy="834155"/>
          </a:xfrm>
        </p:grpSpPr>
        <p:sp>
          <p:nvSpPr>
            <p:cNvPr id="7" name="Freeform 7">
              <a:hlinkClick r:id="rId4" tooltip="https://gwaar.org/plansamendmentsassessments"/>
            </p:cNvPr>
            <p:cNvSpPr/>
            <p:nvPr/>
          </p:nvSpPr>
          <p:spPr>
            <a:xfrm>
              <a:off x="0" y="0"/>
              <a:ext cx="13180282" cy="834155"/>
            </a:xfrm>
            <a:custGeom>
              <a:avLst/>
              <a:gdLst/>
              <a:ahLst/>
              <a:cxnLst/>
              <a:rect l="l" t="t" r="r" b="b"/>
              <a:pathLst>
                <a:path w="13180282" h="834155">
                  <a:moveTo>
                    <a:pt x="13180282" y="0"/>
                  </a:moveTo>
                  <a:lnTo>
                    <a:pt x="0" y="0"/>
                  </a:lnTo>
                  <a:lnTo>
                    <a:pt x="101600" y="417077"/>
                  </a:lnTo>
                  <a:lnTo>
                    <a:pt x="0" y="834155"/>
                  </a:lnTo>
                  <a:lnTo>
                    <a:pt x="13180282" y="834155"/>
                  </a:lnTo>
                  <a:lnTo>
                    <a:pt x="13078682" y="417077"/>
                  </a:lnTo>
                  <a:lnTo>
                    <a:pt x="13180282" y="0"/>
                  </a:lnTo>
                  <a:close/>
                </a:path>
              </a:pathLst>
            </a:custGeom>
            <a:solidFill>
              <a:srgbClr val="3D498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88900" y="-9525"/>
              <a:ext cx="13002482" cy="84368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465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86252" y="522397"/>
            <a:ext cx="8656320" cy="65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u="sng">
                <a:solidFill>
                  <a:srgbClr val="FFFFFF"/>
                </a:solidFill>
                <a:latin typeface="Scripter"/>
              </a:rPr>
              <a:t>Social Isolation and Loneliness webinar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4950" y="1660187"/>
            <a:ext cx="8943571" cy="4999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u="sng">
                <a:solidFill>
                  <a:srgbClr val="000000"/>
                </a:solidFill>
                <a:latin typeface="Canva Sans Bold"/>
                <a:hlinkClick r:id="rId5" tooltip="https://us06web.zoom.us/j/82187223718"/>
              </a:rPr>
              <a:t>Webinar</a:t>
            </a:r>
          </a:p>
          <a:p>
            <a:pPr algn="ctr">
              <a:lnSpc>
                <a:spcPts val="4060"/>
              </a:lnSpc>
            </a:pPr>
            <a:r>
              <a:rPr lang="en-US" sz="2900" u="sng">
                <a:solidFill>
                  <a:srgbClr val="000000"/>
                </a:solidFill>
                <a:latin typeface="Canva Sans Bold"/>
                <a:hlinkClick r:id="rId5" tooltip="https://us06web.zoom.us/j/82187223718"/>
              </a:rPr>
              <a:t>Social Isolation &amp; Loneliness Goal Development</a:t>
            </a:r>
          </a:p>
          <a:p>
            <a:pPr algn="ctr">
              <a:lnSpc>
                <a:spcPts val="4060"/>
              </a:lnSpc>
            </a:pPr>
            <a:r>
              <a:rPr lang="en-US" sz="2900" u="sng">
                <a:solidFill>
                  <a:srgbClr val="000000"/>
                </a:solidFill>
                <a:latin typeface="Canva Sans Bold"/>
                <a:hlinkClick r:id="rId5" tooltip="https://us06web.zoom.us/j/82187223718"/>
              </a:rPr>
              <a:t>Tuesday, June 18th from 9:30 - 10:30 a.m.</a:t>
            </a:r>
          </a:p>
          <a:p>
            <a:pPr algn="ctr">
              <a:lnSpc>
                <a:spcPts val="4060"/>
              </a:lnSpc>
            </a:pPr>
            <a:endParaRPr lang="en-US" sz="2900" u="sng">
              <a:solidFill>
                <a:srgbClr val="000000"/>
              </a:solidFill>
              <a:latin typeface="Canva Sans Bold"/>
              <a:hlinkClick r:id="rId5" tooltip="https://us06web.zoom.us/j/82187223718"/>
            </a:endParaRPr>
          </a:p>
          <a:p>
            <a:pPr marL="453396" lvl="1" indent="-226698" algn="l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Canva Sans Bold"/>
              </a:rPr>
              <a:t>Learn more...</a:t>
            </a:r>
          </a:p>
          <a:p>
            <a:pPr marL="906793" lvl="2" indent="-302264" algn="l">
              <a:lnSpc>
                <a:spcPts val="2940"/>
              </a:lnSpc>
              <a:buFont typeface="Arial"/>
              <a:buChar char="⚬"/>
            </a:pPr>
            <a:r>
              <a:rPr lang="en-US" sz="2100">
                <a:solidFill>
                  <a:srgbClr val="000000"/>
                </a:solidFill>
                <a:latin typeface="Canva Sans Bold"/>
              </a:rPr>
              <a:t>Wisconsin Coalition for Social Connection</a:t>
            </a:r>
          </a:p>
          <a:p>
            <a:pPr marL="906793" lvl="2" indent="-302264" algn="l">
              <a:lnSpc>
                <a:spcPts val="2940"/>
              </a:lnSpc>
              <a:buFont typeface="Arial"/>
              <a:buChar char="⚬"/>
            </a:pPr>
            <a:r>
              <a:rPr lang="en-US" sz="2100">
                <a:solidFill>
                  <a:srgbClr val="000000"/>
                </a:solidFill>
                <a:latin typeface="Canva Sans Bold"/>
              </a:rPr>
              <a:t>Action Guide for Building Socially Connected Communities</a:t>
            </a:r>
          </a:p>
          <a:p>
            <a:pPr marL="906793" lvl="2" indent="-302264" algn="l">
              <a:lnSpc>
                <a:spcPts val="2940"/>
              </a:lnSpc>
              <a:buFont typeface="Arial"/>
              <a:buChar char="⚬"/>
            </a:pPr>
            <a:r>
              <a:rPr lang="en-US" sz="2100">
                <a:solidFill>
                  <a:srgbClr val="000000"/>
                </a:solidFill>
                <a:latin typeface="Canva Sans Bold"/>
              </a:rPr>
              <a:t>Evaluation measure for evidence-based health promotion programs.</a:t>
            </a:r>
          </a:p>
          <a:p>
            <a:pPr algn="l">
              <a:lnSpc>
                <a:spcPts val="3360"/>
              </a:lnSpc>
            </a:pPr>
            <a:endParaRPr lang="en-US" sz="2100">
              <a:solidFill>
                <a:srgbClr val="000000"/>
              </a:solidFill>
              <a:latin typeface="Canva Sans Bold"/>
            </a:endParaRPr>
          </a:p>
          <a:p>
            <a:pPr algn="l">
              <a:lnSpc>
                <a:spcPts val="4759"/>
              </a:lnSpc>
            </a:pPr>
            <a:endParaRPr lang="en-US" sz="2100">
              <a:solidFill>
                <a:srgbClr val="000000"/>
              </a:solidFill>
              <a:latin typeface="Canva Sans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85" r="-628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80303" y="516115"/>
            <a:ext cx="9068217" cy="960259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8900" y="-9525"/>
              <a:ext cx="4300332" cy="483727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465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29703" y="6075747"/>
            <a:ext cx="10378414" cy="656830"/>
            <a:chOff x="0" y="0"/>
            <a:chExt cx="13180282" cy="834155"/>
          </a:xfrm>
        </p:grpSpPr>
        <p:sp>
          <p:nvSpPr>
            <p:cNvPr id="7" name="Freeform 7">
              <a:hlinkClick r:id="rId4" tooltip="https://gwaar.org/plansamendmentsassessments"/>
            </p:cNvPr>
            <p:cNvSpPr/>
            <p:nvPr/>
          </p:nvSpPr>
          <p:spPr>
            <a:xfrm>
              <a:off x="0" y="0"/>
              <a:ext cx="13180282" cy="834155"/>
            </a:xfrm>
            <a:custGeom>
              <a:avLst/>
              <a:gdLst/>
              <a:ahLst/>
              <a:cxnLst/>
              <a:rect l="l" t="t" r="r" b="b"/>
              <a:pathLst>
                <a:path w="13180282" h="834155">
                  <a:moveTo>
                    <a:pt x="13180282" y="0"/>
                  </a:moveTo>
                  <a:lnTo>
                    <a:pt x="0" y="0"/>
                  </a:lnTo>
                  <a:lnTo>
                    <a:pt x="101600" y="417077"/>
                  </a:lnTo>
                  <a:lnTo>
                    <a:pt x="0" y="834155"/>
                  </a:lnTo>
                  <a:lnTo>
                    <a:pt x="13180282" y="834155"/>
                  </a:lnTo>
                  <a:lnTo>
                    <a:pt x="13078682" y="417077"/>
                  </a:lnTo>
                  <a:lnTo>
                    <a:pt x="13180282" y="0"/>
                  </a:lnTo>
                  <a:close/>
                </a:path>
              </a:pathLst>
            </a:custGeom>
            <a:solidFill>
              <a:srgbClr val="3D498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88900" y="-9525"/>
              <a:ext cx="13002482" cy="84368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465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04950" y="1660187"/>
            <a:ext cx="8943571" cy="327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 Bold"/>
              </a:rPr>
              <a:t>Purpose</a:t>
            </a:r>
          </a:p>
          <a:p>
            <a:pPr marL="518165" lvl="1" indent="-259082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nva Sans Bold"/>
              </a:rPr>
              <a:t>Assess what you are doing well.</a:t>
            </a:r>
          </a:p>
          <a:p>
            <a:pPr marL="518165" lvl="1" indent="-259082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nva Sans Bold"/>
              </a:rPr>
              <a:t>Identify actionable steps and resources to advance this work within your organization.</a:t>
            </a:r>
          </a:p>
          <a:p>
            <a:pPr marL="518165" lvl="1" indent="-259082" algn="l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nva Sans Bold"/>
              </a:rPr>
              <a:t>Provide information on tools and resources that GWAAR can provide to assist you in serving a diverse population.</a:t>
            </a:r>
          </a:p>
          <a:p>
            <a:pPr algn="l">
              <a:lnSpc>
                <a:spcPts val="4759"/>
              </a:lnSpc>
            </a:pPr>
            <a:endParaRPr lang="en-US" sz="2400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86252" y="522397"/>
            <a:ext cx="8656320" cy="65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Scripter"/>
              </a:rPr>
              <a:t>Diversity, equity &amp; Inclusion self-Assessment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98BE74F490574EAD4BDCC740A64CE1" ma:contentTypeVersion="19" ma:contentTypeDescription="Create a new document." ma:contentTypeScope="" ma:versionID="9ce35dfbae99456c27276f9a6ffd45de">
  <xsd:schema xmlns:xsd="http://www.w3.org/2001/XMLSchema" xmlns:xs="http://www.w3.org/2001/XMLSchema" xmlns:p="http://schemas.microsoft.com/office/2006/metadata/properties" xmlns:ns2="0943b3b4-a39e-4d3d-9175-d5d1ed98234a" xmlns:ns3="99415566-e75b-4643-b4c7-2f98edb3d974" targetNamespace="http://schemas.microsoft.com/office/2006/metadata/properties" ma:root="true" ma:fieldsID="bbfb5065fc61ff4480ed03429828e67e" ns2:_="" ns3:_="">
    <xsd:import namespace="0943b3b4-a39e-4d3d-9175-d5d1ed98234a"/>
    <xsd:import namespace="99415566-e75b-4643-b4c7-2f98edb3d974"/>
    <xsd:element name="properties">
      <xsd:complexType>
        <xsd:sequence>
          <xsd:element name="documentManagement">
            <xsd:complexType>
              <xsd:all>
                <xsd:element ref="ns2:Purpose" minOccurs="0"/>
                <xsd:element ref="ns2:From" minOccurs="0"/>
                <xsd:element ref="ns2:Year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PopulationServed" minOccurs="0"/>
                <xsd:element ref="ns2:Quarte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3b3b4-a39e-4d3d-9175-d5d1ed98234a" elementFormDefault="qualified">
    <xsd:import namespace="http://schemas.microsoft.com/office/2006/documentManagement/types"/>
    <xsd:import namespace="http://schemas.microsoft.com/office/infopath/2007/PartnerControls"/>
    <xsd:element name="Purpose" ma:index="8" nillable="true" ma:displayName="Purpose" ma:format="Dropdown" ma:internalName="Purpose">
      <xsd:simpleType>
        <xsd:restriction base="dms:Choice">
          <xsd:enumeration value="Bingocize"/>
          <xsd:enumeration value="ESMMWL"/>
          <xsd:enumeration value="GWAAREd"/>
          <xsd:enumeration value="Health Equity"/>
          <xsd:enumeration value="Healthy IDEAS"/>
          <xsd:enumeration value="OAA IIID"/>
          <xsd:enumeration value="Orientation"/>
          <xsd:enumeration value="Submission"/>
          <xsd:enumeration value="Social Isolation and Loneliness"/>
          <xsd:enumeration value="Transportation"/>
          <xsd:enumeration value="StrongBodies"/>
          <xsd:enumeration value="Walk With Ease"/>
          <xsd:enumeration value="N/A"/>
          <xsd:enumeration value="AMP"/>
          <xsd:enumeration value="Board"/>
          <xsd:enumeration value="CHW"/>
          <xsd:enumeration value="OAA"/>
          <xsd:enumeration value="Wellsky (SAMS)"/>
          <xsd:enumeration value="PEARLS"/>
          <xsd:enumeration value="Wisdom Warriors"/>
          <xsd:enumeration value="Healthy Aging"/>
          <xsd:enumeration value="Falls Prevention"/>
          <xsd:enumeration value="Transportation"/>
          <xsd:enumeration value="Data Collection"/>
          <xsd:enumeration value="Advocacy"/>
          <xsd:enumeration value="Research"/>
          <xsd:enumeration value="Awareness"/>
          <xsd:enumeration value="Detection"/>
          <xsd:enumeration value="Evaluation"/>
          <xsd:enumeration value="Technical Assistance"/>
          <xsd:enumeration value="Stipend"/>
          <xsd:enumeration value="Evidence-Based Health Promotion"/>
          <xsd:enumeration value="Drums Alive"/>
          <xsd:enumeration value="Yoga"/>
          <xsd:enumeration value="Intervention"/>
          <xsd:enumeration value="Partnership"/>
          <xsd:enumeration value="Aging Unit Plan"/>
        </xsd:restriction>
      </xsd:simpleType>
    </xsd:element>
    <xsd:element name="From" ma:index="9" nillable="true" ma:displayName="From" ma:format="Dropdown" ma:internalName="From">
      <xsd:simpleType>
        <xsd:restriction base="dms:Choice">
          <xsd:enumeration value="Aging Forum"/>
          <xsd:enumeration value="NCOA"/>
          <xsd:enumeration value="OAA"/>
          <xsd:enumeration value="Rual Health Conf"/>
          <xsd:enumeration value="US Aging"/>
          <xsd:enumeration value="N/A"/>
          <xsd:enumeration value="ACL"/>
          <xsd:enumeration value="CDC"/>
          <xsd:enumeration value="DHS"/>
          <xsd:enumeration value="WPHA"/>
          <xsd:enumeration value="WCESIL"/>
          <xsd:enumeration value="EngAGED"/>
          <xsd:enumeration value="GWAAR"/>
          <xsd:enumeration value="GLITC"/>
          <xsd:enumeration value="WIHA"/>
          <xsd:enumeration value="UW Ext"/>
          <xsd:enumeration value="UW Pop Health"/>
          <xsd:enumeration value="Western Kentucky University"/>
          <xsd:enumeration value="NACHW"/>
          <xsd:enumeration value="NC State"/>
          <xsd:enumeration value="Age Span"/>
          <xsd:enumeration value="Sage"/>
          <xsd:enumeration value="Surgeon General"/>
        </xsd:restriction>
      </xsd:simpleType>
    </xsd:element>
    <xsd:element name="Year" ma:index="10" nillable="true" ma:displayName="Year" ma:format="Dropdown" ma:internalName="Year">
      <xsd:simpleType>
        <xsd:restriction base="dms:Choice"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N/A"/>
        </xsd:restriction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PopulationServed" ma:index="15" nillable="true" ma:displayName="Population Served" ma:format="Dropdown" ma:internalName="PopulationServed">
      <xsd:simpleType>
        <xsd:restriction base="dms:Choice">
          <xsd:enumeration value="Rural"/>
          <xsd:enumeration value="Tribe"/>
          <xsd:enumeration value="Urban"/>
          <xsd:enumeration value="All"/>
          <xsd:enumeration value="N/A"/>
          <xsd:enumeration value="AU Supervisors"/>
          <xsd:enumeration value="AU Staff"/>
          <xsd:enumeration value="HP Coordinator"/>
          <xsd:enumeration value="GWAAR Board"/>
          <xsd:enumeration value="Partner"/>
          <xsd:enumeration value="HDM"/>
          <xsd:enumeration value="CHW"/>
          <xsd:enumeration value="ADRC"/>
          <xsd:enumeration value="Facilitator"/>
          <xsd:enumeration value="Older Adult"/>
        </xsd:restriction>
      </xsd:simpleType>
    </xsd:element>
    <xsd:element name="Quarter" ma:index="16" nillable="true" ma:displayName="Quarter" ma:format="Dropdown" ma:internalName="Quarter">
      <xsd:simpleType>
        <xsd:restriction base="dms:Choice">
          <xsd:enumeration value="Feb"/>
          <xsd:enumeration value="May"/>
          <xsd:enumeration value="August"/>
          <xsd:enumeration value="November"/>
          <xsd:enumeration value="N/A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b5e3b5d-00ce-4b78-af77-171e4bcd60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15566-e75b-4643-b4c7-2f98edb3d97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e495432-cc38-44cd-869b-b0bd6d0b354e}" ma:internalName="TaxCatchAll" ma:showField="CatchAllData" ma:web="99415566-e75b-4643-b4c7-2f98edb3d9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86CB44-0D2F-434B-89AF-0A4A7603ADA1}"/>
</file>

<file path=customXml/itemProps2.xml><?xml version="1.0" encoding="utf-8"?>
<ds:datastoreItem xmlns:ds="http://schemas.openxmlformats.org/officeDocument/2006/customXml" ds:itemID="{AF786355-AE24-4BD3-ADF7-B3D282EEDB56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543</Words>
  <Application>Microsoft Office PowerPoint</Application>
  <PresentationFormat>Custom</PresentationFormat>
  <Paragraphs>76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Beauty Salon Script Bold</vt:lpstr>
      <vt:lpstr>Montserrat Classic Bold</vt:lpstr>
      <vt:lpstr>Open Sauce Light</vt:lpstr>
      <vt:lpstr>ITC Franklin Gothic LT</vt:lpstr>
      <vt:lpstr>Antic Bold</vt:lpstr>
      <vt:lpstr>Calibri</vt:lpstr>
      <vt:lpstr>Helveticish Bold</vt:lpstr>
      <vt:lpstr>Montserrat Classic</vt:lpstr>
      <vt:lpstr>Arial</vt:lpstr>
      <vt:lpstr>Antic</vt:lpstr>
      <vt:lpstr>Canva Sans Bold</vt:lpstr>
      <vt:lpstr>Helveticish</vt:lpstr>
      <vt:lpstr>Open Sauce Bold</vt:lpstr>
      <vt:lpstr>Scripter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 2024 HP Webinar</dc:title>
  <cp:lastModifiedBy>Angela Sullivan</cp:lastModifiedBy>
  <cp:revision>1</cp:revision>
  <dcterms:created xsi:type="dcterms:W3CDTF">2006-08-16T00:00:00Z</dcterms:created>
  <dcterms:modified xsi:type="dcterms:W3CDTF">2024-05-23T14:51:41Z</dcterms:modified>
  <dc:identifier>DAF_3kr8LgQ</dc:identifier>
</cp:coreProperties>
</file>