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8"/>
  </p:notesMasterIdLst>
  <p:sldIdLst>
    <p:sldId id="256" r:id="rId2"/>
    <p:sldId id="257" r:id="rId3"/>
    <p:sldId id="258" r:id="rId4"/>
    <p:sldId id="259" r:id="rId5"/>
    <p:sldId id="260" r:id="rId6"/>
    <p:sldId id="261" r:id="rId7"/>
    <p:sldId id="262" r:id="rId8"/>
    <p:sldId id="263" r:id="rId9"/>
    <p:sldId id="266" r:id="rId10"/>
    <p:sldId id="264" r:id="rId11"/>
    <p:sldId id="265"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402517-35A6-4E9E-B20D-1EB73CC0B4BC}" v="13" dt="2023-11-06T19:11:49.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Kulpa" userId="a6e753f4-cd81-49dc-a5a8-2b5b43ba4198" providerId="ADAL" clId="{9F402517-35A6-4E9E-B20D-1EB73CC0B4BC}"/>
    <pc:docChg chg="undo custSel modSld">
      <pc:chgData name="Alyssa Kulpa" userId="a6e753f4-cd81-49dc-a5a8-2b5b43ba4198" providerId="ADAL" clId="{9F402517-35A6-4E9E-B20D-1EB73CC0B4BC}" dt="2023-11-06T19:12:17.740" v="375" actId="1076"/>
      <pc:docMkLst>
        <pc:docMk/>
      </pc:docMkLst>
      <pc:sldChg chg="addSp modSp mod">
        <pc:chgData name="Alyssa Kulpa" userId="a6e753f4-cd81-49dc-a5a8-2b5b43ba4198" providerId="ADAL" clId="{9F402517-35A6-4E9E-B20D-1EB73CC0B4BC}" dt="2023-11-06T18:56:51.198" v="312" actId="1076"/>
        <pc:sldMkLst>
          <pc:docMk/>
          <pc:sldMk cId="3439564903" sldId="256"/>
        </pc:sldMkLst>
        <pc:spChg chg="mod">
          <ac:chgData name="Alyssa Kulpa" userId="a6e753f4-cd81-49dc-a5a8-2b5b43ba4198" providerId="ADAL" clId="{9F402517-35A6-4E9E-B20D-1EB73CC0B4BC}" dt="2023-11-06T18:55:16.501" v="299" actId="1076"/>
          <ac:spMkLst>
            <pc:docMk/>
            <pc:sldMk cId="3439564903" sldId="256"/>
            <ac:spMk id="2" creationId="{971FBD54-B16A-FA88-0DEF-009DA1658F62}"/>
          </ac:spMkLst>
        </pc:spChg>
        <pc:spChg chg="mod">
          <ac:chgData name="Alyssa Kulpa" userId="a6e753f4-cd81-49dc-a5a8-2b5b43ba4198" providerId="ADAL" clId="{9F402517-35A6-4E9E-B20D-1EB73CC0B4BC}" dt="2023-11-06T18:55:20.842" v="300" actId="1076"/>
          <ac:spMkLst>
            <pc:docMk/>
            <pc:sldMk cId="3439564903" sldId="256"/>
            <ac:spMk id="3" creationId="{4B31A3A0-A6A6-3010-1B54-4155BC2D6E59}"/>
          </ac:spMkLst>
        </pc:spChg>
        <pc:spChg chg="add mod">
          <ac:chgData name="Alyssa Kulpa" userId="a6e753f4-cd81-49dc-a5a8-2b5b43ba4198" providerId="ADAL" clId="{9F402517-35A6-4E9E-B20D-1EB73CC0B4BC}" dt="2023-11-06T18:56:44.616" v="311" actId="1076"/>
          <ac:spMkLst>
            <pc:docMk/>
            <pc:sldMk cId="3439564903" sldId="256"/>
            <ac:spMk id="5" creationId="{58FC1951-9835-82D2-E7C8-6E8DA8F055DA}"/>
          </ac:spMkLst>
        </pc:spChg>
        <pc:picChg chg="add mod">
          <ac:chgData name="Alyssa Kulpa" userId="a6e753f4-cd81-49dc-a5a8-2b5b43ba4198" providerId="ADAL" clId="{9F402517-35A6-4E9E-B20D-1EB73CC0B4BC}" dt="2023-11-06T18:56:51.198" v="312" actId="1076"/>
          <ac:picMkLst>
            <pc:docMk/>
            <pc:sldMk cId="3439564903" sldId="256"/>
            <ac:picMk id="7" creationId="{2DD1A5B8-E3D6-CEA0-68D6-7268DA3DDC3C}"/>
          </ac:picMkLst>
        </pc:picChg>
      </pc:sldChg>
      <pc:sldChg chg="modSp mod">
        <pc:chgData name="Alyssa Kulpa" userId="a6e753f4-cd81-49dc-a5a8-2b5b43ba4198" providerId="ADAL" clId="{9F402517-35A6-4E9E-B20D-1EB73CC0B4BC}" dt="2023-11-06T18:51:31.003" v="287" actId="14861"/>
        <pc:sldMkLst>
          <pc:docMk/>
          <pc:sldMk cId="3866259451" sldId="258"/>
        </pc:sldMkLst>
        <pc:spChg chg="mod">
          <ac:chgData name="Alyssa Kulpa" userId="a6e753f4-cd81-49dc-a5a8-2b5b43ba4198" providerId="ADAL" clId="{9F402517-35A6-4E9E-B20D-1EB73CC0B4BC}" dt="2023-11-06T18:51:31.003" v="287" actId="14861"/>
          <ac:spMkLst>
            <pc:docMk/>
            <pc:sldMk cId="3866259451" sldId="258"/>
            <ac:spMk id="13" creationId="{ADBB3E3B-49B4-C53A-4B38-6355167DE030}"/>
          </ac:spMkLst>
        </pc:spChg>
      </pc:sldChg>
      <pc:sldChg chg="modSp mod">
        <pc:chgData name="Alyssa Kulpa" userId="a6e753f4-cd81-49dc-a5a8-2b5b43ba4198" providerId="ADAL" clId="{9F402517-35A6-4E9E-B20D-1EB73CC0B4BC}" dt="2023-11-06T18:51:16.157" v="286" actId="14861"/>
        <pc:sldMkLst>
          <pc:docMk/>
          <pc:sldMk cId="594103020" sldId="259"/>
        </pc:sldMkLst>
        <pc:spChg chg="mod">
          <ac:chgData name="Alyssa Kulpa" userId="a6e753f4-cd81-49dc-a5a8-2b5b43ba4198" providerId="ADAL" clId="{9F402517-35A6-4E9E-B20D-1EB73CC0B4BC}" dt="2023-11-06T18:51:16.157" v="286" actId="14861"/>
          <ac:spMkLst>
            <pc:docMk/>
            <pc:sldMk cId="594103020" sldId="259"/>
            <ac:spMk id="12" creationId="{5C1DA7EA-7A46-C4D4-437C-59F55A8E9EF0}"/>
          </ac:spMkLst>
        </pc:spChg>
      </pc:sldChg>
      <pc:sldChg chg="addSp delSp modSp mod">
        <pc:chgData name="Alyssa Kulpa" userId="a6e753f4-cd81-49dc-a5a8-2b5b43ba4198" providerId="ADAL" clId="{9F402517-35A6-4E9E-B20D-1EB73CC0B4BC}" dt="2023-11-06T19:12:17.740" v="375" actId="1076"/>
        <pc:sldMkLst>
          <pc:docMk/>
          <pc:sldMk cId="3526303146" sldId="260"/>
        </pc:sldMkLst>
        <pc:spChg chg="mod">
          <ac:chgData name="Alyssa Kulpa" userId="a6e753f4-cd81-49dc-a5a8-2b5b43ba4198" providerId="ADAL" clId="{9F402517-35A6-4E9E-B20D-1EB73CC0B4BC}" dt="2023-11-06T19:11:44.358" v="371" actId="1076"/>
          <ac:spMkLst>
            <pc:docMk/>
            <pc:sldMk cId="3526303146" sldId="260"/>
            <ac:spMk id="21" creationId="{7F84FAF9-B6D2-A5B6-92AB-DAA35BAA310D}"/>
          </ac:spMkLst>
        </pc:spChg>
        <pc:spChg chg="del mod">
          <ac:chgData name="Alyssa Kulpa" userId="a6e753f4-cd81-49dc-a5a8-2b5b43ba4198" providerId="ADAL" clId="{9F402517-35A6-4E9E-B20D-1EB73CC0B4BC}" dt="2023-11-06T19:10:38.179" v="362" actId="478"/>
          <ac:spMkLst>
            <pc:docMk/>
            <pc:sldMk cId="3526303146" sldId="260"/>
            <ac:spMk id="23" creationId="{16589D80-B30C-057C-DAFF-8607C1B866FC}"/>
          </ac:spMkLst>
        </pc:spChg>
        <pc:spChg chg="add del mod">
          <ac:chgData name="Alyssa Kulpa" userId="a6e753f4-cd81-49dc-a5a8-2b5b43ba4198" providerId="ADAL" clId="{9F402517-35A6-4E9E-B20D-1EB73CC0B4BC}" dt="2023-11-06T19:11:12.178" v="365" actId="478"/>
          <ac:spMkLst>
            <pc:docMk/>
            <pc:sldMk cId="3526303146" sldId="260"/>
            <ac:spMk id="24" creationId="{45A5F7FB-80B5-601C-532D-AD948257E323}"/>
          </ac:spMkLst>
        </pc:spChg>
        <pc:spChg chg="add mod">
          <ac:chgData name="Alyssa Kulpa" userId="a6e753f4-cd81-49dc-a5a8-2b5b43ba4198" providerId="ADAL" clId="{9F402517-35A6-4E9E-B20D-1EB73CC0B4BC}" dt="2023-11-06T19:11:59.722" v="374" actId="14100"/>
          <ac:spMkLst>
            <pc:docMk/>
            <pc:sldMk cId="3526303146" sldId="260"/>
            <ac:spMk id="25" creationId="{E53B55FA-5DCC-A256-8B3D-8F69DC9FEC92}"/>
          </ac:spMkLst>
        </pc:spChg>
        <pc:picChg chg="mod">
          <ac:chgData name="Alyssa Kulpa" userId="a6e753f4-cd81-49dc-a5a8-2b5b43ba4198" providerId="ADAL" clId="{9F402517-35A6-4E9E-B20D-1EB73CC0B4BC}" dt="2023-11-06T19:12:17.740" v="375" actId="1076"/>
          <ac:picMkLst>
            <pc:docMk/>
            <pc:sldMk cId="3526303146" sldId="260"/>
            <ac:picMk id="6" creationId="{703AF06F-0C43-3153-F8C9-CD9FE5B81011}"/>
          </ac:picMkLst>
        </pc:picChg>
      </pc:sldChg>
      <pc:sldChg chg="modSp mod">
        <pc:chgData name="Alyssa Kulpa" userId="a6e753f4-cd81-49dc-a5a8-2b5b43ba4198" providerId="ADAL" clId="{9F402517-35A6-4E9E-B20D-1EB73CC0B4BC}" dt="2023-11-06T19:10:12.313" v="358" actId="1076"/>
        <pc:sldMkLst>
          <pc:docMk/>
          <pc:sldMk cId="852961659" sldId="263"/>
        </pc:sldMkLst>
        <pc:spChg chg="mod">
          <ac:chgData name="Alyssa Kulpa" userId="a6e753f4-cd81-49dc-a5a8-2b5b43ba4198" providerId="ADAL" clId="{9F402517-35A6-4E9E-B20D-1EB73CC0B4BC}" dt="2023-11-06T17:51:01.652" v="281" actId="1076"/>
          <ac:spMkLst>
            <pc:docMk/>
            <pc:sldMk cId="852961659" sldId="263"/>
            <ac:spMk id="7" creationId="{9FF3A48E-49EC-0A2B-0C05-90B482BC0B0D}"/>
          </ac:spMkLst>
        </pc:spChg>
        <pc:spChg chg="mod">
          <ac:chgData name="Alyssa Kulpa" userId="a6e753f4-cd81-49dc-a5a8-2b5b43ba4198" providerId="ADAL" clId="{9F402517-35A6-4E9E-B20D-1EB73CC0B4BC}" dt="2023-11-06T19:10:12.313" v="358" actId="1076"/>
          <ac:spMkLst>
            <pc:docMk/>
            <pc:sldMk cId="852961659" sldId="263"/>
            <ac:spMk id="8" creationId="{1E088134-6BB6-7699-5FED-1ADE6C0A36AB}"/>
          </ac:spMkLst>
        </pc:spChg>
      </pc:sldChg>
      <pc:sldChg chg="addSp modSp mod">
        <pc:chgData name="Alyssa Kulpa" userId="a6e753f4-cd81-49dc-a5a8-2b5b43ba4198" providerId="ADAL" clId="{9F402517-35A6-4E9E-B20D-1EB73CC0B4BC}" dt="2023-11-06T19:08:35.593" v="333" actId="20577"/>
        <pc:sldMkLst>
          <pc:docMk/>
          <pc:sldMk cId="2591951776" sldId="268"/>
        </pc:sldMkLst>
        <pc:spChg chg="mod">
          <ac:chgData name="Alyssa Kulpa" userId="a6e753f4-cd81-49dc-a5a8-2b5b43ba4198" providerId="ADAL" clId="{9F402517-35A6-4E9E-B20D-1EB73CC0B4BC}" dt="2023-11-06T17:23:02.298" v="53" actId="20577"/>
          <ac:spMkLst>
            <pc:docMk/>
            <pc:sldMk cId="2591951776" sldId="268"/>
            <ac:spMk id="3" creationId="{43369C07-A3E2-25D2-7FA9-055CFD8897D2}"/>
          </ac:spMkLst>
        </pc:spChg>
        <pc:spChg chg="add mod">
          <ac:chgData name="Alyssa Kulpa" userId="a6e753f4-cd81-49dc-a5a8-2b5b43ba4198" providerId="ADAL" clId="{9F402517-35A6-4E9E-B20D-1EB73CC0B4BC}" dt="2023-11-06T19:08:15.737" v="323" actId="20577"/>
          <ac:spMkLst>
            <pc:docMk/>
            <pc:sldMk cId="2591951776" sldId="268"/>
            <ac:spMk id="10" creationId="{5E6AC2F4-7CC0-9473-48F1-D8E7001B2B9B}"/>
          </ac:spMkLst>
        </pc:spChg>
        <pc:spChg chg="add mod">
          <ac:chgData name="Alyssa Kulpa" userId="a6e753f4-cd81-49dc-a5a8-2b5b43ba4198" providerId="ADAL" clId="{9F402517-35A6-4E9E-B20D-1EB73CC0B4BC}" dt="2023-11-06T19:08:19.071" v="325" actId="20577"/>
          <ac:spMkLst>
            <pc:docMk/>
            <pc:sldMk cId="2591951776" sldId="268"/>
            <ac:spMk id="11" creationId="{F8CCC05F-7EC4-D9A9-B71E-8FF3F4090FD6}"/>
          </ac:spMkLst>
        </pc:spChg>
        <pc:spChg chg="add mod">
          <ac:chgData name="Alyssa Kulpa" userId="a6e753f4-cd81-49dc-a5a8-2b5b43ba4198" providerId="ADAL" clId="{9F402517-35A6-4E9E-B20D-1EB73CC0B4BC}" dt="2023-11-06T19:08:22.561" v="327" actId="20577"/>
          <ac:spMkLst>
            <pc:docMk/>
            <pc:sldMk cId="2591951776" sldId="268"/>
            <ac:spMk id="12" creationId="{23E389EB-A942-3273-E45A-8E75B80AA076}"/>
          </ac:spMkLst>
        </pc:spChg>
        <pc:spChg chg="add mod">
          <ac:chgData name="Alyssa Kulpa" userId="a6e753f4-cd81-49dc-a5a8-2b5b43ba4198" providerId="ADAL" clId="{9F402517-35A6-4E9E-B20D-1EB73CC0B4BC}" dt="2023-11-06T19:08:26.175" v="329" actId="20577"/>
          <ac:spMkLst>
            <pc:docMk/>
            <pc:sldMk cId="2591951776" sldId="268"/>
            <ac:spMk id="13" creationId="{528FE495-4CBB-DDA0-8DB2-0E63B875B611}"/>
          </ac:spMkLst>
        </pc:spChg>
        <pc:spChg chg="add mod">
          <ac:chgData name="Alyssa Kulpa" userId="a6e753f4-cd81-49dc-a5a8-2b5b43ba4198" providerId="ADAL" clId="{9F402517-35A6-4E9E-B20D-1EB73CC0B4BC}" dt="2023-11-06T19:08:31.639" v="331" actId="20577"/>
          <ac:spMkLst>
            <pc:docMk/>
            <pc:sldMk cId="2591951776" sldId="268"/>
            <ac:spMk id="17" creationId="{E2C768ED-17AD-6635-B86D-D6BD9C11C432}"/>
          </ac:spMkLst>
        </pc:spChg>
        <pc:spChg chg="add mod">
          <ac:chgData name="Alyssa Kulpa" userId="a6e753f4-cd81-49dc-a5a8-2b5b43ba4198" providerId="ADAL" clId="{9F402517-35A6-4E9E-B20D-1EB73CC0B4BC}" dt="2023-11-06T19:08:35.593" v="333" actId="20577"/>
          <ac:spMkLst>
            <pc:docMk/>
            <pc:sldMk cId="2591951776" sldId="268"/>
            <ac:spMk id="18" creationId="{B377107A-5B51-93AF-410D-C10BD578C8F1}"/>
          </ac:spMkLst>
        </pc:spChg>
        <pc:picChg chg="mod">
          <ac:chgData name="Alyssa Kulpa" userId="a6e753f4-cd81-49dc-a5a8-2b5b43ba4198" providerId="ADAL" clId="{9F402517-35A6-4E9E-B20D-1EB73CC0B4BC}" dt="2023-11-06T19:03:56.540" v="319" actId="14861"/>
          <ac:picMkLst>
            <pc:docMk/>
            <pc:sldMk cId="2591951776" sldId="268"/>
            <ac:picMk id="5" creationId="{8F030AE1-4424-4E7C-C734-B129E8580C04}"/>
          </ac:picMkLst>
        </pc:picChg>
        <pc:picChg chg="add mod">
          <ac:chgData name="Alyssa Kulpa" userId="a6e753f4-cd81-49dc-a5a8-2b5b43ba4198" providerId="ADAL" clId="{9F402517-35A6-4E9E-B20D-1EB73CC0B4BC}" dt="2023-11-06T19:03:09.186" v="315" actId="14861"/>
          <ac:picMkLst>
            <pc:docMk/>
            <pc:sldMk cId="2591951776" sldId="268"/>
            <ac:picMk id="9" creationId="{F319B71D-BE60-C9C7-3C8B-BCEB3596FFA4}"/>
          </ac:picMkLst>
        </pc:picChg>
      </pc:sldChg>
      <pc:sldChg chg="addSp modSp mod">
        <pc:chgData name="Alyssa Kulpa" userId="a6e753f4-cd81-49dc-a5a8-2b5b43ba4198" providerId="ADAL" clId="{9F402517-35A6-4E9E-B20D-1EB73CC0B4BC}" dt="2023-11-06T19:08:59.555" v="349" actId="20577"/>
        <pc:sldMkLst>
          <pc:docMk/>
          <pc:sldMk cId="464607965" sldId="269"/>
        </pc:sldMkLst>
        <pc:spChg chg="mod">
          <ac:chgData name="Alyssa Kulpa" userId="a6e753f4-cd81-49dc-a5a8-2b5b43ba4198" providerId="ADAL" clId="{9F402517-35A6-4E9E-B20D-1EB73CC0B4BC}" dt="2023-11-06T17:35:12.573" v="148" actId="33524"/>
          <ac:spMkLst>
            <pc:docMk/>
            <pc:sldMk cId="464607965" sldId="269"/>
            <ac:spMk id="3" creationId="{43369C07-A3E2-25D2-7FA9-055CFD8897D2}"/>
          </ac:spMkLst>
        </pc:spChg>
        <pc:spChg chg="add mod">
          <ac:chgData name="Alyssa Kulpa" userId="a6e753f4-cd81-49dc-a5a8-2b5b43ba4198" providerId="ADAL" clId="{9F402517-35A6-4E9E-B20D-1EB73CC0B4BC}" dt="2023-11-06T17:24:34.384" v="63" actId="1076"/>
          <ac:spMkLst>
            <pc:docMk/>
            <pc:sldMk cId="464607965" sldId="269"/>
            <ac:spMk id="5" creationId="{79EB83A5-0338-44A4-B3C6-FE846C97147A}"/>
          </ac:spMkLst>
        </pc:spChg>
        <pc:spChg chg="add mod">
          <ac:chgData name="Alyssa Kulpa" userId="a6e753f4-cd81-49dc-a5a8-2b5b43ba4198" providerId="ADAL" clId="{9F402517-35A6-4E9E-B20D-1EB73CC0B4BC}" dt="2023-11-06T17:34:26.444" v="144" actId="1076"/>
          <ac:spMkLst>
            <pc:docMk/>
            <pc:sldMk cId="464607965" sldId="269"/>
            <ac:spMk id="8" creationId="{080B9EDB-C0EC-7A50-5C07-753DCD79BD53}"/>
          </ac:spMkLst>
        </pc:spChg>
        <pc:spChg chg="add mod">
          <ac:chgData name="Alyssa Kulpa" userId="a6e753f4-cd81-49dc-a5a8-2b5b43ba4198" providerId="ADAL" clId="{9F402517-35A6-4E9E-B20D-1EB73CC0B4BC}" dt="2023-11-06T19:08:52.443" v="341" actId="20577"/>
          <ac:spMkLst>
            <pc:docMk/>
            <pc:sldMk cId="464607965" sldId="269"/>
            <ac:spMk id="9" creationId="{43498713-E7FB-1B01-E75C-44A88CF1F63D}"/>
          </ac:spMkLst>
        </pc:spChg>
        <pc:spChg chg="add mod">
          <ac:chgData name="Alyssa Kulpa" userId="a6e753f4-cd81-49dc-a5a8-2b5b43ba4198" providerId="ADAL" clId="{9F402517-35A6-4E9E-B20D-1EB73CC0B4BC}" dt="2023-11-06T19:08:49.050" v="337" actId="20577"/>
          <ac:spMkLst>
            <pc:docMk/>
            <pc:sldMk cId="464607965" sldId="269"/>
            <ac:spMk id="10" creationId="{7E3527C9-5332-3B1F-E71D-49A27995200B}"/>
          </ac:spMkLst>
        </pc:spChg>
        <pc:spChg chg="add mod">
          <ac:chgData name="Alyssa Kulpa" userId="a6e753f4-cd81-49dc-a5a8-2b5b43ba4198" providerId="ADAL" clId="{9F402517-35A6-4E9E-B20D-1EB73CC0B4BC}" dt="2023-11-06T17:32:38.854" v="121" actId="1582"/>
          <ac:spMkLst>
            <pc:docMk/>
            <pc:sldMk cId="464607965" sldId="269"/>
            <ac:spMk id="11" creationId="{D55135D8-86AD-BC21-8320-B288A501D625}"/>
          </ac:spMkLst>
        </pc:spChg>
        <pc:spChg chg="add mod">
          <ac:chgData name="Alyssa Kulpa" userId="a6e753f4-cd81-49dc-a5a8-2b5b43ba4198" providerId="ADAL" clId="{9F402517-35A6-4E9E-B20D-1EB73CC0B4BC}" dt="2023-11-06T19:08:56.366" v="345" actId="20577"/>
          <ac:spMkLst>
            <pc:docMk/>
            <pc:sldMk cId="464607965" sldId="269"/>
            <ac:spMk id="12" creationId="{36921798-85A4-152C-2AD6-2DD801F724D7}"/>
          </ac:spMkLst>
        </pc:spChg>
        <pc:spChg chg="add mod">
          <ac:chgData name="Alyssa Kulpa" userId="a6e753f4-cd81-49dc-a5a8-2b5b43ba4198" providerId="ADAL" clId="{9F402517-35A6-4E9E-B20D-1EB73CC0B4BC}" dt="2023-11-06T19:08:59.555" v="349" actId="20577"/>
          <ac:spMkLst>
            <pc:docMk/>
            <pc:sldMk cId="464607965" sldId="269"/>
            <ac:spMk id="13" creationId="{D1597AA8-289E-0F22-8F29-78900EB255C1}"/>
          </ac:spMkLst>
        </pc:spChg>
        <pc:picChg chg="add mod">
          <ac:chgData name="Alyssa Kulpa" userId="a6e753f4-cd81-49dc-a5a8-2b5b43ba4198" providerId="ADAL" clId="{9F402517-35A6-4E9E-B20D-1EB73CC0B4BC}" dt="2023-11-06T17:34:58.943" v="147" actId="14861"/>
          <ac:picMkLst>
            <pc:docMk/>
            <pc:sldMk cId="464607965" sldId="269"/>
            <ac:picMk id="7" creationId="{DE191D88-22B8-7CEA-B859-89B46951DE72}"/>
          </ac:picMkLst>
        </pc:picChg>
      </pc:sldChg>
      <pc:sldChg chg="addSp modSp mod">
        <pc:chgData name="Alyssa Kulpa" userId="a6e753f4-cd81-49dc-a5a8-2b5b43ba4198" providerId="ADAL" clId="{9F402517-35A6-4E9E-B20D-1EB73CC0B4BC}" dt="2023-11-06T19:09:15.794" v="353" actId="20577"/>
        <pc:sldMkLst>
          <pc:docMk/>
          <pc:sldMk cId="2788244610" sldId="270"/>
        </pc:sldMkLst>
        <pc:spChg chg="mod">
          <ac:chgData name="Alyssa Kulpa" userId="a6e753f4-cd81-49dc-a5a8-2b5b43ba4198" providerId="ADAL" clId="{9F402517-35A6-4E9E-B20D-1EB73CC0B4BC}" dt="2023-11-06T17:41:48.197" v="214" actId="20577"/>
          <ac:spMkLst>
            <pc:docMk/>
            <pc:sldMk cId="2788244610" sldId="270"/>
            <ac:spMk id="3" creationId="{43369C07-A3E2-25D2-7FA9-055CFD8897D2}"/>
          </ac:spMkLst>
        </pc:spChg>
        <pc:spChg chg="add mod">
          <ac:chgData name="Alyssa Kulpa" userId="a6e753f4-cd81-49dc-a5a8-2b5b43ba4198" providerId="ADAL" clId="{9F402517-35A6-4E9E-B20D-1EB73CC0B4BC}" dt="2023-11-06T17:36:42.888" v="156" actId="122"/>
          <ac:spMkLst>
            <pc:docMk/>
            <pc:sldMk cId="2788244610" sldId="270"/>
            <ac:spMk id="5" creationId="{0F281833-5751-5595-554F-191908A12B8B}"/>
          </ac:spMkLst>
        </pc:spChg>
        <pc:spChg chg="add mod">
          <ac:chgData name="Alyssa Kulpa" userId="a6e753f4-cd81-49dc-a5a8-2b5b43ba4198" providerId="ADAL" clId="{9F402517-35A6-4E9E-B20D-1EB73CC0B4BC}" dt="2023-11-06T19:09:12.580" v="351" actId="20577"/>
          <ac:spMkLst>
            <pc:docMk/>
            <pc:sldMk cId="2788244610" sldId="270"/>
            <ac:spMk id="8" creationId="{CC7729B5-F6D9-DD43-2B28-9CA0D31DADF2}"/>
          </ac:spMkLst>
        </pc:spChg>
        <pc:spChg chg="add mod">
          <ac:chgData name="Alyssa Kulpa" userId="a6e753f4-cd81-49dc-a5a8-2b5b43ba4198" providerId="ADAL" clId="{9F402517-35A6-4E9E-B20D-1EB73CC0B4BC}" dt="2023-11-06T19:09:15.794" v="353" actId="20577"/>
          <ac:spMkLst>
            <pc:docMk/>
            <pc:sldMk cId="2788244610" sldId="270"/>
            <ac:spMk id="9" creationId="{8DECBF52-BC95-F7D2-B336-757FF4C33AD5}"/>
          </ac:spMkLst>
        </pc:spChg>
        <pc:picChg chg="add mod">
          <ac:chgData name="Alyssa Kulpa" userId="a6e753f4-cd81-49dc-a5a8-2b5b43ba4198" providerId="ADAL" clId="{9F402517-35A6-4E9E-B20D-1EB73CC0B4BC}" dt="2023-11-06T17:41:01.563" v="203" actId="14861"/>
          <ac:picMkLst>
            <pc:docMk/>
            <pc:sldMk cId="2788244610" sldId="270"/>
            <ac:picMk id="7" creationId="{35B983EA-C69E-29E5-D575-DFFA3B60D543}"/>
          </ac:picMkLst>
        </pc:picChg>
      </pc:sldChg>
      <pc:sldChg chg="addSp modSp mod">
        <pc:chgData name="Alyssa Kulpa" userId="a6e753f4-cd81-49dc-a5a8-2b5b43ba4198" providerId="ADAL" clId="{9F402517-35A6-4E9E-B20D-1EB73CC0B4BC}" dt="2023-11-06T19:09:24.419" v="357" actId="20577"/>
        <pc:sldMkLst>
          <pc:docMk/>
          <pc:sldMk cId="4178948345" sldId="271"/>
        </pc:sldMkLst>
        <pc:spChg chg="mod">
          <ac:chgData name="Alyssa Kulpa" userId="a6e753f4-cd81-49dc-a5a8-2b5b43ba4198" providerId="ADAL" clId="{9F402517-35A6-4E9E-B20D-1EB73CC0B4BC}" dt="2023-11-06T17:46:48.737" v="251" actId="1076"/>
          <ac:spMkLst>
            <pc:docMk/>
            <pc:sldMk cId="4178948345" sldId="271"/>
            <ac:spMk id="3" creationId="{43369C07-A3E2-25D2-7FA9-055CFD8897D2}"/>
          </ac:spMkLst>
        </pc:spChg>
        <pc:spChg chg="add mod">
          <ac:chgData name="Alyssa Kulpa" userId="a6e753f4-cd81-49dc-a5a8-2b5b43ba4198" providerId="ADAL" clId="{9F402517-35A6-4E9E-B20D-1EB73CC0B4BC}" dt="2023-11-06T17:44:29.858" v="233" actId="122"/>
          <ac:spMkLst>
            <pc:docMk/>
            <pc:sldMk cId="4178948345" sldId="271"/>
            <ac:spMk id="5" creationId="{6B58F778-F078-3994-75C5-9B14F8107239}"/>
          </ac:spMkLst>
        </pc:spChg>
        <pc:spChg chg="add mod">
          <ac:chgData name="Alyssa Kulpa" userId="a6e753f4-cd81-49dc-a5a8-2b5b43ba4198" providerId="ADAL" clId="{9F402517-35A6-4E9E-B20D-1EB73CC0B4BC}" dt="2023-11-06T19:09:24.419" v="357" actId="20577"/>
          <ac:spMkLst>
            <pc:docMk/>
            <pc:sldMk cId="4178948345" sldId="271"/>
            <ac:spMk id="8" creationId="{C295A61B-F481-EA85-9FC6-9C86F57A71CF}"/>
          </ac:spMkLst>
        </pc:spChg>
        <pc:spChg chg="add mod">
          <ac:chgData name="Alyssa Kulpa" userId="a6e753f4-cd81-49dc-a5a8-2b5b43ba4198" providerId="ADAL" clId="{9F402517-35A6-4E9E-B20D-1EB73CC0B4BC}" dt="2023-11-06T19:09:21.431" v="355" actId="20577"/>
          <ac:spMkLst>
            <pc:docMk/>
            <pc:sldMk cId="4178948345" sldId="271"/>
            <ac:spMk id="9" creationId="{A13FD3C6-4976-4ABA-C640-9B7E1C5F2D60}"/>
          </ac:spMkLst>
        </pc:spChg>
        <pc:picChg chg="add mod">
          <ac:chgData name="Alyssa Kulpa" userId="a6e753f4-cd81-49dc-a5a8-2b5b43ba4198" providerId="ADAL" clId="{9F402517-35A6-4E9E-B20D-1EB73CC0B4BC}" dt="2023-11-06T17:48:09.679" v="266" actId="1076"/>
          <ac:picMkLst>
            <pc:docMk/>
            <pc:sldMk cId="4178948345" sldId="271"/>
            <ac:picMk id="7" creationId="{B4533641-4DCE-70FA-6B05-7DCD5858904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91068-10C8-4E9D-8C11-6F8C6AA030C0}"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C38A1-50DC-42ED-B364-359862AC09AA}" type="slidenum">
              <a:rPr lang="en-US" smtClean="0"/>
              <a:t>‹#›</a:t>
            </a:fld>
            <a:endParaRPr lang="en-US"/>
          </a:p>
        </p:txBody>
      </p:sp>
    </p:spTree>
    <p:extLst>
      <p:ext uri="{BB962C8B-B14F-4D97-AF65-F5344CB8AC3E}">
        <p14:creationId xmlns:p14="http://schemas.microsoft.com/office/powerpoint/2010/main" val="425635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909BB6FC-6D23-44B9-9ABC-250A9D14A4FB}" type="datetime1">
              <a:rPr lang="en-US" smtClean="0"/>
              <a:t>11/1/2023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4673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E5EF0245-6B3E-4168-9C0C-793151A76957}" type="datetime1">
              <a:rPr lang="en-US" smtClean="0"/>
              <a:t>11/1/2023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91528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17184078-A1D7-4927-83F5-C902B488E486}" type="datetime1">
              <a:rPr lang="en-US" smtClean="0"/>
              <a:t>11/1/2023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4071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51021446-E2A1-4517-900B-0A95DE51AD00}" type="datetime1">
              <a:rPr lang="en-US" smtClean="0"/>
              <a:t>11/1/2023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8255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8F04C1CB-6884-49DF-A471-1298B00DA2AD}" type="datetime1">
              <a:rPr lang="en-US" smtClean="0"/>
              <a:t>11/1/2023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9805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5486B555-ED3B-4BB4-AFD4-EA2AE4D31341}" type="datetime1">
              <a:rPr lang="en-US" smtClean="0"/>
              <a:t>11/1/2023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00224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D838404F-46C7-4B65-A045-D3F924A0A932}" type="datetime1">
              <a:rPr lang="en-US" smtClean="0"/>
              <a:t>11/1/2023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1735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4CD8B80C-0585-40D1-836F-132D3CA5C318}" type="datetime1">
              <a:rPr lang="en-US" smtClean="0"/>
              <a:t>11/1/2023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1080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64313D0E-43A9-4AB2-B5DD-5D6719D9E55C}" type="datetime1">
              <a:rPr lang="en-US" smtClean="0"/>
              <a:t>11/1/2023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3299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7257447B-B6D8-446E-9D94-F3699394E0B3}" type="datetime1">
              <a:rPr lang="en-US" smtClean="0"/>
              <a:t>11/1/2023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3838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5B6FE398-2089-4010-A457-098A5FBB7EDE}" type="datetime1">
              <a:rPr lang="en-US" smtClean="0"/>
              <a:t>11/1/2023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42361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F10132A9-F709-46EB-92B3-7ABBB4DAB086}" type="datetime1">
              <a:rPr lang="en-US" smtClean="0"/>
              <a:t>11/1/2023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33809331"/>
      </p:ext>
    </p:extLst>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FBD54-B16A-FA88-0DEF-009DA1658F62}"/>
              </a:ext>
            </a:extLst>
          </p:cNvPr>
          <p:cNvSpPr>
            <a:spLocks noGrp="1"/>
          </p:cNvSpPr>
          <p:nvPr>
            <p:ph type="ctrTitle"/>
          </p:nvPr>
        </p:nvSpPr>
        <p:spPr>
          <a:xfrm>
            <a:off x="5831527" y="719688"/>
            <a:ext cx="5068121" cy="3506879"/>
          </a:xfrm>
        </p:spPr>
        <p:txBody>
          <a:bodyPr anchor="ctr">
            <a:normAutofit/>
          </a:bodyPr>
          <a:lstStyle/>
          <a:p>
            <a:pPr algn="l"/>
            <a:r>
              <a:rPr lang="en-US" sz="5600" dirty="0"/>
              <a:t>HOW TO </a:t>
            </a:r>
            <a:br>
              <a:rPr lang="en-US" sz="5600" dirty="0"/>
            </a:br>
            <a:r>
              <a:rPr lang="en-US" sz="5600" dirty="0"/>
              <a:t>READ YOUR PLAN FINDER RESULTS</a:t>
            </a:r>
          </a:p>
        </p:txBody>
      </p:sp>
      <p:sp>
        <p:nvSpPr>
          <p:cNvPr id="3" name="Subtitle 2">
            <a:extLst>
              <a:ext uri="{FF2B5EF4-FFF2-40B4-BE49-F238E27FC236}">
                <a16:creationId xmlns:a16="http://schemas.microsoft.com/office/drawing/2014/main" id="{4B31A3A0-A6A6-3010-1B54-4155BC2D6E59}"/>
              </a:ext>
            </a:extLst>
          </p:cNvPr>
          <p:cNvSpPr>
            <a:spLocks noGrp="1"/>
          </p:cNvSpPr>
          <p:nvPr>
            <p:ph type="subTitle" idx="1"/>
          </p:nvPr>
        </p:nvSpPr>
        <p:spPr>
          <a:xfrm>
            <a:off x="5831526" y="4254595"/>
            <a:ext cx="5068121" cy="706059"/>
          </a:xfrm>
        </p:spPr>
        <p:txBody>
          <a:bodyPr>
            <a:normAutofit/>
          </a:bodyPr>
          <a:lstStyle/>
          <a:p>
            <a:pPr algn="l"/>
            <a:r>
              <a:rPr lang="en-US" dirty="0"/>
              <a:t>Add your contact info</a:t>
            </a:r>
          </a:p>
        </p:txBody>
      </p:sp>
      <p:pic>
        <p:nvPicPr>
          <p:cNvPr id="4" name="Picture 3" descr="Magnifying glass and question mark">
            <a:extLst>
              <a:ext uri="{FF2B5EF4-FFF2-40B4-BE49-F238E27FC236}">
                <a16:creationId xmlns:a16="http://schemas.microsoft.com/office/drawing/2014/main" id="{77E0BEBD-6173-B7AE-339B-B235A4186B58}"/>
              </a:ext>
            </a:extLst>
          </p:cNvPr>
          <p:cNvPicPr>
            <a:picLocks noChangeAspect="1"/>
          </p:cNvPicPr>
          <p:nvPr/>
        </p:nvPicPr>
        <p:blipFill rotWithShape="1">
          <a:blip r:embed="rId2"/>
          <a:srcRect l="29313" r="26359"/>
          <a:stretch/>
        </p:blipFill>
        <p:spPr>
          <a:xfrm>
            <a:off x="20" y="10"/>
            <a:ext cx="5404493" cy="6857990"/>
          </a:xfrm>
          <a:prstGeom prst="rect">
            <a:avLst/>
          </a:prstGeom>
        </p:spPr>
      </p:pic>
      <p:sp>
        <p:nvSpPr>
          <p:cNvPr id="6" name="Slide Number Placeholder 5">
            <a:extLst>
              <a:ext uri="{FF2B5EF4-FFF2-40B4-BE49-F238E27FC236}">
                <a16:creationId xmlns:a16="http://schemas.microsoft.com/office/drawing/2014/main" id="{4A3A50FC-2327-803E-BDD6-152725FEBD3C}"/>
              </a:ext>
            </a:extLst>
          </p:cNvPr>
          <p:cNvSpPr>
            <a:spLocks noGrp="1"/>
          </p:cNvSpPr>
          <p:nvPr>
            <p:ph type="sldNum" sz="quarter" idx="12"/>
          </p:nvPr>
        </p:nvSpPr>
        <p:spPr/>
        <p:txBody>
          <a:bodyPr/>
          <a:lstStyle/>
          <a:p>
            <a:fld id="{CB1E4CB7-CB13-4810-BF18-BE31AFC64F93}" type="slidenum">
              <a:rPr lang="en-US" smtClean="0"/>
              <a:pPr/>
              <a:t>1</a:t>
            </a:fld>
            <a:endParaRPr lang="en-US" sz="1000" dirty="0"/>
          </a:p>
        </p:txBody>
      </p:sp>
      <p:sp>
        <p:nvSpPr>
          <p:cNvPr id="5" name="TextBox 4">
            <a:extLst>
              <a:ext uri="{FF2B5EF4-FFF2-40B4-BE49-F238E27FC236}">
                <a16:creationId xmlns:a16="http://schemas.microsoft.com/office/drawing/2014/main" id="{58FC1951-9835-82D2-E7C8-6E8DA8F055DA}"/>
              </a:ext>
            </a:extLst>
          </p:cNvPr>
          <p:cNvSpPr txBox="1"/>
          <p:nvPr/>
        </p:nvSpPr>
        <p:spPr>
          <a:xfrm>
            <a:off x="5690424" y="5304527"/>
            <a:ext cx="4519374" cy="1209600"/>
          </a:xfrm>
          <a:prstGeom prst="rect">
            <a:avLst/>
          </a:prstGeom>
          <a:noFill/>
        </p:spPr>
        <p:txBody>
          <a:bodyPr wrap="square" rtlCol="0">
            <a:spAutoFit/>
          </a:bodyPr>
          <a:lstStyle/>
          <a:p>
            <a:pPr algn="just"/>
            <a:r>
              <a:rPr lang="en-US" sz="1000" dirty="0"/>
              <a:t>This project was supported by the Wisconsin Department of Health Services with financial assistance, in whole or in part, by grant number 90SAPG0091,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endParaRPr lang="en-US" sz="1000" dirty="0">
              <a:latin typeface="DM Sans"/>
            </a:endParaRPr>
          </a:p>
        </p:txBody>
      </p:sp>
      <p:pic>
        <p:nvPicPr>
          <p:cNvPr id="7" name="Picture 6" descr="A logo for a health insurance company">
            <a:extLst>
              <a:ext uri="{FF2B5EF4-FFF2-40B4-BE49-F238E27FC236}">
                <a16:creationId xmlns:a16="http://schemas.microsoft.com/office/drawing/2014/main" id="{2DD1A5B8-E3D6-CEA0-68D6-7268DA3DD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9798" y="4716942"/>
            <a:ext cx="1614429" cy="1713108"/>
          </a:xfrm>
          <a:prstGeom prst="rect">
            <a:avLst/>
          </a:prstGeom>
        </p:spPr>
      </p:pic>
    </p:spTree>
    <p:extLst>
      <p:ext uri="{BB962C8B-B14F-4D97-AF65-F5344CB8AC3E}">
        <p14:creationId xmlns:p14="http://schemas.microsoft.com/office/powerpoint/2010/main" val="343956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369C07-A3E2-25D2-7FA9-055CFD8897D2}"/>
              </a:ext>
            </a:extLst>
          </p:cNvPr>
          <p:cNvSpPr>
            <a:spLocks noGrp="1"/>
          </p:cNvSpPr>
          <p:nvPr>
            <p:ph idx="1"/>
          </p:nvPr>
        </p:nvSpPr>
        <p:spPr>
          <a:xfrm>
            <a:off x="763481" y="985421"/>
            <a:ext cx="11196872" cy="1766657"/>
          </a:xfrm>
        </p:spPr>
        <p:txBody>
          <a:bodyPr>
            <a:normAutofit/>
          </a:bodyPr>
          <a:lstStyle/>
          <a:p>
            <a:pPr marL="0" indent="0">
              <a:buNone/>
            </a:pPr>
            <a:r>
              <a:rPr lang="en-US" b="1" dirty="0"/>
              <a:t>Example of a </a:t>
            </a:r>
            <a:r>
              <a:rPr lang="en-US" b="1" u="sng" dirty="0"/>
              <a:t>Preferred</a:t>
            </a:r>
            <a:r>
              <a:rPr lang="en-US" b="1" dirty="0"/>
              <a:t> in-network pharmacy:</a:t>
            </a:r>
          </a:p>
          <a:p>
            <a:pPr>
              <a:buFont typeface="Wingdings" panose="05000000000000000000" pitchFamily="2" charset="2"/>
              <a:buChar char="v"/>
            </a:pPr>
            <a:r>
              <a:rPr lang="en-US" dirty="0"/>
              <a:t>Drug Pricing is usually lower at a preferred pharmacy than a standard pharmacy.</a:t>
            </a:r>
          </a:p>
          <a:p>
            <a:pPr>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id="{2D867C1A-879E-0C39-BE70-5012B8DCF4F8}"/>
              </a:ext>
            </a:extLst>
          </p:cNvPr>
          <p:cNvSpPr>
            <a:spLocks noGrp="1"/>
          </p:cNvSpPr>
          <p:nvPr>
            <p:ph type="sldNum" sz="quarter" idx="12"/>
          </p:nvPr>
        </p:nvSpPr>
        <p:spPr/>
        <p:txBody>
          <a:bodyPr/>
          <a:lstStyle/>
          <a:p>
            <a:fld id="{CB1E4CB7-CB13-4810-BF18-BE31AFC64F93}" type="slidenum">
              <a:rPr lang="en-US" smtClean="0"/>
              <a:t>10</a:t>
            </a:fld>
            <a:endParaRPr lang="en-US"/>
          </a:p>
        </p:txBody>
      </p:sp>
      <p:sp>
        <p:nvSpPr>
          <p:cNvPr id="5" name="TextBox 4">
            <a:extLst>
              <a:ext uri="{FF2B5EF4-FFF2-40B4-BE49-F238E27FC236}">
                <a16:creationId xmlns:a16="http://schemas.microsoft.com/office/drawing/2014/main" id="{BA8953F1-08E0-6787-D052-7E676C003A8F}"/>
              </a:ext>
            </a:extLst>
          </p:cNvPr>
          <p:cNvSpPr txBox="1"/>
          <p:nvPr/>
        </p:nvSpPr>
        <p:spPr>
          <a:xfrm>
            <a:off x="763480" y="54114"/>
            <a:ext cx="10821879" cy="707886"/>
          </a:xfrm>
          <a:prstGeom prst="rect">
            <a:avLst/>
          </a:prstGeom>
          <a:noFill/>
        </p:spPr>
        <p:txBody>
          <a:bodyPr wrap="square" rtlCol="0">
            <a:spAutoFit/>
          </a:bodyPr>
          <a:lstStyle/>
          <a:p>
            <a:pPr algn="ctr"/>
            <a:r>
              <a:rPr kumimoji="0" lang="en-US" sz="4000" b="0" i="0" u="none" strike="noStrike" kern="1200" cap="none" spc="-50" normalizeH="0" baseline="0" noProof="0" dirty="0">
                <a:ln>
                  <a:noFill/>
                </a:ln>
                <a:solidFill>
                  <a:schemeClr val="bg1"/>
                </a:solidFill>
                <a:effectLst/>
                <a:uLnTx/>
                <a:uFillTx/>
                <a:latin typeface="Aharoni"/>
                <a:ea typeface="+mj-ea"/>
                <a:cs typeface="+mj-cs"/>
              </a:rPr>
              <a:t>Pharmacy Details</a:t>
            </a:r>
            <a:endParaRPr lang="en-US" sz="4000" dirty="0">
              <a:solidFill>
                <a:schemeClr val="bg1"/>
              </a:solidFill>
            </a:endParaRPr>
          </a:p>
        </p:txBody>
      </p:sp>
      <p:pic>
        <p:nvPicPr>
          <p:cNvPr id="7" name="Picture 6">
            <a:extLst>
              <a:ext uri="{FF2B5EF4-FFF2-40B4-BE49-F238E27FC236}">
                <a16:creationId xmlns:a16="http://schemas.microsoft.com/office/drawing/2014/main" id="{89AE53C5-3D9B-F52D-908F-785E6785DCC6}"/>
              </a:ext>
            </a:extLst>
          </p:cNvPr>
          <p:cNvPicPr>
            <a:picLocks noChangeAspect="1"/>
          </p:cNvPicPr>
          <p:nvPr/>
        </p:nvPicPr>
        <p:blipFill>
          <a:blip r:embed="rId2"/>
          <a:stretch>
            <a:fillRect/>
          </a:stretch>
        </p:blipFill>
        <p:spPr>
          <a:xfrm>
            <a:off x="3227794" y="2257579"/>
            <a:ext cx="7361135" cy="4325783"/>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450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2498B3E0-5592-45CC-7896-BCCAEC6BCCA5}"/>
              </a:ext>
            </a:extLst>
          </p:cNvPr>
          <p:cNvPicPr>
            <a:picLocks noGrp="1" noChangeAspect="1"/>
          </p:cNvPicPr>
          <p:nvPr>
            <p:ph idx="1"/>
          </p:nvPr>
        </p:nvPicPr>
        <p:blipFill>
          <a:blip r:embed="rId2"/>
          <a:stretch>
            <a:fillRect/>
          </a:stretch>
        </p:blipFill>
        <p:spPr>
          <a:xfrm>
            <a:off x="262826" y="1743298"/>
            <a:ext cx="6163315" cy="3689836"/>
          </a:xfrm>
          <a:ln w="12700">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FBF09DBF-FA66-476B-0859-4B1BA3E1005D}"/>
              </a:ext>
            </a:extLst>
          </p:cNvPr>
          <p:cNvSpPr>
            <a:spLocks noGrp="1"/>
          </p:cNvSpPr>
          <p:nvPr>
            <p:ph type="sldNum" sz="quarter" idx="12"/>
          </p:nvPr>
        </p:nvSpPr>
        <p:spPr/>
        <p:txBody>
          <a:bodyPr/>
          <a:lstStyle/>
          <a:p>
            <a:fld id="{CB1E4CB7-CB13-4810-BF18-BE31AFC64F93}" type="slidenum">
              <a:rPr lang="en-US" smtClean="0"/>
              <a:t>11</a:t>
            </a:fld>
            <a:endParaRPr lang="en-US"/>
          </a:p>
        </p:txBody>
      </p:sp>
      <p:sp>
        <p:nvSpPr>
          <p:cNvPr id="5" name="TextBox 4">
            <a:extLst>
              <a:ext uri="{FF2B5EF4-FFF2-40B4-BE49-F238E27FC236}">
                <a16:creationId xmlns:a16="http://schemas.microsoft.com/office/drawing/2014/main" id="{FD7BDDBE-4D00-4E17-66A6-A337064B06E9}"/>
              </a:ext>
            </a:extLst>
          </p:cNvPr>
          <p:cNvSpPr txBox="1"/>
          <p:nvPr/>
        </p:nvSpPr>
        <p:spPr>
          <a:xfrm>
            <a:off x="763480" y="54114"/>
            <a:ext cx="10821879" cy="707886"/>
          </a:xfrm>
          <a:prstGeom prst="rect">
            <a:avLst/>
          </a:prstGeom>
          <a:noFill/>
        </p:spPr>
        <p:txBody>
          <a:bodyPr wrap="square" rtlCol="0">
            <a:spAutoFit/>
          </a:bodyPr>
          <a:lstStyle/>
          <a:p>
            <a:pPr algn="ctr"/>
            <a:r>
              <a:rPr kumimoji="0" lang="en-US" sz="4000" b="0" i="0" u="none" strike="noStrike" kern="1200" cap="none" spc="-50" normalizeH="0" baseline="0" noProof="0" dirty="0">
                <a:ln>
                  <a:noFill/>
                </a:ln>
                <a:solidFill>
                  <a:schemeClr val="bg1"/>
                </a:solidFill>
                <a:effectLst/>
                <a:uLnTx/>
                <a:uFillTx/>
                <a:latin typeface="Aharoni"/>
                <a:ea typeface="+mj-ea"/>
                <a:cs typeface="+mj-cs"/>
              </a:rPr>
              <a:t>Pharmacy Details</a:t>
            </a:r>
            <a:endParaRPr lang="en-US" sz="4000" dirty="0">
              <a:solidFill>
                <a:schemeClr val="bg1"/>
              </a:solidFill>
            </a:endParaRPr>
          </a:p>
        </p:txBody>
      </p:sp>
      <p:sp>
        <p:nvSpPr>
          <p:cNvPr id="8" name="TextBox 7">
            <a:extLst>
              <a:ext uri="{FF2B5EF4-FFF2-40B4-BE49-F238E27FC236}">
                <a16:creationId xmlns:a16="http://schemas.microsoft.com/office/drawing/2014/main" id="{F9BA5533-5E3E-611E-7B34-D608485D866C}"/>
              </a:ext>
            </a:extLst>
          </p:cNvPr>
          <p:cNvSpPr txBox="1"/>
          <p:nvPr/>
        </p:nvSpPr>
        <p:spPr>
          <a:xfrm>
            <a:off x="6622742" y="1384916"/>
            <a:ext cx="5166804" cy="5078313"/>
          </a:xfrm>
          <a:prstGeom prst="rect">
            <a:avLst/>
          </a:prstGeom>
          <a:noFill/>
        </p:spPr>
        <p:txBody>
          <a:bodyPr wrap="square" rtlCol="0">
            <a:spAutoFit/>
          </a:bodyPr>
          <a:lstStyle/>
          <a:p>
            <a:r>
              <a:rPr lang="en-US" sz="2400" b="1" dirty="0">
                <a:latin typeface="+mn-lt"/>
              </a:rPr>
              <a:t>Example of a </a:t>
            </a:r>
            <a:r>
              <a:rPr lang="en-US" sz="2400" b="1" u="sng" dirty="0">
                <a:latin typeface="+mn-lt"/>
              </a:rPr>
              <a:t>Mail Order</a:t>
            </a:r>
            <a:r>
              <a:rPr lang="en-US" sz="2400" b="1" dirty="0">
                <a:latin typeface="+mn-lt"/>
              </a:rPr>
              <a:t> pharmacy:</a:t>
            </a:r>
            <a:br>
              <a:rPr lang="en-US" sz="2000" b="1" dirty="0">
                <a:latin typeface="+mn-lt"/>
              </a:rPr>
            </a:br>
            <a:br>
              <a:rPr lang="en-US" sz="2000" b="1" dirty="0">
                <a:latin typeface="+mn-lt"/>
              </a:rPr>
            </a:br>
            <a:r>
              <a:rPr lang="en-US" sz="2000" b="1" dirty="0">
                <a:latin typeface="+mn-lt"/>
              </a:rPr>
              <a:t>Note: </a:t>
            </a:r>
            <a:endParaRPr lang="en-US" sz="2000" b="1" dirty="0"/>
          </a:p>
          <a:p>
            <a:pPr marL="285750" indent="-285750">
              <a:buFont typeface="Wingdings" panose="05000000000000000000" pitchFamily="2" charset="2"/>
              <a:buChar char="v"/>
            </a:pPr>
            <a:r>
              <a:rPr lang="en-US" sz="2000" dirty="0">
                <a:latin typeface="+mn-lt"/>
              </a:rPr>
              <a:t>Mail order is listed in 3 month (90 day) supply of prescriptions. This will increase the “retail cost” for each drug listed. </a:t>
            </a:r>
          </a:p>
          <a:p>
            <a:pPr marL="285750" indent="-285750">
              <a:buFont typeface="Wingdings" panose="05000000000000000000" pitchFamily="2" charset="2"/>
              <a:buChar char="v"/>
            </a:pPr>
            <a:r>
              <a:rPr lang="en-US" sz="2000" dirty="0"/>
              <a:t>Pay attention as sometimes mail order costs are less than a local pharmacy, but sometimes they will be higher. </a:t>
            </a:r>
          </a:p>
          <a:p>
            <a:pPr marL="285750" indent="-285750">
              <a:buFont typeface="Wingdings" panose="05000000000000000000" pitchFamily="2" charset="2"/>
              <a:buChar char="v"/>
            </a:pPr>
            <a:endParaRPr lang="en-US" sz="2000" dirty="0">
              <a:latin typeface="+mn-lt"/>
            </a:endParaRPr>
          </a:p>
          <a:p>
            <a:pPr algn="ctr"/>
            <a:r>
              <a:rPr lang="en-US" sz="2000" b="1" dirty="0"/>
              <a:t>**Always check with the plan directly for the most up to date pricing on prescriptions**</a:t>
            </a:r>
          </a:p>
          <a:p>
            <a:br>
              <a:rPr lang="en-US" sz="1800" dirty="0">
                <a:latin typeface="+mn-lt"/>
              </a:rPr>
            </a:br>
            <a:endParaRPr lang="en-US" dirty="0"/>
          </a:p>
        </p:txBody>
      </p:sp>
    </p:spTree>
    <p:extLst>
      <p:ext uri="{BB962C8B-B14F-4D97-AF65-F5344CB8AC3E}">
        <p14:creationId xmlns:p14="http://schemas.microsoft.com/office/powerpoint/2010/main" val="357416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369C07-A3E2-25D2-7FA9-055CFD8897D2}"/>
              </a:ext>
            </a:extLst>
          </p:cNvPr>
          <p:cNvSpPr>
            <a:spLocks noGrp="1"/>
          </p:cNvSpPr>
          <p:nvPr>
            <p:ph idx="1"/>
          </p:nvPr>
        </p:nvSpPr>
        <p:spPr>
          <a:xfrm>
            <a:off x="6838991" y="927653"/>
            <a:ext cx="4988574" cy="5553046"/>
          </a:xfrm>
        </p:spPr>
        <p:txBody>
          <a:bodyPr>
            <a:normAutofit lnSpcReduction="10000"/>
          </a:bodyPr>
          <a:lstStyle/>
          <a:p>
            <a:pPr marL="0" indent="0">
              <a:buNone/>
            </a:pPr>
            <a:r>
              <a:rPr lang="en-US" sz="2000" dirty="0"/>
              <a:t>This section provides general information about how the plan’s tiering structure works for each of the Medicare Part D phases. </a:t>
            </a:r>
          </a:p>
          <a:p>
            <a:pPr marL="0" indent="0">
              <a:buNone/>
            </a:pPr>
            <a:r>
              <a:rPr lang="en-US" sz="2000" dirty="0"/>
              <a:t>Initial Coverage Phase – (Cost after deductible/Copay) these are the copays you pay for each drug after your deductible has been met; Before you reach the coverage gap. This is the tiering structure set by the plan.</a:t>
            </a:r>
          </a:p>
          <a:p>
            <a:pPr marL="0" indent="0">
              <a:buNone/>
            </a:pPr>
            <a:r>
              <a:rPr lang="en-US" sz="2000" dirty="0"/>
              <a:t>Gap Coverage phase – (Cost in coverage gap/Donut Hole) the prices you pay in this phase should be 25% of the retail cost for your drugs. </a:t>
            </a:r>
          </a:p>
          <a:p>
            <a:pPr marL="0" indent="0">
              <a:buNone/>
            </a:pPr>
            <a:r>
              <a:rPr lang="en-US" sz="2000" dirty="0"/>
              <a:t>Catastrophic Coverage – (Cost after coverage gap) In this phase Medicare limits your cost sharing to $0. </a:t>
            </a:r>
          </a:p>
        </p:txBody>
      </p:sp>
      <p:sp>
        <p:nvSpPr>
          <p:cNvPr id="4" name="Slide Number Placeholder 3">
            <a:extLst>
              <a:ext uri="{FF2B5EF4-FFF2-40B4-BE49-F238E27FC236}">
                <a16:creationId xmlns:a16="http://schemas.microsoft.com/office/drawing/2014/main" id="{6D2D8DF3-2D56-84E5-E31C-972AFD67E631}"/>
              </a:ext>
            </a:extLst>
          </p:cNvPr>
          <p:cNvSpPr>
            <a:spLocks noGrp="1"/>
          </p:cNvSpPr>
          <p:nvPr>
            <p:ph type="sldNum" sz="quarter" idx="12"/>
          </p:nvPr>
        </p:nvSpPr>
        <p:spPr/>
        <p:txBody>
          <a:bodyPr/>
          <a:lstStyle/>
          <a:p>
            <a:fld id="{CB1E4CB7-CB13-4810-BF18-BE31AFC64F93}" type="slidenum">
              <a:rPr lang="en-US" smtClean="0"/>
              <a:t>12</a:t>
            </a:fld>
            <a:endParaRPr lang="en-US"/>
          </a:p>
        </p:txBody>
      </p:sp>
      <p:pic>
        <p:nvPicPr>
          <p:cNvPr id="5" name="Picture 4">
            <a:extLst>
              <a:ext uri="{FF2B5EF4-FFF2-40B4-BE49-F238E27FC236}">
                <a16:creationId xmlns:a16="http://schemas.microsoft.com/office/drawing/2014/main" id="{8F030AE1-4424-4E7C-C734-B129E8580C04}"/>
              </a:ext>
            </a:extLst>
          </p:cNvPr>
          <p:cNvPicPr>
            <a:picLocks noChangeAspect="1"/>
          </p:cNvPicPr>
          <p:nvPr/>
        </p:nvPicPr>
        <p:blipFill>
          <a:blip r:embed="rId2"/>
          <a:stretch>
            <a:fillRect/>
          </a:stretch>
        </p:blipFill>
        <p:spPr>
          <a:xfrm>
            <a:off x="26603" y="1159380"/>
            <a:ext cx="6193265" cy="900343"/>
          </a:xfrm>
          <a:prstGeom prst="rect">
            <a:avLst/>
          </a:prstGeom>
          <a:ln w="12700">
            <a:solidFill>
              <a:schemeClr val="tx1"/>
            </a:solidFill>
          </a:ln>
          <a:effectLst>
            <a:outerShdw blurRad="50800" dist="38100" algn="l" rotWithShape="0">
              <a:prstClr val="black">
                <a:alpha val="40000"/>
              </a:prstClr>
            </a:outerShdw>
          </a:effectLst>
        </p:spPr>
      </p:pic>
      <p:sp>
        <p:nvSpPr>
          <p:cNvPr id="7" name="TextBox 6">
            <a:extLst>
              <a:ext uri="{FF2B5EF4-FFF2-40B4-BE49-F238E27FC236}">
                <a16:creationId xmlns:a16="http://schemas.microsoft.com/office/drawing/2014/main" id="{1F5EE99B-E3C5-9D27-8928-A20FC7284974}"/>
              </a:ext>
            </a:extLst>
          </p:cNvPr>
          <p:cNvSpPr txBox="1"/>
          <p:nvPr/>
        </p:nvSpPr>
        <p:spPr>
          <a:xfrm>
            <a:off x="587405" y="88613"/>
            <a:ext cx="11017189" cy="584775"/>
          </a:xfrm>
          <a:prstGeom prst="rect">
            <a:avLst/>
          </a:prstGeom>
          <a:noFill/>
        </p:spPr>
        <p:txBody>
          <a:bodyPr wrap="square">
            <a:spAutoFit/>
          </a:bodyPr>
          <a:lstStyle/>
          <a:p>
            <a:pPr marL="0" indent="0" algn="ctr">
              <a:buNone/>
            </a:pPr>
            <a:r>
              <a:rPr kumimoji="0" lang="en-US" sz="3200" b="0" i="0" u="none" strike="noStrike" kern="1200" cap="none" spc="-50" normalizeH="0" baseline="0" noProof="0" dirty="0">
                <a:ln>
                  <a:noFill/>
                </a:ln>
                <a:solidFill>
                  <a:schemeClr val="bg1"/>
                </a:solidFill>
                <a:effectLst/>
                <a:uLnTx/>
                <a:uFillTx/>
                <a:latin typeface="Aharoni"/>
                <a:ea typeface="+mj-ea"/>
                <a:cs typeface="+mj-cs"/>
              </a:rPr>
              <a:t>Costs by Drug Tier  </a:t>
            </a:r>
            <a:endParaRPr lang="en-US" sz="3200" dirty="0">
              <a:solidFill>
                <a:schemeClr val="bg1"/>
              </a:solidFill>
            </a:endParaRPr>
          </a:p>
        </p:txBody>
      </p:sp>
      <p:pic>
        <p:nvPicPr>
          <p:cNvPr id="9" name="Picture 8">
            <a:extLst>
              <a:ext uri="{FF2B5EF4-FFF2-40B4-BE49-F238E27FC236}">
                <a16:creationId xmlns:a16="http://schemas.microsoft.com/office/drawing/2014/main" id="{F319B71D-BE60-C9C7-3C8B-BCEB3596FFA4}"/>
              </a:ext>
            </a:extLst>
          </p:cNvPr>
          <p:cNvPicPr>
            <a:picLocks noChangeAspect="1"/>
          </p:cNvPicPr>
          <p:nvPr/>
        </p:nvPicPr>
        <p:blipFill>
          <a:blip r:embed="rId3"/>
          <a:stretch>
            <a:fillRect/>
          </a:stretch>
        </p:blipFill>
        <p:spPr>
          <a:xfrm>
            <a:off x="26603" y="2055965"/>
            <a:ext cx="6193265" cy="4344835"/>
          </a:xfrm>
          <a:prstGeom prst="rect">
            <a:avLst/>
          </a:prstGeom>
          <a:ln w="12700">
            <a:solidFill>
              <a:schemeClr val="tx1"/>
            </a:solidFill>
          </a:ln>
          <a:effectLst>
            <a:outerShdw blurRad="50800" dist="38100" dir="2700000" algn="tl" rotWithShape="0">
              <a:prstClr val="black">
                <a:alpha val="40000"/>
              </a:prstClr>
            </a:outerShdw>
          </a:effectLst>
        </p:spPr>
      </p:pic>
      <p:sp>
        <p:nvSpPr>
          <p:cNvPr id="10" name="Flowchart: Connector 9">
            <a:extLst>
              <a:ext uri="{FF2B5EF4-FFF2-40B4-BE49-F238E27FC236}">
                <a16:creationId xmlns:a16="http://schemas.microsoft.com/office/drawing/2014/main" id="{5E6AC2F4-7CC0-9473-48F1-D8E7001B2B9B}"/>
              </a:ext>
            </a:extLst>
          </p:cNvPr>
          <p:cNvSpPr/>
          <p:nvPr/>
        </p:nvSpPr>
        <p:spPr>
          <a:xfrm>
            <a:off x="1774054" y="1352847"/>
            <a:ext cx="648070" cy="601538"/>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dirty="0">
                <a:latin typeface="Arial Black" panose="020B0A04020102020204" pitchFamily="34" charset="0"/>
              </a:rPr>
              <a:t>15</a:t>
            </a:r>
          </a:p>
        </p:txBody>
      </p:sp>
      <p:sp>
        <p:nvSpPr>
          <p:cNvPr id="11" name="Flowchart: Connector 10">
            <a:extLst>
              <a:ext uri="{FF2B5EF4-FFF2-40B4-BE49-F238E27FC236}">
                <a16:creationId xmlns:a16="http://schemas.microsoft.com/office/drawing/2014/main" id="{F8CCC05F-7EC4-D9A9-B71E-8FF3F4090FD6}"/>
              </a:ext>
            </a:extLst>
          </p:cNvPr>
          <p:cNvSpPr/>
          <p:nvPr/>
        </p:nvSpPr>
        <p:spPr>
          <a:xfrm>
            <a:off x="3261064" y="1357207"/>
            <a:ext cx="648070" cy="596735"/>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Black" panose="020B0A04020102020204" pitchFamily="34" charset="0"/>
              </a:rPr>
              <a:t>16</a:t>
            </a:r>
          </a:p>
        </p:txBody>
      </p:sp>
      <p:sp>
        <p:nvSpPr>
          <p:cNvPr id="12" name="Flowchart: Connector 11">
            <a:extLst>
              <a:ext uri="{FF2B5EF4-FFF2-40B4-BE49-F238E27FC236}">
                <a16:creationId xmlns:a16="http://schemas.microsoft.com/office/drawing/2014/main" id="{23E389EB-A942-3273-E45A-8E75B80AA076}"/>
              </a:ext>
            </a:extLst>
          </p:cNvPr>
          <p:cNvSpPr/>
          <p:nvPr/>
        </p:nvSpPr>
        <p:spPr>
          <a:xfrm>
            <a:off x="4652125" y="1352847"/>
            <a:ext cx="648070" cy="596735"/>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Black" panose="020B0A04020102020204" pitchFamily="34" charset="0"/>
              </a:rPr>
              <a:t>17</a:t>
            </a:r>
          </a:p>
        </p:txBody>
      </p:sp>
      <p:sp>
        <p:nvSpPr>
          <p:cNvPr id="13" name="Flowchart: Connector 12">
            <a:extLst>
              <a:ext uri="{FF2B5EF4-FFF2-40B4-BE49-F238E27FC236}">
                <a16:creationId xmlns:a16="http://schemas.microsoft.com/office/drawing/2014/main" id="{528FE495-4CBB-DDA0-8DB2-0E63B875B611}"/>
              </a:ext>
            </a:extLst>
          </p:cNvPr>
          <p:cNvSpPr/>
          <p:nvPr/>
        </p:nvSpPr>
        <p:spPr>
          <a:xfrm>
            <a:off x="6245153" y="2055965"/>
            <a:ext cx="648070" cy="601538"/>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dirty="0">
                <a:latin typeface="Arial Black" panose="020B0A04020102020204" pitchFamily="34" charset="0"/>
              </a:rPr>
              <a:t>15</a:t>
            </a:r>
          </a:p>
        </p:txBody>
      </p:sp>
      <p:sp>
        <p:nvSpPr>
          <p:cNvPr id="17" name="Flowchart: Connector 16">
            <a:extLst>
              <a:ext uri="{FF2B5EF4-FFF2-40B4-BE49-F238E27FC236}">
                <a16:creationId xmlns:a16="http://schemas.microsoft.com/office/drawing/2014/main" id="{E2C768ED-17AD-6635-B86D-D6BD9C11C432}"/>
              </a:ext>
            </a:extLst>
          </p:cNvPr>
          <p:cNvSpPr/>
          <p:nvPr/>
        </p:nvSpPr>
        <p:spPr>
          <a:xfrm>
            <a:off x="6245153" y="3972365"/>
            <a:ext cx="648070" cy="596735"/>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Black" panose="020B0A04020102020204" pitchFamily="34" charset="0"/>
              </a:rPr>
              <a:t>16</a:t>
            </a:r>
          </a:p>
        </p:txBody>
      </p:sp>
      <p:sp>
        <p:nvSpPr>
          <p:cNvPr id="18" name="Flowchart: Connector 17">
            <a:extLst>
              <a:ext uri="{FF2B5EF4-FFF2-40B4-BE49-F238E27FC236}">
                <a16:creationId xmlns:a16="http://schemas.microsoft.com/office/drawing/2014/main" id="{B377107A-5B51-93AF-410D-C10BD578C8F1}"/>
              </a:ext>
            </a:extLst>
          </p:cNvPr>
          <p:cNvSpPr/>
          <p:nvPr/>
        </p:nvSpPr>
        <p:spPr>
          <a:xfrm>
            <a:off x="6245153" y="5226532"/>
            <a:ext cx="648070" cy="596735"/>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Black" panose="020B0A04020102020204" pitchFamily="34" charset="0"/>
              </a:rPr>
              <a:t>17</a:t>
            </a:r>
          </a:p>
        </p:txBody>
      </p:sp>
    </p:spTree>
    <p:extLst>
      <p:ext uri="{BB962C8B-B14F-4D97-AF65-F5344CB8AC3E}">
        <p14:creationId xmlns:p14="http://schemas.microsoft.com/office/powerpoint/2010/main" val="259195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369C07-A3E2-25D2-7FA9-055CFD8897D2}"/>
              </a:ext>
            </a:extLst>
          </p:cNvPr>
          <p:cNvSpPr>
            <a:spLocks noGrp="1"/>
          </p:cNvSpPr>
          <p:nvPr>
            <p:ph idx="1"/>
          </p:nvPr>
        </p:nvSpPr>
        <p:spPr>
          <a:xfrm>
            <a:off x="7856739" y="1692352"/>
            <a:ext cx="4169865" cy="4708447"/>
          </a:xfrm>
        </p:spPr>
        <p:txBody>
          <a:bodyPr>
            <a:normAutofit fontScale="77500" lnSpcReduction="20000"/>
          </a:bodyPr>
          <a:lstStyle/>
          <a:p>
            <a:pPr marL="0" indent="0">
              <a:buNone/>
            </a:pPr>
            <a:endParaRPr lang="en-US" dirty="0"/>
          </a:p>
          <a:p>
            <a:pPr marL="0" indent="0">
              <a:buNone/>
            </a:pPr>
            <a:r>
              <a:rPr lang="en-US" dirty="0"/>
              <a:t>Restrictions – If your plan has placed a restriction on your drug you will see a “Yes” in this chart</a:t>
            </a:r>
          </a:p>
          <a:p>
            <a:pPr>
              <a:buFont typeface="Wingdings" panose="05000000000000000000" pitchFamily="2" charset="2"/>
              <a:buChar char="v"/>
            </a:pPr>
            <a:r>
              <a:rPr lang="en-US" dirty="0"/>
              <a:t>Prior Authorization – Your doctor must provide additional paperwork before you can fill this drug. </a:t>
            </a:r>
          </a:p>
          <a:p>
            <a:pPr>
              <a:buFont typeface="Wingdings" panose="05000000000000000000" pitchFamily="2" charset="2"/>
              <a:buChar char="v"/>
            </a:pPr>
            <a:r>
              <a:rPr lang="en-US" dirty="0"/>
              <a:t>Quantity Limits – This plan restricts how much of this drug you can pick up each time you fill it.</a:t>
            </a:r>
          </a:p>
          <a:p>
            <a:pPr>
              <a:buFont typeface="Wingdings" panose="05000000000000000000" pitchFamily="2" charset="2"/>
              <a:buChar char="v"/>
            </a:pPr>
            <a:r>
              <a:rPr lang="en-US" dirty="0"/>
              <a:t>Step Therapy – This plan would like you to try other drugs instead of the drug your doctor prescribed. </a:t>
            </a:r>
          </a:p>
        </p:txBody>
      </p:sp>
      <p:sp>
        <p:nvSpPr>
          <p:cNvPr id="4" name="Slide Number Placeholder 3">
            <a:extLst>
              <a:ext uri="{FF2B5EF4-FFF2-40B4-BE49-F238E27FC236}">
                <a16:creationId xmlns:a16="http://schemas.microsoft.com/office/drawing/2014/main" id="{DB8AE980-26E5-C58D-7ED7-3331F21E3C05}"/>
              </a:ext>
            </a:extLst>
          </p:cNvPr>
          <p:cNvSpPr>
            <a:spLocks noGrp="1"/>
          </p:cNvSpPr>
          <p:nvPr>
            <p:ph type="sldNum" sz="quarter" idx="12"/>
          </p:nvPr>
        </p:nvSpPr>
        <p:spPr/>
        <p:txBody>
          <a:bodyPr/>
          <a:lstStyle/>
          <a:p>
            <a:fld id="{CB1E4CB7-CB13-4810-BF18-BE31AFC64F93}" type="slidenum">
              <a:rPr lang="en-US" smtClean="0"/>
              <a:t>13</a:t>
            </a:fld>
            <a:endParaRPr lang="en-US"/>
          </a:p>
        </p:txBody>
      </p:sp>
      <p:sp>
        <p:nvSpPr>
          <p:cNvPr id="5" name="TextBox 4">
            <a:extLst>
              <a:ext uri="{FF2B5EF4-FFF2-40B4-BE49-F238E27FC236}">
                <a16:creationId xmlns:a16="http://schemas.microsoft.com/office/drawing/2014/main" id="{79EB83A5-0338-44A4-B3C6-FE846C97147A}"/>
              </a:ext>
            </a:extLst>
          </p:cNvPr>
          <p:cNvSpPr txBox="1"/>
          <p:nvPr/>
        </p:nvSpPr>
        <p:spPr>
          <a:xfrm>
            <a:off x="618478" y="88613"/>
            <a:ext cx="10955044" cy="584775"/>
          </a:xfrm>
          <a:prstGeom prst="rect">
            <a:avLst/>
          </a:prstGeom>
          <a:noFill/>
        </p:spPr>
        <p:txBody>
          <a:bodyPr wrap="square">
            <a:spAutoFit/>
          </a:bodyPr>
          <a:lstStyle/>
          <a:p>
            <a:pPr algn="ctr"/>
            <a:r>
              <a:rPr kumimoji="0" lang="en-US" sz="3200" b="0" i="0" u="none" strike="noStrike" kern="1200" cap="none" spc="-50" normalizeH="0" baseline="0" noProof="0" dirty="0">
                <a:ln>
                  <a:noFill/>
                </a:ln>
                <a:solidFill>
                  <a:schemeClr val="bg1"/>
                </a:solidFill>
                <a:effectLst/>
                <a:uLnTx/>
                <a:uFillTx/>
                <a:latin typeface="Aharoni"/>
                <a:ea typeface="+mj-ea"/>
                <a:cs typeface="+mj-cs"/>
              </a:rPr>
              <a:t>Other Drug Information </a:t>
            </a:r>
            <a:endParaRPr lang="en-US" sz="3200" dirty="0">
              <a:solidFill>
                <a:schemeClr val="bg1"/>
              </a:solidFill>
            </a:endParaRPr>
          </a:p>
        </p:txBody>
      </p:sp>
      <p:pic>
        <p:nvPicPr>
          <p:cNvPr id="7" name="Picture 6">
            <a:extLst>
              <a:ext uri="{FF2B5EF4-FFF2-40B4-BE49-F238E27FC236}">
                <a16:creationId xmlns:a16="http://schemas.microsoft.com/office/drawing/2014/main" id="{DE191D88-22B8-7CEA-B859-89B46951DE72}"/>
              </a:ext>
            </a:extLst>
          </p:cNvPr>
          <p:cNvPicPr>
            <a:picLocks noChangeAspect="1"/>
          </p:cNvPicPr>
          <p:nvPr/>
        </p:nvPicPr>
        <p:blipFill>
          <a:blip r:embed="rId2"/>
          <a:stretch>
            <a:fillRect/>
          </a:stretch>
        </p:blipFill>
        <p:spPr>
          <a:xfrm>
            <a:off x="543667" y="2895323"/>
            <a:ext cx="6934801" cy="3200677"/>
          </a:xfrm>
          <a:prstGeom prst="rect">
            <a:avLst/>
          </a:prstGeom>
          <a:ln w="12700">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080B9EDB-C0EC-7A50-5C07-753DCD79BD53}"/>
              </a:ext>
            </a:extLst>
          </p:cNvPr>
          <p:cNvSpPr txBox="1"/>
          <p:nvPr/>
        </p:nvSpPr>
        <p:spPr>
          <a:xfrm>
            <a:off x="1038177" y="1047587"/>
            <a:ext cx="6727336" cy="1015663"/>
          </a:xfrm>
          <a:prstGeom prst="rect">
            <a:avLst/>
          </a:prstGeom>
          <a:noFill/>
        </p:spPr>
        <p:txBody>
          <a:bodyPr wrap="square" rtlCol="0">
            <a:spAutoFit/>
          </a:bodyPr>
          <a:lstStyle/>
          <a:p>
            <a:pPr marL="0" indent="0">
              <a:buNone/>
            </a:pPr>
            <a:r>
              <a:rPr lang="en-US" sz="2000" dirty="0"/>
              <a:t>Tier assignment – this shows what tier this plan assigned your drugs to as this is different from plan to plan. It will also show if your drug is not covered by the plan.</a:t>
            </a:r>
          </a:p>
        </p:txBody>
      </p:sp>
      <p:sp>
        <p:nvSpPr>
          <p:cNvPr id="9" name="Flowchart: Connector 8">
            <a:extLst>
              <a:ext uri="{FF2B5EF4-FFF2-40B4-BE49-F238E27FC236}">
                <a16:creationId xmlns:a16="http://schemas.microsoft.com/office/drawing/2014/main" id="{43498713-E7FB-1B01-E75C-44A88CF1F63D}"/>
              </a:ext>
            </a:extLst>
          </p:cNvPr>
          <p:cNvSpPr/>
          <p:nvPr/>
        </p:nvSpPr>
        <p:spPr>
          <a:xfrm>
            <a:off x="3266983" y="2636668"/>
            <a:ext cx="656947" cy="550415"/>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Black" panose="020B0A04020102020204" pitchFamily="34" charset="0"/>
              </a:rPr>
              <a:t>18</a:t>
            </a:r>
          </a:p>
        </p:txBody>
      </p:sp>
      <p:sp>
        <p:nvSpPr>
          <p:cNvPr id="10" name="Flowchart: Connector 9">
            <a:extLst>
              <a:ext uri="{FF2B5EF4-FFF2-40B4-BE49-F238E27FC236}">
                <a16:creationId xmlns:a16="http://schemas.microsoft.com/office/drawing/2014/main" id="{7E3527C9-5332-3B1F-E71D-49A27995200B}"/>
              </a:ext>
            </a:extLst>
          </p:cNvPr>
          <p:cNvSpPr/>
          <p:nvPr/>
        </p:nvSpPr>
        <p:spPr>
          <a:xfrm>
            <a:off x="449802" y="1003039"/>
            <a:ext cx="656947" cy="550415"/>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Black" panose="020B0A04020102020204" pitchFamily="34" charset="0"/>
              </a:rPr>
              <a:t>18</a:t>
            </a:r>
          </a:p>
        </p:txBody>
      </p:sp>
      <p:sp>
        <p:nvSpPr>
          <p:cNvPr id="11" name="Right Brace 10">
            <a:extLst>
              <a:ext uri="{FF2B5EF4-FFF2-40B4-BE49-F238E27FC236}">
                <a16:creationId xmlns:a16="http://schemas.microsoft.com/office/drawing/2014/main" id="{D55135D8-86AD-BC21-8320-B288A501D625}"/>
              </a:ext>
            </a:extLst>
          </p:cNvPr>
          <p:cNvSpPr/>
          <p:nvPr/>
        </p:nvSpPr>
        <p:spPr>
          <a:xfrm rot="16200000">
            <a:off x="5218522" y="1384571"/>
            <a:ext cx="766575" cy="335575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0">
                <a:solidFill>
                  <a:schemeClr val="tx1"/>
                </a:solidFill>
              </a:ln>
              <a:effectLst>
                <a:outerShdw blurRad="38100" dist="19050" dir="2700000" algn="tl" rotWithShape="0">
                  <a:schemeClr val="dk1">
                    <a:alpha val="40000"/>
                  </a:schemeClr>
                </a:outerShdw>
              </a:effectLst>
            </a:endParaRPr>
          </a:p>
        </p:txBody>
      </p:sp>
      <p:sp>
        <p:nvSpPr>
          <p:cNvPr id="12" name="Flowchart: Connector 11">
            <a:extLst>
              <a:ext uri="{FF2B5EF4-FFF2-40B4-BE49-F238E27FC236}">
                <a16:creationId xmlns:a16="http://schemas.microsoft.com/office/drawing/2014/main" id="{36921798-85A4-152C-2AD6-2DD801F724D7}"/>
              </a:ext>
            </a:extLst>
          </p:cNvPr>
          <p:cNvSpPr/>
          <p:nvPr/>
        </p:nvSpPr>
        <p:spPr>
          <a:xfrm>
            <a:off x="5277775" y="2215580"/>
            <a:ext cx="656947" cy="550415"/>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Black" panose="020B0A04020102020204" pitchFamily="34" charset="0"/>
              </a:rPr>
              <a:t>19</a:t>
            </a:r>
          </a:p>
        </p:txBody>
      </p:sp>
      <p:sp>
        <p:nvSpPr>
          <p:cNvPr id="13" name="Flowchart: Connector 12">
            <a:extLst>
              <a:ext uri="{FF2B5EF4-FFF2-40B4-BE49-F238E27FC236}">
                <a16:creationId xmlns:a16="http://schemas.microsoft.com/office/drawing/2014/main" id="{D1597AA8-289E-0F22-8F29-78900EB255C1}"/>
              </a:ext>
            </a:extLst>
          </p:cNvPr>
          <p:cNvSpPr/>
          <p:nvPr/>
        </p:nvSpPr>
        <p:spPr>
          <a:xfrm>
            <a:off x="7239741" y="1953251"/>
            <a:ext cx="656947" cy="550415"/>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Black" panose="020B0A04020102020204" pitchFamily="34" charset="0"/>
              </a:rPr>
              <a:t>19</a:t>
            </a:r>
          </a:p>
        </p:txBody>
      </p:sp>
    </p:spTree>
    <p:extLst>
      <p:ext uri="{BB962C8B-B14F-4D97-AF65-F5344CB8AC3E}">
        <p14:creationId xmlns:p14="http://schemas.microsoft.com/office/powerpoint/2010/main" val="46460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369C07-A3E2-25D2-7FA9-055CFD8897D2}"/>
              </a:ext>
            </a:extLst>
          </p:cNvPr>
          <p:cNvSpPr>
            <a:spLocks noGrp="1"/>
          </p:cNvSpPr>
          <p:nvPr>
            <p:ph idx="1"/>
          </p:nvPr>
        </p:nvSpPr>
        <p:spPr>
          <a:xfrm>
            <a:off x="7162800" y="967410"/>
            <a:ext cx="4737652" cy="5348240"/>
          </a:xfrm>
        </p:spPr>
        <p:txBody>
          <a:bodyPr>
            <a:normAutofit/>
          </a:bodyPr>
          <a:lstStyle/>
          <a:p>
            <a:pPr marL="0" indent="0">
              <a:buNone/>
            </a:pPr>
            <a:r>
              <a:rPr lang="en-US" dirty="0"/>
              <a:t>Your drugs are listed here with the details of how they were entered into the Plan Finder. </a:t>
            </a:r>
          </a:p>
          <a:p>
            <a:pPr marL="0" indent="0">
              <a:buNone/>
            </a:pPr>
            <a:r>
              <a:rPr lang="en-US" dirty="0"/>
              <a:t>This includes:</a:t>
            </a:r>
          </a:p>
          <a:p>
            <a:pPr lvl="2">
              <a:buFont typeface="Wingdings" panose="05000000000000000000" pitchFamily="2" charset="2"/>
              <a:buChar char="v"/>
            </a:pPr>
            <a:r>
              <a:rPr lang="en-US" dirty="0"/>
              <a:t>Package size</a:t>
            </a:r>
          </a:p>
          <a:p>
            <a:pPr lvl="2">
              <a:buFont typeface="Wingdings" panose="05000000000000000000" pitchFamily="2" charset="2"/>
              <a:buChar char="v"/>
            </a:pPr>
            <a:r>
              <a:rPr lang="en-US" dirty="0"/>
              <a:t>Quantity</a:t>
            </a:r>
          </a:p>
          <a:p>
            <a:pPr lvl="2">
              <a:buFont typeface="Wingdings" panose="05000000000000000000" pitchFamily="2" charset="2"/>
              <a:buChar char="v"/>
            </a:pPr>
            <a:r>
              <a:rPr lang="en-US" dirty="0"/>
              <a:t>Frequency</a:t>
            </a:r>
          </a:p>
          <a:p>
            <a:pPr lvl="2">
              <a:buFont typeface="Wingdings" panose="05000000000000000000" pitchFamily="2" charset="2"/>
              <a:buChar char="v"/>
            </a:pPr>
            <a:r>
              <a:rPr lang="en-US" dirty="0"/>
              <a:t>Brand/generic</a:t>
            </a:r>
          </a:p>
          <a:p>
            <a:pPr marL="0" indent="0">
              <a:buNone/>
            </a:pPr>
            <a:r>
              <a:rPr lang="en-US" b="1" dirty="0"/>
              <a:t>NOTE: </a:t>
            </a:r>
            <a:r>
              <a:rPr lang="en-US" dirty="0"/>
              <a:t>Make sure that the dosage, quantity, and frequency are correct.</a:t>
            </a:r>
          </a:p>
          <a:p>
            <a:pPr marL="0" indent="0">
              <a:buNone/>
            </a:pPr>
            <a:endParaRPr lang="en-US" dirty="0"/>
          </a:p>
        </p:txBody>
      </p:sp>
      <p:sp>
        <p:nvSpPr>
          <p:cNvPr id="4" name="Slide Number Placeholder 3">
            <a:extLst>
              <a:ext uri="{FF2B5EF4-FFF2-40B4-BE49-F238E27FC236}">
                <a16:creationId xmlns:a16="http://schemas.microsoft.com/office/drawing/2014/main" id="{DA240D34-DF3D-644C-2400-EAB3D3170D72}"/>
              </a:ext>
            </a:extLst>
          </p:cNvPr>
          <p:cNvSpPr>
            <a:spLocks noGrp="1"/>
          </p:cNvSpPr>
          <p:nvPr>
            <p:ph type="sldNum" sz="quarter" idx="12"/>
          </p:nvPr>
        </p:nvSpPr>
        <p:spPr/>
        <p:txBody>
          <a:bodyPr/>
          <a:lstStyle/>
          <a:p>
            <a:fld id="{CB1E4CB7-CB13-4810-BF18-BE31AFC64F93}" type="slidenum">
              <a:rPr lang="en-US" smtClean="0"/>
              <a:t>14</a:t>
            </a:fld>
            <a:endParaRPr lang="en-US"/>
          </a:p>
        </p:txBody>
      </p:sp>
      <p:sp>
        <p:nvSpPr>
          <p:cNvPr id="5" name="TextBox 4">
            <a:extLst>
              <a:ext uri="{FF2B5EF4-FFF2-40B4-BE49-F238E27FC236}">
                <a16:creationId xmlns:a16="http://schemas.microsoft.com/office/drawing/2014/main" id="{0F281833-5751-5595-554F-191908A12B8B}"/>
              </a:ext>
            </a:extLst>
          </p:cNvPr>
          <p:cNvSpPr txBox="1"/>
          <p:nvPr/>
        </p:nvSpPr>
        <p:spPr>
          <a:xfrm>
            <a:off x="816746" y="92075"/>
            <a:ext cx="10866268" cy="584775"/>
          </a:xfrm>
          <a:prstGeom prst="rect">
            <a:avLst/>
          </a:prstGeom>
          <a:noFill/>
        </p:spPr>
        <p:txBody>
          <a:bodyPr wrap="square">
            <a:spAutoFit/>
          </a:bodyPr>
          <a:lstStyle/>
          <a:p>
            <a:pPr algn="ctr"/>
            <a:r>
              <a:rPr kumimoji="0" lang="en-US" sz="3200" b="0" i="0" u="none" strike="noStrike" kern="1200" cap="none" spc="-50" normalizeH="0" baseline="0" noProof="0" dirty="0">
                <a:ln>
                  <a:noFill/>
                </a:ln>
                <a:solidFill>
                  <a:schemeClr val="bg1"/>
                </a:solidFill>
                <a:effectLst/>
                <a:uLnTx/>
                <a:uFillTx/>
                <a:latin typeface="Aharoni"/>
                <a:ea typeface="+mj-ea"/>
                <a:cs typeface="+mj-cs"/>
              </a:rPr>
              <a:t>My Drug List </a:t>
            </a:r>
            <a:endParaRPr lang="en-US" sz="3200" dirty="0">
              <a:solidFill>
                <a:schemeClr val="bg1"/>
              </a:solidFill>
            </a:endParaRPr>
          </a:p>
        </p:txBody>
      </p:sp>
      <p:pic>
        <p:nvPicPr>
          <p:cNvPr id="7" name="Picture 6">
            <a:extLst>
              <a:ext uri="{FF2B5EF4-FFF2-40B4-BE49-F238E27FC236}">
                <a16:creationId xmlns:a16="http://schemas.microsoft.com/office/drawing/2014/main" id="{35B983EA-C69E-29E5-D575-DFFA3B60D543}"/>
              </a:ext>
            </a:extLst>
          </p:cNvPr>
          <p:cNvPicPr>
            <a:picLocks noChangeAspect="1"/>
          </p:cNvPicPr>
          <p:nvPr/>
        </p:nvPicPr>
        <p:blipFill>
          <a:blip r:embed="rId2"/>
          <a:stretch>
            <a:fillRect/>
          </a:stretch>
        </p:blipFill>
        <p:spPr>
          <a:xfrm>
            <a:off x="291548" y="2122023"/>
            <a:ext cx="6579703" cy="2894546"/>
          </a:xfrm>
          <a:prstGeom prst="rect">
            <a:avLst/>
          </a:prstGeom>
          <a:ln w="12700">
            <a:solidFill>
              <a:schemeClr val="tx1"/>
            </a:solidFill>
          </a:ln>
          <a:effectLst>
            <a:outerShdw blurRad="50800" dist="38100" dir="2700000" algn="tl" rotWithShape="0">
              <a:prstClr val="black">
                <a:alpha val="40000"/>
              </a:prstClr>
            </a:outerShdw>
          </a:effectLst>
        </p:spPr>
      </p:pic>
      <p:sp>
        <p:nvSpPr>
          <p:cNvPr id="8" name="Flowchart: Connector 7">
            <a:extLst>
              <a:ext uri="{FF2B5EF4-FFF2-40B4-BE49-F238E27FC236}">
                <a16:creationId xmlns:a16="http://schemas.microsoft.com/office/drawing/2014/main" id="{CC7729B5-F6D9-DD43-2B28-9CA0D31DADF2}"/>
              </a:ext>
            </a:extLst>
          </p:cNvPr>
          <p:cNvSpPr/>
          <p:nvPr/>
        </p:nvSpPr>
        <p:spPr>
          <a:xfrm>
            <a:off x="1109708" y="2022593"/>
            <a:ext cx="719092" cy="594804"/>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Black" panose="020B0A04020102020204" pitchFamily="34" charset="0"/>
              </a:rPr>
              <a:t>20</a:t>
            </a:r>
          </a:p>
        </p:txBody>
      </p:sp>
      <p:sp>
        <p:nvSpPr>
          <p:cNvPr id="9" name="Flowchart: Connector 8">
            <a:extLst>
              <a:ext uri="{FF2B5EF4-FFF2-40B4-BE49-F238E27FC236}">
                <a16:creationId xmlns:a16="http://schemas.microsoft.com/office/drawing/2014/main" id="{8DECBF52-BC95-F7D2-B336-757FF4C33AD5}"/>
              </a:ext>
            </a:extLst>
          </p:cNvPr>
          <p:cNvSpPr/>
          <p:nvPr/>
        </p:nvSpPr>
        <p:spPr>
          <a:xfrm>
            <a:off x="6456284" y="939965"/>
            <a:ext cx="719092" cy="594804"/>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Black" panose="020B0A04020102020204" pitchFamily="34" charset="0"/>
              </a:rPr>
              <a:t>20</a:t>
            </a:r>
          </a:p>
        </p:txBody>
      </p:sp>
    </p:spTree>
    <p:extLst>
      <p:ext uri="{BB962C8B-B14F-4D97-AF65-F5344CB8AC3E}">
        <p14:creationId xmlns:p14="http://schemas.microsoft.com/office/powerpoint/2010/main" val="278824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369C07-A3E2-25D2-7FA9-055CFD8897D2}"/>
              </a:ext>
            </a:extLst>
          </p:cNvPr>
          <p:cNvSpPr>
            <a:spLocks noGrp="1"/>
          </p:cNvSpPr>
          <p:nvPr>
            <p:ph idx="1"/>
          </p:nvPr>
        </p:nvSpPr>
        <p:spPr>
          <a:xfrm>
            <a:off x="3791505" y="1546056"/>
            <a:ext cx="8037527" cy="1357440"/>
          </a:xfrm>
        </p:spPr>
        <p:txBody>
          <a:bodyPr>
            <a:normAutofit/>
          </a:bodyPr>
          <a:lstStyle/>
          <a:p>
            <a:pPr marL="0" indent="0">
              <a:buNone/>
            </a:pPr>
            <a:r>
              <a:rPr lang="en-US" dirty="0"/>
              <a:t>Star Ratings – the more stars a plan has the higher they have been rated by Medicare. </a:t>
            </a:r>
          </a:p>
        </p:txBody>
      </p:sp>
      <p:sp>
        <p:nvSpPr>
          <p:cNvPr id="4" name="Slide Number Placeholder 3">
            <a:extLst>
              <a:ext uri="{FF2B5EF4-FFF2-40B4-BE49-F238E27FC236}">
                <a16:creationId xmlns:a16="http://schemas.microsoft.com/office/drawing/2014/main" id="{6C6922A5-210A-7204-1E67-31230F2BF897}"/>
              </a:ext>
            </a:extLst>
          </p:cNvPr>
          <p:cNvSpPr>
            <a:spLocks noGrp="1"/>
          </p:cNvSpPr>
          <p:nvPr>
            <p:ph type="sldNum" sz="quarter" idx="12"/>
          </p:nvPr>
        </p:nvSpPr>
        <p:spPr/>
        <p:txBody>
          <a:bodyPr/>
          <a:lstStyle/>
          <a:p>
            <a:fld id="{CB1E4CB7-CB13-4810-BF18-BE31AFC64F93}" type="slidenum">
              <a:rPr lang="en-US" smtClean="0"/>
              <a:t>15</a:t>
            </a:fld>
            <a:endParaRPr lang="en-US"/>
          </a:p>
        </p:txBody>
      </p:sp>
      <p:sp>
        <p:nvSpPr>
          <p:cNvPr id="5" name="TextBox 4">
            <a:extLst>
              <a:ext uri="{FF2B5EF4-FFF2-40B4-BE49-F238E27FC236}">
                <a16:creationId xmlns:a16="http://schemas.microsoft.com/office/drawing/2014/main" id="{6B58F778-F078-3994-75C5-9B14F8107239}"/>
              </a:ext>
            </a:extLst>
          </p:cNvPr>
          <p:cNvSpPr txBox="1"/>
          <p:nvPr/>
        </p:nvSpPr>
        <p:spPr>
          <a:xfrm>
            <a:off x="514905" y="178858"/>
            <a:ext cx="11461072" cy="584775"/>
          </a:xfrm>
          <a:prstGeom prst="rect">
            <a:avLst/>
          </a:prstGeom>
          <a:noFill/>
        </p:spPr>
        <p:txBody>
          <a:bodyPr wrap="square">
            <a:spAutoFit/>
          </a:bodyPr>
          <a:lstStyle/>
          <a:p>
            <a:pPr algn="ctr"/>
            <a:r>
              <a:rPr kumimoji="0" lang="en-US" sz="3200" b="1" i="0" u="none" strike="noStrike" kern="1200" cap="none" spc="-50" normalizeH="0" baseline="0" noProof="0" dirty="0">
                <a:ln>
                  <a:noFill/>
                </a:ln>
                <a:solidFill>
                  <a:schemeClr val="bg1"/>
                </a:solidFill>
                <a:effectLst/>
                <a:uLnTx/>
                <a:uFillTx/>
                <a:latin typeface="+mj-lt"/>
                <a:ea typeface="+mj-ea"/>
                <a:cs typeface="+mj-cs"/>
              </a:rPr>
              <a:t>Star Ratings </a:t>
            </a:r>
            <a:endParaRPr lang="en-US" sz="3200" b="1" dirty="0">
              <a:solidFill>
                <a:schemeClr val="bg1"/>
              </a:solidFill>
              <a:latin typeface="+mj-lt"/>
            </a:endParaRPr>
          </a:p>
        </p:txBody>
      </p:sp>
      <p:pic>
        <p:nvPicPr>
          <p:cNvPr id="7" name="Picture 6">
            <a:extLst>
              <a:ext uri="{FF2B5EF4-FFF2-40B4-BE49-F238E27FC236}">
                <a16:creationId xmlns:a16="http://schemas.microsoft.com/office/drawing/2014/main" id="{B4533641-4DCE-70FA-6B05-7DCD58589047}"/>
              </a:ext>
            </a:extLst>
          </p:cNvPr>
          <p:cNvPicPr>
            <a:picLocks noChangeAspect="1"/>
          </p:cNvPicPr>
          <p:nvPr/>
        </p:nvPicPr>
        <p:blipFill>
          <a:blip r:embed="rId2"/>
          <a:stretch>
            <a:fillRect/>
          </a:stretch>
        </p:blipFill>
        <p:spPr>
          <a:xfrm>
            <a:off x="1430322" y="3372789"/>
            <a:ext cx="7674005" cy="2042337"/>
          </a:xfrm>
          <a:prstGeom prst="rect">
            <a:avLst/>
          </a:prstGeom>
          <a:ln w="12700">
            <a:solidFill>
              <a:schemeClr val="tx1"/>
            </a:solidFill>
          </a:ln>
          <a:effectLst>
            <a:outerShdw blurRad="50800" dist="38100" dir="2700000" algn="tl" rotWithShape="0">
              <a:prstClr val="black">
                <a:alpha val="40000"/>
              </a:prstClr>
            </a:outerShdw>
          </a:effectLst>
        </p:spPr>
      </p:pic>
      <p:sp>
        <p:nvSpPr>
          <p:cNvPr id="8" name="Flowchart: Connector 7">
            <a:extLst>
              <a:ext uri="{FF2B5EF4-FFF2-40B4-BE49-F238E27FC236}">
                <a16:creationId xmlns:a16="http://schemas.microsoft.com/office/drawing/2014/main" id="{C295A61B-F481-EA85-9FC6-9C86F57A71CF}"/>
              </a:ext>
            </a:extLst>
          </p:cNvPr>
          <p:cNvSpPr/>
          <p:nvPr/>
        </p:nvSpPr>
        <p:spPr>
          <a:xfrm>
            <a:off x="3105705" y="1440722"/>
            <a:ext cx="685800" cy="714375"/>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Black" panose="020B0A04020102020204" pitchFamily="34" charset="0"/>
              </a:rPr>
              <a:t>21</a:t>
            </a:r>
          </a:p>
        </p:txBody>
      </p:sp>
      <p:sp>
        <p:nvSpPr>
          <p:cNvPr id="9" name="Flowchart: Connector 8">
            <a:extLst>
              <a:ext uri="{FF2B5EF4-FFF2-40B4-BE49-F238E27FC236}">
                <a16:creationId xmlns:a16="http://schemas.microsoft.com/office/drawing/2014/main" id="{A13FD3C6-4976-4ABA-C640-9B7E1C5F2D60}"/>
              </a:ext>
            </a:extLst>
          </p:cNvPr>
          <p:cNvSpPr/>
          <p:nvPr/>
        </p:nvSpPr>
        <p:spPr>
          <a:xfrm>
            <a:off x="744522" y="3096441"/>
            <a:ext cx="685800" cy="714375"/>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Black" panose="020B0A04020102020204" pitchFamily="34" charset="0"/>
              </a:rPr>
              <a:t>21</a:t>
            </a:r>
          </a:p>
        </p:txBody>
      </p:sp>
    </p:spTree>
    <p:extLst>
      <p:ext uri="{BB962C8B-B14F-4D97-AF65-F5344CB8AC3E}">
        <p14:creationId xmlns:p14="http://schemas.microsoft.com/office/powerpoint/2010/main" val="417894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F0AD8C-3660-857A-F546-23558F30036F}"/>
              </a:ext>
            </a:extLst>
          </p:cNvPr>
          <p:cNvSpPr>
            <a:spLocks noGrp="1"/>
          </p:cNvSpPr>
          <p:nvPr>
            <p:ph type="title"/>
          </p:nvPr>
        </p:nvSpPr>
        <p:spPr>
          <a:xfrm>
            <a:off x="6082616" y="1517904"/>
            <a:ext cx="4579288" cy="2796945"/>
          </a:xfrm>
        </p:spPr>
        <p:txBody>
          <a:bodyPr vert="horz" lIns="91440" tIns="45720" rIns="91440" bIns="45720" rtlCol="0" anchor="b">
            <a:normAutofit/>
          </a:bodyPr>
          <a:lstStyle/>
          <a:p>
            <a:r>
              <a:rPr lang="en-US" sz="6000"/>
              <a:t>Contact Information</a:t>
            </a:r>
          </a:p>
        </p:txBody>
      </p:sp>
      <p:pic>
        <p:nvPicPr>
          <p:cNvPr id="18" name="Picture 17" descr="Person holding mouse">
            <a:extLst>
              <a:ext uri="{FF2B5EF4-FFF2-40B4-BE49-F238E27FC236}">
                <a16:creationId xmlns:a16="http://schemas.microsoft.com/office/drawing/2014/main" id="{63B10247-FE52-5DE7-5D32-40DC50F77A98}"/>
              </a:ext>
            </a:extLst>
          </p:cNvPr>
          <p:cNvPicPr>
            <a:picLocks noChangeAspect="1"/>
          </p:cNvPicPr>
          <p:nvPr/>
        </p:nvPicPr>
        <p:blipFill rotWithShape="1">
          <a:blip r:embed="rId2"/>
          <a:srcRect l="18370" r="14979" b="-2"/>
          <a:stretch/>
        </p:blipFill>
        <p:spPr>
          <a:xfrm>
            <a:off x="20" y="758953"/>
            <a:ext cx="5327883" cy="5335854"/>
          </a:xfrm>
          <a:prstGeom prst="rect">
            <a:avLst/>
          </a:prstGeom>
        </p:spPr>
      </p:pic>
      <p:sp>
        <p:nvSpPr>
          <p:cNvPr id="4" name="Slide Number Placeholder 3">
            <a:extLst>
              <a:ext uri="{FF2B5EF4-FFF2-40B4-BE49-F238E27FC236}">
                <a16:creationId xmlns:a16="http://schemas.microsoft.com/office/drawing/2014/main" id="{3CD3BEF3-7751-7F80-21A3-90D87FE3E93B}"/>
              </a:ext>
            </a:extLst>
          </p:cNvPr>
          <p:cNvSpPr>
            <a:spLocks noGrp="1"/>
          </p:cNvSpPr>
          <p:nvPr>
            <p:ph type="sldNum" sz="quarter" idx="12"/>
          </p:nvPr>
        </p:nvSpPr>
        <p:spPr/>
        <p:txBody>
          <a:bodyPr/>
          <a:lstStyle/>
          <a:p>
            <a:fld id="{CB1E4CB7-CB13-4810-BF18-BE31AFC64F93}" type="slidenum">
              <a:rPr lang="en-US" smtClean="0"/>
              <a:t>16</a:t>
            </a:fld>
            <a:endParaRPr lang="en-US"/>
          </a:p>
        </p:txBody>
      </p:sp>
    </p:spTree>
    <p:extLst>
      <p:ext uri="{BB962C8B-B14F-4D97-AF65-F5344CB8AC3E}">
        <p14:creationId xmlns:p14="http://schemas.microsoft.com/office/powerpoint/2010/main" val="253591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0AD8C-3660-857A-F546-23558F30036F}"/>
              </a:ext>
            </a:extLst>
          </p:cNvPr>
          <p:cNvSpPr>
            <a:spLocks noGrp="1"/>
          </p:cNvSpPr>
          <p:nvPr>
            <p:ph type="title"/>
          </p:nvPr>
        </p:nvSpPr>
        <p:spPr>
          <a:xfrm>
            <a:off x="843280" y="121781"/>
            <a:ext cx="10668000" cy="640219"/>
          </a:xfrm>
        </p:spPr>
        <p:txBody>
          <a:bodyPr>
            <a:normAutofit fontScale="90000"/>
          </a:bodyPr>
          <a:lstStyle/>
          <a:p>
            <a:pPr algn="ctr"/>
            <a:r>
              <a:rPr lang="en-US" dirty="0">
                <a:solidFill>
                  <a:schemeClr val="bg1"/>
                </a:solidFill>
              </a:rPr>
              <a:t>Reviewing the Plan Details</a:t>
            </a:r>
          </a:p>
        </p:txBody>
      </p:sp>
      <p:sp>
        <p:nvSpPr>
          <p:cNvPr id="6" name="Slide Number Placeholder 5">
            <a:extLst>
              <a:ext uri="{FF2B5EF4-FFF2-40B4-BE49-F238E27FC236}">
                <a16:creationId xmlns:a16="http://schemas.microsoft.com/office/drawing/2014/main" id="{9B9C732A-AF72-E49C-6910-75FD70402CAE}"/>
              </a:ext>
            </a:extLst>
          </p:cNvPr>
          <p:cNvSpPr>
            <a:spLocks noGrp="1"/>
          </p:cNvSpPr>
          <p:nvPr>
            <p:ph type="sldNum" sz="quarter" idx="12"/>
          </p:nvPr>
        </p:nvSpPr>
        <p:spPr/>
        <p:txBody>
          <a:bodyPr/>
          <a:lstStyle/>
          <a:p>
            <a:fld id="{CB1E4CB7-CB13-4810-BF18-BE31AFC64F93}" type="slidenum">
              <a:rPr lang="en-US" smtClean="0"/>
              <a:t>2</a:t>
            </a:fld>
            <a:endParaRPr lang="en-US"/>
          </a:p>
        </p:txBody>
      </p:sp>
      <p:sp>
        <p:nvSpPr>
          <p:cNvPr id="17" name="Content Placeholder 16">
            <a:extLst>
              <a:ext uri="{FF2B5EF4-FFF2-40B4-BE49-F238E27FC236}">
                <a16:creationId xmlns:a16="http://schemas.microsoft.com/office/drawing/2014/main" id="{E7AFA538-AB48-5B33-8263-F6248029E2D9}"/>
              </a:ext>
            </a:extLst>
          </p:cNvPr>
          <p:cNvSpPr>
            <a:spLocks noGrp="1"/>
          </p:cNvSpPr>
          <p:nvPr>
            <p:ph idx="1"/>
          </p:nvPr>
        </p:nvSpPr>
        <p:spPr>
          <a:xfrm>
            <a:off x="6594945" y="981626"/>
            <a:ext cx="5391783" cy="5343614"/>
          </a:xfrm>
        </p:spPr>
        <p:txBody>
          <a:bodyPr>
            <a:normAutofit lnSpcReduction="10000"/>
          </a:bodyPr>
          <a:lstStyle/>
          <a:p>
            <a:pPr marL="0" indent="0">
              <a:lnSpc>
                <a:spcPct val="100000"/>
              </a:lnSpc>
              <a:buNone/>
            </a:pPr>
            <a:r>
              <a:rPr lang="en-US" sz="2000" dirty="0"/>
              <a:t>Insurance company and plan name</a:t>
            </a:r>
          </a:p>
          <a:p>
            <a:pPr marL="0" indent="0">
              <a:lnSpc>
                <a:spcPct val="100000"/>
              </a:lnSpc>
              <a:buNone/>
            </a:pPr>
            <a:endParaRPr lang="en-US" sz="2000" dirty="0"/>
          </a:p>
          <a:p>
            <a:pPr marL="0" indent="0">
              <a:lnSpc>
                <a:spcPct val="100000"/>
              </a:lnSpc>
              <a:buNone/>
            </a:pPr>
            <a:r>
              <a:rPr lang="en-US" sz="2000" dirty="0"/>
              <a:t>Plan ID code, link to plans website, and plans phone numbers. </a:t>
            </a:r>
          </a:p>
          <a:p>
            <a:pPr marL="0" indent="0">
              <a:lnSpc>
                <a:spcPct val="100000"/>
              </a:lnSpc>
              <a:buNone/>
            </a:pPr>
            <a:endParaRPr lang="en-US" sz="2000" dirty="0"/>
          </a:p>
          <a:p>
            <a:pPr marL="0" indent="0">
              <a:lnSpc>
                <a:spcPct val="100000"/>
              </a:lnSpc>
              <a:buNone/>
            </a:pPr>
            <a:r>
              <a:rPr lang="en-US" sz="2000" dirty="0"/>
              <a:t>Monthly Premium – this is paid directly to the insurance company</a:t>
            </a:r>
          </a:p>
          <a:p>
            <a:pPr marL="0" indent="0">
              <a:lnSpc>
                <a:spcPct val="100000"/>
              </a:lnSpc>
              <a:buNone/>
            </a:pPr>
            <a:endParaRPr lang="en-US" sz="2000" dirty="0"/>
          </a:p>
          <a:p>
            <a:pPr marL="0" indent="0">
              <a:lnSpc>
                <a:spcPct val="100000"/>
              </a:lnSpc>
              <a:buNone/>
            </a:pPr>
            <a:r>
              <a:rPr lang="en-US" sz="2000" dirty="0"/>
              <a:t>Annual Deductible – this is paid at the pharmacy when you go to pick up your drugs. You pay the full price of your drugs until you have paid this amount. </a:t>
            </a:r>
          </a:p>
          <a:p>
            <a:pPr marL="0" indent="0">
              <a:lnSpc>
                <a:spcPct val="100000"/>
              </a:lnSpc>
              <a:buNone/>
            </a:pPr>
            <a:endParaRPr lang="en-US" sz="2000" dirty="0"/>
          </a:p>
          <a:p>
            <a:pPr marL="0" indent="0">
              <a:lnSpc>
                <a:spcPct val="100000"/>
              </a:lnSpc>
              <a:buNone/>
            </a:pPr>
            <a:r>
              <a:rPr lang="en-US" sz="2000" dirty="0"/>
              <a:t>Contact Information – provides the address for the plan. </a:t>
            </a:r>
          </a:p>
        </p:txBody>
      </p:sp>
      <p:pic>
        <p:nvPicPr>
          <p:cNvPr id="4" name="Picture 3">
            <a:extLst>
              <a:ext uri="{FF2B5EF4-FFF2-40B4-BE49-F238E27FC236}">
                <a16:creationId xmlns:a16="http://schemas.microsoft.com/office/drawing/2014/main" id="{6A359CE3-F09F-4713-522E-4A4E3C046449}"/>
              </a:ext>
            </a:extLst>
          </p:cNvPr>
          <p:cNvPicPr>
            <a:picLocks noChangeAspect="1"/>
          </p:cNvPicPr>
          <p:nvPr/>
        </p:nvPicPr>
        <p:blipFill>
          <a:blip r:embed="rId2"/>
          <a:stretch>
            <a:fillRect/>
          </a:stretch>
        </p:blipFill>
        <p:spPr>
          <a:xfrm>
            <a:off x="567348" y="990805"/>
            <a:ext cx="5226988" cy="5592557"/>
          </a:xfrm>
          <a:prstGeom prst="rect">
            <a:avLst/>
          </a:prstGeom>
          <a:ln w="12700">
            <a:solidFill>
              <a:schemeClr val="tx1"/>
            </a:solidFill>
          </a:ln>
          <a:effectLst>
            <a:outerShdw blurRad="50800" dist="38100" dir="2700000" algn="tl" rotWithShape="0">
              <a:prstClr val="black">
                <a:alpha val="40000"/>
              </a:prstClr>
            </a:outerShdw>
          </a:effectLst>
        </p:spPr>
      </p:pic>
      <p:pic>
        <p:nvPicPr>
          <p:cNvPr id="11" name="Content Placeholder 8" descr="Badge 1 with solid fill">
            <a:extLst>
              <a:ext uri="{FF2B5EF4-FFF2-40B4-BE49-F238E27FC236}">
                <a16:creationId xmlns:a16="http://schemas.microsoft.com/office/drawing/2014/main" id="{F0F5A106-25ED-DA1D-D7D5-30B0B361C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6" y="1333137"/>
            <a:ext cx="711911" cy="711911"/>
          </a:xfrm>
          <a:prstGeom prst="rect">
            <a:avLst/>
          </a:prstGeom>
        </p:spPr>
      </p:pic>
      <p:pic>
        <p:nvPicPr>
          <p:cNvPr id="5" name="Content Placeholder 8" descr="Badge 1 with solid fill">
            <a:extLst>
              <a:ext uri="{FF2B5EF4-FFF2-40B4-BE49-F238E27FC236}">
                <a16:creationId xmlns:a16="http://schemas.microsoft.com/office/drawing/2014/main" id="{5224F6EA-B959-5A31-704B-5D1B86D524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7905" y="891045"/>
            <a:ext cx="728284" cy="728284"/>
          </a:xfrm>
          <a:prstGeom prst="rect">
            <a:avLst/>
          </a:prstGeom>
        </p:spPr>
      </p:pic>
      <p:pic>
        <p:nvPicPr>
          <p:cNvPr id="8" name="Graphic 7" descr="Badge with solid fill">
            <a:extLst>
              <a:ext uri="{FF2B5EF4-FFF2-40B4-BE49-F238E27FC236}">
                <a16:creationId xmlns:a16="http://schemas.microsoft.com/office/drawing/2014/main" id="{2B71C282-9414-8B7D-3543-28DD8AB7E8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78" y="1950353"/>
            <a:ext cx="711911" cy="711911"/>
          </a:xfrm>
          <a:prstGeom prst="rect">
            <a:avLst/>
          </a:prstGeom>
        </p:spPr>
      </p:pic>
      <p:pic>
        <p:nvPicPr>
          <p:cNvPr id="9" name="Graphic 8" descr="Badge with solid fill">
            <a:extLst>
              <a:ext uri="{FF2B5EF4-FFF2-40B4-BE49-F238E27FC236}">
                <a16:creationId xmlns:a16="http://schemas.microsoft.com/office/drawing/2014/main" id="{82B99B3E-2460-D560-D8FD-1997C660A4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9240" y="1675996"/>
            <a:ext cx="765613" cy="765613"/>
          </a:xfrm>
          <a:prstGeom prst="rect">
            <a:avLst/>
          </a:prstGeom>
        </p:spPr>
      </p:pic>
      <p:pic>
        <p:nvPicPr>
          <p:cNvPr id="12" name="Graphic 11" descr="Badge 3 with solid fill">
            <a:extLst>
              <a:ext uri="{FF2B5EF4-FFF2-40B4-BE49-F238E27FC236}">
                <a16:creationId xmlns:a16="http://schemas.microsoft.com/office/drawing/2014/main" id="{2D3556B0-9376-6D8E-31D0-3BF58BFBE2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 y="4025636"/>
            <a:ext cx="711911" cy="711911"/>
          </a:xfrm>
          <a:prstGeom prst="rect">
            <a:avLst/>
          </a:prstGeom>
        </p:spPr>
      </p:pic>
      <p:pic>
        <p:nvPicPr>
          <p:cNvPr id="13" name="Graphic 12" descr="Badge 3 with solid fill">
            <a:extLst>
              <a:ext uri="{FF2B5EF4-FFF2-40B4-BE49-F238E27FC236}">
                <a16:creationId xmlns:a16="http://schemas.microsoft.com/office/drawing/2014/main" id="{B038E9D6-099E-BB67-ACF8-05F369EC1A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5430" y="2712889"/>
            <a:ext cx="793235" cy="793235"/>
          </a:xfrm>
          <a:prstGeom prst="rect">
            <a:avLst/>
          </a:prstGeom>
        </p:spPr>
      </p:pic>
      <p:pic>
        <p:nvPicPr>
          <p:cNvPr id="19" name="Graphic 18" descr="Badge 4 with solid fill">
            <a:extLst>
              <a:ext uri="{FF2B5EF4-FFF2-40B4-BE49-F238E27FC236}">
                <a16:creationId xmlns:a16="http://schemas.microsoft.com/office/drawing/2014/main" id="{AC5A9ACF-1F25-E490-F786-9C45CE6031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378" y="4642852"/>
            <a:ext cx="738665" cy="738665"/>
          </a:xfrm>
          <a:prstGeom prst="rect">
            <a:avLst/>
          </a:prstGeom>
        </p:spPr>
      </p:pic>
      <p:pic>
        <p:nvPicPr>
          <p:cNvPr id="20" name="Graphic 19" descr="Badge 4 with solid fill">
            <a:extLst>
              <a:ext uri="{FF2B5EF4-FFF2-40B4-BE49-F238E27FC236}">
                <a16:creationId xmlns:a16="http://schemas.microsoft.com/office/drawing/2014/main" id="{6114CD52-B288-B027-78F0-AA83C942B5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95430" y="3742064"/>
            <a:ext cx="793235" cy="793235"/>
          </a:xfrm>
          <a:prstGeom prst="rect">
            <a:avLst/>
          </a:prstGeom>
        </p:spPr>
      </p:pic>
      <p:pic>
        <p:nvPicPr>
          <p:cNvPr id="22" name="Graphic 21" descr="Badge 5 with solid fill">
            <a:extLst>
              <a:ext uri="{FF2B5EF4-FFF2-40B4-BE49-F238E27FC236}">
                <a16:creationId xmlns:a16="http://schemas.microsoft.com/office/drawing/2014/main" id="{BB491965-12EF-236A-C4C0-927F69CB10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 y="5354763"/>
            <a:ext cx="711911" cy="711911"/>
          </a:xfrm>
          <a:prstGeom prst="rect">
            <a:avLst/>
          </a:prstGeom>
        </p:spPr>
      </p:pic>
      <p:pic>
        <p:nvPicPr>
          <p:cNvPr id="23" name="Graphic 22" descr="Badge 5 with solid fill">
            <a:extLst>
              <a:ext uri="{FF2B5EF4-FFF2-40B4-BE49-F238E27FC236}">
                <a16:creationId xmlns:a16="http://schemas.microsoft.com/office/drawing/2014/main" id="{10F388F4-E1C9-9DA1-8030-A657E14CEC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21429" y="5354763"/>
            <a:ext cx="741237" cy="741237"/>
          </a:xfrm>
          <a:prstGeom prst="rect">
            <a:avLst/>
          </a:prstGeom>
        </p:spPr>
      </p:pic>
    </p:spTree>
    <p:extLst>
      <p:ext uri="{BB962C8B-B14F-4D97-AF65-F5344CB8AC3E}">
        <p14:creationId xmlns:p14="http://schemas.microsoft.com/office/powerpoint/2010/main" val="269565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0AD8C-3660-857A-F546-23558F30036F}"/>
              </a:ext>
            </a:extLst>
          </p:cNvPr>
          <p:cNvSpPr>
            <a:spLocks noGrp="1"/>
          </p:cNvSpPr>
          <p:nvPr>
            <p:ph type="title"/>
          </p:nvPr>
        </p:nvSpPr>
        <p:spPr>
          <a:xfrm>
            <a:off x="609600" y="89443"/>
            <a:ext cx="10668000" cy="672558"/>
          </a:xfrm>
        </p:spPr>
        <p:txBody>
          <a:bodyPr>
            <a:normAutofit fontScale="90000"/>
          </a:bodyPr>
          <a:lstStyle/>
          <a:p>
            <a:pPr algn="ctr"/>
            <a:r>
              <a:rPr lang="en-US" dirty="0">
                <a:solidFill>
                  <a:schemeClr val="bg1"/>
                </a:solidFill>
              </a:rPr>
              <a:t>Pharmacies</a:t>
            </a:r>
          </a:p>
        </p:txBody>
      </p:sp>
      <p:sp>
        <p:nvSpPr>
          <p:cNvPr id="6" name="Slide Number Placeholder 5">
            <a:extLst>
              <a:ext uri="{FF2B5EF4-FFF2-40B4-BE49-F238E27FC236}">
                <a16:creationId xmlns:a16="http://schemas.microsoft.com/office/drawing/2014/main" id="{D4E71CD8-8509-5A34-5CEE-7E67BE99CDC0}"/>
              </a:ext>
            </a:extLst>
          </p:cNvPr>
          <p:cNvSpPr>
            <a:spLocks noGrp="1"/>
          </p:cNvSpPr>
          <p:nvPr>
            <p:ph type="sldNum" sz="quarter" idx="12"/>
          </p:nvPr>
        </p:nvSpPr>
        <p:spPr/>
        <p:txBody>
          <a:bodyPr/>
          <a:lstStyle/>
          <a:p>
            <a:fld id="{CB1E4CB7-CB13-4810-BF18-BE31AFC64F93}" type="slidenum">
              <a:rPr lang="en-US" smtClean="0"/>
              <a:t>3</a:t>
            </a:fld>
            <a:endParaRPr lang="en-US"/>
          </a:p>
        </p:txBody>
      </p:sp>
      <p:sp>
        <p:nvSpPr>
          <p:cNvPr id="3" name="Content Placeholder 2">
            <a:extLst>
              <a:ext uri="{FF2B5EF4-FFF2-40B4-BE49-F238E27FC236}">
                <a16:creationId xmlns:a16="http://schemas.microsoft.com/office/drawing/2014/main" id="{43369C07-A3E2-25D2-7FA9-055CFD8897D2}"/>
              </a:ext>
            </a:extLst>
          </p:cNvPr>
          <p:cNvSpPr>
            <a:spLocks noGrp="1"/>
          </p:cNvSpPr>
          <p:nvPr>
            <p:ph idx="1"/>
          </p:nvPr>
        </p:nvSpPr>
        <p:spPr>
          <a:xfrm>
            <a:off x="6096000" y="1074199"/>
            <a:ext cx="5807765" cy="5348898"/>
          </a:xfrm>
        </p:spPr>
        <p:txBody>
          <a:bodyPr>
            <a:normAutofit fontScale="92500" lnSpcReduction="10000"/>
          </a:bodyPr>
          <a:lstStyle/>
          <a:p>
            <a:pPr lvl="1"/>
            <a:r>
              <a:rPr lang="en-US" b="1" u="sng" dirty="0"/>
              <a:t>Pharmacy descriptions:</a:t>
            </a:r>
          </a:p>
          <a:p>
            <a:pPr marL="708660" lvl="1" indent="-342900">
              <a:buFont typeface="Wingdings" panose="05000000000000000000" pitchFamily="2" charset="2"/>
              <a:buChar char="v"/>
            </a:pPr>
            <a:r>
              <a:rPr lang="en-US" u="sng" dirty="0"/>
              <a:t>Out-of-network pharmacy </a:t>
            </a:r>
            <a:r>
              <a:rPr lang="en-US" dirty="0"/>
              <a:t>– this plan does not work with this pharmacy. If you use this pharmacy with this plan, you will pay full price from prescriptions. </a:t>
            </a:r>
          </a:p>
          <a:p>
            <a:pPr marL="708660" lvl="1" indent="-342900">
              <a:buFont typeface="Wingdings" panose="05000000000000000000" pitchFamily="2" charset="2"/>
              <a:buChar char="v"/>
            </a:pPr>
            <a:r>
              <a:rPr lang="en-US" u="sng" dirty="0"/>
              <a:t>Preferred in-network pharmacy </a:t>
            </a:r>
            <a:r>
              <a:rPr lang="en-US" dirty="0"/>
              <a:t>– this is the pharmacy this plan would prefer you to use. You will have the lowest cost sharing at a preferred pharmacy. </a:t>
            </a:r>
          </a:p>
          <a:p>
            <a:pPr marL="708660" lvl="1" indent="-342900">
              <a:buFont typeface="Wingdings" panose="05000000000000000000" pitchFamily="2" charset="2"/>
              <a:buChar char="v"/>
            </a:pPr>
            <a:r>
              <a:rPr lang="en-US" u="sng" dirty="0"/>
              <a:t>Standard in-network pharmacy </a:t>
            </a:r>
            <a:r>
              <a:rPr lang="en-US" dirty="0"/>
              <a:t>– this is a pharmacy you can use with your plan, but you will pay higher copays for your prescriptions.</a:t>
            </a:r>
          </a:p>
          <a:p>
            <a:pPr marL="708660" lvl="1" indent="-342900">
              <a:buFont typeface="Wingdings" panose="05000000000000000000" pitchFamily="2" charset="2"/>
              <a:buChar char="v"/>
            </a:pPr>
            <a:r>
              <a:rPr lang="en-US" u="sng" dirty="0"/>
              <a:t>Mail order pharmacy </a:t>
            </a:r>
            <a:r>
              <a:rPr lang="en-US" dirty="0"/>
              <a:t>– Mail order pricing is for a 3-month supply. Sometimes mail order is lower cost than standard or preferred pharmacies, but not always. </a:t>
            </a:r>
          </a:p>
        </p:txBody>
      </p:sp>
      <p:pic>
        <p:nvPicPr>
          <p:cNvPr id="8" name="Picture 7">
            <a:extLst>
              <a:ext uri="{FF2B5EF4-FFF2-40B4-BE49-F238E27FC236}">
                <a16:creationId xmlns:a16="http://schemas.microsoft.com/office/drawing/2014/main" id="{707D9FEA-C3D2-47C2-FE5A-67AC20396596}"/>
              </a:ext>
            </a:extLst>
          </p:cNvPr>
          <p:cNvPicPr>
            <a:picLocks noChangeAspect="1"/>
          </p:cNvPicPr>
          <p:nvPr/>
        </p:nvPicPr>
        <p:blipFill>
          <a:blip r:embed="rId2"/>
          <a:stretch>
            <a:fillRect/>
          </a:stretch>
        </p:blipFill>
        <p:spPr>
          <a:xfrm>
            <a:off x="288235" y="2110368"/>
            <a:ext cx="5966977" cy="4290432"/>
          </a:xfrm>
          <a:prstGeom prst="rect">
            <a:avLst/>
          </a:prstGeom>
          <a:ln w="12700">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DE1DA984-63EB-6993-4B01-8522806BD51F}"/>
              </a:ext>
            </a:extLst>
          </p:cNvPr>
          <p:cNvSpPr txBox="1"/>
          <p:nvPr/>
        </p:nvSpPr>
        <p:spPr>
          <a:xfrm>
            <a:off x="1250814" y="995706"/>
            <a:ext cx="4845186" cy="923330"/>
          </a:xfrm>
          <a:prstGeom prst="rect">
            <a:avLst/>
          </a:prstGeom>
          <a:noFill/>
        </p:spPr>
        <p:txBody>
          <a:bodyPr wrap="square" rtlCol="0">
            <a:spAutoFit/>
          </a:bodyPr>
          <a:lstStyle/>
          <a:p>
            <a:pPr marL="0" indent="0">
              <a:buNone/>
            </a:pPr>
            <a:r>
              <a:rPr lang="en-US" dirty="0"/>
              <a:t>Pharmacy List – this section tells you if your pharmacy is Out of network, Preferred, Standard, or Mail order.</a:t>
            </a:r>
          </a:p>
        </p:txBody>
      </p:sp>
      <p:pic>
        <p:nvPicPr>
          <p:cNvPr id="11" name="Graphic 10" descr="Badge 6 with solid fill">
            <a:extLst>
              <a:ext uri="{FF2B5EF4-FFF2-40B4-BE49-F238E27FC236}">
                <a16:creationId xmlns:a16="http://schemas.microsoft.com/office/drawing/2014/main" id="{3821A4C9-B14E-1880-F15D-FBEB5B62E3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918387"/>
            <a:ext cx="745434" cy="745434"/>
          </a:xfrm>
          <a:prstGeom prst="rect">
            <a:avLst/>
          </a:prstGeom>
        </p:spPr>
      </p:pic>
      <p:pic>
        <p:nvPicPr>
          <p:cNvPr id="12" name="Graphic 11" descr="Badge 6 with solid fill">
            <a:extLst>
              <a:ext uri="{FF2B5EF4-FFF2-40B4-BE49-F238E27FC236}">
                <a16:creationId xmlns:a16="http://schemas.microsoft.com/office/drawing/2014/main" id="{6BB0F38E-DD73-F952-651E-BBE2776705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1621" y="4161576"/>
            <a:ext cx="745434" cy="745434"/>
          </a:xfrm>
          <a:prstGeom prst="rect">
            <a:avLst/>
          </a:prstGeom>
        </p:spPr>
      </p:pic>
      <p:sp>
        <p:nvSpPr>
          <p:cNvPr id="13" name="Right Brace 12">
            <a:extLst>
              <a:ext uri="{FF2B5EF4-FFF2-40B4-BE49-F238E27FC236}">
                <a16:creationId xmlns:a16="http://schemas.microsoft.com/office/drawing/2014/main" id="{ADBB3E3B-49B4-C53A-4B38-6355167DE030}"/>
              </a:ext>
            </a:extLst>
          </p:cNvPr>
          <p:cNvSpPr/>
          <p:nvPr/>
        </p:nvSpPr>
        <p:spPr>
          <a:xfrm>
            <a:off x="4176074" y="3619893"/>
            <a:ext cx="895547" cy="1828800"/>
          </a:xfrm>
          <a:prstGeom prst="rightBrac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6625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0AD8C-3660-857A-F546-23558F30036F}"/>
              </a:ext>
            </a:extLst>
          </p:cNvPr>
          <p:cNvSpPr>
            <a:spLocks noGrp="1"/>
          </p:cNvSpPr>
          <p:nvPr>
            <p:ph type="title"/>
          </p:nvPr>
        </p:nvSpPr>
        <p:spPr>
          <a:xfrm>
            <a:off x="762000" y="1"/>
            <a:ext cx="10668000" cy="762000"/>
          </a:xfrm>
        </p:spPr>
        <p:txBody>
          <a:bodyPr>
            <a:normAutofit/>
          </a:bodyPr>
          <a:lstStyle/>
          <a:p>
            <a:pPr algn="ctr"/>
            <a:r>
              <a:rPr lang="en-US" dirty="0">
                <a:solidFill>
                  <a:schemeClr val="bg1"/>
                </a:solidFill>
              </a:rPr>
              <a:t>Yearly Drug Costs by Pharmacy</a:t>
            </a:r>
          </a:p>
        </p:txBody>
      </p:sp>
      <p:sp>
        <p:nvSpPr>
          <p:cNvPr id="3" name="Content Placeholder 2">
            <a:extLst>
              <a:ext uri="{FF2B5EF4-FFF2-40B4-BE49-F238E27FC236}">
                <a16:creationId xmlns:a16="http://schemas.microsoft.com/office/drawing/2014/main" id="{43369C07-A3E2-25D2-7FA9-055CFD8897D2}"/>
              </a:ext>
            </a:extLst>
          </p:cNvPr>
          <p:cNvSpPr>
            <a:spLocks noGrp="1"/>
          </p:cNvSpPr>
          <p:nvPr>
            <p:ph idx="1"/>
          </p:nvPr>
        </p:nvSpPr>
        <p:spPr>
          <a:xfrm>
            <a:off x="7274766" y="1316853"/>
            <a:ext cx="4726746" cy="4986291"/>
          </a:xfrm>
        </p:spPr>
        <p:txBody>
          <a:bodyPr>
            <a:normAutofit fontScale="92500" lnSpcReduction="20000"/>
          </a:bodyPr>
          <a:lstStyle/>
          <a:p>
            <a:pPr marL="0" indent="0">
              <a:buNone/>
            </a:pPr>
            <a:r>
              <a:rPr lang="en-US" sz="2800" dirty="0"/>
              <a:t>The Yearly Drug Costs by Pharmacy section breaks down the cost of each medication at each pharmacy for the rest of the calendar year. </a:t>
            </a:r>
          </a:p>
          <a:p>
            <a:pPr lvl="1">
              <a:buFont typeface="Wingdings" panose="05000000000000000000" pitchFamily="2" charset="2"/>
              <a:buChar char="v"/>
            </a:pPr>
            <a:r>
              <a:rPr lang="en-US" sz="2800" dirty="0"/>
              <a:t>This pricing DOES NOT INCLUDE the monthly plan premium.</a:t>
            </a:r>
          </a:p>
          <a:p>
            <a:pPr lvl="1">
              <a:buFont typeface="Wingdings" panose="05000000000000000000" pitchFamily="2" charset="2"/>
              <a:buChar char="v"/>
            </a:pPr>
            <a:r>
              <a:rPr lang="en-US" sz="2800" dirty="0"/>
              <a:t>Note: this section may go onto the next page depending on the number of prescriptions listed. </a:t>
            </a:r>
          </a:p>
        </p:txBody>
      </p:sp>
      <p:sp>
        <p:nvSpPr>
          <p:cNvPr id="4" name="Slide Number Placeholder 3">
            <a:extLst>
              <a:ext uri="{FF2B5EF4-FFF2-40B4-BE49-F238E27FC236}">
                <a16:creationId xmlns:a16="http://schemas.microsoft.com/office/drawing/2014/main" id="{61751448-FEF7-2371-8186-30AD49044CD4}"/>
              </a:ext>
            </a:extLst>
          </p:cNvPr>
          <p:cNvSpPr>
            <a:spLocks noGrp="1"/>
          </p:cNvSpPr>
          <p:nvPr>
            <p:ph type="sldNum" sz="quarter" idx="12"/>
          </p:nvPr>
        </p:nvSpPr>
        <p:spPr/>
        <p:txBody>
          <a:bodyPr/>
          <a:lstStyle/>
          <a:p>
            <a:fld id="{CB1E4CB7-CB13-4810-BF18-BE31AFC64F93}" type="slidenum">
              <a:rPr lang="en-US" smtClean="0"/>
              <a:t>4</a:t>
            </a:fld>
            <a:endParaRPr lang="en-US"/>
          </a:p>
        </p:txBody>
      </p:sp>
      <p:pic>
        <p:nvPicPr>
          <p:cNvPr id="8" name="Picture 7">
            <a:extLst>
              <a:ext uri="{FF2B5EF4-FFF2-40B4-BE49-F238E27FC236}">
                <a16:creationId xmlns:a16="http://schemas.microsoft.com/office/drawing/2014/main" id="{90280BD8-46B5-F14C-B663-190CABF2F3BC}"/>
              </a:ext>
            </a:extLst>
          </p:cNvPr>
          <p:cNvPicPr>
            <a:picLocks noChangeAspect="1"/>
          </p:cNvPicPr>
          <p:nvPr/>
        </p:nvPicPr>
        <p:blipFill>
          <a:blip r:embed="rId2"/>
          <a:stretch>
            <a:fillRect/>
          </a:stretch>
        </p:blipFill>
        <p:spPr>
          <a:xfrm>
            <a:off x="190488" y="1245039"/>
            <a:ext cx="6362712" cy="5415671"/>
          </a:xfrm>
          <a:prstGeom prst="rect">
            <a:avLst/>
          </a:prstGeom>
          <a:ln w="12700">
            <a:solidFill>
              <a:schemeClr val="tx1"/>
            </a:solidFill>
          </a:ln>
          <a:effectLst>
            <a:outerShdw blurRad="50800" dist="38100" dir="2700000" algn="tl" rotWithShape="0">
              <a:prstClr val="black">
                <a:alpha val="40000"/>
              </a:prstClr>
            </a:outerShdw>
          </a:effectLst>
        </p:spPr>
      </p:pic>
      <p:pic>
        <p:nvPicPr>
          <p:cNvPr id="10" name="Graphic 9" descr="Badge 7 with solid fill">
            <a:extLst>
              <a:ext uri="{FF2B5EF4-FFF2-40B4-BE49-F238E27FC236}">
                <a16:creationId xmlns:a16="http://schemas.microsoft.com/office/drawing/2014/main" id="{285A3D82-BAD2-6801-8BA0-3EE4C84D55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8503" y="1219197"/>
            <a:ext cx="828674" cy="828674"/>
          </a:xfrm>
          <a:prstGeom prst="rect">
            <a:avLst/>
          </a:prstGeom>
        </p:spPr>
      </p:pic>
      <p:sp>
        <p:nvSpPr>
          <p:cNvPr id="12" name="Right Brace 11">
            <a:extLst>
              <a:ext uri="{FF2B5EF4-FFF2-40B4-BE49-F238E27FC236}">
                <a16:creationId xmlns:a16="http://schemas.microsoft.com/office/drawing/2014/main" id="{5C1DA7EA-7A46-C4D4-437C-59F55A8E9EF0}"/>
              </a:ext>
            </a:extLst>
          </p:cNvPr>
          <p:cNvSpPr/>
          <p:nvPr/>
        </p:nvSpPr>
        <p:spPr>
          <a:xfrm rot="16200000">
            <a:off x="3417903" y="-663659"/>
            <a:ext cx="1012054" cy="5113538"/>
          </a:xfrm>
          <a:prstGeom prst="rightBrace">
            <a:avLst/>
          </a:prstGeom>
          <a:noFill/>
          <a:ln w="28575">
            <a:solidFill>
              <a:schemeClr val="tx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Graphic 12" descr="Badge 7 with solid fill">
            <a:extLst>
              <a:ext uri="{FF2B5EF4-FFF2-40B4-BE49-F238E27FC236}">
                <a16:creationId xmlns:a16="http://schemas.microsoft.com/office/drawing/2014/main" id="{A4EB9662-1E4A-596B-8300-10DDB06946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9593" y="625090"/>
            <a:ext cx="828674" cy="828674"/>
          </a:xfrm>
          <a:prstGeom prst="rect">
            <a:avLst/>
          </a:prstGeom>
        </p:spPr>
      </p:pic>
    </p:spTree>
    <p:extLst>
      <p:ext uri="{BB962C8B-B14F-4D97-AF65-F5344CB8AC3E}">
        <p14:creationId xmlns:p14="http://schemas.microsoft.com/office/powerpoint/2010/main" val="59410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0AD8C-3660-857A-F546-23558F30036F}"/>
              </a:ext>
            </a:extLst>
          </p:cNvPr>
          <p:cNvSpPr>
            <a:spLocks noGrp="1"/>
          </p:cNvSpPr>
          <p:nvPr>
            <p:ph type="title"/>
          </p:nvPr>
        </p:nvSpPr>
        <p:spPr>
          <a:xfrm>
            <a:off x="762000" y="92075"/>
            <a:ext cx="10668000" cy="669925"/>
          </a:xfrm>
        </p:spPr>
        <p:txBody>
          <a:bodyPr>
            <a:normAutofit fontScale="90000"/>
          </a:bodyPr>
          <a:lstStyle/>
          <a:p>
            <a:pPr algn="ctr"/>
            <a:r>
              <a:rPr lang="en-US" dirty="0">
                <a:solidFill>
                  <a:schemeClr val="bg1"/>
                </a:solidFill>
              </a:rPr>
              <a:t>Estimated Total Drug + Premium Cost</a:t>
            </a:r>
          </a:p>
        </p:txBody>
      </p:sp>
      <p:sp>
        <p:nvSpPr>
          <p:cNvPr id="3" name="Content Placeholder 2">
            <a:extLst>
              <a:ext uri="{FF2B5EF4-FFF2-40B4-BE49-F238E27FC236}">
                <a16:creationId xmlns:a16="http://schemas.microsoft.com/office/drawing/2014/main" id="{43369C07-A3E2-25D2-7FA9-055CFD8897D2}"/>
              </a:ext>
            </a:extLst>
          </p:cNvPr>
          <p:cNvSpPr>
            <a:spLocks noGrp="1"/>
          </p:cNvSpPr>
          <p:nvPr>
            <p:ph idx="1"/>
          </p:nvPr>
        </p:nvSpPr>
        <p:spPr>
          <a:xfrm>
            <a:off x="6857999" y="1297403"/>
            <a:ext cx="5287995" cy="4910724"/>
          </a:xfrm>
        </p:spPr>
        <p:txBody>
          <a:bodyPr>
            <a:normAutofit fontScale="70000" lnSpcReduction="20000"/>
          </a:bodyPr>
          <a:lstStyle/>
          <a:p>
            <a:pPr marL="0" indent="0">
              <a:buNone/>
            </a:pPr>
            <a:r>
              <a:rPr lang="en-US" dirty="0"/>
              <a:t>     Estimated Total Drug + Premium Cost – </a:t>
            </a:r>
          </a:p>
          <a:p>
            <a:pPr>
              <a:buFont typeface="Wingdings" panose="05000000000000000000" pitchFamily="2" charset="2"/>
              <a:buChar char="v"/>
            </a:pPr>
            <a:r>
              <a:rPr lang="en-US" dirty="0"/>
              <a:t>This section gives you the total cost for this plan at each pharmacy for the drugs entered for the whole year. </a:t>
            </a:r>
            <a:r>
              <a:rPr lang="en-US" b="1" u="sng" dirty="0"/>
              <a:t>When comparing plans this is the number you want to pay attention to! </a:t>
            </a:r>
            <a:r>
              <a:rPr lang="en-US" dirty="0"/>
              <a:t>It includes all of your prescription costs including the premium for the plan for the whole year. </a:t>
            </a:r>
          </a:p>
          <a:p>
            <a:pPr>
              <a:buFont typeface="Wingdings" panose="05000000000000000000" pitchFamily="2" charset="2"/>
              <a:buChar char="v"/>
            </a:pPr>
            <a:r>
              <a:rPr lang="en-US" dirty="0"/>
              <a:t>This section also tells you:</a:t>
            </a:r>
          </a:p>
          <a:p>
            <a:pPr marL="0" indent="0">
              <a:buNone/>
            </a:pPr>
            <a:r>
              <a:rPr lang="en-US" dirty="0"/>
              <a:t>	What month you’ll meet your 	deductible</a:t>
            </a:r>
          </a:p>
          <a:p>
            <a:pPr marL="0" indent="0">
              <a:buNone/>
            </a:pPr>
            <a:r>
              <a:rPr lang="en-US" dirty="0"/>
              <a:t>	What month you’ll enter the coverage 	gap</a:t>
            </a:r>
          </a:p>
          <a:p>
            <a:pPr marL="0" indent="0">
              <a:buNone/>
            </a:pPr>
            <a:r>
              <a:rPr lang="en-US" dirty="0"/>
              <a:t>	What month you’ll exit the coverage 	gap and will be entering catastrophic 	coverage	</a:t>
            </a:r>
          </a:p>
        </p:txBody>
      </p:sp>
      <p:sp>
        <p:nvSpPr>
          <p:cNvPr id="4" name="Slide Number Placeholder 3">
            <a:extLst>
              <a:ext uri="{FF2B5EF4-FFF2-40B4-BE49-F238E27FC236}">
                <a16:creationId xmlns:a16="http://schemas.microsoft.com/office/drawing/2014/main" id="{51C5EE94-F0B3-FA31-8C65-5B61C0CB047D}"/>
              </a:ext>
            </a:extLst>
          </p:cNvPr>
          <p:cNvSpPr>
            <a:spLocks noGrp="1"/>
          </p:cNvSpPr>
          <p:nvPr>
            <p:ph type="sldNum" sz="quarter" idx="12"/>
          </p:nvPr>
        </p:nvSpPr>
        <p:spPr/>
        <p:txBody>
          <a:bodyPr/>
          <a:lstStyle/>
          <a:p>
            <a:fld id="{CB1E4CB7-CB13-4810-BF18-BE31AFC64F93}" type="slidenum">
              <a:rPr lang="en-US" smtClean="0"/>
              <a:t>5</a:t>
            </a:fld>
            <a:endParaRPr lang="en-US"/>
          </a:p>
        </p:txBody>
      </p:sp>
      <p:pic>
        <p:nvPicPr>
          <p:cNvPr id="6" name="Picture 5">
            <a:extLst>
              <a:ext uri="{FF2B5EF4-FFF2-40B4-BE49-F238E27FC236}">
                <a16:creationId xmlns:a16="http://schemas.microsoft.com/office/drawing/2014/main" id="{703AF06F-0C43-3153-F8C9-CD9FE5B81011}"/>
              </a:ext>
            </a:extLst>
          </p:cNvPr>
          <p:cNvPicPr>
            <a:picLocks noChangeAspect="1"/>
          </p:cNvPicPr>
          <p:nvPr/>
        </p:nvPicPr>
        <p:blipFill>
          <a:blip r:embed="rId2"/>
          <a:stretch>
            <a:fillRect/>
          </a:stretch>
        </p:blipFill>
        <p:spPr>
          <a:xfrm>
            <a:off x="426180" y="1800687"/>
            <a:ext cx="6297120" cy="4064000"/>
          </a:xfrm>
          <a:prstGeom prst="rect">
            <a:avLst/>
          </a:prstGeom>
          <a:ln w="12700">
            <a:solidFill>
              <a:schemeClr val="tx1"/>
            </a:solidFill>
          </a:ln>
          <a:effectLst>
            <a:outerShdw blurRad="50800" dist="38100" dir="2700000" algn="tl" rotWithShape="0">
              <a:prstClr val="black">
                <a:alpha val="40000"/>
              </a:prstClr>
            </a:outerShdw>
          </a:effectLst>
        </p:spPr>
      </p:pic>
      <p:pic>
        <p:nvPicPr>
          <p:cNvPr id="8" name="Graphic 7" descr="Badge 8 with solid fill">
            <a:extLst>
              <a:ext uri="{FF2B5EF4-FFF2-40B4-BE49-F238E27FC236}">
                <a16:creationId xmlns:a16="http://schemas.microsoft.com/office/drawing/2014/main" id="{84BA957D-24E5-0C56-257A-D6D39E56DD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817" y="993313"/>
            <a:ext cx="666749" cy="666749"/>
          </a:xfrm>
          <a:prstGeom prst="rect">
            <a:avLst/>
          </a:prstGeom>
        </p:spPr>
      </p:pic>
      <p:pic>
        <p:nvPicPr>
          <p:cNvPr id="9" name="Graphic 8" descr="Badge 8 with solid fill">
            <a:extLst>
              <a:ext uri="{FF2B5EF4-FFF2-40B4-BE49-F238E27FC236}">
                <a16:creationId xmlns:a16="http://schemas.microsoft.com/office/drawing/2014/main" id="{507DC286-E206-1D35-0833-8953B876F6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91" y="2916186"/>
            <a:ext cx="596833" cy="596833"/>
          </a:xfrm>
          <a:prstGeom prst="rect">
            <a:avLst/>
          </a:prstGeom>
        </p:spPr>
      </p:pic>
      <p:pic>
        <p:nvPicPr>
          <p:cNvPr id="11" name="Graphic 10" descr="Badge 9 with solid fill">
            <a:extLst>
              <a:ext uri="{FF2B5EF4-FFF2-40B4-BE49-F238E27FC236}">
                <a16:creationId xmlns:a16="http://schemas.microsoft.com/office/drawing/2014/main" id="{289590FB-B56D-6C01-0462-FC6899A7C3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1886" y="3643227"/>
            <a:ext cx="666749" cy="666749"/>
          </a:xfrm>
          <a:prstGeom prst="rect">
            <a:avLst/>
          </a:prstGeom>
        </p:spPr>
      </p:pic>
      <p:pic>
        <p:nvPicPr>
          <p:cNvPr id="12" name="Graphic 11" descr="Badge 9 with solid fill">
            <a:extLst>
              <a:ext uri="{FF2B5EF4-FFF2-40B4-BE49-F238E27FC236}">
                <a16:creationId xmlns:a16="http://schemas.microsoft.com/office/drawing/2014/main" id="{BD71936C-435A-80B4-3F23-8BCBE6B50E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91" y="3454349"/>
            <a:ext cx="596833" cy="596833"/>
          </a:xfrm>
          <a:prstGeom prst="rect">
            <a:avLst/>
          </a:prstGeom>
        </p:spPr>
      </p:pic>
      <p:pic>
        <p:nvPicPr>
          <p:cNvPr id="17" name="Graphic 16" descr="Badge 10 with solid fill">
            <a:extLst>
              <a:ext uri="{FF2B5EF4-FFF2-40B4-BE49-F238E27FC236}">
                <a16:creationId xmlns:a16="http://schemas.microsoft.com/office/drawing/2014/main" id="{9D4222E6-1094-4850-F09C-A224E23F7E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91886" y="4240061"/>
            <a:ext cx="666749" cy="666749"/>
          </a:xfrm>
          <a:prstGeom prst="rect">
            <a:avLst/>
          </a:prstGeom>
        </p:spPr>
      </p:pic>
      <p:pic>
        <p:nvPicPr>
          <p:cNvPr id="18" name="Graphic 17" descr="Badge 10 with solid fill">
            <a:extLst>
              <a:ext uri="{FF2B5EF4-FFF2-40B4-BE49-F238E27FC236}">
                <a16:creationId xmlns:a16="http://schemas.microsoft.com/office/drawing/2014/main" id="{7922DB08-88CA-5821-FAFE-CB07504B8A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72" y="3976602"/>
            <a:ext cx="596834" cy="596834"/>
          </a:xfrm>
          <a:prstGeom prst="rect">
            <a:avLst/>
          </a:prstGeom>
        </p:spPr>
      </p:pic>
      <p:sp>
        <p:nvSpPr>
          <p:cNvPr id="21" name="Flowchart: Connector 20">
            <a:extLst>
              <a:ext uri="{FF2B5EF4-FFF2-40B4-BE49-F238E27FC236}">
                <a16:creationId xmlns:a16="http://schemas.microsoft.com/office/drawing/2014/main" id="{7F84FAF9-B6D2-A5B6-92AB-DAA35BAA310D}"/>
              </a:ext>
            </a:extLst>
          </p:cNvPr>
          <p:cNvSpPr/>
          <p:nvPr/>
        </p:nvSpPr>
        <p:spPr>
          <a:xfrm>
            <a:off x="7123645" y="4912982"/>
            <a:ext cx="634990" cy="529231"/>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Nova" panose="020B0504020202020204" pitchFamily="34" charset="0"/>
              </a:rPr>
              <a:t>11</a:t>
            </a:r>
          </a:p>
        </p:txBody>
      </p:sp>
      <p:sp>
        <p:nvSpPr>
          <p:cNvPr id="25" name="Flowchart: Connector 24">
            <a:extLst>
              <a:ext uri="{FF2B5EF4-FFF2-40B4-BE49-F238E27FC236}">
                <a16:creationId xmlns:a16="http://schemas.microsoft.com/office/drawing/2014/main" id="{E53B55FA-5DCC-A256-8B3D-8F69DC9FEC92}"/>
              </a:ext>
            </a:extLst>
          </p:cNvPr>
          <p:cNvSpPr/>
          <p:nvPr/>
        </p:nvSpPr>
        <p:spPr>
          <a:xfrm>
            <a:off x="-38691" y="4624560"/>
            <a:ext cx="596833" cy="471130"/>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Nova" panose="020B0504020202020204" pitchFamily="34" charset="0"/>
              </a:rPr>
              <a:t>11</a:t>
            </a:r>
          </a:p>
        </p:txBody>
      </p:sp>
    </p:spTree>
    <p:extLst>
      <p:ext uri="{BB962C8B-B14F-4D97-AF65-F5344CB8AC3E}">
        <p14:creationId xmlns:p14="http://schemas.microsoft.com/office/powerpoint/2010/main" val="352630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369C07-A3E2-25D2-7FA9-055CFD8897D2}"/>
              </a:ext>
            </a:extLst>
          </p:cNvPr>
          <p:cNvSpPr>
            <a:spLocks noGrp="1"/>
          </p:cNvSpPr>
          <p:nvPr>
            <p:ph idx="1"/>
          </p:nvPr>
        </p:nvSpPr>
        <p:spPr>
          <a:xfrm>
            <a:off x="6924582" y="1110270"/>
            <a:ext cx="5086905" cy="5198455"/>
          </a:xfrm>
        </p:spPr>
        <p:txBody>
          <a:bodyPr>
            <a:normAutofit fontScale="92500" lnSpcReduction="10000"/>
          </a:bodyPr>
          <a:lstStyle/>
          <a:p>
            <a:pPr marL="0" indent="0">
              <a:buNone/>
            </a:pPr>
            <a:r>
              <a:rPr kumimoji="0" lang="en-US" b="0" i="0" u="none" strike="noStrike" kern="1200" cap="none" spc="-50" normalizeH="0" baseline="0" noProof="0" dirty="0">
                <a:ln>
                  <a:noFill/>
                </a:ln>
                <a:solidFill>
                  <a:srgbClr val="000000"/>
                </a:solidFill>
                <a:effectLst/>
                <a:uLnTx/>
                <a:uFillTx/>
                <a:latin typeface="Aharoni"/>
                <a:ea typeface="+mj-ea"/>
                <a:cs typeface="+mj-cs"/>
              </a:rPr>
              <a:t>Estimated Total Monthly Drug Cost -</a:t>
            </a:r>
            <a:endParaRPr lang="en-US" dirty="0"/>
          </a:p>
          <a:p>
            <a:pPr marL="0" indent="0">
              <a:buNone/>
            </a:pPr>
            <a:r>
              <a:rPr lang="en-US" sz="2400" dirty="0"/>
              <a:t>This section estimates how much you will spend on drugs each month in this plan at each pharmacy included in results. </a:t>
            </a:r>
          </a:p>
          <a:p>
            <a:pPr marL="0" indent="0">
              <a:buNone/>
            </a:pPr>
            <a:r>
              <a:rPr lang="en-US" sz="2400" dirty="0"/>
              <a:t>*Mail order pharmacy is for a 3-month supply. </a:t>
            </a:r>
          </a:p>
          <a:p>
            <a:pPr marL="0" indent="0">
              <a:buNone/>
            </a:pPr>
            <a:endParaRPr lang="en-US" sz="2400" b="1" dirty="0"/>
          </a:p>
          <a:p>
            <a:pPr marL="0" indent="0">
              <a:buNone/>
            </a:pPr>
            <a:r>
              <a:rPr lang="en-US" sz="2400" b="1" dirty="0"/>
              <a:t>NOTE: Please note that the Plan Finder is an estimate on currently listed drugs and drug costs can change at any time. </a:t>
            </a:r>
            <a:r>
              <a:rPr lang="en-US" sz="2400" dirty="0"/>
              <a:t>Estimates may also change if your doctor adds or removes drugs. </a:t>
            </a:r>
          </a:p>
        </p:txBody>
      </p:sp>
      <p:sp>
        <p:nvSpPr>
          <p:cNvPr id="4" name="Slide Number Placeholder 3">
            <a:extLst>
              <a:ext uri="{FF2B5EF4-FFF2-40B4-BE49-F238E27FC236}">
                <a16:creationId xmlns:a16="http://schemas.microsoft.com/office/drawing/2014/main" id="{BCFA6783-3401-B3A0-A417-AD79885BE4AE}"/>
              </a:ext>
            </a:extLst>
          </p:cNvPr>
          <p:cNvSpPr>
            <a:spLocks noGrp="1"/>
          </p:cNvSpPr>
          <p:nvPr>
            <p:ph type="sldNum" sz="quarter" idx="12"/>
          </p:nvPr>
        </p:nvSpPr>
        <p:spPr/>
        <p:txBody>
          <a:bodyPr/>
          <a:lstStyle/>
          <a:p>
            <a:fld id="{CB1E4CB7-CB13-4810-BF18-BE31AFC64F93}" type="slidenum">
              <a:rPr lang="en-US" smtClean="0"/>
              <a:t>6</a:t>
            </a:fld>
            <a:endParaRPr lang="en-US"/>
          </a:p>
        </p:txBody>
      </p:sp>
      <p:sp>
        <p:nvSpPr>
          <p:cNvPr id="2" name="TextBox 1">
            <a:extLst>
              <a:ext uri="{FF2B5EF4-FFF2-40B4-BE49-F238E27FC236}">
                <a16:creationId xmlns:a16="http://schemas.microsoft.com/office/drawing/2014/main" id="{E7D85F06-87E1-1883-9335-075E456997EE}"/>
              </a:ext>
            </a:extLst>
          </p:cNvPr>
          <p:cNvSpPr txBox="1"/>
          <p:nvPr/>
        </p:nvSpPr>
        <p:spPr>
          <a:xfrm>
            <a:off x="754603" y="97055"/>
            <a:ext cx="10919534" cy="692497"/>
          </a:xfrm>
          <a:prstGeom prst="rect">
            <a:avLst/>
          </a:prstGeom>
          <a:noFill/>
        </p:spPr>
        <p:txBody>
          <a:bodyPr wrap="square" rtlCol="0">
            <a:spAutoFit/>
          </a:bodyPr>
          <a:lstStyle/>
          <a:p>
            <a:pPr algn="ctr"/>
            <a:r>
              <a:rPr kumimoji="0" lang="en-US" sz="3900" b="0" i="0" u="none" strike="noStrike" kern="1200" cap="none" spc="-50" normalizeH="0" baseline="0" noProof="0" dirty="0">
                <a:ln>
                  <a:noFill/>
                </a:ln>
                <a:solidFill>
                  <a:schemeClr val="bg1"/>
                </a:solidFill>
                <a:effectLst/>
                <a:uLnTx/>
                <a:uFillTx/>
                <a:latin typeface="Aharoni"/>
                <a:ea typeface="+mn-ea"/>
                <a:cs typeface="+mn-cs"/>
              </a:rPr>
              <a:t>Estimated Total Monthly Drug Cost</a:t>
            </a:r>
            <a:endParaRPr lang="en-US" dirty="0">
              <a:solidFill>
                <a:schemeClr val="bg1"/>
              </a:solidFill>
            </a:endParaRPr>
          </a:p>
        </p:txBody>
      </p:sp>
      <p:pic>
        <p:nvPicPr>
          <p:cNvPr id="6" name="Picture 5">
            <a:extLst>
              <a:ext uri="{FF2B5EF4-FFF2-40B4-BE49-F238E27FC236}">
                <a16:creationId xmlns:a16="http://schemas.microsoft.com/office/drawing/2014/main" id="{A4E24E87-C811-FC30-4729-C7EA8E8C8AEF}"/>
              </a:ext>
            </a:extLst>
          </p:cNvPr>
          <p:cNvPicPr>
            <a:picLocks noChangeAspect="1"/>
          </p:cNvPicPr>
          <p:nvPr/>
        </p:nvPicPr>
        <p:blipFill>
          <a:blip r:embed="rId2"/>
          <a:stretch>
            <a:fillRect/>
          </a:stretch>
        </p:blipFill>
        <p:spPr>
          <a:xfrm>
            <a:off x="349388" y="1075321"/>
            <a:ext cx="5764168" cy="5422118"/>
          </a:xfrm>
          <a:prstGeom prst="rect">
            <a:avLst/>
          </a:prstGeom>
          <a:ln w="12700">
            <a:solidFill>
              <a:schemeClr val="tx1"/>
            </a:solidFill>
          </a:ln>
          <a:effectLst>
            <a:outerShdw blurRad="50800" dist="38100" dir="2700000" algn="tl" rotWithShape="0">
              <a:prstClr val="black">
                <a:alpha val="40000"/>
              </a:prstClr>
            </a:outerShdw>
          </a:effectLst>
        </p:spPr>
      </p:pic>
      <p:sp>
        <p:nvSpPr>
          <p:cNvPr id="7" name="Flowchart: Connector 6">
            <a:extLst>
              <a:ext uri="{FF2B5EF4-FFF2-40B4-BE49-F238E27FC236}">
                <a16:creationId xmlns:a16="http://schemas.microsoft.com/office/drawing/2014/main" id="{A04C0607-45B6-1DBD-EC1A-EA5E8A68C7FC}"/>
              </a:ext>
            </a:extLst>
          </p:cNvPr>
          <p:cNvSpPr/>
          <p:nvPr/>
        </p:nvSpPr>
        <p:spPr>
          <a:xfrm>
            <a:off x="6337693" y="1075321"/>
            <a:ext cx="649033" cy="567890"/>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dirty="0">
                <a:latin typeface="Arial Black" panose="020B0A04020102020204" pitchFamily="34" charset="0"/>
              </a:rPr>
              <a:t>12</a:t>
            </a:r>
          </a:p>
        </p:txBody>
      </p:sp>
      <p:sp>
        <p:nvSpPr>
          <p:cNvPr id="8" name="Flowchart: Connector 7">
            <a:extLst>
              <a:ext uri="{FF2B5EF4-FFF2-40B4-BE49-F238E27FC236}">
                <a16:creationId xmlns:a16="http://schemas.microsoft.com/office/drawing/2014/main" id="{EA10C539-3DA0-1C38-A112-7902EEBBBA52}"/>
              </a:ext>
            </a:extLst>
          </p:cNvPr>
          <p:cNvSpPr/>
          <p:nvPr/>
        </p:nvSpPr>
        <p:spPr>
          <a:xfrm>
            <a:off x="483386" y="1359266"/>
            <a:ext cx="649033" cy="567890"/>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dirty="0">
                <a:latin typeface="Arial Black" panose="020B0A04020102020204" pitchFamily="34" charset="0"/>
              </a:rPr>
              <a:t>12</a:t>
            </a:r>
          </a:p>
        </p:txBody>
      </p:sp>
    </p:spTree>
    <p:extLst>
      <p:ext uri="{BB962C8B-B14F-4D97-AF65-F5344CB8AC3E}">
        <p14:creationId xmlns:p14="http://schemas.microsoft.com/office/powerpoint/2010/main" val="188868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369C07-A3E2-25D2-7FA9-055CFD8897D2}"/>
              </a:ext>
            </a:extLst>
          </p:cNvPr>
          <p:cNvSpPr>
            <a:spLocks noGrp="1"/>
          </p:cNvSpPr>
          <p:nvPr>
            <p:ph idx="1"/>
          </p:nvPr>
        </p:nvSpPr>
        <p:spPr>
          <a:xfrm>
            <a:off x="6854391" y="1440037"/>
            <a:ext cx="5337609" cy="4838839"/>
          </a:xfrm>
        </p:spPr>
        <p:txBody>
          <a:bodyPr>
            <a:normAutofit fontScale="85000" lnSpcReduction="10000"/>
          </a:bodyPr>
          <a:lstStyle/>
          <a:p>
            <a:pPr marL="0" indent="0">
              <a:buNone/>
            </a:pPr>
            <a:endParaRPr lang="en-US" sz="2400" dirty="0"/>
          </a:p>
          <a:p>
            <a:pPr marL="0" indent="0">
              <a:buNone/>
            </a:pPr>
            <a:r>
              <a:rPr lang="en-US" sz="2400" b="1" u="sng" dirty="0"/>
              <a:t>Example of an Out-of-Network Pharmacy</a:t>
            </a:r>
            <a:r>
              <a:rPr lang="en-US" sz="2400" b="1" dirty="0"/>
              <a:t>:</a:t>
            </a:r>
            <a:r>
              <a:rPr lang="en-US" sz="2400" dirty="0"/>
              <a:t> </a:t>
            </a:r>
          </a:p>
          <a:p>
            <a:pPr marL="0" indent="0">
              <a:buNone/>
            </a:pPr>
            <a:r>
              <a:rPr lang="en-US" sz="2400" dirty="0"/>
              <a:t>In this example you can see </a:t>
            </a:r>
            <a:r>
              <a:rPr lang="en-US" sz="2400" u="sng" dirty="0"/>
              <a:t>that the cost of each drug is the same in every column</a:t>
            </a:r>
            <a:r>
              <a:rPr lang="en-US" sz="2400" dirty="0"/>
              <a:t>. This means the pharmacy is Out of Network and the plan is not helping pay for these drugs at all. </a:t>
            </a:r>
          </a:p>
          <a:p>
            <a:pPr marL="0" indent="0">
              <a:buNone/>
            </a:pPr>
            <a:endParaRPr lang="en-US" sz="2400" dirty="0"/>
          </a:p>
          <a:p>
            <a:pPr marL="0" indent="0">
              <a:buNone/>
            </a:pPr>
            <a:r>
              <a:rPr lang="en-US" sz="2400" b="1" u="sng" dirty="0"/>
              <a:t>When you see this… DO NOT use this plan at that pharmacy!</a:t>
            </a:r>
          </a:p>
          <a:p>
            <a:pPr marL="0" indent="0">
              <a:buNone/>
            </a:pPr>
            <a:endParaRPr lang="en-US" sz="2400" dirty="0"/>
          </a:p>
          <a:p>
            <a:pPr marL="0" indent="0">
              <a:buNone/>
            </a:pPr>
            <a:r>
              <a:rPr lang="en-US" sz="2400" b="1" u="sng" dirty="0"/>
              <a:t>Note: </a:t>
            </a:r>
            <a:r>
              <a:rPr lang="en-US" sz="2400" dirty="0"/>
              <a:t>Yellow box also highlights that you would pay full price unless you chose an in-network pharmacy to get the lowest costs. </a:t>
            </a:r>
          </a:p>
          <a:p>
            <a:pPr marL="0" indent="0">
              <a:buNone/>
            </a:pPr>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0739FB8C-D94B-D493-269C-899DC2CC60D8}"/>
              </a:ext>
            </a:extLst>
          </p:cNvPr>
          <p:cNvSpPr>
            <a:spLocks noGrp="1"/>
          </p:cNvSpPr>
          <p:nvPr>
            <p:ph type="sldNum" sz="quarter" idx="12"/>
          </p:nvPr>
        </p:nvSpPr>
        <p:spPr/>
        <p:txBody>
          <a:bodyPr/>
          <a:lstStyle/>
          <a:p>
            <a:fld id="{CB1E4CB7-CB13-4810-BF18-BE31AFC64F93}" type="slidenum">
              <a:rPr lang="en-US" smtClean="0"/>
              <a:t>7</a:t>
            </a:fld>
            <a:endParaRPr lang="en-US"/>
          </a:p>
        </p:txBody>
      </p:sp>
      <p:sp>
        <p:nvSpPr>
          <p:cNvPr id="2" name="TextBox 1">
            <a:extLst>
              <a:ext uri="{FF2B5EF4-FFF2-40B4-BE49-F238E27FC236}">
                <a16:creationId xmlns:a16="http://schemas.microsoft.com/office/drawing/2014/main" id="{C1A6AF22-661A-EF12-2564-46E15B7B2F2D}"/>
              </a:ext>
            </a:extLst>
          </p:cNvPr>
          <p:cNvSpPr txBox="1"/>
          <p:nvPr/>
        </p:nvSpPr>
        <p:spPr>
          <a:xfrm>
            <a:off x="763480" y="62144"/>
            <a:ext cx="10821879" cy="707886"/>
          </a:xfrm>
          <a:prstGeom prst="rect">
            <a:avLst/>
          </a:prstGeom>
          <a:noFill/>
        </p:spPr>
        <p:txBody>
          <a:bodyPr wrap="square" rtlCol="0">
            <a:spAutoFit/>
          </a:bodyPr>
          <a:lstStyle/>
          <a:p>
            <a:pPr algn="ctr"/>
            <a:r>
              <a:rPr kumimoji="0" lang="en-US" sz="4000" b="0" i="0" u="none" strike="noStrike" kern="1200" cap="none" spc="-50" normalizeH="0" baseline="0" noProof="0" dirty="0">
                <a:ln>
                  <a:noFill/>
                </a:ln>
                <a:solidFill>
                  <a:schemeClr val="bg1"/>
                </a:solidFill>
                <a:effectLst/>
                <a:uLnTx/>
                <a:uFillTx/>
                <a:latin typeface="Aharoni"/>
                <a:ea typeface="+mj-ea"/>
                <a:cs typeface="+mj-cs"/>
              </a:rPr>
              <a:t>Pharmacy Details</a:t>
            </a:r>
            <a:endParaRPr lang="en-US" sz="4000" dirty="0">
              <a:solidFill>
                <a:schemeClr val="bg1"/>
              </a:solidFill>
            </a:endParaRPr>
          </a:p>
        </p:txBody>
      </p:sp>
      <p:pic>
        <p:nvPicPr>
          <p:cNvPr id="6" name="Picture 5">
            <a:extLst>
              <a:ext uri="{FF2B5EF4-FFF2-40B4-BE49-F238E27FC236}">
                <a16:creationId xmlns:a16="http://schemas.microsoft.com/office/drawing/2014/main" id="{4026F9E0-3EA5-5546-90A7-8CEFFDB4FE44}"/>
              </a:ext>
            </a:extLst>
          </p:cNvPr>
          <p:cNvPicPr>
            <a:picLocks noChangeAspect="1"/>
          </p:cNvPicPr>
          <p:nvPr/>
        </p:nvPicPr>
        <p:blipFill>
          <a:blip r:embed="rId2"/>
          <a:stretch>
            <a:fillRect/>
          </a:stretch>
        </p:blipFill>
        <p:spPr>
          <a:xfrm>
            <a:off x="214008" y="1993240"/>
            <a:ext cx="6174497" cy="4373317"/>
          </a:xfrm>
          <a:prstGeom prst="rect">
            <a:avLst/>
          </a:prstGeom>
          <a:ln w="12700">
            <a:solidFill>
              <a:schemeClr val="tx1"/>
            </a:solidFill>
          </a:ln>
          <a:effectLst>
            <a:outerShdw blurRad="50800" dist="38100" dir="2700000" algn="tl" rotWithShape="0">
              <a:prstClr val="black">
                <a:alpha val="40000"/>
              </a:prstClr>
            </a:outerShdw>
          </a:effectLst>
        </p:spPr>
      </p:pic>
      <p:sp>
        <p:nvSpPr>
          <p:cNvPr id="7" name="Flowchart: Connector 6">
            <a:extLst>
              <a:ext uri="{FF2B5EF4-FFF2-40B4-BE49-F238E27FC236}">
                <a16:creationId xmlns:a16="http://schemas.microsoft.com/office/drawing/2014/main" id="{DB2CB180-98BA-7800-3A02-7F9F5A758FA9}"/>
              </a:ext>
            </a:extLst>
          </p:cNvPr>
          <p:cNvSpPr/>
          <p:nvPr/>
        </p:nvSpPr>
        <p:spPr>
          <a:xfrm>
            <a:off x="6268224" y="1754886"/>
            <a:ext cx="654345" cy="553204"/>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Nova" panose="020B0504020202020204" pitchFamily="34" charset="0"/>
              </a:rPr>
              <a:t>13</a:t>
            </a:r>
          </a:p>
        </p:txBody>
      </p:sp>
      <p:sp>
        <p:nvSpPr>
          <p:cNvPr id="8" name="Flowchart: Connector 7">
            <a:extLst>
              <a:ext uri="{FF2B5EF4-FFF2-40B4-BE49-F238E27FC236}">
                <a16:creationId xmlns:a16="http://schemas.microsoft.com/office/drawing/2014/main" id="{B2DC13BA-667C-5FEB-E60D-7BA19872A4FA}"/>
              </a:ext>
            </a:extLst>
          </p:cNvPr>
          <p:cNvSpPr/>
          <p:nvPr/>
        </p:nvSpPr>
        <p:spPr>
          <a:xfrm>
            <a:off x="187549" y="1469886"/>
            <a:ext cx="654345" cy="553203"/>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Nova" panose="020B0504020202020204" pitchFamily="34" charset="0"/>
              </a:rPr>
              <a:t>13</a:t>
            </a:r>
          </a:p>
        </p:txBody>
      </p:sp>
      <p:sp>
        <p:nvSpPr>
          <p:cNvPr id="9" name="Oval 8">
            <a:extLst>
              <a:ext uri="{FF2B5EF4-FFF2-40B4-BE49-F238E27FC236}">
                <a16:creationId xmlns:a16="http://schemas.microsoft.com/office/drawing/2014/main" id="{482E8CE9-4A8B-DFC6-6FE7-B63826AFEEEC}"/>
              </a:ext>
            </a:extLst>
          </p:cNvPr>
          <p:cNvSpPr/>
          <p:nvPr/>
        </p:nvSpPr>
        <p:spPr>
          <a:xfrm>
            <a:off x="187549" y="1947205"/>
            <a:ext cx="2653479" cy="553203"/>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 name="TextBox 9">
            <a:extLst>
              <a:ext uri="{FF2B5EF4-FFF2-40B4-BE49-F238E27FC236}">
                <a16:creationId xmlns:a16="http://schemas.microsoft.com/office/drawing/2014/main" id="{03519AE3-EAF9-E36C-83A8-50C4A907E649}"/>
              </a:ext>
            </a:extLst>
          </p:cNvPr>
          <p:cNvSpPr txBox="1"/>
          <p:nvPr/>
        </p:nvSpPr>
        <p:spPr>
          <a:xfrm>
            <a:off x="1491096" y="884780"/>
            <a:ext cx="9209807" cy="769441"/>
          </a:xfrm>
          <a:prstGeom prst="rect">
            <a:avLst/>
          </a:prstGeom>
          <a:noFill/>
          <a:ln>
            <a:solidFill>
              <a:srgbClr val="FFFF00"/>
            </a:solidFill>
            <a:extLst>
              <a:ext uri="{C807C97D-BFC1-408E-A445-0C87EB9F89A2}">
                <ask:lineSketchStyleProps xmlns:ask="http://schemas.microsoft.com/office/drawing/2018/sketchyshapes">
                  <ask:type>
                    <ask:lineSketchNone/>
                  </ask:type>
                </ask:lineSketchStyleProps>
              </a:ext>
            </a:extLst>
          </a:ln>
          <a:effectLst>
            <a:glow rad="101600">
              <a:srgbClr val="FFFF00">
                <a:alpha val="60000"/>
              </a:srgbClr>
            </a:glow>
          </a:effectLst>
        </p:spPr>
        <p:txBody>
          <a:bodyPr wrap="square" rtlCol="0">
            <a:spAutoFit/>
          </a:bodyPr>
          <a:lstStyle/>
          <a:p>
            <a:pPr marL="0" indent="0" algn="ctr">
              <a:buNone/>
            </a:pPr>
            <a:r>
              <a:rPr lang="en-US" sz="2200" dirty="0"/>
              <a:t>Next you will see estimated cost breakdowns for each pharmacy selected for comparison. Each pharmacy has </a:t>
            </a:r>
            <a:r>
              <a:rPr lang="en-US" sz="2200" b="1" dirty="0"/>
              <a:t>+</a:t>
            </a:r>
            <a:r>
              <a:rPr lang="en-US" sz="2200" dirty="0"/>
              <a:t> before the name. </a:t>
            </a:r>
          </a:p>
        </p:txBody>
      </p:sp>
    </p:spTree>
    <p:extLst>
      <p:ext uri="{BB962C8B-B14F-4D97-AF65-F5344CB8AC3E}">
        <p14:creationId xmlns:p14="http://schemas.microsoft.com/office/powerpoint/2010/main" val="38451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369C07-A3E2-25D2-7FA9-055CFD8897D2}"/>
              </a:ext>
            </a:extLst>
          </p:cNvPr>
          <p:cNvSpPr>
            <a:spLocks noGrp="1"/>
          </p:cNvSpPr>
          <p:nvPr>
            <p:ph idx="1"/>
          </p:nvPr>
        </p:nvSpPr>
        <p:spPr>
          <a:xfrm>
            <a:off x="7306619" y="918236"/>
            <a:ext cx="4676536" cy="5326328"/>
          </a:xfrm>
        </p:spPr>
        <p:txBody>
          <a:bodyPr>
            <a:normAutofit fontScale="92500" lnSpcReduction="10000"/>
          </a:bodyPr>
          <a:lstStyle/>
          <a:p>
            <a:pPr marL="0" indent="0">
              <a:buNone/>
            </a:pPr>
            <a:r>
              <a:rPr kumimoji="0" lang="en-US" sz="2400" b="1" i="0" u="none" strike="noStrike" kern="1200" cap="none" spc="-50" normalizeH="0" baseline="0" noProof="0" dirty="0">
                <a:ln>
                  <a:noFill/>
                </a:ln>
                <a:solidFill>
                  <a:srgbClr val="000000"/>
                </a:solidFill>
                <a:effectLst/>
                <a:uLnTx/>
                <a:uFillTx/>
                <a:ea typeface="+mj-ea"/>
                <a:cs typeface="+mj-cs"/>
              </a:rPr>
              <a:t>Example of a </a:t>
            </a:r>
            <a:r>
              <a:rPr kumimoji="0" lang="en-US" sz="2400" b="1" i="0" u="sng" strike="noStrike" kern="1200" cap="none" spc="-50" normalizeH="0" baseline="0" noProof="0" dirty="0">
                <a:ln>
                  <a:noFill/>
                </a:ln>
                <a:solidFill>
                  <a:srgbClr val="000000"/>
                </a:solidFill>
                <a:effectLst/>
                <a:uLnTx/>
                <a:uFillTx/>
                <a:ea typeface="+mj-ea"/>
                <a:cs typeface="+mj-cs"/>
              </a:rPr>
              <a:t>Standard</a:t>
            </a:r>
            <a:r>
              <a:rPr kumimoji="0" lang="en-US" sz="2400" b="1" i="0" u="none" strike="noStrike" kern="1200" cap="none" spc="-50" normalizeH="0" baseline="0" noProof="0" dirty="0">
                <a:ln>
                  <a:noFill/>
                </a:ln>
                <a:solidFill>
                  <a:srgbClr val="000000"/>
                </a:solidFill>
                <a:effectLst/>
                <a:uLnTx/>
                <a:uFillTx/>
                <a:ea typeface="+mj-ea"/>
                <a:cs typeface="+mj-cs"/>
              </a:rPr>
              <a:t> in-network pharmacy: </a:t>
            </a:r>
            <a:r>
              <a:rPr lang="en-US" sz="2000" spc="-50" dirty="0">
                <a:solidFill>
                  <a:srgbClr val="000000"/>
                </a:solidFill>
                <a:ea typeface="+mj-ea"/>
                <a:cs typeface="+mj-cs"/>
              </a:rPr>
              <a:t>You will notice that d</a:t>
            </a:r>
            <a:r>
              <a:rPr lang="en-US" sz="2000" dirty="0"/>
              <a:t>rug pricing is usually higher at a standard pharmacy than a preferred pharmacy.</a:t>
            </a:r>
          </a:p>
          <a:p>
            <a:pPr marL="0" indent="0">
              <a:buNone/>
            </a:pPr>
            <a:endParaRPr lang="en-US" sz="2000" dirty="0"/>
          </a:p>
          <a:p>
            <a:pPr marL="0" indent="0">
              <a:buNone/>
            </a:pPr>
            <a:r>
              <a:rPr lang="en-US" sz="2400" dirty="0"/>
              <a:t>These pharmacy charts provide drug cost details at each phase of Part D coverage phases. </a:t>
            </a:r>
          </a:p>
          <a:p>
            <a:pPr>
              <a:buFont typeface="Wingdings" panose="05000000000000000000" pitchFamily="2" charset="2"/>
              <a:buChar char="v"/>
            </a:pPr>
            <a:r>
              <a:rPr lang="en-US" sz="2000" dirty="0"/>
              <a:t>Deductible phase</a:t>
            </a:r>
          </a:p>
          <a:p>
            <a:pPr>
              <a:buFont typeface="Wingdings" panose="05000000000000000000" pitchFamily="2" charset="2"/>
              <a:buChar char="v"/>
            </a:pPr>
            <a:r>
              <a:rPr lang="en-US" sz="2000" dirty="0"/>
              <a:t>Initial coverage Level (Copay) phase (“Cost after deductible”)</a:t>
            </a:r>
          </a:p>
          <a:p>
            <a:pPr>
              <a:buFont typeface="Wingdings" panose="05000000000000000000" pitchFamily="2" charset="2"/>
              <a:buChar char="v"/>
            </a:pPr>
            <a:r>
              <a:rPr lang="en-US" sz="2000" dirty="0"/>
              <a:t>Coverage Gap (Donut Hole) phase</a:t>
            </a:r>
          </a:p>
          <a:p>
            <a:pPr>
              <a:buFont typeface="Wingdings" panose="05000000000000000000" pitchFamily="2" charset="2"/>
              <a:buChar char="v"/>
            </a:pPr>
            <a:r>
              <a:rPr lang="en-US" sz="2000" dirty="0"/>
              <a:t>Catastrophic Coverage phase</a:t>
            </a:r>
          </a:p>
          <a:p>
            <a:pPr marL="0" indent="0" algn="ctr">
              <a:buNone/>
            </a:pPr>
            <a:r>
              <a:rPr lang="en-US" sz="2000" b="1" dirty="0"/>
              <a:t>*Coverage phase descriptions on next page* </a:t>
            </a:r>
          </a:p>
          <a:p>
            <a:pPr marL="0" indent="0">
              <a:buNone/>
            </a:pPr>
            <a:endParaRPr lang="en-US" dirty="0"/>
          </a:p>
        </p:txBody>
      </p:sp>
      <p:sp>
        <p:nvSpPr>
          <p:cNvPr id="4" name="Slide Number Placeholder 3">
            <a:extLst>
              <a:ext uri="{FF2B5EF4-FFF2-40B4-BE49-F238E27FC236}">
                <a16:creationId xmlns:a16="http://schemas.microsoft.com/office/drawing/2014/main" id="{B76170F3-51AD-DAA4-E581-57E1A2DC1B46}"/>
              </a:ext>
            </a:extLst>
          </p:cNvPr>
          <p:cNvSpPr>
            <a:spLocks noGrp="1"/>
          </p:cNvSpPr>
          <p:nvPr>
            <p:ph type="sldNum" sz="quarter" idx="12"/>
          </p:nvPr>
        </p:nvSpPr>
        <p:spPr/>
        <p:txBody>
          <a:bodyPr/>
          <a:lstStyle/>
          <a:p>
            <a:fld id="{CB1E4CB7-CB13-4810-BF18-BE31AFC64F93}" type="slidenum">
              <a:rPr lang="en-US" smtClean="0"/>
              <a:t>8</a:t>
            </a:fld>
            <a:endParaRPr lang="en-US"/>
          </a:p>
        </p:txBody>
      </p:sp>
      <p:sp>
        <p:nvSpPr>
          <p:cNvPr id="2" name="TextBox 1">
            <a:extLst>
              <a:ext uri="{FF2B5EF4-FFF2-40B4-BE49-F238E27FC236}">
                <a16:creationId xmlns:a16="http://schemas.microsoft.com/office/drawing/2014/main" id="{C9EF72D6-BD4F-46E3-1C26-2D740AD94082}"/>
              </a:ext>
            </a:extLst>
          </p:cNvPr>
          <p:cNvSpPr txBox="1"/>
          <p:nvPr/>
        </p:nvSpPr>
        <p:spPr>
          <a:xfrm>
            <a:off x="763480" y="54114"/>
            <a:ext cx="10821879" cy="707886"/>
          </a:xfrm>
          <a:prstGeom prst="rect">
            <a:avLst/>
          </a:prstGeom>
          <a:noFill/>
        </p:spPr>
        <p:txBody>
          <a:bodyPr wrap="square" rtlCol="0">
            <a:spAutoFit/>
          </a:bodyPr>
          <a:lstStyle/>
          <a:p>
            <a:pPr algn="ctr"/>
            <a:r>
              <a:rPr kumimoji="0" lang="en-US" sz="4000" b="0" i="0" u="none" strike="noStrike" kern="1200" cap="none" spc="-50" normalizeH="0" baseline="0" noProof="0" dirty="0">
                <a:ln>
                  <a:noFill/>
                </a:ln>
                <a:solidFill>
                  <a:schemeClr val="bg1"/>
                </a:solidFill>
                <a:effectLst/>
                <a:uLnTx/>
                <a:uFillTx/>
                <a:latin typeface="Aharoni"/>
                <a:ea typeface="+mj-ea"/>
                <a:cs typeface="+mj-cs"/>
              </a:rPr>
              <a:t>Pharmacy Details</a:t>
            </a:r>
            <a:endParaRPr lang="en-US" sz="4000" dirty="0">
              <a:solidFill>
                <a:schemeClr val="bg1"/>
              </a:solidFill>
            </a:endParaRPr>
          </a:p>
        </p:txBody>
      </p:sp>
      <p:pic>
        <p:nvPicPr>
          <p:cNvPr id="6" name="Picture 5">
            <a:extLst>
              <a:ext uri="{FF2B5EF4-FFF2-40B4-BE49-F238E27FC236}">
                <a16:creationId xmlns:a16="http://schemas.microsoft.com/office/drawing/2014/main" id="{A067CE2E-93AD-3BDC-02A6-6DA4CF23E252}"/>
              </a:ext>
            </a:extLst>
          </p:cNvPr>
          <p:cNvPicPr>
            <a:picLocks noChangeAspect="1"/>
          </p:cNvPicPr>
          <p:nvPr/>
        </p:nvPicPr>
        <p:blipFill>
          <a:blip r:embed="rId2"/>
          <a:stretch>
            <a:fillRect/>
          </a:stretch>
        </p:blipFill>
        <p:spPr>
          <a:xfrm>
            <a:off x="216392" y="1714318"/>
            <a:ext cx="6873836" cy="4191363"/>
          </a:xfrm>
          <a:prstGeom prst="rect">
            <a:avLst/>
          </a:prstGeom>
          <a:ln w="12700">
            <a:solidFill>
              <a:schemeClr val="tx1"/>
            </a:solidFill>
          </a:ln>
          <a:effectLst>
            <a:outerShdw blurRad="50800" dist="38100" dir="2700000" algn="tl" rotWithShape="0">
              <a:prstClr val="black">
                <a:alpha val="40000"/>
              </a:prstClr>
            </a:outerShdw>
          </a:effectLst>
        </p:spPr>
      </p:pic>
      <p:sp>
        <p:nvSpPr>
          <p:cNvPr id="7" name="Right Brace 6">
            <a:extLst>
              <a:ext uri="{FF2B5EF4-FFF2-40B4-BE49-F238E27FC236}">
                <a16:creationId xmlns:a16="http://schemas.microsoft.com/office/drawing/2014/main" id="{9FF3A48E-49EC-0A2B-0C05-90B482BC0B0D}"/>
              </a:ext>
            </a:extLst>
          </p:cNvPr>
          <p:cNvSpPr/>
          <p:nvPr/>
        </p:nvSpPr>
        <p:spPr>
          <a:xfrm rot="16200000">
            <a:off x="4531438" y="-122658"/>
            <a:ext cx="707886" cy="416814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Flowchart: Connector 7">
            <a:extLst>
              <a:ext uri="{FF2B5EF4-FFF2-40B4-BE49-F238E27FC236}">
                <a16:creationId xmlns:a16="http://schemas.microsoft.com/office/drawing/2014/main" id="{1E088134-6BB6-7699-5FED-1ADE6C0A36AB}"/>
              </a:ext>
            </a:extLst>
          </p:cNvPr>
          <p:cNvSpPr/>
          <p:nvPr/>
        </p:nvSpPr>
        <p:spPr>
          <a:xfrm>
            <a:off x="6775071" y="2583167"/>
            <a:ext cx="630314" cy="494190"/>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Nova" panose="020B0504020202020204" pitchFamily="34" charset="0"/>
              </a:rPr>
              <a:t>14</a:t>
            </a:r>
          </a:p>
        </p:txBody>
      </p:sp>
      <p:sp>
        <p:nvSpPr>
          <p:cNvPr id="9" name="Flowchart: Connector 8">
            <a:extLst>
              <a:ext uri="{FF2B5EF4-FFF2-40B4-BE49-F238E27FC236}">
                <a16:creationId xmlns:a16="http://schemas.microsoft.com/office/drawing/2014/main" id="{D1A38DFE-9673-3DF7-9D2C-CF42DDB8CEFB}"/>
              </a:ext>
            </a:extLst>
          </p:cNvPr>
          <p:cNvSpPr/>
          <p:nvPr/>
        </p:nvSpPr>
        <p:spPr>
          <a:xfrm>
            <a:off x="4592013" y="1113280"/>
            <a:ext cx="630314" cy="494190"/>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b="1" dirty="0">
                <a:latin typeface="Arial Nova" panose="020B0504020202020204" pitchFamily="34" charset="0"/>
              </a:rPr>
              <a:t>14</a:t>
            </a:r>
          </a:p>
        </p:txBody>
      </p:sp>
    </p:spTree>
    <p:extLst>
      <p:ext uri="{BB962C8B-B14F-4D97-AF65-F5344CB8AC3E}">
        <p14:creationId xmlns:p14="http://schemas.microsoft.com/office/powerpoint/2010/main" val="85296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369C07-A3E2-25D2-7FA9-055CFD8897D2}"/>
              </a:ext>
            </a:extLst>
          </p:cNvPr>
          <p:cNvSpPr>
            <a:spLocks noGrp="1"/>
          </p:cNvSpPr>
          <p:nvPr>
            <p:ph idx="1"/>
          </p:nvPr>
        </p:nvSpPr>
        <p:spPr>
          <a:xfrm>
            <a:off x="443883" y="847150"/>
            <a:ext cx="11357177" cy="5615794"/>
          </a:xfrm>
        </p:spPr>
        <p:txBody>
          <a:bodyPr>
            <a:normAutofit fontScale="77500" lnSpcReduction="20000"/>
          </a:bodyPr>
          <a:lstStyle/>
          <a:p>
            <a:pPr marL="0" indent="0">
              <a:buNone/>
            </a:pPr>
            <a:r>
              <a:rPr lang="en-US" b="1" u="sng" dirty="0"/>
              <a:t>Retail Cost:</a:t>
            </a:r>
          </a:p>
          <a:p>
            <a:pPr marL="0" indent="0">
              <a:buNone/>
            </a:pPr>
            <a:r>
              <a:rPr lang="en-US" dirty="0"/>
              <a:t>This is a negotiated price between this plan and this pharmacy. This number will be different on a different plan or at a different pharmacy.</a:t>
            </a:r>
          </a:p>
          <a:p>
            <a:pPr marL="0" indent="0">
              <a:buNone/>
            </a:pPr>
            <a:r>
              <a:rPr lang="en-US" b="1" u="sng" dirty="0"/>
              <a:t>Cost before Deductible:</a:t>
            </a:r>
          </a:p>
          <a:p>
            <a:pPr marL="0" indent="0">
              <a:buNone/>
            </a:pPr>
            <a:r>
              <a:rPr lang="en-US" dirty="0"/>
              <a:t>(Deductible) This is the price you pay for your drugs at the pharmacy until you have paid out the deductible amount. Don’t worry if the total at the bottom of this column is more than the deductible. You move to the next phase once you have met the deductible.</a:t>
            </a:r>
          </a:p>
          <a:p>
            <a:pPr marL="0" indent="0">
              <a:buNone/>
            </a:pPr>
            <a:r>
              <a:rPr lang="en-US" b="1" u="sng" dirty="0"/>
              <a:t>Cost after deductible: </a:t>
            </a:r>
          </a:p>
          <a:p>
            <a:pPr marL="0" indent="0">
              <a:buNone/>
            </a:pPr>
            <a:r>
              <a:rPr lang="en-US" dirty="0"/>
              <a:t>(Copay/Initial Coverage) these are the copays you pay for each drug after your deductible has been met; Before you reach the coverage gap. Pricing is based on tiering structure set by the plan.</a:t>
            </a:r>
          </a:p>
          <a:p>
            <a:pPr marL="0" indent="0">
              <a:buNone/>
            </a:pPr>
            <a:r>
              <a:rPr lang="en-US" b="1" u="sng" dirty="0"/>
              <a:t>Cost in coverage gap: </a:t>
            </a:r>
          </a:p>
          <a:p>
            <a:pPr marL="0" indent="0">
              <a:buNone/>
            </a:pPr>
            <a:r>
              <a:rPr lang="en-US" dirty="0"/>
              <a:t>(Donut Hole) the prices you pay in this phase should be 25% of the retail cost for your drugs. Sometimes you will see the prices go up in this phase and sometimes you will see them go down. </a:t>
            </a:r>
          </a:p>
          <a:p>
            <a:pPr marL="0" indent="0">
              <a:buNone/>
            </a:pPr>
            <a:r>
              <a:rPr lang="en-US" b="1" u="sng" dirty="0"/>
              <a:t>Cost after coverage gap:</a:t>
            </a:r>
          </a:p>
          <a:p>
            <a:pPr marL="0" indent="0">
              <a:buNone/>
            </a:pPr>
            <a:r>
              <a:rPr lang="en-US" dirty="0"/>
              <a:t>(Catastrophic Coverage) In this phase you will see your copays go to $0. </a:t>
            </a:r>
          </a:p>
          <a:p>
            <a:pPr marL="0" indent="0">
              <a:buNone/>
            </a:pPr>
            <a:endParaRPr lang="en-US" sz="2400" dirty="0"/>
          </a:p>
        </p:txBody>
      </p:sp>
      <p:sp>
        <p:nvSpPr>
          <p:cNvPr id="4" name="Slide Number Placeholder 3">
            <a:extLst>
              <a:ext uri="{FF2B5EF4-FFF2-40B4-BE49-F238E27FC236}">
                <a16:creationId xmlns:a16="http://schemas.microsoft.com/office/drawing/2014/main" id="{E3DE7B87-B150-44A6-513C-06559A825A34}"/>
              </a:ext>
            </a:extLst>
          </p:cNvPr>
          <p:cNvSpPr>
            <a:spLocks noGrp="1"/>
          </p:cNvSpPr>
          <p:nvPr>
            <p:ph type="sldNum" sz="quarter" idx="12"/>
          </p:nvPr>
        </p:nvSpPr>
        <p:spPr/>
        <p:txBody>
          <a:bodyPr/>
          <a:lstStyle/>
          <a:p>
            <a:fld id="{CB1E4CB7-CB13-4810-BF18-BE31AFC64F93}" type="slidenum">
              <a:rPr lang="en-US" smtClean="0"/>
              <a:t>9</a:t>
            </a:fld>
            <a:endParaRPr lang="en-US"/>
          </a:p>
        </p:txBody>
      </p:sp>
      <p:sp>
        <p:nvSpPr>
          <p:cNvPr id="5" name="TextBox 4">
            <a:extLst>
              <a:ext uri="{FF2B5EF4-FFF2-40B4-BE49-F238E27FC236}">
                <a16:creationId xmlns:a16="http://schemas.microsoft.com/office/drawing/2014/main" id="{AEF38D60-A637-AF15-4B08-552FF623F6D9}"/>
              </a:ext>
            </a:extLst>
          </p:cNvPr>
          <p:cNvSpPr txBox="1"/>
          <p:nvPr/>
        </p:nvSpPr>
        <p:spPr>
          <a:xfrm>
            <a:off x="736847" y="131187"/>
            <a:ext cx="11064213" cy="584775"/>
          </a:xfrm>
          <a:prstGeom prst="rect">
            <a:avLst/>
          </a:prstGeom>
          <a:noFill/>
        </p:spPr>
        <p:txBody>
          <a:bodyPr wrap="square">
            <a:spAutoFit/>
          </a:bodyPr>
          <a:lstStyle/>
          <a:p>
            <a:pPr marL="0" indent="0" algn="ctr">
              <a:buNone/>
            </a:pPr>
            <a:r>
              <a:rPr lang="en-US" sz="3200" spc="-50" dirty="0">
                <a:solidFill>
                  <a:schemeClr val="bg1"/>
                </a:solidFill>
                <a:latin typeface="Aharoni"/>
                <a:ea typeface="+mj-ea"/>
                <a:cs typeface="+mj-cs"/>
              </a:rPr>
              <a:t>Descriptions of Coverage Phases</a:t>
            </a:r>
            <a:r>
              <a:rPr kumimoji="0" lang="en-US" sz="3200" b="0" i="0" u="none" strike="noStrike" kern="1200" cap="none" spc="-50" normalizeH="0" baseline="0" noProof="0" dirty="0">
                <a:ln>
                  <a:noFill/>
                </a:ln>
                <a:solidFill>
                  <a:schemeClr val="bg1"/>
                </a:solidFill>
                <a:effectLst/>
                <a:uLnTx/>
                <a:uFillTx/>
                <a:latin typeface="Aharoni"/>
                <a:ea typeface="+mj-ea"/>
                <a:cs typeface="+mj-cs"/>
              </a:rPr>
              <a:t> </a:t>
            </a:r>
            <a:endParaRPr lang="en-US" sz="3200" dirty="0">
              <a:solidFill>
                <a:schemeClr val="bg1"/>
              </a:solidFill>
            </a:endParaRPr>
          </a:p>
        </p:txBody>
      </p:sp>
    </p:spTree>
    <p:extLst>
      <p:ext uri="{BB962C8B-B14F-4D97-AF65-F5344CB8AC3E}">
        <p14:creationId xmlns:p14="http://schemas.microsoft.com/office/powerpoint/2010/main" val="2789872650"/>
      </p:ext>
    </p:extLst>
  </p:cSld>
  <p:clrMapOvr>
    <a:masterClrMapping/>
  </p:clrMapOvr>
</p:sld>
</file>

<file path=ppt/theme/theme1.xml><?xml version="1.0" encoding="utf-8"?>
<a:theme xmlns:a="http://schemas.openxmlformats.org/drawingml/2006/main" name="PrismaticVTI">
  <a:themeElements>
    <a:clrScheme name="AnalogousFromDarkSeedLeftStep">
      <a:dk1>
        <a:srgbClr val="000000"/>
      </a:dk1>
      <a:lt1>
        <a:srgbClr val="FFFFFF"/>
      </a:lt1>
      <a:dk2>
        <a:srgbClr val="181634"/>
      </a:dk2>
      <a:lt2>
        <a:srgbClr val="F0F3F1"/>
      </a:lt2>
      <a:accent1>
        <a:srgbClr val="CD4398"/>
      </a:accent1>
      <a:accent2>
        <a:srgbClr val="B631BB"/>
      </a:accent2>
      <a:accent3>
        <a:srgbClr val="8F43CD"/>
      </a:accent3>
      <a:accent4>
        <a:srgbClr val="4634BC"/>
      </a:accent4>
      <a:accent5>
        <a:srgbClr val="436ACD"/>
      </a:accent5>
      <a:accent6>
        <a:srgbClr val="3192BB"/>
      </a:accent6>
      <a:hlink>
        <a:srgbClr val="3F4EBF"/>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e087664-409d-4c4c-a6b4-7aa01020d6ea}" enabled="0" method="" siteId="{8e087664-409d-4c4c-a6b4-7aa01020d6ea}" removed="1"/>
</clbl:labelList>
</file>

<file path=docProps/app.xml><?xml version="1.0" encoding="utf-8"?>
<Properties xmlns="http://schemas.openxmlformats.org/officeDocument/2006/extended-properties" xmlns:vt="http://schemas.openxmlformats.org/officeDocument/2006/docPropsVTypes">
  <Template>Facet</Template>
  <TotalTime>14757</TotalTime>
  <Words>1394</Words>
  <Application>Microsoft Office PowerPoint</Application>
  <PresentationFormat>Widescreen</PresentationFormat>
  <Paragraphs>138</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Aharoni</vt:lpstr>
      <vt:lpstr>Arial</vt:lpstr>
      <vt:lpstr>Arial Black</vt:lpstr>
      <vt:lpstr>Arial Nova</vt:lpstr>
      <vt:lpstr>Avenir Next LT Pro</vt:lpstr>
      <vt:lpstr>Calibri</vt:lpstr>
      <vt:lpstr>DM Sans</vt:lpstr>
      <vt:lpstr>Wingdings</vt:lpstr>
      <vt:lpstr>PrismaticVTI</vt:lpstr>
      <vt:lpstr>HOW TO  READ YOUR PLAN FINDER RESULTS</vt:lpstr>
      <vt:lpstr>Reviewing the Plan Details</vt:lpstr>
      <vt:lpstr>Pharmacies</vt:lpstr>
      <vt:lpstr>Yearly Drug Costs by Pharmacy</vt:lpstr>
      <vt:lpstr>Estimated Total Drug + Premium 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YOUR PLAN FINDER RESULTS</dc:title>
  <dc:creator>Alyssa Kulpa</dc:creator>
  <cp:lastModifiedBy>Alyssa Kulpa</cp:lastModifiedBy>
  <cp:revision>15</cp:revision>
  <dcterms:created xsi:type="dcterms:W3CDTF">2023-10-16T20:27:49Z</dcterms:created>
  <dcterms:modified xsi:type="dcterms:W3CDTF">2023-11-06T19:12:24Z</dcterms:modified>
</cp:coreProperties>
</file>