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313" r:id="rId3"/>
    <p:sldId id="314" r:id="rId4"/>
    <p:sldId id="319" r:id="rId5"/>
    <p:sldId id="322" r:id="rId6"/>
    <p:sldId id="323" r:id="rId7"/>
    <p:sldId id="324" r:id="rId8"/>
    <p:sldId id="325" r:id="rId9"/>
    <p:sldId id="327" r:id="rId10"/>
    <p:sldId id="328" r:id="rId11"/>
    <p:sldId id="326" r:id="rId12"/>
    <p:sldId id="316" r:id="rId13"/>
    <p:sldId id="317" r:id="rId14"/>
    <p:sldId id="329" r:id="rId15"/>
    <p:sldId id="332" r:id="rId16"/>
    <p:sldId id="333" r:id="rId17"/>
    <p:sldId id="335" r:id="rId18"/>
    <p:sldId id="336" r:id="rId19"/>
    <p:sldId id="334" r:id="rId20"/>
    <p:sldId id="269" r:id="rId21"/>
    <p:sldId id="31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193"/>
    <a:srgbClr val="FDDD00"/>
    <a:srgbClr val="FDDF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3163FC1-8E0D-458C-ADF9-A69661007430}" v="50" dt="2023-09-26T11:58:18.1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70039" autoAdjust="0"/>
  </p:normalViewPr>
  <p:slideViewPr>
    <p:cSldViewPr snapToGrid="0">
      <p:cViewPr varScale="1">
        <p:scale>
          <a:sx n="60" d="100"/>
          <a:sy n="60" d="100"/>
        </p:scale>
        <p:origin x="1507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C66103-D90F-43AF-A3B3-EFAFA6558A65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1E6297-02CD-4B56-977A-19BB3DA7B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385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1E6297-02CD-4B56-977A-19BB3DA7BB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4109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1E6297-02CD-4B56-977A-19BB3DA7BBD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162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1E6297-02CD-4B56-977A-19BB3DA7BBD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3408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1E6297-02CD-4B56-977A-19BB3DA7BBD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5528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1E6297-02CD-4B56-977A-19BB3DA7BBD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2332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1E6297-02CD-4B56-977A-19BB3DA7BBD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8597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1E6297-02CD-4B56-977A-19BB3DA7BBD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6444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07C9FD-9C55-4B30-8B8B-002D5FC297C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2000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07C9FD-9C55-4B30-8B8B-002D5FC297C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9417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1E6297-02CD-4B56-977A-19BB3DA7BBD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2617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07C9FD-9C55-4B30-8B8B-002D5FC297C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0092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1E6297-02CD-4B56-977A-19BB3DA7BBD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6232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07C9FD-9C55-4B30-8B8B-002D5FC297C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1530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1E6297-02CD-4B56-977A-19BB3DA7BBD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2772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1E6297-02CD-4B56-977A-19BB3DA7BBD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7379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1E6297-02CD-4B56-977A-19BB3DA7BBD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5019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1E6297-02CD-4B56-977A-19BB3DA7BBD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2636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b="0" i="0" dirty="0">
              <a:solidFill>
                <a:srgbClr val="212529"/>
              </a:solidFill>
              <a:effectLst/>
              <a:latin typeface="Mulish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1E6297-02CD-4B56-977A-19BB3DA7BBD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5598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1E6297-02CD-4B56-977A-19BB3DA7BBD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519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9" descr="Picture 9">
            <a:extLst>
              <a:ext uri="{FF2B5EF4-FFF2-40B4-BE49-F238E27FC236}">
                <a16:creationId xmlns:a16="http://schemas.microsoft.com/office/drawing/2014/main" id="{1CCCD860-1B1C-4AB7-BD22-68FCB86C95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05" y="5839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Click to edit Master title style">
            <a:extLst>
              <a:ext uri="{FF2B5EF4-FFF2-40B4-BE49-F238E27FC236}">
                <a16:creationId xmlns:a16="http://schemas.microsoft.com/office/drawing/2014/main" id="{E165BB5D-4A7C-4B12-93B8-756EE1842BB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524000" y="1122362"/>
            <a:ext cx="9144000" cy="22860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rgbClr val="FFFFFF"/>
                </a:solidFill>
              </a:defRPr>
            </a:lvl1pPr>
          </a:lstStyle>
          <a:p>
            <a:r>
              <a:rPr dirty="0"/>
              <a:t>Click to edit</a:t>
            </a:r>
            <a:br>
              <a:rPr lang="en-US" dirty="0"/>
            </a:br>
            <a:r>
              <a:rPr dirty="0"/>
              <a:t>Master </a:t>
            </a:r>
            <a:r>
              <a:rPr lang="en-US" dirty="0"/>
              <a:t>T</a:t>
            </a:r>
            <a:r>
              <a:rPr dirty="0"/>
              <a:t>itle</a:t>
            </a:r>
          </a:p>
        </p:txBody>
      </p:sp>
      <p:sp>
        <p:nvSpPr>
          <p:cNvPr id="14" name="Body Level One…">
            <a:extLst>
              <a:ext uri="{FF2B5EF4-FFF2-40B4-BE49-F238E27FC236}">
                <a16:creationId xmlns:a16="http://schemas.microsoft.com/office/drawing/2014/main" id="{D4EDCF45-4DF0-40BB-A4F6-743277795CCD}"/>
              </a:ext>
            </a:extLst>
          </p:cNvPr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rgbClr val="FFFF00"/>
                </a:solidFill>
              </a:defRPr>
            </a:lvl1pPr>
            <a:lvl2pPr marL="0" indent="457200" algn="ctr">
              <a:buSzTx/>
              <a:buFontTx/>
              <a:buNone/>
              <a:defRPr sz="3200">
                <a:solidFill>
                  <a:srgbClr val="FFFF00"/>
                </a:solidFill>
              </a:defRPr>
            </a:lvl2pPr>
            <a:lvl3pPr marL="0" indent="914400" algn="ctr">
              <a:buSzTx/>
              <a:buFontTx/>
              <a:buNone/>
              <a:defRPr sz="3200">
                <a:solidFill>
                  <a:srgbClr val="FFFF00"/>
                </a:solidFill>
              </a:defRPr>
            </a:lvl3pPr>
            <a:lvl4pPr marL="0" indent="1371600" algn="ctr">
              <a:buSzTx/>
              <a:buFontTx/>
              <a:buNone/>
              <a:defRPr sz="3200">
                <a:solidFill>
                  <a:srgbClr val="FFFF00"/>
                </a:solidFill>
              </a:defRPr>
            </a:lvl4pPr>
            <a:lvl5pPr marL="0" indent="1828800" algn="ctr">
              <a:buSzTx/>
              <a:buFontTx/>
              <a:buNone/>
              <a:defRPr sz="3200">
                <a:solidFill>
                  <a:srgbClr val="FFFF00"/>
                </a:solidFill>
              </a:defRPr>
            </a:lvl5pPr>
          </a:lstStyle>
          <a:p>
            <a:r>
              <a:rPr lang="en-US" dirty="0"/>
              <a:t>Text text text text</a:t>
            </a:r>
            <a:r>
              <a:rPr dirty="0"/>
              <a:t> </a:t>
            </a:r>
            <a:r>
              <a:rPr lang="en-US" dirty="0"/>
              <a:t>text text text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text text text text text text text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text text text text text text text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59604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BAEE6-F25C-4523-A2BB-A7D42B403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954E4E-B3E6-4CBA-BC97-EF7C84E89C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C829CA-6F73-4B8A-9B83-F94325CE3E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2EB776-5692-44BA-BDEB-4FAFBC169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4F78C-4CBE-4B94-A2BF-0CE3FD12AC11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A53207-46C8-4C58-848C-D3607D1C3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47322F-2AE4-4F5B-AF16-91ED312C4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03C11-87D9-4C3B-95BA-DBCBEFE3B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997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C1E74-37A0-4946-9857-AFD69110D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39CC7F-D4ED-4F32-A288-C04647C818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415D96-2E2F-463E-9B2E-3EEC75CD8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4F78C-4CBE-4B94-A2BF-0CE3FD12AC11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6C3ABE-F325-4B40-BA4E-53338B4C0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C5F103-942D-40F5-81FA-43E8281C8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03C11-87D9-4C3B-95BA-DBCBEFE3B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8468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B898554-DDB3-4FCB-B30F-F3E0727080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B2959F-8738-4D56-B9FF-9C3AD71F89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8E8AD0-316A-4D56-AB2F-079D8BCC9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4F78C-4CBE-4B94-A2BF-0CE3FD12AC11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3EBC6E-59F3-4961-BC5D-9A8B68FD0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9A0510-5917-43BD-BF8D-56E7F4B70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03C11-87D9-4C3B-95BA-DBCBEFE3BA3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0ADF22E-1A8F-40A0-9B32-D33A5C98C7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015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Text">
            <a:extLst>
              <a:ext uri="{FF2B5EF4-FFF2-40B4-BE49-F238E27FC236}">
                <a16:creationId xmlns:a16="http://schemas.microsoft.com/office/drawing/2014/main" id="{420725FA-9DBB-429B-834E-0C5A6C2CE9D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503624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dirty="0"/>
              <a:t>Title Text</a:t>
            </a:r>
          </a:p>
        </p:txBody>
      </p:sp>
      <p:sp>
        <p:nvSpPr>
          <p:cNvPr id="16" name="Body Level One…">
            <a:extLst>
              <a:ext uri="{FF2B5EF4-FFF2-40B4-BE49-F238E27FC236}">
                <a16:creationId xmlns:a16="http://schemas.microsoft.com/office/drawing/2014/main" id="{33536809-8B05-45B1-940B-2A2AFA88CF66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838200" y="1964124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Text text text text text text text text text text text.</a:t>
            </a:r>
          </a:p>
          <a:p>
            <a:r>
              <a:rPr lang="en-US" dirty="0"/>
              <a:t>Text text text text text text text text text text text.</a:t>
            </a:r>
          </a:p>
          <a:p>
            <a:r>
              <a:rPr lang="en-US" dirty="0"/>
              <a:t>Text text text text text text text text text text text.</a:t>
            </a:r>
          </a:p>
          <a:p>
            <a:r>
              <a:rPr lang="en-US" dirty="0"/>
              <a:t>Text text text text text text text text text text text.</a:t>
            </a:r>
          </a:p>
          <a:p>
            <a:r>
              <a:rPr lang="en-US" dirty="0"/>
              <a:t>Text text text text text text text text text text text.</a:t>
            </a:r>
          </a:p>
          <a:p>
            <a:r>
              <a:rPr lang="en-US" dirty="0"/>
              <a:t>Text text text text text text text text text text text.</a:t>
            </a:r>
          </a:p>
        </p:txBody>
      </p:sp>
    </p:spTree>
    <p:extLst>
      <p:ext uri="{BB962C8B-B14F-4D97-AF65-F5344CB8AC3E}">
        <p14:creationId xmlns:p14="http://schemas.microsoft.com/office/powerpoint/2010/main" val="112792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9D7F86-6208-4DD7-BB70-DAF340F4E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4F78C-4CBE-4B94-A2BF-0CE3FD12AC11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0EF360-1251-4B10-8CC9-676D0204C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EB1B31-F7A1-4FBE-8792-D54B7DDE5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03C11-87D9-4C3B-95BA-DBCBEFE3BA3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Text">
            <a:extLst>
              <a:ext uri="{FF2B5EF4-FFF2-40B4-BE49-F238E27FC236}">
                <a16:creationId xmlns:a16="http://schemas.microsoft.com/office/drawing/2014/main" id="{41EE8D5C-5C30-4054-BF1F-70B98D237F5F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 b="1">
                <a:solidFill>
                  <a:srgbClr val="009193"/>
                </a:solidFill>
              </a:defRPr>
            </a:lvl1pPr>
          </a:lstStyle>
          <a:p>
            <a:r>
              <a:rPr lang="en-US" dirty="0"/>
              <a:t>Section </a:t>
            </a:r>
            <a:r>
              <a:rPr dirty="0"/>
              <a:t>Title</a:t>
            </a:r>
          </a:p>
        </p:txBody>
      </p:sp>
      <p:sp>
        <p:nvSpPr>
          <p:cNvPr id="10" name="Body Level One…">
            <a:extLst>
              <a:ext uri="{FF2B5EF4-FFF2-40B4-BE49-F238E27FC236}">
                <a16:creationId xmlns:a16="http://schemas.microsoft.com/office/drawing/2014/main" id="{5ECBBA67-5A9B-45B6-9F3D-8F1DBF638E6A}"/>
              </a:ext>
            </a:extLst>
          </p:cNvPr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tx1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rPr lang="en-US" dirty="0"/>
              <a:t>Text text text text text text text text text text text text text.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Text text text text text text text text text text text text text.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46022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ABB11C-2FF6-4CD1-BA33-F54AED000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4F78C-4CBE-4B94-A2BF-0CE3FD12AC11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21EE90-BEF0-4B5E-89B1-45797AC97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5B1B62-A550-4088-A16C-A11247654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03C11-87D9-4C3B-95BA-DBCBEFE3BA3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Text">
            <a:extLst>
              <a:ext uri="{FF2B5EF4-FFF2-40B4-BE49-F238E27FC236}">
                <a16:creationId xmlns:a16="http://schemas.microsoft.com/office/drawing/2014/main" id="{8AAF1CE5-EA3A-4521-9B34-9FDB235C1AE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1" name="Body Level One…">
            <a:extLst>
              <a:ext uri="{FF2B5EF4-FFF2-40B4-BE49-F238E27FC236}">
                <a16:creationId xmlns:a16="http://schemas.microsoft.com/office/drawing/2014/main" id="{789D8B46-BC2C-4985-A685-77ACDF5CE96B}"/>
              </a:ext>
            </a:extLst>
          </p:cNvPr>
          <p:cNvSpPr txBox="1">
            <a:spLocks noGrp="1"/>
          </p:cNvSpPr>
          <p:nvPr>
            <p:ph type="body"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/>
            </a:lvl1pPr>
          </a:lstStyle>
          <a:p>
            <a:r>
              <a:rPr lang="en-US" dirty="0"/>
              <a:t>Text text text text text text.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/>
            </a:pPr>
            <a:r>
              <a:rPr lang="en-US" dirty="0"/>
              <a:t>Text text text text text text.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/>
            </a:pPr>
            <a:r>
              <a:rPr lang="en-US" dirty="0"/>
              <a:t>Text text text text text text.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/>
            </a:pPr>
            <a:r>
              <a:rPr lang="en-US" dirty="0"/>
              <a:t>Text text text text text text.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/>
            </a:pPr>
            <a:r>
              <a:rPr lang="en-US" dirty="0"/>
              <a:t>Text text text text text text.</a:t>
            </a:r>
          </a:p>
          <a:p>
            <a:endParaRPr lang="en-US" dirty="0"/>
          </a:p>
        </p:txBody>
      </p:sp>
      <p:sp>
        <p:nvSpPr>
          <p:cNvPr id="12" name="Body Level One…">
            <a:extLst>
              <a:ext uri="{FF2B5EF4-FFF2-40B4-BE49-F238E27FC236}">
                <a16:creationId xmlns:a16="http://schemas.microsoft.com/office/drawing/2014/main" id="{DDE2F2D4-43D8-44DF-9628-BF622B86E170}"/>
              </a:ext>
            </a:extLst>
          </p:cNvPr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6199430" y="1831064"/>
            <a:ext cx="5181600" cy="4351338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/>
            </a:lvl1pPr>
          </a:lstStyle>
          <a:p>
            <a:r>
              <a:rPr lang="en-US" dirty="0"/>
              <a:t>Text text text text text text.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/>
            </a:pPr>
            <a:r>
              <a:rPr lang="en-US" dirty="0"/>
              <a:t>Text text text text text text.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/>
            </a:pPr>
            <a:r>
              <a:rPr lang="en-US" dirty="0"/>
              <a:t>Text text text text text text.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/>
            </a:pPr>
            <a:r>
              <a:rPr lang="en-US" dirty="0"/>
              <a:t>Text text text text text text.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/>
            </a:pPr>
            <a:r>
              <a:rPr lang="en-US" dirty="0"/>
              <a:t>Text text text text text text.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284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E2001-624E-4719-9F08-1D4DC8DC5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66432F-B050-4D16-83EA-055AFB8CC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4F78C-4CBE-4B94-A2BF-0CE3FD12AC11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EE4B42-93E1-49E8-BA7D-4F6AE4C08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F5D65F-DBA5-4DE3-A2E1-F6B03DAF7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03C11-87D9-4C3B-95BA-DBCBEFE3B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441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A1A28-D76E-415E-A044-F62CAB2CE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BA50E2-6134-461F-87A5-260E15BC11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8ECD32-1FC4-4C2B-97FF-A0EFBA1096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8B8E6D-4842-4C77-B97B-C154B329F7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6F14FC-15BF-42DE-B49B-BA582DA0DE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EA71679-41C0-4423-BC7E-069B147F5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4F78C-4CBE-4B94-A2BF-0CE3FD12AC11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CB85B7-E4CF-4C44-B6AB-A461491AD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0EC3A54-3614-4991-9CD0-EFE278CFA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03C11-87D9-4C3B-95BA-DBCBEFE3B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908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FF201-8D88-4815-A179-1FBEB0706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17A95C-7CE8-46E7-AE48-372D93E8F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4F78C-4CBE-4B94-A2BF-0CE3FD12AC11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567214-C6CC-48CE-824C-2755721F0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3BDDC3-F786-4CF9-99DB-176EF6844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03C11-87D9-4C3B-95BA-DBCBEFE3B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815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DB2969-C66D-4F43-B128-558BC9273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4F78C-4CBE-4B94-A2BF-0CE3FD12AC11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F51B39-AF4D-4E3F-B18F-524707A47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2FDC70-0247-436E-82F9-B405622B3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03C11-87D9-4C3B-95BA-DBCBEFE3B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70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2956D-D422-4885-BDE1-D383E7E0B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233C76-15C3-47B6-9B6E-8EB72975B1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2C93F0-29B4-49DC-8128-B2819767BD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F2D7D4-F418-4F42-ACB6-0C0B57274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4F78C-4CBE-4B94-A2BF-0CE3FD12AC11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2AD3A9-CD40-41BD-9052-21082F6BE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BB1BF7-0286-4B6B-85E1-97DEEB7F9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03C11-87D9-4C3B-95BA-DBCBEFE3B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279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240EB6-DAB2-4DFE-85D3-1C5F5059C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38365E-2D85-4397-B1E4-EB6FDA827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222F0A-4F98-42F3-85B8-CCF0CFB088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E4F78C-4CBE-4B94-A2BF-0CE3FD12AC11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404824-99EF-4A15-B0EC-3449538E8B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74B5C3-0ABF-485D-935B-8DF51B5EC9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803C11-87D9-4C3B-95BA-DBCBEFE3BA3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Picture 6">
            <a:extLst>
              <a:ext uri="{FF2B5EF4-FFF2-40B4-BE49-F238E27FC236}">
                <a16:creationId xmlns:a16="http://schemas.microsoft.com/office/drawing/2014/main" id="{AD23CF4E-0328-4565-96B4-D839FEE3BB03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992526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0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gbtagingcenter.org/education/" TargetMode="External"/><Relationship Id="rId3" Type="http://schemas.openxmlformats.org/officeDocument/2006/relationships/hyperlink" Target="https://www.sageusa.org/resource-category/caregiving/" TargetMode="External"/><Relationship Id="rId7" Type="http://schemas.openxmlformats.org/officeDocument/2006/relationships/hyperlink" Target="https://pflag.org/wp-content/uploads/2023/03/Supporting-Your-LGBTQ-Grandchild.pdf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thetrevorproject.org/wp-content/uploads/2023/03/supporting-lgbtq-young-people-with-disabilities.pdf" TargetMode="External"/><Relationship Id="rId11" Type="http://schemas.openxmlformats.org/officeDocument/2006/relationships/hyperlink" Target="https://thesafezoneproject.com/" TargetMode="External"/><Relationship Id="rId5" Type="http://schemas.openxmlformats.org/officeDocument/2006/relationships/hyperlink" Target="https://lgbtqcaregivers.org/" TargetMode="External"/><Relationship Id="rId10" Type="http://schemas.openxmlformats.org/officeDocument/2006/relationships/hyperlink" Target="https://www.childwelfare.gov/topics/systemwide/diverse-populations/lgbtq/" TargetMode="External"/><Relationship Id="rId4" Type="http://schemas.openxmlformats.org/officeDocument/2006/relationships/hyperlink" Target="https://www.caregiver.org/resource/special-concerns-lgbt-caregivers/" TargetMode="External"/><Relationship Id="rId9" Type="http://schemas.openxmlformats.org/officeDocument/2006/relationships/hyperlink" Target="https://www.hhs.gov/programs/topic-sites/lgbtqi/resources/index.html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dvocatesforyouth.org/resources-tools/" TargetMode="External"/><Relationship Id="rId3" Type="http://schemas.openxmlformats.org/officeDocument/2006/relationships/hyperlink" Target="http://www.lgbtagingcenter.org/" TargetMode="External"/><Relationship Id="rId7" Type="http://schemas.openxmlformats.org/officeDocument/2006/relationships/hyperlink" Target="https://parapride.org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respectability.org/resources/lgbtq/" TargetMode="External"/><Relationship Id="rId5" Type="http://schemas.openxmlformats.org/officeDocument/2006/relationships/hyperlink" Target="https://diverseelders.org/" TargetMode="External"/><Relationship Id="rId10" Type="http://schemas.openxmlformats.org/officeDocument/2006/relationships/hyperlink" Target="https://www.jcmh.org/how-adult-allies-can-support-lgbtq-youth/" TargetMode="External"/><Relationship Id="rId4" Type="http://schemas.openxmlformats.org/officeDocument/2006/relationships/hyperlink" Target="http://www.sageusa.org/index.cfm" TargetMode="External"/><Relationship Id="rId9" Type="http://schemas.openxmlformats.org/officeDocument/2006/relationships/hyperlink" Target="https://www.thetrevorproject.org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ageusa.org/wp-content/uploads/2018/05/sageusa-how-to-guide-identifying-referring-lgbt-caregivers.pdf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geoptions.org/" TargetMode="External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igenconnect.org/app/uploads/2023/03/rainbow-resource-guide-final.pdf" TargetMode="External"/><Relationship Id="rId5" Type="http://schemas.openxmlformats.org/officeDocument/2006/relationships/hyperlink" Target="https://www.hrc.org/resources/long-term-care-equality-index" TargetMode="External"/><Relationship Id="rId4" Type="http://schemas.openxmlformats.org/officeDocument/2006/relationships/hyperlink" Target="https://www.thrivingwithpride.org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gwaar.org/family-caregiver-support-for-professionals" TargetMode="External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alz.org/help-support/resources/alzheimers-and-dementia-resources-for-lgbtq-commun" TargetMode="External"/><Relationship Id="rId5" Type="http://schemas.openxmlformats.org/officeDocument/2006/relationships/hyperlink" Target="https://journaltimes.com/news/community/lgbt-center-of-southeastern-wisconsin-holding-free-event-for-family-caregivers/article_b91b08ac-4839-11ee-a4d3-6fccfd27ffd0.html" TargetMode="External"/><Relationship Id="rId4" Type="http://schemas.openxmlformats.org/officeDocument/2006/relationships/hyperlink" Target="https://wisconsincaregiver.org/underserved-families-workgroup?previewkey=70ebf710bc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ageusa.org/wp-content/uploads/2018/05/sageusa-successful-lgbt-caregiving-education-guide-longterm-care.pdf" TargetMode="External"/><Relationship Id="rId7" Type="http://schemas.openxmlformats.org/officeDocument/2006/relationships/hyperlink" Target="https://www.hrc.org/resources/understanding-disabled-lgbtq-people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aregiver.org/resource/special-concerns-lgbt-caregivers/" TargetMode="External"/><Relationship Id="rId5" Type="http://schemas.openxmlformats.org/officeDocument/2006/relationships/hyperlink" Target="https://www.sageusa.org/wp-content/uploads/2018/05/sageusa-how-to-prepare-for-lgbt-caregiving-guide-with-aarp.pdf" TargetMode="External"/><Relationship Id="rId4" Type="http://schemas.openxmlformats.org/officeDocument/2006/relationships/hyperlink" Target="https://www.diverseelders.org/wp-content/uploads/2021/03/DEC-Toolkit-Final-R2.pd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kayla.steinke@milwaukeecountywi.gov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gaycenter.org/community/lgbtq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dhs.wisconsin.gov/lgbthealth/index.htm" TargetMode="External"/><Relationship Id="rId5" Type="http://schemas.openxmlformats.org/officeDocument/2006/relationships/hyperlink" Target="https://www.ihs.gov/sites/telebehavioral/themes/responsive2017/display_objects/documents/slides/lgbt/lgbtq101.pdf" TargetMode="External"/><Relationship Id="rId4" Type="http://schemas.openxmlformats.org/officeDocument/2006/relationships/hyperlink" Target="https://welcomingschools.org/resources/definitions-lgbtq-elementary-schoo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ageusa.org/wp-content/uploads/2018/05/sageusa-creating-your-care-plan-lgbt-guide-medical-procedures.pdf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hyperlink" Target="https://www.sageusa.org/wp-content/uploads/2018/05/sageusa-top-ten-tips-finding-lgbt-affirming-care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100DB-86E3-4E3F-BF70-5F00F94B6F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6170" y="701335"/>
            <a:ext cx="11728786" cy="4685674"/>
          </a:xfr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</a:pPr>
            <a:r>
              <a:rPr lang="en-US" sz="5400" b="1" dirty="0">
                <a:latin typeface="Helvetica" panose="020B0604020202020204" pitchFamily="34" charset="0"/>
                <a:cs typeface="Helvetica" panose="020B0604020202020204" pitchFamily="34" charset="0"/>
              </a:rPr>
              <a:t>Caregiver Support for the LGBTQIA+ Community: </a:t>
            </a:r>
            <a:br>
              <a:rPr lang="en-US" sz="5400" b="1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5400" b="1" dirty="0">
                <a:latin typeface="Helvetica" panose="020B0604020202020204" pitchFamily="34" charset="0"/>
                <a:cs typeface="Helvetica" panose="020B0604020202020204" pitchFamily="34" charset="0"/>
              </a:rPr>
              <a:t>Best Practices, Ideas, and Resources </a:t>
            </a:r>
            <a:br>
              <a:rPr lang="en-US" sz="5400" b="1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3600" b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br>
              <a:rPr lang="en-US" sz="5400" b="1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2800" b="1" dirty="0">
                <a:latin typeface="Helvetica" panose="020B0604020202020204" pitchFamily="34" charset="0"/>
                <a:cs typeface="Helvetica" panose="020B0604020202020204" pitchFamily="34" charset="0"/>
              </a:rPr>
              <a:t>Kayla Steinke</a:t>
            </a:r>
            <a:br>
              <a:rPr lang="en-US" sz="2800" b="1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2800" b="1" dirty="0">
                <a:latin typeface="Helvetica" panose="020B0604020202020204" pitchFamily="34" charset="0"/>
                <a:cs typeface="Helvetica" panose="020B0604020202020204" pitchFamily="34" charset="0"/>
              </a:rPr>
              <a:t>Caregiver Support Coordinator</a:t>
            </a:r>
            <a:br>
              <a:rPr lang="en-US" sz="2800" b="1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2800" b="1" dirty="0">
                <a:latin typeface="Helvetica" panose="020B0604020202020204" pitchFamily="34" charset="0"/>
                <a:cs typeface="Helvetica" panose="020B0604020202020204" pitchFamily="34" charset="0"/>
              </a:rPr>
              <a:t>Milwaukee County Aging &amp; Disabilities Services</a:t>
            </a:r>
            <a:endParaRPr lang="en-US" sz="3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8112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65AA05-1F3E-4901-85AA-2D6FAEE7D6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5921" y="717704"/>
            <a:ext cx="10924713" cy="52804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300" b="1" dirty="0"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  <a:t>LGBTQIA+ Individuals Providing Care: Resiliencies and Challenges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Often exist “under the radar” but are strong, critical providers of care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Differences in isolation and access to supportive providers 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More likely to be in a similar cohort as the care receiver 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sz="26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As a community, have creatively addressed needs through advocacy and creating new models of care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FB23C5-976C-79D6-78CD-2B63E8DD4B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366" y="4730596"/>
            <a:ext cx="2814861" cy="1746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4045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65AA05-1F3E-4901-85AA-2D6FAEE7D6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3918" y="658981"/>
            <a:ext cx="10924713" cy="5980358"/>
          </a:xfrm>
        </p:spPr>
        <p:txBody>
          <a:bodyPr>
            <a:normAutofit fontScale="92500" lnSpcReduction="20000"/>
          </a:bodyPr>
          <a:lstStyle/>
          <a:p>
            <a:pPr marL="0" indent="0">
              <a:spcBef>
                <a:spcPts val="2400"/>
              </a:spcBef>
              <a:buNone/>
            </a:pPr>
            <a:r>
              <a:rPr lang="en-US" sz="4000" b="1" dirty="0">
                <a:latin typeface="Helvetica" panose="020B0604020202020204" pitchFamily="34" charset="0"/>
                <a:cs typeface="Helvetica" panose="020B0604020202020204" pitchFamily="34" charset="0"/>
              </a:rPr>
              <a:t>Resources for Caregiver Support Professionals and LGBTQIA+ Care Partners</a:t>
            </a:r>
            <a:endParaRPr lang="en-US" sz="2600" b="1" dirty="0">
              <a:solidFill>
                <a:srgbClr val="009193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Resources for Caregivers: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</a:pPr>
            <a:r>
              <a:rPr lang="en-US" sz="2600" dirty="0">
                <a:solidFill>
                  <a:srgbClr val="009193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Sage Caregiving Resources</a:t>
            </a:r>
            <a:endParaRPr lang="en-US" sz="2600" dirty="0">
              <a:solidFill>
                <a:srgbClr val="00919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</a:pPr>
            <a:r>
              <a:rPr lang="en-US" sz="2600" dirty="0">
                <a:solidFill>
                  <a:srgbClr val="009193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Family Caregiver Alliance</a:t>
            </a:r>
            <a:endParaRPr lang="en-US" sz="2600" dirty="0">
              <a:solidFill>
                <a:srgbClr val="00919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</a:pPr>
            <a:r>
              <a:rPr lang="en-US" sz="2600" dirty="0">
                <a:solidFill>
                  <a:srgbClr val="009193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LGBTQ Caregiver Center</a:t>
            </a:r>
            <a:endParaRPr lang="en-US" sz="2600" dirty="0">
              <a:solidFill>
                <a:srgbClr val="00919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</a:pPr>
            <a:r>
              <a:rPr lang="en-US" sz="2600" dirty="0">
                <a:solidFill>
                  <a:srgbClr val="009193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Supporting LGBT Young People with Disabilities by Trevor Project</a:t>
            </a:r>
            <a:endParaRPr lang="en-US" sz="2600" dirty="0">
              <a:solidFill>
                <a:srgbClr val="00919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</a:pPr>
            <a:r>
              <a:rPr lang="en-US" sz="2600" dirty="0">
                <a:solidFill>
                  <a:srgbClr val="009193"/>
                </a:solidFill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Supporting Your LGBTQ+ Grandchild</a:t>
            </a:r>
            <a:endParaRPr lang="en-US" sz="2600" dirty="0">
              <a:solidFill>
                <a:srgbClr val="00919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2600" b="1" dirty="0">
              <a:solidFill>
                <a:srgbClr val="00919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Resources for Organizational Change: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SageCare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US Department of Health and Human Services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Child Welfare Information Gateway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11"/>
              </a:rPr>
              <a:t>The Safe Zone Project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3778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65AA05-1F3E-4901-85AA-2D6FAEE7D6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3918" y="658981"/>
            <a:ext cx="10924713" cy="5682184"/>
          </a:xfrm>
        </p:spPr>
        <p:txBody>
          <a:bodyPr>
            <a:normAutofit fontScale="92500" lnSpcReduction="20000"/>
          </a:bodyPr>
          <a:lstStyle/>
          <a:p>
            <a:pPr marL="0" indent="0">
              <a:spcBef>
                <a:spcPts val="2400"/>
              </a:spcBef>
              <a:buNone/>
            </a:pPr>
            <a:r>
              <a:rPr lang="en-US" sz="4000" b="1" dirty="0">
                <a:latin typeface="Helvetica" panose="020B0604020202020204" pitchFamily="34" charset="0"/>
                <a:cs typeface="Helvetica" panose="020B0604020202020204" pitchFamily="34" charset="0"/>
              </a:rPr>
              <a:t>Intersectional Resources for Caregiver Support Professionals and LGBTQIA+ Care Partners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Aging: </a:t>
            </a:r>
          </a:p>
          <a:p>
            <a:pPr fontAlgn="base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SzPct val="100000"/>
              <a:tabLst>
                <a:tab pos="457200" algn="l"/>
              </a:tabLst>
            </a:pPr>
            <a:r>
              <a:rPr lang="en-US" sz="26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3"/>
              </a:rPr>
              <a:t>National Resource Center for LGBT Aging</a:t>
            </a:r>
            <a:endParaRPr lang="en-US" sz="2600" dirty="0">
              <a:solidFill>
                <a:srgbClr val="21212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fontAlgn="base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SzPct val="100000"/>
              <a:tabLst>
                <a:tab pos="457200" algn="l"/>
              </a:tabLst>
            </a:pPr>
            <a:r>
              <a:rPr lang="en-US" sz="26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4"/>
              </a:rPr>
              <a:t>Services and Advocacy for Gay, Lesbian, Bisexual &amp; Transgender Elders (SAGE)</a:t>
            </a:r>
            <a:endParaRPr lang="en-US" sz="2600" u="sng" dirty="0">
              <a:solidFill>
                <a:srgbClr val="0000FF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fontAlgn="base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SzPct val="100000"/>
              <a:tabLst>
                <a:tab pos="457200" algn="l"/>
              </a:tabLst>
            </a:pPr>
            <a:r>
              <a:rPr lang="en-US" sz="2600" u="sng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5"/>
              </a:rPr>
              <a:t>Diverse Elders Coalition </a:t>
            </a:r>
            <a:endParaRPr lang="en-US" sz="2600" dirty="0">
              <a:solidFill>
                <a:srgbClr val="21212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Disability: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b="0" u="sng" dirty="0">
                <a:solidFill>
                  <a:srgbClr val="21212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6"/>
              </a:rPr>
              <a:t>Respectability</a:t>
            </a:r>
            <a:r>
              <a:rPr lang="en-US" sz="2600" b="0" dirty="0">
                <a:solidFill>
                  <a:srgbClr val="21212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solidFill>
                  <a:srgbClr val="21212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7"/>
              </a:rPr>
              <a:t>ParaPride</a:t>
            </a:r>
            <a:endParaRPr lang="en-US" sz="2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Youth: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</a:pPr>
            <a:r>
              <a:rPr lang="en-US" sz="2600" dirty="0">
                <a:solidFill>
                  <a:srgbClr val="009193"/>
                </a:solidFill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Advocates for Youth</a:t>
            </a:r>
            <a:endParaRPr lang="en-US" sz="2600" dirty="0">
              <a:solidFill>
                <a:srgbClr val="00919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</a:pPr>
            <a:r>
              <a:rPr lang="en-US" sz="2600" dirty="0">
                <a:solidFill>
                  <a:srgbClr val="009193"/>
                </a:solidFill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The Trevor Project</a:t>
            </a:r>
            <a:endParaRPr lang="en-US" sz="2600" dirty="0">
              <a:solidFill>
                <a:srgbClr val="00919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</a:pPr>
            <a:r>
              <a:rPr lang="en-US" sz="2600" dirty="0">
                <a:solidFill>
                  <a:srgbClr val="009193"/>
                </a:solidFill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Jefferson Center: How Adult allies can support LGBTQ Youth</a:t>
            </a:r>
            <a:endParaRPr lang="en-US" sz="2600" dirty="0">
              <a:solidFill>
                <a:srgbClr val="00919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0843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65AA05-1F3E-4901-85AA-2D6FAEE7D6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5921" y="717704"/>
            <a:ext cx="10924713" cy="5280424"/>
          </a:xfrm>
        </p:spPr>
        <p:txBody>
          <a:bodyPr>
            <a:normAutofit/>
          </a:bodyPr>
          <a:lstStyle/>
          <a:p>
            <a:pPr marL="0" indent="0">
              <a:spcBef>
                <a:spcPts val="2400"/>
              </a:spcBef>
              <a:buNone/>
            </a:pPr>
            <a:r>
              <a:rPr lang="en-US" sz="4300" b="1" dirty="0"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  <a:t>How can we advocate for change at our agencies?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Assess LGBTQIA+ inclusivity and access at your agency and pursue training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Review your intake process, forms, and marketing materials.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SAGE Identifying and Referring LGBT Caregivers 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Consider ways to provide information about LGBTQIA+ inclusive businesses, support groups, etc.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Partner with LGBTQIA+ individuals, agencies, and businesses. BUT, bring something to the table!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Be authentic, caring, and realistic about barriers and resiliencies that could         impact LGBTQIA+ care partners. </a:t>
            </a:r>
          </a:p>
        </p:txBody>
      </p:sp>
    </p:spTree>
    <p:extLst>
      <p:ext uri="{BB962C8B-B14F-4D97-AF65-F5344CB8AC3E}">
        <p14:creationId xmlns:p14="http://schemas.microsoft.com/office/powerpoint/2010/main" val="36704624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65AA05-1F3E-4901-85AA-2D6FAEE7D6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5921" y="717704"/>
            <a:ext cx="10924713" cy="5280424"/>
          </a:xfrm>
        </p:spPr>
        <p:txBody>
          <a:bodyPr>
            <a:normAutofit/>
          </a:bodyPr>
          <a:lstStyle/>
          <a:p>
            <a:pPr marL="0" indent="0">
              <a:spcBef>
                <a:spcPts val="2400"/>
              </a:spcBef>
              <a:buNone/>
            </a:pPr>
            <a:r>
              <a:rPr lang="en-US" sz="4300" b="1" dirty="0"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  <a:t>Successful Practices and Models: National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US" sz="26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60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  <a:hlinkClick r:id="rId3"/>
              </a:rPr>
              <a:t>AgeOptions</a:t>
            </a:r>
            <a:r>
              <a:rPr lang="en-US" sz="26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and </a:t>
            </a:r>
            <a:r>
              <a:rPr lang="en-US" sz="2600" dirty="0">
                <a:latin typeface="Arial" panose="020B0604020202020204" pitchFamily="34" charset="0"/>
                <a:ea typeface="+mj-ea"/>
                <a:cs typeface="Arial" panose="020B0604020202020204" pitchFamily="34" charset="0"/>
                <a:hlinkClick r:id="rId4"/>
              </a:rPr>
              <a:t>Thrive with Pride </a:t>
            </a:r>
            <a:endParaRPr lang="en-US" sz="2600" dirty="0">
              <a:highlight>
                <a:srgbClr val="FFFF00"/>
              </a:highlight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600" dirty="0">
                <a:latin typeface="Arial" panose="020B0604020202020204" pitchFamily="34" charset="0"/>
                <a:ea typeface="+mj-ea"/>
                <a:cs typeface="Arial" panose="020B0604020202020204" pitchFamily="34" charset="0"/>
                <a:hlinkClick r:id="rId5"/>
              </a:rPr>
              <a:t>Long-Term Care Equality Index 2023</a:t>
            </a:r>
            <a:endParaRPr lang="en-US" sz="26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60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  <a:hlinkClick r:id="rId6"/>
              </a:rPr>
              <a:t>MiGenConnect</a:t>
            </a:r>
            <a:r>
              <a:rPr lang="en-US" sz="2600" dirty="0">
                <a:latin typeface="Arial" panose="020B0604020202020204" pitchFamily="34" charset="0"/>
                <a:ea typeface="+mj-ea"/>
                <a:cs typeface="Arial" panose="020B0604020202020204" pitchFamily="34" charset="0"/>
                <a:hlinkClick r:id="rId6"/>
              </a:rPr>
              <a:t> Rainbow Resource Guide </a:t>
            </a:r>
            <a:endParaRPr lang="en-US" sz="26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39DD43-9F6C-8AC1-6D61-A00708486E9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6652" y="4289612"/>
            <a:ext cx="1951134" cy="2387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5715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65AA05-1F3E-4901-85AA-2D6FAEE7D6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5921" y="717704"/>
            <a:ext cx="10924713" cy="5280424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2400"/>
              </a:spcBef>
              <a:buNone/>
            </a:pPr>
            <a:r>
              <a:rPr lang="en-US" sz="4300" b="1" dirty="0"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  <a:t>Successful Practices: Milwaukee County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US" sz="26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6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Partnership/contract with the LGBT Center for Outreach and Socialization </a:t>
            </a:r>
            <a:endParaRPr lang="en-US" sz="2600" dirty="0">
              <a:highlight>
                <a:srgbClr val="FFFF00"/>
              </a:highlight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6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Agency-wide training required for all staff of Aging &amp; Disabilities Services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6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“Prism” LGBTQUIA Network Resource Group for employees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6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Leaders and staff at Pridefest and Pride Parade annually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6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 the works: 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2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Collaborative student respite opportunity with LGBT Center and                 University of Wisconsin-Milwaukee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2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Prepare to Care presentation with Commission on Aging input</a:t>
            </a:r>
          </a:p>
        </p:txBody>
      </p:sp>
    </p:spTree>
    <p:extLst>
      <p:ext uri="{BB962C8B-B14F-4D97-AF65-F5344CB8AC3E}">
        <p14:creationId xmlns:p14="http://schemas.microsoft.com/office/powerpoint/2010/main" val="27008342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65AA05-1F3E-4901-85AA-2D6FAEE7D6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5921" y="717704"/>
            <a:ext cx="10924713" cy="5280424"/>
          </a:xfrm>
        </p:spPr>
        <p:txBody>
          <a:bodyPr>
            <a:normAutofit/>
          </a:bodyPr>
          <a:lstStyle/>
          <a:p>
            <a:pPr marL="0" indent="0">
              <a:spcBef>
                <a:spcPts val="2400"/>
              </a:spcBef>
              <a:buNone/>
            </a:pPr>
            <a:r>
              <a:rPr lang="en-US" sz="4300" b="1" dirty="0"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  <a:t>Successful Practices: Wisconsin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US" sz="26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6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GWAAR </a:t>
            </a:r>
            <a:r>
              <a:rPr lang="en-US" sz="2600" dirty="0">
                <a:latin typeface="Arial" panose="020B0604020202020204" pitchFamily="34" charset="0"/>
                <a:ea typeface="+mj-ea"/>
                <a:cs typeface="Arial" panose="020B0604020202020204" pitchFamily="34" charset="0"/>
                <a:hlinkClick r:id="rId3"/>
              </a:rPr>
              <a:t>Marketing Templates</a:t>
            </a:r>
            <a:r>
              <a:rPr lang="en-US" sz="26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include inclusive imagery</a:t>
            </a:r>
            <a:endParaRPr lang="en-US" sz="2600" dirty="0">
              <a:highlight>
                <a:srgbClr val="FFFF00"/>
              </a:highlight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6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LGBTQIA+ focus of the </a:t>
            </a:r>
            <a:r>
              <a:rPr lang="en-US" sz="2600" dirty="0">
                <a:latin typeface="Arial" panose="020B0604020202020204" pitchFamily="34" charset="0"/>
                <a:ea typeface="+mj-ea"/>
                <a:cs typeface="Arial" panose="020B0604020202020204" pitchFamily="34" charset="0"/>
                <a:hlinkClick r:id="rId4"/>
              </a:rPr>
              <a:t>Underserved Families Workgroup</a:t>
            </a:r>
            <a:r>
              <a:rPr lang="en-US" sz="26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for Wisconsin Family and Caregiver Support Alliance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600" dirty="0">
                <a:latin typeface="Arial" panose="020B0604020202020204" pitchFamily="34" charset="0"/>
                <a:ea typeface="+mj-ea"/>
                <a:cs typeface="Arial" panose="020B0604020202020204" pitchFamily="34" charset="0"/>
                <a:hlinkClick r:id="rId5"/>
              </a:rPr>
              <a:t>Evening for Family Caregivers </a:t>
            </a:r>
            <a:r>
              <a:rPr lang="en-US" sz="26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event hosted in September by LGBT Center of SE Wisconsin and ADRCs of Kenosha and Racine County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600" dirty="0">
                <a:latin typeface="Arial" panose="020B0604020202020204" pitchFamily="34" charset="0"/>
                <a:ea typeface="+mj-ea"/>
                <a:cs typeface="Arial" panose="020B0604020202020204" pitchFamily="34" charset="0"/>
                <a:hlinkClick r:id="rId6"/>
              </a:rPr>
              <a:t>LGBTQ+ Specific Resources </a:t>
            </a:r>
            <a:r>
              <a:rPr lang="en-US" sz="26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through Alzheimer’s Association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US" sz="26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C6D2F1-3BDC-BDA1-53C2-DB71688AD75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1366" y="4975411"/>
            <a:ext cx="2144632" cy="1394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4082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6E4F2-EE92-4C68-B502-F1E2DB8E8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331786"/>
            <a:ext cx="10515600" cy="2852737"/>
          </a:xfrm>
        </p:spPr>
        <p:txBody>
          <a:bodyPr>
            <a:normAutofit/>
          </a:bodyPr>
          <a:lstStyle/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Now, it’s your turn!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DECE7A-1DF2-4B70-A90C-E8FE34DB62B0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What are some best practices or lessons learned in your work to connect with LGBTQIA+ care partners?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What questions to you have for Kayla or the group?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5032010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6E4F2-EE92-4C68-B502-F1E2DB8E8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331786"/>
            <a:ext cx="10515600" cy="2852737"/>
          </a:xfrm>
        </p:spPr>
        <p:txBody>
          <a:bodyPr>
            <a:normAutofit/>
          </a:bodyPr>
          <a:lstStyle/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What will you take away?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DECE7A-1DF2-4B70-A90C-E8FE34DB62B0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What’s one change you could advocate for at your agency to become more inclusive and affirming for LGBTQIA+ care partners?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86FEF8-AD03-9BA5-BF07-DDDB24CC00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203" y="245079"/>
            <a:ext cx="1844115" cy="2556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2868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65AA05-1F3E-4901-85AA-2D6FAEE7D6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5921" y="717704"/>
            <a:ext cx="10924713" cy="5280424"/>
          </a:xfrm>
        </p:spPr>
        <p:txBody>
          <a:bodyPr>
            <a:normAutofit/>
          </a:bodyPr>
          <a:lstStyle/>
          <a:p>
            <a:pPr marL="0" indent="0">
              <a:spcBef>
                <a:spcPts val="2400"/>
              </a:spcBef>
              <a:buNone/>
            </a:pPr>
            <a:r>
              <a:rPr lang="en-US" sz="4300" b="1" dirty="0"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  <a:t>Resources used for this presentation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US" sz="26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6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SAGE </a:t>
            </a:r>
            <a:r>
              <a:rPr lang="en-US" sz="2600" dirty="0">
                <a:latin typeface="Arial" panose="020B0604020202020204" pitchFamily="34" charset="0"/>
                <a:ea typeface="+mj-ea"/>
                <a:cs typeface="Arial" panose="020B0604020202020204" pitchFamily="34" charset="0"/>
                <a:hlinkClick r:id="rId3"/>
              </a:rPr>
              <a:t>Caregiving in the LGBT Community </a:t>
            </a:r>
            <a:endParaRPr lang="en-US" sz="26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6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Diverse Elders Coalition </a:t>
            </a:r>
            <a:r>
              <a:rPr lang="en-US" sz="2600" dirty="0">
                <a:latin typeface="Arial" panose="020B0604020202020204" pitchFamily="34" charset="0"/>
                <a:ea typeface="+mj-ea"/>
                <a:cs typeface="Arial" panose="020B0604020202020204" pitchFamily="34" charset="0"/>
                <a:hlinkClick r:id="rId4"/>
              </a:rPr>
              <a:t>Caring for Those Who Care</a:t>
            </a:r>
            <a:endParaRPr lang="en-US" sz="26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6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SAGE and AARP </a:t>
            </a:r>
            <a:r>
              <a:rPr lang="en-US" sz="2600" dirty="0">
                <a:latin typeface="Arial" panose="020B0604020202020204" pitchFamily="34" charset="0"/>
                <a:ea typeface="+mj-ea"/>
                <a:cs typeface="Arial" panose="020B0604020202020204" pitchFamily="34" charset="0"/>
                <a:hlinkClick r:id="rId5"/>
              </a:rPr>
              <a:t>Prepare to Care: A Planning Guide for Caregivers in the LGBT Community </a:t>
            </a:r>
            <a:endParaRPr lang="en-US" sz="26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6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Family Caregiver Alliance </a:t>
            </a:r>
            <a:r>
              <a:rPr lang="en-US" sz="2600" dirty="0">
                <a:latin typeface="Arial" panose="020B0604020202020204" pitchFamily="34" charset="0"/>
                <a:ea typeface="+mj-ea"/>
                <a:cs typeface="Arial" panose="020B0604020202020204" pitchFamily="34" charset="0"/>
                <a:hlinkClick r:id="rId6"/>
              </a:rPr>
              <a:t>Special Concerns of LGBTQ+ Caregivers</a:t>
            </a:r>
            <a:endParaRPr lang="en-US" sz="26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6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Human Rights Campaign </a:t>
            </a:r>
            <a:r>
              <a:rPr lang="en-US" sz="2600" dirty="0">
                <a:latin typeface="Arial" panose="020B0604020202020204" pitchFamily="34" charset="0"/>
                <a:ea typeface="+mj-ea"/>
                <a:cs typeface="Arial" panose="020B0604020202020204" pitchFamily="34" charset="0"/>
                <a:hlinkClick r:id="rId7"/>
              </a:rPr>
              <a:t>Understanding Disability in the LGBTQ+ Community </a:t>
            </a:r>
            <a:endParaRPr lang="en-US" sz="26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049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>
            <a:extLst>
              <a:ext uri="{FF2B5EF4-FFF2-40B4-BE49-F238E27FC236}">
                <a16:creationId xmlns:a16="http://schemas.microsoft.com/office/drawing/2014/main" id="{ED4F7C7A-9890-44EB-9187-AC7F4FA1B2A4}"/>
              </a:ext>
            </a:extLst>
          </p:cNvPr>
          <p:cNvSpPr txBox="1">
            <a:spLocks/>
          </p:cNvSpPr>
          <p:nvPr/>
        </p:nvSpPr>
        <p:spPr>
          <a:xfrm>
            <a:off x="449196" y="747906"/>
            <a:ext cx="11478644" cy="5276974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5000"/>
              </a:lnSpc>
            </a:pPr>
            <a:r>
              <a:rPr lang="en-US" sz="2800" b="1" dirty="0">
                <a:solidFill>
                  <a:srgbClr val="0091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 of Health &amp; Human Services</a:t>
            </a:r>
            <a:br>
              <a:rPr lang="en-US" sz="2800" b="1" dirty="0">
                <a:solidFill>
                  <a:srgbClr val="00919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Consists of Aging &amp; Disabilities Services, Behavioral Health Services, Housing Services, Children, Youth &amp; Family Services, Management Services, and Veterans Services</a:t>
            </a:r>
          </a:p>
          <a:p>
            <a:pPr algn="l">
              <a:lnSpc>
                <a:spcPct val="105000"/>
              </a:lnSpc>
            </a:pPr>
            <a:r>
              <a:rPr lang="en-US" sz="2800" b="1" dirty="0">
                <a:solidFill>
                  <a:srgbClr val="0091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Mission   </a:t>
            </a:r>
            <a:br>
              <a:rPr lang="en-US" sz="2800" b="1" dirty="0">
                <a:solidFill>
                  <a:srgbClr val="00919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Empowering safe, healthy, and meaningful lives</a:t>
            </a:r>
          </a:p>
          <a:p>
            <a:pPr algn="l">
              <a:lnSpc>
                <a:spcPct val="105000"/>
              </a:lnSpc>
            </a:pPr>
            <a:r>
              <a:rPr lang="en-US" sz="2800" b="1" dirty="0">
                <a:solidFill>
                  <a:srgbClr val="0091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Vision	   </a:t>
            </a:r>
            <a:br>
              <a:rPr lang="en-US" sz="2800" b="1" dirty="0">
                <a:solidFill>
                  <a:srgbClr val="00919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Together, creating healthy communities</a:t>
            </a:r>
          </a:p>
          <a:p>
            <a:pPr algn="l">
              <a:lnSpc>
                <a:spcPct val="105000"/>
              </a:lnSpc>
            </a:pPr>
            <a:r>
              <a:rPr lang="en-US" sz="2800" b="1" dirty="0">
                <a:solidFill>
                  <a:srgbClr val="0091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Values</a:t>
            </a:r>
            <a:br>
              <a:rPr lang="en-US" sz="2400" b="1" dirty="0">
                <a:solidFill>
                  <a:srgbClr val="00919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Partnership, Respect, Integrity, Diversity, and Excellence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(PRIDE)</a:t>
            </a:r>
            <a:r>
              <a:rPr lang="en-US" b="1" dirty="0"/>
              <a:t>	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26F1214-6A52-41BF-A967-221EF9B7E140}"/>
              </a:ext>
            </a:extLst>
          </p:cNvPr>
          <p:cNvSpPr/>
          <p:nvPr/>
        </p:nvSpPr>
        <p:spPr>
          <a:xfrm>
            <a:off x="9401452" y="4785064"/>
            <a:ext cx="2672179" cy="19442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715F9AB0-92BE-4B72-8230-0D85AF525C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1680" y="5404396"/>
            <a:ext cx="3854190" cy="132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2679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6E4F2-EE92-4C68-B502-F1E2DB8E8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331786"/>
            <a:ext cx="10515600" cy="2852737"/>
          </a:xfrm>
        </p:spPr>
        <p:txBody>
          <a:bodyPr>
            <a:normAutofit/>
          </a:bodyPr>
          <a:lstStyle/>
          <a:p>
            <a:r>
              <a:rPr lang="en-US">
                <a:latin typeface="Helvetica" panose="020B0604020202020204" pitchFamily="34" charset="0"/>
                <a:cs typeface="Helvetica" panose="020B0604020202020204" pitchFamily="34" charset="0"/>
              </a:rPr>
              <a:t>Thank you!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DECE7A-1DF2-4B70-A90C-E8FE34DB62B0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Kayla Steinke</a:t>
            </a:r>
          </a:p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Caregiver Support Coordinator </a:t>
            </a:r>
          </a:p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kayla.steinke@milwaukeecountywi.gov</a:t>
            </a:r>
          </a:p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(414) 289-6544 or (414) 309-7179</a:t>
            </a:r>
          </a:p>
          <a:p>
            <a:endParaRPr lang="en-US" i="1"/>
          </a:p>
        </p:txBody>
      </p:sp>
    </p:spTree>
    <p:extLst>
      <p:ext uri="{BB962C8B-B14F-4D97-AF65-F5344CB8AC3E}">
        <p14:creationId xmlns:p14="http://schemas.microsoft.com/office/powerpoint/2010/main" val="23907107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B0D1A48-2636-4A5A-926C-445564C55C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509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B180D2D7-DF5E-4514-96DF-65192F8709C9}"/>
              </a:ext>
            </a:extLst>
          </p:cNvPr>
          <p:cNvSpPr txBox="1">
            <a:spLocks/>
          </p:cNvSpPr>
          <p:nvPr/>
        </p:nvSpPr>
        <p:spPr>
          <a:xfrm>
            <a:off x="4289538" y="1638060"/>
            <a:ext cx="6451103" cy="3549297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5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Empowering safe, healthy, and meaningful lives by connecting older adults and individuals with disabilities to </a:t>
            </a:r>
            <a:r>
              <a:rPr lang="en-US" b="1" dirty="0">
                <a:solidFill>
                  <a:srgbClr val="0091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that promote </a:t>
            </a:r>
            <a:r>
              <a:rPr lang="en-US" b="1" dirty="0">
                <a:solidFill>
                  <a:srgbClr val="0091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independence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b="1" dirty="0">
                <a:solidFill>
                  <a:srgbClr val="0091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inclusion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giving them choices for living in, and giving to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our community. </a:t>
            </a:r>
          </a:p>
        </p:txBody>
      </p:sp>
      <p:sp>
        <p:nvSpPr>
          <p:cNvPr id="6" name="Title Text">
            <a:extLst>
              <a:ext uri="{FF2B5EF4-FFF2-40B4-BE49-F238E27FC236}">
                <a16:creationId xmlns:a16="http://schemas.microsoft.com/office/drawing/2014/main" id="{2D3D6BB7-9270-4AEB-8100-DF2A7EE5EABE}"/>
              </a:ext>
            </a:extLst>
          </p:cNvPr>
          <p:cNvSpPr txBox="1">
            <a:spLocks/>
          </p:cNvSpPr>
          <p:nvPr/>
        </p:nvSpPr>
        <p:spPr>
          <a:xfrm>
            <a:off x="669525" y="761076"/>
            <a:ext cx="10515600" cy="77171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latin typeface="Helvetica" panose="020B0604020202020204" pitchFamily="34" charset="0"/>
                <a:cs typeface="Helvetica" panose="020B0604020202020204" pitchFamily="34" charset="0"/>
              </a:rPr>
              <a:t>Aging &amp; Disabilities Services</a:t>
            </a:r>
            <a:br>
              <a:rPr lang="en-US" sz="4000" b="1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endParaRPr lang="en-US" sz="40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8" name="Picture 7" descr="A person hugging an old person&#10;&#10;Description automatically generated with low confidence">
            <a:extLst>
              <a:ext uri="{FF2B5EF4-FFF2-40B4-BE49-F238E27FC236}">
                <a16:creationId xmlns:a16="http://schemas.microsoft.com/office/drawing/2014/main" id="{656C53BB-0C0F-4075-9163-FC9146B4B9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625" y="1638060"/>
            <a:ext cx="2904952" cy="4260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102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A4A25-D346-4E0A-8931-AACC9C103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668" y="255046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Caregiver Support Program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736411-AE1B-4CE4-A5B2-919625541A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5224" y="1264022"/>
            <a:ext cx="11239422" cy="1002557"/>
          </a:xfrm>
        </p:spPr>
        <p:txBody>
          <a:bodyPr>
            <a:normAutofit fontScale="85000" lnSpcReduction="20000"/>
          </a:bodyPr>
          <a:lstStyle/>
          <a:p>
            <a:pPr marL="0" indent="0" algn="l">
              <a:lnSpc>
                <a:spcPct val="114000"/>
              </a:lnSpc>
              <a:buNone/>
            </a:pPr>
            <a:r>
              <a:rPr lang="en-US" sz="2400" dirty="0">
                <a:latin typeface="Arial"/>
                <a:cs typeface="Arial"/>
              </a:rPr>
              <a:t>Milwaukee County Caregiver Support staff provide support services, education, and advocacy to promote the health and wellbeing of Milwaukee County caregivers as they provide crucial support to others. 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2400"/>
              </a:spcBef>
              <a:buNone/>
            </a:pPr>
            <a:endParaRPr lang="en-US" sz="4400" dirty="0">
              <a:latin typeface="+mn-lt"/>
            </a:endParaRP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F57FF1-A68B-4E1F-B9CD-41D52E009AB3}"/>
              </a:ext>
            </a:extLst>
          </p:cNvPr>
          <p:cNvSpPr txBox="1"/>
          <p:nvPr/>
        </p:nvSpPr>
        <p:spPr>
          <a:xfrm>
            <a:off x="6942742" y="2242964"/>
            <a:ext cx="4623999" cy="3036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en-US" sz="2400" b="1" dirty="0">
                <a:solidFill>
                  <a:srgbClr val="0091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Supporting Communities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Community Education and Outreach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Advocacy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Caregiver Coordination Council</a:t>
            </a:r>
          </a:p>
          <a:p>
            <a:endParaRPr lang="en-US" sz="2400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296F3F7-55F0-4E68-B1F6-05FBF077A136}"/>
              </a:ext>
            </a:extLst>
          </p:cNvPr>
          <p:cNvSpPr txBox="1"/>
          <p:nvPr/>
        </p:nvSpPr>
        <p:spPr>
          <a:xfrm>
            <a:off x="1575258" y="2238106"/>
            <a:ext cx="4414210" cy="18517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n-US" sz="2400" b="1" dirty="0">
                <a:solidFill>
                  <a:srgbClr val="0091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Supporting Individuals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Respite and Support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Resources and Information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Family Consultation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D5EFA8-83CD-C396-F2F2-0C40DFF029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220" y="4747392"/>
            <a:ext cx="2431456" cy="186200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0F76804-B25D-2079-74D1-B7547B884DC3}"/>
              </a:ext>
            </a:extLst>
          </p:cNvPr>
          <p:cNvSpPr txBox="1"/>
          <p:nvPr/>
        </p:nvSpPr>
        <p:spPr>
          <a:xfrm>
            <a:off x="3169329" y="5068837"/>
            <a:ext cx="6066950" cy="1364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919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Kayla Steinke, APSW</a:t>
            </a:r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Caregiver Support Coordinator </a:t>
            </a:r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cs typeface="Arial"/>
                <a:hlinkClick r:id="rId4"/>
              </a:rPr>
              <a:t>kayla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  <a:hlinkClick r:id="rId4"/>
              </a:rPr>
              <a:t>.</a:t>
            </a:r>
            <a:r>
              <a:rPr lang="en-US" sz="1800" dirty="0">
                <a:latin typeface="Arial"/>
                <a:cs typeface="Arial"/>
                <a:hlinkClick r:id="rId4"/>
              </a:rPr>
              <a:t>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  <a:hlinkClick r:id="rId4"/>
              </a:rPr>
              <a:t>teinke@milwaukeecountywi.gov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referrals: (414) 289-6874; Direct: (414) 309-7179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10569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65AA05-1F3E-4901-85AA-2D6FAEE7D6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3583" y="809982"/>
            <a:ext cx="11414104" cy="57168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>
                <a:latin typeface="Helvetica" panose="020B0604020202020204" pitchFamily="34" charset="0"/>
                <a:cs typeface="Helvetica" panose="020B0604020202020204" pitchFamily="34" charset="0"/>
              </a:rPr>
              <a:t>Identity Humility Check-in</a:t>
            </a:r>
          </a:p>
          <a:p>
            <a:pPr marL="0" indent="0">
              <a:lnSpc>
                <a:spcPct val="105000"/>
              </a:lnSpc>
              <a:buNone/>
            </a:pPr>
            <a:endParaRPr lang="en-US" sz="2600" b="1" dirty="0">
              <a:solidFill>
                <a:srgbClr val="00919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5000"/>
              </a:lnSpc>
              <a:buNone/>
            </a:pPr>
            <a:r>
              <a:rPr lang="en-US" sz="3200" b="1" dirty="0">
                <a:solidFill>
                  <a:srgbClr val="0091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Coming to the presentation as a fellow learner who is glad to facilitate a conversation today:</a:t>
            </a:r>
          </a:p>
          <a:p>
            <a:pPr marL="0" indent="0">
              <a:lnSpc>
                <a:spcPct val="105000"/>
              </a:lnSpc>
              <a:buNone/>
            </a:pPr>
            <a:endParaRPr lang="en-US" sz="2600" b="1" dirty="0">
              <a:solidFill>
                <a:srgbClr val="00919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Individuals who identify as LGBTQIA+ and allies: The floor is yours!</a:t>
            </a:r>
          </a:p>
          <a:p>
            <a:pPr lvl="1"/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Caregiver Support, disability, and aging experts: The floor is yours!</a:t>
            </a: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b="1" dirty="0">
              <a:solidFill>
                <a:srgbClr val="00919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200" b="1" dirty="0">
                <a:solidFill>
                  <a:srgbClr val="0091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Let’s learn together! 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194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65AA05-1F3E-4901-85AA-2D6FAEE7D6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3583" y="809982"/>
            <a:ext cx="11414104" cy="571680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000" b="1" dirty="0">
                <a:latin typeface="Helvetica" panose="020B0604020202020204" pitchFamily="34" charset="0"/>
                <a:cs typeface="Helvetica" panose="020B0604020202020204" pitchFamily="34" charset="0"/>
              </a:rPr>
              <a:t>Agenda for Today</a:t>
            </a:r>
          </a:p>
          <a:p>
            <a:pPr marL="0" indent="0">
              <a:lnSpc>
                <a:spcPct val="105000"/>
              </a:lnSpc>
              <a:buNone/>
            </a:pPr>
            <a:endParaRPr lang="en-US" sz="2600" b="1" dirty="0">
              <a:solidFill>
                <a:srgbClr val="00919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Quick Check-in: LGBTQIA+ Terminology and Resources for Learning More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Resiliencies and Challenges Unique to LGBTQIA+ Caregivers and Care Recipients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Resources for Professionals and LGBTQIA+ Care Partners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Organizational Change and Best Practices Discussion </a:t>
            </a:r>
          </a:p>
          <a:p>
            <a:pPr marL="0" indent="0">
              <a:buNone/>
            </a:pPr>
            <a:endParaRPr lang="en-US" b="1" dirty="0">
              <a:solidFill>
                <a:srgbClr val="00919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091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What’s one change you could advocate for at your agency            to become more inclusive and affirming for LGBTQIA+              Care Partners?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1656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65AA05-1F3E-4901-85AA-2D6FAEE7D6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3583" y="809982"/>
            <a:ext cx="11414104" cy="57168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>
                <a:latin typeface="Helvetica" panose="020B0604020202020204" pitchFamily="34" charset="0"/>
                <a:cs typeface="Helvetica" panose="020B0604020202020204" pitchFamily="34" charset="0"/>
              </a:rPr>
              <a:t>What if I have more to learn? </a:t>
            </a:r>
          </a:p>
          <a:p>
            <a:pPr marL="0" indent="0">
              <a:lnSpc>
                <a:spcPct val="105000"/>
              </a:lnSpc>
              <a:buNone/>
            </a:pPr>
            <a:r>
              <a:rPr lang="en-US" sz="3200" b="1" dirty="0">
                <a:solidFill>
                  <a:srgbClr val="0091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all start somewhere, but it’s important to start!</a:t>
            </a:r>
          </a:p>
          <a:p>
            <a:pPr marL="0" indent="0">
              <a:lnSpc>
                <a:spcPct val="105000"/>
              </a:lnSpc>
              <a:buNone/>
            </a:pPr>
            <a:endParaRPr lang="en-US" sz="2600" b="1" dirty="0">
              <a:solidFill>
                <a:srgbClr val="00919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What does LGBTQIA+ mean? </a:t>
            </a:r>
          </a:p>
          <a:p>
            <a:pPr lvl="2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The Center Defining LGBTQUIA+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The Welcoming Schools: Defining LGBT Terms for Students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2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LGBTQ 101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from Indian Health Services </a:t>
            </a:r>
          </a:p>
          <a:p>
            <a:pPr lvl="1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LGBTQ Health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from Wisconsin Department of Health Services</a:t>
            </a:r>
          </a:p>
          <a:p>
            <a:pPr marL="0" indent="0">
              <a:buNone/>
            </a:pPr>
            <a:endParaRPr lang="en-US" b="1" dirty="0">
              <a:solidFill>
                <a:srgbClr val="00919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200" b="1" dirty="0">
                <a:solidFill>
                  <a:srgbClr val="0091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 other resources people recommend?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795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l Unicornio del Género (Spanish) O Unicórnio de Gênero (Portuguese) Гендерный единорог (Russian) 日本語 (Japanese) Das Gender Unicorn (German) La Licorne du Genre (French)*The Gender Unicorn is not the property of PFLAG Temecula. More information on T…">
            <a:extLst>
              <a:ext uri="{FF2B5EF4-FFF2-40B4-BE49-F238E27FC236}">
                <a16:creationId xmlns:a16="http://schemas.microsoft.com/office/drawing/2014/main" id="{3F8D3D8B-0372-FE1A-63AA-549D5FED79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678" y="442676"/>
            <a:ext cx="7732643" cy="597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80862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65AA05-1F3E-4901-85AA-2D6FAEE7D6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5921" y="717704"/>
            <a:ext cx="10924713" cy="52804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300" b="1" dirty="0"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  <a:t>LGBTQIA+ Individuals Receiving Care: Resiliencies and Challenges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Difference in access to “family” caregivers</a:t>
            </a:r>
          </a:p>
          <a:p>
            <a:pPr lvl="2">
              <a:lnSpc>
                <a:spcPct val="110000"/>
              </a:lnSpc>
              <a:spcBef>
                <a:spcPts val="600"/>
              </a:spcBef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SAGE Prepare to Care Document 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Differences in access to supportive healthcare and service providers</a:t>
            </a:r>
          </a:p>
          <a:p>
            <a:pPr lvl="2">
              <a:lnSpc>
                <a:spcPct val="110000"/>
              </a:lnSpc>
              <a:spcBef>
                <a:spcPts val="600"/>
              </a:spcBef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SAGE 10 Tips for Finding LGBT Affirming Services  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Exposure to mistreatment and discrimination 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Community, chosen family, and creative solutions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2400"/>
              </a:spcBef>
            </a:pPr>
            <a:endParaRPr lang="en-US" sz="3200" b="0" i="0" dirty="0">
              <a:solidFill>
                <a:srgbClr val="212529"/>
              </a:solidFill>
              <a:effectLst/>
              <a:latin typeface="Mulish"/>
            </a:endParaRPr>
          </a:p>
          <a:p>
            <a:pPr marL="0" indent="0">
              <a:spcBef>
                <a:spcPts val="2400"/>
              </a:spcBef>
              <a:buNone/>
            </a:pPr>
            <a:endParaRPr lang="en-US" sz="3200" dirty="0">
              <a:solidFill>
                <a:srgbClr val="212529"/>
              </a:solidFill>
              <a:latin typeface="Mulish"/>
            </a:endParaRPr>
          </a:p>
          <a:p>
            <a:pPr>
              <a:spcBef>
                <a:spcPts val="2400"/>
              </a:spcBef>
            </a:pPr>
            <a:endParaRPr lang="en-US" sz="4300" b="1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F79962-37B1-4723-747C-AF70F66B5B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366" y="5002306"/>
            <a:ext cx="1718883" cy="1488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9381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11424</TotalTime>
  <Words>1025</Words>
  <Application>Microsoft Office PowerPoint</Application>
  <PresentationFormat>Widescreen</PresentationFormat>
  <Paragraphs>163</Paragraphs>
  <Slides>21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Adobe Devanagari</vt:lpstr>
      <vt:lpstr>Arial</vt:lpstr>
      <vt:lpstr>Calibri</vt:lpstr>
      <vt:lpstr>Calibri Light</vt:lpstr>
      <vt:lpstr>Helvetica</vt:lpstr>
      <vt:lpstr>Mulish</vt:lpstr>
      <vt:lpstr>Office Theme</vt:lpstr>
      <vt:lpstr>Caregiver Support for the LGBTQIA+ Community:  Best Practices, Ideas, and Resources    Kayla Steinke Caregiver Support Coordinator Milwaukee County Aging &amp; Disabilities Services</vt:lpstr>
      <vt:lpstr>PowerPoint Presentation</vt:lpstr>
      <vt:lpstr>PowerPoint Presentation</vt:lpstr>
      <vt:lpstr>Caregiver Support Program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Now, it’s your turn! </vt:lpstr>
      <vt:lpstr>What will you take away?</vt:lpstr>
      <vt:lpstr>PowerPoint Presentation</vt:lpstr>
      <vt:lpstr>Thank you!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Schmitt, Bekki</dc:creator>
  <cp:lastModifiedBy>Bryn Ceman</cp:lastModifiedBy>
  <cp:revision>93</cp:revision>
  <dcterms:created xsi:type="dcterms:W3CDTF">2019-03-12T19:07:54Z</dcterms:created>
  <dcterms:modified xsi:type="dcterms:W3CDTF">2023-09-28T18:11:06Z</dcterms:modified>
</cp:coreProperties>
</file>