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87" r:id="rId2"/>
    <p:sldId id="330" r:id="rId3"/>
    <p:sldId id="316" r:id="rId4"/>
    <p:sldId id="338" r:id="rId5"/>
    <p:sldId id="335" r:id="rId6"/>
    <p:sldId id="331" r:id="rId7"/>
    <p:sldId id="336" r:id="rId8"/>
    <p:sldId id="337" r:id="rId9"/>
    <p:sldId id="322" r:id="rId10"/>
  </p:sldIdLst>
  <p:sldSz cx="12192000" cy="6858000"/>
  <p:notesSz cx="7315200" cy="9601200"/>
  <p:embeddedFontLst>
    <p:embeddedFont>
      <p:font typeface="Calibri" panose="020F0502020204030204" pitchFamily="34" charset="0"/>
      <p:regular r:id="rId12"/>
      <p:bold r:id="rId13"/>
      <p:italic r:id="rId14"/>
      <p:boldItalic r:id="rId15"/>
    </p:embeddedFont>
    <p:embeddedFont>
      <p:font typeface="Trebuchet MS" panose="020B060302020202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FF7C80"/>
    <a:srgbClr val="008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6A06E9D-2A78-4FCB-8F06-E9D910FCEBE9}">
  <a:tblStyle styleId="{F6A06E9D-2A78-4FCB-8F06-E9D910FCEBE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725" y="6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47" tIns="48310" rIns="96647" bIns="4831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47" tIns="48310" rIns="96647" bIns="4831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1" y="4620578"/>
            <a:ext cx="5852160" cy="3780472"/>
          </a:xfrm>
          <a:prstGeom prst="rect">
            <a:avLst/>
          </a:prstGeom>
          <a:noFill/>
          <a:ln>
            <a:noFill/>
          </a:ln>
        </p:spPr>
        <p:txBody>
          <a:bodyPr spcFirstLastPara="1" wrap="square" lIns="96647" tIns="48310" rIns="96647" bIns="4831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47" tIns="48310" rIns="96647" bIns="4831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47" tIns="48310" rIns="96647" bIns="48310"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33:notes"/>
          <p:cNvSpPr txBox="1">
            <a:spLocks noGrp="1"/>
          </p:cNvSpPr>
          <p:nvPr>
            <p:ph type="body" idx="1"/>
          </p:nvPr>
        </p:nvSpPr>
        <p:spPr>
          <a:xfrm>
            <a:off x="731521" y="4620578"/>
            <a:ext cx="5852160" cy="3780472"/>
          </a:xfrm>
          <a:prstGeom prst="rect">
            <a:avLst/>
          </a:prstGeom>
        </p:spPr>
        <p:txBody>
          <a:bodyPr spcFirstLastPara="1" wrap="square" lIns="96647" tIns="48310" rIns="96647" bIns="48310" anchor="t" anchorCtr="0">
            <a:noAutofit/>
          </a:bodyPr>
          <a:lstStyle/>
          <a:p>
            <a:pPr marL="0" indent="0"/>
            <a:endParaRPr dirty="0"/>
          </a:p>
        </p:txBody>
      </p:sp>
      <p:sp>
        <p:nvSpPr>
          <p:cNvPr id="469" name="Google Shape;469;p3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34:notes"/>
          <p:cNvSpPr txBox="1">
            <a:spLocks noGrp="1"/>
          </p:cNvSpPr>
          <p:nvPr>
            <p:ph type="body" idx="1"/>
          </p:nvPr>
        </p:nvSpPr>
        <p:spPr>
          <a:xfrm>
            <a:off x="731521" y="4620578"/>
            <a:ext cx="5852160" cy="3780472"/>
          </a:xfrm>
          <a:prstGeom prst="rect">
            <a:avLst/>
          </a:prstGeom>
        </p:spPr>
        <p:txBody>
          <a:bodyPr spcFirstLastPara="1" wrap="square" lIns="96647" tIns="48310" rIns="96647" bIns="48310" anchor="t" anchorCtr="0">
            <a:noAutofit/>
          </a:bodyPr>
          <a:lstStyle/>
          <a:p>
            <a:pPr marL="0" lvl="0" indent="0" algn="l" rtl="0">
              <a:lnSpc>
                <a:spcPct val="90000"/>
              </a:lnSpc>
              <a:spcBef>
                <a:spcPts val="0"/>
              </a:spcBef>
              <a:spcAft>
                <a:spcPts val="0"/>
              </a:spcAft>
              <a:buClr>
                <a:schemeClr val="dk1"/>
              </a:buClr>
              <a:buSzPts val="2200"/>
              <a:buNone/>
            </a:pPr>
            <a:r>
              <a:rPr lang="en-US" sz="1200" dirty="0"/>
              <a:t>Wisconsin has 81 public transit systems in both urban and rural areas. </a:t>
            </a:r>
          </a:p>
          <a:p>
            <a:pPr marL="0" lvl="0" indent="0" algn="l" rtl="0">
              <a:lnSpc>
                <a:spcPct val="90000"/>
              </a:lnSpc>
              <a:spcBef>
                <a:spcPts val="0"/>
              </a:spcBef>
              <a:spcAft>
                <a:spcPts val="0"/>
              </a:spcAft>
              <a:buClr>
                <a:schemeClr val="dk1"/>
              </a:buClr>
              <a:buSzPts val="2200"/>
              <a:buNone/>
            </a:pPr>
            <a:endParaRPr lang="en-US" sz="1200" dirty="0"/>
          </a:p>
          <a:p>
            <a:pPr marL="0" lvl="0" indent="0" algn="l" rtl="0">
              <a:lnSpc>
                <a:spcPct val="90000"/>
              </a:lnSpc>
              <a:spcBef>
                <a:spcPts val="0"/>
              </a:spcBef>
              <a:spcAft>
                <a:spcPts val="0"/>
              </a:spcAft>
              <a:buClr>
                <a:schemeClr val="dk1"/>
              </a:buClr>
              <a:buSzPts val="2200"/>
              <a:buNone/>
            </a:pPr>
            <a:endParaRPr lang="en-US" sz="1200" dirty="0"/>
          </a:p>
          <a:p>
            <a:pPr marL="0" lvl="0" indent="0" algn="l" rtl="0">
              <a:lnSpc>
                <a:spcPct val="90000"/>
              </a:lnSpc>
              <a:spcBef>
                <a:spcPts val="0"/>
              </a:spcBef>
              <a:spcAft>
                <a:spcPts val="0"/>
              </a:spcAft>
              <a:buClr>
                <a:schemeClr val="dk1"/>
              </a:buClr>
              <a:buSzPts val="2200"/>
              <a:buNone/>
            </a:pPr>
            <a:r>
              <a:rPr lang="en-US" sz="1200" dirty="0"/>
              <a:t>Note: State funds are combined with Federal grants (5307 and 5311) to administer public transit on an annual basis.</a:t>
            </a:r>
          </a:p>
          <a:p>
            <a:pPr marL="0" indent="0"/>
            <a:endParaRPr dirty="0"/>
          </a:p>
        </p:txBody>
      </p:sp>
      <p:sp>
        <p:nvSpPr>
          <p:cNvPr id="481" name="Google Shape;481;p3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4362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34:notes"/>
          <p:cNvSpPr txBox="1">
            <a:spLocks noGrp="1"/>
          </p:cNvSpPr>
          <p:nvPr>
            <p:ph type="body" idx="1"/>
          </p:nvPr>
        </p:nvSpPr>
        <p:spPr>
          <a:xfrm>
            <a:off x="731521" y="4620578"/>
            <a:ext cx="5852160" cy="3780472"/>
          </a:xfrm>
          <a:prstGeom prst="rect">
            <a:avLst/>
          </a:prstGeom>
        </p:spPr>
        <p:txBody>
          <a:bodyPr spcFirstLastPara="1" wrap="square" lIns="96647" tIns="48310" rIns="96647" bIns="48310" anchor="t" anchorCtr="0">
            <a:noAutofit/>
          </a:bodyPr>
          <a:lstStyle/>
          <a:p>
            <a:pPr marL="0" indent="0"/>
            <a:r>
              <a:rPr lang="en-US" dirty="0"/>
              <a:t>Title IIIB Supportive Services – Transportation </a:t>
            </a:r>
          </a:p>
          <a:p>
            <a:pPr marL="171450" indent="-171450">
              <a:buFont typeface="Arial" panose="020B0604020202020204" pitchFamily="34" charset="0"/>
              <a:buChar char="•"/>
            </a:pPr>
            <a:r>
              <a:rPr lang="en-US" dirty="0"/>
              <a:t>has to go to a direct service</a:t>
            </a:r>
          </a:p>
          <a:p>
            <a:pPr marL="171450" indent="-171450">
              <a:buFont typeface="Arial" panose="020B0604020202020204" pitchFamily="34" charset="0"/>
              <a:buChar char="•"/>
            </a:pPr>
            <a:r>
              <a:rPr lang="en-US" dirty="0"/>
              <a:t>can be used to transport people, but not meals</a:t>
            </a:r>
          </a:p>
          <a:p>
            <a:pPr marL="171450" indent="-171450">
              <a:buFont typeface="Arial" panose="020B0604020202020204" pitchFamily="34" charset="0"/>
              <a:buChar char="•"/>
            </a:pPr>
            <a:r>
              <a:rPr lang="en-US" dirty="0"/>
              <a:t>Reporting - # of one-way trips, ambulatory or non-ambulatory, general service registration form</a:t>
            </a:r>
          </a:p>
          <a:p>
            <a:pPr marL="0" indent="0"/>
            <a:endParaRPr lang="en-US" dirty="0"/>
          </a:p>
          <a:p>
            <a:pPr marL="0" indent="0"/>
            <a:endParaRPr lang="en-US" dirty="0"/>
          </a:p>
          <a:p>
            <a:pPr marL="0" indent="0"/>
            <a:r>
              <a:rPr lang="en-US" dirty="0"/>
              <a:t>Special Considerations</a:t>
            </a:r>
          </a:p>
          <a:p>
            <a:pPr marL="0" indent="0"/>
            <a:r>
              <a:rPr lang="en-US" dirty="0"/>
              <a:t>A minimum amount of the expenditures must be spent on the following services:</a:t>
            </a:r>
          </a:p>
          <a:p>
            <a:pPr marL="0" indent="0"/>
            <a:r>
              <a:rPr lang="en-US" dirty="0"/>
              <a:t>•	5% for Legal/Benefit Assistance (unless a waiver is received from the State)</a:t>
            </a:r>
          </a:p>
          <a:p>
            <a:pPr marL="0" indent="0"/>
            <a:r>
              <a:rPr lang="en-US" dirty="0"/>
              <a:t>•	6% for access to services (transportation, assisted transportation, case management, info &amp; assistance, outreach)</a:t>
            </a:r>
          </a:p>
          <a:p>
            <a:pPr marL="0" indent="0"/>
            <a:r>
              <a:rPr lang="en-US" dirty="0"/>
              <a:t>•	7% for in-home services (personal care, homemaker, chore)</a:t>
            </a:r>
          </a:p>
          <a:p>
            <a:pPr marL="0" indent="0"/>
            <a:endParaRPr lang="en-US" dirty="0"/>
          </a:p>
          <a:p>
            <a:pPr marL="0" indent="0"/>
            <a:endParaRPr dirty="0"/>
          </a:p>
        </p:txBody>
      </p:sp>
      <p:sp>
        <p:nvSpPr>
          <p:cNvPr id="481" name="Google Shape;481;p3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2930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34:notes"/>
          <p:cNvSpPr txBox="1">
            <a:spLocks noGrp="1"/>
          </p:cNvSpPr>
          <p:nvPr>
            <p:ph type="body" idx="1"/>
          </p:nvPr>
        </p:nvSpPr>
        <p:spPr>
          <a:xfrm>
            <a:off x="731521" y="4620578"/>
            <a:ext cx="5852160" cy="3780472"/>
          </a:xfrm>
          <a:prstGeom prst="rect">
            <a:avLst/>
          </a:prstGeom>
        </p:spPr>
        <p:txBody>
          <a:bodyPr spcFirstLastPara="1" wrap="square" lIns="96647" tIns="48310" rIns="96647" bIns="48310" anchor="t" anchorCtr="0">
            <a:noAutofit/>
          </a:bodyPr>
          <a:lstStyle/>
          <a:p>
            <a:pPr marL="0" indent="0"/>
            <a:r>
              <a:rPr lang="en-US" dirty="0"/>
              <a:t>Title IIIB Supportive Services – Transportation </a:t>
            </a:r>
          </a:p>
          <a:p>
            <a:pPr marL="171450" indent="-171450">
              <a:buFont typeface="Arial" panose="020B0604020202020204" pitchFamily="34" charset="0"/>
              <a:buChar char="•"/>
            </a:pPr>
            <a:r>
              <a:rPr lang="en-US" dirty="0"/>
              <a:t>has to go to a direct service</a:t>
            </a:r>
          </a:p>
          <a:p>
            <a:pPr marL="171450" indent="-171450">
              <a:buFont typeface="Arial" panose="020B0604020202020204" pitchFamily="34" charset="0"/>
              <a:buChar char="•"/>
            </a:pPr>
            <a:r>
              <a:rPr lang="en-US" dirty="0"/>
              <a:t>can be used to transport people, but not meals</a:t>
            </a:r>
          </a:p>
          <a:p>
            <a:pPr marL="171450" indent="-171450">
              <a:buFont typeface="Arial" panose="020B0604020202020204" pitchFamily="34" charset="0"/>
              <a:buChar char="•"/>
            </a:pPr>
            <a:r>
              <a:rPr lang="en-US" dirty="0"/>
              <a:t>Reporting - # of one-way trips, ambulatory or non-ambulatory, general service registration form</a:t>
            </a:r>
          </a:p>
          <a:p>
            <a:pPr marL="0" indent="0"/>
            <a:endParaRPr lang="en-US" dirty="0"/>
          </a:p>
          <a:p>
            <a:pPr marL="0" indent="0"/>
            <a:endParaRPr lang="en-US" dirty="0"/>
          </a:p>
          <a:p>
            <a:pPr marL="0" indent="0"/>
            <a:r>
              <a:rPr lang="en-US" dirty="0"/>
              <a:t>Special Considerations</a:t>
            </a:r>
          </a:p>
          <a:p>
            <a:pPr marL="0" indent="0"/>
            <a:r>
              <a:rPr lang="en-US" dirty="0"/>
              <a:t>A minimum amount of the expenditures must be spent on the following services:</a:t>
            </a:r>
          </a:p>
          <a:p>
            <a:pPr marL="0" indent="0"/>
            <a:r>
              <a:rPr lang="en-US" dirty="0"/>
              <a:t>•	5% for Legal/Benefit Assistance (unless a waiver is received from the State)</a:t>
            </a:r>
          </a:p>
          <a:p>
            <a:pPr marL="0" indent="0"/>
            <a:r>
              <a:rPr lang="en-US" dirty="0"/>
              <a:t>•	6% for access to services (transportation, assisted transportation, case management, info &amp; assistance, outreach)</a:t>
            </a:r>
          </a:p>
          <a:p>
            <a:pPr marL="0" indent="0"/>
            <a:r>
              <a:rPr lang="en-US" dirty="0"/>
              <a:t>•	7% for in-home services (personal care, homemaker, chore)</a:t>
            </a:r>
          </a:p>
          <a:p>
            <a:pPr marL="0" indent="0"/>
            <a:endParaRPr lang="en-US" dirty="0"/>
          </a:p>
          <a:p>
            <a:pPr marL="0" indent="0"/>
            <a:endParaRPr dirty="0"/>
          </a:p>
        </p:txBody>
      </p:sp>
      <p:sp>
        <p:nvSpPr>
          <p:cNvPr id="481" name="Google Shape;481;p3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2261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34:notes"/>
          <p:cNvSpPr txBox="1">
            <a:spLocks noGrp="1"/>
          </p:cNvSpPr>
          <p:nvPr>
            <p:ph type="body" idx="1"/>
          </p:nvPr>
        </p:nvSpPr>
        <p:spPr>
          <a:xfrm>
            <a:off x="731521" y="4620578"/>
            <a:ext cx="5852160" cy="3780472"/>
          </a:xfrm>
          <a:prstGeom prst="rect">
            <a:avLst/>
          </a:prstGeom>
        </p:spPr>
        <p:txBody>
          <a:bodyPr spcFirstLastPara="1" wrap="square" lIns="96647" tIns="48310" rIns="96647" bIns="48310" anchor="t" anchorCtr="0">
            <a:noAutofit/>
          </a:bodyPr>
          <a:lstStyle/>
          <a:p>
            <a:pPr marL="0" indent="0"/>
            <a:endParaRPr dirty="0"/>
          </a:p>
        </p:txBody>
      </p:sp>
      <p:sp>
        <p:nvSpPr>
          <p:cNvPr id="481" name="Google Shape;481;p3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766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34:notes"/>
          <p:cNvSpPr txBox="1">
            <a:spLocks noGrp="1"/>
          </p:cNvSpPr>
          <p:nvPr>
            <p:ph type="body" idx="1"/>
          </p:nvPr>
        </p:nvSpPr>
        <p:spPr>
          <a:xfrm>
            <a:off x="731521" y="4620578"/>
            <a:ext cx="5852160" cy="3780472"/>
          </a:xfrm>
          <a:prstGeom prst="rect">
            <a:avLst/>
          </a:prstGeom>
        </p:spPr>
        <p:txBody>
          <a:bodyPr spcFirstLastPara="1" wrap="square" lIns="96647" tIns="48310" rIns="96647" bIns="48310" anchor="t" anchorCtr="0">
            <a:noAutofit/>
          </a:bodyPr>
          <a:lstStyle/>
          <a:p>
            <a:pPr marL="0" lvl="0" indent="0" algn="l" rtl="0">
              <a:lnSpc>
                <a:spcPct val="90000"/>
              </a:lnSpc>
              <a:spcBef>
                <a:spcPts val="0"/>
              </a:spcBef>
              <a:spcAft>
                <a:spcPts val="0"/>
              </a:spcAft>
              <a:buClr>
                <a:schemeClr val="dk1"/>
              </a:buClr>
              <a:buSzPts val="2200"/>
              <a:buNone/>
            </a:pPr>
            <a:r>
              <a:rPr lang="en-US" sz="1200" dirty="0"/>
              <a:t>Wisconsin has 81 public transit systems in both urban and rural areas. </a:t>
            </a:r>
          </a:p>
          <a:p>
            <a:pPr marL="0" lvl="0" indent="0" algn="l" rtl="0">
              <a:lnSpc>
                <a:spcPct val="90000"/>
              </a:lnSpc>
              <a:spcBef>
                <a:spcPts val="0"/>
              </a:spcBef>
              <a:spcAft>
                <a:spcPts val="0"/>
              </a:spcAft>
              <a:buClr>
                <a:schemeClr val="dk1"/>
              </a:buClr>
              <a:buSzPts val="2200"/>
              <a:buNone/>
            </a:pPr>
            <a:endParaRPr lang="en-US" sz="1200" dirty="0"/>
          </a:p>
          <a:p>
            <a:pPr marL="0" lvl="0" indent="0" algn="l" rtl="0">
              <a:lnSpc>
                <a:spcPct val="90000"/>
              </a:lnSpc>
              <a:spcBef>
                <a:spcPts val="0"/>
              </a:spcBef>
              <a:spcAft>
                <a:spcPts val="0"/>
              </a:spcAft>
              <a:buClr>
                <a:schemeClr val="dk1"/>
              </a:buClr>
              <a:buSzPts val="2200"/>
              <a:buNone/>
            </a:pPr>
            <a:endParaRPr lang="en-US" sz="1200" dirty="0"/>
          </a:p>
          <a:p>
            <a:pPr marL="0" lvl="0" indent="0" algn="l" rtl="0">
              <a:lnSpc>
                <a:spcPct val="90000"/>
              </a:lnSpc>
              <a:spcBef>
                <a:spcPts val="0"/>
              </a:spcBef>
              <a:spcAft>
                <a:spcPts val="0"/>
              </a:spcAft>
              <a:buClr>
                <a:schemeClr val="dk1"/>
              </a:buClr>
              <a:buSzPts val="2200"/>
              <a:buNone/>
            </a:pPr>
            <a:r>
              <a:rPr lang="en-US" sz="1200" dirty="0"/>
              <a:t>Note: State funds are combined with Federal grants (5307 and 5311) to administer public transit on an annual basis.</a:t>
            </a:r>
          </a:p>
          <a:p>
            <a:pPr marL="0" indent="0"/>
            <a:endParaRPr dirty="0"/>
          </a:p>
        </p:txBody>
      </p:sp>
      <p:sp>
        <p:nvSpPr>
          <p:cNvPr id="481" name="Google Shape;481;p3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4490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34:notes"/>
          <p:cNvSpPr txBox="1">
            <a:spLocks noGrp="1"/>
          </p:cNvSpPr>
          <p:nvPr>
            <p:ph type="body" idx="1"/>
          </p:nvPr>
        </p:nvSpPr>
        <p:spPr>
          <a:xfrm>
            <a:off x="731521" y="4620578"/>
            <a:ext cx="5852160" cy="3780472"/>
          </a:xfrm>
          <a:prstGeom prst="rect">
            <a:avLst/>
          </a:prstGeom>
        </p:spPr>
        <p:txBody>
          <a:bodyPr spcFirstLastPara="1" wrap="square" lIns="96647" tIns="48310" rIns="96647" bIns="48310" anchor="t" anchorCtr="0">
            <a:noAutofit/>
          </a:bodyPr>
          <a:lstStyle/>
          <a:p>
            <a:pPr marL="0" lvl="0" indent="0" algn="l" rtl="0">
              <a:lnSpc>
                <a:spcPct val="90000"/>
              </a:lnSpc>
              <a:spcBef>
                <a:spcPts val="0"/>
              </a:spcBef>
              <a:spcAft>
                <a:spcPts val="0"/>
              </a:spcAft>
              <a:buClr>
                <a:schemeClr val="dk1"/>
              </a:buClr>
              <a:buSzPts val="2200"/>
              <a:buNone/>
            </a:pPr>
            <a:r>
              <a:rPr lang="en-US" sz="1200" dirty="0"/>
              <a:t>Wisconsin has 81 public transit systems in both urban and rural areas. </a:t>
            </a:r>
          </a:p>
          <a:p>
            <a:pPr marL="0" lvl="0" indent="0" algn="l" rtl="0">
              <a:lnSpc>
                <a:spcPct val="90000"/>
              </a:lnSpc>
              <a:spcBef>
                <a:spcPts val="0"/>
              </a:spcBef>
              <a:spcAft>
                <a:spcPts val="0"/>
              </a:spcAft>
              <a:buClr>
                <a:schemeClr val="dk1"/>
              </a:buClr>
              <a:buSzPts val="2200"/>
              <a:buNone/>
            </a:pPr>
            <a:endParaRPr lang="en-US" sz="1200" dirty="0"/>
          </a:p>
          <a:p>
            <a:pPr marL="0" lvl="0" indent="0" algn="l" rtl="0">
              <a:lnSpc>
                <a:spcPct val="90000"/>
              </a:lnSpc>
              <a:spcBef>
                <a:spcPts val="0"/>
              </a:spcBef>
              <a:spcAft>
                <a:spcPts val="0"/>
              </a:spcAft>
              <a:buClr>
                <a:schemeClr val="dk1"/>
              </a:buClr>
              <a:buSzPts val="2200"/>
              <a:buNone/>
            </a:pPr>
            <a:endParaRPr lang="en-US" sz="1200" dirty="0"/>
          </a:p>
          <a:p>
            <a:pPr marL="0" lvl="0" indent="0" algn="l" rtl="0">
              <a:lnSpc>
                <a:spcPct val="90000"/>
              </a:lnSpc>
              <a:spcBef>
                <a:spcPts val="0"/>
              </a:spcBef>
              <a:spcAft>
                <a:spcPts val="0"/>
              </a:spcAft>
              <a:buClr>
                <a:schemeClr val="dk1"/>
              </a:buClr>
              <a:buSzPts val="2200"/>
              <a:buNone/>
            </a:pPr>
            <a:r>
              <a:rPr lang="en-US" sz="1200" dirty="0"/>
              <a:t>Note: State funds are combined with Federal grants (5307 and 5311) to administer public transit on an annual basis.</a:t>
            </a:r>
          </a:p>
          <a:p>
            <a:pPr marL="0" indent="0"/>
            <a:endParaRPr dirty="0"/>
          </a:p>
        </p:txBody>
      </p:sp>
      <p:sp>
        <p:nvSpPr>
          <p:cNvPr id="481" name="Google Shape;481;p3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6699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34:notes"/>
          <p:cNvSpPr txBox="1">
            <a:spLocks noGrp="1"/>
          </p:cNvSpPr>
          <p:nvPr>
            <p:ph type="body" idx="1"/>
          </p:nvPr>
        </p:nvSpPr>
        <p:spPr>
          <a:xfrm>
            <a:off x="731521" y="4620578"/>
            <a:ext cx="5852160" cy="3780472"/>
          </a:xfrm>
          <a:prstGeom prst="rect">
            <a:avLst/>
          </a:prstGeom>
        </p:spPr>
        <p:txBody>
          <a:bodyPr spcFirstLastPara="1" wrap="square" lIns="96647" tIns="48310" rIns="96647" bIns="48310" anchor="t" anchorCtr="0">
            <a:noAutofit/>
          </a:bodyPr>
          <a:lstStyle/>
          <a:p>
            <a:pPr marL="0" lvl="0" indent="0" algn="l" rtl="0">
              <a:lnSpc>
                <a:spcPct val="90000"/>
              </a:lnSpc>
              <a:spcBef>
                <a:spcPts val="0"/>
              </a:spcBef>
              <a:spcAft>
                <a:spcPts val="0"/>
              </a:spcAft>
              <a:buClr>
                <a:schemeClr val="dk1"/>
              </a:buClr>
              <a:buSzPts val="2200"/>
              <a:buNone/>
            </a:pPr>
            <a:r>
              <a:rPr lang="en-US" sz="1200" dirty="0"/>
              <a:t>Wisconsin has 81 public transit systems in both urban and rural areas. </a:t>
            </a:r>
          </a:p>
          <a:p>
            <a:pPr marL="0" lvl="0" indent="0" algn="l" rtl="0">
              <a:lnSpc>
                <a:spcPct val="90000"/>
              </a:lnSpc>
              <a:spcBef>
                <a:spcPts val="0"/>
              </a:spcBef>
              <a:spcAft>
                <a:spcPts val="0"/>
              </a:spcAft>
              <a:buClr>
                <a:schemeClr val="dk1"/>
              </a:buClr>
              <a:buSzPts val="2200"/>
              <a:buNone/>
            </a:pPr>
            <a:endParaRPr lang="en-US" sz="1200" dirty="0"/>
          </a:p>
          <a:p>
            <a:pPr marL="0" lvl="0" indent="0" algn="l" rtl="0">
              <a:lnSpc>
                <a:spcPct val="90000"/>
              </a:lnSpc>
              <a:spcBef>
                <a:spcPts val="0"/>
              </a:spcBef>
              <a:spcAft>
                <a:spcPts val="0"/>
              </a:spcAft>
              <a:buClr>
                <a:schemeClr val="dk1"/>
              </a:buClr>
              <a:buSzPts val="2200"/>
              <a:buNone/>
            </a:pPr>
            <a:endParaRPr lang="en-US" sz="1200" dirty="0"/>
          </a:p>
          <a:p>
            <a:pPr marL="0" lvl="0" indent="0" algn="l" rtl="0">
              <a:lnSpc>
                <a:spcPct val="90000"/>
              </a:lnSpc>
              <a:spcBef>
                <a:spcPts val="0"/>
              </a:spcBef>
              <a:spcAft>
                <a:spcPts val="0"/>
              </a:spcAft>
              <a:buClr>
                <a:schemeClr val="dk1"/>
              </a:buClr>
              <a:buSzPts val="2200"/>
              <a:buNone/>
            </a:pPr>
            <a:r>
              <a:rPr lang="en-US" sz="1200" dirty="0"/>
              <a:t>Note: State funds are combined with Federal grants (5307 and 5311) to administer public transit on an annual basis.</a:t>
            </a:r>
          </a:p>
          <a:p>
            <a:pPr marL="0" indent="0"/>
            <a:endParaRPr dirty="0"/>
          </a:p>
        </p:txBody>
      </p:sp>
      <p:sp>
        <p:nvSpPr>
          <p:cNvPr id="481" name="Google Shape;481;p3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7465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34:notes"/>
          <p:cNvSpPr txBox="1">
            <a:spLocks noGrp="1"/>
          </p:cNvSpPr>
          <p:nvPr>
            <p:ph type="body" idx="1"/>
          </p:nvPr>
        </p:nvSpPr>
        <p:spPr>
          <a:xfrm>
            <a:off x="731521" y="4620578"/>
            <a:ext cx="5852160" cy="3780472"/>
          </a:xfrm>
          <a:prstGeom prst="rect">
            <a:avLst/>
          </a:prstGeom>
        </p:spPr>
        <p:txBody>
          <a:bodyPr spcFirstLastPara="1" wrap="square" lIns="96647" tIns="48310" rIns="96647" bIns="48310" anchor="t" anchorCtr="0">
            <a:noAutofit/>
          </a:bodyPr>
          <a:lstStyle/>
          <a:p>
            <a:pPr marL="0" indent="0"/>
            <a:endParaRPr dirty="0"/>
          </a:p>
        </p:txBody>
      </p:sp>
      <p:sp>
        <p:nvSpPr>
          <p:cNvPr id="481" name="Google Shape;481;p3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9642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5" name="Google Shape;3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1" name="Google Shape;5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transit.dot.gov/funding/grants/enhanced-mobility-seniors-individuals-disabilities-section-5310"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www.transit.dot.gov/rural-formula-grants-5311" TargetMode="External"/><Relationship Id="rId4" Type="http://schemas.openxmlformats.org/officeDocument/2006/relationships/hyperlink" Target="https://www.transit.dot.gov/funding/grants/urbanized-area-formula-grants-5307#:~:text=The%20Urbanized%20Area%20Formula%20Funding,and%20for%20transportation%2Drelated%20plannin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isconsindot.gov/Pages/doing-bus/local-gov/astnce-pgms/transit/state-urban.aspx" TargetMode="External"/><Relationship Id="rId7" Type="http://schemas.openxmlformats.org/officeDocument/2006/relationships/hyperlink" Target="https://docs.legis.wisconsin.gov/statutes/statutes/85/22"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isconsindot.gov/Pages/doing-bus/local-gov/astnce-pgms/transit/tribal-eld.aspx" TargetMode="External"/><Relationship Id="rId5" Type="http://schemas.openxmlformats.org/officeDocument/2006/relationships/hyperlink" Target="https://wisconsindot.gov/Pages/doing-bus/local-gov/astnce-pgms/transit/county-eld.aspx" TargetMode="External"/><Relationship Id="rId4" Type="http://schemas.openxmlformats.org/officeDocument/2006/relationships/hyperlink" Target="https://docs.legis.wisconsin.gov/statutes/statutes/85/205"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isconsindot.gov/Documents/travel/pub-transit/system-map.pdf"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gwaar.org/"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0"/>
        <p:cNvGrpSpPr/>
        <p:nvPr/>
      </p:nvGrpSpPr>
      <p:grpSpPr>
        <a:xfrm>
          <a:off x="0" y="0"/>
          <a:ext cx="0" cy="0"/>
          <a:chOff x="0" y="0"/>
          <a:chExt cx="0" cy="0"/>
        </a:xfrm>
      </p:grpSpPr>
      <p:sp>
        <p:nvSpPr>
          <p:cNvPr id="471" name="Google Shape;471;p4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472" name="Google Shape;472;p44"/>
          <p:cNvPicPr preferRelativeResize="0"/>
          <p:nvPr/>
        </p:nvPicPr>
        <p:blipFill>
          <a:blip r:embed="rId3"/>
          <a:srcRect t="16025" b="16025"/>
          <a:stretch/>
        </p:blipFill>
        <p:spPr>
          <a:xfrm>
            <a:off x="4110127" y="10"/>
            <a:ext cx="8081873" cy="6857990"/>
          </a:xfrm>
          <a:custGeom>
            <a:avLst/>
            <a:gdLst/>
            <a:ahLst/>
            <a:cxnLst/>
            <a:rect l="l" t="t" r="r" b="b"/>
            <a:pathLst>
              <a:path w="8081873" h="6858000" extrusionOk="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noFill/>
          <a:ln>
            <a:noFill/>
          </a:ln>
        </p:spPr>
      </p:pic>
      <p:sp>
        <p:nvSpPr>
          <p:cNvPr id="473" name="Google Shape;473;p44"/>
          <p:cNvSpPr/>
          <p:nvPr/>
        </p:nvSpPr>
        <p:spPr>
          <a:xfrm>
            <a:off x="0" y="0"/>
            <a:ext cx="4959047" cy="6858000"/>
          </a:xfrm>
          <a:custGeom>
            <a:avLst/>
            <a:gdLst/>
            <a:ahLst/>
            <a:cxnLst/>
            <a:rect l="l" t="t" r="r" b="b"/>
            <a:pathLst>
              <a:path w="4959047" h="6858000" extrusionOk="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solidFill>
            <a:schemeClr val="lt1"/>
          </a:solidFill>
          <a:ln w="9525" cap="flat" cmpd="sng">
            <a:solidFill>
              <a:srgbClr val="E9EDF1"/>
            </a:solidFill>
            <a:prstDash val="solid"/>
            <a:miter lim="800000"/>
            <a:headEnd type="none" w="sm" len="sm"/>
            <a:tailEnd type="none" w="sm" len="sm"/>
          </a:ln>
          <a:effectLst>
            <a:outerShdw blurRad="50800" dist="38100" algn="l" rotWithShape="0">
              <a:srgbClr val="D8D8D8">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74" name="Google Shape;474;p44"/>
          <p:cNvSpPr/>
          <p:nvPr/>
        </p:nvSpPr>
        <p:spPr>
          <a:xfrm>
            <a:off x="29210" y="9525"/>
            <a:ext cx="4948887" cy="6858000"/>
          </a:xfrm>
          <a:custGeom>
            <a:avLst/>
            <a:gdLst/>
            <a:ahLst/>
            <a:cxnLst/>
            <a:rect l="l" t="t" r="r" b="b"/>
            <a:pathLst>
              <a:path w="4948887" h="6858000" extrusionOk="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75" name="Google Shape;475;p44"/>
          <p:cNvSpPr txBox="1">
            <a:spLocks noGrp="1"/>
          </p:cNvSpPr>
          <p:nvPr>
            <p:ph type="ctrTitle"/>
          </p:nvPr>
        </p:nvSpPr>
        <p:spPr>
          <a:xfrm>
            <a:off x="100221" y="1881672"/>
            <a:ext cx="4703619" cy="1533829"/>
          </a:xfrm>
          <a:prstGeom prst="rect">
            <a:avLst/>
          </a:prstGeom>
          <a:noFill/>
          <a:ln>
            <a:noFill/>
          </a:ln>
        </p:spPr>
        <p:txBody>
          <a:bodyPr spcFirstLastPara="1" wrap="square" lIns="91425" tIns="45700" rIns="91425" bIns="45700" anchor="b" anchorCtr="0">
            <a:normAutofit/>
          </a:bodyPr>
          <a:lstStyle/>
          <a:p>
            <a:pPr marL="0" lvl="0" indent="0" rtl="0">
              <a:lnSpc>
                <a:spcPct val="90000"/>
              </a:lnSpc>
              <a:spcBef>
                <a:spcPts val="0"/>
              </a:spcBef>
              <a:spcAft>
                <a:spcPts val="0"/>
              </a:spcAft>
              <a:buClr>
                <a:schemeClr val="dk1"/>
              </a:buClr>
              <a:buSzPts val="4800"/>
              <a:buFont typeface="Calibri"/>
              <a:buNone/>
            </a:pPr>
            <a:r>
              <a:rPr lang="en-US" sz="4800" dirty="0"/>
              <a:t>Transportation 101</a:t>
            </a:r>
            <a:endParaRPr dirty="0"/>
          </a:p>
        </p:txBody>
      </p:sp>
      <p:sp>
        <p:nvSpPr>
          <p:cNvPr id="477" name="Google Shape;477;p44"/>
          <p:cNvSpPr/>
          <p:nvPr/>
        </p:nvSpPr>
        <p:spPr>
          <a:xfrm rot="5400000">
            <a:off x="759921" y="346791"/>
            <a:ext cx="146304" cy="704088"/>
          </a:xfrm>
          <a:prstGeom prst="rect">
            <a:avLst/>
          </a:prstGeom>
          <a:solidFill>
            <a:srgbClr val="008C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78" name="Google Shape;478;p44"/>
          <p:cNvSpPr/>
          <p:nvPr/>
        </p:nvSpPr>
        <p:spPr>
          <a:xfrm>
            <a:off x="481029" y="4546920"/>
            <a:ext cx="402336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pic>
        <p:nvPicPr>
          <p:cNvPr id="7" name="Picture 6" descr="Text&#10;&#10;Description automatically generated">
            <a:extLst>
              <a:ext uri="{FF2B5EF4-FFF2-40B4-BE49-F238E27FC236}">
                <a16:creationId xmlns:a16="http://schemas.microsoft.com/office/drawing/2014/main" id="{F2C8DEB4-EE54-DCB7-917A-3684A3EBEECB}"/>
              </a:ext>
            </a:extLst>
          </p:cNvPr>
          <p:cNvPicPr>
            <a:picLocks noChangeAspect="1"/>
          </p:cNvPicPr>
          <p:nvPr/>
        </p:nvPicPr>
        <p:blipFill>
          <a:blip r:embed="rId4"/>
          <a:stretch>
            <a:fillRect/>
          </a:stretch>
        </p:blipFill>
        <p:spPr>
          <a:xfrm>
            <a:off x="251417" y="4873688"/>
            <a:ext cx="3526557" cy="12777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475"/>
                                        </p:tgtEl>
                                        <p:attrNameLst>
                                          <p:attrName>style.visibility</p:attrName>
                                        </p:attrNameLst>
                                      </p:cBhvr>
                                      <p:to>
                                        <p:strVal val="visible"/>
                                      </p:to>
                                    </p:set>
                                    <p:animEffect transition="in" filter="fade">
                                      <p:cBhvr>
                                        <p:cTn id="7" dur="400"/>
                                        <p:tgtEl>
                                          <p:spTgt spid="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45"/>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We need to think about transportation as more than a car or a bus. Transportation is the action of transporting someone or something or the process of being transported. This could be a car, bus, bicycle, our legs or mobility devices. Transportation is always evolving. Transportation is important because:</a:t>
            </a:r>
          </a:p>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Connects us to the community.</a:t>
            </a:r>
          </a:p>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Gives us access and independence.</a:t>
            </a:r>
          </a:p>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Is a tool to help reduce isolation and loneness.</a:t>
            </a:r>
          </a:p>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Is the backbone network that connects us all to the services and goods we need and want to live a quality life.</a:t>
            </a:r>
          </a:p>
        </p:txBody>
      </p:sp>
      <p:sp>
        <p:nvSpPr>
          <p:cNvPr id="484" name="Google Shape;484;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Calibri"/>
              <a:buNone/>
            </a:pPr>
            <a:r>
              <a:rPr lang="en-US" sz="5400" dirty="0"/>
              <a:t>Introduction</a:t>
            </a:r>
            <a:endParaRPr dirty="0"/>
          </a:p>
        </p:txBody>
      </p:sp>
      <p:sp>
        <p:nvSpPr>
          <p:cNvPr id="485" name="Google Shape;485;p45"/>
          <p:cNvSpPr/>
          <p:nvPr/>
        </p:nvSpPr>
        <p:spPr>
          <a:xfrm>
            <a:off x="667512" y="1351534"/>
            <a:ext cx="10853928" cy="18288"/>
          </a:xfrm>
          <a:custGeom>
            <a:avLst/>
            <a:gdLst/>
            <a:ahLst/>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008C99"/>
          </a:solidFill>
          <a:ln w="41275" cap="rnd" cmpd="sng">
            <a:solidFill>
              <a:srgbClr val="008C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86" name="Google Shape;486;p45"/>
          <p:cNvSpPr txBox="1">
            <a:spLocks noGrp="1"/>
          </p:cNvSpPr>
          <p:nvPr>
            <p:ph type="body" idx="1"/>
          </p:nvPr>
        </p:nvSpPr>
        <p:spPr>
          <a:xfrm>
            <a:off x="515112" y="1439528"/>
            <a:ext cx="11158728" cy="4776216"/>
          </a:xfrm>
          <a:prstGeom prst="rect">
            <a:avLst/>
          </a:prstGeom>
          <a:noFill/>
          <a:ln>
            <a:noFill/>
          </a:ln>
        </p:spPr>
        <p:txBody>
          <a:bodyPr spcFirstLastPara="1" wrap="square" lIns="91425" tIns="45700" rIns="91425" bIns="45700" anchor="t" anchorCtr="0">
            <a:noAutofit/>
          </a:bodyPr>
          <a:lstStyle/>
          <a:p>
            <a:pPr marL="0" indent="0">
              <a:buNone/>
            </a:pPr>
            <a:r>
              <a:rPr lang="en-US" dirty="0"/>
              <a:t>Transportation plays a crucial role in enabling individuals to live a quality life for several reasons:</a:t>
            </a:r>
          </a:p>
          <a:p>
            <a:pPr indent="-457200"/>
            <a:r>
              <a:rPr lang="en-US" dirty="0"/>
              <a:t>Transportation provides access to essential services;</a:t>
            </a:r>
          </a:p>
          <a:p>
            <a:pPr indent="-457200"/>
            <a:r>
              <a:rPr lang="en-US" dirty="0"/>
              <a:t>Empowers individuals with the ability to move freely and independently;</a:t>
            </a:r>
          </a:p>
          <a:p>
            <a:pPr indent="-457200"/>
            <a:r>
              <a:rPr lang="en-US" dirty="0"/>
              <a:t>Enables people to maintain social connections and build relationships;</a:t>
            </a:r>
          </a:p>
          <a:p>
            <a:pPr indent="-457200"/>
            <a:r>
              <a:rPr lang="en-US" dirty="0"/>
              <a:t>Connect people to job opportunities, enabling them to earn a living;</a:t>
            </a:r>
          </a:p>
          <a:p>
            <a:pPr indent="-457200"/>
            <a:r>
              <a:rPr lang="en-US" dirty="0"/>
              <a:t>Provides access to healthcare services;</a:t>
            </a:r>
          </a:p>
          <a:p>
            <a:r>
              <a:rPr lang="en-US" dirty="0"/>
              <a:t>Is a tool to help reduce isolation and loneness; and</a:t>
            </a:r>
          </a:p>
          <a:p>
            <a:r>
              <a:rPr lang="en-US" dirty="0"/>
              <a:t>Is the backbone network that supports all we do.</a:t>
            </a:r>
          </a:p>
          <a:p>
            <a:pPr marL="0" lvl="0" indent="0" algn="l" rtl="0">
              <a:lnSpc>
                <a:spcPct val="90000"/>
              </a:lnSpc>
              <a:spcBef>
                <a:spcPts val="0"/>
              </a:spcBef>
              <a:spcAft>
                <a:spcPts val="0"/>
              </a:spcAft>
              <a:buClr>
                <a:schemeClr val="dk1"/>
              </a:buClr>
              <a:buSzPts val="2200"/>
              <a:buNone/>
            </a:pPr>
            <a:endParaRPr dirty="0"/>
          </a:p>
        </p:txBody>
      </p:sp>
    </p:spTree>
    <p:extLst>
      <p:ext uri="{BB962C8B-B14F-4D97-AF65-F5344CB8AC3E}">
        <p14:creationId xmlns:p14="http://schemas.microsoft.com/office/powerpoint/2010/main" val="4070910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45"/>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84" name="Google Shape;484;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Calibri"/>
              <a:buNone/>
            </a:pPr>
            <a:r>
              <a:rPr lang="en-US" sz="5400" dirty="0"/>
              <a:t>How is our system funded?</a:t>
            </a:r>
            <a:endParaRPr dirty="0"/>
          </a:p>
        </p:txBody>
      </p:sp>
      <p:sp>
        <p:nvSpPr>
          <p:cNvPr id="485" name="Google Shape;485;p45"/>
          <p:cNvSpPr/>
          <p:nvPr/>
        </p:nvSpPr>
        <p:spPr>
          <a:xfrm>
            <a:off x="681849" y="1371600"/>
            <a:ext cx="10853928" cy="18288"/>
          </a:xfrm>
          <a:custGeom>
            <a:avLst/>
            <a:gdLst/>
            <a:ahLst/>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cmpd="sng">
            <a:solidFill>
              <a:srgbClr val="008C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86" name="Google Shape;486;p45"/>
          <p:cNvSpPr txBox="1">
            <a:spLocks noGrp="1"/>
          </p:cNvSpPr>
          <p:nvPr>
            <p:ph type="body" idx="1"/>
          </p:nvPr>
        </p:nvSpPr>
        <p:spPr>
          <a:xfrm>
            <a:off x="838200" y="1563720"/>
            <a:ext cx="10515600" cy="4590192"/>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600"/>
              </a:spcBef>
              <a:spcAft>
                <a:spcPts val="0"/>
              </a:spcAft>
              <a:buClr>
                <a:schemeClr val="dk1"/>
              </a:buClr>
              <a:buSzPts val="2200"/>
              <a:buNone/>
            </a:pPr>
            <a:r>
              <a:rPr lang="en-US" dirty="0"/>
              <a:t>Federal Transit Administration</a:t>
            </a:r>
          </a:p>
          <a:p>
            <a:pPr indent="-457200">
              <a:lnSpc>
                <a:spcPct val="120000"/>
              </a:lnSpc>
              <a:spcBef>
                <a:spcPts val="600"/>
              </a:spcBef>
              <a:buSzPts val="2200"/>
            </a:pPr>
            <a:r>
              <a:rPr lang="en-US" dirty="0">
                <a:hlinkClick r:id="rId3"/>
              </a:rPr>
              <a:t>Section 5310 Enhanced Mobility of Seniors &amp; Individuals with Disabilities</a:t>
            </a:r>
            <a:endParaRPr lang="en-US" dirty="0"/>
          </a:p>
          <a:p>
            <a:pPr indent="-457200">
              <a:lnSpc>
                <a:spcPct val="120000"/>
              </a:lnSpc>
              <a:spcBef>
                <a:spcPts val="600"/>
              </a:spcBef>
              <a:buSzPts val="2200"/>
            </a:pPr>
            <a:r>
              <a:rPr lang="en-US" dirty="0">
                <a:hlinkClick r:id="rId4"/>
              </a:rPr>
              <a:t>Section 5307 Urbanized Area Formula Funding program</a:t>
            </a:r>
            <a:endParaRPr lang="en-US" dirty="0"/>
          </a:p>
          <a:p>
            <a:pPr indent="-457200">
              <a:lnSpc>
                <a:spcPct val="120000"/>
              </a:lnSpc>
              <a:spcBef>
                <a:spcPts val="600"/>
              </a:spcBef>
              <a:buSzPts val="2200"/>
            </a:pPr>
            <a:r>
              <a:rPr lang="en-US" dirty="0">
                <a:hlinkClick r:id="rId5"/>
              </a:rPr>
              <a:t>Section 5311 Formula Grants for Rural Areas </a:t>
            </a:r>
            <a:endParaRPr lang="en-US" dirty="0"/>
          </a:p>
          <a:p>
            <a:pPr indent="-457200">
              <a:lnSpc>
                <a:spcPct val="120000"/>
              </a:lnSpc>
              <a:spcBef>
                <a:spcPts val="600"/>
              </a:spcBef>
              <a:buSzPts val="2200"/>
            </a:pPr>
            <a:endParaRPr lang="en-US" dirty="0"/>
          </a:p>
          <a:p>
            <a:pPr marL="0" indent="0">
              <a:lnSpc>
                <a:spcPct val="120000"/>
              </a:lnSpc>
              <a:spcBef>
                <a:spcPts val="600"/>
              </a:spcBef>
              <a:buSzPts val="2200"/>
              <a:buNone/>
            </a:pPr>
            <a:r>
              <a:rPr lang="en-US" dirty="0"/>
              <a:t>Administration for Community Living</a:t>
            </a:r>
          </a:p>
          <a:p>
            <a:pPr indent="-457200">
              <a:lnSpc>
                <a:spcPct val="120000"/>
              </a:lnSpc>
              <a:spcBef>
                <a:spcPts val="600"/>
              </a:spcBef>
              <a:buSzPts val="2200"/>
            </a:pPr>
            <a:r>
              <a:rPr lang="en-US" dirty="0"/>
              <a:t>OAA Title IIIB Supportive Services</a:t>
            </a:r>
          </a:p>
          <a:p>
            <a:pPr marL="0" lvl="0" indent="0" algn="l" rtl="0">
              <a:lnSpc>
                <a:spcPct val="120000"/>
              </a:lnSpc>
              <a:spcBef>
                <a:spcPts val="600"/>
              </a:spcBef>
              <a:spcAft>
                <a:spcPts val="0"/>
              </a:spcAft>
              <a:buClr>
                <a:schemeClr val="dk1"/>
              </a:buClr>
              <a:buSzPts val="2200"/>
              <a:buNone/>
            </a:pPr>
            <a:endParaRPr lang="en-US" dirty="0"/>
          </a:p>
          <a:p>
            <a:pPr marL="0" lvl="0" indent="0" algn="l" rtl="0">
              <a:lnSpc>
                <a:spcPct val="90000"/>
              </a:lnSpc>
              <a:spcBef>
                <a:spcPts val="0"/>
              </a:spcBef>
              <a:spcAft>
                <a:spcPts val="0"/>
              </a:spcAft>
              <a:buClr>
                <a:schemeClr val="dk1"/>
              </a:buClr>
              <a:buSzPts val="2200"/>
              <a:buNone/>
            </a:pPr>
            <a:endParaRPr lang="en-US" dirty="0"/>
          </a:p>
          <a:p>
            <a:pPr marL="0" lvl="0" indent="0" algn="l" rtl="0">
              <a:lnSpc>
                <a:spcPct val="90000"/>
              </a:lnSpc>
              <a:spcBef>
                <a:spcPts val="0"/>
              </a:spcBef>
              <a:spcAft>
                <a:spcPts val="0"/>
              </a:spcAft>
              <a:buClr>
                <a:schemeClr val="dk1"/>
              </a:buClr>
              <a:buSzPts val="2200"/>
              <a:buNone/>
            </a:pPr>
            <a:endParaRPr lang="en-US" dirty="0"/>
          </a:p>
          <a:p>
            <a:pPr marL="0" lvl="0" indent="0" algn="l" rtl="0">
              <a:lnSpc>
                <a:spcPct val="90000"/>
              </a:lnSpc>
              <a:spcBef>
                <a:spcPts val="0"/>
              </a:spcBef>
              <a:spcAft>
                <a:spcPts val="0"/>
              </a:spcAft>
              <a:buClr>
                <a:schemeClr val="dk1"/>
              </a:buClr>
              <a:buSzPts val="2200"/>
              <a:buNone/>
            </a:pPr>
            <a:endParaRPr dirty="0"/>
          </a:p>
        </p:txBody>
      </p:sp>
    </p:spTree>
    <p:extLst>
      <p:ext uri="{BB962C8B-B14F-4D97-AF65-F5344CB8AC3E}">
        <p14:creationId xmlns:p14="http://schemas.microsoft.com/office/powerpoint/2010/main" val="3428229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45"/>
          <p:cNvSpPr/>
          <p:nvPr/>
        </p:nvSpPr>
        <p:spPr>
          <a:xfrm>
            <a:off x="14337"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84" name="Google Shape;484;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Calibri"/>
              <a:buNone/>
            </a:pPr>
            <a:r>
              <a:rPr lang="en-US" sz="5400" dirty="0"/>
              <a:t>How is our system funded?</a:t>
            </a:r>
            <a:endParaRPr dirty="0"/>
          </a:p>
        </p:txBody>
      </p:sp>
      <p:sp>
        <p:nvSpPr>
          <p:cNvPr id="485" name="Google Shape;485;p45"/>
          <p:cNvSpPr/>
          <p:nvPr/>
        </p:nvSpPr>
        <p:spPr>
          <a:xfrm>
            <a:off x="681849" y="1371600"/>
            <a:ext cx="10853928" cy="18288"/>
          </a:xfrm>
          <a:custGeom>
            <a:avLst/>
            <a:gdLst/>
            <a:ahLst/>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cmpd="sng">
            <a:solidFill>
              <a:srgbClr val="008C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86" name="Google Shape;486;p45"/>
          <p:cNvSpPr txBox="1">
            <a:spLocks noGrp="1"/>
          </p:cNvSpPr>
          <p:nvPr>
            <p:ph type="body" idx="1"/>
          </p:nvPr>
        </p:nvSpPr>
        <p:spPr>
          <a:xfrm>
            <a:off x="838200" y="1563720"/>
            <a:ext cx="10515600" cy="5149024"/>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600"/>
              </a:spcBef>
              <a:spcAft>
                <a:spcPts val="0"/>
              </a:spcAft>
              <a:buClr>
                <a:schemeClr val="dk1"/>
              </a:buClr>
              <a:buSzPts val="2200"/>
              <a:buNone/>
            </a:pPr>
            <a:r>
              <a:rPr lang="en-US" dirty="0"/>
              <a:t>Wisconsin</a:t>
            </a:r>
          </a:p>
          <a:p>
            <a:pPr indent="-457200">
              <a:lnSpc>
                <a:spcPct val="120000"/>
              </a:lnSpc>
              <a:spcBef>
                <a:spcPts val="600"/>
              </a:spcBef>
              <a:buSzPts val="2200"/>
            </a:pPr>
            <a:r>
              <a:rPr lang="en-US" dirty="0">
                <a:hlinkClick r:id="rId3"/>
              </a:rPr>
              <a:t>85.20 State Urban Mass Transit Operating Assistance</a:t>
            </a:r>
            <a:endParaRPr lang="en-US" dirty="0"/>
          </a:p>
          <a:p>
            <a:pPr indent="-457200">
              <a:lnSpc>
                <a:spcPct val="120000"/>
              </a:lnSpc>
              <a:spcBef>
                <a:spcPts val="600"/>
              </a:spcBef>
              <a:buSzPts val="2200"/>
            </a:pPr>
            <a:r>
              <a:rPr lang="en-US" dirty="0">
                <a:hlinkClick r:id="rId4"/>
              </a:rPr>
              <a:t>85.205 Paratransit Aids</a:t>
            </a:r>
            <a:endParaRPr lang="en-US" dirty="0">
              <a:hlinkClick r:id="rId5"/>
            </a:endParaRPr>
          </a:p>
          <a:p>
            <a:pPr indent="-457200">
              <a:lnSpc>
                <a:spcPct val="120000"/>
              </a:lnSpc>
              <a:spcBef>
                <a:spcPts val="600"/>
              </a:spcBef>
              <a:buSzPts val="2200"/>
            </a:pPr>
            <a:r>
              <a:rPr lang="en-US" dirty="0">
                <a:hlinkClick r:id="rId5"/>
              </a:rPr>
              <a:t>85.21 County Elderly and Disabled Transportation Assistance</a:t>
            </a:r>
            <a:endParaRPr lang="en-US" dirty="0"/>
          </a:p>
          <a:p>
            <a:pPr indent="-457200">
              <a:lnSpc>
                <a:spcPct val="120000"/>
              </a:lnSpc>
              <a:spcBef>
                <a:spcPts val="600"/>
              </a:spcBef>
              <a:buSzPts val="2200"/>
            </a:pPr>
            <a:r>
              <a:rPr lang="en-US" dirty="0">
                <a:hlinkClick r:id="rId6"/>
              </a:rPr>
              <a:t>85.215 Tribal Transportation for Elders</a:t>
            </a:r>
            <a:endParaRPr lang="en-US" dirty="0"/>
          </a:p>
          <a:p>
            <a:pPr indent="-457200">
              <a:lnSpc>
                <a:spcPct val="120000"/>
              </a:lnSpc>
              <a:spcBef>
                <a:spcPts val="600"/>
              </a:spcBef>
              <a:buSzPts val="2200"/>
            </a:pPr>
            <a:r>
              <a:rPr lang="en-US" dirty="0">
                <a:hlinkClick r:id="rId7"/>
              </a:rPr>
              <a:t>85.22 Specialized Transportation Program</a:t>
            </a:r>
            <a:endParaRPr lang="en-US" dirty="0"/>
          </a:p>
          <a:p>
            <a:pPr marL="0" lvl="0" indent="0" algn="l" rtl="0">
              <a:lnSpc>
                <a:spcPct val="90000"/>
              </a:lnSpc>
              <a:spcBef>
                <a:spcPts val="0"/>
              </a:spcBef>
              <a:spcAft>
                <a:spcPts val="0"/>
              </a:spcAft>
              <a:buClr>
                <a:schemeClr val="dk1"/>
              </a:buClr>
              <a:buSzPts val="2200"/>
              <a:buNone/>
            </a:pPr>
            <a:endParaRPr lang="en-US" dirty="0"/>
          </a:p>
          <a:p>
            <a:pPr marL="0" lvl="0" indent="0" algn="l" rtl="0">
              <a:lnSpc>
                <a:spcPct val="90000"/>
              </a:lnSpc>
              <a:spcBef>
                <a:spcPts val="0"/>
              </a:spcBef>
              <a:spcAft>
                <a:spcPts val="0"/>
              </a:spcAft>
              <a:buClr>
                <a:schemeClr val="dk1"/>
              </a:buClr>
              <a:buSzPts val="2200"/>
              <a:buNone/>
            </a:pPr>
            <a:endParaRPr lang="en-US" dirty="0"/>
          </a:p>
          <a:p>
            <a:pPr marL="0" lvl="0" indent="0" algn="l" rtl="0">
              <a:lnSpc>
                <a:spcPct val="90000"/>
              </a:lnSpc>
              <a:spcBef>
                <a:spcPts val="0"/>
              </a:spcBef>
              <a:spcAft>
                <a:spcPts val="0"/>
              </a:spcAft>
              <a:buClr>
                <a:schemeClr val="dk1"/>
              </a:buClr>
              <a:buSzPts val="2200"/>
              <a:buNone/>
            </a:pPr>
            <a:endParaRPr dirty="0"/>
          </a:p>
        </p:txBody>
      </p:sp>
    </p:spTree>
    <p:extLst>
      <p:ext uri="{BB962C8B-B14F-4D97-AF65-F5344CB8AC3E}">
        <p14:creationId xmlns:p14="http://schemas.microsoft.com/office/powerpoint/2010/main" val="685419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79E1109-3350-A02C-E221-54BEBE2BB29E}"/>
              </a:ext>
            </a:extLst>
          </p:cNvPr>
          <p:cNvGraphicFramePr>
            <a:graphicFrameLocks noGrp="1"/>
          </p:cNvGraphicFramePr>
          <p:nvPr>
            <p:extLst>
              <p:ext uri="{D42A27DB-BD31-4B8C-83A1-F6EECF244321}">
                <p14:modId xmlns:p14="http://schemas.microsoft.com/office/powerpoint/2010/main" val="18311075"/>
              </p:ext>
            </p:extLst>
          </p:nvPr>
        </p:nvGraphicFramePr>
        <p:xfrm>
          <a:off x="152401" y="152400"/>
          <a:ext cx="11887200" cy="6553199"/>
        </p:xfrm>
        <a:graphic>
          <a:graphicData uri="http://schemas.openxmlformats.org/drawingml/2006/table">
            <a:tbl>
              <a:tblPr firstRow="1" firstCol="1" bandRow="1">
                <a:tableStyleId>{F6A06E9D-2A78-4FCB-8F06-E9D910FCEBE9}</a:tableStyleId>
              </a:tblPr>
              <a:tblGrid>
                <a:gridCol w="1258134">
                  <a:extLst>
                    <a:ext uri="{9D8B030D-6E8A-4147-A177-3AD203B41FA5}">
                      <a16:colId xmlns:a16="http://schemas.microsoft.com/office/drawing/2014/main" val="3478255454"/>
                    </a:ext>
                  </a:extLst>
                </a:gridCol>
                <a:gridCol w="1853280">
                  <a:extLst>
                    <a:ext uri="{9D8B030D-6E8A-4147-A177-3AD203B41FA5}">
                      <a16:colId xmlns:a16="http://schemas.microsoft.com/office/drawing/2014/main" val="3464434960"/>
                    </a:ext>
                  </a:extLst>
                </a:gridCol>
                <a:gridCol w="1715267">
                  <a:extLst>
                    <a:ext uri="{9D8B030D-6E8A-4147-A177-3AD203B41FA5}">
                      <a16:colId xmlns:a16="http://schemas.microsoft.com/office/drawing/2014/main" val="68907255"/>
                    </a:ext>
                  </a:extLst>
                </a:gridCol>
                <a:gridCol w="3270975">
                  <a:extLst>
                    <a:ext uri="{9D8B030D-6E8A-4147-A177-3AD203B41FA5}">
                      <a16:colId xmlns:a16="http://schemas.microsoft.com/office/drawing/2014/main" val="2430286014"/>
                    </a:ext>
                  </a:extLst>
                </a:gridCol>
                <a:gridCol w="2313616">
                  <a:extLst>
                    <a:ext uri="{9D8B030D-6E8A-4147-A177-3AD203B41FA5}">
                      <a16:colId xmlns:a16="http://schemas.microsoft.com/office/drawing/2014/main" val="3959969458"/>
                    </a:ext>
                  </a:extLst>
                </a:gridCol>
                <a:gridCol w="1475928">
                  <a:extLst>
                    <a:ext uri="{9D8B030D-6E8A-4147-A177-3AD203B41FA5}">
                      <a16:colId xmlns:a16="http://schemas.microsoft.com/office/drawing/2014/main" val="2439754639"/>
                    </a:ext>
                  </a:extLst>
                </a:gridCol>
              </a:tblGrid>
              <a:tr h="685713">
                <a:tc>
                  <a:txBody>
                    <a:bodyPr/>
                    <a:lstStyle/>
                    <a:p>
                      <a:pPr marL="0" marR="0">
                        <a:lnSpc>
                          <a:spcPct val="107000"/>
                        </a:lnSpc>
                        <a:spcBef>
                          <a:spcPts val="0"/>
                        </a:spcBef>
                        <a:spcAft>
                          <a:spcPts val="0"/>
                        </a:spcAft>
                      </a:pPr>
                      <a:r>
                        <a:rPr lang="en-US" sz="2000" dirty="0">
                          <a:effectLst/>
                        </a:rPr>
                        <a:t>Grant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tc>
                <a:tc>
                  <a:txBody>
                    <a:bodyPr/>
                    <a:lstStyle/>
                    <a:p>
                      <a:pPr marL="0" marR="0">
                        <a:lnSpc>
                          <a:spcPct val="107000"/>
                        </a:lnSpc>
                        <a:spcBef>
                          <a:spcPts val="0"/>
                        </a:spcBef>
                        <a:spcAft>
                          <a:spcPts val="0"/>
                        </a:spcAft>
                      </a:pPr>
                      <a:r>
                        <a:rPr lang="en-US" sz="2000" dirty="0">
                          <a:effectLst/>
                        </a:rPr>
                        <a:t>Geographic Area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tc>
                <a:tc>
                  <a:txBody>
                    <a:bodyPr/>
                    <a:lstStyle/>
                    <a:p>
                      <a:pPr marL="0" marR="0">
                        <a:lnSpc>
                          <a:spcPct val="107000"/>
                        </a:lnSpc>
                        <a:spcBef>
                          <a:spcPts val="0"/>
                        </a:spcBef>
                        <a:spcAft>
                          <a:spcPts val="0"/>
                        </a:spcAft>
                      </a:pPr>
                      <a:r>
                        <a:rPr lang="en-US" sz="2000" dirty="0">
                          <a:effectLst/>
                        </a:rPr>
                        <a:t>Eligible Recipients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tc>
                <a:tc>
                  <a:txBody>
                    <a:bodyPr/>
                    <a:lstStyle/>
                    <a:p>
                      <a:pPr marL="0" marR="0">
                        <a:lnSpc>
                          <a:spcPct val="107000"/>
                        </a:lnSpc>
                        <a:spcBef>
                          <a:spcPts val="0"/>
                        </a:spcBef>
                        <a:spcAft>
                          <a:spcPts val="0"/>
                        </a:spcAft>
                      </a:pPr>
                      <a:r>
                        <a:rPr lang="en-US" sz="2000" dirty="0">
                          <a:effectLst/>
                        </a:rPr>
                        <a:t>Eligible Projects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tc>
                <a:tc>
                  <a:txBody>
                    <a:bodyPr/>
                    <a:lstStyle/>
                    <a:p>
                      <a:pPr marL="0" marR="0">
                        <a:lnSpc>
                          <a:spcPct val="107000"/>
                        </a:lnSpc>
                        <a:spcBef>
                          <a:spcPts val="0"/>
                        </a:spcBef>
                        <a:spcAft>
                          <a:spcPts val="0"/>
                        </a:spcAft>
                      </a:pPr>
                      <a:r>
                        <a:rPr lang="en-US" sz="2000" dirty="0">
                          <a:effectLst/>
                        </a:rPr>
                        <a:t>Clients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tc>
                <a:tc>
                  <a:txBody>
                    <a:bodyPr/>
                    <a:lstStyle/>
                    <a:p>
                      <a:pPr marL="0" marR="0">
                        <a:lnSpc>
                          <a:spcPct val="107000"/>
                        </a:lnSpc>
                        <a:spcBef>
                          <a:spcPts val="0"/>
                        </a:spcBef>
                        <a:spcAft>
                          <a:spcPts val="0"/>
                        </a:spcAft>
                      </a:pPr>
                      <a:r>
                        <a:rPr lang="en-US" sz="2000" dirty="0">
                          <a:effectLst/>
                        </a:rPr>
                        <a:t>Type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tc>
                <a:extLst>
                  <a:ext uri="{0D108BD9-81ED-4DB2-BD59-A6C34878D82A}">
                    <a16:rowId xmlns:a16="http://schemas.microsoft.com/office/drawing/2014/main" val="2684866493"/>
                  </a:ext>
                </a:extLst>
              </a:tr>
              <a:tr h="1386995">
                <a:tc>
                  <a:txBody>
                    <a:bodyPr/>
                    <a:lstStyle/>
                    <a:p>
                      <a:pPr marL="0" marR="0">
                        <a:lnSpc>
                          <a:spcPct val="107000"/>
                        </a:lnSpc>
                        <a:spcBef>
                          <a:spcPts val="0"/>
                        </a:spcBef>
                        <a:spcAft>
                          <a:spcPts val="0"/>
                        </a:spcAft>
                      </a:pPr>
                      <a:r>
                        <a:rPr lang="en-US" sz="2000" dirty="0">
                          <a:effectLst/>
                        </a:rPr>
                        <a:t>5310/ 85.22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tc>
                <a:tc>
                  <a:txBody>
                    <a:bodyPr/>
                    <a:lstStyle/>
                    <a:p>
                      <a:pPr marL="0" marR="0">
                        <a:lnSpc>
                          <a:spcPct val="107000"/>
                        </a:lnSpc>
                        <a:spcBef>
                          <a:spcPts val="0"/>
                        </a:spcBef>
                        <a:spcAft>
                          <a:spcPts val="0"/>
                        </a:spcAft>
                      </a:pPr>
                      <a:r>
                        <a:rPr lang="en-US" sz="2000" dirty="0">
                          <a:effectLst/>
                        </a:rPr>
                        <a:t>Varies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tc>
                <a:tc>
                  <a:txBody>
                    <a:bodyPr/>
                    <a:lstStyle/>
                    <a:p>
                      <a:pPr marL="0" marR="0">
                        <a:lnSpc>
                          <a:spcPct val="107000"/>
                        </a:lnSpc>
                        <a:spcBef>
                          <a:spcPts val="0"/>
                        </a:spcBef>
                        <a:spcAft>
                          <a:spcPts val="0"/>
                        </a:spcAft>
                      </a:pPr>
                      <a:r>
                        <a:rPr lang="en-US" sz="2000" dirty="0">
                          <a:effectLst/>
                        </a:rPr>
                        <a:t>Private non-profits and local public bodies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tc>
                <a:tc>
                  <a:txBody>
                    <a:bodyPr/>
                    <a:lstStyle/>
                    <a:p>
                      <a:pPr marL="0" marR="0">
                        <a:lnSpc>
                          <a:spcPct val="107000"/>
                        </a:lnSpc>
                        <a:spcBef>
                          <a:spcPts val="0"/>
                        </a:spcBef>
                        <a:spcAft>
                          <a:spcPts val="0"/>
                        </a:spcAft>
                      </a:pPr>
                      <a:r>
                        <a:rPr lang="en-US" sz="2000" dirty="0">
                          <a:effectLst/>
                        </a:rPr>
                        <a:t>Human Service Vehicles, operating budgets, Mobility Managers, coordination, and non-vehicle capital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tc>
                <a:tc>
                  <a:txBody>
                    <a:bodyPr/>
                    <a:lstStyle/>
                    <a:p>
                      <a:pPr marL="0" marR="0">
                        <a:lnSpc>
                          <a:spcPct val="107000"/>
                        </a:lnSpc>
                        <a:spcBef>
                          <a:spcPts val="0"/>
                        </a:spcBef>
                        <a:spcAft>
                          <a:spcPts val="0"/>
                        </a:spcAft>
                      </a:pPr>
                      <a:r>
                        <a:rPr lang="en-US" sz="2000" dirty="0">
                          <a:effectLst/>
                        </a:rPr>
                        <a:t>Seniors and Individuals with Disabilities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tc>
                <a:tc>
                  <a:txBody>
                    <a:bodyPr/>
                    <a:lstStyle/>
                    <a:p>
                      <a:pPr marL="0" marR="0">
                        <a:lnSpc>
                          <a:spcPct val="107000"/>
                        </a:lnSpc>
                        <a:spcBef>
                          <a:spcPts val="0"/>
                        </a:spcBef>
                        <a:spcAft>
                          <a:spcPts val="0"/>
                        </a:spcAft>
                      </a:pPr>
                      <a:r>
                        <a:rPr lang="en-US" sz="2000" dirty="0">
                          <a:effectLst/>
                        </a:rPr>
                        <a:t>Annual, Competitive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tc>
                <a:extLst>
                  <a:ext uri="{0D108BD9-81ED-4DB2-BD59-A6C34878D82A}">
                    <a16:rowId xmlns:a16="http://schemas.microsoft.com/office/drawing/2014/main" val="3844367917"/>
                  </a:ext>
                </a:extLst>
              </a:tr>
              <a:tr h="1036355">
                <a:tc>
                  <a:txBody>
                    <a:bodyPr/>
                    <a:lstStyle/>
                    <a:p>
                      <a:pPr marL="0" marR="0">
                        <a:lnSpc>
                          <a:spcPct val="107000"/>
                        </a:lnSpc>
                        <a:spcBef>
                          <a:spcPts val="0"/>
                        </a:spcBef>
                        <a:spcAft>
                          <a:spcPts val="0"/>
                        </a:spcAft>
                      </a:pPr>
                      <a:r>
                        <a:rPr lang="en-US" sz="2000" dirty="0">
                          <a:effectLst/>
                        </a:rPr>
                        <a:t>5307/ 85.20/85.205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tc>
                <a:tc>
                  <a:txBody>
                    <a:bodyPr/>
                    <a:lstStyle/>
                    <a:p>
                      <a:pPr marL="0" marR="0">
                        <a:lnSpc>
                          <a:spcPct val="107000"/>
                        </a:lnSpc>
                        <a:spcBef>
                          <a:spcPts val="0"/>
                        </a:spcBef>
                        <a:spcAft>
                          <a:spcPts val="0"/>
                        </a:spcAft>
                      </a:pPr>
                      <a:r>
                        <a:rPr lang="en-US" sz="2000" dirty="0">
                          <a:effectLst/>
                        </a:rPr>
                        <a:t>Urbanized Areas (50,000-200,000 and 200,000+)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tc>
                <a:tc>
                  <a:txBody>
                    <a:bodyPr/>
                    <a:lstStyle/>
                    <a:p>
                      <a:pPr marL="0" marR="0">
                        <a:lnSpc>
                          <a:spcPct val="107000"/>
                        </a:lnSpc>
                        <a:spcBef>
                          <a:spcPts val="0"/>
                        </a:spcBef>
                        <a:spcAft>
                          <a:spcPts val="0"/>
                        </a:spcAft>
                      </a:pPr>
                      <a:r>
                        <a:rPr lang="en-US" sz="2000" dirty="0">
                          <a:effectLst/>
                        </a:rPr>
                        <a:t>Municipalities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tc>
                <a:tc>
                  <a:txBody>
                    <a:bodyPr/>
                    <a:lstStyle/>
                    <a:p>
                      <a:pPr marL="0" marR="0">
                        <a:lnSpc>
                          <a:spcPct val="107000"/>
                        </a:lnSpc>
                        <a:spcBef>
                          <a:spcPts val="0"/>
                        </a:spcBef>
                        <a:spcAft>
                          <a:spcPts val="0"/>
                        </a:spcAft>
                      </a:pPr>
                      <a:r>
                        <a:rPr lang="en-US" sz="2000" dirty="0">
                          <a:effectLst/>
                        </a:rPr>
                        <a:t>Capital and operating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tc>
                <a:tc>
                  <a:txBody>
                    <a:bodyPr/>
                    <a:lstStyle/>
                    <a:p>
                      <a:pPr marL="0" marR="0">
                        <a:lnSpc>
                          <a:spcPct val="107000"/>
                        </a:lnSpc>
                        <a:spcBef>
                          <a:spcPts val="0"/>
                        </a:spcBef>
                        <a:spcAft>
                          <a:spcPts val="0"/>
                        </a:spcAft>
                      </a:pPr>
                      <a:r>
                        <a:rPr lang="en-US" sz="2000" dirty="0">
                          <a:effectLst/>
                        </a:rPr>
                        <a:t>Public (must provide complementary paratransit service)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tc>
                <a:tc>
                  <a:txBody>
                    <a:bodyPr/>
                    <a:lstStyle/>
                    <a:p>
                      <a:pPr marL="0" marR="0">
                        <a:lnSpc>
                          <a:spcPct val="107000"/>
                        </a:lnSpc>
                        <a:spcBef>
                          <a:spcPts val="0"/>
                        </a:spcBef>
                        <a:spcAft>
                          <a:spcPts val="0"/>
                        </a:spcAft>
                      </a:pPr>
                      <a:r>
                        <a:rPr lang="en-US" sz="2000" dirty="0">
                          <a:effectLst/>
                        </a:rPr>
                        <a:t>Annual, Formula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tc>
                <a:extLst>
                  <a:ext uri="{0D108BD9-81ED-4DB2-BD59-A6C34878D82A}">
                    <a16:rowId xmlns:a16="http://schemas.microsoft.com/office/drawing/2014/main" val="1344466321"/>
                  </a:ext>
                </a:extLst>
              </a:tr>
              <a:tr h="1036355">
                <a:tc>
                  <a:txBody>
                    <a:bodyPr/>
                    <a:lstStyle/>
                    <a:p>
                      <a:pPr marL="0" marR="0">
                        <a:lnSpc>
                          <a:spcPct val="107000"/>
                        </a:lnSpc>
                        <a:spcBef>
                          <a:spcPts val="0"/>
                        </a:spcBef>
                        <a:spcAft>
                          <a:spcPts val="0"/>
                        </a:spcAft>
                      </a:pPr>
                      <a:r>
                        <a:rPr lang="en-US" sz="2000" dirty="0">
                          <a:effectLst/>
                        </a:rPr>
                        <a:t>5311/ 85.20/85.205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tc>
                <a:tc>
                  <a:txBody>
                    <a:bodyPr/>
                    <a:lstStyle/>
                    <a:p>
                      <a:pPr marL="0" marR="0">
                        <a:lnSpc>
                          <a:spcPct val="107000"/>
                        </a:lnSpc>
                        <a:spcBef>
                          <a:spcPts val="0"/>
                        </a:spcBef>
                        <a:spcAft>
                          <a:spcPts val="0"/>
                        </a:spcAft>
                      </a:pPr>
                      <a:r>
                        <a:rPr lang="en-US" sz="2000" dirty="0">
                          <a:effectLst/>
                        </a:rPr>
                        <a:t>Rural Areas (population under 50,000)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tc>
                <a:tc>
                  <a:txBody>
                    <a:bodyPr/>
                    <a:lstStyle/>
                    <a:p>
                      <a:pPr marL="0" marR="0">
                        <a:lnSpc>
                          <a:spcPct val="107000"/>
                        </a:lnSpc>
                        <a:spcBef>
                          <a:spcPts val="0"/>
                        </a:spcBef>
                        <a:spcAft>
                          <a:spcPts val="0"/>
                        </a:spcAft>
                      </a:pPr>
                      <a:r>
                        <a:rPr lang="en-US" sz="2000" dirty="0">
                          <a:effectLst/>
                        </a:rPr>
                        <a:t>Municipalities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tc>
                <a:tc>
                  <a:txBody>
                    <a:bodyPr/>
                    <a:lstStyle/>
                    <a:p>
                      <a:pPr marL="0" marR="0">
                        <a:lnSpc>
                          <a:spcPct val="107000"/>
                        </a:lnSpc>
                        <a:spcBef>
                          <a:spcPts val="0"/>
                        </a:spcBef>
                        <a:spcAft>
                          <a:spcPts val="0"/>
                        </a:spcAft>
                      </a:pPr>
                      <a:r>
                        <a:rPr lang="en-US" sz="2000" dirty="0">
                          <a:effectLst/>
                        </a:rPr>
                        <a:t>Capital and operating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tc>
                <a:tc>
                  <a:txBody>
                    <a:bodyPr/>
                    <a:lstStyle/>
                    <a:p>
                      <a:pPr marL="0" marR="0">
                        <a:lnSpc>
                          <a:spcPct val="107000"/>
                        </a:lnSpc>
                        <a:spcBef>
                          <a:spcPts val="0"/>
                        </a:spcBef>
                        <a:spcAft>
                          <a:spcPts val="0"/>
                        </a:spcAft>
                      </a:pPr>
                      <a:r>
                        <a:rPr lang="en-US" sz="2000" dirty="0">
                          <a:effectLst/>
                        </a:rPr>
                        <a:t>Public (must provide complementary paratransit service)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tc>
                <a:tc>
                  <a:txBody>
                    <a:bodyPr/>
                    <a:lstStyle/>
                    <a:p>
                      <a:pPr marL="0" marR="0">
                        <a:lnSpc>
                          <a:spcPct val="107000"/>
                        </a:lnSpc>
                        <a:spcBef>
                          <a:spcPts val="0"/>
                        </a:spcBef>
                        <a:spcAft>
                          <a:spcPts val="0"/>
                        </a:spcAft>
                      </a:pPr>
                      <a:r>
                        <a:rPr lang="en-US" sz="2000" dirty="0">
                          <a:effectLst/>
                        </a:rPr>
                        <a:t>Annual, Formula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tc>
                <a:extLst>
                  <a:ext uri="{0D108BD9-81ED-4DB2-BD59-A6C34878D82A}">
                    <a16:rowId xmlns:a16="http://schemas.microsoft.com/office/drawing/2014/main" val="1388819817"/>
                  </a:ext>
                </a:extLst>
              </a:tr>
              <a:tr h="1036355">
                <a:tc>
                  <a:txBody>
                    <a:bodyPr/>
                    <a:lstStyle/>
                    <a:p>
                      <a:pPr marL="0" marR="0">
                        <a:lnSpc>
                          <a:spcPct val="107000"/>
                        </a:lnSpc>
                        <a:spcBef>
                          <a:spcPts val="0"/>
                        </a:spcBef>
                        <a:spcAft>
                          <a:spcPts val="0"/>
                        </a:spcAft>
                      </a:pPr>
                      <a:r>
                        <a:rPr lang="en-US" sz="2000" dirty="0">
                          <a:effectLst/>
                        </a:rPr>
                        <a:t>85.21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tc>
                <a:tc>
                  <a:txBody>
                    <a:bodyPr/>
                    <a:lstStyle/>
                    <a:p>
                      <a:pPr marL="0" marR="0">
                        <a:lnSpc>
                          <a:spcPct val="107000"/>
                        </a:lnSpc>
                        <a:spcBef>
                          <a:spcPts val="0"/>
                        </a:spcBef>
                        <a:spcAft>
                          <a:spcPts val="0"/>
                        </a:spcAft>
                      </a:pPr>
                      <a:r>
                        <a:rPr lang="en-US" sz="2000" dirty="0">
                          <a:effectLst/>
                        </a:rPr>
                        <a:t>County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tc>
                <a:tc>
                  <a:txBody>
                    <a:bodyPr/>
                    <a:lstStyle/>
                    <a:p>
                      <a:pPr marL="0" marR="0">
                        <a:lnSpc>
                          <a:spcPct val="107000"/>
                        </a:lnSpc>
                        <a:spcBef>
                          <a:spcPts val="0"/>
                        </a:spcBef>
                        <a:spcAft>
                          <a:spcPts val="0"/>
                        </a:spcAft>
                      </a:pPr>
                      <a:r>
                        <a:rPr lang="en-US" sz="2000" dirty="0">
                          <a:effectLst/>
                        </a:rPr>
                        <a:t>County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tc>
                <a:tc>
                  <a:txBody>
                    <a:bodyPr/>
                    <a:lstStyle/>
                    <a:p>
                      <a:pPr marL="0" marR="0">
                        <a:lnSpc>
                          <a:spcPct val="107000"/>
                        </a:lnSpc>
                        <a:spcBef>
                          <a:spcPts val="0"/>
                        </a:spcBef>
                        <a:spcAft>
                          <a:spcPts val="0"/>
                        </a:spcAft>
                      </a:pPr>
                      <a:r>
                        <a:rPr lang="en-US" sz="2000" dirty="0">
                          <a:effectLst/>
                        </a:rPr>
                        <a:t>County discretion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tc>
                <a:tc>
                  <a:txBody>
                    <a:bodyPr/>
                    <a:lstStyle/>
                    <a:p>
                      <a:pPr marL="0" marR="0">
                        <a:lnSpc>
                          <a:spcPct val="107000"/>
                        </a:lnSpc>
                        <a:spcBef>
                          <a:spcPts val="0"/>
                        </a:spcBef>
                        <a:spcAft>
                          <a:spcPts val="0"/>
                        </a:spcAft>
                      </a:pPr>
                      <a:r>
                        <a:rPr lang="en-US" sz="2000" dirty="0">
                          <a:effectLst/>
                        </a:rPr>
                        <a:t>Seniors and Individuals with Disabilities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tc>
                <a:tc>
                  <a:txBody>
                    <a:bodyPr/>
                    <a:lstStyle/>
                    <a:p>
                      <a:pPr marL="0" marR="0">
                        <a:lnSpc>
                          <a:spcPct val="107000"/>
                        </a:lnSpc>
                        <a:spcBef>
                          <a:spcPts val="0"/>
                        </a:spcBef>
                        <a:spcAft>
                          <a:spcPts val="0"/>
                        </a:spcAft>
                      </a:pPr>
                      <a:r>
                        <a:rPr lang="en-US" sz="2000" dirty="0">
                          <a:effectLst/>
                        </a:rPr>
                        <a:t>Annual, Formula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tc>
                <a:extLst>
                  <a:ext uri="{0D108BD9-81ED-4DB2-BD59-A6C34878D82A}">
                    <a16:rowId xmlns:a16="http://schemas.microsoft.com/office/drawing/2014/main" val="604412300"/>
                  </a:ext>
                </a:extLst>
              </a:tr>
              <a:tr h="685713">
                <a:tc>
                  <a:txBody>
                    <a:bodyPr/>
                    <a:lstStyle/>
                    <a:p>
                      <a:pPr marL="0" marR="0">
                        <a:lnSpc>
                          <a:spcPct val="107000"/>
                        </a:lnSpc>
                        <a:spcBef>
                          <a:spcPts val="0"/>
                        </a:spcBef>
                        <a:spcAft>
                          <a:spcPts val="0"/>
                        </a:spcAft>
                      </a:pPr>
                      <a:r>
                        <a:rPr lang="en-US" sz="2000" dirty="0">
                          <a:effectLst/>
                        </a:rPr>
                        <a:t>85.215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tc>
                <a:tc>
                  <a:txBody>
                    <a:bodyPr/>
                    <a:lstStyle/>
                    <a:p>
                      <a:pPr marL="0" marR="0">
                        <a:lnSpc>
                          <a:spcPct val="107000"/>
                        </a:lnSpc>
                        <a:spcBef>
                          <a:spcPts val="0"/>
                        </a:spcBef>
                        <a:spcAft>
                          <a:spcPts val="0"/>
                        </a:spcAft>
                      </a:pPr>
                      <a:r>
                        <a:rPr lang="en-US" sz="2000" dirty="0">
                          <a:effectLst/>
                        </a:rPr>
                        <a:t>Tribal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tc>
                <a:tc>
                  <a:txBody>
                    <a:bodyPr/>
                    <a:lstStyle/>
                    <a:p>
                      <a:pPr marL="0" marR="0">
                        <a:lnSpc>
                          <a:spcPct val="107000"/>
                        </a:lnSpc>
                        <a:spcBef>
                          <a:spcPts val="0"/>
                        </a:spcBef>
                        <a:spcAft>
                          <a:spcPts val="0"/>
                        </a:spcAft>
                      </a:pPr>
                      <a:r>
                        <a:rPr lang="en-US" sz="2000" dirty="0">
                          <a:effectLst/>
                        </a:rPr>
                        <a:t>Tribal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tc>
                <a:tc>
                  <a:txBody>
                    <a:bodyPr/>
                    <a:lstStyle/>
                    <a:p>
                      <a:pPr marL="0" marR="0">
                        <a:lnSpc>
                          <a:spcPct val="107000"/>
                        </a:lnSpc>
                        <a:spcBef>
                          <a:spcPts val="0"/>
                        </a:spcBef>
                        <a:spcAft>
                          <a:spcPts val="0"/>
                        </a:spcAft>
                      </a:pPr>
                      <a:r>
                        <a:rPr lang="en-US" sz="2000" dirty="0">
                          <a:effectLst/>
                        </a:rPr>
                        <a:t>Tribal discretion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tc>
                <a:tc>
                  <a:txBody>
                    <a:bodyPr/>
                    <a:lstStyle/>
                    <a:p>
                      <a:pPr marL="0" marR="0">
                        <a:lnSpc>
                          <a:spcPct val="107000"/>
                        </a:lnSpc>
                        <a:spcBef>
                          <a:spcPts val="0"/>
                        </a:spcBef>
                        <a:spcAft>
                          <a:spcPts val="0"/>
                        </a:spcAft>
                      </a:pPr>
                      <a:r>
                        <a:rPr lang="en-US" sz="2000" dirty="0">
                          <a:effectLst/>
                        </a:rPr>
                        <a:t>Tribal Elders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tc>
                <a:tc>
                  <a:txBody>
                    <a:bodyPr/>
                    <a:lstStyle/>
                    <a:p>
                      <a:pPr marL="0" marR="0">
                        <a:lnSpc>
                          <a:spcPct val="107000"/>
                        </a:lnSpc>
                        <a:spcBef>
                          <a:spcPts val="0"/>
                        </a:spcBef>
                        <a:spcAft>
                          <a:spcPts val="0"/>
                        </a:spcAft>
                      </a:pPr>
                      <a:r>
                        <a:rPr lang="en-US" sz="2000" dirty="0">
                          <a:effectLst/>
                        </a:rPr>
                        <a:t>Annual, Formula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tc>
                <a:extLst>
                  <a:ext uri="{0D108BD9-81ED-4DB2-BD59-A6C34878D82A}">
                    <a16:rowId xmlns:a16="http://schemas.microsoft.com/office/drawing/2014/main" val="954415724"/>
                  </a:ext>
                </a:extLst>
              </a:tr>
              <a:tr h="685713">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OAA Title IIIB</a:t>
                      </a:r>
                    </a:p>
                  </a:txBody>
                  <a:tcPr marL="60172" marR="60172"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County or Tribe</a:t>
                      </a:r>
                    </a:p>
                  </a:txBody>
                  <a:tcPr marL="60172" marR="60172"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Aging Unit</a:t>
                      </a:r>
                    </a:p>
                  </a:txBody>
                  <a:tcPr marL="60172" marR="60172"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Aging Unit discretion </a:t>
                      </a:r>
                    </a:p>
                  </a:txBody>
                  <a:tcPr marL="60172" marR="60172"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Older Adults</a:t>
                      </a:r>
                    </a:p>
                  </a:txBody>
                  <a:tcPr marL="60172" marR="60172" marT="0" marB="0"/>
                </a:tc>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lang="en-US" sz="2000" dirty="0">
                          <a:effectLst/>
                        </a:rPr>
                        <a:t>Annual, Formula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2" marR="60172" marT="0" marB="0"/>
                </a:tc>
                <a:extLst>
                  <a:ext uri="{0D108BD9-81ED-4DB2-BD59-A6C34878D82A}">
                    <a16:rowId xmlns:a16="http://schemas.microsoft.com/office/drawing/2014/main" val="1677433048"/>
                  </a:ext>
                </a:extLst>
              </a:tr>
            </a:tbl>
          </a:graphicData>
        </a:graphic>
      </p:graphicFrame>
    </p:spTree>
    <p:extLst>
      <p:ext uri="{BB962C8B-B14F-4D97-AF65-F5344CB8AC3E}">
        <p14:creationId xmlns:p14="http://schemas.microsoft.com/office/powerpoint/2010/main" val="2824610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45"/>
          <p:cNvSpPr/>
          <p:nvPr/>
        </p:nvSpPr>
        <p:spPr>
          <a:xfrm>
            <a:off x="3048" y="239478"/>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86" name="Google Shape;486;p45"/>
          <p:cNvSpPr txBox="1">
            <a:spLocks noGrp="1"/>
          </p:cNvSpPr>
          <p:nvPr>
            <p:ph type="body" idx="1"/>
          </p:nvPr>
        </p:nvSpPr>
        <p:spPr>
          <a:xfrm>
            <a:off x="499872" y="1929384"/>
            <a:ext cx="11158728" cy="477621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200"/>
              <a:buNone/>
            </a:pPr>
            <a:endParaRPr lang="en-US" dirty="0"/>
          </a:p>
          <a:p>
            <a:pPr marL="0" lvl="0" indent="0" algn="l" rtl="0">
              <a:lnSpc>
                <a:spcPct val="90000"/>
              </a:lnSpc>
              <a:spcBef>
                <a:spcPts val="0"/>
              </a:spcBef>
              <a:spcAft>
                <a:spcPts val="0"/>
              </a:spcAft>
              <a:buClr>
                <a:schemeClr val="dk1"/>
              </a:buClr>
              <a:buSzPts val="2200"/>
              <a:buNone/>
            </a:pPr>
            <a:endParaRPr dirty="0"/>
          </a:p>
        </p:txBody>
      </p:sp>
      <p:sp>
        <p:nvSpPr>
          <p:cNvPr id="2" name="TextBox 1">
            <a:extLst>
              <a:ext uri="{FF2B5EF4-FFF2-40B4-BE49-F238E27FC236}">
                <a16:creationId xmlns:a16="http://schemas.microsoft.com/office/drawing/2014/main" id="{C74D3905-0FD8-AE87-C299-B58CEE5D5A90}"/>
              </a:ext>
            </a:extLst>
          </p:cNvPr>
          <p:cNvSpPr txBox="1"/>
          <p:nvPr/>
        </p:nvSpPr>
        <p:spPr>
          <a:xfrm flipH="1">
            <a:off x="958275" y="873894"/>
            <a:ext cx="3874009" cy="400110"/>
          </a:xfrm>
          <a:prstGeom prst="rect">
            <a:avLst/>
          </a:prstGeom>
          <a:noFill/>
        </p:spPr>
        <p:txBody>
          <a:bodyPr wrap="square" rtlCol="0">
            <a:spAutoFit/>
          </a:bodyPr>
          <a:lstStyle/>
          <a:p>
            <a:r>
              <a:rPr lang="en-US" sz="2000" dirty="0">
                <a:hlinkClick r:id="rId3"/>
              </a:rPr>
              <a:t>WI Public Transit Systems</a:t>
            </a:r>
            <a:endParaRPr lang="en-US" sz="2000" dirty="0"/>
          </a:p>
        </p:txBody>
      </p:sp>
      <p:pic>
        <p:nvPicPr>
          <p:cNvPr id="8" name="Picture 7" descr="A screenshot of a computer game&#10;&#10;Description automatically generated">
            <a:extLst>
              <a:ext uri="{FF2B5EF4-FFF2-40B4-BE49-F238E27FC236}">
                <a16:creationId xmlns:a16="http://schemas.microsoft.com/office/drawing/2014/main" id="{CE7E75FE-4E5C-8C48-DE9E-7692E1490387}"/>
              </a:ext>
            </a:extLst>
          </p:cNvPr>
          <p:cNvPicPr>
            <a:picLocks noChangeAspect="1"/>
          </p:cNvPicPr>
          <p:nvPr/>
        </p:nvPicPr>
        <p:blipFill rotWithShape="1">
          <a:blip r:embed="rId4"/>
          <a:srcRect l="1" t="72009" r="72876" b="5509"/>
          <a:stretch/>
        </p:blipFill>
        <p:spPr>
          <a:xfrm>
            <a:off x="958275" y="2110154"/>
            <a:ext cx="3605049" cy="3867025"/>
          </a:xfrm>
          <a:prstGeom prst="rect">
            <a:avLst/>
          </a:prstGeom>
        </p:spPr>
      </p:pic>
      <p:pic>
        <p:nvPicPr>
          <p:cNvPr id="10" name="Picture 9" descr="A screenshot of a computer game&#10;&#10;Description automatically generated">
            <a:extLst>
              <a:ext uri="{FF2B5EF4-FFF2-40B4-BE49-F238E27FC236}">
                <a16:creationId xmlns:a16="http://schemas.microsoft.com/office/drawing/2014/main" id="{6AEFB1C3-4D40-27B6-D8F9-76BE5370728F}"/>
              </a:ext>
            </a:extLst>
          </p:cNvPr>
          <p:cNvPicPr>
            <a:picLocks noChangeAspect="1"/>
          </p:cNvPicPr>
          <p:nvPr/>
        </p:nvPicPr>
        <p:blipFill>
          <a:blip r:embed="rId5"/>
          <a:stretch>
            <a:fillRect/>
          </a:stretch>
        </p:blipFill>
        <p:spPr>
          <a:xfrm>
            <a:off x="4832284" y="-1071283"/>
            <a:ext cx="6954982" cy="9000565"/>
          </a:xfrm>
          <a:prstGeom prst="rect">
            <a:avLst/>
          </a:prstGeom>
        </p:spPr>
      </p:pic>
      <p:sp>
        <p:nvSpPr>
          <p:cNvPr id="11" name="Rectangle 10">
            <a:extLst>
              <a:ext uri="{FF2B5EF4-FFF2-40B4-BE49-F238E27FC236}">
                <a16:creationId xmlns:a16="http://schemas.microsoft.com/office/drawing/2014/main" id="{0BCE5C1D-15A4-D3D4-5AE4-D17723921B39}"/>
              </a:ext>
            </a:extLst>
          </p:cNvPr>
          <p:cNvSpPr/>
          <p:nvPr/>
        </p:nvSpPr>
        <p:spPr>
          <a:xfrm>
            <a:off x="4267200" y="3048000"/>
            <a:ext cx="436418"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28720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45"/>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84" name="Google Shape;484;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Calibri"/>
              <a:buNone/>
            </a:pPr>
            <a:r>
              <a:rPr lang="en-US" sz="5400" dirty="0"/>
              <a:t>Volunteers</a:t>
            </a:r>
            <a:endParaRPr dirty="0"/>
          </a:p>
        </p:txBody>
      </p:sp>
      <p:sp>
        <p:nvSpPr>
          <p:cNvPr id="485" name="Google Shape;485;p45"/>
          <p:cNvSpPr/>
          <p:nvPr/>
        </p:nvSpPr>
        <p:spPr>
          <a:xfrm>
            <a:off x="652272" y="1371600"/>
            <a:ext cx="10853928" cy="18288"/>
          </a:xfrm>
          <a:custGeom>
            <a:avLst/>
            <a:gdLst/>
            <a:ahLst/>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008C99"/>
          </a:solidFill>
          <a:ln w="41275" cap="rnd" cmpd="sng">
            <a:solidFill>
              <a:srgbClr val="008C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86" name="Google Shape;486;p45"/>
          <p:cNvSpPr txBox="1">
            <a:spLocks noGrp="1"/>
          </p:cNvSpPr>
          <p:nvPr>
            <p:ph type="body" idx="1"/>
          </p:nvPr>
        </p:nvSpPr>
        <p:spPr>
          <a:xfrm>
            <a:off x="515112" y="1459594"/>
            <a:ext cx="11158728" cy="477621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Aft>
                <a:spcPts val="0"/>
              </a:spcAft>
              <a:buClr>
                <a:schemeClr val="dk1"/>
              </a:buClr>
              <a:buSzPts val="2200"/>
              <a:buNone/>
            </a:pPr>
            <a:r>
              <a:rPr lang="en-US" dirty="0"/>
              <a:t>Volunteer driver programs in Wisconsin are community-based initiatives that rely on the services of volunteers to provide transportation to people in need. These programs are often operated by local non-profit organizations or government agencies and aim to provide reliable, safe, and affordable transportation to individuals who may not have access to their own vehicles or public transportation options. Types of programs include:</a:t>
            </a:r>
          </a:p>
          <a:p>
            <a:pPr indent="-457200">
              <a:buSzPts val="2200"/>
            </a:pPr>
            <a:r>
              <a:rPr lang="en-US" dirty="0"/>
              <a:t>Senior </a:t>
            </a:r>
          </a:p>
          <a:p>
            <a:pPr indent="-457200">
              <a:buSzPts val="2200"/>
            </a:pPr>
            <a:r>
              <a:rPr lang="en-US" dirty="0"/>
              <a:t>Disability </a:t>
            </a:r>
          </a:p>
          <a:p>
            <a:pPr indent="-457200">
              <a:buSzPts val="2200"/>
            </a:pPr>
            <a:r>
              <a:rPr lang="en-US" dirty="0"/>
              <a:t>Rural </a:t>
            </a:r>
          </a:p>
          <a:p>
            <a:pPr marL="0" indent="0">
              <a:buSzPts val="2200"/>
              <a:buNone/>
            </a:pPr>
            <a:r>
              <a:rPr lang="en-US" dirty="0"/>
              <a:t>Volunteer driver programs play an important role in helping to address transportation challenges faced by vulnerable populations.</a:t>
            </a:r>
          </a:p>
          <a:p>
            <a:pPr marL="0" indent="0">
              <a:spcBef>
                <a:spcPts val="0"/>
              </a:spcBef>
              <a:buSzPts val="2200"/>
              <a:buNone/>
            </a:pPr>
            <a:endParaRPr lang="en-US" dirty="0"/>
          </a:p>
          <a:p>
            <a:pPr marL="0" lvl="0" indent="0" algn="l" rtl="0">
              <a:lnSpc>
                <a:spcPct val="90000"/>
              </a:lnSpc>
              <a:spcBef>
                <a:spcPts val="0"/>
              </a:spcBef>
              <a:spcAft>
                <a:spcPts val="0"/>
              </a:spcAft>
              <a:buClr>
                <a:schemeClr val="dk1"/>
              </a:buClr>
              <a:buSzPts val="2200"/>
              <a:buNone/>
            </a:pPr>
            <a:endParaRPr dirty="0"/>
          </a:p>
        </p:txBody>
      </p:sp>
    </p:spTree>
    <p:extLst>
      <p:ext uri="{BB962C8B-B14F-4D97-AF65-F5344CB8AC3E}">
        <p14:creationId xmlns:p14="http://schemas.microsoft.com/office/powerpoint/2010/main" val="4091156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45"/>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What can I do for you?</a:t>
            </a:r>
          </a:p>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Technical assistance</a:t>
            </a:r>
          </a:p>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Education – Transportation 101 (Columbia and Forest County)</a:t>
            </a:r>
          </a:p>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Presentations – Self Determination conference</a:t>
            </a:r>
          </a:p>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Advocate - Volunteer driver insurance protections </a:t>
            </a:r>
          </a:p>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Grant support – LOS, data analysis, reporting, applications</a:t>
            </a:r>
          </a:p>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State and Federal legislation – keep you up to date</a:t>
            </a:r>
          </a:p>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Connections - RPC/MPO/WisDOT/FHWA/FTA/WAMM/WIPTA</a:t>
            </a:r>
          </a:p>
        </p:txBody>
      </p:sp>
      <p:sp>
        <p:nvSpPr>
          <p:cNvPr id="484" name="Google Shape;484;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Calibri"/>
              <a:buNone/>
            </a:pPr>
            <a:r>
              <a:rPr lang="en-US" sz="5400" dirty="0"/>
              <a:t>Technical Assistance</a:t>
            </a:r>
            <a:endParaRPr dirty="0"/>
          </a:p>
        </p:txBody>
      </p:sp>
      <p:sp>
        <p:nvSpPr>
          <p:cNvPr id="485" name="Google Shape;485;p45"/>
          <p:cNvSpPr/>
          <p:nvPr/>
        </p:nvSpPr>
        <p:spPr>
          <a:xfrm>
            <a:off x="652272" y="1371600"/>
            <a:ext cx="10853928" cy="18288"/>
          </a:xfrm>
          <a:custGeom>
            <a:avLst/>
            <a:gdLst/>
            <a:ahLst/>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008C99"/>
          </a:solidFill>
          <a:ln w="41275" cap="rnd" cmpd="sng">
            <a:solidFill>
              <a:srgbClr val="008C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86" name="Google Shape;486;p45"/>
          <p:cNvSpPr txBox="1">
            <a:spLocks noGrp="1"/>
          </p:cNvSpPr>
          <p:nvPr>
            <p:ph type="body" idx="1"/>
          </p:nvPr>
        </p:nvSpPr>
        <p:spPr>
          <a:xfrm>
            <a:off x="515112" y="1690688"/>
            <a:ext cx="11158728" cy="477621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Aft>
                <a:spcPts val="0"/>
              </a:spcAft>
              <a:buClr>
                <a:schemeClr val="dk1"/>
              </a:buClr>
              <a:buSzPts val="2200"/>
              <a:buNone/>
            </a:pPr>
            <a:r>
              <a:rPr lang="en-US" dirty="0"/>
              <a:t>What can I do for you?</a:t>
            </a:r>
          </a:p>
          <a:p>
            <a:pPr indent="-457200">
              <a:buSzPts val="2200"/>
            </a:pPr>
            <a:r>
              <a:rPr lang="en-US" dirty="0"/>
              <a:t>Technical assistance</a:t>
            </a:r>
          </a:p>
          <a:p>
            <a:pPr indent="-457200">
              <a:buSzPts val="2200"/>
            </a:pPr>
            <a:r>
              <a:rPr lang="en-US" dirty="0"/>
              <a:t>Education – Transportation 101 (Columbia and Forest County)</a:t>
            </a:r>
          </a:p>
          <a:p>
            <a:pPr indent="-457200">
              <a:buSzPts val="2200"/>
            </a:pPr>
            <a:r>
              <a:rPr lang="en-US" dirty="0"/>
              <a:t>Presentations – Self Determination conference</a:t>
            </a:r>
          </a:p>
          <a:p>
            <a:pPr indent="-457200">
              <a:buSzPts val="2200"/>
            </a:pPr>
            <a:r>
              <a:rPr lang="en-US" dirty="0"/>
              <a:t>Advocate - Volunteer driver insurance protections </a:t>
            </a:r>
          </a:p>
          <a:p>
            <a:pPr indent="-457200">
              <a:buSzPts val="2200"/>
            </a:pPr>
            <a:r>
              <a:rPr lang="en-US" dirty="0"/>
              <a:t>Grant support – LOS, data analysis, reporting, applications</a:t>
            </a:r>
          </a:p>
          <a:p>
            <a:pPr indent="-457200">
              <a:buSzPts val="2200"/>
            </a:pPr>
            <a:r>
              <a:rPr lang="en-US" dirty="0"/>
              <a:t>State and Federal legislation – keep you up to date</a:t>
            </a:r>
          </a:p>
          <a:p>
            <a:pPr indent="-457200">
              <a:buSzPts val="2200"/>
            </a:pPr>
            <a:r>
              <a:rPr lang="en-US" dirty="0"/>
              <a:t>Connections - RPC/MPO/WisDOT/FHWA/FTA/WAMM/WIPTA</a:t>
            </a:r>
          </a:p>
          <a:p>
            <a:pPr marL="0" lvl="0" indent="0" algn="l" rtl="0">
              <a:lnSpc>
                <a:spcPct val="90000"/>
              </a:lnSpc>
              <a:spcBef>
                <a:spcPts val="0"/>
              </a:spcBef>
              <a:spcAft>
                <a:spcPts val="0"/>
              </a:spcAft>
              <a:buClr>
                <a:schemeClr val="dk1"/>
              </a:buClr>
              <a:buSzPts val="2200"/>
              <a:buNone/>
            </a:pPr>
            <a:endParaRPr dirty="0"/>
          </a:p>
        </p:txBody>
      </p:sp>
    </p:spTree>
    <p:extLst>
      <p:ext uri="{BB962C8B-B14F-4D97-AF65-F5344CB8AC3E}">
        <p14:creationId xmlns:p14="http://schemas.microsoft.com/office/powerpoint/2010/main" val="2881402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4" name="Google Shape;484;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Calibri"/>
              <a:buNone/>
            </a:pPr>
            <a:r>
              <a:rPr lang="en-US" sz="5400" dirty="0"/>
              <a:t>Contact Information</a:t>
            </a:r>
            <a:endParaRPr dirty="0"/>
          </a:p>
        </p:txBody>
      </p:sp>
      <p:sp>
        <p:nvSpPr>
          <p:cNvPr id="485" name="Google Shape;485;p45"/>
          <p:cNvSpPr/>
          <p:nvPr/>
        </p:nvSpPr>
        <p:spPr>
          <a:xfrm>
            <a:off x="669036" y="1371600"/>
            <a:ext cx="10853928" cy="18288"/>
          </a:xfrm>
          <a:custGeom>
            <a:avLst/>
            <a:gdLst/>
            <a:ahLst/>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cmpd="sng">
            <a:solidFill>
              <a:srgbClr val="008C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 name="Google Shape;714;p72">
            <a:extLst>
              <a:ext uri="{FF2B5EF4-FFF2-40B4-BE49-F238E27FC236}">
                <a16:creationId xmlns:a16="http://schemas.microsoft.com/office/drawing/2014/main" id="{2FC95222-FF8B-D2BB-FE78-7251D49ED7FD}"/>
              </a:ext>
            </a:extLst>
          </p:cNvPr>
          <p:cNvSpPr/>
          <p:nvPr/>
        </p:nvSpPr>
        <p:spPr>
          <a:xfrm>
            <a:off x="1943966" y="2209800"/>
            <a:ext cx="8304068" cy="3108543"/>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Trebuchet MS"/>
              <a:buNone/>
            </a:pPr>
            <a:r>
              <a:rPr lang="en-US" sz="2800" b="1" i="0" u="sng" strike="noStrike" cap="none" dirty="0">
                <a:solidFill>
                  <a:srgbClr val="000000"/>
                </a:solidFill>
                <a:latin typeface="Trebuchet MS"/>
                <a:ea typeface="Trebuchet MS"/>
                <a:cs typeface="Trebuchet MS"/>
                <a:sym typeface="Trebuchet MS"/>
              </a:rPr>
              <a:t>Nick Musson</a:t>
            </a: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Trebuchet MS"/>
              <a:buNone/>
            </a:pPr>
            <a:r>
              <a:rPr lang="en-US" sz="2800" b="0" i="1" u="none" strike="noStrike" cap="none" dirty="0">
                <a:solidFill>
                  <a:srgbClr val="000000"/>
                </a:solidFill>
                <a:latin typeface="Trebuchet MS"/>
                <a:ea typeface="Trebuchet MS"/>
                <a:cs typeface="Trebuchet MS"/>
                <a:sym typeface="Trebuchet MS"/>
              </a:rPr>
              <a:t>Transportation Specialist </a:t>
            </a: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Trebuchet MS"/>
              <a:buNone/>
            </a:pPr>
            <a:r>
              <a:rPr lang="en-US" sz="2800" b="0" i="1" u="none" strike="noStrike" cap="none" dirty="0">
                <a:solidFill>
                  <a:srgbClr val="000000"/>
                </a:solidFill>
                <a:latin typeface="Trebuchet MS"/>
                <a:ea typeface="Trebuchet MS"/>
                <a:cs typeface="Trebuchet MS"/>
                <a:sym typeface="Trebuchet MS"/>
              </a:rPr>
              <a:t>Older Americans Act Consultant</a:t>
            </a: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800"/>
              <a:buFont typeface="Trebuchet MS"/>
              <a:buNone/>
            </a:pPr>
            <a:r>
              <a:rPr lang="en-US" sz="2800" b="0" i="0" u="none" strike="noStrike" cap="none" dirty="0">
                <a:solidFill>
                  <a:schemeClr val="dk1"/>
                </a:solidFill>
                <a:latin typeface="Trebuchet MS"/>
                <a:ea typeface="Trebuchet MS"/>
                <a:cs typeface="Trebuchet MS"/>
                <a:sym typeface="Trebuchet MS"/>
              </a:rPr>
              <a:t>p. 608 228-8092</a:t>
            </a: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800"/>
              <a:buFont typeface="Trebuchet MS"/>
              <a:buNone/>
            </a:pPr>
            <a:r>
              <a:rPr lang="en-US" sz="2800" b="0" i="0" u="none" strike="noStrike" cap="none" dirty="0">
                <a:solidFill>
                  <a:schemeClr val="dk1"/>
                </a:solidFill>
                <a:latin typeface="Trebuchet MS"/>
                <a:ea typeface="Trebuchet MS"/>
                <a:cs typeface="Trebuchet MS"/>
                <a:sym typeface="Trebuchet MS"/>
              </a:rPr>
              <a:t>Greater Wisconsin Agency on Aging Resources, Inc.</a:t>
            </a: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8C95"/>
              </a:buClr>
              <a:buSzPts val="2800"/>
              <a:buFont typeface="Trebuchet MS"/>
              <a:buNone/>
            </a:pPr>
            <a:r>
              <a:rPr lang="en-US" sz="2800" b="0" i="0" u="sng" strike="noStrike" cap="none" dirty="0">
                <a:solidFill>
                  <a:srgbClr val="008C95"/>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www.gwaar.org</a:t>
            </a: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800"/>
              <a:buFont typeface="Calibri"/>
              <a:buNone/>
            </a:pPr>
            <a:endParaRPr sz="2800" b="0" i="0" u="none" strike="noStrike" cap="none" dirty="0">
              <a:solidFill>
                <a:schemeClr val="dk1"/>
              </a:solidFill>
              <a:latin typeface="Arial"/>
              <a:ea typeface="Arial"/>
              <a:cs typeface="Arial"/>
              <a:sym typeface="Arial"/>
            </a:endParaRPr>
          </a:p>
        </p:txBody>
      </p:sp>
      <p:pic>
        <p:nvPicPr>
          <p:cNvPr id="3" name="Google Shape;715;p72" descr="321 png-bug only-email sig">
            <a:extLst>
              <a:ext uri="{FF2B5EF4-FFF2-40B4-BE49-F238E27FC236}">
                <a16:creationId xmlns:a16="http://schemas.microsoft.com/office/drawing/2014/main" id="{0809E505-45A9-E0EF-1032-0F5EA9C42BF6}"/>
              </a:ext>
            </a:extLst>
          </p:cNvPr>
          <p:cNvPicPr preferRelativeResize="0"/>
          <p:nvPr/>
        </p:nvPicPr>
        <p:blipFill rotWithShape="1">
          <a:blip r:embed="rId4">
            <a:alphaModFix/>
          </a:blip>
          <a:srcRect/>
          <a:stretch/>
        </p:blipFill>
        <p:spPr>
          <a:xfrm>
            <a:off x="8387995" y="5111751"/>
            <a:ext cx="2341917" cy="1130300"/>
          </a:xfrm>
          <a:prstGeom prst="rect">
            <a:avLst/>
          </a:prstGeom>
          <a:noFill/>
          <a:ln>
            <a:noFill/>
          </a:ln>
        </p:spPr>
      </p:pic>
    </p:spTree>
    <p:extLst>
      <p:ext uri="{BB962C8B-B14F-4D97-AF65-F5344CB8AC3E}">
        <p14:creationId xmlns:p14="http://schemas.microsoft.com/office/powerpoint/2010/main" val="279546567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7982</TotalTime>
  <Words>1017</Words>
  <Application>Microsoft Office PowerPoint</Application>
  <PresentationFormat>Widescreen</PresentationFormat>
  <Paragraphs>144</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Trebuchet MS</vt:lpstr>
      <vt:lpstr>Arial</vt:lpstr>
      <vt:lpstr>Office Theme</vt:lpstr>
      <vt:lpstr>Transportation 101</vt:lpstr>
      <vt:lpstr>Introduction</vt:lpstr>
      <vt:lpstr>How is our system funded?</vt:lpstr>
      <vt:lpstr>How is our system funded?</vt:lpstr>
      <vt:lpstr>PowerPoint Presentation</vt:lpstr>
      <vt:lpstr>PowerPoint Presentation</vt:lpstr>
      <vt:lpstr>Volunteers</vt:lpstr>
      <vt:lpstr>Technical Assistance</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Bryn Ceman</cp:lastModifiedBy>
  <cp:revision>23</cp:revision>
  <cp:lastPrinted>2023-03-23T13:25:23Z</cp:lastPrinted>
  <dcterms:modified xsi:type="dcterms:W3CDTF">2023-07-13T18:27:24Z</dcterms:modified>
</cp:coreProperties>
</file>