
<file path=[Content_Types].xml><?xml version="1.0" encoding="utf-8"?>
<Types xmlns="http://schemas.openxmlformats.org/package/2006/content-types">
  <Default Extension="1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1"/>
  </p:notesMasterIdLst>
  <p:sldIdLst>
    <p:sldId id="256" r:id="rId2"/>
    <p:sldId id="259" r:id="rId3"/>
    <p:sldId id="650" r:id="rId4"/>
    <p:sldId id="271" r:id="rId5"/>
    <p:sldId id="273" r:id="rId6"/>
    <p:sldId id="272" r:id="rId7"/>
    <p:sldId id="284" r:id="rId8"/>
    <p:sldId id="285" r:id="rId9"/>
    <p:sldId id="280" r:id="rId1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569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EE61DF-7D03-411A-A681-AA4C6A8AEB3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E2423C9-ABAE-4A75-9ABD-5557635E6241}">
      <dgm:prSet/>
      <dgm:spPr/>
      <dgm:t>
        <a:bodyPr/>
        <a:lstStyle/>
        <a:p>
          <a:r>
            <a:rPr lang="en-US"/>
            <a:t>Reduce the need for more costly medical interventions</a:t>
          </a:r>
        </a:p>
      </dgm:t>
    </dgm:pt>
    <dgm:pt modelId="{49E7C0C1-6272-41F4-A2AA-2B52124C868F}" type="parTrans" cxnId="{779E0440-FA0F-4476-9844-8C7A123D5A59}">
      <dgm:prSet/>
      <dgm:spPr/>
      <dgm:t>
        <a:bodyPr/>
        <a:lstStyle/>
        <a:p>
          <a:endParaRPr lang="en-US"/>
        </a:p>
      </dgm:t>
    </dgm:pt>
    <dgm:pt modelId="{6A4F5EC4-D0DF-4EEC-92F3-45714AE40C42}" type="sibTrans" cxnId="{779E0440-FA0F-4476-9844-8C7A123D5A59}">
      <dgm:prSet/>
      <dgm:spPr/>
      <dgm:t>
        <a:bodyPr/>
        <a:lstStyle/>
        <a:p>
          <a:endParaRPr lang="en-US"/>
        </a:p>
      </dgm:t>
    </dgm:pt>
    <dgm:pt modelId="{C09A5C7D-A160-4915-87B4-66CDBD871B6F}">
      <dgm:prSet/>
      <dgm:spPr/>
      <dgm:t>
        <a:bodyPr/>
        <a:lstStyle/>
        <a:p>
          <a:r>
            <a:rPr lang="en-US"/>
            <a:t>Established in 1987 to support healthy lifestyles and promote healthy behaviors amongst older adults (60 and older)</a:t>
          </a:r>
        </a:p>
      </dgm:t>
    </dgm:pt>
    <dgm:pt modelId="{B204DC84-0720-4562-A960-22AAFBC332CE}" type="parTrans" cxnId="{86C22C20-09E4-4FF5-B029-A182B0345E9B}">
      <dgm:prSet/>
      <dgm:spPr/>
      <dgm:t>
        <a:bodyPr/>
        <a:lstStyle/>
        <a:p>
          <a:endParaRPr lang="en-US"/>
        </a:p>
      </dgm:t>
    </dgm:pt>
    <dgm:pt modelId="{9190E1A2-9EF6-4106-B8D1-AB811CCE345D}" type="sibTrans" cxnId="{86C22C20-09E4-4FF5-B029-A182B0345E9B}">
      <dgm:prSet/>
      <dgm:spPr/>
      <dgm:t>
        <a:bodyPr/>
        <a:lstStyle/>
        <a:p>
          <a:endParaRPr lang="en-US"/>
        </a:p>
      </dgm:t>
    </dgm:pt>
    <dgm:pt modelId="{F69BF722-A76F-4DD8-873E-3E4911FFADDD}">
      <dgm:prSet/>
      <dgm:spPr/>
      <dgm:t>
        <a:bodyPr/>
        <a:lstStyle/>
        <a:p>
          <a:r>
            <a:rPr lang="en-US"/>
            <a:t>Priority is given to serving older adults living in medically underserved areas of the state and those who are of greatest economic need.</a:t>
          </a:r>
        </a:p>
      </dgm:t>
    </dgm:pt>
    <dgm:pt modelId="{57D4246D-373B-4436-BC7B-F355FE9A89C2}" type="parTrans" cxnId="{BC018D14-5A7B-4046-A7D4-D8F439A4A89E}">
      <dgm:prSet/>
      <dgm:spPr/>
      <dgm:t>
        <a:bodyPr/>
        <a:lstStyle/>
        <a:p>
          <a:endParaRPr lang="en-US"/>
        </a:p>
      </dgm:t>
    </dgm:pt>
    <dgm:pt modelId="{F81B38CF-29BD-4B44-B434-5C12DC1CCD01}" type="sibTrans" cxnId="{BC018D14-5A7B-4046-A7D4-D8F439A4A89E}">
      <dgm:prSet/>
      <dgm:spPr/>
      <dgm:t>
        <a:bodyPr/>
        <a:lstStyle/>
        <a:p>
          <a:endParaRPr lang="en-US"/>
        </a:p>
      </dgm:t>
    </dgm:pt>
    <dgm:pt modelId="{F380E489-EC19-4C20-AC44-5B15850DB6D9}" type="pres">
      <dgm:prSet presAssocID="{7EEE61DF-7D03-411A-A681-AA4C6A8AEB3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D732CF5-3D6F-47EA-A7F5-198F3D6D9BBD}" type="pres">
      <dgm:prSet presAssocID="{EE2423C9-ABAE-4A75-9ABD-5557635E6241}" presName="hierRoot1" presStyleCnt="0"/>
      <dgm:spPr/>
    </dgm:pt>
    <dgm:pt modelId="{4ACCD4E6-3C57-4E86-B9A8-D526ADEAD26F}" type="pres">
      <dgm:prSet presAssocID="{EE2423C9-ABAE-4A75-9ABD-5557635E6241}" presName="composite" presStyleCnt="0"/>
      <dgm:spPr/>
    </dgm:pt>
    <dgm:pt modelId="{FF35DAB2-E218-4B56-9A20-C8327CC78C0F}" type="pres">
      <dgm:prSet presAssocID="{EE2423C9-ABAE-4A75-9ABD-5557635E6241}" presName="background" presStyleLbl="node0" presStyleIdx="0" presStyleCnt="3"/>
      <dgm:spPr/>
    </dgm:pt>
    <dgm:pt modelId="{47D24A8D-2BD6-446F-AE68-5525B65D06A5}" type="pres">
      <dgm:prSet presAssocID="{EE2423C9-ABAE-4A75-9ABD-5557635E6241}" presName="text" presStyleLbl="fgAcc0" presStyleIdx="0" presStyleCnt="3">
        <dgm:presLayoutVars>
          <dgm:chPref val="3"/>
        </dgm:presLayoutVars>
      </dgm:prSet>
      <dgm:spPr/>
    </dgm:pt>
    <dgm:pt modelId="{C1297C39-F577-45E5-A889-8825A0A9534E}" type="pres">
      <dgm:prSet presAssocID="{EE2423C9-ABAE-4A75-9ABD-5557635E6241}" presName="hierChild2" presStyleCnt="0"/>
      <dgm:spPr/>
    </dgm:pt>
    <dgm:pt modelId="{52CD47D7-D88A-423B-A13A-E7CF40997A51}" type="pres">
      <dgm:prSet presAssocID="{C09A5C7D-A160-4915-87B4-66CDBD871B6F}" presName="hierRoot1" presStyleCnt="0"/>
      <dgm:spPr/>
    </dgm:pt>
    <dgm:pt modelId="{15C93DEB-8B05-4DE1-841A-502EF7BFDDE2}" type="pres">
      <dgm:prSet presAssocID="{C09A5C7D-A160-4915-87B4-66CDBD871B6F}" presName="composite" presStyleCnt="0"/>
      <dgm:spPr/>
    </dgm:pt>
    <dgm:pt modelId="{A238FA5C-A692-44EE-BCC0-212115283456}" type="pres">
      <dgm:prSet presAssocID="{C09A5C7D-A160-4915-87B4-66CDBD871B6F}" presName="background" presStyleLbl="node0" presStyleIdx="1" presStyleCnt="3"/>
      <dgm:spPr/>
    </dgm:pt>
    <dgm:pt modelId="{11506CAA-A76D-47C0-B003-16404B3A2B5E}" type="pres">
      <dgm:prSet presAssocID="{C09A5C7D-A160-4915-87B4-66CDBD871B6F}" presName="text" presStyleLbl="fgAcc0" presStyleIdx="1" presStyleCnt="3">
        <dgm:presLayoutVars>
          <dgm:chPref val="3"/>
        </dgm:presLayoutVars>
      </dgm:prSet>
      <dgm:spPr/>
    </dgm:pt>
    <dgm:pt modelId="{16830228-F7A5-47E5-AB5F-8A824E94F2B7}" type="pres">
      <dgm:prSet presAssocID="{C09A5C7D-A160-4915-87B4-66CDBD871B6F}" presName="hierChild2" presStyleCnt="0"/>
      <dgm:spPr/>
    </dgm:pt>
    <dgm:pt modelId="{794F1F7D-1B68-4C35-BD65-DA2EBB71CBEA}" type="pres">
      <dgm:prSet presAssocID="{F69BF722-A76F-4DD8-873E-3E4911FFADDD}" presName="hierRoot1" presStyleCnt="0"/>
      <dgm:spPr/>
    </dgm:pt>
    <dgm:pt modelId="{EF4070BC-8B8C-4FD2-A2B4-2EB7B3E6A6D5}" type="pres">
      <dgm:prSet presAssocID="{F69BF722-A76F-4DD8-873E-3E4911FFADDD}" presName="composite" presStyleCnt="0"/>
      <dgm:spPr/>
    </dgm:pt>
    <dgm:pt modelId="{44B4523A-FCEC-4B04-8E08-88B5BB016473}" type="pres">
      <dgm:prSet presAssocID="{F69BF722-A76F-4DD8-873E-3E4911FFADDD}" presName="background" presStyleLbl="node0" presStyleIdx="2" presStyleCnt="3"/>
      <dgm:spPr/>
    </dgm:pt>
    <dgm:pt modelId="{719B69B0-8D38-4780-A79C-52291176D021}" type="pres">
      <dgm:prSet presAssocID="{F69BF722-A76F-4DD8-873E-3E4911FFADDD}" presName="text" presStyleLbl="fgAcc0" presStyleIdx="2" presStyleCnt="3">
        <dgm:presLayoutVars>
          <dgm:chPref val="3"/>
        </dgm:presLayoutVars>
      </dgm:prSet>
      <dgm:spPr/>
    </dgm:pt>
    <dgm:pt modelId="{1256B571-E592-4627-94AF-906ABC77B319}" type="pres">
      <dgm:prSet presAssocID="{F69BF722-A76F-4DD8-873E-3E4911FFADDD}" presName="hierChild2" presStyleCnt="0"/>
      <dgm:spPr/>
    </dgm:pt>
  </dgm:ptLst>
  <dgm:cxnLst>
    <dgm:cxn modelId="{BC018D14-5A7B-4046-A7D4-D8F439A4A89E}" srcId="{7EEE61DF-7D03-411A-A681-AA4C6A8AEB3E}" destId="{F69BF722-A76F-4DD8-873E-3E4911FFADDD}" srcOrd="2" destOrd="0" parTransId="{57D4246D-373B-4436-BC7B-F355FE9A89C2}" sibTransId="{F81B38CF-29BD-4B44-B434-5C12DC1CCD01}"/>
    <dgm:cxn modelId="{86C22C20-09E4-4FF5-B029-A182B0345E9B}" srcId="{7EEE61DF-7D03-411A-A681-AA4C6A8AEB3E}" destId="{C09A5C7D-A160-4915-87B4-66CDBD871B6F}" srcOrd="1" destOrd="0" parTransId="{B204DC84-0720-4562-A960-22AAFBC332CE}" sibTransId="{9190E1A2-9EF6-4106-B8D1-AB811CCE345D}"/>
    <dgm:cxn modelId="{779E0440-FA0F-4476-9844-8C7A123D5A59}" srcId="{7EEE61DF-7D03-411A-A681-AA4C6A8AEB3E}" destId="{EE2423C9-ABAE-4A75-9ABD-5557635E6241}" srcOrd="0" destOrd="0" parTransId="{49E7C0C1-6272-41F4-A2AA-2B52124C868F}" sibTransId="{6A4F5EC4-D0DF-4EEC-92F3-45714AE40C42}"/>
    <dgm:cxn modelId="{D85E2485-E3AB-449A-90A3-A881D4ADB835}" type="presOf" srcId="{F69BF722-A76F-4DD8-873E-3E4911FFADDD}" destId="{719B69B0-8D38-4780-A79C-52291176D021}" srcOrd="0" destOrd="0" presId="urn:microsoft.com/office/officeart/2005/8/layout/hierarchy1"/>
    <dgm:cxn modelId="{ED63A0A1-C4EC-4910-B728-5F2DF672155F}" type="presOf" srcId="{C09A5C7D-A160-4915-87B4-66CDBD871B6F}" destId="{11506CAA-A76D-47C0-B003-16404B3A2B5E}" srcOrd="0" destOrd="0" presId="urn:microsoft.com/office/officeart/2005/8/layout/hierarchy1"/>
    <dgm:cxn modelId="{129185A7-194D-4C74-AA81-87BE2759C693}" type="presOf" srcId="{EE2423C9-ABAE-4A75-9ABD-5557635E6241}" destId="{47D24A8D-2BD6-446F-AE68-5525B65D06A5}" srcOrd="0" destOrd="0" presId="urn:microsoft.com/office/officeart/2005/8/layout/hierarchy1"/>
    <dgm:cxn modelId="{94B7CEB7-C4EC-4891-921E-A054F5E392FF}" type="presOf" srcId="{7EEE61DF-7D03-411A-A681-AA4C6A8AEB3E}" destId="{F380E489-EC19-4C20-AC44-5B15850DB6D9}" srcOrd="0" destOrd="0" presId="urn:microsoft.com/office/officeart/2005/8/layout/hierarchy1"/>
    <dgm:cxn modelId="{02F493C2-A2A5-42CC-B494-991562C6CC00}" type="presParOf" srcId="{F380E489-EC19-4C20-AC44-5B15850DB6D9}" destId="{3D732CF5-3D6F-47EA-A7F5-198F3D6D9BBD}" srcOrd="0" destOrd="0" presId="urn:microsoft.com/office/officeart/2005/8/layout/hierarchy1"/>
    <dgm:cxn modelId="{853D546F-EE9F-46C0-B86E-736B6D8FA828}" type="presParOf" srcId="{3D732CF5-3D6F-47EA-A7F5-198F3D6D9BBD}" destId="{4ACCD4E6-3C57-4E86-B9A8-D526ADEAD26F}" srcOrd="0" destOrd="0" presId="urn:microsoft.com/office/officeart/2005/8/layout/hierarchy1"/>
    <dgm:cxn modelId="{455ED82C-7A15-43E8-B224-A2BCC0DA623C}" type="presParOf" srcId="{4ACCD4E6-3C57-4E86-B9A8-D526ADEAD26F}" destId="{FF35DAB2-E218-4B56-9A20-C8327CC78C0F}" srcOrd="0" destOrd="0" presId="urn:microsoft.com/office/officeart/2005/8/layout/hierarchy1"/>
    <dgm:cxn modelId="{FCBD3FAD-302D-4982-A069-8F19B933F9CA}" type="presParOf" srcId="{4ACCD4E6-3C57-4E86-B9A8-D526ADEAD26F}" destId="{47D24A8D-2BD6-446F-AE68-5525B65D06A5}" srcOrd="1" destOrd="0" presId="urn:microsoft.com/office/officeart/2005/8/layout/hierarchy1"/>
    <dgm:cxn modelId="{7D5CB203-7DA7-46AD-AC5E-AF735BD7B5FC}" type="presParOf" srcId="{3D732CF5-3D6F-47EA-A7F5-198F3D6D9BBD}" destId="{C1297C39-F577-45E5-A889-8825A0A9534E}" srcOrd="1" destOrd="0" presId="urn:microsoft.com/office/officeart/2005/8/layout/hierarchy1"/>
    <dgm:cxn modelId="{F21EBB0D-BA15-49FE-B5C2-39EFBCAD3172}" type="presParOf" srcId="{F380E489-EC19-4C20-AC44-5B15850DB6D9}" destId="{52CD47D7-D88A-423B-A13A-E7CF40997A51}" srcOrd="1" destOrd="0" presId="urn:microsoft.com/office/officeart/2005/8/layout/hierarchy1"/>
    <dgm:cxn modelId="{828482A3-BE04-4E37-BAD4-87F8BBFB9842}" type="presParOf" srcId="{52CD47D7-D88A-423B-A13A-E7CF40997A51}" destId="{15C93DEB-8B05-4DE1-841A-502EF7BFDDE2}" srcOrd="0" destOrd="0" presId="urn:microsoft.com/office/officeart/2005/8/layout/hierarchy1"/>
    <dgm:cxn modelId="{62B71585-3BB1-4044-A2C3-51B21CB67953}" type="presParOf" srcId="{15C93DEB-8B05-4DE1-841A-502EF7BFDDE2}" destId="{A238FA5C-A692-44EE-BCC0-212115283456}" srcOrd="0" destOrd="0" presId="urn:microsoft.com/office/officeart/2005/8/layout/hierarchy1"/>
    <dgm:cxn modelId="{27163287-8B46-43B9-81A4-1EADDFE304B5}" type="presParOf" srcId="{15C93DEB-8B05-4DE1-841A-502EF7BFDDE2}" destId="{11506CAA-A76D-47C0-B003-16404B3A2B5E}" srcOrd="1" destOrd="0" presId="urn:microsoft.com/office/officeart/2005/8/layout/hierarchy1"/>
    <dgm:cxn modelId="{6748E730-9238-4EAC-8ADA-EF736BCB1162}" type="presParOf" srcId="{52CD47D7-D88A-423B-A13A-E7CF40997A51}" destId="{16830228-F7A5-47E5-AB5F-8A824E94F2B7}" srcOrd="1" destOrd="0" presId="urn:microsoft.com/office/officeart/2005/8/layout/hierarchy1"/>
    <dgm:cxn modelId="{BCD3E8F6-4081-4F95-A0F5-EB3D371F50C3}" type="presParOf" srcId="{F380E489-EC19-4C20-AC44-5B15850DB6D9}" destId="{794F1F7D-1B68-4C35-BD65-DA2EBB71CBEA}" srcOrd="2" destOrd="0" presId="urn:microsoft.com/office/officeart/2005/8/layout/hierarchy1"/>
    <dgm:cxn modelId="{280DD710-C8EE-4C13-829E-F161735A955E}" type="presParOf" srcId="{794F1F7D-1B68-4C35-BD65-DA2EBB71CBEA}" destId="{EF4070BC-8B8C-4FD2-A2B4-2EB7B3E6A6D5}" srcOrd="0" destOrd="0" presId="urn:microsoft.com/office/officeart/2005/8/layout/hierarchy1"/>
    <dgm:cxn modelId="{F582DE0F-6ED4-4BFE-92C2-D94BA74BD51A}" type="presParOf" srcId="{EF4070BC-8B8C-4FD2-A2B4-2EB7B3E6A6D5}" destId="{44B4523A-FCEC-4B04-8E08-88B5BB016473}" srcOrd="0" destOrd="0" presId="urn:microsoft.com/office/officeart/2005/8/layout/hierarchy1"/>
    <dgm:cxn modelId="{D50802EA-7FA6-4EA3-B97B-F09DB5865340}" type="presParOf" srcId="{EF4070BC-8B8C-4FD2-A2B4-2EB7B3E6A6D5}" destId="{719B69B0-8D38-4780-A79C-52291176D021}" srcOrd="1" destOrd="0" presId="urn:microsoft.com/office/officeart/2005/8/layout/hierarchy1"/>
    <dgm:cxn modelId="{C5826E08-0E57-4965-B935-9AA1834DBB9A}" type="presParOf" srcId="{794F1F7D-1B68-4C35-BD65-DA2EBB71CBEA}" destId="{1256B571-E592-4627-94AF-906ABC77B31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35DAB2-E218-4B56-9A20-C8327CC78C0F}">
      <dsp:nvSpPr>
        <dsp:cNvPr id="0" name=""/>
        <dsp:cNvSpPr/>
      </dsp:nvSpPr>
      <dsp:spPr>
        <a:xfrm>
          <a:off x="0" y="856664"/>
          <a:ext cx="2250281" cy="14289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D24A8D-2BD6-446F-AE68-5525B65D06A5}">
      <dsp:nvSpPr>
        <dsp:cNvPr id="0" name=""/>
        <dsp:cNvSpPr/>
      </dsp:nvSpPr>
      <dsp:spPr>
        <a:xfrm>
          <a:off x="250031" y="1094194"/>
          <a:ext cx="2250281" cy="14289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Reduce the need for more costly medical interventions</a:t>
          </a:r>
        </a:p>
      </dsp:txBody>
      <dsp:txXfrm>
        <a:off x="291883" y="1136046"/>
        <a:ext cx="2166577" cy="1345224"/>
      </dsp:txXfrm>
    </dsp:sp>
    <dsp:sp modelId="{A238FA5C-A692-44EE-BCC0-212115283456}">
      <dsp:nvSpPr>
        <dsp:cNvPr id="0" name=""/>
        <dsp:cNvSpPr/>
      </dsp:nvSpPr>
      <dsp:spPr>
        <a:xfrm>
          <a:off x="2750343" y="856664"/>
          <a:ext cx="2250281" cy="14289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506CAA-A76D-47C0-B003-16404B3A2B5E}">
      <dsp:nvSpPr>
        <dsp:cNvPr id="0" name=""/>
        <dsp:cNvSpPr/>
      </dsp:nvSpPr>
      <dsp:spPr>
        <a:xfrm>
          <a:off x="3000375" y="1094194"/>
          <a:ext cx="2250281" cy="14289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Established in 1987 to support healthy lifestyles and promote healthy behaviors amongst older adults (60 and older)</a:t>
          </a:r>
        </a:p>
      </dsp:txBody>
      <dsp:txXfrm>
        <a:off x="3042227" y="1136046"/>
        <a:ext cx="2166577" cy="1345224"/>
      </dsp:txXfrm>
    </dsp:sp>
    <dsp:sp modelId="{44B4523A-FCEC-4B04-8E08-88B5BB016473}">
      <dsp:nvSpPr>
        <dsp:cNvPr id="0" name=""/>
        <dsp:cNvSpPr/>
      </dsp:nvSpPr>
      <dsp:spPr>
        <a:xfrm>
          <a:off x="5500687" y="856664"/>
          <a:ext cx="2250281" cy="14289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9B69B0-8D38-4780-A79C-52291176D021}">
      <dsp:nvSpPr>
        <dsp:cNvPr id="0" name=""/>
        <dsp:cNvSpPr/>
      </dsp:nvSpPr>
      <dsp:spPr>
        <a:xfrm>
          <a:off x="5750718" y="1094194"/>
          <a:ext cx="2250281" cy="14289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Priority is given to serving older adults living in medically underserved areas of the state and those who are of greatest economic need.</a:t>
          </a:r>
        </a:p>
      </dsp:txBody>
      <dsp:txXfrm>
        <a:off x="5792570" y="1136046"/>
        <a:ext cx="2166577" cy="1345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4770BBD-B682-4E3F-91FC-21208F8C55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FB61EF-B55B-4376-A5D3-4592ECB4DB0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A3D814AA-F250-44AE-B04C-8B75E3A883D7}" type="datetimeFigureOut">
              <a:rPr lang="en-US"/>
              <a:pPr>
                <a:defRPr/>
              </a:pPr>
              <a:t>7/6/2023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3EF1457-F32D-46A7-AD16-FADC5BF907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7BAE08B-8F4E-456D-8617-DB311C601C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362ABB-BCA9-4AF1-B180-14FD832B07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209585-E8CC-4F14-973A-6AB9989E76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8A7F9C94-414A-495C-9906-B0D1D3FEE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4C6CE294-77E3-45EB-8FE2-E34C2F9A88D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0503A061-4353-4DEB-B03C-48703A5275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Hello and welcome to the Greater Wisconsin Agency on Aging Resources webinar on Title III Part D Disease Prevention and Health Promotion requirements of the Older American Act.  My name is Angie Sullivan and I am the Older American Act Health Promotion Consultant for GWAAR.  I oversee OAA Title III Part D funding and provide technical assistance for 70 counties and 11 tribes in the area of health promotion.  Today, I would like to give  you an overview of Title III Part D – Disease Prevention and Health Promotion Services – I will discuss service provisions and priorities, allowable vs non-allowable expenses, reporting and how to find health promotion workshops that are high-level evidence based.  So lets get started.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D72C3BCE-A8D6-49C3-9A05-7147BEDFFD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8A2BF9-A934-4ACA-B7E7-B9B65745204D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4D2AFFE8-F7CB-444D-AB15-3D79BADBA4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3EB65FE5-66A5-4F26-B1B4-1A542EF7F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 dirty="0"/>
              <a:t>This slide show the 2018 discretionary appropriations – notice the red arrow which points to the Title II-D Health Promotion dollars – 1.2% of Title III appropriations which illustrates that the intent of Title III-D dollars to be “seed” money – definite need to partner with health systems, public health departments, extension offices, universities, etc.</a:t>
            </a:r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  <a:p>
            <a:pPr eaLnBrk="1" hangingPunct="1">
              <a:spcBef>
                <a:spcPct val="0"/>
              </a:spcBef>
            </a:pPr>
            <a:r>
              <a:rPr lang="en-US" altLang="en-US" b="1" dirty="0"/>
              <a:t>How can Older American Act Title III-D grantees afford to implement evidence-based programs given limited funding?  </a:t>
            </a:r>
            <a:r>
              <a:rPr lang="en-US" altLang="en-US" dirty="0"/>
              <a:t>Partnerships and collaboration can extend the reach of health promotion programs.  Many AU’s, tribes use Title III-D funding to leverage other funds.  It is common practice to “blend” funding streams to fund different components of the same activity in order to make a complete program.  Depending on the health promotion program, funding sources may include:  public health departments, hospitals, foundation giving, universities, extension offices, outpatient clinics, nonprofit organizations, city and parks recreation departments, etc.  </a:t>
            </a:r>
            <a:endParaRPr lang="en-US" altLang="en-US" b="1" dirty="0"/>
          </a:p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6C8A4D20-CE78-41EB-BEA1-0B6A001738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0390579-83CB-455A-BB02-B85FFEA2D7EC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E7D40C95-5951-4CB6-3DFA-86E2AC880A0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CF6EC669-AF24-6CFB-BD22-B02D3DB5E1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1F6B6BA1-463B-31BA-4A00-49B33D4561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275AC0-8F69-40D5-96A2-A4ED8EDA5B0A}" type="slidenum">
              <a:rPr lang="en-US" altLang="en-US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5982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5E9F23F-9749-4AD2-95D2-C951E6C099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067ADA57-6ED5-4B0B-A897-D0D3EF2C1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ABF412EC-08F3-40BF-9960-ABB8C07415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331BB80-12C0-4FD3-B2DA-9C9C9E631EC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FDA95DB0-5417-48C7-B577-904CDB835AE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C3D14D-1287-411E-BC4F-6F17A1C709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/>
              <a:t>Implementing an evidence-based program is widely considered “best practice” strategy for community health promotion.  Evidence-based programming can add value in many ways.</a:t>
            </a:r>
          </a:p>
          <a:p>
            <a:pPr marL="178027" indent="-178027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Positively impacting the health of the program participants is more likely with an evidence-based program</a:t>
            </a:r>
          </a:p>
          <a:p>
            <a:pPr marL="178027" indent="-178027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Funders increasingly demand that programming be based on solid evidence</a:t>
            </a:r>
          </a:p>
          <a:p>
            <a:pPr marL="178027" indent="-178027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Agency leaders want to concentrate limited resources on proven programs</a:t>
            </a:r>
          </a:p>
          <a:p>
            <a:pPr marL="178027" indent="-178027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Program managers can concentrate their efforts on program delivery rather than program development.  Allowing them more time to reach a larger population and have a greater impact.</a:t>
            </a:r>
          </a:p>
          <a:p>
            <a:pPr marL="178027" indent="-178027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Older adults are savvy and want to invest their time and money in programs that have been proven to work</a:t>
            </a:r>
          </a:p>
          <a:p>
            <a:pPr marL="178027" indent="-178027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altLang="en-US" dirty="0"/>
              <a:t>The demonstrated outcomes of evidence-based programs are attractive to community membe3rs and potential partners, facilitating community buy-in and the formation of partnerships, especially with healthcare/clinical partners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A43CF86C-0F70-4CEB-8D0C-4B5DAD493E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5650" indent="-2905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3638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363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5500" indent="-23177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5973AD-9DE8-4E05-BC22-40445528BEC2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1A1FB14A-BAA8-4D90-AE4D-C8EA98679B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7DE7492C-9D4C-44E9-B814-8DA6998F6A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C0EB0732-6EA3-4A09-A5E1-71906DE544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9963858-7AF2-470A-92F1-3413F2BB6F02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FCAF9B80-EBEF-40BE-BA70-B286B2E5B8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815DE4A4-5D02-4E40-AF99-EE14129AD4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9AD788DD-BD14-48CD-BB8A-FFDFB1942A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271C3E-E928-4B08-966D-BBE63A8EAB81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0271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327F77A5-F01D-40C8-8B55-2AB86E589A6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701EAE16-5033-4381-90CD-90F7A6B1DE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On the GWAAR website under Technical assistance/Health Promotion you will find a link to NCOA’s list of high-level evidence based programs (all programs on this list  - AU’s can utilize their Title III-D funds to support the program.  The website also contains HP Coordinator Webinar Agendas and Minutes.  Please take time to review the website.  </a:t>
            </a: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8EB07B7D-32ED-49C8-A77C-D774CEBA7A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5484DE1-B314-4B63-8C13-C6744A1352D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712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>
            <a:extLst>
              <a:ext uri="{FF2B5EF4-FFF2-40B4-BE49-F238E27FC236}">
                <a16:creationId xmlns:a16="http://schemas.microsoft.com/office/drawing/2014/main" id="{25BD7BB2-CA81-40FC-AE26-016C3DB0BB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es Placeholder 2">
            <a:extLst>
              <a:ext uri="{FF2B5EF4-FFF2-40B4-BE49-F238E27FC236}">
                <a16:creationId xmlns:a16="http://schemas.microsoft.com/office/drawing/2014/main" id="{6CC7988A-5CB1-4C3F-9987-40F5014434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61444" name="Slide Number Placeholder 3">
            <a:extLst>
              <a:ext uri="{FF2B5EF4-FFF2-40B4-BE49-F238E27FC236}">
                <a16:creationId xmlns:a16="http://schemas.microsoft.com/office/drawing/2014/main" id="{84B1D1C5-1744-408E-AA7C-E6ABDD6CED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7C29F82-B748-4D94-9C96-4D3DA29E4A7E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8AEC82-E224-428C-B80C-3511546A3C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313EB1-9AD1-4721-BF84-5C67E4E7DF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57721C-22AE-4A86-9457-0E48EADB71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F1B52-FA5E-4B16-A56D-6CE878BA61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017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388A9B-ED34-4023-A1B3-8BB0C2F363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DA8839-8F01-4135-B35B-D2B53B8DAA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CCB58FA-A2DD-4139-B88E-88B8DE281F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78C49-C8AC-4042-B723-968B11F932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973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093B8E-7257-481D-8BDA-300CB2757F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39FE8D6-2281-4DE6-B259-C88168A220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92E12A5-CF9C-416F-A323-5B2873C2A8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3E52A-17F4-4DD5-9D92-0D8BA56487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5775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07D94CB-81B2-4CF5-873A-7C472CCEE1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4B1BA2-2709-4421-BD9C-DFF9F2B0BD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B04CCC5-D8B5-4F54-95BE-23E440253D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2C8A4-9FE3-49D4-8882-B70B7CCDAA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278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087EA65-7535-4BDB-BF92-F2621CF314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2C8016-5A44-44F7-9C80-E4E00AB42B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739E0A2-516A-41CB-BA6B-66E9E5C116A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39D44-395E-40F6-8321-6BB89444CA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9849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4B8AE4-7D89-4EB2-BF3C-30DC3885DA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3B8B34-6DBB-41D6-A887-78747E4D79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7E86DE-7196-4098-8DC0-D5641E5D7A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EF837-D12B-4922-9E65-1EF55639D5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748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18A9089-0E62-4C65-9745-1EB73D065B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296F473-4BA2-458D-BCDD-1B0A3B4D49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A9F9A55-26EE-42BE-8D03-68A00FB080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502BF-B688-498A-B940-061D253E55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636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7F1B33A-204F-4547-8593-88A9C62AE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1A190F-5FB8-4ED8-9F59-BDF0CDAB36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E525472-12AA-404C-B961-5B2117D10B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382BD-0861-4658-B004-7B6828204C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374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EA674F8-DB26-4E6F-83F3-8153767064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D54ABEE-563E-4ED9-8D8A-1AE47ED3BA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37E6803-188A-498F-A301-A081DCC9E4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F8CEF-E2CB-4436-9F0F-6DED1F8760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1081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9AC65E-D862-46D1-9216-2226120E42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60A4412-2A82-4A51-AC70-D4E9907D2E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4A199D-DFCB-4E9F-9FE3-26B0264F93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9355E7-FD79-4800-A516-12915E3ABD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962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C8FBA6-EC04-441A-A27B-2696E49081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C0241E-540A-4E1E-9248-6E0BABC19F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D05CFF-B0B4-42E5-A43A-3FE32B53CF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B30C-326F-40BD-A65C-29BF8B5B8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9330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9FBEF13-CD28-4EDD-9754-6B05E3EEF4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DBABD1B-C9EA-428A-8E50-3EC9A03D10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F17A4332-1BC2-4583-BC64-39A2CE5F44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B96A975F-C486-4AB1-AF7B-66869F9FD9F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2" name="Rectangle 6">
            <a:extLst>
              <a:ext uri="{FF2B5EF4-FFF2-40B4-BE49-F238E27FC236}">
                <a16:creationId xmlns:a16="http://schemas.microsoft.com/office/drawing/2014/main" id="{6C1AC467-C490-457D-A29B-720856BF004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1913605-2E10-471E-A74C-131986B30F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gress.gov/117/crec/2022/03/09/168/42/CREC-2022-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hyperlink" Target="https://belviderechiropractic.com/events/how-to-age-healthy/" TargetMode="Externa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5.jpg"/><Relationship Id="rId4" Type="http://schemas.openxmlformats.org/officeDocument/2006/relationships/diagramLayout" Target="../diagrams/layout1.xml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s://gwaar.org/health-promotion-for-professionals" TargetMode="External"/><Relationship Id="rId4" Type="http://schemas.openxmlformats.org/officeDocument/2006/relationships/hyperlink" Target="https://www.ncoa.org/evidence-based-program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awpixel.com/search/nurse" TargetMode="External"/><Relationship Id="rId5" Type="http://schemas.openxmlformats.org/officeDocument/2006/relationships/image" Target="../media/image10.1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ngela.sullivan@gwaar.or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1">
            <a:extLst>
              <a:ext uri="{FF2B5EF4-FFF2-40B4-BE49-F238E27FC236}">
                <a16:creationId xmlns:a16="http://schemas.microsoft.com/office/drawing/2014/main" id="{6CC7044D-0818-466E-9710-DFDD547211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endParaRPr lang="en-US" altLang="en-US" sz="4000"/>
          </a:p>
        </p:txBody>
      </p:sp>
      <p:sp>
        <p:nvSpPr>
          <p:cNvPr id="3075" name="Rectangle 13">
            <a:extLst>
              <a:ext uri="{FF2B5EF4-FFF2-40B4-BE49-F238E27FC236}">
                <a16:creationId xmlns:a16="http://schemas.microsoft.com/office/drawing/2014/main" id="{C39DC977-326C-431B-BCE8-D9CD9CBC5DC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41299"/>
            <a:ext cx="8077200" cy="9906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altLang="en-US" sz="3200" dirty="0"/>
              <a:t>Title III-D</a:t>
            </a:r>
            <a:br>
              <a:rPr lang="en-US" altLang="en-US" sz="3200" dirty="0"/>
            </a:br>
            <a:r>
              <a:rPr lang="en-US" altLang="en-US" sz="3200" dirty="0"/>
              <a:t>Disease Prevention and Health Promotion in the Older Americans Act</a:t>
            </a:r>
          </a:p>
        </p:txBody>
      </p:sp>
      <p:pic>
        <p:nvPicPr>
          <p:cNvPr id="3076" name="Picture 7" descr="GWaar logo no text">
            <a:extLst>
              <a:ext uri="{FF2B5EF4-FFF2-40B4-BE49-F238E27FC236}">
                <a16:creationId xmlns:a16="http://schemas.microsoft.com/office/drawing/2014/main" id="{6167778C-E640-436F-B0A4-08E851FD3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727700"/>
            <a:ext cx="22860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7" descr="Blue template top">
            <a:extLst>
              <a:ext uri="{FF2B5EF4-FFF2-40B4-BE49-F238E27FC236}">
                <a16:creationId xmlns:a16="http://schemas.microsoft.com/office/drawing/2014/main" id="{0C57256F-27FF-4971-8C6F-4F8610D6B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1">
            <a:extLst>
              <a:ext uri="{FF2B5EF4-FFF2-40B4-BE49-F238E27FC236}">
                <a16:creationId xmlns:a16="http://schemas.microsoft.com/office/drawing/2014/main" id="{BE4A8A70-EB2E-4EAC-923F-1F2DDC042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173849"/>
            <a:ext cx="63246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Angie Sullivan MS,CHES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dirty="0"/>
              <a:t> OAA Consultant- Health Promotion</a:t>
            </a:r>
            <a:br>
              <a:rPr lang="en-US" altLang="en-US" sz="1800" dirty="0"/>
            </a:br>
            <a:r>
              <a:rPr lang="en-US" altLang="en-US" sz="1800" dirty="0"/>
              <a:t>Greater Wisconsin Agency on Aging Resources </a:t>
            </a:r>
            <a:r>
              <a:rPr lang="en-US" altLang="en-US" sz="1800"/>
              <a:t>(GWAAR)</a:t>
            </a:r>
            <a:endParaRPr lang="en-US" altLang="en-US" sz="1800" dirty="0"/>
          </a:p>
        </p:txBody>
      </p:sp>
      <p:pic>
        <p:nvPicPr>
          <p:cNvPr id="3079" name="Picture 7" descr="Image result for healthy older adults">
            <a:extLst>
              <a:ext uri="{FF2B5EF4-FFF2-40B4-BE49-F238E27FC236}">
                <a16:creationId xmlns:a16="http://schemas.microsoft.com/office/drawing/2014/main" id="{A75D7D62-C83D-4169-8997-2DA151DBA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549775"/>
            <a:ext cx="3048000" cy="2028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7" descr="GWaar logo no text">
            <a:extLst>
              <a:ext uri="{FF2B5EF4-FFF2-40B4-BE49-F238E27FC236}">
                <a16:creationId xmlns:a16="http://schemas.microsoft.com/office/drawing/2014/main" id="{C5BC3B38-537F-404D-831E-88A1C713B3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943600"/>
            <a:ext cx="184943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17" descr="Blue template top">
            <a:extLst>
              <a:ext uri="{FF2B5EF4-FFF2-40B4-BE49-F238E27FC236}">
                <a16:creationId xmlns:a16="http://schemas.microsoft.com/office/drawing/2014/main" id="{1D87AE45-02D0-43E1-A9A4-F08BDE2217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4" y="32962"/>
            <a:ext cx="9144000" cy="838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7F7B3FE-D9FC-41AF-BBD1-4B4DC5086EA9}"/>
              </a:ext>
            </a:extLst>
          </p:cNvPr>
          <p:cNvSpPr/>
          <p:nvPr/>
        </p:nvSpPr>
        <p:spPr>
          <a:xfrm>
            <a:off x="457200" y="1130973"/>
            <a:ext cx="8229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Gill Sans MT" panose="020B0502020104020203" pitchFamily="34" charset="0"/>
              </a:rPr>
              <a:t>Older Americans Act, FY2022 Discretionary Appropriations</a:t>
            </a:r>
            <a:endParaRPr lang="en-US" dirty="0">
              <a:solidFill>
                <a:srgbClr val="000000"/>
              </a:solidFill>
              <a:latin typeface="Gill Sans MT" panose="020B0502020104020203" pitchFamily="34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Gill Sans MT" panose="020B0502020104020203" pitchFamily="34" charset="0"/>
              </a:rPr>
              <a:t>(funding as a percentage of total OAA funding, $2.177 billion) </a:t>
            </a:r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000D2A4D-C1B5-413E-92B4-14564DC1866F}"/>
              </a:ext>
            </a:extLst>
          </p:cNvPr>
          <p:cNvSpPr/>
          <p:nvPr/>
        </p:nvSpPr>
        <p:spPr>
          <a:xfrm>
            <a:off x="8148818" y="4648200"/>
            <a:ext cx="537982" cy="350519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docshapegroup30">
            <a:extLst>
              <a:ext uri="{FF2B5EF4-FFF2-40B4-BE49-F238E27FC236}">
                <a16:creationId xmlns:a16="http://schemas.microsoft.com/office/drawing/2014/main" id="{042F2998-9333-6545-089F-DC311C5A2DFA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1927605"/>
            <a:ext cx="7924800" cy="3810000"/>
            <a:chOff x="1790" y="98"/>
            <a:chExt cx="8649" cy="3727"/>
          </a:xfrm>
        </p:grpSpPr>
        <p:pic>
          <p:nvPicPr>
            <p:cNvPr id="1031" name="docshape31">
              <a:extLst>
                <a:ext uri="{FF2B5EF4-FFF2-40B4-BE49-F238E27FC236}">
                  <a16:creationId xmlns:a16="http://schemas.microsoft.com/office/drawing/2014/main" id="{2E1EE759-142B-4462-A234-C5677372D6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7" y="356"/>
              <a:ext cx="7716" cy="32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docshape32">
              <a:extLst>
                <a:ext uri="{FF2B5EF4-FFF2-40B4-BE49-F238E27FC236}">
                  <a16:creationId xmlns:a16="http://schemas.microsoft.com/office/drawing/2014/main" id="{79B8B5BB-3763-EF81-81E6-2C0FFA9329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95" y="103"/>
              <a:ext cx="8639" cy="3717"/>
            </a:xfrm>
            <a:prstGeom prst="rect">
              <a:avLst/>
            </a:prstGeom>
            <a:noFill/>
            <a:ln w="6348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6C154379-22AD-5026-C106-6FBD6BE05DF8}"/>
              </a:ext>
            </a:extLst>
          </p:cNvPr>
          <p:cNvSpPr txBox="1"/>
          <p:nvPr/>
        </p:nvSpPr>
        <p:spPr>
          <a:xfrm>
            <a:off x="838200" y="5921188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9300" marR="621030">
              <a:spcBef>
                <a:spcPts val="680"/>
              </a:spcBef>
              <a:spcAft>
                <a:spcPts val="0"/>
              </a:spcAft>
            </a:pPr>
            <a:r>
              <a:rPr lang="en-US" sz="800" b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Source:</a:t>
            </a:r>
            <a:r>
              <a:rPr lang="en-US" sz="800" b="1" spc="-1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Explanatory</a:t>
            </a:r>
            <a:r>
              <a:rPr lang="en-US" sz="800" spc="-2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statement</a:t>
            </a:r>
            <a:r>
              <a:rPr lang="en-US" sz="800" spc="-1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submitted</a:t>
            </a:r>
            <a:r>
              <a:rPr lang="en-US" sz="800" spc="-1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by</a:t>
            </a:r>
            <a:r>
              <a:rPr lang="en-US" sz="800" spc="-2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Ms.</a:t>
            </a:r>
            <a:r>
              <a:rPr lang="en-US" sz="800" spc="-2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DeLauro,</a:t>
            </a:r>
            <a:r>
              <a:rPr lang="en-US" sz="800" spc="-2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Chair</a:t>
            </a:r>
            <a:r>
              <a:rPr lang="en-US" sz="800" spc="-1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of</a:t>
            </a:r>
            <a:r>
              <a:rPr lang="en-US" sz="800" spc="-1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the</a:t>
            </a:r>
            <a:r>
              <a:rPr lang="en-US" sz="800" spc="-1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House</a:t>
            </a:r>
            <a:r>
              <a:rPr lang="en-US" sz="800" spc="-2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Committee</a:t>
            </a:r>
            <a:r>
              <a:rPr lang="en-US" sz="800" spc="-1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on</a:t>
            </a:r>
            <a:r>
              <a:rPr lang="en-US" sz="800" spc="-1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Appropriations regarding the House Amendment to the Senate Amendment to H.R.2471, Consolidated Appropriations Act, 2022,</a:t>
            </a:r>
            <a:r>
              <a:rPr lang="en-US" sz="800" spc="-1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Congressional</a:t>
            </a:r>
            <a:r>
              <a:rPr lang="en-US" sz="800" i="1" spc="-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Record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</a:t>
            </a:r>
            <a:r>
              <a:rPr lang="en-US" sz="800" spc="-1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March</a:t>
            </a:r>
            <a:r>
              <a:rPr lang="en-US" sz="800" spc="-1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9,</a:t>
            </a:r>
            <a:r>
              <a:rPr lang="en-US" sz="800" spc="-15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2022,</a:t>
            </a:r>
            <a:r>
              <a:rPr lang="en-US" sz="800" spc="-2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https:</a:t>
            </a:r>
            <a:r>
              <a:rPr lang="en-US" sz="800" u="none" strike="noStrike" dirty="0">
                <a:solidFill>
                  <a:srgbClr val="0000FF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hlinkClick r:id="rId6"/>
              </a:rPr>
              <a:t>//www.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co</a:t>
            </a:r>
            <a:r>
              <a:rPr lang="en-US" sz="800" u="none" strike="noStrike" dirty="0">
                <a:solidFill>
                  <a:srgbClr val="0000FF"/>
                </a:solidFill>
                <a:effectLst/>
                <a:latin typeface="Gill Sans MT" panose="020B0502020104020203" pitchFamily="34" charset="0"/>
                <a:ea typeface="Times New Roman" panose="02020603050405020304" pitchFamily="18" charset="0"/>
                <a:hlinkClick r:id="rId6"/>
              </a:rPr>
              <a:t>ngress.gov/117/crec/2022/03/09/168/42/CREC-2022-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 03-09-bk4.pdf#page=401, pp. H2683, H2842, H2877- H2880; email communication with G. Steven </a:t>
            </a:r>
            <a:r>
              <a:rPr lang="en-US" sz="800" dirty="0" err="1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Hagy</a:t>
            </a:r>
            <a:r>
              <a:rPr lang="en-US" sz="80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, director, ACL Office of Budget and Finance, April 4 and May 4, 2022; HHS, ACL, </a:t>
            </a:r>
            <a:r>
              <a:rPr lang="en-US" sz="800" i="1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Operating Plan for FY2022, </a:t>
            </a:r>
            <a:r>
              <a:rPr lang="en-US" sz="800" spc="-1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https://acl.gov/sites/default/files/about-acl/2022-05/ACL%20Operating%20Plan%20-</a:t>
            </a:r>
            <a:endParaRPr lang="en-US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9300" marR="0">
              <a:spcBef>
                <a:spcPts val="0"/>
              </a:spcBef>
              <a:spcAft>
                <a:spcPts val="0"/>
              </a:spcAft>
            </a:pPr>
            <a:r>
              <a:rPr lang="en-US" sz="800" spc="-10" dirty="0">
                <a:effectLst/>
                <a:latin typeface="Gill Sans MT" panose="020B0502020104020203" pitchFamily="34" charset="0"/>
                <a:ea typeface="Times New Roman" panose="02020603050405020304" pitchFamily="18" charset="0"/>
              </a:rPr>
              <a:t>%20FY22%20Web%20Version.pdf.</a:t>
            </a:r>
            <a:endParaRPr lang="en-US" sz="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1">
            <a:extLst>
              <a:ext uri="{FF2B5EF4-FFF2-40B4-BE49-F238E27FC236}">
                <a16:creationId xmlns:a16="http://schemas.microsoft.com/office/drawing/2014/main" id="{F97A3713-3609-B4EF-C422-2EE828265F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pPr algn="l" eaLnBrk="1" hangingPunct="1"/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br>
              <a:rPr lang="en-US" altLang="en-US" sz="4000"/>
            </a:br>
            <a:endParaRPr lang="en-US" altLang="en-US" sz="4000"/>
          </a:p>
        </p:txBody>
      </p:sp>
      <p:graphicFrame>
        <p:nvGraphicFramePr>
          <p:cNvPr id="7175" name="Content Placeholder 1">
            <a:extLst>
              <a:ext uri="{FF2B5EF4-FFF2-40B4-BE49-F238E27FC236}">
                <a16:creationId xmlns:a16="http://schemas.microsoft.com/office/drawing/2014/main" id="{1EA8E94C-DEF8-0E96-3810-D5AEC41CA7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6005425"/>
              </p:ext>
            </p:extLst>
          </p:nvPr>
        </p:nvGraphicFramePr>
        <p:xfrm>
          <a:off x="419100" y="1799689"/>
          <a:ext cx="8001000" cy="3379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124" name="Picture 7" descr="GWaar logo no text">
            <a:extLst>
              <a:ext uri="{FF2B5EF4-FFF2-40B4-BE49-F238E27FC236}">
                <a16:creationId xmlns:a16="http://schemas.microsoft.com/office/drawing/2014/main" id="{63835EFF-EBDC-B119-643F-F598ECC00F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548313"/>
            <a:ext cx="22860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7" descr="Blue template top">
            <a:extLst>
              <a:ext uri="{FF2B5EF4-FFF2-40B4-BE49-F238E27FC236}">
                <a16:creationId xmlns:a16="http://schemas.microsoft.com/office/drawing/2014/main" id="{628B653B-3AE1-B8C9-3242-59CD835FC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1">
            <a:extLst>
              <a:ext uri="{FF2B5EF4-FFF2-40B4-BE49-F238E27FC236}">
                <a16:creationId xmlns:a16="http://schemas.microsoft.com/office/drawing/2014/main" id="{BEC40AC9-F092-48BD-B025-94224DDA2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986032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altLang="en-US" sz="3200" kern="0" dirty="0">
                <a:latin typeface="+mn-lt"/>
              </a:rPr>
              <a:t>Purpose of the Older Americans Act (OAA) Title III-D Program “Health Promotion”</a:t>
            </a:r>
          </a:p>
        </p:txBody>
      </p:sp>
      <p:pic>
        <p:nvPicPr>
          <p:cNvPr id="3" name="Picture 2" descr="A picture containing grass, outdoor, person, tree&#10;&#10;Description automatically generated">
            <a:extLst>
              <a:ext uri="{FF2B5EF4-FFF2-40B4-BE49-F238E27FC236}">
                <a16:creationId xmlns:a16="http://schemas.microsoft.com/office/drawing/2014/main" id="{9D2070AF-B477-81BE-1B06-B1B06525DC3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6629400" y="4930900"/>
            <a:ext cx="1981200" cy="1319479"/>
          </a:xfrm>
          <a:prstGeom prst="rect">
            <a:avLst/>
          </a:prstGeom>
        </p:spPr>
      </p:pic>
      <p:sp>
        <p:nvSpPr>
          <p:cNvPr id="5" name="Arrow: Down 4">
            <a:extLst>
              <a:ext uri="{FF2B5EF4-FFF2-40B4-BE49-F238E27FC236}">
                <a16:creationId xmlns:a16="http://schemas.microsoft.com/office/drawing/2014/main" id="{FD07F6FA-A37B-18AB-B602-33F1B450ECE8}"/>
              </a:ext>
            </a:extLst>
          </p:cNvPr>
          <p:cNvSpPr/>
          <p:nvPr/>
        </p:nvSpPr>
        <p:spPr>
          <a:xfrm>
            <a:off x="4191000" y="4446784"/>
            <a:ext cx="4572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CABCC3-F448-DAB8-4036-55F45F44C00D}"/>
              </a:ext>
            </a:extLst>
          </p:cNvPr>
          <p:cNvSpPr txBox="1"/>
          <p:nvPr/>
        </p:nvSpPr>
        <p:spPr>
          <a:xfrm>
            <a:off x="3657600" y="5284078"/>
            <a:ext cx="1752600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2016 – HP Program </a:t>
            </a:r>
            <a:r>
              <a:rPr lang="en-US" sz="1400" u="sng" dirty="0"/>
              <a:t>must </a:t>
            </a:r>
            <a:r>
              <a:rPr lang="en-US" sz="1400" dirty="0"/>
              <a:t>be high-level evidence-based</a:t>
            </a:r>
          </a:p>
        </p:txBody>
      </p:sp>
    </p:spTree>
    <p:extLst>
      <p:ext uri="{BB962C8B-B14F-4D97-AF65-F5344CB8AC3E}">
        <p14:creationId xmlns:p14="http://schemas.microsoft.com/office/powerpoint/2010/main" val="358724907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9AF5C66A-E8F2-4E13-98A3-FE96597C5A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6700" y="838200"/>
            <a:ext cx="8610371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id="{AC860275-E106-493A-8BF0-E0A91130E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8200"/>
            <a:ext cx="9144000" cy="6858000"/>
          </a:xfrm>
          <a:prstGeom prst="rect">
            <a:avLst/>
          </a:prstGeom>
        </p:spPr>
      </p:pic>
      <p:sp>
        <p:nvSpPr>
          <p:cNvPr id="23554" name="Rectangle 11">
            <a:extLst>
              <a:ext uri="{FF2B5EF4-FFF2-40B4-BE49-F238E27FC236}">
                <a16:creationId xmlns:a16="http://schemas.microsoft.com/office/drawing/2014/main" id="{0CF03EDF-DA5D-4A87-9F24-8708025EFD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84682" y="1661160"/>
            <a:ext cx="7372350" cy="132588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500">
                <a:solidFill>
                  <a:srgbClr val="FFFFFF"/>
                </a:solidFill>
              </a:rPr>
              <a:t>What are evidence-based programs?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01F1D0-AED3-42F7-8B16-7F72AB6F3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504" y="3665619"/>
            <a:ext cx="3845172" cy="3227626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en-US" sz="1700">
                <a:solidFill>
                  <a:srgbClr val="000000"/>
                </a:solidFill>
              </a:rPr>
              <a:t>Evidence-based</a:t>
            </a:r>
          </a:p>
          <a:p>
            <a:pPr>
              <a:lnSpc>
                <a:spcPct val="90000"/>
              </a:lnSpc>
              <a:defRPr/>
            </a:pPr>
            <a:r>
              <a:rPr lang="en-US" sz="1700">
                <a:solidFill>
                  <a:srgbClr val="000000"/>
                </a:solidFill>
              </a:rPr>
              <a:t>Theory-based</a:t>
            </a:r>
          </a:p>
          <a:p>
            <a:pPr>
              <a:lnSpc>
                <a:spcPct val="90000"/>
              </a:lnSpc>
              <a:defRPr/>
            </a:pPr>
            <a:r>
              <a:rPr lang="en-US" sz="1700">
                <a:solidFill>
                  <a:srgbClr val="000000"/>
                </a:solidFill>
              </a:rPr>
              <a:t>Strong evidence of effectiveness from research</a:t>
            </a:r>
          </a:p>
          <a:p>
            <a:pPr>
              <a:lnSpc>
                <a:spcPct val="90000"/>
              </a:lnSpc>
              <a:defRPr/>
            </a:pPr>
            <a:r>
              <a:rPr lang="en-US" sz="1700">
                <a:solidFill>
                  <a:srgbClr val="000000"/>
                </a:solidFill>
              </a:rPr>
              <a:t>Measurable outcomes</a:t>
            </a: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r>
              <a:rPr lang="en-US" sz="1700">
                <a:solidFill>
                  <a:srgbClr val="000000"/>
                </a:solidFill>
              </a:rPr>
              <a:t>Programs</a:t>
            </a:r>
          </a:p>
          <a:p>
            <a:pPr>
              <a:lnSpc>
                <a:spcPct val="90000"/>
              </a:lnSpc>
              <a:defRPr/>
            </a:pPr>
            <a:r>
              <a:rPr lang="en-US" sz="1700">
                <a:solidFill>
                  <a:srgbClr val="000000"/>
                </a:solidFill>
              </a:rPr>
              <a:t>Replicable/manualized</a:t>
            </a:r>
          </a:p>
          <a:p>
            <a:pPr>
              <a:lnSpc>
                <a:spcPct val="90000"/>
              </a:lnSpc>
              <a:defRPr/>
            </a:pPr>
            <a:r>
              <a:rPr lang="en-US" sz="1700">
                <a:solidFill>
                  <a:srgbClr val="000000"/>
                </a:solidFill>
              </a:rPr>
              <a:t>Protocol for training and technical assistance</a:t>
            </a:r>
          </a:p>
          <a:p>
            <a:pPr>
              <a:lnSpc>
                <a:spcPct val="90000"/>
              </a:lnSpc>
              <a:defRPr/>
            </a:pPr>
            <a:r>
              <a:rPr lang="en-US" sz="1700">
                <a:solidFill>
                  <a:srgbClr val="000000"/>
                </a:solidFill>
              </a:rPr>
              <a:t>Quality improvement/fidelity</a:t>
            </a:r>
          </a:p>
          <a:p>
            <a:pPr>
              <a:lnSpc>
                <a:spcPct val="90000"/>
              </a:lnSpc>
              <a:defRPr/>
            </a:pPr>
            <a:r>
              <a:rPr lang="en-US" sz="1700">
                <a:solidFill>
                  <a:srgbClr val="000000"/>
                </a:solidFill>
              </a:rPr>
              <a:t>Data monitoring and tracking</a:t>
            </a: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endParaRPr lang="en-US" sz="1700">
              <a:solidFill>
                <a:srgbClr val="000000"/>
              </a:solidFill>
            </a:endParaRPr>
          </a:p>
        </p:txBody>
      </p:sp>
      <p:pic>
        <p:nvPicPr>
          <p:cNvPr id="23556" name="Picture 7" descr="GWaar logo no text">
            <a:extLst>
              <a:ext uri="{FF2B5EF4-FFF2-40B4-BE49-F238E27FC236}">
                <a16:creationId xmlns:a16="http://schemas.microsoft.com/office/drawing/2014/main" id="{7D4C1E93-9606-47D1-8913-7A7E1F5C0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22033" y="4364864"/>
            <a:ext cx="3716020" cy="1839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17" descr="Blue template top">
            <a:extLst>
              <a:ext uri="{FF2B5EF4-FFF2-40B4-BE49-F238E27FC236}">
                <a16:creationId xmlns:a16="http://schemas.microsoft.com/office/drawing/2014/main" id="{A66938B7-DF0A-49FF-90B0-4058E1CD2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5" name="Rectangle 73">
            <a:extLst>
              <a:ext uri="{FF2B5EF4-FFF2-40B4-BE49-F238E27FC236}">
                <a16:creationId xmlns:a16="http://schemas.microsoft.com/office/drawing/2014/main" id="{AFA67CD3-AB4E-4A7A-BEB8-53C445D8C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41926"/>
            <a:ext cx="4211157" cy="6858000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656" name="Picture 75">
            <a:extLst>
              <a:ext uri="{FF2B5EF4-FFF2-40B4-BE49-F238E27FC236}">
                <a16:creationId xmlns:a16="http://schemas.microsoft.com/office/drawing/2014/main" id="{07CF545F-9C2E-4446-97CD-AD92990C2B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8200"/>
            <a:ext cx="9144000" cy="6858000"/>
          </a:xfrm>
          <a:prstGeom prst="rect">
            <a:avLst/>
          </a:prstGeom>
        </p:spPr>
      </p:pic>
      <p:sp>
        <p:nvSpPr>
          <p:cNvPr id="27650" name="Rectangle 11">
            <a:extLst>
              <a:ext uri="{FF2B5EF4-FFF2-40B4-BE49-F238E27FC236}">
                <a16:creationId xmlns:a16="http://schemas.microsoft.com/office/drawing/2014/main" id="{F2495063-FA75-45D3-B93F-2C1C9C2753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0578" y="1641155"/>
            <a:ext cx="3733482" cy="1454051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000000"/>
                </a:solidFill>
              </a:rPr>
              <a:t>Advantage of High-Level Evidence-Based programming?</a:t>
            </a:r>
          </a:p>
        </p:txBody>
      </p:sp>
      <p:sp>
        <p:nvSpPr>
          <p:cNvPr id="78" name="Freeform 62">
            <a:extLst>
              <a:ext uri="{FF2B5EF4-FFF2-40B4-BE49-F238E27FC236}">
                <a16:creationId xmlns:a16="http://schemas.microsoft.com/office/drawing/2014/main" id="{339C8D78-A644-462F-B674-F440635E5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576819"/>
            <a:ext cx="3750328" cy="5400962"/>
          </a:xfrm>
          <a:custGeom>
            <a:avLst/>
            <a:gdLst>
              <a:gd name="connsiteX0" fmla="*/ 2299956 w 5000438"/>
              <a:gd name="connsiteY0" fmla="*/ 0 h 5400962"/>
              <a:gd name="connsiteX1" fmla="*/ 5000438 w 5000438"/>
              <a:gd name="connsiteY1" fmla="*/ 2700481 h 5400962"/>
              <a:gd name="connsiteX2" fmla="*/ 2299956 w 5000438"/>
              <a:gd name="connsiteY2" fmla="*/ 5400962 h 5400962"/>
              <a:gd name="connsiteX3" fmla="*/ 60675 w 5000438"/>
              <a:gd name="connsiteY3" fmla="*/ 4210346 h 5400962"/>
              <a:gd name="connsiteX4" fmla="*/ 0 w 5000438"/>
              <a:gd name="connsiteY4" fmla="*/ 4110472 h 5400962"/>
              <a:gd name="connsiteX5" fmla="*/ 0 w 5000438"/>
              <a:gd name="connsiteY5" fmla="*/ 1290491 h 5400962"/>
              <a:gd name="connsiteX6" fmla="*/ 60675 w 5000438"/>
              <a:gd name="connsiteY6" fmla="*/ 1190617 h 5400962"/>
              <a:gd name="connsiteX7" fmla="*/ 2299956 w 5000438"/>
              <a:gd name="connsiteY7" fmla="*/ 0 h 5400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0438" h="5400962">
                <a:moveTo>
                  <a:pt x="2299956" y="0"/>
                </a:moveTo>
                <a:cubicBezTo>
                  <a:pt x="3791390" y="0"/>
                  <a:pt x="5000438" y="1209047"/>
                  <a:pt x="5000438" y="2700481"/>
                </a:cubicBezTo>
                <a:cubicBezTo>
                  <a:pt x="5000438" y="4191915"/>
                  <a:pt x="3791390" y="5400962"/>
                  <a:pt x="2299956" y="5400962"/>
                </a:cubicBezTo>
                <a:cubicBezTo>
                  <a:pt x="1367810" y="5400962"/>
                  <a:pt x="545971" y="4928678"/>
                  <a:pt x="60675" y="4210346"/>
                </a:cubicBezTo>
                <a:lnTo>
                  <a:pt x="0" y="4110472"/>
                </a:lnTo>
                <a:lnTo>
                  <a:pt x="0" y="1290491"/>
                </a:lnTo>
                <a:lnTo>
                  <a:pt x="60675" y="1190617"/>
                </a:lnTo>
                <a:cubicBezTo>
                  <a:pt x="545971" y="472284"/>
                  <a:pt x="1367810" y="0"/>
                  <a:pt x="2299956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85000"/>
                  </a:schemeClr>
                </a:gs>
                <a:gs pos="100000">
                  <a:schemeClr val="bg2">
                    <a:lumMod val="8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7652" name="Picture 7" descr="GWaar logo no text">
            <a:extLst>
              <a:ext uri="{FF2B5EF4-FFF2-40B4-BE49-F238E27FC236}">
                <a16:creationId xmlns:a16="http://schemas.microsoft.com/office/drawing/2014/main" id="{4B89E77E-DA2F-461E-9FC9-C04419EE60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2011" y="3597572"/>
            <a:ext cx="2746374" cy="135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01F1D0-AED3-42F7-8B16-7F72AB6F3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7930" y="3259882"/>
            <a:ext cx="3733184" cy="3639289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altLang="en-US" sz="1700">
                <a:solidFill>
                  <a:srgbClr val="000000"/>
                </a:solidFill>
              </a:rPr>
              <a:t>Positively impacting the health of the program participants</a:t>
            </a:r>
          </a:p>
          <a:p>
            <a:pPr>
              <a:defRPr/>
            </a:pPr>
            <a:r>
              <a:rPr lang="en-US" altLang="en-US" sz="1700">
                <a:solidFill>
                  <a:srgbClr val="000000"/>
                </a:solidFill>
              </a:rPr>
              <a:t>Funding</a:t>
            </a:r>
          </a:p>
          <a:p>
            <a:pPr>
              <a:defRPr/>
            </a:pPr>
            <a:r>
              <a:rPr lang="en-US" altLang="en-US" sz="1700">
                <a:solidFill>
                  <a:srgbClr val="000000"/>
                </a:solidFill>
              </a:rPr>
              <a:t>Use limited resources on proven programs</a:t>
            </a:r>
          </a:p>
          <a:p>
            <a:pPr>
              <a:defRPr/>
            </a:pPr>
            <a:r>
              <a:rPr lang="en-US" altLang="en-US" sz="1700">
                <a:solidFill>
                  <a:srgbClr val="000000"/>
                </a:solidFill>
              </a:rPr>
              <a:t>Concentrate efforts on program delivery</a:t>
            </a:r>
          </a:p>
          <a:p>
            <a:pPr>
              <a:defRPr/>
            </a:pPr>
            <a:r>
              <a:rPr lang="en-US" altLang="en-US" sz="1700">
                <a:solidFill>
                  <a:srgbClr val="000000"/>
                </a:solidFill>
              </a:rPr>
              <a:t>Older adults want to invest their time in something proven to work</a:t>
            </a:r>
          </a:p>
          <a:p>
            <a:pPr>
              <a:defRPr/>
            </a:pPr>
            <a:r>
              <a:rPr lang="en-US" altLang="en-US" sz="1700">
                <a:solidFill>
                  <a:srgbClr val="000000"/>
                </a:solidFill>
              </a:rPr>
              <a:t>Development of partnerships and sustainability</a:t>
            </a:r>
          </a:p>
          <a:p>
            <a:pPr marL="0" indent="0">
              <a:buFontTx/>
              <a:buNone/>
              <a:defRPr/>
            </a:pPr>
            <a:endParaRPr lang="en-US" sz="1700">
              <a:solidFill>
                <a:srgbClr val="000000"/>
              </a:solidFill>
            </a:endParaRPr>
          </a:p>
        </p:txBody>
      </p:sp>
      <p:pic>
        <p:nvPicPr>
          <p:cNvPr id="27653" name="Picture 17" descr="Blue template top">
            <a:extLst>
              <a:ext uri="{FF2B5EF4-FFF2-40B4-BE49-F238E27FC236}">
                <a16:creationId xmlns:a16="http://schemas.microsoft.com/office/drawing/2014/main" id="{2B91C67C-B9F3-42F4-87DD-79209B324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620" name="Rectangle 25619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820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02" name="Rectangle 11">
            <a:extLst>
              <a:ext uri="{FF2B5EF4-FFF2-40B4-BE49-F238E27FC236}">
                <a16:creationId xmlns:a16="http://schemas.microsoft.com/office/drawing/2014/main" id="{37E5C1ED-E3F3-4FE3-A0A2-3C20C82897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0060" y="1167384"/>
            <a:ext cx="5170932" cy="1783080"/>
          </a:xfrm>
        </p:spPr>
        <p:txBody>
          <a:bodyPr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5 Criteria for High-Level Evidence- Based Health Promotion Programming</a:t>
            </a:r>
          </a:p>
        </p:txBody>
      </p:sp>
      <p:sp>
        <p:nvSpPr>
          <p:cNvPr id="2562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214" y="3233928"/>
            <a:ext cx="3182691" cy="18288"/>
          </a:xfrm>
          <a:custGeom>
            <a:avLst/>
            <a:gdLst>
              <a:gd name="connsiteX0" fmla="*/ 0 w 3182691"/>
              <a:gd name="connsiteY0" fmla="*/ 0 h 18288"/>
              <a:gd name="connsiteX1" fmla="*/ 636538 w 3182691"/>
              <a:gd name="connsiteY1" fmla="*/ 0 h 18288"/>
              <a:gd name="connsiteX2" fmla="*/ 1273076 w 3182691"/>
              <a:gd name="connsiteY2" fmla="*/ 0 h 18288"/>
              <a:gd name="connsiteX3" fmla="*/ 1909615 w 3182691"/>
              <a:gd name="connsiteY3" fmla="*/ 0 h 18288"/>
              <a:gd name="connsiteX4" fmla="*/ 2482499 w 3182691"/>
              <a:gd name="connsiteY4" fmla="*/ 0 h 18288"/>
              <a:gd name="connsiteX5" fmla="*/ 3182691 w 3182691"/>
              <a:gd name="connsiteY5" fmla="*/ 0 h 18288"/>
              <a:gd name="connsiteX6" fmla="*/ 3182691 w 3182691"/>
              <a:gd name="connsiteY6" fmla="*/ 18288 h 18288"/>
              <a:gd name="connsiteX7" fmla="*/ 2609807 w 3182691"/>
              <a:gd name="connsiteY7" fmla="*/ 18288 h 18288"/>
              <a:gd name="connsiteX8" fmla="*/ 2068749 w 3182691"/>
              <a:gd name="connsiteY8" fmla="*/ 18288 h 18288"/>
              <a:gd name="connsiteX9" fmla="*/ 1432211 w 3182691"/>
              <a:gd name="connsiteY9" fmla="*/ 18288 h 18288"/>
              <a:gd name="connsiteX10" fmla="*/ 859327 w 3182691"/>
              <a:gd name="connsiteY10" fmla="*/ 18288 h 18288"/>
              <a:gd name="connsiteX11" fmla="*/ 0 w 3182691"/>
              <a:gd name="connsiteY11" fmla="*/ 18288 h 18288"/>
              <a:gd name="connsiteX12" fmla="*/ 0 w 3182691"/>
              <a:gd name="connsiteY12" fmla="*/ 0 h 18288"/>
              <a:gd name="connsiteX0" fmla="*/ 0 w 3182691"/>
              <a:gd name="connsiteY0" fmla="*/ 0 h 18288"/>
              <a:gd name="connsiteX1" fmla="*/ 572884 w 3182691"/>
              <a:gd name="connsiteY1" fmla="*/ 0 h 18288"/>
              <a:gd name="connsiteX2" fmla="*/ 1113942 w 3182691"/>
              <a:gd name="connsiteY2" fmla="*/ 0 h 18288"/>
              <a:gd name="connsiteX3" fmla="*/ 1686826 w 3182691"/>
              <a:gd name="connsiteY3" fmla="*/ 0 h 18288"/>
              <a:gd name="connsiteX4" fmla="*/ 2323364 w 3182691"/>
              <a:gd name="connsiteY4" fmla="*/ 0 h 18288"/>
              <a:gd name="connsiteX5" fmla="*/ 3182691 w 3182691"/>
              <a:gd name="connsiteY5" fmla="*/ 0 h 18288"/>
              <a:gd name="connsiteX6" fmla="*/ 3182691 w 3182691"/>
              <a:gd name="connsiteY6" fmla="*/ 18288 h 18288"/>
              <a:gd name="connsiteX7" fmla="*/ 2546153 w 3182691"/>
              <a:gd name="connsiteY7" fmla="*/ 18288 h 18288"/>
              <a:gd name="connsiteX8" fmla="*/ 1845961 w 3182691"/>
              <a:gd name="connsiteY8" fmla="*/ 18288 h 18288"/>
              <a:gd name="connsiteX9" fmla="*/ 1304903 w 3182691"/>
              <a:gd name="connsiteY9" fmla="*/ 18288 h 18288"/>
              <a:gd name="connsiteX10" fmla="*/ 604711 w 3182691"/>
              <a:gd name="connsiteY10" fmla="*/ 18288 h 18288"/>
              <a:gd name="connsiteX11" fmla="*/ 0 w 3182691"/>
              <a:gd name="connsiteY11" fmla="*/ 18288 h 18288"/>
              <a:gd name="connsiteX12" fmla="*/ 0 w 3182691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82691" h="18288" fill="none" extrusionOk="0">
                <a:moveTo>
                  <a:pt x="0" y="0"/>
                </a:moveTo>
                <a:cubicBezTo>
                  <a:pt x="225870" y="33585"/>
                  <a:pt x="418138" y="17639"/>
                  <a:pt x="636538" y="0"/>
                </a:cubicBezTo>
                <a:cubicBezTo>
                  <a:pt x="866402" y="-9774"/>
                  <a:pt x="1016900" y="-17532"/>
                  <a:pt x="1273076" y="0"/>
                </a:cubicBezTo>
                <a:cubicBezTo>
                  <a:pt x="1519343" y="-34410"/>
                  <a:pt x="1705438" y="-53754"/>
                  <a:pt x="1909615" y="0"/>
                </a:cubicBezTo>
                <a:cubicBezTo>
                  <a:pt x="2120433" y="2855"/>
                  <a:pt x="2209200" y="-17463"/>
                  <a:pt x="2482499" y="0"/>
                </a:cubicBezTo>
                <a:cubicBezTo>
                  <a:pt x="2733571" y="54170"/>
                  <a:pt x="2997997" y="-48885"/>
                  <a:pt x="3182691" y="0"/>
                </a:cubicBezTo>
                <a:cubicBezTo>
                  <a:pt x="3182657" y="4844"/>
                  <a:pt x="3182281" y="11009"/>
                  <a:pt x="3182691" y="18288"/>
                </a:cubicBezTo>
                <a:cubicBezTo>
                  <a:pt x="2941063" y="3169"/>
                  <a:pt x="2872422" y="16194"/>
                  <a:pt x="2609807" y="18288"/>
                </a:cubicBezTo>
                <a:cubicBezTo>
                  <a:pt x="2341801" y="10032"/>
                  <a:pt x="2328606" y="28832"/>
                  <a:pt x="2068749" y="18288"/>
                </a:cubicBezTo>
                <a:cubicBezTo>
                  <a:pt x="1813820" y="1121"/>
                  <a:pt x="1714804" y="37605"/>
                  <a:pt x="1432211" y="18288"/>
                </a:cubicBezTo>
                <a:cubicBezTo>
                  <a:pt x="1164810" y="-27006"/>
                  <a:pt x="993140" y="27575"/>
                  <a:pt x="859327" y="18288"/>
                </a:cubicBezTo>
                <a:cubicBezTo>
                  <a:pt x="750703" y="-24974"/>
                  <a:pt x="236193" y="38731"/>
                  <a:pt x="0" y="18288"/>
                </a:cubicBezTo>
                <a:cubicBezTo>
                  <a:pt x="-649" y="11698"/>
                  <a:pt x="663" y="5413"/>
                  <a:pt x="0" y="0"/>
                </a:cubicBezTo>
                <a:close/>
              </a:path>
              <a:path w="3182691" h="18288" stroke="0" extrusionOk="0">
                <a:moveTo>
                  <a:pt x="0" y="0"/>
                </a:moveTo>
                <a:cubicBezTo>
                  <a:pt x="243084" y="-23531"/>
                  <a:pt x="399010" y="-30989"/>
                  <a:pt x="572884" y="0"/>
                </a:cubicBezTo>
                <a:cubicBezTo>
                  <a:pt x="745196" y="46048"/>
                  <a:pt x="956262" y="22379"/>
                  <a:pt x="1113942" y="0"/>
                </a:cubicBezTo>
                <a:cubicBezTo>
                  <a:pt x="1345494" y="6575"/>
                  <a:pt x="1537971" y="57434"/>
                  <a:pt x="1686826" y="0"/>
                </a:cubicBezTo>
                <a:cubicBezTo>
                  <a:pt x="1847487" y="-5870"/>
                  <a:pt x="2194651" y="-1232"/>
                  <a:pt x="2323364" y="0"/>
                </a:cubicBezTo>
                <a:cubicBezTo>
                  <a:pt x="2488731" y="36406"/>
                  <a:pt x="2902092" y="-40336"/>
                  <a:pt x="3182691" y="0"/>
                </a:cubicBezTo>
                <a:cubicBezTo>
                  <a:pt x="3182166" y="5049"/>
                  <a:pt x="3182884" y="12044"/>
                  <a:pt x="3182691" y="18288"/>
                </a:cubicBezTo>
                <a:cubicBezTo>
                  <a:pt x="3012562" y="-37820"/>
                  <a:pt x="2765408" y="35618"/>
                  <a:pt x="2546153" y="18288"/>
                </a:cubicBezTo>
                <a:cubicBezTo>
                  <a:pt x="2331952" y="13878"/>
                  <a:pt x="2142129" y="19805"/>
                  <a:pt x="1845961" y="18288"/>
                </a:cubicBezTo>
                <a:cubicBezTo>
                  <a:pt x="1537526" y="31994"/>
                  <a:pt x="1468653" y="-6175"/>
                  <a:pt x="1304903" y="18288"/>
                </a:cubicBezTo>
                <a:cubicBezTo>
                  <a:pt x="1191987" y="26138"/>
                  <a:pt x="927061" y="14626"/>
                  <a:pt x="604711" y="18288"/>
                </a:cubicBezTo>
                <a:cubicBezTo>
                  <a:pt x="273947" y="45577"/>
                  <a:pt x="111622" y="-24554"/>
                  <a:pt x="0" y="18288"/>
                </a:cubicBezTo>
                <a:cubicBezTo>
                  <a:pt x="-39" y="12511"/>
                  <a:pt x="-381" y="8039"/>
                  <a:pt x="0" y="0"/>
                </a:cubicBezTo>
                <a:close/>
              </a:path>
              <a:path w="3182691" h="18288" fill="none" stroke="0" extrusionOk="0">
                <a:moveTo>
                  <a:pt x="0" y="0"/>
                </a:moveTo>
                <a:cubicBezTo>
                  <a:pt x="245832" y="29445"/>
                  <a:pt x="388924" y="-28919"/>
                  <a:pt x="636538" y="0"/>
                </a:cubicBezTo>
                <a:cubicBezTo>
                  <a:pt x="838014" y="3247"/>
                  <a:pt x="1005059" y="8075"/>
                  <a:pt x="1273076" y="0"/>
                </a:cubicBezTo>
                <a:cubicBezTo>
                  <a:pt x="1555121" y="-15110"/>
                  <a:pt x="1674116" y="-4878"/>
                  <a:pt x="1909615" y="0"/>
                </a:cubicBezTo>
                <a:cubicBezTo>
                  <a:pt x="2127874" y="21642"/>
                  <a:pt x="2229467" y="-10228"/>
                  <a:pt x="2482499" y="0"/>
                </a:cubicBezTo>
                <a:cubicBezTo>
                  <a:pt x="2772379" y="28915"/>
                  <a:pt x="3003217" y="-43687"/>
                  <a:pt x="3182691" y="0"/>
                </a:cubicBezTo>
                <a:cubicBezTo>
                  <a:pt x="3183005" y="4158"/>
                  <a:pt x="3181712" y="12539"/>
                  <a:pt x="3182691" y="18288"/>
                </a:cubicBezTo>
                <a:cubicBezTo>
                  <a:pt x="2948637" y="17089"/>
                  <a:pt x="2873728" y="22327"/>
                  <a:pt x="2609807" y="18288"/>
                </a:cubicBezTo>
                <a:cubicBezTo>
                  <a:pt x="2342839" y="11870"/>
                  <a:pt x="2331621" y="30535"/>
                  <a:pt x="2068749" y="18288"/>
                </a:cubicBezTo>
                <a:cubicBezTo>
                  <a:pt x="1813814" y="-7352"/>
                  <a:pt x="1700576" y="36739"/>
                  <a:pt x="1432211" y="18288"/>
                </a:cubicBezTo>
                <a:cubicBezTo>
                  <a:pt x="1148444" y="-27053"/>
                  <a:pt x="987622" y="2403"/>
                  <a:pt x="859327" y="18288"/>
                </a:cubicBezTo>
                <a:cubicBezTo>
                  <a:pt x="743387" y="37422"/>
                  <a:pt x="194182" y="18789"/>
                  <a:pt x="0" y="18288"/>
                </a:cubicBezTo>
                <a:cubicBezTo>
                  <a:pt x="20" y="11469"/>
                  <a:pt x="-29" y="515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custGeom>
                    <a:avLst/>
                    <a:gdLst>
                      <a:gd name="connsiteX0" fmla="*/ 0 w 3182691"/>
                      <a:gd name="connsiteY0" fmla="*/ 0 h 18288"/>
                      <a:gd name="connsiteX1" fmla="*/ 636538 w 3182691"/>
                      <a:gd name="connsiteY1" fmla="*/ 0 h 18288"/>
                      <a:gd name="connsiteX2" fmla="*/ 1273076 w 3182691"/>
                      <a:gd name="connsiteY2" fmla="*/ 0 h 18288"/>
                      <a:gd name="connsiteX3" fmla="*/ 1909615 w 3182691"/>
                      <a:gd name="connsiteY3" fmla="*/ 0 h 18288"/>
                      <a:gd name="connsiteX4" fmla="*/ 2482499 w 3182691"/>
                      <a:gd name="connsiteY4" fmla="*/ 0 h 18288"/>
                      <a:gd name="connsiteX5" fmla="*/ 3182691 w 3182691"/>
                      <a:gd name="connsiteY5" fmla="*/ 0 h 18288"/>
                      <a:gd name="connsiteX6" fmla="*/ 3182691 w 3182691"/>
                      <a:gd name="connsiteY6" fmla="*/ 18288 h 18288"/>
                      <a:gd name="connsiteX7" fmla="*/ 2609807 w 3182691"/>
                      <a:gd name="connsiteY7" fmla="*/ 18288 h 18288"/>
                      <a:gd name="connsiteX8" fmla="*/ 2068749 w 3182691"/>
                      <a:gd name="connsiteY8" fmla="*/ 18288 h 18288"/>
                      <a:gd name="connsiteX9" fmla="*/ 1432211 w 3182691"/>
                      <a:gd name="connsiteY9" fmla="*/ 18288 h 18288"/>
                      <a:gd name="connsiteX10" fmla="*/ 859327 w 3182691"/>
                      <a:gd name="connsiteY10" fmla="*/ 18288 h 18288"/>
                      <a:gd name="connsiteX11" fmla="*/ 0 w 3182691"/>
                      <a:gd name="connsiteY11" fmla="*/ 18288 h 18288"/>
                      <a:gd name="connsiteX12" fmla="*/ 0 w 3182691"/>
                      <a:gd name="connsiteY12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3182691" h="18288" fill="none" extrusionOk="0">
                        <a:moveTo>
                          <a:pt x="0" y="0"/>
                        </a:moveTo>
                        <a:cubicBezTo>
                          <a:pt x="253588" y="25878"/>
                          <a:pt x="409323" y="-5359"/>
                          <a:pt x="636538" y="0"/>
                        </a:cubicBezTo>
                        <a:cubicBezTo>
                          <a:pt x="863753" y="5359"/>
                          <a:pt x="1013406" y="3458"/>
                          <a:pt x="1273076" y="0"/>
                        </a:cubicBezTo>
                        <a:cubicBezTo>
                          <a:pt x="1532746" y="-3458"/>
                          <a:pt x="1697408" y="-16840"/>
                          <a:pt x="1909615" y="0"/>
                        </a:cubicBezTo>
                        <a:cubicBezTo>
                          <a:pt x="2121822" y="16840"/>
                          <a:pt x="2213494" y="-18555"/>
                          <a:pt x="2482499" y="0"/>
                        </a:cubicBezTo>
                        <a:cubicBezTo>
                          <a:pt x="2751504" y="18555"/>
                          <a:pt x="3004132" y="-28750"/>
                          <a:pt x="3182691" y="0"/>
                        </a:cubicBezTo>
                        <a:cubicBezTo>
                          <a:pt x="3183133" y="4516"/>
                          <a:pt x="3181864" y="12266"/>
                          <a:pt x="3182691" y="18288"/>
                        </a:cubicBezTo>
                        <a:cubicBezTo>
                          <a:pt x="2947041" y="16687"/>
                          <a:pt x="2875741" y="22937"/>
                          <a:pt x="2609807" y="18288"/>
                        </a:cubicBezTo>
                        <a:cubicBezTo>
                          <a:pt x="2343873" y="13639"/>
                          <a:pt x="2331203" y="31729"/>
                          <a:pt x="2068749" y="18288"/>
                        </a:cubicBezTo>
                        <a:cubicBezTo>
                          <a:pt x="1806295" y="4847"/>
                          <a:pt x="1713773" y="47088"/>
                          <a:pt x="1432211" y="18288"/>
                        </a:cubicBezTo>
                        <a:cubicBezTo>
                          <a:pt x="1150649" y="-10512"/>
                          <a:pt x="982765" y="3747"/>
                          <a:pt x="859327" y="18288"/>
                        </a:cubicBezTo>
                        <a:cubicBezTo>
                          <a:pt x="735889" y="32829"/>
                          <a:pt x="254183" y="35231"/>
                          <a:pt x="0" y="18288"/>
                        </a:cubicBezTo>
                        <a:cubicBezTo>
                          <a:pt x="-306" y="11477"/>
                          <a:pt x="485" y="4355"/>
                          <a:pt x="0" y="0"/>
                        </a:cubicBezTo>
                        <a:close/>
                      </a:path>
                      <a:path w="3182691" h="18288" stroke="0" extrusionOk="0">
                        <a:moveTo>
                          <a:pt x="0" y="0"/>
                        </a:moveTo>
                        <a:cubicBezTo>
                          <a:pt x="247695" y="-19360"/>
                          <a:pt x="392581" y="-28596"/>
                          <a:pt x="572884" y="0"/>
                        </a:cubicBezTo>
                        <a:cubicBezTo>
                          <a:pt x="753187" y="28596"/>
                          <a:pt x="922042" y="4121"/>
                          <a:pt x="1113942" y="0"/>
                        </a:cubicBezTo>
                        <a:cubicBezTo>
                          <a:pt x="1305842" y="-4121"/>
                          <a:pt x="1501806" y="28092"/>
                          <a:pt x="1686826" y="0"/>
                        </a:cubicBezTo>
                        <a:cubicBezTo>
                          <a:pt x="1871846" y="-28092"/>
                          <a:pt x="2170181" y="-20672"/>
                          <a:pt x="2323364" y="0"/>
                        </a:cubicBezTo>
                        <a:cubicBezTo>
                          <a:pt x="2476547" y="20672"/>
                          <a:pt x="2919163" y="6097"/>
                          <a:pt x="3182691" y="0"/>
                        </a:cubicBezTo>
                        <a:cubicBezTo>
                          <a:pt x="3183268" y="4624"/>
                          <a:pt x="3183510" y="11191"/>
                          <a:pt x="3182691" y="18288"/>
                        </a:cubicBezTo>
                        <a:cubicBezTo>
                          <a:pt x="3026064" y="-10849"/>
                          <a:pt x="2775005" y="23067"/>
                          <a:pt x="2546153" y="18288"/>
                        </a:cubicBezTo>
                        <a:cubicBezTo>
                          <a:pt x="2317301" y="13509"/>
                          <a:pt x="2164351" y="-9884"/>
                          <a:pt x="1845961" y="18288"/>
                        </a:cubicBezTo>
                        <a:cubicBezTo>
                          <a:pt x="1527571" y="46460"/>
                          <a:pt x="1455006" y="5824"/>
                          <a:pt x="1304903" y="18288"/>
                        </a:cubicBezTo>
                        <a:cubicBezTo>
                          <a:pt x="1154800" y="30752"/>
                          <a:pt x="942107" y="-12056"/>
                          <a:pt x="604711" y="18288"/>
                        </a:cubicBezTo>
                        <a:cubicBezTo>
                          <a:pt x="267315" y="48632"/>
                          <a:pt x="141927" y="-8395"/>
                          <a:pt x="0" y="18288"/>
                        </a:cubicBezTo>
                        <a:cubicBezTo>
                          <a:pt x="-171" y="12755"/>
                          <a:pt x="-690" y="793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01F1D0-AED3-42F7-8B16-7F72AB6F3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3544824"/>
            <a:ext cx="5170932" cy="348386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1600" dirty="0"/>
              <a:t>Demonstrated through evaluation to be effective for improving the health and wellbeing or reducing disease, disability and/or injury among older adults; </a:t>
            </a:r>
            <a:r>
              <a:rPr lang="en-US" altLang="en-US" sz="1600" i="1" dirty="0"/>
              <a:t>and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1600" dirty="0"/>
              <a:t>Proven effective with older adult population, using Experimental or Quasi-Experimental Design; * </a:t>
            </a:r>
            <a:r>
              <a:rPr lang="en-US" altLang="en-US" sz="1600" i="1" dirty="0"/>
              <a:t>and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1600" dirty="0"/>
              <a:t>Research results published in a peer-review journal; </a:t>
            </a:r>
            <a:r>
              <a:rPr lang="en-US" altLang="en-US" sz="1600" i="1" dirty="0"/>
              <a:t>and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1600" dirty="0"/>
              <a:t>Translated in one or more community site(s); </a:t>
            </a:r>
            <a:r>
              <a:rPr lang="en-US" altLang="en-US" sz="1600" i="1" dirty="0"/>
              <a:t>and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  <a:defRPr/>
            </a:pPr>
            <a:r>
              <a:rPr lang="en-US" altLang="en-US" sz="1600" dirty="0"/>
              <a:t>Includes developed dissemination products that are available to the public</a:t>
            </a:r>
          </a:p>
          <a:p>
            <a:pPr marL="0" indent="0">
              <a:lnSpc>
                <a:spcPct val="90000"/>
              </a:lnSpc>
              <a:buFontTx/>
              <a:buNone/>
              <a:defRPr/>
            </a:pPr>
            <a:endParaRPr lang="en-US" sz="1600" dirty="0"/>
          </a:p>
        </p:txBody>
      </p:sp>
      <p:pic>
        <p:nvPicPr>
          <p:cNvPr id="25606" name="Picture 2" descr="Image result for check mark">
            <a:extLst>
              <a:ext uri="{FF2B5EF4-FFF2-40B4-BE49-F238E27FC236}">
                <a16:creationId xmlns:a16="http://schemas.microsoft.com/office/drawing/2014/main" id="{25672A8F-D838-4786-8E5F-24CFDBC143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7880" y="1397019"/>
            <a:ext cx="3010662" cy="2970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7" descr="GWaar logo no text">
            <a:extLst>
              <a:ext uri="{FF2B5EF4-FFF2-40B4-BE49-F238E27FC236}">
                <a16:creationId xmlns:a16="http://schemas.microsoft.com/office/drawing/2014/main" id="{1E6AFB52-6B87-4550-9729-77C591B2A9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97880" y="5263785"/>
            <a:ext cx="2996946" cy="1483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17" descr="Blue template top">
            <a:extLst>
              <a:ext uri="{FF2B5EF4-FFF2-40B4-BE49-F238E27FC236}">
                <a16:creationId xmlns:a16="http://schemas.microsoft.com/office/drawing/2014/main" id="{2926E5A4-6FD8-40C0-AC6E-284A7727C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418" name="Rectangle 17417">
            <a:extLst>
              <a:ext uri="{FF2B5EF4-FFF2-40B4-BE49-F238E27FC236}">
                <a16:creationId xmlns:a16="http://schemas.microsoft.com/office/drawing/2014/main" id="{49B9E8A9-352D-4DCB-9485-C777000D4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820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Rectangle 11">
            <a:extLst>
              <a:ext uri="{FF2B5EF4-FFF2-40B4-BE49-F238E27FC236}">
                <a16:creationId xmlns:a16="http://schemas.microsoft.com/office/drawing/2014/main" id="{8E2CAC3C-6521-473E-8555-A2F59B78CE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9486" y="1917192"/>
            <a:ext cx="4704588" cy="1536192"/>
          </a:xfrm>
        </p:spPr>
        <p:txBody>
          <a:bodyPr anchor="b"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3500"/>
              <a:t>How do I find an eligible Title III-D program?</a:t>
            </a:r>
          </a:p>
        </p:txBody>
      </p:sp>
      <p:sp>
        <p:nvSpPr>
          <p:cNvPr id="17420" name="Rectangle 17419">
            <a:extLst>
              <a:ext uri="{FF2B5EF4-FFF2-40B4-BE49-F238E27FC236}">
                <a16:creationId xmlns:a16="http://schemas.microsoft.com/office/drawing/2014/main" id="{C2A9B0E5-C2C1-4B85-99A9-117A659D5F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30758" y="1270169"/>
            <a:ext cx="73152" cy="411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424" name="Rectangle 17421">
            <a:extLst>
              <a:ext uri="{FF2B5EF4-FFF2-40B4-BE49-F238E27FC236}">
                <a16:creationId xmlns:a16="http://schemas.microsoft.com/office/drawing/2014/main" id="{3A8AEACA-9535-4BE8-A91B-8BE82BA54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879" y="3773741"/>
            <a:ext cx="46634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A senior woman is provided help to stand to help her prevent from falling.">
            <a:extLst>
              <a:ext uri="{FF2B5EF4-FFF2-40B4-BE49-F238E27FC236}">
                <a16:creationId xmlns:a16="http://schemas.microsoft.com/office/drawing/2014/main" id="{161AC78B-7B5E-4F79-87AD-AB4B183B1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63006" y="1321865"/>
            <a:ext cx="3172329" cy="2529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411" name="Content Placeholder 1">
            <a:extLst>
              <a:ext uri="{FF2B5EF4-FFF2-40B4-BE49-F238E27FC236}">
                <a16:creationId xmlns:a16="http://schemas.microsoft.com/office/drawing/2014/main" id="{9095B3F5-DFDB-444D-9087-AEF7CC670C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9486" y="4194048"/>
            <a:ext cx="4704588" cy="2825496"/>
          </a:xfrm>
        </p:spPr>
        <p:txBody>
          <a:bodyPr>
            <a:normAutofit/>
          </a:bodyPr>
          <a:lstStyle/>
          <a:p>
            <a:r>
              <a:rPr lang="en-US" altLang="en-US" sz="1900" dirty="0">
                <a:hlinkClick r:id="rId4"/>
              </a:rPr>
              <a:t>Evidence-Based Program Search NCOA</a:t>
            </a:r>
            <a:endParaRPr lang="en-US" altLang="en-US" sz="1900" dirty="0"/>
          </a:p>
          <a:p>
            <a:r>
              <a:rPr lang="en-US" altLang="en-US" sz="1900" dirty="0">
                <a:hlinkClick r:id="rId5"/>
              </a:rPr>
              <a:t>WI Aging Unit SAMS Sub-Service List</a:t>
            </a:r>
            <a:endParaRPr lang="en-US" altLang="en-US" sz="1900" dirty="0"/>
          </a:p>
          <a:p>
            <a:pPr marL="0" indent="0">
              <a:buNone/>
            </a:pPr>
            <a:endParaRPr lang="en-US" altLang="en-US" sz="1900" dirty="0"/>
          </a:p>
        </p:txBody>
      </p:sp>
      <p:pic>
        <p:nvPicPr>
          <p:cNvPr id="17412" name="Picture 7" descr="GWaar logo no text">
            <a:extLst>
              <a:ext uri="{FF2B5EF4-FFF2-40B4-BE49-F238E27FC236}">
                <a16:creationId xmlns:a16="http://schemas.microsoft.com/office/drawing/2014/main" id="{87E177F5-86B0-427F-A961-63CAAE4ED4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63006" y="4814199"/>
            <a:ext cx="3172329" cy="1570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7" descr="Blue template top">
            <a:extLst>
              <a:ext uri="{FF2B5EF4-FFF2-40B4-BE49-F238E27FC236}">
                <a16:creationId xmlns:a16="http://schemas.microsoft.com/office/drawing/2014/main" id="{82B584B5-B997-4BC4-9C67-493EA1D865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41941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995" name="Rectangle 74">
            <a:extLst>
              <a:ext uri="{FF2B5EF4-FFF2-40B4-BE49-F238E27FC236}">
                <a16:creationId xmlns:a16="http://schemas.microsoft.com/office/drawing/2014/main" id="{8F7AFB9A-7364-478C-B48B-8523CDD9A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820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7" name="Freeform: Shape 76">
            <a:extLst>
              <a:ext uri="{FF2B5EF4-FFF2-40B4-BE49-F238E27FC236}">
                <a16:creationId xmlns:a16="http://schemas.microsoft.com/office/drawing/2014/main" id="{36678033-86B6-40E6-BE90-78D8ED4E3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8200"/>
            <a:ext cx="4572000" cy="6858000"/>
          </a:xfrm>
          <a:custGeom>
            <a:avLst/>
            <a:gdLst>
              <a:gd name="connsiteX0" fmla="*/ 0 w 6096002"/>
              <a:gd name="connsiteY0" fmla="*/ 0 h 6858000"/>
              <a:gd name="connsiteX1" fmla="*/ 4885967 w 6096002"/>
              <a:gd name="connsiteY1" fmla="*/ 0 h 6858000"/>
              <a:gd name="connsiteX2" fmla="*/ 4946007 w 6096002"/>
              <a:gd name="connsiteY2" fmla="*/ 69271 h 6858000"/>
              <a:gd name="connsiteX3" fmla="*/ 6096002 w 6096002"/>
              <a:gd name="connsiteY3" fmla="*/ 3429000 h 6858000"/>
              <a:gd name="connsiteX4" fmla="*/ 4946007 w 6096002"/>
              <a:gd name="connsiteY4" fmla="*/ 6788730 h 6858000"/>
              <a:gd name="connsiteX5" fmla="*/ 4885967 w 6096002"/>
              <a:gd name="connsiteY5" fmla="*/ 6858000 h 6858000"/>
              <a:gd name="connsiteX6" fmla="*/ 0 w 609600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2" h="6858000">
                <a:moveTo>
                  <a:pt x="0" y="0"/>
                </a:moveTo>
                <a:lnTo>
                  <a:pt x="4885967" y="0"/>
                </a:lnTo>
                <a:lnTo>
                  <a:pt x="4946007" y="69271"/>
                </a:lnTo>
                <a:cubicBezTo>
                  <a:pt x="5656533" y="929100"/>
                  <a:pt x="6096002" y="2116944"/>
                  <a:pt x="6096002" y="3429000"/>
                </a:cubicBezTo>
                <a:cubicBezTo>
                  <a:pt x="6096002" y="4741056"/>
                  <a:pt x="5656533" y="5928900"/>
                  <a:pt x="4946007" y="6788730"/>
                </a:cubicBezTo>
                <a:lnTo>
                  <a:pt x="4885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1996" name="Freeform: Shape 78">
            <a:extLst>
              <a:ext uri="{FF2B5EF4-FFF2-40B4-BE49-F238E27FC236}">
                <a16:creationId xmlns:a16="http://schemas.microsoft.com/office/drawing/2014/main" id="{D2542E1A-076E-4A34-BB67-2BF961754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8200"/>
            <a:ext cx="4564027" cy="6858000"/>
          </a:xfrm>
          <a:custGeom>
            <a:avLst/>
            <a:gdLst>
              <a:gd name="connsiteX0" fmla="*/ 0 w 6085370"/>
              <a:gd name="connsiteY0" fmla="*/ 0 h 6858000"/>
              <a:gd name="connsiteX1" fmla="*/ 4875335 w 6085370"/>
              <a:gd name="connsiteY1" fmla="*/ 0 h 6858000"/>
              <a:gd name="connsiteX2" fmla="*/ 4935375 w 6085370"/>
              <a:gd name="connsiteY2" fmla="*/ 69271 h 6858000"/>
              <a:gd name="connsiteX3" fmla="*/ 6085370 w 6085370"/>
              <a:gd name="connsiteY3" fmla="*/ 3429000 h 6858000"/>
              <a:gd name="connsiteX4" fmla="*/ 4935375 w 6085370"/>
              <a:gd name="connsiteY4" fmla="*/ 6788730 h 6858000"/>
              <a:gd name="connsiteX5" fmla="*/ 4875335 w 6085370"/>
              <a:gd name="connsiteY5" fmla="*/ 6858000 h 6858000"/>
              <a:gd name="connsiteX6" fmla="*/ 0 w 608537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5370" h="6858000">
                <a:moveTo>
                  <a:pt x="0" y="0"/>
                </a:moveTo>
                <a:lnTo>
                  <a:pt x="4875335" y="0"/>
                </a:lnTo>
                <a:lnTo>
                  <a:pt x="4935375" y="69271"/>
                </a:lnTo>
                <a:cubicBezTo>
                  <a:pt x="5645901" y="929100"/>
                  <a:pt x="6085370" y="2116944"/>
                  <a:pt x="6085370" y="3429000"/>
                </a:cubicBezTo>
                <a:cubicBezTo>
                  <a:pt x="6085370" y="4741056"/>
                  <a:pt x="5645901" y="5928900"/>
                  <a:pt x="4935375" y="6788730"/>
                </a:cubicBezTo>
                <a:lnTo>
                  <a:pt x="487533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986" name="Rectangle 11">
            <a:extLst>
              <a:ext uri="{FF2B5EF4-FFF2-40B4-BE49-F238E27FC236}">
                <a16:creationId xmlns:a16="http://schemas.microsoft.com/office/drawing/2014/main" id="{32C85268-8B71-4ACF-99FD-AB68E36E3D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9184" y="1697736"/>
            <a:ext cx="3624602" cy="124358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3000"/>
              <a:t>Caregiver Programs eligible for OAA Title III-D funding</a:t>
            </a:r>
            <a:endParaRPr lang="en-US" altLang="en-US" sz="3000" dirty="0"/>
          </a:p>
        </p:txBody>
      </p:sp>
      <p:sp>
        <p:nvSpPr>
          <p:cNvPr id="41997" name="Rectangle 80">
            <a:extLst>
              <a:ext uri="{FF2B5EF4-FFF2-40B4-BE49-F238E27FC236}">
                <a16:creationId xmlns:a16="http://schemas.microsoft.com/office/drawing/2014/main" id="{75C56826-D4E5-42ED-8529-079651CB30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990344"/>
            <a:ext cx="96012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1998" name="Rectangle 82">
            <a:extLst>
              <a:ext uri="{FF2B5EF4-FFF2-40B4-BE49-F238E27FC236}">
                <a16:creationId xmlns:a16="http://schemas.microsoft.com/office/drawing/2014/main" id="{82095FCE-EF05-4443-B97A-85DEE3A5C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9184" y="3023262"/>
            <a:ext cx="373761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01F1D0-AED3-42F7-8B16-7F72AB6F3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84" y="3350811"/>
            <a:ext cx="3624602" cy="317214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600"/>
              <a:t>Powerful Tools for Caregivers</a:t>
            </a:r>
          </a:p>
          <a:p>
            <a:pPr>
              <a:defRPr/>
            </a:pPr>
            <a:r>
              <a:rPr lang="en-US" sz="1600"/>
              <a:t>AMP for Caregivers</a:t>
            </a:r>
          </a:p>
          <a:p>
            <a:pPr>
              <a:defRPr/>
            </a:pPr>
            <a:r>
              <a:rPr lang="en-US" sz="1600"/>
              <a:t>Stress-Busting Program for Family Caregivers</a:t>
            </a:r>
          </a:p>
          <a:p>
            <a:pPr>
              <a:defRPr/>
            </a:pPr>
            <a:r>
              <a:rPr lang="en-US" sz="1600"/>
              <a:t>REACH Community &amp; REACH-TX</a:t>
            </a:r>
          </a:p>
          <a:p>
            <a:pPr>
              <a:defRPr/>
            </a:pPr>
            <a:r>
              <a:rPr lang="en-US" sz="1600"/>
              <a:t>TCARE Support System (Tailored Caregiver Assessment and Referral)</a:t>
            </a:r>
          </a:p>
          <a:p>
            <a:pPr marL="0" indent="0">
              <a:buFontTx/>
              <a:buNone/>
              <a:defRPr/>
            </a:pPr>
            <a:endParaRPr lang="en-US" sz="1600" dirty="0"/>
          </a:p>
        </p:txBody>
      </p:sp>
      <p:pic>
        <p:nvPicPr>
          <p:cNvPr id="41988" name="Picture 7" descr="GWaar logo no text">
            <a:extLst>
              <a:ext uri="{FF2B5EF4-FFF2-40B4-BE49-F238E27FC236}">
                <a16:creationId xmlns:a16="http://schemas.microsoft.com/office/drawing/2014/main" id="{76830184-248D-47BB-87BB-4E5EDDBB1D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63026" y="1774082"/>
            <a:ext cx="3851789" cy="190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9" name="Picture 17" descr="Blue template top">
            <a:extLst>
              <a:ext uri="{FF2B5EF4-FFF2-40B4-BE49-F238E27FC236}">
                <a16:creationId xmlns:a16="http://schemas.microsoft.com/office/drawing/2014/main" id="{DA67160B-F995-483D-A436-939A269805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A close-up of a person holding hands&#10;&#10;Description automatically generated with low confidence">
            <a:extLst>
              <a:ext uri="{FF2B5EF4-FFF2-40B4-BE49-F238E27FC236}">
                <a16:creationId xmlns:a16="http://schemas.microsoft.com/office/drawing/2014/main" id="{55AC5745-3B74-A0AB-F878-42ADF41870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5257800" y="3886200"/>
            <a:ext cx="3429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48970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0436" name="Rectangle 60425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820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18" name="Rectangle 11">
            <a:extLst>
              <a:ext uri="{FF2B5EF4-FFF2-40B4-BE49-F238E27FC236}">
                <a16:creationId xmlns:a16="http://schemas.microsoft.com/office/drawing/2014/main" id="{C7EE834F-6FC6-465A-9783-A79F113B5B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73202" y="1478280"/>
            <a:ext cx="3614166" cy="148132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en-US" altLang="en-US" sz="4700"/>
              <a:t>Thank you!</a:t>
            </a:r>
          </a:p>
        </p:txBody>
      </p:sp>
      <p:sp>
        <p:nvSpPr>
          <p:cNvPr id="60437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2458" y="3211068"/>
            <a:ext cx="2441321" cy="18288"/>
          </a:xfrm>
          <a:custGeom>
            <a:avLst/>
            <a:gdLst>
              <a:gd name="connsiteX0" fmla="*/ 0 w 2441321"/>
              <a:gd name="connsiteY0" fmla="*/ 0 h 18288"/>
              <a:gd name="connsiteX1" fmla="*/ 585917 w 2441321"/>
              <a:gd name="connsiteY1" fmla="*/ 0 h 18288"/>
              <a:gd name="connsiteX2" fmla="*/ 1196247 w 2441321"/>
              <a:gd name="connsiteY2" fmla="*/ 0 h 18288"/>
              <a:gd name="connsiteX3" fmla="*/ 1806578 w 2441321"/>
              <a:gd name="connsiteY3" fmla="*/ 0 h 18288"/>
              <a:gd name="connsiteX4" fmla="*/ 2441321 w 2441321"/>
              <a:gd name="connsiteY4" fmla="*/ 0 h 18288"/>
              <a:gd name="connsiteX5" fmla="*/ 2441321 w 2441321"/>
              <a:gd name="connsiteY5" fmla="*/ 18288 h 18288"/>
              <a:gd name="connsiteX6" fmla="*/ 1830991 w 2441321"/>
              <a:gd name="connsiteY6" fmla="*/ 18288 h 18288"/>
              <a:gd name="connsiteX7" fmla="*/ 1269487 w 2441321"/>
              <a:gd name="connsiteY7" fmla="*/ 18288 h 18288"/>
              <a:gd name="connsiteX8" fmla="*/ 707983 w 2441321"/>
              <a:gd name="connsiteY8" fmla="*/ 18288 h 18288"/>
              <a:gd name="connsiteX9" fmla="*/ 0 w 2441321"/>
              <a:gd name="connsiteY9" fmla="*/ 18288 h 18288"/>
              <a:gd name="connsiteX10" fmla="*/ 0 w 2441321"/>
              <a:gd name="connsiteY10" fmla="*/ 0 h 18288"/>
              <a:gd name="connsiteX0" fmla="*/ 0 w 2441321"/>
              <a:gd name="connsiteY0" fmla="*/ 0 h 18288"/>
              <a:gd name="connsiteX1" fmla="*/ 585917 w 2441321"/>
              <a:gd name="connsiteY1" fmla="*/ 0 h 18288"/>
              <a:gd name="connsiteX2" fmla="*/ 1123008 w 2441321"/>
              <a:gd name="connsiteY2" fmla="*/ 0 h 18288"/>
              <a:gd name="connsiteX3" fmla="*/ 1782164 w 2441321"/>
              <a:gd name="connsiteY3" fmla="*/ 0 h 18288"/>
              <a:gd name="connsiteX4" fmla="*/ 2441321 w 2441321"/>
              <a:gd name="connsiteY4" fmla="*/ 0 h 18288"/>
              <a:gd name="connsiteX5" fmla="*/ 2441321 w 2441321"/>
              <a:gd name="connsiteY5" fmla="*/ 18288 h 18288"/>
              <a:gd name="connsiteX6" fmla="*/ 1879817 w 2441321"/>
              <a:gd name="connsiteY6" fmla="*/ 18288 h 18288"/>
              <a:gd name="connsiteX7" fmla="*/ 1318313 w 2441321"/>
              <a:gd name="connsiteY7" fmla="*/ 18288 h 18288"/>
              <a:gd name="connsiteX8" fmla="*/ 659157 w 2441321"/>
              <a:gd name="connsiteY8" fmla="*/ 18288 h 18288"/>
              <a:gd name="connsiteX9" fmla="*/ 0 w 2441321"/>
              <a:gd name="connsiteY9" fmla="*/ 18288 h 18288"/>
              <a:gd name="connsiteX10" fmla="*/ 0 w 2441321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41321" h="18288" fill="none" extrusionOk="0">
                <a:moveTo>
                  <a:pt x="0" y="0"/>
                </a:moveTo>
                <a:cubicBezTo>
                  <a:pt x="280302" y="-6619"/>
                  <a:pt x="363201" y="4913"/>
                  <a:pt x="585917" y="0"/>
                </a:cubicBezTo>
                <a:cubicBezTo>
                  <a:pt x="832357" y="-10107"/>
                  <a:pt x="996738" y="-34312"/>
                  <a:pt x="1196247" y="0"/>
                </a:cubicBezTo>
                <a:cubicBezTo>
                  <a:pt x="1357180" y="16623"/>
                  <a:pt x="1575042" y="-11041"/>
                  <a:pt x="1806578" y="0"/>
                </a:cubicBezTo>
                <a:cubicBezTo>
                  <a:pt x="2016334" y="246"/>
                  <a:pt x="2239353" y="-8732"/>
                  <a:pt x="2441321" y="0"/>
                </a:cubicBezTo>
                <a:cubicBezTo>
                  <a:pt x="2441188" y="8366"/>
                  <a:pt x="2440365" y="10017"/>
                  <a:pt x="2441321" y="18288"/>
                </a:cubicBezTo>
                <a:cubicBezTo>
                  <a:pt x="2159375" y="49009"/>
                  <a:pt x="2054495" y="45666"/>
                  <a:pt x="1830991" y="18288"/>
                </a:cubicBezTo>
                <a:cubicBezTo>
                  <a:pt x="1615846" y="7509"/>
                  <a:pt x="1521674" y="-5422"/>
                  <a:pt x="1269487" y="18288"/>
                </a:cubicBezTo>
                <a:cubicBezTo>
                  <a:pt x="1019660" y="53960"/>
                  <a:pt x="886911" y="42351"/>
                  <a:pt x="707983" y="18288"/>
                </a:cubicBezTo>
                <a:cubicBezTo>
                  <a:pt x="523434" y="27321"/>
                  <a:pt x="307885" y="34316"/>
                  <a:pt x="0" y="18288"/>
                </a:cubicBezTo>
                <a:cubicBezTo>
                  <a:pt x="-595" y="11182"/>
                  <a:pt x="-5" y="6307"/>
                  <a:pt x="0" y="0"/>
                </a:cubicBezTo>
                <a:close/>
              </a:path>
              <a:path w="2441321" h="18288" stroke="0" extrusionOk="0">
                <a:moveTo>
                  <a:pt x="0" y="0"/>
                </a:moveTo>
                <a:cubicBezTo>
                  <a:pt x="212126" y="-10265"/>
                  <a:pt x="442910" y="-11728"/>
                  <a:pt x="585917" y="0"/>
                </a:cubicBezTo>
                <a:cubicBezTo>
                  <a:pt x="724579" y="21751"/>
                  <a:pt x="879365" y="-33198"/>
                  <a:pt x="1123008" y="0"/>
                </a:cubicBezTo>
                <a:cubicBezTo>
                  <a:pt x="1377247" y="11220"/>
                  <a:pt x="1597861" y="-34280"/>
                  <a:pt x="1782164" y="0"/>
                </a:cubicBezTo>
                <a:cubicBezTo>
                  <a:pt x="1975975" y="-3055"/>
                  <a:pt x="2116392" y="-15531"/>
                  <a:pt x="2441321" y="0"/>
                </a:cubicBezTo>
                <a:cubicBezTo>
                  <a:pt x="2441666" y="6144"/>
                  <a:pt x="2441358" y="10525"/>
                  <a:pt x="2441321" y="18288"/>
                </a:cubicBezTo>
                <a:cubicBezTo>
                  <a:pt x="2180658" y="18322"/>
                  <a:pt x="2084222" y="5934"/>
                  <a:pt x="1879817" y="18288"/>
                </a:cubicBezTo>
                <a:cubicBezTo>
                  <a:pt x="1668182" y="16222"/>
                  <a:pt x="1551159" y="-6477"/>
                  <a:pt x="1318313" y="18288"/>
                </a:cubicBezTo>
                <a:cubicBezTo>
                  <a:pt x="1059871" y="56395"/>
                  <a:pt x="901959" y="23831"/>
                  <a:pt x="659157" y="18288"/>
                </a:cubicBezTo>
                <a:cubicBezTo>
                  <a:pt x="444692" y="28483"/>
                  <a:pt x="245032" y="39882"/>
                  <a:pt x="0" y="18288"/>
                </a:cubicBezTo>
                <a:cubicBezTo>
                  <a:pt x="-11" y="10485"/>
                  <a:pt x="-221" y="3288"/>
                  <a:pt x="0" y="0"/>
                </a:cubicBezTo>
                <a:close/>
              </a:path>
              <a:path w="2441321" h="18288" fill="none" stroke="0" extrusionOk="0">
                <a:moveTo>
                  <a:pt x="0" y="0"/>
                </a:moveTo>
                <a:cubicBezTo>
                  <a:pt x="265389" y="-22361"/>
                  <a:pt x="344845" y="-65"/>
                  <a:pt x="585917" y="0"/>
                </a:cubicBezTo>
                <a:cubicBezTo>
                  <a:pt x="858472" y="13102"/>
                  <a:pt x="949265" y="-8078"/>
                  <a:pt x="1196247" y="0"/>
                </a:cubicBezTo>
                <a:cubicBezTo>
                  <a:pt x="1379248" y="30707"/>
                  <a:pt x="1585336" y="24963"/>
                  <a:pt x="1806578" y="0"/>
                </a:cubicBezTo>
                <a:cubicBezTo>
                  <a:pt x="1986731" y="-19207"/>
                  <a:pt x="2264933" y="16601"/>
                  <a:pt x="2441321" y="0"/>
                </a:cubicBezTo>
                <a:cubicBezTo>
                  <a:pt x="2441440" y="8687"/>
                  <a:pt x="2440452" y="9944"/>
                  <a:pt x="2441321" y="18288"/>
                </a:cubicBezTo>
                <a:cubicBezTo>
                  <a:pt x="2149099" y="27348"/>
                  <a:pt x="2027305" y="56470"/>
                  <a:pt x="1830991" y="18288"/>
                </a:cubicBezTo>
                <a:cubicBezTo>
                  <a:pt x="1614571" y="-18764"/>
                  <a:pt x="1500998" y="10727"/>
                  <a:pt x="1269487" y="18288"/>
                </a:cubicBezTo>
                <a:cubicBezTo>
                  <a:pt x="1042399" y="37834"/>
                  <a:pt x="927922" y="45822"/>
                  <a:pt x="707983" y="18288"/>
                </a:cubicBezTo>
                <a:cubicBezTo>
                  <a:pt x="502575" y="-5380"/>
                  <a:pt x="350393" y="34499"/>
                  <a:pt x="0" y="18288"/>
                </a:cubicBezTo>
                <a:cubicBezTo>
                  <a:pt x="-394" y="12154"/>
                  <a:pt x="907" y="668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441321"/>
                      <a:gd name="connsiteY0" fmla="*/ 0 h 18288"/>
                      <a:gd name="connsiteX1" fmla="*/ 585917 w 2441321"/>
                      <a:gd name="connsiteY1" fmla="*/ 0 h 18288"/>
                      <a:gd name="connsiteX2" fmla="*/ 1196247 w 2441321"/>
                      <a:gd name="connsiteY2" fmla="*/ 0 h 18288"/>
                      <a:gd name="connsiteX3" fmla="*/ 1806578 w 2441321"/>
                      <a:gd name="connsiteY3" fmla="*/ 0 h 18288"/>
                      <a:gd name="connsiteX4" fmla="*/ 2441321 w 2441321"/>
                      <a:gd name="connsiteY4" fmla="*/ 0 h 18288"/>
                      <a:gd name="connsiteX5" fmla="*/ 2441321 w 2441321"/>
                      <a:gd name="connsiteY5" fmla="*/ 18288 h 18288"/>
                      <a:gd name="connsiteX6" fmla="*/ 1830991 w 2441321"/>
                      <a:gd name="connsiteY6" fmla="*/ 18288 h 18288"/>
                      <a:gd name="connsiteX7" fmla="*/ 1269487 w 2441321"/>
                      <a:gd name="connsiteY7" fmla="*/ 18288 h 18288"/>
                      <a:gd name="connsiteX8" fmla="*/ 707983 w 2441321"/>
                      <a:gd name="connsiteY8" fmla="*/ 18288 h 18288"/>
                      <a:gd name="connsiteX9" fmla="*/ 0 w 2441321"/>
                      <a:gd name="connsiteY9" fmla="*/ 18288 h 18288"/>
                      <a:gd name="connsiteX10" fmla="*/ 0 w 2441321"/>
                      <a:gd name="connsiteY10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441321" h="18288" fill="none" extrusionOk="0">
                        <a:moveTo>
                          <a:pt x="0" y="0"/>
                        </a:moveTo>
                        <a:cubicBezTo>
                          <a:pt x="273217" y="-17533"/>
                          <a:pt x="355785" y="-4171"/>
                          <a:pt x="585917" y="0"/>
                        </a:cubicBezTo>
                        <a:cubicBezTo>
                          <a:pt x="816049" y="4171"/>
                          <a:pt x="991446" y="-9419"/>
                          <a:pt x="1196247" y="0"/>
                        </a:cubicBezTo>
                        <a:cubicBezTo>
                          <a:pt x="1401048" y="9419"/>
                          <a:pt x="1589984" y="-731"/>
                          <a:pt x="1806578" y="0"/>
                        </a:cubicBezTo>
                        <a:cubicBezTo>
                          <a:pt x="2023172" y="731"/>
                          <a:pt x="2247754" y="8393"/>
                          <a:pt x="2441321" y="0"/>
                        </a:cubicBezTo>
                        <a:cubicBezTo>
                          <a:pt x="2441167" y="8655"/>
                          <a:pt x="2440437" y="9975"/>
                          <a:pt x="2441321" y="18288"/>
                        </a:cubicBezTo>
                        <a:cubicBezTo>
                          <a:pt x="2169723" y="30506"/>
                          <a:pt x="2045712" y="39140"/>
                          <a:pt x="1830991" y="18288"/>
                        </a:cubicBezTo>
                        <a:cubicBezTo>
                          <a:pt x="1616270" y="-2564"/>
                          <a:pt x="1505876" y="3949"/>
                          <a:pt x="1269487" y="18288"/>
                        </a:cubicBezTo>
                        <a:cubicBezTo>
                          <a:pt x="1033098" y="32627"/>
                          <a:pt x="908661" y="41191"/>
                          <a:pt x="707983" y="18288"/>
                        </a:cubicBezTo>
                        <a:cubicBezTo>
                          <a:pt x="507305" y="-4615"/>
                          <a:pt x="333592" y="20759"/>
                          <a:pt x="0" y="18288"/>
                        </a:cubicBezTo>
                        <a:cubicBezTo>
                          <a:pt x="-688" y="11716"/>
                          <a:pt x="875" y="6357"/>
                          <a:pt x="0" y="0"/>
                        </a:cubicBezTo>
                        <a:close/>
                      </a:path>
                      <a:path w="2441321" h="18288" stroke="0" extrusionOk="0">
                        <a:moveTo>
                          <a:pt x="0" y="0"/>
                        </a:moveTo>
                        <a:cubicBezTo>
                          <a:pt x="207071" y="-14617"/>
                          <a:pt x="444194" y="-15606"/>
                          <a:pt x="585917" y="0"/>
                        </a:cubicBezTo>
                        <a:cubicBezTo>
                          <a:pt x="727640" y="15606"/>
                          <a:pt x="904326" y="-79"/>
                          <a:pt x="1123008" y="0"/>
                        </a:cubicBezTo>
                        <a:cubicBezTo>
                          <a:pt x="1341690" y="79"/>
                          <a:pt x="1600014" y="10401"/>
                          <a:pt x="1782164" y="0"/>
                        </a:cubicBezTo>
                        <a:cubicBezTo>
                          <a:pt x="1964314" y="-10401"/>
                          <a:pt x="2143537" y="-21488"/>
                          <a:pt x="2441321" y="0"/>
                        </a:cubicBezTo>
                        <a:cubicBezTo>
                          <a:pt x="2441735" y="5928"/>
                          <a:pt x="2441551" y="11133"/>
                          <a:pt x="2441321" y="18288"/>
                        </a:cubicBezTo>
                        <a:cubicBezTo>
                          <a:pt x="2166745" y="28773"/>
                          <a:pt x="2078726" y="15476"/>
                          <a:pt x="1879817" y="18288"/>
                        </a:cubicBezTo>
                        <a:cubicBezTo>
                          <a:pt x="1680908" y="21100"/>
                          <a:pt x="1548770" y="-4127"/>
                          <a:pt x="1318313" y="18288"/>
                        </a:cubicBezTo>
                        <a:cubicBezTo>
                          <a:pt x="1087856" y="40703"/>
                          <a:pt x="894613" y="3927"/>
                          <a:pt x="659157" y="18288"/>
                        </a:cubicBezTo>
                        <a:cubicBezTo>
                          <a:pt x="423701" y="32649"/>
                          <a:pt x="246611" y="33975"/>
                          <a:pt x="0" y="18288"/>
                        </a:cubicBezTo>
                        <a:cubicBezTo>
                          <a:pt x="-348" y="10388"/>
                          <a:pt x="-12" y="396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419" name="Content Placeholder 1">
            <a:extLst>
              <a:ext uri="{FF2B5EF4-FFF2-40B4-BE49-F238E27FC236}">
                <a16:creationId xmlns:a16="http://schemas.microsoft.com/office/drawing/2014/main" id="{639C1CD3-57A2-454B-BC85-14F8CABB35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73202" y="3499104"/>
            <a:ext cx="3614166" cy="3547872"/>
          </a:xfrm>
        </p:spPr>
        <p:txBody>
          <a:bodyPr anchor="t">
            <a:normAutofit/>
          </a:bodyPr>
          <a:lstStyle/>
          <a:p>
            <a:pPr marL="0" indent="0">
              <a:buFontTx/>
              <a:buNone/>
            </a:pPr>
            <a:r>
              <a:rPr lang="en-US" altLang="en-US" sz="1900"/>
              <a:t>Angie Sullivan, CHES</a:t>
            </a:r>
          </a:p>
          <a:p>
            <a:pPr marL="0" indent="0">
              <a:buFontTx/>
              <a:buNone/>
            </a:pPr>
            <a:r>
              <a:rPr lang="en-US" altLang="en-US" sz="1900"/>
              <a:t>OAA Consultant – Health Promotion</a:t>
            </a:r>
          </a:p>
          <a:p>
            <a:pPr marL="0" indent="0">
              <a:buFontTx/>
              <a:buNone/>
            </a:pPr>
            <a:r>
              <a:rPr lang="en-US" altLang="en-US" sz="1900"/>
              <a:t>(608) 228-8081</a:t>
            </a:r>
          </a:p>
          <a:p>
            <a:pPr marL="0" indent="0">
              <a:buFontTx/>
              <a:buNone/>
            </a:pPr>
            <a:r>
              <a:rPr lang="en-US" altLang="en-US" sz="1900">
                <a:hlinkClick r:id="rId3"/>
              </a:rPr>
              <a:t>angela.sullivan@gwaar.org</a:t>
            </a:r>
            <a:endParaRPr lang="en-US" altLang="en-US" sz="1900"/>
          </a:p>
          <a:p>
            <a:pPr marL="0" indent="0">
              <a:buFontTx/>
              <a:buNone/>
            </a:pPr>
            <a:r>
              <a:rPr lang="en-US" altLang="en-US" sz="1900"/>
              <a:t>www.gwaar.org</a:t>
            </a:r>
          </a:p>
          <a:p>
            <a:pPr marL="0" indent="0">
              <a:buFontTx/>
              <a:buNone/>
            </a:pPr>
            <a:endParaRPr lang="en-US" altLang="en-US" sz="1900"/>
          </a:p>
        </p:txBody>
      </p:sp>
      <p:pic>
        <p:nvPicPr>
          <p:cNvPr id="60420" name="Picture 7" descr="GWaar logo no text">
            <a:extLst>
              <a:ext uri="{FF2B5EF4-FFF2-40B4-BE49-F238E27FC236}">
                <a16:creationId xmlns:a16="http://schemas.microsoft.com/office/drawing/2014/main" id="{F1014A68-9C95-4493-A838-A9875DA9C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4286" y="3253879"/>
            <a:ext cx="4094226" cy="2026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1" name="Picture 17" descr="Blue template top">
            <a:extLst>
              <a:ext uri="{FF2B5EF4-FFF2-40B4-BE49-F238E27FC236}">
                <a16:creationId xmlns:a16="http://schemas.microsoft.com/office/drawing/2014/main" id="{DEAC5D98-8CB9-4EAC-87B7-50E5B9C2AC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8854</TotalTime>
  <Words>1033</Words>
  <Application>Microsoft Office PowerPoint</Application>
  <PresentationFormat>On-screen Show (4:3)</PresentationFormat>
  <Paragraphs>73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Gill Sans MT</vt:lpstr>
      <vt:lpstr>Times New Roman</vt:lpstr>
      <vt:lpstr>Default Design</vt:lpstr>
      <vt:lpstr>        </vt:lpstr>
      <vt:lpstr>PowerPoint Presentation</vt:lpstr>
      <vt:lpstr>        </vt:lpstr>
      <vt:lpstr>What are evidence-based programs?</vt:lpstr>
      <vt:lpstr>Advantage of High-Level Evidence-Based programming?</vt:lpstr>
      <vt:lpstr>5 Criteria for High-Level Evidence- Based Health Promotion Programming</vt:lpstr>
      <vt:lpstr>How do I find an eligible Title III-D program?</vt:lpstr>
      <vt:lpstr>Caregiver Programs eligible for OAA Title III-D funding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</dc:title>
  <dc:creator>Angela Sullivan</dc:creator>
  <cp:lastModifiedBy>Bryn Ceman</cp:lastModifiedBy>
  <cp:revision>26</cp:revision>
  <dcterms:created xsi:type="dcterms:W3CDTF">2020-10-05T14:03:27Z</dcterms:created>
  <dcterms:modified xsi:type="dcterms:W3CDTF">2023-07-06T12:54:04Z</dcterms:modified>
</cp:coreProperties>
</file>