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80" r:id="rId5"/>
    <p:sldId id="259" r:id="rId6"/>
    <p:sldId id="260" r:id="rId7"/>
    <p:sldId id="261" r:id="rId8"/>
    <p:sldId id="262" r:id="rId9"/>
    <p:sldId id="263" r:id="rId10"/>
    <p:sldId id="264" r:id="rId11"/>
    <p:sldId id="265" r:id="rId12"/>
    <p:sldId id="266" r:id="rId13"/>
    <p:sldId id="267" r:id="rId14"/>
    <p:sldId id="268" r:id="rId15"/>
    <p:sldId id="271" r:id="rId16"/>
    <p:sldId id="272" r:id="rId17"/>
    <p:sldId id="273" r:id="rId18"/>
    <p:sldId id="274" r:id="rId19"/>
    <p:sldId id="275" r:id="rId20"/>
    <p:sldId id="276" r:id="rId21"/>
    <p:sldId id="277" r:id="rId22"/>
    <p:sldId id="278" r:id="rId23"/>
    <p:sldId id="279" r:id="rId24"/>
    <p:sldId id="281" r:id="rId25"/>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Canva Sans" panose="020B0604020202020204" charset="0"/>
      <p:regular r:id="rId30"/>
    </p:embeddedFont>
    <p:embeddedFont>
      <p:font typeface="Paytone One" panose="020B0604020202020204" charset="0"/>
      <p:regular r:id="rId31"/>
    </p:embeddedFont>
    <p:embeddedFont>
      <p:font typeface="Quicksand" panose="020B0604020202020204" charset="0"/>
      <p:regular r:id="rId32"/>
    </p:embeddedFont>
    <p:embeddedFont>
      <p:font typeface="Quicksand Bold" panose="020B0604020202020204" charset="0"/>
      <p:regular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929E97-1341-9AAE-0610-4B0A389DB5F3}" name="Grochocinski, Michelle L - DHS" initials="GMLD" userId="S::michelle.grochocinski@dhs.wisconsin.gov::881354fe-f6fe-458d-8825-e59c6a4a0b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5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17.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1.sv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2" Type="http://schemas.openxmlformats.org/officeDocument/2006/relationships/hyperlink" Target="https://gwaar.org/api/cms/viewFile/id/2007798"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portal.shiptacenter.org/Portal/Content/Toolbox/Training/Medicare-Minute.aspx" TargetMode="External"/><Relationship Id="rId3" Type="http://schemas.openxmlformats.org/officeDocument/2006/relationships/image" Target="../media/image23.svg"/><Relationship Id="rId7" Type="http://schemas.openxmlformats.org/officeDocument/2006/relationships/image" Target="../media/image6.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3.sv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2" Type="http://schemas.openxmlformats.org/officeDocument/2006/relationships/hyperlink" Target="https://portal.shiptacenter.org/Portal/Resource/Resource-Detail.aspx?ResourceGUID=a003908e-1bae-4376-801c-bd3b61c69c8b"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s://portal.shiptacenter.org/Handler.ashx?Item_ID=A09A1F84-59D8-4792-84D4-E5A528E8F8A7" TargetMode="External"/><Relationship Id="rId5" Type="http://schemas.openxmlformats.org/officeDocument/2006/relationships/image" Target="../media/image57.sv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svg"/><Relationship Id="rId7" Type="http://schemas.openxmlformats.org/officeDocument/2006/relationships/hyperlink" Target="mailto:alyssa.kulpa@gwaar.org"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mailto:samantha.margelofsky@dhs.wisconsin.gov" TargetMode="External"/><Relationship Id="rId11" Type="http://schemas.openxmlformats.org/officeDocument/2006/relationships/image" Target="../media/image21.jpeg"/><Relationship Id="rId5" Type="http://schemas.openxmlformats.org/officeDocument/2006/relationships/image" Target="../media/image17.svg"/><Relationship Id="rId10" Type="http://schemas.openxmlformats.org/officeDocument/2006/relationships/image" Target="../media/image20.svg"/><Relationship Id="rId4" Type="http://schemas.openxmlformats.org/officeDocument/2006/relationships/image" Target="../media/image16.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9.sv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portal.shiptacenter.org/Portal/Resource/Resource-Detail.aspx?ResourceGUID=958165AA-3968-420B-8605-ED0B3C2DD8D0" TargetMode="External"/><Relationship Id="rId3" Type="http://schemas.openxmlformats.org/officeDocument/2006/relationships/image" Target="../media/image64.svg"/><Relationship Id="rId7" Type="http://schemas.openxmlformats.org/officeDocument/2006/relationships/hyperlink" Target="https://portal.shiptacenter.org/Portal/Resource/Resource-Detail.aspx?ResourceGUID=587149B4-1338-43F5-8C55-819D3F764BEB" TargetMode="External"/><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hyperlink" Target="https://portal.shiptacenter.org/Portal/Default.aspx" TargetMode="External"/><Relationship Id="rId5" Type="http://schemas.openxmlformats.org/officeDocument/2006/relationships/image" Target="../media/image66.svg"/><Relationship Id="rId10" Type="http://schemas.openxmlformats.org/officeDocument/2006/relationships/hyperlink" Target="https://gwaar.org/SHIP-volunteer-resources" TargetMode="External"/><Relationship Id="rId4" Type="http://schemas.openxmlformats.org/officeDocument/2006/relationships/image" Target="../media/image65.png"/><Relationship Id="rId9" Type="http://schemas.openxmlformats.org/officeDocument/2006/relationships/hyperlink" Target="https://portal.shiptacenter.org/Portal/Resource/Resource-Detail.aspx?ResourceGUID=ac73cbc1-460b-48c1-b7db-65031bb2958b"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7705" y="0"/>
            <a:ext cx="4701724" cy="2222633"/>
          </a:xfrm>
          <a:custGeom>
            <a:avLst/>
            <a:gdLst/>
            <a:ahLst/>
            <a:cxnLst/>
            <a:rect l="l" t="t" r="r" b="b"/>
            <a:pathLst>
              <a:path w="4701724" h="2222633">
                <a:moveTo>
                  <a:pt x="0" y="0"/>
                </a:moveTo>
                <a:lnTo>
                  <a:pt x="4701724" y="0"/>
                </a:lnTo>
                <a:lnTo>
                  <a:pt x="4701724" y="2222633"/>
                </a:lnTo>
                <a:lnTo>
                  <a:pt x="0" y="2222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Freeform 3"/>
          <p:cNvSpPr/>
          <p:nvPr/>
        </p:nvSpPr>
        <p:spPr>
          <a:xfrm rot="4423086">
            <a:off x="56182" y="-4512055"/>
            <a:ext cx="5323671" cy="7857779"/>
          </a:xfrm>
          <a:custGeom>
            <a:avLst/>
            <a:gdLst/>
            <a:ahLst/>
            <a:cxnLst/>
            <a:rect l="l" t="t" r="r" b="b"/>
            <a:pathLst>
              <a:path w="5323671" h="7857779">
                <a:moveTo>
                  <a:pt x="0" y="0"/>
                </a:moveTo>
                <a:lnTo>
                  <a:pt x="5323671" y="0"/>
                </a:lnTo>
                <a:lnTo>
                  <a:pt x="5323671" y="7857780"/>
                </a:lnTo>
                <a:lnTo>
                  <a:pt x="0" y="78577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124406" y="7477443"/>
            <a:ext cx="5614490" cy="4130953"/>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5" name="Freeform 5"/>
          <p:cNvSpPr/>
          <p:nvPr/>
        </p:nvSpPr>
        <p:spPr>
          <a:xfrm rot="12891298">
            <a:off x="15687019" y="7299947"/>
            <a:ext cx="3154705" cy="2291105"/>
          </a:xfrm>
          <a:custGeom>
            <a:avLst/>
            <a:gdLst/>
            <a:ahLst/>
            <a:cxnLst/>
            <a:rect l="l" t="t" r="r" b="b"/>
            <a:pathLst>
              <a:path w="3154705" h="2291105">
                <a:moveTo>
                  <a:pt x="0" y="0"/>
                </a:moveTo>
                <a:lnTo>
                  <a:pt x="3154706" y="0"/>
                </a:lnTo>
                <a:lnTo>
                  <a:pt x="3154706" y="2291105"/>
                </a:lnTo>
                <a:lnTo>
                  <a:pt x="0" y="22911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6733153" y="651173"/>
            <a:ext cx="4821691" cy="1517226"/>
          </a:xfrm>
          <a:custGeom>
            <a:avLst/>
            <a:gdLst/>
            <a:ahLst/>
            <a:cxnLst/>
            <a:rect l="l" t="t" r="r" b="b"/>
            <a:pathLst>
              <a:path w="4821691" h="1517226">
                <a:moveTo>
                  <a:pt x="0" y="0"/>
                </a:moveTo>
                <a:lnTo>
                  <a:pt x="4821692" y="0"/>
                </a:lnTo>
                <a:lnTo>
                  <a:pt x="4821692" y="1517225"/>
                </a:lnTo>
                <a:lnTo>
                  <a:pt x="0" y="1517225"/>
                </a:lnTo>
                <a:lnTo>
                  <a:pt x="0" y="0"/>
                </a:lnTo>
                <a:close/>
              </a:path>
            </a:pathLst>
          </a:custGeom>
          <a:blipFill>
            <a:blip r:embed="rId10"/>
            <a:stretch>
              <a:fillRect/>
            </a:stretch>
          </a:blipFill>
        </p:spPr>
      </p:sp>
      <p:sp>
        <p:nvSpPr>
          <p:cNvPr id="6" name="Freeform 6"/>
          <p:cNvSpPr/>
          <p:nvPr/>
        </p:nvSpPr>
        <p:spPr>
          <a:xfrm>
            <a:off x="-1279962" y="6515100"/>
            <a:ext cx="5181796" cy="5106425"/>
          </a:xfrm>
          <a:custGeom>
            <a:avLst/>
            <a:gdLst/>
            <a:ahLst/>
            <a:cxnLst/>
            <a:rect l="l" t="t" r="r" b="b"/>
            <a:pathLst>
              <a:path w="5181796" h="5106425">
                <a:moveTo>
                  <a:pt x="0" y="0"/>
                </a:moveTo>
                <a:lnTo>
                  <a:pt x="5181796" y="0"/>
                </a:lnTo>
                <a:lnTo>
                  <a:pt x="5181796" y="5106424"/>
                </a:lnTo>
                <a:lnTo>
                  <a:pt x="0" y="51064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7" name="TextBox 7"/>
          <p:cNvSpPr txBox="1"/>
          <p:nvPr/>
        </p:nvSpPr>
        <p:spPr>
          <a:xfrm>
            <a:off x="3612125" y="2336741"/>
            <a:ext cx="11063745" cy="5732851"/>
          </a:xfrm>
          <a:prstGeom prst="rect">
            <a:avLst/>
          </a:prstGeom>
        </p:spPr>
        <p:txBody>
          <a:bodyPr wrap="square" lIns="0" tIns="0" rIns="0" bIns="0" rtlCol="0" anchor="t">
            <a:spAutoFit/>
          </a:bodyPr>
          <a:lstStyle/>
          <a:p>
            <a:pPr algn="ctr">
              <a:lnSpc>
                <a:spcPts val="11399"/>
              </a:lnSpc>
            </a:pPr>
            <a:r>
              <a:rPr lang="en-US" sz="8142" dirty="0">
                <a:solidFill>
                  <a:srgbClr val="075190"/>
                </a:solidFill>
                <a:latin typeface="Quicksand"/>
              </a:rPr>
              <a:t>Resources for Starting and Developing a SHIP Volunteer Program </a:t>
            </a:r>
          </a:p>
        </p:txBody>
      </p:sp>
      <p:sp>
        <p:nvSpPr>
          <p:cNvPr id="8" name="Freeform 8"/>
          <p:cNvSpPr/>
          <p:nvPr/>
        </p:nvSpPr>
        <p:spPr>
          <a:xfrm rot="4423086">
            <a:off x="-55229" y="-4777687"/>
            <a:ext cx="5339567" cy="7803362"/>
          </a:xfrm>
          <a:custGeom>
            <a:avLst/>
            <a:gdLst/>
            <a:ahLst/>
            <a:cxnLst/>
            <a:rect l="l" t="t" r="r" b="b"/>
            <a:pathLst>
              <a:path w="5323671" h="7857779">
                <a:moveTo>
                  <a:pt x="0" y="0"/>
                </a:moveTo>
                <a:lnTo>
                  <a:pt x="5323671" y="0"/>
                </a:lnTo>
                <a:lnTo>
                  <a:pt x="5323671" y="7857779"/>
                </a:lnTo>
                <a:lnTo>
                  <a:pt x="0" y="785777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0" name="TextBox 10"/>
          <p:cNvSpPr txBox="1"/>
          <p:nvPr/>
        </p:nvSpPr>
        <p:spPr>
          <a:xfrm>
            <a:off x="4343399" y="8506315"/>
            <a:ext cx="9601200" cy="1594667"/>
          </a:xfrm>
          <a:prstGeom prst="rect">
            <a:avLst/>
          </a:prstGeom>
        </p:spPr>
        <p:txBody>
          <a:bodyPr wrap="square" lIns="0" tIns="0" rIns="0" bIns="0" rtlCol="0" anchor="t">
            <a:spAutoFit/>
          </a:bodyPr>
          <a:lstStyle/>
          <a:p>
            <a:pPr algn="ctr">
              <a:lnSpc>
                <a:spcPts val="2099"/>
              </a:lnSpc>
            </a:pPr>
            <a:r>
              <a:rPr lang="en-US" sz="1499" dirty="0">
                <a:solidFill>
                  <a:srgbClr val="075190"/>
                </a:solidFill>
                <a:latin typeface="Quicksand"/>
              </a:rPr>
              <a:t>This project was supported by the Wisconsin Department of Health Services with financial assistance, in whole or in part, by grant number 90SAPG0091,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p>
          <a:p>
            <a:pPr algn="ctr">
              <a:lnSpc>
                <a:spcPts val="2099"/>
              </a:lnSpc>
              <a:spcBef>
                <a:spcPct val="0"/>
              </a:spcBef>
            </a:pPr>
            <a:endParaRPr lang="en-US" sz="1499" dirty="0">
              <a:solidFill>
                <a:srgbClr val="075190"/>
              </a:solidFill>
              <a:latin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67879">
            <a:off x="15260064" y="7961493"/>
            <a:ext cx="2484075" cy="3134480"/>
          </a:xfrm>
          <a:custGeom>
            <a:avLst/>
            <a:gdLst/>
            <a:ahLst/>
            <a:cxnLst/>
            <a:rect l="l" t="t" r="r" b="b"/>
            <a:pathLst>
              <a:path w="2484075" h="3134480">
                <a:moveTo>
                  <a:pt x="0" y="0"/>
                </a:moveTo>
                <a:lnTo>
                  <a:pt x="2484075" y="0"/>
                </a:lnTo>
                <a:lnTo>
                  <a:pt x="2484075" y="3134479"/>
                </a:lnTo>
                <a:lnTo>
                  <a:pt x="0" y="3134479"/>
                </a:lnTo>
                <a:lnTo>
                  <a:pt x="0" y="0"/>
                </a:lnTo>
                <a:close/>
              </a:path>
            </a:pathLst>
          </a:custGeom>
          <a:blipFill>
            <a:blip r:embed="rId2"/>
            <a:stretch>
              <a:fillRect/>
            </a:stretch>
          </a:blipFill>
        </p:spPr>
      </p:sp>
      <p:sp>
        <p:nvSpPr>
          <p:cNvPr id="6" name="Freeform 6"/>
          <p:cNvSpPr/>
          <p:nvPr/>
        </p:nvSpPr>
        <p:spPr>
          <a:xfrm rot="-4063775">
            <a:off x="334172" y="2576041"/>
            <a:ext cx="1806132" cy="1934278"/>
          </a:xfrm>
          <a:custGeom>
            <a:avLst/>
            <a:gdLst/>
            <a:ahLst/>
            <a:cxnLst/>
            <a:rect l="l" t="t" r="r" b="b"/>
            <a:pathLst>
              <a:path w="1806132" h="1934278">
                <a:moveTo>
                  <a:pt x="0" y="0"/>
                </a:moveTo>
                <a:lnTo>
                  <a:pt x="1806132" y="0"/>
                </a:lnTo>
                <a:lnTo>
                  <a:pt x="1806132" y="1934278"/>
                </a:lnTo>
                <a:lnTo>
                  <a:pt x="0" y="1934278"/>
                </a:lnTo>
                <a:lnTo>
                  <a:pt x="0" y="0"/>
                </a:lnTo>
                <a:close/>
              </a:path>
            </a:pathLst>
          </a:custGeom>
          <a:blipFill>
            <a:blip r:embed="rId3"/>
            <a:stretch>
              <a:fillRect/>
            </a:stretch>
          </a:blipFill>
        </p:spPr>
      </p:sp>
      <p:sp>
        <p:nvSpPr>
          <p:cNvPr id="7" name="Freeform 7"/>
          <p:cNvSpPr/>
          <p:nvPr/>
        </p:nvSpPr>
        <p:spPr>
          <a:xfrm>
            <a:off x="14249400" y="-759528"/>
            <a:ext cx="6012122" cy="2029816"/>
          </a:xfrm>
          <a:custGeom>
            <a:avLst/>
            <a:gdLst/>
            <a:ahLst/>
            <a:cxnLst/>
            <a:rect l="l" t="t" r="r" b="b"/>
            <a:pathLst>
              <a:path w="6012122" h="2029816">
                <a:moveTo>
                  <a:pt x="0" y="0"/>
                </a:moveTo>
                <a:lnTo>
                  <a:pt x="6012122" y="0"/>
                </a:lnTo>
                <a:lnTo>
                  <a:pt x="6012122" y="2029816"/>
                </a:lnTo>
                <a:lnTo>
                  <a:pt x="0" y="20298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3815413" y="-2401405"/>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2371029" y="1802572"/>
            <a:ext cx="14131072" cy="8229048"/>
          </a:xfrm>
          <a:prstGeom prst="rect">
            <a:avLst/>
          </a:prstGeom>
        </p:spPr>
        <p:txBody>
          <a:bodyPr lIns="0" tIns="0" rIns="0" bIns="0" rtlCol="0" anchor="t">
            <a:spAutoFit/>
          </a:bodyPr>
          <a:lstStyle/>
          <a:p>
            <a:pPr marL="669293" lvl="1" indent="-334646">
              <a:lnSpc>
                <a:spcPts val="4340"/>
              </a:lnSpc>
              <a:buFont typeface="Arial"/>
              <a:buChar char="•"/>
            </a:pPr>
            <a:r>
              <a:rPr lang="en-US" sz="3100" dirty="0">
                <a:solidFill>
                  <a:srgbClr val="FFFFFF"/>
                </a:solidFill>
                <a:latin typeface="Quicksand Bold"/>
              </a:rPr>
              <a:t> </a:t>
            </a:r>
            <a:r>
              <a:rPr lang="en-US" sz="3100" dirty="0">
                <a:solidFill>
                  <a:srgbClr val="002060"/>
                </a:solidFill>
                <a:latin typeface="Quicksand Bold"/>
              </a:rPr>
              <a:t>Deliver and disseminate hard copy education and information materials through: </a:t>
            </a:r>
          </a:p>
          <a:p>
            <a:pPr marL="1338585" lvl="2" indent="-446195">
              <a:lnSpc>
                <a:spcPts val="4340"/>
              </a:lnSpc>
              <a:buFont typeface="Arial"/>
              <a:buChar char="⚬"/>
            </a:pPr>
            <a:r>
              <a:rPr lang="en-US" sz="3100" dirty="0">
                <a:solidFill>
                  <a:srgbClr val="002060"/>
                </a:solidFill>
                <a:latin typeface="Quicksand Bold"/>
              </a:rPr>
              <a:t>Senior residential facilities</a:t>
            </a:r>
          </a:p>
          <a:p>
            <a:pPr marL="1338585" lvl="2" indent="-446195">
              <a:lnSpc>
                <a:spcPts val="4340"/>
              </a:lnSpc>
              <a:buFont typeface="Arial"/>
              <a:buChar char="⚬"/>
            </a:pPr>
            <a:r>
              <a:rPr lang="en-US" sz="3100" dirty="0">
                <a:solidFill>
                  <a:srgbClr val="002060"/>
                </a:solidFill>
                <a:latin typeface="Quicksand Bold"/>
              </a:rPr>
              <a:t> Senior centers and community centers</a:t>
            </a:r>
          </a:p>
          <a:p>
            <a:pPr marL="1338585" lvl="2" indent="-446195">
              <a:lnSpc>
                <a:spcPts val="4340"/>
              </a:lnSpc>
              <a:buFont typeface="Arial"/>
              <a:buChar char="⚬"/>
            </a:pPr>
            <a:r>
              <a:rPr lang="en-US" sz="3100" dirty="0">
                <a:solidFill>
                  <a:srgbClr val="002060"/>
                </a:solidFill>
                <a:latin typeface="Quicksand Bold"/>
              </a:rPr>
              <a:t>Health care providers</a:t>
            </a:r>
          </a:p>
          <a:p>
            <a:pPr marL="1338585" lvl="2" indent="-446195">
              <a:lnSpc>
                <a:spcPts val="4340"/>
              </a:lnSpc>
              <a:buFont typeface="Arial"/>
              <a:buChar char="⚬"/>
            </a:pPr>
            <a:r>
              <a:rPr lang="en-US" sz="3100" dirty="0">
                <a:solidFill>
                  <a:srgbClr val="002060"/>
                </a:solidFill>
                <a:latin typeface="Quicksand Bold"/>
              </a:rPr>
              <a:t> Agencies that serve Medicare and Medicaid beneficiaries and their caregivers</a:t>
            </a:r>
          </a:p>
          <a:p>
            <a:pPr marL="1338585" lvl="2" indent="-446195">
              <a:lnSpc>
                <a:spcPts val="4340"/>
              </a:lnSpc>
              <a:buFont typeface="Arial"/>
              <a:buChar char="⚬"/>
            </a:pPr>
            <a:r>
              <a:rPr lang="en-US" sz="3100" dirty="0">
                <a:solidFill>
                  <a:srgbClr val="002060"/>
                </a:solidFill>
                <a:latin typeface="Quicksand Bold"/>
              </a:rPr>
              <a:t> Health fair/senior fair booths or kiosks</a:t>
            </a:r>
          </a:p>
          <a:p>
            <a:pPr marL="1338585" lvl="2" indent="-446195">
              <a:lnSpc>
                <a:spcPts val="4340"/>
              </a:lnSpc>
              <a:buFont typeface="Arial"/>
              <a:buChar char="⚬"/>
            </a:pPr>
            <a:r>
              <a:rPr lang="en-US" sz="3100" dirty="0">
                <a:solidFill>
                  <a:srgbClr val="002060"/>
                </a:solidFill>
                <a:latin typeface="Quicksand Bold"/>
              </a:rPr>
              <a:t>Libraries</a:t>
            </a:r>
          </a:p>
          <a:p>
            <a:pPr marL="669293" lvl="1" indent="-334646">
              <a:lnSpc>
                <a:spcPts val="4340"/>
              </a:lnSpc>
              <a:buFont typeface="Arial"/>
              <a:buChar char="•"/>
            </a:pPr>
            <a:r>
              <a:rPr lang="en-US" sz="3100" dirty="0">
                <a:solidFill>
                  <a:srgbClr val="002060"/>
                </a:solidFill>
                <a:latin typeface="Quicksand"/>
              </a:rPr>
              <a:t>P</a:t>
            </a:r>
            <a:r>
              <a:rPr lang="en-US" sz="3100" dirty="0">
                <a:solidFill>
                  <a:srgbClr val="002060"/>
                </a:solidFill>
                <a:latin typeface="Quicksand Bold"/>
              </a:rPr>
              <a:t>resent prepared information materials  to inform and educate Medicare and Medicaid beneficiaries, their caregivers, and others at meetings and other events.</a:t>
            </a:r>
          </a:p>
          <a:p>
            <a:pPr marL="669293" lvl="1" indent="-334646">
              <a:lnSpc>
                <a:spcPts val="4340"/>
              </a:lnSpc>
              <a:buFont typeface="Arial"/>
              <a:buChar char="•"/>
            </a:pPr>
            <a:r>
              <a:rPr lang="en-US" sz="3100" dirty="0">
                <a:solidFill>
                  <a:srgbClr val="002060"/>
                </a:solidFill>
                <a:latin typeface="Quicksand Bold"/>
              </a:rPr>
              <a:t>Identify other locations that will accept and display SHIP education and information materials.</a:t>
            </a:r>
          </a:p>
          <a:p>
            <a:pPr algn="ctr">
              <a:lnSpc>
                <a:spcPts val="4340"/>
              </a:lnSpc>
            </a:pPr>
            <a:endParaRPr lang="en-US" sz="3100" dirty="0">
              <a:solidFill>
                <a:srgbClr val="FFFFFF"/>
              </a:solidFill>
              <a:latin typeface="Quicksand Bold"/>
            </a:endParaRPr>
          </a:p>
        </p:txBody>
      </p:sp>
      <p:sp>
        <p:nvSpPr>
          <p:cNvPr id="10" name="TextBox 10"/>
          <p:cNvSpPr txBox="1"/>
          <p:nvPr/>
        </p:nvSpPr>
        <p:spPr>
          <a:xfrm>
            <a:off x="2488332" y="255380"/>
            <a:ext cx="12939113" cy="1210298"/>
          </a:xfrm>
          <a:prstGeom prst="rect">
            <a:avLst/>
          </a:prstGeom>
        </p:spPr>
        <p:txBody>
          <a:bodyPr lIns="0" tIns="0" rIns="0" bIns="0" rtlCol="0" anchor="t">
            <a:spAutoFit/>
          </a:bodyPr>
          <a:lstStyle/>
          <a:p>
            <a:pPr algn="ctr">
              <a:lnSpc>
                <a:spcPts val="9940"/>
              </a:lnSpc>
            </a:pPr>
            <a:r>
              <a:rPr lang="en-US" sz="7100" dirty="0">
                <a:solidFill>
                  <a:srgbClr val="075190"/>
                </a:solidFill>
                <a:latin typeface="Quicksand"/>
              </a:rPr>
              <a:t>Information Distributor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726247"/>
            <a:ext cx="16230600" cy="7532053"/>
            <a:chOff x="0" y="0"/>
            <a:chExt cx="4274726" cy="1983751"/>
          </a:xfrm>
        </p:grpSpPr>
        <p:sp>
          <p:nvSpPr>
            <p:cNvPr id="3" name="Freeform 3"/>
            <p:cNvSpPr/>
            <p:nvPr/>
          </p:nvSpPr>
          <p:spPr>
            <a:xfrm>
              <a:off x="0" y="0"/>
              <a:ext cx="4274726" cy="1983751"/>
            </a:xfrm>
            <a:custGeom>
              <a:avLst/>
              <a:gdLst/>
              <a:ahLst/>
              <a:cxnLst/>
              <a:rect l="l" t="t" r="r" b="b"/>
              <a:pathLst>
                <a:path w="4274726" h="1983751">
                  <a:moveTo>
                    <a:pt x="0" y="0"/>
                  </a:moveTo>
                  <a:lnTo>
                    <a:pt x="4274726" y="0"/>
                  </a:lnTo>
                  <a:lnTo>
                    <a:pt x="4274726" y="1983751"/>
                  </a:lnTo>
                  <a:lnTo>
                    <a:pt x="0" y="1983751"/>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013372" y="1028700"/>
            <a:ext cx="8261255" cy="1430253"/>
            <a:chOff x="0" y="0"/>
            <a:chExt cx="2175804" cy="376692"/>
          </a:xfrm>
        </p:grpSpPr>
        <p:sp>
          <p:nvSpPr>
            <p:cNvPr id="6" name="Freeform 6"/>
            <p:cNvSpPr/>
            <p:nvPr/>
          </p:nvSpPr>
          <p:spPr>
            <a:xfrm>
              <a:off x="0" y="0"/>
              <a:ext cx="2175804"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F18C20"/>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AutoShape 8"/>
          <p:cNvSpPr/>
          <p:nvPr/>
        </p:nvSpPr>
        <p:spPr>
          <a:xfrm rot="-5400000">
            <a:off x="-2087707" y="5482749"/>
            <a:ext cx="6834211" cy="0"/>
          </a:xfrm>
          <a:prstGeom prst="line">
            <a:avLst/>
          </a:prstGeom>
          <a:ln w="19050" cap="flat">
            <a:solidFill>
              <a:srgbClr val="F18C20"/>
            </a:solidFill>
            <a:prstDash val="lgDash"/>
            <a:headEnd type="none" w="sm" len="sm"/>
            <a:tailEnd type="none" w="sm" len="sm"/>
          </a:ln>
        </p:spPr>
      </p:sp>
      <p:sp>
        <p:nvSpPr>
          <p:cNvPr id="9" name="AutoShape 9"/>
          <p:cNvSpPr/>
          <p:nvPr/>
        </p:nvSpPr>
        <p:spPr>
          <a:xfrm rot="-5400000">
            <a:off x="13519898" y="5482749"/>
            <a:ext cx="6834211" cy="0"/>
          </a:xfrm>
          <a:prstGeom prst="line">
            <a:avLst/>
          </a:prstGeom>
          <a:ln w="19050" cap="flat">
            <a:solidFill>
              <a:srgbClr val="F18C20"/>
            </a:solidFill>
            <a:prstDash val="lgDash"/>
            <a:headEnd type="none" w="sm" len="sm"/>
            <a:tailEnd type="none" w="sm" len="sm"/>
          </a:ln>
        </p:spPr>
      </p:sp>
      <p:sp>
        <p:nvSpPr>
          <p:cNvPr id="10" name="Freeform 10"/>
          <p:cNvSpPr/>
          <p:nvPr/>
        </p:nvSpPr>
        <p:spPr>
          <a:xfrm>
            <a:off x="15260992" y="715126"/>
            <a:ext cx="2625452" cy="2057400"/>
          </a:xfrm>
          <a:custGeom>
            <a:avLst/>
            <a:gdLst/>
            <a:ahLst/>
            <a:cxnLst/>
            <a:rect l="l" t="t" r="r" b="b"/>
            <a:pathLst>
              <a:path w="2625452" h="2057400">
                <a:moveTo>
                  <a:pt x="0" y="0"/>
                </a:moveTo>
                <a:lnTo>
                  <a:pt x="2625452" y="0"/>
                </a:lnTo>
                <a:lnTo>
                  <a:pt x="2625452"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5707800" y="857250"/>
            <a:ext cx="6850802" cy="1566544"/>
          </a:xfrm>
          <a:prstGeom prst="rect">
            <a:avLst/>
          </a:prstGeom>
        </p:spPr>
        <p:txBody>
          <a:bodyPr lIns="0" tIns="0" rIns="0" bIns="0" rtlCol="0" anchor="t">
            <a:spAutoFit/>
          </a:bodyPr>
          <a:lstStyle/>
          <a:p>
            <a:pPr algn="ctr">
              <a:lnSpc>
                <a:spcPts val="12880"/>
              </a:lnSpc>
            </a:pPr>
            <a:r>
              <a:rPr lang="en-US" sz="9200">
                <a:solidFill>
                  <a:srgbClr val="FFFFFF"/>
                </a:solidFill>
                <a:latin typeface="Paytone One Bold"/>
              </a:rPr>
              <a:t>Exhibitor</a:t>
            </a:r>
          </a:p>
        </p:txBody>
      </p:sp>
      <p:sp>
        <p:nvSpPr>
          <p:cNvPr id="12" name="TextBox 12"/>
          <p:cNvSpPr txBox="1"/>
          <p:nvPr/>
        </p:nvSpPr>
        <p:spPr>
          <a:xfrm>
            <a:off x="1793089" y="2705851"/>
            <a:ext cx="14701822" cy="5886810"/>
          </a:xfrm>
          <a:prstGeom prst="rect">
            <a:avLst/>
          </a:prstGeom>
        </p:spPr>
        <p:txBody>
          <a:bodyPr lIns="0" tIns="0" rIns="0" bIns="0" rtlCol="0" anchor="t">
            <a:spAutoFit/>
          </a:bodyPr>
          <a:lstStyle/>
          <a:p>
            <a:pPr>
              <a:lnSpc>
                <a:spcPts val="5230"/>
              </a:lnSpc>
            </a:pPr>
            <a:r>
              <a:rPr lang="en-US" sz="3735">
                <a:solidFill>
                  <a:srgbClr val="075190"/>
                </a:solidFill>
                <a:latin typeface="Quicksand Bold"/>
              </a:rPr>
              <a:t>Provide general information about the SHIP program and health care at events by: </a:t>
            </a:r>
          </a:p>
          <a:p>
            <a:pPr marL="806561" lvl="1" indent="-403281">
              <a:lnSpc>
                <a:spcPts val="5230"/>
              </a:lnSpc>
              <a:buFont typeface="Arial"/>
              <a:buChar char="•"/>
            </a:pPr>
            <a:r>
              <a:rPr lang="en-US" sz="3735">
                <a:solidFill>
                  <a:srgbClr val="075190"/>
                </a:solidFill>
                <a:latin typeface="Quicksand Bold"/>
              </a:rPr>
              <a:t>Transporting kiosk materials and supplies to events</a:t>
            </a:r>
          </a:p>
          <a:p>
            <a:pPr marL="806561" lvl="1" indent="-403281">
              <a:lnSpc>
                <a:spcPts val="5230"/>
              </a:lnSpc>
              <a:buFont typeface="Arial"/>
              <a:buChar char="•"/>
            </a:pPr>
            <a:r>
              <a:rPr lang="en-US" sz="3735">
                <a:solidFill>
                  <a:srgbClr val="075190"/>
                </a:solidFill>
                <a:latin typeface="Quicksand Bold"/>
              </a:rPr>
              <a:t>Distribting written information about the SHIP program and its services</a:t>
            </a:r>
          </a:p>
          <a:p>
            <a:pPr marL="806561" lvl="1" indent="-403281">
              <a:lnSpc>
                <a:spcPts val="5230"/>
              </a:lnSpc>
              <a:buFont typeface="Arial"/>
              <a:buChar char="•"/>
            </a:pPr>
            <a:r>
              <a:rPr lang="en-US" sz="3735">
                <a:solidFill>
                  <a:srgbClr val="075190"/>
                </a:solidFill>
                <a:latin typeface="Quicksand Bold"/>
              </a:rPr>
              <a:t>Distributing written information about health care benefits</a:t>
            </a:r>
          </a:p>
          <a:p>
            <a:pPr marL="806561" lvl="1" indent="-403281">
              <a:lnSpc>
                <a:spcPts val="5230"/>
              </a:lnSpc>
              <a:buFont typeface="Arial"/>
              <a:buChar char="•"/>
            </a:pPr>
            <a:r>
              <a:rPr lang="en-US" sz="3735">
                <a:solidFill>
                  <a:srgbClr val="075190"/>
                </a:solidFill>
                <a:latin typeface="Quicksand Bold"/>
              </a:rPr>
              <a:t>Answering general questions about the SHIP program and its services</a:t>
            </a:r>
          </a:p>
          <a:p>
            <a:pPr algn="ctr">
              <a:lnSpc>
                <a:spcPts val="5230"/>
              </a:lnSpc>
            </a:pPr>
            <a:endParaRPr lang="en-US" sz="3735">
              <a:solidFill>
                <a:srgbClr val="075190"/>
              </a:solidFill>
              <a:latin typeface="Quicksand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3508" y="2986456"/>
            <a:ext cx="19110882" cy="12543688"/>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21929" y="-495300"/>
            <a:ext cx="17866071" cy="11437321"/>
          </a:xfrm>
          <a:custGeom>
            <a:avLst/>
            <a:gdLst/>
            <a:ahLst/>
            <a:cxnLst/>
            <a:rect l="l" t="t" r="r" b="b"/>
            <a:pathLst>
              <a:path w="17866071" h="10942021">
                <a:moveTo>
                  <a:pt x="0" y="0"/>
                </a:moveTo>
                <a:lnTo>
                  <a:pt x="17866071" y="0"/>
                </a:lnTo>
                <a:lnTo>
                  <a:pt x="17866071" y="10942021"/>
                </a:lnTo>
                <a:lnTo>
                  <a:pt x="0" y="109420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6399431" y="866775"/>
            <a:ext cx="6097369" cy="1557019"/>
          </a:xfrm>
          <a:prstGeom prst="rect">
            <a:avLst/>
          </a:prstGeom>
        </p:spPr>
        <p:txBody>
          <a:bodyPr wrap="square" lIns="0" tIns="0" rIns="0" bIns="0" rtlCol="0" anchor="t">
            <a:spAutoFit/>
          </a:bodyPr>
          <a:lstStyle/>
          <a:p>
            <a:pPr algn="ctr">
              <a:lnSpc>
                <a:spcPts val="12880"/>
              </a:lnSpc>
            </a:pPr>
            <a:r>
              <a:rPr lang="en-US" sz="9200" dirty="0">
                <a:solidFill>
                  <a:srgbClr val="075190"/>
                </a:solidFill>
                <a:latin typeface="Quicksand Bold"/>
              </a:rPr>
              <a:t>Presenter</a:t>
            </a:r>
          </a:p>
        </p:txBody>
      </p:sp>
      <p:sp>
        <p:nvSpPr>
          <p:cNvPr id="6" name="TextBox 5">
            <a:extLst>
              <a:ext uri="{FF2B5EF4-FFF2-40B4-BE49-F238E27FC236}">
                <a16:creationId xmlns:a16="http://schemas.microsoft.com/office/drawing/2014/main" id="{236EFDDA-7A48-81AF-4647-6967B79834D1}"/>
              </a:ext>
            </a:extLst>
          </p:cNvPr>
          <p:cNvSpPr txBox="1"/>
          <p:nvPr/>
        </p:nvSpPr>
        <p:spPr>
          <a:xfrm>
            <a:off x="3185541" y="2286318"/>
            <a:ext cx="6096000" cy="6247864"/>
          </a:xfrm>
          <a:prstGeom prst="rect">
            <a:avLst/>
          </a:prstGeom>
          <a:noFill/>
        </p:spPr>
        <p:txBody>
          <a:bodyPr wrap="square" rtlCol="0">
            <a:spAutoFit/>
          </a:bodyPr>
          <a:lstStyle/>
          <a:p>
            <a:pPr marL="577429" marR="0" lvl="1" indent="-342900" algn="l" defTabSz="914400" rtl="0" eaLnBrk="1" fontAlgn="auto" latinLnBrk="0" hangingPunct="1">
              <a:lnSpc>
                <a:spcPts val="3041"/>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75190"/>
                </a:solidFill>
                <a:effectLst/>
                <a:uLnTx/>
                <a:uFillTx/>
                <a:latin typeface="Quicksand"/>
                <a:ea typeface="+mn-ea"/>
                <a:cs typeface="+mn-cs"/>
              </a:rPr>
              <a:t>SHIP volunteer presenters </a:t>
            </a:r>
            <a:r>
              <a:rPr kumimoji="0" lang="en-US" sz="2800" b="1" i="0" u="none" strike="noStrike" kern="1200" cap="none" spc="0" normalizeH="0" baseline="0" noProof="0" dirty="0">
                <a:ln>
                  <a:noFill/>
                </a:ln>
                <a:solidFill>
                  <a:srgbClr val="075190"/>
                </a:solidFill>
                <a:effectLst/>
                <a:uLnTx/>
                <a:uFillTx/>
                <a:latin typeface="Quicksand"/>
                <a:ea typeface="+mn-ea"/>
                <a:cs typeface="+mn-cs"/>
              </a:rPr>
              <a:t>provide presentations using SHIP-approved materials </a:t>
            </a:r>
            <a:r>
              <a:rPr kumimoji="0" lang="en-US" sz="2800" b="0" i="0" u="none" strike="noStrike" kern="1200" cap="none" spc="0" normalizeH="0" baseline="0" noProof="0" dirty="0">
                <a:ln>
                  <a:noFill/>
                </a:ln>
                <a:solidFill>
                  <a:srgbClr val="075190"/>
                </a:solidFill>
                <a:effectLst/>
                <a:uLnTx/>
                <a:uFillTx/>
                <a:latin typeface="Quicksand"/>
                <a:ea typeface="+mn-ea"/>
                <a:cs typeface="+mn-cs"/>
              </a:rPr>
              <a:t>and scripts to audiences that consist of Medicare beneficiaries, their caregivers, and/or other members of the public who want to gain awareness of the SHIP program and the national effort to educate Medicare beneficiaries. </a:t>
            </a:r>
          </a:p>
          <a:p>
            <a:pPr marL="577429" marR="0" lvl="1" indent="-342900" algn="l" defTabSz="914400" rtl="0" eaLnBrk="1" fontAlgn="auto" latinLnBrk="0" hangingPunct="1">
              <a:lnSpc>
                <a:spcPts val="3041"/>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75190"/>
                </a:solidFill>
                <a:effectLst/>
                <a:uLnTx/>
                <a:uFillTx/>
                <a:latin typeface="Quicksand"/>
                <a:ea typeface="+mn-ea"/>
                <a:cs typeface="+mn-cs"/>
              </a:rPr>
              <a:t>SHIP presentations also include an </a:t>
            </a:r>
            <a:r>
              <a:rPr kumimoji="0" lang="en-US" sz="2800" b="1" i="0" u="none" strike="noStrike" kern="1200" cap="none" spc="0" normalizeH="0" baseline="0" noProof="0" dirty="0">
                <a:ln>
                  <a:noFill/>
                </a:ln>
                <a:solidFill>
                  <a:srgbClr val="075190"/>
                </a:solidFill>
                <a:effectLst/>
                <a:uLnTx/>
                <a:uFillTx/>
                <a:latin typeface="Quicksand"/>
                <a:ea typeface="+mn-ea"/>
                <a:cs typeface="+mn-cs"/>
              </a:rPr>
              <a:t>opportunity for Q &amp; A with the audience </a:t>
            </a:r>
            <a:r>
              <a:rPr kumimoji="0" lang="en-US" sz="2800" b="0" i="0" u="none" strike="noStrike" kern="1200" cap="none" spc="0" normalizeH="0" baseline="0" noProof="0" dirty="0">
                <a:ln>
                  <a:noFill/>
                </a:ln>
                <a:solidFill>
                  <a:srgbClr val="075190"/>
                </a:solidFill>
                <a:effectLst/>
                <a:uLnTx/>
                <a:uFillTx/>
                <a:latin typeface="Quicksand"/>
                <a:ea typeface="+mn-ea"/>
                <a:cs typeface="+mn-cs"/>
              </a:rPr>
              <a:t>about covered topics and information.</a:t>
            </a:r>
          </a:p>
        </p:txBody>
      </p:sp>
      <p:sp>
        <p:nvSpPr>
          <p:cNvPr id="7" name="TextBox 6">
            <a:extLst>
              <a:ext uri="{FF2B5EF4-FFF2-40B4-BE49-F238E27FC236}">
                <a16:creationId xmlns:a16="http://schemas.microsoft.com/office/drawing/2014/main" id="{ACC3B703-6E5F-EF5D-C66F-84700AFBB44D}"/>
              </a:ext>
            </a:extLst>
          </p:cNvPr>
          <p:cNvSpPr txBox="1"/>
          <p:nvPr/>
        </p:nvSpPr>
        <p:spPr>
          <a:xfrm>
            <a:off x="10156740" y="2263250"/>
            <a:ext cx="5392281" cy="6247864"/>
          </a:xfrm>
          <a:prstGeom prst="rect">
            <a:avLst/>
          </a:prstGeom>
          <a:noFill/>
        </p:spPr>
        <p:txBody>
          <a:bodyPr wrap="square" rtlCol="0">
            <a:spAutoFit/>
          </a:bodyPr>
          <a:lstStyle/>
          <a:p>
            <a:pPr marL="234529" marR="0" lvl="1" indent="0" algn="l" defTabSz="914400" rtl="0" eaLnBrk="1" fontAlgn="auto" latinLnBrk="0" hangingPunct="1">
              <a:lnSpc>
                <a:spcPts val="3041"/>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75190"/>
                </a:solidFill>
                <a:effectLst/>
                <a:uLnTx/>
                <a:uFillTx/>
                <a:latin typeface="Quicksand"/>
                <a:ea typeface="+mn-ea"/>
                <a:cs typeface="+mn-cs"/>
              </a:rPr>
              <a:t>These presentations may take place at: </a:t>
            </a:r>
          </a:p>
          <a:p>
            <a:pPr marL="938116" marR="0" lvl="2" indent="-312705" algn="l" defTabSz="914400" rtl="0" eaLnBrk="1" fontAlgn="auto" latinLnBrk="0" hangingPunct="1">
              <a:lnSpc>
                <a:spcPts val="3041"/>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75190"/>
                </a:solidFill>
                <a:effectLst/>
                <a:uLnTx/>
                <a:uFillTx/>
                <a:latin typeface="Quicksand"/>
                <a:ea typeface="+mn-ea"/>
                <a:cs typeface="+mn-cs"/>
              </a:rPr>
              <a:t>Senior centers and community centers</a:t>
            </a:r>
          </a:p>
          <a:p>
            <a:pPr marL="938116" marR="0" lvl="2" indent="-312705" algn="l" defTabSz="914400" rtl="0" eaLnBrk="1" fontAlgn="auto" latinLnBrk="0" hangingPunct="1">
              <a:lnSpc>
                <a:spcPts val="3041"/>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75190"/>
                </a:solidFill>
                <a:effectLst/>
                <a:uLnTx/>
                <a:uFillTx/>
                <a:latin typeface="Quicksand"/>
                <a:ea typeface="+mn-ea"/>
                <a:cs typeface="+mn-cs"/>
              </a:rPr>
              <a:t>Health fairs and senior fairs</a:t>
            </a:r>
          </a:p>
          <a:p>
            <a:pPr marL="938116" marR="0" lvl="2" indent="-312705" algn="l" defTabSz="914400" rtl="0" eaLnBrk="1" fontAlgn="auto" latinLnBrk="0" hangingPunct="1">
              <a:lnSpc>
                <a:spcPts val="3041"/>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75190"/>
                </a:solidFill>
                <a:effectLst/>
                <a:uLnTx/>
                <a:uFillTx/>
                <a:latin typeface="Quicksand"/>
                <a:ea typeface="+mn-ea"/>
                <a:cs typeface="+mn-cs"/>
              </a:rPr>
              <a:t>Medicare education events</a:t>
            </a:r>
          </a:p>
          <a:p>
            <a:pPr marL="938116" marR="0" lvl="2" indent="-312705" algn="l" defTabSz="914400" rtl="0" eaLnBrk="1" fontAlgn="auto" latinLnBrk="0" hangingPunct="1">
              <a:lnSpc>
                <a:spcPts val="3041"/>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75190"/>
                </a:solidFill>
                <a:effectLst/>
                <a:uLnTx/>
                <a:uFillTx/>
                <a:latin typeface="Quicksand"/>
                <a:ea typeface="+mn-ea"/>
                <a:cs typeface="+mn-cs"/>
              </a:rPr>
              <a:t>Meetings of civic or faith-based organizations</a:t>
            </a:r>
          </a:p>
          <a:p>
            <a:pPr marL="938116" marR="0" lvl="2" indent="-312705" algn="l" defTabSz="914400" rtl="0" eaLnBrk="1" fontAlgn="auto" latinLnBrk="0" hangingPunct="1">
              <a:lnSpc>
                <a:spcPts val="3041"/>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75190"/>
                </a:solidFill>
                <a:effectLst/>
                <a:uLnTx/>
                <a:uFillTx/>
                <a:latin typeface="Quicksand"/>
                <a:ea typeface="+mn-ea"/>
                <a:cs typeface="+mn-cs"/>
              </a:rPr>
              <a:t>Meetings of health care providers</a:t>
            </a:r>
          </a:p>
          <a:p>
            <a:pPr marL="938116" marR="0" lvl="2" indent="-312705" algn="l" defTabSz="914400" rtl="0" eaLnBrk="1" fontAlgn="auto" latinLnBrk="0" hangingPunct="1">
              <a:lnSpc>
                <a:spcPts val="3041"/>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75190"/>
                </a:solidFill>
                <a:effectLst/>
                <a:uLnTx/>
                <a:uFillTx/>
                <a:latin typeface="Quicksand"/>
                <a:ea typeface="+mn-ea"/>
                <a:cs typeface="+mn-cs"/>
              </a:rPr>
              <a:t>Meetings of local law enforcement officials</a:t>
            </a:r>
          </a:p>
          <a:p>
            <a:pPr marL="938116" marR="0" lvl="2" indent="-312705" algn="l" defTabSz="914400" rtl="0" eaLnBrk="1" fontAlgn="auto" latinLnBrk="0" hangingPunct="1">
              <a:lnSpc>
                <a:spcPts val="3041"/>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75190"/>
                </a:solidFill>
                <a:effectLst/>
                <a:uLnTx/>
                <a:uFillTx/>
                <a:latin typeface="Quicksand"/>
                <a:ea typeface="+mn-ea"/>
                <a:cs typeface="+mn-cs"/>
              </a:rPr>
              <a:t>Libraries</a:t>
            </a:r>
          </a:p>
          <a:p>
            <a:pPr marL="938116" marR="0" lvl="2" indent="-312705" algn="l" defTabSz="914400" rtl="0" eaLnBrk="1" fontAlgn="auto" latinLnBrk="0" hangingPunct="1">
              <a:lnSpc>
                <a:spcPts val="3041"/>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75190"/>
                </a:solidFill>
                <a:effectLst/>
                <a:uLnTx/>
                <a:uFillTx/>
                <a:latin typeface="Quicksand"/>
                <a:ea typeface="+mn-ea"/>
                <a:cs typeface="+mn-cs"/>
              </a:rPr>
              <a:t>Universities and colleges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738039" y="-1028700"/>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70180" y="0"/>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5176803" y="607545"/>
            <a:ext cx="7198952" cy="1566544"/>
          </a:xfrm>
          <a:prstGeom prst="rect">
            <a:avLst/>
          </a:prstGeom>
        </p:spPr>
        <p:txBody>
          <a:bodyPr lIns="0" tIns="0" rIns="0" bIns="0" rtlCol="0" anchor="t">
            <a:spAutoFit/>
          </a:bodyPr>
          <a:lstStyle/>
          <a:p>
            <a:pPr algn="ctr">
              <a:lnSpc>
                <a:spcPts val="12880"/>
              </a:lnSpc>
            </a:pPr>
            <a:r>
              <a:rPr lang="en-US" sz="9200">
                <a:solidFill>
                  <a:srgbClr val="075190"/>
                </a:solidFill>
                <a:latin typeface="Paytone One"/>
              </a:rPr>
              <a:t>Counselor </a:t>
            </a:r>
          </a:p>
        </p:txBody>
      </p:sp>
      <p:sp>
        <p:nvSpPr>
          <p:cNvPr id="6" name="TextBox 6"/>
          <p:cNvSpPr txBox="1"/>
          <p:nvPr/>
        </p:nvSpPr>
        <p:spPr>
          <a:xfrm>
            <a:off x="1392219" y="3028950"/>
            <a:ext cx="15153521" cy="6344814"/>
          </a:xfrm>
          <a:prstGeom prst="rect">
            <a:avLst/>
          </a:prstGeom>
        </p:spPr>
        <p:txBody>
          <a:bodyPr lIns="0" tIns="0" rIns="0" bIns="0" rtlCol="0" anchor="t">
            <a:spAutoFit/>
          </a:bodyPr>
          <a:lstStyle/>
          <a:p>
            <a:pPr marL="544910" marR="0" lvl="1" indent="-272455" algn="l" defTabSz="914400" rtl="0" eaLnBrk="1" fontAlgn="auto" latinLnBrk="0" hangingPunct="1">
              <a:lnSpc>
                <a:spcPts val="3533"/>
              </a:lnSpc>
              <a:spcBef>
                <a:spcPts val="0"/>
              </a:spcBef>
              <a:spcAft>
                <a:spcPts val="600"/>
              </a:spcAft>
              <a:buClrTx/>
              <a:buSzTx/>
              <a:buFont typeface="Arial"/>
              <a:buChar char="•"/>
              <a:tabLst/>
              <a:defRPr/>
            </a:pPr>
            <a:r>
              <a:rPr kumimoji="0" lang="en-US" sz="2523" b="0" i="0" u="none" strike="noStrike" kern="1200" cap="none" spc="0" normalizeH="0" baseline="0" noProof="0" dirty="0">
                <a:ln>
                  <a:noFill/>
                </a:ln>
                <a:solidFill>
                  <a:srgbClr val="075190"/>
                </a:solidFill>
                <a:effectLst/>
                <a:uLnTx/>
                <a:uFillTx/>
                <a:latin typeface="Canva Sans"/>
                <a:ea typeface="+mn-ea"/>
                <a:cs typeface="+mn-cs"/>
              </a:rPr>
              <a:t>SHIP volunteer counselors: </a:t>
            </a:r>
          </a:p>
          <a:p>
            <a:pPr marL="1002110" marR="0" lvl="2" indent="-272455" algn="l" defTabSz="914400" rtl="0" eaLnBrk="1" fontAlgn="auto" latinLnBrk="0" hangingPunct="1">
              <a:lnSpc>
                <a:spcPts val="3533"/>
              </a:lnSpc>
              <a:spcBef>
                <a:spcPts val="0"/>
              </a:spcBef>
              <a:spcAft>
                <a:spcPts val="600"/>
              </a:spcAft>
              <a:buClrTx/>
              <a:buSzTx/>
              <a:buFont typeface="Arial"/>
              <a:buChar char="•"/>
              <a:tabLst/>
              <a:defRPr/>
            </a:pPr>
            <a:r>
              <a:rPr kumimoji="0" lang="en-US" sz="2523" b="0" i="0" u="none" strike="noStrike" kern="1200" cap="none" spc="0" normalizeH="0" baseline="0" noProof="0" dirty="0">
                <a:ln>
                  <a:noFill/>
                </a:ln>
                <a:solidFill>
                  <a:srgbClr val="075190"/>
                </a:solidFill>
                <a:effectLst/>
                <a:uLnTx/>
                <a:uFillTx/>
                <a:latin typeface="Canva Sans"/>
                <a:ea typeface="+mn-ea"/>
                <a:cs typeface="+mn-cs"/>
              </a:rPr>
              <a:t>discuss individual situations with beneficiaries and/or their caregivers.</a:t>
            </a:r>
          </a:p>
          <a:p>
            <a:pPr marL="1002110" marR="0" lvl="2" indent="-272455" algn="l" defTabSz="914400" rtl="0" eaLnBrk="1" fontAlgn="auto" latinLnBrk="0" hangingPunct="1">
              <a:lnSpc>
                <a:spcPts val="3533"/>
              </a:lnSpc>
              <a:spcBef>
                <a:spcPts val="0"/>
              </a:spcBef>
              <a:spcAft>
                <a:spcPts val="600"/>
              </a:spcAft>
              <a:buClrTx/>
              <a:buSzTx/>
              <a:buFont typeface="Arial"/>
              <a:buChar char="•"/>
              <a:tabLst/>
              <a:defRPr/>
            </a:pPr>
            <a:r>
              <a:rPr kumimoji="0" lang="en-US" sz="2523" b="0" i="0" u="none" strike="noStrike" kern="1200" cap="none" spc="0" normalizeH="0" baseline="0" noProof="0" dirty="0">
                <a:ln>
                  <a:noFill/>
                </a:ln>
                <a:solidFill>
                  <a:srgbClr val="075190"/>
                </a:solidFill>
                <a:effectLst/>
                <a:uLnTx/>
                <a:uFillTx/>
                <a:latin typeface="Canva Sans"/>
                <a:ea typeface="+mn-ea"/>
                <a:cs typeface="+mn-cs"/>
              </a:rPr>
              <a:t>educate beneficiaries about health care and/or enrollment in a Part D Prescription Drug Plan. </a:t>
            </a:r>
          </a:p>
          <a:p>
            <a:pPr marL="1002110" marR="0" lvl="2" indent="-272455" algn="l" defTabSz="914400" rtl="0" eaLnBrk="1" fontAlgn="auto" latinLnBrk="0" hangingPunct="1">
              <a:lnSpc>
                <a:spcPts val="3533"/>
              </a:lnSpc>
              <a:spcBef>
                <a:spcPts val="0"/>
              </a:spcBef>
              <a:spcAft>
                <a:spcPts val="600"/>
              </a:spcAft>
              <a:buClrTx/>
              <a:buSzTx/>
              <a:buFont typeface="Arial"/>
              <a:buChar char="•"/>
              <a:tabLst/>
              <a:defRPr/>
            </a:pPr>
            <a:r>
              <a:rPr kumimoji="0" lang="en-US" sz="2523" b="0" i="0" u="none" strike="noStrike" kern="1200" cap="none" spc="0" normalizeH="0" baseline="0" noProof="0" dirty="0">
                <a:ln>
                  <a:noFill/>
                </a:ln>
                <a:solidFill>
                  <a:srgbClr val="075190"/>
                </a:solidFill>
                <a:effectLst/>
                <a:uLnTx/>
                <a:uFillTx/>
                <a:latin typeface="Canva Sans"/>
                <a:ea typeface="+mn-ea"/>
                <a:cs typeface="+mn-cs"/>
              </a:rPr>
              <a:t>listen carefully to the beneficiary's or caregiver’s account of a situation and determine whether to:</a:t>
            </a:r>
          </a:p>
          <a:p>
            <a:pPr marL="1547021" marR="0" lvl="3" indent="-363274" algn="l" defTabSz="914400" rtl="0" eaLnBrk="1" fontAlgn="auto" latinLnBrk="0" hangingPunct="1">
              <a:lnSpc>
                <a:spcPts val="3533"/>
              </a:lnSpc>
              <a:spcBef>
                <a:spcPts val="0"/>
              </a:spcBef>
              <a:spcAft>
                <a:spcPts val="600"/>
              </a:spcAft>
              <a:buClrTx/>
              <a:buSzTx/>
              <a:buFont typeface="Arial"/>
              <a:buChar char="⚬"/>
              <a:tabLst/>
              <a:defRPr/>
            </a:pPr>
            <a:r>
              <a:rPr kumimoji="0" lang="en-US" sz="2523" b="0" i="0" u="none" strike="noStrike" kern="1200" cap="none" spc="0" normalizeH="0" baseline="0" noProof="0" dirty="0">
                <a:ln>
                  <a:noFill/>
                </a:ln>
                <a:solidFill>
                  <a:srgbClr val="075190"/>
                </a:solidFill>
                <a:effectLst/>
                <a:uLnTx/>
                <a:uFillTx/>
                <a:latin typeface="Canva Sans"/>
                <a:ea typeface="+mn-ea"/>
                <a:cs typeface="+mn-cs"/>
              </a:rPr>
              <a:t>Share information with, or provide an explanation to, the beneficiary or caregiver</a:t>
            </a:r>
          </a:p>
          <a:p>
            <a:pPr marL="1547021" marR="0" lvl="3" indent="-363274" algn="l" defTabSz="914400" rtl="0" eaLnBrk="1" fontAlgn="auto" latinLnBrk="0" hangingPunct="1">
              <a:lnSpc>
                <a:spcPts val="3533"/>
              </a:lnSpc>
              <a:spcBef>
                <a:spcPts val="0"/>
              </a:spcBef>
              <a:spcAft>
                <a:spcPts val="600"/>
              </a:spcAft>
              <a:buClrTx/>
              <a:buSzTx/>
              <a:buFont typeface="Arial"/>
              <a:buChar char="⚬"/>
              <a:tabLst/>
              <a:defRPr/>
            </a:pPr>
            <a:r>
              <a:rPr kumimoji="0" lang="en-US" sz="2523" b="0" i="0" u="none" strike="noStrike" kern="1200" cap="none" spc="0" normalizeH="0" baseline="0" noProof="0" dirty="0">
                <a:ln>
                  <a:noFill/>
                </a:ln>
                <a:solidFill>
                  <a:srgbClr val="075190"/>
                </a:solidFill>
                <a:effectLst/>
                <a:uLnTx/>
                <a:uFillTx/>
                <a:latin typeface="Canva Sans"/>
                <a:ea typeface="+mn-ea"/>
                <a:cs typeface="+mn-cs"/>
              </a:rPr>
              <a:t>Refer the beneficiary or caregiver to a staff person or volunteer who handles complex interactions/benefit specialist or </a:t>
            </a:r>
          </a:p>
          <a:p>
            <a:pPr marL="1547021" marR="0" lvl="3" indent="-363274" algn="l" defTabSz="914400" rtl="0" eaLnBrk="1" fontAlgn="auto" latinLnBrk="0" hangingPunct="1">
              <a:lnSpc>
                <a:spcPts val="3533"/>
              </a:lnSpc>
              <a:spcBef>
                <a:spcPts val="0"/>
              </a:spcBef>
              <a:spcAft>
                <a:spcPts val="600"/>
              </a:spcAft>
              <a:buClrTx/>
              <a:buSzTx/>
              <a:buFont typeface="Arial"/>
              <a:buChar char="⚬"/>
              <a:tabLst/>
              <a:defRPr/>
            </a:pPr>
            <a:r>
              <a:rPr kumimoji="0" lang="en-US" sz="2523" b="0" i="0" u="none" strike="noStrike" kern="1200" cap="none" spc="0" normalizeH="0" baseline="0" noProof="0" dirty="0">
                <a:ln>
                  <a:noFill/>
                </a:ln>
                <a:solidFill>
                  <a:srgbClr val="075190"/>
                </a:solidFill>
                <a:effectLst/>
                <a:uLnTx/>
                <a:uFillTx/>
                <a:latin typeface="Canva Sans"/>
                <a:ea typeface="+mn-ea"/>
                <a:cs typeface="+mn-cs"/>
              </a:rPr>
              <a:t>Refer the beneficiary to another more applicable organization for assistance (such as the SMP, 1-800-Medicare, etc.)</a:t>
            </a:r>
          </a:p>
          <a:p>
            <a:pPr marL="1186855" marR="0" lvl="2" indent="-457200" algn="l" defTabSz="914400" rtl="0" eaLnBrk="1" fontAlgn="auto" latinLnBrk="0" hangingPunct="1">
              <a:lnSpc>
                <a:spcPts val="3533"/>
              </a:lnSpc>
              <a:spcBef>
                <a:spcPts val="0"/>
              </a:spcBef>
              <a:spcAft>
                <a:spcPts val="600"/>
              </a:spcAft>
              <a:buClrTx/>
              <a:buSzTx/>
              <a:buFont typeface="Arial" panose="020B0604020202020204" pitchFamily="34" charset="0"/>
              <a:buChar char="•"/>
              <a:tabLst/>
              <a:defRPr/>
            </a:pPr>
            <a:r>
              <a:rPr kumimoji="0" lang="en-US" sz="2523" b="0" i="0" u="none" strike="noStrike" kern="1200" cap="none" spc="0" normalizeH="0" baseline="0" noProof="0" dirty="0">
                <a:ln>
                  <a:noFill/>
                </a:ln>
                <a:solidFill>
                  <a:srgbClr val="075190"/>
                </a:solidFill>
                <a:effectLst/>
                <a:uLnTx/>
                <a:uFillTx/>
                <a:latin typeface="Canva Sans"/>
                <a:ea typeface="+mn-ea"/>
                <a:cs typeface="+mn-cs"/>
              </a:rPr>
              <a:t>provide their services in person or by telephone and may take place at locations such as your agency, senior centers, Medicare education events, libraries, etc.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B199AE-7D1D-A2F9-9C4D-326C6853CC67}"/>
              </a:ext>
            </a:extLst>
          </p:cNvPr>
          <p:cNvSpPr/>
          <p:nvPr/>
        </p:nvSpPr>
        <p:spPr>
          <a:xfrm>
            <a:off x="1447800" y="4152900"/>
            <a:ext cx="15773400" cy="923330"/>
          </a:xfrm>
          <a:prstGeom prst="rect">
            <a:avLst/>
          </a:prstGeom>
          <a:noFill/>
        </p:spPr>
        <p:txBody>
          <a:bodyPr wrap="square" lIns="91440" tIns="45720" rIns="91440" bIns="45720">
            <a:spAutoFit/>
          </a:bodyPr>
          <a:lstStyle/>
          <a:p>
            <a:pPr algn="ctr"/>
            <a:r>
              <a:rPr lang="en-US" sz="5400" b="0" cap="none" spc="0" dirty="0">
                <a:ln w="0"/>
                <a:solidFill>
                  <a:srgbClr val="002060"/>
                </a:solidFill>
                <a:effectLst>
                  <a:outerShdw blurRad="38100" dist="19050" dir="2700000" algn="tl" rotWithShape="0">
                    <a:schemeClr val="dk1">
                      <a:alpha val="40000"/>
                    </a:schemeClr>
                  </a:outerShdw>
                </a:effectLst>
                <a:hlinkClick r:id="rId2"/>
              </a:rPr>
              <a:t>SHIP Volunteer Recruitment Planning Worksheet </a:t>
            </a:r>
            <a:endParaRPr lang="en-US" sz="5400" b="0" cap="none" spc="0" dirty="0">
              <a:ln w="0"/>
              <a:solidFill>
                <a:srgbClr val="002060"/>
              </a:solidFill>
              <a:effectLst>
                <a:outerShdw blurRad="38100" dist="19050" dir="2700000" algn="tl" rotWithShape="0">
                  <a:schemeClr val="dk1">
                    <a:alpha val="40000"/>
                  </a:scheme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252"/>
            <a:ext cx="12121496" cy="10292252"/>
          </a:xfrm>
          <a:custGeom>
            <a:avLst/>
            <a:gdLst/>
            <a:ahLst/>
            <a:cxnLst/>
            <a:rect l="l" t="t" r="r" b="b"/>
            <a:pathLst>
              <a:path w="12121496" h="10292252">
                <a:moveTo>
                  <a:pt x="0" y="0"/>
                </a:moveTo>
                <a:lnTo>
                  <a:pt x="12121496" y="0"/>
                </a:lnTo>
                <a:lnTo>
                  <a:pt x="12121496" y="10292252"/>
                </a:lnTo>
                <a:lnTo>
                  <a:pt x="0" y="10292252"/>
                </a:lnTo>
                <a:lnTo>
                  <a:pt x="0" y="0"/>
                </a:lnTo>
                <a:close/>
              </a:path>
            </a:pathLst>
          </a:custGeom>
          <a:blipFill>
            <a:blip r:embed="rId2">
              <a:alphaModFix amt="26000"/>
              <a:extLst>
                <a:ext uri="{96DAC541-7B7A-43D3-8B79-37D633B846F1}">
                  <asvg:svgBlip xmlns:asvg="http://schemas.microsoft.com/office/drawing/2016/SVG/main" r:embed="rId3"/>
                </a:ext>
              </a:extLst>
            </a:blip>
            <a:stretch>
              <a:fillRect/>
            </a:stretch>
          </a:blipFill>
        </p:spPr>
      </p:sp>
      <p:sp>
        <p:nvSpPr>
          <p:cNvPr id="3" name="Freeform 3"/>
          <p:cNvSpPr/>
          <p:nvPr/>
        </p:nvSpPr>
        <p:spPr>
          <a:xfrm>
            <a:off x="0" y="133272"/>
            <a:ext cx="2592030" cy="895428"/>
          </a:xfrm>
          <a:custGeom>
            <a:avLst/>
            <a:gdLst/>
            <a:ahLst/>
            <a:cxnLst/>
            <a:rect l="l" t="t" r="r" b="b"/>
            <a:pathLst>
              <a:path w="2592030" h="895428">
                <a:moveTo>
                  <a:pt x="0" y="0"/>
                </a:moveTo>
                <a:lnTo>
                  <a:pt x="2592030" y="0"/>
                </a:lnTo>
                <a:lnTo>
                  <a:pt x="2592030" y="895428"/>
                </a:lnTo>
                <a:lnTo>
                  <a:pt x="0" y="8954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227252" y="0"/>
            <a:ext cx="12121496" cy="10292252"/>
          </a:xfrm>
          <a:custGeom>
            <a:avLst/>
            <a:gdLst/>
            <a:ahLst/>
            <a:cxnLst/>
            <a:rect l="l" t="t" r="r" b="b"/>
            <a:pathLst>
              <a:path w="12121496" h="10292252">
                <a:moveTo>
                  <a:pt x="0" y="0"/>
                </a:moveTo>
                <a:lnTo>
                  <a:pt x="12121496" y="0"/>
                </a:lnTo>
                <a:lnTo>
                  <a:pt x="12121496" y="10292252"/>
                </a:lnTo>
                <a:lnTo>
                  <a:pt x="0" y="10292252"/>
                </a:lnTo>
                <a:lnTo>
                  <a:pt x="0" y="0"/>
                </a:lnTo>
                <a:close/>
              </a:path>
            </a:pathLst>
          </a:custGeom>
          <a:blipFill>
            <a:blip r:embed="rId2">
              <a:alphaModFix amt="26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4132685" y="-1564392"/>
            <a:ext cx="6602765" cy="4858093"/>
          </a:xfrm>
          <a:custGeom>
            <a:avLst/>
            <a:gdLst/>
            <a:ahLst/>
            <a:cxnLst/>
            <a:rect l="l" t="t" r="r" b="b"/>
            <a:pathLst>
              <a:path w="6602765" h="4858093">
                <a:moveTo>
                  <a:pt x="0" y="0"/>
                </a:moveTo>
                <a:lnTo>
                  <a:pt x="6602765" y="0"/>
                </a:lnTo>
                <a:lnTo>
                  <a:pt x="6602765" y="4858092"/>
                </a:lnTo>
                <a:lnTo>
                  <a:pt x="0" y="48580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2743687" y="-38178"/>
            <a:ext cx="11613596" cy="3195319"/>
          </a:xfrm>
          <a:prstGeom prst="rect">
            <a:avLst/>
          </a:prstGeom>
        </p:spPr>
        <p:txBody>
          <a:bodyPr lIns="0" tIns="0" rIns="0" bIns="0" rtlCol="0" anchor="t">
            <a:spAutoFit/>
          </a:bodyPr>
          <a:lstStyle/>
          <a:p>
            <a:pPr algn="ctr">
              <a:lnSpc>
                <a:spcPts val="12880"/>
              </a:lnSpc>
            </a:pPr>
            <a:r>
              <a:rPr lang="en-US" sz="9200" dirty="0">
                <a:solidFill>
                  <a:srgbClr val="075190"/>
                </a:solidFill>
                <a:latin typeface="Paytone One Bold"/>
              </a:rPr>
              <a:t>What is a Medicare Minute? </a:t>
            </a:r>
          </a:p>
        </p:txBody>
      </p:sp>
      <p:grpSp>
        <p:nvGrpSpPr>
          <p:cNvPr id="7" name="Group 7"/>
          <p:cNvGrpSpPr/>
          <p:nvPr/>
        </p:nvGrpSpPr>
        <p:grpSpPr>
          <a:xfrm>
            <a:off x="298229" y="3368824"/>
            <a:ext cx="17691540" cy="5141202"/>
            <a:chOff x="0" y="0"/>
            <a:chExt cx="2884506" cy="783135"/>
          </a:xfrm>
        </p:grpSpPr>
        <p:sp>
          <p:nvSpPr>
            <p:cNvPr id="8" name="Freeform 8"/>
            <p:cNvSpPr/>
            <p:nvPr/>
          </p:nvSpPr>
          <p:spPr>
            <a:xfrm>
              <a:off x="0" y="0"/>
              <a:ext cx="2884506" cy="783135"/>
            </a:xfrm>
            <a:custGeom>
              <a:avLst/>
              <a:gdLst/>
              <a:ahLst/>
              <a:cxnLst/>
              <a:rect l="l" t="t" r="r" b="b"/>
              <a:pathLst>
                <a:path w="2884506" h="783135">
                  <a:moveTo>
                    <a:pt x="203200" y="0"/>
                  </a:moveTo>
                  <a:lnTo>
                    <a:pt x="2884506" y="0"/>
                  </a:lnTo>
                  <a:lnTo>
                    <a:pt x="2681306" y="783135"/>
                  </a:lnTo>
                  <a:lnTo>
                    <a:pt x="0" y="783135"/>
                  </a:lnTo>
                  <a:lnTo>
                    <a:pt x="203200" y="0"/>
                  </a:lnTo>
                  <a:close/>
                </a:path>
              </a:pathLst>
            </a:custGeom>
            <a:solidFill>
              <a:srgbClr val="A4E3FA"/>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667274" y="3739895"/>
            <a:ext cx="14953451" cy="4514056"/>
          </a:xfrm>
          <a:prstGeom prst="rect">
            <a:avLst/>
          </a:prstGeom>
        </p:spPr>
        <p:txBody>
          <a:bodyPr lIns="0" tIns="0" rIns="0" bIns="0" rtlCol="0" anchor="t">
            <a:spAutoFit/>
          </a:bodyPr>
          <a:lstStyle/>
          <a:p>
            <a:pPr marL="871176" lvl="1" indent="-435588">
              <a:lnSpc>
                <a:spcPts val="4115"/>
              </a:lnSpc>
              <a:spcAft>
                <a:spcPts val="600"/>
              </a:spcAft>
              <a:buFont typeface="Arial"/>
              <a:buChar char="•"/>
            </a:pPr>
            <a:r>
              <a:rPr lang="en-US" sz="4035" dirty="0">
                <a:solidFill>
                  <a:srgbClr val="075190"/>
                </a:solidFill>
                <a:latin typeface="Quicksand Bold"/>
              </a:rPr>
              <a:t>Short, engaging presentations on Medicare topics presented by volunteers or staff at local sites, typically monthly </a:t>
            </a:r>
          </a:p>
          <a:p>
            <a:pPr marL="871176" lvl="1" indent="-435588">
              <a:lnSpc>
                <a:spcPts val="4115"/>
              </a:lnSpc>
              <a:spcAft>
                <a:spcPts val="600"/>
              </a:spcAft>
              <a:buFont typeface="Arial"/>
              <a:buChar char="•"/>
            </a:pPr>
            <a:r>
              <a:rPr lang="en-US" sz="4035" dirty="0">
                <a:solidFill>
                  <a:srgbClr val="075190"/>
                </a:solidFill>
                <a:latin typeface="Quicksand Bold"/>
                <a:hlinkClick r:id="rId8"/>
              </a:rPr>
              <a:t>Medicare Minute materials</a:t>
            </a:r>
            <a:r>
              <a:rPr lang="en-US" sz="4035" dirty="0">
                <a:solidFill>
                  <a:srgbClr val="075190"/>
                </a:solidFill>
                <a:latin typeface="Quicksand Bold"/>
              </a:rPr>
              <a:t> are created monthly and are distributed by the SHIP TA Center which include: </a:t>
            </a:r>
          </a:p>
          <a:p>
            <a:pPr marL="1742352" lvl="2" indent="-580784">
              <a:lnSpc>
                <a:spcPts val="4115"/>
              </a:lnSpc>
              <a:spcAft>
                <a:spcPts val="600"/>
              </a:spcAft>
              <a:buFont typeface="Arial"/>
              <a:buChar char="⚬"/>
            </a:pPr>
            <a:r>
              <a:rPr lang="en-US" sz="4035" dirty="0">
                <a:solidFill>
                  <a:srgbClr val="075190"/>
                </a:solidFill>
                <a:latin typeface="Quicksand Bold"/>
              </a:rPr>
              <a:t>Teaching materials</a:t>
            </a:r>
          </a:p>
          <a:p>
            <a:pPr marL="1742352" lvl="2" indent="-580784">
              <a:lnSpc>
                <a:spcPts val="4115"/>
              </a:lnSpc>
              <a:spcAft>
                <a:spcPts val="600"/>
              </a:spcAft>
              <a:buFont typeface="Arial"/>
              <a:buChar char="⚬"/>
            </a:pPr>
            <a:r>
              <a:rPr lang="en-US" sz="4035" dirty="0">
                <a:solidFill>
                  <a:srgbClr val="075190"/>
                </a:solidFill>
                <a:latin typeface="Quicksand Bold"/>
              </a:rPr>
              <a:t>Scripts</a:t>
            </a:r>
          </a:p>
          <a:p>
            <a:pPr marL="1742352" lvl="2" indent="-580784">
              <a:lnSpc>
                <a:spcPts val="4115"/>
              </a:lnSpc>
              <a:spcAft>
                <a:spcPts val="600"/>
              </a:spcAft>
              <a:buFont typeface="Arial"/>
              <a:buChar char="⚬"/>
            </a:pPr>
            <a:r>
              <a:rPr lang="en-US" sz="4035" dirty="0">
                <a:solidFill>
                  <a:srgbClr val="075190"/>
                </a:solidFill>
                <a:latin typeface="Quicksand Bold"/>
              </a:rPr>
              <a:t>Handouts </a:t>
            </a:r>
          </a:p>
        </p:txBody>
      </p:sp>
      <p:sp>
        <p:nvSpPr>
          <p:cNvPr id="11" name="TextBox 11"/>
          <p:cNvSpPr txBox="1"/>
          <p:nvPr/>
        </p:nvSpPr>
        <p:spPr>
          <a:xfrm>
            <a:off x="3885140" y="10883295"/>
            <a:ext cx="9330690" cy="1180465"/>
          </a:xfrm>
          <a:prstGeom prst="rect">
            <a:avLst/>
          </a:prstGeom>
        </p:spPr>
        <p:txBody>
          <a:bodyPr lIns="0" tIns="0" rIns="0" bIns="0" rtlCol="0" anchor="t">
            <a:spAutoFit/>
          </a:bodyPr>
          <a:lstStyle/>
          <a:p>
            <a:pPr algn="ctr">
              <a:lnSpc>
                <a:spcPts val="4759"/>
              </a:lnSpc>
            </a:pPr>
            <a:r>
              <a:rPr lang="en-US" sz="3399" u="sng" dirty="0">
                <a:solidFill>
                  <a:srgbClr val="075190"/>
                </a:solidFill>
                <a:latin typeface="Canva Sans"/>
                <a:hlinkClick r:id="rId8" tooltip="https://portal.shiptacenter.org/Portal/Content/Toolbox/Training/Medicare-Minute.aspx"/>
              </a:rPr>
              <a:t>Medicare Minute | SHIP TA (shiptacenter.org)</a:t>
            </a:r>
          </a:p>
          <a:p>
            <a:pPr algn="ctr">
              <a:lnSpc>
                <a:spcPts val="4759"/>
              </a:lnSpc>
            </a:pPr>
            <a:endParaRPr lang="en-US" sz="3399" u="sng" dirty="0">
              <a:solidFill>
                <a:srgbClr val="075190"/>
              </a:solidFill>
              <a:latin typeface="Canva Sans"/>
              <a:hlinkClick r:id="rId8" tooltip="https://portal.shiptacenter.org/Portal/Content/Toolbox/Training/Medicare-Minute.aspx"/>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27131D-AB1A-EDE6-3399-D01B75D3E40E}"/>
              </a:ext>
            </a:extLst>
          </p:cNvPr>
          <p:cNvSpPr txBox="1"/>
          <p:nvPr/>
        </p:nvSpPr>
        <p:spPr>
          <a:xfrm>
            <a:off x="4572000" y="4076700"/>
            <a:ext cx="10668000" cy="830997"/>
          </a:xfrm>
          <a:prstGeom prst="rect">
            <a:avLst/>
          </a:prstGeom>
          <a:noFill/>
        </p:spPr>
        <p:txBody>
          <a:bodyPr wrap="square" rtlCol="0">
            <a:spAutoFit/>
          </a:bodyPr>
          <a:lstStyle/>
          <a:p>
            <a:r>
              <a:rPr lang="en-US" sz="4800" dirty="0">
                <a:hlinkClick r:id="rId2"/>
              </a:rPr>
              <a:t>How to access Medicare Minutes </a:t>
            </a:r>
            <a:endParaRPr lang="en-US" sz="4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51837"/>
            <a:ext cx="16230600" cy="7806463"/>
            <a:chOff x="0" y="0"/>
            <a:chExt cx="4274726" cy="1955400"/>
          </a:xfrm>
        </p:grpSpPr>
        <p:sp>
          <p:nvSpPr>
            <p:cNvPr id="3" name="Freeform 3"/>
            <p:cNvSpPr/>
            <p:nvPr/>
          </p:nvSpPr>
          <p:spPr>
            <a:xfrm>
              <a:off x="0" y="0"/>
              <a:ext cx="4274726" cy="1955400"/>
            </a:xfrm>
            <a:custGeom>
              <a:avLst/>
              <a:gdLst/>
              <a:ahLst/>
              <a:cxnLst/>
              <a:rect l="l" t="t" r="r" b="b"/>
              <a:pathLst>
                <a:path w="4274726" h="1955400">
                  <a:moveTo>
                    <a:pt x="24327" y="0"/>
                  </a:moveTo>
                  <a:lnTo>
                    <a:pt x="4250399" y="0"/>
                  </a:lnTo>
                  <a:cubicBezTo>
                    <a:pt x="4263834" y="0"/>
                    <a:pt x="4274726" y="10891"/>
                    <a:pt x="4274726" y="24327"/>
                  </a:cubicBezTo>
                  <a:lnTo>
                    <a:pt x="4274726" y="1931073"/>
                  </a:lnTo>
                  <a:cubicBezTo>
                    <a:pt x="4274726" y="1944508"/>
                    <a:pt x="4263834" y="1955400"/>
                    <a:pt x="4250399" y="1955400"/>
                  </a:cubicBezTo>
                  <a:lnTo>
                    <a:pt x="24327" y="1955400"/>
                  </a:lnTo>
                  <a:cubicBezTo>
                    <a:pt x="10891" y="1955400"/>
                    <a:pt x="0" y="1944508"/>
                    <a:pt x="0" y="1931073"/>
                  </a:cubicBezTo>
                  <a:lnTo>
                    <a:pt x="0" y="24327"/>
                  </a:lnTo>
                  <a:cubicBezTo>
                    <a:pt x="0" y="10891"/>
                    <a:pt x="10891" y="0"/>
                    <a:pt x="24327" y="0"/>
                  </a:cubicBez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067879">
            <a:off x="15046306" y="7691060"/>
            <a:ext cx="2484075" cy="3134480"/>
          </a:xfrm>
          <a:custGeom>
            <a:avLst/>
            <a:gdLst/>
            <a:ahLst/>
            <a:cxnLst/>
            <a:rect l="l" t="t" r="r" b="b"/>
            <a:pathLst>
              <a:path w="2484075" h="3134480">
                <a:moveTo>
                  <a:pt x="0" y="0"/>
                </a:moveTo>
                <a:lnTo>
                  <a:pt x="2484075" y="0"/>
                </a:lnTo>
                <a:lnTo>
                  <a:pt x="2484075" y="3134480"/>
                </a:lnTo>
                <a:lnTo>
                  <a:pt x="0" y="3134480"/>
                </a:lnTo>
                <a:lnTo>
                  <a:pt x="0" y="0"/>
                </a:lnTo>
                <a:close/>
              </a:path>
            </a:pathLst>
          </a:custGeom>
          <a:blipFill>
            <a:blip r:embed="rId2"/>
            <a:stretch>
              <a:fillRect/>
            </a:stretch>
          </a:blipFill>
        </p:spPr>
      </p:sp>
      <p:sp>
        <p:nvSpPr>
          <p:cNvPr id="6" name="Freeform 6"/>
          <p:cNvSpPr/>
          <p:nvPr/>
        </p:nvSpPr>
        <p:spPr>
          <a:xfrm rot="-4063775">
            <a:off x="334172" y="2880809"/>
            <a:ext cx="1806132" cy="1934278"/>
          </a:xfrm>
          <a:custGeom>
            <a:avLst/>
            <a:gdLst/>
            <a:ahLst/>
            <a:cxnLst/>
            <a:rect l="l" t="t" r="r" b="b"/>
            <a:pathLst>
              <a:path w="1806132" h="1934278">
                <a:moveTo>
                  <a:pt x="0" y="0"/>
                </a:moveTo>
                <a:lnTo>
                  <a:pt x="1806132" y="0"/>
                </a:lnTo>
                <a:lnTo>
                  <a:pt x="1806132" y="1934278"/>
                </a:lnTo>
                <a:lnTo>
                  <a:pt x="0" y="1934278"/>
                </a:lnTo>
                <a:lnTo>
                  <a:pt x="0" y="0"/>
                </a:lnTo>
                <a:close/>
              </a:path>
            </a:pathLst>
          </a:custGeom>
          <a:blipFill>
            <a:blip r:embed="rId3"/>
            <a:stretch>
              <a:fillRect/>
            </a:stretch>
          </a:blipFill>
        </p:spPr>
      </p:sp>
      <p:sp>
        <p:nvSpPr>
          <p:cNvPr id="7" name="Freeform 7"/>
          <p:cNvSpPr/>
          <p:nvPr/>
        </p:nvSpPr>
        <p:spPr>
          <a:xfrm>
            <a:off x="14253239" y="-1001116"/>
            <a:ext cx="6012122" cy="2029816"/>
          </a:xfrm>
          <a:custGeom>
            <a:avLst/>
            <a:gdLst/>
            <a:ahLst/>
            <a:cxnLst/>
            <a:rect l="l" t="t" r="r" b="b"/>
            <a:pathLst>
              <a:path w="6012122" h="2029816">
                <a:moveTo>
                  <a:pt x="0" y="0"/>
                </a:moveTo>
                <a:lnTo>
                  <a:pt x="6012122" y="0"/>
                </a:lnTo>
                <a:lnTo>
                  <a:pt x="6012122" y="2029816"/>
                </a:lnTo>
                <a:lnTo>
                  <a:pt x="0" y="20298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3802577" y="-2624745"/>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2157271" y="4402228"/>
            <a:ext cx="14131072" cy="4432935"/>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075190"/>
                </a:solidFill>
                <a:latin typeface="Quicksand Bold"/>
              </a:rPr>
              <a:t>Great for your outreach goals of reaching Medicare Beneficiaries</a:t>
            </a:r>
          </a:p>
          <a:p>
            <a:pPr marL="1554480" lvl="2" indent="-518160">
              <a:lnSpc>
                <a:spcPts val="5040"/>
              </a:lnSpc>
              <a:buFont typeface="Arial"/>
              <a:buChar char="⚬"/>
            </a:pPr>
            <a:r>
              <a:rPr lang="en-US" sz="3600">
                <a:solidFill>
                  <a:srgbClr val="075190"/>
                </a:solidFill>
                <a:latin typeface="Quicksand Bold"/>
              </a:rPr>
              <a:t>Group and Media Events for STARS data </a:t>
            </a:r>
          </a:p>
          <a:p>
            <a:pPr marL="777240" lvl="1" indent="-388620">
              <a:lnSpc>
                <a:spcPts val="5040"/>
              </a:lnSpc>
              <a:buFont typeface="Arial"/>
              <a:buChar char="•"/>
            </a:pPr>
            <a:r>
              <a:rPr lang="en-US" sz="3600">
                <a:solidFill>
                  <a:srgbClr val="075190"/>
                </a:solidFill>
                <a:latin typeface="Quicksand Bold"/>
              </a:rPr>
              <a:t>Encourage participants to be advocates in their health care</a:t>
            </a:r>
          </a:p>
          <a:p>
            <a:pPr marL="777240" lvl="1" indent="-388620">
              <a:lnSpc>
                <a:spcPts val="5040"/>
              </a:lnSpc>
              <a:buFont typeface="Arial"/>
              <a:buChar char="•"/>
            </a:pPr>
            <a:r>
              <a:rPr lang="en-US" sz="3600">
                <a:solidFill>
                  <a:srgbClr val="075190"/>
                </a:solidFill>
                <a:latin typeface="Quicksand Bold"/>
              </a:rPr>
              <a:t>Familiarize beneficiaries with your agency </a:t>
            </a:r>
          </a:p>
          <a:p>
            <a:pPr marL="777240" lvl="1" indent="-388620">
              <a:lnSpc>
                <a:spcPts val="5040"/>
              </a:lnSpc>
              <a:buFont typeface="Arial"/>
              <a:buChar char="•"/>
            </a:pPr>
            <a:r>
              <a:rPr lang="en-US" sz="3600">
                <a:solidFill>
                  <a:srgbClr val="075190"/>
                </a:solidFill>
                <a:latin typeface="Quicksand Bold"/>
              </a:rPr>
              <a:t>Become known as the local, unbiased Medicare resource</a:t>
            </a:r>
          </a:p>
          <a:p>
            <a:pPr marL="777240" lvl="1" indent="-388620">
              <a:lnSpc>
                <a:spcPts val="5040"/>
              </a:lnSpc>
              <a:buFont typeface="Arial"/>
              <a:buChar char="•"/>
            </a:pPr>
            <a:r>
              <a:rPr lang="en-US" sz="3600">
                <a:solidFill>
                  <a:srgbClr val="075190"/>
                </a:solidFill>
                <a:latin typeface="Quicksand Bold"/>
              </a:rPr>
              <a:t>Easy to integrate into current programing </a:t>
            </a:r>
          </a:p>
        </p:txBody>
      </p:sp>
      <p:sp>
        <p:nvSpPr>
          <p:cNvPr id="10" name="TextBox 10"/>
          <p:cNvSpPr txBox="1"/>
          <p:nvPr/>
        </p:nvSpPr>
        <p:spPr>
          <a:xfrm>
            <a:off x="454434" y="1621472"/>
            <a:ext cx="17379132" cy="1943722"/>
          </a:xfrm>
          <a:prstGeom prst="rect">
            <a:avLst/>
          </a:prstGeom>
        </p:spPr>
        <p:txBody>
          <a:bodyPr lIns="0" tIns="0" rIns="0" bIns="0" rtlCol="0" anchor="t">
            <a:spAutoFit/>
          </a:bodyPr>
          <a:lstStyle/>
          <a:p>
            <a:pPr algn="ctr">
              <a:lnSpc>
                <a:spcPts val="7840"/>
              </a:lnSpc>
            </a:pPr>
            <a:r>
              <a:rPr lang="en-US" sz="5600" dirty="0">
                <a:solidFill>
                  <a:srgbClr val="075190"/>
                </a:solidFill>
                <a:latin typeface="Paytone One"/>
              </a:rPr>
              <a:t>Why should I offer Medicare Minute in my community?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2" name="Freeform 2"/>
          <p:cNvSpPr/>
          <p:nvPr/>
        </p:nvSpPr>
        <p:spPr>
          <a:xfrm>
            <a:off x="-1173855" y="-2556703"/>
            <a:ext cx="19461855" cy="7890897"/>
          </a:xfrm>
          <a:custGeom>
            <a:avLst/>
            <a:gdLst/>
            <a:ahLst/>
            <a:cxnLst/>
            <a:rect l="l" t="t" r="r" b="b"/>
            <a:pathLst>
              <a:path w="19461855" h="7890897">
                <a:moveTo>
                  <a:pt x="0" y="0"/>
                </a:moveTo>
                <a:lnTo>
                  <a:pt x="19461855" y="0"/>
                </a:lnTo>
                <a:lnTo>
                  <a:pt x="19461855" y="7890897"/>
                </a:lnTo>
                <a:lnTo>
                  <a:pt x="0" y="7890897"/>
                </a:lnTo>
                <a:lnTo>
                  <a:pt x="0" y="0"/>
                </a:lnTo>
                <a:close/>
              </a:path>
            </a:pathLst>
          </a:custGeom>
          <a:blipFill>
            <a:blip r:embed="rId2">
              <a:alphaModFix amt="42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134795" y="3600450"/>
            <a:ext cx="13883443" cy="5549244"/>
            <a:chOff x="0" y="0"/>
            <a:chExt cx="3656545" cy="1461529"/>
          </a:xfrm>
        </p:grpSpPr>
        <p:sp>
          <p:nvSpPr>
            <p:cNvPr id="4" name="Freeform 4"/>
            <p:cNvSpPr/>
            <p:nvPr/>
          </p:nvSpPr>
          <p:spPr>
            <a:xfrm>
              <a:off x="0" y="0"/>
              <a:ext cx="3656545" cy="1461529"/>
            </a:xfrm>
            <a:custGeom>
              <a:avLst/>
              <a:gdLst/>
              <a:ahLst/>
              <a:cxnLst/>
              <a:rect l="l" t="t" r="r" b="b"/>
              <a:pathLst>
                <a:path w="3656545" h="1461529">
                  <a:moveTo>
                    <a:pt x="0" y="0"/>
                  </a:moveTo>
                  <a:lnTo>
                    <a:pt x="3656545" y="0"/>
                  </a:lnTo>
                  <a:lnTo>
                    <a:pt x="3656545" y="1461529"/>
                  </a:lnTo>
                  <a:lnTo>
                    <a:pt x="0" y="1461529"/>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83808" y="453518"/>
            <a:ext cx="17720383" cy="2752081"/>
          </a:xfrm>
          <a:prstGeom prst="rect">
            <a:avLst/>
          </a:prstGeom>
        </p:spPr>
        <p:txBody>
          <a:bodyPr lIns="0" tIns="0" rIns="0" bIns="0" rtlCol="0" anchor="t">
            <a:spAutoFit/>
          </a:bodyPr>
          <a:lstStyle/>
          <a:p>
            <a:pPr algn="ctr">
              <a:lnSpc>
                <a:spcPts val="11060"/>
              </a:lnSpc>
            </a:pPr>
            <a:r>
              <a:rPr lang="en-US" sz="7900" dirty="0">
                <a:solidFill>
                  <a:srgbClr val="075190"/>
                </a:solidFill>
                <a:latin typeface="Paytone One Bold"/>
              </a:rPr>
              <a:t>How can Medicare Minute assist in Outreach in my community?</a:t>
            </a:r>
          </a:p>
        </p:txBody>
      </p:sp>
      <p:sp>
        <p:nvSpPr>
          <p:cNvPr id="7" name="TextBox 7"/>
          <p:cNvSpPr txBox="1"/>
          <p:nvPr/>
        </p:nvSpPr>
        <p:spPr>
          <a:xfrm>
            <a:off x="2522825" y="4100830"/>
            <a:ext cx="12938676" cy="3993786"/>
          </a:xfrm>
          <a:prstGeom prst="rect">
            <a:avLst/>
          </a:prstGeom>
        </p:spPr>
        <p:txBody>
          <a:bodyPr lIns="0" tIns="0" rIns="0" bIns="0" rtlCol="0" anchor="t">
            <a:spAutoFit/>
          </a:bodyPr>
          <a:lstStyle/>
          <a:p>
            <a:pPr marL="690872" lvl="1" indent="-345436">
              <a:lnSpc>
                <a:spcPts val="4479"/>
              </a:lnSpc>
              <a:buFont typeface="Arial"/>
              <a:buChar char="•"/>
            </a:pPr>
            <a:r>
              <a:rPr lang="en-US" sz="3199" dirty="0">
                <a:solidFill>
                  <a:srgbClr val="075190"/>
                </a:solidFill>
                <a:latin typeface="Quicksand"/>
              </a:rPr>
              <a:t>Flexible - It's easy to incorporate into local activities. Only takes 10-15 minutes and only once a month</a:t>
            </a:r>
          </a:p>
          <a:p>
            <a:pPr marL="690872" lvl="1" indent="-345436">
              <a:lnSpc>
                <a:spcPts val="4479"/>
              </a:lnSpc>
              <a:buFont typeface="Arial"/>
              <a:buChar char="•"/>
            </a:pPr>
            <a:r>
              <a:rPr lang="en-US" sz="3199" dirty="0">
                <a:solidFill>
                  <a:srgbClr val="075190"/>
                </a:solidFill>
                <a:latin typeface="Quicksand"/>
              </a:rPr>
              <a:t>Topics can be combined to make longer presentations</a:t>
            </a:r>
          </a:p>
          <a:p>
            <a:pPr marL="690879" lvl="1" indent="-345439">
              <a:lnSpc>
                <a:spcPts val="4479"/>
              </a:lnSpc>
              <a:buFont typeface="Arial"/>
              <a:buChar char="•"/>
            </a:pPr>
            <a:r>
              <a:rPr lang="en-US" sz="3199" dirty="0">
                <a:solidFill>
                  <a:srgbClr val="075190"/>
                </a:solidFill>
                <a:latin typeface="Quicksand"/>
              </a:rPr>
              <a:t>Many sites looking for consistent, accurate, and easy to understand information for Medicare beneficiaries</a:t>
            </a:r>
          </a:p>
          <a:p>
            <a:pPr marL="690872" lvl="1" indent="-345436">
              <a:lnSpc>
                <a:spcPts val="4479"/>
              </a:lnSpc>
              <a:buFont typeface="Arial"/>
              <a:buChar char="•"/>
            </a:pPr>
            <a:r>
              <a:rPr lang="en-US" sz="3199" dirty="0">
                <a:solidFill>
                  <a:srgbClr val="075190"/>
                </a:solidFill>
                <a:latin typeface="Quicksand"/>
              </a:rPr>
              <a:t>Provide education and resources during Medicare Open Enrollment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7443" y="3009900"/>
            <a:ext cx="13651210" cy="6158557"/>
          </a:xfrm>
          <a:custGeom>
            <a:avLst/>
            <a:gdLst/>
            <a:ahLst/>
            <a:cxnLst/>
            <a:rect l="l" t="t" r="r" b="b"/>
            <a:pathLst>
              <a:path w="13651210" h="6158557">
                <a:moveTo>
                  <a:pt x="0" y="0"/>
                </a:moveTo>
                <a:lnTo>
                  <a:pt x="13651210" y="0"/>
                </a:lnTo>
                <a:lnTo>
                  <a:pt x="13651210" y="6158557"/>
                </a:lnTo>
                <a:lnTo>
                  <a:pt x="0" y="61585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601868" y="3848100"/>
            <a:ext cx="3202063" cy="4114800"/>
          </a:xfrm>
          <a:custGeom>
            <a:avLst/>
            <a:gdLst/>
            <a:ahLst/>
            <a:cxnLst/>
            <a:rect l="l" t="t" r="r" b="b"/>
            <a:pathLst>
              <a:path w="3202063" h="4114800">
                <a:moveTo>
                  <a:pt x="0" y="0"/>
                </a:moveTo>
                <a:lnTo>
                  <a:pt x="3202063" y="0"/>
                </a:lnTo>
                <a:lnTo>
                  <a:pt x="320206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631074" y="88120"/>
            <a:ext cx="15025851" cy="3036566"/>
          </a:xfrm>
          <a:prstGeom prst="rect">
            <a:avLst/>
          </a:prstGeom>
        </p:spPr>
        <p:txBody>
          <a:bodyPr lIns="0" tIns="0" rIns="0" bIns="0" rtlCol="0" anchor="t">
            <a:spAutoFit/>
          </a:bodyPr>
          <a:lstStyle/>
          <a:p>
            <a:pPr algn="ctr">
              <a:lnSpc>
                <a:spcPts val="12180"/>
              </a:lnSpc>
            </a:pPr>
            <a:r>
              <a:rPr lang="en-US" sz="8700" dirty="0">
                <a:solidFill>
                  <a:srgbClr val="075190"/>
                </a:solidFill>
                <a:latin typeface="Paytone One Bold"/>
              </a:rPr>
              <a:t>Where to present Medicare Minute </a:t>
            </a:r>
          </a:p>
        </p:txBody>
      </p:sp>
      <p:sp>
        <p:nvSpPr>
          <p:cNvPr id="5" name="TextBox 5"/>
          <p:cNvSpPr txBox="1"/>
          <p:nvPr/>
        </p:nvSpPr>
        <p:spPr>
          <a:xfrm>
            <a:off x="990600" y="3651699"/>
            <a:ext cx="12343801" cy="4874958"/>
          </a:xfrm>
          <a:prstGeom prst="rect">
            <a:avLst/>
          </a:prstGeom>
        </p:spPr>
        <p:txBody>
          <a:bodyPr lIns="0" tIns="0" rIns="0" bIns="0" rtlCol="0" anchor="t">
            <a:spAutoFit/>
          </a:bodyPr>
          <a:lstStyle/>
          <a:p>
            <a:pPr marL="663358" lvl="1" indent="-331679">
              <a:lnSpc>
                <a:spcPts val="4301"/>
              </a:lnSpc>
              <a:buFont typeface="Arial"/>
              <a:buChar char="•"/>
            </a:pPr>
            <a:r>
              <a:rPr lang="en-US" sz="3072" dirty="0">
                <a:solidFill>
                  <a:srgbClr val="075190"/>
                </a:solidFill>
                <a:latin typeface="Quicksand Bold"/>
              </a:rPr>
              <a:t>Libraries</a:t>
            </a:r>
          </a:p>
          <a:p>
            <a:pPr marL="663358" lvl="1" indent="-331679">
              <a:lnSpc>
                <a:spcPts val="4301"/>
              </a:lnSpc>
              <a:buFont typeface="Arial"/>
              <a:buChar char="•"/>
            </a:pPr>
            <a:r>
              <a:rPr lang="en-US" sz="3072" dirty="0">
                <a:solidFill>
                  <a:srgbClr val="075190"/>
                </a:solidFill>
                <a:latin typeface="Quicksand Bold"/>
              </a:rPr>
              <a:t>Senior Centers</a:t>
            </a:r>
          </a:p>
          <a:p>
            <a:pPr marL="663358" lvl="1" indent="-331679">
              <a:lnSpc>
                <a:spcPts val="4301"/>
              </a:lnSpc>
              <a:buFont typeface="Arial"/>
              <a:buChar char="•"/>
            </a:pPr>
            <a:r>
              <a:rPr lang="en-US" sz="3072" dirty="0">
                <a:solidFill>
                  <a:srgbClr val="075190"/>
                </a:solidFill>
                <a:latin typeface="Quicksand Bold"/>
              </a:rPr>
              <a:t>Congregate meal sites</a:t>
            </a:r>
          </a:p>
          <a:p>
            <a:pPr marL="663358" lvl="1" indent="-331679">
              <a:lnSpc>
                <a:spcPts val="4301"/>
              </a:lnSpc>
              <a:buFont typeface="Arial"/>
              <a:buChar char="•"/>
            </a:pPr>
            <a:r>
              <a:rPr lang="en-US" sz="3072" dirty="0">
                <a:solidFill>
                  <a:srgbClr val="075190"/>
                </a:solidFill>
                <a:latin typeface="Quicksand Bold"/>
              </a:rPr>
              <a:t>Senor Residences</a:t>
            </a:r>
          </a:p>
          <a:p>
            <a:pPr marL="663358" lvl="1" indent="-331679">
              <a:lnSpc>
                <a:spcPts val="4301"/>
              </a:lnSpc>
              <a:buFont typeface="Arial"/>
              <a:buChar char="•"/>
            </a:pPr>
            <a:r>
              <a:rPr lang="en-US" sz="3072" dirty="0">
                <a:solidFill>
                  <a:srgbClr val="075190"/>
                </a:solidFill>
                <a:latin typeface="Quicksand Bold"/>
              </a:rPr>
              <a:t>Retiree Groups </a:t>
            </a:r>
          </a:p>
          <a:p>
            <a:pPr marL="663358" lvl="1" indent="-331679">
              <a:lnSpc>
                <a:spcPts val="4301"/>
              </a:lnSpc>
              <a:buFont typeface="Arial"/>
              <a:buChar char="•"/>
            </a:pPr>
            <a:r>
              <a:rPr lang="en-US" sz="3072" dirty="0">
                <a:solidFill>
                  <a:srgbClr val="075190"/>
                </a:solidFill>
                <a:latin typeface="Quicksand Bold"/>
              </a:rPr>
              <a:t>Card Clubs</a:t>
            </a:r>
          </a:p>
          <a:p>
            <a:pPr marL="663358" lvl="1" indent="-331679">
              <a:lnSpc>
                <a:spcPts val="4301"/>
              </a:lnSpc>
              <a:buFont typeface="Arial"/>
              <a:buChar char="•"/>
            </a:pPr>
            <a:r>
              <a:rPr lang="en-US" sz="3072" dirty="0">
                <a:solidFill>
                  <a:srgbClr val="075190"/>
                </a:solidFill>
                <a:latin typeface="Quicksand Bold"/>
              </a:rPr>
              <a:t>Service Organizations </a:t>
            </a:r>
          </a:p>
          <a:p>
            <a:pPr marL="663358" lvl="1" indent="-331679">
              <a:lnSpc>
                <a:spcPts val="4301"/>
              </a:lnSpc>
              <a:buFont typeface="Arial"/>
              <a:buChar char="•"/>
            </a:pPr>
            <a:r>
              <a:rPr lang="en-US" sz="3072" dirty="0">
                <a:solidFill>
                  <a:srgbClr val="075190"/>
                </a:solidFill>
                <a:latin typeface="Quicksand Bold"/>
              </a:rPr>
              <a:t>Faith based institutions</a:t>
            </a:r>
          </a:p>
          <a:p>
            <a:pPr marL="663358" lvl="1" indent="-331679">
              <a:lnSpc>
                <a:spcPts val="4301"/>
              </a:lnSpc>
              <a:buFont typeface="Arial"/>
              <a:buChar char="•"/>
            </a:pPr>
            <a:r>
              <a:rPr lang="en-US" sz="3072" dirty="0">
                <a:solidFill>
                  <a:srgbClr val="075190"/>
                </a:solidFill>
                <a:latin typeface="Quicksand Bold"/>
              </a:rPr>
              <a:t>Aging and Disability Resource Centers (ADRCs) or Aging Units </a:t>
            </a:r>
          </a:p>
        </p:txBody>
      </p:sp>
      <p:sp>
        <p:nvSpPr>
          <p:cNvPr id="6" name="TextBox 6"/>
          <p:cNvSpPr txBox="1"/>
          <p:nvPr/>
        </p:nvSpPr>
        <p:spPr>
          <a:xfrm>
            <a:off x="14982892" y="5437837"/>
            <a:ext cx="2459893" cy="1897186"/>
          </a:xfrm>
          <a:prstGeom prst="rect">
            <a:avLst/>
          </a:prstGeom>
        </p:spPr>
        <p:txBody>
          <a:bodyPr lIns="0" tIns="0" rIns="0" bIns="0" rtlCol="0" anchor="t">
            <a:spAutoFit/>
          </a:bodyPr>
          <a:lstStyle/>
          <a:p>
            <a:pPr>
              <a:lnSpc>
                <a:spcPts val="3055"/>
              </a:lnSpc>
            </a:pPr>
            <a:r>
              <a:rPr lang="en-US" sz="2182" u="sng">
                <a:solidFill>
                  <a:srgbClr val="075190"/>
                </a:solidFill>
                <a:latin typeface="Quicksand Bold"/>
                <a:hlinkClick r:id="rId6" tooltip="https://portal.shiptacenter.org/Handler.ashx?Item_ID=A09A1F84-59D8-4792-84D4-E5A528E8F8A7"/>
              </a:rPr>
              <a:t>Letter to Potential Presentation Sites (shiptacenter.org)</a:t>
            </a:r>
          </a:p>
          <a:p>
            <a:pPr>
              <a:lnSpc>
                <a:spcPts val="3055"/>
              </a:lnSpc>
            </a:pPr>
            <a:endParaRPr lang="en-US" sz="2182" u="sng">
              <a:solidFill>
                <a:srgbClr val="075190"/>
              </a:solidFill>
              <a:latin typeface="Quicksand Bold"/>
              <a:hlinkClick r:id="rId6" tooltip="https://portal.shiptacenter.org/Handler.ashx?Item_ID=A09A1F84-59D8-4792-84D4-E5A528E8F8A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5621000" y="273465"/>
            <a:ext cx="2084357" cy="1440101"/>
          </a:xfrm>
          <a:custGeom>
            <a:avLst/>
            <a:gdLst/>
            <a:ahLst/>
            <a:cxnLst/>
            <a:rect l="l" t="t" r="r" b="b"/>
            <a:pathLst>
              <a:path w="2084357" h="1440101">
                <a:moveTo>
                  <a:pt x="0" y="0"/>
                </a:moveTo>
                <a:lnTo>
                  <a:pt x="2084356" y="0"/>
                </a:lnTo>
                <a:lnTo>
                  <a:pt x="2084356" y="1440100"/>
                </a:lnTo>
                <a:lnTo>
                  <a:pt x="0" y="1440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52400" y="159120"/>
            <a:ext cx="33528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5544524" y="-99694"/>
            <a:ext cx="7198952" cy="3185794"/>
          </a:xfrm>
          <a:prstGeom prst="rect">
            <a:avLst/>
          </a:prstGeom>
        </p:spPr>
        <p:txBody>
          <a:bodyPr lIns="0" tIns="0" rIns="0" bIns="0" rtlCol="0" anchor="t">
            <a:spAutoFit/>
          </a:bodyPr>
          <a:lstStyle/>
          <a:p>
            <a:pPr algn="ctr">
              <a:lnSpc>
                <a:spcPts val="12880"/>
              </a:lnSpc>
            </a:pPr>
            <a:r>
              <a:rPr lang="en-US" sz="9200" dirty="0">
                <a:solidFill>
                  <a:srgbClr val="075190"/>
                </a:solidFill>
                <a:latin typeface="Quicksand"/>
              </a:rPr>
              <a:t>Presented by: </a:t>
            </a:r>
          </a:p>
        </p:txBody>
      </p:sp>
      <p:sp>
        <p:nvSpPr>
          <p:cNvPr id="7" name="TextBox 7"/>
          <p:cNvSpPr txBox="1"/>
          <p:nvPr/>
        </p:nvSpPr>
        <p:spPr>
          <a:xfrm>
            <a:off x="231868" y="5836143"/>
            <a:ext cx="10625312" cy="2815194"/>
          </a:xfrm>
          <a:prstGeom prst="rect">
            <a:avLst/>
          </a:prstGeom>
        </p:spPr>
        <p:txBody>
          <a:bodyPr lIns="0" tIns="0" rIns="0" bIns="0" rtlCol="0" anchor="t">
            <a:spAutoFit/>
          </a:bodyPr>
          <a:lstStyle/>
          <a:p>
            <a:pPr algn="ctr">
              <a:lnSpc>
                <a:spcPts val="5554"/>
              </a:lnSpc>
            </a:pPr>
            <a:r>
              <a:rPr lang="en-US" sz="3967" dirty="0">
                <a:solidFill>
                  <a:srgbClr val="075190"/>
                </a:solidFill>
                <a:latin typeface="Quicksand Bold"/>
              </a:rPr>
              <a:t>Sam Margelofsky, </a:t>
            </a:r>
          </a:p>
          <a:p>
            <a:pPr algn="ctr">
              <a:lnSpc>
                <a:spcPts val="5554"/>
              </a:lnSpc>
            </a:pPr>
            <a:r>
              <a:rPr lang="en-US" sz="3967" dirty="0">
                <a:solidFill>
                  <a:srgbClr val="075190"/>
                </a:solidFill>
                <a:latin typeface="Quicksand Bold"/>
              </a:rPr>
              <a:t>state volunteer </a:t>
            </a:r>
          </a:p>
          <a:p>
            <a:pPr algn="ctr">
              <a:lnSpc>
                <a:spcPts val="5554"/>
              </a:lnSpc>
            </a:pPr>
            <a:r>
              <a:rPr lang="en-US" sz="3967" dirty="0">
                <a:solidFill>
                  <a:srgbClr val="075190"/>
                </a:solidFill>
                <a:latin typeface="Quicksand Bold"/>
              </a:rPr>
              <a:t>program coordinator </a:t>
            </a:r>
          </a:p>
          <a:p>
            <a:pPr algn="ctr">
              <a:lnSpc>
                <a:spcPts val="5554"/>
              </a:lnSpc>
            </a:pPr>
            <a:r>
              <a:rPr lang="en-US" sz="3967" dirty="0">
                <a:solidFill>
                  <a:srgbClr val="075190"/>
                </a:solidFill>
                <a:latin typeface="Quicksand Bold"/>
                <a:hlinkClick r:id="rId6"/>
              </a:rPr>
              <a:t>samantha.margelofsky@dhs.wisconsin.gov</a:t>
            </a:r>
            <a:r>
              <a:rPr lang="en-US" sz="3967" dirty="0">
                <a:solidFill>
                  <a:srgbClr val="075190"/>
                </a:solidFill>
                <a:latin typeface="Quicksand Bold"/>
              </a:rPr>
              <a:t> </a:t>
            </a:r>
          </a:p>
        </p:txBody>
      </p:sp>
      <p:sp>
        <p:nvSpPr>
          <p:cNvPr id="8" name="TextBox 8"/>
          <p:cNvSpPr txBox="1"/>
          <p:nvPr/>
        </p:nvSpPr>
        <p:spPr>
          <a:xfrm>
            <a:off x="11201400" y="5803520"/>
            <a:ext cx="6272212" cy="2794762"/>
          </a:xfrm>
          <a:prstGeom prst="rect">
            <a:avLst/>
          </a:prstGeom>
        </p:spPr>
        <p:txBody>
          <a:bodyPr lIns="0" tIns="0" rIns="0" bIns="0" rtlCol="0" anchor="t">
            <a:spAutoFit/>
          </a:bodyPr>
          <a:lstStyle/>
          <a:p>
            <a:pPr algn="ctr">
              <a:lnSpc>
                <a:spcPts val="5557"/>
              </a:lnSpc>
            </a:pPr>
            <a:r>
              <a:rPr lang="en-US" sz="3969" dirty="0">
                <a:solidFill>
                  <a:srgbClr val="075190"/>
                </a:solidFill>
                <a:latin typeface="Quicksand Bold"/>
              </a:rPr>
              <a:t>Alyssa Kulpa, GWAAR Medicare outreach coordinator</a:t>
            </a:r>
          </a:p>
          <a:p>
            <a:pPr algn="ctr">
              <a:lnSpc>
                <a:spcPts val="5557"/>
              </a:lnSpc>
            </a:pPr>
            <a:r>
              <a:rPr lang="en-US" sz="3969" dirty="0">
                <a:solidFill>
                  <a:srgbClr val="075190"/>
                </a:solidFill>
                <a:latin typeface="Quicksand Bold"/>
                <a:hlinkClick r:id="rId7"/>
              </a:rPr>
              <a:t>alyssa.kulpa@gwaar.org</a:t>
            </a:r>
            <a:r>
              <a:rPr lang="en-US" sz="3969" dirty="0">
                <a:solidFill>
                  <a:srgbClr val="075190"/>
                </a:solidFill>
                <a:latin typeface="Quicksand Bold"/>
              </a:rPr>
              <a:t> </a:t>
            </a:r>
          </a:p>
        </p:txBody>
      </p:sp>
      <p:pic>
        <p:nvPicPr>
          <p:cNvPr id="10" name="Picture 9" descr="A person taking a selfie&#10;&#10;Description automatically generated">
            <a:extLst>
              <a:ext uri="{FF2B5EF4-FFF2-40B4-BE49-F238E27FC236}">
                <a16:creationId xmlns:a16="http://schemas.microsoft.com/office/drawing/2014/main" id="{36FDDD3C-3D6A-EF5D-C55A-1E4B657A27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13996" y="2048495"/>
            <a:ext cx="2047020" cy="3639147"/>
          </a:xfrm>
          <a:prstGeom prst="rect">
            <a:avLst/>
          </a:prstGeom>
        </p:spPr>
      </p:pic>
      <p:sp>
        <p:nvSpPr>
          <p:cNvPr id="3" name="Freeform 3"/>
          <p:cNvSpPr/>
          <p:nvPr/>
        </p:nvSpPr>
        <p:spPr>
          <a:xfrm>
            <a:off x="13075402" y="1812449"/>
            <a:ext cx="2404704" cy="4020944"/>
          </a:xfrm>
          <a:custGeom>
            <a:avLst/>
            <a:gdLst/>
            <a:ahLst/>
            <a:cxnLst/>
            <a:rect l="l" t="t" r="r" b="b"/>
            <a:pathLst>
              <a:path w="2404705" h="2939083">
                <a:moveTo>
                  <a:pt x="0" y="0"/>
                </a:moveTo>
                <a:lnTo>
                  <a:pt x="2404705" y="0"/>
                </a:lnTo>
                <a:lnTo>
                  <a:pt x="2404705" y="2939084"/>
                </a:lnTo>
                <a:lnTo>
                  <a:pt x="0" y="29390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pic>
        <p:nvPicPr>
          <p:cNvPr id="12" name="Picture 11" descr="A person standing in front of a dinosaur skeleton&#10;&#10;Description automatically generated with medium confidence">
            <a:extLst>
              <a:ext uri="{FF2B5EF4-FFF2-40B4-BE49-F238E27FC236}">
                <a16:creationId xmlns:a16="http://schemas.microsoft.com/office/drawing/2014/main" id="{F997D99C-F50D-97E6-670B-F7D4E8102EE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03295" y="1810792"/>
            <a:ext cx="2378058" cy="3876850"/>
          </a:xfrm>
          <a:prstGeom prst="rect">
            <a:avLst/>
          </a:prstGeom>
        </p:spPr>
      </p:pic>
      <p:sp>
        <p:nvSpPr>
          <p:cNvPr id="2" name="Freeform 2"/>
          <p:cNvSpPr/>
          <p:nvPr/>
        </p:nvSpPr>
        <p:spPr>
          <a:xfrm>
            <a:off x="4158294" y="1748751"/>
            <a:ext cx="2547306" cy="4054769"/>
          </a:xfrm>
          <a:custGeom>
            <a:avLst/>
            <a:gdLst/>
            <a:ahLst/>
            <a:cxnLst/>
            <a:rect l="l" t="t" r="r" b="b"/>
            <a:pathLst>
              <a:path w="2404705" h="2939083">
                <a:moveTo>
                  <a:pt x="0" y="0"/>
                </a:moveTo>
                <a:lnTo>
                  <a:pt x="2404705" y="0"/>
                </a:lnTo>
                <a:lnTo>
                  <a:pt x="2404705" y="2939084"/>
                </a:lnTo>
                <a:lnTo>
                  <a:pt x="0" y="29390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96606">
            <a:off x="12485143" y="-5686488"/>
            <a:ext cx="7299575" cy="10774229"/>
          </a:xfrm>
          <a:custGeom>
            <a:avLst/>
            <a:gdLst/>
            <a:ahLst/>
            <a:cxnLst/>
            <a:rect l="l" t="t" r="r" b="b"/>
            <a:pathLst>
              <a:path w="7299575" h="10774229">
                <a:moveTo>
                  <a:pt x="0" y="0"/>
                </a:moveTo>
                <a:lnTo>
                  <a:pt x="7299576" y="0"/>
                </a:lnTo>
                <a:lnTo>
                  <a:pt x="7299576" y="10774229"/>
                </a:lnTo>
                <a:lnTo>
                  <a:pt x="0" y="10774229"/>
                </a:lnTo>
                <a:lnTo>
                  <a:pt x="0" y="0"/>
                </a:lnTo>
                <a:close/>
              </a:path>
            </a:pathLst>
          </a:custGeom>
          <a:blipFill>
            <a:blip r:embed="rId2">
              <a:alphaModFix amt="43000"/>
              <a:extLst>
                <a:ext uri="{96DAC541-7B7A-43D3-8B79-37D633B846F1}">
                  <asvg:svgBlip xmlns:asvg="http://schemas.microsoft.com/office/drawing/2016/SVG/main" r:embed="rId3"/>
                </a:ext>
              </a:extLst>
            </a:blip>
            <a:stretch>
              <a:fillRect/>
            </a:stretch>
          </a:blipFill>
        </p:spPr>
      </p:sp>
      <p:sp>
        <p:nvSpPr>
          <p:cNvPr id="3" name="Freeform 3"/>
          <p:cNvSpPr/>
          <p:nvPr/>
        </p:nvSpPr>
        <p:spPr>
          <a:xfrm rot="4284660">
            <a:off x="247526" y="3175668"/>
            <a:ext cx="11189148" cy="16515269"/>
          </a:xfrm>
          <a:custGeom>
            <a:avLst/>
            <a:gdLst/>
            <a:ahLst/>
            <a:cxnLst/>
            <a:rect l="l" t="t" r="r" b="b"/>
            <a:pathLst>
              <a:path w="11189148" h="16515269">
                <a:moveTo>
                  <a:pt x="0" y="0"/>
                </a:moveTo>
                <a:lnTo>
                  <a:pt x="11189148" y="0"/>
                </a:lnTo>
                <a:lnTo>
                  <a:pt x="11189148" y="16515269"/>
                </a:lnTo>
                <a:lnTo>
                  <a:pt x="0" y="16515269"/>
                </a:lnTo>
                <a:lnTo>
                  <a:pt x="0" y="0"/>
                </a:lnTo>
                <a:close/>
              </a:path>
            </a:pathLst>
          </a:custGeom>
          <a:blipFill>
            <a:blip r:embed="rId2">
              <a:alphaModFix amt="43000"/>
              <a:extLst>
                <a:ext uri="{96DAC541-7B7A-43D3-8B79-37D633B846F1}">
                  <asvg:svgBlip xmlns:asvg="http://schemas.microsoft.com/office/drawing/2016/SVG/main" r:embed="rId3"/>
                </a:ext>
              </a:extLst>
            </a:blip>
            <a:stretch>
              <a:fillRect/>
            </a:stretch>
          </a:blipFill>
        </p:spPr>
      </p:sp>
      <p:sp>
        <p:nvSpPr>
          <p:cNvPr id="4" name="Freeform 4"/>
          <p:cNvSpPr/>
          <p:nvPr/>
        </p:nvSpPr>
        <p:spPr>
          <a:xfrm>
            <a:off x="3267507" y="2569445"/>
            <a:ext cx="11417200" cy="8220384"/>
          </a:xfrm>
          <a:custGeom>
            <a:avLst/>
            <a:gdLst/>
            <a:ahLst/>
            <a:cxnLst/>
            <a:rect l="l" t="t" r="r" b="b"/>
            <a:pathLst>
              <a:path w="11417200" h="8220384">
                <a:moveTo>
                  <a:pt x="0" y="0"/>
                </a:moveTo>
                <a:lnTo>
                  <a:pt x="11417200" y="0"/>
                </a:lnTo>
                <a:lnTo>
                  <a:pt x="11417200" y="8220384"/>
                </a:lnTo>
                <a:lnTo>
                  <a:pt x="0" y="82203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5" name="TextBox 5"/>
          <p:cNvSpPr txBox="1"/>
          <p:nvPr/>
        </p:nvSpPr>
        <p:spPr>
          <a:xfrm>
            <a:off x="-407065" y="160759"/>
            <a:ext cx="19102129" cy="2458073"/>
          </a:xfrm>
          <a:prstGeom prst="rect">
            <a:avLst/>
          </a:prstGeom>
        </p:spPr>
        <p:txBody>
          <a:bodyPr lIns="0" tIns="0" rIns="0" bIns="0" rtlCol="0" anchor="t">
            <a:spAutoFit/>
          </a:bodyPr>
          <a:lstStyle/>
          <a:p>
            <a:pPr algn="ctr">
              <a:lnSpc>
                <a:spcPts val="9940"/>
              </a:lnSpc>
            </a:pPr>
            <a:r>
              <a:rPr lang="en-US" sz="7100" dirty="0">
                <a:solidFill>
                  <a:srgbClr val="075190"/>
                </a:solidFill>
                <a:latin typeface="Paytone One Bold"/>
              </a:rPr>
              <a:t>How to recruit volunteer presenters for Medicare Minutes</a:t>
            </a:r>
          </a:p>
        </p:txBody>
      </p:sp>
      <p:sp>
        <p:nvSpPr>
          <p:cNvPr id="6" name="TextBox 6"/>
          <p:cNvSpPr txBox="1"/>
          <p:nvPr/>
        </p:nvSpPr>
        <p:spPr>
          <a:xfrm>
            <a:off x="7330226" y="2699514"/>
            <a:ext cx="3215616" cy="803233"/>
          </a:xfrm>
          <a:prstGeom prst="rect">
            <a:avLst/>
          </a:prstGeom>
          <a:solidFill>
            <a:srgbClr val="F18C20"/>
          </a:solidFill>
        </p:spPr>
        <p:txBody>
          <a:bodyPr wrap="square" lIns="0" tIns="0" rIns="0" bIns="0" rtlCol="0" anchor="t">
            <a:spAutoFit/>
          </a:bodyPr>
          <a:lstStyle/>
          <a:p>
            <a:pPr algn="ctr">
              <a:lnSpc>
                <a:spcPts val="6612"/>
              </a:lnSpc>
            </a:pPr>
            <a:r>
              <a:rPr lang="en-US" sz="5400" dirty="0">
                <a:solidFill>
                  <a:srgbClr val="075190"/>
                </a:solidFill>
                <a:latin typeface="Paytone One Bold"/>
              </a:rPr>
              <a:t>Ideas</a:t>
            </a:r>
            <a:r>
              <a:rPr lang="en-US" sz="4800" dirty="0">
                <a:solidFill>
                  <a:srgbClr val="075190"/>
                </a:solidFill>
                <a:latin typeface="Paytone One Bold"/>
              </a:rPr>
              <a:t>: </a:t>
            </a:r>
          </a:p>
        </p:txBody>
      </p:sp>
      <p:sp>
        <p:nvSpPr>
          <p:cNvPr id="7" name="TextBox 7"/>
          <p:cNvSpPr txBox="1"/>
          <p:nvPr/>
        </p:nvSpPr>
        <p:spPr>
          <a:xfrm>
            <a:off x="3907429" y="3783773"/>
            <a:ext cx="10061210" cy="6234143"/>
          </a:xfrm>
          <a:prstGeom prst="rect">
            <a:avLst/>
          </a:prstGeom>
        </p:spPr>
        <p:txBody>
          <a:bodyPr lIns="0" tIns="0" rIns="0" bIns="0" rtlCol="0" anchor="t">
            <a:spAutoFit/>
          </a:bodyPr>
          <a:lstStyle/>
          <a:p>
            <a:pPr marL="754012" lvl="1" indent="-377006">
              <a:lnSpc>
                <a:spcPts val="4889"/>
              </a:lnSpc>
              <a:buFont typeface="Arial"/>
              <a:buChar char="•"/>
            </a:pPr>
            <a:r>
              <a:rPr lang="en-US" sz="3492" dirty="0">
                <a:solidFill>
                  <a:srgbClr val="075190"/>
                </a:solidFill>
                <a:latin typeface="Quicksand Bold"/>
              </a:rPr>
              <a:t>Bring recruitment flyers to current Medicare Minute presentations; end presentations with an ask for volunteers </a:t>
            </a:r>
          </a:p>
          <a:p>
            <a:pPr marL="754012" lvl="1" indent="-377006">
              <a:lnSpc>
                <a:spcPts val="4889"/>
              </a:lnSpc>
              <a:buFont typeface="Arial"/>
              <a:buChar char="•"/>
            </a:pPr>
            <a:r>
              <a:rPr lang="en-US" sz="3492" dirty="0">
                <a:solidFill>
                  <a:srgbClr val="075190"/>
                </a:solidFill>
                <a:latin typeface="Quicksand Bold"/>
              </a:rPr>
              <a:t>Promote the Medicare Minute at local events</a:t>
            </a:r>
          </a:p>
          <a:p>
            <a:pPr marL="754012" lvl="1" indent="-377006">
              <a:lnSpc>
                <a:spcPts val="4889"/>
              </a:lnSpc>
              <a:buFont typeface="Arial"/>
              <a:buChar char="•"/>
            </a:pPr>
            <a:r>
              <a:rPr lang="en-US" sz="3492" dirty="0">
                <a:solidFill>
                  <a:srgbClr val="075190"/>
                </a:solidFill>
                <a:latin typeface="Quicksand Bold"/>
              </a:rPr>
              <a:t>Encourage current volunteers to bring potential volunteers to monthly update meetings</a:t>
            </a:r>
          </a:p>
          <a:p>
            <a:pPr marL="754012" lvl="1" indent="-377006">
              <a:lnSpc>
                <a:spcPts val="4889"/>
              </a:lnSpc>
              <a:buFont typeface="Arial"/>
              <a:buChar char="•"/>
            </a:pPr>
            <a:r>
              <a:rPr lang="en-US" sz="3492" dirty="0">
                <a:solidFill>
                  <a:srgbClr val="075190"/>
                </a:solidFill>
                <a:latin typeface="Quicksand Bold"/>
              </a:rPr>
              <a:t>Collaborate with local universities to draw students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726247"/>
            <a:ext cx="16230600" cy="7532053"/>
            <a:chOff x="0" y="0"/>
            <a:chExt cx="4274726" cy="1983751"/>
          </a:xfrm>
        </p:grpSpPr>
        <p:sp>
          <p:nvSpPr>
            <p:cNvPr id="3" name="Freeform 3"/>
            <p:cNvSpPr/>
            <p:nvPr/>
          </p:nvSpPr>
          <p:spPr>
            <a:xfrm>
              <a:off x="0" y="0"/>
              <a:ext cx="4274726" cy="1983751"/>
            </a:xfrm>
            <a:custGeom>
              <a:avLst/>
              <a:gdLst/>
              <a:ahLst/>
              <a:cxnLst/>
              <a:rect l="l" t="t" r="r" b="b"/>
              <a:pathLst>
                <a:path w="4274726" h="1983751">
                  <a:moveTo>
                    <a:pt x="0" y="0"/>
                  </a:moveTo>
                  <a:lnTo>
                    <a:pt x="4274726" y="0"/>
                  </a:lnTo>
                  <a:lnTo>
                    <a:pt x="4274726" y="1983751"/>
                  </a:lnTo>
                  <a:lnTo>
                    <a:pt x="0" y="1983751"/>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737747"/>
            <a:ext cx="17259300" cy="1430253"/>
            <a:chOff x="0" y="0"/>
            <a:chExt cx="4545659" cy="376692"/>
          </a:xfrm>
        </p:grpSpPr>
        <p:sp>
          <p:nvSpPr>
            <p:cNvPr id="6" name="Freeform 6"/>
            <p:cNvSpPr/>
            <p:nvPr/>
          </p:nvSpPr>
          <p:spPr>
            <a:xfrm>
              <a:off x="0" y="0"/>
              <a:ext cx="4545659" cy="376692"/>
            </a:xfrm>
            <a:custGeom>
              <a:avLst/>
              <a:gdLst/>
              <a:ahLst/>
              <a:cxnLst/>
              <a:rect l="l" t="t" r="r" b="b"/>
              <a:pathLst>
                <a:path w="4545659" h="376692">
                  <a:moveTo>
                    <a:pt x="22877" y="0"/>
                  </a:moveTo>
                  <a:lnTo>
                    <a:pt x="4522782" y="0"/>
                  </a:lnTo>
                  <a:cubicBezTo>
                    <a:pt x="4528850" y="0"/>
                    <a:pt x="4534669" y="2410"/>
                    <a:pt x="4538959" y="6700"/>
                  </a:cubicBezTo>
                  <a:cubicBezTo>
                    <a:pt x="4543249" y="10991"/>
                    <a:pt x="4545659" y="16810"/>
                    <a:pt x="4545659" y="22877"/>
                  </a:cubicBezTo>
                  <a:lnTo>
                    <a:pt x="4545659" y="353815"/>
                  </a:lnTo>
                  <a:cubicBezTo>
                    <a:pt x="4545659" y="359883"/>
                    <a:pt x="4543249" y="365701"/>
                    <a:pt x="4538959" y="369992"/>
                  </a:cubicBezTo>
                  <a:cubicBezTo>
                    <a:pt x="4534669" y="374282"/>
                    <a:pt x="4528850" y="376692"/>
                    <a:pt x="4522782" y="376692"/>
                  </a:cubicBezTo>
                  <a:lnTo>
                    <a:pt x="22877" y="376692"/>
                  </a:lnTo>
                  <a:cubicBezTo>
                    <a:pt x="16810" y="376692"/>
                    <a:pt x="10991" y="374282"/>
                    <a:pt x="6700" y="369992"/>
                  </a:cubicBezTo>
                  <a:cubicBezTo>
                    <a:pt x="2410" y="365701"/>
                    <a:pt x="0" y="359883"/>
                    <a:pt x="0" y="353815"/>
                  </a:cubicBezTo>
                  <a:lnTo>
                    <a:pt x="0" y="22877"/>
                  </a:lnTo>
                  <a:cubicBezTo>
                    <a:pt x="0" y="16810"/>
                    <a:pt x="2410" y="10991"/>
                    <a:pt x="6700" y="6700"/>
                  </a:cubicBezTo>
                  <a:cubicBezTo>
                    <a:pt x="10991" y="2410"/>
                    <a:pt x="16810" y="0"/>
                    <a:pt x="22877" y="0"/>
                  </a:cubicBezTo>
                  <a:close/>
                </a:path>
              </a:pathLst>
            </a:custGeom>
            <a:solidFill>
              <a:srgbClr val="F18C20"/>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AutoShape 8"/>
          <p:cNvSpPr/>
          <p:nvPr/>
        </p:nvSpPr>
        <p:spPr>
          <a:xfrm rot="-5400000">
            <a:off x="-2087707" y="5482749"/>
            <a:ext cx="6834211" cy="0"/>
          </a:xfrm>
          <a:prstGeom prst="line">
            <a:avLst/>
          </a:prstGeom>
          <a:ln w="19050" cap="flat">
            <a:solidFill>
              <a:srgbClr val="F18C20"/>
            </a:solidFill>
            <a:prstDash val="lgDash"/>
            <a:headEnd type="none" w="sm" len="sm"/>
            <a:tailEnd type="none" w="sm" len="sm"/>
          </a:ln>
        </p:spPr>
      </p:sp>
      <p:sp>
        <p:nvSpPr>
          <p:cNvPr id="9" name="AutoShape 9"/>
          <p:cNvSpPr/>
          <p:nvPr/>
        </p:nvSpPr>
        <p:spPr>
          <a:xfrm rot="-5400000">
            <a:off x="13519898" y="5482749"/>
            <a:ext cx="6834211" cy="0"/>
          </a:xfrm>
          <a:prstGeom prst="line">
            <a:avLst/>
          </a:prstGeom>
          <a:ln w="19050" cap="flat">
            <a:solidFill>
              <a:srgbClr val="F18C20"/>
            </a:solidFill>
            <a:prstDash val="lgDash"/>
            <a:headEnd type="none" w="sm" len="sm"/>
            <a:tailEnd type="none" w="sm" len="sm"/>
          </a:ln>
        </p:spPr>
      </p:sp>
      <p:sp>
        <p:nvSpPr>
          <p:cNvPr id="10" name="Freeform 10"/>
          <p:cNvSpPr/>
          <p:nvPr/>
        </p:nvSpPr>
        <p:spPr>
          <a:xfrm>
            <a:off x="14856091" y="7880679"/>
            <a:ext cx="2625452" cy="2057400"/>
          </a:xfrm>
          <a:custGeom>
            <a:avLst/>
            <a:gdLst/>
            <a:ahLst/>
            <a:cxnLst/>
            <a:rect l="l" t="t" r="r" b="b"/>
            <a:pathLst>
              <a:path w="2625452" h="2057400">
                <a:moveTo>
                  <a:pt x="0" y="0"/>
                </a:moveTo>
                <a:lnTo>
                  <a:pt x="2625453" y="0"/>
                </a:lnTo>
                <a:lnTo>
                  <a:pt x="2625453"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0" y="923925"/>
            <a:ext cx="19509392" cy="953122"/>
          </a:xfrm>
          <a:prstGeom prst="rect">
            <a:avLst/>
          </a:prstGeom>
        </p:spPr>
        <p:txBody>
          <a:bodyPr lIns="0" tIns="0" rIns="0" bIns="0" rtlCol="0" anchor="t">
            <a:spAutoFit/>
          </a:bodyPr>
          <a:lstStyle/>
          <a:p>
            <a:pPr algn="ctr">
              <a:lnSpc>
                <a:spcPts val="7840"/>
              </a:lnSpc>
            </a:pPr>
            <a:r>
              <a:rPr lang="en-US" sz="5600">
                <a:solidFill>
                  <a:srgbClr val="FFFFFF"/>
                </a:solidFill>
                <a:latin typeface="Paytone One Bold"/>
              </a:rPr>
              <a:t>How to update presenters on new information </a:t>
            </a:r>
          </a:p>
        </p:txBody>
      </p:sp>
      <p:sp>
        <p:nvSpPr>
          <p:cNvPr id="12" name="TextBox 12"/>
          <p:cNvSpPr txBox="1"/>
          <p:nvPr/>
        </p:nvSpPr>
        <p:spPr>
          <a:xfrm>
            <a:off x="1871896" y="2608717"/>
            <a:ext cx="14701822" cy="5245461"/>
          </a:xfrm>
          <a:prstGeom prst="rect">
            <a:avLst/>
          </a:prstGeom>
        </p:spPr>
        <p:txBody>
          <a:bodyPr lIns="0" tIns="0" rIns="0" bIns="0" rtlCol="0" anchor="t">
            <a:spAutoFit/>
          </a:bodyPr>
          <a:lstStyle/>
          <a:p>
            <a:pPr marL="457255" lvl="1">
              <a:lnSpc>
                <a:spcPts val="5930"/>
              </a:lnSpc>
            </a:pPr>
            <a:r>
              <a:rPr lang="en-US" sz="4235" dirty="0">
                <a:solidFill>
                  <a:srgbClr val="075190"/>
                </a:solidFill>
                <a:latin typeface="Quicksand Bold"/>
              </a:rPr>
              <a:t>Monthly update meetings </a:t>
            </a:r>
          </a:p>
          <a:p>
            <a:pPr marL="1371817" lvl="1" indent="-609672">
              <a:lnSpc>
                <a:spcPts val="5930"/>
              </a:lnSpc>
              <a:buFont typeface="Arial"/>
              <a:buChar char="⚬"/>
            </a:pPr>
            <a:r>
              <a:rPr lang="en-US" sz="4235" dirty="0">
                <a:solidFill>
                  <a:srgbClr val="075190"/>
                </a:solidFill>
                <a:latin typeface="Quicksand Bold"/>
              </a:rPr>
              <a:t>In person or virtual </a:t>
            </a:r>
          </a:p>
          <a:p>
            <a:pPr marL="1371817" lvl="1" indent="-609672">
              <a:lnSpc>
                <a:spcPts val="5930"/>
              </a:lnSpc>
              <a:buFont typeface="Arial"/>
              <a:buChar char="⚬"/>
            </a:pPr>
            <a:r>
              <a:rPr lang="en-US" sz="4235" dirty="0">
                <a:solidFill>
                  <a:srgbClr val="075190"/>
                </a:solidFill>
                <a:latin typeface="Quicksand Bold"/>
              </a:rPr>
              <a:t>Discuss topic and answer questions </a:t>
            </a:r>
          </a:p>
          <a:p>
            <a:pPr marL="1371817" lvl="1" indent="-609672">
              <a:lnSpc>
                <a:spcPts val="5930"/>
              </a:lnSpc>
              <a:buFont typeface="Arial"/>
              <a:buChar char="⚬"/>
            </a:pPr>
            <a:r>
              <a:rPr lang="en-US" sz="4235" dirty="0">
                <a:solidFill>
                  <a:srgbClr val="075190"/>
                </a:solidFill>
                <a:latin typeface="Quicksand Bold"/>
              </a:rPr>
              <a:t>Collect/distribute materials and reporting sheets for data entry</a:t>
            </a:r>
          </a:p>
          <a:p>
            <a:pPr marL="1371817" lvl="1" indent="-609672">
              <a:lnSpc>
                <a:spcPts val="5930"/>
              </a:lnSpc>
              <a:buFont typeface="Arial"/>
              <a:buChar char="⚬"/>
            </a:pPr>
            <a:r>
              <a:rPr lang="en-US" sz="4235" dirty="0">
                <a:solidFill>
                  <a:srgbClr val="075190"/>
                </a:solidFill>
                <a:latin typeface="Quicksand Bold"/>
              </a:rPr>
              <a:t>Build camaraderie among presenters and provide them with a peer support network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58453" y="1"/>
            <a:ext cx="10986957" cy="10287000"/>
          </a:xfrm>
          <a:custGeom>
            <a:avLst/>
            <a:gdLst/>
            <a:ahLst/>
            <a:cxnLst/>
            <a:rect l="l" t="t" r="r" b="b"/>
            <a:pathLst>
              <a:path w="10986957" h="10493161">
                <a:moveTo>
                  <a:pt x="0" y="0"/>
                </a:moveTo>
                <a:lnTo>
                  <a:pt x="10986957" y="0"/>
                </a:lnTo>
                <a:lnTo>
                  <a:pt x="10986957" y="10493161"/>
                </a:lnTo>
                <a:lnTo>
                  <a:pt x="0" y="10493161"/>
                </a:lnTo>
                <a:lnTo>
                  <a:pt x="0" y="0"/>
                </a:lnTo>
                <a:close/>
              </a:path>
            </a:pathLst>
          </a:custGeom>
          <a:blipFill>
            <a:blip r:embed="rId2"/>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586276" y="-82617"/>
            <a:ext cx="4701724" cy="2222633"/>
          </a:xfrm>
          <a:custGeom>
            <a:avLst/>
            <a:gdLst/>
            <a:ahLst/>
            <a:cxnLst/>
            <a:rect l="l" t="t" r="r" b="b"/>
            <a:pathLst>
              <a:path w="4701724" h="2222633">
                <a:moveTo>
                  <a:pt x="0" y="0"/>
                </a:moveTo>
                <a:lnTo>
                  <a:pt x="4701724" y="0"/>
                </a:lnTo>
                <a:lnTo>
                  <a:pt x="4701724" y="2222634"/>
                </a:lnTo>
                <a:lnTo>
                  <a:pt x="0" y="22226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358066" y="497972"/>
            <a:ext cx="6442472" cy="1557019"/>
          </a:xfrm>
          <a:prstGeom prst="rect">
            <a:avLst/>
          </a:prstGeom>
        </p:spPr>
        <p:txBody>
          <a:bodyPr lIns="0" tIns="0" rIns="0" bIns="0" rtlCol="0" anchor="t">
            <a:spAutoFit/>
          </a:bodyPr>
          <a:lstStyle/>
          <a:p>
            <a:pPr algn="ctr">
              <a:lnSpc>
                <a:spcPts val="12880"/>
              </a:lnSpc>
            </a:pPr>
            <a:r>
              <a:rPr lang="en-US" sz="9200" dirty="0">
                <a:solidFill>
                  <a:srgbClr val="075190"/>
                </a:solidFill>
                <a:latin typeface="Quicksand Bold"/>
              </a:rPr>
              <a:t>Resources: </a:t>
            </a:r>
          </a:p>
        </p:txBody>
      </p:sp>
      <p:sp>
        <p:nvSpPr>
          <p:cNvPr id="5" name="TextBox 5"/>
          <p:cNvSpPr txBox="1"/>
          <p:nvPr/>
        </p:nvSpPr>
        <p:spPr>
          <a:xfrm>
            <a:off x="2606571" y="2229051"/>
            <a:ext cx="13074857" cy="6770251"/>
          </a:xfrm>
          <a:prstGeom prst="rect">
            <a:avLst/>
          </a:prstGeom>
        </p:spPr>
        <p:txBody>
          <a:bodyPr lIns="0" tIns="0" rIns="0" bIns="0" rtlCol="0" anchor="t">
            <a:spAutoFit/>
          </a:bodyPr>
          <a:lstStyle/>
          <a:p>
            <a:pPr marL="973338" marR="0" lvl="1" indent="-571500" algn="l" defTabSz="914400" rtl="0" eaLnBrk="1" fontAlgn="auto" latinLnBrk="0" hangingPunct="1">
              <a:lnSpc>
                <a:spcPts val="5211"/>
              </a:lnSpc>
              <a:spcBef>
                <a:spcPts val="0"/>
              </a:spcBef>
              <a:spcAft>
                <a:spcPts val="0"/>
              </a:spcAft>
              <a:buClrTx/>
              <a:buSzTx/>
              <a:buFont typeface="Arial" panose="020B0604020202020204" pitchFamily="34" charset="0"/>
              <a:buChar char="•"/>
              <a:tabLst/>
              <a:defRPr/>
            </a:pPr>
            <a:r>
              <a:rPr kumimoji="0" lang="en-US" sz="3722" b="0" i="0" u="none" strike="noStrike" kern="1200" cap="none" spc="0" normalizeH="0" baseline="0" noProof="0" dirty="0">
                <a:ln>
                  <a:noFill/>
                </a:ln>
                <a:solidFill>
                  <a:srgbClr val="075190"/>
                </a:solidFill>
                <a:effectLst/>
                <a:uLnTx/>
                <a:uFillTx/>
                <a:latin typeface="Quicksand"/>
                <a:ea typeface="+mn-ea"/>
                <a:cs typeface="+mn-cs"/>
                <a:hlinkClick r:id="rId6"/>
              </a:rPr>
              <a:t>SHIP TA Center </a:t>
            </a:r>
            <a:r>
              <a:rPr kumimoji="0" lang="en-US" sz="3722" b="0" i="0" u="none" strike="noStrike" kern="1200" cap="none" spc="0" normalizeH="0" baseline="0" noProof="0" dirty="0">
                <a:ln>
                  <a:noFill/>
                </a:ln>
                <a:solidFill>
                  <a:srgbClr val="075190"/>
                </a:solidFill>
                <a:effectLst/>
                <a:uLnTx/>
                <a:uFillTx/>
                <a:latin typeface="Quicksand"/>
                <a:ea typeface="+mn-ea"/>
                <a:cs typeface="+mn-cs"/>
              </a:rPr>
              <a:t>Resources: </a:t>
            </a:r>
          </a:p>
          <a:p>
            <a:pPr marL="1260876" marR="0" lvl="2" indent="-401838" algn="l" defTabSz="914400" rtl="0" eaLnBrk="1" fontAlgn="auto" latinLnBrk="0" hangingPunct="1">
              <a:lnSpc>
                <a:spcPts val="5211"/>
              </a:lnSpc>
              <a:spcBef>
                <a:spcPts val="0"/>
              </a:spcBef>
              <a:spcAft>
                <a:spcPts val="0"/>
              </a:spcAft>
              <a:buClrTx/>
              <a:buSzTx/>
              <a:buFont typeface="Arial"/>
              <a:buChar char="•"/>
              <a:tabLst/>
              <a:defRPr/>
            </a:pPr>
            <a:r>
              <a:rPr kumimoji="0" lang="en-US" sz="3722" b="0" i="0" u="sng" strike="noStrike" kern="1200" cap="none" spc="0" normalizeH="0" baseline="0" noProof="0" dirty="0">
                <a:ln>
                  <a:noFill/>
                </a:ln>
                <a:solidFill>
                  <a:srgbClr val="075190"/>
                </a:solidFill>
                <a:effectLst/>
                <a:uLnTx/>
                <a:uFillTx/>
                <a:latin typeface="Quicksand"/>
                <a:ea typeface="+mn-ea"/>
                <a:cs typeface="+mn-cs"/>
                <a:hlinkClick r:id="rId7"/>
              </a:rPr>
              <a:t>Volunteer Program Management Manual (VRPM)</a:t>
            </a:r>
            <a:endParaRPr kumimoji="0" lang="en-US" sz="3722" b="0" i="0" u="sng" strike="noStrike" kern="1200" cap="none" spc="0" normalizeH="0" baseline="0" noProof="0" dirty="0">
              <a:ln>
                <a:noFill/>
              </a:ln>
              <a:solidFill>
                <a:srgbClr val="075190"/>
              </a:solidFill>
              <a:effectLst/>
              <a:uLnTx/>
              <a:uFillTx/>
              <a:latin typeface="Quicksand"/>
              <a:ea typeface="+mn-ea"/>
              <a:cs typeface="+mn-cs"/>
            </a:endParaRPr>
          </a:p>
          <a:p>
            <a:pPr marL="1260876" marR="0" lvl="2" indent="-401838" algn="l" defTabSz="914400" rtl="0" eaLnBrk="1" fontAlgn="auto" latinLnBrk="0" hangingPunct="1">
              <a:lnSpc>
                <a:spcPts val="5211"/>
              </a:lnSpc>
              <a:spcBef>
                <a:spcPts val="0"/>
              </a:spcBef>
              <a:spcAft>
                <a:spcPts val="0"/>
              </a:spcAft>
              <a:buClrTx/>
              <a:buSzTx/>
              <a:buFont typeface="Arial"/>
              <a:buChar char="•"/>
              <a:tabLst/>
              <a:defRPr/>
            </a:pPr>
            <a:r>
              <a:rPr kumimoji="0" lang="en-US" sz="3722" b="0" i="0" u="none" strike="noStrike" kern="1200" cap="none" spc="0" normalizeH="0" baseline="0" noProof="0" dirty="0">
                <a:ln>
                  <a:noFill/>
                </a:ln>
                <a:solidFill>
                  <a:srgbClr val="075190"/>
                </a:solidFill>
                <a:effectLst/>
                <a:uLnTx/>
                <a:uFillTx/>
                <a:latin typeface="Quicksand"/>
                <a:ea typeface="+mn-ea"/>
                <a:cs typeface="+mn-cs"/>
                <a:hlinkClick r:id="rId8"/>
              </a:rPr>
              <a:t>SHIP TA Center Role Descriptions</a:t>
            </a:r>
            <a:endParaRPr kumimoji="0" lang="en-US" sz="3722" b="0" i="0" u="none" strike="noStrike" kern="1200" cap="none" spc="0" normalizeH="0" baseline="0" noProof="0" dirty="0">
              <a:ln>
                <a:noFill/>
              </a:ln>
              <a:solidFill>
                <a:srgbClr val="075190"/>
              </a:solidFill>
              <a:effectLst/>
              <a:uLnTx/>
              <a:uFillTx/>
              <a:latin typeface="Quicksand"/>
              <a:ea typeface="+mn-ea"/>
              <a:cs typeface="+mn-cs"/>
            </a:endParaRPr>
          </a:p>
          <a:p>
            <a:pPr marL="1260876" marR="0" lvl="2" indent="-401838" algn="l" defTabSz="914400" rtl="0" eaLnBrk="1" fontAlgn="auto" latinLnBrk="0" hangingPunct="1">
              <a:lnSpc>
                <a:spcPts val="5211"/>
              </a:lnSpc>
              <a:spcBef>
                <a:spcPts val="0"/>
              </a:spcBef>
              <a:spcAft>
                <a:spcPts val="0"/>
              </a:spcAft>
              <a:buClrTx/>
              <a:buSzTx/>
              <a:buFont typeface="Arial"/>
              <a:buChar char="•"/>
              <a:tabLst/>
              <a:defRPr/>
            </a:pPr>
            <a:r>
              <a:rPr kumimoji="0" lang="en-US" sz="3722" b="0" i="0" u="sng" strike="noStrike" kern="1200" cap="none" spc="0" normalizeH="0" baseline="0" noProof="0" dirty="0">
                <a:ln>
                  <a:noFill/>
                </a:ln>
                <a:solidFill>
                  <a:srgbClr val="075190"/>
                </a:solidFill>
                <a:effectLst/>
                <a:uLnTx/>
                <a:uFillTx/>
                <a:latin typeface="Quicksand"/>
                <a:ea typeface="+mn-ea"/>
                <a:cs typeface="+mn-cs"/>
                <a:hlinkClick r:id="rId9" tooltip="https://portal.shiptacenter.org/Portal/Resource/Resource-Detail.aspx?ResourceGUID=ac73cbc1-460b-48c1-b7db-65031bb2958b"/>
              </a:rPr>
              <a:t>Volunteer Cycle</a:t>
            </a:r>
          </a:p>
          <a:p>
            <a:pPr marL="803676" marR="0" lvl="1" indent="-401838" algn="l" defTabSz="914400" rtl="0" eaLnBrk="1" fontAlgn="auto" latinLnBrk="0" hangingPunct="1">
              <a:lnSpc>
                <a:spcPts val="5211"/>
              </a:lnSpc>
              <a:spcBef>
                <a:spcPts val="0"/>
              </a:spcBef>
              <a:spcAft>
                <a:spcPts val="0"/>
              </a:spcAft>
              <a:buClrTx/>
              <a:buSzTx/>
              <a:buFont typeface="Arial"/>
              <a:buChar char="•"/>
              <a:tabLst/>
              <a:defRPr/>
            </a:pPr>
            <a:endParaRPr kumimoji="0" lang="en-US" sz="3722" b="0" i="0" u="none" strike="noStrike" kern="1200" cap="none" spc="0" normalizeH="0" baseline="0" noProof="0" dirty="0">
              <a:ln>
                <a:noFill/>
              </a:ln>
              <a:solidFill>
                <a:srgbClr val="075190"/>
              </a:solidFill>
              <a:effectLst/>
              <a:uLnTx/>
              <a:uFillTx/>
              <a:latin typeface="Quicksand"/>
              <a:ea typeface="+mn-ea"/>
              <a:cs typeface="+mn-cs"/>
              <a:hlinkClick r:id="rId10"/>
            </a:endParaRPr>
          </a:p>
          <a:p>
            <a:pPr marL="803676" marR="0" lvl="1" indent="-401838" algn="l" defTabSz="914400" rtl="0" eaLnBrk="1" fontAlgn="auto" latinLnBrk="0" hangingPunct="1">
              <a:lnSpc>
                <a:spcPts val="5211"/>
              </a:lnSpc>
              <a:spcBef>
                <a:spcPts val="0"/>
              </a:spcBef>
              <a:spcAft>
                <a:spcPts val="0"/>
              </a:spcAft>
              <a:buClrTx/>
              <a:buSzTx/>
              <a:buFont typeface="Arial"/>
              <a:buChar char="•"/>
              <a:tabLst/>
              <a:defRPr/>
            </a:pPr>
            <a:r>
              <a:rPr kumimoji="0" lang="en-US" sz="3722" b="0" i="0" u="none" strike="noStrike" kern="1200" cap="none" spc="0" normalizeH="0" baseline="0" noProof="0" dirty="0">
                <a:ln>
                  <a:noFill/>
                </a:ln>
                <a:solidFill>
                  <a:srgbClr val="075190"/>
                </a:solidFill>
                <a:effectLst/>
                <a:uLnTx/>
                <a:uFillTx/>
                <a:latin typeface="Quicksand"/>
                <a:ea typeface="+mn-ea"/>
                <a:cs typeface="+mn-cs"/>
                <a:hlinkClick r:id="rId10"/>
              </a:rPr>
              <a:t>GWAAR SHIP Volunteer Resources </a:t>
            </a:r>
            <a:endParaRPr kumimoji="0" lang="en-US" sz="3722" b="0" i="0" u="none" strike="noStrike" kern="1200" cap="none" spc="0" normalizeH="0" baseline="0" noProof="0" dirty="0">
              <a:ln>
                <a:noFill/>
              </a:ln>
              <a:solidFill>
                <a:srgbClr val="075190"/>
              </a:solidFill>
              <a:effectLst/>
              <a:uLnTx/>
              <a:uFillTx/>
              <a:latin typeface="Quicksand"/>
              <a:ea typeface="+mn-ea"/>
              <a:cs typeface="+mn-cs"/>
            </a:endParaRPr>
          </a:p>
          <a:p>
            <a:pPr marL="1430538" marR="0" lvl="2" indent="-571500" algn="l" defTabSz="914400" rtl="0" eaLnBrk="1" fontAlgn="auto" latinLnBrk="0" hangingPunct="1">
              <a:lnSpc>
                <a:spcPts val="5211"/>
              </a:lnSpc>
              <a:spcBef>
                <a:spcPts val="0"/>
              </a:spcBef>
              <a:spcAft>
                <a:spcPts val="0"/>
              </a:spcAft>
              <a:buClrTx/>
              <a:buSzTx/>
              <a:buFont typeface="Wingdings" panose="05000000000000000000" pitchFamily="2" charset="2"/>
              <a:buChar char="Ø"/>
              <a:tabLst/>
              <a:defRPr/>
            </a:pPr>
            <a:r>
              <a:rPr lang="en-US" sz="3722" dirty="0">
                <a:solidFill>
                  <a:srgbClr val="075190"/>
                </a:solidFill>
                <a:latin typeface="Quicksand"/>
              </a:rPr>
              <a:t>Under “Recruitment”:</a:t>
            </a:r>
          </a:p>
          <a:p>
            <a:pPr marL="1887738" lvl="3" indent="-571500">
              <a:lnSpc>
                <a:spcPts val="5211"/>
              </a:lnSpc>
              <a:buFont typeface="Arial" panose="020B0604020202020204" pitchFamily="34" charset="0"/>
              <a:buChar char="•"/>
              <a:defRPr/>
            </a:pPr>
            <a:r>
              <a:rPr kumimoji="0" lang="en-US" sz="3722" b="0" i="0" u="none" strike="noStrike" kern="1200" cap="none" spc="0" normalizeH="0" baseline="0" noProof="0" dirty="0">
                <a:ln>
                  <a:noFill/>
                </a:ln>
                <a:solidFill>
                  <a:srgbClr val="075190"/>
                </a:solidFill>
                <a:effectLst/>
                <a:uLnTx/>
                <a:uFillTx/>
                <a:latin typeface="Quicksand"/>
                <a:ea typeface="+mn-ea"/>
                <a:cs typeface="+mn-cs"/>
              </a:rPr>
              <a:t>WI SHIP Volunteer Position Descriptions</a:t>
            </a:r>
            <a:endParaRPr lang="en-US" sz="3722" dirty="0">
              <a:solidFill>
                <a:srgbClr val="075190"/>
              </a:solidFill>
              <a:latin typeface="Quicksand"/>
            </a:endParaRPr>
          </a:p>
          <a:p>
            <a:pPr marL="1887738" lvl="3" indent="-571500">
              <a:lnSpc>
                <a:spcPts val="5211"/>
              </a:lnSpc>
              <a:buFont typeface="Arial" panose="020B0604020202020204" pitchFamily="34" charset="0"/>
              <a:buChar char="•"/>
              <a:defRPr/>
            </a:pPr>
            <a:r>
              <a:rPr kumimoji="0" lang="en-US" sz="3722" b="0" i="0" strike="noStrike" kern="1200" cap="none" spc="0" normalizeH="0" baseline="0" noProof="0" dirty="0">
                <a:ln>
                  <a:noFill/>
                </a:ln>
                <a:solidFill>
                  <a:srgbClr val="075190"/>
                </a:solidFill>
                <a:effectLst/>
                <a:uLnTx/>
                <a:uFillTx/>
                <a:latin typeface="Quicksand"/>
                <a:ea typeface="+mn-ea"/>
                <a:cs typeface="+mn-cs"/>
              </a:rPr>
              <a:t>Recruitment Planning Tool  </a:t>
            </a:r>
          </a:p>
          <a:p>
            <a:pPr algn="ctr">
              <a:lnSpc>
                <a:spcPts val="6774"/>
              </a:lnSpc>
            </a:pPr>
            <a:endParaRPr lang="en-US" sz="3722" dirty="0">
              <a:solidFill>
                <a:srgbClr val="075190"/>
              </a:solidFill>
              <a:latin typeface="Quicksa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79097C-4D91-9ABC-231E-398CE4CEA4D3}"/>
              </a:ext>
            </a:extLst>
          </p:cNvPr>
          <p:cNvPicPr>
            <a:picLocks noChangeAspect="1"/>
          </p:cNvPicPr>
          <p:nvPr/>
        </p:nvPicPr>
        <p:blipFill>
          <a:blip r:embed="rId2"/>
          <a:stretch>
            <a:fillRect/>
          </a:stretch>
        </p:blipFill>
        <p:spPr>
          <a:xfrm>
            <a:off x="-2743200" y="-3314700"/>
            <a:ext cx="7498730" cy="7334124"/>
          </a:xfrm>
          <a:prstGeom prst="rect">
            <a:avLst/>
          </a:prstGeom>
        </p:spPr>
      </p:pic>
      <p:pic>
        <p:nvPicPr>
          <p:cNvPr id="3" name="Picture 2">
            <a:extLst>
              <a:ext uri="{FF2B5EF4-FFF2-40B4-BE49-F238E27FC236}">
                <a16:creationId xmlns:a16="http://schemas.microsoft.com/office/drawing/2014/main" id="{E0E65ED3-8BDB-AA7E-1E88-D7D2D3D7681E}"/>
              </a:ext>
            </a:extLst>
          </p:cNvPr>
          <p:cNvPicPr>
            <a:picLocks noChangeAspect="1"/>
          </p:cNvPicPr>
          <p:nvPr/>
        </p:nvPicPr>
        <p:blipFill>
          <a:blip r:embed="rId3"/>
          <a:stretch>
            <a:fillRect/>
          </a:stretch>
        </p:blipFill>
        <p:spPr>
          <a:xfrm>
            <a:off x="2743200" y="390462"/>
            <a:ext cx="7200000" cy="2456901"/>
          </a:xfrm>
          <a:prstGeom prst="rect">
            <a:avLst/>
          </a:prstGeom>
        </p:spPr>
      </p:pic>
      <p:pic>
        <p:nvPicPr>
          <p:cNvPr id="4" name="Picture 3">
            <a:extLst>
              <a:ext uri="{FF2B5EF4-FFF2-40B4-BE49-F238E27FC236}">
                <a16:creationId xmlns:a16="http://schemas.microsoft.com/office/drawing/2014/main" id="{42845698-7DAD-DC4B-3614-BFC96832E95D}"/>
              </a:ext>
            </a:extLst>
          </p:cNvPr>
          <p:cNvPicPr>
            <a:picLocks noChangeAspect="1"/>
          </p:cNvPicPr>
          <p:nvPr/>
        </p:nvPicPr>
        <p:blipFill>
          <a:blip r:embed="rId4"/>
          <a:stretch>
            <a:fillRect/>
          </a:stretch>
        </p:blipFill>
        <p:spPr>
          <a:xfrm>
            <a:off x="3602255" y="2186654"/>
            <a:ext cx="11083489" cy="2493480"/>
          </a:xfrm>
          <a:prstGeom prst="rect">
            <a:avLst/>
          </a:prstGeom>
        </p:spPr>
      </p:pic>
      <p:pic>
        <p:nvPicPr>
          <p:cNvPr id="5" name="Picture 4">
            <a:extLst>
              <a:ext uri="{FF2B5EF4-FFF2-40B4-BE49-F238E27FC236}">
                <a16:creationId xmlns:a16="http://schemas.microsoft.com/office/drawing/2014/main" id="{A776D96C-C563-A55A-CC27-FE0ED439959B}"/>
              </a:ext>
            </a:extLst>
          </p:cNvPr>
          <p:cNvPicPr>
            <a:picLocks noChangeAspect="1"/>
          </p:cNvPicPr>
          <p:nvPr/>
        </p:nvPicPr>
        <p:blipFill>
          <a:blip r:embed="rId5"/>
          <a:stretch>
            <a:fillRect/>
          </a:stretch>
        </p:blipFill>
        <p:spPr>
          <a:xfrm>
            <a:off x="3689340" y="4680134"/>
            <a:ext cx="10169009" cy="2493480"/>
          </a:xfrm>
          <a:prstGeom prst="rect">
            <a:avLst/>
          </a:prstGeom>
        </p:spPr>
      </p:pic>
      <p:pic>
        <p:nvPicPr>
          <p:cNvPr id="6" name="Picture 5">
            <a:extLst>
              <a:ext uri="{FF2B5EF4-FFF2-40B4-BE49-F238E27FC236}">
                <a16:creationId xmlns:a16="http://schemas.microsoft.com/office/drawing/2014/main" id="{F9130D38-D20E-570E-28D8-46233D420B0F}"/>
              </a:ext>
            </a:extLst>
          </p:cNvPr>
          <p:cNvPicPr>
            <a:picLocks noChangeAspect="1"/>
          </p:cNvPicPr>
          <p:nvPr/>
        </p:nvPicPr>
        <p:blipFill>
          <a:blip r:embed="rId6"/>
          <a:stretch>
            <a:fillRect/>
          </a:stretch>
        </p:blipFill>
        <p:spPr>
          <a:xfrm>
            <a:off x="3689340" y="7823892"/>
            <a:ext cx="10303133" cy="1670449"/>
          </a:xfrm>
          <a:prstGeom prst="rect">
            <a:avLst/>
          </a:prstGeom>
        </p:spPr>
      </p:pic>
      <p:pic>
        <p:nvPicPr>
          <p:cNvPr id="7" name="Picture 6">
            <a:extLst>
              <a:ext uri="{FF2B5EF4-FFF2-40B4-BE49-F238E27FC236}">
                <a16:creationId xmlns:a16="http://schemas.microsoft.com/office/drawing/2014/main" id="{DD52D390-C344-FB8D-4290-E6F27E35B662}"/>
              </a:ext>
            </a:extLst>
          </p:cNvPr>
          <p:cNvPicPr>
            <a:picLocks noChangeAspect="1"/>
          </p:cNvPicPr>
          <p:nvPr/>
        </p:nvPicPr>
        <p:blipFill>
          <a:blip r:embed="rId7"/>
          <a:stretch>
            <a:fillRect/>
          </a:stretch>
        </p:blipFill>
        <p:spPr>
          <a:xfrm>
            <a:off x="-1060694" y="5926874"/>
            <a:ext cx="5182049" cy="5102794"/>
          </a:xfrm>
          <a:prstGeom prst="rect">
            <a:avLst/>
          </a:prstGeom>
        </p:spPr>
      </p:pic>
      <p:pic>
        <p:nvPicPr>
          <p:cNvPr id="8" name="Picture 7">
            <a:extLst>
              <a:ext uri="{FF2B5EF4-FFF2-40B4-BE49-F238E27FC236}">
                <a16:creationId xmlns:a16="http://schemas.microsoft.com/office/drawing/2014/main" id="{391CD46D-2942-F726-DEDE-35A610270009}"/>
              </a:ext>
            </a:extLst>
          </p:cNvPr>
          <p:cNvPicPr>
            <a:picLocks noChangeAspect="1"/>
          </p:cNvPicPr>
          <p:nvPr/>
        </p:nvPicPr>
        <p:blipFill>
          <a:blip r:embed="rId8"/>
          <a:stretch>
            <a:fillRect/>
          </a:stretch>
        </p:blipFill>
        <p:spPr>
          <a:xfrm>
            <a:off x="13858349" y="6173524"/>
            <a:ext cx="6401355" cy="5870957"/>
          </a:xfrm>
          <a:prstGeom prst="rect">
            <a:avLst/>
          </a:prstGeom>
        </p:spPr>
      </p:pic>
      <p:pic>
        <p:nvPicPr>
          <p:cNvPr id="9" name="Picture 8">
            <a:extLst>
              <a:ext uri="{FF2B5EF4-FFF2-40B4-BE49-F238E27FC236}">
                <a16:creationId xmlns:a16="http://schemas.microsoft.com/office/drawing/2014/main" id="{263A3DA6-9A07-67D6-42B0-933E9EE96192}"/>
              </a:ext>
            </a:extLst>
          </p:cNvPr>
          <p:cNvPicPr>
            <a:picLocks noChangeAspect="1"/>
          </p:cNvPicPr>
          <p:nvPr/>
        </p:nvPicPr>
        <p:blipFill>
          <a:blip r:embed="rId9"/>
          <a:stretch>
            <a:fillRect/>
          </a:stretch>
        </p:blipFill>
        <p:spPr>
          <a:xfrm>
            <a:off x="13179109" y="433138"/>
            <a:ext cx="5108891" cy="2414225"/>
          </a:xfrm>
          <a:prstGeom prst="rect">
            <a:avLst/>
          </a:prstGeom>
        </p:spPr>
      </p:pic>
    </p:spTree>
    <p:extLst>
      <p:ext uri="{BB962C8B-B14F-4D97-AF65-F5344CB8AC3E}">
        <p14:creationId xmlns:p14="http://schemas.microsoft.com/office/powerpoint/2010/main" val="259695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02862"/>
            <a:ext cx="13670040" cy="2178410"/>
            <a:chOff x="0" y="0"/>
            <a:chExt cx="18226719" cy="2904546"/>
          </a:xfrm>
        </p:grpSpPr>
        <p:grpSp>
          <p:nvGrpSpPr>
            <p:cNvPr id="3" name="Group 3"/>
            <p:cNvGrpSpPr/>
            <p:nvPr/>
          </p:nvGrpSpPr>
          <p:grpSpPr>
            <a:xfrm>
              <a:off x="579610" y="543154"/>
              <a:ext cx="17647110" cy="2361392"/>
              <a:chOff x="0" y="0"/>
              <a:chExt cx="2602724" cy="348275"/>
            </a:xfrm>
          </p:grpSpPr>
          <p:sp>
            <p:nvSpPr>
              <p:cNvPr id="4" name="Freeform 4"/>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18C20"/>
              </a:solidFill>
            </p:spPr>
          </p:sp>
          <p:sp>
            <p:nvSpPr>
              <p:cNvPr id="5" name="TextBox 5"/>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7647110" cy="2361392"/>
              <a:chOff x="0" y="0"/>
              <a:chExt cx="2602724" cy="348275"/>
            </a:xfrm>
          </p:grpSpPr>
          <p:sp>
            <p:nvSpPr>
              <p:cNvPr id="7" name="Freeform 7"/>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00AEEF"/>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sp>
        <p:nvSpPr>
          <p:cNvPr id="9" name="Freeform 9"/>
          <p:cNvSpPr/>
          <p:nvPr/>
        </p:nvSpPr>
        <p:spPr>
          <a:xfrm>
            <a:off x="0" y="-5252"/>
            <a:ext cx="12121496" cy="10292252"/>
          </a:xfrm>
          <a:custGeom>
            <a:avLst/>
            <a:gdLst/>
            <a:ahLst/>
            <a:cxnLst/>
            <a:rect l="l" t="t" r="r" b="b"/>
            <a:pathLst>
              <a:path w="12121496" h="10292252">
                <a:moveTo>
                  <a:pt x="0" y="0"/>
                </a:moveTo>
                <a:lnTo>
                  <a:pt x="12121496" y="0"/>
                </a:lnTo>
                <a:lnTo>
                  <a:pt x="12121496" y="10292252"/>
                </a:lnTo>
                <a:lnTo>
                  <a:pt x="0" y="10292252"/>
                </a:lnTo>
                <a:lnTo>
                  <a:pt x="0" y="0"/>
                </a:lnTo>
                <a:close/>
              </a:path>
            </a:pathLst>
          </a:custGeom>
          <a:blipFill>
            <a:blip r:embed="rId2">
              <a:alphaModFix amt="26000"/>
              <a:extLst>
                <a:ext uri="{96DAC541-7B7A-43D3-8B79-37D633B846F1}">
                  <asvg:svgBlip xmlns:asvg="http://schemas.microsoft.com/office/drawing/2016/SVG/main" r:embed="rId3"/>
                </a:ext>
              </a:extLst>
            </a:blip>
            <a:stretch>
              <a:fillRect/>
            </a:stretch>
          </a:blipFill>
        </p:spPr>
      </p:sp>
      <p:sp>
        <p:nvSpPr>
          <p:cNvPr id="10" name="Freeform 10"/>
          <p:cNvSpPr/>
          <p:nvPr/>
        </p:nvSpPr>
        <p:spPr>
          <a:xfrm>
            <a:off x="12227252" y="133272"/>
            <a:ext cx="12121496" cy="10292252"/>
          </a:xfrm>
          <a:custGeom>
            <a:avLst/>
            <a:gdLst/>
            <a:ahLst/>
            <a:cxnLst/>
            <a:rect l="l" t="t" r="r" b="b"/>
            <a:pathLst>
              <a:path w="12121496" h="10292252">
                <a:moveTo>
                  <a:pt x="0" y="0"/>
                </a:moveTo>
                <a:lnTo>
                  <a:pt x="12121496" y="0"/>
                </a:lnTo>
                <a:lnTo>
                  <a:pt x="12121496" y="10292251"/>
                </a:lnTo>
                <a:lnTo>
                  <a:pt x="0" y="10292251"/>
                </a:lnTo>
                <a:lnTo>
                  <a:pt x="0" y="0"/>
                </a:lnTo>
                <a:close/>
              </a:path>
            </a:pathLst>
          </a:custGeom>
          <a:blipFill>
            <a:blip r:embed="rId2">
              <a:alphaModFix amt="26000"/>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4965845" y="-182065"/>
            <a:ext cx="9702794" cy="1384927"/>
          </a:xfrm>
          <a:prstGeom prst="rect">
            <a:avLst/>
          </a:prstGeom>
        </p:spPr>
        <p:txBody>
          <a:bodyPr lIns="0" tIns="0" rIns="0" bIns="0" rtlCol="0" anchor="t">
            <a:spAutoFit/>
          </a:bodyPr>
          <a:lstStyle/>
          <a:p>
            <a:pPr algn="ctr">
              <a:lnSpc>
                <a:spcPts val="11340"/>
              </a:lnSpc>
            </a:pPr>
            <a:r>
              <a:rPr lang="en-US" sz="8100" dirty="0">
                <a:solidFill>
                  <a:srgbClr val="075190"/>
                </a:solidFill>
                <a:latin typeface="Quicksand Bold"/>
              </a:rPr>
              <a:t>Poll/Padlet Results </a:t>
            </a:r>
          </a:p>
        </p:txBody>
      </p:sp>
      <p:sp>
        <p:nvSpPr>
          <p:cNvPr id="12" name="TextBox 12"/>
          <p:cNvSpPr txBox="1"/>
          <p:nvPr/>
        </p:nvSpPr>
        <p:spPr>
          <a:xfrm>
            <a:off x="1363820" y="1428539"/>
            <a:ext cx="10942400" cy="1473231"/>
          </a:xfrm>
          <a:prstGeom prst="rect">
            <a:avLst/>
          </a:prstGeom>
        </p:spPr>
        <p:txBody>
          <a:bodyPr lIns="0" tIns="0" rIns="0" bIns="0" rtlCol="0" anchor="t">
            <a:spAutoFit/>
          </a:bodyPr>
          <a:lstStyle/>
          <a:p>
            <a:pPr algn="ctr">
              <a:lnSpc>
                <a:spcPts val="5713"/>
              </a:lnSpc>
            </a:pPr>
            <a:r>
              <a:rPr lang="en-US" sz="5601">
                <a:solidFill>
                  <a:srgbClr val="075190"/>
                </a:solidFill>
                <a:latin typeface="Quicksand Bold"/>
              </a:rPr>
              <a:t>How many volunteers do you have in your SHIP program?</a:t>
            </a:r>
          </a:p>
        </p:txBody>
      </p:sp>
      <p:grpSp>
        <p:nvGrpSpPr>
          <p:cNvPr id="13" name="Group 13"/>
          <p:cNvGrpSpPr/>
          <p:nvPr/>
        </p:nvGrpSpPr>
        <p:grpSpPr>
          <a:xfrm>
            <a:off x="4617960" y="3578045"/>
            <a:ext cx="13670040" cy="2178410"/>
            <a:chOff x="0" y="0"/>
            <a:chExt cx="18226719" cy="2904546"/>
          </a:xfrm>
        </p:grpSpPr>
        <p:grpSp>
          <p:nvGrpSpPr>
            <p:cNvPr id="14" name="Group 14"/>
            <p:cNvGrpSpPr/>
            <p:nvPr/>
          </p:nvGrpSpPr>
          <p:grpSpPr>
            <a:xfrm>
              <a:off x="579610" y="543154"/>
              <a:ext cx="17647110" cy="2361392"/>
              <a:chOff x="0" y="0"/>
              <a:chExt cx="2602724" cy="348275"/>
            </a:xfrm>
          </p:grpSpPr>
          <p:sp>
            <p:nvSpPr>
              <p:cNvPr id="15" name="Freeform 15"/>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18C20"/>
              </a:solidFill>
            </p:spPr>
          </p:sp>
          <p:sp>
            <p:nvSpPr>
              <p:cNvPr id="16" name="TextBox 1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0" y="0"/>
              <a:ext cx="17647110" cy="2361392"/>
              <a:chOff x="0" y="0"/>
              <a:chExt cx="2602724" cy="348275"/>
            </a:xfrm>
          </p:grpSpPr>
          <p:sp>
            <p:nvSpPr>
              <p:cNvPr id="18" name="Freeform 18"/>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00AEEF"/>
              </a:solidFill>
            </p:spPr>
          </p:sp>
          <p:sp>
            <p:nvSpPr>
              <p:cNvPr id="19" name="TextBox 1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sp>
        <p:nvSpPr>
          <p:cNvPr id="20" name="TextBox 20"/>
          <p:cNvSpPr txBox="1"/>
          <p:nvPr/>
        </p:nvSpPr>
        <p:spPr>
          <a:xfrm>
            <a:off x="5981780" y="3984648"/>
            <a:ext cx="10942400" cy="1473231"/>
          </a:xfrm>
          <a:prstGeom prst="rect">
            <a:avLst/>
          </a:prstGeom>
        </p:spPr>
        <p:txBody>
          <a:bodyPr lIns="0" tIns="0" rIns="0" bIns="0" rtlCol="0" anchor="t">
            <a:spAutoFit/>
          </a:bodyPr>
          <a:lstStyle/>
          <a:p>
            <a:pPr algn="ctr">
              <a:lnSpc>
                <a:spcPts val="5713"/>
              </a:lnSpc>
            </a:pPr>
            <a:r>
              <a:rPr lang="en-US" sz="5601">
                <a:solidFill>
                  <a:srgbClr val="075190"/>
                </a:solidFill>
                <a:latin typeface="Quicksand Bold"/>
              </a:rPr>
              <a:t>How long have you had a volunteer program? </a:t>
            </a:r>
          </a:p>
        </p:txBody>
      </p:sp>
      <p:grpSp>
        <p:nvGrpSpPr>
          <p:cNvPr id="21" name="Group 21"/>
          <p:cNvGrpSpPr/>
          <p:nvPr/>
        </p:nvGrpSpPr>
        <p:grpSpPr>
          <a:xfrm>
            <a:off x="0" y="5956480"/>
            <a:ext cx="13670040" cy="2178410"/>
            <a:chOff x="0" y="0"/>
            <a:chExt cx="18226719" cy="2904546"/>
          </a:xfrm>
        </p:grpSpPr>
        <p:grpSp>
          <p:nvGrpSpPr>
            <p:cNvPr id="22" name="Group 22"/>
            <p:cNvGrpSpPr/>
            <p:nvPr/>
          </p:nvGrpSpPr>
          <p:grpSpPr>
            <a:xfrm>
              <a:off x="579610" y="543154"/>
              <a:ext cx="17647110" cy="2361392"/>
              <a:chOff x="0" y="0"/>
              <a:chExt cx="2602724" cy="348275"/>
            </a:xfrm>
          </p:grpSpPr>
          <p:sp>
            <p:nvSpPr>
              <p:cNvPr id="23" name="Freeform 23"/>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18C20"/>
              </a:solidFill>
            </p:spPr>
          </p:sp>
          <p:sp>
            <p:nvSpPr>
              <p:cNvPr id="24" name="TextBox 2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0" y="0"/>
              <a:ext cx="17647110" cy="2361392"/>
              <a:chOff x="0" y="0"/>
              <a:chExt cx="2602724" cy="348275"/>
            </a:xfrm>
          </p:grpSpPr>
          <p:sp>
            <p:nvSpPr>
              <p:cNvPr id="26" name="Freeform 26"/>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00AEEF"/>
              </a:solidFill>
            </p:spPr>
          </p:sp>
          <p:sp>
            <p:nvSpPr>
              <p:cNvPr id="27" name="TextBox 2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grpSp>
        <p:nvGrpSpPr>
          <p:cNvPr id="28" name="Group 28"/>
          <p:cNvGrpSpPr/>
          <p:nvPr/>
        </p:nvGrpSpPr>
        <p:grpSpPr>
          <a:xfrm>
            <a:off x="4617960" y="8334914"/>
            <a:ext cx="13670040" cy="2178410"/>
            <a:chOff x="0" y="0"/>
            <a:chExt cx="18226719" cy="2904546"/>
          </a:xfrm>
        </p:grpSpPr>
        <p:grpSp>
          <p:nvGrpSpPr>
            <p:cNvPr id="29" name="Group 29"/>
            <p:cNvGrpSpPr/>
            <p:nvPr/>
          </p:nvGrpSpPr>
          <p:grpSpPr>
            <a:xfrm>
              <a:off x="579610" y="543154"/>
              <a:ext cx="17647110" cy="2361392"/>
              <a:chOff x="0" y="0"/>
              <a:chExt cx="2602724" cy="348275"/>
            </a:xfrm>
          </p:grpSpPr>
          <p:sp>
            <p:nvSpPr>
              <p:cNvPr id="30" name="Freeform 3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18C20"/>
              </a:solidFill>
            </p:spPr>
          </p:sp>
          <p:sp>
            <p:nvSpPr>
              <p:cNvPr id="31" name="TextBox 31"/>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0" y="0"/>
              <a:ext cx="17647110" cy="2361392"/>
              <a:chOff x="0" y="0"/>
              <a:chExt cx="2602724" cy="348275"/>
            </a:xfrm>
          </p:grpSpPr>
          <p:sp>
            <p:nvSpPr>
              <p:cNvPr id="33" name="Freeform 33"/>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00AEEF"/>
              </a:solidFill>
            </p:spPr>
          </p:sp>
          <p:sp>
            <p:nvSpPr>
              <p:cNvPr id="34" name="TextBox 3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sp>
        <p:nvSpPr>
          <p:cNvPr id="35" name="TextBox 35"/>
          <p:cNvSpPr txBox="1"/>
          <p:nvPr/>
        </p:nvSpPr>
        <p:spPr>
          <a:xfrm>
            <a:off x="1284852" y="6356530"/>
            <a:ext cx="10942400" cy="1473231"/>
          </a:xfrm>
          <a:prstGeom prst="rect">
            <a:avLst/>
          </a:prstGeom>
        </p:spPr>
        <p:txBody>
          <a:bodyPr lIns="0" tIns="0" rIns="0" bIns="0" rtlCol="0" anchor="t">
            <a:spAutoFit/>
          </a:bodyPr>
          <a:lstStyle/>
          <a:p>
            <a:pPr algn="ctr">
              <a:lnSpc>
                <a:spcPts val="5713"/>
              </a:lnSpc>
            </a:pPr>
            <a:r>
              <a:rPr lang="en-US" sz="5601">
                <a:solidFill>
                  <a:srgbClr val="075190"/>
                </a:solidFill>
                <a:latin typeface="Quicksand Bold"/>
              </a:rPr>
              <a:t>Do you have a lead volunteer? what are their responsibilities?</a:t>
            </a:r>
          </a:p>
        </p:txBody>
      </p:sp>
      <p:sp>
        <p:nvSpPr>
          <p:cNvPr id="36" name="TextBox 36"/>
          <p:cNvSpPr txBox="1"/>
          <p:nvPr/>
        </p:nvSpPr>
        <p:spPr>
          <a:xfrm>
            <a:off x="5730221" y="8574072"/>
            <a:ext cx="10942400" cy="1473231"/>
          </a:xfrm>
          <a:prstGeom prst="rect">
            <a:avLst/>
          </a:prstGeom>
        </p:spPr>
        <p:txBody>
          <a:bodyPr lIns="0" tIns="0" rIns="0" bIns="0" rtlCol="0" anchor="t">
            <a:spAutoFit/>
          </a:bodyPr>
          <a:lstStyle/>
          <a:p>
            <a:pPr algn="ctr">
              <a:lnSpc>
                <a:spcPts val="5713"/>
              </a:lnSpc>
            </a:pPr>
            <a:r>
              <a:rPr lang="en-US" sz="5601">
                <a:solidFill>
                  <a:srgbClr val="075190"/>
                </a:solidFill>
                <a:latin typeface="Quicksand Bold"/>
              </a:rPr>
              <a:t>Do other staff in your agency recruit/manage volunteers?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02862"/>
            <a:ext cx="13670040" cy="2178410"/>
            <a:chOff x="0" y="0"/>
            <a:chExt cx="18226719" cy="2904546"/>
          </a:xfrm>
        </p:grpSpPr>
        <p:grpSp>
          <p:nvGrpSpPr>
            <p:cNvPr id="3" name="Group 3"/>
            <p:cNvGrpSpPr/>
            <p:nvPr/>
          </p:nvGrpSpPr>
          <p:grpSpPr>
            <a:xfrm>
              <a:off x="579610" y="543154"/>
              <a:ext cx="17647110" cy="2361392"/>
              <a:chOff x="0" y="0"/>
              <a:chExt cx="2602724" cy="348275"/>
            </a:xfrm>
          </p:grpSpPr>
          <p:sp>
            <p:nvSpPr>
              <p:cNvPr id="4" name="Freeform 4"/>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18C20"/>
              </a:solidFill>
            </p:spPr>
          </p:sp>
          <p:sp>
            <p:nvSpPr>
              <p:cNvPr id="5" name="TextBox 5"/>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7647110" cy="2361392"/>
              <a:chOff x="0" y="0"/>
              <a:chExt cx="2602724" cy="348275"/>
            </a:xfrm>
          </p:grpSpPr>
          <p:sp>
            <p:nvSpPr>
              <p:cNvPr id="7" name="Freeform 7"/>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00AEEF"/>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sp>
        <p:nvSpPr>
          <p:cNvPr id="9" name="Freeform 9"/>
          <p:cNvSpPr/>
          <p:nvPr/>
        </p:nvSpPr>
        <p:spPr>
          <a:xfrm>
            <a:off x="0" y="-5252"/>
            <a:ext cx="12121496" cy="10292252"/>
          </a:xfrm>
          <a:custGeom>
            <a:avLst/>
            <a:gdLst/>
            <a:ahLst/>
            <a:cxnLst/>
            <a:rect l="l" t="t" r="r" b="b"/>
            <a:pathLst>
              <a:path w="12121496" h="10292252">
                <a:moveTo>
                  <a:pt x="0" y="0"/>
                </a:moveTo>
                <a:lnTo>
                  <a:pt x="12121496" y="0"/>
                </a:lnTo>
                <a:lnTo>
                  <a:pt x="12121496" y="10292252"/>
                </a:lnTo>
                <a:lnTo>
                  <a:pt x="0" y="10292252"/>
                </a:lnTo>
                <a:lnTo>
                  <a:pt x="0" y="0"/>
                </a:lnTo>
                <a:close/>
              </a:path>
            </a:pathLst>
          </a:custGeom>
          <a:blipFill>
            <a:blip r:embed="rId2">
              <a:alphaModFix amt="26000"/>
              <a:extLst>
                <a:ext uri="{96DAC541-7B7A-43D3-8B79-37D633B846F1}">
                  <asvg:svgBlip xmlns:asvg="http://schemas.microsoft.com/office/drawing/2016/SVG/main" r:embed="rId3"/>
                </a:ext>
              </a:extLst>
            </a:blip>
            <a:stretch>
              <a:fillRect/>
            </a:stretch>
          </a:blipFill>
        </p:spPr>
      </p:sp>
      <p:sp>
        <p:nvSpPr>
          <p:cNvPr id="10" name="Freeform 10"/>
          <p:cNvSpPr/>
          <p:nvPr/>
        </p:nvSpPr>
        <p:spPr>
          <a:xfrm>
            <a:off x="12227252" y="133272"/>
            <a:ext cx="12121496" cy="10292252"/>
          </a:xfrm>
          <a:custGeom>
            <a:avLst/>
            <a:gdLst/>
            <a:ahLst/>
            <a:cxnLst/>
            <a:rect l="l" t="t" r="r" b="b"/>
            <a:pathLst>
              <a:path w="12121496" h="10292252">
                <a:moveTo>
                  <a:pt x="0" y="0"/>
                </a:moveTo>
                <a:lnTo>
                  <a:pt x="12121496" y="0"/>
                </a:lnTo>
                <a:lnTo>
                  <a:pt x="12121496" y="10292251"/>
                </a:lnTo>
                <a:lnTo>
                  <a:pt x="0" y="10292251"/>
                </a:lnTo>
                <a:lnTo>
                  <a:pt x="0" y="0"/>
                </a:lnTo>
                <a:close/>
              </a:path>
            </a:pathLst>
          </a:custGeom>
          <a:blipFill>
            <a:blip r:embed="rId2">
              <a:alphaModFix amt="26000"/>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4965845" y="-182065"/>
            <a:ext cx="9702794" cy="1384927"/>
          </a:xfrm>
          <a:prstGeom prst="rect">
            <a:avLst/>
          </a:prstGeom>
        </p:spPr>
        <p:txBody>
          <a:bodyPr lIns="0" tIns="0" rIns="0" bIns="0" rtlCol="0" anchor="t">
            <a:spAutoFit/>
          </a:bodyPr>
          <a:lstStyle/>
          <a:p>
            <a:pPr algn="ctr">
              <a:lnSpc>
                <a:spcPts val="11340"/>
              </a:lnSpc>
            </a:pPr>
            <a:r>
              <a:rPr lang="en-US" sz="8100" dirty="0">
                <a:solidFill>
                  <a:srgbClr val="075190"/>
                </a:solidFill>
                <a:latin typeface="Quicksand Bold"/>
              </a:rPr>
              <a:t>Poll/Padlet Results </a:t>
            </a:r>
          </a:p>
        </p:txBody>
      </p:sp>
      <p:sp>
        <p:nvSpPr>
          <p:cNvPr id="12" name="TextBox 12"/>
          <p:cNvSpPr txBox="1"/>
          <p:nvPr/>
        </p:nvSpPr>
        <p:spPr>
          <a:xfrm>
            <a:off x="1363820" y="1428539"/>
            <a:ext cx="10942400" cy="1461939"/>
          </a:xfrm>
          <a:prstGeom prst="rect">
            <a:avLst/>
          </a:prstGeom>
        </p:spPr>
        <p:txBody>
          <a:bodyPr lIns="0" tIns="0" rIns="0" bIns="0" rtlCol="0" anchor="t">
            <a:spAutoFit/>
          </a:bodyPr>
          <a:lstStyle/>
          <a:p>
            <a:pPr algn="ctr">
              <a:lnSpc>
                <a:spcPts val="5713"/>
              </a:lnSpc>
            </a:pPr>
            <a:r>
              <a:rPr lang="en-US" sz="5601" dirty="0">
                <a:solidFill>
                  <a:srgbClr val="075190"/>
                </a:solidFill>
                <a:latin typeface="Quicksand Bold"/>
              </a:rPr>
              <a:t>If you have volunteers, what roles are you using them in?</a:t>
            </a:r>
          </a:p>
        </p:txBody>
      </p:sp>
      <p:grpSp>
        <p:nvGrpSpPr>
          <p:cNvPr id="13" name="Group 13"/>
          <p:cNvGrpSpPr/>
          <p:nvPr/>
        </p:nvGrpSpPr>
        <p:grpSpPr>
          <a:xfrm>
            <a:off x="4617960" y="3578045"/>
            <a:ext cx="13670040" cy="2178410"/>
            <a:chOff x="0" y="0"/>
            <a:chExt cx="18226719" cy="2904546"/>
          </a:xfrm>
        </p:grpSpPr>
        <p:grpSp>
          <p:nvGrpSpPr>
            <p:cNvPr id="14" name="Group 14"/>
            <p:cNvGrpSpPr/>
            <p:nvPr/>
          </p:nvGrpSpPr>
          <p:grpSpPr>
            <a:xfrm>
              <a:off x="579610" y="543154"/>
              <a:ext cx="17647110" cy="2361392"/>
              <a:chOff x="0" y="0"/>
              <a:chExt cx="2602724" cy="348275"/>
            </a:xfrm>
          </p:grpSpPr>
          <p:sp>
            <p:nvSpPr>
              <p:cNvPr id="15" name="Freeform 15"/>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18C20"/>
              </a:solidFill>
            </p:spPr>
          </p:sp>
          <p:sp>
            <p:nvSpPr>
              <p:cNvPr id="16" name="TextBox 1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0" y="0"/>
              <a:ext cx="17647110" cy="2361392"/>
              <a:chOff x="0" y="0"/>
              <a:chExt cx="2602724" cy="348275"/>
            </a:xfrm>
          </p:grpSpPr>
          <p:sp>
            <p:nvSpPr>
              <p:cNvPr id="18" name="Freeform 18"/>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00AEEF"/>
              </a:solidFill>
            </p:spPr>
          </p:sp>
          <p:sp>
            <p:nvSpPr>
              <p:cNvPr id="19" name="TextBox 1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sp>
        <p:nvSpPr>
          <p:cNvPr id="20" name="TextBox 20"/>
          <p:cNvSpPr txBox="1"/>
          <p:nvPr/>
        </p:nvSpPr>
        <p:spPr>
          <a:xfrm>
            <a:off x="5981780" y="3984648"/>
            <a:ext cx="10942400" cy="1461939"/>
          </a:xfrm>
          <a:prstGeom prst="rect">
            <a:avLst/>
          </a:prstGeom>
        </p:spPr>
        <p:txBody>
          <a:bodyPr lIns="0" tIns="0" rIns="0" bIns="0" rtlCol="0" anchor="t">
            <a:spAutoFit/>
          </a:bodyPr>
          <a:lstStyle/>
          <a:p>
            <a:pPr algn="ctr">
              <a:lnSpc>
                <a:spcPts val="5713"/>
              </a:lnSpc>
            </a:pPr>
            <a:r>
              <a:rPr lang="en-US" sz="5601" dirty="0">
                <a:solidFill>
                  <a:srgbClr val="075190"/>
                </a:solidFill>
                <a:latin typeface="Quicksand Bold"/>
              </a:rPr>
              <a:t>Have you used the Medicare Minutes in your outreach?</a:t>
            </a:r>
          </a:p>
        </p:txBody>
      </p:sp>
      <p:grpSp>
        <p:nvGrpSpPr>
          <p:cNvPr id="21" name="Group 21"/>
          <p:cNvGrpSpPr/>
          <p:nvPr/>
        </p:nvGrpSpPr>
        <p:grpSpPr>
          <a:xfrm>
            <a:off x="0" y="6124442"/>
            <a:ext cx="13670040" cy="2178410"/>
            <a:chOff x="0" y="0"/>
            <a:chExt cx="18226719" cy="2904546"/>
          </a:xfrm>
        </p:grpSpPr>
        <p:grpSp>
          <p:nvGrpSpPr>
            <p:cNvPr id="22" name="Group 22"/>
            <p:cNvGrpSpPr/>
            <p:nvPr/>
          </p:nvGrpSpPr>
          <p:grpSpPr>
            <a:xfrm>
              <a:off x="579610" y="543154"/>
              <a:ext cx="17647110" cy="2361392"/>
              <a:chOff x="0" y="0"/>
              <a:chExt cx="2602724" cy="348275"/>
            </a:xfrm>
          </p:grpSpPr>
          <p:sp>
            <p:nvSpPr>
              <p:cNvPr id="23" name="Freeform 23"/>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18C20"/>
              </a:solidFill>
            </p:spPr>
          </p:sp>
          <p:sp>
            <p:nvSpPr>
              <p:cNvPr id="24" name="TextBox 2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0" y="0"/>
              <a:ext cx="17647110" cy="2361392"/>
              <a:chOff x="0" y="0"/>
              <a:chExt cx="2602724" cy="348275"/>
            </a:xfrm>
          </p:grpSpPr>
          <p:sp>
            <p:nvSpPr>
              <p:cNvPr id="26" name="Freeform 26"/>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00AEEF"/>
              </a:solidFill>
            </p:spPr>
          </p:sp>
          <p:sp>
            <p:nvSpPr>
              <p:cNvPr id="27" name="TextBox 2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sp>
        <p:nvSpPr>
          <p:cNvPr id="35" name="TextBox 35"/>
          <p:cNvSpPr txBox="1"/>
          <p:nvPr/>
        </p:nvSpPr>
        <p:spPr>
          <a:xfrm>
            <a:off x="1284852" y="6356530"/>
            <a:ext cx="10942400" cy="1461939"/>
          </a:xfrm>
          <a:prstGeom prst="rect">
            <a:avLst/>
          </a:prstGeom>
        </p:spPr>
        <p:txBody>
          <a:bodyPr lIns="0" tIns="0" rIns="0" bIns="0" rtlCol="0" anchor="t">
            <a:spAutoFit/>
          </a:bodyPr>
          <a:lstStyle/>
          <a:p>
            <a:pPr algn="ctr">
              <a:lnSpc>
                <a:spcPts val="5713"/>
              </a:lnSpc>
            </a:pPr>
            <a:r>
              <a:rPr lang="en-US" sz="5601" dirty="0">
                <a:solidFill>
                  <a:srgbClr val="075190"/>
                </a:solidFill>
                <a:latin typeface="Quicksand Bold"/>
              </a:rPr>
              <a:t>If so, how/where have you had success? </a:t>
            </a:r>
          </a:p>
        </p:txBody>
      </p:sp>
    </p:spTree>
    <p:extLst>
      <p:ext uri="{BB962C8B-B14F-4D97-AF65-F5344CB8AC3E}">
        <p14:creationId xmlns:p14="http://schemas.microsoft.com/office/powerpoint/2010/main" val="389796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This graphic depicts the volunteer involvement cycle. It is a circle with 9 steps around the circle that show the steps in rotation: 1. Assess Needs &amp; Plan, 2. Design Roles, 3. Recruit, 4. Match, 5. Orient and Train, 6. Supervise, 7. Manage, 8. Retain, and 9. Evaluate "/>
          <p:cNvSpPr/>
          <p:nvPr/>
        </p:nvSpPr>
        <p:spPr>
          <a:xfrm>
            <a:off x="2741345" y="0"/>
            <a:ext cx="13708689" cy="10287000"/>
          </a:xfrm>
          <a:custGeom>
            <a:avLst/>
            <a:gdLst/>
            <a:ahLst/>
            <a:cxnLst/>
            <a:rect l="l" t="t" r="r" b="b"/>
            <a:pathLst>
              <a:path w="13708689" h="10287000">
                <a:moveTo>
                  <a:pt x="0" y="0"/>
                </a:moveTo>
                <a:lnTo>
                  <a:pt x="13708689" y="0"/>
                </a:lnTo>
                <a:lnTo>
                  <a:pt x="13708689" y="10287000"/>
                </a:lnTo>
                <a:lnTo>
                  <a:pt x="0" y="10287000"/>
                </a:lnTo>
                <a:lnTo>
                  <a:pt x="0" y="0"/>
                </a:lnTo>
                <a:close/>
              </a:path>
            </a:pathLst>
          </a:custGeom>
          <a:blipFill>
            <a:blip r:embed="rId2"/>
            <a:stretch>
              <a:fillRect/>
            </a:stretch>
          </a:blipFill>
        </p:spPr>
      </p:sp>
      <p:sp>
        <p:nvSpPr>
          <p:cNvPr id="3" name="TextBox 3"/>
          <p:cNvSpPr txBox="1"/>
          <p:nvPr/>
        </p:nvSpPr>
        <p:spPr>
          <a:xfrm>
            <a:off x="6706817" y="4844732"/>
            <a:ext cx="5453658" cy="530861"/>
          </a:xfrm>
          <a:prstGeom prst="rect">
            <a:avLst/>
          </a:prstGeom>
        </p:spPr>
        <p:txBody>
          <a:bodyPr lIns="0" tIns="0" rIns="0" bIns="0" rtlCol="0" anchor="t">
            <a:spAutoFit/>
          </a:bodyPr>
          <a:lstStyle/>
          <a:p>
            <a:pPr algn="just">
              <a:lnSpc>
                <a:spcPts val="4339"/>
              </a:lnSpc>
              <a:spcBef>
                <a:spcPct val="0"/>
              </a:spcBef>
            </a:pPr>
            <a:r>
              <a:rPr lang="en-US" sz="3099" dirty="0">
                <a:solidFill>
                  <a:srgbClr val="075190"/>
                </a:solidFill>
                <a:latin typeface="Quicksand"/>
              </a:rPr>
              <a:t>Volunteer Involvement Cycle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726247"/>
            <a:ext cx="16230600" cy="7532053"/>
            <a:chOff x="0" y="0"/>
            <a:chExt cx="4274726" cy="1983751"/>
          </a:xfrm>
        </p:grpSpPr>
        <p:sp>
          <p:nvSpPr>
            <p:cNvPr id="3" name="Freeform 3"/>
            <p:cNvSpPr/>
            <p:nvPr/>
          </p:nvSpPr>
          <p:spPr>
            <a:xfrm>
              <a:off x="0" y="0"/>
              <a:ext cx="4274726" cy="1983751"/>
            </a:xfrm>
            <a:custGeom>
              <a:avLst/>
              <a:gdLst/>
              <a:ahLst/>
              <a:cxnLst/>
              <a:rect l="l" t="t" r="r" b="b"/>
              <a:pathLst>
                <a:path w="4274726" h="1983751">
                  <a:moveTo>
                    <a:pt x="0" y="0"/>
                  </a:moveTo>
                  <a:lnTo>
                    <a:pt x="4274726" y="0"/>
                  </a:lnTo>
                  <a:lnTo>
                    <a:pt x="4274726" y="1983751"/>
                  </a:lnTo>
                  <a:lnTo>
                    <a:pt x="0" y="1983751"/>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71015" y="1028700"/>
            <a:ext cx="16788285" cy="1430253"/>
            <a:chOff x="0" y="0"/>
            <a:chExt cx="4421606" cy="376692"/>
          </a:xfrm>
        </p:grpSpPr>
        <p:sp>
          <p:nvSpPr>
            <p:cNvPr id="6" name="Freeform 6"/>
            <p:cNvSpPr/>
            <p:nvPr/>
          </p:nvSpPr>
          <p:spPr>
            <a:xfrm>
              <a:off x="0" y="0"/>
              <a:ext cx="4421606" cy="376692"/>
            </a:xfrm>
            <a:custGeom>
              <a:avLst/>
              <a:gdLst/>
              <a:ahLst/>
              <a:cxnLst/>
              <a:rect l="l" t="t" r="r" b="b"/>
              <a:pathLst>
                <a:path w="4421606" h="376692">
                  <a:moveTo>
                    <a:pt x="23519" y="0"/>
                  </a:moveTo>
                  <a:lnTo>
                    <a:pt x="4398087" y="0"/>
                  </a:lnTo>
                  <a:cubicBezTo>
                    <a:pt x="4411076" y="0"/>
                    <a:pt x="4421606" y="10530"/>
                    <a:pt x="4421606" y="23519"/>
                  </a:cubicBezTo>
                  <a:lnTo>
                    <a:pt x="4421606" y="353173"/>
                  </a:lnTo>
                  <a:cubicBezTo>
                    <a:pt x="4421606" y="366162"/>
                    <a:pt x="4411076" y="376692"/>
                    <a:pt x="4398087" y="376692"/>
                  </a:cubicBezTo>
                  <a:lnTo>
                    <a:pt x="23519" y="376692"/>
                  </a:lnTo>
                  <a:cubicBezTo>
                    <a:pt x="10530" y="376692"/>
                    <a:pt x="0" y="366162"/>
                    <a:pt x="0" y="353173"/>
                  </a:cubicBezTo>
                  <a:lnTo>
                    <a:pt x="0" y="23519"/>
                  </a:lnTo>
                  <a:cubicBezTo>
                    <a:pt x="0" y="10530"/>
                    <a:pt x="10530" y="0"/>
                    <a:pt x="23519" y="0"/>
                  </a:cubicBezTo>
                  <a:close/>
                </a:path>
              </a:pathLst>
            </a:custGeom>
            <a:solidFill>
              <a:srgbClr val="F18C20"/>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AutoShape 8"/>
          <p:cNvSpPr/>
          <p:nvPr/>
        </p:nvSpPr>
        <p:spPr>
          <a:xfrm rot="-5400000">
            <a:off x="-2087707" y="5482749"/>
            <a:ext cx="6834211" cy="0"/>
          </a:xfrm>
          <a:prstGeom prst="line">
            <a:avLst/>
          </a:prstGeom>
          <a:ln w="19050" cap="flat">
            <a:solidFill>
              <a:srgbClr val="075190"/>
            </a:solidFill>
            <a:prstDash val="lgDash"/>
            <a:headEnd type="none" w="sm" len="sm"/>
            <a:tailEnd type="none" w="sm" len="sm"/>
          </a:ln>
        </p:spPr>
      </p:sp>
      <p:sp>
        <p:nvSpPr>
          <p:cNvPr id="9" name="AutoShape 9"/>
          <p:cNvSpPr/>
          <p:nvPr/>
        </p:nvSpPr>
        <p:spPr>
          <a:xfrm rot="-5400000">
            <a:off x="13519898" y="5482749"/>
            <a:ext cx="6834211" cy="0"/>
          </a:xfrm>
          <a:prstGeom prst="line">
            <a:avLst/>
          </a:prstGeom>
          <a:ln w="19050" cap="flat">
            <a:solidFill>
              <a:srgbClr val="075190"/>
            </a:solidFill>
            <a:prstDash val="lgDash"/>
            <a:headEnd type="none" w="sm" len="sm"/>
            <a:tailEnd type="none" w="sm" len="sm"/>
          </a:ln>
        </p:spPr>
      </p:sp>
      <p:sp>
        <p:nvSpPr>
          <p:cNvPr id="10" name="TextBox 10"/>
          <p:cNvSpPr txBox="1"/>
          <p:nvPr/>
        </p:nvSpPr>
        <p:spPr>
          <a:xfrm>
            <a:off x="0" y="857250"/>
            <a:ext cx="17443195" cy="1566544"/>
          </a:xfrm>
          <a:prstGeom prst="rect">
            <a:avLst/>
          </a:prstGeom>
        </p:spPr>
        <p:txBody>
          <a:bodyPr lIns="0" tIns="0" rIns="0" bIns="0" rtlCol="0" anchor="t">
            <a:spAutoFit/>
          </a:bodyPr>
          <a:lstStyle/>
          <a:p>
            <a:pPr algn="ctr">
              <a:lnSpc>
                <a:spcPts val="12880"/>
              </a:lnSpc>
            </a:pPr>
            <a:r>
              <a:rPr lang="en-US" sz="9200">
                <a:solidFill>
                  <a:srgbClr val="FFFFFF"/>
                </a:solidFill>
                <a:latin typeface="Paytone One Bold"/>
              </a:rPr>
              <a:t>Program Needs &amp; Planning </a:t>
            </a:r>
          </a:p>
        </p:txBody>
      </p:sp>
      <p:sp>
        <p:nvSpPr>
          <p:cNvPr id="11" name="TextBox 11"/>
          <p:cNvSpPr txBox="1"/>
          <p:nvPr/>
        </p:nvSpPr>
        <p:spPr>
          <a:xfrm>
            <a:off x="1871896" y="4195574"/>
            <a:ext cx="14701822" cy="3596306"/>
          </a:xfrm>
          <a:prstGeom prst="rect">
            <a:avLst/>
          </a:prstGeom>
        </p:spPr>
        <p:txBody>
          <a:bodyPr lIns="0" tIns="0" rIns="0" bIns="0" rtlCol="0" anchor="t">
            <a:spAutoFit/>
          </a:bodyPr>
          <a:lstStyle/>
          <a:p>
            <a:pPr marL="871330" lvl="1" indent="-435665">
              <a:lnSpc>
                <a:spcPts val="5650"/>
              </a:lnSpc>
              <a:buFont typeface="Arial"/>
              <a:buChar char="•"/>
            </a:pPr>
            <a:r>
              <a:rPr lang="en-US" sz="4035" dirty="0">
                <a:solidFill>
                  <a:srgbClr val="002060"/>
                </a:solidFill>
                <a:latin typeface="Quicksand Bold"/>
              </a:rPr>
              <a:t>What do you want your volunteer program to look like?</a:t>
            </a:r>
          </a:p>
          <a:p>
            <a:pPr marL="871330" lvl="1" indent="-435665">
              <a:lnSpc>
                <a:spcPts val="5650"/>
              </a:lnSpc>
              <a:buFont typeface="Arial"/>
              <a:buChar char="•"/>
            </a:pPr>
            <a:r>
              <a:rPr lang="en-US" sz="4035" dirty="0">
                <a:solidFill>
                  <a:srgbClr val="002060"/>
                </a:solidFill>
                <a:latin typeface="Quicksand Bold"/>
              </a:rPr>
              <a:t>How much time can you dedicate to your volunteer program? </a:t>
            </a:r>
          </a:p>
          <a:p>
            <a:pPr marL="871330" lvl="1" indent="-435665">
              <a:lnSpc>
                <a:spcPts val="5650"/>
              </a:lnSpc>
              <a:buFont typeface="Arial"/>
              <a:buChar char="•"/>
            </a:pPr>
            <a:r>
              <a:rPr lang="en-US" sz="4035" dirty="0">
                <a:solidFill>
                  <a:srgbClr val="002060"/>
                </a:solidFill>
                <a:latin typeface="Quicksand Bold"/>
              </a:rPr>
              <a:t>Things to consider before even thinking about recruitment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3582" y="3464558"/>
            <a:ext cx="9613944" cy="4337200"/>
          </a:xfrm>
          <a:custGeom>
            <a:avLst/>
            <a:gdLst/>
            <a:ahLst/>
            <a:cxnLst/>
            <a:rect l="l" t="t" r="r" b="b"/>
            <a:pathLst>
              <a:path w="9613944" h="4337200">
                <a:moveTo>
                  <a:pt x="0" y="0"/>
                </a:moveTo>
                <a:lnTo>
                  <a:pt x="9613944" y="0"/>
                </a:lnTo>
                <a:lnTo>
                  <a:pt x="9613944" y="4337200"/>
                </a:lnTo>
                <a:lnTo>
                  <a:pt x="0" y="4337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96165" y="7376883"/>
            <a:ext cx="2194835" cy="2509686"/>
          </a:xfrm>
          <a:custGeom>
            <a:avLst/>
            <a:gdLst/>
            <a:ahLst/>
            <a:cxnLst/>
            <a:rect l="l" t="t" r="r" b="b"/>
            <a:pathLst>
              <a:path w="2194835" h="2509686">
                <a:moveTo>
                  <a:pt x="0" y="0"/>
                </a:moveTo>
                <a:lnTo>
                  <a:pt x="2194834" y="0"/>
                </a:lnTo>
                <a:lnTo>
                  <a:pt x="2194834" y="2509686"/>
                </a:lnTo>
                <a:lnTo>
                  <a:pt x="0" y="25096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AutoShape 4"/>
          <p:cNvSpPr/>
          <p:nvPr/>
        </p:nvSpPr>
        <p:spPr>
          <a:xfrm>
            <a:off x="2790999" y="9258300"/>
            <a:ext cx="6492240" cy="0"/>
          </a:xfrm>
          <a:prstGeom prst="line">
            <a:avLst/>
          </a:prstGeom>
          <a:ln w="38100" cap="flat">
            <a:solidFill>
              <a:srgbClr val="00AEEF"/>
            </a:solidFill>
            <a:prstDash val="solid"/>
            <a:headEnd type="none" w="sm" len="sm"/>
            <a:tailEnd type="none" w="sm" len="sm"/>
          </a:ln>
        </p:spPr>
      </p:sp>
      <p:sp>
        <p:nvSpPr>
          <p:cNvPr id="6" name="TextBox 6"/>
          <p:cNvSpPr txBox="1"/>
          <p:nvPr/>
        </p:nvSpPr>
        <p:spPr>
          <a:xfrm>
            <a:off x="1394163" y="405332"/>
            <a:ext cx="8059421" cy="2706995"/>
          </a:xfrm>
          <a:prstGeom prst="rect">
            <a:avLst/>
          </a:prstGeom>
        </p:spPr>
        <p:txBody>
          <a:bodyPr lIns="0" tIns="0" rIns="0" bIns="0" rtlCol="0" anchor="t">
            <a:spAutoFit/>
          </a:bodyPr>
          <a:lstStyle/>
          <a:p>
            <a:pPr algn="ctr">
              <a:lnSpc>
                <a:spcPts val="10920"/>
              </a:lnSpc>
            </a:pPr>
            <a:r>
              <a:rPr lang="en-US" sz="7800">
                <a:solidFill>
                  <a:srgbClr val="075190"/>
                </a:solidFill>
                <a:latin typeface="Quicksand Bold"/>
              </a:rPr>
              <a:t>Define Volunteer Roles </a:t>
            </a:r>
          </a:p>
        </p:txBody>
      </p:sp>
      <p:sp>
        <p:nvSpPr>
          <p:cNvPr id="7" name="TextBox 7"/>
          <p:cNvSpPr txBox="1"/>
          <p:nvPr/>
        </p:nvSpPr>
        <p:spPr>
          <a:xfrm>
            <a:off x="2008901" y="4079402"/>
            <a:ext cx="9298625" cy="3285066"/>
          </a:xfrm>
          <a:prstGeom prst="rect">
            <a:avLst/>
          </a:prstGeom>
        </p:spPr>
        <p:txBody>
          <a:bodyPr lIns="0" tIns="0" rIns="0" bIns="0" rtlCol="0" anchor="t">
            <a:spAutoFit/>
          </a:bodyPr>
          <a:lstStyle/>
          <a:p>
            <a:pPr marL="577076" lvl="1" indent="-288538">
              <a:lnSpc>
                <a:spcPts val="3742"/>
              </a:lnSpc>
              <a:buFont typeface="Arial"/>
              <a:buChar char="•"/>
            </a:pPr>
            <a:r>
              <a:rPr lang="en-US" sz="2672" dirty="0">
                <a:solidFill>
                  <a:srgbClr val="075190"/>
                </a:solidFill>
                <a:latin typeface="Quicksand Bold"/>
              </a:rPr>
              <a:t>Define volunteer roles </a:t>
            </a:r>
            <a:r>
              <a:rPr lang="en-US" sz="2672" i="1" dirty="0">
                <a:solidFill>
                  <a:srgbClr val="075190"/>
                </a:solidFill>
                <a:latin typeface="Quicksand Bold"/>
              </a:rPr>
              <a:t>before</a:t>
            </a:r>
            <a:r>
              <a:rPr lang="en-US" sz="2672" dirty="0">
                <a:solidFill>
                  <a:srgbClr val="075190"/>
                </a:solidFill>
                <a:latin typeface="Quicksand Bold"/>
              </a:rPr>
              <a:t> recruitment - Important!</a:t>
            </a:r>
          </a:p>
          <a:p>
            <a:pPr marL="577076" lvl="1" indent="-288538">
              <a:lnSpc>
                <a:spcPts val="3742"/>
              </a:lnSpc>
              <a:buFont typeface="Arial"/>
              <a:buChar char="•"/>
            </a:pPr>
            <a:r>
              <a:rPr lang="en-US" sz="2672" dirty="0">
                <a:solidFill>
                  <a:srgbClr val="075190"/>
                </a:solidFill>
                <a:latin typeface="Quicksand Bold"/>
              </a:rPr>
              <a:t>Helps to identify the skills needed for potential volunteers </a:t>
            </a:r>
          </a:p>
          <a:p>
            <a:pPr marL="577076" lvl="1" indent="-288538">
              <a:lnSpc>
                <a:spcPts val="3742"/>
              </a:lnSpc>
              <a:buFont typeface="Arial"/>
              <a:buChar char="•"/>
            </a:pPr>
            <a:r>
              <a:rPr lang="en-US" sz="2672" dirty="0">
                <a:solidFill>
                  <a:srgbClr val="075190"/>
                </a:solidFill>
                <a:latin typeface="Quicksand Bold"/>
              </a:rPr>
              <a:t>Recruitment then is focused on finding those skills</a:t>
            </a:r>
          </a:p>
          <a:p>
            <a:pPr marL="577076" lvl="1" indent="-288538">
              <a:lnSpc>
                <a:spcPts val="3742"/>
              </a:lnSpc>
              <a:buFont typeface="Arial"/>
              <a:buChar char="•"/>
            </a:pPr>
            <a:r>
              <a:rPr lang="en-US" sz="2672" dirty="0">
                <a:solidFill>
                  <a:srgbClr val="075190"/>
                </a:solidFill>
                <a:latin typeface="Quicksand Bold"/>
              </a:rPr>
              <a:t>Volunteers are looking for interesting and productive</a:t>
            </a:r>
            <a:r>
              <a:rPr lang="en-US" sz="2672" dirty="0">
                <a:solidFill>
                  <a:srgbClr val="075190"/>
                </a:solidFill>
                <a:latin typeface="Quicksand"/>
              </a:rPr>
              <a:t> roles - keep them engaged! </a:t>
            </a:r>
          </a:p>
        </p:txBody>
      </p:sp>
      <p:pic>
        <p:nvPicPr>
          <p:cNvPr id="8" name="Picture 7">
            <a:extLst>
              <a:ext uri="{FF2B5EF4-FFF2-40B4-BE49-F238E27FC236}">
                <a16:creationId xmlns:a16="http://schemas.microsoft.com/office/drawing/2014/main" id="{FCC7CC23-C7CE-E9D9-8F76-88B0C171E942}"/>
              </a:ext>
            </a:extLst>
          </p:cNvPr>
          <p:cNvPicPr>
            <a:picLocks noChangeAspect="1"/>
          </p:cNvPicPr>
          <p:nvPr/>
        </p:nvPicPr>
        <p:blipFill>
          <a:blip r:embed="rId6"/>
          <a:stretch>
            <a:fillRect/>
          </a:stretch>
        </p:blipFill>
        <p:spPr>
          <a:xfrm rot="5400000">
            <a:off x="9836345" y="3042081"/>
            <a:ext cx="9614225" cy="4340728"/>
          </a:xfrm>
          <a:prstGeom prst="rect">
            <a:avLst/>
          </a:prstGeom>
        </p:spPr>
      </p:pic>
      <p:sp>
        <p:nvSpPr>
          <p:cNvPr id="9" name="TextBox 8">
            <a:extLst>
              <a:ext uri="{FF2B5EF4-FFF2-40B4-BE49-F238E27FC236}">
                <a16:creationId xmlns:a16="http://schemas.microsoft.com/office/drawing/2014/main" id="{C5E3146F-21ED-089E-EB84-D833E4F67CD6}"/>
              </a:ext>
            </a:extLst>
          </p:cNvPr>
          <p:cNvSpPr txBox="1"/>
          <p:nvPr/>
        </p:nvSpPr>
        <p:spPr>
          <a:xfrm>
            <a:off x="13019007" y="1219349"/>
            <a:ext cx="3248899" cy="7848302"/>
          </a:xfrm>
          <a:prstGeom prst="rect">
            <a:avLst/>
          </a:prstGeom>
          <a:noFill/>
        </p:spPr>
        <p:txBody>
          <a:bodyPr wrap="square" rtlCol="0">
            <a:spAutoFit/>
          </a:bodyPr>
          <a:lstStyle/>
          <a:p>
            <a:r>
              <a:rPr lang="en-US" sz="2800" b="1" dirty="0">
                <a:solidFill>
                  <a:srgbClr val="002060"/>
                </a:solidFill>
                <a:latin typeface="Quicksand Bold" panose="020B0604020202020204" charset="0"/>
              </a:rPr>
              <a:t>Attracting and Keeping Great Volunteers</a:t>
            </a:r>
          </a:p>
          <a:p>
            <a:endParaRPr lang="en-US" sz="2800" dirty="0">
              <a:solidFill>
                <a:srgbClr val="002060"/>
              </a:solidFill>
              <a:latin typeface="Quicksand Bold" panose="020B0604020202020204" charset="0"/>
            </a:endParaRPr>
          </a:p>
          <a:p>
            <a:r>
              <a:rPr lang="en-US" sz="2800" dirty="0">
                <a:solidFill>
                  <a:srgbClr val="002060"/>
                </a:solidFill>
                <a:latin typeface="Quicksand Bold" panose="020B0604020202020204" charset="0"/>
              </a:rPr>
              <a:t>“While in the short run most volunteers will agree to do anything that needs doing, in the long run most volunteers will prefer to do work they find satisfying… The opportunity to do ‘good work’… is the key element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2" name="Freeform 2"/>
          <p:cNvSpPr/>
          <p:nvPr/>
        </p:nvSpPr>
        <p:spPr>
          <a:xfrm>
            <a:off x="-1173855" y="-2556703"/>
            <a:ext cx="19461855" cy="7890897"/>
          </a:xfrm>
          <a:custGeom>
            <a:avLst/>
            <a:gdLst/>
            <a:ahLst/>
            <a:cxnLst/>
            <a:rect l="l" t="t" r="r" b="b"/>
            <a:pathLst>
              <a:path w="19461855" h="7890897">
                <a:moveTo>
                  <a:pt x="0" y="0"/>
                </a:moveTo>
                <a:lnTo>
                  <a:pt x="19461855" y="0"/>
                </a:lnTo>
                <a:lnTo>
                  <a:pt x="19461855" y="7890897"/>
                </a:lnTo>
                <a:lnTo>
                  <a:pt x="0" y="7890897"/>
                </a:lnTo>
                <a:lnTo>
                  <a:pt x="0" y="0"/>
                </a:lnTo>
                <a:close/>
              </a:path>
            </a:pathLst>
          </a:custGeom>
          <a:blipFill>
            <a:blip r:embed="rId2">
              <a:alphaModFix amt="42000"/>
              <a:extLst>
                <a:ext uri="{96DAC541-7B7A-43D3-8B79-37D633B846F1}">
                  <asvg:svgBlip xmlns:asvg="http://schemas.microsoft.com/office/drawing/2016/SVG/main" r:embed="rId3"/>
                </a:ext>
              </a:extLst>
            </a:blip>
            <a:stretch>
              <a:fillRect/>
            </a:stretch>
          </a:blipFill>
        </p:spPr>
      </p:sp>
      <p:sp>
        <p:nvSpPr>
          <p:cNvPr id="3" name="Freeform 3"/>
          <p:cNvSpPr/>
          <p:nvPr/>
        </p:nvSpPr>
        <p:spPr>
          <a:xfrm>
            <a:off x="2616029" y="3195120"/>
            <a:ext cx="6345112" cy="2932706"/>
          </a:xfrm>
          <a:custGeom>
            <a:avLst/>
            <a:gdLst/>
            <a:ahLst/>
            <a:cxnLst/>
            <a:rect l="l" t="t" r="r" b="b"/>
            <a:pathLst>
              <a:path w="6345112" h="2932706">
                <a:moveTo>
                  <a:pt x="0" y="0"/>
                </a:moveTo>
                <a:lnTo>
                  <a:pt x="6345112" y="0"/>
                </a:lnTo>
                <a:lnTo>
                  <a:pt x="6345112" y="2932706"/>
                </a:lnTo>
                <a:lnTo>
                  <a:pt x="0" y="29327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3569666" y="1226820"/>
            <a:ext cx="10782949" cy="1557019"/>
          </a:xfrm>
          <a:prstGeom prst="rect">
            <a:avLst/>
          </a:prstGeom>
        </p:spPr>
        <p:txBody>
          <a:bodyPr lIns="0" tIns="0" rIns="0" bIns="0" rtlCol="0" anchor="t">
            <a:spAutoFit/>
          </a:bodyPr>
          <a:lstStyle/>
          <a:p>
            <a:pPr algn="ctr">
              <a:lnSpc>
                <a:spcPts val="12880"/>
              </a:lnSpc>
            </a:pPr>
            <a:r>
              <a:rPr lang="en-US" sz="9200">
                <a:solidFill>
                  <a:srgbClr val="075190"/>
                </a:solidFill>
                <a:latin typeface="Quicksand Bold"/>
              </a:rPr>
              <a:t>Volunteer Roles </a:t>
            </a:r>
          </a:p>
        </p:txBody>
      </p:sp>
      <p:sp>
        <p:nvSpPr>
          <p:cNvPr id="5" name="Freeform 5"/>
          <p:cNvSpPr/>
          <p:nvPr/>
        </p:nvSpPr>
        <p:spPr>
          <a:xfrm>
            <a:off x="2616029" y="6537401"/>
            <a:ext cx="6345112" cy="2932706"/>
          </a:xfrm>
          <a:custGeom>
            <a:avLst/>
            <a:gdLst/>
            <a:ahLst/>
            <a:cxnLst/>
            <a:rect l="l" t="t" r="r" b="b"/>
            <a:pathLst>
              <a:path w="6345112" h="2932706">
                <a:moveTo>
                  <a:pt x="0" y="0"/>
                </a:moveTo>
                <a:lnTo>
                  <a:pt x="6345112" y="0"/>
                </a:lnTo>
                <a:lnTo>
                  <a:pt x="6345112" y="2932706"/>
                </a:lnTo>
                <a:lnTo>
                  <a:pt x="0" y="29327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002499" y="4661473"/>
            <a:ext cx="6345112" cy="2932706"/>
          </a:xfrm>
          <a:custGeom>
            <a:avLst/>
            <a:gdLst/>
            <a:ahLst/>
            <a:cxnLst/>
            <a:rect l="l" t="t" r="r" b="b"/>
            <a:pathLst>
              <a:path w="6345112" h="2932706">
                <a:moveTo>
                  <a:pt x="0" y="0"/>
                </a:moveTo>
                <a:lnTo>
                  <a:pt x="6345112" y="0"/>
                </a:lnTo>
                <a:lnTo>
                  <a:pt x="6345112" y="2932706"/>
                </a:lnTo>
                <a:lnTo>
                  <a:pt x="0" y="2932706"/>
                </a:lnTo>
                <a:lnTo>
                  <a:pt x="0" y="0"/>
                </a:lnTo>
                <a:close/>
              </a:path>
            </a:pathLst>
          </a:custGeom>
          <a:blipFill>
            <a:blip r:embed="rId4">
              <a:extLst>
                <a:ext uri="{96DAC541-7B7A-43D3-8B79-37D633B846F1}">
                  <asvg:svgBlip xmlns:asvg="http://schemas.microsoft.com/office/drawing/2016/SVG/main" r:embed="rId5"/>
                </a:ext>
              </a:extLst>
            </a:blip>
            <a:stretch>
              <a:fillRect t="113" b="113"/>
            </a:stretch>
          </a:blipFill>
        </p:spPr>
      </p:sp>
      <p:sp>
        <p:nvSpPr>
          <p:cNvPr id="7" name="TextBox 7"/>
          <p:cNvSpPr txBox="1"/>
          <p:nvPr/>
        </p:nvSpPr>
        <p:spPr>
          <a:xfrm>
            <a:off x="3826844" y="3615909"/>
            <a:ext cx="4396740" cy="530861"/>
          </a:xfrm>
          <a:prstGeom prst="rect">
            <a:avLst/>
          </a:prstGeom>
        </p:spPr>
        <p:txBody>
          <a:bodyPr lIns="0" tIns="0" rIns="0" bIns="0" rtlCol="0" anchor="t">
            <a:spAutoFit/>
          </a:bodyPr>
          <a:lstStyle/>
          <a:p>
            <a:pPr algn="ctr">
              <a:lnSpc>
                <a:spcPts val="4339"/>
              </a:lnSpc>
              <a:spcBef>
                <a:spcPct val="0"/>
              </a:spcBef>
            </a:pPr>
            <a:r>
              <a:rPr lang="en-US" sz="3099">
                <a:solidFill>
                  <a:srgbClr val="075190"/>
                </a:solidFill>
                <a:latin typeface="Quicksand"/>
              </a:rPr>
              <a:t>Administrative Support </a:t>
            </a:r>
          </a:p>
        </p:txBody>
      </p:sp>
      <p:sp>
        <p:nvSpPr>
          <p:cNvPr id="8" name="TextBox 8"/>
          <p:cNvSpPr txBox="1"/>
          <p:nvPr/>
        </p:nvSpPr>
        <p:spPr>
          <a:xfrm>
            <a:off x="3788948" y="5230305"/>
            <a:ext cx="4362450" cy="530861"/>
          </a:xfrm>
          <a:prstGeom prst="rect">
            <a:avLst/>
          </a:prstGeom>
        </p:spPr>
        <p:txBody>
          <a:bodyPr lIns="0" tIns="0" rIns="0" bIns="0" rtlCol="0" anchor="t">
            <a:spAutoFit/>
          </a:bodyPr>
          <a:lstStyle/>
          <a:p>
            <a:pPr algn="ctr">
              <a:lnSpc>
                <a:spcPts val="4339"/>
              </a:lnSpc>
              <a:spcBef>
                <a:spcPct val="0"/>
              </a:spcBef>
            </a:pPr>
            <a:r>
              <a:rPr lang="en-US" sz="3099" dirty="0">
                <a:solidFill>
                  <a:srgbClr val="075190"/>
                </a:solidFill>
                <a:latin typeface="Quicksand"/>
              </a:rPr>
              <a:t>Information distributor </a:t>
            </a:r>
          </a:p>
        </p:txBody>
      </p:sp>
      <p:sp>
        <p:nvSpPr>
          <p:cNvPr id="9" name="TextBox 9"/>
          <p:cNvSpPr txBox="1"/>
          <p:nvPr/>
        </p:nvSpPr>
        <p:spPr>
          <a:xfrm>
            <a:off x="4981162" y="6902886"/>
            <a:ext cx="1614845" cy="530861"/>
          </a:xfrm>
          <a:prstGeom prst="rect">
            <a:avLst/>
          </a:prstGeom>
        </p:spPr>
        <p:txBody>
          <a:bodyPr lIns="0" tIns="0" rIns="0" bIns="0" rtlCol="0" anchor="t">
            <a:spAutoFit/>
          </a:bodyPr>
          <a:lstStyle/>
          <a:p>
            <a:pPr algn="ctr">
              <a:lnSpc>
                <a:spcPts val="4339"/>
              </a:lnSpc>
              <a:spcBef>
                <a:spcPct val="0"/>
              </a:spcBef>
            </a:pPr>
            <a:r>
              <a:rPr lang="en-US" sz="3099" dirty="0">
                <a:solidFill>
                  <a:srgbClr val="075190"/>
                </a:solidFill>
                <a:latin typeface="Quicksand"/>
              </a:rPr>
              <a:t>Exhibitor</a:t>
            </a:r>
          </a:p>
        </p:txBody>
      </p:sp>
      <p:sp>
        <p:nvSpPr>
          <p:cNvPr id="10" name="TextBox 10"/>
          <p:cNvSpPr txBox="1"/>
          <p:nvPr/>
        </p:nvSpPr>
        <p:spPr>
          <a:xfrm>
            <a:off x="4832156" y="8517282"/>
            <a:ext cx="1912858" cy="530861"/>
          </a:xfrm>
          <a:prstGeom prst="rect">
            <a:avLst/>
          </a:prstGeom>
        </p:spPr>
        <p:txBody>
          <a:bodyPr lIns="0" tIns="0" rIns="0" bIns="0" rtlCol="0" anchor="t">
            <a:spAutoFit/>
          </a:bodyPr>
          <a:lstStyle/>
          <a:p>
            <a:pPr algn="ctr">
              <a:lnSpc>
                <a:spcPts val="4339"/>
              </a:lnSpc>
              <a:spcBef>
                <a:spcPct val="0"/>
              </a:spcBef>
            </a:pPr>
            <a:r>
              <a:rPr lang="en-US" sz="3099" dirty="0">
                <a:solidFill>
                  <a:srgbClr val="075190"/>
                </a:solidFill>
                <a:latin typeface="Quicksand"/>
              </a:rPr>
              <a:t>Presenter </a:t>
            </a:r>
          </a:p>
        </p:txBody>
      </p:sp>
      <p:sp>
        <p:nvSpPr>
          <p:cNvPr id="11" name="TextBox 11"/>
          <p:cNvSpPr txBox="1"/>
          <p:nvPr/>
        </p:nvSpPr>
        <p:spPr>
          <a:xfrm>
            <a:off x="12527139" y="5076825"/>
            <a:ext cx="1971913" cy="530861"/>
          </a:xfrm>
          <a:prstGeom prst="rect">
            <a:avLst/>
          </a:prstGeom>
        </p:spPr>
        <p:txBody>
          <a:bodyPr lIns="0" tIns="0" rIns="0" bIns="0" rtlCol="0" anchor="t">
            <a:spAutoFit/>
          </a:bodyPr>
          <a:lstStyle/>
          <a:p>
            <a:pPr algn="ctr">
              <a:lnSpc>
                <a:spcPts val="4339"/>
              </a:lnSpc>
              <a:spcBef>
                <a:spcPct val="0"/>
              </a:spcBef>
            </a:pPr>
            <a:r>
              <a:rPr lang="en-US" sz="3099" dirty="0">
                <a:solidFill>
                  <a:srgbClr val="075190"/>
                </a:solidFill>
                <a:latin typeface="Quicksand"/>
              </a:rPr>
              <a:t>Counselor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96606">
            <a:off x="12485143" y="-5686488"/>
            <a:ext cx="7299575" cy="10774229"/>
          </a:xfrm>
          <a:custGeom>
            <a:avLst/>
            <a:gdLst/>
            <a:ahLst/>
            <a:cxnLst/>
            <a:rect l="l" t="t" r="r" b="b"/>
            <a:pathLst>
              <a:path w="7299575" h="10774229">
                <a:moveTo>
                  <a:pt x="0" y="0"/>
                </a:moveTo>
                <a:lnTo>
                  <a:pt x="7299576" y="0"/>
                </a:lnTo>
                <a:lnTo>
                  <a:pt x="7299576" y="10774229"/>
                </a:lnTo>
                <a:lnTo>
                  <a:pt x="0" y="10774229"/>
                </a:lnTo>
                <a:lnTo>
                  <a:pt x="0" y="0"/>
                </a:lnTo>
                <a:close/>
              </a:path>
            </a:pathLst>
          </a:custGeom>
          <a:blipFill>
            <a:blip r:embed="rId2">
              <a:alphaModFix amt="43000"/>
              <a:extLst>
                <a:ext uri="{96DAC541-7B7A-43D3-8B79-37D633B846F1}">
                  <asvg:svgBlip xmlns:asvg="http://schemas.microsoft.com/office/drawing/2016/SVG/main" r:embed="rId3"/>
                </a:ext>
              </a:extLst>
            </a:blip>
            <a:stretch>
              <a:fillRect/>
            </a:stretch>
          </a:blipFill>
        </p:spPr>
      </p:sp>
      <p:sp>
        <p:nvSpPr>
          <p:cNvPr id="3" name="Freeform 3"/>
          <p:cNvSpPr/>
          <p:nvPr/>
        </p:nvSpPr>
        <p:spPr>
          <a:xfrm rot="4284660">
            <a:off x="247526" y="3175668"/>
            <a:ext cx="11189148" cy="16515269"/>
          </a:xfrm>
          <a:custGeom>
            <a:avLst/>
            <a:gdLst/>
            <a:ahLst/>
            <a:cxnLst/>
            <a:rect l="l" t="t" r="r" b="b"/>
            <a:pathLst>
              <a:path w="11189148" h="16515269">
                <a:moveTo>
                  <a:pt x="0" y="0"/>
                </a:moveTo>
                <a:lnTo>
                  <a:pt x="11189148" y="0"/>
                </a:lnTo>
                <a:lnTo>
                  <a:pt x="11189148" y="16515269"/>
                </a:lnTo>
                <a:lnTo>
                  <a:pt x="0" y="16515269"/>
                </a:lnTo>
                <a:lnTo>
                  <a:pt x="0" y="0"/>
                </a:lnTo>
                <a:close/>
              </a:path>
            </a:pathLst>
          </a:custGeom>
          <a:blipFill>
            <a:blip r:embed="rId2">
              <a:alphaModFix amt="43000"/>
              <a:extLst>
                <a:ext uri="{96DAC541-7B7A-43D3-8B79-37D633B846F1}">
                  <asvg:svgBlip xmlns:asvg="http://schemas.microsoft.com/office/drawing/2016/SVG/main" r:embed="rId3"/>
                </a:ext>
              </a:extLst>
            </a:blip>
            <a:stretch>
              <a:fillRect/>
            </a:stretch>
          </a:blipFill>
        </p:spPr>
      </p:sp>
      <p:sp>
        <p:nvSpPr>
          <p:cNvPr id="4" name="Freeform 4"/>
          <p:cNvSpPr/>
          <p:nvPr/>
        </p:nvSpPr>
        <p:spPr>
          <a:xfrm>
            <a:off x="3704922" y="2454728"/>
            <a:ext cx="10878156" cy="7832272"/>
          </a:xfrm>
          <a:custGeom>
            <a:avLst/>
            <a:gdLst/>
            <a:ahLst/>
            <a:cxnLst/>
            <a:rect l="l" t="t" r="r" b="b"/>
            <a:pathLst>
              <a:path w="10878156" h="7832272">
                <a:moveTo>
                  <a:pt x="0" y="0"/>
                </a:moveTo>
                <a:lnTo>
                  <a:pt x="10878156" y="0"/>
                </a:lnTo>
                <a:lnTo>
                  <a:pt x="10878156" y="7832272"/>
                </a:lnTo>
                <a:lnTo>
                  <a:pt x="0" y="783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3281920" y="885825"/>
            <a:ext cx="11724161" cy="1269354"/>
          </a:xfrm>
          <a:prstGeom prst="rect">
            <a:avLst/>
          </a:prstGeom>
        </p:spPr>
        <p:txBody>
          <a:bodyPr lIns="0" tIns="0" rIns="0" bIns="0" rtlCol="0" anchor="t">
            <a:spAutoFit/>
          </a:bodyPr>
          <a:lstStyle/>
          <a:p>
            <a:pPr algn="ctr">
              <a:lnSpc>
                <a:spcPts val="10360"/>
              </a:lnSpc>
            </a:pPr>
            <a:r>
              <a:rPr lang="en-US" sz="7400">
                <a:solidFill>
                  <a:srgbClr val="075190"/>
                </a:solidFill>
                <a:latin typeface="Quicksand Bold"/>
              </a:rPr>
              <a:t>Administrative Support </a:t>
            </a:r>
          </a:p>
        </p:txBody>
      </p:sp>
      <p:sp>
        <p:nvSpPr>
          <p:cNvPr id="6" name="TextBox 6"/>
          <p:cNvSpPr txBox="1"/>
          <p:nvPr/>
        </p:nvSpPr>
        <p:spPr>
          <a:xfrm>
            <a:off x="7131666" y="2597434"/>
            <a:ext cx="4024667" cy="758112"/>
          </a:xfrm>
          <a:prstGeom prst="rect">
            <a:avLst/>
          </a:prstGeom>
        </p:spPr>
        <p:txBody>
          <a:bodyPr lIns="0" tIns="0" rIns="0" bIns="0" rtlCol="0" anchor="t">
            <a:spAutoFit/>
          </a:bodyPr>
          <a:lstStyle/>
          <a:p>
            <a:pPr algn="ctr">
              <a:lnSpc>
                <a:spcPts val="6207"/>
              </a:lnSpc>
            </a:pPr>
            <a:r>
              <a:rPr lang="en-US" sz="4434" dirty="0">
                <a:solidFill>
                  <a:srgbClr val="075190"/>
                </a:solidFill>
                <a:latin typeface="Quicksand Bold"/>
              </a:rPr>
              <a:t>Tasks: </a:t>
            </a:r>
          </a:p>
        </p:txBody>
      </p:sp>
      <p:sp>
        <p:nvSpPr>
          <p:cNvPr id="7" name="TextBox 7"/>
          <p:cNvSpPr txBox="1"/>
          <p:nvPr/>
        </p:nvSpPr>
        <p:spPr>
          <a:xfrm>
            <a:off x="4414607" y="3593477"/>
            <a:ext cx="9458787" cy="5983760"/>
          </a:xfrm>
          <a:prstGeom prst="rect">
            <a:avLst/>
          </a:prstGeom>
        </p:spPr>
        <p:txBody>
          <a:bodyPr lIns="0" tIns="0" rIns="0" bIns="0" rtlCol="0" anchor="t">
            <a:spAutoFit/>
          </a:bodyPr>
          <a:lstStyle/>
          <a:p>
            <a:pPr marL="667654" lvl="1" indent="-333827">
              <a:lnSpc>
                <a:spcPts val="4329"/>
              </a:lnSpc>
              <a:buFont typeface="Arial"/>
              <a:buChar char="•"/>
            </a:pPr>
            <a:r>
              <a:rPr lang="en-US" sz="3092">
                <a:solidFill>
                  <a:srgbClr val="075190"/>
                </a:solidFill>
                <a:latin typeface="Quicksand Bold"/>
              </a:rPr>
              <a:t>Copying</a:t>
            </a:r>
          </a:p>
          <a:p>
            <a:pPr marL="667654" lvl="1" indent="-333827">
              <a:lnSpc>
                <a:spcPts val="4329"/>
              </a:lnSpc>
              <a:buFont typeface="Arial"/>
              <a:buChar char="•"/>
            </a:pPr>
            <a:r>
              <a:rPr lang="en-US" sz="3092">
                <a:solidFill>
                  <a:srgbClr val="075190"/>
                </a:solidFill>
                <a:latin typeface="Quicksand Bold"/>
              </a:rPr>
              <a:t>General filing</a:t>
            </a:r>
          </a:p>
          <a:p>
            <a:pPr marL="667654" lvl="1" indent="-333827">
              <a:lnSpc>
                <a:spcPts val="4329"/>
              </a:lnSpc>
              <a:buFont typeface="Arial"/>
              <a:buChar char="•"/>
            </a:pPr>
            <a:r>
              <a:rPr lang="en-US" sz="3092">
                <a:solidFill>
                  <a:srgbClr val="075190"/>
                </a:solidFill>
                <a:latin typeface="Quicksand Bold"/>
              </a:rPr>
              <a:t>Making outbound phone calls in support of SHIP activities </a:t>
            </a:r>
          </a:p>
          <a:p>
            <a:pPr marL="667654" lvl="1" indent="-333827">
              <a:lnSpc>
                <a:spcPts val="4329"/>
              </a:lnSpc>
              <a:buFont typeface="Arial"/>
              <a:buChar char="•"/>
            </a:pPr>
            <a:r>
              <a:rPr lang="en-US" sz="3092">
                <a:solidFill>
                  <a:srgbClr val="075190"/>
                </a:solidFill>
                <a:latin typeface="Quicksand Bold"/>
              </a:rPr>
              <a:t>Locating and reserving training space</a:t>
            </a:r>
          </a:p>
          <a:p>
            <a:pPr marL="667654" lvl="1" indent="-333827">
              <a:lnSpc>
                <a:spcPts val="4329"/>
              </a:lnSpc>
              <a:buFont typeface="Arial"/>
              <a:buChar char="•"/>
            </a:pPr>
            <a:r>
              <a:rPr lang="en-US" sz="3092">
                <a:solidFill>
                  <a:srgbClr val="075190"/>
                </a:solidFill>
                <a:latin typeface="Quicksand Bold"/>
              </a:rPr>
              <a:t>Confirming participant attendance</a:t>
            </a:r>
          </a:p>
          <a:p>
            <a:pPr marL="667654" lvl="1" indent="-333827">
              <a:lnSpc>
                <a:spcPts val="4329"/>
              </a:lnSpc>
              <a:buFont typeface="Arial"/>
              <a:buChar char="•"/>
            </a:pPr>
            <a:r>
              <a:rPr lang="en-US" sz="3092">
                <a:solidFill>
                  <a:srgbClr val="075190"/>
                </a:solidFill>
                <a:latin typeface="Quicksand Bold"/>
              </a:rPr>
              <a:t>Scheduling presentations and other outreach activities</a:t>
            </a:r>
          </a:p>
          <a:p>
            <a:pPr marL="667654" lvl="1" indent="-333827">
              <a:lnSpc>
                <a:spcPts val="4329"/>
              </a:lnSpc>
              <a:buFont typeface="Arial"/>
              <a:buChar char="•"/>
            </a:pPr>
            <a:r>
              <a:rPr lang="en-US" sz="3092">
                <a:solidFill>
                  <a:srgbClr val="075190"/>
                </a:solidFill>
                <a:latin typeface="Quicksand Bold"/>
              </a:rPr>
              <a:t>Fulfiling requests for information and materials </a:t>
            </a:r>
          </a:p>
          <a:p>
            <a:pPr marL="667654" lvl="1" indent="-333827">
              <a:lnSpc>
                <a:spcPts val="4329"/>
              </a:lnSpc>
              <a:buFont typeface="Arial"/>
              <a:buChar char="•"/>
            </a:pPr>
            <a:r>
              <a:rPr lang="en-US" sz="3092">
                <a:solidFill>
                  <a:srgbClr val="075190"/>
                </a:solidFill>
                <a:latin typeface="Quicksand Bold"/>
              </a:rPr>
              <a:t>Handling mail and correspondance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2333&quot;&gt;&lt;object type=&quot;3&quot; unique_id=&quot;12334&quot;&gt;&lt;property id=&quot;20148&quot; value=&quot;5&quot;/&gt;&lt;property id=&quot;20300&quot; value=&quot;Slide 1&quot;/&gt;&lt;property id=&quot;20307&quot; value=&quot;256&quot;/&gt;&lt;/object&gt;&lt;object type=&quot;3&quot; unique_id=&quot;12335&quot;&gt;&lt;property id=&quot;20148&quot; value=&quot;5&quot;/&gt;&lt;property id=&quot;20300&quot; value=&quot;Slide 2&quot;/&gt;&lt;property id=&quot;20307&quot; value=&quot;257&quot;/&gt;&lt;/object&gt;&lt;object type=&quot;3&quot; unique_id=&quot;12336&quot;&gt;&lt;property id=&quot;20148&quot; value=&quot;5&quot;/&gt;&lt;property id=&quot;20300&quot; value=&quot;Slide 3&quot;/&gt;&lt;property id=&quot;20307&quot; value=&quot;258&quot;/&gt;&lt;/object&gt;&lt;object type=&quot;3&quot; unique_id=&quot;12337&quot;&gt;&lt;property id=&quot;20148&quot; value=&quot;5&quot;/&gt;&lt;property id=&quot;20300&quot; value=&quot;Slide 4&quot;/&gt;&lt;property id=&quot;20307&quot; value=&quot;259&quot;/&gt;&lt;/object&gt;&lt;object type=&quot;3&quot; unique_id=&quot;12338&quot;&gt;&lt;property id=&quot;20148&quot; value=&quot;5&quot;/&gt;&lt;property id=&quot;20300&quot; value=&quot;Slide 5&quot;/&gt;&lt;property id=&quot;20307&quot; value=&quot;260&quot;/&gt;&lt;/object&gt;&lt;object type=&quot;3&quot; unique_id=&quot;12339&quot;&gt;&lt;property id=&quot;20148&quot; value=&quot;5&quot;/&gt;&lt;property id=&quot;20300&quot; value=&quot;Slide 6&quot;/&gt;&lt;property id=&quot;20307&quot; value=&quot;261&quot;/&gt;&lt;/object&gt;&lt;object type=&quot;3&quot; unique_id=&quot;12340&quot;&gt;&lt;property id=&quot;20148&quot; value=&quot;5&quot;/&gt;&lt;property id=&quot;20300&quot; value=&quot;Slide 7&quot;/&gt;&lt;property id=&quot;20307&quot; value=&quot;262&quot;/&gt;&lt;/object&gt;&lt;object type=&quot;3&quot; unique_id=&quot;12341&quot;&gt;&lt;property id=&quot;20148&quot; value=&quot;5&quot;/&gt;&lt;property id=&quot;20300&quot; value=&quot;Slide 8&quot;/&gt;&lt;property id=&quot;20307&quot; value=&quot;263&quot;/&gt;&lt;/object&gt;&lt;object type=&quot;3&quot; unique_id=&quot;12342&quot;&gt;&lt;property id=&quot;20148&quot; value=&quot;5&quot;/&gt;&lt;property id=&quot;20300&quot; value=&quot;Slide 9&quot;/&gt;&lt;property id=&quot;20307&quot; value=&quot;264&quot;/&gt;&lt;/object&gt;&lt;object type=&quot;3&quot; unique_id=&quot;12343&quot;&gt;&lt;property id=&quot;20148&quot; value=&quot;5&quot;/&gt;&lt;property id=&quot;20300&quot; value=&quot;Slide 10&quot;/&gt;&lt;property id=&quot;20307&quot; value=&quot;265&quot;/&gt;&lt;/object&gt;&lt;object type=&quot;3&quot; unique_id=&quot;12344&quot;&gt;&lt;property id=&quot;20148&quot; value=&quot;5&quot;/&gt;&lt;property id=&quot;20300&quot; value=&quot;Slide 11&quot;/&gt;&lt;property id=&quot;20307&quot; value=&quot;266&quot;/&gt;&lt;/object&gt;&lt;object type=&quot;3&quot; unique_id=&quot;12345&quot;&gt;&lt;property id=&quot;20148&quot; value=&quot;5&quot;/&gt;&lt;property id=&quot;20300&quot; value=&quot;Slide 12&quot;/&gt;&lt;property id=&quot;20307&quot; value=&quot;267&quot;/&gt;&lt;/object&gt;&lt;object type=&quot;3&quot; unique_id=&quot;12346&quot;&gt;&lt;property id=&quot;20148&quot; value=&quot;5&quot;/&gt;&lt;property id=&quot;20300&quot; value=&quot;Slide 13&quot;/&gt;&lt;property id=&quot;20307&quot; value=&quot;268&quot;/&gt;&lt;/object&gt;&lt;object type=&quot;3&quot; unique_id=&quot;12347&quot;&gt;&lt;property id=&quot;20148&quot; value=&quot;5&quot;/&gt;&lt;property id=&quot;20300&quot; value=&quot;Slide 14&quot;/&gt;&lt;property id=&quot;20307&quot; value=&quot;269&quot;/&gt;&lt;/object&gt;&lt;object type=&quot;3&quot; unique_id=&quot;12348&quot;&gt;&lt;property id=&quot;20148&quot; value=&quot;5&quot;/&gt;&lt;property id=&quot;20300&quot; value=&quot;Slide 15&quot;/&gt;&lt;property id=&quot;20307&quot; value=&quot;270&quot;/&gt;&lt;/object&gt;&lt;object type=&quot;3&quot; unique_id=&quot;12349&quot;&gt;&lt;property id=&quot;20148&quot; value=&quot;5&quot;/&gt;&lt;property id=&quot;20300&quot; value=&quot;Slide 16&quot;/&gt;&lt;property id=&quot;20307&quot; value=&quot;271&quot;/&gt;&lt;/object&gt;&lt;object type=&quot;3&quot; unique_id=&quot;12350&quot;&gt;&lt;property id=&quot;20148&quot; value=&quot;5&quot;/&gt;&lt;property id=&quot;20300&quot; value=&quot;Slide 17&quot;/&gt;&lt;property id=&quot;20307&quot; value=&quot;272&quot;/&gt;&lt;/object&gt;&lt;object type=&quot;3&quot; unique_id=&quot;12351&quot;&gt;&lt;property id=&quot;20148&quot; value=&quot;5&quot;/&gt;&lt;property id=&quot;20300&quot; value=&quot;Slide 18&quot;/&gt;&lt;property id=&quot;20307&quot; value=&quot;273&quot;/&gt;&lt;/object&gt;&lt;object type=&quot;3&quot; unique_id=&quot;12352&quot;&gt;&lt;property id=&quot;20148&quot; value=&quot;5&quot;/&gt;&lt;property id=&quot;20300&quot; value=&quot;Slide 19&quot;/&gt;&lt;property id=&quot;20307&quot; value=&quot;274&quot;/&gt;&lt;/object&gt;&lt;object type=&quot;3&quot; unique_id=&quot;12353&quot;&gt;&lt;property id=&quot;20148&quot; value=&quot;5&quot;/&gt;&lt;property id=&quot;20300&quot; value=&quot;Slide 20&quot;/&gt;&lt;property id=&quot;20307&quot; value=&quot;275&quot;/&gt;&lt;/object&gt;&lt;object type=&quot;3&quot; unique_id=&quot;12354&quot;&gt;&lt;property id=&quot;20148&quot; value=&quot;5&quot;/&gt;&lt;property id=&quot;20300&quot; value=&quot;Slide 21&quot;/&gt;&lt;property id=&quot;20307&quot; value=&quot;276&quot;/&gt;&lt;/object&gt;&lt;object type=&quot;3&quot; unique_id=&quot;12355&quot;&gt;&lt;property id=&quot;20148&quot; value=&quot;5&quot;/&gt;&lt;property id=&quot;20300&quot; value=&quot;Slide 22&quot;/&gt;&lt;property id=&quot;20307&quot; value=&quot;277&quot;/&gt;&lt;/object&gt;&lt;object type=&quot;3&quot; unique_id=&quot;12356&quot;&gt;&lt;property id=&quot;20148&quot; value=&quot;5&quot;/&gt;&lt;property id=&quot;20300&quot; value=&quot;Slide 23&quot;/&gt;&lt;property id=&quot;20307&quot; value=&quot;278&quot;/&gt;&lt;/object&gt;&lt;object type=&quot;3&quot; unique_id=&quot;12357&quot;&gt;&lt;property id=&quot;20148&quot; value=&quot;5&quot;/&gt;&lt;property id=&quot;20300&quot; value=&quot;Slide 24&quot;/&gt;&lt;property id=&quot;20307&quot; value=&quot;279&quot;/&gt;&lt;/object&gt;&lt;/object&gt;&lt;object type=&quot;8&quot; unique_id=&quot;12383&quot;&gt;&lt;/object&gt;&lt;/object&gt;&lt;/database&gt;"/>
  <p:tag name="SECTOMILLISECCONVERTED" val="1"/>
  <p:tag name="MMPROD_NEXTUNIQUEID" val="100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1115</Words>
  <Application>Microsoft Office PowerPoint</Application>
  <PresentationFormat>Custom</PresentationFormat>
  <Paragraphs>138</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Quicksand Bold</vt:lpstr>
      <vt:lpstr>Arial</vt:lpstr>
      <vt:lpstr>Calibri</vt:lpstr>
      <vt:lpstr>Paytone One</vt:lpstr>
      <vt:lpstr>Quicksand</vt:lpstr>
      <vt:lpstr>Canva Sans</vt:lpstr>
      <vt:lpstr>Wingdings</vt:lpstr>
      <vt:lpstr>Paytone One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 Volunteer Training - June 2023</dc:title>
  <dc:creator>Margelofsky, Samantha J</dc:creator>
  <cp:lastModifiedBy>Alyssa Kulpa</cp:lastModifiedBy>
  <cp:revision>18</cp:revision>
  <dcterms:created xsi:type="dcterms:W3CDTF">2006-08-16T00:00:00Z</dcterms:created>
  <dcterms:modified xsi:type="dcterms:W3CDTF">2023-06-29T20:10:03Z</dcterms:modified>
  <dc:identifier>DAFicqp3UMU</dc:identifier>
</cp:coreProperties>
</file>