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15"/>
  </p:notesMasterIdLst>
  <p:sldIdLst>
    <p:sldId id="257" r:id="rId2"/>
    <p:sldId id="258" r:id="rId3"/>
    <p:sldId id="259" r:id="rId4"/>
    <p:sldId id="295" r:id="rId5"/>
    <p:sldId id="260" r:id="rId6"/>
    <p:sldId id="261" r:id="rId7"/>
    <p:sldId id="262" r:id="rId8"/>
    <p:sldId id="263" r:id="rId9"/>
    <p:sldId id="264" r:id="rId10"/>
    <p:sldId id="292" r:id="rId11"/>
    <p:sldId id="296" r:id="rId12"/>
    <p:sldId id="297" r:id="rId13"/>
    <p:sldId id="29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B318EC-B659-4A20-A826-95B85502A326}" v="41" dt="2022-11-22T15:55:33.0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93" d="100"/>
          <a:sy n="93" d="100"/>
        </p:scale>
        <p:origin x="53" y="19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870B31-CB57-4BE6-B496-295A0AAFCF10}" type="datetimeFigureOut">
              <a:t>11/22/2022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66CCE4-E0E6-4061-966E-E2C091E5385D}" type="slidenum">
              <a:t>‹#›</a:t>
            </a:fld>
            <a:endParaRPr lang="en-US"/>
          </a:p>
        </p:txBody>
      </p:sp>
    </p:spTree>
    <p:extLst>
      <p:ext uri="{BB962C8B-B14F-4D97-AF65-F5344CB8AC3E}">
        <p14:creationId xmlns:p14="http://schemas.microsoft.com/office/powerpoint/2010/main" val="81477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1D49D-E5F3-4863-8367-A9A075BC1682}" type="slidenum">
              <a:rPr lang="en-US" smtClean="0"/>
              <a:t>1</a:t>
            </a:fld>
            <a:endParaRPr lang="en-US"/>
          </a:p>
        </p:txBody>
      </p:sp>
    </p:spTree>
    <p:extLst>
      <p:ext uri="{BB962C8B-B14F-4D97-AF65-F5344CB8AC3E}">
        <p14:creationId xmlns:p14="http://schemas.microsoft.com/office/powerpoint/2010/main" val="2220584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Lisa</a:t>
            </a:r>
          </a:p>
          <a:p>
            <a:endParaRPr lang="en-US"/>
          </a:p>
          <a:p>
            <a:r>
              <a:rPr lang="en-US"/>
              <a:t>Announce we have masks and hand sanitizer</a:t>
            </a:r>
          </a:p>
        </p:txBody>
      </p:sp>
      <p:sp>
        <p:nvSpPr>
          <p:cNvPr id="4" name="Slide Number Placeholder 3"/>
          <p:cNvSpPr>
            <a:spLocks noGrp="1"/>
          </p:cNvSpPr>
          <p:nvPr>
            <p:ph type="sldNum" sz="quarter" idx="5"/>
          </p:nvPr>
        </p:nvSpPr>
        <p:spPr/>
        <p:txBody>
          <a:bodyPr/>
          <a:lstStyle/>
          <a:p>
            <a:fld id="{4B01D49D-E5F3-4863-8367-A9A075BC1682}" type="slidenum">
              <a:rPr lang="en-US" smtClean="0"/>
              <a:t>2</a:t>
            </a:fld>
            <a:endParaRPr lang="en-US"/>
          </a:p>
        </p:txBody>
      </p:sp>
    </p:spTree>
    <p:extLst>
      <p:ext uri="{BB962C8B-B14F-4D97-AF65-F5344CB8AC3E}">
        <p14:creationId xmlns:p14="http://schemas.microsoft.com/office/powerpoint/2010/main" val="3836534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TBD</a:t>
            </a:r>
          </a:p>
        </p:txBody>
      </p:sp>
      <p:sp>
        <p:nvSpPr>
          <p:cNvPr id="4" name="Slide Number Placeholder 3"/>
          <p:cNvSpPr>
            <a:spLocks noGrp="1"/>
          </p:cNvSpPr>
          <p:nvPr>
            <p:ph type="sldNum" sz="quarter" idx="5"/>
          </p:nvPr>
        </p:nvSpPr>
        <p:spPr/>
        <p:txBody>
          <a:bodyPr/>
          <a:lstStyle/>
          <a:p>
            <a:fld id="{4B01D49D-E5F3-4863-8367-A9A075BC1682}" type="slidenum">
              <a:rPr lang="en-US" smtClean="0"/>
              <a:t>5</a:t>
            </a:fld>
            <a:endParaRPr lang="en-US"/>
          </a:p>
        </p:txBody>
      </p:sp>
    </p:spTree>
    <p:extLst>
      <p:ext uri="{BB962C8B-B14F-4D97-AF65-F5344CB8AC3E}">
        <p14:creationId xmlns:p14="http://schemas.microsoft.com/office/powerpoint/2010/main" val="2239849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a:p>
          <a:p>
            <a:r>
              <a:rPr lang="en-US" b="1" u="sng"/>
              <a:t>Share feedback from last year’s summit</a:t>
            </a:r>
          </a:p>
          <a:p>
            <a:r>
              <a:rPr lang="en-US" b="1" u="sng"/>
              <a:t>Make copies as handouts</a:t>
            </a:r>
            <a:endParaRPr lang="en-US"/>
          </a:p>
        </p:txBody>
      </p:sp>
      <p:sp>
        <p:nvSpPr>
          <p:cNvPr id="4" name="Slide Number Placeholder 3"/>
          <p:cNvSpPr>
            <a:spLocks noGrp="1"/>
          </p:cNvSpPr>
          <p:nvPr>
            <p:ph type="sldNum" sz="quarter" idx="5"/>
          </p:nvPr>
        </p:nvSpPr>
        <p:spPr/>
        <p:txBody>
          <a:bodyPr/>
          <a:lstStyle/>
          <a:p>
            <a:fld id="{4B01D49D-E5F3-4863-8367-A9A075BC1682}" type="slidenum">
              <a:rPr lang="en-US" smtClean="0"/>
              <a:t>6</a:t>
            </a:fld>
            <a:endParaRPr lang="en-US"/>
          </a:p>
        </p:txBody>
      </p:sp>
    </p:spTree>
    <p:extLst>
      <p:ext uri="{BB962C8B-B14F-4D97-AF65-F5344CB8AC3E}">
        <p14:creationId xmlns:p14="http://schemas.microsoft.com/office/powerpoint/2010/main" val="3232366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Lisa</a:t>
            </a:r>
          </a:p>
        </p:txBody>
      </p:sp>
      <p:sp>
        <p:nvSpPr>
          <p:cNvPr id="4" name="Slide Number Placeholder 3"/>
          <p:cNvSpPr>
            <a:spLocks noGrp="1"/>
          </p:cNvSpPr>
          <p:nvPr>
            <p:ph type="sldNum" sz="quarter" idx="5"/>
          </p:nvPr>
        </p:nvSpPr>
        <p:spPr/>
        <p:txBody>
          <a:bodyPr/>
          <a:lstStyle/>
          <a:p>
            <a:fld id="{4B01D49D-E5F3-4863-8367-A9A075BC1682}" type="slidenum">
              <a:rPr lang="en-US" smtClean="0"/>
              <a:t>7</a:t>
            </a:fld>
            <a:endParaRPr lang="en-US"/>
          </a:p>
        </p:txBody>
      </p:sp>
    </p:spTree>
    <p:extLst>
      <p:ext uri="{BB962C8B-B14F-4D97-AF65-F5344CB8AC3E}">
        <p14:creationId xmlns:p14="http://schemas.microsoft.com/office/powerpoint/2010/main" val="1952904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Rachel</a:t>
            </a:r>
          </a:p>
          <a:p>
            <a:endParaRPr lang="en-US"/>
          </a:p>
        </p:txBody>
      </p:sp>
      <p:sp>
        <p:nvSpPr>
          <p:cNvPr id="4" name="Slide Number Placeholder 3"/>
          <p:cNvSpPr>
            <a:spLocks noGrp="1"/>
          </p:cNvSpPr>
          <p:nvPr>
            <p:ph type="sldNum" sz="quarter" idx="5"/>
          </p:nvPr>
        </p:nvSpPr>
        <p:spPr/>
        <p:txBody>
          <a:bodyPr/>
          <a:lstStyle/>
          <a:p>
            <a:fld id="{4B01D49D-E5F3-4863-8367-A9A075BC1682}" type="slidenum">
              <a:rPr lang="en-US" smtClean="0"/>
              <a:t>8</a:t>
            </a:fld>
            <a:endParaRPr lang="en-US"/>
          </a:p>
        </p:txBody>
      </p:sp>
    </p:spTree>
    <p:extLst>
      <p:ext uri="{BB962C8B-B14F-4D97-AF65-F5344CB8AC3E}">
        <p14:creationId xmlns:p14="http://schemas.microsoft.com/office/powerpoint/2010/main" val="2793386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Rachel</a:t>
            </a:r>
          </a:p>
        </p:txBody>
      </p:sp>
      <p:sp>
        <p:nvSpPr>
          <p:cNvPr id="4" name="Slide Number Placeholder 3"/>
          <p:cNvSpPr>
            <a:spLocks noGrp="1"/>
          </p:cNvSpPr>
          <p:nvPr>
            <p:ph type="sldNum" sz="quarter" idx="5"/>
          </p:nvPr>
        </p:nvSpPr>
        <p:spPr/>
        <p:txBody>
          <a:bodyPr/>
          <a:lstStyle/>
          <a:p>
            <a:fld id="{4B01D49D-E5F3-4863-8367-A9A075BC1682}" type="slidenum">
              <a:rPr lang="en-US" smtClean="0"/>
              <a:t>9</a:t>
            </a:fld>
            <a:endParaRPr lang="en-US"/>
          </a:p>
        </p:txBody>
      </p:sp>
    </p:spTree>
    <p:extLst>
      <p:ext uri="{BB962C8B-B14F-4D97-AF65-F5344CB8AC3E}">
        <p14:creationId xmlns:p14="http://schemas.microsoft.com/office/powerpoint/2010/main" val="439814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Lisa</a:t>
            </a:r>
          </a:p>
        </p:txBody>
      </p:sp>
      <p:sp>
        <p:nvSpPr>
          <p:cNvPr id="4" name="Slide Number Placeholder 3"/>
          <p:cNvSpPr>
            <a:spLocks noGrp="1"/>
          </p:cNvSpPr>
          <p:nvPr>
            <p:ph type="sldNum" sz="quarter" idx="5"/>
          </p:nvPr>
        </p:nvSpPr>
        <p:spPr/>
        <p:txBody>
          <a:bodyPr/>
          <a:lstStyle/>
          <a:p>
            <a:fld id="{4B01D49D-E5F3-4863-8367-A9A075BC1682}" type="slidenum">
              <a:rPr lang="en-US" smtClean="0"/>
              <a:t>13</a:t>
            </a:fld>
            <a:endParaRPr lang="en-US"/>
          </a:p>
        </p:txBody>
      </p:sp>
    </p:spTree>
    <p:extLst>
      <p:ext uri="{BB962C8B-B14F-4D97-AF65-F5344CB8AC3E}">
        <p14:creationId xmlns:p14="http://schemas.microsoft.com/office/powerpoint/2010/main" val="1986431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Tuesday, November 22, 2022</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093843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Tuesday, November 22, 2022</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233853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Tuesday, November 22, 2022</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16904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Tuesday, November 22, 2022</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594291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Tuesday, November 22, 2022</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044316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Tuesday, November 22, 2022</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5898196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800" cap="all" spc="300" baseline="0">
                <a:solidFill>
                  <a:srgbClr val="FFFFFF"/>
                </a:solidFill>
              </a:defRPr>
            </a:lvl1pPr>
          </a:lstStyle>
          <a:p>
            <a:fld id="{AE0C963C-C1DB-4AFD-9DDC-0691666BF49B}" type="datetime2">
              <a:rPr lang="en-US" smtClean="0"/>
              <a:pPr/>
              <a:t>Tuesday, November 22, 2022</a:t>
            </a:fld>
            <a:endParaRPr lang="en-US" cap="all"/>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800">
                <a:solidFill>
                  <a:srgbClr val="FFFFFF"/>
                </a:solidFill>
              </a:defRPr>
            </a:lvl1pPr>
          </a:lstStyle>
          <a:p>
            <a:fld id="{C01389E6-C847-4AD0-B56D-D205B2EAB1EE}" type="slidenum">
              <a:rPr lang="en-US" smtClean="0"/>
              <a:pPr/>
              <a:t>‹#›</a:t>
            </a:fld>
            <a:endParaRPr lang="en-US" sz="800"/>
          </a:p>
        </p:txBody>
      </p:sp>
    </p:spTree>
    <p:extLst>
      <p:ext uri="{BB962C8B-B14F-4D97-AF65-F5344CB8AC3E}">
        <p14:creationId xmlns:p14="http://schemas.microsoft.com/office/powerpoint/2010/main" val="354953302"/>
      </p:ext>
    </p:extLst>
  </p:cSld>
  <p:clrMap bg1="lt1" tx1="dk1" bg2="lt2" tx2="dk2" accent1="accent1" accent2="accent2" accent3="accent3" accent4="accent4" accent5="accent5" accent6="accent6" hlink="hlink" folHlink="folHlink"/>
  <p:sldLayoutIdLst>
    <p:sldLayoutId id="2147483705" r:id="rId1"/>
    <p:sldLayoutId id="2147483701" r:id="rId2"/>
    <p:sldLayoutId id="2147483702" r:id="rId3"/>
    <p:sldLayoutId id="2147483703" r:id="rId4"/>
    <p:sldLayoutId id="2147483707" r:id="rId5"/>
    <p:sldLayoutId id="2147483710" r:id="rId6"/>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hyperlink" Target="https://respitecarewi.org/wp-content/uploads/2021/02/Bringing-Respite-to-Your-Community-Workshop.pdf"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mailto:lschneider@respitecarewi.org" TargetMode="External"/><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mailto:lthede@respitecarewi.org" TargetMode="External"/><Relationship Id="rId5" Type="http://schemas.openxmlformats.org/officeDocument/2006/relationships/hyperlink" Target="mailto:vmadsen@respitecarewi.org" TargetMode="External"/><Relationship Id="rId10" Type="http://schemas.openxmlformats.org/officeDocument/2006/relationships/image" Target="../media/image2.png"/><Relationship Id="rId4" Type="http://schemas.openxmlformats.org/officeDocument/2006/relationships/hyperlink" Target="mailto:rwatkins-Petersen@respitecarewi.org" TargetMode="External"/><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s://respitecarewi.org/training-courses/respite-care-certificate-program/" TargetMode="External"/><Relationship Id="rId5" Type="http://schemas.openxmlformats.org/officeDocument/2006/relationships/image" Target="../media/image10.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hyperlink" Target="https://respitecarewi.org/training-courses/respite-care-certificate-program/" TargetMode="Externa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59137-BBC7-4C48-9595-348B86673538}"/>
              </a:ext>
            </a:extLst>
          </p:cNvPr>
          <p:cNvSpPr>
            <a:spLocks noGrp="1"/>
          </p:cNvSpPr>
          <p:nvPr>
            <p:ph type="title"/>
          </p:nvPr>
        </p:nvSpPr>
        <p:spPr>
          <a:xfrm>
            <a:off x="8348991" y="5546391"/>
            <a:ext cx="3849912" cy="1054645"/>
          </a:xfrm>
        </p:spPr>
        <p:txBody>
          <a:bodyPr vert="horz" lIns="0" tIns="0" rIns="0" bIns="0" rtlCol="0" anchor="ctr">
            <a:normAutofit/>
          </a:bodyPr>
          <a:lstStyle/>
          <a:p>
            <a:r>
              <a:rPr lang="en-US" sz="3200" spc="750">
                <a:solidFill>
                  <a:schemeClr val="bg1"/>
                </a:solidFill>
              </a:rPr>
              <a:t>Summit 2022</a:t>
            </a:r>
            <a:br>
              <a:rPr lang="en-US" sz="3200" spc="750">
                <a:solidFill>
                  <a:schemeClr val="bg1"/>
                </a:solidFill>
              </a:rPr>
            </a:br>
            <a:r>
              <a:rPr lang="en-US" sz="3200" spc="750">
                <a:solidFill>
                  <a:schemeClr val="bg1"/>
                </a:solidFill>
              </a:rPr>
              <a:t>Day1</a:t>
            </a:r>
          </a:p>
        </p:txBody>
      </p:sp>
      <p:pic>
        <p:nvPicPr>
          <p:cNvPr id="5" name="Picture 5">
            <a:extLst>
              <a:ext uri="{FF2B5EF4-FFF2-40B4-BE49-F238E27FC236}">
                <a16:creationId xmlns:a16="http://schemas.microsoft.com/office/drawing/2014/main" id="{A2C84A20-51E8-493D-9452-81EEF079836F}"/>
              </a:ext>
            </a:extLst>
          </p:cNvPr>
          <p:cNvPicPr>
            <a:picLocks noGrp="1" noChangeAspect="1"/>
          </p:cNvPicPr>
          <p:nvPr>
            <p:ph idx="1"/>
          </p:nvPr>
        </p:nvPicPr>
        <p:blipFill>
          <a:blip r:embed="rId3"/>
          <a:stretch>
            <a:fillRect/>
          </a:stretch>
        </p:blipFill>
        <p:spPr>
          <a:xfrm>
            <a:off x="463925" y="899949"/>
            <a:ext cx="11270875" cy="3522148"/>
          </a:xfrm>
          <a:prstGeom prst="rect">
            <a:avLst/>
          </a:prstGeom>
        </p:spPr>
      </p:pic>
      <p:sp>
        <p:nvSpPr>
          <p:cNvPr id="13" name="Title 1">
            <a:extLst>
              <a:ext uri="{FF2B5EF4-FFF2-40B4-BE49-F238E27FC236}">
                <a16:creationId xmlns:a16="http://schemas.microsoft.com/office/drawing/2014/main" id="{6EF0257B-466C-6941-B957-765D077FFE54}"/>
              </a:ext>
            </a:extLst>
          </p:cNvPr>
          <p:cNvSpPr txBox="1">
            <a:spLocks/>
          </p:cNvSpPr>
          <p:nvPr/>
        </p:nvSpPr>
        <p:spPr>
          <a:xfrm>
            <a:off x="742421" y="5524750"/>
            <a:ext cx="7260031" cy="1092200"/>
          </a:xfrm>
          <a:prstGeom prst="rect">
            <a:avLst/>
          </a:prstGeom>
        </p:spPr>
        <p:txBody>
          <a:bodyPr vert="horz" lIns="0" tIns="0" rIns="0" bIns="0" rtlCol="0" anchor="ctr">
            <a:norm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pPr>
              <a:lnSpc>
                <a:spcPct val="90000"/>
              </a:lnSpc>
            </a:pPr>
            <a:r>
              <a:rPr lang="en-US" sz="1800">
                <a:solidFill>
                  <a:schemeClr val="bg1"/>
                </a:solidFill>
              </a:rPr>
              <a:t>promote, support, and expand quality statewide respite care. </a:t>
            </a:r>
          </a:p>
        </p:txBody>
      </p:sp>
      <p:sp>
        <p:nvSpPr>
          <p:cNvPr id="6" name="TextBox 5">
            <a:extLst>
              <a:ext uri="{FF2B5EF4-FFF2-40B4-BE49-F238E27FC236}">
                <a16:creationId xmlns:a16="http://schemas.microsoft.com/office/drawing/2014/main" id="{CA4CFD5F-BCBD-E0FC-A72E-6B2BB81E5676}"/>
              </a:ext>
            </a:extLst>
          </p:cNvPr>
          <p:cNvSpPr txBox="1"/>
          <p:nvPr/>
        </p:nvSpPr>
        <p:spPr>
          <a:xfrm>
            <a:off x="450475" y="5224028"/>
            <a:ext cx="11277600" cy="1200329"/>
          </a:xfrm>
          <a:prstGeom prst="rect">
            <a:avLst/>
          </a:prstGeom>
          <a:noFill/>
        </p:spPr>
        <p:txBody>
          <a:bodyPr wrap="square">
            <a:spAutoFit/>
          </a:bodyPr>
          <a:lstStyle/>
          <a:p>
            <a:pPr algn="l"/>
            <a:r>
              <a:rPr lang="en-US" b="1" i="0" dirty="0">
                <a:solidFill>
                  <a:srgbClr val="212529"/>
                </a:solidFill>
                <a:effectLst/>
                <a:latin typeface="agenda"/>
              </a:rPr>
              <a:t>Respite Care </a:t>
            </a:r>
            <a:r>
              <a:rPr lang="en-US" b="0" i="0" dirty="0">
                <a:solidFill>
                  <a:srgbClr val="212529"/>
                </a:solidFill>
                <a:effectLst/>
                <a:latin typeface="agenda"/>
              </a:rPr>
              <a:t>is a short break from primary caregiving duties. It allows the caregiver an opportunity to rest, refresh, and recharge.</a:t>
            </a:r>
          </a:p>
          <a:p>
            <a:pPr algn="l"/>
            <a:endParaRPr lang="en-US" b="0" i="0" cap="all" dirty="0">
              <a:solidFill>
                <a:srgbClr val="5774B9"/>
              </a:solidFill>
              <a:effectLst/>
              <a:latin typeface="sansumiregular"/>
            </a:endParaRPr>
          </a:p>
          <a:p>
            <a:pPr algn="l"/>
            <a:r>
              <a:rPr lang="en-US" b="1" dirty="0">
                <a:solidFill>
                  <a:srgbClr val="212529"/>
                </a:solidFill>
                <a:latin typeface="agenda"/>
              </a:rPr>
              <a:t>MISSION:  </a:t>
            </a:r>
            <a:r>
              <a:rPr lang="en-US" b="0" i="0" dirty="0">
                <a:solidFill>
                  <a:srgbClr val="212529"/>
                </a:solidFill>
                <a:effectLst/>
                <a:latin typeface="agenda"/>
              </a:rPr>
              <a:t>To promote, support, and expand quality, statewide respite care across the lifespan.  </a:t>
            </a:r>
          </a:p>
        </p:txBody>
      </p:sp>
    </p:spTree>
    <p:extLst>
      <p:ext uri="{BB962C8B-B14F-4D97-AF65-F5344CB8AC3E}">
        <p14:creationId xmlns:p14="http://schemas.microsoft.com/office/powerpoint/2010/main" val="2152703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373D9-2B0C-7175-D0CF-40DC20A08803}"/>
              </a:ext>
            </a:extLst>
          </p:cNvPr>
          <p:cNvSpPr>
            <a:spLocks noGrp="1"/>
          </p:cNvSpPr>
          <p:nvPr>
            <p:ph type="title"/>
          </p:nvPr>
        </p:nvSpPr>
        <p:spPr>
          <a:xfrm>
            <a:off x="1371600" y="3821373"/>
            <a:ext cx="9448800" cy="1186725"/>
          </a:xfrm>
        </p:spPr>
        <p:txBody>
          <a:bodyPr vert="horz" lIns="0" tIns="0" rIns="0" bIns="0" rtlCol="0" anchor="b">
            <a:normAutofit fontScale="90000"/>
          </a:bodyPr>
          <a:lstStyle/>
          <a:p>
            <a:r>
              <a:rPr lang="en-US" sz="4000" spc="750"/>
              <a:t>marketing resources</a:t>
            </a:r>
            <a:br>
              <a:rPr lang="en-US" sz="4000" spc="750"/>
            </a:br>
            <a:r>
              <a:rPr lang="en-US" sz="4000" spc="750"/>
              <a:t>order supplies online!</a:t>
            </a:r>
          </a:p>
        </p:txBody>
      </p:sp>
      <p:pic>
        <p:nvPicPr>
          <p:cNvPr id="8" name="Picture 9" descr="Graphical user interface&#10;&#10;Description automatically generated">
            <a:extLst>
              <a:ext uri="{FF2B5EF4-FFF2-40B4-BE49-F238E27FC236}">
                <a16:creationId xmlns:a16="http://schemas.microsoft.com/office/drawing/2014/main" id="{36EA38EC-2598-8DC9-95BF-D94D17C0FCA0}"/>
              </a:ext>
            </a:extLst>
          </p:cNvPr>
          <p:cNvPicPr>
            <a:picLocks noGrp="1" noChangeAspect="1"/>
          </p:cNvPicPr>
          <p:nvPr>
            <p:ph type="pic" idx="1"/>
          </p:nvPr>
        </p:nvPicPr>
        <p:blipFill rotWithShape="1">
          <a:blip r:embed="rId2"/>
          <a:srcRect t="3271" r="-2" b="10334"/>
          <a:stretch/>
        </p:blipFill>
        <p:spPr>
          <a:xfrm>
            <a:off x="5043765" y="1107608"/>
            <a:ext cx="2249029" cy="2249029"/>
          </a:xfrm>
          <a:custGeom>
            <a:avLst/>
            <a:gdLst/>
            <a:ahLst/>
            <a:cxnLst/>
            <a:rect l="l" t="t" r="r" b="b"/>
            <a:pathLst>
              <a:path w="3059154" h="3059154">
                <a:moveTo>
                  <a:pt x="1529577" y="0"/>
                </a:moveTo>
                <a:cubicBezTo>
                  <a:pt x="2374339" y="0"/>
                  <a:pt x="3059154" y="684815"/>
                  <a:pt x="3059154" y="1529577"/>
                </a:cubicBezTo>
                <a:cubicBezTo>
                  <a:pt x="3059154" y="2374339"/>
                  <a:pt x="2374339" y="3059154"/>
                  <a:pt x="1529577" y="3059154"/>
                </a:cubicBezTo>
                <a:cubicBezTo>
                  <a:pt x="684815" y="3059154"/>
                  <a:pt x="0" y="2374339"/>
                  <a:pt x="0" y="1529577"/>
                </a:cubicBezTo>
                <a:cubicBezTo>
                  <a:pt x="0" y="684815"/>
                  <a:pt x="684815" y="0"/>
                  <a:pt x="1529577" y="0"/>
                </a:cubicBezTo>
                <a:close/>
              </a:path>
            </a:pathLst>
          </a:custGeom>
        </p:spPr>
      </p:pic>
      <p:pic>
        <p:nvPicPr>
          <p:cNvPr id="10" name="Picture 11" descr="Registry">
            <a:extLst>
              <a:ext uri="{FF2B5EF4-FFF2-40B4-BE49-F238E27FC236}">
                <a16:creationId xmlns:a16="http://schemas.microsoft.com/office/drawing/2014/main" id="{64DD45A7-BF17-B0FC-D14E-D802F5BAD322}"/>
              </a:ext>
            </a:extLst>
          </p:cNvPr>
          <p:cNvPicPr>
            <a:picLocks noGrp="1" noChangeAspect="1"/>
          </p:cNvPicPr>
          <p:nvPr>
            <p:ph sz="half" idx="4294967295"/>
          </p:nvPr>
        </p:nvPicPr>
        <p:blipFill rotWithShape="1">
          <a:blip r:embed="rId3"/>
          <a:srcRect r="-2" b="7455"/>
          <a:stretch/>
        </p:blipFill>
        <p:spPr>
          <a:xfrm>
            <a:off x="0" y="1001713"/>
            <a:ext cx="2249488" cy="2247900"/>
          </a:xfrm>
          <a:custGeom>
            <a:avLst/>
            <a:gdLst/>
            <a:ahLst/>
            <a:cxnLst/>
            <a:rect l="l" t="t" r="r" b="b"/>
            <a:pathLst>
              <a:path w="3059154" h="3059154">
                <a:moveTo>
                  <a:pt x="1529577" y="0"/>
                </a:moveTo>
                <a:cubicBezTo>
                  <a:pt x="2374339" y="0"/>
                  <a:pt x="3059154" y="684815"/>
                  <a:pt x="3059154" y="1529577"/>
                </a:cubicBezTo>
                <a:cubicBezTo>
                  <a:pt x="3059154" y="2374339"/>
                  <a:pt x="2374339" y="3059154"/>
                  <a:pt x="1529577" y="3059154"/>
                </a:cubicBezTo>
                <a:cubicBezTo>
                  <a:pt x="684815" y="3059154"/>
                  <a:pt x="0" y="2374339"/>
                  <a:pt x="0" y="1529577"/>
                </a:cubicBezTo>
                <a:cubicBezTo>
                  <a:pt x="0" y="684815"/>
                  <a:pt x="684815" y="0"/>
                  <a:pt x="1529577" y="0"/>
                </a:cubicBezTo>
                <a:close/>
              </a:path>
            </a:pathLst>
          </a:custGeom>
        </p:spPr>
      </p:pic>
      <p:pic>
        <p:nvPicPr>
          <p:cNvPr id="14" name="Picture 9" descr="Text&#10;&#10;Description automatically generated">
            <a:extLst>
              <a:ext uri="{FF2B5EF4-FFF2-40B4-BE49-F238E27FC236}">
                <a16:creationId xmlns:a16="http://schemas.microsoft.com/office/drawing/2014/main" id="{BD4844F7-55B8-922A-1748-2CC959E8855A}"/>
              </a:ext>
            </a:extLst>
          </p:cNvPr>
          <p:cNvPicPr>
            <a:picLocks noChangeAspect="1"/>
          </p:cNvPicPr>
          <p:nvPr/>
        </p:nvPicPr>
        <p:blipFill rotWithShape="1">
          <a:blip r:embed="rId4"/>
          <a:srcRect t="4477" r="-5" b="7057"/>
          <a:stretch/>
        </p:blipFill>
        <p:spPr>
          <a:xfrm>
            <a:off x="2653700" y="1000928"/>
            <a:ext cx="2249029" cy="2249029"/>
          </a:xfrm>
          <a:custGeom>
            <a:avLst/>
            <a:gdLst/>
            <a:ahLst/>
            <a:cxnLst/>
            <a:rect l="l" t="t" r="r" b="b"/>
            <a:pathLst>
              <a:path w="3059154" h="3059154">
                <a:moveTo>
                  <a:pt x="1529577" y="0"/>
                </a:moveTo>
                <a:cubicBezTo>
                  <a:pt x="2374339" y="0"/>
                  <a:pt x="3059154" y="684815"/>
                  <a:pt x="3059154" y="1529577"/>
                </a:cubicBezTo>
                <a:cubicBezTo>
                  <a:pt x="3059154" y="2374339"/>
                  <a:pt x="2374339" y="3059154"/>
                  <a:pt x="1529577" y="3059154"/>
                </a:cubicBezTo>
                <a:cubicBezTo>
                  <a:pt x="684815" y="3059154"/>
                  <a:pt x="0" y="2374339"/>
                  <a:pt x="0" y="1529577"/>
                </a:cubicBezTo>
                <a:cubicBezTo>
                  <a:pt x="0" y="684815"/>
                  <a:pt x="684815" y="0"/>
                  <a:pt x="1529577" y="0"/>
                </a:cubicBezTo>
                <a:close/>
              </a:path>
            </a:pathLst>
          </a:custGeom>
        </p:spPr>
      </p:pic>
      <p:pic>
        <p:nvPicPr>
          <p:cNvPr id="18" name="Picture 9" descr="Text&#10;&#10;Description automatically generated">
            <a:extLst>
              <a:ext uri="{FF2B5EF4-FFF2-40B4-BE49-F238E27FC236}">
                <a16:creationId xmlns:a16="http://schemas.microsoft.com/office/drawing/2014/main" id="{B2A61DF0-AE5D-9E23-355D-8296E373EA08}"/>
              </a:ext>
            </a:extLst>
          </p:cNvPr>
          <p:cNvPicPr>
            <a:picLocks noChangeAspect="1"/>
          </p:cNvPicPr>
          <p:nvPr/>
        </p:nvPicPr>
        <p:blipFill rotWithShape="1">
          <a:blip r:embed="rId5"/>
          <a:srcRect r="-4" b="10620"/>
          <a:stretch/>
        </p:blipFill>
        <p:spPr>
          <a:xfrm>
            <a:off x="7461917" y="997705"/>
            <a:ext cx="2249028" cy="2249028"/>
          </a:xfrm>
          <a:custGeom>
            <a:avLst/>
            <a:gdLst/>
            <a:ahLst/>
            <a:cxnLst/>
            <a:rect l="l" t="t" r="r" b="b"/>
            <a:pathLst>
              <a:path w="2393580" h="2393580">
                <a:moveTo>
                  <a:pt x="1196790" y="0"/>
                </a:moveTo>
                <a:cubicBezTo>
                  <a:pt x="1857759" y="0"/>
                  <a:pt x="2393580" y="535821"/>
                  <a:pt x="2393580" y="1196790"/>
                </a:cubicBezTo>
                <a:cubicBezTo>
                  <a:pt x="2393580" y="1857759"/>
                  <a:pt x="1857759" y="2393580"/>
                  <a:pt x="1196790" y="2393580"/>
                </a:cubicBezTo>
                <a:cubicBezTo>
                  <a:pt x="535821" y="2393580"/>
                  <a:pt x="0" y="1857759"/>
                  <a:pt x="0" y="1196790"/>
                </a:cubicBezTo>
                <a:cubicBezTo>
                  <a:pt x="0" y="535821"/>
                  <a:pt x="535821" y="0"/>
                  <a:pt x="1196790" y="0"/>
                </a:cubicBezTo>
                <a:close/>
              </a:path>
            </a:pathLst>
          </a:custGeom>
        </p:spPr>
      </p:pic>
      <p:pic>
        <p:nvPicPr>
          <p:cNvPr id="23" name="Picture 9" descr="Text&#10;&#10;Description automatically generated">
            <a:extLst>
              <a:ext uri="{FF2B5EF4-FFF2-40B4-BE49-F238E27FC236}">
                <a16:creationId xmlns:a16="http://schemas.microsoft.com/office/drawing/2014/main" id="{7832C3AE-4DE7-2506-CDC2-A816A0902429}"/>
              </a:ext>
            </a:extLst>
          </p:cNvPr>
          <p:cNvPicPr>
            <a:picLocks noChangeAspect="1"/>
          </p:cNvPicPr>
          <p:nvPr/>
        </p:nvPicPr>
        <p:blipFill rotWithShape="1">
          <a:blip r:embed="rId6"/>
          <a:srcRect t="5137" b="5137"/>
          <a:stretch/>
        </p:blipFill>
        <p:spPr>
          <a:xfrm>
            <a:off x="9799792" y="1003273"/>
            <a:ext cx="2249028" cy="2249028"/>
          </a:xfrm>
          <a:custGeom>
            <a:avLst/>
            <a:gdLst/>
            <a:ahLst/>
            <a:cxnLst/>
            <a:rect l="l" t="t" r="r" b="b"/>
            <a:pathLst>
              <a:path w="2393580" h="2393580">
                <a:moveTo>
                  <a:pt x="1196790" y="0"/>
                </a:moveTo>
                <a:cubicBezTo>
                  <a:pt x="1857759" y="0"/>
                  <a:pt x="2393580" y="535821"/>
                  <a:pt x="2393580" y="1196790"/>
                </a:cubicBezTo>
                <a:cubicBezTo>
                  <a:pt x="2393580" y="1857759"/>
                  <a:pt x="1857759" y="2393580"/>
                  <a:pt x="1196790" y="2393580"/>
                </a:cubicBezTo>
                <a:cubicBezTo>
                  <a:pt x="535821" y="2393580"/>
                  <a:pt x="0" y="1857759"/>
                  <a:pt x="0" y="1196790"/>
                </a:cubicBezTo>
                <a:cubicBezTo>
                  <a:pt x="0" y="535821"/>
                  <a:pt x="535821" y="0"/>
                  <a:pt x="1196790" y="0"/>
                </a:cubicBezTo>
                <a:close/>
              </a:path>
            </a:pathLst>
          </a:custGeom>
        </p:spPr>
      </p:pic>
      <p:sp>
        <p:nvSpPr>
          <p:cNvPr id="24" name="TextBox 23">
            <a:extLst>
              <a:ext uri="{FF2B5EF4-FFF2-40B4-BE49-F238E27FC236}">
                <a16:creationId xmlns:a16="http://schemas.microsoft.com/office/drawing/2014/main" id="{D0BB46C3-4152-61BB-E6F3-5F0359095C9A}"/>
              </a:ext>
            </a:extLst>
          </p:cNvPr>
          <p:cNvSpPr txBox="1"/>
          <p:nvPr/>
        </p:nvSpPr>
        <p:spPr>
          <a:xfrm>
            <a:off x="372208" y="3354264"/>
            <a:ext cx="195189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t>Wisconsin Respite Registry</a:t>
            </a:r>
            <a:endParaRPr lang="en-US"/>
          </a:p>
        </p:txBody>
      </p:sp>
      <p:sp>
        <p:nvSpPr>
          <p:cNvPr id="26" name="TextBox 25">
            <a:extLst>
              <a:ext uri="{FF2B5EF4-FFF2-40B4-BE49-F238E27FC236}">
                <a16:creationId xmlns:a16="http://schemas.microsoft.com/office/drawing/2014/main" id="{6221CDB2-E6DE-6AF1-68AB-96B614F9CDC6}"/>
              </a:ext>
            </a:extLst>
          </p:cNvPr>
          <p:cNvSpPr txBox="1"/>
          <p:nvPr/>
        </p:nvSpPr>
        <p:spPr>
          <a:xfrm>
            <a:off x="2760784" y="3354264"/>
            <a:ext cx="195189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t>Grant Programs</a:t>
            </a:r>
          </a:p>
        </p:txBody>
      </p:sp>
      <p:sp>
        <p:nvSpPr>
          <p:cNvPr id="28" name="TextBox 27">
            <a:extLst>
              <a:ext uri="{FF2B5EF4-FFF2-40B4-BE49-F238E27FC236}">
                <a16:creationId xmlns:a16="http://schemas.microsoft.com/office/drawing/2014/main" id="{3E28BD8E-4F76-170F-B4C0-F0A44BEA3D4B}"/>
              </a:ext>
            </a:extLst>
          </p:cNvPr>
          <p:cNvSpPr txBox="1"/>
          <p:nvPr/>
        </p:nvSpPr>
        <p:spPr>
          <a:xfrm>
            <a:off x="5259265" y="3354263"/>
            <a:ext cx="195189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t>Free Training Courses</a:t>
            </a:r>
          </a:p>
        </p:txBody>
      </p:sp>
      <p:sp>
        <p:nvSpPr>
          <p:cNvPr id="30" name="TextBox 29">
            <a:extLst>
              <a:ext uri="{FF2B5EF4-FFF2-40B4-BE49-F238E27FC236}">
                <a16:creationId xmlns:a16="http://schemas.microsoft.com/office/drawing/2014/main" id="{4F718316-4EED-BA31-E5B3-3B0BE0972CD8}"/>
              </a:ext>
            </a:extLst>
          </p:cNvPr>
          <p:cNvSpPr txBox="1"/>
          <p:nvPr/>
        </p:nvSpPr>
        <p:spPr>
          <a:xfrm>
            <a:off x="7765073" y="3354264"/>
            <a:ext cx="195189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t>About Us</a:t>
            </a:r>
          </a:p>
        </p:txBody>
      </p:sp>
      <p:sp>
        <p:nvSpPr>
          <p:cNvPr id="32" name="TextBox 31">
            <a:extLst>
              <a:ext uri="{FF2B5EF4-FFF2-40B4-BE49-F238E27FC236}">
                <a16:creationId xmlns:a16="http://schemas.microsoft.com/office/drawing/2014/main" id="{8D666355-36C2-C471-39DE-D41D758E4030}"/>
              </a:ext>
            </a:extLst>
          </p:cNvPr>
          <p:cNvSpPr txBox="1"/>
          <p:nvPr/>
        </p:nvSpPr>
        <p:spPr>
          <a:xfrm>
            <a:off x="9948496" y="3354263"/>
            <a:ext cx="195189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t>Caregiver Respite Grant Program</a:t>
            </a:r>
          </a:p>
        </p:txBody>
      </p:sp>
      <p:pic>
        <p:nvPicPr>
          <p:cNvPr id="4" name="Picture 3" descr="Text&#10;&#10;Description automatically generated">
            <a:extLst>
              <a:ext uri="{FF2B5EF4-FFF2-40B4-BE49-F238E27FC236}">
                <a16:creationId xmlns:a16="http://schemas.microsoft.com/office/drawing/2014/main" id="{664DF748-F8D8-7A28-473A-71C174F50213}"/>
              </a:ext>
            </a:extLst>
          </p:cNvPr>
          <p:cNvPicPr>
            <a:picLocks noChangeAspect="1"/>
          </p:cNvPicPr>
          <p:nvPr/>
        </p:nvPicPr>
        <p:blipFill>
          <a:blip r:embed="rId7"/>
          <a:stretch>
            <a:fillRect/>
          </a:stretch>
        </p:blipFill>
        <p:spPr>
          <a:xfrm>
            <a:off x="10348333" y="5606192"/>
            <a:ext cx="1843665" cy="833716"/>
          </a:xfrm>
          <a:prstGeom prst="rect">
            <a:avLst/>
          </a:prstGeom>
        </p:spPr>
      </p:pic>
    </p:spTree>
    <p:extLst>
      <p:ext uri="{BB962C8B-B14F-4D97-AF65-F5344CB8AC3E}">
        <p14:creationId xmlns:p14="http://schemas.microsoft.com/office/powerpoint/2010/main" val="76339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664DF748-F8D8-7A28-473A-71C174F50213}"/>
              </a:ext>
            </a:extLst>
          </p:cNvPr>
          <p:cNvPicPr>
            <a:picLocks noChangeAspect="1"/>
          </p:cNvPicPr>
          <p:nvPr/>
        </p:nvPicPr>
        <p:blipFill>
          <a:blip r:embed="rId2"/>
          <a:stretch>
            <a:fillRect/>
          </a:stretch>
        </p:blipFill>
        <p:spPr>
          <a:xfrm>
            <a:off x="10348333" y="5606192"/>
            <a:ext cx="1843665" cy="833716"/>
          </a:xfrm>
          <a:prstGeom prst="rect">
            <a:avLst/>
          </a:prstGeom>
        </p:spPr>
      </p:pic>
      <p:sp>
        <p:nvSpPr>
          <p:cNvPr id="13" name="TextBox 12">
            <a:extLst>
              <a:ext uri="{FF2B5EF4-FFF2-40B4-BE49-F238E27FC236}">
                <a16:creationId xmlns:a16="http://schemas.microsoft.com/office/drawing/2014/main" id="{DAADE6BA-5493-A98D-09B6-5FCA7942D37A}"/>
              </a:ext>
            </a:extLst>
          </p:cNvPr>
          <p:cNvSpPr txBox="1"/>
          <p:nvPr/>
        </p:nvSpPr>
        <p:spPr>
          <a:xfrm>
            <a:off x="6746831" y="418092"/>
            <a:ext cx="5096527" cy="5478423"/>
          </a:xfrm>
          <a:prstGeom prst="rect">
            <a:avLst/>
          </a:prstGeom>
          <a:noFill/>
        </p:spPr>
        <p:txBody>
          <a:bodyPr wrap="square">
            <a:spAutoFit/>
          </a:bodyPr>
          <a:lstStyle/>
          <a:p>
            <a:pPr algn="l"/>
            <a:r>
              <a:rPr lang="en-US" sz="1400" b="1" i="0" dirty="0">
                <a:solidFill>
                  <a:srgbClr val="212529"/>
                </a:solidFill>
                <a:effectLst/>
                <a:latin typeface="sansumiregular"/>
              </a:rPr>
              <a:t>Workshop Syllabus</a:t>
            </a:r>
            <a:endParaRPr lang="en-US" sz="1400" b="0" i="0" dirty="0">
              <a:solidFill>
                <a:srgbClr val="212529"/>
              </a:solidFill>
              <a:effectLst/>
              <a:latin typeface="sansumiregular"/>
            </a:endParaRPr>
          </a:p>
          <a:p>
            <a:pPr algn="l"/>
            <a:endParaRPr lang="en-US" sz="1400" b="1" i="0" dirty="0">
              <a:solidFill>
                <a:srgbClr val="212529"/>
              </a:solidFill>
              <a:effectLst/>
              <a:latin typeface="agenda"/>
            </a:endParaRPr>
          </a:p>
          <a:p>
            <a:pPr algn="l"/>
            <a:r>
              <a:rPr lang="en-US" sz="1400" b="1" i="0" dirty="0">
                <a:solidFill>
                  <a:srgbClr val="212529"/>
                </a:solidFill>
                <a:effectLst/>
                <a:latin typeface="agenda"/>
              </a:rPr>
              <a:t>Week 1:</a:t>
            </a:r>
            <a:r>
              <a:rPr lang="en-US" sz="1400" b="0" i="0" dirty="0">
                <a:solidFill>
                  <a:srgbClr val="212529"/>
                </a:solidFill>
                <a:effectLst/>
                <a:latin typeface="agenda"/>
              </a:rPr>
              <a:t> Needs Assessment, Program Design, and Business Structure (Online Course Module)</a:t>
            </a:r>
          </a:p>
          <a:p>
            <a:pPr algn="l"/>
            <a:endParaRPr lang="en-US" sz="1400" b="1" i="0" dirty="0">
              <a:solidFill>
                <a:srgbClr val="212529"/>
              </a:solidFill>
              <a:effectLst/>
              <a:latin typeface="agenda"/>
            </a:endParaRPr>
          </a:p>
          <a:p>
            <a:pPr algn="l"/>
            <a:r>
              <a:rPr lang="en-US" sz="1400" b="1" i="0" dirty="0">
                <a:solidFill>
                  <a:srgbClr val="212529"/>
                </a:solidFill>
                <a:effectLst/>
                <a:latin typeface="agenda"/>
              </a:rPr>
              <a:t>Week 2:</a:t>
            </a:r>
            <a:r>
              <a:rPr lang="en-US" sz="1400" b="0" i="0" dirty="0">
                <a:solidFill>
                  <a:srgbClr val="212529"/>
                </a:solidFill>
                <a:effectLst/>
                <a:latin typeface="agenda"/>
              </a:rPr>
              <a:t> Program Design and Licensing, Funding &amp; Budgeting Intro (Virtual Face-to-Face)</a:t>
            </a:r>
          </a:p>
          <a:p>
            <a:pPr algn="l"/>
            <a:endParaRPr lang="en-US" sz="1400" b="1" i="0" dirty="0">
              <a:solidFill>
                <a:srgbClr val="212529"/>
              </a:solidFill>
              <a:effectLst/>
              <a:latin typeface="agenda"/>
            </a:endParaRPr>
          </a:p>
          <a:p>
            <a:pPr algn="l"/>
            <a:r>
              <a:rPr lang="en-US" sz="1400" b="1" i="0" dirty="0">
                <a:solidFill>
                  <a:srgbClr val="212529"/>
                </a:solidFill>
                <a:effectLst/>
                <a:latin typeface="agenda"/>
              </a:rPr>
              <a:t>Week 3:</a:t>
            </a:r>
            <a:r>
              <a:rPr lang="en-US" sz="1400" b="0" i="0" dirty="0">
                <a:solidFill>
                  <a:srgbClr val="212529"/>
                </a:solidFill>
                <a:effectLst/>
                <a:latin typeface="agenda"/>
              </a:rPr>
              <a:t> Policies and Procedures, Documentation, Interviews with Respite Programs (Online Course Modules)</a:t>
            </a:r>
          </a:p>
          <a:p>
            <a:pPr algn="l"/>
            <a:endParaRPr lang="en-US" sz="1400" b="1" i="0" dirty="0">
              <a:solidFill>
                <a:srgbClr val="212529"/>
              </a:solidFill>
              <a:effectLst/>
              <a:latin typeface="agenda"/>
            </a:endParaRPr>
          </a:p>
          <a:p>
            <a:pPr algn="l"/>
            <a:r>
              <a:rPr lang="en-US" sz="1400" b="1" i="0" dirty="0">
                <a:solidFill>
                  <a:srgbClr val="212529"/>
                </a:solidFill>
                <a:effectLst/>
                <a:latin typeface="agenda"/>
              </a:rPr>
              <a:t>Week 4:</a:t>
            </a:r>
            <a:r>
              <a:rPr lang="en-US" sz="1400" b="0" i="0" dirty="0">
                <a:solidFill>
                  <a:srgbClr val="212529"/>
                </a:solidFill>
                <a:effectLst/>
                <a:latin typeface="agenda"/>
              </a:rPr>
              <a:t> Professional Guest Speakers – topics vary each workshop, could include insurance, legal information, accounting, and others (Virtual Face-to-Face)</a:t>
            </a:r>
          </a:p>
          <a:p>
            <a:pPr algn="l"/>
            <a:endParaRPr lang="en-US" sz="1400" b="1" i="0" dirty="0">
              <a:solidFill>
                <a:srgbClr val="212529"/>
              </a:solidFill>
              <a:effectLst/>
              <a:latin typeface="agenda"/>
            </a:endParaRPr>
          </a:p>
          <a:p>
            <a:pPr algn="l"/>
            <a:r>
              <a:rPr lang="en-US" sz="1400" b="1" i="0" dirty="0">
                <a:solidFill>
                  <a:srgbClr val="212529"/>
                </a:solidFill>
                <a:effectLst/>
                <a:latin typeface="agenda"/>
              </a:rPr>
              <a:t>Week 5:</a:t>
            </a:r>
            <a:r>
              <a:rPr lang="en-US" sz="1400" b="0" i="0" dirty="0">
                <a:solidFill>
                  <a:srgbClr val="212529"/>
                </a:solidFill>
                <a:effectLst/>
                <a:latin typeface="agenda"/>
              </a:rPr>
              <a:t> Staffing &amp; Volunteers, Recruitment &amp; Hiring, Training, and Program Growth (Online Course Module)</a:t>
            </a:r>
          </a:p>
          <a:p>
            <a:pPr algn="l"/>
            <a:endParaRPr lang="en-US" sz="1400" b="1" i="0" dirty="0">
              <a:solidFill>
                <a:srgbClr val="212529"/>
              </a:solidFill>
              <a:effectLst/>
              <a:latin typeface="agenda"/>
            </a:endParaRPr>
          </a:p>
          <a:p>
            <a:pPr algn="l"/>
            <a:r>
              <a:rPr lang="en-US" sz="1400" b="1" i="0" dirty="0">
                <a:solidFill>
                  <a:srgbClr val="212529"/>
                </a:solidFill>
                <a:effectLst/>
                <a:latin typeface="agenda"/>
              </a:rPr>
              <a:t>Week 6:</a:t>
            </a:r>
            <a:r>
              <a:rPr lang="en-US" sz="1400" b="0" i="0" dirty="0">
                <a:solidFill>
                  <a:srgbClr val="212529"/>
                </a:solidFill>
                <a:effectLst/>
                <a:latin typeface="agenda"/>
              </a:rPr>
              <a:t> Branding &amp; Marketing, Project Presentations &amp; Course Wrap-up (Virtual Face-to-Face)</a:t>
            </a:r>
          </a:p>
          <a:p>
            <a:pPr algn="l"/>
            <a:endParaRPr lang="en-US" sz="1400" b="0" i="0" dirty="0">
              <a:solidFill>
                <a:srgbClr val="212529"/>
              </a:solidFill>
              <a:effectLst/>
              <a:latin typeface="agenda"/>
            </a:endParaRPr>
          </a:p>
          <a:p>
            <a:pPr algn="l"/>
            <a:r>
              <a:rPr lang="en-US" sz="1400" b="0" i="0" dirty="0">
                <a:solidFill>
                  <a:srgbClr val="212529"/>
                </a:solidFill>
                <a:effectLst/>
                <a:latin typeface="agenda"/>
              </a:rPr>
              <a:t>Registration is limited to 10 people. This will allow for interactions and quality feedback about your specific program. The hope is that your workshop group will become a support for you throughout the process of building your respite program.</a:t>
            </a:r>
          </a:p>
        </p:txBody>
      </p:sp>
      <p:pic>
        <p:nvPicPr>
          <p:cNvPr id="16" name="Picture 15">
            <a:hlinkClick r:id="rId3"/>
            <a:extLst>
              <a:ext uri="{FF2B5EF4-FFF2-40B4-BE49-F238E27FC236}">
                <a16:creationId xmlns:a16="http://schemas.microsoft.com/office/drawing/2014/main" id="{8E9EA094-657E-62D2-D2E3-9FBA751FB46B}"/>
              </a:ext>
            </a:extLst>
          </p:cNvPr>
          <p:cNvPicPr>
            <a:picLocks noChangeAspect="1"/>
          </p:cNvPicPr>
          <p:nvPr/>
        </p:nvPicPr>
        <p:blipFill>
          <a:blip r:embed="rId4"/>
          <a:stretch>
            <a:fillRect/>
          </a:stretch>
        </p:blipFill>
        <p:spPr>
          <a:xfrm>
            <a:off x="1225985" y="100152"/>
            <a:ext cx="3101757" cy="3276387"/>
          </a:xfrm>
          <a:prstGeom prst="rect">
            <a:avLst/>
          </a:prstGeom>
        </p:spPr>
      </p:pic>
      <p:sp>
        <p:nvSpPr>
          <p:cNvPr id="19" name="TextBox 18">
            <a:extLst>
              <a:ext uri="{FF2B5EF4-FFF2-40B4-BE49-F238E27FC236}">
                <a16:creationId xmlns:a16="http://schemas.microsoft.com/office/drawing/2014/main" id="{C201A255-24D8-9BCD-2658-136310205B31}"/>
              </a:ext>
            </a:extLst>
          </p:cNvPr>
          <p:cNvSpPr txBox="1"/>
          <p:nvPr/>
        </p:nvSpPr>
        <p:spPr>
          <a:xfrm>
            <a:off x="261481" y="5994008"/>
            <a:ext cx="6097044" cy="646331"/>
          </a:xfrm>
          <a:prstGeom prst="rect">
            <a:avLst/>
          </a:prstGeom>
          <a:noFill/>
        </p:spPr>
        <p:txBody>
          <a:bodyPr wrap="square">
            <a:spAutoFit/>
          </a:bodyPr>
          <a:lstStyle/>
          <a:p>
            <a:r>
              <a:rPr lang="en-US" dirty="0">
                <a:hlinkClick r:id="rId3"/>
              </a:rPr>
              <a:t>https://respitecarewi.org/wp-content/uploads/2021/02/Bringing-Respite-to-Your-Community-Workshop.pdf</a:t>
            </a:r>
            <a:endParaRPr lang="en-US" dirty="0"/>
          </a:p>
        </p:txBody>
      </p:sp>
      <p:sp>
        <p:nvSpPr>
          <p:cNvPr id="21" name="TextBox 20">
            <a:extLst>
              <a:ext uri="{FF2B5EF4-FFF2-40B4-BE49-F238E27FC236}">
                <a16:creationId xmlns:a16="http://schemas.microsoft.com/office/drawing/2014/main" id="{75E95228-0F99-68C7-862D-E0DDAEA31089}"/>
              </a:ext>
            </a:extLst>
          </p:cNvPr>
          <p:cNvSpPr txBox="1"/>
          <p:nvPr/>
        </p:nvSpPr>
        <p:spPr>
          <a:xfrm>
            <a:off x="348642" y="3481461"/>
            <a:ext cx="6097044" cy="2462213"/>
          </a:xfrm>
          <a:prstGeom prst="rect">
            <a:avLst/>
          </a:prstGeom>
          <a:noFill/>
        </p:spPr>
        <p:txBody>
          <a:bodyPr wrap="square">
            <a:spAutoFit/>
          </a:bodyPr>
          <a:lstStyle/>
          <a:p>
            <a:r>
              <a:rPr lang="en-US" sz="1400" b="1" i="0" dirty="0">
                <a:solidFill>
                  <a:srgbClr val="212529"/>
                </a:solidFill>
                <a:effectLst/>
                <a:latin typeface="agenda"/>
              </a:rPr>
              <a:t>There is a need for more respite programs in Wisconsin.</a:t>
            </a:r>
            <a:r>
              <a:rPr lang="en-US" sz="1400" b="0" i="0" dirty="0">
                <a:solidFill>
                  <a:srgbClr val="212529"/>
                </a:solidFill>
                <a:effectLst/>
                <a:latin typeface="agenda"/>
              </a:rPr>
              <a:t> Throughout the state, there is funding available to pay for respite care. But in most communities, there are very few, if any, providers. Respite care programs can look like a variety of models.  Some use volunteers, and there is no fee to the participants. Other respite care services are paid through waiver funds that are provided by the state. </a:t>
            </a:r>
          </a:p>
          <a:p>
            <a:endParaRPr lang="en-US" sz="1400" dirty="0">
              <a:solidFill>
                <a:srgbClr val="212529"/>
              </a:solidFill>
              <a:latin typeface="agenda"/>
            </a:endParaRPr>
          </a:p>
          <a:p>
            <a:r>
              <a:rPr lang="en-US" sz="1400" b="0" i="0" dirty="0">
                <a:solidFill>
                  <a:srgbClr val="212529"/>
                </a:solidFill>
                <a:effectLst/>
                <a:latin typeface="agenda"/>
              </a:rPr>
              <a:t>Respite Care Association of Wisconsin is offering a </a:t>
            </a:r>
            <a:r>
              <a:rPr lang="en-US" sz="1400" b="1" i="1" dirty="0">
                <a:solidFill>
                  <a:srgbClr val="212529"/>
                </a:solidFill>
                <a:effectLst/>
                <a:latin typeface="agenda"/>
              </a:rPr>
              <a:t>free six-week virtual workshop</a:t>
            </a:r>
            <a:r>
              <a:rPr lang="en-US" sz="1400" b="0" i="0" dirty="0">
                <a:solidFill>
                  <a:srgbClr val="212529"/>
                </a:solidFill>
                <a:effectLst/>
                <a:latin typeface="agenda"/>
              </a:rPr>
              <a:t> so that you can explore the idea of bringing respite to your community. You will walk through the steps with other like-minded individuals that want to build a respite program.</a:t>
            </a:r>
            <a:endParaRPr lang="en-US" sz="1400" dirty="0"/>
          </a:p>
        </p:txBody>
      </p:sp>
    </p:spTree>
    <p:extLst>
      <p:ext uri="{BB962C8B-B14F-4D97-AF65-F5344CB8AC3E}">
        <p14:creationId xmlns:p14="http://schemas.microsoft.com/office/powerpoint/2010/main" val="1058297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664DF748-F8D8-7A28-473A-71C174F50213}"/>
              </a:ext>
            </a:extLst>
          </p:cNvPr>
          <p:cNvPicPr>
            <a:picLocks noChangeAspect="1"/>
          </p:cNvPicPr>
          <p:nvPr/>
        </p:nvPicPr>
        <p:blipFill>
          <a:blip r:embed="rId2"/>
          <a:stretch>
            <a:fillRect/>
          </a:stretch>
        </p:blipFill>
        <p:spPr>
          <a:xfrm>
            <a:off x="10348333" y="5606192"/>
            <a:ext cx="1843665" cy="833716"/>
          </a:xfrm>
          <a:prstGeom prst="rect">
            <a:avLst/>
          </a:prstGeom>
        </p:spPr>
      </p:pic>
      <p:pic>
        <p:nvPicPr>
          <p:cNvPr id="1026" name="Picture 2">
            <a:extLst>
              <a:ext uri="{FF2B5EF4-FFF2-40B4-BE49-F238E27FC236}">
                <a16:creationId xmlns:a16="http://schemas.microsoft.com/office/drawing/2014/main" id="{B8DC90E2-2DB2-D0C2-F23A-2FB16B490F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3058" y="270073"/>
            <a:ext cx="6917120" cy="38976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F5F7C58-656D-C11F-C136-682963F4715E}"/>
              </a:ext>
            </a:extLst>
          </p:cNvPr>
          <p:cNvSpPr txBox="1"/>
          <p:nvPr/>
        </p:nvSpPr>
        <p:spPr>
          <a:xfrm>
            <a:off x="1359075" y="4301717"/>
            <a:ext cx="9645040" cy="2462213"/>
          </a:xfrm>
          <a:prstGeom prst="rect">
            <a:avLst/>
          </a:prstGeom>
          <a:noFill/>
        </p:spPr>
        <p:txBody>
          <a:bodyPr wrap="square">
            <a:spAutoFit/>
          </a:bodyPr>
          <a:lstStyle/>
          <a:p>
            <a:pPr algn="ctr"/>
            <a:r>
              <a:rPr lang="en-US" sz="1400" b="1" i="0" dirty="0">
                <a:solidFill>
                  <a:srgbClr val="294376"/>
                </a:solidFill>
                <a:effectLst/>
                <a:latin typeface="agenda"/>
              </a:rPr>
              <a:t>Successful Completion of the Workshop</a:t>
            </a:r>
            <a:endParaRPr lang="en-US" sz="1400" b="0" i="0" dirty="0">
              <a:solidFill>
                <a:srgbClr val="212529"/>
              </a:solidFill>
              <a:effectLst/>
              <a:latin typeface="agenda"/>
            </a:endParaRPr>
          </a:p>
          <a:p>
            <a:pPr algn="l"/>
            <a:r>
              <a:rPr lang="en-US" sz="1400" b="0" i="0" dirty="0">
                <a:solidFill>
                  <a:srgbClr val="212529"/>
                </a:solidFill>
                <a:effectLst/>
                <a:latin typeface="agenda"/>
              </a:rPr>
              <a:t>Along with creating a respite program plan, RCAW wants to continue to support you in your respite program development. Upon completion of the workshop, you will receive:</a:t>
            </a:r>
          </a:p>
          <a:p>
            <a:pPr algn="l"/>
            <a:endParaRPr lang="en-US" sz="1400" b="0" i="0" dirty="0">
              <a:solidFill>
                <a:srgbClr val="212529"/>
              </a:solidFill>
              <a:effectLst/>
              <a:latin typeface="agenda"/>
            </a:endParaRPr>
          </a:p>
          <a:p>
            <a:pPr marL="285750" indent="-285750" algn="l">
              <a:buFont typeface="Arial" panose="020B0604020202020204" pitchFamily="34" charset="0"/>
              <a:buChar char="•"/>
            </a:pPr>
            <a:r>
              <a:rPr lang="en-US" sz="1400" b="0" i="0" dirty="0">
                <a:solidFill>
                  <a:srgbClr val="212529"/>
                </a:solidFill>
                <a:effectLst/>
                <a:latin typeface="agenda"/>
              </a:rPr>
              <a:t>Access to the RCAW &amp; Direct Course Partnership, giving you access to more than 45 online courses (over 500 hours of continuing education).</a:t>
            </a:r>
          </a:p>
          <a:p>
            <a:pPr marL="285750" indent="-285750" algn="l">
              <a:buFont typeface="Arial" panose="020B0604020202020204" pitchFamily="34" charset="0"/>
              <a:buChar char="•"/>
            </a:pPr>
            <a:endParaRPr lang="en-US" sz="1400" b="0" i="0" dirty="0">
              <a:solidFill>
                <a:srgbClr val="212529"/>
              </a:solidFill>
              <a:effectLst/>
              <a:latin typeface="agenda"/>
            </a:endParaRPr>
          </a:p>
          <a:p>
            <a:pPr marL="285750" indent="-285750" algn="l">
              <a:buFont typeface="Arial" panose="020B0604020202020204" pitchFamily="34" charset="0"/>
              <a:buChar char="•"/>
            </a:pPr>
            <a:r>
              <a:rPr lang="en-US" sz="1400" b="0" i="0" dirty="0">
                <a:solidFill>
                  <a:srgbClr val="212529"/>
                </a:solidFill>
                <a:effectLst/>
                <a:latin typeface="agenda"/>
              </a:rPr>
              <a:t>Access to funds to cover the costs of training and conferences</a:t>
            </a:r>
          </a:p>
          <a:p>
            <a:pPr marL="285750" indent="-285750" algn="l">
              <a:buFont typeface="Arial" panose="020B0604020202020204" pitchFamily="34" charset="0"/>
              <a:buChar char="•"/>
            </a:pPr>
            <a:endParaRPr lang="en-US" sz="1400" b="0" i="0" dirty="0">
              <a:solidFill>
                <a:srgbClr val="212529"/>
              </a:solidFill>
              <a:effectLst/>
              <a:latin typeface="agenda"/>
            </a:endParaRPr>
          </a:p>
          <a:p>
            <a:pPr marL="285750" indent="-285750" algn="l">
              <a:buFont typeface="Arial" panose="020B0604020202020204" pitchFamily="34" charset="0"/>
              <a:buChar char="•"/>
            </a:pPr>
            <a:r>
              <a:rPr lang="en-US" sz="1400" b="0" i="0" dirty="0">
                <a:solidFill>
                  <a:srgbClr val="212529"/>
                </a:solidFill>
                <a:effectLst/>
                <a:latin typeface="agenda"/>
              </a:rPr>
              <a:t>An opportunity to receive up to $4,000 for your business to provide respite care from an RCAW start-up business grant for underserved populations.</a:t>
            </a:r>
          </a:p>
        </p:txBody>
      </p:sp>
    </p:spTree>
    <p:extLst>
      <p:ext uri="{BB962C8B-B14F-4D97-AF65-F5344CB8AC3E}">
        <p14:creationId xmlns:p14="http://schemas.microsoft.com/office/powerpoint/2010/main" val="1126764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8ED48-FAEF-464C-A368-FB748BB4D5E7}"/>
              </a:ext>
            </a:extLst>
          </p:cNvPr>
          <p:cNvSpPr>
            <a:spLocks noGrp="1"/>
          </p:cNvSpPr>
          <p:nvPr>
            <p:ph type="title"/>
          </p:nvPr>
        </p:nvSpPr>
        <p:spPr>
          <a:xfrm>
            <a:off x="1300363" y="620039"/>
            <a:ext cx="4435871" cy="663879"/>
          </a:xfrm>
        </p:spPr>
        <p:txBody>
          <a:bodyPr anchor="b">
            <a:normAutofit fontScale="90000"/>
          </a:bodyPr>
          <a:lstStyle/>
          <a:p>
            <a:pPr>
              <a:lnSpc>
                <a:spcPct val="90000"/>
              </a:lnSpc>
            </a:pPr>
            <a:br>
              <a:rPr lang="en-US" sz="3200" dirty="0"/>
            </a:br>
            <a:r>
              <a:rPr lang="en-US" sz="3200" dirty="0"/>
              <a:t>Contact Info</a:t>
            </a:r>
          </a:p>
        </p:txBody>
      </p:sp>
      <p:sp>
        <p:nvSpPr>
          <p:cNvPr id="3" name="Content Placeholder 2">
            <a:extLst>
              <a:ext uri="{FF2B5EF4-FFF2-40B4-BE49-F238E27FC236}">
                <a16:creationId xmlns:a16="http://schemas.microsoft.com/office/drawing/2014/main" id="{14772B42-7876-4D5B-8341-A2169288444F}"/>
              </a:ext>
            </a:extLst>
          </p:cNvPr>
          <p:cNvSpPr>
            <a:spLocks noGrp="1"/>
          </p:cNvSpPr>
          <p:nvPr>
            <p:ph idx="1"/>
          </p:nvPr>
        </p:nvSpPr>
        <p:spPr>
          <a:xfrm>
            <a:off x="1387151" y="2232707"/>
            <a:ext cx="4375579" cy="3734163"/>
          </a:xfrm>
        </p:spPr>
        <p:txBody>
          <a:bodyPr>
            <a:normAutofit/>
          </a:bodyPr>
          <a:lstStyle/>
          <a:p>
            <a:pPr marL="0" indent="0">
              <a:buNone/>
            </a:pPr>
            <a:r>
              <a:rPr lang="en-US" sz="1600" b="1"/>
              <a:t>RCAW</a:t>
            </a:r>
          </a:p>
          <a:p>
            <a:r>
              <a:rPr lang="en-US" sz="1600"/>
              <a:t>Lisa Schneider, Executive Director  </a:t>
            </a:r>
            <a:r>
              <a:rPr lang="en-US" sz="1600">
                <a:hlinkClick r:id="rId3"/>
              </a:rPr>
              <a:t>lschneider@respitecarewi.org</a:t>
            </a:r>
            <a:endParaRPr lang="en-US" sz="1600"/>
          </a:p>
          <a:p>
            <a:r>
              <a:rPr lang="en-US" sz="1600"/>
              <a:t>Rachel Watkins-Petersen, Project Manager  </a:t>
            </a:r>
            <a:r>
              <a:rPr lang="en-US" sz="1600">
                <a:hlinkClick r:id="rId4"/>
              </a:rPr>
              <a:t>rwatkins-Petersen@respitecarewi.org</a:t>
            </a:r>
            <a:endParaRPr lang="en-US" sz="1600"/>
          </a:p>
          <a:p>
            <a:r>
              <a:rPr lang="en-US" sz="1600"/>
              <a:t>Val Madsen, Training and Development Specialist </a:t>
            </a:r>
            <a:r>
              <a:rPr lang="en-US" sz="1600">
                <a:hlinkClick r:id="rId5"/>
              </a:rPr>
              <a:t>vmadsen@respitecarewi.org</a:t>
            </a:r>
            <a:endParaRPr lang="en-US" sz="1600"/>
          </a:p>
          <a:p>
            <a:r>
              <a:rPr lang="en-US" sz="1600"/>
              <a:t>Leslie Thede, Program Support Specialist </a:t>
            </a:r>
            <a:r>
              <a:rPr lang="en-US" sz="1600">
                <a:hlinkClick r:id="rId6"/>
              </a:rPr>
              <a:t>lthede@respitecarewi.org</a:t>
            </a:r>
            <a:endParaRPr lang="en-US" sz="1600"/>
          </a:p>
        </p:txBody>
      </p:sp>
      <p:pic>
        <p:nvPicPr>
          <p:cNvPr id="9" name="Picture 8">
            <a:extLst>
              <a:ext uri="{FF2B5EF4-FFF2-40B4-BE49-F238E27FC236}">
                <a16:creationId xmlns:a16="http://schemas.microsoft.com/office/drawing/2014/main" id="{A753D1FC-D60D-62AF-4F0E-06C866257C99}"/>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6327871" y="1686557"/>
            <a:ext cx="2446292" cy="3050954"/>
          </a:xfrm>
          <a:prstGeom prst="rect">
            <a:avLst/>
          </a:prstGeom>
        </p:spPr>
      </p:pic>
      <p:pic>
        <p:nvPicPr>
          <p:cNvPr id="10" name="Picture 9">
            <a:extLst>
              <a:ext uri="{FF2B5EF4-FFF2-40B4-BE49-F238E27FC236}">
                <a16:creationId xmlns:a16="http://schemas.microsoft.com/office/drawing/2014/main" id="{3E3F753C-3E75-3D68-59B1-AE03D35BEE7A}"/>
              </a:ext>
            </a:extLst>
          </p:cNvPr>
          <p:cNvPicPr>
            <a:picLocks noChangeAspect="1"/>
          </p:cNvPicPr>
          <p:nvPr/>
        </p:nvPicPr>
        <p:blipFill>
          <a:blip r:embed="rId9"/>
          <a:stretch>
            <a:fillRect/>
          </a:stretch>
        </p:blipFill>
        <p:spPr>
          <a:xfrm>
            <a:off x="6743990" y="457200"/>
            <a:ext cx="4440252" cy="5533026"/>
          </a:xfrm>
          <a:prstGeom prst="rect">
            <a:avLst/>
          </a:prstGeom>
        </p:spPr>
      </p:pic>
      <p:pic>
        <p:nvPicPr>
          <p:cNvPr id="4" name="Picture 3">
            <a:extLst>
              <a:ext uri="{FF2B5EF4-FFF2-40B4-BE49-F238E27FC236}">
                <a16:creationId xmlns:a16="http://schemas.microsoft.com/office/drawing/2014/main" id="{FD12EB84-7100-4122-9423-A64E10225357}"/>
              </a:ext>
            </a:extLst>
          </p:cNvPr>
          <p:cNvPicPr>
            <a:picLocks noChangeAspect="1"/>
          </p:cNvPicPr>
          <p:nvPr/>
        </p:nvPicPr>
        <p:blipFill>
          <a:blip r:embed="rId10"/>
          <a:stretch>
            <a:fillRect/>
          </a:stretch>
        </p:blipFill>
        <p:spPr>
          <a:xfrm>
            <a:off x="10348333" y="5606192"/>
            <a:ext cx="1843665" cy="833716"/>
          </a:xfrm>
          <a:prstGeom prst="rect">
            <a:avLst/>
          </a:prstGeom>
        </p:spPr>
      </p:pic>
    </p:spTree>
    <p:extLst>
      <p:ext uri="{BB962C8B-B14F-4D97-AF65-F5344CB8AC3E}">
        <p14:creationId xmlns:p14="http://schemas.microsoft.com/office/powerpoint/2010/main" val="559481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E9DC00-B263-EE31-5B55-5810C81677B1}"/>
              </a:ext>
            </a:extLst>
          </p:cNvPr>
          <p:cNvPicPr>
            <a:picLocks noChangeAspect="1"/>
          </p:cNvPicPr>
          <p:nvPr/>
        </p:nvPicPr>
        <p:blipFill>
          <a:blip r:embed="rId3"/>
          <a:stretch>
            <a:fillRect/>
          </a:stretch>
        </p:blipFill>
        <p:spPr>
          <a:xfrm>
            <a:off x="10348333" y="5606192"/>
            <a:ext cx="1843665" cy="833716"/>
          </a:xfrm>
          <a:prstGeom prst="rect">
            <a:avLst/>
          </a:prstGeom>
        </p:spPr>
      </p:pic>
      <p:pic>
        <p:nvPicPr>
          <p:cNvPr id="9" name="Picture 8">
            <a:extLst>
              <a:ext uri="{FF2B5EF4-FFF2-40B4-BE49-F238E27FC236}">
                <a16:creationId xmlns:a16="http://schemas.microsoft.com/office/drawing/2014/main" id="{F56501B2-6623-4787-F71F-B9ECBB8FC66D}"/>
              </a:ext>
            </a:extLst>
          </p:cNvPr>
          <p:cNvPicPr>
            <a:picLocks noChangeAspect="1"/>
          </p:cNvPicPr>
          <p:nvPr/>
        </p:nvPicPr>
        <p:blipFill>
          <a:blip r:embed="rId4"/>
          <a:stretch>
            <a:fillRect/>
          </a:stretch>
        </p:blipFill>
        <p:spPr>
          <a:xfrm>
            <a:off x="-10743" y="0"/>
            <a:ext cx="12213831" cy="5718293"/>
          </a:xfrm>
          <a:prstGeom prst="rect">
            <a:avLst/>
          </a:prstGeom>
        </p:spPr>
      </p:pic>
      <p:pic>
        <p:nvPicPr>
          <p:cNvPr id="11" name="Picture 10">
            <a:extLst>
              <a:ext uri="{FF2B5EF4-FFF2-40B4-BE49-F238E27FC236}">
                <a16:creationId xmlns:a16="http://schemas.microsoft.com/office/drawing/2014/main" id="{3E81282A-2933-9000-4095-29F336E0E8A7}"/>
              </a:ext>
            </a:extLst>
          </p:cNvPr>
          <p:cNvPicPr>
            <a:picLocks noChangeAspect="1"/>
          </p:cNvPicPr>
          <p:nvPr/>
        </p:nvPicPr>
        <p:blipFill>
          <a:blip r:embed="rId5"/>
          <a:stretch>
            <a:fillRect/>
          </a:stretch>
        </p:blipFill>
        <p:spPr>
          <a:xfrm>
            <a:off x="11088" y="5432772"/>
            <a:ext cx="12192000" cy="1425228"/>
          </a:xfrm>
          <a:prstGeom prst="rect">
            <a:avLst/>
          </a:prstGeom>
        </p:spPr>
      </p:pic>
    </p:spTree>
    <p:extLst>
      <p:ext uri="{BB962C8B-B14F-4D97-AF65-F5344CB8AC3E}">
        <p14:creationId xmlns:p14="http://schemas.microsoft.com/office/powerpoint/2010/main" val="3700096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9EDE3CD5-EE4E-E729-23C3-2F860862FB97}"/>
              </a:ext>
            </a:extLst>
          </p:cNvPr>
          <p:cNvPicPr>
            <a:picLocks noChangeAspect="1"/>
          </p:cNvPicPr>
          <p:nvPr/>
        </p:nvPicPr>
        <p:blipFill>
          <a:blip r:embed="rId2"/>
          <a:stretch>
            <a:fillRect/>
          </a:stretch>
        </p:blipFill>
        <p:spPr>
          <a:xfrm>
            <a:off x="4647021" y="611864"/>
            <a:ext cx="2743200" cy="792785"/>
          </a:xfrm>
          <a:prstGeom prst="rect">
            <a:avLst/>
          </a:prstGeom>
        </p:spPr>
      </p:pic>
      <p:pic>
        <p:nvPicPr>
          <p:cNvPr id="8" name="Picture 7" descr="Text&#10;&#10;Description automatically generated">
            <a:extLst>
              <a:ext uri="{FF2B5EF4-FFF2-40B4-BE49-F238E27FC236}">
                <a16:creationId xmlns:a16="http://schemas.microsoft.com/office/drawing/2014/main" id="{E8437764-26BA-F8EB-4A49-6474AFF1509F}"/>
              </a:ext>
            </a:extLst>
          </p:cNvPr>
          <p:cNvPicPr>
            <a:picLocks noChangeAspect="1"/>
          </p:cNvPicPr>
          <p:nvPr/>
        </p:nvPicPr>
        <p:blipFill>
          <a:blip r:embed="rId3"/>
          <a:stretch>
            <a:fillRect/>
          </a:stretch>
        </p:blipFill>
        <p:spPr>
          <a:xfrm>
            <a:off x="10348333" y="5606192"/>
            <a:ext cx="1843665" cy="833716"/>
          </a:xfrm>
          <a:prstGeom prst="rect">
            <a:avLst/>
          </a:prstGeom>
        </p:spPr>
      </p:pic>
      <p:pic>
        <p:nvPicPr>
          <p:cNvPr id="10" name="Picture 9">
            <a:extLst>
              <a:ext uri="{FF2B5EF4-FFF2-40B4-BE49-F238E27FC236}">
                <a16:creationId xmlns:a16="http://schemas.microsoft.com/office/drawing/2014/main" id="{7F645741-F125-2B07-10B2-2E02656AB291}"/>
              </a:ext>
            </a:extLst>
          </p:cNvPr>
          <p:cNvPicPr>
            <a:picLocks noChangeAspect="1"/>
          </p:cNvPicPr>
          <p:nvPr/>
        </p:nvPicPr>
        <p:blipFill rotWithShape="1">
          <a:blip r:embed="rId4"/>
          <a:srcRect t="28041"/>
          <a:stretch/>
        </p:blipFill>
        <p:spPr>
          <a:xfrm>
            <a:off x="2153202" y="715079"/>
            <a:ext cx="7602408" cy="4874352"/>
          </a:xfrm>
          <a:prstGeom prst="rect">
            <a:avLst/>
          </a:prstGeom>
        </p:spPr>
      </p:pic>
      <p:sp>
        <p:nvSpPr>
          <p:cNvPr id="12" name="Title 10">
            <a:extLst>
              <a:ext uri="{FF2B5EF4-FFF2-40B4-BE49-F238E27FC236}">
                <a16:creationId xmlns:a16="http://schemas.microsoft.com/office/drawing/2014/main" id="{D7897961-4E9B-A117-1124-BACAC86E3BC8}"/>
              </a:ext>
            </a:extLst>
          </p:cNvPr>
          <p:cNvSpPr txBox="1">
            <a:spLocks/>
          </p:cNvSpPr>
          <p:nvPr/>
        </p:nvSpPr>
        <p:spPr>
          <a:xfrm>
            <a:off x="897981" y="109482"/>
            <a:ext cx="10241280" cy="617220"/>
          </a:xfrm>
          <a:prstGeom prst="rect">
            <a:avLst/>
          </a:prstGeom>
        </p:spPr>
        <p:txBody>
          <a:bodyPr vert="horz" lIns="0" tIns="0" rIns="0" bIns="0" rtlCol="0" anchor="b">
            <a:norm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pPr algn="ctr"/>
            <a:r>
              <a:rPr lang="en-US" dirty="0"/>
              <a:t>Free training</a:t>
            </a:r>
          </a:p>
        </p:txBody>
      </p:sp>
      <p:pic>
        <p:nvPicPr>
          <p:cNvPr id="18" name="Picture 17">
            <a:extLst>
              <a:ext uri="{FF2B5EF4-FFF2-40B4-BE49-F238E27FC236}">
                <a16:creationId xmlns:a16="http://schemas.microsoft.com/office/drawing/2014/main" id="{8142EBBF-3F2F-0983-11F8-48F01DE31DB5}"/>
              </a:ext>
            </a:extLst>
          </p:cNvPr>
          <p:cNvPicPr>
            <a:picLocks noChangeAspect="1"/>
          </p:cNvPicPr>
          <p:nvPr/>
        </p:nvPicPr>
        <p:blipFill>
          <a:blip r:embed="rId5"/>
          <a:stretch>
            <a:fillRect/>
          </a:stretch>
        </p:blipFill>
        <p:spPr>
          <a:xfrm>
            <a:off x="0" y="5432772"/>
            <a:ext cx="12192000" cy="1425228"/>
          </a:xfrm>
          <a:prstGeom prst="rect">
            <a:avLst/>
          </a:prstGeom>
        </p:spPr>
      </p:pic>
    </p:spTree>
    <p:extLst>
      <p:ext uri="{BB962C8B-B14F-4D97-AF65-F5344CB8AC3E}">
        <p14:creationId xmlns:p14="http://schemas.microsoft.com/office/powerpoint/2010/main" val="329561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9EDE3CD5-EE4E-E729-23C3-2F860862FB97}"/>
              </a:ext>
            </a:extLst>
          </p:cNvPr>
          <p:cNvPicPr>
            <a:picLocks noChangeAspect="1"/>
          </p:cNvPicPr>
          <p:nvPr/>
        </p:nvPicPr>
        <p:blipFill>
          <a:blip r:embed="rId2"/>
          <a:stretch>
            <a:fillRect/>
          </a:stretch>
        </p:blipFill>
        <p:spPr>
          <a:xfrm>
            <a:off x="4647021" y="611864"/>
            <a:ext cx="2743200" cy="792785"/>
          </a:xfrm>
          <a:prstGeom prst="rect">
            <a:avLst/>
          </a:prstGeom>
        </p:spPr>
      </p:pic>
      <p:pic>
        <p:nvPicPr>
          <p:cNvPr id="8" name="Picture 7" descr="Text&#10;&#10;Description automatically generated">
            <a:extLst>
              <a:ext uri="{FF2B5EF4-FFF2-40B4-BE49-F238E27FC236}">
                <a16:creationId xmlns:a16="http://schemas.microsoft.com/office/drawing/2014/main" id="{E8437764-26BA-F8EB-4A49-6474AFF1509F}"/>
              </a:ext>
            </a:extLst>
          </p:cNvPr>
          <p:cNvPicPr>
            <a:picLocks noChangeAspect="1"/>
          </p:cNvPicPr>
          <p:nvPr/>
        </p:nvPicPr>
        <p:blipFill>
          <a:blip r:embed="rId3"/>
          <a:stretch>
            <a:fillRect/>
          </a:stretch>
        </p:blipFill>
        <p:spPr>
          <a:xfrm>
            <a:off x="10348333" y="5606192"/>
            <a:ext cx="1843665" cy="833716"/>
          </a:xfrm>
          <a:prstGeom prst="rect">
            <a:avLst/>
          </a:prstGeom>
        </p:spPr>
      </p:pic>
      <p:pic>
        <p:nvPicPr>
          <p:cNvPr id="18" name="Picture 17">
            <a:extLst>
              <a:ext uri="{FF2B5EF4-FFF2-40B4-BE49-F238E27FC236}">
                <a16:creationId xmlns:a16="http://schemas.microsoft.com/office/drawing/2014/main" id="{8142EBBF-3F2F-0983-11F8-48F01DE31DB5}"/>
              </a:ext>
            </a:extLst>
          </p:cNvPr>
          <p:cNvPicPr>
            <a:picLocks noChangeAspect="1"/>
          </p:cNvPicPr>
          <p:nvPr/>
        </p:nvPicPr>
        <p:blipFill>
          <a:blip r:embed="rId4"/>
          <a:stretch>
            <a:fillRect/>
          </a:stretch>
        </p:blipFill>
        <p:spPr>
          <a:xfrm>
            <a:off x="0" y="5432772"/>
            <a:ext cx="12192000" cy="1425228"/>
          </a:xfrm>
          <a:prstGeom prst="rect">
            <a:avLst/>
          </a:prstGeom>
        </p:spPr>
      </p:pic>
      <p:pic>
        <p:nvPicPr>
          <p:cNvPr id="20" name="Picture 19">
            <a:extLst>
              <a:ext uri="{FF2B5EF4-FFF2-40B4-BE49-F238E27FC236}">
                <a16:creationId xmlns:a16="http://schemas.microsoft.com/office/drawing/2014/main" id="{48B3B2DA-C6D0-65D2-D01D-533DF0DAF892}"/>
              </a:ext>
            </a:extLst>
          </p:cNvPr>
          <p:cNvPicPr>
            <a:picLocks noChangeAspect="1"/>
          </p:cNvPicPr>
          <p:nvPr/>
        </p:nvPicPr>
        <p:blipFill>
          <a:blip r:embed="rId5"/>
          <a:stretch>
            <a:fillRect/>
          </a:stretch>
        </p:blipFill>
        <p:spPr>
          <a:xfrm>
            <a:off x="1295499" y="1342299"/>
            <a:ext cx="9601001" cy="3672381"/>
          </a:xfrm>
          <a:prstGeom prst="rect">
            <a:avLst/>
          </a:prstGeom>
          <a:ln>
            <a:solidFill>
              <a:schemeClr val="accent1"/>
            </a:solidFill>
          </a:ln>
          <a:effectLst>
            <a:outerShdw blurRad="50800" dist="38100" dir="5400000" algn="t" rotWithShape="0">
              <a:prstClr val="black">
                <a:alpha val="40000"/>
              </a:prstClr>
            </a:outerShdw>
          </a:effectLst>
        </p:spPr>
      </p:pic>
      <p:sp>
        <p:nvSpPr>
          <p:cNvPr id="2" name="TextBox 1">
            <a:extLst>
              <a:ext uri="{FF2B5EF4-FFF2-40B4-BE49-F238E27FC236}">
                <a16:creationId xmlns:a16="http://schemas.microsoft.com/office/drawing/2014/main" id="{BA2FA3EF-EAFD-7A5F-4740-666D6A6DB9E2}"/>
              </a:ext>
            </a:extLst>
          </p:cNvPr>
          <p:cNvSpPr txBox="1"/>
          <p:nvPr/>
        </p:nvSpPr>
        <p:spPr>
          <a:xfrm>
            <a:off x="1123186" y="109656"/>
            <a:ext cx="9668949" cy="830997"/>
          </a:xfrm>
          <a:prstGeom prst="rect">
            <a:avLst/>
          </a:prstGeom>
          <a:noFill/>
        </p:spPr>
        <p:txBody>
          <a:bodyPr wrap="square" lIns="91440" tIns="45720" rIns="91440" bIns="45720" rtlCol="0" anchor="t">
            <a:spAutoFit/>
          </a:bodyPr>
          <a:lstStyle/>
          <a:p>
            <a:pPr algn="ctr"/>
            <a:r>
              <a:rPr lang="en-US" sz="2400" dirty="0"/>
              <a:t>We currently have over 30+ video presentations/trainings on our RCAW YouTube channel.  Below is just a screenshot of a few…</a:t>
            </a:r>
          </a:p>
        </p:txBody>
      </p:sp>
    </p:spTree>
    <p:extLst>
      <p:ext uri="{BB962C8B-B14F-4D97-AF65-F5344CB8AC3E}">
        <p14:creationId xmlns:p14="http://schemas.microsoft.com/office/powerpoint/2010/main" val="1564693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69F2202A-AF7E-76E4-D3A0-D9A81207376B}"/>
              </a:ext>
            </a:extLst>
          </p:cNvPr>
          <p:cNvPicPr>
            <a:picLocks noChangeAspect="1"/>
          </p:cNvPicPr>
          <p:nvPr/>
        </p:nvPicPr>
        <p:blipFill>
          <a:blip r:embed="rId3"/>
          <a:stretch>
            <a:fillRect/>
          </a:stretch>
        </p:blipFill>
        <p:spPr>
          <a:xfrm>
            <a:off x="10348333" y="5606192"/>
            <a:ext cx="1843665" cy="833716"/>
          </a:xfrm>
          <a:prstGeom prst="rect">
            <a:avLst/>
          </a:prstGeom>
        </p:spPr>
      </p:pic>
      <p:pic>
        <p:nvPicPr>
          <p:cNvPr id="5" name="Picture 4">
            <a:extLst>
              <a:ext uri="{FF2B5EF4-FFF2-40B4-BE49-F238E27FC236}">
                <a16:creationId xmlns:a16="http://schemas.microsoft.com/office/drawing/2014/main" id="{AF1449A2-99C3-782C-10AB-276A6F39F53F}"/>
              </a:ext>
            </a:extLst>
          </p:cNvPr>
          <p:cNvPicPr>
            <a:picLocks noChangeAspect="1"/>
          </p:cNvPicPr>
          <p:nvPr/>
        </p:nvPicPr>
        <p:blipFill rotWithShape="1">
          <a:blip r:embed="rId4"/>
          <a:srcRect l="3080" r="1198"/>
          <a:stretch/>
        </p:blipFill>
        <p:spPr>
          <a:xfrm>
            <a:off x="421368" y="979841"/>
            <a:ext cx="5390971" cy="4452931"/>
          </a:xfrm>
          <a:prstGeom prst="rect">
            <a:avLst/>
          </a:prstGeom>
        </p:spPr>
      </p:pic>
      <p:pic>
        <p:nvPicPr>
          <p:cNvPr id="8" name="Picture 7">
            <a:extLst>
              <a:ext uri="{FF2B5EF4-FFF2-40B4-BE49-F238E27FC236}">
                <a16:creationId xmlns:a16="http://schemas.microsoft.com/office/drawing/2014/main" id="{BAEF48F2-D352-BA4D-98BF-B50A962B6B02}"/>
              </a:ext>
            </a:extLst>
          </p:cNvPr>
          <p:cNvPicPr>
            <a:picLocks noChangeAspect="1"/>
          </p:cNvPicPr>
          <p:nvPr/>
        </p:nvPicPr>
        <p:blipFill>
          <a:blip r:embed="rId5"/>
          <a:stretch>
            <a:fillRect/>
          </a:stretch>
        </p:blipFill>
        <p:spPr>
          <a:xfrm>
            <a:off x="6814157" y="979841"/>
            <a:ext cx="5114793" cy="4694715"/>
          </a:xfrm>
          <a:prstGeom prst="rect">
            <a:avLst/>
          </a:prstGeom>
        </p:spPr>
      </p:pic>
      <p:sp>
        <p:nvSpPr>
          <p:cNvPr id="11" name="Title 10">
            <a:extLst>
              <a:ext uri="{FF2B5EF4-FFF2-40B4-BE49-F238E27FC236}">
                <a16:creationId xmlns:a16="http://schemas.microsoft.com/office/drawing/2014/main" id="{AF4FF25C-0C8F-BAEA-8AC9-4388FB8D64FE}"/>
              </a:ext>
            </a:extLst>
          </p:cNvPr>
          <p:cNvSpPr>
            <a:spLocks noGrp="1"/>
          </p:cNvSpPr>
          <p:nvPr>
            <p:ph type="title"/>
          </p:nvPr>
        </p:nvSpPr>
        <p:spPr>
          <a:xfrm>
            <a:off x="1178036" y="0"/>
            <a:ext cx="10241280" cy="617220"/>
          </a:xfrm>
        </p:spPr>
        <p:txBody>
          <a:bodyPr/>
          <a:lstStyle/>
          <a:p>
            <a:pPr algn="ctr"/>
            <a:r>
              <a:rPr lang="en-US" dirty="0"/>
              <a:t>Grant Programs</a:t>
            </a:r>
          </a:p>
        </p:txBody>
      </p:sp>
      <p:pic>
        <p:nvPicPr>
          <p:cNvPr id="12" name="Picture 11">
            <a:extLst>
              <a:ext uri="{FF2B5EF4-FFF2-40B4-BE49-F238E27FC236}">
                <a16:creationId xmlns:a16="http://schemas.microsoft.com/office/drawing/2014/main" id="{9F1331D0-8244-1B55-9688-D8FF87DE1EC3}"/>
              </a:ext>
            </a:extLst>
          </p:cNvPr>
          <p:cNvPicPr>
            <a:picLocks noChangeAspect="1"/>
          </p:cNvPicPr>
          <p:nvPr/>
        </p:nvPicPr>
        <p:blipFill>
          <a:blip r:embed="rId6"/>
          <a:stretch>
            <a:fillRect/>
          </a:stretch>
        </p:blipFill>
        <p:spPr>
          <a:xfrm>
            <a:off x="0" y="5432772"/>
            <a:ext cx="12192000" cy="1425228"/>
          </a:xfrm>
          <a:prstGeom prst="rect">
            <a:avLst/>
          </a:prstGeom>
        </p:spPr>
      </p:pic>
    </p:spTree>
    <p:extLst>
      <p:ext uri="{BB962C8B-B14F-4D97-AF65-F5344CB8AC3E}">
        <p14:creationId xmlns:p14="http://schemas.microsoft.com/office/powerpoint/2010/main" val="1475316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DF2F9-09ED-4AA1-84AB-0DDC0DAD00A1}"/>
              </a:ext>
            </a:extLst>
          </p:cNvPr>
          <p:cNvSpPr>
            <a:spLocks noGrp="1"/>
          </p:cNvSpPr>
          <p:nvPr>
            <p:ph type="title"/>
          </p:nvPr>
        </p:nvSpPr>
        <p:spPr>
          <a:xfrm>
            <a:off x="908741" y="148020"/>
            <a:ext cx="10374517" cy="1029126"/>
          </a:xfrm>
        </p:spPr>
        <p:txBody>
          <a:bodyPr anchor="ctr">
            <a:normAutofit/>
          </a:bodyPr>
          <a:lstStyle/>
          <a:p>
            <a:pPr algn="ctr"/>
            <a:r>
              <a:rPr lang="en-US" dirty="0"/>
              <a:t>Free searchable registry</a:t>
            </a:r>
            <a:endParaRPr lang="en-US" dirty="0">
              <a:solidFill>
                <a:schemeClr val="bg1"/>
              </a:solidFill>
            </a:endParaRPr>
          </a:p>
        </p:txBody>
      </p:sp>
      <p:pic>
        <p:nvPicPr>
          <p:cNvPr id="20" name="Picture 19">
            <a:extLst>
              <a:ext uri="{FF2B5EF4-FFF2-40B4-BE49-F238E27FC236}">
                <a16:creationId xmlns:a16="http://schemas.microsoft.com/office/drawing/2014/main" id="{53489794-F093-41C7-A2C1-3D394C28B229}"/>
              </a:ext>
            </a:extLst>
          </p:cNvPr>
          <p:cNvPicPr>
            <a:picLocks noChangeAspect="1"/>
          </p:cNvPicPr>
          <p:nvPr/>
        </p:nvPicPr>
        <p:blipFill>
          <a:blip r:embed="rId3"/>
          <a:stretch>
            <a:fillRect/>
          </a:stretch>
        </p:blipFill>
        <p:spPr>
          <a:xfrm>
            <a:off x="8995719" y="5787811"/>
            <a:ext cx="1843665" cy="833716"/>
          </a:xfrm>
          <a:prstGeom prst="rect">
            <a:avLst/>
          </a:prstGeom>
        </p:spPr>
      </p:pic>
      <p:pic>
        <p:nvPicPr>
          <p:cNvPr id="10" name="Picture 9">
            <a:extLst>
              <a:ext uri="{FF2B5EF4-FFF2-40B4-BE49-F238E27FC236}">
                <a16:creationId xmlns:a16="http://schemas.microsoft.com/office/drawing/2014/main" id="{231EFDD5-E207-7AB3-6069-31D7EFB6E0E9}"/>
              </a:ext>
            </a:extLst>
          </p:cNvPr>
          <p:cNvPicPr>
            <a:picLocks noChangeAspect="1"/>
          </p:cNvPicPr>
          <p:nvPr/>
        </p:nvPicPr>
        <p:blipFill>
          <a:blip r:embed="rId4"/>
          <a:stretch>
            <a:fillRect/>
          </a:stretch>
        </p:blipFill>
        <p:spPr>
          <a:xfrm>
            <a:off x="0" y="5432772"/>
            <a:ext cx="12192000" cy="1425228"/>
          </a:xfrm>
          <a:prstGeom prst="rect">
            <a:avLst/>
          </a:prstGeom>
        </p:spPr>
      </p:pic>
      <p:pic>
        <p:nvPicPr>
          <p:cNvPr id="14" name="Picture 13">
            <a:extLst>
              <a:ext uri="{FF2B5EF4-FFF2-40B4-BE49-F238E27FC236}">
                <a16:creationId xmlns:a16="http://schemas.microsoft.com/office/drawing/2014/main" id="{7E17E13C-8888-0D9E-BA74-146BE52E5A59}"/>
              </a:ext>
            </a:extLst>
          </p:cNvPr>
          <p:cNvPicPr>
            <a:picLocks noChangeAspect="1"/>
          </p:cNvPicPr>
          <p:nvPr/>
        </p:nvPicPr>
        <p:blipFill>
          <a:blip r:embed="rId5"/>
          <a:stretch>
            <a:fillRect/>
          </a:stretch>
        </p:blipFill>
        <p:spPr>
          <a:xfrm>
            <a:off x="1961935" y="3024137"/>
            <a:ext cx="8268125" cy="1435174"/>
          </a:xfrm>
          <a:prstGeom prst="rect">
            <a:avLst/>
          </a:prstGeom>
        </p:spPr>
      </p:pic>
      <p:sp>
        <p:nvSpPr>
          <p:cNvPr id="16" name="TextBox 15">
            <a:extLst>
              <a:ext uri="{FF2B5EF4-FFF2-40B4-BE49-F238E27FC236}">
                <a16:creationId xmlns:a16="http://schemas.microsoft.com/office/drawing/2014/main" id="{F5904181-A146-A618-1CD1-645FA6C9EDE0}"/>
              </a:ext>
            </a:extLst>
          </p:cNvPr>
          <p:cNvSpPr txBox="1"/>
          <p:nvPr/>
        </p:nvSpPr>
        <p:spPr>
          <a:xfrm>
            <a:off x="1910698" y="1284103"/>
            <a:ext cx="8370601" cy="1384995"/>
          </a:xfrm>
          <a:prstGeom prst="rect">
            <a:avLst/>
          </a:prstGeom>
          <a:noFill/>
        </p:spPr>
        <p:txBody>
          <a:bodyPr wrap="square">
            <a:spAutoFit/>
          </a:bodyPr>
          <a:lstStyle/>
          <a:p>
            <a:r>
              <a:rPr lang="en-US" sz="1400" b="0" i="0" dirty="0">
                <a:solidFill>
                  <a:srgbClr val="212529"/>
                </a:solidFill>
                <a:effectLst/>
                <a:latin typeface="agenda"/>
              </a:rPr>
              <a:t>Primary caregivers can filter their search for a provider by choosing county, age of care recipient, and type of respite. The registry lists information for primary caregivers to contact the respite care provider to discuss things, including but not limited to setting up an interview, hourly rate, and asking for a background check.</a:t>
            </a:r>
          </a:p>
          <a:p>
            <a:endParaRPr lang="en-US" sz="1400" dirty="0">
              <a:solidFill>
                <a:srgbClr val="212529"/>
              </a:solidFill>
              <a:latin typeface="agenda"/>
            </a:endParaRPr>
          </a:p>
          <a:p>
            <a:r>
              <a:rPr lang="en-US" sz="1400" b="0" i="0" dirty="0">
                <a:solidFill>
                  <a:srgbClr val="212529"/>
                </a:solidFill>
                <a:effectLst/>
                <a:latin typeface="agenda"/>
              </a:rPr>
              <a:t>The registry lists private in-home respite care providers who have completed our free </a:t>
            </a:r>
            <a:r>
              <a:rPr lang="en-US" sz="1400" b="0" i="0" u="none" strike="noStrike" dirty="0">
                <a:solidFill>
                  <a:srgbClr val="3F8FCD"/>
                </a:solidFill>
                <a:effectLst/>
                <a:latin typeface="agenda"/>
                <a:hlinkClick r:id="rId6"/>
              </a:rPr>
              <a:t>Respite Care Provider Training</a:t>
            </a:r>
            <a:r>
              <a:rPr lang="en-US" sz="1400" b="0" i="0" dirty="0">
                <a:solidFill>
                  <a:srgbClr val="212529"/>
                </a:solidFill>
                <a:effectLst/>
                <a:latin typeface="agenda"/>
              </a:rPr>
              <a:t>. The registry also has facility-based environments and agencies that provide respite care. </a:t>
            </a:r>
            <a:endParaRPr lang="en-US" sz="1400" dirty="0"/>
          </a:p>
        </p:txBody>
      </p:sp>
    </p:spTree>
    <p:extLst>
      <p:ext uri="{BB962C8B-B14F-4D97-AF65-F5344CB8AC3E}">
        <p14:creationId xmlns:p14="http://schemas.microsoft.com/office/powerpoint/2010/main" val="3301377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DF2F9-09ED-4AA1-84AB-0DDC0DAD00A1}"/>
              </a:ext>
            </a:extLst>
          </p:cNvPr>
          <p:cNvSpPr>
            <a:spLocks noGrp="1"/>
          </p:cNvSpPr>
          <p:nvPr>
            <p:ph type="title"/>
          </p:nvPr>
        </p:nvSpPr>
        <p:spPr>
          <a:xfrm>
            <a:off x="1157084" y="374427"/>
            <a:ext cx="10374517" cy="971512"/>
          </a:xfrm>
        </p:spPr>
        <p:txBody>
          <a:bodyPr anchor="ctr">
            <a:normAutofit/>
          </a:bodyPr>
          <a:lstStyle/>
          <a:p>
            <a:r>
              <a:rPr lang="en-US" sz="3200" dirty="0">
                <a:solidFill>
                  <a:schemeClr val="bg1"/>
                </a:solidFill>
              </a:rPr>
              <a:t>RCAW Milestone Timeline</a:t>
            </a:r>
          </a:p>
        </p:txBody>
      </p:sp>
      <p:pic>
        <p:nvPicPr>
          <p:cNvPr id="20" name="Picture 19">
            <a:extLst>
              <a:ext uri="{FF2B5EF4-FFF2-40B4-BE49-F238E27FC236}">
                <a16:creationId xmlns:a16="http://schemas.microsoft.com/office/drawing/2014/main" id="{53489794-F093-41C7-A2C1-3D394C28B229}"/>
              </a:ext>
            </a:extLst>
          </p:cNvPr>
          <p:cNvPicPr>
            <a:picLocks noChangeAspect="1"/>
          </p:cNvPicPr>
          <p:nvPr/>
        </p:nvPicPr>
        <p:blipFill>
          <a:blip r:embed="rId3"/>
          <a:stretch>
            <a:fillRect/>
          </a:stretch>
        </p:blipFill>
        <p:spPr>
          <a:xfrm>
            <a:off x="10348333" y="5606192"/>
            <a:ext cx="1843665" cy="833716"/>
          </a:xfrm>
          <a:prstGeom prst="rect">
            <a:avLst/>
          </a:prstGeom>
        </p:spPr>
      </p:pic>
      <p:pic>
        <p:nvPicPr>
          <p:cNvPr id="7" name="Picture 6">
            <a:extLst>
              <a:ext uri="{FF2B5EF4-FFF2-40B4-BE49-F238E27FC236}">
                <a16:creationId xmlns:a16="http://schemas.microsoft.com/office/drawing/2014/main" id="{DD95BE7C-23FF-BD03-8A90-BDA8991C46C0}"/>
              </a:ext>
            </a:extLst>
          </p:cNvPr>
          <p:cNvPicPr>
            <a:picLocks noChangeAspect="1"/>
          </p:cNvPicPr>
          <p:nvPr/>
        </p:nvPicPr>
        <p:blipFill>
          <a:blip r:embed="rId4"/>
          <a:stretch>
            <a:fillRect/>
          </a:stretch>
        </p:blipFill>
        <p:spPr>
          <a:xfrm>
            <a:off x="3248417" y="1530961"/>
            <a:ext cx="5491178" cy="3901811"/>
          </a:xfrm>
          <a:prstGeom prst="rect">
            <a:avLst/>
          </a:prstGeom>
        </p:spPr>
      </p:pic>
      <p:sp>
        <p:nvSpPr>
          <p:cNvPr id="8" name="Title 1">
            <a:extLst>
              <a:ext uri="{FF2B5EF4-FFF2-40B4-BE49-F238E27FC236}">
                <a16:creationId xmlns:a16="http://schemas.microsoft.com/office/drawing/2014/main" id="{8B180991-37B1-D358-2DC5-9EF58D987D97}"/>
              </a:ext>
            </a:extLst>
          </p:cNvPr>
          <p:cNvSpPr txBox="1">
            <a:spLocks/>
          </p:cNvSpPr>
          <p:nvPr/>
        </p:nvSpPr>
        <p:spPr>
          <a:xfrm>
            <a:off x="908741" y="148020"/>
            <a:ext cx="10374517" cy="1029126"/>
          </a:xfrm>
          <a:prstGeom prst="rect">
            <a:avLst/>
          </a:prstGeom>
        </p:spPr>
        <p:txBody>
          <a:bodyPr vert="horz" lIns="0" tIns="0" rIns="0" bIns="0" rtlCol="0" anchor="ctr">
            <a:norm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pPr algn="ctr"/>
            <a:r>
              <a:rPr lang="en-US" dirty="0"/>
              <a:t>Registry of trained workers</a:t>
            </a:r>
            <a:endParaRPr lang="en-US" dirty="0">
              <a:solidFill>
                <a:schemeClr val="bg1"/>
              </a:solidFill>
            </a:endParaRPr>
          </a:p>
        </p:txBody>
      </p:sp>
      <p:sp>
        <p:nvSpPr>
          <p:cNvPr id="10" name="TextBox 9">
            <a:extLst>
              <a:ext uri="{FF2B5EF4-FFF2-40B4-BE49-F238E27FC236}">
                <a16:creationId xmlns:a16="http://schemas.microsoft.com/office/drawing/2014/main" id="{2164045C-66F3-A0FA-B733-2C576F16C0F1}"/>
              </a:ext>
            </a:extLst>
          </p:cNvPr>
          <p:cNvSpPr txBox="1"/>
          <p:nvPr/>
        </p:nvSpPr>
        <p:spPr>
          <a:xfrm>
            <a:off x="908741" y="911583"/>
            <a:ext cx="10170530" cy="523220"/>
          </a:xfrm>
          <a:prstGeom prst="rect">
            <a:avLst/>
          </a:prstGeom>
          <a:noFill/>
        </p:spPr>
        <p:txBody>
          <a:bodyPr wrap="square">
            <a:spAutoFit/>
          </a:bodyPr>
          <a:lstStyle/>
          <a:p>
            <a:r>
              <a:rPr lang="en-US" sz="1400" b="0" i="0" dirty="0">
                <a:solidFill>
                  <a:srgbClr val="212529"/>
                </a:solidFill>
                <a:effectLst/>
                <a:latin typeface="agenda"/>
              </a:rPr>
              <a:t>The registry lists private in-home respite care providers who have completed our free </a:t>
            </a:r>
            <a:r>
              <a:rPr lang="en-US" sz="1400" b="0" i="0" u="none" strike="noStrike" dirty="0">
                <a:solidFill>
                  <a:srgbClr val="3F8FCD"/>
                </a:solidFill>
                <a:effectLst/>
                <a:latin typeface="agenda"/>
                <a:hlinkClick r:id="rId5"/>
              </a:rPr>
              <a:t>Respite Care Provider Training</a:t>
            </a:r>
            <a:r>
              <a:rPr lang="en-US" sz="1400" b="0" i="0" dirty="0">
                <a:solidFill>
                  <a:srgbClr val="212529"/>
                </a:solidFill>
                <a:effectLst/>
                <a:latin typeface="agenda"/>
              </a:rPr>
              <a:t>. The registry also has facility-based environments and agencies that provide respite care. </a:t>
            </a:r>
            <a:endParaRPr lang="en-US" sz="1400" dirty="0"/>
          </a:p>
        </p:txBody>
      </p:sp>
      <p:pic>
        <p:nvPicPr>
          <p:cNvPr id="11" name="Picture 10">
            <a:extLst>
              <a:ext uri="{FF2B5EF4-FFF2-40B4-BE49-F238E27FC236}">
                <a16:creationId xmlns:a16="http://schemas.microsoft.com/office/drawing/2014/main" id="{271234DD-216C-4C60-2523-B1B650085C93}"/>
              </a:ext>
            </a:extLst>
          </p:cNvPr>
          <p:cNvPicPr>
            <a:picLocks noChangeAspect="1"/>
          </p:cNvPicPr>
          <p:nvPr/>
        </p:nvPicPr>
        <p:blipFill>
          <a:blip r:embed="rId6"/>
          <a:stretch>
            <a:fillRect/>
          </a:stretch>
        </p:blipFill>
        <p:spPr>
          <a:xfrm>
            <a:off x="0" y="5432772"/>
            <a:ext cx="12192000" cy="1425228"/>
          </a:xfrm>
          <a:prstGeom prst="rect">
            <a:avLst/>
          </a:prstGeom>
        </p:spPr>
      </p:pic>
    </p:spTree>
    <p:extLst>
      <p:ext uri="{BB962C8B-B14F-4D97-AF65-F5344CB8AC3E}">
        <p14:creationId xmlns:p14="http://schemas.microsoft.com/office/powerpoint/2010/main" val="3271488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6B1FA9-D1C3-DC87-86BF-977BBF787FE0}"/>
              </a:ext>
            </a:extLst>
          </p:cNvPr>
          <p:cNvPicPr>
            <a:picLocks noChangeAspect="1"/>
          </p:cNvPicPr>
          <p:nvPr/>
        </p:nvPicPr>
        <p:blipFill>
          <a:blip r:embed="rId3"/>
          <a:stretch>
            <a:fillRect/>
          </a:stretch>
        </p:blipFill>
        <p:spPr>
          <a:xfrm>
            <a:off x="10348333" y="5606192"/>
            <a:ext cx="1843665" cy="833716"/>
          </a:xfrm>
          <a:prstGeom prst="rect">
            <a:avLst/>
          </a:prstGeom>
        </p:spPr>
      </p:pic>
      <p:pic>
        <p:nvPicPr>
          <p:cNvPr id="10" name="Picture 9">
            <a:extLst>
              <a:ext uri="{FF2B5EF4-FFF2-40B4-BE49-F238E27FC236}">
                <a16:creationId xmlns:a16="http://schemas.microsoft.com/office/drawing/2014/main" id="{FD1465C0-0CCE-36BC-D1D7-B1FB69693D34}"/>
              </a:ext>
            </a:extLst>
          </p:cNvPr>
          <p:cNvPicPr>
            <a:picLocks noChangeAspect="1"/>
          </p:cNvPicPr>
          <p:nvPr/>
        </p:nvPicPr>
        <p:blipFill>
          <a:blip r:embed="rId4"/>
          <a:stretch>
            <a:fillRect/>
          </a:stretch>
        </p:blipFill>
        <p:spPr>
          <a:xfrm>
            <a:off x="6710083" y="646404"/>
            <a:ext cx="4876581" cy="4637369"/>
          </a:xfrm>
          <a:prstGeom prst="rect">
            <a:avLst/>
          </a:prstGeom>
        </p:spPr>
      </p:pic>
      <p:sp>
        <p:nvSpPr>
          <p:cNvPr id="11" name="Title 1">
            <a:extLst>
              <a:ext uri="{FF2B5EF4-FFF2-40B4-BE49-F238E27FC236}">
                <a16:creationId xmlns:a16="http://schemas.microsoft.com/office/drawing/2014/main" id="{A31D8DA8-3D9A-03C5-847A-057D363F3A3D}"/>
              </a:ext>
            </a:extLst>
          </p:cNvPr>
          <p:cNvSpPr txBox="1">
            <a:spLocks/>
          </p:cNvSpPr>
          <p:nvPr/>
        </p:nvSpPr>
        <p:spPr>
          <a:xfrm>
            <a:off x="540721" y="371518"/>
            <a:ext cx="4707199" cy="698832"/>
          </a:xfrm>
          <a:prstGeom prst="rect">
            <a:avLst/>
          </a:prstGeom>
        </p:spPr>
        <p:txBody>
          <a:bodyPr vert="horz" lIns="0" tIns="0" rIns="0" bIns="0" rtlCol="0" anchor="ctr">
            <a:norm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pPr algn="ctr"/>
            <a:r>
              <a:rPr lang="en-US" dirty="0"/>
              <a:t>outreach</a:t>
            </a:r>
            <a:endParaRPr lang="en-US" dirty="0">
              <a:solidFill>
                <a:schemeClr val="bg1"/>
              </a:solidFill>
            </a:endParaRPr>
          </a:p>
        </p:txBody>
      </p:sp>
      <p:pic>
        <p:nvPicPr>
          <p:cNvPr id="17" name="Picture 16">
            <a:extLst>
              <a:ext uri="{FF2B5EF4-FFF2-40B4-BE49-F238E27FC236}">
                <a16:creationId xmlns:a16="http://schemas.microsoft.com/office/drawing/2014/main" id="{ACAC10A7-6623-9EF6-D400-E4201ED5690C}"/>
              </a:ext>
            </a:extLst>
          </p:cNvPr>
          <p:cNvPicPr>
            <a:picLocks noChangeAspect="1"/>
          </p:cNvPicPr>
          <p:nvPr/>
        </p:nvPicPr>
        <p:blipFill>
          <a:blip r:embed="rId5"/>
          <a:stretch>
            <a:fillRect/>
          </a:stretch>
        </p:blipFill>
        <p:spPr>
          <a:xfrm>
            <a:off x="365760" y="1823255"/>
            <a:ext cx="5057122" cy="2418624"/>
          </a:xfrm>
          <a:prstGeom prst="rect">
            <a:avLst/>
          </a:prstGeom>
        </p:spPr>
      </p:pic>
    </p:spTree>
    <p:extLst>
      <p:ext uri="{BB962C8B-B14F-4D97-AF65-F5344CB8AC3E}">
        <p14:creationId xmlns:p14="http://schemas.microsoft.com/office/powerpoint/2010/main" val="2179135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585203-24D5-46B8-92DA-8EE764951631}"/>
              </a:ext>
            </a:extLst>
          </p:cNvPr>
          <p:cNvSpPr>
            <a:spLocks noGrp="1"/>
          </p:cNvSpPr>
          <p:nvPr>
            <p:ph type="title"/>
          </p:nvPr>
        </p:nvSpPr>
        <p:spPr>
          <a:xfrm>
            <a:off x="667569" y="5553718"/>
            <a:ext cx="7203004" cy="1054645"/>
          </a:xfrm>
        </p:spPr>
        <p:txBody>
          <a:bodyPr vert="horz" lIns="0" tIns="0" rIns="0" bIns="0" rtlCol="0" anchor="ctr">
            <a:normAutofit/>
          </a:bodyPr>
          <a:lstStyle/>
          <a:p>
            <a:r>
              <a:rPr lang="en-US" sz="3200" spc="750" dirty="0">
                <a:solidFill>
                  <a:schemeClr val="bg1"/>
                </a:solidFill>
              </a:rPr>
              <a:t>Grant programs</a:t>
            </a:r>
          </a:p>
        </p:txBody>
      </p:sp>
      <p:pic>
        <p:nvPicPr>
          <p:cNvPr id="5" name="Picture 4" descr="Text&#10;&#10;Description automatically generated">
            <a:extLst>
              <a:ext uri="{FF2B5EF4-FFF2-40B4-BE49-F238E27FC236}">
                <a16:creationId xmlns:a16="http://schemas.microsoft.com/office/drawing/2014/main" id="{945347F5-365D-CF4E-BFA1-98573A904910}"/>
              </a:ext>
            </a:extLst>
          </p:cNvPr>
          <p:cNvPicPr>
            <a:picLocks noChangeAspect="1"/>
          </p:cNvPicPr>
          <p:nvPr/>
        </p:nvPicPr>
        <p:blipFill>
          <a:blip r:embed="rId3"/>
          <a:stretch>
            <a:fillRect/>
          </a:stretch>
        </p:blipFill>
        <p:spPr>
          <a:xfrm>
            <a:off x="10348333" y="5606192"/>
            <a:ext cx="1843665" cy="833716"/>
          </a:xfrm>
          <a:prstGeom prst="rect">
            <a:avLst/>
          </a:prstGeom>
        </p:spPr>
      </p:pic>
      <p:sp>
        <p:nvSpPr>
          <p:cNvPr id="12" name="Title 1">
            <a:extLst>
              <a:ext uri="{FF2B5EF4-FFF2-40B4-BE49-F238E27FC236}">
                <a16:creationId xmlns:a16="http://schemas.microsoft.com/office/drawing/2014/main" id="{34F71AC6-F626-C182-FBC0-3C5B1428DFAB}"/>
              </a:ext>
            </a:extLst>
          </p:cNvPr>
          <p:cNvSpPr txBox="1">
            <a:spLocks/>
          </p:cNvSpPr>
          <p:nvPr/>
        </p:nvSpPr>
        <p:spPr>
          <a:xfrm>
            <a:off x="53786" y="52597"/>
            <a:ext cx="7292729" cy="1227215"/>
          </a:xfrm>
          <a:prstGeom prst="rect">
            <a:avLst/>
          </a:prstGeom>
        </p:spPr>
        <p:txBody>
          <a:bodyPr vert="horz" lIns="0" tIns="0" rIns="0" bIns="0" rtlCol="0" anchor="ctr">
            <a:norm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pPr algn="ctr"/>
            <a:r>
              <a:rPr lang="en-US" dirty="0"/>
              <a:t>Respite &amp; covid related resources</a:t>
            </a:r>
            <a:endParaRPr lang="en-US" dirty="0">
              <a:solidFill>
                <a:schemeClr val="bg1"/>
              </a:solidFill>
            </a:endParaRPr>
          </a:p>
        </p:txBody>
      </p:sp>
      <p:pic>
        <p:nvPicPr>
          <p:cNvPr id="13" name="Picture 5" descr="Graphical user interface, text, application, chat or text message&#10;&#10;Description automatically generated">
            <a:extLst>
              <a:ext uri="{FF2B5EF4-FFF2-40B4-BE49-F238E27FC236}">
                <a16:creationId xmlns:a16="http://schemas.microsoft.com/office/drawing/2014/main" id="{75B468D2-FD71-14D3-6AFC-DAAFD59D19BF}"/>
              </a:ext>
            </a:extLst>
          </p:cNvPr>
          <p:cNvPicPr>
            <a:picLocks noChangeAspect="1"/>
          </p:cNvPicPr>
          <p:nvPr/>
        </p:nvPicPr>
        <p:blipFill rotWithShape="1">
          <a:blip r:embed="rId4"/>
          <a:srcRect r="1" b="971"/>
          <a:stretch/>
        </p:blipFill>
        <p:spPr>
          <a:xfrm>
            <a:off x="8031480" y="60970"/>
            <a:ext cx="3791063" cy="5666877"/>
          </a:xfrm>
          <a:prstGeom prst="rect">
            <a:avLst/>
          </a:prstGeom>
        </p:spPr>
      </p:pic>
      <p:pic>
        <p:nvPicPr>
          <p:cNvPr id="14" name="Picture 13">
            <a:extLst>
              <a:ext uri="{FF2B5EF4-FFF2-40B4-BE49-F238E27FC236}">
                <a16:creationId xmlns:a16="http://schemas.microsoft.com/office/drawing/2014/main" id="{D7574378-6FB1-38F2-7672-E1B3026851A0}"/>
              </a:ext>
            </a:extLst>
          </p:cNvPr>
          <p:cNvPicPr>
            <a:picLocks noChangeAspect="1"/>
          </p:cNvPicPr>
          <p:nvPr/>
        </p:nvPicPr>
        <p:blipFill>
          <a:blip r:embed="rId5"/>
          <a:stretch>
            <a:fillRect/>
          </a:stretch>
        </p:blipFill>
        <p:spPr>
          <a:xfrm>
            <a:off x="465154" y="1340285"/>
            <a:ext cx="5732535" cy="3842850"/>
          </a:xfrm>
          <a:prstGeom prst="rect">
            <a:avLst/>
          </a:prstGeom>
        </p:spPr>
      </p:pic>
    </p:spTree>
    <p:extLst>
      <p:ext uri="{BB962C8B-B14F-4D97-AF65-F5344CB8AC3E}">
        <p14:creationId xmlns:p14="http://schemas.microsoft.com/office/powerpoint/2010/main" val="1485873876"/>
      </p:ext>
    </p:extLst>
  </p:cSld>
  <p:clrMapOvr>
    <a:masterClrMapping/>
  </p:clrMapOvr>
</p:sld>
</file>

<file path=ppt/theme/theme1.xml><?xml version="1.0" encoding="utf-8"?>
<a:theme xmlns:a="http://schemas.openxmlformats.org/drawingml/2006/main" name="GradientRiseVTI">
  <a:themeElements>
    <a:clrScheme name="AnalogousFromDarkSeedLeftStep">
      <a:dk1>
        <a:srgbClr val="000000"/>
      </a:dk1>
      <a:lt1>
        <a:srgbClr val="FFFFFF"/>
      </a:lt1>
      <a:dk2>
        <a:srgbClr val="1C2831"/>
      </a:dk2>
      <a:lt2>
        <a:srgbClr val="F1F3F0"/>
      </a:lt2>
      <a:accent1>
        <a:srgbClr val="A43BD5"/>
      </a:accent1>
      <a:accent2>
        <a:srgbClr val="5D37C7"/>
      </a:accent2>
      <a:accent3>
        <a:srgbClr val="3B52D5"/>
      </a:accent3>
      <a:accent4>
        <a:srgbClr val="2980C3"/>
      </a:accent4>
      <a:accent5>
        <a:srgbClr val="35BDBF"/>
      </a:accent5>
      <a:accent6>
        <a:srgbClr val="29C386"/>
      </a:accent6>
      <a:hlink>
        <a:srgbClr val="3996AC"/>
      </a:hlink>
      <a:folHlink>
        <a:srgbClr val="7F7F7F"/>
      </a:folHlink>
    </a:clrScheme>
    <a:fontScheme name="Avenir">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190</TotalTime>
  <Words>722</Words>
  <Application>Microsoft Office PowerPoint</Application>
  <PresentationFormat>Widescreen</PresentationFormat>
  <Paragraphs>76</Paragraphs>
  <Slides>13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agenda</vt:lpstr>
      <vt:lpstr>Arial</vt:lpstr>
      <vt:lpstr>Calibri</vt:lpstr>
      <vt:lpstr>Gill Sans Nova</vt:lpstr>
      <vt:lpstr>sansumiregular</vt:lpstr>
      <vt:lpstr>GradientRiseVTI</vt:lpstr>
      <vt:lpstr>Summit 2022 Day1</vt:lpstr>
      <vt:lpstr>PowerPoint Presentation</vt:lpstr>
      <vt:lpstr>PowerPoint Presentation</vt:lpstr>
      <vt:lpstr>PowerPoint Presentation</vt:lpstr>
      <vt:lpstr>Grant Programs</vt:lpstr>
      <vt:lpstr>Free searchable registry</vt:lpstr>
      <vt:lpstr>RCAW Milestone Timeline</vt:lpstr>
      <vt:lpstr>PowerPoint Presentation</vt:lpstr>
      <vt:lpstr>Grant programs</vt:lpstr>
      <vt:lpstr>marketing resources order supplies online!</vt:lpstr>
      <vt:lpstr>PowerPoint Presentation</vt:lpstr>
      <vt:lpstr>PowerPoint Presentation</vt:lpstr>
      <vt:lpstr> Contact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Schneider</dc:creator>
  <cp:lastModifiedBy>Bryn Ceman</cp:lastModifiedBy>
  <cp:revision>15</cp:revision>
  <dcterms:created xsi:type="dcterms:W3CDTF">2022-10-17T16:13:11Z</dcterms:created>
  <dcterms:modified xsi:type="dcterms:W3CDTF">2022-11-22T19:50:36Z</dcterms:modified>
</cp:coreProperties>
</file>