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86" r:id="rId2"/>
    <p:sldId id="387" r:id="rId3"/>
    <p:sldId id="385" r:id="rId4"/>
    <p:sldId id="388" r:id="rId5"/>
    <p:sldId id="256" r:id="rId6"/>
    <p:sldId id="391" r:id="rId7"/>
    <p:sldId id="361" r:id="rId8"/>
    <p:sldId id="305" r:id="rId9"/>
    <p:sldId id="362" r:id="rId10"/>
    <p:sldId id="392" r:id="rId11"/>
    <p:sldId id="363" r:id="rId12"/>
    <p:sldId id="602" r:id="rId13"/>
    <p:sldId id="625" r:id="rId14"/>
    <p:sldId id="629" r:id="rId15"/>
    <p:sldId id="630" r:id="rId16"/>
    <p:sldId id="631" r:id="rId17"/>
    <p:sldId id="632" r:id="rId18"/>
    <p:sldId id="634" r:id="rId19"/>
    <p:sldId id="635" r:id="rId20"/>
    <p:sldId id="603" r:id="rId21"/>
    <p:sldId id="611" r:id="rId22"/>
    <p:sldId id="384" r:id="rId23"/>
    <p:sldId id="380" r:id="rId24"/>
    <p:sldId id="339" r:id="rId25"/>
    <p:sldId id="285" r:id="rId26"/>
    <p:sldId id="3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94660"/>
  </p:normalViewPr>
  <p:slideViewPr>
    <p:cSldViewPr snapToGrid="0">
      <p:cViewPr varScale="1">
        <p:scale>
          <a:sx n="74" d="100"/>
          <a:sy n="74" d="100"/>
        </p:scale>
        <p:origin x="86"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2FA72A-3D5D-491A-9475-0CE40BCCA3E3}" type="datetimeFigureOut">
              <a:rPr lang="en-US" smtClean="0"/>
              <a:t>7/19/2022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E18116C-9B54-46B9-842E-B43F65F7D71F}" type="slidenum">
              <a:rPr lang="en-US" smtClean="0"/>
              <a:t>‹#›</a:t>
            </a:fld>
            <a:endParaRPr lang="en-US"/>
          </a:p>
        </p:txBody>
      </p:sp>
    </p:spTree>
    <p:extLst>
      <p:ext uri="{BB962C8B-B14F-4D97-AF65-F5344CB8AC3E}">
        <p14:creationId xmlns:p14="http://schemas.microsoft.com/office/powerpoint/2010/main" val="301438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3381232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10</a:t>
            </a:fld>
            <a:endParaRPr lang="en-US"/>
          </a:p>
        </p:txBody>
      </p:sp>
    </p:spTree>
    <p:extLst>
      <p:ext uri="{BB962C8B-B14F-4D97-AF65-F5344CB8AC3E}">
        <p14:creationId xmlns:p14="http://schemas.microsoft.com/office/powerpoint/2010/main" val="3733306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11</a:t>
            </a:fld>
            <a:endParaRPr lang="en-US"/>
          </a:p>
        </p:txBody>
      </p:sp>
    </p:spTree>
    <p:extLst>
      <p:ext uri="{BB962C8B-B14F-4D97-AF65-F5344CB8AC3E}">
        <p14:creationId xmlns:p14="http://schemas.microsoft.com/office/powerpoint/2010/main" val="268286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1620826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58686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1181948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estimated total drug + premium costs are shown for each pharmacy.  In this simple example, you’ll notice that we do not enter the coverage gap.  </a:t>
            </a:r>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735951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view the estimated drug costs for every month at each different pharmacy, including mail order.</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263766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550879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288748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303805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379674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593324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To enroll in a plan, click the Enroll button.  (For this screenshot, I went back into the old plan data so the Enroll button would be activated.)</a:t>
            </a:r>
          </a:p>
          <a:p>
            <a:r>
              <a:rPr lang="en-US" sz="1200" b="1" i="0" kern="1200" dirty="0">
                <a:solidFill>
                  <a:schemeClr val="tx1"/>
                </a:solidFill>
                <a:effectLst/>
                <a:latin typeface="+mn-lt"/>
                <a:ea typeface="+mn-ea"/>
                <a:cs typeface="+mn-cs"/>
              </a:rPr>
              <a:t>Be ready to provide your</a:t>
            </a:r>
            <a:r>
              <a:rPr lang="en-US" sz="1200" b="0" i="0" kern="1200" dirty="0">
                <a:solidFill>
                  <a:schemeClr val="tx1"/>
                </a:solidFill>
                <a:effectLst/>
                <a:latin typeface="+mn-lt"/>
                <a:ea typeface="+mn-ea"/>
                <a:cs typeface="+mn-cs"/>
              </a:rPr>
              <a:t> Medicare Number and effective dates;</a:t>
            </a:r>
          </a:p>
          <a:p>
            <a:r>
              <a:rPr lang="en-US" sz="1200" b="0" i="0" kern="1200" dirty="0">
                <a:solidFill>
                  <a:schemeClr val="tx1"/>
                </a:solidFill>
                <a:effectLst/>
                <a:latin typeface="+mn-lt"/>
                <a:ea typeface="+mn-ea"/>
                <a:cs typeface="+mn-cs"/>
              </a:rPr>
              <a:t>Information about any other health coverage.  Be sure to print the Enrollment Confirmation page!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1300478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22</a:t>
            </a:fld>
            <a:endParaRPr lang="en-US"/>
          </a:p>
        </p:txBody>
      </p:sp>
    </p:spTree>
    <p:extLst>
      <p:ext uri="{BB962C8B-B14F-4D97-AF65-F5344CB8AC3E}">
        <p14:creationId xmlns:p14="http://schemas.microsoft.com/office/powerpoint/2010/main" val="948307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23</a:t>
            </a:fld>
            <a:endParaRPr lang="en-US"/>
          </a:p>
        </p:txBody>
      </p:sp>
    </p:spTree>
    <p:extLst>
      <p:ext uri="{BB962C8B-B14F-4D97-AF65-F5344CB8AC3E}">
        <p14:creationId xmlns:p14="http://schemas.microsoft.com/office/powerpoint/2010/main" val="1796805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24</a:t>
            </a:fld>
            <a:endParaRPr lang="en-US"/>
          </a:p>
        </p:txBody>
      </p:sp>
    </p:spTree>
    <p:extLst>
      <p:ext uri="{BB962C8B-B14F-4D97-AF65-F5344CB8AC3E}">
        <p14:creationId xmlns:p14="http://schemas.microsoft.com/office/powerpoint/2010/main" val="2541435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25</a:t>
            </a:fld>
            <a:endParaRPr lang="en-US"/>
          </a:p>
        </p:txBody>
      </p:sp>
    </p:spTree>
    <p:extLst>
      <p:ext uri="{BB962C8B-B14F-4D97-AF65-F5344CB8AC3E}">
        <p14:creationId xmlns:p14="http://schemas.microsoft.com/office/powerpoint/2010/main" val="3998236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26</a:t>
            </a:fld>
            <a:endParaRPr lang="en-US"/>
          </a:p>
        </p:txBody>
      </p:sp>
    </p:spTree>
    <p:extLst>
      <p:ext uri="{BB962C8B-B14F-4D97-AF65-F5344CB8AC3E}">
        <p14:creationId xmlns:p14="http://schemas.microsoft.com/office/powerpoint/2010/main" val="4046209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3440562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70919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5</a:t>
            </a:fld>
            <a:endParaRPr lang="en-US"/>
          </a:p>
        </p:txBody>
      </p:sp>
    </p:spTree>
    <p:extLst>
      <p:ext uri="{BB962C8B-B14F-4D97-AF65-F5344CB8AC3E}">
        <p14:creationId xmlns:p14="http://schemas.microsoft.com/office/powerpoint/2010/main" val="301995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6</a:t>
            </a:fld>
            <a:endParaRPr lang="en-US"/>
          </a:p>
        </p:txBody>
      </p:sp>
    </p:spTree>
    <p:extLst>
      <p:ext uri="{BB962C8B-B14F-4D97-AF65-F5344CB8AC3E}">
        <p14:creationId xmlns:p14="http://schemas.microsoft.com/office/powerpoint/2010/main" val="64700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7</a:t>
            </a:fld>
            <a:endParaRPr lang="en-US"/>
          </a:p>
        </p:txBody>
      </p:sp>
    </p:spTree>
    <p:extLst>
      <p:ext uri="{BB962C8B-B14F-4D97-AF65-F5344CB8AC3E}">
        <p14:creationId xmlns:p14="http://schemas.microsoft.com/office/powerpoint/2010/main" val="69813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Visit </a:t>
            </a:r>
            <a:r>
              <a:rPr lang="en-US" b="1" u="sng" dirty="0"/>
              <a:t>www.Medicare.gov </a:t>
            </a:r>
            <a:r>
              <a:rPr lang="en-US" b="0" u="none" dirty="0"/>
              <a:t>and click on “Find health and drug plans”.  </a:t>
            </a:r>
          </a:p>
          <a:p>
            <a:endParaRPr lang="en-US" b="0" u="none" dirty="0"/>
          </a:p>
          <a:p>
            <a:r>
              <a:rPr lang="en-US" b="0" i="1" u="none" dirty="0"/>
              <a:t>(Provide attendees with a handout with </a:t>
            </a:r>
            <a:r>
              <a:rPr lang="en-US" b="0" i="1" u="none" dirty="0" err="1"/>
              <a:t>PlanFinder</a:t>
            </a:r>
            <a:r>
              <a:rPr lang="en-US" b="0" i="1" u="none" dirty="0"/>
              <a:t> Instructions.)</a:t>
            </a:r>
            <a:endParaRPr lang="en-US" b="1" i="1" u="sng"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298605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18116C-9B54-46B9-842E-B43F65F7D71F}" type="slidenum">
              <a:rPr lang="en-US" smtClean="0"/>
              <a:t>9</a:t>
            </a:fld>
            <a:endParaRPr lang="en-US"/>
          </a:p>
        </p:txBody>
      </p:sp>
    </p:spTree>
    <p:extLst>
      <p:ext uri="{BB962C8B-B14F-4D97-AF65-F5344CB8AC3E}">
        <p14:creationId xmlns:p14="http://schemas.microsoft.com/office/powerpoint/2010/main" val="311826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30489-40D8-4DBA-B8BC-20E317815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A949F9-3996-44BA-9755-F93B746B18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092C22-CC33-439E-952A-E53EFEC9C229}"/>
              </a:ext>
            </a:extLst>
          </p:cNvPr>
          <p:cNvSpPr>
            <a:spLocks noGrp="1"/>
          </p:cNvSpPr>
          <p:nvPr>
            <p:ph type="dt" sz="half" idx="10"/>
          </p:nvPr>
        </p:nvSpPr>
        <p:spPr/>
        <p:txBody>
          <a:bodyPr/>
          <a:lstStyle/>
          <a:p>
            <a:fld id="{7336E086-2DBE-4E4C-ABC1-9607D881174A}" type="datetime1">
              <a:rPr lang="en-US" smtClean="0"/>
              <a:t>7/19/2022</a:t>
            </a:fld>
            <a:endParaRPr lang="en-US"/>
          </a:p>
        </p:txBody>
      </p:sp>
      <p:sp>
        <p:nvSpPr>
          <p:cNvPr id="5" name="Footer Placeholder 4">
            <a:extLst>
              <a:ext uri="{FF2B5EF4-FFF2-40B4-BE49-F238E27FC236}">
                <a16:creationId xmlns:a16="http://schemas.microsoft.com/office/drawing/2014/main" id="{00996FAF-FCF0-4A21-83F1-6C44B47EB6F2}"/>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08C7824A-98BA-4409-8C58-1F8EDFE1002C}"/>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1351693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544E-0195-46CA-91D5-25EDFDF76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20987-B480-4377-A4B3-9F0D97D4EF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ACBF5-29A9-4B0C-BBB6-463552C6EA2F}"/>
              </a:ext>
            </a:extLst>
          </p:cNvPr>
          <p:cNvSpPr>
            <a:spLocks noGrp="1"/>
          </p:cNvSpPr>
          <p:nvPr>
            <p:ph type="dt" sz="half" idx="10"/>
          </p:nvPr>
        </p:nvSpPr>
        <p:spPr/>
        <p:txBody>
          <a:bodyPr/>
          <a:lstStyle/>
          <a:p>
            <a:fld id="{4C143162-A66D-428D-9C56-317BB0C43047}" type="datetime1">
              <a:rPr lang="en-US" smtClean="0"/>
              <a:t>7/19/2022</a:t>
            </a:fld>
            <a:endParaRPr lang="en-US"/>
          </a:p>
        </p:txBody>
      </p:sp>
      <p:sp>
        <p:nvSpPr>
          <p:cNvPr id="5" name="Footer Placeholder 4">
            <a:extLst>
              <a:ext uri="{FF2B5EF4-FFF2-40B4-BE49-F238E27FC236}">
                <a16:creationId xmlns:a16="http://schemas.microsoft.com/office/drawing/2014/main" id="{F0C12490-2AE3-4D2B-83DE-549EAFD0C09D}"/>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1C41E85C-B2BC-4AAE-9675-740C9C25EAF4}"/>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177157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E49E35-50B4-4F51-BD00-306BA6584B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6C57FF-514E-42CB-8A8B-24D91C741E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6E453-F753-42EE-82F3-3B40B80870FA}"/>
              </a:ext>
            </a:extLst>
          </p:cNvPr>
          <p:cNvSpPr>
            <a:spLocks noGrp="1"/>
          </p:cNvSpPr>
          <p:nvPr>
            <p:ph type="dt" sz="half" idx="10"/>
          </p:nvPr>
        </p:nvSpPr>
        <p:spPr/>
        <p:txBody>
          <a:bodyPr/>
          <a:lstStyle/>
          <a:p>
            <a:fld id="{9E8EF3CB-B85A-4694-9DAB-9ABA6DCCD31A}" type="datetime1">
              <a:rPr lang="en-US" smtClean="0"/>
              <a:t>7/19/2022</a:t>
            </a:fld>
            <a:endParaRPr lang="en-US"/>
          </a:p>
        </p:txBody>
      </p:sp>
      <p:sp>
        <p:nvSpPr>
          <p:cNvPr id="5" name="Footer Placeholder 4">
            <a:extLst>
              <a:ext uri="{FF2B5EF4-FFF2-40B4-BE49-F238E27FC236}">
                <a16:creationId xmlns:a16="http://schemas.microsoft.com/office/drawing/2014/main" id="{3D0A6CEE-44A5-4178-97AE-F74F0ADFAAF0}"/>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3AD02E7F-0F1D-4B0E-B051-EFFACB5C7810}"/>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304309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0C77-135A-49AD-8926-8C050D5D8E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C1CA0-15EA-478C-8119-12D022B4563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84D6F5-EFB4-4E7E-95C3-733119AA1C85}"/>
              </a:ext>
            </a:extLst>
          </p:cNvPr>
          <p:cNvSpPr>
            <a:spLocks noGrp="1"/>
          </p:cNvSpPr>
          <p:nvPr>
            <p:ph type="dt" sz="half" idx="10"/>
          </p:nvPr>
        </p:nvSpPr>
        <p:spPr/>
        <p:txBody>
          <a:bodyPr/>
          <a:lstStyle/>
          <a:p>
            <a:fld id="{5D378C21-2510-4386-817C-82756291C019}" type="datetime1">
              <a:rPr lang="en-US" smtClean="0"/>
              <a:t>7/19/2022</a:t>
            </a:fld>
            <a:endParaRPr lang="en-US"/>
          </a:p>
        </p:txBody>
      </p:sp>
      <p:sp>
        <p:nvSpPr>
          <p:cNvPr id="5" name="Footer Placeholder 4">
            <a:extLst>
              <a:ext uri="{FF2B5EF4-FFF2-40B4-BE49-F238E27FC236}">
                <a16:creationId xmlns:a16="http://schemas.microsoft.com/office/drawing/2014/main" id="{8C6866F3-7A4C-4D4B-BD25-FC4208D32A6C}"/>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06A8C8EE-0886-4AD5-8F75-EFF75085965B}"/>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62202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4235F-3EE6-4EAB-9D4B-4DCC4F7BB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1F9BEC-B4F0-43FB-AA13-59FDE161B4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E94AFF-46FA-47C1-AA29-1BA0B44C6088}"/>
              </a:ext>
            </a:extLst>
          </p:cNvPr>
          <p:cNvSpPr>
            <a:spLocks noGrp="1"/>
          </p:cNvSpPr>
          <p:nvPr>
            <p:ph type="dt" sz="half" idx="10"/>
          </p:nvPr>
        </p:nvSpPr>
        <p:spPr/>
        <p:txBody>
          <a:bodyPr/>
          <a:lstStyle/>
          <a:p>
            <a:fld id="{A5F6B27C-06B9-48E6-AF23-C3FF80CA67A1}" type="datetime1">
              <a:rPr lang="en-US" smtClean="0"/>
              <a:t>7/19/2022</a:t>
            </a:fld>
            <a:endParaRPr lang="en-US"/>
          </a:p>
        </p:txBody>
      </p:sp>
      <p:sp>
        <p:nvSpPr>
          <p:cNvPr id="5" name="Footer Placeholder 4">
            <a:extLst>
              <a:ext uri="{FF2B5EF4-FFF2-40B4-BE49-F238E27FC236}">
                <a16:creationId xmlns:a16="http://schemas.microsoft.com/office/drawing/2014/main" id="{DA2E6B89-5AA7-45EF-9F00-B54C63190F1B}"/>
              </a:ext>
            </a:extLst>
          </p:cNvPr>
          <p:cNvSpPr>
            <a:spLocks noGrp="1"/>
          </p:cNvSpPr>
          <p:nvPr>
            <p:ph type="ftr" sz="quarter" idx="11"/>
          </p:nvPr>
        </p:nvSpPr>
        <p:spPr/>
        <p:txBody>
          <a:bodyPr/>
          <a:lstStyle/>
          <a:p>
            <a:r>
              <a:rPr lang="en-US"/>
              <a:t>March 2018            Welcome to Medicare Presentation</a:t>
            </a:r>
          </a:p>
        </p:txBody>
      </p:sp>
      <p:sp>
        <p:nvSpPr>
          <p:cNvPr id="6" name="Slide Number Placeholder 5">
            <a:extLst>
              <a:ext uri="{FF2B5EF4-FFF2-40B4-BE49-F238E27FC236}">
                <a16:creationId xmlns:a16="http://schemas.microsoft.com/office/drawing/2014/main" id="{7FF6B039-C4B5-4795-8AA6-B1F7AEA4B845}"/>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3522588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D608-DE3B-4E00-B13E-15DA6920C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5001B2-E3F8-463E-AA55-B56C661620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C391D7-E7EB-480D-9DB0-49D871D9C8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7D55E9-5639-40DE-AD50-25C1236ED524}"/>
              </a:ext>
            </a:extLst>
          </p:cNvPr>
          <p:cNvSpPr>
            <a:spLocks noGrp="1"/>
          </p:cNvSpPr>
          <p:nvPr>
            <p:ph type="dt" sz="half" idx="10"/>
          </p:nvPr>
        </p:nvSpPr>
        <p:spPr/>
        <p:txBody>
          <a:bodyPr/>
          <a:lstStyle/>
          <a:p>
            <a:fld id="{E4C8BAE5-53D9-43D4-BA50-0F9AFA9984A6}" type="datetime1">
              <a:rPr lang="en-US" smtClean="0"/>
              <a:t>7/19/2022</a:t>
            </a:fld>
            <a:endParaRPr lang="en-US"/>
          </a:p>
        </p:txBody>
      </p:sp>
      <p:sp>
        <p:nvSpPr>
          <p:cNvPr id="6" name="Footer Placeholder 5">
            <a:extLst>
              <a:ext uri="{FF2B5EF4-FFF2-40B4-BE49-F238E27FC236}">
                <a16:creationId xmlns:a16="http://schemas.microsoft.com/office/drawing/2014/main" id="{C23F2005-8362-4A49-BAE6-E6D74EC3D990}"/>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F3B561CF-66C7-490A-A57C-3B3A8870B034}"/>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79693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1F80E-FC09-41EC-9CA8-8FC2EB13D9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5ECCF1-90DC-4D39-A582-61BC329CD9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8D6A71F-DCF9-49A9-9DEA-A4AB8A3FA5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0EFC10-C605-4408-A872-B21362695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5C1D82-D363-4DD6-A4A2-87816DFA4B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E37EF9-60B9-44BB-8DC6-A4FA84DD0AB0}"/>
              </a:ext>
            </a:extLst>
          </p:cNvPr>
          <p:cNvSpPr>
            <a:spLocks noGrp="1"/>
          </p:cNvSpPr>
          <p:nvPr>
            <p:ph type="dt" sz="half" idx="10"/>
          </p:nvPr>
        </p:nvSpPr>
        <p:spPr/>
        <p:txBody>
          <a:bodyPr/>
          <a:lstStyle/>
          <a:p>
            <a:fld id="{B616C0F4-AC96-4A44-BC72-F880B6E4B898}" type="datetime1">
              <a:rPr lang="en-US" smtClean="0"/>
              <a:t>7/19/2022</a:t>
            </a:fld>
            <a:endParaRPr lang="en-US"/>
          </a:p>
        </p:txBody>
      </p:sp>
      <p:sp>
        <p:nvSpPr>
          <p:cNvPr id="8" name="Footer Placeholder 7">
            <a:extLst>
              <a:ext uri="{FF2B5EF4-FFF2-40B4-BE49-F238E27FC236}">
                <a16:creationId xmlns:a16="http://schemas.microsoft.com/office/drawing/2014/main" id="{F2336A60-5B6D-4B83-ABCF-0E6F82412B54}"/>
              </a:ext>
            </a:extLst>
          </p:cNvPr>
          <p:cNvSpPr>
            <a:spLocks noGrp="1"/>
          </p:cNvSpPr>
          <p:nvPr>
            <p:ph type="ftr" sz="quarter" idx="11"/>
          </p:nvPr>
        </p:nvSpPr>
        <p:spPr/>
        <p:txBody>
          <a:bodyPr/>
          <a:lstStyle/>
          <a:p>
            <a:r>
              <a:rPr lang="en-US"/>
              <a:t>March 2018            Welcome to Medicare Presentation</a:t>
            </a:r>
          </a:p>
        </p:txBody>
      </p:sp>
      <p:sp>
        <p:nvSpPr>
          <p:cNvPr id="9" name="Slide Number Placeholder 8">
            <a:extLst>
              <a:ext uri="{FF2B5EF4-FFF2-40B4-BE49-F238E27FC236}">
                <a16:creationId xmlns:a16="http://schemas.microsoft.com/office/drawing/2014/main" id="{FB6642C9-8885-4981-85F1-15DDA1FFD1A1}"/>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1607982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D6C9-797D-47BE-9CDE-D2322B734F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C66907-D25C-474E-BA1E-87A7A0B71B80}"/>
              </a:ext>
            </a:extLst>
          </p:cNvPr>
          <p:cNvSpPr>
            <a:spLocks noGrp="1"/>
          </p:cNvSpPr>
          <p:nvPr>
            <p:ph type="dt" sz="half" idx="10"/>
          </p:nvPr>
        </p:nvSpPr>
        <p:spPr/>
        <p:txBody>
          <a:bodyPr/>
          <a:lstStyle/>
          <a:p>
            <a:fld id="{9B24D484-B387-4373-9991-54B224CEAAB2}" type="datetime1">
              <a:rPr lang="en-US" smtClean="0"/>
              <a:t>7/19/2022</a:t>
            </a:fld>
            <a:endParaRPr lang="en-US"/>
          </a:p>
        </p:txBody>
      </p:sp>
      <p:sp>
        <p:nvSpPr>
          <p:cNvPr id="4" name="Footer Placeholder 3">
            <a:extLst>
              <a:ext uri="{FF2B5EF4-FFF2-40B4-BE49-F238E27FC236}">
                <a16:creationId xmlns:a16="http://schemas.microsoft.com/office/drawing/2014/main" id="{076BAAE5-4D81-4713-BA4A-02BAA917B855}"/>
              </a:ext>
            </a:extLst>
          </p:cNvPr>
          <p:cNvSpPr>
            <a:spLocks noGrp="1"/>
          </p:cNvSpPr>
          <p:nvPr>
            <p:ph type="ftr" sz="quarter" idx="11"/>
          </p:nvPr>
        </p:nvSpPr>
        <p:spPr/>
        <p:txBody>
          <a:bodyPr/>
          <a:lstStyle/>
          <a:p>
            <a:r>
              <a:rPr lang="en-US"/>
              <a:t>March 2018            Welcome to Medicare Presentation</a:t>
            </a:r>
          </a:p>
        </p:txBody>
      </p:sp>
      <p:sp>
        <p:nvSpPr>
          <p:cNvPr id="5" name="Slide Number Placeholder 4">
            <a:extLst>
              <a:ext uri="{FF2B5EF4-FFF2-40B4-BE49-F238E27FC236}">
                <a16:creationId xmlns:a16="http://schemas.microsoft.com/office/drawing/2014/main" id="{025C1F3D-DEE6-4187-82CE-D77DAA9BEAEC}"/>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381572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81B85-B936-4D17-9280-5BEA2845DB50}"/>
              </a:ext>
            </a:extLst>
          </p:cNvPr>
          <p:cNvSpPr>
            <a:spLocks noGrp="1"/>
          </p:cNvSpPr>
          <p:nvPr>
            <p:ph type="dt" sz="half" idx="10"/>
          </p:nvPr>
        </p:nvSpPr>
        <p:spPr/>
        <p:txBody>
          <a:bodyPr/>
          <a:lstStyle/>
          <a:p>
            <a:fld id="{855B656C-4260-4948-BCD8-21C41094F9E1}" type="datetime1">
              <a:rPr lang="en-US" smtClean="0"/>
              <a:t>7/19/2022</a:t>
            </a:fld>
            <a:endParaRPr lang="en-US"/>
          </a:p>
        </p:txBody>
      </p:sp>
      <p:sp>
        <p:nvSpPr>
          <p:cNvPr id="3" name="Footer Placeholder 2">
            <a:extLst>
              <a:ext uri="{FF2B5EF4-FFF2-40B4-BE49-F238E27FC236}">
                <a16:creationId xmlns:a16="http://schemas.microsoft.com/office/drawing/2014/main" id="{210117F3-EE48-4D38-9336-D35914CB85A0}"/>
              </a:ext>
            </a:extLst>
          </p:cNvPr>
          <p:cNvSpPr>
            <a:spLocks noGrp="1"/>
          </p:cNvSpPr>
          <p:nvPr>
            <p:ph type="ftr" sz="quarter" idx="11"/>
          </p:nvPr>
        </p:nvSpPr>
        <p:spPr/>
        <p:txBody>
          <a:bodyPr/>
          <a:lstStyle/>
          <a:p>
            <a:r>
              <a:rPr lang="en-US"/>
              <a:t>March 2018            Welcome to Medicare Presentation</a:t>
            </a:r>
          </a:p>
        </p:txBody>
      </p:sp>
      <p:sp>
        <p:nvSpPr>
          <p:cNvPr id="4" name="Slide Number Placeholder 3">
            <a:extLst>
              <a:ext uri="{FF2B5EF4-FFF2-40B4-BE49-F238E27FC236}">
                <a16:creationId xmlns:a16="http://schemas.microsoft.com/office/drawing/2014/main" id="{6F0AF514-35CC-46B9-89D3-1F65DBF8C2ED}"/>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940161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4FFB-9440-4534-85CD-FB91D1B3F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03509F-005A-4E65-8811-32AFBF23B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EC17E3-CEA0-4818-B757-E292F37F3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29FC6C-C0BA-4629-BC8E-8B830C4ABEFB}"/>
              </a:ext>
            </a:extLst>
          </p:cNvPr>
          <p:cNvSpPr>
            <a:spLocks noGrp="1"/>
          </p:cNvSpPr>
          <p:nvPr>
            <p:ph type="dt" sz="half" idx="10"/>
          </p:nvPr>
        </p:nvSpPr>
        <p:spPr/>
        <p:txBody>
          <a:bodyPr/>
          <a:lstStyle/>
          <a:p>
            <a:fld id="{82BCDBD0-6CCC-4799-9093-D4B7A274BED1}" type="datetime1">
              <a:rPr lang="en-US" smtClean="0"/>
              <a:t>7/19/2022</a:t>
            </a:fld>
            <a:endParaRPr lang="en-US"/>
          </a:p>
        </p:txBody>
      </p:sp>
      <p:sp>
        <p:nvSpPr>
          <p:cNvPr id="6" name="Footer Placeholder 5">
            <a:extLst>
              <a:ext uri="{FF2B5EF4-FFF2-40B4-BE49-F238E27FC236}">
                <a16:creationId xmlns:a16="http://schemas.microsoft.com/office/drawing/2014/main" id="{AFB89178-3EAC-4A8C-8BF8-4D5D8E177CC9}"/>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AC78DE01-2B35-4F54-9B18-3FCDE700D13F}"/>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2067788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9951-6451-4C35-982C-E6935CD9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CD8DC9-9290-4FA4-9C1B-84E410424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1073B5-DF11-4AB7-AE33-A80A611C83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28E0EA-A261-4C3C-8E3C-78494341ADF7}"/>
              </a:ext>
            </a:extLst>
          </p:cNvPr>
          <p:cNvSpPr>
            <a:spLocks noGrp="1"/>
          </p:cNvSpPr>
          <p:nvPr>
            <p:ph type="dt" sz="half" idx="10"/>
          </p:nvPr>
        </p:nvSpPr>
        <p:spPr/>
        <p:txBody>
          <a:bodyPr/>
          <a:lstStyle/>
          <a:p>
            <a:fld id="{C71A393A-80ED-498A-BBA6-221082B5DCAC}" type="datetime1">
              <a:rPr lang="en-US" smtClean="0"/>
              <a:t>7/19/2022</a:t>
            </a:fld>
            <a:endParaRPr lang="en-US"/>
          </a:p>
        </p:txBody>
      </p:sp>
      <p:sp>
        <p:nvSpPr>
          <p:cNvPr id="6" name="Footer Placeholder 5">
            <a:extLst>
              <a:ext uri="{FF2B5EF4-FFF2-40B4-BE49-F238E27FC236}">
                <a16:creationId xmlns:a16="http://schemas.microsoft.com/office/drawing/2014/main" id="{CB262021-C425-461C-B751-C83AC14C626A}"/>
              </a:ext>
            </a:extLst>
          </p:cNvPr>
          <p:cNvSpPr>
            <a:spLocks noGrp="1"/>
          </p:cNvSpPr>
          <p:nvPr>
            <p:ph type="ftr" sz="quarter" idx="11"/>
          </p:nvPr>
        </p:nvSpPr>
        <p:spPr/>
        <p:txBody>
          <a:bodyPr/>
          <a:lstStyle/>
          <a:p>
            <a:r>
              <a:rPr lang="en-US"/>
              <a:t>March 2018            Welcome to Medicare Presentation</a:t>
            </a:r>
          </a:p>
        </p:txBody>
      </p:sp>
      <p:sp>
        <p:nvSpPr>
          <p:cNvPr id="7" name="Slide Number Placeholder 6">
            <a:extLst>
              <a:ext uri="{FF2B5EF4-FFF2-40B4-BE49-F238E27FC236}">
                <a16:creationId xmlns:a16="http://schemas.microsoft.com/office/drawing/2014/main" id="{9328BB99-19A7-42C6-BD90-5D33AAA9807D}"/>
              </a:ext>
            </a:extLst>
          </p:cNvPr>
          <p:cNvSpPr>
            <a:spLocks noGrp="1"/>
          </p:cNvSpPr>
          <p:nvPr>
            <p:ph type="sldNum" sz="quarter" idx="12"/>
          </p:nvPr>
        </p:nvSpPr>
        <p:spPr/>
        <p:txBody>
          <a:bodyPr/>
          <a:lstStyle/>
          <a:p>
            <a:fld id="{A9F8DF96-433D-44E9-AF04-A99DD547794C}" type="slidenum">
              <a:rPr lang="en-US" smtClean="0"/>
              <a:t>‹#›</a:t>
            </a:fld>
            <a:endParaRPr lang="en-US"/>
          </a:p>
        </p:txBody>
      </p:sp>
    </p:spTree>
    <p:extLst>
      <p:ext uri="{BB962C8B-B14F-4D97-AF65-F5344CB8AC3E}">
        <p14:creationId xmlns:p14="http://schemas.microsoft.com/office/powerpoint/2010/main" val="366415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86B98-420E-4F96-A977-8DFC095AA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BEE566-2BF5-4032-B14C-A787376A0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C1D60-7E89-4E27-959B-468D2D147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F830A-6B4F-4878-AFEB-433C5E10BD2C}" type="datetime1">
              <a:rPr lang="en-US" smtClean="0"/>
              <a:t>7/19/2022</a:t>
            </a:fld>
            <a:endParaRPr lang="en-US"/>
          </a:p>
        </p:txBody>
      </p:sp>
      <p:sp>
        <p:nvSpPr>
          <p:cNvPr id="5" name="Footer Placeholder 4">
            <a:extLst>
              <a:ext uri="{FF2B5EF4-FFF2-40B4-BE49-F238E27FC236}">
                <a16:creationId xmlns:a16="http://schemas.microsoft.com/office/drawing/2014/main" id="{C55B7988-84FF-4A83-9C68-972C96E4A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March 2018            Welcome to Medicare Presentation</a:t>
            </a:r>
          </a:p>
        </p:txBody>
      </p:sp>
      <p:sp>
        <p:nvSpPr>
          <p:cNvPr id="6" name="Slide Number Placeholder 5">
            <a:extLst>
              <a:ext uri="{FF2B5EF4-FFF2-40B4-BE49-F238E27FC236}">
                <a16:creationId xmlns:a16="http://schemas.microsoft.com/office/drawing/2014/main" id="{C1D7AC77-FCCA-414F-B719-621F6A06D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8DF96-433D-44E9-AF04-A99DD547794C}" type="slidenum">
              <a:rPr lang="en-US" smtClean="0"/>
              <a:t>‹#›</a:t>
            </a:fld>
            <a:endParaRPr lang="en-US"/>
          </a:p>
        </p:txBody>
      </p:sp>
    </p:spTree>
    <p:extLst>
      <p:ext uri="{BB962C8B-B14F-4D97-AF65-F5344CB8AC3E}">
        <p14:creationId xmlns:p14="http://schemas.microsoft.com/office/powerpoint/2010/main" val="442437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254306" y="1056410"/>
            <a:ext cx="9144000" cy="1581080"/>
          </a:xfrm>
        </p:spPr>
        <p:txBody>
          <a:bodyPr>
            <a:normAutofit/>
          </a:bodyPr>
          <a:lstStyle/>
          <a:p>
            <a:r>
              <a:rPr lang="en-US" sz="4000" dirty="0">
                <a:solidFill>
                  <a:schemeClr val="accent1">
                    <a:lumMod val="50000"/>
                  </a:schemeClr>
                </a:solidFill>
                <a:latin typeface="Arial" panose="020B0604020202020204" pitchFamily="34" charset="0"/>
                <a:cs typeface="Arial" panose="020B0604020202020204" pitchFamily="34" charset="0"/>
              </a:rPr>
              <a:t>Medicare’s Annual </a:t>
            </a:r>
            <a:br>
              <a:rPr lang="en-US" sz="4900" dirty="0">
                <a:solidFill>
                  <a:schemeClr val="accent1">
                    <a:lumMod val="50000"/>
                  </a:schemeClr>
                </a:solidFill>
                <a:latin typeface="Arial" panose="020B0604020202020204" pitchFamily="34" charset="0"/>
                <a:cs typeface="Arial" panose="020B0604020202020204" pitchFamily="34" charset="0"/>
              </a:rPr>
            </a:br>
            <a:r>
              <a:rPr lang="en-US" sz="4800" dirty="0">
                <a:solidFill>
                  <a:schemeClr val="accent1">
                    <a:lumMod val="50000"/>
                  </a:schemeClr>
                </a:solidFill>
                <a:latin typeface="Arial" panose="020B0604020202020204" pitchFamily="34" charset="0"/>
                <a:cs typeface="Arial" panose="020B0604020202020204" pitchFamily="34" charset="0"/>
              </a:rPr>
              <a:t>Open Enrollment Period</a:t>
            </a:r>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492990"/>
            <a:ext cx="12192000" cy="369332"/>
          </a:xfrm>
          <a:prstGeom prst="rect">
            <a:avLst/>
          </a:prstGeom>
          <a:solidFill>
            <a:srgbClr val="00817E"/>
          </a:solidFill>
        </p:spPr>
        <p:txBody>
          <a:bodyPr wrap="square" rtlCol="0">
            <a:spAutoFit/>
          </a:bodyPr>
          <a:lstStyle/>
          <a:p>
            <a:endParaRPr lang="en-US" dirty="0"/>
          </a:p>
        </p:txBody>
      </p:sp>
      <p:sp>
        <p:nvSpPr>
          <p:cNvPr id="9" name="Slide Number Placeholder 8">
            <a:extLst>
              <a:ext uri="{FF2B5EF4-FFF2-40B4-BE49-F238E27FC236}">
                <a16:creationId xmlns:a16="http://schemas.microsoft.com/office/drawing/2014/main" id="{DBD87263-BB03-4CA8-A05E-6943906B1D0D}"/>
              </a:ext>
            </a:extLst>
          </p:cNvPr>
          <p:cNvSpPr>
            <a:spLocks noGrp="1"/>
          </p:cNvSpPr>
          <p:nvPr>
            <p:ph type="sldNum" sz="quarter" idx="12"/>
          </p:nvPr>
        </p:nvSpPr>
        <p:spPr/>
        <p:txBody>
          <a:bodyPr/>
          <a:lstStyle/>
          <a:p>
            <a:fld id="{844A7B69-93E2-4D34-896D-EFDD7F03AB74}" type="slidenum">
              <a:rPr lang="en-US" smtClean="0"/>
              <a:t>1</a:t>
            </a:fld>
            <a:endParaRPr lang="en-US"/>
          </a:p>
        </p:txBody>
      </p:sp>
      <p:sp>
        <p:nvSpPr>
          <p:cNvPr id="10" name="TextBox 9">
            <a:extLst>
              <a:ext uri="{FF2B5EF4-FFF2-40B4-BE49-F238E27FC236}">
                <a16:creationId xmlns:a16="http://schemas.microsoft.com/office/drawing/2014/main" id="{CD39CB76-7974-4432-A188-591E0703E55F}"/>
              </a:ext>
            </a:extLst>
          </p:cNvPr>
          <p:cNvSpPr txBox="1"/>
          <p:nvPr/>
        </p:nvSpPr>
        <p:spPr>
          <a:xfrm>
            <a:off x="1055996" y="3091670"/>
            <a:ext cx="10483432" cy="584775"/>
          </a:xfrm>
          <a:prstGeom prst="rect">
            <a:avLst/>
          </a:prstGeom>
          <a:noFill/>
        </p:spPr>
        <p:txBody>
          <a:bodyPr wrap="square" rtlCol="0">
            <a:spAutoFit/>
          </a:bodyPr>
          <a:lstStyle/>
          <a:p>
            <a:r>
              <a:rPr lang="en-US" sz="3200" i="1" dirty="0"/>
              <a:t>WHY You Should Review Your Medicare Coverage Each Year</a:t>
            </a:r>
          </a:p>
        </p:txBody>
      </p:sp>
      <p:pic>
        <p:nvPicPr>
          <p:cNvPr id="11" name="Picture 10">
            <a:extLst>
              <a:ext uri="{FF2B5EF4-FFF2-40B4-BE49-F238E27FC236}">
                <a16:creationId xmlns:a16="http://schemas.microsoft.com/office/drawing/2014/main" id="{ACABAEB4-6DCB-E9EE-6224-DC2CFDC0D4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651" y="4449735"/>
            <a:ext cx="3441733" cy="1080959"/>
          </a:xfrm>
          <a:prstGeom prst="rect">
            <a:avLst/>
          </a:prstGeom>
          <a:noFill/>
          <a:ln>
            <a:noFill/>
          </a:ln>
        </p:spPr>
      </p:pic>
    </p:spTree>
    <p:extLst>
      <p:ext uri="{BB962C8B-B14F-4D97-AF65-F5344CB8AC3E}">
        <p14:creationId xmlns:p14="http://schemas.microsoft.com/office/powerpoint/2010/main" val="204993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250" tmFilter="0, 0; .2, .5; .8, .5; 1, 0"/>
                                        <p:tgtEl>
                                          <p:spTgt spid="11"/>
                                        </p:tgtEl>
                                      </p:cBhvr>
                                    </p:animEffect>
                                    <p:animScale>
                                      <p:cBhvr>
                                        <p:cTn id="7" dur="625"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EC604D97-92BD-417D-883C-69B3FDCD4BB7}"/>
              </a:ext>
            </a:extLst>
          </p:cNvPr>
          <p:cNvSpPr>
            <a:spLocks noGrp="1"/>
          </p:cNvSpPr>
          <p:nvPr>
            <p:ph idx="1"/>
          </p:nvPr>
        </p:nvSpPr>
        <p:spPr>
          <a:xfrm>
            <a:off x="2115686" y="1884967"/>
            <a:ext cx="7963496" cy="4351338"/>
          </a:xfrm>
        </p:spPr>
        <p:txBody>
          <a:bodyPr/>
          <a:lstStyle/>
          <a:p>
            <a:pPr>
              <a:spcAft>
                <a:spcPts val="1800"/>
              </a:spcAft>
            </a:pPr>
            <a:r>
              <a:rPr lang="en-US" altLang="en-US" sz="2600" dirty="0">
                <a:cs typeface="Arial" panose="020B0604020202020204" pitchFamily="34" charset="0"/>
              </a:rPr>
              <a:t>The plan finder walks you through multiple steps to achieve your results based on your medications and other information:</a:t>
            </a:r>
          </a:p>
          <a:p>
            <a:pPr lvl="1"/>
            <a:r>
              <a:rPr lang="en-US" altLang="en-US" sz="2200" dirty="0">
                <a:cs typeface="Arial" panose="020B0604020202020204" pitchFamily="34" charset="0"/>
              </a:rPr>
              <a:t>Zip code – plans vary by county</a:t>
            </a:r>
          </a:p>
          <a:p>
            <a:pPr lvl="1"/>
            <a:r>
              <a:rPr lang="en-US" altLang="en-US" sz="2200" dirty="0">
                <a:cs typeface="Arial" panose="020B0604020202020204" pitchFamily="34" charset="0"/>
              </a:rPr>
              <a:t>Your medications</a:t>
            </a:r>
          </a:p>
          <a:p>
            <a:pPr lvl="1"/>
            <a:r>
              <a:rPr lang="en-US" altLang="en-US" sz="2200" dirty="0">
                <a:cs typeface="Arial" panose="020B0604020202020204" pitchFamily="34" charset="0"/>
              </a:rPr>
              <a:t>Pharmacy preference</a:t>
            </a:r>
          </a:p>
          <a:p>
            <a:pPr lvl="1"/>
            <a:r>
              <a:rPr lang="en-US" altLang="en-US" sz="2200" dirty="0">
                <a:cs typeface="Arial" panose="020B0604020202020204" pitchFamily="34" charset="0"/>
              </a:rPr>
              <a:t>Eligibility for assistance – “Extra Help”</a:t>
            </a:r>
          </a:p>
          <a:p>
            <a:pPr lvl="1"/>
            <a:r>
              <a:rPr lang="en-US" altLang="en-US" sz="2200" dirty="0">
                <a:cs typeface="Arial" panose="020B0604020202020204" pitchFamily="34" charset="0"/>
              </a:rPr>
              <a:t>Retail/Mail order preference</a:t>
            </a:r>
          </a:p>
        </p:txBody>
      </p:sp>
      <p:sp>
        <p:nvSpPr>
          <p:cNvPr id="2" name="Slide Number Placeholder 1">
            <a:extLst>
              <a:ext uri="{FF2B5EF4-FFF2-40B4-BE49-F238E27FC236}">
                <a16:creationId xmlns:a16="http://schemas.microsoft.com/office/drawing/2014/main" id="{FD9B9B58-4132-41C2-B4E5-CA090F58E038}"/>
              </a:ext>
            </a:extLst>
          </p:cNvPr>
          <p:cNvSpPr>
            <a:spLocks noGrp="1"/>
          </p:cNvSpPr>
          <p:nvPr>
            <p:ph type="sldNum" sz="quarter" idx="12"/>
          </p:nvPr>
        </p:nvSpPr>
        <p:spPr/>
        <p:txBody>
          <a:bodyPr/>
          <a:lstStyle/>
          <a:p>
            <a:fld id="{A9F8DF96-433D-44E9-AF04-A99DD547794C}" type="slidenum">
              <a:rPr lang="en-US" smtClean="0"/>
              <a:t>10</a:t>
            </a:fld>
            <a:endParaRPr lang="en-US"/>
          </a:p>
        </p:txBody>
      </p:sp>
      <p:sp>
        <p:nvSpPr>
          <p:cNvPr id="5" name="TextBox 4">
            <a:extLst>
              <a:ext uri="{FF2B5EF4-FFF2-40B4-BE49-F238E27FC236}">
                <a16:creationId xmlns:a16="http://schemas.microsoft.com/office/drawing/2014/main" id="{CC45EE7B-64D1-49FE-A46E-1F7ADF4F5C46}"/>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139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a:extLst>
              <a:ext uri="{FF2B5EF4-FFF2-40B4-BE49-F238E27FC236}">
                <a16:creationId xmlns:a16="http://schemas.microsoft.com/office/drawing/2014/main" id="{3A0378F5-79F0-41E6-AC1F-42727BB758D1}"/>
              </a:ext>
            </a:extLst>
          </p:cNvPr>
          <p:cNvSpPr>
            <a:spLocks noGrp="1"/>
          </p:cNvSpPr>
          <p:nvPr>
            <p:ph idx="1"/>
          </p:nvPr>
        </p:nvSpPr>
        <p:spPr>
          <a:xfrm>
            <a:off x="1828800" y="1219201"/>
            <a:ext cx="9601200" cy="4983163"/>
          </a:xfrm>
        </p:spPr>
        <p:txBody>
          <a:bodyPr/>
          <a:lstStyle/>
          <a:p>
            <a:r>
              <a:rPr lang="en-US" altLang="en-US" dirty="0">
                <a:cs typeface="Arial" panose="020B0604020202020204" pitchFamily="34" charset="0"/>
              </a:rPr>
              <a:t>Results will be sorted by lowest annual cost</a:t>
            </a:r>
          </a:p>
        </p:txBody>
      </p:sp>
      <p:sp>
        <p:nvSpPr>
          <p:cNvPr id="51202" name="Title 1">
            <a:extLst>
              <a:ext uri="{FF2B5EF4-FFF2-40B4-BE49-F238E27FC236}">
                <a16:creationId xmlns:a16="http://schemas.microsoft.com/office/drawing/2014/main" id="{B54B0663-1393-431B-86B2-181520C43506}"/>
              </a:ext>
            </a:extLst>
          </p:cNvPr>
          <p:cNvSpPr>
            <a:spLocks noGrp="1"/>
          </p:cNvSpPr>
          <p:nvPr>
            <p:ph type="title"/>
          </p:nvPr>
        </p:nvSpPr>
        <p:spPr>
          <a:xfrm>
            <a:off x="3909907" y="236539"/>
            <a:ext cx="3086947" cy="868362"/>
          </a:xfrm>
        </p:spPr>
        <p:txBody>
          <a:bodyPr>
            <a:normAutofit/>
          </a:bodyPr>
          <a:lstStyle/>
          <a:p>
            <a:r>
              <a:rPr lang="en-US" altLang="en-US" sz="4000" dirty="0">
                <a:solidFill>
                  <a:schemeClr val="bg1"/>
                </a:solidFill>
                <a:latin typeface="Arial" panose="020B0604020202020204" pitchFamily="34" charset="0"/>
                <a:cs typeface="Arial" panose="020B0604020202020204" pitchFamily="34" charset="0"/>
              </a:rPr>
              <a:t>Your Results</a:t>
            </a:r>
          </a:p>
        </p:txBody>
      </p:sp>
      <p:sp>
        <p:nvSpPr>
          <p:cNvPr id="2" name="Slide Number Placeholder 1">
            <a:extLst>
              <a:ext uri="{FF2B5EF4-FFF2-40B4-BE49-F238E27FC236}">
                <a16:creationId xmlns:a16="http://schemas.microsoft.com/office/drawing/2014/main" id="{25BBB916-1283-41F9-9BDC-AE3816E4780A}"/>
              </a:ext>
            </a:extLst>
          </p:cNvPr>
          <p:cNvSpPr>
            <a:spLocks noGrp="1"/>
          </p:cNvSpPr>
          <p:nvPr>
            <p:ph type="sldNum" sz="quarter" idx="12"/>
          </p:nvPr>
        </p:nvSpPr>
        <p:spPr/>
        <p:txBody>
          <a:bodyPr/>
          <a:lstStyle/>
          <a:p>
            <a:fld id="{A9F8DF96-433D-44E9-AF04-A99DD547794C}" type="slidenum">
              <a:rPr lang="en-US" smtClean="0"/>
              <a:t>11</a:t>
            </a:fld>
            <a:endParaRPr lang="en-US"/>
          </a:p>
        </p:txBody>
      </p:sp>
      <p:sp>
        <p:nvSpPr>
          <p:cNvPr id="9" name="TextBox 8">
            <a:extLst>
              <a:ext uri="{FF2B5EF4-FFF2-40B4-BE49-F238E27FC236}">
                <a16:creationId xmlns:a16="http://schemas.microsoft.com/office/drawing/2014/main" id="{FC2B6288-C4B5-4252-B740-3A6B437A28E3}"/>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Results</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0F01824-9A25-4ACA-8B7A-15D2ABEE23BA}"/>
              </a:ext>
            </a:extLst>
          </p:cNvPr>
          <p:cNvPicPr>
            <a:picLocks noChangeAspect="1"/>
          </p:cNvPicPr>
          <p:nvPr/>
        </p:nvPicPr>
        <p:blipFill>
          <a:blip r:embed="rId3"/>
          <a:stretch>
            <a:fillRect/>
          </a:stretch>
        </p:blipFill>
        <p:spPr>
          <a:xfrm>
            <a:off x="1139845" y="1677898"/>
            <a:ext cx="9407236" cy="5043577"/>
          </a:xfrm>
          <a:prstGeom prst="rect">
            <a:avLst/>
          </a:prstGeom>
        </p:spPr>
      </p:pic>
      <p:cxnSp>
        <p:nvCxnSpPr>
          <p:cNvPr id="4" name="Straight Arrow Connector 3">
            <a:extLst>
              <a:ext uri="{FF2B5EF4-FFF2-40B4-BE49-F238E27FC236}">
                <a16:creationId xmlns:a16="http://schemas.microsoft.com/office/drawing/2014/main" id="{07061800-EA4A-484C-2ECE-4893507D774B}"/>
              </a:ext>
            </a:extLst>
          </p:cNvPr>
          <p:cNvCxnSpPr/>
          <p:nvPr/>
        </p:nvCxnSpPr>
        <p:spPr>
          <a:xfrm>
            <a:off x="8153400" y="1785803"/>
            <a:ext cx="914400" cy="9144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AB3227-1E8C-93E9-C144-78D5D8FC1C99}"/>
              </a:ext>
            </a:extLst>
          </p:cNvPr>
          <p:cNvCxnSpPr>
            <a:cxnSpLocks/>
          </p:cNvCxnSpPr>
          <p:nvPr/>
        </p:nvCxnSpPr>
        <p:spPr>
          <a:xfrm flipH="1">
            <a:off x="5153891" y="5822157"/>
            <a:ext cx="467591" cy="5341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77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12</a:t>
            </a:fld>
            <a:endParaRPr lang="en-US"/>
          </a:p>
        </p:txBody>
      </p:sp>
      <p:pic>
        <p:nvPicPr>
          <p:cNvPr id="3" name="Picture 2">
            <a:extLst>
              <a:ext uri="{FF2B5EF4-FFF2-40B4-BE49-F238E27FC236}">
                <a16:creationId xmlns:a16="http://schemas.microsoft.com/office/drawing/2014/main" id="{FD699777-07D2-418C-B254-37C4490141DE}"/>
              </a:ext>
            </a:extLst>
          </p:cNvPr>
          <p:cNvPicPr>
            <a:picLocks noChangeAspect="1"/>
          </p:cNvPicPr>
          <p:nvPr/>
        </p:nvPicPr>
        <p:blipFill rotWithShape="1">
          <a:blip r:embed="rId3"/>
          <a:srcRect r="23206" b="17039"/>
          <a:stretch/>
        </p:blipFill>
        <p:spPr>
          <a:xfrm>
            <a:off x="104503" y="136525"/>
            <a:ext cx="11743312" cy="6584950"/>
          </a:xfrm>
          <a:prstGeom prst="rect">
            <a:avLst/>
          </a:prstGeom>
        </p:spPr>
      </p:pic>
      <p:cxnSp>
        <p:nvCxnSpPr>
          <p:cNvPr id="7" name="Straight Arrow Connector 6">
            <a:extLst>
              <a:ext uri="{FF2B5EF4-FFF2-40B4-BE49-F238E27FC236}">
                <a16:creationId xmlns:a16="http://schemas.microsoft.com/office/drawing/2014/main" id="{034E9F06-7AB4-4002-A492-67F6C782D8D3}"/>
              </a:ext>
            </a:extLst>
          </p:cNvPr>
          <p:cNvCxnSpPr>
            <a:cxnSpLocks/>
          </p:cNvCxnSpPr>
          <p:nvPr/>
        </p:nvCxnSpPr>
        <p:spPr>
          <a:xfrm flipH="1" flipV="1">
            <a:off x="5356636" y="671839"/>
            <a:ext cx="2598644" cy="1757852"/>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D6B8DA0-1771-48DE-B891-7128A252D0F6}"/>
              </a:ext>
            </a:extLst>
          </p:cNvPr>
          <p:cNvSpPr txBox="1"/>
          <p:nvPr/>
        </p:nvSpPr>
        <p:spPr>
          <a:xfrm>
            <a:off x="8340812" y="2254846"/>
            <a:ext cx="2566505" cy="954107"/>
          </a:xfrm>
          <a:prstGeom prst="rect">
            <a:avLst/>
          </a:prstGeom>
          <a:solidFill>
            <a:schemeClr val="bg1"/>
          </a:solidFill>
          <a:ln w="19050">
            <a:solidFill>
              <a:schemeClr val="tx1"/>
            </a:solidFill>
          </a:ln>
          <a:effectLst>
            <a:glow rad="139700">
              <a:schemeClr val="accent1">
                <a:satMod val="175000"/>
                <a:alpha val="40000"/>
              </a:schemeClr>
            </a:glow>
          </a:effectLst>
        </p:spPr>
        <p:txBody>
          <a:bodyPr wrap="square" rtlCol="0">
            <a:spAutoFit/>
          </a:bodyPr>
          <a:lstStyle/>
          <a:p>
            <a:pPr algn="ctr"/>
            <a:endParaRPr lang="en-US" sz="8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rPr>
              <a:t>Switch between plan years</a:t>
            </a:r>
          </a:p>
        </p:txBody>
      </p:sp>
    </p:spTree>
    <p:extLst>
      <p:ext uri="{BB962C8B-B14F-4D97-AF65-F5344CB8AC3E}">
        <p14:creationId xmlns:p14="http://schemas.microsoft.com/office/powerpoint/2010/main" val="12585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13</a:t>
            </a:fld>
            <a:endParaRPr lang="en-US"/>
          </a:p>
        </p:txBody>
      </p:sp>
      <p:pic>
        <p:nvPicPr>
          <p:cNvPr id="3" name="Picture 2">
            <a:extLst>
              <a:ext uri="{FF2B5EF4-FFF2-40B4-BE49-F238E27FC236}">
                <a16:creationId xmlns:a16="http://schemas.microsoft.com/office/drawing/2014/main" id="{0E10E851-2B1D-4CCE-AB56-C53528FEAFCB}"/>
              </a:ext>
            </a:extLst>
          </p:cNvPr>
          <p:cNvPicPr>
            <a:picLocks noChangeAspect="1"/>
          </p:cNvPicPr>
          <p:nvPr/>
        </p:nvPicPr>
        <p:blipFill>
          <a:blip r:embed="rId3"/>
          <a:stretch>
            <a:fillRect/>
          </a:stretch>
        </p:blipFill>
        <p:spPr>
          <a:xfrm>
            <a:off x="548640" y="331611"/>
            <a:ext cx="10805160" cy="6389864"/>
          </a:xfrm>
          <a:prstGeom prst="rect">
            <a:avLst/>
          </a:prstGeom>
        </p:spPr>
      </p:pic>
      <p:cxnSp>
        <p:nvCxnSpPr>
          <p:cNvPr id="7" name="Straight Arrow Connector 6">
            <a:extLst>
              <a:ext uri="{FF2B5EF4-FFF2-40B4-BE49-F238E27FC236}">
                <a16:creationId xmlns:a16="http://schemas.microsoft.com/office/drawing/2014/main" id="{841E1E6D-63C4-4B16-A044-432F81FB6679}"/>
              </a:ext>
            </a:extLst>
          </p:cNvPr>
          <p:cNvCxnSpPr>
            <a:cxnSpLocks/>
          </p:cNvCxnSpPr>
          <p:nvPr/>
        </p:nvCxnSpPr>
        <p:spPr>
          <a:xfrm>
            <a:off x="11760157" y="3957617"/>
            <a:ext cx="0" cy="239873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1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14</a:t>
            </a:fld>
            <a:endParaRPr lang="en-US"/>
          </a:p>
        </p:txBody>
      </p:sp>
      <p:pic>
        <p:nvPicPr>
          <p:cNvPr id="3" name="Picture 2">
            <a:extLst>
              <a:ext uri="{FF2B5EF4-FFF2-40B4-BE49-F238E27FC236}">
                <a16:creationId xmlns:a16="http://schemas.microsoft.com/office/drawing/2014/main" id="{92BD6812-064C-4F68-A2FA-BA3C1530BA88}"/>
              </a:ext>
            </a:extLst>
          </p:cNvPr>
          <p:cNvPicPr>
            <a:picLocks noChangeAspect="1"/>
          </p:cNvPicPr>
          <p:nvPr/>
        </p:nvPicPr>
        <p:blipFill>
          <a:blip r:embed="rId3"/>
          <a:stretch>
            <a:fillRect/>
          </a:stretch>
        </p:blipFill>
        <p:spPr>
          <a:xfrm>
            <a:off x="45720" y="1828800"/>
            <a:ext cx="12100560" cy="4527550"/>
          </a:xfrm>
          <a:prstGeom prst="rect">
            <a:avLst/>
          </a:prstGeom>
        </p:spPr>
      </p:pic>
      <p:sp>
        <p:nvSpPr>
          <p:cNvPr id="7" name="TextBox 2">
            <a:extLst>
              <a:ext uri="{FF2B5EF4-FFF2-40B4-BE49-F238E27FC236}">
                <a16:creationId xmlns:a16="http://schemas.microsoft.com/office/drawing/2014/main" id="{D8A07CEE-AA92-4BF9-B51E-5F0136A63AAB}"/>
              </a:ext>
            </a:extLst>
          </p:cNvPr>
          <p:cNvSpPr txBox="1"/>
          <p:nvPr/>
        </p:nvSpPr>
        <p:spPr>
          <a:xfrm>
            <a:off x="2468881" y="76410"/>
            <a:ext cx="6609806" cy="1621761"/>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spcBef>
                <a:spcPts val="0"/>
              </a:spcBef>
              <a:spcAft>
                <a:spcPts val="0"/>
              </a:spcAft>
            </a:pPr>
            <a:endParaRPr lang="en-US"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Pharmacy information will be displayed next. </a:t>
            </a:r>
          </a:p>
          <a:p>
            <a:pPr marL="0" marR="0" algn="ctr">
              <a:lnSpc>
                <a:spcPct val="115000"/>
              </a:lnSpc>
              <a:spcBef>
                <a:spcPts val="0"/>
              </a:spcBef>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You can also change the </a:t>
            </a:r>
          </a:p>
          <a:p>
            <a:pPr marL="0" marR="0" algn="ctr">
              <a:lnSpc>
                <a:spcPct val="115000"/>
              </a:lnSpc>
              <a:spcBef>
                <a:spcPts val="0"/>
              </a:spcBef>
              <a:spcAft>
                <a:spcPts val="1000"/>
              </a:spcAft>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pharmacy selection.</a:t>
            </a:r>
          </a:p>
          <a:p>
            <a:pPr marL="0" marR="0" algn="ctr">
              <a:lnSpc>
                <a:spcPct val="115000"/>
              </a:lnSpc>
              <a:spcBef>
                <a:spcPts val="0"/>
              </a:spcBef>
              <a:spcAft>
                <a:spcPts val="1000"/>
              </a:spcAft>
            </a:pPr>
            <a:endParaRPr lang="en-US" sz="24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0"/>
              </a:spcBef>
              <a:spcAft>
                <a:spcPts val="10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E343913B-F79E-43B1-BF93-EE77EAAB7B44}"/>
              </a:ext>
            </a:extLst>
          </p:cNvPr>
          <p:cNvCxnSpPr>
            <a:cxnSpLocks/>
          </p:cNvCxnSpPr>
          <p:nvPr/>
        </p:nvCxnSpPr>
        <p:spPr>
          <a:xfrm>
            <a:off x="9300754" y="2050869"/>
            <a:ext cx="1308464" cy="90546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27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15</a:t>
            </a:fld>
            <a:endParaRPr lang="en-US"/>
          </a:p>
        </p:txBody>
      </p:sp>
      <p:pic>
        <p:nvPicPr>
          <p:cNvPr id="3" name="Picture 2">
            <a:extLst>
              <a:ext uri="{FF2B5EF4-FFF2-40B4-BE49-F238E27FC236}">
                <a16:creationId xmlns:a16="http://schemas.microsoft.com/office/drawing/2014/main" id="{200A6F61-0A0A-430E-A82B-4D4261D3553B}"/>
              </a:ext>
            </a:extLst>
          </p:cNvPr>
          <p:cNvPicPr>
            <a:picLocks noChangeAspect="1"/>
          </p:cNvPicPr>
          <p:nvPr/>
        </p:nvPicPr>
        <p:blipFill rotWithShape="1">
          <a:blip r:embed="rId3"/>
          <a:srcRect r="11680"/>
          <a:stretch/>
        </p:blipFill>
        <p:spPr>
          <a:xfrm>
            <a:off x="169817" y="195743"/>
            <a:ext cx="11743509" cy="6453211"/>
          </a:xfrm>
          <a:prstGeom prst="rect">
            <a:avLst/>
          </a:prstGeom>
        </p:spPr>
      </p:pic>
      <p:cxnSp>
        <p:nvCxnSpPr>
          <p:cNvPr id="8" name="Straight Arrow Connector 7">
            <a:extLst>
              <a:ext uri="{FF2B5EF4-FFF2-40B4-BE49-F238E27FC236}">
                <a16:creationId xmlns:a16="http://schemas.microsoft.com/office/drawing/2014/main" id="{29BE1DAB-D669-4763-B57B-4C441D182552}"/>
              </a:ext>
            </a:extLst>
          </p:cNvPr>
          <p:cNvCxnSpPr>
            <a:cxnSpLocks/>
          </p:cNvCxnSpPr>
          <p:nvPr/>
        </p:nvCxnSpPr>
        <p:spPr>
          <a:xfrm flipH="1">
            <a:off x="3033303" y="4467497"/>
            <a:ext cx="599531" cy="367057"/>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5790944-F5FE-452A-89EE-91056A3DC11B}"/>
              </a:ext>
            </a:extLst>
          </p:cNvPr>
          <p:cNvCxnSpPr>
            <a:cxnSpLocks/>
          </p:cNvCxnSpPr>
          <p:nvPr/>
        </p:nvCxnSpPr>
        <p:spPr>
          <a:xfrm flipH="1">
            <a:off x="3049089" y="3631276"/>
            <a:ext cx="621574" cy="35332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BF7ADA4-A945-4D81-A93E-C6465718CEEB}"/>
              </a:ext>
            </a:extLst>
          </p:cNvPr>
          <p:cNvCxnSpPr>
            <a:cxnSpLocks/>
          </p:cNvCxnSpPr>
          <p:nvPr/>
        </p:nvCxnSpPr>
        <p:spPr>
          <a:xfrm flipH="1">
            <a:off x="3049088" y="2647009"/>
            <a:ext cx="621575" cy="37424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798347-D5DE-495D-9496-855A2E480BEF}"/>
              </a:ext>
            </a:extLst>
          </p:cNvPr>
          <p:cNvCxnSpPr>
            <a:cxnSpLocks/>
          </p:cNvCxnSpPr>
          <p:nvPr/>
        </p:nvCxnSpPr>
        <p:spPr>
          <a:xfrm flipH="1">
            <a:off x="2988263" y="5430839"/>
            <a:ext cx="644571" cy="31091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16</a:t>
            </a:fld>
            <a:endParaRPr lang="en-US"/>
          </a:p>
        </p:txBody>
      </p:sp>
      <p:pic>
        <p:nvPicPr>
          <p:cNvPr id="3" name="Picture 2">
            <a:extLst>
              <a:ext uri="{FF2B5EF4-FFF2-40B4-BE49-F238E27FC236}">
                <a16:creationId xmlns:a16="http://schemas.microsoft.com/office/drawing/2014/main" id="{4A93761F-8034-4EA0-AF6E-0EB6D0928C70}"/>
              </a:ext>
            </a:extLst>
          </p:cNvPr>
          <p:cNvPicPr>
            <a:picLocks noChangeAspect="1"/>
          </p:cNvPicPr>
          <p:nvPr/>
        </p:nvPicPr>
        <p:blipFill>
          <a:blip r:embed="rId3"/>
          <a:stretch>
            <a:fillRect/>
          </a:stretch>
        </p:blipFill>
        <p:spPr>
          <a:xfrm>
            <a:off x="156754" y="1580605"/>
            <a:ext cx="11776672" cy="4624251"/>
          </a:xfrm>
          <a:prstGeom prst="rect">
            <a:avLst/>
          </a:prstGeom>
        </p:spPr>
      </p:pic>
      <p:sp>
        <p:nvSpPr>
          <p:cNvPr id="7" name="TextBox 2">
            <a:extLst>
              <a:ext uri="{FF2B5EF4-FFF2-40B4-BE49-F238E27FC236}">
                <a16:creationId xmlns:a16="http://schemas.microsoft.com/office/drawing/2014/main" id="{D632AFD1-5E16-4BA3-B65C-B1BB793EA617}"/>
              </a:ext>
            </a:extLst>
          </p:cNvPr>
          <p:cNvSpPr txBox="1"/>
          <p:nvPr/>
        </p:nvSpPr>
        <p:spPr>
          <a:xfrm>
            <a:off x="3372127" y="185439"/>
            <a:ext cx="5447745" cy="1512732"/>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spcBef>
                <a:spcPts val="0"/>
              </a:spcBef>
              <a:spcAft>
                <a:spcPts val="0"/>
              </a:spcAft>
            </a:pPr>
            <a:r>
              <a:rPr lang="en-US"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600"/>
              </a:spcBef>
              <a:spcAft>
                <a:spcPts val="1200"/>
              </a:spcAft>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Estimated Drug Costs for each month at each pharmacy</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3888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17</a:t>
            </a:fld>
            <a:endParaRPr lang="en-US"/>
          </a:p>
        </p:txBody>
      </p:sp>
      <p:pic>
        <p:nvPicPr>
          <p:cNvPr id="3" name="Picture 2">
            <a:extLst>
              <a:ext uri="{FF2B5EF4-FFF2-40B4-BE49-F238E27FC236}">
                <a16:creationId xmlns:a16="http://schemas.microsoft.com/office/drawing/2014/main" id="{D6F83C9C-FC38-4747-8FF7-8A0B13075F98}"/>
              </a:ext>
            </a:extLst>
          </p:cNvPr>
          <p:cNvPicPr>
            <a:picLocks noChangeAspect="1"/>
          </p:cNvPicPr>
          <p:nvPr/>
        </p:nvPicPr>
        <p:blipFill>
          <a:blip r:embed="rId3"/>
          <a:stretch>
            <a:fillRect/>
          </a:stretch>
        </p:blipFill>
        <p:spPr>
          <a:xfrm>
            <a:off x="95603" y="261257"/>
            <a:ext cx="11850325" cy="5917474"/>
          </a:xfrm>
          <a:prstGeom prst="rect">
            <a:avLst/>
          </a:prstGeom>
        </p:spPr>
      </p:pic>
      <p:sp>
        <p:nvSpPr>
          <p:cNvPr id="7" name="TextBox 2">
            <a:extLst>
              <a:ext uri="{FF2B5EF4-FFF2-40B4-BE49-F238E27FC236}">
                <a16:creationId xmlns:a16="http://schemas.microsoft.com/office/drawing/2014/main" id="{EB92F4F0-15FE-4C68-9C8A-372FAED1938D}"/>
              </a:ext>
            </a:extLst>
          </p:cNvPr>
          <p:cNvSpPr txBox="1"/>
          <p:nvPr/>
        </p:nvSpPr>
        <p:spPr>
          <a:xfrm>
            <a:off x="4874355" y="1517851"/>
            <a:ext cx="3736245" cy="1512732"/>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spcBef>
                <a:spcPts val="0"/>
              </a:spcBef>
              <a:spcAft>
                <a:spcPts val="0"/>
              </a:spcAft>
            </a:pPr>
            <a:r>
              <a:rPr lang="en-US"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Click “ + “</a:t>
            </a:r>
          </a:p>
          <a:p>
            <a:pPr marL="0" marR="0" algn="ctr">
              <a:lnSpc>
                <a:spcPct val="115000"/>
              </a:lnSpc>
              <a:spcBef>
                <a:spcPts val="600"/>
              </a:spcBef>
              <a:spcAft>
                <a:spcPts val="1200"/>
              </a:spcAft>
            </a:pP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for additional information </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588812E1-5738-47CF-928D-F94031E80259}"/>
              </a:ext>
            </a:extLst>
          </p:cNvPr>
          <p:cNvCxnSpPr>
            <a:cxnSpLocks/>
          </p:cNvCxnSpPr>
          <p:nvPr/>
        </p:nvCxnSpPr>
        <p:spPr>
          <a:xfrm flipH="1" flipV="1">
            <a:off x="404949" y="2274217"/>
            <a:ext cx="914401" cy="271498"/>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83287E-581D-42EC-A38F-4407043DFEC7}"/>
              </a:ext>
            </a:extLst>
          </p:cNvPr>
          <p:cNvCxnSpPr>
            <a:cxnSpLocks/>
          </p:cNvCxnSpPr>
          <p:nvPr/>
        </p:nvCxnSpPr>
        <p:spPr>
          <a:xfrm>
            <a:off x="7369630" y="4627271"/>
            <a:ext cx="376644" cy="1028946"/>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90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18</a:t>
            </a:fld>
            <a:endParaRPr lang="en-US"/>
          </a:p>
        </p:txBody>
      </p:sp>
      <p:pic>
        <p:nvPicPr>
          <p:cNvPr id="5" name="Picture 4">
            <a:extLst>
              <a:ext uri="{FF2B5EF4-FFF2-40B4-BE49-F238E27FC236}">
                <a16:creationId xmlns:a16="http://schemas.microsoft.com/office/drawing/2014/main" id="{F13B6E38-2C7B-4F5D-87AB-4D6F937181B2}"/>
              </a:ext>
            </a:extLst>
          </p:cNvPr>
          <p:cNvPicPr>
            <a:picLocks noChangeAspect="1"/>
          </p:cNvPicPr>
          <p:nvPr/>
        </p:nvPicPr>
        <p:blipFill>
          <a:blip r:embed="rId3"/>
          <a:stretch>
            <a:fillRect/>
          </a:stretch>
        </p:blipFill>
        <p:spPr>
          <a:xfrm>
            <a:off x="209006" y="1705395"/>
            <a:ext cx="11944799" cy="4406869"/>
          </a:xfrm>
          <a:prstGeom prst="rect">
            <a:avLst/>
          </a:prstGeom>
        </p:spPr>
      </p:pic>
      <p:sp>
        <p:nvSpPr>
          <p:cNvPr id="7" name="TextBox 2">
            <a:extLst>
              <a:ext uri="{FF2B5EF4-FFF2-40B4-BE49-F238E27FC236}">
                <a16:creationId xmlns:a16="http://schemas.microsoft.com/office/drawing/2014/main" id="{4B02E475-A151-41FA-81C8-ADA065C40A3C}"/>
              </a:ext>
            </a:extLst>
          </p:cNvPr>
          <p:cNvSpPr txBox="1"/>
          <p:nvPr/>
        </p:nvSpPr>
        <p:spPr>
          <a:xfrm>
            <a:off x="3204028" y="263568"/>
            <a:ext cx="5954754" cy="1504189"/>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spcBef>
                <a:spcPts val="0"/>
              </a:spcBef>
              <a:spcAft>
                <a:spcPts val="0"/>
              </a:spcAft>
            </a:pPr>
            <a:r>
              <a:rPr lang="en-US"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This is where you’ll see the Drug Costs in different coverage phases</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2311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19</a:t>
            </a:fld>
            <a:endParaRPr lang="en-US"/>
          </a:p>
        </p:txBody>
      </p:sp>
      <p:pic>
        <p:nvPicPr>
          <p:cNvPr id="3" name="Picture 2">
            <a:extLst>
              <a:ext uri="{FF2B5EF4-FFF2-40B4-BE49-F238E27FC236}">
                <a16:creationId xmlns:a16="http://schemas.microsoft.com/office/drawing/2014/main" id="{C856A7FE-459A-4D28-9B41-ED59AD7206FD}"/>
              </a:ext>
            </a:extLst>
          </p:cNvPr>
          <p:cNvPicPr>
            <a:picLocks noChangeAspect="1"/>
          </p:cNvPicPr>
          <p:nvPr/>
        </p:nvPicPr>
        <p:blipFill>
          <a:blip r:embed="rId3"/>
          <a:stretch>
            <a:fillRect/>
          </a:stretch>
        </p:blipFill>
        <p:spPr>
          <a:xfrm>
            <a:off x="0" y="1907178"/>
            <a:ext cx="12192000" cy="4049486"/>
          </a:xfrm>
          <a:prstGeom prst="rect">
            <a:avLst/>
          </a:prstGeom>
        </p:spPr>
      </p:pic>
      <p:sp>
        <p:nvSpPr>
          <p:cNvPr id="7" name="TextBox 2">
            <a:extLst>
              <a:ext uri="{FF2B5EF4-FFF2-40B4-BE49-F238E27FC236}">
                <a16:creationId xmlns:a16="http://schemas.microsoft.com/office/drawing/2014/main" id="{E2B2B72D-C14F-4F05-B678-6B6BE34C999B}"/>
              </a:ext>
            </a:extLst>
          </p:cNvPr>
          <p:cNvSpPr txBox="1"/>
          <p:nvPr/>
        </p:nvSpPr>
        <p:spPr>
          <a:xfrm>
            <a:off x="2679794" y="1162972"/>
            <a:ext cx="4700720" cy="1015663"/>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pPr>
            <a:endParaRPr lang="en-US" sz="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lgn="ctr">
              <a:lnSpc>
                <a:spcPct val="115000"/>
              </a:lnSpc>
              <a:spcBef>
                <a:spcPts val="600"/>
              </a:spcBef>
              <a:spcAft>
                <a:spcPts val="600"/>
              </a:spcAft>
            </a:pP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Drug restriction information</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499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2396244" y="1805478"/>
            <a:ext cx="7235687" cy="3323987"/>
          </a:xfrm>
          <a:prstGeom prst="rect">
            <a:avLst/>
          </a:prstGeom>
        </p:spPr>
        <p:txBody>
          <a:bodyPr wrap="square">
            <a:spAutoFit/>
          </a:bodyPr>
          <a:lstStyle/>
          <a:p>
            <a:pPr algn="ctr">
              <a:defRPr/>
            </a:pPr>
            <a:r>
              <a:rPr lang="en-US" sz="3600" b="1" dirty="0">
                <a:cs typeface="Arial" panose="020B0604020202020204" pitchFamily="34" charset="0"/>
              </a:rPr>
              <a:t>October 15th – December 7th</a:t>
            </a:r>
          </a:p>
          <a:p>
            <a:pPr marL="285750" indent="-285750">
              <a:buFont typeface="Arial" panose="020B0604020202020204" pitchFamily="34" charset="0"/>
              <a:buChar char="•"/>
              <a:defRPr/>
            </a:pPr>
            <a:endParaRPr lang="en-US" sz="2400" dirty="0">
              <a:cs typeface="Arial" panose="020B0604020202020204" pitchFamily="34" charset="0"/>
            </a:endParaRPr>
          </a:p>
          <a:p>
            <a:pPr marL="285750" indent="-285750">
              <a:spcAft>
                <a:spcPts val="2400"/>
              </a:spcAft>
              <a:buFont typeface="Arial" panose="020B0604020202020204" pitchFamily="34" charset="0"/>
              <a:buChar char="•"/>
              <a:defRPr/>
            </a:pPr>
            <a:r>
              <a:rPr lang="en-US" sz="2400" dirty="0">
                <a:cs typeface="Arial" panose="020B0604020202020204" pitchFamily="34" charset="0"/>
              </a:rPr>
              <a:t>Medicare Advantage Plans and Medicare Part D plans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Open enrollment is your opportunity to check your plan and make sure you will have appropriate coverage in the new year.</a:t>
            </a:r>
          </a:p>
          <a:p>
            <a:pPr marL="171450" indent="-171450">
              <a:buFont typeface="Arial" panose="020B0604020202020204" pitchFamily="34" charset="0"/>
              <a:buChar char="•"/>
              <a:defRPr/>
            </a:pPr>
            <a:endParaRPr lang="en-US" sz="1000" dirty="0">
              <a:cs typeface="Arial" panose="020B0604020202020204" pitchFamily="34" charset="0"/>
            </a:endParaRPr>
          </a:p>
        </p:txBody>
      </p:sp>
    </p:spTree>
    <p:extLst>
      <p:ext uri="{BB962C8B-B14F-4D97-AF65-F5344CB8AC3E}">
        <p14:creationId xmlns:p14="http://schemas.microsoft.com/office/powerpoint/2010/main" val="2868178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 </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20</a:t>
            </a:fld>
            <a:endParaRPr lang="en-US"/>
          </a:p>
        </p:txBody>
      </p:sp>
      <p:pic>
        <p:nvPicPr>
          <p:cNvPr id="8" name="Picture 7">
            <a:extLst>
              <a:ext uri="{FF2B5EF4-FFF2-40B4-BE49-F238E27FC236}">
                <a16:creationId xmlns:a16="http://schemas.microsoft.com/office/drawing/2014/main" id="{70A4AD11-A748-46AE-8057-0129C1DFC0BD}"/>
              </a:ext>
            </a:extLst>
          </p:cNvPr>
          <p:cNvPicPr>
            <a:picLocks noChangeAspect="1"/>
          </p:cNvPicPr>
          <p:nvPr/>
        </p:nvPicPr>
        <p:blipFill>
          <a:blip r:embed="rId3"/>
          <a:stretch>
            <a:fillRect/>
          </a:stretch>
        </p:blipFill>
        <p:spPr>
          <a:xfrm>
            <a:off x="121825" y="1629211"/>
            <a:ext cx="11387780" cy="4909701"/>
          </a:xfrm>
          <a:prstGeom prst="rect">
            <a:avLst/>
          </a:prstGeom>
        </p:spPr>
      </p:pic>
      <p:sp>
        <p:nvSpPr>
          <p:cNvPr id="7" name="TextBox 2">
            <a:extLst>
              <a:ext uri="{FF2B5EF4-FFF2-40B4-BE49-F238E27FC236}">
                <a16:creationId xmlns:a16="http://schemas.microsoft.com/office/drawing/2014/main" id="{7FA50853-B025-4C8B-8D14-5EF4DF72E3CE}"/>
              </a:ext>
            </a:extLst>
          </p:cNvPr>
          <p:cNvSpPr txBox="1"/>
          <p:nvPr/>
        </p:nvSpPr>
        <p:spPr>
          <a:xfrm>
            <a:off x="3346302" y="3291840"/>
            <a:ext cx="3851332" cy="1936949"/>
          </a:xfrm>
          <a:prstGeom prst="rect">
            <a:avLst/>
          </a:prstGeom>
          <a:solidFill>
            <a:schemeClr val="bg1"/>
          </a:solidFill>
          <a:ln w="19050">
            <a:solidFill>
              <a:sysClr val="windowText" lastClr="000000">
                <a:lumMod val="85000"/>
              </a:sysClr>
            </a:solidFill>
          </a:ln>
          <a:effectLst>
            <a:glow rad="139700">
              <a:srgbClr val="4472C4">
                <a:satMod val="175000"/>
                <a:alpha val="40000"/>
              </a:srgbClr>
            </a:glow>
          </a:effectLst>
        </p:spPr>
        <p:txBody>
          <a:bodyPr wrap="square" rtlCol="0">
            <a:noAutofit/>
          </a:bodyPr>
          <a:lstStyle/>
          <a:p>
            <a:pPr marL="0" marR="0" algn="ctr">
              <a:lnSpc>
                <a:spcPct val="115000"/>
              </a:lnSpc>
              <a:spcBef>
                <a:spcPts val="0"/>
              </a:spcBef>
              <a:spcAft>
                <a:spcPts val="0"/>
              </a:spcAft>
            </a:pPr>
            <a:r>
              <a:rPr lang="en-US" sz="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20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you Scroll down to the bottom of the plan details page, you’ll </a:t>
            </a: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 able to see the star ratings, which are not there yet this year.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541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015663"/>
          </a:xfrm>
          <a:prstGeom prst="rect">
            <a:avLst/>
          </a:prstGeom>
          <a:solidFill>
            <a:schemeClr val="accent5">
              <a:lumMod val="50000"/>
            </a:schemeClr>
          </a:solidFill>
        </p:spPr>
        <p:txBody>
          <a:bodyPr wrap="square" rtlCol="0">
            <a:spAutoFit/>
          </a:bodyPr>
          <a:lstStyle/>
          <a:p>
            <a:pPr algn="ctr"/>
            <a:endParaRPr lang="en-US" sz="800" dirty="0">
              <a:solidFill>
                <a:schemeClr val="bg1"/>
              </a:solidFill>
              <a:latin typeface="Arial" panose="020B0604020202020204" pitchFamily="34" charset="0"/>
              <a:cs typeface="Arial" panose="020B0604020202020204" pitchFamily="34" charset="0"/>
            </a:endParaRPr>
          </a:p>
          <a:p>
            <a:pPr algn="ctr"/>
            <a:r>
              <a:rPr lang="en-US" sz="4400" dirty="0">
                <a:solidFill>
                  <a:schemeClr val="bg1"/>
                </a:solidFill>
                <a:latin typeface="Arial" panose="020B0604020202020204" pitchFamily="34" charset="0"/>
                <a:cs typeface="Arial" panose="020B0604020202020204" pitchFamily="34" charset="0"/>
              </a:rPr>
              <a:t>Medicare Plan Finder</a:t>
            </a:r>
          </a:p>
          <a:p>
            <a:pPr algn="ctr"/>
            <a:endParaRPr lang="en-US" sz="8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a:lstStyle/>
          <a:p>
            <a:fld id="{844A7B69-93E2-4D34-896D-EFDD7F03AB74}" type="slidenum">
              <a:rPr lang="en-US" smtClean="0"/>
              <a:t>21</a:t>
            </a:fld>
            <a:endParaRPr lang="en-US"/>
          </a:p>
        </p:txBody>
      </p:sp>
      <p:pic>
        <p:nvPicPr>
          <p:cNvPr id="2" name="Picture 1">
            <a:extLst>
              <a:ext uri="{FF2B5EF4-FFF2-40B4-BE49-F238E27FC236}">
                <a16:creationId xmlns:a16="http://schemas.microsoft.com/office/drawing/2014/main" id="{A85E4E1E-70AD-4AA0-98C2-A6757686EA9B}"/>
              </a:ext>
            </a:extLst>
          </p:cNvPr>
          <p:cNvPicPr>
            <a:picLocks noChangeAspect="1"/>
          </p:cNvPicPr>
          <p:nvPr/>
        </p:nvPicPr>
        <p:blipFill rotWithShape="1">
          <a:blip r:embed="rId3"/>
          <a:srcRect t="6162" r="18062"/>
          <a:stretch/>
        </p:blipFill>
        <p:spPr>
          <a:xfrm>
            <a:off x="262890" y="1126282"/>
            <a:ext cx="10755630" cy="5336206"/>
          </a:xfrm>
          <a:prstGeom prst="rect">
            <a:avLst/>
          </a:prstGeom>
        </p:spPr>
      </p:pic>
      <p:sp>
        <p:nvSpPr>
          <p:cNvPr id="3" name="TextBox 2">
            <a:extLst>
              <a:ext uri="{FF2B5EF4-FFF2-40B4-BE49-F238E27FC236}">
                <a16:creationId xmlns:a16="http://schemas.microsoft.com/office/drawing/2014/main" id="{67697F73-9200-4999-83F9-44E7F0F3AF69}"/>
              </a:ext>
            </a:extLst>
          </p:cNvPr>
          <p:cNvSpPr txBox="1"/>
          <p:nvPr/>
        </p:nvSpPr>
        <p:spPr>
          <a:xfrm flipH="1">
            <a:off x="5640705" y="1678435"/>
            <a:ext cx="3400425" cy="1477328"/>
          </a:xfrm>
          <a:prstGeom prst="rect">
            <a:avLst/>
          </a:prstGeom>
          <a:solidFill>
            <a:schemeClr val="bg1"/>
          </a:solidFill>
          <a:ln w="12700">
            <a:solidFill>
              <a:schemeClr val="tx1"/>
            </a:solidFill>
          </a:ln>
          <a:effectLst>
            <a:glow rad="139700">
              <a:schemeClr val="accent1">
                <a:satMod val="175000"/>
                <a:alpha val="40000"/>
              </a:schemeClr>
            </a:glow>
          </a:effectLst>
        </p:spPr>
        <p:txBody>
          <a:bodyPr wrap="square" rtlCol="0">
            <a:spAutoFit/>
          </a:bodyPr>
          <a:lstStyle/>
          <a:p>
            <a:pPr algn="ctr"/>
            <a:endParaRPr lang="en-US" dirty="0"/>
          </a:p>
          <a:p>
            <a:pPr algn="ctr"/>
            <a:r>
              <a:rPr lang="en-US" dirty="0"/>
              <a:t>To enroll in a plan, click the </a:t>
            </a:r>
          </a:p>
          <a:p>
            <a:pPr algn="ctr"/>
            <a:r>
              <a:rPr lang="en-US" dirty="0"/>
              <a:t>Enroll button </a:t>
            </a:r>
          </a:p>
          <a:p>
            <a:pPr algn="ctr"/>
            <a:r>
              <a:rPr lang="en-US" dirty="0"/>
              <a:t>and follow the prompts. </a:t>
            </a:r>
          </a:p>
          <a:p>
            <a:pPr algn="ctr"/>
            <a:endParaRPr lang="en-US" dirty="0"/>
          </a:p>
        </p:txBody>
      </p:sp>
      <p:cxnSp>
        <p:nvCxnSpPr>
          <p:cNvPr id="7" name="Straight Arrow Connector 6">
            <a:extLst>
              <a:ext uri="{FF2B5EF4-FFF2-40B4-BE49-F238E27FC236}">
                <a16:creationId xmlns:a16="http://schemas.microsoft.com/office/drawing/2014/main" id="{6D9F678B-1307-4F14-B43B-1B6B2C185313}"/>
              </a:ext>
            </a:extLst>
          </p:cNvPr>
          <p:cNvCxnSpPr>
            <a:cxnSpLocks/>
          </p:cNvCxnSpPr>
          <p:nvPr/>
        </p:nvCxnSpPr>
        <p:spPr>
          <a:xfrm flipH="1">
            <a:off x="3261586" y="4807045"/>
            <a:ext cx="946671" cy="924673"/>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61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a:extLst>
              <a:ext uri="{FF2B5EF4-FFF2-40B4-BE49-F238E27FC236}">
                <a16:creationId xmlns:a16="http://schemas.microsoft.com/office/drawing/2014/main" id="{8F925C54-64EC-4E06-A023-5AC0104BFBA9}"/>
              </a:ext>
            </a:extLst>
          </p:cNvPr>
          <p:cNvSpPr>
            <a:spLocks noGrp="1"/>
          </p:cNvSpPr>
          <p:nvPr>
            <p:ph idx="1"/>
          </p:nvPr>
        </p:nvSpPr>
        <p:spPr>
          <a:xfrm>
            <a:off x="1981200" y="1966912"/>
            <a:ext cx="8229600" cy="4389438"/>
          </a:xfrm>
        </p:spPr>
        <p:txBody>
          <a:bodyPr>
            <a:normAutofit/>
          </a:bodyPr>
          <a:lstStyle/>
          <a:p>
            <a:pPr>
              <a:defRPr/>
            </a:pPr>
            <a:r>
              <a:rPr lang="en-US" altLang="en-US" sz="2600" dirty="0">
                <a:cs typeface="Arial" panose="020B0604020202020204" pitchFamily="34" charset="0"/>
              </a:rPr>
              <a:t>Are your medical providers/pharmacy in-network with this plan?</a:t>
            </a:r>
          </a:p>
          <a:p>
            <a:pPr marL="0" indent="0">
              <a:buNone/>
              <a:defRPr/>
            </a:pPr>
            <a:endParaRPr lang="en-US" altLang="en-US" sz="2600" dirty="0">
              <a:cs typeface="Arial" panose="020B0604020202020204" pitchFamily="34" charset="0"/>
            </a:endParaRPr>
          </a:p>
          <a:p>
            <a:pPr>
              <a:defRPr/>
            </a:pPr>
            <a:r>
              <a:rPr lang="en-US" altLang="en-US" sz="2600" dirty="0">
                <a:cs typeface="Arial" panose="020B0604020202020204" pitchFamily="34" charset="0"/>
              </a:rPr>
              <a:t>For Medicare Advantage plans, what services are you most likely to use?  What are the co-pays for those services?</a:t>
            </a:r>
          </a:p>
        </p:txBody>
      </p:sp>
      <p:sp>
        <p:nvSpPr>
          <p:cNvPr id="2" name="Slide Number Placeholder 1">
            <a:extLst>
              <a:ext uri="{FF2B5EF4-FFF2-40B4-BE49-F238E27FC236}">
                <a16:creationId xmlns:a16="http://schemas.microsoft.com/office/drawing/2014/main" id="{E996136A-F63B-4D5C-9CC4-45E2FAA101FB}"/>
              </a:ext>
            </a:extLst>
          </p:cNvPr>
          <p:cNvSpPr>
            <a:spLocks noGrp="1"/>
          </p:cNvSpPr>
          <p:nvPr>
            <p:ph type="sldNum" sz="quarter" idx="12"/>
          </p:nvPr>
        </p:nvSpPr>
        <p:spPr/>
        <p:txBody>
          <a:bodyPr/>
          <a:lstStyle/>
          <a:p>
            <a:fld id="{A9F8DF96-433D-44E9-AF04-A99DD547794C}" type="slidenum">
              <a:rPr lang="en-US" smtClean="0"/>
              <a:t>22</a:t>
            </a:fld>
            <a:endParaRPr lang="en-US"/>
          </a:p>
        </p:txBody>
      </p:sp>
      <p:sp>
        <p:nvSpPr>
          <p:cNvPr id="53250" name="Title 1">
            <a:extLst>
              <a:ext uri="{FF2B5EF4-FFF2-40B4-BE49-F238E27FC236}">
                <a16:creationId xmlns:a16="http://schemas.microsoft.com/office/drawing/2014/main" id="{83373953-BC7F-4546-AEA0-D47471D5EA36}"/>
              </a:ext>
            </a:extLst>
          </p:cNvPr>
          <p:cNvSpPr>
            <a:spLocks noGrp="1"/>
          </p:cNvSpPr>
          <p:nvPr>
            <p:ph type="title"/>
          </p:nvPr>
        </p:nvSpPr>
        <p:spPr>
          <a:xfrm>
            <a:off x="2670278" y="0"/>
            <a:ext cx="10515600" cy="1325563"/>
          </a:xfrm>
        </p:spPr>
        <p:txBody>
          <a:bodyPr>
            <a:normAutofit/>
          </a:bodyPr>
          <a:lstStyle/>
          <a:p>
            <a:r>
              <a:rPr lang="en-US" altLang="en-US" sz="4000" dirty="0">
                <a:solidFill>
                  <a:schemeClr val="bg1"/>
                </a:solidFill>
                <a:latin typeface="Arial" panose="020B0604020202020204" pitchFamily="34" charset="0"/>
                <a:cs typeface="Arial" panose="020B0604020202020204" pitchFamily="34" charset="0"/>
              </a:rPr>
              <a:t>Additional Considerations</a:t>
            </a:r>
          </a:p>
        </p:txBody>
      </p:sp>
      <p:sp>
        <p:nvSpPr>
          <p:cNvPr id="6" name="TextBox 5">
            <a:extLst>
              <a:ext uri="{FF2B5EF4-FFF2-40B4-BE49-F238E27FC236}">
                <a16:creationId xmlns:a16="http://schemas.microsoft.com/office/drawing/2014/main" id="{48412F21-273A-43FC-9D8F-2B9CEF3BDA7E}"/>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Additional Considerations</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1707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B4A118C-E79F-4918-9F78-31E8FCD2732E}"/>
              </a:ext>
            </a:extLst>
          </p:cNvPr>
          <p:cNvSpPr>
            <a:spLocks noGrp="1"/>
          </p:cNvSpPr>
          <p:nvPr>
            <p:ph type="title"/>
          </p:nvPr>
        </p:nvSpPr>
        <p:spPr>
          <a:xfrm>
            <a:off x="2014538" y="1371600"/>
            <a:ext cx="8229600" cy="1143000"/>
          </a:xfrm>
        </p:spPr>
        <p:txBody>
          <a:bodyPr>
            <a:normAutofit fontScale="90000"/>
          </a:bodyPr>
          <a:lstStyle/>
          <a:p>
            <a:pPr algn="ctr"/>
            <a:r>
              <a:rPr lang="en-US" altLang="en-US" dirty="0">
                <a:latin typeface="Arial" panose="020B0604020202020204" pitchFamily="34" charset="0"/>
                <a:cs typeface="Arial" panose="020B0604020202020204" pitchFamily="34" charset="0"/>
              </a:rPr>
              <a:t>What if someone needs help with Medicare Costs?</a:t>
            </a:r>
          </a:p>
        </p:txBody>
      </p:sp>
      <p:pic>
        <p:nvPicPr>
          <p:cNvPr id="55299" name="Picture 3">
            <a:extLst>
              <a:ext uri="{FF2B5EF4-FFF2-40B4-BE49-F238E27FC236}">
                <a16:creationId xmlns:a16="http://schemas.microsoft.com/office/drawing/2014/main" id="{79676851-79FA-46AA-918B-3D36CFB106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2673350"/>
            <a:ext cx="4873625"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ontent Placeholder 4">
            <a:extLst>
              <a:ext uri="{FF2B5EF4-FFF2-40B4-BE49-F238E27FC236}">
                <a16:creationId xmlns:a16="http://schemas.microsoft.com/office/drawing/2014/main" id="{15EE99C4-0F97-4DA3-9A3F-DDFFC966DCD1}"/>
              </a:ext>
            </a:extLst>
          </p:cNvPr>
          <p:cNvSpPr>
            <a:spLocks noGrp="1"/>
          </p:cNvSpPr>
          <p:nvPr>
            <p:ph idx="1"/>
          </p:nvPr>
        </p:nvSpPr>
        <p:spPr>
          <a:xfrm>
            <a:off x="1981200" y="2819400"/>
            <a:ext cx="7467600" cy="3505200"/>
          </a:xfrm>
        </p:spPr>
        <p:txBody>
          <a:bodyPr/>
          <a:lstStyle/>
          <a:p>
            <a:endParaRPr lang="en-US" altLang="en-US"/>
          </a:p>
        </p:txBody>
      </p:sp>
      <p:sp>
        <p:nvSpPr>
          <p:cNvPr id="2" name="Slide Number Placeholder 1">
            <a:extLst>
              <a:ext uri="{FF2B5EF4-FFF2-40B4-BE49-F238E27FC236}">
                <a16:creationId xmlns:a16="http://schemas.microsoft.com/office/drawing/2014/main" id="{811D45FB-BACE-4673-B76D-66750F5C02F1}"/>
              </a:ext>
            </a:extLst>
          </p:cNvPr>
          <p:cNvSpPr>
            <a:spLocks noGrp="1"/>
          </p:cNvSpPr>
          <p:nvPr>
            <p:ph type="sldNum" sz="quarter" idx="12"/>
          </p:nvPr>
        </p:nvSpPr>
        <p:spPr/>
        <p:txBody>
          <a:bodyPr/>
          <a:lstStyle/>
          <a:p>
            <a:fld id="{A9F8DF96-433D-44E9-AF04-A99DD547794C}" type="slidenum">
              <a:rPr lang="en-US" smtClean="0"/>
              <a:t>23</a:t>
            </a:fld>
            <a:endParaRPr lang="en-US"/>
          </a:p>
        </p:txBody>
      </p:sp>
      <p:sp>
        <p:nvSpPr>
          <p:cNvPr id="6" name="TextBox 5">
            <a:extLst>
              <a:ext uri="{FF2B5EF4-FFF2-40B4-BE49-F238E27FC236}">
                <a16:creationId xmlns:a16="http://schemas.microsoft.com/office/drawing/2014/main" id="{F5673742-9874-4D2B-824C-F581EBFA6090}"/>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Tree>
    <p:extLst>
      <p:ext uri="{BB962C8B-B14F-4D97-AF65-F5344CB8AC3E}">
        <p14:creationId xmlns:p14="http://schemas.microsoft.com/office/powerpoint/2010/main" val="2372363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3">
            <a:extLst>
              <a:ext uri="{FF2B5EF4-FFF2-40B4-BE49-F238E27FC236}">
                <a16:creationId xmlns:a16="http://schemas.microsoft.com/office/drawing/2014/main" id="{B1A20EEA-116A-4125-8716-B15C9E96815F}"/>
              </a:ext>
            </a:extLst>
          </p:cNvPr>
          <p:cNvSpPr>
            <a:spLocks noGrp="1"/>
          </p:cNvSpPr>
          <p:nvPr>
            <p:ph idx="1"/>
          </p:nvPr>
        </p:nvSpPr>
        <p:spPr>
          <a:xfrm>
            <a:off x="2408797" y="1553380"/>
            <a:ext cx="7827220" cy="4495800"/>
          </a:xfrm>
        </p:spPr>
        <p:txBody>
          <a:bodyPr/>
          <a:lstStyle/>
          <a:p>
            <a:pPr eaLnBrk="1" hangingPunct="1">
              <a:defRPr/>
            </a:pPr>
            <a:endParaRPr lang="en-US" sz="1200" dirty="0"/>
          </a:p>
          <a:p>
            <a:pPr eaLnBrk="1" hangingPunct="1">
              <a:defRPr/>
            </a:pPr>
            <a:r>
              <a:rPr lang="en-US" b="1" dirty="0">
                <a:cs typeface="Arial" panose="020B0604020202020204" pitchFamily="34" charset="0"/>
              </a:rPr>
              <a:t>Medicare Savings Plans </a:t>
            </a:r>
          </a:p>
          <a:p>
            <a:pPr lvl="1" eaLnBrk="1" hangingPunct="1">
              <a:defRPr/>
            </a:pPr>
            <a:r>
              <a:rPr lang="en-US" sz="1800" dirty="0">
                <a:cs typeface="Arial" panose="020B0604020202020204" pitchFamily="34" charset="0"/>
              </a:rPr>
              <a:t>If eligible, your Medicare Part B premium will be paid for you</a:t>
            </a:r>
          </a:p>
          <a:p>
            <a:pPr lvl="1" eaLnBrk="1" hangingPunct="1">
              <a:defRPr/>
            </a:pPr>
            <a:r>
              <a:rPr lang="en-US" sz="1800" dirty="0">
                <a:cs typeface="Arial" panose="020B0604020202020204" pitchFamily="34" charset="0"/>
              </a:rPr>
              <a:t>Some also have co-pays and deductibles paid as well based on income &amp; assets</a:t>
            </a:r>
          </a:p>
          <a:p>
            <a:pPr eaLnBrk="1" hangingPunct="1">
              <a:defRPr/>
            </a:pPr>
            <a:r>
              <a:rPr lang="en-US" b="1" dirty="0">
                <a:cs typeface="Arial" panose="020B0604020202020204" pitchFamily="34" charset="0"/>
              </a:rPr>
              <a:t>Extra Help (Low Income Subsidy)</a:t>
            </a:r>
          </a:p>
          <a:p>
            <a:pPr lvl="1" eaLnBrk="1" hangingPunct="1">
              <a:defRPr/>
            </a:pPr>
            <a:r>
              <a:rPr lang="en-US" sz="1800" dirty="0">
                <a:cs typeface="Arial" panose="020B0604020202020204" pitchFamily="34" charset="0"/>
              </a:rPr>
              <a:t>Assistance with Medicare prescription drug coverage</a:t>
            </a:r>
          </a:p>
          <a:p>
            <a:pPr lvl="1" eaLnBrk="1" hangingPunct="1">
              <a:defRPr/>
            </a:pPr>
            <a:r>
              <a:rPr lang="en-US" sz="1800" dirty="0">
                <a:cs typeface="Arial" panose="020B0604020202020204" pitchFamily="34" charset="0"/>
              </a:rPr>
              <a:t>Reduces Part D premiums, deductibles and co-pays based on income &amp; assets</a:t>
            </a:r>
          </a:p>
          <a:p>
            <a:pPr marL="393700" lvl="1" indent="0" algn="ctr">
              <a:buNone/>
              <a:defRPr/>
            </a:pPr>
            <a:endParaRPr lang="en-US" sz="800" dirty="0">
              <a:cs typeface="Arial" panose="020B0604020202020204" pitchFamily="34" charset="0"/>
            </a:endParaRPr>
          </a:p>
          <a:p>
            <a:pPr marL="393700" lvl="1" indent="0" algn="ctr">
              <a:buNone/>
              <a:defRPr/>
            </a:pPr>
            <a:r>
              <a:rPr lang="en-US" sz="2000" b="1" dirty="0">
                <a:cs typeface="Arial" panose="020B0604020202020204" pitchFamily="34" charset="0"/>
              </a:rPr>
              <a:t>For more information or assistance contact:</a:t>
            </a:r>
          </a:p>
          <a:p>
            <a:pPr marL="393700" lvl="1" indent="0" algn="ctr">
              <a:buNone/>
              <a:defRPr/>
            </a:pPr>
            <a:r>
              <a:rPr lang="en-US" b="1" dirty="0">
                <a:solidFill>
                  <a:srgbClr val="FF0000"/>
                </a:solidFill>
                <a:cs typeface="Arial" panose="020B0604020202020204" pitchFamily="34" charset="0"/>
              </a:rPr>
              <a:t>&lt;YOUR CONTACT INFO HERE&gt;</a:t>
            </a:r>
          </a:p>
        </p:txBody>
      </p:sp>
      <p:sp>
        <p:nvSpPr>
          <p:cNvPr id="2" name="Slide Number Placeholder 1">
            <a:extLst>
              <a:ext uri="{FF2B5EF4-FFF2-40B4-BE49-F238E27FC236}">
                <a16:creationId xmlns:a16="http://schemas.microsoft.com/office/drawing/2014/main" id="{DF7AB6CB-4998-46C7-82B5-088D29A45C52}"/>
              </a:ext>
            </a:extLst>
          </p:cNvPr>
          <p:cNvSpPr>
            <a:spLocks noGrp="1"/>
          </p:cNvSpPr>
          <p:nvPr>
            <p:ph type="sldNum" sz="quarter" idx="12"/>
          </p:nvPr>
        </p:nvSpPr>
        <p:spPr/>
        <p:txBody>
          <a:bodyPr/>
          <a:lstStyle/>
          <a:p>
            <a:fld id="{A9F8DF96-433D-44E9-AF04-A99DD547794C}" type="slidenum">
              <a:rPr lang="en-US" smtClean="0"/>
              <a:t>24</a:t>
            </a:fld>
            <a:endParaRPr lang="en-US"/>
          </a:p>
        </p:txBody>
      </p:sp>
      <p:sp>
        <p:nvSpPr>
          <p:cNvPr id="56322" name="Title 2">
            <a:extLst>
              <a:ext uri="{FF2B5EF4-FFF2-40B4-BE49-F238E27FC236}">
                <a16:creationId xmlns:a16="http://schemas.microsoft.com/office/drawing/2014/main" id="{DCE3B2D5-F62B-4CDC-85A5-B0A0FE8EEE7E}"/>
              </a:ext>
            </a:extLst>
          </p:cNvPr>
          <p:cNvSpPr>
            <a:spLocks noGrp="1"/>
          </p:cNvSpPr>
          <p:nvPr>
            <p:ph type="title"/>
          </p:nvPr>
        </p:nvSpPr>
        <p:spPr>
          <a:xfrm>
            <a:off x="1917061" y="11113"/>
            <a:ext cx="8229600" cy="1143000"/>
          </a:xfrm>
        </p:spPr>
        <p:txBody>
          <a:bodyPr/>
          <a:lstStyle/>
          <a:p>
            <a:pPr algn="ctr" eaLnBrk="1" hangingPunct="1"/>
            <a:r>
              <a:rPr lang="en-US" altLang="en-US" dirty="0">
                <a:solidFill>
                  <a:schemeClr val="bg1"/>
                </a:solidFill>
                <a:latin typeface="Arial" panose="020B0604020202020204" pitchFamily="34" charset="0"/>
                <a:cs typeface="Arial" panose="020B0604020202020204" pitchFamily="34" charset="0"/>
              </a:rPr>
              <a:t>Medicare Related Programs</a:t>
            </a:r>
            <a:br>
              <a:rPr lang="en-US" altLang="en-US" dirty="0">
                <a:solidFill>
                  <a:schemeClr val="bg1"/>
                </a:solidFill>
                <a:latin typeface="Arial" panose="020B0604020202020204" pitchFamily="34" charset="0"/>
                <a:cs typeface="Arial" panose="020B0604020202020204" pitchFamily="34" charset="0"/>
              </a:rPr>
            </a:br>
            <a:r>
              <a:rPr lang="en-US" altLang="en-US" sz="2000" dirty="0">
                <a:solidFill>
                  <a:schemeClr val="bg1"/>
                </a:solidFill>
                <a:latin typeface="Arial" panose="020B0604020202020204" pitchFamily="34" charset="0"/>
                <a:cs typeface="Arial" panose="020B0604020202020204" pitchFamily="34" charset="0"/>
              </a:rPr>
              <a:t>For Medicare Beneficiaries with limited income and assets</a:t>
            </a:r>
            <a:endParaRPr lang="en-US" altLang="en-US"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BABEB5E-9E92-4C7F-8D4E-FC102D6507F4}"/>
              </a:ext>
            </a:extLst>
          </p:cNvPr>
          <p:cNvSpPr txBox="1"/>
          <p:nvPr/>
        </p:nvSpPr>
        <p:spPr>
          <a:xfrm>
            <a:off x="0" y="0"/>
            <a:ext cx="12192000" cy="1461939"/>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spcAft>
                <a:spcPts val="600"/>
              </a:spcAft>
            </a:pPr>
            <a:r>
              <a:rPr lang="en-US" sz="4000" dirty="0">
                <a:solidFill>
                  <a:schemeClr val="bg1"/>
                </a:solidFill>
                <a:latin typeface="Arial" panose="020B0604020202020204" pitchFamily="34" charset="0"/>
                <a:cs typeface="Arial" panose="020B0604020202020204" pitchFamily="34" charset="0"/>
              </a:rPr>
              <a:t>Medicare Related Programs</a:t>
            </a:r>
          </a:p>
          <a:p>
            <a:pPr algn="ctr"/>
            <a:r>
              <a:rPr lang="en-US" sz="2200" dirty="0">
                <a:solidFill>
                  <a:schemeClr val="bg1"/>
                </a:solidFill>
                <a:latin typeface="Arial" panose="020B0604020202020204" pitchFamily="34" charset="0"/>
                <a:cs typeface="Arial" panose="020B0604020202020204" pitchFamily="34" charset="0"/>
              </a:rPr>
              <a:t>For Medicare Beneficiaries with Limited Income and Assets</a:t>
            </a:r>
          </a:p>
          <a:p>
            <a:pPr algn="ctr">
              <a:spcAft>
                <a:spcPts val="1200"/>
              </a:spcAft>
            </a:pP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69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a:extLst>
              <a:ext uri="{FF2B5EF4-FFF2-40B4-BE49-F238E27FC236}">
                <a16:creationId xmlns:a16="http://schemas.microsoft.com/office/drawing/2014/main" id="{4EF7BDA0-E703-448F-BFB9-55B9A25C1D39}"/>
              </a:ext>
            </a:extLst>
          </p:cNvPr>
          <p:cNvSpPr>
            <a:spLocks noGrp="1"/>
          </p:cNvSpPr>
          <p:nvPr>
            <p:ph idx="1"/>
          </p:nvPr>
        </p:nvSpPr>
        <p:spPr>
          <a:xfrm>
            <a:off x="2881882" y="2149474"/>
            <a:ext cx="8229600" cy="4389438"/>
          </a:xfrm>
        </p:spPr>
        <p:txBody>
          <a:bodyPr/>
          <a:lstStyle/>
          <a:p>
            <a:pPr eaLnBrk="1" hangingPunct="1"/>
            <a:r>
              <a:rPr lang="en-US" altLang="en-US" dirty="0">
                <a:cs typeface="Arial" panose="020B0604020202020204" pitchFamily="34" charset="0"/>
              </a:rPr>
              <a:t>Age 65 and over</a:t>
            </a:r>
          </a:p>
          <a:p>
            <a:pPr eaLnBrk="1" hangingPunct="1"/>
            <a:r>
              <a:rPr lang="en-US" altLang="en-US" dirty="0">
                <a:cs typeface="Arial" panose="020B0604020202020204" pitchFamily="34" charset="0"/>
              </a:rPr>
              <a:t>$30 Annual application fee</a:t>
            </a:r>
          </a:p>
          <a:p>
            <a:pPr eaLnBrk="1" hangingPunct="1"/>
            <a:r>
              <a:rPr lang="en-US" altLang="en-US" dirty="0">
                <a:cs typeface="Arial" panose="020B0604020202020204" pitchFamily="34" charset="0"/>
              </a:rPr>
              <a:t>NO Asset limit</a:t>
            </a:r>
          </a:p>
          <a:p>
            <a:pPr eaLnBrk="1" hangingPunct="1"/>
            <a:r>
              <a:rPr lang="en-US" altLang="en-US" dirty="0">
                <a:cs typeface="Arial" panose="020B0604020202020204" pitchFamily="34" charset="0"/>
              </a:rPr>
              <a:t>“Creditable” coverage</a:t>
            </a:r>
          </a:p>
          <a:p>
            <a:pPr eaLnBrk="1" hangingPunct="1"/>
            <a:r>
              <a:rPr lang="en-US" altLang="en-US" dirty="0">
                <a:cs typeface="Arial" panose="020B0604020202020204" pitchFamily="34" charset="0"/>
              </a:rPr>
              <a:t>Level of assistance depends on income</a:t>
            </a:r>
          </a:p>
          <a:p>
            <a:pPr eaLnBrk="1" hangingPunct="1"/>
            <a:r>
              <a:rPr lang="en-US" altLang="en-US" dirty="0">
                <a:cs typeface="Arial" panose="020B0604020202020204" pitchFamily="34" charset="0"/>
              </a:rPr>
              <a:t>May use alone or in addition to Part D</a:t>
            </a:r>
          </a:p>
        </p:txBody>
      </p:sp>
      <p:sp>
        <p:nvSpPr>
          <p:cNvPr id="3" name="Slide Number Placeholder 2">
            <a:extLst>
              <a:ext uri="{FF2B5EF4-FFF2-40B4-BE49-F238E27FC236}">
                <a16:creationId xmlns:a16="http://schemas.microsoft.com/office/drawing/2014/main" id="{536ADD4A-FC58-466D-9FA4-1A0E39BBC5E7}"/>
              </a:ext>
            </a:extLst>
          </p:cNvPr>
          <p:cNvSpPr>
            <a:spLocks noGrp="1"/>
          </p:cNvSpPr>
          <p:nvPr>
            <p:ph type="sldNum" sz="quarter" idx="12"/>
          </p:nvPr>
        </p:nvSpPr>
        <p:spPr/>
        <p:txBody>
          <a:bodyPr/>
          <a:lstStyle/>
          <a:p>
            <a:fld id="{A9F8DF96-433D-44E9-AF04-A99DD547794C}" type="slidenum">
              <a:rPr lang="en-US" smtClean="0"/>
              <a:t>25</a:t>
            </a:fld>
            <a:endParaRPr lang="en-US"/>
          </a:p>
        </p:txBody>
      </p:sp>
      <p:sp>
        <p:nvSpPr>
          <p:cNvPr id="8" name="TextBox 7">
            <a:extLst>
              <a:ext uri="{FF2B5EF4-FFF2-40B4-BE49-F238E27FC236}">
                <a16:creationId xmlns:a16="http://schemas.microsoft.com/office/drawing/2014/main" id="{5821B3A1-CA64-4F8F-BF0C-FFE98C479EBF}"/>
              </a:ext>
            </a:extLst>
          </p:cNvPr>
          <p:cNvSpPr txBox="1"/>
          <p:nvPr/>
        </p:nvSpPr>
        <p:spPr>
          <a:xfrm>
            <a:off x="0" y="0"/>
            <a:ext cx="12192000" cy="1477328"/>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r>
              <a:rPr lang="en-US" sz="2400" dirty="0">
                <a:solidFill>
                  <a:schemeClr val="bg1"/>
                </a:solidFill>
                <a:latin typeface="Arial" panose="020B0604020202020204" pitchFamily="34" charset="0"/>
                <a:cs typeface="Arial" panose="020B0604020202020204" pitchFamily="34" charset="0"/>
              </a:rPr>
              <a:t>WI Prescription Drug Assistance Program</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595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67B30-4382-442A-A9A6-2ACD2066622D}"/>
              </a:ext>
            </a:extLst>
          </p:cNvPr>
          <p:cNvSpPr>
            <a:spLocks noGrp="1"/>
          </p:cNvSpPr>
          <p:nvPr>
            <p:ph idx="1"/>
          </p:nvPr>
        </p:nvSpPr>
        <p:spPr>
          <a:xfrm>
            <a:off x="1292110" y="1858653"/>
            <a:ext cx="9963561" cy="4351338"/>
          </a:xfrm>
        </p:spPr>
        <p:txBody>
          <a:bodyPr/>
          <a:lstStyle/>
          <a:p>
            <a:pPr>
              <a:lnSpc>
                <a:spcPct val="100000"/>
              </a:lnSpc>
              <a:spcAft>
                <a:spcPts val="1200"/>
              </a:spcAft>
            </a:pPr>
            <a:r>
              <a:rPr lang="en-US" sz="2600" dirty="0"/>
              <a:t>If you would like assistance with a plan comparison, please contact:</a:t>
            </a:r>
            <a:r>
              <a:rPr lang="en-US" dirty="0"/>
              <a:t>	</a:t>
            </a:r>
            <a:r>
              <a:rPr lang="en-US" dirty="0">
                <a:solidFill>
                  <a:srgbClr val="FF0000"/>
                </a:solidFill>
              </a:rPr>
              <a:t>&lt;YOUR AGENCY CONTACT HERE&gt;</a:t>
            </a:r>
          </a:p>
          <a:p>
            <a:r>
              <a:rPr lang="en-US" sz="2600" dirty="0"/>
              <a:t>Or, complete the Prescription Drug Form </a:t>
            </a:r>
            <a:r>
              <a:rPr lang="en-US" sz="2600" i="1" dirty="0">
                <a:solidFill>
                  <a:srgbClr val="FF0000"/>
                </a:solidFill>
              </a:rPr>
              <a:t>(have available as handout) </a:t>
            </a:r>
            <a:r>
              <a:rPr lang="en-US" sz="2600" dirty="0"/>
              <a:t>and return to:  </a:t>
            </a:r>
            <a:r>
              <a:rPr lang="en-US" sz="2600" dirty="0">
                <a:solidFill>
                  <a:srgbClr val="FF0000"/>
                </a:solidFill>
              </a:rPr>
              <a:t>&lt;YOUR AGENCY INFO HERE&gt;</a:t>
            </a:r>
          </a:p>
        </p:txBody>
      </p:sp>
      <p:sp>
        <p:nvSpPr>
          <p:cNvPr id="4" name="Slide Number Placeholder 3">
            <a:extLst>
              <a:ext uri="{FF2B5EF4-FFF2-40B4-BE49-F238E27FC236}">
                <a16:creationId xmlns:a16="http://schemas.microsoft.com/office/drawing/2014/main" id="{3F8D601E-A42C-4D6A-861C-1E2CF31B2BA3}"/>
              </a:ext>
            </a:extLst>
          </p:cNvPr>
          <p:cNvSpPr>
            <a:spLocks noGrp="1"/>
          </p:cNvSpPr>
          <p:nvPr>
            <p:ph type="sldNum" sz="quarter" idx="12"/>
          </p:nvPr>
        </p:nvSpPr>
        <p:spPr/>
        <p:txBody>
          <a:bodyPr/>
          <a:lstStyle/>
          <a:p>
            <a:fld id="{A9F8DF96-433D-44E9-AF04-A99DD547794C}" type="slidenum">
              <a:rPr lang="en-US" smtClean="0"/>
              <a:t>26</a:t>
            </a:fld>
            <a:endParaRPr lang="en-US"/>
          </a:p>
        </p:txBody>
      </p:sp>
      <p:pic>
        <p:nvPicPr>
          <p:cNvPr id="6" name="Picture 5">
            <a:extLst>
              <a:ext uri="{FF2B5EF4-FFF2-40B4-BE49-F238E27FC236}">
                <a16:creationId xmlns:a16="http://schemas.microsoft.com/office/drawing/2014/main" id="{444BB341-84C1-4B32-96CB-40A5A3BFB2D4}"/>
              </a:ext>
            </a:extLst>
          </p:cNvPr>
          <p:cNvPicPr/>
          <p:nvPr/>
        </p:nvPicPr>
        <p:blipFill>
          <a:blip r:embed="rId3">
            <a:extLst>
              <a:ext uri="{28A0092B-C50C-407E-A947-70E740481C1C}">
                <a14:useLocalDpi xmlns:a14="http://schemas.microsoft.com/office/drawing/2010/main" val="0"/>
              </a:ext>
            </a:extLst>
          </a:blip>
          <a:stretch>
            <a:fillRect/>
          </a:stretch>
        </p:blipFill>
        <p:spPr>
          <a:xfrm>
            <a:off x="8687518" y="4185017"/>
            <a:ext cx="1523660" cy="1902372"/>
          </a:xfrm>
          <a:prstGeom prst="rect">
            <a:avLst/>
          </a:prstGeom>
        </p:spPr>
      </p:pic>
      <p:sp>
        <p:nvSpPr>
          <p:cNvPr id="2" name="Title 1">
            <a:extLst>
              <a:ext uri="{FF2B5EF4-FFF2-40B4-BE49-F238E27FC236}">
                <a16:creationId xmlns:a16="http://schemas.microsoft.com/office/drawing/2014/main" id="{69B9EFFB-6594-4BD4-952E-84AFBDC8419D}"/>
              </a:ext>
            </a:extLst>
          </p:cNvPr>
          <p:cNvSpPr>
            <a:spLocks noGrp="1"/>
          </p:cNvSpPr>
          <p:nvPr>
            <p:ph type="title"/>
          </p:nvPr>
        </p:nvSpPr>
        <p:spPr>
          <a:xfrm>
            <a:off x="3871912" y="0"/>
            <a:ext cx="2847235"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Don’t wait!  </a:t>
            </a:r>
          </a:p>
        </p:txBody>
      </p:sp>
      <p:sp>
        <p:nvSpPr>
          <p:cNvPr id="7" name="TextBox 6">
            <a:extLst>
              <a:ext uri="{FF2B5EF4-FFF2-40B4-BE49-F238E27FC236}">
                <a16:creationId xmlns:a16="http://schemas.microsoft.com/office/drawing/2014/main" id="{A6683321-C873-4B97-B9D2-6B158CE41A31}"/>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Don’t Wait !!!</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254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9" name="Text Box 2">
            <a:extLst>
              <a:ext uri="{FF2B5EF4-FFF2-40B4-BE49-F238E27FC236}">
                <a16:creationId xmlns:a16="http://schemas.microsoft.com/office/drawing/2014/main" id="{12D942CE-59DC-4177-B785-DE7D0033716C}"/>
              </a:ext>
            </a:extLst>
          </p:cNvPr>
          <p:cNvSpPr txBox="1">
            <a:spLocks noChangeArrowheads="1"/>
          </p:cNvSpPr>
          <p:nvPr/>
        </p:nvSpPr>
        <p:spPr bwMode="auto">
          <a:xfrm>
            <a:off x="2738789" y="1966881"/>
            <a:ext cx="6091756" cy="292423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endParaRPr lang="en-US" sz="1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Every year insurance companies can change their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formularies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premiums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deductibles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and </a:t>
            </a:r>
            <a:r>
              <a:rPr lang="en-US" sz="2000" b="1" i="1" dirty="0">
                <a:effectLst/>
                <a:latin typeface="Calibri" panose="020F0502020204030204" pitchFamily="34" charset="0"/>
                <a:ea typeface="Calibri" panose="020F0502020204030204" pitchFamily="34" charset="0"/>
                <a:cs typeface="Times New Roman" panose="02020603050405020304" pitchFamily="18" charset="0"/>
              </a:rPr>
              <a:t>copays</a:t>
            </a:r>
            <a:r>
              <a:rPr lang="en-US" sz="2000" i="1" dirty="0">
                <a:effectLst/>
                <a:latin typeface="Calibri" panose="020F0502020204030204" pitchFamily="34" charset="0"/>
                <a:ea typeface="Calibri" panose="020F0502020204030204" pitchFamily="34" charset="0"/>
                <a:cs typeface="Times New Roman" panose="02020603050405020304" pitchFamily="18" charset="0"/>
              </a:rPr>
              <a:t>?  ALL Medicare Part D plans should be reviewed every 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A825E44F-1404-425D-80C3-DA677405D23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20562" y="2102437"/>
            <a:ext cx="1481320" cy="1237513"/>
          </a:xfrm>
          <a:prstGeom prst="rect">
            <a:avLst/>
          </a:prstGeom>
          <a:noFill/>
          <a:ln>
            <a:noFill/>
          </a:ln>
        </p:spPr>
      </p:pic>
      <p:pic>
        <p:nvPicPr>
          <p:cNvPr id="11" name="Picture 10">
            <a:extLst>
              <a:ext uri="{FF2B5EF4-FFF2-40B4-BE49-F238E27FC236}">
                <a16:creationId xmlns:a16="http://schemas.microsoft.com/office/drawing/2014/main" id="{6D8336D8-8D3D-4C73-BD9D-E4EF0EF0B22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650950" y="1987285"/>
            <a:ext cx="2120489" cy="1333040"/>
          </a:xfrm>
          <a:prstGeom prst="rect">
            <a:avLst/>
          </a:prstGeom>
          <a:noFill/>
          <a:ln>
            <a:noFill/>
          </a:ln>
        </p:spPr>
      </p:pic>
    </p:spTree>
    <p:extLst>
      <p:ext uri="{BB962C8B-B14F-4D97-AF65-F5344CB8AC3E}">
        <p14:creationId xmlns:p14="http://schemas.microsoft.com/office/powerpoint/2010/main" val="912244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BA33E0A-7BBB-42AB-B608-D1601E3EB082}"/>
              </a:ext>
            </a:extLst>
          </p:cNvPr>
          <p:cNvSpPr/>
          <p:nvPr/>
        </p:nvSpPr>
        <p:spPr>
          <a:xfrm>
            <a:off x="1986116" y="1424778"/>
            <a:ext cx="8809703" cy="4190058"/>
          </a:xfrm>
          <a:prstGeom prst="rect">
            <a:avLst/>
          </a:prstGeom>
        </p:spPr>
        <p:txBody>
          <a:bodyPr wrap="square">
            <a:spAutoFit/>
          </a:bodyPr>
          <a:lstStyle/>
          <a:p>
            <a:pPr algn="ctr">
              <a:lnSpc>
                <a:spcPct val="115000"/>
              </a:lnSpc>
              <a:spcAft>
                <a:spcPts val="2400"/>
              </a:spcAft>
            </a:pPr>
            <a:r>
              <a:rPr lang="en-US" sz="2800" b="1" u="sng" dirty="0">
                <a:effectLst/>
                <a:latin typeface="Calibri" panose="020F0502020204030204" pitchFamily="34" charset="0"/>
                <a:ea typeface="Calibri" panose="020F0502020204030204" pitchFamily="34" charset="0"/>
                <a:cs typeface="Times New Roman" panose="02020603050405020304" pitchFamily="18" charset="0"/>
              </a:rPr>
              <a:t>Four Reasons to Check Your Prescription Drug Plan:</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Your plan may cost more next year</a:t>
            </a:r>
            <a:r>
              <a:rPr lang="en-US" sz="2400" i="1" dirty="0">
                <a:latin typeface="Calibri" panose="020F0502020204030204" pitchFamily="34" charset="0"/>
                <a:ea typeface="Calibri" panose="020F0502020204030204" pitchFamily="34" charset="0"/>
                <a:cs typeface="Times New Roman" panose="02020603050405020304" pitchFamily="18" charset="0"/>
              </a:rPr>
              <a:t> due to changes in deductibles, premiums and co-pays.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Your plan may no longer cover all your medications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i="1" dirty="0">
                <a:latin typeface="Calibri" panose="020F0502020204030204" pitchFamily="34" charset="0"/>
                <a:ea typeface="Calibri" panose="020F0502020204030204" pitchFamily="34" charset="0"/>
                <a:cs typeface="Times New Roman" panose="02020603050405020304" pitchFamily="18" charset="0"/>
              </a:rPr>
              <a:t>because insurance companies change their formularies.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Your plan may have put restrictions on some of your medications</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i="1" dirty="0">
                <a:latin typeface="Calibri" panose="020F0502020204030204" pitchFamily="34" charset="0"/>
                <a:ea typeface="Calibri" panose="020F0502020204030204" pitchFamily="34" charset="0"/>
                <a:cs typeface="Times New Roman" panose="02020603050405020304" pitchFamily="18" charset="0"/>
              </a:rPr>
              <a:t>such as preauthorization, quantity limits and step therapy.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900"/>
              </a:spcAft>
              <a:buFont typeface="+mj-lt"/>
              <a:buAutoNum type="arabicPeriod"/>
            </a:pPr>
            <a:r>
              <a:rPr lang="en-US" sz="2400" b="1" dirty="0">
                <a:latin typeface="Calibri" panose="020F0502020204030204" pitchFamily="34" charset="0"/>
                <a:ea typeface="Calibri" panose="020F0502020204030204" pitchFamily="34" charset="0"/>
                <a:cs typeface="Times New Roman" panose="02020603050405020304" pitchFamily="18" charset="0"/>
              </a:rPr>
              <a:t>You may be taking different medications now.</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54F5-7EFB-4979-9EF2-C7B741A21D83}"/>
              </a:ext>
            </a:extLst>
          </p:cNvPr>
          <p:cNvSpPr>
            <a:spLocks noGrp="1"/>
          </p:cNvSpPr>
          <p:nvPr>
            <p:ph type="ctrTitle"/>
          </p:nvPr>
        </p:nvSpPr>
        <p:spPr>
          <a:xfrm>
            <a:off x="1425678" y="1466492"/>
            <a:ext cx="9144000" cy="2387600"/>
          </a:xfrm>
        </p:spPr>
        <p:txBody>
          <a:bodyPr>
            <a:normAutofit fontScale="90000"/>
          </a:bodyPr>
          <a:lstStyle/>
          <a:p>
            <a:r>
              <a:rPr lang="en-US" i="1" dirty="0"/>
              <a:t>Time to review your Medicare Prescription Drug Plan!</a:t>
            </a:r>
            <a:br>
              <a:rPr lang="en-US" dirty="0"/>
            </a:br>
            <a:endParaRPr lang="en-US" dirty="0"/>
          </a:p>
        </p:txBody>
      </p:sp>
      <p:sp>
        <p:nvSpPr>
          <p:cNvPr id="4" name="Slide Number Placeholder 3">
            <a:extLst>
              <a:ext uri="{FF2B5EF4-FFF2-40B4-BE49-F238E27FC236}">
                <a16:creationId xmlns:a16="http://schemas.microsoft.com/office/drawing/2014/main" id="{2B8494D8-F455-4D1B-B3E5-698AD751B754}"/>
              </a:ext>
            </a:extLst>
          </p:cNvPr>
          <p:cNvSpPr>
            <a:spLocks noGrp="1"/>
          </p:cNvSpPr>
          <p:nvPr>
            <p:ph type="sldNum" sz="quarter" idx="12"/>
          </p:nvPr>
        </p:nvSpPr>
        <p:spPr/>
        <p:txBody>
          <a:bodyPr/>
          <a:lstStyle/>
          <a:p>
            <a:fld id="{A9F8DF96-433D-44E9-AF04-A99DD547794C}" type="slidenum">
              <a:rPr lang="en-US" smtClean="0"/>
              <a:t>5</a:t>
            </a:fld>
            <a:endParaRPr lang="en-US"/>
          </a:p>
        </p:txBody>
      </p:sp>
      <p:pic>
        <p:nvPicPr>
          <p:cNvPr id="5" name="Picture 4">
            <a:extLst>
              <a:ext uri="{FF2B5EF4-FFF2-40B4-BE49-F238E27FC236}">
                <a16:creationId xmlns:a16="http://schemas.microsoft.com/office/drawing/2014/main" id="{FBA5C73C-041C-4E13-B88D-ED9CCBCA283E}"/>
              </a:ext>
            </a:extLst>
          </p:cNvPr>
          <p:cNvPicPr/>
          <p:nvPr/>
        </p:nvPicPr>
        <p:blipFill>
          <a:blip r:embed="rId3">
            <a:extLst>
              <a:ext uri="{28A0092B-C50C-407E-A947-70E740481C1C}">
                <a14:useLocalDpi xmlns:a14="http://schemas.microsoft.com/office/drawing/2010/main" val="0"/>
              </a:ext>
            </a:extLst>
          </a:blip>
          <a:stretch>
            <a:fillRect/>
          </a:stretch>
        </p:blipFill>
        <p:spPr>
          <a:xfrm>
            <a:off x="4660491" y="3205777"/>
            <a:ext cx="2536722" cy="3333135"/>
          </a:xfrm>
          <a:prstGeom prst="rect">
            <a:avLst/>
          </a:prstGeom>
        </p:spPr>
      </p:pic>
      <p:sp>
        <p:nvSpPr>
          <p:cNvPr id="6" name="TextBox 5">
            <a:extLst>
              <a:ext uri="{FF2B5EF4-FFF2-40B4-BE49-F238E27FC236}">
                <a16:creationId xmlns:a16="http://schemas.microsoft.com/office/drawing/2014/main" id="{24F11AD1-2F7A-4EA8-83B0-649FADBF6D8B}"/>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CDC00A0D-0CFF-4E05-9CEB-D46A5605F9F4}"/>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So it’s… </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90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B8494D8-F455-4D1B-B3E5-698AD751B754}"/>
              </a:ext>
            </a:extLst>
          </p:cNvPr>
          <p:cNvSpPr>
            <a:spLocks noGrp="1"/>
          </p:cNvSpPr>
          <p:nvPr>
            <p:ph type="sldNum" sz="quarter" idx="12"/>
          </p:nvPr>
        </p:nvSpPr>
        <p:spPr/>
        <p:txBody>
          <a:bodyPr/>
          <a:lstStyle/>
          <a:p>
            <a:fld id="{A9F8DF96-433D-44E9-AF04-A99DD547794C}" type="slidenum">
              <a:rPr lang="en-US" smtClean="0"/>
              <a:t>6</a:t>
            </a:fld>
            <a:endParaRPr lang="en-US"/>
          </a:p>
        </p:txBody>
      </p:sp>
      <p:sp>
        <p:nvSpPr>
          <p:cNvPr id="3" name="TextBox 2">
            <a:extLst>
              <a:ext uri="{FF2B5EF4-FFF2-40B4-BE49-F238E27FC236}">
                <a16:creationId xmlns:a16="http://schemas.microsoft.com/office/drawing/2014/main" id="{3FAE73B1-B66C-46A5-8E31-A8E3C85DA471}"/>
              </a:ext>
            </a:extLst>
          </p:cNvPr>
          <p:cNvSpPr txBox="1"/>
          <p:nvPr/>
        </p:nvSpPr>
        <p:spPr>
          <a:xfrm>
            <a:off x="2495963" y="1455723"/>
            <a:ext cx="7555860" cy="4678204"/>
          </a:xfrm>
          <a:prstGeom prst="rect">
            <a:avLst/>
          </a:prstGeom>
          <a:noFill/>
        </p:spPr>
        <p:txBody>
          <a:bodyPr wrap="square" rtlCol="0">
            <a:spAutoFit/>
          </a:bodyPr>
          <a:lstStyle/>
          <a:p>
            <a:pPr fontAlgn="base"/>
            <a:r>
              <a:rPr lang="en-US" sz="2400" b="1" dirty="0"/>
              <a:t>What is it?</a:t>
            </a:r>
          </a:p>
          <a:p>
            <a:pPr marL="285750" indent="-285750" fontAlgn="base">
              <a:spcAft>
                <a:spcPts val="1200"/>
              </a:spcAft>
              <a:buFont typeface="Arial" panose="020B0604020202020204" pitchFamily="34" charset="0"/>
              <a:buChar char="•"/>
            </a:pPr>
            <a:r>
              <a:rPr lang="en-US" dirty="0"/>
              <a:t>If you have a Medicare plan, your plan will send you an "Annual Notice of Change" (ANOC) each fall. The ANOC includes any changes in coverage, costs, or service area that will be effective in January.</a:t>
            </a:r>
          </a:p>
          <a:p>
            <a:pPr fontAlgn="base"/>
            <a:r>
              <a:rPr lang="en-US" sz="2400" b="1" dirty="0"/>
              <a:t>When should I get it?</a:t>
            </a:r>
          </a:p>
          <a:p>
            <a:pPr marL="285750" indent="-285750" fontAlgn="base">
              <a:spcAft>
                <a:spcPts val="1200"/>
              </a:spcAft>
              <a:buFont typeface="Arial" panose="020B0604020202020204" pitchFamily="34" charset="0"/>
              <a:buChar char="•"/>
            </a:pPr>
            <a:r>
              <a:rPr lang="en-US" dirty="0"/>
              <a:t>September</a:t>
            </a:r>
          </a:p>
          <a:p>
            <a:pPr fontAlgn="base"/>
            <a:r>
              <a:rPr lang="en-US" sz="2400" b="1" dirty="0"/>
              <a:t>Who sends it?</a:t>
            </a:r>
          </a:p>
          <a:p>
            <a:pPr marL="285750" indent="-285750" fontAlgn="base">
              <a:spcAft>
                <a:spcPts val="1200"/>
              </a:spcAft>
              <a:buFont typeface="Arial" panose="020B0604020202020204" pitchFamily="34" charset="0"/>
              <a:buChar char="•"/>
            </a:pPr>
            <a:r>
              <a:rPr lang="en-US" dirty="0"/>
              <a:t>Your plan</a:t>
            </a:r>
          </a:p>
          <a:p>
            <a:pPr fontAlgn="base"/>
            <a:r>
              <a:rPr lang="en-US" sz="2400" b="1" dirty="0"/>
              <a:t>What should I do if I get this notice?</a:t>
            </a:r>
          </a:p>
          <a:p>
            <a:pPr marL="285750" indent="-285750" fontAlgn="base">
              <a:spcAft>
                <a:spcPts val="1200"/>
              </a:spcAft>
              <a:buFont typeface="Arial" panose="020B0604020202020204" pitchFamily="34" charset="0"/>
              <a:buChar char="•"/>
            </a:pPr>
            <a:r>
              <a:rPr lang="en-US" dirty="0"/>
              <a:t>Review any changes to decide whether the plan will continue to meet your needs in the next year.  Compare it to your other options.</a:t>
            </a:r>
          </a:p>
          <a:p>
            <a:pPr marL="285750" indent="-285750" fontAlgn="base">
              <a:buFont typeface="Arial" panose="020B0604020202020204" pitchFamily="34" charset="0"/>
              <a:buChar char="•"/>
            </a:pPr>
            <a:r>
              <a:rPr lang="en-US" dirty="0"/>
              <a:t>If you don't get this important document, contact your plan.</a:t>
            </a:r>
          </a:p>
          <a:p>
            <a:endParaRPr lang="en-US" dirty="0"/>
          </a:p>
        </p:txBody>
      </p:sp>
      <p:sp>
        <p:nvSpPr>
          <p:cNvPr id="2" name="Title 1">
            <a:extLst>
              <a:ext uri="{FF2B5EF4-FFF2-40B4-BE49-F238E27FC236}">
                <a16:creationId xmlns:a16="http://schemas.microsoft.com/office/drawing/2014/main" id="{4BE254F5-7EFB-4979-9EF2-C7B741A21D83}"/>
              </a:ext>
            </a:extLst>
          </p:cNvPr>
          <p:cNvSpPr>
            <a:spLocks noGrp="1"/>
          </p:cNvSpPr>
          <p:nvPr>
            <p:ph type="ctrTitle"/>
          </p:nvPr>
        </p:nvSpPr>
        <p:spPr>
          <a:xfrm>
            <a:off x="1471373" y="311980"/>
            <a:ext cx="9144000" cy="1477349"/>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Annual Notice of Change</a:t>
            </a:r>
            <a:br>
              <a:rPr lang="en-US" dirty="0"/>
            </a:br>
            <a:endParaRPr lang="en-US" dirty="0"/>
          </a:p>
        </p:txBody>
      </p:sp>
      <p:sp>
        <p:nvSpPr>
          <p:cNvPr id="8" name="TextBox 7">
            <a:extLst>
              <a:ext uri="{FF2B5EF4-FFF2-40B4-BE49-F238E27FC236}">
                <a16:creationId xmlns:a16="http://schemas.microsoft.com/office/drawing/2014/main" id="{26BF6552-053B-4909-92C0-96F8624FC5F8}"/>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Notice of Change </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51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5425AA93-1931-4B48-BB3C-460B8F5277C0}"/>
              </a:ext>
            </a:extLst>
          </p:cNvPr>
          <p:cNvSpPr>
            <a:spLocks noGrp="1"/>
          </p:cNvSpPr>
          <p:nvPr>
            <p:ph type="title"/>
          </p:nvPr>
        </p:nvSpPr>
        <p:spPr>
          <a:xfrm>
            <a:off x="2772255" y="86519"/>
            <a:ext cx="8229600" cy="1143000"/>
          </a:xfrm>
        </p:spPr>
        <p:txBody>
          <a:bodyPr>
            <a:normAutofit/>
          </a:bodyPr>
          <a:lstStyle/>
          <a:p>
            <a:pPr eaLnBrk="1" hangingPunct="1"/>
            <a:r>
              <a:rPr lang="en-US" altLang="en-US" sz="4000" dirty="0">
                <a:solidFill>
                  <a:schemeClr val="bg1"/>
                </a:solidFill>
                <a:latin typeface="Arial" panose="020B0604020202020204" pitchFamily="34" charset="0"/>
                <a:cs typeface="Arial" panose="020B0604020202020204" pitchFamily="34" charset="0"/>
              </a:rPr>
              <a:t>How to Choose a Plan?</a:t>
            </a:r>
          </a:p>
        </p:txBody>
      </p:sp>
      <p:sp>
        <p:nvSpPr>
          <p:cNvPr id="30723" name="Content Placeholder 2">
            <a:extLst>
              <a:ext uri="{FF2B5EF4-FFF2-40B4-BE49-F238E27FC236}">
                <a16:creationId xmlns:a16="http://schemas.microsoft.com/office/drawing/2014/main" id="{A7244F85-AE11-4111-98B5-D6A8A58DC8AE}"/>
              </a:ext>
            </a:extLst>
          </p:cNvPr>
          <p:cNvSpPr>
            <a:spLocks noGrp="1"/>
          </p:cNvSpPr>
          <p:nvPr>
            <p:ph idx="1"/>
          </p:nvPr>
        </p:nvSpPr>
        <p:spPr>
          <a:xfrm>
            <a:off x="2097568" y="1776628"/>
            <a:ext cx="8532207" cy="4389438"/>
          </a:xfrm>
        </p:spPr>
        <p:txBody>
          <a:bodyPr/>
          <a:lstStyle/>
          <a:p>
            <a:pPr eaLnBrk="1" hangingPunct="1">
              <a:defRPr/>
            </a:pPr>
            <a:r>
              <a:rPr lang="en-US" altLang="en-US" dirty="0">
                <a:cs typeface="Arial" panose="020B0604020202020204" pitchFamily="34" charset="0"/>
              </a:rPr>
              <a:t>Compare plans  on the </a:t>
            </a:r>
            <a:r>
              <a:rPr lang="en-US" altLang="en-US" dirty="0" err="1">
                <a:cs typeface="Arial" panose="020B0604020202020204" pitchFamily="34" charset="0"/>
              </a:rPr>
              <a:t>PlanFinder</a:t>
            </a:r>
            <a:r>
              <a:rPr lang="en-US" altLang="en-US" dirty="0">
                <a:cs typeface="Arial" panose="020B0604020202020204" pitchFamily="34" charset="0"/>
              </a:rPr>
              <a:t> at:  	</a:t>
            </a:r>
            <a:r>
              <a:rPr lang="en-US" altLang="en-US" b="1" dirty="0">
                <a:solidFill>
                  <a:srgbClr val="000000"/>
                </a:solidFill>
                <a:cs typeface="Arial" panose="020B0604020202020204" pitchFamily="34" charset="0"/>
              </a:rPr>
              <a:t>www.medicare.gov</a:t>
            </a:r>
          </a:p>
          <a:p>
            <a:pPr marL="0" indent="0">
              <a:buNone/>
              <a:defRPr/>
            </a:pPr>
            <a:endParaRPr lang="en-US" altLang="en-US" sz="800" dirty="0">
              <a:cs typeface="Arial" panose="020B0604020202020204" pitchFamily="34" charset="0"/>
            </a:endParaRPr>
          </a:p>
          <a:p>
            <a:pPr eaLnBrk="1" hangingPunct="1">
              <a:defRPr/>
            </a:pPr>
            <a:r>
              <a:rPr lang="en-US" altLang="en-US" dirty="0">
                <a:cs typeface="Arial" panose="020B0604020202020204" pitchFamily="34" charset="0"/>
              </a:rPr>
              <a:t>Call Medicare at: </a:t>
            </a:r>
            <a:r>
              <a:rPr lang="en-US" altLang="en-US" b="1" dirty="0">
                <a:cs typeface="Arial" panose="020B0604020202020204" pitchFamily="34" charset="0"/>
              </a:rPr>
              <a:t>1-800-633-4227</a:t>
            </a:r>
          </a:p>
          <a:p>
            <a:pPr marL="0" indent="0">
              <a:buNone/>
              <a:defRPr/>
            </a:pPr>
            <a:endParaRPr lang="en-US" altLang="en-US" sz="800" b="1" dirty="0">
              <a:cs typeface="Arial" panose="020B0604020202020204" pitchFamily="34" charset="0"/>
            </a:endParaRPr>
          </a:p>
          <a:p>
            <a:pPr marL="274320" indent="-274320">
              <a:buClr>
                <a:schemeClr val="accent3"/>
              </a:buClr>
              <a:defRPr/>
            </a:pPr>
            <a:r>
              <a:rPr lang="en-US" altLang="en-US" dirty="0">
                <a:cs typeface="Arial" panose="020B0604020202020204" pitchFamily="34" charset="0"/>
              </a:rPr>
              <a:t>Call</a:t>
            </a:r>
            <a:r>
              <a:rPr lang="en-US" altLang="en-US" b="1" dirty="0">
                <a:cs typeface="Arial" panose="020B0604020202020204" pitchFamily="34" charset="0"/>
              </a:rPr>
              <a:t> </a:t>
            </a:r>
            <a:r>
              <a:rPr lang="en-US" altLang="en-US" dirty="0" err="1">
                <a:cs typeface="Arial" panose="020B0604020202020204" pitchFamily="34" charset="0"/>
              </a:rPr>
              <a:t>Medigap</a:t>
            </a:r>
            <a:r>
              <a:rPr lang="en-US" altLang="en-US" dirty="0">
                <a:cs typeface="Arial" panose="020B0604020202020204" pitchFamily="34" charset="0"/>
              </a:rPr>
              <a:t> Hotline (WI SHIP):  </a:t>
            </a:r>
            <a:r>
              <a:rPr lang="en-US" b="1" dirty="0">
                <a:cs typeface="Arial" panose="020B0604020202020204" pitchFamily="34" charset="0"/>
              </a:rPr>
              <a:t>1-800-242-1060</a:t>
            </a:r>
          </a:p>
          <a:p>
            <a:pPr marL="366713" lvl="1" indent="0">
              <a:buClr>
                <a:schemeClr val="accent3"/>
              </a:buClr>
              <a:buNone/>
              <a:defRPr/>
            </a:pPr>
            <a:endParaRPr lang="en-US" altLang="en-US" sz="800" dirty="0">
              <a:cs typeface="Arial" panose="020B0604020202020204" pitchFamily="34" charset="0"/>
            </a:endParaRPr>
          </a:p>
          <a:p>
            <a:pPr eaLnBrk="1" hangingPunct="1">
              <a:lnSpc>
                <a:spcPct val="150000"/>
              </a:lnSpc>
              <a:defRPr/>
            </a:pPr>
            <a:r>
              <a:rPr lang="en-US" altLang="en-US" dirty="0">
                <a:cs typeface="Arial" panose="020B0604020202020204" pitchFamily="34" charset="0"/>
              </a:rPr>
              <a:t>For local assistance:  </a:t>
            </a:r>
            <a:r>
              <a:rPr lang="en-US" altLang="en-US" dirty="0">
                <a:solidFill>
                  <a:srgbClr val="FF0000"/>
                </a:solidFill>
                <a:cs typeface="Arial" panose="020B0604020202020204" pitchFamily="34" charset="0"/>
              </a:rPr>
              <a:t>&lt;YOUR CONTACT INFO&gt;</a:t>
            </a:r>
            <a:endParaRPr lang="en-US" altLang="en-US" b="1" dirty="0">
              <a:solidFill>
                <a:srgbClr val="FF0000"/>
              </a:solidFill>
              <a:cs typeface="Arial" panose="020B0604020202020204" pitchFamily="34" charset="0"/>
            </a:endParaRPr>
          </a:p>
          <a:p>
            <a:pPr eaLnBrk="1" hangingPunct="1">
              <a:defRPr/>
            </a:pPr>
            <a:endParaRPr lang="en-US" altLang="en-US" sz="1200" dirty="0"/>
          </a:p>
          <a:p>
            <a:pPr marL="0" indent="0">
              <a:buNone/>
              <a:defRPr/>
            </a:pPr>
            <a:endParaRPr lang="en-US" altLang="en-US" sz="2400" dirty="0"/>
          </a:p>
          <a:p>
            <a:pPr eaLnBrk="1" hangingPunct="1">
              <a:buFont typeface="Arial" panose="020B0604020202020204" pitchFamily="34" charset="0"/>
              <a:buChar char="•"/>
              <a:defRPr/>
            </a:pPr>
            <a:endParaRPr lang="en-US" altLang="en-US" dirty="0"/>
          </a:p>
        </p:txBody>
      </p:sp>
      <p:sp>
        <p:nvSpPr>
          <p:cNvPr id="2" name="Slide Number Placeholder 1">
            <a:extLst>
              <a:ext uri="{FF2B5EF4-FFF2-40B4-BE49-F238E27FC236}">
                <a16:creationId xmlns:a16="http://schemas.microsoft.com/office/drawing/2014/main" id="{C02B6CFB-FD41-42B2-AB6B-33F222D095BB}"/>
              </a:ext>
            </a:extLst>
          </p:cNvPr>
          <p:cNvSpPr>
            <a:spLocks noGrp="1"/>
          </p:cNvSpPr>
          <p:nvPr>
            <p:ph type="sldNum" sz="quarter" idx="12"/>
          </p:nvPr>
        </p:nvSpPr>
        <p:spPr/>
        <p:txBody>
          <a:bodyPr/>
          <a:lstStyle/>
          <a:p>
            <a:fld id="{A9F8DF96-433D-44E9-AF04-A99DD547794C}" type="slidenum">
              <a:rPr lang="en-US" smtClean="0"/>
              <a:t>7</a:t>
            </a:fld>
            <a:endParaRPr lang="en-US"/>
          </a:p>
        </p:txBody>
      </p:sp>
      <p:sp>
        <p:nvSpPr>
          <p:cNvPr id="6" name="TextBox 5">
            <a:extLst>
              <a:ext uri="{FF2B5EF4-FFF2-40B4-BE49-F238E27FC236}">
                <a16:creationId xmlns:a16="http://schemas.microsoft.com/office/drawing/2014/main" id="{FF817055-B46D-497A-888F-47EBCE4C38A2}"/>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How Do I Choose a Plan? </a:t>
            </a:r>
          </a:p>
          <a:p>
            <a:pPr algn="ct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563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F117680-28E2-4C48-BA6E-CF658EFF26B8}"/>
              </a:ext>
            </a:extLst>
          </p:cNvPr>
          <p:cNvSpPr/>
          <p:nvPr/>
        </p:nvSpPr>
        <p:spPr>
          <a:xfrm>
            <a:off x="2973456" y="2150522"/>
            <a:ext cx="1917688" cy="1015663"/>
          </a:xfrm>
          <a:prstGeom prst="rect">
            <a:avLst/>
          </a:prstGeom>
        </p:spPr>
        <p:txBody>
          <a:bodyPr wrap="square">
            <a:spAutoFit/>
          </a:bodyPr>
          <a:lstStyle/>
          <a:p>
            <a:r>
              <a:rPr lang="en-US" altLang="en-US" sz="2000" dirty="0">
                <a:cs typeface="Arial" panose="020B0604020202020204" pitchFamily="34" charset="0"/>
              </a:rPr>
              <a:t>Click “Find Health and  Drug Plans.”</a:t>
            </a:r>
            <a:endParaRPr lang="en-US" sz="2000" dirty="0"/>
          </a:p>
        </p:txBody>
      </p:sp>
      <p:sp>
        <p:nvSpPr>
          <p:cNvPr id="2" name="Rectangle 1">
            <a:extLst>
              <a:ext uri="{FF2B5EF4-FFF2-40B4-BE49-F238E27FC236}">
                <a16:creationId xmlns:a16="http://schemas.microsoft.com/office/drawing/2014/main" id="{E50A6711-F8C4-44AD-AA50-7C791504F89E}"/>
              </a:ext>
            </a:extLst>
          </p:cNvPr>
          <p:cNvSpPr/>
          <p:nvPr/>
        </p:nvSpPr>
        <p:spPr>
          <a:xfrm>
            <a:off x="633883" y="4460294"/>
            <a:ext cx="4257261" cy="1354217"/>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pic>
        <p:nvPicPr>
          <p:cNvPr id="5" name="Picture 4">
            <a:extLst>
              <a:ext uri="{FF2B5EF4-FFF2-40B4-BE49-F238E27FC236}">
                <a16:creationId xmlns:a16="http://schemas.microsoft.com/office/drawing/2014/main" id="{F1F22E69-3823-85E3-0313-47EBD499628A}"/>
              </a:ext>
            </a:extLst>
          </p:cNvPr>
          <p:cNvPicPr>
            <a:picLocks noChangeAspect="1"/>
          </p:cNvPicPr>
          <p:nvPr/>
        </p:nvPicPr>
        <p:blipFill>
          <a:blip r:embed="rId3"/>
          <a:stretch>
            <a:fillRect/>
          </a:stretch>
        </p:blipFill>
        <p:spPr>
          <a:xfrm>
            <a:off x="5335030" y="1296586"/>
            <a:ext cx="6756987" cy="4871174"/>
          </a:xfrm>
          <a:prstGeom prst="rect">
            <a:avLst/>
          </a:prstGeom>
        </p:spPr>
      </p:pic>
      <p:sp>
        <p:nvSpPr>
          <p:cNvPr id="10" name="Oval 9">
            <a:extLst>
              <a:ext uri="{FF2B5EF4-FFF2-40B4-BE49-F238E27FC236}">
                <a16:creationId xmlns:a16="http://schemas.microsoft.com/office/drawing/2014/main" id="{C7699649-79E6-4988-8AB6-E5126E5457AF}"/>
              </a:ext>
            </a:extLst>
          </p:cNvPr>
          <p:cNvSpPr/>
          <p:nvPr/>
        </p:nvSpPr>
        <p:spPr>
          <a:xfrm>
            <a:off x="7145255" y="5505315"/>
            <a:ext cx="1568268" cy="7251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0000"/>
              </a:solidFill>
            </a:endParaRPr>
          </a:p>
        </p:txBody>
      </p:sp>
      <p:cxnSp>
        <p:nvCxnSpPr>
          <p:cNvPr id="8" name="Straight Arrow Connector 7">
            <a:extLst>
              <a:ext uri="{FF2B5EF4-FFF2-40B4-BE49-F238E27FC236}">
                <a16:creationId xmlns:a16="http://schemas.microsoft.com/office/drawing/2014/main" id="{EC9EF818-A953-795F-0881-8685FF4A91C6}"/>
              </a:ext>
            </a:extLst>
          </p:cNvPr>
          <p:cNvCxnSpPr>
            <a:cxnSpLocks/>
          </p:cNvCxnSpPr>
          <p:nvPr/>
        </p:nvCxnSpPr>
        <p:spPr>
          <a:xfrm>
            <a:off x="4623955" y="3429000"/>
            <a:ext cx="2753590" cy="207631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36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a:extLst>
              <a:ext uri="{FF2B5EF4-FFF2-40B4-BE49-F238E27FC236}">
                <a16:creationId xmlns:a16="http://schemas.microsoft.com/office/drawing/2014/main" id="{EC604D97-92BD-417D-883C-69B3FDCD4BB7}"/>
              </a:ext>
            </a:extLst>
          </p:cNvPr>
          <p:cNvSpPr>
            <a:spLocks noGrp="1"/>
          </p:cNvSpPr>
          <p:nvPr>
            <p:ph idx="1"/>
          </p:nvPr>
        </p:nvSpPr>
        <p:spPr>
          <a:xfrm>
            <a:off x="2115686" y="1884967"/>
            <a:ext cx="8843958" cy="4351338"/>
          </a:xfrm>
        </p:spPr>
        <p:txBody>
          <a:bodyPr/>
          <a:lstStyle/>
          <a:p>
            <a:pPr>
              <a:spcAft>
                <a:spcPts val="1800"/>
              </a:spcAft>
            </a:pPr>
            <a:r>
              <a:rPr lang="en-US" altLang="en-US" sz="2600" dirty="0">
                <a:cs typeface="Arial" panose="020B0604020202020204" pitchFamily="34" charset="0"/>
              </a:rPr>
              <a:t>The plan finder walks you through multiple steps to achieve your personalized results.</a:t>
            </a:r>
          </a:p>
          <a:p>
            <a:pPr>
              <a:spcAft>
                <a:spcPts val="1200"/>
              </a:spcAft>
            </a:pPr>
            <a:r>
              <a:rPr lang="en-US" altLang="en-US" sz="2600" dirty="0">
                <a:cs typeface="Arial" panose="020B0604020202020204" pitchFamily="34" charset="0"/>
              </a:rPr>
              <a:t>Results are based on the information you enter:</a:t>
            </a:r>
          </a:p>
          <a:p>
            <a:pPr lvl="1"/>
            <a:r>
              <a:rPr lang="en-US" altLang="en-US" sz="2200" dirty="0">
                <a:cs typeface="Arial" panose="020B0604020202020204" pitchFamily="34" charset="0"/>
              </a:rPr>
              <a:t>Zip code – plans vary by county</a:t>
            </a:r>
          </a:p>
          <a:p>
            <a:pPr lvl="1"/>
            <a:r>
              <a:rPr lang="en-US" altLang="en-US" sz="2200" dirty="0">
                <a:cs typeface="Arial" panose="020B0604020202020204" pitchFamily="34" charset="0"/>
              </a:rPr>
              <a:t>Your medications</a:t>
            </a:r>
          </a:p>
          <a:p>
            <a:pPr lvl="1"/>
            <a:r>
              <a:rPr lang="en-US" altLang="en-US" sz="2200" dirty="0">
                <a:cs typeface="Arial" panose="020B0604020202020204" pitchFamily="34" charset="0"/>
              </a:rPr>
              <a:t>Pharmacy preference</a:t>
            </a:r>
          </a:p>
          <a:p>
            <a:pPr lvl="1"/>
            <a:r>
              <a:rPr lang="en-US" altLang="en-US" sz="2200" dirty="0">
                <a:cs typeface="Arial" panose="020B0604020202020204" pitchFamily="34" charset="0"/>
              </a:rPr>
              <a:t>Eligibility for assistance – “Extra Help”</a:t>
            </a:r>
          </a:p>
          <a:p>
            <a:pPr lvl="1"/>
            <a:r>
              <a:rPr lang="en-US" altLang="en-US" sz="2200" dirty="0">
                <a:cs typeface="Arial" panose="020B0604020202020204" pitchFamily="34" charset="0"/>
              </a:rPr>
              <a:t>Retail/Mail order preference</a:t>
            </a:r>
          </a:p>
        </p:txBody>
      </p:sp>
      <p:sp>
        <p:nvSpPr>
          <p:cNvPr id="2" name="Slide Number Placeholder 1">
            <a:extLst>
              <a:ext uri="{FF2B5EF4-FFF2-40B4-BE49-F238E27FC236}">
                <a16:creationId xmlns:a16="http://schemas.microsoft.com/office/drawing/2014/main" id="{FD9B9B58-4132-41C2-B4E5-CA090F58E038}"/>
              </a:ext>
            </a:extLst>
          </p:cNvPr>
          <p:cNvSpPr>
            <a:spLocks noGrp="1"/>
          </p:cNvSpPr>
          <p:nvPr>
            <p:ph type="sldNum" sz="quarter" idx="12"/>
          </p:nvPr>
        </p:nvSpPr>
        <p:spPr/>
        <p:txBody>
          <a:bodyPr/>
          <a:lstStyle/>
          <a:p>
            <a:fld id="{A9F8DF96-433D-44E9-AF04-A99DD547794C}" type="slidenum">
              <a:rPr lang="en-US" smtClean="0"/>
              <a:t>9</a:t>
            </a:fld>
            <a:endParaRPr lang="en-US"/>
          </a:p>
        </p:txBody>
      </p:sp>
      <p:sp>
        <p:nvSpPr>
          <p:cNvPr id="5" name="TextBox 4">
            <a:extLst>
              <a:ext uri="{FF2B5EF4-FFF2-40B4-BE49-F238E27FC236}">
                <a16:creationId xmlns:a16="http://schemas.microsoft.com/office/drawing/2014/main" id="{CC45EE7B-64D1-49FE-A46E-1F7ADF4F5C46}"/>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spcAft>
                <a:spcPts val="1200"/>
              </a:spcAft>
            </a:pPr>
            <a:endParaRPr lang="en-US"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822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1031</Words>
  <Application>Microsoft Office PowerPoint</Application>
  <PresentationFormat>Widescreen</PresentationFormat>
  <Paragraphs>213</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Theme</vt:lpstr>
      <vt:lpstr>Medicare’s Annual  Open Enrollment Period</vt:lpstr>
      <vt:lpstr>PowerPoint Presentation</vt:lpstr>
      <vt:lpstr>PowerPoint Presentation</vt:lpstr>
      <vt:lpstr>PowerPoint Presentation</vt:lpstr>
      <vt:lpstr>Time to review your Medicare Prescription Drug Plan! </vt:lpstr>
      <vt:lpstr>Annual Notice of Change </vt:lpstr>
      <vt:lpstr>How to Choose a Plan?</vt:lpstr>
      <vt:lpstr>PowerPoint Presentation</vt:lpstr>
      <vt:lpstr>PowerPoint Presentation</vt:lpstr>
      <vt:lpstr>PowerPoint Presentation</vt:lpstr>
      <vt:lpstr>Your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Considerations</vt:lpstr>
      <vt:lpstr>What if someone needs help with Medicare Costs?</vt:lpstr>
      <vt:lpstr>Medicare Related Programs For Medicare Beneficiaries with limited income and assets</vt:lpstr>
      <vt:lpstr>PowerPoint Presentation</vt:lpstr>
      <vt:lpstr>Don’t wait!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Medicare’s Annual  Open Enrollment Period</dc:title>
  <dc:creator>Debbie Bisswurm</dc:creator>
  <cp:lastModifiedBy>Debbie Bisswurm</cp:lastModifiedBy>
  <cp:revision>22</cp:revision>
  <cp:lastPrinted>2018-08-23T15:46:19Z</cp:lastPrinted>
  <dcterms:created xsi:type="dcterms:W3CDTF">2018-08-22T20:49:21Z</dcterms:created>
  <dcterms:modified xsi:type="dcterms:W3CDTF">2022-07-19T17:44:17Z</dcterms:modified>
</cp:coreProperties>
</file>