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sldIdLst>
    <p:sldId id="256" r:id="rId5"/>
    <p:sldId id="270" r:id="rId6"/>
    <p:sldId id="274" r:id="rId7"/>
    <p:sldId id="277" r:id="rId8"/>
    <p:sldId id="262" r:id="rId9"/>
    <p:sldId id="289" r:id="rId10"/>
    <p:sldId id="281" r:id="rId11"/>
    <p:sldId id="275" r:id="rId12"/>
    <p:sldId id="282" r:id="rId13"/>
    <p:sldId id="284" r:id="rId14"/>
    <p:sldId id="285" r:id="rId15"/>
    <p:sldId id="288" r:id="rId16"/>
    <p:sldId id="286" r:id="rId17"/>
    <p:sldId id="287" r:id="rId18"/>
    <p:sldId id="280" r:id="rId19"/>
    <p:sldId id="290" r:id="rId20"/>
    <p:sldId id="292" r:id="rId21"/>
    <p:sldId id="291" r:id="rId22"/>
    <p:sldId id="293" r:id="rId23"/>
    <p:sldId id="266" r:id="rId24"/>
    <p:sldId id="268" r:id="rId25"/>
  </p:sldIdLst>
  <p:sldSz cx="12192000" cy="6858000"/>
  <p:notesSz cx="7004050" cy="9290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01" autoAdjust="0"/>
    <p:restoredTop sz="86676" autoAdjust="0"/>
  </p:normalViewPr>
  <p:slideViewPr>
    <p:cSldViewPr snapToGrid="0">
      <p:cViewPr varScale="1">
        <p:scale>
          <a:sx n="69" d="100"/>
          <a:sy n="69" d="100"/>
        </p:scale>
        <p:origin x="211" y="72"/>
      </p:cViewPr>
      <p:guideLst/>
    </p:cSldViewPr>
  </p:slideViewPr>
  <p:notesTextViewPr>
    <p:cViewPr>
      <p:scale>
        <a:sx n="1" d="1"/>
        <a:sy n="1" d="1"/>
      </p:scale>
      <p:origin x="0" y="-216"/>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CE2178-A8A6-4B70-8BDE-EC0B5D500C3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B3D6743-39A7-42DD-BD54-0161DE2AFA78}">
      <dgm:prSet custT="1"/>
      <dgm:spPr/>
      <dgm:t>
        <a:bodyPr/>
        <a:lstStyle/>
        <a:p>
          <a:r>
            <a:rPr lang="en-US" sz="2400" dirty="0"/>
            <a:t>Overview</a:t>
          </a:r>
        </a:p>
      </dgm:t>
    </dgm:pt>
    <dgm:pt modelId="{D00BCBFC-5E1D-4BD8-B4A6-B7AD2612D924}" type="parTrans" cxnId="{3F729EAE-B1E2-4744-B16C-4724DA255838}">
      <dgm:prSet/>
      <dgm:spPr/>
      <dgm:t>
        <a:bodyPr/>
        <a:lstStyle/>
        <a:p>
          <a:endParaRPr lang="en-US"/>
        </a:p>
      </dgm:t>
    </dgm:pt>
    <dgm:pt modelId="{E1F06BFB-ED91-43A4-B218-EA010F47F977}" type="sibTrans" cxnId="{3F729EAE-B1E2-4744-B16C-4724DA255838}">
      <dgm:prSet/>
      <dgm:spPr/>
      <dgm:t>
        <a:bodyPr/>
        <a:lstStyle/>
        <a:p>
          <a:endParaRPr lang="en-US"/>
        </a:p>
      </dgm:t>
    </dgm:pt>
    <dgm:pt modelId="{8881468C-641B-4B53-B1F7-783CACBB3996}">
      <dgm:prSet custT="1"/>
      <dgm:spPr/>
      <dgm:t>
        <a:bodyPr/>
        <a:lstStyle/>
        <a:p>
          <a:r>
            <a:rPr lang="en-US" sz="2400" dirty="0"/>
            <a:t>Panel Presentation</a:t>
          </a:r>
        </a:p>
      </dgm:t>
    </dgm:pt>
    <dgm:pt modelId="{4D737774-C4CC-4CCA-8997-782BDCD208F0}" type="parTrans" cxnId="{A59BC1E8-DF27-4DCE-A45E-9DAF3D211788}">
      <dgm:prSet/>
      <dgm:spPr/>
      <dgm:t>
        <a:bodyPr/>
        <a:lstStyle/>
        <a:p>
          <a:endParaRPr lang="en-US"/>
        </a:p>
      </dgm:t>
    </dgm:pt>
    <dgm:pt modelId="{B46893CB-C1F2-43A1-80AB-A07C63A888E4}" type="sibTrans" cxnId="{A59BC1E8-DF27-4DCE-A45E-9DAF3D211788}">
      <dgm:prSet/>
      <dgm:spPr/>
      <dgm:t>
        <a:bodyPr/>
        <a:lstStyle/>
        <a:p>
          <a:endParaRPr lang="en-US"/>
        </a:p>
      </dgm:t>
    </dgm:pt>
    <dgm:pt modelId="{B998B42A-F2D9-43AD-A0BB-9863218E9F4B}">
      <dgm:prSet/>
      <dgm:spPr/>
      <dgm:t>
        <a:bodyPr/>
        <a:lstStyle/>
        <a:p>
          <a:r>
            <a:rPr lang="en-US" i="1" dirty="0"/>
            <a:t>Nina Yang, Milwaukee County Dept. of Health and Human Services</a:t>
          </a:r>
          <a:endParaRPr lang="en-US" dirty="0"/>
        </a:p>
      </dgm:t>
    </dgm:pt>
    <dgm:pt modelId="{17C0C8D5-ABE4-451E-B210-B9E4B828BAFB}" type="parTrans" cxnId="{DB35E5FD-C751-44AB-A259-62A40BC894B7}">
      <dgm:prSet/>
      <dgm:spPr/>
      <dgm:t>
        <a:bodyPr/>
        <a:lstStyle/>
        <a:p>
          <a:endParaRPr lang="en-US"/>
        </a:p>
      </dgm:t>
    </dgm:pt>
    <dgm:pt modelId="{0E958799-184C-4335-AA0A-44220D41E19C}" type="sibTrans" cxnId="{DB35E5FD-C751-44AB-A259-62A40BC894B7}">
      <dgm:prSet/>
      <dgm:spPr/>
      <dgm:t>
        <a:bodyPr/>
        <a:lstStyle/>
        <a:p>
          <a:endParaRPr lang="en-US"/>
        </a:p>
      </dgm:t>
    </dgm:pt>
    <dgm:pt modelId="{2E5E05CF-8F53-4508-BAD4-F1438A7C6B05}">
      <dgm:prSet/>
      <dgm:spPr/>
      <dgm:t>
        <a:bodyPr/>
        <a:lstStyle/>
        <a:p>
          <a:r>
            <a:rPr lang="en-US" i="1" dirty="0"/>
            <a:t>Tina Brunner, ADRC of Brown County</a:t>
          </a:r>
          <a:endParaRPr lang="en-US" dirty="0"/>
        </a:p>
      </dgm:t>
    </dgm:pt>
    <dgm:pt modelId="{F4E79DEE-F318-4599-94A5-E11601A762CC}" type="parTrans" cxnId="{6698FBA9-E649-4F15-B609-6DA15FB42FB5}">
      <dgm:prSet/>
      <dgm:spPr/>
      <dgm:t>
        <a:bodyPr/>
        <a:lstStyle/>
        <a:p>
          <a:endParaRPr lang="en-US"/>
        </a:p>
      </dgm:t>
    </dgm:pt>
    <dgm:pt modelId="{3D222CEE-96C1-4427-BB5B-B227BFCF0E98}" type="sibTrans" cxnId="{6698FBA9-E649-4F15-B609-6DA15FB42FB5}">
      <dgm:prSet/>
      <dgm:spPr/>
      <dgm:t>
        <a:bodyPr/>
        <a:lstStyle/>
        <a:p>
          <a:endParaRPr lang="en-US"/>
        </a:p>
      </dgm:t>
    </dgm:pt>
    <dgm:pt modelId="{C01A3D2E-B184-4A47-AD38-B85AF59D7D4D}">
      <dgm:prSet/>
      <dgm:spPr/>
      <dgm:t>
        <a:bodyPr/>
        <a:lstStyle/>
        <a:p>
          <a:r>
            <a:rPr lang="en-US" i="1" dirty="0"/>
            <a:t>Linda </a:t>
          </a:r>
          <a:r>
            <a:rPr lang="en-US" i="1" dirty="0" err="1"/>
            <a:t>Darmody</a:t>
          </a:r>
          <a:r>
            <a:rPr lang="en-US" i="1" dirty="0"/>
            <a:t>, ADRC of Brown County &amp; ADRC of Door County</a:t>
          </a:r>
          <a:endParaRPr lang="en-US" dirty="0"/>
        </a:p>
      </dgm:t>
    </dgm:pt>
    <dgm:pt modelId="{E850B476-650A-4412-9640-4F93EC2F1136}" type="parTrans" cxnId="{66DCFFC1-3E1E-4F26-9CBA-400979A64F11}">
      <dgm:prSet/>
      <dgm:spPr/>
      <dgm:t>
        <a:bodyPr/>
        <a:lstStyle/>
        <a:p>
          <a:endParaRPr lang="en-US"/>
        </a:p>
      </dgm:t>
    </dgm:pt>
    <dgm:pt modelId="{B118E618-ACA0-49C7-BC56-BC04CF2216B9}" type="sibTrans" cxnId="{66DCFFC1-3E1E-4F26-9CBA-400979A64F11}">
      <dgm:prSet/>
      <dgm:spPr/>
      <dgm:t>
        <a:bodyPr/>
        <a:lstStyle/>
        <a:p>
          <a:endParaRPr lang="en-US"/>
        </a:p>
      </dgm:t>
    </dgm:pt>
    <dgm:pt modelId="{8D096961-F1A2-494F-9EEE-71AC8961B979}">
      <dgm:prSet custT="1"/>
      <dgm:spPr/>
      <dgm:t>
        <a:bodyPr/>
        <a:lstStyle/>
        <a:p>
          <a:r>
            <a:rPr lang="en-US" sz="2400" dirty="0"/>
            <a:t>Steps to Onboarding Volunteers</a:t>
          </a:r>
        </a:p>
      </dgm:t>
    </dgm:pt>
    <dgm:pt modelId="{8FD7D421-FC62-470D-A0B5-2319E585768A}" type="parTrans" cxnId="{D5020326-3F71-4790-BEC1-549C59E09130}">
      <dgm:prSet/>
      <dgm:spPr/>
      <dgm:t>
        <a:bodyPr/>
        <a:lstStyle/>
        <a:p>
          <a:endParaRPr lang="en-US"/>
        </a:p>
      </dgm:t>
    </dgm:pt>
    <dgm:pt modelId="{79B2DBDA-FA27-455D-8A27-3DFB1DDB9FE8}" type="sibTrans" cxnId="{D5020326-3F71-4790-BEC1-549C59E09130}">
      <dgm:prSet/>
      <dgm:spPr/>
      <dgm:t>
        <a:bodyPr/>
        <a:lstStyle/>
        <a:p>
          <a:endParaRPr lang="en-US"/>
        </a:p>
      </dgm:t>
    </dgm:pt>
    <dgm:pt modelId="{08D3DDAC-4DB7-4A8E-9221-E03189A6195C}">
      <dgm:prSet custT="1"/>
      <dgm:spPr/>
      <dgm:t>
        <a:bodyPr/>
        <a:lstStyle/>
        <a:p>
          <a:r>
            <a:rPr lang="en-US" sz="2400" dirty="0"/>
            <a:t>Questions</a:t>
          </a:r>
        </a:p>
      </dgm:t>
    </dgm:pt>
    <dgm:pt modelId="{BA5F2F77-C153-46D2-A117-F0D143C735BC}" type="parTrans" cxnId="{5CB1E20A-57C5-4E2A-ACC6-7F1A8846115F}">
      <dgm:prSet/>
      <dgm:spPr/>
      <dgm:t>
        <a:bodyPr/>
        <a:lstStyle/>
        <a:p>
          <a:endParaRPr lang="en-US"/>
        </a:p>
      </dgm:t>
    </dgm:pt>
    <dgm:pt modelId="{30B1A90D-8D60-4C2A-B10C-6D1417C8A441}" type="sibTrans" cxnId="{5CB1E20A-57C5-4E2A-ACC6-7F1A8846115F}">
      <dgm:prSet/>
      <dgm:spPr/>
      <dgm:t>
        <a:bodyPr/>
        <a:lstStyle/>
        <a:p>
          <a:endParaRPr lang="en-US"/>
        </a:p>
      </dgm:t>
    </dgm:pt>
    <dgm:pt modelId="{7B29FA22-22D5-497B-AC8C-0B12D67BA600}" type="pres">
      <dgm:prSet presAssocID="{1BCE2178-A8A6-4B70-8BDE-EC0B5D500C30}" presName="linear" presStyleCnt="0">
        <dgm:presLayoutVars>
          <dgm:animLvl val="lvl"/>
          <dgm:resizeHandles val="exact"/>
        </dgm:presLayoutVars>
      </dgm:prSet>
      <dgm:spPr/>
    </dgm:pt>
    <dgm:pt modelId="{B5E9CDFC-6D2C-4F2E-8278-D991E397005E}" type="pres">
      <dgm:prSet presAssocID="{DB3D6743-39A7-42DD-BD54-0161DE2AFA78}" presName="parentText" presStyleLbl="node1" presStyleIdx="0" presStyleCnt="4">
        <dgm:presLayoutVars>
          <dgm:chMax val="0"/>
          <dgm:bulletEnabled val="1"/>
        </dgm:presLayoutVars>
      </dgm:prSet>
      <dgm:spPr/>
    </dgm:pt>
    <dgm:pt modelId="{E6171164-851F-475A-A787-23CE5A684042}" type="pres">
      <dgm:prSet presAssocID="{E1F06BFB-ED91-43A4-B218-EA010F47F977}" presName="spacer" presStyleCnt="0"/>
      <dgm:spPr/>
    </dgm:pt>
    <dgm:pt modelId="{698037E0-92C8-4467-8249-ED594D0598BC}" type="pres">
      <dgm:prSet presAssocID="{8881468C-641B-4B53-B1F7-783CACBB3996}" presName="parentText" presStyleLbl="node1" presStyleIdx="1" presStyleCnt="4">
        <dgm:presLayoutVars>
          <dgm:chMax val="0"/>
          <dgm:bulletEnabled val="1"/>
        </dgm:presLayoutVars>
      </dgm:prSet>
      <dgm:spPr/>
    </dgm:pt>
    <dgm:pt modelId="{AD6F909B-F718-4881-9C29-D3AB94E182C1}" type="pres">
      <dgm:prSet presAssocID="{8881468C-641B-4B53-B1F7-783CACBB3996}" presName="childText" presStyleLbl="revTx" presStyleIdx="0" presStyleCnt="1">
        <dgm:presLayoutVars>
          <dgm:bulletEnabled val="1"/>
        </dgm:presLayoutVars>
      </dgm:prSet>
      <dgm:spPr/>
    </dgm:pt>
    <dgm:pt modelId="{3D01DE7C-ADD3-4B3A-BF2B-A52564811859}" type="pres">
      <dgm:prSet presAssocID="{8D096961-F1A2-494F-9EEE-71AC8961B979}" presName="parentText" presStyleLbl="node1" presStyleIdx="2" presStyleCnt="4">
        <dgm:presLayoutVars>
          <dgm:chMax val="0"/>
          <dgm:bulletEnabled val="1"/>
        </dgm:presLayoutVars>
      </dgm:prSet>
      <dgm:spPr/>
    </dgm:pt>
    <dgm:pt modelId="{0B087735-38ED-46C3-A5E6-E8E647F502AD}" type="pres">
      <dgm:prSet presAssocID="{79B2DBDA-FA27-455D-8A27-3DFB1DDB9FE8}" presName="spacer" presStyleCnt="0"/>
      <dgm:spPr/>
    </dgm:pt>
    <dgm:pt modelId="{5293A67B-FEE0-4333-BDEF-383458ECBE77}" type="pres">
      <dgm:prSet presAssocID="{08D3DDAC-4DB7-4A8E-9221-E03189A6195C}" presName="parentText" presStyleLbl="node1" presStyleIdx="3" presStyleCnt="4">
        <dgm:presLayoutVars>
          <dgm:chMax val="0"/>
          <dgm:bulletEnabled val="1"/>
        </dgm:presLayoutVars>
      </dgm:prSet>
      <dgm:spPr/>
    </dgm:pt>
  </dgm:ptLst>
  <dgm:cxnLst>
    <dgm:cxn modelId="{5CB1E20A-57C5-4E2A-ACC6-7F1A8846115F}" srcId="{1BCE2178-A8A6-4B70-8BDE-EC0B5D500C30}" destId="{08D3DDAC-4DB7-4A8E-9221-E03189A6195C}" srcOrd="3" destOrd="0" parTransId="{BA5F2F77-C153-46D2-A117-F0D143C735BC}" sibTransId="{30B1A90D-8D60-4C2A-B10C-6D1417C8A441}"/>
    <dgm:cxn modelId="{94810416-1DF8-4B70-A420-187D43278397}" type="presOf" srcId="{DB3D6743-39A7-42DD-BD54-0161DE2AFA78}" destId="{B5E9CDFC-6D2C-4F2E-8278-D991E397005E}" srcOrd="0" destOrd="0" presId="urn:microsoft.com/office/officeart/2005/8/layout/vList2"/>
    <dgm:cxn modelId="{D5020326-3F71-4790-BEC1-549C59E09130}" srcId="{1BCE2178-A8A6-4B70-8BDE-EC0B5D500C30}" destId="{8D096961-F1A2-494F-9EEE-71AC8961B979}" srcOrd="2" destOrd="0" parTransId="{8FD7D421-FC62-470D-A0B5-2319E585768A}" sibTransId="{79B2DBDA-FA27-455D-8A27-3DFB1DDB9FE8}"/>
    <dgm:cxn modelId="{B4A8F13A-0AE5-4DD8-8702-1A724AEAC8FD}" type="presOf" srcId="{1BCE2178-A8A6-4B70-8BDE-EC0B5D500C30}" destId="{7B29FA22-22D5-497B-AC8C-0B12D67BA600}" srcOrd="0" destOrd="0" presId="urn:microsoft.com/office/officeart/2005/8/layout/vList2"/>
    <dgm:cxn modelId="{20899472-5392-4508-99D7-BD979D0D7AD9}" type="presOf" srcId="{B998B42A-F2D9-43AD-A0BB-9863218E9F4B}" destId="{AD6F909B-F718-4881-9C29-D3AB94E182C1}" srcOrd="0" destOrd="0" presId="urn:microsoft.com/office/officeart/2005/8/layout/vList2"/>
    <dgm:cxn modelId="{91AA5356-BDDF-4145-9628-641BFA3BF671}" type="presOf" srcId="{08D3DDAC-4DB7-4A8E-9221-E03189A6195C}" destId="{5293A67B-FEE0-4333-BDEF-383458ECBE77}" srcOrd="0" destOrd="0" presId="urn:microsoft.com/office/officeart/2005/8/layout/vList2"/>
    <dgm:cxn modelId="{6A137259-ED9B-461C-9328-5FF209248C99}" type="presOf" srcId="{C01A3D2E-B184-4A47-AD38-B85AF59D7D4D}" destId="{AD6F909B-F718-4881-9C29-D3AB94E182C1}" srcOrd="0" destOrd="2" presId="urn:microsoft.com/office/officeart/2005/8/layout/vList2"/>
    <dgm:cxn modelId="{C1865A80-F396-4871-ACFA-FBAA325D7690}" type="presOf" srcId="{8881468C-641B-4B53-B1F7-783CACBB3996}" destId="{698037E0-92C8-4467-8249-ED594D0598BC}" srcOrd="0" destOrd="0" presId="urn:microsoft.com/office/officeart/2005/8/layout/vList2"/>
    <dgm:cxn modelId="{CF97878C-D510-4665-888D-42EBBE1758A0}" type="presOf" srcId="{8D096961-F1A2-494F-9EEE-71AC8961B979}" destId="{3D01DE7C-ADD3-4B3A-BF2B-A52564811859}" srcOrd="0" destOrd="0" presId="urn:microsoft.com/office/officeart/2005/8/layout/vList2"/>
    <dgm:cxn modelId="{6698FBA9-E649-4F15-B609-6DA15FB42FB5}" srcId="{8881468C-641B-4B53-B1F7-783CACBB3996}" destId="{2E5E05CF-8F53-4508-BAD4-F1438A7C6B05}" srcOrd="1" destOrd="0" parTransId="{F4E79DEE-F318-4599-94A5-E11601A762CC}" sibTransId="{3D222CEE-96C1-4427-BB5B-B227BFCF0E98}"/>
    <dgm:cxn modelId="{3F729EAE-B1E2-4744-B16C-4724DA255838}" srcId="{1BCE2178-A8A6-4B70-8BDE-EC0B5D500C30}" destId="{DB3D6743-39A7-42DD-BD54-0161DE2AFA78}" srcOrd="0" destOrd="0" parTransId="{D00BCBFC-5E1D-4BD8-B4A6-B7AD2612D924}" sibTransId="{E1F06BFB-ED91-43A4-B218-EA010F47F977}"/>
    <dgm:cxn modelId="{53F88EB9-6A30-4404-84F2-38C0C03A3C34}" type="presOf" srcId="{2E5E05CF-8F53-4508-BAD4-F1438A7C6B05}" destId="{AD6F909B-F718-4881-9C29-D3AB94E182C1}" srcOrd="0" destOrd="1" presId="urn:microsoft.com/office/officeart/2005/8/layout/vList2"/>
    <dgm:cxn modelId="{66DCFFC1-3E1E-4F26-9CBA-400979A64F11}" srcId="{8881468C-641B-4B53-B1F7-783CACBB3996}" destId="{C01A3D2E-B184-4A47-AD38-B85AF59D7D4D}" srcOrd="2" destOrd="0" parTransId="{E850B476-650A-4412-9640-4F93EC2F1136}" sibTransId="{B118E618-ACA0-49C7-BC56-BC04CF2216B9}"/>
    <dgm:cxn modelId="{A59BC1E8-DF27-4DCE-A45E-9DAF3D211788}" srcId="{1BCE2178-A8A6-4B70-8BDE-EC0B5D500C30}" destId="{8881468C-641B-4B53-B1F7-783CACBB3996}" srcOrd="1" destOrd="0" parTransId="{4D737774-C4CC-4CCA-8997-782BDCD208F0}" sibTransId="{B46893CB-C1F2-43A1-80AB-A07C63A888E4}"/>
    <dgm:cxn modelId="{DB35E5FD-C751-44AB-A259-62A40BC894B7}" srcId="{8881468C-641B-4B53-B1F7-783CACBB3996}" destId="{B998B42A-F2D9-43AD-A0BB-9863218E9F4B}" srcOrd="0" destOrd="0" parTransId="{17C0C8D5-ABE4-451E-B210-B9E4B828BAFB}" sibTransId="{0E958799-184C-4335-AA0A-44220D41E19C}"/>
    <dgm:cxn modelId="{A25FAD56-BECC-45B9-89B8-6AF230E0B535}" type="presParOf" srcId="{7B29FA22-22D5-497B-AC8C-0B12D67BA600}" destId="{B5E9CDFC-6D2C-4F2E-8278-D991E397005E}" srcOrd="0" destOrd="0" presId="urn:microsoft.com/office/officeart/2005/8/layout/vList2"/>
    <dgm:cxn modelId="{1FACA657-2687-4945-8B40-71C386001FFF}" type="presParOf" srcId="{7B29FA22-22D5-497B-AC8C-0B12D67BA600}" destId="{E6171164-851F-475A-A787-23CE5A684042}" srcOrd="1" destOrd="0" presId="urn:microsoft.com/office/officeart/2005/8/layout/vList2"/>
    <dgm:cxn modelId="{39CDECF8-F3EF-4DC1-8E5E-8829085CAD84}" type="presParOf" srcId="{7B29FA22-22D5-497B-AC8C-0B12D67BA600}" destId="{698037E0-92C8-4467-8249-ED594D0598BC}" srcOrd="2" destOrd="0" presId="urn:microsoft.com/office/officeart/2005/8/layout/vList2"/>
    <dgm:cxn modelId="{9AAF0572-3F85-40EF-AD66-3DB4C4A83D6E}" type="presParOf" srcId="{7B29FA22-22D5-497B-AC8C-0B12D67BA600}" destId="{AD6F909B-F718-4881-9C29-D3AB94E182C1}" srcOrd="3" destOrd="0" presId="urn:microsoft.com/office/officeart/2005/8/layout/vList2"/>
    <dgm:cxn modelId="{25A5E663-F6B2-460B-9255-79B09ABEF444}" type="presParOf" srcId="{7B29FA22-22D5-497B-AC8C-0B12D67BA600}" destId="{3D01DE7C-ADD3-4B3A-BF2B-A52564811859}" srcOrd="4" destOrd="0" presId="urn:microsoft.com/office/officeart/2005/8/layout/vList2"/>
    <dgm:cxn modelId="{0430BF8D-4A68-42C3-AB66-EB7496D4F696}" type="presParOf" srcId="{7B29FA22-22D5-497B-AC8C-0B12D67BA600}" destId="{0B087735-38ED-46C3-A5E6-E8E647F502AD}" srcOrd="5" destOrd="0" presId="urn:microsoft.com/office/officeart/2005/8/layout/vList2"/>
    <dgm:cxn modelId="{A5974C87-86F1-45DF-88EE-533E61AB17F4}" type="presParOf" srcId="{7B29FA22-22D5-497B-AC8C-0B12D67BA600}" destId="{5293A67B-FEE0-4333-BDEF-383458ECBE77}" srcOrd="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95DE4BB-6396-41BC-9F1F-1349D3F86D7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2A582F4-A27D-4A01-918C-8708AB3A80B7}">
      <dgm:prSet custT="1"/>
      <dgm:spPr/>
      <dgm:t>
        <a:bodyPr/>
        <a:lstStyle/>
        <a:p>
          <a:r>
            <a:rPr lang="en-US" sz="4700" dirty="0"/>
            <a:t>Overview—How Volunteers Can Help</a:t>
          </a:r>
        </a:p>
      </dgm:t>
    </dgm:pt>
    <dgm:pt modelId="{2E051AC6-EC80-4975-9E81-485D87F84DC6}" type="parTrans" cxnId="{EDBA3882-20CF-4AF3-8D3A-B39AA5309A70}">
      <dgm:prSet/>
      <dgm:spPr/>
      <dgm:t>
        <a:bodyPr/>
        <a:lstStyle/>
        <a:p>
          <a:endParaRPr lang="en-US"/>
        </a:p>
      </dgm:t>
    </dgm:pt>
    <dgm:pt modelId="{7432FF3F-ACAC-4F38-B355-6E1A8E24E20B}" type="sibTrans" cxnId="{EDBA3882-20CF-4AF3-8D3A-B39AA5309A70}">
      <dgm:prSet/>
      <dgm:spPr/>
      <dgm:t>
        <a:bodyPr/>
        <a:lstStyle/>
        <a:p>
          <a:endParaRPr lang="en-US"/>
        </a:p>
      </dgm:t>
    </dgm:pt>
    <dgm:pt modelId="{2A6095E3-6205-4C50-9AE9-E5F83F22EA48}">
      <dgm:prSet custT="1"/>
      <dgm:spPr/>
      <dgm:t>
        <a:bodyPr/>
        <a:lstStyle/>
        <a:p>
          <a:r>
            <a:rPr lang="en-US" sz="2800" dirty="0"/>
            <a:t>Can bring wide range of skills to your program</a:t>
          </a:r>
        </a:p>
      </dgm:t>
    </dgm:pt>
    <dgm:pt modelId="{8950B88D-669C-47AA-BAA3-1EB33AE9A5A2}" type="parTrans" cxnId="{AAF21477-5F3A-4C6A-BDFD-391131477D21}">
      <dgm:prSet/>
      <dgm:spPr/>
      <dgm:t>
        <a:bodyPr/>
        <a:lstStyle/>
        <a:p>
          <a:endParaRPr lang="en-US"/>
        </a:p>
      </dgm:t>
    </dgm:pt>
    <dgm:pt modelId="{4021D495-1678-473B-8C9F-61FC08B71D04}" type="sibTrans" cxnId="{AAF21477-5F3A-4C6A-BDFD-391131477D21}">
      <dgm:prSet/>
      <dgm:spPr/>
      <dgm:t>
        <a:bodyPr/>
        <a:lstStyle/>
        <a:p>
          <a:endParaRPr lang="en-US"/>
        </a:p>
      </dgm:t>
    </dgm:pt>
    <dgm:pt modelId="{3509728F-A804-4823-B713-F598B3F30189}">
      <dgm:prSet custT="1"/>
      <dgm:spPr/>
      <dgm:t>
        <a:bodyPr/>
        <a:lstStyle/>
        <a:p>
          <a:r>
            <a:rPr lang="en-US" sz="2800" dirty="0"/>
            <a:t>Assist with Medicare Plan Finder during Open Enrollment</a:t>
          </a:r>
        </a:p>
      </dgm:t>
    </dgm:pt>
    <dgm:pt modelId="{D0403917-22C7-4F0B-BA57-62CC3FC2F0AF}" type="parTrans" cxnId="{84F237C8-372D-4CCC-8476-5B83C6405B92}">
      <dgm:prSet/>
      <dgm:spPr/>
      <dgm:t>
        <a:bodyPr/>
        <a:lstStyle/>
        <a:p>
          <a:endParaRPr lang="en-US"/>
        </a:p>
      </dgm:t>
    </dgm:pt>
    <dgm:pt modelId="{C327F4C8-83C2-4E23-880C-66F95B99BB9A}" type="sibTrans" cxnId="{84F237C8-372D-4CCC-8476-5B83C6405B92}">
      <dgm:prSet/>
      <dgm:spPr/>
      <dgm:t>
        <a:bodyPr/>
        <a:lstStyle/>
        <a:p>
          <a:endParaRPr lang="en-US"/>
        </a:p>
      </dgm:t>
    </dgm:pt>
    <dgm:pt modelId="{3EECD87F-00A6-4D10-8E41-F9A7AF76A857}">
      <dgm:prSet custT="1"/>
      <dgm:spPr/>
      <dgm:t>
        <a:bodyPr/>
        <a:lstStyle/>
        <a:p>
          <a:r>
            <a:rPr lang="en-US" sz="2800" dirty="0"/>
            <a:t>Distribute materials to community partners</a:t>
          </a:r>
        </a:p>
      </dgm:t>
    </dgm:pt>
    <dgm:pt modelId="{BD870202-1E29-48BE-90F8-A039A615675E}" type="parTrans" cxnId="{74BEF0E3-ED7E-4589-8EBF-5D5EE4603BD6}">
      <dgm:prSet/>
      <dgm:spPr/>
      <dgm:t>
        <a:bodyPr/>
        <a:lstStyle/>
        <a:p>
          <a:endParaRPr lang="en-US"/>
        </a:p>
      </dgm:t>
    </dgm:pt>
    <dgm:pt modelId="{A893B718-7F72-41ED-B73A-7A0C5DAFE6C5}" type="sibTrans" cxnId="{74BEF0E3-ED7E-4589-8EBF-5D5EE4603BD6}">
      <dgm:prSet/>
      <dgm:spPr/>
      <dgm:t>
        <a:bodyPr/>
        <a:lstStyle/>
        <a:p>
          <a:endParaRPr lang="en-US"/>
        </a:p>
      </dgm:t>
    </dgm:pt>
    <dgm:pt modelId="{144A1E60-6C9B-4789-A45B-6A1E955B6356}">
      <dgm:prSet custT="1"/>
      <dgm:spPr/>
      <dgm:t>
        <a:bodyPr/>
        <a:lstStyle/>
        <a:p>
          <a:r>
            <a:rPr lang="en-US" sz="2800" dirty="0"/>
            <a:t>Provide Medicare Minutes presentations</a:t>
          </a:r>
        </a:p>
      </dgm:t>
    </dgm:pt>
    <dgm:pt modelId="{CB9DED02-0001-46C4-994C-CA2529EB3597}" type="parTrans" cxnId="{40A232C6-B691-4A10-8319-82B2FA4379E7}">
      <dgm:prSet/>
      <dgm:spPr/>
      <dgm:t>
        <a:bodyPr/>
        <a:lstStyle/>
        <a:p>
          <a:endParaRPr lang="en-US"/>
        </a:p>
      </dgm:t>
    </dgm:pt>
    <dgm:pt modelId="{E21C2D3D-6DEF-45B3-8EFD-0B5AA58C2FE6}" type="sibTrans" cxnId="{40A232C6-B691-4A10-8319-82B2FA4379E7}">
      <dgm:prSet/>
      <dgm:spPr/>
      <dgm:t>
        <a:bodyPr/>
        <a:lstStyle/>
        <a:p>
          <a:endParaRPr lang="en-US"/>
        </a:p>
      </dgm:t>
    </dgm:pt>
    <dgm:pt modelId="{3862103B-E1D7-4E47-841E-3DD83264A326}">
      <dgm:prSet custT="1"/>
      <dgm:spPr/>
      <dgm:t>
        <a:bodyPr/>
        <a:lstStyle/>
        <a:p>
          <a:r>
            <a:rPr lang="en-US" sz="2800" dirty="0"/>
            <a:t>Counsel new-to-Medicare beneficiaries</a:t>
          </a:r>
        </a:p>
      </dgm:t>
    </dgm:pt>
    <dgm:pt modelId="{E0203E60-DBAC-4F3F-82CD-1044083A9998}" type="parTrans" cxnId="{F2E8ED5C-C7F4-4929-A063-CD67855028FF}">
      <dgm:prSet/>
      <dgm:spPr/>
      <dgm:t>
        <a:bodyPr/>
        <a:lstStyle/>
        <a:p>
          <a:endParaRPr lang="en-US"/>
        </a:p>
      </dgm:t>
    </dgm:pt>
    <dgm:pt modelId="{65F1F0BB-6B23-48A6-A4C1-0DDD1228AA11}" type="sibTrans" cxnId="{F2E8ED5C-C7F4-4929-A063-CD67855028FF}">
      <dgm:prSet/>
      <dgm:spPr/>
      <dgm:t>
        <a:bodyPr/>
        <a:lstStyle/>
        <a:p>
          <a:endParaRPr lang="en-US"/>
        </a:p>
      </dgm:t>
    </dgm:pt>
    <dgm:pt modelId="{1E48FF66-4283-4ECB-A3FB-1715CB1A7DB5}">
      <dgm:prSet custT="1"/>
      <dgm:spPr/>
      <dgm:t>
        <a:bodyPr/>
        <a:lstStyle/>
        <a:p>
          <a:r>
            <a:rPr lang="en-US" sz="2800" dirty="0"/>
            <a:t>Provide administrative assistance such as material preparation and data entry</a:t>
          </a:r>
        </a:p>
      </dgm:t>
    </dgm:pt>
    <dgm:pt modelId="{13C11FE6-79FB-4A70-98C5-044AF0B28A81}" type="parTrans" cxnId="{D327F953-6270-4358-9603-39DD37F99D79}">
      <dgm:prSet/>
      <dgm:spPr/>
      <dgm:t>
        <a:bodyPr/>
        <a:lstStyle/>
        <a:p>
          <a:endParaRPr lang="en-US"/>
        </a:p>
      </dgm:t>
    </dgm:pt>
    <dgm:pt modelId="{19D7EF7E-18C0-4543-8058-AFFD0D59F8A3}" type="sibTrans" cxnId="{D327F953-6270-4358-9603-39DD37F99D79}">
      <dgm:prSet/>
      <dgm:spPr/>
      <dgm:t>
        <a:bodyPr/>
        <a:lstStyle/>
        <a:p>
          <a:endParaRPr lang="en-US"/>
        </a:p>
      </dgm:t>
    </dgm:pt>
    <dgm:pt modelId="{4C6002A8-E785-4A23-8467-171C25AB07B5}" type="pres">
      <dgm:prSet presAssocID="{C95DE4BB-6396-41BC-9F1F-1349D3F86D7E}" presName="linear" presStyleCnt="0">
        <dgm:presLayoutVars>
          <dgm:animLvl val="lvl"/>
          <dgm:resizeHandles val="exact"/>
        </dgm:presLayoutVars>
      </dgm:prSet>
      <dgm:spPr/>
    </dgm:pt>
    <dgm:pt modelId="{C805E3FE-F32D-4514-A1A9-31B5B12035E6}" type="pres">
      <dgm:prSet presAssocID="{F2A582F4-A27D-4A01-918C-8708AB3A80B7}" presName="parentText" presStyleLbl="node1" presStyleIdx="0" presStyleCnt="1" custScaleX="102164" custScaleY="266071" custLinFactNeighborX="-3136" custLinFactNeighborY="-24815">
        <dgm:presLayoutVars>
          <dgm:chMax val="0"/>
          <dgm:bulletEnabled val="1"/>
        </dgm:presLayoutVars>
      </dgm:prSet>
      <dgm:spPr/>
    </dgm:pt>
    <dgm:pt modelId="{4E924A4A-5FB9-4E21-A05A-411E864F317E}" type="pres">
      <dgm:prSet presAssocID="{F2A582F4-A27D-4A01-918C-8708AB3A80B7}" presName="childText" presStyleLbl="revTx" presStyleIdx="0" presStyleCnt="1" custScaleX="97022" custScaleY="118231" custLinFactNeighborX="-2792" custLinFactNeighborY="24771">
        <dgm:presLayoutVars>
          <dgm:bulletEnabled val="1"/>
        </dgm:presLayoutVars>
      </dgm:prSet>
      <dgm:spPr/>
    </dgm:pt>
  </dgm:ptLst>
  <dgm:cxnLst>
    <dgm:cxn modelId="{F2E8ED5C-C7F4-4929-A063-CD67855028FF}" srcId="{F2A582F4-A27D-4A01-918C-8708AB3A80B7}" destId="{3862103B-E1D7-4E47-841E-3DD83264A326}" srcOrd="5" destOrd="0" parTransId="{E0203E60-DBAC-4F3F-82CD-1044083A9998}" sibTransId="{65F1F0BB-6B23-48A6-A4C1-0DDD1228AA11}"/>
    <dgm:cxn modelId="{56FB2450-F714-495C-9382-06FF46A153EA}" type="presOf" srcId="{3509728F-A804-4823-B713-F598B3F30189}" destId="{4E924A4A-5FB9-4E21-A05A-411E864F317E}" srcOrd="0" destOrd="2" presId="urn:microsoft.com/office/officeart/2005/8/layout/vList2"/>
    <dgm:cxn modelId="{D327F953-6270-4358-9603-39DD37F99D79}" srcId="{F2A582F4-A27D-4A01-918C-8708AB3A80B7}" destId="{1E48FF66-4283-4ECB-A3FB-1715CB1A7DB5}" srcOrd="1" destOrd="0" parTransId="{13C11FE6-79FB-4A70-98C5-044AF0B28A81}" sibTransId="{19D7EF7E-18C0-4543-8058-AFFD0D59F8A3}"/>
    <dgm:cxn modelId="{AAF21477-5F3A-4C6A-BDFD-391131477D21}" srcId="{F2A582F4-A27D-4A01-918C-8708AB3A80B7}" destId="{2A6095E3-6205-4C50-9AE9-E5F83F22EA48}" srcOrd="0" destOrd="0" parTransId="{8950B88D-669C-47AA-BAA3-1EB33AE9A5A2}" sibTransId="{4021D495-1678-473B-8C9F-61FC08B71D04}"/>
    <dgm:cxn modelId="{0E47A379-5D6E-4A6F-A699-FFDEDE050D92}" type="presOf" srcId="{F2A582F4-A27D-4A01-918C-8708AB3A80B7}" destId="{C805E3FE-F32D-4514-A1A9-31B5B12035E6}" srcOrd="0" destOrd="0" presId="urn:microsoft.com/office/officeart/2005/8/layout/vList2"/>
    <dgm:cxn modelId="{EDBA3882-20CF-4AF3-8D3A-B39AA5309A70}" srcId="{C95DE4BB-6396-41BC-9F1F-1349D3F86D7E}" destId="{F2A582F4-A27D-4A01-918C-8708AB3A80B7}" srcOrd="0" destOrd="0" parTransId="{2E051AC6-EC80-4975-9E81-485D87F84DC6}" sibTransId="{7432FF3F-ACAC-4F38-B355-6E1A8E24E20B}"/>
    <dgm:cxn modelId="{D14F1193-CCCA-440E-9A08-B6F3401554DA}" type="presOf" srcId="{2A6095E3-6205-4C50-9AE9-E5F83F22EA48}" destId="{4E924A4A-5FB9-4E21-A05A-411E864F317E}" srcOrd="0" destOrd="0" presId="urn:microsoft.com/office/officeart/2005/8/layout/vList2"/>
    <dgm:cxn modelId="{FA05A893-294F-4D3B-A304-38CA652899AE}" type="presOf" srcId="{C95DE4BB-6396-41BC-9F1F-1349D3F86D7E}" destId="{4C6002A8-E785-4A23-8467-171C25AB07B5}" srcOrd="0" destOrd="0" presId="urn:microsoft.com/office/officeart/2005/8/layout/vList2"/>
    <dgm:cxn modelId="{3CBB71A4-9D43-4299-BACF-483F3A9BA9F0}" type="presOf" srcId="{144A1E60-6C9B-4789-A45B-6A1E955B6356}" destId="{4E924A4A-5FB9-4E21-A05A-411E864F317E}" srcOrd="0" destOrd="4" presId="urn:microsoft.com/office/officeart/2005/8/layout/vList2"/>
    <dgm:cxn modelId="{40A232C6-B691-4A10-8319-82B2FA4379E7}" srcId="{F2A582F4-A27D-4A01-918C-8708AB3A80B7}" destId="{144A1E60-6C9B-4789-A45B-6A1E955B6356}" srcOrd="4" destOrd="0" parTransId="{CB9DED02-0001-46C4-994C-CA2529EB3597}" sibTransId="{E21C2D3D-6DEF-45B3-8EFD-0B5AA58C2FE6}"/>
    <dgm:cxn modelId="{97057EC7-4872-467A-9C49-997DCBAC5C94}" type="presOf" srcId="{3862103B-E1D7-4E47-841E-3DD83264A326}" destId="{4E924A4A-5FB9-4E21-A05A-411E864F317E}" srcOrd="0" destOrd="5" presId="urn:microsoft.com/office/officeart/2005/8/layout/vList2"/>
    <dgm:cxn modelId="{84F237C8-372D-4CCC-8476-5B83C6405B92}" srcId="{F2A582F4-A27D-4A01-918C-8708AB3A80B7}" destId="{3509728F-A804-4823-B713-F598B3F30189}" srcOrd="2" destOrd="0" parTransId="{D0403917-22C7-4F0B-BA57-62CC3FC2F0AF}" sibTransId="{C327F4C8-83C2-4E23-880C-66F95B99BB9A}"/>
    <dgm:cxn modelId="{086B15DB-D7D8-4A6A-889D-D16A1EF49555}" type="presOf" srcId="{3EECD87F-00A6-4D10-8E41-F9A7AF76A857}" destId="{4E924A4A-5FB9-4E21-A05A-411E864F317E}" srcOrd="0" destOrd="3" presId="urn:microsoft.com/office/officeart/2005/8/layout/vList2"/>
    <dgm:cxn modelId="{7264A3DB-9956-4F79-88E9-F6BD06048BF6}" type="presOf" srcId="{1E48FF66-4283-4ECB-A3FB-1715CB1A7DB5}" destId="{4E924A4A-5FB9-4E21-A05A-411E864F317E}" srcOrd="0" destOrd="1" presId="urn:microsoft.com/office/officeart/2005/8/layout/vList2"/>
    <dgm:cxn modelId="{74BEF0E3-ED7E-4589-8EBF-5D5EE4603BD6}" srcId="{F2A582F4-A27D-4A01-918C-8708AB3A80B7}" destId="{3EECD87F-00A6-4D10-8E41-F9A7AF76A857}" srcOrd="3" destOrd="0" parTransId="{BD870202-1E29-48BE-90F8-A039A615675E}" sibTransId="{A893B718-7F72-41ED-B73A-7A0C5DAFE6C5}"/>
    <dgm:cxn modelId="{4AFCBE67-0CD8-4A17-840A-3AAEC0990764}" type="presParOf" srcId="{4C6002A8-E785-4A23-8467-171C25AB07B5}" destId="{C805E3FE-F32D-4514-A1A9-31B5B12035E6}" srcOrd="0" destOrd="0" presId="urn:microsoft.com/office/officeart/2005/8/layout/vList2"/>
    <dgm:cxn modelId="{028D2016-5F11-4C77-BB59-F820372F9F21}" type="presParOf" srcId="{4C6002A8-E785-4A23-8467-171C25AB07B5}" destId="{4E924A4A-5FB9-4E21-A05A-411E864F317E}"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95DE4BB-6396-41BC-9F1F-1349D3F86D7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2A582F4-A27D-4A01-918C-8708AB3A80B7}">
      <dgm:prSet custT="1"/>
      <dgm:spPr/>
      <dgm:t>
        <a:bodyPr/>
        <a:lstStyle/>
        <a:p>
          <a:r>
            <a:rPr lang="en-US" sz="4700" dirty="0"/>
            <a:t>Overview—Volunteer Resources </a:t>
          </a:r>
        </a:p>
      </dgm:t>
    </dgm:pt>
    <dgm:pt modelId="{2E051AC6-EC80-4975-9E81-485D87F84DC6}" type="parTrans" cxnId="{EDBA3882-20CF-4AF3-8D3A-B39AA5309A70}">
      <dgm:prSet/>
      <dgm:spPr/>
      <dgm:t>
        <a:bodyPr/>
        <a:lstStyle/>
        <a:p>
          <a:endParaRPr lang="en-US"/>
        </a:p>
      </dgm:t>
    </dgm:pt>
    <dgm:pt modelId="{7432FF3F-ACAC-4F38-B355-6E1A8E24E20B}" type="sibTrans" cxnId="{EDBA3882-20CF-4AF3-8D3A-B39AA5309A70}">
      <dgm:prSet/>
      <dgm:spPr/>
      <dgm:t>
        <a:bodyPr/>
        <a:lstStyle/>
        <a:p>
          <a:endParaRPr lang="en-US"/>
        </a:p>
      </dgm:t>
    </dgm:pt>
    <dgm:pt modelId="{4C6002A8-E785-4A23-8467-171C25AB07B5}" type="pres">
      <dgm:prSet presAssocID="{C95DE4BB-6396-41BC-9F1F-1349D3F86D7E}" presName="linear" presStyleCnt="0">
        <dgm:presLayoutVars>
          <dgm:animLvl val="lvl"/>
          <dgm:resizeHandles val="exact"/>
        </dgm:presLayoutVars>
      </dgm:prSet>
      <dgm:spPr/>
    </dgm:pt>
    <dgm:pt modelId="{C805E3FE-F32D-4514-A1A9-31B5B12035E6}" type="pres">
      <dgm:prSet presAssocID="{F2A582F4-A27D-4A01-918C-8708AB3A80B7}" presName="parentText" presStyleLbl="node1" presStyleIdx="0" presStyleCnt="1" custScaleX="100000" custScaleY="93482" custLinFactY="-25332" custLinFactNeighborX="2248" custLinFactNeighborY="-100000">
        <dgm:presLayoutVars>
          <dgm:chMax val="0"/>
          <dgm:bulletEnabled val="1"/>
        </dgm:presLayoutVars>
      </dgm:prSet>
      <dgm:spPr/>
    </dgm:pt>
  </dgm:ptLst>
  <dgm:cxnLst>
    <dgm:cxn modelId="{0E47A379-5D6E-4A6F-A699-FFDEDE050D92}" type="presOf" srcId="{F2A582F4-A27D-4A01-918C-8708AB3A80B7}" destId="{C805E3FE-F32D-4514-A1A9-31B5B12035E6}" srcOrd="0" destOrd="0" presId="urn:microsoft.com/office/officeart/2005/8/layout/vList2"/>
    <dgm:cxn modelId="{EDBA3882-20CF-4AF3-8D3A-B39AA5309A70}" srcId="{C95DE4BB-6396-41BC-9F1F-1349D3F86D7E}" destId="{F2A582F4-A27D-4A01-918C-8708AB3A80B7}" srcOrd="0" destOrd="0" parTransId="{2E051AC6-EC80-4975-9E81-485D87F84DC6}" sibTransId="{7432FF3F-ACAC-4F38-B355-6E1A8E24E20B}"/>
    <dgm:cxn modelId="{FA05A893-294F-4D3B-A304-38CA652899AE}" type="presOf" srcId="{C95DE4BB-6396-41BC-9F1F-1349D3F86D7E}" destId="{4C6002A8-E785-4A23-8467-171C25AB07B5}" srcOrd="0" destOrd="0" presId="urn:microsoft.com/office/officeart/2005/8/layout/vList2"/>
    <dgm:cxn modelId="{4AFCBE67-0CD8-4A17-840A-3AAEC0990764}" type="presParOf" srcId="{4C6002A8-E785-4A23-8467-171C25AB07B5}" destId="{C805E3FE-F32D-4514-A1A9-31B5B12035E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95DE4BB-6396-41BC-9F1F-1349D3F86D7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2A582F4-A27D-4A01-918C-8708AB3A80B7}">
      <dgm:prSet custT="1"/>
      <dgm:spPr/>
      <dgm:t>
        <a:bodyPr/>
        <a:lstStyle/>
        <a:p>
          <a:pPr algn="l"/>
          <a:r>
            <a:rPr lang="en-US" sz="4800" dirty="0"/>
            <a:t>Poll :  Volunteer Programs</a:t>
          </a:r>
        </a:p>
      </dgm:t>
    </dgm:pt>
    <dgm:pt modelId="{2E051AC6-EC80-4975-9E81-485D87F84DC6}" type="parTrans" cxnId="{EDBA3882-20CF-4AF3-8D3A-B39AA5309A70}">
      <dgm:prSet/>
      <dgm:spPr/>
      <dgm:t>
        <a:bodyPr/>
        <a:lstStyle/>
        <a:p>
          <a:endParaRPr lang="en-US"/>
        </a:p>
      </dgm:t>
    </dgm:pt>
    <dgm:pt modelId="{7432FF3F-ACAC-4F38-B355-6E1A8E24E20B}" type="sibTrans" cxnId="{EDBA3882-20CF-4AF3-8D3A-B39AA5309A70}">
      <dgm:prSet/>
      <dgm:spPr/>
      <dgm:t>
        <a:bodyPr/>
        <a:lstStyle/>
        <a:p>
          <a:endParaRPr lang="en-US"/>
        </a:p>
      </dgm:t>
    </dgm:pt>
    <dgm:pt modelId="{4C6002A8-E785-4A23-8467-171C25AB07B5}" type="pres">
      <dgm:prSet presAssocID="{C95DE4BB-6396-41BC-9F1F-1349D3F86D7E}" presName="linear" presStyleCnt="0">
        <dgm:presLayoutVars>
          <dgm:animLvl val="lvl"/>
          <dgm:resizeHandles val="exact"/>
        </dgm:presLayoutVars>
      </dgm:prSet>
      <dgm:spPr/>
    </dgm:pt>
    <dgm:pt modelId="{C805E3FE-F32D-4514-A1A9-31B5B12035E6}" type="pres">
      <dgm:prSet presAssocID="{F2A582F4-A27D-4A01-918C-8708AB3A80B7}" presName="parentText" presStyleLbl="node1" presStyleIdx="0" presStyleCnt="1" custScaleX="88999" custScaleY="93482" custLinFactY="-28062" custLinFactNeighborX="-332" custLinFactNeighborY="-100000">
        <dgm:presLayoutVars>
          <dgm:chMax val="0"/>
          <dgm:bulletEnabled val="1"/>
        </dgm:presLayoutVars>
      </dgm:prSet>
      <dgm:spPr/>
    </dgm:pt>
  </dgm:ptLst>
  <dgm:cxnLst>
    <dgm:cxn modelId="{0E47A379-5D6E-4A6F-A699-FFDEDE050D92}" type="presOf" srcId="{F2A582F4-A27D-4A01-918C-8708AB3A80B7}" destId="{C805E3FE-F32D-4514-A1A9-31B5B12035E6}" srcOrd="0" destOrd="0" presId="urn:microsoft.com/office/officeart/2005/8/layout/vList2"/>
    <dgm:cxn modelId="{EDBA3882-20CF-4AF3-8D3A-B39AA5309A70}" srcId="{C95DE4BB-6396-41BC-9F1F-1349D3F86D7E}" destId="{F2A582F4-A27D-4A01-918C-8708AB3A80B7}" srcOrd="0" destOrd="0" parTransId="{2E051AC6-EC80-4975-9E81-485D87F84DC6}" sibTransId="{7432FF3F-ACAC-4F38-B355-6E1A8E24E20B}"/>
    <dgm:cxn modelId="{FA05A893-294F-4D3B-A304-38CA652899AE}" type="presOf" srcId="{C95DE4BB-6396-41BC-9F1F-1349D3F86D7E}" destId="{4C6002A8-E785-4A23-8467-171C25AB07B5}" srcOrd="0" destOrd="0" presId="urn:microsoft.com/office/officeart/2005/8/layout/vList2"/>
    <dgm:cxn modelId="{4AFCBE67-0CD8-4A17-840A-3AAEC0990764}" type="presParOf" srcId="{4C6002A8-E785-4A23-8467-171C25AB07B5}" destId="{C805E3FE-F32D-4514-A1A9-31B5B12035E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E9CDFC-6D2C-4F2E-8278-D991E397005E}">
      <dsp:nvSpPr>
        <dsp:cNvPr id="0" name=""/>
        <dsp:cNvSpPr/>
      </dsp:nvSpPr>
      <dsp:spPr>
        <a:xfrm>
          <a:off x="0" y="214837"/>
          <a:ext cx="8966520" cy="580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Overview</a:t>
          </a:r>
        </a:p>
      </dsp:txBody>
      <dsp:txXfrm>
        <a:off x="28329" y="243166"/>
        <a:ext cx="8909862" cy="523662"/>
      </dsp:txXfrm>
    </dsp:sp>
    <dsp:sp modelId="{698037E0-92C8-4467-8249-ED594D0598BC}">
      <dsp:nvSpPr>
        <dsp:cNvPr id="0" name=""/>
        <dsp:cNvSpPr/>
      </dsp:nvSpPr>
      <dsp:spPr>
        <a:xfrm>
          <a:off x="0" y="884438"/>
          <a:ext cx="8966520" cy="580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Panel Presentation</a:t>
          </a:r>
        </a:p>
      </dsp:txBody>
      <dsp:txXfrm>
        <a:off x="28329" y="912767"/>
        <a:ext cx="8909862" cy="523662"/>
      </dsp:txXfrm>
    </dsp:sp>
    <dsp:sp modelId="{AD6F909B-F718-4881-9C29-D3AB94E182C1}">
      <dsp:nvSpPr>
        <dsp:cNvPr id="0" name=""/>
        <dsp:cNvSpPr/>
      </dsp:nvSpPr>
      <dsp:spPr>
        <a:xfrm>
          <a:off x="0" y="1464758"/>
          <a:ext cx="8966520" cy="12513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4687"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en-US" sz="2400" i="1" kern="1200" dirty="0"/>
            <a:t>Nina Yang, Milwaukee County Dept. of Health and Human Services</a:t>
          </a:r>
          <a:endParaRPr lang="en-US" sz="2400" kern="1200" dirty="0"/>
        </a:p>
        <a:p>
          <a:pPr marL="228600" lvl="1" indent="-228600" algn="l" defTabSz="1066800">
            <a:lnSpc>
              <a:spcPct val="90000"/>
            </a:lnSpc>
            <a:spcBef>
              <a:spcPct val="0"/>
            </a:spcBef>
            <a:spcAft>
              <a:spcPct val="20000"/>
            </a:spcAft>
            <a:buChar char="•"/>
          </a:pPr>
          <a:r>
            <a:rPr lang="en-US" sz="2400" i="1" kern="1200" dirty="0"/>
            <a:t>Tina Brunner, ADRC of Brown County</a:t>
          </a:r>
          <a:endParaRPr lang="en-US" sz="2400" kern="1200" dirty="0"/>
        </a:p>
        <a:p>
          <a:pPr marL="228600" lvl="1" indent="-228600" algn="l" defTabSz="1066800">
            <a:lnSpc>
              <a:spcPct val="90000"/>
            </a:lnSpc>
            <a:spcBef>
              <a:spcPct val="0"/>
            </a:spcBef>
            <a:spcAft>
              <a:spcPct val="20000"/>
            </a:spcAft>
            <a:buChar char="•"/>
          </a:pPr>
          <a:r>
            <a:rPr lang="en-US" sz="2400" i="1" kern="1200" dirty="0"/>
            <a:t>Linda </a:t>
          </a:r>
          <a:r>
            <a:rPr lang="en-US" sz="2400" i="1" kern="1200" dirty="0" err="1"/>
            <a:t>Darmody</a:t>
          </a:r>
          <a:r>
            <a:rPr lang="en-US" sz="2400" i="1" kern="1200" dirty="0"/>
            <a:t>, ADRC of Brown County &amp; ADRC of Door County</a:t>
          </a:r>
          <a:endParaRPr lang="en-US" sz="2400" kern="1200" dirty="0"/>
        </a:p>
      </dsp:txBody>
      <dsp:txXfrm>
        <a:off x="0" y="1464758"/>
        <a:ext cx="8966520" cy="1251315"/>
      </dsp:txXfrm>
    </dsp:sp>
    <dsp:sp modelId="{3D01DE7C-ADD3-4B3A-BF2B-A52564811859}">
      <dsp:nvSpPr>
        <dsp:cNvPr id="0" name=""/>
        <dsp:cNvSpPr/>
      </dsp:nvSpPr>
      <dsp:spPr>
        <a:xfrm>
          <a:off x="0" y="2716072"/>
          <a:ext cx="8966520" cy="580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Steps to Onboarding Volunteers</a:t>
          </a:r>
        </a:p>
      </dsp:txBody>
      <dsp:txXfrm>
        <a:off x="28329" y="2744401"/>
        <a:ext cx="8909862" cy="523662"/>
      </dsp:txXfrm>
    </dsp:sp>
    <dsp:sp modelId="{5293A67B-FEE0-4333-BDEF-383458ECBE77}">
      <dsp:nvSpPr>
        <dsp:cNvPr id="0" name=""/>
        <dsp:cNvSpPr/>
      </dsp:nvSpPr>
      <dsp:spPr>
        <a:xfrm>
          <a:off x="0" y="3385673"/>
          <a:ext cx="8966520" cy="580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Questions</a:t>
          </a:r>
        </a:p>
      </dsp:txBody>
      <dsp:txXfrm>
        <a:off x="28329" y="3414002"/>
        <a:ext cx="8909862" cy="5236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05E3FE-F32D-4514-A1A9-31B5B12035E6}">
      <dsp:nvSpPr>
        <dsp:cNvPr id="0" name=""/>
        <dsp:cNvSpPr/>
      </dsp:nvSpPr>
      <dsp:spPr>
        <a:xfrm>
          <a:off x="0" y="0"/>
          <a:ext cx="9941105" cy="1273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l" defTabSz="2089150">
            <a:lnSpc>
              <a:spcPct val="90000"/>
            </a:lnSpc>
            <a:spcBef>
              <a:spcPct val="0"/>
            </a:spcBef>
            <a:spcAft>
              <a:spcPct val="35000"/>
            </a:spcAft>
            <a:buNone/>
          </a:pPr>
          <a:r>
            <a:rPr lang="en-US" sz="4700" kern="1200" dirty="0"/>
            <a:t>Overview—How Volunteers Can Help</a:t>
          </a:r>
        </a:p>
      </dsp:txBody>
      <dsp:txXfrm>
        <a:off x="62184" y="62184"/>
        <a:ext cx="9816737" cy="1149482"/>
      </dsp:txXfrm>
    </dsp:sp>
    <dsp:sp modelId="{4E924A4A-5FB9-4E21-A05A-411E864F317E}">
      <dsp:nvSpPr>
        <dsp:cNvPr id="0" name=""/>
        <dsp:cNvSpPr/>
      </dsp:nvSpPr>
      <dsp:spPr>
        <a:xfrm>
          <a:off x="22347" y="1575973"/>
          <a:ext cx="9357829" cy="39081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6231" tIns="35560" rIns="199136" bIns="35560" numCol="1" spcCol="1270" anchor="t" anchorCtr="0">
          <a:noAutofit/>
        </a:bodyPr>
        <a:lstStyle/>
        <a:p>
          <a:pPr marL="285750" lvl="1" indent="-285750" algn="l" defTabSz="1244600">
            <a:lnSpc>
              <a:spcPct val="90000"/>
            </a:lnSpc>
            <a:spcBef>
              <a:spcPct val="0"/>
            </a:spcBef>
            <a:spcAft>
              <a:spcPct val="20000"/>
            </a:spcAft>
            <a:buChar char="•"/>
          </a:pPr>
          <a:r>
            <a:rPr lang="en-US" sz="2800" kern="1200" dirty="0"/>
            <a:t>Can bring wide range of skills to your program</a:t>
          </a:r>
        </a:p>
        <a:p>
          <a:pPr marL="285750" lvl="1" indent="-285750" algn="l" defTabSz="1244600">
            <a:lnSpc>
              <a:spcPct val="90000"/>
            </a:lnSpc>
            <a:spcBef>
              <a:spcPct val="0"/>
            </a:spcBef>
            <a:spcAft>
              <a:spcPct val="20000"/>
            </a:spcAft>
            <a:buChar char="•"/>
          </a:pPr>
          <a:r>
            <a:rPr lang="en-US" sz="2800" kern="1200" dirty="0"/>
            <a:t>Provide administrative assistance such as material preparation and data entry</a:t>
          </a:r>
        </a:p>
        <a:p>
          <a:pPr marL="285750" lvl="1" indent="-285750" algn="l" defTabSz="1244600">
            <a:lnSpc>
              <a:spcPct val="90000"/>
            </a:lnSpc>
            <a:spcBef>
              <a:spcPct val="0"/>
            </a:spcBef>
            <a:spcAft>
              <a:spcPct val="20000"/>
            </a:spcAft>
            <a:buChar char="•"/>
          </a:pPr>
          <a:r>
            <a:rPr lang="en-US" sz="2800" kern="1200" dirty="0"/>
            <a:t>Assist with Medicare Plan Finder during Open Enrollment</a:t>
          </a:r>
        </a:p>
        <a:p>
          <a:pPr marL="285750" lvl="1" indent="-285750" algn="l" defTabSz="1244600">
            <a:lnSpc>
              <a:spcPct val="90000"/>
            </a:lnSpc>
            <a:spcBef>
              <a:spcPct val="0"/>
            </a:spcBef>
            <a:spcAft>
              <a:spcPct val="20000"/>
            </a:spcAft>
            <a:buChar char="•"/>
          </a:pPr>
          <a:r>
            <a:rPr lang="en-US" sz="2800" kern="1200" dirty="0"/>
            <a:t>Distribute materials to community partners</a:t>
          </a:r>
        </a:p>
        <a:p>
          <a:pPr marL="285750" lvl="1" indent="-285750" algn="l" defTabSz="1244600">
            <a:lnSpc>
              <a:spcPct val="90000"/>
            </a:lnSpc>
            <a:spcBef>
              <a:spcPct val="0"/>
            </a:spcBef>
            <a:spcAft>
              <a:spcPct val="20000"/>
            </a:spcAft>
            <a:buChar char="•"/>
          </a:pPr>
          <a:r>
            <a:rPr lang="en-US" sz="2800" kern="1200" dirty="0"/>
            <a:t>Provide Medicare Minutes presentations</a:t>
          </a:r>
        </a:p>
        <a:p>
          <a:pPr marL="285750" lvl="1" indent="-285750" algn="l" defTabSz="1244600">
            <a:lnSpc>
              <a:spcPct val="90000"/>
            </a:lnSpc>
            <a:spcBef>
              <a:spcPct val="0"/>
            </a:spcBef>
            <a:spcAft>
              <a:spcPct val="20000"/>
            </a:spcAft>
            <a:buChar char="•"/>
          </a:pPr>
          <a:r>
            <a:rPr lang="en-US" sz="2800" kern="1200" dirty="0"/>
            <a:t>Counsel new-to-Medicare beneficiaries</a:t>
          </a:r>
        </a:p>
      </dsp:txBody>
      <dsp:txXfrm>
        <a:off x="22347" y="1575973"/>
        <a:ext cx="9357829" cy="39081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05E3FE-F32D-4514-A1A9-31B5B12035E6}">
      <dsp:nvSpPr>
        <dsp:cNvPr id="0" name=""/>
        <dsp:cNvSpPr/>
      </dsp:nvSpPr>
      <dsp:spPr>
        <a:xfrm>
          <a:off x="0" y="81884"/>
          <a:ext cx="9941105" cy="113748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l" defTabSz="2089150">
            <a:lnSpc>
              <a:spcPct val="90000"/>
            </a:lnSpc>
            <a:spcBef>
              <a:spcPct val="0"/>
            </a:spcBef>
            <a:spcAft>
              <a:spcPct val="35000"/>
            </a:spcAft>
            <a:buNone/>
          </a:pPr>
          <a:r>
            <a:rPr lang="en-US" sz="4700" kern="1200" dirty="0"/>
            <a:t>Overview—Volunteer Resources </a:t>
          </a:r>
        </a:p>
      </dsp:txBody>
      <dsp:txXfrm>
        <a:off x="55528" y="137412"/>
        <a:ext cx="9830049" cy="10264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05E3FE-F32D-4514-A1A9-31B5B12035E6}">
      <dsp:nvSpPr>
        <dsp:cNvPr id="0" name=""/>
        <dsp:cNvSpPr/>
      </dsp:nvSpPr>
      <dsp:spPr>
        <a:xfrm>
          <a:off x="513806" y="0"/>
          <a:ext cx="8847484" cy="11730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l" defTabSz="2133600">
            <a:lnSpc>
              <a:spcPct val="90000"/>
            </a:lnSpc>
            <a:spcBef>
              <a:spcPct val="0"/>
            </a:spcBef>
            <a:spcAft>
              <a:spcPct val="35000"/>
            </a:spcAft>
            <a:buNone/>
          </a:pPr>
          <a:r>
            <a:rPr lang="en-US" sz="4800" kern="1200" dirty="0"/>
            <a:t>Poll :  Volunteer Programs</a:t>
          </a:r>
        </a:p>
      </dsp:txBody>
      <dsp:txXfrm>
        <a:off x="571069" y="57263"/>
        <a:ext cx="8732958" cy="105850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6116"/>
          </a:xfrm>
          <a:prstGeom prst="rect">
            <a:avLst/>
          </a:prstGeom>
        </p:spPr>
        <p:txBody>
          <a:bodyPr vert="horz" lIns="93104" tIns="46552" rIns="93104" bIns="46552" rtlCol="0"/>
          <a:lstStyle>
            <a:lvl1pPr algn="l">
              <a:defRPr sz="1200"/>
            </a:lvl1pPr>
          </a:lstStyle>
          <a:p>
            <a:endParaRPr lang="en-US"/>
          </a:p>
        </p:txBody>
      </p:sp>
      <p:sp>
        <p:nvSpPr>
          <p:cNvPr id="3" name="Date Placeholder 2"/>
          <p:cNvSpPr>
            <a:spLocks noGrp="1"/>
          </p:cNvSpPr>
          <p:nvPr>
            <p:ph type="dt" idx="1"/>
          </p:nvPr>
        </p:nvSpPr>
        <p:spPr>
          <a:xfrm>
            <a:off x="3967341" y="0"/>
            <a:ext cx="3035088" cy="466116"/>
          </a:xfrm>
          <a:prstGeom prst="rect">
            <a:avLst/>
          </a:prstGeom>
        </p:spPr>
        <p:txBody>
          <a:bodyPr vert="horz" lIns="93104" tIns="46552" rIns="93104" bIns="46552" rtlCol="0"/>
          <a:lstStyle>
            <a:lvl1pPr algn="r">
              <a:defRPr sz="1200"/>
            </a:lvl1pPr>
          </a:lstStyle>
          <a:p>
            <a:fld id="{D6BC7B1A-8BF3-4678-AF60-CBB0239DAC00}" type="datetimeFigureOut">
              <a:rPr lang="en-US" smtClean="0"/>
              <a:t>5/2/2022</a:t>
            </a:fld>
            <a:endParaRPr lang="en-US"/>
          </a:p>
        </p:txBody>
      </p:sp>
      <p:sp>
        <p:nvSpPr>
          <p:cNvPr id="4" name="Slide Image Placeholder 3"/>
          <p:cNvSpPr>
            <a:spLocks noGrp="1" noRot="1" noChangeAspect="1"/>
          </p:cNvSpPr>
          <p:nvPr>
            <p:ph type="sldImg" idx="2"/>
          </p:nvPr>
        </p:nvSpPr>
        <p:spPr>
          <a:xfrm>
            <a:off x="714375" y="1160463"/>
            <a:ext cx="5575300" cy="3136900"/>
          </a:xfrm>
          <a:prstGeom prst="rect">
            <a:avLst/>
          </a:prstGeom>
          <a:noFill/>
          <a:ln w="12700">
            <a:solidFill>
              <a:prstClr val="black"/>
            </a:solidFill>
          </a:ln>
        </p:spPr>
        <p:txBody>
          <a:bodyPr vert="horz" lIns="93104" tIns="46552" rIns="93104" bIns="46552" rtlCol="0" anchor="ctr"/>
          <a:lstStyle/>
          <a:p>
            <a:endParaRPr lang="en-US"/>
          </a:p>
        </p:txBody>
      </p:sp>
      <p:sp>
        <p:nvSpPr>
          <p:cNvPr id="5" name="Notes Placeholder 4"/>
          <p:cNvSpPr>
            <a:spLocks noGrp="1"/>
          </p:cNvSpPr>
          <p:nvPr>
            <p:ph type="body" sz="quarter" idx="3"/>
          </p:nvPr>
        </p:nvSpPr>
        <p:spPr>
          <a:xfrm>
            <a:off x="700405" y="4470837"/>
            <a:ext cx="5603240" cy="3657957"/>
          </a:xfrm>
          <a:prstGeom prst="rect">
            <a:avLst/>
          </a:prstGeom>
        </p:spPr>
        <p:txBody>
          <a:bodyPr vert="horz" lIns="93104" tIns="46552" rIns="93104" bIns="4655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3936"/>
            <a:ext cx="3035088" cy="466115"/>
          </a:xfrm>
          <a:prstGeom prst="rect">
            <a:avLst/>
          </a:prstGeom>
        </p:spPr>
        <p:txBody>
          <a:bodyPr vert="horz" lIns="93104" tIns="46552" rIns="93104" bIns="46552" rtlCol="0" anchor="b"/>
          <a:lstStyle>
            <a:lvl1pPr algn="l">
              <a:defRPr sz="1200"/>
            </a:lvl1pPr>
          </a:lstStyle>
          <a:p>
            <a:endParaRPr lang="en-US"/>
          </a:p>
        </p:txBody>
      </p:sp>
      <p:sp>
        <p:nvSpPr>
          <p:cNvPr id="7" name="Slide Number Placeholder 6"/>
          <p:cNvSpPr>
            <a:spLocks noGrp="1"/>
          </p:cNvSpPr>
          <p:nvPr>
            <p:ph type="sldNum" sz="quarter" idx="5"/>
          </p:nvPr>
        </p:nvSpPr>
        <p:spPr>
          <a:xfrm>
            <a:off x="3967341" y="8823936"/>
            <a:ext cx="3035088" cy="466115"/>
          </a:xfrm>
          <a:prstGeom prst="rect">
            <a:avLst/>
          </a:prstGeom>
        </p:spPr>
        <p:txBody>
          <a:bodyPr vert="horz" lIns="93104" tIns="46552" rIns="93104" bIns="46552" rtlCol="0" anchor="b"/>
          <a:lstStyle>
            <a:lvl1pPr algn="r">
              <a:defRPr sz="1200"/>
            </a:lvl1pPr>
          </a:lstStyle>
          <a:p>
            <a:fld id="{E0CC2B94-9767-4605-8F15-6795D9285A1B}" type="slidenum">
              <a:rPr lang="en-US" smtClean="0"/>
              <a:t>‹#›</a:t>
            </a:fld>
            <a:endParaRPr lang="en-US"/>
          </a:p>
        </p:txBody>
      </p:sp>
    </p:spTree>
    <p:extLst>
      <p:ext uri="{BB962C8B-B14F-4D97-AF65-F5344CB8AC3E}">
        <p14:creationId xmlns:p14="http://schemas.microsoft.com/office/powerpoint/2010/main" val="26355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042">
              <a:defRPr/>
            </a:pPr>
            <a:r>
              <a:rPr lang="en-US" dirty="0"/>
              <a:t>A solid volunteer program can help you reach more people, but for many agencies, starting a volunteer program is a daunting challenge. And with good reason, since it does take some effort to not only start a program, but to keep it going. BUT—the potential benefits are tremendous. Benefits to people in your community and benefits to your agency. So today, we want to give you some information and resources, as well as encouragement to help with an existing program or for starting a volunteer program.  </a:t>
            </a:r>
          </a:p>
          <a:p>
            <a:endParaRPr lang="en-US" dirty="0"/>
          </a:p>
        </p:txBody>
      </p:sp>
      <p:sp>
        <p:nvSpPr>
          <p:cNvPr id="4" name="Slide Number Placeholder 3"/>
          <p:cNvSpPr>
            <a:spLocks noGrp="1"/>
          </p:cNvSpPr>
          <p:nvPr>
            <p:ph type="sldNum" sz="quarter" idx="5"/>
          </p:nvPr>
        </p:nvSpPr>
        <p:spPr/>
        <p:txBody>
          <a:bodyPr/>
          <a:lstStyle/>
          <a:p>
            <a:fld id="{E0CC2B94-9767-4605-8F15-6795D9285A1B}" type="slidenum">
              <a:rPr lang="en-US" smtClean="0"/>
              <a:t>1</a:t>
            </a:fld>
            <a:endParaRPr lang="en-US"/>
          </a:p>
        </p:txBody>
      </p:sp>
    </p:spTree>
    <p:extLst>
      <p:ext uri="{BB962C8B-B14F-4D97-AF65-F5344CB8AC3E}">
        <p14:creationId xmlns:p14="http://schemas.microsoft.com/office/powerpoint/2010/main" val="2388622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up, we have Tina Brunner from the ADRC in Brown County who will be sharing some of the experiences with a volunteer program that has been in place for many years.</a:t>
            </a:r>
          </a:p>
        </p:txBody>
      </p:sp>
      <p:sp>
        <p:nvSpPr>
          <p:cNvPr id="4" name="Slide Number Placeholder 3"/>
          <p:cNvSpPr>
            <a:spLocks noGrp="1"/>
          </p:cNvSpPr>
          <p:nvPr>
            <p:ph type="sldNum" sz="quarter" idx="5"/>
          </p:nvPr>
        </p:nvSpPr>
        <p:spPr/>
        <p:txBody>
          <a:bodyPr/>
          <a:lstStyle/>
          <a:p>
            <a:fld id="{E0CC2B94-9767-4605-8F15-6795D9285A1B}" type="slidenum">
              <a:rPr lang="en-US" smtClean="0"/>
              <a:t>10</a:t>
            </a:fld>
            <a:endParaRPr lang="en-US"/>
          </a:p>
        </p:txBody>
      </p:sp>
    </p:spTree>
    <p:extLst>
      <p:ext uri="{BB962C8B-B14F-4D97-AF65-F5344CB8AC3E}">
        <p14:creationId xmlns:p14="http://schemas.microsoft.com/office/powerpoint/2010/main" val="41105503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042">
              <a:defRPr/>
            </a:pPr>
            <a:r>
              <a:rPr lang="en-US" sz="1400" i="1" dirty="0">
                <a:latin typeface="Calibri" panose="020F0502020204030204" pitchFamily="34" charset="0"/>
                <a:ea typeface="Calibri" panose="020F0502020204030204" pitchFamily="34" charset="0"/>
                <a:cs typeface="Times New Roman" panose="02020603050405020304" pitchFamily="18" charset="0"/>
              </a:rPr>
              <a:t>We had our first Medicare Volunteer orientation meeting in August, 2013.  We originally had 12 volunteers. Currently, we have 9 volunteers.</a:t>
            </a:r>
          </a:p>
          <a:p>
            <a:pPr defTabSz="931042">
              <a:defRPr/>
            </a:pPr>
            <a:r>
              <a:rPr lang="en-US" i="1" dirty="0">
                <a:latin typeface="Calibri" panose="020F0502020204030204" pitchFamily="34" charset="0"/>
                <a:ea typeface="Calibri" panose="020F0502020204030204" pitchFamily="34" charset="0"/>
                <a:cs typeface="Times New Roman" panose="02020603050405020304" pitchFamily="18" charset="0"/>
              </a:rPr>
              <a:t>Volunteer activities have evolved over the years.  Sometimes based on their preferences.  All volunteers do education and outreach events. (Medicare workshops, Medicare Minutes (MM), OEP events – this year we will return to having certified SHIP Volunteers provide counsel of Medicare plan options. </a:t>
            </a:r>
          </a:p>
          <a:p>
            <a:pPr defTabSz="931042">
              <a:defRPr/>
            </a:pPr>
            <a:endParaRPr lang="en-US" i="1" dirty="0">
              <a:latin typeface="Calibri" panose="020F0502020204030204" pitchFamily="34" charset="0"/>
              <a:ea typeface="Calibri" panose="020F0502020204030204" pitchFamily="34" charset="0"/>
              <a:cs typeface="Times New Roman" panose="02020603050405020304" pitchFamily="18" charset="0"/>
            </a:endParaRPr>
          </a:p>
          <a:p>
            <a:pPr defTabSz="931042">
              <a:defRPr/>
            </a:pPr>
            <a:r>
              <a:rPr lang="en-US" i="1" dirty="0">
                <a:latin typeface="Calibri" panose="020F0502020204030204" pitchFamily="34" charset="0"/>
                <a:ea typeface="Calibri" panose="020F0502020204030204" pitchFamily="34" charset="0"/>
                <a:cs typeface="Times New Roman" panose="02020603050405020304" pitchFamily="18" charset="0"/>
              </a:rPr>
              <a:t>Tara Palmbach, Benefit Administrative Assistant, and I provide training, support and event coordination.  We do monthly meetings (30-45 minutes) to review updates and the MM for the month.  Tara and I average 15-20 </a:t>
            </a:r>
            <a:r>
              <a:rPr lang="en-US" i="1" dirty="0" err="1">
                <a:latin typeface="Calibri" panose="020F0502020204030204" pitchFamily="34" charset="0"/>
                <a:ea typeface="Calibri" panose="020F0502020204030204" pitchFamily="34" charset="0"/>
                <a:cs typeface="Times New Roman" panose="02020603050405020304" pitchFamily="18" charset="0"/>
              </a:rPr>
              <a:t>hrs</a:t>
            </a:r>
            <a:r>
              <a:rPr lang="en-US" i="1" dirty="0">
                <a:latin typeface="Calibri" panose="020F0502020204030204" pitchFamily="34" charset="0"/>
                <a:ea typeface="Calibri" panose="020F0502020204030204" pitchFamily="34" charset="0"/>
                <a:cs typeface="Times New Roman" panose="02020603050405020304" pitchFamily="18" charset="0"/>
              </a:rPr>
              <a:t>/month each. </a:t>
            </a:r>
            <a:endParaRPr lang="en-US" dirty="0">
              <a:latin typeface="Calibri" panose="020F0502020204030204" pitchFamily="34" charset="0"/>
              <a:ea typeface="Calibri" panose="020F0502020204030204" pitchFamily="34" charset="0"/>
              <a:cs typeface="Times New Roman" panose="02020603050405020304" pitchFamily="18" charset="0"/>
            </a:endParaRPr>
          </a:p>
          <a:p>
            <a:pPr defTabSz="931042">
              <a:defRPr/>
            </a:pPr>
            <a:endParaRPr lang="en-US" i="1"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0CC2B94-9767-4605-8F15-6795D9285A1B}" type="slidenum">
              <a:rPr lang="en-US" smtClean="0"/>
              <a:t>11</a:t>
            </a:fld>
            <a:endParaRPr lang="en-US"/>
          </a:p>
        </p:txBody>
      </p:sp>
    </p:spTree>
    <p:extLst>
      <p:ext uri="{BB962C8B-B14F-4D97-AF65-F5344CB8AC3E}">
        <p14:creationId xmlns:p14="http://schemas.microsoft.com/office/powerpoint/2010/main" val="1784729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042">
              <a:defRPr/>
            </a:pPr>
            <a:r>
              <a:rPr lang="en-US" i="1" dirty="0">
                <a:latin typeface="Calibri" panose="020F0502020204030204" pitchFamily="34" charset="0"/>
                <a:ea typeface="Calibri" panose="020F0502020204030204" pitchFamily="34" charset="0"/>
                <a:cs typeface="Times New Roman" panose="02020603050405020304" pitchFamily="18" charset="0"/>
              </a:rPr>
              <a:t>1 - Technology can be challenging at times.  COVID created challenges because we didn’t have enough events to engage all the volunteers with activities every month, but they stayed with us and we did what we could virtually.  It’s also challenging when we have inquiries to join our efforts.  We aren’t recruiting at this time and always evaluate the ability to engage everyone and impact to the team before adding anyone to the team.  </a:t>
            </a:r>
          </a:p>
          <a:p>
            <a:pPr defTabSz="931042">
              <a:defRPr/>
            </a:pPr>
            <a:endParaRPr lang="en-US" i="1" dirty="0">
              <a:latin typeface="Calibri" panose="020F0502020204030204" pitchFamily="34" charset="0"/>
              <a:ea typeface="Calibri" panose="020F0502020204030204" pitchFamily="34" charset="0"/>
              <a:cs typeface="Times New Roman" panose="02020603050405020304" pitchFamily="18" charset="0"/>
            </a:endParaRPr>
          </a:p>
          <a:p>
            <a:pPr defTabSz="931042">
              <a:defRPr/>
            </a:pPr>
            <a:r>
              <a:rPr lang="en-US" i="1" dirty="0">
                <a:latin typeface="Calibri" panose="020F0502020204030204" pitchFamily="34" charset="0"/>
                <a:ea typeface="Calibri" panose="020F0502020204030204" pitchFamily="34" charset="0"/>
                <a:cs typeface="Times New Roman" panose="02020603050405020304" pitchFamily="18" charset="0"/>
              </a:rPr>
              <a:t>2. Having the volunteer program has expanded our ability to do education and outreach; and, it’s being done peer to peer.  This group is an extension of the Benefit Team at the ADRC.  We serve more customers and utilize the amazing gifts of these retired professionals.  Total win-win for all!</a:t>
            </a:r>
            <a:endParaRPr lang="en-US" dirty="0">
              <a:latin typeface="Calibri" panose="020F0502020204030204" pitchFamily="34" charset="0"/>
              <a:ea typeface="Calibri" panose="020F0502020204030204" pitchFamily="34" charset="0"/>
              <a:cs typeface="Times New Roman" panose="02020603050405020304" pitchFamily="18" charset="0"/>
            </a:endParaRPr>
          </a:p>
          <a:p>
            <a:pPr defTabSz="931042">
              <a:defRPr/>
            </a:pPr>
            <a:endParaRPr lang="en-US" i="1"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0CC2B94-9767-4605-8F15-6795D9285A1B}" type="slidenum">
              <a:rPr lang="en-US" smtClean="0"/>
              <a:t>12</a:t>
            </a:fld>
            <a:endParaRPr lang="en-US"/>
          </a:p>
        </p:txBody>
      </p:sp>
    </p:spTree>
    <p:extLst>
      <p:ext uri="{BB962C8B-B14F-4D97-AF65-F5344CB8AC3E}">
        <p14:creationId xmlns:p14="http://schemas.microsoft.com/office/powerpoint/2010/main" val="12177591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really happy to have Linda </a:t>
            </a:r>
            <a:r>
              <a:rPr lang="en-US" dirty="0" err="1"/>
              <a:t>Darmody</a:t>
            </a:r>
            <a:r>
              <a:rPr lang="en-US" dirty="0"/>
              <a:t> with us today.  Linda has been a Medicare volunteer with the ADRC in Brown County for quite a while and she also volunteers in Door County.  </a:t>
            </a:r>
          </a:p>
        </p:txBody>
      </p:sp>
      <p:sp>
        <p:nvSpPr>
          <p:cNvPr id="4" name="Slide Number Placeholder 3"/>
          <p:cNvSpPr>
            <a:spLocks noGrp="1"/>
          </p:cNvSpPr>
          <p:nvPr>
            <p:ph type="sldNum" sz="quarter" idx="5"/>
          </p:nvPr>
        </p:nvSpPr>
        <p:spPr/>
        <p:txBody>
          <a:bodyPr/>
          <a:lstStyle/>
          <a:p>
            <a:fld id="{E0CC2B94-9767-4605-8F15-6795D9285A1B}" type="slidenum">
              <a:rPr lang="en-US" smtClean="0"/>
              <a:t>13</a:t>
            </a:fld>
            <a:endParaRPr lang="en-US"/>
          </a:p>
        </p:txBody>
      </p:sp>
    </p:spTree>
    <p:extLst>
      <p:ext uri="{BB962C8B-B14F-4D97-AF65-F5344CB8AC3E}">
        <p14:creationId xmlns:p14="http://schemas.microsoft.com/office/powerpoint/2010/main" val="18320389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CC2B94-9767-4605-8F15-6795D9285A1B}" type="slidenum">
              <a:rPr lang="en-US" smtClean="0"/>
              <a:t>14</a:t>
            </a:fld>
            <a:endParaRPr lang="en-US"/>
          </a:p>
        </p:txBody>
      </p:sp>
    </p:spTree>
    <p:extLst>
      <p:ext uri="{BB962C8B-B14F-4D97-AF65-F5344CB8AC3E}">
        <p14:creationId xmlns:p14="http://schemas.microsoft.com/office/powerpoint/2010/main" val="42659846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Michelle.</a:t>
            </a:r>
          </a:p>
        </p:txBody>
      </p:sp>
      <p:sp>
        <p:nvSpPr>
          <p:cNvPr id="4" name="Slide Number Placeholder 3"/>
          <p:cNvSpPr>
            <a:spLocks noGrp="1"/>
          </p:cNvSpPr>
          <p:nvPr>
            <p:ph type="sldNum" sz="quarter" idx="5"/>
          </p:nvPr>
        </p:nvSpPr>
        <p:spPr/>
        <p:txBody>
          <a:bodyPr/>
          <a:lstStyle/>
          <a:p>
            <a:fld id="{E0CC2B94-9767-4605-8F15-6795D9285A1B}" type="slidenum">
              <a:rPr lang="en-US" smtClean="0"/>
              <a:t>15</a:t>
            </a:fld>
            <a:endParaRPr lang="en-US"/>
          </a:p>
        </p:txBody>
      </p:sp>
    </p:spTree>
    <p:extLst>
      <p:ext uri="{BB962C8B-B14F-4D97-AF65-F5344CB8AC3E}">
        <p14:creationId xmlns:p14="http://schemas.microsoft.com/office/powerpoint/2010/main" val="10589789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CC2B94-9767-4605-8F15-6795D9285A1B}" type="slidenum">
              <a:rPr lang="en-US" smtClean="0"/>
              <a:t>16</a:t>
            </a:fld>
            <a:endParaRPr lang="en-US"/>
          </a:p>
        </p:txBody>
      </p:sp>
    </p:spTree>
    <p:extLst>
      <p:ext uri="{BB962C8B-B14F-4D97-AF65-F5344CB8AC3E}">
        <p14:creationId xmlns:p14="http://schemas.microsoft.com/office/powerpoint/2010/main" val="32484144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CC2B94-9767-4605-8F15-6795D9285A1B}" type="slidenum">
              <a:rPr lang="en-US" smtClean="0"/>
              <a:t>17</a:t>
            </a:fld>
            <a:endParaRPr lang="en-US"/>
          </a:p>
        </p:txBody>
      </p:sp>
    </p:spTree>
    <p:extLst>
      <p:ext uri="{BB962C8B-B14F-4D97-AF65-F5344CB8AC3E}">
        <p14:creationId xmlns:p14="http://schemas.microsoft.com/office/powerpoint/2010/main" val="19308537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CC2B94-9767-4605-8F15-6795D9285A1B}" type="slidenum">
              <a:rPr lang="en-US" smtClean="0"/>
              <a:t>18</a:t>
            </a:fld>
            <a:endParaRPr lang="en-US"/>
          </a:p>
        </p:txBody>
      </p:sp>
    </p:spTree>
    <p:extLst>
      <p:ext uri="{BB962C8B-B14F-4D97-AF65-F5344CB8AC3E}">
        <p14:creationId xmlns:p14="http://schemas.microsoft.com/office/powerpoint/2010/main" val="17918646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CC2B94-9767-4605-8F15-6795D9285A1B}" type="slidenum">
              <a:rPr lang="en-US" smtClean="0"/>
              <a:t>19</a:t>
            </a:fld>
            <a:endParaRPr lang="en-US"/>
          </a:p>
        </p:txBody>
      </p:sp>
    </p:spTree>
    <p:extLst>
      <p:ext uri="{BB962C8B-B14F-4D97-AF65-F5344CB8AC3E}">
        <p14:creationId xmlns:p14="http://schemas.microsoft.com/office/powerpoint/2010/main" val="463073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042">
              <a:defRPr/>
            </a:pPr>
            <a:r>
              <a:rPr lang="en-US" dirty="0"/>
              <a:t>Please enter any questions into the chat box, but unless there is something urgent, we are going to respond to questions after our guest presenters to give them enough time for their presentations.</a:t>
            </a:r>
          </a:p>
          <a:p>
            <a:endParaRPr lang="en-US" dirty="0"/>
          </a:p>
        </p:txBody>
      </p:sp>
      <p:sp>
        <p:nvSpPr>
          <p:cNvPr id="4" name="Slide Number Placeholder 3"/>
          <p:cNvSpPr>
            <a:spLocks noGrp="1"/>
          </p:cNvSpPr>
          <p:nvPr>
            <p:ph type="sldNum" sz="quarter" idx="5"/>
          </p:nvPr>
        </p:nvSpPr>
        <p:spPr/>
        <p:txBody>
          <a:bodyPr/>
          <a:lstStyle/>
          <a:p>
            <a:fld id="{E0CC2B94-9767-4605-8F15-6795D9285A1B}" type="slidenum">
              <a:rPr lang="en-US" smtClean="0"/>
              <a:t>2</a:t>
            </a:fld>
            <a:endParaRPr lang="en-US"/>
          </a:p>
        </p:txBody>
      </p:sp>
    </p:spTree>
    <p:extLst>
      <p:ext uri="{BB962C8B-B14F-4D97-AF65-F5344CB8AC3E}">
        <p14:creationId xmlns:p14="http://schemas.microsoft.com/office/powerpoint/2010/main" val="23094347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Chat Questions</a:t>
            </a:r>
          </a:p>
        </p:txBody>
      </p:sp>
      <p:sp>
        <p:nvSpPr>
          <p:cNvPr id="4" name="Slide Number Placeholder 3"/>
          <p:cNvSpPr>
            <a:spLocks noGrp="1"/>
          </p:cNvSpPr>
          <p:nvPr>
            <p:ph type="sldNum" sz="quarter" idx="5"/>
          </p:nvPr>
        </p:nvSpPr>
        <p:spPr/>
        <p:txBody>
          <a:bodyPr/>
          <a:lstStyle/>
          <a:p>
            <a:fld id="{E0CC2B94-9767-4605-8F15-6795D9285A1B}" type="slidenum">
              <a:rPr lang="en-US" smtClean="0"/>
              <a:t>20</a:t>
            </a:fld>
            <a:endParaRPr lang="en-US"/>
          </a:p>
        </p:txBody>
      </p:sp>
    </p:spTree>
    <p:extLst>
      <p:ext uri="{BB962C8B-B14F-4D97-AF65-F5344CB8AC3E}">
        <p14:creationId xmlns:p14="http://schemas.microsoft.com/office/powerpoint/2010/main" val="13760017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0CC2B94-9767-4605-8F15-6795D9285A1B}" type="slidenum">
              <a:rPr lang="en-US" smtClean="0"/>
              <a:t>21</a:t>
            </a:fld>
            <a:endParaRPr lang="en-US"/>
          </a:p>
        </p:txBody>
      </p:sp>
    </p:spTree>
    <p:extLst>
      <p:ext uri="{BB962C8B-B14F-4D97-AF65-F5344CB8AC3E}">
        <p14:creationId xmlns:p14="http://schemas.microsoft.com/office/powerpoint/2010/main" val="764403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CC2B94-9767-4605-8F15-6795D9285A1B}" type="slidenum">
              <a:rPr lang="en-US" smtClean="0"/>
              <a:t>3</a:t>
            </a:fld>
            <a:endParaRPr lang="en-US"/>
          </a:p>
        </p:txBody>
      </p:sp>
    </p:spTree>
    <p:extLst>
      <p:ext uri="{BB962C8B-B14F-4D97-AF65-F5344CB8AC3E}">
        <p14:creationId xmlns:p14="http://schemas.microsoft.com/office/powerpoint/2010/main" val="29205322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042">
              <a:defRPr/>
            </a:pPr>
            <a:r>
              <a:rPr lang="en-US" dirty="0"/>
              <a:t>Over the years Wisconsin agencies have used volunteers to help in various ways, and it’s important to note that each volunteer may bring a different set of skills to your agency. Some volunteers may have no prior experience with Medicare—but they may be great with computers or know the community well—which can be a big benefit—or you might be fortunate enough to have a retired EBS come back to volunteer—which recently happened in Chippewa County.  So, depending on your volunteers and how you set up your program, they can help with various activities from providing administrative assistance to running a Plan Finder during Open Enrollment, or dropping off materials in the community, providing Medicare Minute presentations and may even counsel new-to-Medicare beneficiaries.  Keep in mind, volunteers who help with the outreach or 1:1 counseling need to complete the SHIP Certification—at the Basic level.</a:t>
            </a:r>
          </a:p>
        </p:txBody>
      </p:sp>
      <p:sp>
        <p:nvSpPr>
          <p:cNvPr id="4" name="Slide Number Placeholder 3"/>
          <p:cNvSpPr>
            <a:spLocks noGrp="1"/>
          </p:cNvSpPr>
          <p:nvPr>
            <p:ph type="sldNum" sz="quarter" idx="5"/>
          </p:nvPr>
        </p:nvSpPr>
        <p:spPr/>
        <p:txBody>
          <a:bodyPr/>
          <a:lstStyle/>
          <a:p>
            <a:fld id="{E0CC2B94-9767-4605-8F15-6795D9285A1B}" type="slidenum">
              <a:rPr lang="en-US" smtClean="0"/>
              <a:t>4</a:t>
            </a:fld>
            <a:endParaRPr lang="en-US"/>
          </a:p>
        </p:txBody>
      </p:sp>
    </p:spTree>
    <p:extLst>
      <p:ext uri="{BB962C8B-B14F-4D97-AF65-F5344CB8AC3E}">
        <p14:creationId xmlns:p14="http://schemas.microsoft.com/office/powerpoint/2010/main" val="288713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 all the different ways that volunteers can help, every volunteer program may look a little different. We have many resources that can help you with everything from recruitment to management to retirement of volunteers. And you can find that information on the SHIP Volunteer Resources page of the GWAAR website.  The SHIP Technical Assistance or TA Center also has a Volunteer Management toolkit—which is a webpage filled with resources to support developing and maintaining a volunteer program.  It can also be helpful to hear from other volunteer programs.  The SHIP TA has the links to several webinars that were held recently, that include lots information and examples of volunteer programs around the country.  I highly encourage you to check out the webinars linked here to gain some great insight and tips for your own programs.</a:t>
            </a:r>
          </a:p>
          <a:p>
            <a:endParaRPr lang="en-US" dirty="0"/>
          </a:p>
        </p:txBody>
      </p:sp>
      <p:sp>
        <p:nvSpPr>
          <p:cNvPr id="4" name="Slide Number Placeholder 3"/>
          <p:cNvSpPr>
            <a:spLocks noGrp="1"/>
          </p:cNvSpPr>
          <p:nvPr>
            <p:ph type="sldNum" sz="quarter" idx="5"/>
          </p:nvPr>
        </p:nvSpPr>
        <p:spPr/>
        <p:txBody>
          <a:bodyPr/>
          <a:lstStyle/>
          <a:p>
            <a:fld id="{E0CC2B94-9767-4605-8F15-6795D9285A1B}" type="slidenum">
              <a:rPr lang="en-US" smtClean="0"/>
              <a:t>5</a:t>
            </a:fld>
            <a:endParaRPr lang="en-US"/>
          </a:p>
        </p:txBody>
      </p:sp>
    </p:spTree>
    <p:extLst>
      <p:ext uri="{BB962C8B-B14F-4D97-AF65-F5344CB8AC3E}">
        <p14:creationId xmlns:p14="http://schemas.microsoft.com/office/powerpoint/2010/main" val="25392644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CC2B94-9767-4605-8F15-6795D9285A1B}" type="slidenum">
              <a:rPr lang="en-US" smtClean="0"/>
              <a:t>6</a:t>
            </a:fld>
            <a:endParaRPr lang="en-US"/>
          </a:p>
        </p:txBody>
      </p:sp>
    </p:spTree>
    <p:extLst>
      <p:ext uri="{BB962C8B-B14F-4D97-AF65-F5344CB8AC3E}">
        <p14:creationId xmlns:p14="http://schemas.microsoft.com/office/powerpoint/2010/main" val="17568216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Nina is an Elder Benefit Specialist at the </a:t>
            </a:r>
            <a:r>
              <a:rPr lang="en-US" dirty="0" err="1"/>
              <a:t>Milw</a:t>
            </a:r>
            <a:r>
              <a:rPr lang="en-US" dirty="0"/>
              <a:t> Co Department of Health and Human Services Aging and Disability Resource Services—and she is going to share some of her experiences with starting up a new volunteer program in Milwaukee. </a:t>
            </a:r>
          </a:p>
        </p:txBody>
      </p:sp>
      <p:sp>
        <p:nvSpPr>
          <p:cNvPr id="4" name="Slide Number Placeholder 3"/>
          <p:cNvSpPr>
            <a:spLocks noGrp="1"/>
          </p:cNvSpPr>
          <p:nvPr>
            <p:ph type="sldNum" sz="quarter" idx="5"/>
          </p:nvPr>
        </p:nvSpPr>
        <p:spPr/>
        <p:txBody>
          <a:bodyPr/>
          <a:lstStyle/>
          <a:p>
            <a:fld id="{E0CC2B94-9767-4605-8F15-6795D9285A1B}" type="slidenum">
              <a:rPr lang="en-US" smtClean="0"/>
              <a:t>7</a:t>
            </a:fld>
            <a:endParaRPr lang="en-US"/>
          </a:p>
        </p:txBody>
      </p:sp>
    </p:spTree>
    <p:extLst>
      <p:ext uri="{BB962C8B-B14F-4D97-AF65-F5344CB8AC3E}">
        <p14:creationId xmlns:p14="http://schemas.microsoft.com/office/powerpoint/2010/main" val="13021672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spcBef>
                <a:spcPts val="0"/>
              </a:spcBef>
              <a:spcAft>
                <a:spcPts val="0"/>
              </a:spcAft>
              <a:buSzPts val="1000"/>
              <a:buFont typeface="Symbol" panose="05050102010706020507" pitchFamily="18" charset="2"/>
              <a:buChar char=""/>
              <a:tabLst>
                <a:tab pos="457200" algn="l"/>
              </a:tabLst>
            </a:pPr>
            <a:r>
              <a:rPr lang="en-US" sz="1200" dirty="0">
                <a:solidFill>
                  <a:srgbClr val="201F1E"/>
                </a:solidFill>
                <a:effectLst/>
                <a:latin typeface="Calibri" panose="020F0502020204030204" pitchFamily="34" charset="0"/>
                <a:ea typeface="Times New Roman" panose="02020603050405020304" pitchFamily="18" charset="0"/>
              </a:rPr>
              <a:t>How long has your volunteer program been in place? Since September of 2021</a:t>
            </a:r>
            <a:endParaRPr lang="en-US" sz="1200" dirty="0">
              <a:solidFill>
                <a:srgbClr val="201F1E"/>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200" dirty="0">
                <a:solidFill>
                  <a:srgbClr val="201F1E"/>
                </a:solidFill>
                <a:effectLst/>
                <a:latin typeface="Calibri" panose="020F0502020204030204" pitchFamily="34" charset="0"/>
                <a:ea typeface="Times New Roman" panose="02020603050405020304" pitchFamily="18" charset="0"/>
              </a:rPr>
              <a:t>What do your volunteers do? Assist with the Medicare Plan Finder</a:t>
            </a:r>
            <a:endParaRPr lang="en-US" sz="1200" dirty="0">
              <a:solidFill>
                <a:srgbClr val="201F1E"/>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200" dirty="0">
                <a:solidFill>
                  <a:srgbClr val="201F1E"/>
                </a:solidFill>
                <a:effectLst/>
                <a:latin typeface="Calibri" panose="020F0502020204030204" pitchFamily="34" charset="0"/>
                <a:ea typeface="Times New Roman" panose="02020603050405020304" pitchFamily="18" charset="0"/>
              </a:rPr>
              <a:t>What type of supervision/oversight do you provide for your volunteers?  How much time does that take? Orientation, trainings and follow ups. It can vary, on average a month about 10 hours. </a:t>
            </a:r>
            <a:endParaRPr lang="en-US" sz="1200" dirty="0">
              <a:solidFill>
                <a:srgbClr val="201F1E"/>
              </a:solidFill>
              <a:effectLst/>
              <a:latin typeface="Calibri" panose="020F0502020204030204" pitchFamily="34" charset="0"/>
              <a:ea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E0CC2B94-9767-4605-8F15-6795D9285A1B}" type="slidenum">
              <a:rPr lang="en-US" smtClean="0"/>
              <a:t>8</a:t>
            </a:fld>
            <a:endParaRPr lang="en-US"/>
          </a:p>
        </p:txBody>
      </p:sp>
    </p:spTree>
    <p:extLst>
      <p:ext uri="{BB962C8B-B14F-4D97-AF65-F5344CB8AC3E}">
        <p14:creationId xmlns:p14="http://schemas.microsoft.com/office/powerpoint/2010/main" val="1854967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spcBef>
                <a:spcPts val="0"/>
              </a:spcBef>
              <a:spcAft>
                <a:spcPts val="0"/>
              </a:spcAft>
              <a:buSzPts val="1000"/>
              <a:buFont typeface="Symbol" panose="05050102010706020507" pitchFamily="18" charset="2"/>
              <a:buChar char=""/>
              <a:tabLst>
                <a:tab pos="457200" algn="l"/>
              </a:tabLst>
            </a:pPr>
            <a:r>
              <a:rPr lang="en-US" sz="1200" dirty="0">
                <a:solidFill>
                  <a:srgbClr val="201F1E"/>
                </a:solidFill>
                <a:effectLst/>
                <a:latin typeface="Calibri" panose="020F0502020204030204" pitchFamily="34" charset="0"/>
                <a:ea typeface="Times New Roman" panose="02020603050405020304" pitchFamily="18" charset="0"/>
              </a:rPr>
              <a:t>What are the greatest challenges of the program? How to initiate the program and volunteers withdrawing. </a:t>
            </a:r>
            <a:endParaRPr lang="en-US" sz="1200" dirty="0">
              <a:solidFill>
                <a:srgbClr val="201F1E"/>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200" dirty="0">
                <a:solidFill>
                  <a:srgbClr val="201F1E"/>
                </a:solidFill>
                <a:effectLst/>
                <a:latin typeface="Calibri" panose="020F0502020204030204" pitchFamily="34" charset="0"/>
                <a:ea typeface="Times New Roman" panose="02020603050405020304" pitchFamily="18" charset="0"/>
              </a:rPr>
              <a:t>What are the greatest benefits of the program? Brings positive impact to the community, relationship building with the volunteers, and provides advocacy and awareness to volunteers who can gain valuable information.  </a:t>
            </a:r>
            <a:endParaRPr lang="en-US" sz="1200" dirty="0">
              <a:solidFill>
                <a:srgbClr val="201F1E"/>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200" dirty="0">
                <a:solidFill>
                  <a:srgbClr val="201F1E"/>
                </a:solidFill>
                <a:effectLst/>
                <a:latin typeface="Calibri" panose="020F0502020204030204" pitchFamily="34" charset="0"/>
                <a:ea typeface="Times New Roman" panose="02020603050405020304" pitchFamily="18" charset="0"/>
              </a:rPr>
              <a:t>Any suggestions for other agencies starting a program? </a:t>
            </a:r>
            <a:r>
              <a:rPr lang="en-US" sz="1200">
                <a:solidFill>
                  <a:srgbClr val="201F1E"/>
                </a:solidFill>
                <a:effectLst/>
                <a:latin typeface="Calibri" panose="020F0502020204030204" pitchFamily="34" charset="0"/>
                <a:ea typeface="Times New Roman" panose="02020603050405020304" pitchFamily="18" charset="0"/>
              </a:rPr>
              <a:t>Reach out to agencies who have a volunteer program to gather ideas, find a process that works but be fluid to changes, and ask for feedback from your volunteers to improve the process of the program. </a:t>
            </a:r>
            <a:endParaRPr lang="en-US" sz="1200">
              <a:solidFill>
                <a:srgbClr val="201F1E"/>
              </a:solidFill>
              <a:effectLst/>
              <a:latin typeface="Calibri" panose="020F0502020204030204" pitchFamily="34" charset="0"/>
              <a:ea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E0CC2B94-9767-4605-8F15-6795D9285A1B}" type="slidenum">
              <a:rPr lang="en-US" smtClean="0"/>
              <a:t>9</a:t>
            </a:fld>
            <a:endParaRPr lang="en-US"/>
          </a:p>
        </p:txBody>
      </p:sp>
    </p:spTree>
    <p:extLst>
      <p:ext uri="{BB962C8B-B14F-4D97-AF65-F5344CB8AC3E}">
        <p14:creationId xmlns:p14="http://schemas.microsoft.com/office/powerpoint/2010/main" val="1992043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4929C-26F2-47C4-BEB2-7385B0EA315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D76BF04-4BAF-4DF4-B607-7578D2AB6E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7276474-4F05-4203-B6F2-F8E50BE3E139}"/>
              </a:ext>
            </a:extLst>
          </p:cNvPr>
          <p:cNvSpPr>
            <a:spLocks noGrp="1"/>
          </p:cNvSpPr>
          <p:nvPr>
            <p:ph type="dt" sz="half" idx="10"/>
          </p:nvPr>
        </p:nvSpPr>
        <p:spPr/>
        <p:txBody>
          <a:bodyPr/>
          <a:lstStyle/>
          <a:p>
            <a:fld id="{8145EA25-5DB2-42CA-88DF-AF3F66C54955}" type="datetimeFigureOut">
              <a:rPr lang="en-US" smtClean="0"/>
              <a:t>5/2/2022</a:t>
            </a:fld>
            <a:endParaRPr lang="en-US"/>
          </a:p>
        </p:txBody>
      </p:sp>
      <p:sp>
        <p:nvSpPr>
          <p:cNvPr id="5" name="Footer Placeholder 4">
            <a:extLst>
              <a:ext uri="{FF2B5EF4-FFF2-40B4-BE49-F238E27FC236}">
                <a16:creationId xmlns:a16="http://schemas.microsoft.com/office/drawing/2014/main" id="{EE265834-FF23-4298-8E48-932DA37953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8013C1-6705-4FE2-99DB-DE8420DC136E}"/>
              </a:ext>
            </a:extLst>
          </p:cNvPr>
          <p:cNvSpPr>
            <a:spLocks noGrp="1"/>
          </p:cNvSpPr>
          <p:nvPr>
            <p:ph type="sldNum" sz="quarter" idx="12"/>
          </p:nvPr>
        </p:nvSpPr>
        <p:spPr/>
        <p:txBody>
          <a:bodyPr/>
          <a:lstStyle/>
          <a:p>
            <a:fld id="{9F4A3F36-258C-4ED7-B95D-FA26951C19A4}" type="slidenum">
              <a:rPr lang="en-US" smtClean="0"/>
              <a:t>‹#›</a:t>
            </a:fld>
            <a:endParaRPr lang="en-US"/>
          </a:p>
        </p:txBody>
      </p:sp>
    </p:spTree>
    <p:extLst>
      <p:ext uri="{BB962C8B-B14F-4D97-AF65-F5344CB8AC3E}">
        <p14:creationId xmlns:p14="http://schemas.microsoft.com/office/powerpoint/2010/main" val="797674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CEA86-9E7A-4657-93B3-817F56D94F6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45B7A3C-A685-4ECA-AD06-CA7D0AC16B1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C11E84-DD0A-44C1-BEC8-23F2A338FFD3}"/>
              </a:ext>
            </a:extLst>
          </p:cNvPr>
          <p:cNvSpPr>
            <a:spLocks noGrp="1"/>
          </p:cNvSpPr>
          <p:nvPr>
            <p:ph type="dt" sz="half" idx="10"/>
          </p:nvPr>
        </p:nvSpPr>
        <p:spPr/>
        <p:txBody>
          <a:bodyPr/>
          <a:lstStyle/>
          <a:p>
            <a:fld id="{8145EA25-5DB2-42CA-88DF-AF3F66C54955}" type="datetimeFigureOut">
              <a:rPr lang="en-US" smtClean="0"/>
              <a:t>5/2/2022</a:t>
            </a:fld>
            <a:endParaRPr lang="en-US"/>
          </a:p>
        </p:txBody>
      </p:sp>
      <p:sp>
        <p:nvSpPr>
          <p:cNvPr id="5" name="Footer Placeholder 4">
            <a:extLst>
              <a:ext uri="{FF2B5EF4-FFF2-40B4-BE49-F238E27FC236}">
                <a16:creationId xmlns:a16="http://schemas.microsoft.com/office/drawing/2014/main" id="{B73C9627-2FB9-4A6C-BDD0-BCE72CB72C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012474-72D9-45AC-A727-EE4A24700BF4}"/>
              </a:ext>
            </a:extLst>
          </p:cNvPr>
          <p:cNvSpPr>
            <a:spLocks noGrp="1"/>
          </p:cNvSpPr>
          <p:nvPr>
            <p:ph type="sldNum" sz="quarter" idx="12"/>
          </p:nvPr>
        </p:nvSpPr>
        <p:spPr/>
        <p:txBody>
          <a:bodyPr/>
          <a:lstStyle/>
          <a:p>
            <a:fld id="{9F4A3F36-258C-4ED7-B95D-FA26951C19A4}" type="slidenum">
              <a:rPr lang="en-US" smtClean="0"/>
              <a:t>‹#›</a:t>
            </a:fld>
            <a:endParaRPr lang="en-US"/>
          </a:p>
        </p:txBody>
      </p:sp>
    </p:spTree>
    <p:extLst>
      <p:ext uri="{BB962C8B-B14F-4D97-AF65-F5344CB8AC3E}">
        <p14:creationId xmlns:p14="http://schemas.microsoft.com/office/powerpoint/2010/main" val="1004735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936874-8C9B-4C41-BDF5-AB20B4AF81C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3C293EC-E48F-4C3A-863F-D0C5C5AA61D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CABC05-60F0-471D-ACCC-3B60B207F0BC}"/>
              </a:ext>
            </a:extLst>
          </p:cNvPr>
          <p:cNvSpPr>
            <a:spLocks noGrp="1"/>
          </p:cNvSpPr>
          <p:nvPr>
            <p:ph type="dt" sz="half" idx="10"/>
          </p:nvPr>
        </p:nvSpPr>
        <p:spPr/>
        <p:txBody>
          <a:bodyPr/>
          <a:lstStyle/>
          <a:p>
            <a:fld id="{8145EA25-5DB2-42CA-88DF-AF3F66C54955}" type="datetimeFigureOut">
              <a:rPr lang="en-US" smtClean="0"/>
              <a:t>5/2/2022</a:t>
            </a:fld>
            <a:endParaRPr lang="en-US"/>
          </a:p>
        </p:txBody>
      </p:sp>
      <p:sp>
        <p:nvSpPr>
          <p:cNvPr id="5" name="Footer Placeholder 4">
            <a:extLst>
              <a:ext uri="{FF2B5EF4-FFF2-40B4-BE49-F238E27FC236}">
                <a16:creationId xmlns:a16="http://schemas.microsoft.com/office/drawing/2014/main" id="{9D3C6780-5BDD-4EFD-9D3C-38FA845D65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1237F7-97CE-468C-8DEE-6DB638809AB4}"/>
              </a:ext>
            </a:extLst>
          </p:cNvPr>
          <p:cNvSpPr>
            <a:spLocks noGrp="1"/>
          </p:cNvSpPr>
          <p:nvPr>
            <p:ph type="sldNum" sz="quarter" idx="12"/>
          </p:nvPr>
        </p:nvSpPr>
        <p:spPr/>
        <p:txBody>
          <a:bodyPr/>
          <a:lstStyle/>
          <a:p>
            <a:fld id="{9F4A3F36-258C-4ED7-B95D-FA26951C19A4}" type="slidenum">
              <a:rPr lang="en-US" smtClean="0"/>
              <a:t>‹#›</a:t>
            </a:fld>
            <a:endParaRPr lang="en-US"/>
          </a:p>
        </p:txBody>
      </p:sp>
    </p:spTree>
    <p:extLst>
      <p:ext uri="{BB962C8B-B14F-4D97-AF65-F5344CB8AC3E}">
        <p14:creationId xmlns:p14="http://schemas.microsoft.com/office/powerpoint/2010/main" val="775888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DA083-2D37-4836-AC0C-CD3B50CCCD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575BD4-3DB8-402C-8919-C57F9485855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30501F-9CAE-424F-AA1C-F7989A987A31}"/>
              </a:ext>
            </a:extLst>
          </p:cNvPr>
          <p:cNvSpPr>
            <a:spLocks noGrp="1"/>
          </p:cNvSpPr>
          <p:nvPr>
            <p:ph type="dt" sz="half" idx="10"/>
          </p:nvPr>
        </p:nvSpPr>
        <p:spPr/>
        <p:txBody>
          <a:bodyPr/>
          <a:lstStyle/>
          <a:p>
            <a:fld id="{8145EA25-5DB2-42CA-88DF-AF3F66C54955}" type="datetimeFigureOut">
              <a:rPr lang="en-US" smtClean="0"/>
              <a:t>5/2/2022</a:t>
            </a:fld>
            <a:endParaRPr lang="en-US"/>
          </a:p>
        </p:txBody>
      </p:sp>
      <p:sp>
        <p:nvSpPr>
          <p:cNvPr id="5" name="Footer Placeholder 4">
            <a:extLst>
              <a:ext uri="{FF2B5EF4-FFF2-40B4-BE49-F238E27FC236}">
                <a16:creationId xmlns:a16="http://schemas.microsoft.com/office/drawing/2014/main" id="{E37B2AFA-7DEF-49F5-B5C0-D526A52314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61A565-4174-430C-9FE3-6263C6FF3F6F}"/>
              </a:ext>
            </a:extLst>
          </p:cNvPr>
          <p:cNvSpPr>
            <a:spLocks noGrp="1"/>
          </p:cNvSpPr>
          <p:nvPr>
            <p:ph type="sldNum" sz="quarter" idx="12"/>
          </p:nvPr>
        </p:nvSpPr>
        <p:spPr/>
        <p:txBody>
          <a:bodyPr/>
          <a:lstStyle/>
          <a:p>
            <a:fld id="{9F4A3F36-258C-4ED7-B95D-FA26951C19A4}" type="slidenum">
              <a:rPr lang="en-US" smtClean="0"/>
              <a:t>‹#›</a:t>
            </a:fld>
            <a:endParaRPr lang="en-US"/>
          </a:p>
        </p:txBody>
      </p:sp>
    </p:spTree>
    <p:extLst>
      <p:ext uri="{BB962C8B-B14F-4D97-AF65-F5344CB8AC3E}">
        <p14:creationId xmlns:p14="http://schemas.microsoft.com/office/powerpoint/2010/main" val="2551581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FAB1A-9B49-409B-B056-89BE7FA3B2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BDE60F9-DC92-4170-BE99-16CAAC923D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38EBCD6-72C7-4703-81E5-C6B161C48A79}"/>
              </a:ext>
            </a:extLst>
          </p:cNvPr>
          <p:cNvSpPr>
            <a:spLocks noGrp="1"/>
          </p:cNvSpPr>
          <p:nvPr>
            <p:ph type="dt" sz="half" idx="10"/>
          </p:nvPr>
        </p:nvSpPr>
        <p:spPr/>
        <p:txBody>
          <a:bodyPr/>
          <a:lstStyle/>
          <a:p>
            <a:fld id="{8145EA25-5DB2-42CA-88DF-AF3F66C54955}" type="datetimeFigureOut">
              <a:rPr lang="en-US" smtClean="0"/>
              <a:t>5/2/2022</a:t>
            </a:fld>
            <a:endParaRPr lang="en-US"/>
          </a:p>
        </p:txBody>
      </p:sp>
      <p:sp>
        <p:nvSpPr>
          <p:cNvPr id="5" name="Footer Placeholder 4">
            <a:extLst>
              <a:ext uri="{FF2B5EF4-FFF2-40B4-BE49-F238E27FC236}">
                <a16:creationId xmlns:a16="http://schemas.microsoft.com/office/drawing/2014/main" id="{6BA5B6E0-B3A6-4F3D-9B6D-D88C9A0BBF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958F6C-7327-43AD-B815-B0BD9193BC95}"/>
              </a:ext>
            </a:extLst>
          </p:cNvPr>
          <p:cNvSpPr>
            <a:spLocks noGrp="1"/>
          </p:cNvSpPr>
          <p:nvPr>
            <p:ph type="sldNum" sz="quarter" idx="12"/>
          </p:nvPr>
        </p:nvSpPr>
        <p:spPr/>
        <p:txBody>
          <a:bodyPr/>
          <a:lstStyle/>
          <a:p>
            <a:fld id="{9F4A3F36-258C-4ED7-B95D-FA26951C19A4}" type="slidenum">
              <a:rPr lang="en-US" smtClean="0"/>
              <a:t>‹#›</a:t>
            </a:fld>
            <a:endParaRPr lang="en-US"/>
          </a:p>
        </p:txBody>
      </p:sp>
    </p:spTree>
    <p:extLst>
      <p:ext uri="{BB962C8B-B14F-4D97-AF65-F5344CB8AC3E}">
        <p14:creationId xmlns:p14="http://schemas.microsoft.com/office/powerpoint/2010/main" val="4089820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9434D-AD17-4BBF-B0E5-32B91B936A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638B8F8-DA76-4A13-9224-22AF9B70906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CC89B30-8909-4552-8945-1AC5B38922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2BF86F6-173C-4B71-953A-A4FEF76667E2}"/>
              </a:ext>
            </a:extLst>
          </p:cNvPr>
          <p:cNvSpPr>
            <a:spLocks noGrp="1"/>
          </p:cNvSpPr>
          <p:nvPr>
            <p:ph type="dt" sz="half" idx="10"/>
          </p:nvPr>
        </p:nvSpPr>
        <p:spPr/>
        <p:txBody>
          <a:bodyPr/>
          <a:lstStyle/>
          <a:p>
            <a:fld id="{8145EA25-5DB2-42CA-88DF-AF3F66C54955}" type="datetimeFigureOut">
              <a:rPr lang="en-US" smtClean="0"/>
              <a:t>5/2/2022</a:t>
            </a:fld>
            <a:endParaRPr lang="en-US"/>
          </a:p>
        </p:txBody>
      </p:sp>
      <p:sp>
        <p:nvSpPr>
          <p:cNvPr id="6" name="Footer Placeholder 5">
            <a:extLst>
              <a:ext uri="{FF2B5EF4-FFF2-40B4-BE49-F238E27FC236}">
                <a16:creationId xmlns:a16="http://schemas.microsoft.com/office/drawing/2014/main" id="{250277A3-10ED-4F5D-9534-AB76C58D06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E5C924-847B-401A-AA76-CB3A9B47A6FD}"/>
              </a:ext>
            </a:extLst>
          </p:cNvPr>
          <p:cNvSpPr>
            <a:spLocks noGrp="1"/>
          </p:cNvSpPr>
          <p:nvPr>
            <p:ph type="sldNum" sz="quarter" idx="12"/>
          </p:nvPr>
        </p:nvSpPr>
        <p:spPr/>
        <p:txBody>
          <a:bodyPr/>
          <a:lstStyle/>
          <a:p>
            <a:fld id="{9F4A3F36-258C-4ED7-B95D-FA26951C19A4}" type="slidenum">
              <a:rPr lang="en-US" smtClean="0"/>
              <a:t>‹#›</a:t>
            </a:fld>
            <a:endParaRPr lang="en-US"/>
          </a:p>
        </p:txBody>
      </p:sp>
    </p:spTree>
    <p:extLst>
      <p:ext uri="{BB962C8B-B14F-4D97-AF65-F5344CB8AC3E}">
        <p14:creationId xmlns:p14="http://schemas.microsoft.com/office/powerpoint/2010/main" val="3458810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C473F-48F9-4817-8DE8-3DAA5087F7F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CFB383-A519-4F54-84C2-0DDFD3C479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842D4A1-0425-4710-B368-41AF94EE300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40D2B16-8604-455A-8595-8AA606BAB9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0885095-8B07-40CD-BED0-82AB0C41A77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87C8B0C-8007-487E-BB2A-41985B9BDF98}"/>
              </a:ext>
            </a:extLst>
          </p:cNvPr>
          <p:cNvSpPr>
            <a:spLocks noGrp="1"/>
          </p:cNvSpPr>
          <p:nvPr>
            <p:ph type="dt" sz="half" idx="10"/>
          </p:nvPr>
        </p:nvSpPr>
        <p:spPr/>
        <p:txBody>
          <a:bodyPr/>
          <a:lstStyle/>
          <a:p>
            <a:fld id="{8145EA25-5DB2-42CA-88DF-AF3F66C54955}" type="datetimeFigureOut">
              <a:rPr lang="en-US" smtClean="0"/>
              <a:t>5/2/2022</a:t>
            </a:fld>
            <a:endParaRPr lang="en-US"/>
          </a:p>
        </p:txBody>
      </p:sp>
      <p:sp>
        <p:nvSpPr>
          <p:cNvPr id="8" name="Footer Placeholder 7">
            <a:extLst>
              <a:ext uri="{FF2B5EF4-FFF2-40B4-BE49-F238E27FC236}">
                <a16:creationId xmlns:a16="http://schemas.microsoft.com/office/drawing/2014/main" id="{B3230F8C-FB62-4128-B17E-2B25C6938E5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95E9154-3CB3-41BD-BC70-6C42B8547E90}"/>
              </a:ext>
            </a:extLst>
          </p:cNvPr>
          <p:cNvSpPr>
            <a:spLocks noGrp="1"/>
          </p:cNvSpPr>
          <p:nvPr>
            <p:ph type="sldNum" sz="quarter" idx="12"/>
          </p:nvPr>
        </p:nvSpPr>
        <p:spPr/>
        <p:txBody>
          <a:bodyPr/>
          <a:lstStyle/>
          <a:p>
            <a:fld id="{9F4A3F36-258C-4ED7-B95D-FA26951C19A4}" type="slidenum">
              <a:rPr lang="en-US" smtClean="0"/>
              <a:t>‹#›</a:t>
            </a:fld>
            <a:endParaRPr lang="en-US"/>
          </a:p>
        </p:txBody>
      </p:sp>
    </p:spTree>
    <p:extLst>
      <p:ext uri="{BB962C8B-B14F-4D97-AF65-F5344CB8AC3E}">
        <p14:creationId xmlns:p14="http://schemas.microsoft.com/office/powerpoint/2010/main" val="404524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E6084-2331-4881-97BD-76F7B388CD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75EE16-1ED0-4C66-84CA-925DA54F4CA4}"/>
              </a:ext>
            </a:extLst>
          </p:cNvPr>
          <p:cNvSpPr>
            <a:spLocks noGrp="1"/>
          </p:cNvSpPr>
          <p:nvPr>
            <p:ph type="dt" sz="half" idx="10"/>
          </p:nvPr>
        </p:nvSpPr>
        <p:spPr/>
        <p:txBody>
          <a:bodyPr/>
          <a:lstStyle/>
          <a:p>
            <a:fld id="{8145EA25-5DB2-42CA-88DF-AF3F66C54955}" type="datetimeFigureOut">
              <a:rPr lang="en-US" smtClean="0"/>
              <a:t>5/2/2022</a:t>
            </a:fld>
            <a:endParaRPr lang="en-US"/>
          </a:p>
        </p:txBody>
      </p:sp>
      <p:sp>
        <p:nvSpPr>
          <p:cNvPr id="4" name="Footer Placeholder 3">
            <a:extLst>
              <a:ext uri="{FF2B5EF4-FFF2-40B4-BE49-F238E27FC236}">
                <a16:creationId xmlns:a16="http://schemas.microsoft.com/office/drawing/2014/main" id="{C1E824E7-7D39-4160-B2B4-F373A0C442D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787118-2CF9-4BBD-A134-28AF7E0950B1}"/>
              </a:ext>
            </a:extLst>
          </p:cNvPr>
          <p:cNvSpPr>
            <a:spLocks noGrp="1"/>
          </p:cNvSpPr>
          <p:nvPr>
            <p:ph type="sldNum" sz="quarter" idx="12"/>
          </p:nvPr>
        </p:nvSpPr>
        <p:spPr/>
        <p:txBody>
          <a:bodyPr/>
          <a:lstStyle/>
          <a:p>
            <a:fld id="{9F4A3F36-258C-4ED7-B95D-FA26951C19A4}" type="slidenum">
              <a:rPr lang="en-US" smtClean="0"/>
              <a:t>‹#›</a:t>
            </a:fld>
            <a:endParaRPr lang="en-US"/>
          </a:p>
        </p:txBody>
      </p:sp>
    </p:spTree>
    <p:extLst>
      <p:ext uri="{BB962C8B-B14F-4D97-AF65-F5344CB8AC3E}">
        <p14:creationId xmlns:p14="http://schemas.microsoft.com/office/powerpoint/2010/main" val="1706895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0050C6-2274-4839-A454-1D12439C7066}"/>
              </a:ext>
            </a:extLst>
          </p:cNvPr>
          <p:cNvSpPr>
            <a:spLocks noGrp="1"/>
          </p:cNvSpPr>
          <p:nvPr>
            <p:ph type="dt" sz="half" idx="10"/>
          </p:nvPr>
        </p:nvSpPr>
        <p:spPr/>
        <p:txBody>
          <a:bodyPr/>
          <a:lstStyle/>
          <a:p>
            <a:fld id="{8145EA25-5DB2-42CA-88DF-AF3F66C54955}" type="datetimeFigureOut">
              <a:rPr lang="en-US" smtClean="0"/>
              <a:t>5/2/2022</a:t>
            </a:fld>
            <a:endParaRPr lang="en-US"/>
          </a:p>
        </p:txBody>
      </p:sp>
      <p:sp>
        <p:nvSpPr>
          <p:cNvPr id="3" name="Footer Placeholder 2">
            <a:extLst>
              <a:ext uri="{FF2B5EF4-FFF2-40B4-BE49-F238E27FC236}">
                <a16:creationId xmlns:a16="http://schemas.microsoft.com/office/drawing/2014/main" id="{C8A5288C-07FF-431E-9FD3-762C3F9FDD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83DC85-92D9-47D0-B05E-971D1C4DB4FD}"/>
              </a:ext>
            </a:extLst>
          </p:cNvPr>
          <p:cNvSpPr>
            <a:spLocks noGrp="1"/>
          </p:cNvSpPr>
          <p:nvPr>
            <p:ph type="sldNum" sz="quarter" idx="12"/>
          </p:nvPr>
        </p:nvSpPr>
        <p:spPr/>
        <p:txBody>
          <a:bodyPr/>
          <a:lstStyle/>
          <a:p>
            <a:fld id="{9F4A3F36-258C-4ED7-B95D-FA26951C19A4}" type="slidenum">
              <a:rPr lang="en-US" smtClean="0"/>
              <a:t>‹#›</a:t>
            </a:fld>
            <a:endParaRPr lang="en-US"/>
          </a:p>
        </p:txBody>
      </p:sp>
    </p:spTree>
    <p:extLst>
      <p:ext uri="{BB962C8B-B14F-4D97-AF65-F5344CB8AC3E}">
        <p14:creationId xmlns:p14="http://schemas.microsoft.com/office/powerpoint/2010/main" val="105436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0BD64-CD9F-46FA-98E7-A39C6D2090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BCCD382-142B-4479-AC63-A70D4A94B0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9C791F2-848E-43DA-8B9C-7882BF1309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01A732-42B0-494D-897D-BC0088CE9707}"/>
              </a:ext>
            </a:extLst>
          </p:cNvPr>
          <p:cNvSpPr>
            <a:spLocks noGrp="1"/>
          </p:cNvSpPr>
          <p:nvPr>
            <p:ph type="dt" sz="half" idx="10"/>
          </p:nvPr>
        </p:nvSpPr>
        <p:spPr/>
        <p:txBody>
          <a:bodyPr/>
          <a:lstStyle/>
          <a:p>
            <a:fld id="{8145EA25-5DB2-42CA-88DF-AF3F66C54955}" type="datetimeFigureOut">
              <a:rPr lang="en-US" smtClean="0"/>
              <a:t>5/2/2022</a:t>
            </a:fld>
            <a:endParaRPr lang="en-US"/>
          </a:p>
        </p:txBody>
      </p:sp>
      <p:sp>
        <p:nvSpPr>
          <p:cNvPr id="6" name="Footer Placeholder 5">
            <a:extLst>
              <a:ext uri="{FF2B5EF4-FFF2-40B4-BE49-F238E27FC236}">
                <a16:creationId xmlns:a16="http://schemas.microsoft.com/office/drawing/2014/main" id="{E7A651B9-5995-4919-BE86-1FD49E6BD5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7699D5-16CA-4B09-A3B9-42EBCC5A882B}"/>
              </a:ext>
            </a:extLst>
          </p:cNvPr>
          <p:cNvSpPr>
            <a:spLocks noGrp="1"/>
          </p:cNvSpPr>
          <p:nvPr>
            <p:ph type="sldNum" sz="quarter" idx="12"/>
          </p:nvPr>
        </p:nvSpPr>
        <p:spPr/>
        <p:txBody>
          <a:bodyPr/>
          <a:lstStyle/>
          <a:p>
            <a:fld id="{9F4A3F36-258C-4ED7-B95D-FA26951C19A4}" type="slidenum">
              <a:rPr lang="en-US" smtClean="0"/>
              <a:t>‹#›</a:t>
            </a:fld>
            <a:endParaRPr lang="en-US"/>
          </a:p>
        </p:txBody>
      </p:sp>
    </p:spTree>
    <p:extLst>
      <p:ext uri="{BB962C8B-B14F-4D97-AF65-F5344CB8AC3E}">
        <p14:creationId xmlns:p14="http://schemas.microsoft.com/office/powerpoint/2010/main" val="294175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4629B-421D-496A-A4CD-DE46B6E44A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D6FD637-7F47-4204-9C19-847FC9C3B7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8E3AE06-302F-4984-8845-C8A4650C69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98E5A9-F499-4A40-A038-B2956514213A}"/>
              </a:ext>
            </a:extLst>
          </p:cNvPr>
          <p:cNvSpPr>
            <a:spLocks noGrp="1"/>
          </p:cNvSpPr>
          <p:nvPr>
            <p:ph type="dt" sz="half" idx="10"/>
          </p:nvPr>
        </p:nvSpPr>
        <p:spPr/>
        <p:txBody>
          <a:bodyPr/>
          <a:lstStyle/>
          <a:p>
            <a:fld id="{8145EA25-5DB2-42CA-88DF-AF3F66C54955}" type="datetimeFigureOut">
              <a:rPr lang="en-US" smtClean="0"/>
              <a:t>5/2/2022</a:t>
            </a:fld>
            <a:endParaRPr lang="en-US"/>
          </a:p>
        </p:txBody>
      </p:sp>
      <p:sp>
        <p:nvSpPr>
          <p:cNvPr id="6" name="Footer Placeholder 5">
            <a:extLst>
              <a:ext uri="{FF2B5EF4-FFF2-40B4-BE49-F238E27FC236}">
                <a16:creationId xmlns:a16="http://schemas.microsoft.com/office/drawing/2014/main" id="{58D0F85D-59C0-4564-A323-7960B12423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246584-209E-4202-B2C0-BEF69308E0F4}"/>
              </a:ext>
            </a:extLst>
          </p:cNvPr>
          <p:cNvSpPr>
            <a:spLocks noGrp="1"/>
          </p:cNvSpPr>
          <p:nvPr>
            <p:ph type="sldNum" sz="quarter" idx="12"/>
          </p:nvPr>
        </p:nvSpPr>
        <p:spPr/>
        <p:txBody>
          <a:bodyPr/>
          <a:lstStyle/>
          <a:p>
            <a:fld id="{9F4A3F36-258C-4ED7-B95D-FA26951C19A4}" type="slidenum">
              <a:rPr lang="en-US" smtClean="0"/>
              <a:t>‹#›</a:t>
            </a:fld>
            <a:endParaRPr lang="en-US"/>
          </a:p>
        </p:txBody>
      </p:sp>
    </p:spTree>
    <p:extLst>
      <p:ext uri="{BB962C8B-B14F-4D97-AF65-F5344CB8AC3E}">
        <p14:creationId xmlns:p14="http://schemas.microsoft.com/office/powerpoint/2010/main" val="3346143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076339-FCC4-4251-AF2D-CF77ABAC91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FF2274D-7BE1-4A90-88D8-395BFBC9DF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4D9A5E-021F-4CCE-930C-C9B16638E0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45EA25-5DB2-42CA-88DF-AF3F66C54955}" type="datetimeFigureOut">
              <a:rPr lang="en-US" smtClean="0"/>
              <a:t>5/2/2022</a:t>
            </a:fld>
            <a:endParaRPr lang="en-US"/>
          </a:p>
        </p:txBody>
      </p:sp>
      <p:sp>
        <p:nvSpPr>
          <p:cNvPr id="5" name="Footer Placeholder 4">
            <a:extLst>
              <a:ext uri="{FF2B5EF4-FFF2-40B4-BE49-F238E27FC236}">
                <a16:creationId xmlns:a16="http://schemas.microsoft.com/office/drawing/2014/main" id="{4D82DF5B-507A-439B-AB22-3F40B46569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757FC50-0211-424F-804B-A37390CCED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4A3F36-258C-4ED7-B95D-FA26951C19A4}" type="slidenum">
              <a:rPr lang="en-US" smtClean="0"/>
              <a:t>‹#›</a:t>
            </a:fld>
            <a:endParaRPr lang="en-US"/>
          </a:p>
        </p:txBody>
      </p:sp>
    </p:spTree>
    <p:extLst>
      <p:ext uri="{BB962C8B-B14F-4D97-AF65-F5344CB8AC3E}">
        <p14:creationId xmlns:p14="http://schemas.microsoft.com/office/powerpoint/2010/main" val="2906975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gwaar.org/SHIP-volunteer-resources" TargetMode="External"/><Relationship Id="rId5" Type="http://schemas.openxmlformats.org/officeDocument/2006/relationships/hyperlink" Target="https://gwaar.org/api/cms/viewFile/id/2006996" TargetMode="External"/><Relationship Id="rId4" Type="http://schemas.openxmlformats.org/officeDocument/2006/relationships/hyperlink" Target="https://www.dhs.wisconsin.gov/library/p-02236.htm"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www.dhs.wisconsin.gov/library/f-02000.htm"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mailto:michelle.grochocinski@dhs.wisconsin.gov" TargetMode="External"/><Relationship Id="rId4" Type="http://schemas.openxmlformats.org/officeDocument/2006/relationships/hyperlink" Target="mailto:DHSBADRTech@dhs.Wisconsin.gov"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eri-wi.org/adrc-enroll/" TargetMode="External"/><Relationship Id="rId3" Type="http://schemas.openxmlformats.org/officeDocument/2006/relationships/image" Target="../media/image1.jpeg"/><Relationship Id="rId7" Type="http://schemas.openxmlformats.org/officeDocument/2006/relationships/hyperlink" Target="https://portal.shiptacenter.or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gwaar.org/medicare-outreach-and-assistance-resources" TargetMode="External"/><Relationship Id="rId5" Type="http://schemas.openxmlformats.org/officeDocument/2006/relationships/hyperlink" Target="mailto:widhs@public.govdelivery.com" TargetMode="External"/><Relationship Id="rId4" Type="http://schemas.openxmlformats.org/officeDocument/2006/relationships/hyperlink" Target="https://vimeo.com/showcase/8654184/video/552486706" TargetMode="External"/><Relationship Id="rId9" Type="http://schemas.openxmlformats.org/officeDocument/2006/relationships/hyperlink" Target="https://eri.litmos.com/account/login"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mailto:michelle.grochocinski@dhs.wisconsin.go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7.xml"/><Relationship Id="rId5" Type="http://schemas.openxmlformats.org/officeDocument/2006/relationships/hyperlink" Target="mailto:Michelle.grochocinski@dhs.Wisconsin.gov" TargetMode="External"/><Relationship Id="rId4" Type="http://schemas.openxmlformats.org/officeDocument/2006/relationships/hyperlink" Target="mailto:debbie.bisswurm@gwaar.org" TargetMode="Externa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4.jpeg"/><Relationship Id="rId13" Type="http://schemas.openxmlformats.org/officeDocument/2006/relationships/image" Target="../media/image1.jpeg"/><Relationship Id="rId3" Type="http://schemas.openxmlformats.org/officeDocument/2006/relationships/diagramData" Target="../diagrams/data3.xml"/><Relationship Id="rId7" Type="http://schemas.microsoft.com/office/2007/relationships/diagramDrawing" Target="../diagrams/drawing3.xml"/><Relationship Id="rId12" Type="http://schemas.openxmlformats.org/officeDocument/2006/relationships/hyperlink" Target="https://portal.shiptacenter.org/Portal/Resource/Resource-Detail.aspx?ResourceGUID=A6B54684-E375-417D-B56E-EDAC8F64315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hyperlink" Target="https://portal.shiptacenter.org/Portal/Resource/Resource-Detail.aspx?ResourceGUID=196DBD75-43E9-4150-A11F-C656DD332A23" TargetMode="External"/><Relationship Id="rId5" Type="http://schemas.openxmlformats.org/officeDocument/2006/relationships/diagramQuickStyle" Target="../diagrams/quickStyle3.xml"/><Relationship Id="rId10" Type="http://schemas.openxmlformats.org/officeDocument/2006/relationships/hyperlink" Target="https://nam02.safelinks.protection.outlook.com/?url=https%3A%2F%2Fportal.shiptacenter.org%2FPortal%2FContent%2FToolbox%2FFor-Coordinators-of-Volunteers%2FVRPM-Resources-Kit.aspx&amp;data=04%7C01%7Cdebbie.bisswurm%40gwaar.org%7C926018fc86d94537015f08da1ccf74f4%7C8e087664409d4c4ca6b47aa01020d6ea%7C0%7C0%7C637853975482033287%7CUnknown%7CTWFpbGZsb3d8eyJWIjoiMC4wLjAwMDAiLCJQIjoiV2luMzIiLCJBTiI6Ik1haWwiLCJXVCI6Mn0%3D%7C3000&amp;sdata=XhokokWfmUK7D2Y9H11t2Uc0K0erciZT5Dn3wSOY0Hc%3D&amp;reserved=0" TargetMode="External"/><Relationship Id="rId4" Type="http://schemas.openxmlformats.org/officeDocument/2006/relationships/diagramLayout" Target="../diagrams/layout3.xml"/><Relationship Id="rId9" Type="http://schemas.openxmlformats.org/officeDocument/2006/relationships/hyperlink" Target="https://gwaar.org/SHIP-volunteer-resources" TargetMode="Externa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image" Target="https://county.milwaukee.gov/files/county/Milwaukee_County_Email_Logo-150x100.pn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https://county.milwaukee.gov/files/county/Milwaukee_County_Email_Logo-150x100.pn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https://county.milwaukee.gov/files/county/Milwaukee_County_Email_Logo-150x100.png"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715D15FF-F30F-4985-A3D6-7B65FD992079}"/>
              </a:ext>
            </a:extLst>
          </p:cNvPr>
          <p:cNvSpPr>
            <a:spLocks noGrp="1"/>
          </p:cNvSpPr>
          <p:nvPr>
            <p:ph type="ctrTitle"/>
          </p:nvPr>
        </p:nvSpPr>
        <p:spPr>
          <a:xfrm>
            <a:off x="1314824" y="735106"/>
            <a:ext cx="8317549" cy="3036794"/>
          </a:xfrm>
        </p:spPr>
        <p:txBody>
          <a:bodyPr anchor="b">
            <a:normAutofit/>
          </a:bodyPr>
          <a:lstStyle/>
          <a:p>
            <a:pPr algn="l"/>
            <a:r>
              <a:rPr lang="en-US" sz="5400" b="1" dirty="0">
                <a:solidFill>
                  <a:srgbClr val="FFFFFF"/>
                </a:solidFill>
              </a:rPr>
              <a:t>Volunteer Programs </a:t>
            </a:r>
            <a:br>
              <a:rPr lang="en-US" sz="4800" dirty="0">
                <a:solidFill>
                  <a:srgbClr val="FFFFFF"/>
                </a:solidFill>
              </a:rPr>
            </a:br>
            <a:r>
              <a:rPr lang="en-US" sz="3600" i="1" dirty="0">
                <a:solidFill>
                  <a:srgbClr val="FFFFFF"/>
                </a:solidFill>
              </a:rPr>
              <a:t>Enhancing Medicare Outreach and Assistance Activities</a:t>
            </a:r>
          </a:p>
        </p:txBody>
      </p:sp>
      <p:sp>
        <p:nvSpPr>
          <p:cNvPr id="3" name="Subtitle 2">
            <a:extLst>
              <a:ext uri="{FF2B5EF4-FFF2-40B4-BE49-F238E27FC236}">
                <a16:creationId xmlns:a16="http://schemas.microsoft.com/office/drawing/2014/main" id="{D3E16644-A27D-4E72-A335-2E42E92505BF}"/>
              </a:ext>
            </a:extLst>
          </p:cNvPr>
          <p:cNvSpPr>
            <a:spLocks noGrp="1"/>
          </p:cNvSpPr>
          <p:nvPr>
            <p:ph type="subTitle" idx="1"/>
          </p:nvPr>
        </p:nvSpPr>
        <p:spPr>
          <a:xfrm>
            <a:off x="1350682" y="4870824"/>
            <a:ext cx="10005951" cy="1458258"/>
          </a:xfrm>
        </p:spPr>
        <p:txBody>
          <a:bodyPr anchor="ctr">
            <a:normAutofit/>
          </a:bodyPr>
          <a:lstStyle/>
          <a:p>
            <a:pPr algn="l"/>
            <a:endParaRPr lang="en-US" dirty="0"/>
          </a:p>
          <a:p>
            <a:pPr algn="l"/>
            <a:r>
              <a:rPr lang="en-US" dirty="0"/>
              <a:t>Medicare Outreach Training</a:t>
            </a:r>
          </a:p>
          <a:p>
            <a:pPr algn="l"/>
            <a:r>
              <a:rPr lang="en-US" dirty="0"/>
              <a:t>May 5, 2022</a:t>
            </a:r>
          </a:p>
          <a:p>
            <a:pPr algn="l"/>
            <a:endParaRPr lang="en-US" dirty="0"/>
          </a:p>
        </p:txBody>
      </p:sp>
      <p:pic>
        <p:nvPicPr>
          <p:cNvPr id="11" name="Content Placeholder 3">
            <a:extLst>
              <a:ext uri="{FF2B5EF4-FFF2-40B4-BE49-F238E27FC236}">
                <a16:creationId xmlns:a16="http://schemas.microsoft.com/office/drawing/2014/main" id="{23E417B9-91F0-448A-8CD5-A963B33C35C3}"/>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57327" y="5647882"/>
            <a:ext cx="3040072" cy="950023"/>
          </a:xfrm>
          <a:prstGeom prst="rect">
            <a:avLst/>
          </a:prstGeom>
          <a:noFill/>
        </p:spPr>
      </p:pic>
    </p:spTree>
    <p:extLst>
      <p:ext uri="{BB962C8B-B14F-4D97-AF65-F5344CB8AC3E}">
        <p14:creationId xmlns:p14="http://schemas.microsoft.com/office/powerpoint/2010/main" val="2467874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A65989E-BBD5-44D7-AA86-7AFD5D46BB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66000">
                <a:srgbClr val="000000"/>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31A2881-D8D7-4A7D-ACA3-E9F849F853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6400800"/>
            <a:ext cx="8153398" cy="456772"/>
          </a:xfrm>
          <a:prstGeom prst="rect">
            <a:avLst/>
          </a:prstGeom>
          <a:gradFill>
            <a:gsLst>
              <a:gs pos="0">
                <a:srgbClr val="000000">
                  <a:alpha val="63000"/>
                </a:srgbClr>
              </a:gs>
              <a:gs pos="100000">
                <a:schemeClr val="accent1">
                  <a:lumMod val="7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2223E4B2-0420-467B-8581-C5675CF00D13}"/>
              </a:ext>
            </a:extLst>
          </p:cNvPr>
          <p:cNvGrpSpPr/>
          <p:nvPr/>
        </p:nvGrpSpPr>
        <p:grpSpPr>
          <a:xfrm>
            <a:off x="1302301" y="642352"/>
            <a:ext cx="9171762" cy="1137488"/>
            <a:chOff x="608147" y="0"/>
            <a:chExt cx="9171762" cy="1137488"/>
          </a:xfrm>
        </p:grpSpPr>
        <p:sp>
          <p:nvSpPr>
            <p:cNvPr id="15" name="Rectangle: Rounded Corners 14">
              <a:extLst>
                <a:ext uri="{FF2B5EF4-FFF2-40B4-BE49-F238E27FC236}">
                  <a16:creationId xmlns:a16="http://schemas.microsoft.com/office/drawing/2014/main" id="{456259D5-7C19-4788-AD16-8865FC9C9E5B}"/>
                </a:ext>
              </a:extLst>
            </p:cNvPr>
            <p:cNvSpPr/>
            <p:nvPr/>
          </p:nvSpPr>
          <p:spPr>
            <a:xfrm>
              <a:off x="608147" y="0"/>
              <a:ext cx="9171762" cy="1137488"/>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Rectangle: Rounded Corners 4">
              <a:extLst>
                <a:ext uri="{FF2B5EF4-FFF2-40B4-BE49-F238E27FC236}">
                  <a16:creationId xmlns:a16="http://schemas.microsoft.com/office/drawing/2014/main" id="{1023DB4D-1E0F-4CC7-8B9F-F7FBB162FE29}"/>
                </a:ext>
              </a:extLst>
            </p:cNvPr>
            <p:cNvSpPr txBox="1"/>
            <p:nvPr/>
          </p:nvSpPr>
          <p:spPr>
            <a:xfrm>
              <a:off x="663675" y="55528"/>
              <a:ext cx="9060706" cy="102643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9070" tIns="179070" rIns="179070" bIns="179070" numCol="1" spcCol="1270" anchor="ctr" anchorCtr="0">
              <a:noAutofit/>
            </a:bodyPr>
            <a:lstStyle/>
            <a:p>
              <a:pPr marL="0" lvl="0" indent="0" algn="l" defTabSz="2089150">
                <a:lnSpc>
                  <a:spcPct val="90000"/>
                </a:lnSpc>
                <a:spcBef>
                  <a:spcPct val="0"/>
                </a:spcBef>
                <a:spcAft>
                  <a:spcPct val="35000"/>
                </a:spcAft>
                <a:buNone/>
              </a:pPr>
              <a:r>
                <a:rPr lang="en-US" sz="4700" kern="1200" dirty="0"/>
                <a:t>Panel Presentation </a:t>
              </a:r>
            </a:p>
          </p:txBody>
        </p:sp>
      </p:grpSp>
      <p:sp>
        <p:nvSpPr>
          <p:cNvPr id="2" name="TextBox 1">
            <a:extLst>
              <a:ext uri="{FF2B5EF4-FFF2-40B4-BE49-F238E27FC236}">
                <a16:creationId xmlns:a16="http://schemas.microsoft.com/office/drawing/2014/main" id="{A9947628-95FF-4A18-83C3-2B7018B41C58}"/>
              </a:ext>
            </a:extLst>
          </p:cNvPr>
          <p:cNvSpPr txBox="1"/>
          <p:nvPr/>
        </p:nvSpPr>
        <p:spPr>
          <a:xfrm>
            <a:off x="3723449" y="2120041"/>
            <a:ext cx="8859899" cy="4585871"/>
          </a:xfrm>
          <a:prstGeom prst="rect">
            <a:avLst/>
          </a:prstGeom>
          <a:noFill/>
        </p:spPr>
        <p:txBody>
          <a:bodyPr wrap="square" rtlCol="0">
            <a:spAutoFit/>
          </a:bodyPr>
          <a:lstStyle/>
          <a:p>
            <a:r>
              <a:rPr lang="en-US" sz="3200" b="1" i="1" dirty="0"/>
              <a:t>Perspectives from a </a:t>
            </a:r>
          </a:p>
          <a:p>
            <a:r>
              <a:rPr lang="en-US" sz="3200" b="1" i="1" dirty="0"/>
              <a:t>Long-Standing Volunteer Program</a:t>
            </a:r>
          </a:p>
          <a:p>
            <a:endParaRPr lang="en-US" sz="2800" dirty="0"/>
          </a:p>
          <a:p>
            <a:r>
              <a:rPr lang="en-US" sz="2800" dirty="0"/>
              <a:t>Tina Brunner </a:t>
            </a:r>
          </a:p>
          <a:p>
            <a:r>
              <a:rPr lang="en-US" sz="2800" i="1" dirty="0"/>
              <a:t>Benefit Specialist Coordinator </a:t>
            </a:r>
          </a:p>
          <a:p>
            <a:endParaRPr lang="en-US" sz="2400" dirty="0"/>
          </a:p>
          <a:p>
            <a:r>
              <a:rPr lang="en-US" sz="2700" i="1" dirty="0"/>
              <a:t>Aging and Disability Resource Center (ADRC)</a:t>
            </a:r>
          </a:p>
          <a:p>
            <a:r>
              <a:rPr lang="en-US" sz="2700" i="1" dirty="0"/>
              <a:t>of Brown County</a:t>
            </a:r>
          </a:p>
          <a:p>
            <a:endParaRPr lang="en-US" sz="2400" dirty="0"/>
          </a:p>
          <a:p>
            <a:endParaRPr lang="en-US" sz="2400" dirty="0"/>
          </a:p>
          <a:p>
            <a:endParaRPr lang="en-US" dirty="0"/>
          </a:p>
        </p:txBody>
      </p:sp>
      <p:pic>
        <p:nvPicPr>
          <p:cNvPr id="6" name="Picture 5">
            <a:extLst>
              <a:ext uri="{FF2B5EF4-FFF2-40B4-BE49-F238E27FC236}">
                <a16:creationId xmlns:a16="http://schemas.microsoft.com/office/drawing/2014/main" id="{3974C57E-3EAA-4C2A-94A5-FD056C3897B2}"/>
              </a:ext>
            </a:extLst>
          </p:cNvPr>
          <p:cNvPicPr>
            <a:picLocks noChangeAspect="1"/>
          </p:cNvPicPr>
          <p:nvPr/>
        </p:nvPicPr>
        <p:blipFill rotWithShape="1">
          <a:blip r:embed="rId3"/>
          <a:srcRect l="8432"/>
          <a:stretch/>
        </p:blipFill>
        <p:spPr>
          <a:xfrm>
            <a:off x="574532" y="2216404"/>
            <a:ext cx="2889171" cy="1410022"/>
          </a:xfrm>
          <a:prstGeom prst="rect">
            <a:avLst/>
          </a:prstGeom>
        </p:spPr>
      </p:pic>
    </p:spTree>
    <p:extLst>
      <p:ext uri="{BB962C8B-B14F-4D97-AF65-F5344CB8AC3E}">
        <p14:creationId xmlns:p14="http://schemas.microsoft.com/office/powerpoint/2010/main" val="3501643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1541684-A369-4F61-B9C2-825CDBDCC98B}"/>
              </a:ext>
            </a:extLst>
          </p:cNvPr>
          <p:cNvSpPr txBox="1"/>
          <p:nvPr/>
        </p:nvSpPr>
        <p:spPr>
          <a:xfrm>
            <a:off x="1136396" y="2277036"/>
            <a:ext cx="6033838" cy="3461155"/>
          </a:xfrm>
          <a:prstGeom prst="rect">
            <a:avLst/>
          </a:prstGeom>
        </p:spPr>
        <p:txBody>
          <a:bodyPr vert="horz" lIns="91440" tIns="45720" rIns="91440" bIns="45720" rtlCol="0">
            <a:normAutofit/>
          </a:bodyPr>
          <a:lstStyle/>
          <a:p>
            <a:pPr marL="285750" indent="-228600">
              <a:lnSpc>
                <a:spcPct val="90000"/>
              </a:lnSpc>
              <a:spcAft>
                <a:spcPts val="600"/>
              </a:spcAft>
              <a:buFont typeface="Arial" panose="020B0604020202020204" pitchFamily="34" charset="0"/>
              <a:buChar char="•"/>
            </a:pPr>
            <a:endParaRPr lang="en-US" sz="2400" dirty="0"/>
          </a:p>
          <a:p>
            <a:pPr marL="285750" indent="-228600">
              <a:lnSpc>
                <a:spcPct val="90000"/>
              </a:lnSpc>
              <a:spcAft>
                <a:spcPts val="600"/>
              </a:spcAft>
              <a:buFont typeface="Arial" panose="020B0604020202020204" pitchFamily="34" charset="0"/>
              <a:buChar char="•"/>
            </a:pPr>
            <a:endParaRPr lang="en-US" sz="1900" dirty="0"/>
          </a:p>
        </p:txBody>
      </p:sp>
      <p:sp>
        <p:nvSpPr>
          <p:cNvPr id="12" name="Rectangle 11">
            <a:extLst>
              <a:ext uri="{FF2B5EF4-FFF2-40B4-BE49-F238E27FC236}">
                <a16:creationId xmlns:a16="http://schemas.microsoft.com/office/drawing/2014/main" id="{5A65989E-BBD5-44D7-AA86-7AFD5D46BB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66000">
                <a:srgbClr val="000000"/>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31A2881-D8D7-4A7D-ACA3-E9F849F853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6400800"/>
            <a:ext cx="8153398" cy="456772"/>
          </a:xfrm>
          <a:prstGeom prst="rect">
            <a:avLst/>
          </a:prstGeom>
          <a:gradFill>
            <a:gsLst>
              <a:gs pos="0">
                <a:srgbClr val="000000">
                  <a:alpha val="63000"/>
                </a:srgbClr>
              </a:gs>
              <a:gs pos="100000">
                <a:schemeClr val="accent1">
                  <a:lumMod val="7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F92E007D-0A22-4F31-AB33-710055C79121}"/>
              </a:ext>
            </a:extLst>
          </p:cNvPr>
          <p:cNvSpPr>
            <a:spLocks noGrp="1"/>
          </p:cNvSpPr>
          <p:nvPr>
            <p:ph type="title"/>
          </p:nvPr>
        </p:nvSpPr>
        <p:spPr>
          <a:xfrm>
            <a:off x="1066181" y="403081"/>
            <a:ext cx="6927539" cy="1091182"/>
          </a:xfrm>
          <a:solidFill>
            <a:schemeClr val="bg1"/>
          </a:solidFill>
          <a:ln w="19050">
            <a:solidFill>
              <a:schemeClr val="accent1">
                <a:lumMod val="75000"/>
              </a:schemeClr>
            </a:solidFill>
          </a:ln>
        </p:spPr>
        <p:txBody>
          <a:bodyPr>
            <a:normAutofit/>
          </a:bodyPr>
          <a:lstStyle/>
          <a:p>
            <a:r>
              <a:rPr lang="en-US" sz="2700" b="1" i="1" dirty="0"/>
              <a:t>Aging and Disability Resource Center (ADRC)</a:t>
            </a:r>
            <a:br>
              <a:rPr lang="en-US" sz="2700" b="1" i="1" dirty="0"/>
            </a:br>
            <a:r>
              <a:rPr lang="en-US" sz="2700" b="1" i="1" dirty="0"/>
              <a:t>of Brown County</a:t>
            </a:r>
          </a:p>
        </p:txBody>
      </p:sp>
      <p:pic>
        <p:nvPicPr>
          <p:cNvPr id="13" name="Picture 12">
            <a:extLst>
              <a:ext uri="{FF2B5EF4-FFF2-40B4-BE49-F238E27FC236}">
                <a16:creationId xmlns:a16="http://schemas.microsoft.com/office/drawing/2014/main" id="{0463311B-3171-4318-B70A-F3674DF9168D}"/>
              </a:ext>
            </a:extLst>
          </p:cNvPr>
          <p:cNvPicPr>
            <a:picLocks noChangeAspect="1"/>
          </p:cNvPicPr>
          <p:nvPr/>
        </p:nvPicPr>
        <p:blipFill rotWithShape="1">
          <a:blip r:embed="rId3"/>
          <a:srcRect l="8432"/>
          <a:stretch/>
        </p:blipFill>
        <p:spPr>
          <a:xfrm>
            <a:off x="8655561" y="403161"/>
            <a:ext cx="2874598" cy="1402910"/>
          </a:xfrm>
          <a:prstGeom prst="rect">
            <a:avLst/>
          </a:prstGeom>
        </p:spPr>
      </p:pic>
      <p:sp>
        <p:nvSpPr>
          <p:cNvPr id="15" name="Content Placeholder 2">
            <a:extLst>
              <a:ext uri="{FF2B5EF4-FFF2-40B4-BE49-F238E27FC236}">
                <a16:creationId xmlns:a16="http://schemas.microsoft.com/office/drawing/2014/main" id="{EDAD84DF-D46E-4105-AF7C-25C5C1029502}"/>
              </a:ext>
            </a:extLst>
          </p:cNvPr>
          <p:cNvSpPr txBox="1">
            <a:spLocks/>
          </p:cNvSpPr>
          <p:nvPr/>
        </p:nvSpPr>
        <p:spPr>
          <a:xfrm>
            <a:off x="1066181" y="1573535"/>
            <a:ext cx="10231631" cy="4747992"/>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50000"/>
              </a:lnSpc>
              <a:spcBef>
                <a:spcPts val="0"/>
              </a:spcBef>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How long has your volunteer program been in place? </a:t>
            </a:r>
          </a:p>
          <a:p>
            <a:pPr marL="800100" lvl="1" indent="-342900">
              <a:lnSpc>
                <a:spcPct val="150000"/>
              </a:lnSpc>
              <a:spcBef>
                <a:spcPts val="0"/>
              </a:spcBef>
              <a:buFont typeface="Symbol" panose="05050102010706020507" pitchFamily="18" charset="2"/>
              <a:buChar char=""/>
            </a:pPr>
            <a:r>
              <a:rPr lang="en-US" sz="2200" dirty="0">
                <a:latin typeface="Calibri" panose="020F0502020204030204" pitchFamily="34" charset="0"/>
                <a:ea typeface="Calibri" panose="020F0502020204030204" pitchFamily="34" charset="0"/>
                <a:cs typeface="Times New Roman" panose="02020603050405020304" pitchFamily="18" charset="0"/>
              </a:rPr>
              <a:t>Started August 2013</a:t>
            </a:r>
          </a:p>
          <a:p>
            <a:pPr marL="342900" indent="-342900">
              <a:lnSpc>
                <a:spcPct val="150000"/>
              </a:lnSpc>
              <a:spcBef>
                <a:spcPts val="0"/>
              </a:spcBef>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What do your volunteers do? </a:t>
            </a:r>
          </a:p>
          <a:p>
            <a:pPr marL="800100" lvl="1" indent="-342900">
              <a:lnSpc>
                <a:spcPct val="150000"/>
              </a:lnSpc>
              <a:spcBef>
                <a:spcPts val="0"/>
              </a:spcBef>
              <a:buFont typeface="Symbol" panose="05050102010706020507" pitchFamily="18" charset="2"/>
              <a:buChar char=""/>
            </a:pPr>
            <a:r>
              <a:rPr lang="en-US" sz="2200" dirty="0">
                <a:latin typeface="Calibri" panose="020F0502020204030204" pitchFamily="34" charset="0"/>
                <a:ea typeface="Calibri" panose="020F0502020204030204" pitchFamily="34" charset="0"/>
                <a:cs typeface="Times New Roman" panose="02020603050405020304" pitchFamily="18" charset="0"/>
              </a:rPr>
              <a:t>Outreach and education – ABCDs of Medicare, Medicare Minutes, OEP events</a:t>
            </a:r>
          </a:p>
          <a:p>
            <a:pPr marL="800100" lvl="1" indent="-342900">
              <a:lnSpc>
                <a:spcPct val="150000"/>
              </a:lnSpc>
              <a:spcBef>
                <a:spcPts val="0"/>
              </a:spcBef>
              <a:buFont typeface="Symbol" panose="05050102010706020507" pitchFamily="18" charset="2"/>
              <a:buChar char=""/>
            </a:pPr>
            <a:r>
              <a:rPr lang="en-US" sz="2200" dirty="0">
                <a:latin typeface="Calibri" panose="020F0502020204030204" pitchFamily="34" charset="0"/>
                <a:ea typeface="Calibri" panose="020F0502020204030204" pitchFamily="34" charset="0"/>
                <a:cs typeface="Times New Roman" panose="02020603050405020304" pitchFamily="18" charset="0"/>
              </a:rPr>
              <a:t>2022 – Medicare plan review – Part D plan options</a:t>
            </a:r>
          </a:p>
          <a:p>
            <a:pPr marL="342900" indent="-342900">
              <a:lnSpc>
                <a:spcPct val="150000"/>
              </a:lnSpc>
              <a:spcBef>
                <a:spcPts val="0"/>
              </a:spcBef>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What type of supervision/oversight do you provide for your volunteers? </a:t>
            </a:r>
          </a:p>
          <a:p>
            <a:pPr marL="800100" lvl="1" indent="-342900">
              <a:lnSpc>
                <a:spcPct val="150000"/>
              </a:lnSpc>
              <a:spcBef>
                <a:spcPts val="0"/>
              </a:spcBef>
              <a:buFont typeface="Symbol" panose="05050102010706020507" pitchFamily="18" charset="2"/>
              <a:buChar char=""/>
            </a:pPr>
            <a:r>
              <a:rPr lang="en-US" sz="2200" dirty="0">
                <a:latin typeface="Calibri" panose="020F0502020204030204" pitchFamily="34" charset="0"/>
                <a:ea typeface="Calibri" panose="020F0502020204030204" pitchFamily="34" charset="0"/>
                <a:cs typeface="Times New Roman" panose="02020603050405020304" pitchFamily="18" charset="0"/>
              </a:rPr>
              <a:t>Provide training, support and event coordination</a:t>
            </a:r>
          </a:p>
          <a:p>
            <a:pPr marL="800100" lvl="1" indent="-342900">
              <a:lnSpc>
                <a:spcPct val="150000"/>
              </a:lnSpc>
              <a:spcBef>
                <a:spcPts val="0"/>
              </a:spcBef>
              <a:buFont typeface="Symbol" panose="05050102010706020507" pitchFamily="18" charset="2"/>
              <a:buChar char=""/>
            </a:pPr>
            <a:r>
              <a:rPr lang="en-US" sz="2200" dirty="0" err="1">
                <a:latin typeface="Calibri" panose="020F0502020204030204" pitchFamily="34" charset="0"/>
                <a:ea typeface="Calibri" panose="020F0502020204030204" pitchFamily="34" charset="0"/>
                <a:cs typeface="Times New Roman" panose="02020603050405020304" pitchFamily="18" charset="0"/>
              </a:rPr>
              <a:t>Webex</a:t>
            </a:r>
            <a:r>
              <a:rPr lang="en-US" sz="2200" dirty="0">
                <a:latin typeface="Calibri" panose="020F0502020204030204" pitchFamily="34" charset="0"/>
                <a:ea typeface="Calibri" panose="020F0502020204030204" pitchFamily="34" charset="0"/>
                <a:cs typeface="Times New Roman" panose="02020603050405020304" pitchFamily="18" charset="0"/>
              </a:rPr>
              <a:t> management for virtual events</a:t>
            </a:r>
          </a:p>
          <a:p>
            <a:pPr marL="342900" indent="-342900">
              <a:lnSpc>
                <a:spcPct val="150000"/>
              </a:lnSpc>
              <a:spcBef>
                <a:spcPts val="0"/>
              </a:spcBef>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dirty="0">
                <a:latin typeface="Calibri" panose="020F0502020204030204" pitchFamily="34" charset="0"/>
                <a:ea typeface="Calibri" panose="020F0502020204030204" pitchFamily="34" charset="0"/>
                <a:cs typeface="Times New Roman" panose="02020603050405020304" pitchFamily="18" charset="0"/>
              </a:rPr>
              <a:t>How much time does that take?</a:t>
            </a:r>
          </a:p>
          <a:p>
            <a:pPr marL="800100" lvl="1" indent="-342900">
              <a:lnSpc>
                <a:spcPct val="150000"/>
              </a:lnSpc>
              <a:spcBef>
                <a:spcPts val="0"/>
              </a:spcBef>
              <a:buFont typeface="Symbol" panose="05050102010706020507" pitchFamily="18" charset="2"/>
              <a:buChar char=""/>
            </a:pPr>
            <a:r>
              <a:rPr lang="en-US" sz="2200" dirty="0">
                <a:latin typeface="Calibri" panose="020F0502020204030204" pitchFamily="34" charset="0"/>
                <a:ea typeface="Calibri" panose="020F0502020204030204" pitchFamily="34" charset="0"/>
                <a:cs typeface="Times New Roman" panose="02020603050405020304" pitchFamily="18" charset="0"/>
              </a:rPr>
              <a:t>Monthly meetings – 30-45 minutes</a:t>
            </a:r>
          </a:p>
          <a:p>
            <a:pPr marL="800100" lvl="1" indent="-342900">
              <a:lnSpc>
                <a:spcPct val="150000"/>
              </a:lnSpc>
              <a:spcBef>
                <a:spcPts val="0"/>
              </a:spcBef>
              <a:buFont typeface="Symbol" panose="05050102010706020507" pitchFamily="18" charset="2"/>
              <a:buChar char=""/>
            </a:pPr>
            <a:r>
              <a:rPr lang="en-US" sz="2200" dirty="0">
                <a:latin typeface="Calibri" panose="020F0502020204030204" pitchFamily="34" charset="0"/>
                <a:ea typeface="Calibri" panose="020F0502020204030204" pitchFamily="34" charset="0"/>
                <a:cs typeface="Times New Roman" panose="02020603050405020304" pitchFamily="18" charset="0"/>
              </a:rPr>
              <a:t>15-20 </a:t>
            </a:r>
            <a:r>
              <a:rPr lang="en-US" sz="2200" dirty="0" err="1">
                <a:latin typeface="Calibri" panose="020F0502020204030204" pitchFamily="34" charset="0"/>
                <a:ea typeface="Calibri" panose="020F0502020204030204" pitchFamily="34" charset="0"/>
                <a:cs typeface="Times New Roman" panose="02020603050405020304" pitchFamily="18" charset="0"/>
              </a:rPr>
              <a:t>hrs</a:t>
            </a:r>
            <a:r>
              <a:rPr lang="en-US" sz="2200" dirty="0">
                <a:latin typeface="Calibri" panose="020F0502020204030204" pitchFamily="34" charset="0"/>
                <a:ea typeface="Calibri" panose="020F0502020204030204" pitchFamily="34" charset="0"/>
                <a:cs typeface="Times New Roman" panose="02020603050405020304" pitchFamily="18" charset="0"/>
              </a:rPr>
              <a:t>/month each for support, administration and event coordination/development</a:t>
            </a:r>
          </a:p>
          <a:p>
            <a:pPr marL="342900" indent="-342900">
              <a:lnSpc>
                <a:spcPct val="150000"/>
              </a:lnSpc>
              <a:spcBef>
                <a:spcPts val="0"/>
              </a:spcBef>
              <a:buFont typeface="Symbol" panose="05050102010706020507" pitchFamily="18" charset="2"/>
              <a:buChar char=""/>
            </a:pPr>
            <a:endParaRPr lang="en-US" sz="2100" i="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31969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1541684-A369-4F61-B9C2-825CDBDCC98B}"/>
              </a:ext>
            </a:extLst>
          </p:cNvPr>
          <p:cNvSpPr txBox="1"/>
          <p:nvPr/>
        </p:nvSpPr>
        <p:spPr>
          <a:xfrm>
            <a:off x="1136396" y="2277036"/>
            <a:ext cx="6033838" cy="3461155"/>
          </a:xfrm>
          <a:prstGeom prst="rect">
            <a:avLst/>
          </a:prstGeom>
        </p:spPr>
        <p:txBody>
          <a:bodyPr vert="horz" lIns="91440" tIns="45720" rIns="91440" bIns="45720" rtlCol="0">
            <a:normAutofit/>
          </a:bodyPr>
          <a:lstStyle/>
          <a:p>
            <a:pPr marL="285750" indent="-228600">
              <a:lnSpc>
                <a:spcPct val="90000"/>
              </a:lnSpc>
              <a:spcAft>
                <a:spcPts val="600"/>
              </a:spcAft>
              <a:buFont typeface="Arial" panose="020B0604020202020204" pitchFamily="34" charset="0"/>
              <a:buChar char="•"/>
            </a:pPr>
            <a:endParaRPr lang="en-US" sz="2400" dirty="0"/>
          </a:p>
          <a:p>
            <a:pPr marL="285750" indent="-228600">
              <a:lnSpc>
                <a:spcPct val="90000"/>
              </a:lnSpc>
              <a:spcAft>
                <a:spcPts val="600"/>
              </a:spcAft>
              <a:buFont typeface="Arial" panose="020B0604020202020204" pitchFamily="34" charset="0"/>
              <a:buChar char="•"/>
            </a:pPr>
            <a:endParaRPr lang="en-US" sz="1900" dirty="0"/>
          </a:p>
        </p:txBody>
      </p:sp>
      <p:sp>
        <p:nvSpPr>
          <p:cNvPr id="12" name="Rectangle 11">
            <a:extLst>
              <a:ext uri="{FF2B5EF4-FFF2-40B4-BE49-F238E27FC236}">
                <a16:creationId xmlns:a16="http://schemas.microsoft.com/office/drawing/2014/main" id="{5A65989E-BBD5-44D7-AA86-7AFD5D46BB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66000">
                <a:srgbClr val="000000"/>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31A2881-D8D7-4A7D-ACA3-E9F849F853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6400800"/>
            <a:ext cx="8153398" cy="456772"/>
          </a:xfrm>
          <a:prstGeom prst="rect">
            <a:avLst/>
          </a:prstGeom>
          <a:gradFill>
            <a:gsLst>
              <a:gs pos="0">
                <a:srgbClr val="000000">
                  <a:alpha val="63000"/>
                </a:srgbClr>
              </a:gs>
              <a:gs pos="100000">
                <a:schemeClr val="accent1">
                  <a:lumMod val="7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F92E007D-0A22-4F31-AB33-710055C79121}"/>
              </a:ext>
            </a:extLst>
          </p:cNvPr>
          <p:cNvSpPr>
            <a:spLocks noGrp="1"/>
          </p:cNvSpPr>
          <p:nvPr>
            <p:ph type="title"/>
          </p:nvPr>
        </p:nvSpPr>
        <p:spPr>
          <a:xfrm>
            <a:off x="943517" y="396191"/>
            <a:ext cx="6927539" cy="867913"/>
          </a:xfrm>
          <a:solidFill>
            <a:schemeClr val="bg1"/>
          </a:solidFill>
          <a:ln w="19050">
            <a:solidFill>
              <a:schemeClr val="accent1">
                <a:lumMod val="75000"/>
              </a:schemeClr>
            </a:solidFill>
          </a:ln>
        </p:spPr>
        <p:txBody>
          <a:bodyPr>
            <a:normAutofit/>
          </a:bodyPr>
          <a:lstStyle/>
          <a:p>
            <a:r>
              <a:rPr lang="en-US" sz="2700" b="1" i="1" dirty="0"/>
              <a:t>Aging and Disability Resource Center (ADRC)</a:t>
            </a:r>
            <a:br>
              <a:rPr lang="en-US" sz="2700" b="1" i="1" dirty="0"/>
            </a:br>
            <a:r>
              <a:rPr lang="en-US" sz="2700" b="1" i="1" dirty="0"/>
              <a:t>of Brown County</a:t>
            </a:r>
          </a:p>
        </p:txBody>
      </p:sp>
      <p:sp>
        <p:nvSpPr>
          <p:cNvPr id="11" name="Content Placeholder 2">
            <a:extLst>
              <a:ext uri="{FF2B5EF4-FFF2-40B4-BE49-F238E27FC236}">
                <a16:creationId xmlns:a16="http://schemas.microsoft.com/office/drawing/2014/main" id="{783325FC-CEF7-4A64-8760-E2BA4EF29E64}"/>
              </a:ext>
            </a:extLst>
          </p:cNvPr>
          <p:cNvSpPr txBox="1">
            <a:spLocks/>
          </p:cNvSpPr>
          <p:nvPr/>
        </p:nvSpPr>
        <p:spPr>
          <a:xfrm>
            <a:off x="1314316" y="2228858"/>
            <a:ext cx="10042948"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50000"/>
              </a:lnSpc>
              <a:spcBef>
                <a:spcPts val="0"/>
              </a:spcBef>
              <a:buFont typeface="Symbol" panose="05050102010706020507" pitchFamily="18" charset="2"/>
              <a:buChar char=""/>
            </a:pP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3" name="Picture 12">
            <a:extLst>
              <a:ext uri="{FF2B5EF4-FFF2-40B4-BE49-F238E27FC236}">
                <a16:creationId xmlns:a16="http://schemas.microsoft.com/office/drawing/2014/main" id="{0463311B-3171-4318-B70A-F3674DF9168D}"/>
              </a:ext>
            </a:extLst>
          </p:cNvPr>
          <p:cNvPicPr>
            <a:picLocks noChangeAspect="1"/>
          </p:cNvPicPr>
          <p:nvPr/>
        </p:nvPicPr>
        <p:blipFill rotWithShape="1">
          <a:blip r:embed="rId3"/>
          <a:srcRect l="8432"/>
          <a:stretch/>
        </p:blipFill>
        <p:spPr>
          <a:xfrm>
            <a:off x="8814573" y="656657"/>
            <a:ext cx="2653128" cy="1294824"/>
          </a:xfrm>
          <a:prstGeom prst="rect">
            <a:avLst/>
          </a:prstGeom>
        </p:spPr>
      </p:pic>
      <p:sp>
        <p:nvSpPr>
          <p:cNvPr id="16" name="TextBox 15">
            <a:extLst>
              <a:ext uri="{FF2B5EF4-FFF2-40B4-BE49-F238E27FC236}">
                <a16:creationId xmlns:a16="http://schemas.microsoft.com/office/drawing/2014/main" id="{6A686C9D-9515-44B2-8E2E-C5A5F7AB0010}"/>
              </a:ext>
            </a:extLst>
          </p:cNvPr>
          <p:cNvSpPr txBox="1"/>
          <p:nvPr/>
        </p:nvSpPr>
        <p:spPr>
          <a:xfrm>
            <a:off x="1314315" y="1445900"/>
            <a:ext cx="10042948" cy="4773102"/>
          </a:xfrm>
          <a:prstGeom prst="rect">
            <a:avLst/>
          </a:prstGeom>
          <a:noFill/>
        </p:spPr>
        <p:txBody>
          <a:bodyPr wrap="square">
            <a:spAutoFit/>
          </a:bodyPr>
          <a:lstStyle/>
          <a:p>
            <a:pPr marL="342900" indent="-342900">
              <a:lnSpc>
                <a:spcPct val="100000"/>
              </a:lnSpc>
              <a:spcBef>
                <a:spcPts val="0"/>
              </a:spcBef>
              <a:spcAft>
                <a:spcPts val="700"/>
              </a:spcAft>
              <a:buFont typeface="Symbol" panose="05050102010706020507" pitchFamily="18" charset="2"/>
              <a:buChar char=""/>
            </a:pPr>
            <a:r>
              <a:rPr lang="en-US" sz="2100" dirty="0">
                <a:latin typeface="Calibri" panose="020F0502020204030204" pitchFamily="34" charset="0"/>
                <a:ea typeface="Calibri" panose="020F0502020204030204" pitchFamily="34" charset="0"/>
                <a:cs typeface="Times New Roman" panose="02020603050405020304" pitchFamily="18" charset="0"/>
              </a:rPr>
              <a:t>What are the greatest challenges of the program? </a:t>
            </a:r>
          </a:p>
          <a:p>
            <a:pPr marL="800100" lvl="1" indent="-342900">
              <a:spcAft>
                <a:spcPts val="800"/>
              </a:spcAft>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Technology challenges</a:t>
            </a:r>
          </a:p>
          <a:p>
            <a:pPr marL="800100" lvl="1" indent="-342900">
              <a:spcAft>
                <a:spcPts val="800"/>
              </a:spcAft>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COVID lock-down</a:t>
            </a:r>
          </a:p>
          <a:p>
            <a:pPr marL="800100" lvl="1" indent="-342900">
              <a:spcAft>
                <a:spcPts val="1000"/>
              </a:spcAft>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Managing and determining the size of the group</a:t>
            </a:r>
          </a:p>
          <a:p>
            <a:pPr marL="342900" indent="-342900">
              <a:lnSpc>
                <a:spcPct val="100000"/>
              </a:lnSpc>
              <a:spcBef>
                <a:spcPts val="0"/>
              </a:spcBef>
              <a:spcAft>
                <a:spcPts val="700"/>
              </a:spcAft>
              <a:buFont typeface="Symbol" panose="05050102010706020507" pitchFamily="18" charset="2"/>
              <a:buChar char=""/>
            </a:pPr>
            <a:r>
              <a:rPr lang="en-US" sz="2100" dirty="0">
                <a:latin typeface="Calibri" panose="020F0502020204030204" pitchFamily="34" charset="0"/>
                <a:ea typeface="Calibri" panose="020F0502020204030204" pitchFamily="34" charset="0"/>
                <a:cs typeface="Times New Roman" panose="02020603050405020304" pitchFamily="18" charset="0"/>
              </a:rPr>
              <a:t>What are the greatest benefits of the program? </a:t>
            </a:r>
          </a:p>
          <a:p>
            <a:pPr marL="800100" lvl="1" indent="-342900">
              <a:spcAft>
                <a:spcPts val="800"/>
              </a:spcAft>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Expanding ADRC reach – education and outreach</a:t>
            </a:r>
          </a:p>
          <a:p>
            <a:pPr marL="800100" lvl="1" indent="-342900">
              <a:spcAft>
                <a:spcPts val="800"/>
              </a:spcAft>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Utilizing the amazing skills of retired professionals</a:t>
            </a:r>
          </a:p>
          <a:p>
            <a:pPr marL="800100" lvl="1" indent="-342900">
              <a:spcAft>
                <a:spcPts val="800"/>
              </a:spcAft>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Peer-to-peer  - Medicare recipients educating other recipients</a:t>
            </a:r>
          </a:p>
          <a:p>
            <a:pPr marL="800100" lvl="1" indent="-342900">
              <a:spcAft>
                <a:spcPts val="1000"/>
              </a:spcAft>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Building a connected, engaged team </a:t>
            </a:r>
          </a:p>
          <a:p>
            <a:pPr marL="342900" indent="-342900">
              <a:lnSpc>
                <a:spcPct val="100000"/>
              </a:lnSpc>
              <a:spcBef>
                <a:spcPts val="0"/>
              </a:spcBef>
              <a:spcAft>
                <a:spcPts val="700"/>
              </a:spcAft>
              <a:buFont typeface="Symbol" panose="05050102010706020507" pitchFamily="18" charset="2"/>
              <a:buChar char=""/>
            </a:pPr>
            <a:r>
              <a:rPr lang="en-US" sz="2100" dirty="0">
                <a:latin typeface="Calibri" panose="020F0502020204030204" pitchFamily="34" charset="0"/>
                <a:ea typeface="Calibri" panose="020F0502020204030204" pitchFamily="34" charset="0"/>
                <a:cs typeface="Times New Roman" panose="02020603050405020304" pitchFamily="18" charset="0"/>
              </a:rPr>
              <a:t>Any suggestions for other agencies starting a program?</a:t>
            </a:r>
          </a:p>
          <a:p>
            <a:pPr marL="800100" lvl="1" indent="-342900">
              <a:spcAft>
                <a:spcPts val="800"/>
              </a:spcAft>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BE PATIENT - Look for the low hanging fruit</a:t>
            </a:r>
          </a:p>
          <a:p>
            <a:pPr marL="800100" lvl="1" indent="-342900">
              <a:spcAft>
                <a:spcPts val="800"/>
              </a:spcAft>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Don’t reinvent the wheel – work with others that have been successful</a:t>
            </a:r>
          </a:p>
        </p:txBody>
      </p:sp>
    </p:spTree>
    <p:extLst>
      <p:ext uri="{BB962C8B-B14F-4D97-AF65-F5344CB8AC3E}">
        <p14:creationId xmlns:p14="http://schemas.microsoft.com/office/powerpoint/2010/main" val="1644239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A65989E-BBD5-44D7-AA86-7AFD5D46BB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66000">
                <a:srgbClr val="000000"/>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31A2881-D8D7-4A7D-ACA3-E9F849F853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6400800"/>
            <a:ext cx="8153398" cy="456772"/>
          </a:xfrm>
          <a:prstGeom prst="rect">
            <a:avLst/>
          </a:prstGeom>
          <a:gradFill>
            <a:gsLst>
              <a:gs pos="0">
                <a:srgbClr val="000000">
                  <a:alpha val="63000"/>
                </a:srgbClr>
              </a:gs>
              <a:gs pos="100000">
                <a:schemeClr val="accent1">
                  <a:lumMod val="7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2223E4B2-0420-467B-8581-C5675CF00D13}"/>
              </a:ext>
            </a:extLst>
          </p:cNvPr>
          <p:cNvGrpSpPr/>
          <p:nvPr/>
        </p:nvGrpSpPr>
        <p:grpSpPr>
          <a:xfrm>
            <a:off x="1302301" y="642352"/>
            <a:ext cx="9171762" cy="1137488"/>
            <a:chOff x="608147" y="0"/>
            <a:chExt cx="9171762" cy="1137488"/>
          </a:xfrm>
        </p:grpSpPr>
        <p:sp>
          <p:nvSpPr>
            <p:cNvPr id="15" name="Rectangle: Rounded Corners 14">
              <a:extLst>
                <a:ext uri="{FF2B5EF4-FFF2-40B4-BE49-F238E27FC236}">
                  <a16:creationId xmlns:a16="http://schemas.microsoft.com/office/drawing/2014/main" id="{456259D5-7C19-4788-AD16-8865FC9C9E5B}"/>
                </a:ext>
              </a:extLst>
            </p:cNvPr>
            <p:cNvSpPr/>
            <p:nvPr/>
          </p:nvSpPr>
          <p:spPr>
            <a:xfrm>
              <a:off x="608147" y="0"/>
              <a:ext cx="9171762" cy="1137488"/>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Rectangle: Rounded Corners 4">
              <a:extLst>
                <a:ext uri="{FF2B5EF4-FFF2-40B4-BE49-F238E27FC236}">
                  <a16:creationId xmlns:a16="http://schemas.microsoft.com/office/drawing/2014/main" id="{1023DB4D-1E0F-4CC7-8B9F-F7FBB162FE29}"/>
                </a:ext>
              </a:extLst>
            </p:cNvPr>
            <p:cNvSpPr txBox="1"/>
            <p:nvPr/>
          </p:nvSpPr>
          <p:spPr>
            <a:xfrm>
              <a:off x="663675" y="55528"/>
              <a:ext cx="9060706" cy="102643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9070" tIns="179070" rIns="179070" bIns="179070" numCol="1" spcCol="1270" anchor="ctr" anchorCtr="0">
              <a:noAutofit/>
            </a:bodyPr>
            <a:lstStyle/>
            <a:p>
              <a:pPr marL="0" lvl="0" indent="0" algn="l" defTabSz="2089150">
                <a:lnSpc>
                  <a:spcPct val="90000"/>
                </a:lnSpc>
                <a:spcBef>
                  <a:spcPct val="0"/>
                </a:spcBef>
                <a:spcAft>
                  <a:spcPct val="35000"/>
                </a:spcAft>
                <a:buNone/>
              </a:pPr>
              <a:r>
                <a:rPr lang="en-US" sz="4700" kern="1200" dirty="0"/>
                <a:t>Panel Presentation </a:t>
              </a:r>
            </a:p>
          </p:txBody>
        </p:sp>
      </p:grpSp>
      <p:sp>
        <p:nvSpPr>
          <p:cNvPr id="2" name="TextBox 1">
            <a:extLst>
              <a:ext uri="{FF2B5EF4-FFF2-40B4-BE49-F238E27FC236}">
                <a16:creationId xmlns:a16="http://schemas.microsoft.com/office/drawing/2014/main" id="{A9947628-95FF-4A18-83C3-2B7018B41C58}"/>
              </a:ext>
            </a:extLst>
          </p:cNvPr>
          <p:cNvSpPr txBox="1"/>
          <p:nvPr/>
        </p:nvSpPr>
        <p:spPr>
          <a:xfrm>
            <a:off x="3494849" y="2088868"/>
            <a:ext cx="8859899" cy="4801314"/>
          </a:xfrm>
          <a:prstGeom prst="rect">
            <a:avLst/>
          </a:prstGeom>
          <a:noFill/>
        </p:spPr>
        <p:txBody>
          <a:bodyPr wrap="square" rtlCol="0">
            <a:spAutoFit/>
          </a:bodyPr>
          <a:lstStyle/>
          <a:p>
            <a:r>
              <a:rPr lang="en-US" sz="3200" b="1" i="1" dirty="0"/>
              <a:t>Volunteer Perspective</a:t>
            </a:r>
          </a:p>
          <a:p>
            <a:endParaRPr lang="en-US" sz="1200" dirty="0"/>
          </a:p>
          <a:p>
            <a:r>
              <a:rPr lang="en-US" sz="2800" dirty="0"/>
              <a:t>Linda </a:t>
            </a:r>
            <a:r>
              <a:rPr lang="en-US" sz="2800" dirty="0" err="1"/>
              <a:t>Darmody</a:t>
            </a:r>
            <a:endParaRPr lang="en-US" sz="2800" dirty="0"/>
          </a:p>
          <a:p>
            <a:r>
              <a:rPr lang="en-US" sz="2800" i="1" dirty="0"/>
              <a:t>Medicare Volunteer </a:t>
            </a:r>
          </a:p>
          <a:p>
            <a:endParaRPr lang="en-US" sz="2400" dirty="0"/>
          </a:p>
          <a:p>
            <a:r>
              <a:rPr lang="en-US" sz="2400" i="1" dirty="0"/>
              <a:t>Aging and Disability Resource Center (ADRC)</a:t>
            </a:r>
          </a:p>
          <a:p>
            <a:pPr>
              <a:spcAft>
                <a:spcPts val="1200"/>
              </a:spcAft>
            </a:pPr>
            <a:r>
              <a:rPr lang="en-US" sz="2400" i="1" dirty="0"/>
              <a:t>of Brown County</a:t>
            </a:r>
          </a:p>
          <a:p>
            <a:r>
              <a:rPr lang="en-US" sz="2400" i="1" dirty="0"/>
              <a:t>Aging and Disability Resource Center (ADRC)</a:t>
            </a:r>
          </a:p>
          <a:p>
            <a:pPr>
              <a:spcAft>
                <a:spcPts val="1200"/>
              </a:spcAft>
            </a:pPr>
            <a:r>
              <a:rPr lang="en-US" sz="2400" i="1" dirty="0"/>
              <a:t>of Door County</a:t>
            </a:r>
          </a:p>
          <a:p>
            <a:endParaRPr lang="en-US" sz="2400" dirty="0"/>
          </a:p>
          <a:p>
            <a:endParaRPr lang="en-US" sz="2400" dirty="0"/>
          </a:p>
          <a:p>
            <a:endParaRPr lang="en-US" dirty="0"/>
          </a:p>
        </p:txBody>
      </p:sp>
      <p:pic>
        <p:nvPicPr>
          <p:cNvPr id="6" name="Picture 5">
            <a:extLst>
              <a:ext uri="{FF2B5EF4-FFF2-40B4-BE49-F238E27FC236}">
                <a16:creationId xmlns:a16="http://schemas.microsoft.com/office/drawing/2014/main" id="{3974C57E-3EAA-4C2A-94A5-FD056C3897B2}"/>
              </a:ext>
            </a:extLst>
          </p:cNvPr>
          <p:cNvPicPr>
            <a:picLocks noChangeAspect="1"/>
          </p:cNvPicPr>
          <p:nvPr/>
        </p:nvPicPr>
        <p:blipFill rotWithShape="1">
          <a:blip r:embed="rId3"/>
          <a:srcRect l="8432"/>
          <a:stretch/>
        </p:blipFill>
        <p:spPr>
          <a:xfrm>
            <a:off x="484916" y="2241868"/>
            <a:ext cx="2525017" cy="1232301"/>
          </a:xfrm>
          <a:prstGeom prst="rect">
            <a:avLst/>
          </a:prstGeom>
        </p:spPr>
      </p:pic>
    </p:spTree>
    <p:extLst>
      <p:ext uri="{BB962C8B-B14F-4D97-AF65-F5344CB8AC3E}">
        <p14:creationId xmlns:p14="http://schemas.microsoft.com/office/powerpoint/2010/main" val="1396391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1541684-A369-4F61-B9C2-825CDBDCC98B}"/>
              </a:ext>
            </a:extLst>
          </p:cNvPr>
          <p:cNvSpPr txBox="1"/>
          <p:nvPr/>
        </p:nvSpPr>
        <p:spPr>
          <a:xfrm>
            <a:off x="1136396" y="2277036"/>
            <a:ext cx="6033838" cy="3461155"/>
          </a:xfrm>
          <a:prstGeom prst="rect">
            <a:avLst/>
          </a:prstGeom>
        </p:spPr>
        <p:txBody>
          <a:bodyPr vert="horz" lIns="91440" tIns="45720" rIns="91440" bIns="45720" rtlCol="0">
            <a:normAutofit/>
          </a:bodyPr>
          <a:lstStyle/>
          <a:p>
            <a:pPr marL="285750" indent="-228600">
              <a:lnSpc>
                <a:spcPct val="90000"/>
              </a:lnSpc>
              <a:spcAft>
                <a:spcPts val="600"/>
              </a:spcAft>
              <a:buFont typeface="Arial" panose="020B0604020202020204" pitchFamily="34" charset="0"/>
              <a:buChar char="•"/>
            </a:pPr>
            <a:endParaRPr lang="en-US" sz="2400" dirty="0"/>
          </a:p>
          <a:p>
            <a:pPr marL="285750" indent="-228600">
              <a:lnSpc>
                <a:spcPct val="90000"/>
              </a:lnSpc>
              <a:spcAft>
                <a:spcPts val="600"/>
              </a:spcAft>
              <a:buFont typeface="Arial" panose="020B0604020202020204" pitchFamily="34" charset="0"/>
              <a:buChar char="•"/>
            </a:pPr>
            <a:endParaRPr lang="en-US" sz="1900" dirty="0"/>
          </a:p>
        </p:txBody>
      </p:sp>
      <p:sp>
        <p:nvSpPr>
          <p:cNvPr id="12" name="Rectangle 11">
            <a:extLst>
              <a:ext uri="{FF2B5EF4-FFF2-40B4-BE49-F238E27FC236}">
                <a16:creationId xmlns:a16="http://schemas.microsoft.com/office/drawing/2014/main" id="{5A65989E-BBD5-44D7-AA86-7AFD5D46BB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66000">
                <a:srgbClr val="000000"/>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31A2881-D8D7-4A7D-ACA3-E9F849F853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6400800"/>
            <a:ext cx="8153398" cy="456772"/>
          </a:xfrm>
          <a:prstGeom prst="rect">
            <a:avLst/>
          </a:prstGeom>
          <a:gradFill>
            <a:gsLst>
              <a:gs pos="0">
                <a:srgbClr val="000000">
                  <a:alpha val="63000"/>
                </a:srgbClr>
              </a:gs>
              <a:gs pos="100000">
                <a:schemeClr val="accent1">
                  <a:lumMod val="7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F92E007D-0A22-4F31-AB33-710055C79121}"/>
              </a:ext>
            </a:extLst>
          </p:cNvPr>
          <p:cNvSpPr>
            <a:spLocks noGrp="1"/>
          </p:cNvSpPr>
          <p:nvPr>
            <p:ph type="title"/>
          </p:nvPr>
        </p:nvSpPr>
        <p:spPr>
          <a:xfrm>
            <a:off x="1225860" y="800158"/>
            <a:ext cx="5673704" cy="1135516"/>
          </a:xfrm>
          <a:solidFill>
            <a:schemeClr val="bg1"/>
          </a:solidFill>
          <a:ln w="19050">
            <a:solidFill>
              <a:schemeClr val="accent1">
                <a:lumMod val="75000"/>
              </a:schemeClr>
            </a:solidFill>
          </a:ln>
        </p:spPr>
        <p:txBody>
          <a:bodyPr>
            <a:normAutofit/>
          </a:bodyPr>
          <a:lstStyle/>
          <a:p>
            <a:r>
              <a:rPr lang="en-US" sz="3200" b="1" i="1" dirty="0"/>
              <a:t> Perspectives from a Volunteer</a:t>
            </a:r>
          </a:p>
        </p:txBody>
      </p:sp>
      <p:pic>
        <p:nvPicPr>
          <p:cNvPr id="13" name="Picture 12">
            <a:extLst>
              <a:ext uri="{FF2B5EF4-FFF2-40B4-BE49-F238E27FC236}">
                <a16:creationId xmlns:a16="http://schemas.microsoft.com/office/drawing/2014/main" id="{0463311B-3171-4318-B70A-F3674DF9168D}"/>
              </a:ext>
            </a:extLst>
          </p:cNvPr>
          <p:cNvPicPr>
            <a:picLocks noChangeAspect="1"/>
          </p:cNvPicPr>
          <p:nvPr/>
        </p:nvPicPr>
        <p:blipFill rotWithShape="1">
          <a:blip r:embed="rId3"/>
          <a:srcRect l="8432"/>
          <a:stretch/>
        </p:blipFill>
        <p:spPr>
          <a:xfrm>
            <a:off x="8582891" y="631732"/>
            <a:ext cx="2874598" cy="1402910"/>
          </a:xfrm>
          <a:prstGeom prst="rect">
            <a:avLst/>
          </a:prstGeom>
        </p:spPr>
      </p:pic>
      <p:sp>
        <p:nvSpPr>
          <p:cNvPr id="15" name="Content Placeholder 2">
            <a:extLst>
              <a:ext uri="{FF2B5EF4-FFF2-40B4-BE49-F238E27FC236}">
                <a16:creationId xmlns:a16="http://schemas.microsoft.com/office/drawing/2014/main" id="{33251B90-92AB-414F-9361-30830AFC64D7}"/>
              </a:ext>
            </a:extLst>
          </p:cNvPr>
          <p:cNvSpPr txBox="1">
            <a:spLocks/>
          </p:cNvSpPr>
          <p:nvPr/>
        </p:nvSpPr>
        <p:spPr>
          <a:xfrm>
            <a:off x="1225860" y="2277848"/>
            <a:ext cx="10002659" cy="40239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60000"/>
              </a:lnSpc>
              <a:spcBef>
                <a:spcPts val="0"/>
              </a:spcBef>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How long have you been in this volunteer position?</a:t>
            </a:r>
          </a:p>
          <a:p>
            <a:pPr marL="342900" indent="-342900">
              <a:lnSpc>
                <a:spcPct val="160000"/>
              </a:lnSpc>
              <a:spcBef>
                <a:spcPts val="0"/>
              </a:spcBef>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What drew you to this work?</a:t>
            </a:r>
          </a:p>
          <a:p>
            <a:pPr marL="342900" indent="-342900">
              <a:lnSpc>
                <a:spcPct val="160000"/>
              </a:lnSpc>
              <a:spcBef>
                <a:spcPts val="0"/>
              </a:spcBef>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What are some of the greatest challenges of your work?</a:t>
            </a:r>
          </a:p>
          <a:p>
            <a:pPr marL="342900" indent="-342900">
              <a:lnSpc>
                <a:spcPct val="160000"/>
              </a:lnSpc>
              <a:spcBef>
                <a:spcPts val="0"/>
              </a:spcBef>
              <a:spcAft>
                <a:spcPts val="120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What are the rewards?</a:t>
            </a:r>
          </a:p>
          <a:p>
            <a:pPr marL="342900" indent="-342900">
              <a:lnSpc>
                <a:spcPct val="100000"/>
              </a:lnSpc>
              <a:spcBef>
                <a:spcPts val="0"/>
              </a:spcBef>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Anything else you’d like to share with agencies considering a similar volunteer program?</a:t>
            </a:r>
          </a:p>
          <a:p>
            <a:pPr marL="0" indent="0">
              <a:buNone/>
            </a:pPr>
            <a:endParaRPr lang="en-US" dirty="0"/>
          </a:p>
        </p:txBody>
      </p:sp>
    </p:spTree>
    <p:extLst>
      <p:ext uri="{BB962C8B-B14F-4D97-AF65-F5344CB8AC3E}">
        <p14:creationId xmlns:p14="http://schemas.microsoft.com/office/powerpoint/2010/main" val="36866588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1541684-A369-4F61-B9C2-825CDBDCC98B}"/>
              </a:ext>
            </a:extLst>
          </p:cNvPr>
          <p:cNvSpPr txBox="1"/>
          <p:nvPr/>
        </p:nvSpPr>
        <p:spPr>
          <a:xfrm>
            <a:off x="1136396" y="2277036"/>
            <a:ext cx="6033838" cy="3461155"/>
          </a:xfrm>
          <a:prstGeom prst="rect">
            <a:avLst/>
          </a:prstGeom>
        </p:spPr>
        <p:txBody>
          <a:bodyPr vert="horz" lIns="91440" tIns="45720" rIns="91440" bIns="45720" rtlCol="0">
            <a:normAutofit/>
          </a:bodyPr>
          <a:lstStyle/>
          <a:p>
            <a:pPr marL="285750" indent="-228600">
              <a:lnSpc>
                <a:spcPct val="90000"/>
              </a:lnSpc>
              <a:spcAft>
                <a:spcPts val="600"/>
              </a:spcAft>
              <a:buFont typeface="Arial" panose="020B0604020202020204" pitchFamily="34" charset="0"/>
              <a:buChar char="•"/>
            </a:pPr>
            <a:endParaRPr lang="en-US" sz="2400" dirty="0"/>
          </a:p>
          <a:p>
            <a:pPr marL="285750" indent="-228600">
              <a:lnSpc>
                <a:spcPct val="90000"/>
              </a:lnSpc>
              <a:spcAft>
                <a:spcPts val="600"/>
              </a:spcAft>
              <a:buFont typeface="Arial" panose="020B0604020202020204" pitchFamily="34" charset="0"/>
              <a:buChar char="•"/>
            </a:pPr>
            <a:endParaRPr lang="en-US" sz="1900" dirty="0"/>
          </a:p>
        </p:txBody>
      </p:sp>
      <p:pic>
        <p:nvPicPr>
          <p:cNvPr id="4" name="Content Placeholder 3">
            <a:extLst>
              <a:ext uri="{FF2B5EF4-FFF2-40B4-BE49-F238E27FC236}">
                <a16:creationId xmlns:a16="http://schemas.microsoft.com/office/drawing/2014/main" id="{F82FF0DC-63C7-419C-85F5-EA1E7BC449D3}"/>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bwMode="auto">
          <a:xfrm>
            <a:off x="9352031" y="5281417"/>
            <a:ext cx="2447188" cy="764747"/>
          </a:xfrm>
          <a:prstGeom prst="rect">
            <a:avLst/>
          </a:prstGeom>
          <a:noFill/>
        </p:spPr>
      </p:pic>
      <p:sp>
        <p:nvSpPr>
          <p:cNvPr id="12" name="Rectangle 11">
            <a:extLst>
              <a:ext uri="{FF2B5EF4-FFF2-40B4-BE49-F238E27FC236}">
                <a16:creationId xmlns:a16="http://schemas.microsoft.com/office/drawing/2014/main" id="{5A65989E-BBD5-44D7-AA86-7AFD5D46BB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66000">
                <a:srgbClr val="000000"/>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31A2881-D8D7-4A7D-ACA3-E9F849F853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6400800"/>
            <a:ext cx="8153398" cy="456772"/>
          </a:xfrm>
          <a:prstGeom prst="rect">
            <a:avLst/>
          </a:prstGeom>
          <a:gradFill>
            <a:gsLst>
              <a:gs pos="0">
                <a:srgbClr val="000000">
                  <a:alpha val="63000"/>
                </a:srgbClr>
              </a:gs>
              <a:gs pos="100000">
                <a:schemeClr val="accent1">
                  <a:lumMod val="7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a:extLst>
              <a:ext uri="{FF2B5EF4-FFF2-40B4-BE49-F238E27FC236}">
                <a16:creationId xmlns:a16="http://schemas.microsoft.com/office/drawing/2014/main" id="{A794ACEF-0E0B-4A6D-9F5A-808A26A585EA}"/>
              </a:ext>
            </a:extLst>
          </p:cNvPr>
          <p:cNvSpPr txBox="1">
            <a:spLocks/>
          </p:cNvSpPr>
          <p:nvPr/>
        </p:nvSpPr>
        <p:spPr>
          <a:xfrm>
            <a:off x="1225860" y="2277848"/>
            <a:ext cx="10002659" cy="40239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spcBef>
                <a:spcPts val="0"/>
              </a:spcBef>
              <a:spcAft>
                <a:spcPts val="600"/>
              </a:spcAft>
              <a:buFont typeface="+mj-lt"/>
              <a:buAutoNum type="arabicPeriod"/>
            </a:pPr>
            <a:r>
              <a:rPr lang="en-US" dirty="0"/>
              <a:t>Review the </a:t>
            </a:r>
            <a:r>
              <a:rPr lang="en-US" dirty="0">
                <a:hlinkClick r:id="rId4"/>
              </a:rPr>
              <a:t>SHIP Volunteer Risk and Program Management Policy Standards (P-02236) </a:t>
            </a:r>
            <a:endParaRPr lang="en-US" dirty="0"/>
          </a:p>
          <a:p>
            <a:pPr lvl="1">
              <a:spcBef>
                <a:spcPts val="0"/>
              </a:spcBef>
              <a:spcAft>
                <a:spcPts val="600"/>
              </a:spcAft>
              <a:buFont typeface="Courier New" panose="02070309020205020404" pitchFamily="49" charset="0"/>
              <a:buChar char="o"/>
            </a:pPr>
            <a:r>
              <a:rPr lang="en-US" dirty="0"/>
              <a:t>3.18: Screen for conflict of interest</a:t>
            </a:r>
          </a:p>
          <a:p>
            <a:pPr lvl="1">
              <a:spcBef>
                <a:spcPts val="0"/>
              </a:spcBef>
              <a:spcAft>
                <a:spcPts val="600"/>
              </a:spcAft>
              <a:buFont typeface="Courier New" panose="02070309020205020404" pitchFamily="49" charset="0"/>
              <a:buChar char="o"/>
            </a:pPr>
            <a:r>
              <a:rPr lang="en-US" dirty="0"/>
              <a:t>3.21: Conduct criminal records check</a:t>
            </a:r>
          </a:p>
          <a:p>
            <a:pPr lvl="1">
              <a:spcBef>
                <a:spcPts val="0"/>
              </a:spcBef>
              <a:spcAft>
                <a:spcPts val="600"/>
              </a:spcAft>
              <a:buFont typeface="Courier New" panose="02070309020205020404" pitchFamily="49" charset="0"/>
              <a:buChar char="o"/>
            </a:pPr>
            <a:r>
              <a:rPr lang="en-US" dirty="0"/>
              <a:t>Consider using the </a:t>
            </a:r>
            <a:r>
              <a:rPr lang="en-US" dirty="0">
                <a:hlinkClick r:id="rId5"/>
              </a:rPr>
              <a:t>Volunteer Agreement template</a:t>
            </a:r>
            <a:r>
              <a:rPr lang="en-US" dirty="0"/>
              <a:t> on the </a:t>
            </a:r>
            <a:r>
              <a:rPr lang="en-US" dirty="0">
                <a:hlinkClick r:id="rId6"/>
              </a:rPr>
              <a:t>SHIP Volunteer Resources webpage</a:t>
            </a:r>
            <a:endParaRPr lang="en-US" dirty="0"/>
          </a:p>
        </p:txBody>
      </p:sp>
      <p:grpSp>
        <p:nvGrpSpPr>
          <p:cNvPr id="11" name="Group 10">
            <a:extLst>
              <a:ext uri="{FF2B5EF4-FFF2-40B4-BE49-F238E27FC236}">
                <a16:creationId xmlns:a16="http://schemas.microsoft.com/office/drawing/2014/main" id="{614583D1-30ED-4F14-8D99-B8C11C82766E}"/>
              </a:ext>
            </a:extLst>
          </p:cNvPr>
          <p:cNvGrpSpPr/>
          <p:nvPr/>
        </p:nvGrpSpPr>
        <p:grpSpPr>
          <a:xfrm>
            <a:off x="1302651" y="673277"/>
            <a:ext cx="9171762" cy="1137488"/>
            <a:chOff x="608147" y="0"/>
            <a:chExt cx="9171762" cy="1137488"/>
          </a:xfrm>
        </p:grpSpPr>
        <p:sp>
          <p:nvSpPr>
            <p:cNvPr id="13" name="Rectangle: Rounded Corners 12">
              <a:extLst>
                <a:ext uri="{FF2B5EF4-FFF2-40B4-BE49-F238E27FC236}">
                  <a16:creationId xmlns:a16="http://schemas.microsoft.com/office/drawing/2014/main" id="{32F80407-1ED2-4FA0-A979-3DFE871C392C}"/>
                </a:ext>
              </a:extLst>
            </p:cNvPr>
            <p:cNvSpPr/>
            <p:nvPr/>
          </p:nvSpPr>
          <p:spPr>
            <a:xfrm>
              <a:off x="608147" y="0"/>
              <a:ext cx="9171762" cy="1137488"/>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Rectangle: Rounded Corners 4">
              <a:extLst>
                <a:ext uri="{FF2B5EF4-FFF2-40B4-BE49-F238E27FC236}">
                  <a16:creationId xmlns:a16="http://schemas.microsoft.com/office/drawing/2014/main" id="{C227772C-19D6-42F5-B4E5-0E00DD4BF075}"/>
                </a:ext>
              </a:extLst>
            </p:cNvPr>
            <p:cNvSpPr txBox="1"/>
            <p:nvPr/>
          </p:nvSpPr>
          <p:spPr>
            <a:xfrm>
              <a:off x="663675" y="55528"/>
              <a:ext cx="9060706" cy="102643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9070" tIns="179070" rIns="179070" bIns="179070" numCol="1" spcCol="1270" anchor="ctr" anchorCtr="0">
              <a:noAutofit/>
            </a:bodyPr>
            <a:lstStyle/>
            <a:p>
              <a:pPr marL="0" lvl="0" indent="0" algn="l" defTabSz="2089150">
                <a:lnSpc>
                  <a:spcPct val="90000"/>
                </a:lnSpc>
                <a:spcBef>
                  <a:spcPct val="0"/>
                </a:spcBef>
                <a:spcAft>
                  <a:spcPct val="35000"/>
                </a:spcAft>
                <a:buNone/>
              </a:pPr>
              <a:r>
                <a:rPr lang="en-US" sz="4700" dirty="0"/>
                <a:t>Steps to Onboard Volunteers</a:t>
              </a:r>
              <a:r>
                <a:rPr lang="en-US" sz="4700" kern="1200" dirty="0"/>
                <a:t> </a:t>
              </a:r>
            </a:p>
          </p:txBody>
        </p:sp>
      </p:grpSp>
    </p:spTree>
    <p:extLst>
      <p:ext uri="{BB962C8B-B14F-4D97-AF65-F5344CB8AC3E}">
        <p14:creationId xmlns:p14="http://schemas.microsoft.com/office/powerpoint/2010/main" val="176513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1541684-A369-4F61-B9C2-825CDBDCC98B}"/>
              </a:ext>
            </a:extLst>
          </p:cNvPr>
          <p:cNvSpPr txBox="1"/>
          <p:nvPr/>
        </p:nvSpPr>
        <p:spPr>
          <a:xfrm>
            <a:off x="1136396" y="2277036"/>
            <a:ext cx="6033838" cy="3461155"/>
          </a:xfrm>
          <a:prstGeom prst="rect">
            <a:avLst/>
          </a:prstGeom>
        </p:spPr>
        <p:txBody>
          <a:bodyPr vert="horz" lIns="91440" tIns="45720" rIns="91440" bIns="45720" rtlCol="0">
            <a:normAutofit/>
          </a:bodyPr>
          <a:lstStyle/>
          <a:p>
            <a:pPr marL="285750" indent="-228600">
              <a:lnSpc>
                <a:spcPct val="90000"/>
              </a:lnSpc>
              <a:spcAft>
                <a:spcPts val="600"/>
              </a:spcAft>
              <a:buFont typeface="Arial" panose="020B0604020202020204" pitchFamily="34" charset="0"/>
              <a:buChar char="•"/>
            </a:pPr>
            <a:endParaRPr lang="en-US" sz="2400" dirty="0"/>
          </a:p>
          <a:p>
            <a:pPr marL="285750" indent="-228600">
              <a:lnSpc>
                <a:spcPct val="90000"/>
              </a:lnSpc>
              <a:spcAft>
                <a:spcPts val="600"/>
              </a:spcAft>
              <a:buFont typeface="Arial" panose="020B0604020202020204" pitchFamily="34" charset="0"/>
              <a:buChar char="•"/>
            </a:pPr>
            <a:endParaRPr lang="en-US" sz="1900" dirty="0"/>
          </a:p>
        </p:txBody>
      </p:sp>
      <p:pic>
        <p:nvPicPr>
          <p:cNvPr id="4" name="Content Placeholder 3">
            <a:extLst>
              <a:ext uri="{FF2B5EF4-FFF2-40B4-BE49-F238E27FC236}">
                <a16:creationId xmlns:a16="http://schemas.microsoft.com/office/drawing/2014/main" id="{F82FF0DC-63C7-419C-85F5-EA1E7BC449D3}"/>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bwMode="auto">
          <a:xfrm>
            <a:off x="9352031" y="5281417"/>
            <a:ext cx="2447188" cy="764747"/>
          </a:xfrm>
          <a:prstGeom prst="rect">
            <a:avLst/>
          </a:prstGeom>
          <a:noFill/>
        </p:spPr>
      </p:pic>
      <p:sp>
        <p:nvSpPr>
          <p:cNvPr id="12" name="Rectangle 11">
            <a:extLst>
              <a:ext uri="{FF2B5EF4-FFF2-40B4-BE49-F238E27FC236}">
                <a16:creationId xmlns:a16="http://schemas.microsoft.com/office/drawing/2014/main" id="{5A65989E-BBD5-44D7-AA86-7AFD5D46BB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66000">
                <a:srgbClr val="000000"/>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31A2881-D8D7-4A7D-ACA3-E9F849F853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6400800"/>
            <a:ext cx="8153398" cy="456772"/>
          </a:xfrm>
          <a:prstGeom prst="rect">
            <a:avLst/>
          </a:prstGeom>
          <a:gradFill>
            <a:gsLst>
              <a:gs pos="0">
                <a:srgbClr val="000000">
                  <a:alpha val="63000"/>
                </a:srgbClr>
              </a:gs>
              <a:gs pos="100000">
                <a:schemeClr val="accent1">
                  <a:lumMod val="7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a:extLst>
              <a:ext uri="{FF2B5EF4-FFF2-40B4-BE49-F238E27FC236}">
                <a16:creationId xmlns:a16="http://schemas.microsoft.com/office/drawing/2014/main" id="{A794ACEF-0E0B-4A6D-9F5A-808A26A585EA}"/>
              </a:ext>
            </a:extLst>
          </p:cNvPr>
          <p:cNvSpPr txBox="1">
            <a:spLocks/>
          </p:cNvSpPr>
          <p:nvPr/>
        </p:nvSpPr>
        <p:spPr>
          <a:xfrm>
            <a:off x="1225860" y="2277848"/>
            <a:ext cx="10002659" cy="4023983"/>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startAt="2"/>
            </a:pPr>
            <a:r>
              <a:rPr lang="en-US" dirty="0"/>
              <a:t>Complete </a:t>
            </a:r>
            <a:r>
              <a:rPr lang="en-US" dirty="0">
                <a:hlinkClick r:id="rId4"/>
              </a:rPr>
              <a:t>Form 02000</a:t>
            </a:r>
            <a:r>
              <a:rPr lang="en-US" dirty="0"/>
              <a:t>:</a:t>
            </a:r>
          </a:p>
          <a:p>
            <a:pPr lvl="1">
              <a:buFont typeface="Courier New" panose="02070309020205020404" pitchFamily="49" charset="0"/>
              <a:buChar char="o"/>
            </a:pPr>
            <a:r>
              <a:rPr lang="en-US" b="1" dirty="0"/>
              <a:t>Section 1</a:t>
            </a:r>
            <a:r>
              <a:rPr lang="en-US" dirty="0"/>
              <a:t>: X Request new user access starting [</a:t>
            </a:r>
            <a:r>
              <a:rPr lang="en-US" dirty="0">
                <a:solidFill>
                  <a:srgbClr val="FF0000"/>
                </a:solidFill>
              </a:rPr>
              <a:t>date</a:t>
            </a:r>
            <a:r>
              <a:rPr lang="en-US" dirty="0"/>
              <a:t>]</a:t>
            </a:r>
          </a:p>
          <a:p>
            <a:pPr lvl="1">
              <a:buFont typeface="Courier New" panose="02070309020205020404" pitchFamily="49" charset="0"/>
              <a:buChar char="o"/>
            </a:pPr>
            <a:r>
              <a:rPr lang="en-US" b="1" dirty="0"/>
              <a:t>Section 2</a:t>
            </a:r>
            <a:r>
              <a:rPr lang="en-US" dirty="0"/>
              <a:t>: [</a:t>
            </a:r>
            <a:r>
              <a:rPr lang="en-US" dirty="0">
                <a:solidFill>
                  <a:srgbClr val="FF0000"/>
                </a:solidFill>
              </a:rPr>
              <a:t>enter volunteer’s information</a:t>
            </a:r>
            <a:r>
              <a:rPr lang="en-US" dirty="0"/>
              <a:t>]</a:t>
            </a:r>
          </a:p>
          <a:p>
            <a:pPr lvl="2">
              <a:buFont typeface="Courier New" panose="02070309020205020404" pitchFamily="49" charset="0"/>
              <a:buChar char="o"/>
            </a:pPr>
            <a:r>
              <a:rPr lang="en-US" dirty="0"/>
              <a:t>If the volunteer does not have their own work phone or email, enter the contact information they’ll be using for SHIP-related work (e.g. the EBS’s or their personal contact information).</a:t>
            </a:r>
          </a:p>
          <a:p>
            <a:pPr lvl="2">
              <a:buFont typeface="Courier New" panose="02070309020205020404" pitchFamily="49" charset="0"/>
              <a:buChar char="o"/>
            </a:pPr>
            <a:r>
              <a:rPr lang="en-US" dirty="0"/>
              <a:t>Enter the office address for which they’ll be volunteering, even if they’re remote.</a:t>
            </a:r>
          </a:p>
          <a:p>
            <a:pPr lvl="1">
              <a:buFont typeface="Courier New" panose="02070309020205020404" pitchFamily="49" charset="0"/>
              <a:buChar char="o"/>
            </a:pPr>
            <a:r>
              <a:rPr lang="en-US" b="1" dirty="0"/>
              <a:t>Section 3</a:t>
            </a:r>
            <a:r>
              <a:rPr lang="en-US" dirty="0"/>
              <a:t>: X SHIP Volunteer</a:t>
            </a:r>
          </a:p>
          <a:p>
            <a:pPr lvl="1">
              <a:buFont typeface="Courier New" panose="02070309020205020404" pitchFamily="49" charset="0"/>
              <a:buChar char="o"/>
            </a:pPr>
            <a:r>
              <a:rPr lang="en-US" b="1" dirty="0"/>
              <a:t>Section 5</a:t>
            </a:r>
            <a:r>
              <a:rPr lang="en-US" dirty="0"/>
              <a:t>: X SHIP Reporting System </a:t>
            </a:r>
          </a:p>
          <a:p>
            <a:pPr marL="2000250" lvl="1" indent="0">
              <a:buNone/>
            </a:pPr>
            <a:r>
              <a:rPr lang="en-US" dirty="0"/>
              <a:t>[</a:t>
            </a:r>
            <a:r>
              <a:rPr lang="en-US" dirty="0">
                <a:solidFill>
                  <a:srgbClr val="FF0000"/>
                </a:solidFill>
              </a:rPr>
              <a:t>optional to  enter demographic information</a:t>
            </a:r>
            <a:r>
              <a:rPr lang="en-US" dirty="0"/>
              <a:t>]</a:t>
            </a:r>
          </a:p>
          <a:p>
            <a:pPr lvl="1">
              <a:buFont typeface="Courier New" panose="02070309020205020404" pitchFamily="49" charset="0"/>
              <a:buChar char="o"/>
            </a:pPr>
            <a:r>
              <a:rPr lang="en-US" b="1" dirty="0"/>
              <a:t>Section 6</a:t>
            </a:r>
            <a:r>
              <a:rPr lang="en-US" dirty="0"/>
              <a:t>: [</a:t>
            </a:r>
            <a:r>
              <a:rPr lang="en-US" dirty="0">
                <a:solidFill>
                  <a:srgbClr val="FF0000"/>
                </a:solidFill>
              </a:rPr>
              <a:t>supervisor’s signature</a:t>
            </a:r>
            <a:r>
              <a:rPr lang="en-US" dirty="0"/>
              <a:t>]</a:t>
            </a:r>
          </a:p>
          <a:p>
            <a:pPr marL="971550" lvl="1" indent="-514350">
              <a:buFont typeface="+mj-lt"/>
              <a:buAutoNum type="arabicPeriod"/>
            </a:pPr>
            <a:endParaRPr lang="en-US" dirty="0"/>
          </a:p>
        </p:txBody>
      </p:sp>
      <p:grpSp>
        <p:nvGrpSpPr>
          <p:cNvPr id="11" name="Group 10">
            <a:extLst>
              <a:ext uri="{FF2B5EF4-FFF2-40B4-BE49-F238E27FC236}">
                <a16:creationId xmlns:a16="http://schemas.microsoft.com/office/drawing/2014/main" id="{9DB998F9-8814-48D4-B347-20D6CB018D4D}"/>
              </a:ext>
            </a:extLst>
          </p:cNvPr>
          <p:cNvGrpSpPr/>
          <p:nvPr/>
        </p:nvGrpSpPr>
        <p:grpSpPr>
          <a:xfrm>
            <a:off x="1302651" y="673277"/>
            <a:ext cx="9171762" cy="1137488"/>
            <a:chOff x="608147" y="0"/>
            <a:chExt cx="9171762" cy="1137488"/>
          </a:xfrm>
        </p:grpSpPr>
        <p:sp>
          <p:nvSpPr>
            <p:cNvPr id="13" name="Rectangle: Rounded Corners 12">
              <a:extLst>
                <a:ext uri="{FF2B5EF4-FFF2-40B4-BE49-F238E27FC236}">
                  <a16:creationId xmlns:a16="http://schemas.microsoft.com/office/drawing/2014/main" id="{17A79291-B9DD-4594-9AC3-C8BA993213D9}"/>
                </a:ext>
              </a:extLst>
            </p:cNvPr>
            <p:cNvSpPr/>
            <p:nvPr/>
          </p:nvSpPr>
          <p:spPr>
            <a:xfrm>
              <a:off x="608147" y="0"/>
              <a:ext cx="9171762" cy="1137488"/>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Rectangle: Rounded Corners 4">
              <a:extLst>
                <a:ext uri="{FF2B5EF4-FFF2-40B4-BE49-F238E27FC236}">
                  <a16:creationId xmlns:a16="http://schemas.microsoft.com/office/drawing/2014/main" id="{8E460CB3-E01E-4E3E-9BF0-697C8A73210B}"/>
                </a:ext>
              </a:extLst>
            </p:cNvPr>
            <p:cNvSpPr txBox="1"/>
            <p:nvPr/>
          </p:nvSpPr>
          <p:spPr>
            <a:xfrm>
              <a:off x="663675" y="55528"/>
              <a:ext cx="9060706" cy="102643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9070" tIns="179070" rIns="179070" bIns="179070" numCol="1" spcCol="1270" anchor="ctr" anchorCtr="0">
              <a:noAutofit/>
            </a:bodyPr>
            <a:lstStyle/>
            <a:p>
              <a:pPr marL="0" lvl="0" indent="0" algn="l" defTabSz="2089150">
                <a:lnSpc>
                  <a:spcPct val="90000"/>
                </a:lnSpc>
                <a:spcBef>
                  <a:spcPct val="0"/>
                </a:spcBef>
                <a:spcAft>
                  <a:spcPct val="35000"/>
                </a:spcAft>
                <a:buNone/>
              </a:pPr>
              <a:r>
                <a:rPr lang="en-US" sz="4700" dirty="0"/>
                <a:t>Steps to Onboard Volunteers</a:t>
              </a:r>
              <a:r>
                <a:rPr lang="en-US" sz="4700" kern="1200" dirty="0"/>
                <a:t> </a:t>
              </a:r>
            </a:p>
          </p:txBody>
        </p:sp>
      </p:grpSp>
    </p:spTree>
    <p:extLst>
      <p:ext uri="{BB962C8B-B14F-4D97-AF65-F5344CB8AC3E}">
        <p14:creationId xmlns:p14="http://schemas.microsoft.com/office/powerpoint/2010/main" val="16302686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1541684-A369-4F61-B9C2-825CDBDCC98B}"/>
              </a:ext>
            </a:extLst>
          </p:cNvPr>
          <p:cNvSpPr txBox="1"/>
          <p:nvPr/>
        </p:nvSpPr>
        <p:spPr>
          <a:xfrm>
            <a:off x="1136396" y="2277036"/>
            <a:ext cx="6033838" cy="3461155"/>
          </a:xfrm>
          <a:prstGeom prst="rect">
            <a:avLst/>
          </a:prstGeom>
        </p:spPr>
        <p:txBody>
          <a:bodyPr vert="horz" lIns="91440" tIns="45720" rIns="91440" bIns="45720" rtlCol="0">
            <a:normAutofit/>
          </a:bodyPr>
          <a:lstStyle/>
          <a:p>
            <a:pPr marL="285750" indent="-228600">
              <a:lnSpc>
                <a:spcPct val="90000"/>
              </a:lnSpc>
              <a:spcAft>
                <a:spcPts val="600"/>
              </a:spcAft>
              <a:buFont typeface="Arial" panose="020B0604020202020204" pitchFamily="34" charset="0"/>
              <a:buChar char="•"/>
            </a:pPr>
            <a:endParaRPr lang="en-US" sz="2400" dirty="0"/>
          </a:p>
          <a:p>
            <a:pPr marL="285750" indent="-228600">
              <a:lnSpc>
                <a:spcPct val="90000"/>
              </a:lnSpc>
              <a:spcAft>
                <a:spcPts val="600"/>
              </a:spcAft>
              <a:buFont typeface="Arial" panose="020B0604020202020204" pitchFamily="34" charset="0"/>
              <a:buChar char="•"/>
            </a:pPr>
            <a:endParaRPr lang="en-US" sz="1900" dirty="0"/>
          </a:p>
        </p:txBody>
      </p:sp>
      <p:pic>
        <p:nvPicPr>
          <p:cNvPr id="4" name="Content Placeholder 3">
            <a:extLst>
              <a:ext uri="{FF2B5EF4-FFF2-40B4-BE49-F238E27FC236}">
                <a16:creationId xmlns:a16="http://schemas.microsoft.com/office/drawing/2014/main" id="{F82FF0DC-63C7-419C-85F5-EA1E7BC449D3}"/>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bwMode="auto">
          <a:xfrm>
            <a:off x="9352031" y="5281417"/>
            <a:ext cx="2447188" cy="764747"/>
          </a:xfrm>
          <a:prstGeom prst="rect">
            <a:avLst/>
          </a:prstGeom>
          <a:noFill/>
        </p:spPr>
      </p:pic>
      <p:sp>
        <p:nvSpPr>
          <p:cNvPr id="12" name="Rectangle 11">
            <a:extLst>
              <a:ext uri="{FF2B5EF4-FFF2-40B4-BE49-F238E27FC236}">
                <a16:creationId xmlns:a16="http://schemas.microsoft.com/office/drawing/2014/main" id="{5A65989E-BBD5-44D7-AA86-7AFD5D46BB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66000">
                <a:srgbClr val="000000"/>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31A2881-D8D7-4A7D-ACA3-E9F849F853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6400800"/>
            <a:ext cx="8153398" cy="456772"/>
          </a:xfrm>
          <a:prstGeom prst="rect">
            <a:avLst/>
          </a:prstGeom>
          <a:gradFill>
            <a:gsLst>
              <a:gs pos="0">
                <a:srgbClr val="000000">
                  <a:alpha val="63000"/>
                </a:srgbClr>
              </a:gs>
              <a:gs pos="100000">
                <a:schemeClr val="accent1">
                  <a:lumMod val="7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a:extLst>
              <a:ext uri="{FF2B5EF4-FFF2-40B4-BE49-F238E27FC236}">
                <a16:creationId xmlns:a16="http://schemas.microsoft.com/office/drawing/2014/main" id="{A794ACEF-0E0B-4A6D-9F5A-808A26A585EA}"/>
              </a:ext>
            </a:extLst>
          </p:cNvPr>
          <p:cNvSpPr txBox="1">
            <a:spLocks/>
          </p:cNvSpPr>
          <p:nvPr/>
        </p:nvSpPr>
        <p:spPr>
          <a:xfrm>
            <a:off x="1225860" y="2199498"/>
            <a:ext cx="9829744" cy="40239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spcAft>
                <a:spcPts val="600"/>
              </a:spcAft>
              <a:buFont typeface="+mj-lt"/>
              <a:buAutoNum type="arabicPeriod" startAt="2"/>
            </a:pPr>
            <a:r>
              <a:rPr lang="en-US" dirty="0"/>
              <a:t>Securely email Form 02000 to </a:t>
            </a:r>
            <a:r>
              <a:rPr lang="en-US" dirty="0">
                <a:hlinkClick r:id="rId4"/>
              </a:rPr>
              <a:t>DHSBADRTech@dhs.Wisconsin.gov</a:t>
            </a:r>
            <a:r>
              <a:rPr lang="en-US" dirty="0"/>
              <a:t> or to </a:t>
            </a:r>
            <a:r>
              <a:rPr lang="en-US" dirty="0">
                <a:hlinkClick r:id="rId5"/>
              </a:rPr>
              <a:t>michelle.grochocinski@dhs.wisconsin.gov</a:t>
            </a:r>
            <a:r>
              <a:rPr lang="en-US" dirty="0"/>
              <a:t> (BADR Tech just forwards F-02000s for SHIP volunteers to the SHIP director)</a:t>
            </a:r>
          </a:p>
          <a:p>
            <a:pPr marL="514350" indent="-514350">
              <a:buFont typeface="+mj-lt"/>
              <a:buAutoNum type="arabicPeriod" startAt="2"/>
            </a:pPr>
            <a:r>
              <a:rPr lang="en-US" dirty="0"/>
              <a:t>The SHIP director will email instructions to the volunteer explaining how to sign up for the SHIP TA Center and learning management system, as well as the SHIP certification process (if applicable)</a:t>
            </a:r>
          </a:p>
          <a:p>
            <a:pPr marL="971550" lvl="1" indent="-514350">
              <a:buFont typeface="+mj-lt"/>
              <a:buAutoNum type="arabicPeriod"/>
            </a:pPr>
            <a:endParaRPr lang="en-US" dirty="0"/>
          </a:p>
        </p:txBody>
      </p:sp>
      <p:grpSp>
        <p:nvGrpSpPr>
          <p:cNvPr id="11" name="Group 10">
            <a:extLst>
              <a:ext uri="{FF2B5EF4-FFF2-40B4-BE49-F238E27FC236}">
                <a16:creationId xmlns:a16="http://schemas.microsoft.com/office/drawing/2014/main" id="{791AE35A-BAEB-4489-ADD0-C5449896EF04}"/>
              </a:ext>
            </a:extLst>
          </p:cNvPr>
          <p:cNvGrpSpPr/>
          <p:nvPr/>
        </p:nvGrpSpPr>
        <p:grpSpPr>
          <a:xfrm>
            <a:off x="1302651" y="673277"/>
            <a:ext cx="9171762" cy="1137488"/>
            <a:chOff x="608147" y="0"/>
            <a:chExt cx="9171762" cy="1137488"/>
          </a:xfrm>
        </p:grpSpPr>
        <p:sp>
          <p:nvSpPr>
            <p:cNvPr id="13" name="Rectangle: Rounded Corners 12">
              <a:extLst>
                <a:ext uri="{FF2B5EF4-FFF2-40B4-BE49-F238E27FC236}">
                  <a16:creationId xmlns:a16="http://schemas.microsoft.com/office/drawing/2014/main" id="{13B5A016-DB94-44F6-AB2D-FD5861C65476}"/>
                </a:ext>
              </a:extLst>
            </p:cNvPr>
            <p:cNvSpPr/>
            <p:nvPr/>
          </p:nvSpPr>
          <p:spPr>
            <a:xfrm>
              <a:off x="608147" y="0"/>
              <a:ext cx="9171762" cy="1137488"/>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Rectangle: Rounded Corners 4">
              <a:extLst>
                <a:ext uri="{FF2B5EF4-FFF2-40B4-BE49-F238E27FC236}">
                  <a16:creationId xmlns:a16="http://schemas.microsoft.com/office/drawing/2014/main" id="{44FF1286-828A-4DA6-91A7-FAD3DE7A63E6}"/>
                </a:ext>
              </a:extLst>
            </p:cNvPr>
            <p:cNvSpPr txBox="1"/>
            <p:nvPr/>
          </p:nvSpPr>
          <p:spPr>
            <a:xfrm>
              <a:off x="663675" y="55528"/>
              <a:ext cx="9060706" cy="102643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9070" tIns="179070" rIns="179070" bIns="179070" numCol="1" spcCol="1270" anchor="ctr" anchorCtr="0">
              <a:noAutofit/>
            </a:bodyPr>
            <a:lstStyle/>
            <a:p>
              <a:pPr marL="0" lvl="0" indent="0" algn="l" defTabSz="2089150">
                <a:lnSpc>
                  <a:spcPct val="90000"/>
                </a:lnSpc>
                <a:spcBef>
                  <a:spcPct val="0"/>
                </a:spcBef>
                <a:spcAft>
                  <a:spcPct val="35000"/>
                </a:spcAft>
                <a:buNone/>
              </a:pPr>
              <a:r>
                <a:rPr lang="en-US" sz="4700" dirty="0"/>
                <a:t>Steps to Onboard Volunteers</a:t>
              </a:r>
              <a:r>
                <a:rPr lang="en-US" sz="4700" kern="1200" dirty="0"/>
                <a:t> </a:t>
              </a:r>
            </a:p>
          </p:txBody>
        </p:sp>
      </p:grpSp>
    </p:spTree>
    <p:extLst>
      <p:ext uri="{BB962C8B-B14F-4D97-AF65-F5344CB8AC3E}">
        <p14:creationId xmlns:p14="http://schemas.microsoft.com/office/powerpoint/2010/main" val="581853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1541684-A369-4F61-B9C2-825CDBDCC98B}"/>
              </a:ext>
            </a:extLst>
          </p:cNvPr>
          <p:cNvSpPr txBox="1"/>
          <p:nvPr/>
        </p:nvSpPr>
        <p:spPr>
          <a:xfrm>
            <a:off x="1136396" y="2277036"/>
            <a:ext cx="6033838" cy="3461155"/>
          </a:xfrm>
          <a:prstGeom prst="rect">
            <a:avLst/>
          </a:prstGeom>
        </p:spPr>
        <p:txBody>
          <a:bodyPr vert="horz" lIns="91440" tIns="45720" rIns="91440" bIns="45720" rtlCol="0">
            <a:normAutofit/>
          </a:bodyPr>
          <a:lstStyle/>
          <a:p>
            <a:pPr marL="285750" indent="-228600">
              <a:lnSpc>
                <a:spcPct val="90000"/>
              </a:lnSpc>
              <a:spcAft>
                <a:spcPts val="600"/>
              </a:spcAft>
              <a:buFont typeface="Arial" panose="020B0604020202020204" pitchFamily="34" charset="0"/>
              <a:buChar char="•"/>
            </a:pPr>
            <a:endParaRPr lang="en-US" sz="2400" dirty="0"/>
          </a:p>
          <a:p>
            <a:pPr marL="285750" indent="-228600">
              <a:lnSpc>
                <a:spcPct val="90000"/>
              </a:lnSpc>
              <a:spcAft>
                <a:spcPts val="600"/>
              </a:spcAft>
              <a:buFont typeface="Arial" panose="020B0604020202020204" pitchFamily="34" charset="0"/>
              <a:buChar char="•"/>
            </a:pPr>
            <a:endParaRPr lang="en-US" sz="1900" dirty="0"/>
          </a:p>
        </p:txBody>
      </p:sp>
      <p:pic>
        <p:nvPicPr>
          <p:cNvPr id="4" name="Content Placeholder 3">
            <a:extLst>
              <a:ext uri="{FF2B5EF4-FFF2-40B4-BE49-F238E27FC236}">
                <a16:creationId xmlns:a16="http://schemas.microsoft.com/office/drawing/2014/main" id="{F82FF0DC-63C7-419C-85F5-EA1E7BC449D3}"/>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bwMode="auto">
          <a:xfrm>
            <a:off x="9352031" y="5281417"/>
            <a:ext cx="2447188" cy="764747"/>
          </a:xfrm>
          <a:prstGeom prst="rect">
            <a:avLst/>
          </a:prstGeom>
          <a:noFill/>
        </p:spPr>
      </p:pic>
      <p:sp>
        <p:nvSpPr>
          <p:cNvPr id="12" name="Rectangle 11">
            <a:extLst>
              <a:ext uri="{FF2B5EF4-FFF2-40B4-BE49-F238E27FC236}">
                <a16:creationId xmlns:a16="http://schemas.microsoft.com/office/drawing/2014/main" id="{5A65989E-BBD5-44D7-AA86-7AFD5D46BB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66000">
                <a:srgbClr val="000000"/>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31A2881-D8D7-4A7D-ACA3-E9F849F853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6400800"/>
            <a:ext cx="8153398" cy="456772"/>
          </a:xfrm>
          <a:prstGeom prst="rect">
            <a:avLst/>
          </a:prstGeom>
          <a:gradFill>
            <a:gsLst>
              <a:gs pos="0">
                <a:srgbClr val="000000">
                  <a:alpha val="63000"/>
                </a:srgbClr>
              </a:gs>
              <a:gs pos="100000">
                <a:schemeClr val="accent1">
                  <a:lumMod val="7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a:extLst>
              <a:ext uri="{FF2B5EF4-FFF2-40B4-BE49-F238E27FC236}">
                <a16:creationId xmlns:a16="http://schemas.microsoft.com/office/drawing/2014/main" id="{A794ACEF-0E0B-4A6D-9F5A-808A26A585EA}"/>
              </a:ext>
            </a:extLst>
          </p:cNvPr>
          <p:cNvSpPr txBox="1">
            <a:spLocks/>
          </p:cNvSpPr>
          <p:nvPr/>
        </p:nvSpPr>
        <p:spPr>
          <a:xfrm>
            <a:off x="1136395" y="1873598"/>
            <a:ext cx="10002659" cy="4023983"/>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indent="0">
              <a:spcBef>
                <a:spcPts val="0"/>
              </a:spcBef>
              <a:spcAft>
                <a:spcPts val="0"/>
              </a:spcAft>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I am the State Health Insurance Assistance Program (SHIP) director for the state of Wisconsin, as well as the Medicare Improvements for Patients and Providers Act (MIPPA) grant manager. I want to thank you for dedicating your time and skills to providing free and unbiased Medicare counseling, education, and assistance to community members. This mission could not be realized without partners like yourself. </a:t>
            </a:r>
            <a:r>
              <a:rPr lang="en-US" sz="1200" b="1" dirty="0">
                <a:effectLst/>
                <a:latin typeface="Calibri" panose="020F0502020204030204" pitchFamily="34" charset="0"/>
                <a:ea typeface="Calibri" panose="020F0502020204030204" pitchFamily="34" charset="0"/>
                <a:cs typeface="Times New Roman" panose="02020603050405020304" pitchFamily="18" charset="0"/>
              </a:rPr>
              <a:t>To learn more about these grants, watch the recorded 30 minute </a:t>
            </a:r>
            <a:r>
              <a:rPr lang="en-US" sz="1200" b="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orientation</a:t>
            </a:r>
            <a:r>
              <a:rPr lang="en-US" sz="1200" b="1" dirty="0">
                <a:effectLst/>
                <a:latin typeface="Calibri" panose="020F0502020204030204" pitchFamily="34" charset="0"/>
                <a:ea typeface="Calibri" panose="020F0502020204030204" pitchFamily="34"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Your name has been added to Wisconsin Department of Health Services GovDelivery email distribution list for important announcements from the SHIP grant, including training events, reporting requirements, and funding opportunities! </a:t>
            </a:r>
            <a:r>
              <a:rPr lang="en-US" sz="1200" b="1" dirty="0">
                <a:effectLst/>
                <a:latin typeface="Calibri" panose="020F0502020204030204" pitchFamily="34" charset="0"/>
                <a:ea typeface="Calibri" panose="020F0502020204030204" pitchFamily="34" charset="0"/>
                <a:cs typeface="Times New Roman" panose="02020603050405020304" pitchFamily="18" charset="0"/>
              </a:rPr>
              <a:t>Add </a:t>
            </a:r>
            <a:r>
              <a:rPr lang="en-US" sz="1200" b="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widhs@public.govdelivery.com</a:t>
            </a:r>
            <a:r>
              <a:rPr lang="en-US" sz="1200" b="1" dirty="0">
                <a:effectLst/>
                <a:latin typeface="Calibri" panose="020F0502020204030204" pitchFamily="34" charset="0"/>
                <a:ea typeface="Calibri" panose="020F0502020204030204" pitchFamily="34" charset="0"/>
                <a:cs typeface="Times New Roman" panose="02020603050405020304" pitchFamily="18" charset="0"/>
              </a:rPr>
              <a:t> to your email’s safe senders list</a:t>
            </a:r>
            <a:r>
              <a:rPr lang="en-US" sz="1200" dirty="0">
                <a:effectLst/>
                <a:latin typeface="Calibri" panose="020F0502020204030204" pitchFamily="34" charset="0"/>
                <a:ea typeface="Calibri" panose="020F0502020204030204" pitchFamily="34" charset="0"/>
                <a:cs typeface="Times New Roman" panose="02020603050405020304" pitchFamily="18" charset="0"/>
              </a:rPr>
              <a:t> to prevent these messages from being sent to your junk email folder. Please let me know if you have any questions.</a:t>
            </a:r>
          </a:p>
          <a:p>
            <a:pPr marL="0" marR="0" indent="0">
              <a:spcBef>
                <a:spcPts val="0"/>
              </a:spcBef>
              <a:spcAft>
                <a:spcPts val="0"/>
              </a:spcAft>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Below are instructions for accessing SHIP resources.</a:t>
            </a:r>
          </a:p>
          <a:p>
            <a:pPr marL="0" marR="0" indent="0">
              <a:spcBef>
                <a:spcPts val="0"/>
              </a:spcBef>
              <a:spcAft>
                <a:spcPts val="0"/>
              </a:spcAft>
              <a:buNone/>
            </a:pPr>
            <a:r>
              <a:rPr lang="en-US" sz="1200" u="sng" dirty="0">
                <a:effectLst/>
                <a:latin typeface="Calibri" panose="020F0502020204030204" pitchFamily="34" charset="0"/>
                <a:ea typeface="Calibri" panose="020F0502020204030204" pitchFamily="34" charset="0"/>
                <a:cs typeface="Times New Roman" panose="02020603050405020304" pitchFamily="18" charset="0"/>
              </a:rPr>
              <a:t>GWAAR Medicare Outreach and Assistance Resources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Greater Wisconsin Agency on Aging Resources (GWAAR) maintains a collection of Medicare counseling and outreach resources tailored to Wisconsin on its </a:t>
            </a:r>
            <a:r>
              <a:rPr lang="en-US"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6"/>
              </a:rPr>
              <a:t>Medicare Outreach and Assistance Resources webpage</a:t>
            </a:r>
            <a:r>
              <a:rPr lang="en-US" sz="1200" dirty="0">
                <a:effectLst/>
                <a:latin typeface="Calibri" panose="020F0502020204030204" pitchFamily="34" charset="0"/>
                <a:ea typeface="Calibri" panose="020F0502020204030204" pitchFamily="34" charset="0"/>
                <a:cs typeface="Times New Roman" panose="02020603050405020304" pitchFamily="18" charset="0"/>
              </a:rPr>
              <a:t>. I’d like to point out that reporting instructions can be found under the Grantee Reporting Information section.</a:t>
            </a:r>
          </a:p>
          <a:p>
            <a:pPr marL="0" marR="0" indent="0">
              <a:spcBef>
                <a:spcPts val="0"/>
              </a:spcBef>
              <a:spcAft>
                <a:spcPts val="0"/>
              </a:spcAft>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1200" u="sng" dirty="0">
                <a:effectLst/>
                <a:latin typeface="Calibri" panose="020F0502020204030204" pitchFamily="34" charset="0"/>
                <a:ea typeface="Calibri" panose="020F0502020204030204" pitchFamily="34" charset="0"/>
                <a:cs typeface="Times New Roman" panose="02020603050405020304" pitchFamily="18" charset="0"/>
              </a:rPr>
              <a:t>SHIP TA Center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200" b="1" dirty="0">
                <a:effectLst/>
                <a:latin typeface="Calibri" panose="020F0502020204030204" pitchFamily="34" charset="0"/>
                <a:ea typeface="Calibri" panose="020F0502020204030204" pitchFamily="34" charset="0"/>
                <a:cs typeface="Times New Roman" panose="02020603050405020304" pitchFamily="18" charset="0"/>
              </a:rPr>
              <a:t>To access to the SHIP Technical Assistance (TA) Center website, which offers Medicare training and other resources for use by SHIP counselors, go to </a:t>
            </a:r>
            <a:r>
              <a:rPr lang="en-US" sz="1200" b="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7"/>
              </a:rPr>
              <a:t>https://portal.shiptacenter.org/</a:t>
            </a:r>
            <a:r>
              <a:rPr lang="en-US" sz="1200" b="1" dirty="0">
                <a:effectLst/>
                <a:latin typeface="Calibri" panose="020F0502020204030204" pitchFamily="34" charset="0"/>
                <a:ea typeface="Calibri" panose="020F0502020204030204" pitchFamily="34" charset="0"/>
                <a:cs typeface="Times New Roman" panose="02020603050405020304" pitchFamily="18" charset="0"/>
              </a:rPr>
              <a:t> and click the green button to “Submit a request to be a registered user.”</a:t>
            </a:r>
            <a:r>
              <a:rPr lang="en-US" sz="1200" dirty="0">
                <a:effectLst/>
                <a:latin typeface="Calibri" panose="020F0502020204030204" pitchFamily="34" charset="0"/>
                <a:ea typeface="Calibri" panose="020F0502020204030204" pitchFamily="34" charset="0"/>
                <a:cs typeface="Times New Roman" panose="02020603050405020304" pitchFamily="18" charset="0"/>
              </a:rPr>
              <a:t> Once you fill out that request, we will be able to approve your access and you will receive an automated reply from the website that includes your login credentials. Email me with issues.</a:t>
            </a:r>
          </a:p>
          <a:p>
            <a:pPr marL="0" marR="0" indent="0">
              <a:spcBef>
                <a:spcPts val="0"/>
              </a:spcBef>
              <a:spcAft>
                <a:spcPts val="0"/>
              </a:spcAft>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1200" u="sng" dirty="0">
                <a:effectLst/>
                <a:latin typeface="Calibri" panose="020F0502020204030204" pitchFamily="34" charset="0"/>
                <a:ea typeface="Calibri" panose="020F0502020204030204" pitchFamily="34" charset="0"/>
                <a:cs typeface="Times New Roman" panose="02020603050405020304" pitchFamily="18" charset="0"/>
              </a:rPr>
              <a:t>SHIP Training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200" b="1" dirty="0">
                <a:effectLst/>
                <a:latin typeface="Calibri" panose="020F0502020204030204" pitchFamily="34" charset="0"/>
                <a:ea typeface="Calibri" panose="020F0502020204030204" pitchFamily="34" charset="0"/>
                <a:cs typeface="Times New Roman" panose="02020603050405020304" pitchFamily="18" charset="0"/>
              </a:rPr>
              <a:t>To access the online Medicare curriculum, </a:t>
            </a:r>
            <a:r>
              <a:rPr lang="en-US" sz="1200" b="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8"/>
              </a:rPr>
              <a:t>request access</a:t>
            </a:r>
            <a:r>
              <a:rPr lang="en-US" sz="1200" b="1" dirty="0">
                <a:effectLst/>
                <a:latin typeface="Calibri" panose="020F0502020204030204" pitchFamily="34" charset="0"/>
                <a:ea typeface="Calibri" panose="020F0502020204030204" pitchFamily="34" charset="0"/>
                <a:cs typeface="Times New Roman" panose="02020603050405020304" pitchFamily="18" charset="0"/>
              </a:rPr>
              <a:t> to the </a:t>
            </a:r>
            <a:r>
              <a:rPr lang="en-US" sz="1200" b="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9"/>
              </a:rPr>
              <a:t>Learning Management System</a:t>
            </a:r>
            <a:r>
              <a:rPr lang="en-US" sz="1200" b="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 </a:t>
            </a:r>
            <a:r>
              <a:rPr lang="en-US" sz="1200" b="1" dirty="0">
                <a:effectLst/>
                <a:latin typeface="Calibri" panose="020F0502020204030204" pitchFamily="34" charset="0"/>
                <a:ea typeface="Calibri" panose="020F0502020204030204" pitchFamily="34" charset="0"/>
                <a:cs typeface="Times New Roman" panose="02020603050405020304" pitchFamily="18" charset="0"/>
              </a:rPr>
              <a:t>as a SHIP Counselor (Non-benefit specialist).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200" u="none" strike="noStrike" dirty="0">
                <a:effectLst/>
                <a:latin typeface="Calibri" panose="020F0502020204030204" pitchFamily="34"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200" u="sng" dirty="0">
                <a:effectLst/>
                <a:latin typeface="Calibri" panose="020F0502020204030204" pitchFamily="34" charset="0"/>
                <a:ea typeface="Calibri" panose="020F0502020204030204" pitchFamily="34" charset="0"/>
                <a:cs typeface="Times New Roman" panose="02020603050405020304" pitchFamily="18" charset="0"/>
              </a:rPr>
              <a:t>SHIP Certification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200" b="1" dirty="0">
                <a:effectLst/>
                <a:latin typeface="Calibri" panose="020F0502020204030204" pitchFamily="34" charset="0"/>
                <a:ea typeface="Calibri" panose="020F0502020204030204" pitchFamily="34" charset="0"/>
                <a:cs typeface="Times New Roman" panose="02020603050405020304" pitchFamily="18" charset="0"/>
              </a:rPr>
              <a:t>After you have completed your Medicare training, take the SHIP Certification exam</a:t>
            </a:r>
            <a:r>
              <a:rPr lang="en-US" sz="1200" dirty="0">
                <a:effectLst/>
                <a:latin typeface="Calibri" panose="020F0502020204030204" pitchFamily="34" charset="0"/>
                <a:ea typeface="Calibri" panose="020F0502020204030204" pitchFamily="34" charset="0"/>
                <a:cs typeface="Times New Roman" panose="02020603050405020304" pitchFamily="18" charset="0"/>
              </a:rPr>
              <a:t> by following the attached instructions.</a:t>
            </a:r>
          </a:p>
          <a:p>
            <a:pPr marL="0" marR="0" indent="0">
              <a:spcBef>
                <a:spcPts val="0"/>
              </a:spcBef>
              <a:spcAft>
                <a:spcPts val="0"/>
              </a:spcAft>
              <a:buNone/>
            </a:pPr>
            <a:r>
              <a:rPr lang="en-US" sz="1200" u="none" strike="noStrike" dirty="0">
                <a:effectLst/>
                <a:latin typeface="Calibri" panose="020F0502020204030204" pitchFamily="34"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Feel free to email me at any time with questions about reporting or program guidelines. I am also always interested in hearing your thoughts, </a:t>
            </a:r>
          </a:p>
          <a:p>
            <a:pPr marL="0" marR="0" indent="0">
              <a:spcBef>
                <a:spcPts val="0"/>
              </a:spcBef>
              <a:spcAft>
                <a:spcPts val="0"/>
              </a:spcAft>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concerns, and suggestions for improving the program for counselors and beneficiaries alike. I look forward to working with you! </a:t>
            </a:r>
            <a:endParaRPr lang="en-US" sz="2000" dirty="0"/>
          </a:p>
        </p:txBody>
      </p:sp>
      <p:sp>
        <p:nvSpPr>
          <p:cNvPr id="11" name="TextBox 10">
            <a:extLst>
              <a:ext uri="{FF2B5EF4-FFF2-40B4-BE49-F238E27FC236}">
                <a16:creationId xmlns:a16="http://schemas.microsoft.com/office/drawing/2014/main" id="{3C8E4CD3-05F5-4250-A066-2FD17D41B145}"/>
              </a:ext>
            </a:extLst>
          </p:cNvPr>
          <p:cNvSpPr txBox="1"/>
          <p:nvPr/>
        </p:nvSpPr>
        <p:spPr>
          <a:xfrm>
            <a:off x="665704" y="1521319"/>
            <a:ext cx="6094324" cy="369332"/>
          </a:xfrm>
          <a:prstGeom prst="rect">
            <a:avLst/>
          </a:prstGeom>
          <a:noFill/>
        </p:spPr>
        <p:txBody>
          <a:bodyPr wrap="square">
            <a:spAutoFit/>
          </a:bodyPr>
          <a:lstStyle/>
          <a:p>
            <a:pPr marL="457200" lvl="1" indent="0">
              <a:buNone/>
            </a:pPr>
            <a:r>
              <a:rPr lang="en-US" dirty="0"/>
              <a:t>Sample email to new volunteers:</a:t>
            </a:r>
          </a:p>
        </p:txBody>
      </p:sp>
      <p:grpSp>
        <p:nvGrpSpPr>
          <p:cNvPr id="13" name="Group 12">
            <a:extLst>
              <a:ext uri="{FF2B5EF4-FFF2-40B4-BE49-F238E27FC236}">
                <a16:creationId xmlns:a16="http://schemas.microsoft.com/office/drawing/2014/main" id="{11363AF4-F2AB-4DD7-A6D3-DB3A8F95424B}"/>
              </a:ext>
            </a:extLst>
          </p:cNvPr>
          <p:cNvGrpSpPr/>
          <p:nvPr/>
        </p:nvGrpSpPr>
        <p:grpSpPr>
          <a:xfrm>
            <a:off x="1150343" y="349725"/>
            <a:ext cx="9171762" cy="1137488"/>
            <a:chOff x="608147" y="0"/>
            <a:chExt cx="9171762" cy="1137488"/>
          </a:xfrm>
        </p:grpSpPr>
        <p:sp>
          <p:nvSpPr>
            <p:cNvPr id="15" name="Rectangle: Rounded Corners 14">
              <a:extLst>
                <a:ext uri="{FF2B5EF4-FFF2-40B4-BE49-F238E27FC236}">
                  <a16:creationId xmlns:a16="http://schemas.microsoft.com/office/drawing/2014/main" id="{125945BD-122C-4A9E-9D1F-028525769626}"/>
                </a:ext>
              </a:extLst>
            </p:cNvPr>
            <p:cNvSpPr/>
            <p:nvPr/>
          </p:nvSpPr>
          <p:spPr>
            <a:xfrm>
              <a:off x="608147" y="0"/>
              <a:ext cx="9171762" cy="1137488"/>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Rectangle: Rounded Corners 4">
              <a:extLst>
                <a:ext uri="{FF2B5EF4-FFF2-40B4-BE49-F238E27FC236}">
                  <a16:creationId xmlns:a16="http://schemas.microsoft.com/office/drawing/2014/main" id="{B74A86A7-E0EA-4419-8C25-2357B99310D2}"/>
                </a:ext>
              </a:extLst>
            </p:cNvPr>
            <p:cNvSpPr txBox="1"/>
            <p:nvPr/>
          </p:nvSpPr>
          <p:spPr>
            <a:xfrm>
              <a:off x="663675" y="55528"/>
              <a:ext cx="9060706" cy="102643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9070" tIns="179070" rIns="179070" bIns="179070" numCol="1" spcCol="1270" anchor="ctr" anchorCtr="0">
              <a:noAutofit/>
            </a:bodyPr>
            <a:lstStyle/>
            <a:p>
              <a:pPr marL="0" lvl="0" indent="0" algn="l" defTabSz="2089150">
                <a:lnSpc>
                  <a:spcPct val="90000"/>
                </a:lnSpc>
                <a:spcBef>
                  <a:spcPct val="0"/>
                </a:spcBef>
                <a:spcAft>
                  <a:spcPct val="35000"/>
                </a:spcAft>
                <a:buNone/>
              </a:pPr>
              <a:r>
                <a:rPr lang="en-US" sz="4700" dirty="0"/>
                <a:t>Steps to Onboard Volunteers</a:t>
              </a:r>
              <a:r>
                <a:rPr lang="en-US" sz="4700" kern="1200" dirty="0"/>
                <a:t> </a:t>
              </a:r>
            </a:p>
          </p:txBody>
        </p:sp>
      </p:grpSp>
    </p:spTree>
    <p:extLst>
      <p:ext uri="{BB962C8B-B14F-4D97-AF65-F5344CB8AC3E}">
        <p14:creationId xmlns:p14="http://schemas.microsoft.com/office/powerpoint/2010/main" val="4019762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1541684-A369-4F61-B9C2-825CDBDCC98B}"/>
              </a:ext>
            </a:extLst>
          </p:cNvPr>
          <p:cNvSpPr txBox="1"/>
          <p:nvPr/>
        </p:nvSpPr>
        <p:spPr>
          <a:xfrm>
            <a:off x="1136396" y="2277036"/>
            <a:ext cx="6033838" cy="3461155"/>
          </a:xfrm>
          <a:prstGeom prst="rect">
            <a:avLst/>
          </a:prstGeom>
        </p:spPr>
        <p:txBody>
          <a:bodyPr vert="horz" lIns="91440" tIns="45720" rIns="91440" bIns="45720" rtlCol="0">
            <a:normAutofit/>
          </a:bodyPr>
          <a:lstStyle/>
          <a:p>
            <a:pPr marL="285750" indent="-228600">
              <a:lnSpc>
                <a:spcPct val="90000"/>
              </a:lnSpc>
              <a:spcAft>
                <a:spcPts val="600"/>
              </a:spcAft>
              <a:buFont typeface="Arial" panose="020B0604020202020204" pitchFamily="34" charset="0"/>
              <a:buChar char="•"/>
            </a:pPr>
            <a:endParaRPr lang="en-US" sz="2400" dirty="0"/>
          </a:p>
          <a:p>
            <a:pPr marL="285750" indent="-228600">
              <a:lnSpc>
                <a:spcPct val="90000"/>
              </a:lnSpc>
              <a:spcAft>
                <a:spcPts val="600"/>
              </a:spcAft>
              <a:buFont typeface="Arial" panose="020B0604020202020204" pitchFamily="34" charset="0"/>
              <a:buChar char="•"/>
            </a:pPr>
            <a:endParaRPr lang="en-US" sz="1900" dirty="0"/>
          </a:p>
        </p:txBody>
      </p:sp>
      <p:pic>
        <p:nvPicPr>
          <p:cNvPr id="4" name="Content Placeholder 3">
            <a:extLst>
              <a:ext uri="{FF2B5EF4-FFF2-40B4-BE49-F238E27FC236}">
                <a16:creationId xmlns:a16="http://schemas.microsoft.com/office/drawing/2014/main" id="{F82FF0DC-63C7-419C-85F5-EA1E7BC449D3}"/>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bwMode="auto">
          <a:xfrm>
            <a:off x="9352031" y="5281417"/>
            <a:ext cx="2447188" cy="764747"/>
          </a:xfrm>
          <a:prstGeom prst="rect">
            <a:avLst/>
          </a:prstGeom>
          <a:noFill/>
        </p:spPr>
      </p:pic>
      <p:sp>
        <p:nvSpPr>
          <p:cNvPr id="12" name="Rectangle 11">
            <a:extLst>
              <a:ext uri="{FF2B5EF4-FFF2-40B4-BE49-F238E27FC236}">
                <a16:creationId xmlns:a16="http://schemas.microsoft.com/office/drawing/2014/main" id="{5A65989E-BBD5-44D7-AA86-7AFD5D46BB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66000">
                <a:srgbClr val="000000"/>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31A2881-D8D7-4A7D-ACA3-E9F849F853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6400800"/>
            <a:ext cx="8153398" cy="456772"/>
          </a:xfrm>
          <a:prstGeom prst="rect">
            <a:avLst/>
          </a:prstGeom>
          <a:gradFill>
            <a:gsLst>
              <a:gs pos="0">
                <a:srgbClr val="000000">
                  <a:alpha val="63000"/>
                </a:srgbClr>
              </a:gs>
              <a:gs pos="100000">
                <a:schemeClr val="accent1">
                  <a:lumMod val="7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a:extLst>
              <a:ext uri="{FF2B5EF4-FFF2-40B4-BE49-F238E27FC236}">
                <a16:creationId xmlns:a16="http://schemas.microsoft.com/office/drawing/2014/main" id="{A794ACEF-0E0B-4A6D-9F5A-808A26A585EA}"/>
              </a:ext>
            </a:extLst>
          </p:cNvPr>
          <p:cNvSpPr txBox="1">
            <a:spLocks/>
          </p:cNvSpPr>
          <p:nvPr/>
        </p:nvSpPr>
        <p:spPr>
          <a:xfrm>
            <a:off x="1225861" y="2277848"/>
            <a:ext cx="9829744" cy="40239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startAt="4"/>
            </a:pPr>
            <a:r>
              <a:rPr lang="en-US" dirty="0"/>
              <a:t>Begin training the SHIP volunteer for their role</a:t>
            </a:r>
          </a:p>
          <a:p>
            <a:pPr lvl="1">
              <a:buFont typeface="Courier New" panose="02070309020205020404" pitchFamily="49" charset="0"/>
              <a:buChar char="o"/>
            </a:pPr>
            <a:r>
              <a:rPr lang="en-US" dirty="0"/>
              <a:t>Volunteers who will help with one-on-one counseling or outreach can start completing the learning management system online trainings</a:t>
            </a:r>
          </a:p>
          <a:p>
            <a:pPr lvl="2">
              <a:buFont typeface="Courier New" panose="02070309020205020404" pitchFamily="49" charset="0"/>
              <a:buChar char="o"/>
            </a:pPr>
            <a:r>
              <a:rPr lang="en-US" dirty="0"/>
              <a:t>This includes links to the SHIP TA Center’s courses. Trainees must log in to both the learning management system and SHIP TA Center to watch all the courses.</a:t>
            </a:r>
          </a:p>
          <a:p>
            <a:pPr lvl="2">
              <a:buFont typeface="Courier New" panose="02070309020205020404" pitchFamily="49" charset="0"/>
              <a:buChar char="o"/>
            </a:pPr>
            <a:r>
              <a:rPr lang="en-US" dirty="0"/>
              <a:t>If the SHIP TA Center video doesn’t load, refresh the page.</a:t>
            </a:r>
          </a:p>
          <a:p>
            <a:pPr lvl="2">
              <a:buFont typeface="Courier New" panose="02070309020205020404" pitchFamily="49" charset="0"/>
              <a:buChar char="o"/>
            </a:pPr>
            <a:endParaRPr lang="en-US" dirty="0"/>
          </a:p>
          <a:p>
            <a:pPr marL="0" lvl="2" indent="0">
              <a:buNone/>
            </a:pPr>
            <a:r>
              <a:rPr lang="en-US" sz="2800" dirty="0"/>
              <a:t>Feel free to reach out to the </a:t>
            </a:r>
            <a:r>
              <a:rPr lang="en-US" sz="2800" dirty="0">
                <a:hlinkClick r:id="rId4"/>
              </a:rPr>
              <a:t>SHIP director </a:t>
            </a:r>
            <a:r>
              <a:rPr lang="en-US" sz="2800" dirty="0"/>
              <a:t>for help! </a:t>
            </a:r>
            <a:r>
              <a:rPr lang="en-US" sz="2800" dirty="0">
                <a:sym typeface="Wingdings" panose="05000000000000000000" pitchFamily="2" charset="2"/>
              </a:rPr>
              <a:t></a:t>
            </a:r>
            <a:endParaRPr lang="en-US" sz="2800" dirty="0"/>
          </a:p>
          <a:p>
            <a:pPr marL="971550" lvl="1" indent="-514350">
              <a:buFont typeface="+mj-lt"/>
              <a:buAutoNum type="arabicPeriod"/>
            </a:pPr>
            <a:endParaRPr lang="en-US" dirty="0"/>
          </a:p>
        </p:txBody>
      </p:sp>
      <p:grpSp>
        <p:nvGrpSpPr>
          <p:cNvPr id="11" name="Group 10">
            <a:extLst>
              <a:ext uri="{FF2B5EF4-FFF2-40B4-BE49-F238E27FC236}">
                <a16:creationId xmlns:a16="http://schemas.microsoft.com/office/drawing/2014/main" id="{2DD75C61-F1AA-418C-8AB4-331297D24146}"/>
              </a:ext>
            </a:extLst>
          </p:cNvPr>
          <p:cNvGrpSpPr/>
          <p:nvPr/>
        </p:nvGrpSpPr>
        <p:grpSpPr>
          <a:xfrm>
            <a:off x="1302651" y="673277"/>
            <a:ext cx="9171762" cy="1137488"/>
            <a:chOff x="608147" y="0"/>
            <a:chExt cx="9171762" cy="1137488"/>
          </a:xfrm>
        </p:grpSpPr>
        <p:sp>
          <p:nvSpPr>
            <p:cNvPr id="13" name="Rectangle: Rounded Corners 12">
              <a:extLst>
                <a:ext uri="{FF2B5EF4-FFF2-40B4-BE49-F238E27FC236}">
                  <a16:creationId xmlns:a16="http://schemas.microsoft.com/office/drawing/2014/main" id="{96877487-0058-4A3D-AD81-6C465DE2E0E1}"/>
                </a:ext>
              </a:extLst>
            </p:cNvPr>
            <p:cNvSpPr/>
            <p:nvPr/>
          </p:nvSpPr>
          <p:spPr>
            <a:xfrm>
              <a:off x="608147" y="0"/>
              <a:ext cx="9171762" cy="1137488"/>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Rectangle: Rounded Corners 4">
              <a:extLst>
                <a:ext uri="{FF2B5EF4-FFF2-40B4-BE49-F238E27FC236}">
                  <a16:creationId xmlns:a16="http://schemas.microsoft.com/office/drawing/2014/main" id="{291AA517-BD9B-46BE-97C0-02E06B23B330}"/>
                </a:ext>
              </a:extLst>
            </p:cNvPr>
            <p:cNvSpPr txBox="1"/>
            <p:nvPr/>
          </p:nvSpPr>
          <p:spPr>
            <a:xfrm>
              <a:off x="663675" y="55528"/>
              <a:ext cx="9060706" cy="102643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9070" tIns="179070" rIns="179070" bIns="179070" numCol="1" spcCol="1270" anchor="ctr" anchorCtr="0">
              <a:noAutofit/>
            </a:bodyPr>
            <a:lstStyle/>
            <a:p>
              <a:pPr marL="0" lvl="0" indent="0" algn="l" defTabSz="2089150">
                <a:lnSpc>
                  <a:spcPct val="90000"/>
                </a:lnSpc>
                <a:spcBef>
                  <a:spcPct val="0"/>
                </a:spcBef>
                <a:spcAft>
                  <a:spcPct val="35000"/>
                </a:spcAft>
                <a:buNone/>
              </a:pPr>
              <a:r>
                <a:rPr lang="en-US" sz="4700" dirty="0"/>
                <a:t>Steps to Onboard Volunteers</a:t>
              </a:r>
              <a:r>
                <a:rPr lang="en-US" sz="4700" kern="1200" dirty="0"/>
                <a:t> </a:t>
              </a:r>
            </a:p>
          </p:txBody>
        </p:sp>
      </p:grpSp>
    </p:spTree>
    <p:extLst>
      <p:ext uri="{BB962C8B-B14F-4D97-AF65-F5344CB8AC3E}">
        <p14:creationId xmlns:p14="http://schemas.microsoft.com/office/powerpoint/2010/main" val="877768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151139A-886F-4B97-8815-729AD3831B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11" name="Rectangle 10">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492"/>
            <a:ext cx="12191998" cy="1575955"/>
          </a:xfrm>
          <a:prstGeom prst="rect">
            <a:avLst/>
          </a:prstGeom>
          <a:gradFill>
            <a:gsLst>
              <a:gs pos="0">
                <a:schemeClr val="accent1">
                  <a:lumMod val="50000"/>
                </a:scheme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35"/>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3539FEE-81D3-4406-802E-60B20B16F4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8" y="-5307777"/>
            <a:ext cx="1576446" cy="12192001"/>
          </a:xfrm>
          <a:prstGeom prst="rect">
            <a:avLst/>
          </a:prstGeom>
          <a:gradFill>
            <a:gsLst>
              <a:gs pos="16000">
                <a:srgbClr val="000000">
                  <a:alpha val="0"/>
                </a:srgbClr>
              </a:gs>
              <a:gs pos="99000">
                <a:srgbClr val="000000">
                  <a:alpha val="87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DC701763-729E-462F-A5A8-E0DEFEB1E2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25434" y="986"/>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DF76E4BE-F535-4E49-8496-4AF1755A75FA}"/>
              </a:ext>
            </a:extLst>
          </p:cNvPr>
          <p:cNvSpPr txBox="1">
            <a:spLocks/>
          </p:cNvSpPr>
          <p:nvPr/>
        </p:nvSpPr>
        <p:spPr>
          <a:xfrm>
            <a:off x="1766044" y="2869352"/>
            <a:ext cx="7091300" cy="89858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endParaRPr lang="en-US" sz="5400" dirty="0"/>
          </a:p>
        </p:txBody>
      </p:sp>
      <p:pic>
        <p:nvPicPr>
          <p:cNvPr id="4" name="Picture 3">
            <a:extLst>
              <a:ext uri="{FF2B5EF4-FFF2-40B4-BE49-F238E27FC236}">
                <a16:creationId xmlns:a16="http://schemas.microsoft.com/office/drawing/2014/main" id="{64F5B6AB-E0FB-4C59-9154-57392EA4A79E}"/>
              </a:ext>
            </a:extLst>
          </p:cNvPr>
          <p:cNvPicPr>
            <a:picLocks noChangeAspect="1"/>
          </p:cNvPicPr>
          <p:nvPr/>
        </p:nvPicPr>
        <p:blipFill>
          <a:blip r:embed="rId3"/>
          <a:stretch>
            <a:fillRect/>
          </a:stretch>
        </p:blipFill>
        <p:spPr>
          <a:xfrm>
            <a:off x="0" y="0"/>
            <a:ext cx="12192000" cy="6858000"/>
          </a:xfrm>
          <a:prstGeom prst="rect">
            <a:avLst/>
          </a:prstGeom>
        </p:spPr>
      </p:pic>
      <p:cxnSp>
        <p:nvCxnSpPr>
          <p:cNvPr id="6" name="Straight Arrow Connector 5">
            <a:extLst>
              <a:ext uri="{FF2B5EF4-FFF2-40B4-BE49-F238E27FC236}">
                <a16:creationId xmlns:a16="http://schemas.microsoft.com/office/drawing/2014/main" id="{1BC179BE-ED73-466B-A593-E3A5C716C31A}"/>
              </a:ext>
            </a:extLst>
          </p:cNvPr>
          <p:cNvCxnSpPr>
            <a:cxnSpLocks/>
          </p:cNvCxnSpPr>
          <p:nvPr/>
        </p:nvCxnSpPr>
        <p:spPr>
          <a:xfrm>
            <a:off x="5311694" y="4621559"/>
            <a:ext cx="330823" cy="1656578"/>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EFD251D0-E1B7-4705-AB6C-B849C807BF77}"/>
              </a:ext>
            </a:extLst>
          </p:cNvPr>
          <p:cNvCxnSpPr>
            <a:cxnSpLocks/>
            <a:stCxn id="20" idx="3"/>
          </p:cNvCxnSpPr>
          <p:nvPr/>
        </p:nvCxnSpPr>
        <p:spPr>
          <a:xfrm flipV="1">
            <a:off x="9090717" y="3178098"/>
            <a:ext cx="778112" cy="660125"/>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Rounded Corners 13">
            <a:extLst>
              <a:ext uri="{FF2B5EF4-FFF2-40B4-BE49-F238E27FC236}">
                <a16:creationId xmlns:a16="http://schemas.microsoft.com/office/drawing/2014/main" id="{A1489174-D544-4865-BC70-3B36E87BDC96}"/>
              </a:ext>
            </a:extLst>
          </p:cNvPr>
          <p:cNvSpPr/>
          <p:nvPr/>
        </p:nvSpPr>
        <p:spPr>
          <a:xfrm>
            <a:off x="4014787" y="3302823"/>
            <a:ext cx="2262189" cy="1646248"/>
          </a:xfrm>
          <a:prstGeom prst="roundRect">
            <a:avLst/>
          </a:prstGeom>
          <a:solidFill>
            <a:schemeClr val="bg1">
              <a:lumMod val="95000"/>
            </a:schemeClr>
          </a:solidFill>
          <a:ln w="57150" cmpd="thinThick">
            <a:solidFill>
              <a:srgbClr val="FF0000"/>
            </a:solidFill>
            <a:extLst>
              <a:ext uri="{C807C97D-BFC1-408E-A445-0C87EB9F89A2}">
                <ask:lineSketchStyleProps xmlns:ask="http://schemas.microsoft.com/office/drawing/2018/sketchyshapes" sd="1219033472">
                  <a:custGeom>
                    <a:avLst/>
                    <a:gdLst>
                      <a:gd name="connsiteX0" fmla="*/ 0 w 1494265"/>
                      <a:gd name="connsiteY0" fmla="*/ 152403 h 914400"/>
                      <a:gd name="connsiteX1" fmla="*/ 152403 w 1494265"/>
                      <a:gd name="connsiteY1" fmla="*/ 0 h 914400"/>
                      <a:gd name="connsiteX2" fmla="*/ 759027 w 1494265"/>
                      <a:gd name="connsiteY2" fmla="*/ 0 h 914400"/>
                      <a:gd name="connsiteX3" fmla="*/ 1341862 w 1494265"/>
                      <a:gd name="connsiteY3" fmla="*/ 0 h 914400"/>
                      <a:gd name="connsiteX4" fmla="*/ 1494265 w 1494265"/>
                      <a:gd name="connsiteY4" fmla="*/ 152403 h 914400"/>
                      <a:gd name="connsiteX5" fmla="*/ 1494265 w 1494265"/>
                      <a:gd name="connsiteY5" fmla="*/ 445008 h 914400"/>
                      <a:gd name="connsiteX6" fmla="*/ 1494265 w 1494265"/>
                      <a:gd name="connsiteY6" fmla="*/ 761997 h 914400"/>
                      <a:gd name="connsiteX7" fmla="*/ 1341862 w 1494265"/>
                      <a:gd name="connsiteY7" fmla="*/ 914400 h 914400"/>
                      <a:gd name="connsiteX8" fmla="*/ 735238 w 1494265"/>
                      <a:gd name="connsiteY8" fmla="*/ 914400 h 914400"/>
                      <a:gd name="connsiteX9" fmla="*/ 152403 w 1494265"/>
                      <a:gd name="connsiteY9" fmla="*/ 914400 h 914400"/>
                      <a:gd name="connsiteX10" fmla="*/ 0 w 1494265"/>
                      <a:gd name="connsiteY10" fmla="*/ 761997 h 914400"/>
                      <a:gd name="connsiteX11" fmla="*/ 0 w 1494265"/>
                      <a:gd name="connsiteY11" fmla="*/ 451104 h 914400"/>
                      <a:gd name="connsiteX12" fmla="*/ 0 w 1494265"/>
                      <a:gd name="connsiteY12" fmla="*/ 152403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4265" h="914400" fill="none" extrusionOk="0">
                        <a:moveTo>
                          <a:pt x="0" y="152403"/>
                        </a:moveTo>
                        <a:cubicBezTo>
                          <a:pt x="-14250" y="70573"/>
                          <a:pt x="64850" y="-2334"/>
                          <a:pt x="152403" y="0"/>
                        </a:cubicBezTo>
                        <a:cubicBezTo>
                          <a:pt x="417074" y="-21851"/>
                          <a:pt x="577053" y="3048"/>
                          <a:pt x="759027" y="0"/>
                        </a:cubicBezTo>
                        <a:cubicBezTo>
                          <a:pt x="941001" y="-3048"/>
                          <a:pt x="1064493" y="18988"/>
                          <a:pt x="1341862" y="0"/>
                        </a:cubicBezTo>
                        <a:cubicBezTo>
                          <a:pt x="1421604" y="7918"/>
                          <a:pt x="1505434" y="76533"/>
                          <a:pt x="1494265" y="152403"/>
                        </a:cubicBezTo>
                        <a:cubicBezTo>
                          <a:pt x="1518270" y="273297"/>
                          <a:pt x="1487513" y="349844"/>
                          <a:pt x="1494265" y="445008"/>
                        </a:cubicBezTo>
                        <a:cubicBezTo>
                          <a:pt x="1501017" y="540172"/>
                          <a:pt x="1461533" y="625372"/>
                          <a:pt x="1494265" y="761997"/>
                        </a:cubicBezTo>
                        <a:cubicBezTo>
                          <a:pt x="1495280" y="848176"/>
                          <a:pt x="1421632" y="916721"/>
                          <a:pt x="1341862" y="914400"/>
                        </a:cubicBezTo>
                        <a:cubicBezTo>
                          <a:pt x="1147899" y="977264"/>
                          <a:pt x="919388" y="882345"/>
                          <a:pt x="735238" y="914400"/>
                        </a:cubicBezTo>
                        <a:cubicBezTo>
                          <a:pt x="551088" y="946455"/>
                          <a:pt x="396781" y="857277"/>
                          <a:pt x="152403" y="914400"/>
                        </a:cubicBezTo>
                        <a:cubicBezTo>
                          <a:pt x="57404" y="936138"/>
                          <a:pt x="-13347" y="828457"/>
                          <a:pt x="0" y="761997"/>
                        </a:cubicBezTo>
                        <a:cubicBezTo>
                          <a:pt x="-22903" y="617464"/>
                          <a:pt x="24956" y="535590"/>
                          <a:pt x="0" y="451104"/>
                        </a:cubicBezTo>
                        <a:cubicBezTo>
                          <a:pt x="-24956" y="366618"/>
                          <a:pt x="17363" y="226716"/>
                          <a:pt x="0" y="152403"/>
                        </a:cubicBezTo>
                        <a:close/>
                      </a:path>
                      <a:path w="1494265" h="914400" stroke="0" extrusionOk="0">
                        <a:moveTo>
                          <a:pt x="0" y="152403"/>
                        </a:moveTo>
                        <a:cubicBezTo>
                          <a:pt x="-3817" y="65879"/>
                          <a:pt x="55279" y="4862"/>
                          <a:pt x="152403" y="0"/>
                        </a:cubicBezTo>
                        <a:cubicBezTo>
                          <a:pt x="331952" y="-46504"/>
                          <a:pt x="523233" y="35990"/>
                          <a:pt x="770922" y="0"/>
                        </a:cubicBezTo>
                        <a:cubicBezTo>
                          <a:pt x="1018611" y="-35990"/>
                          <a:pt x="1187753" y="49544"/>
                          <a:pt x="1341862" y="0"/>
                        </a:cubicBezTo>
                        <a:cubicBezTo>
                          <a:pt x="1412532" y="-7386"/>
                          <a:pt x="1499504" y="70736"/>
                          <a:pt x="1494265" y="152403"/>
                        </a:cubicBezTo>
                        <a:cubicBezTo>
                          <a:pt x="1526569" y="252401"/>
                          <a:pt x="1490563" y="307522"/>
                          <a:pt x="1494265" y="445008"/>
                        </a:cubicBezTo>
                        <a:cubicBezTo>
                          <a:pt x="1497967" y="582495"/>
                          <a:pt x="1489204" y="644298"/>
                          <a:pt x="1494265" y="761997"/>
                        </a:cubicBezTo>
                        <a:cubicBezTo>
                          <a:pt x="1493956" y="843224"/>
                          <a:pt x="1420865" y="921580"/>
                          <a:pt x="1341862" y="914400"/>
                        </a:cubicBezTo>
                        <a:cubicBezTo>
                          <a:pt x="1112809" y="923914"/>
                          <a:pt x="928526" y="868604"/>
                          <a:pt x="770922" y="914400"/>
                        </a:cubicBezTo>
                        <a:cubicBezTo>
                          <a:pt x="613318" y="960196"/>
                          <a:pt x="276921" y="890421"/>
                          <a:pt x="152403" y="914400"/>
                        </a:cubicBezTo>
                        <a:cubicBezTo>
                          <a:pt x="74710" y="924041"/>
                          <a:pt x="1548" y="862199"/>
                          <a:pt x="0" y="761997"/>
                        </a:cubicBezTo>
                        <a:cubicBezTo>
                          <a:pt x="-20622" y="700624"/>
                          <a:pt x="16670" y="597346"/>
                          <a:pt x="0" y="475488"/>
                        </a:cubicBezTo>
                        <a:cubicBezTo>
                          <a:pt x="-16670" y="353630"/>
                          <a:pt x="14550" y="238486"/>
                          <a:pt x="0" y="152403"/>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27FBFDBC-E6DA-44A9-86CC-3B08C43F6C98}"/>
              </a:ext>
            </a:extLst>
          </p:cNvPr>
          <p:cNvSpPr txBox="1"/>
          <p:nvPr/>
        </p:nvSpPr>
        <p:spPr>
          <a:xfrm>
            <a:off x="4129088" y="3614552"/>
            <a:ext cx="2076358" cy="954107"/>
          </a:xfrm>
          <a:prstGeom prst="rect">
            <a:avLst/>
          </a:prstGeom>
          <a:noFill/>
        </p:spPr>
        <p:txBody>
          <a:bodyPr wrap="square" rtlCol="0">
            <a:spAutoFit/>
          </a:bodyPr>
          <a:lstStyle/>
          <a:p>
            <a:pPr algn="ctr"/>
            <a:r>
              <a:rPr lang="en-US" sz="2800" dirty="0"/>
              <a:t>Click to open chat box.</a:t>
            </a:r>
          </a:p>
        </p:txBody>
      </p:sp>
      <p:sp>
        <p:nvSpPr>
          <p:cNvPr id="21" name="Rectangle: Rounded Corners 20">
            <a:extLst>
              <a:ext uri="{FF2B5EF4-FFF2-40B4-BE49-F238E27FC236}">
                <a16:creationId xmlns:a16="http://schemas.microsoft.com/office/drawing/2014/main" id="{BF71E390-1A52-4D0E-A22F-66DFD3D9D84C}"/>
              </a:ext>
            </a:extLst>
          </p:cNvPr>
          <p:cNvSpPr/>
          <p:nvPr/>
        </p:nvSpPr>
        <p:spPr>
          <a:xfrm>
            <a:off x="7259501" y="3407666"/>
            <a:ext cx="1756456" cy="914400"/>
          </a:xfrm>
          <a:prstGeom prst="roundRect">
            <a:avLst/>
          </a:prstGeom>
          <a:solidFill>
            <a:schemeClr val="bg1">
              <a:lumMod val="95000"/>
            </a:schemeClr>
          </a:solidFill>
          <a:ln w="28575" cmpd="thinThick">
            <a:solidFill>
              <a:srgbClr val="FF0000"/>
            </a:solidFill>
            <a:extLst>
              <a:ext uri="{C807C97D-BFC1-408E-A445-0C87EB9F89A2}">
                <ask:lineSketchStyleProps xmlns:ask="http://schemas.microsoft.com/office/drawing/2018/sketchyshapes" sd="1219033472">
                  <a:custGeom>
                    <a:avLst/>
                    <a:gdLst>
                      <a:gd name="connsiteX0" fmla="*/ 0 w 1494265"/>
                      <a:gd name="connsiteY0" fmla="*/ 152403 h 914400"/>
                      <a:gd name="connsiteX1" fmla="*/ 152403 w 1494265"/>
                      <a:gd name="connsiteY1" fmla="*/ 0 h 914400"/>
                      <a:gd name="connsiteX2" fmla="*/ 759027 w 1494265"/>
                      <a:gd name="connsiteY2" fmla="*/ 0 h 914400"/>
                      <a:gd name="connsiteX3" fmla="*/ 1341862 w 1494265"/>
                      <a:gd name="connsiteY3" fmla="*/ 0 h 914400"/>
                      <a:gd name="connsiteX4" fmla="*/ 1494265 w 1494265"/>
                      <a:gd name="connsiteY4" fmla="*/ 152403 h 914400"/>
                      <a:gd name="connsiteX5" fmla="*/ 1494265 w 1494265"/>
                      <a:gd name="connsiteY5" fmla="*/ 445008 h 914400"/>
                      <a:gd name="connsiteX6" fmla="*/ 1494265 w 1494265"/>
                      <a:gd name="connsiteY6" fmla="*/ 761997 h 914400"/>
                      <a:gd name="connsiteX7" fmla="*/ 1341862 w 1494265"/>
                      <a:gd name="connsiteY7" fmla="*/ 914400 h 914400"/>
                      <a:gd name="connsiteX8" fmla="*/ 735238 w 1494265"/>
                      <a:gd name="connsiteY8" fmla="*/ 914400 h 914400"/>
                      <a:gd name="connsiteX9" fmla="*/ 152403 w 1494265"/>
                      <a:gd name="connsiteY9" fmla="*/ 914400 h 914400"/>
                      <a:gd name="connsiteX10" fmla="*/ 0 w 1494265"/>
                      <a:gd name="connsiteY10" fmla="*/ 761997 h 914400"/>
                      <a:gd name="connsiteX11" fmla="*/ 0 w 1494265"/>
                      <a:gd name="connsiteY11" fmla="*/ 451104 h 914400"/>
                      <a:gd name="connsiteX12" fmla="*/ 0 w 1494265"/>
                      <a:gd name="connsiteY12" fmla="*/ 152403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4265" h="914400" fill="none" extrusionOk="0">
                        <a:moveTo>
                          <a:pt x="0" y="152403"/>
                        </a:moveTo>
                        <a:cubicBezTo>
                          <a:pt x="-14250" y="70573"/>
                          <a:pt x="64850" y="-2334"/>
                          <a:pt x="152403" y="0"/>
                        </a:cubicBezTo>
                        <a:cubicBezTo>
                          <a:pt x="417074" y="-21851"/>
                          <a:pt x="577053" y="3048"/>
                          <a:pt x="759027" y="0"/>
                        </a:cubicBezTo>
                        <a:cubicBezTo>
                          <a:pt x="941001" y="-3048"/>
                          <a:pt x="1064493" y="18988"/>
                          <a:pt x="1341862" y="0"/>
                        </a:cubicBezTo>
                        <a:cubicBezTo>
                          <a:pt x="1421604" y="7918"/>
                          <a:pt x="1505434" y="76533"/>
                          <a:pt x="1494265" y="152403"/>
                        </a:cubicBezTo>
                        <a:cubicBezTo>
                          <a:pt x="1518270" y="273297"/>
                          <a:pt x="1487513" y="349844"/>
                          <a:pt x="1494265" y="445008"/>
                        </a:cubicBezTo>
                        <a:cubicBezTo>
                          <a:pt x="1501017" y="540172"/>
                          <a:pt x="1461533" y="625372"/>
                          <a:pt x="1494265" y="761997"/>
                        </a:cubicBezTo>
                        <a:cubicBezTo>
                          <a:pt x="1495280" y="848176"/>
                          <a:pt x="1421632" y="916721"/>
                          <a:pt x="1341862" y="914400"/>
                        </a:cubicBezTo>
                        <a:cubicBezTo>
                          <a:pt x="1147899" y="977264"/>
                          <a:pt x="919388" y="882345"/>
                          <a:pt x="735238" y="914400"/>
                        </a:cubicBezTo>
                        <a:cubicBezTo>
                          <a:pt x="551088" y="946455"/>
                          <a:pt x="396781" y="857277"/>
                          <a:pt x="152403" y="914400"/>
                        </a:cubicBezTo>
                        <a:cubicBezTo>
                          <a:pt x="57404" y="936138"/>
                          <a:pt x="-13347" y="828457"/>
                          <a:pt x="0" y="761997"/>
                        </a:cubicBezTo>
                        <a:cubicBezTo>
                          <a:pt x="-22903" y="617464"/>
                          <a:pt x="24956" y="535590"/>
                          <a:pt x="0" y="451104"/>
                        </a:cubicBezTo>
                        <a:cubicBezTo>
                          <a:pt x="-24956" y="366618"/>
                          <a:pt x="17363" y="226716"/>
                          <a:pt x="0" y="152403"/>
                        </a:cubicBezTo>
                        <a:close/>
                      </a:path>
                      <a:path w="1494265" h="914400" stroke="0" extrusionOk="0">
                        <a:moveTo>
                          <a:pt x="0" y="152403"/>
                        </a:moveTo>
                        <a:cubicBezTo>
                          <a:pt x="-3817" y="65879"/>
                          <a:pt x="55279" y="4862"/>
                          <a:pt x="152403" y="0"/>
                        </a:cubicBezTo>
                        <a:cubicBezTo>
                          <a:pt x="331952" y="-46504"/>
                          <a:pt x="523233" y="35990"/>
                          <a:pt x="770922" y="0"/>
                        </a:cubicBezTo>
                        <a:cubicBezTo>
                          <a:pt x="1018611" y="-35990"/>
                          <a:pt x="1187753" y="49544"/>
                          <a:pt x="1341862" y="0"/>
                        </a:cubicBezTo>
                        <a:cubicBezTo>
                          <a:pt x="1412532" y="-7386"/>
                          <a:pt x="1499504" y="70736"/>
                          <a:pt x="1494265" y="152403"/>
                        </a:cubicBezTo>
                        <a:cubicBezTo>
                          <a:pt x="1526569" y="252401"/>
                          <a:pt x="1490563" y="307522"/>
                          <a:pt x="1494265" y="445008"/>
                        </a:cubicBezTo>
                        <a:cubicBezTo>
                          <a:pt x="1497967" y="582495"/>
                          <a:pt x="1489204" y="644298"/>
                          <a:pt x="1494265" y="761997"/>
                        </a:cubicBezTo>
                        <a:cubicBezTo>
                          <a:pt x="1493956" y="843224"/>
                          <a:pt x="1420865" y="921580"/>
                          <a:pt x="1341862" y="914400"/>
                        </a:cubicBezTo>
                        <a:cubicBezTo>
                          <a:pt x="1112809" y="923914"/>
                          <a:pt x="928526" y="868604"/>
                          <a:pt x="770922" y="914400"/>
                        </a:cubicBezTo>
                        <a:cubicBezTo>
                          <a:pt x="613318" y="960196"/>
                          <a:pt x="276921" y="890421"/>
                          <a:pt x="152403" y="914400"/>
                        </a:cubicBezTo>
                        <a:cubicBezTo>
                          <a:pt x="74710" y="924041"/>
                          <a:pt x="1548" y="862199"/>
                          <a:pt x="0" y="761997"/>
                        </a:cubicBezTo>
                        <a:cubicBezTo>
                          <a:pt x="-20622" y="700624"/>
                          <a:pt x="16670" y="597346"/>
                          <a:pt x="0" y="475488"/>
                        </a:cubicBezTo>
                        <a:cubicBezTo>
                          <a:pt x="-16670" y="353630"/>
                          <a:pt x="14550" y="238486"/>
                          <a:pt x="0" y="152403"/>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396BA9AF-0B81-40D7-96D1-20B25D16AF3A}"/>
              </a:ext>
            </a:extLst>
          </p:cNvPr>
          <p:cNvSpPr txBox="1"/>
          <p:nvPr/>
        </p:nvSpPr>
        <p:spPr>
          <a:xfrm>
            <a:off x="7204164" y="3576613"/>
            <a:ext cx="1886553" cy="523220"/>
          </a:xfrm>
          <a:prstGeom prst="rect">
            <a:avLst/>
          </a:prstGeom>
          <a:noFill/>
        </p:spPr>
        <p:txBody>
          <a:bodyPr wrap="square" rtlCol="0">
            <a:spAutoFit/>
          </a:bodyPr>
          <a:lstStyle/>
          <a:p>
            <a:pPr algn="ctr"/>
            <a:r>
              <a:rPr lang="en-US" sz="2800" dirty="0"/>
              <a:t>Type here</a:t>
            </a:r>
          </a:p>
        </p:txBody>
      </p:sp>
    </p:spTree>
    <p:extLst>
      <p:ext uri="{BB962C8B-B14F-4D97-AF65-F5344CB8AC3E}">
        <p14:creationId xmlns:p14="http://schemas.microsoft.com/office/powerpoint/2010/main" val="14880703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255C013-DD4B-4A68-899F-A73CA3D5B6B6}"/>
              </a:ext>
            </a:extLst>
          </p:cNvPr>
          <p:cNvSpPr>
            <a:spLocks noGrp="1"/>
          </p:cNvSpPr>
          <p:nvPr>
            <p:ph type="title"/>
          </p:nvPr>
        </p:nvSpPr>
        <p:spPr>
          <a:xfrm>
            <a:off x="833528" y="314946"/>
            <a:ext cx="7063721" cy="1159200"/>
          </a:xfrm>
        </p:spPr>
        <p:txBody>
          <a:bodyPr vert="horz" lIns="91440" tIns="45720" rIns="91440" bIns="45720" rtlCol="0" anchor="ctr">
            <a:normAutofit/>
          </a:bodyPr>
          <a:lstStyle/>
          <a:p>
            <a:r>
              <a:rPr lang="en-US" sz="5400" kern="1200" dirty="0">
                <a:solidFill>
                  <a:srgbClr val="FFFFFF"/>
                </a:solidFill>
                <a:latin typeface="+mj-lt"/>
                <a:ea typeface="+mj-ea"/>
                <a:cs typeface="+mj-cs"/>
              </a:rPr>
              <a:t>Questions</a:t>
            </a:r>
          </a:p>
        </p:txBody>
      </p:sp>
      <p:pic>
        <p:nvPicPr>
          <p:cNvPr id="36" name="Graphic 35" descr="Questions">
            <a:extLst>
              <a:ext uri="{FF2B5EF4-FFF2-40B4-BE49-F238E27FC236}">
                <a16:creationId xmlns:a16="http://schemas.microsoft.com/office/drawing/2014/main" id="{F5BCDAB3-26DC-7016-F24D-F5913D5BDEA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909010" y="2712026"/>
            <a:ext cx="3405089" cy="3405089"/>
          </a:xfrm>
          <a:prstGeom prst="rect">
            <a:avLst/>
          </a:prstGeom>
        </p:spPr>
      </p:pic>
    </p:spTree>
    <p:extLst>
      <p:ext uri="{BB962C8B-B14F-4D97-AF65-F5344CB8AC3E}">
        <p14:creationId xmlns:p14="http://schemas.microsoft.com/office/powerpoint/2010/main" val="1745176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151139A-886F-4B97-8815-729AD3831B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11" name="Rectangle 10">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492"/>
            <a:ext cx="12191998" cy="1575955"/>
          </a:xfrm>
          <a:prstGeom prst="rect">
            <a:avLst/>
          </a:prstGeom>
          <a:gradFill>
            <a:gsLst>
              <a:gs pos="0">
                <a:schemeClr val="accent1">
                  <a:lumMod val="50000"/>
                </a:scheme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35"/>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3539FEE-81D3-4406-802E-60B20B16F4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8" y="-5307777"/>
            <a:ext cx="1576446" cy="12192001"/>
          </a:xfrm>
          <a:prstGeom prst="rect">
            <a:avLst/>
          </a:prstGeom>
          <a:gradFill>
            <a:gsLst>
              <a:gs pos="16000">
                <a:srgbClr val="000000">
                  <a:alpha val="0"/>
                </a:srgbClr>
              </a:gs>
              <a:gs pos="99000">
                <a:srgbClr val="000000">
                  <a:alpha val="87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DC701763-729E-462F-A5A8-E0DEFEB1E2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25434" y="986"/>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B7F2B53B-9D0B-4B93-95C5-0AB64CD8C55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287123" y="5802258"/>
            <a:ext cx="2248259" cy="702582"/>
          </a:xfrm>
          <a:prstGeom prst="rect">
            <a:avLst/>
          </a:prstGeom>
          <a:noFill/>
        </p:spPr>
      </p:pic>
      <p:sp>
        <p:nvSpPr>
          <p:cNvPr id="12" name="Content Placeholder 2">
            <a:extLst>
              <a:ext uri="{FF2B5EF4-FFF2-40B4-BE49-F238E27FC236}">
                <a16:creationId xmlns:a16="http://schemas.microsoft.com/office/drawing/2014/main" id="{1287ECC0-88A8-46F5-A9D1-17193B8256E1}"/>
              </a:ext>
            </a:extLst>
          </p:cNvPr>
          <p:cNvSpPr txBox="1">
            <a:spLocks/>
          </p:cNvSpPr>
          <p:nvPr/>
        </p:nvSpPr>
        <p:spPr>
          <a:xfrm>
            <a:off x="3825434" y="2320874"/>
            <a:ext cx="7835963" cy="3342172"/>
          </a:xfrm>
          <a:prstGeom prst="rect">
            <a:avLst/>
          </a:prstGeom>
        </p:spPr>
        <p:txBody>
          <a:bodyPr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2400"/>
              </a:spcBef>
              <a:spcAft>
                <a:spcPts val="600"/>
              </a:spcAft>
              <a:buFont typeface="Arial" panose="020B0604020202020204" pitchFamily="34" charset="0"/>
              <a:buNone/>
            </a:pPr>
            <a:r>
              <a:rPr lang="en-US" sz="3000" dirty="0"/>
              <a:t>Debbie Bisswurm, GWAAR</a:t>
            </a:r>
          </a:p>
          <a:p>
            <a:pPr marL="0" indent="0">
              <a:spcBef>
                <a:spcPts val="0"/>
              </a:spcBef>
              <a:buFont typeface="Arial" panose="020B0604020202020204" pitchFamily="34" charset="0"/>
              <a:buNone/>
            </a:pPr>
            <a:r>
              <a:rPr lang="en-US" sz="2400" dirty="0">
                <a:hlinkClick r:id="rId4"/>
              </a:rPr>
              <a:t>debbie.bisswurm@gwaar.org</a:t>
            </a:r>
            <a:endParaRPr lang="en-US" sz="2400" dirty="0"/>
          </a:p>
          <a:p>
            <a:pPr marL="0" indent="0">
              <a:spcBef>
                <a:spcPts val="600"/>
              </a:spcBef>
              <a:buFont typeface="Arial" panose="020B0604020202020204" pitchFamily="34" charset="0"/>
              <a:buNone/>
            </a:pPr>
            <a:r>
              <a:rPr lang="en-US" sz="2400" dirty="0"/>
              <a:t>608-228-0898</a:t>
            </a:r>
          </a:p>
          <a:p>
            <a:pPr marL="0" indent="0">
              <a:spcBef>
                <a:spcPts val="600"/>
              </a:spcBef>
              <a:buFont typeface="Arial" panose="020B0604020202020204" pitchFamily="34" charset="0"/>
              <a:buNone/>
            </a:pPr>
            <a:endParaRPr lang="en-US" sz="3000" dirty="0"/>
          </a:p>
          <a:p>
            <a:pPr marL="0" indent="0">
              <a:spcBef>
                <a:spcPts val="600"/>
              </a:spcBef>
              <a:buFont typeface="Arial" panose="020B0604020202020204" pitchFamily="34" charset="0"/>
              <a:buNone/>
            </a:pPr>
            <a:r>
              <a:rPr lang="en-US" sz="3000" dirty="0"/>
              <a:t>Michelle Grochocinski, DHS</a:t>
            </a:r>
          </a:p>
          <a:p>
            <a:pPr marL="0" indent="0">
              <a:spcBef>
                <a:spcPts val="600"/>
              </a:spcBef>
              <a:buFont typeface="Arial" panose="020B0604020202020204" pitchFamily="34" charset="0"/>
              <a:buNone/>
            </a:pPr>
            <a:r>
              <a:rPr lang="en-US" sz="2400" dirty="0">
                <a:hlinkClick r:id="rId5"/>
              </a:rPr>
              <a:t>Michelle.grochocinski@dhs.Wisconsin.gov</a:t>
            </a:r>
            <a:endParaRPr lang="en-US" sz="2400" dirty="0"/>
          </a:p>
          <a:p>
            <a:pPr marL="0" indent="0">
              <a:spcBef>
                <a:spcPts val="600"/>
              </a:spcBef>
              <a:buFont typeface="Arial" panose="020B0604020202020204" pitchFamily="34" charset="0"/>
              <a:buNone/>
            </a:pPr>
            <a:r>
              <a:rPr lang="en-US" sz="2400" dirty="0">
                <a:latin typeface="Calibri" panose="020F0502020204030204" pitchFamily="34" charset="0"/>
                <a:ea typeface="Calibri" panose="020F0502020204030204" pitchFamily="34" charset="0"/>
              </a:rPr>
              <a:t>608-266-3840</a:t>
            </a:r>
            <a:endParaRPr lang="en-US" sz="2400" dirty="0"/>
          </a:p>
          <a:p>
            <a:pPr marL="0" indent="0">
              <a:spcBef>
                <a:spcPts val="600"/>
              </a:spcBef>
              <a:buFont typeface="Arial" panose="020B0604020202020204" pitchFamily="34" charset="0"/>
              <a:buNone/>
            </a:pPr>
            <a:endParaRPr lang="en-US" sz="3000" dirty="0"/>
          </a:p>
          <a:p>
            <a:pPr marL="0" indent="0">
              <a:spcBef>
                <a:spcPts val="600"/>
              </a:spcBef>
              <a:buFont typeface="Arial" panose="020B0604020202020204" pitchFamily="34" charset="0"/>
              <a:buNone/>
            </a:pPr>
            <a:endParaRPr lang="en-US" sz="3000" dirty="0"/>
          </a:p>
          <a:p>
            <a:pPr marL="0" indent="0">
              <a:spcBef>
                <a:spcPts val="600"/>
              </a:spcBef>
              <a:buFont typeface="Arial" panose="020B0604020202020204" pitchFamily="34" charset="0"/>
              <a:buNone/>
            </a:pPr>
            <a:endParaRPr lang="en-US" sz="1300" dirty="0"/>
          </a:p>
          <a:p>
            <a:pPr marL="0" indent="0">
              <a:spcBef>
                <a:spcPts val="600"/>
              </a:spcBef>
              <a:buFont typeface="Arial" panose="020B0604020202020204" pitchFamily="34" charset="0"/>
              <a:buNone/>
            </a:pPr>
            <a:endParaRPr lang="en-US" sz="1300" dirty="0"/>
          </a:p>
          <a:p>
            <a:pPr marL="0" indent="0">
              <a:spcBef>
                <a:spcPts val="600"/>
              </a:spcBef>
              <a:buFont typeface="Arial" panose="020B0604020202020204" pitchFamily="34" charset="0"/>
              <a:buNone/>
            </a:pPr>
            <a:endParaRPr lang="en-US" sz="1300" dirty="0"/>
          </a:p>
          <a:p>
            <a:pPr marL="0" indent="0">
              <a:spcBef>
                <a:spcPts val="600"/>
              </a:spcBef>
              <a:buFont typeface="Arial" panose="020B0604020202020204" pitchFamily="34" charset="0"/>
              <a:buNone/>
            </a:pPr>
            <a:endParaRPr lang="en-US" sz="1300" dirty="0"/>
          </a:p>
        </p:txBody>
      </p:sp>
      <p:sp>
        <p:nvSpPr>
          <p:cNvPr id="6" name="TextBox 5">
            <a:extLst>
              <a:ext uri="{FF2B5EF4-FFF2-40B4-BE49-F238E27FC236}">
                <a16:creationId xmlns:a16="http://schemas.microsoft.com/office/drawing/2014/main" id="{66BAA0CC-4D77-4D76-8C3F-B80C8EBFD87E}"/>
              </a:ext>
            </a:extLst>
          </p:cNvPr>
          <p:cNvSpPr txBox="1"/>
          <p:nvPr/>
        </p:nvSpPr>
        <p:spPr>
          <a:xfrm>
            <a:off x="3368386" y="499277"/>
            <a:ext cx="5455227" cy="769441"/>
          </a:xfrm>
          <a:prstGeom prst="rect">
            <a:avLst/>
          </a:prstGeom>
          <a:noFill/>
        </p:spPr>
        <p:txBody>
          <a:bodyPr wrap="square" rtlCol="0">
            <a:spAutoFit/>
          </a:bodyPr>
          <a:lstStyle/>
          <a:p>
            <a:pPr algn="ctr"/>
            <a:r>
              <a:rPr lang="en-US" sz="4400" dirty="0">
                <a:solidFill>
                  <a:schemeClr val="bg1"/>
                </a:solidFill>
              </a:rPr>
              <a:t>Thank you!</a:t>
            </a:r>
          </a:p>
        </p:txBody>
      </p:sp>
    </p:spTree>
    <p:extLst>
      <p:ext uri="{BB962C8B-B14F-4D97-AF65-F5344CB8AC3E}">
        <p14:creationId xmlns:p14="http://schemas.microsoft.com/office/powerpoint/2010/main" val="624933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151139A-886F-4B97-8815-729AD3831B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11" name="Rectangle 10">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492"/>
            <a:ext cx="12191998" cy="1575955"/>
          </a:xfrm>
          <a:prstGeom prst="rect">
            <a:avLst/>
          </a:prstGeom>
          <a:gradFill>
            <a:gsLst>
              <a:gs pos="0">
                <a:schemeClr val="accent1">
                  <a:lumMod val="50000"/>
                </a:scheme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35"/>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3539FEE-81D3-4406-802E-60B20B16F4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8" y="-5307777"/>
            <a:ext cx="1576446" cy="12192001"/>
          </a:xfrm>
          <a:prstGeom prst="rect">
            <a:avLst/>
          </a:prstGeom>
          <a:gradFill>
            <a:gsLst>
              <a:gs pos="16000">
                <a:srgbClr val="000000">
                  <a:alpha val="0"/>
                </a:srgbClr>
              </a:gs>
              <a:gs pos="99000">
                <a:srgbClr val="000000">
                  <a:alpha val="87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DC701763-729E-462F-A5A8-E0DEFEB1E2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25434" y="986"/>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DF76E4BE-F535-4E49-8496-4AF1755A75FA}"/>
              </a:ext>
            </a:extLst>
          </p:cNvPr>
          <p:cNvSpPr txBox="1">
            <a:spLocks/>
          </p:cNvSpPr>
          <p:nvPr/>
        </p:nvSpPr>
        <p:spPr>
          <a:xfrm>
            <a:off x="1766044" y="2869352"/>
            <a:ext cx="7091300" cy="89858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endParaRPr lang="en-US" sz="5400" dirty="0"/>
          </a:p>
        </p:txBody>
      </p:sp>
      <p:sp>
        <p:nvSpPr>
          <p:cNvPr id="10" name="TextBox 9">
            <a:extLst>
              <a:ext uri="{FF2B5EF4-FFF2-40B4-BE49-F238E27FC236}">
                <a16:creationId xmlns:a16="http://schemas.microsoft.com/office/drawing/2014/main" id="{8A3FC23C-A3A1-4B2F-A9DB-8710F073ADAE}"/>
              </a:ext>
            </a:extLst>
          </p:cNvPr>
          <p:cNvSpPr txBox="1"/>
          <p:nvPr/>
        </p:nvSpPr>
        <p:spPr>
          <a:xfrm>
            <a:off x="241152" y="533525"/>
            <a:ext cx="11143128" cy="769441"/>
          </a:xfrm>
          <a:prstGeom prst="rect">
            <a:avLst/>
          </a:prstGeom>
          <a:noFill/>
        </p:spPr>
        <p:txBody>
          <a:bodyPr wrap="square">
            <a:spAutoFit/>
          </a:bodyPr>
          <a:lstStyle/>
          <a:p>
            <a:pPr algn="ctr"/>
            <a:r>
              <a:rPr lang="en-US" sz="4400" dirty="0">
                <a:solidFill>
                  <a:schemeClr val="bg1"/>
                </a:solidFill>
              </a:rPr>
              <a:t>Agenda</a:t>
            </a:r>
          </a:p>
        </p:txBody>
      </p:sp>
      <p:pic>
        <p:nvPicPr>
          <p:cNvPr id="22" name="Content Placeholder 3">
            <a:extLst>
              <a:ext uri="{FF2B5EF4-FFF2-40B4-BE49-F238E27FC236}">
                <a16:creationId xmlns:a16="http://schemas.microsoft.com/office/drawing/2014/main" id="{952DE5E4-BFBB-4822-A99B-1D20A91EB8D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145473" y="6016336"/>
            <a:ext cx="2165314" cy="676661"/>
          </a:xfrm>
          <a:prstGeom prst="rect">
            <a:avLst/>
          </a:prstGeom>
          <a:noFill/>
        </p:spPr>
      </p:pic>
      <p:graphicFrame>
        <p:nvGraphicFramePr>
          <p:cNvPr id="24" name="TextBox 20">
            <a:extLst>
              <a:ext uri="{FF2B5EF4-FFF2-40B4-BE49-F238E27FC236}">
                <a16:creationId xmlns:a16="http://schemas.microsoft.com/office/drawing/2014/main" id="{67D7EADB-2CFD-97C1-4ABA-ABC4C2414AF8}"/>
              </a:ext>
            </a:extLst>
          </p:cNvPr>
          <p:cNvGraphicFramePr/>
          <p:nvPr>
            <p:extLst>
              <p:ext uri="{D42A27DB-BD31-4B8C-83A1-F6EECF244321}">
                <p14:modId xmlns:p14="http://schemas.microsoft.com/office/powerpoint/2010/main" val="3081271749"/>
              </p:ext>
            </p:extLst>
          </p:nvPr>
        </p:nvGraphicFramePr>
        <p:xfrm>
          <a:off x="2310787" y="1734434"/>
          <a:ext cx="8966520" cy="41808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847157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A65989E-BBD5-44D7-AA86-7AFD5D46BB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66000">
                <a:srgbClr val="000000"/>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31A2881-D8D7-4A7D-ACA3-E9F849F853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6400800"/>
            <a:ext cx="8153398" cy="456772"/>
          </a:xfrm>
          <a:prstGeom prst="rect">
            <a:avLst/>
          </a:prstGeom>
          <a:gradFill>
            <a:gsLst>
              <a:gs pos="0">
                <a:srgbClr val="000000">
                  <a:alpha val="63000"/>
                </a:srgbClr>
              </a:gs>
              <a:gs pos="100000">
                <a:schemeClr val="accent1">
                  <a:lumMod val="7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Content Placeholder 2">
            <a:extLst>
              <a:ext uri="{FF2B5EF4-FFF2-40B4-BE49-F238E27FC236}">
                <a16:creationId xmlns:a16="http://schemas.microsoft.com/office/drawing/2014/main" id="{99D8F58D-5632-4C58-8EBD-974FA4D597F7}"/>
              </a:ext>
            </a:extLst>
          </p:cNvPr>
          <p:cNvGraphicFramePr>
            <a:graphicFrameLocks/>
          </p:cNvGraphicFramePr>
          <p:nvPr>
            <p:extLst>
              <p:ext uri="{D42A27DB-BD31-4B8C-83A1-F6EECF244321}">
                <p14:modId xmlns:p14="http://schemas.microsoft.com/office/powerpoint/2010/main" val="4286354444"/>
              </p:ext>
            </p:extLst>
          </p:nvPr>
        </p:nvGraphicFramePr>
        <p:xfrm>
          <a:off x="964282" y="457200"/>
          <a:ext cx="9941105" cy="55490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3" name="Picture 12" descr="Premium Photo | Woman's hands using laptop on desk in home interior">
            <a:extLst>
              <a:ext uri="{FF2B5EF4-FFF2-40B4-BE49-F238E27FC236}">
                <a16:creationId xmlns:a16="http://schemas.microsoft.com/office/drawing/2014/main" id="{B927D435-DAEF-436A-8BAE-52760FDC725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478407" y="4147477"/>
            <a:ext cx="2904600" cy="1932879"/>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407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A65989E-BBD5-44D7-AA86-7AFD5D46BB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66000">
                <a:srgbClr val="000000"/>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31A2881-D8D7-4A7D-ACA3-E9F849F853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6400800"/>
            <a:ext cx="8153398" cy="456772"/>
          </a:xfrm>
          <a:prstGeom prst="rect">
            <a:avLst/>
          </a:prstGeom>
          <a:gradFill>
            <a:gsLst>
              <a:gs pos="0">
                <a:srgbClr val="000000">
                  <a:alpha val="63000"/>
                </a:srgbClr>
              </a:gs>
              <a:gs pos="100000">
                <a:schemeClr val="accent1">
                  <a:lumMod val="7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Content Placeholder 2">
            <a:extLst>
              <a:ext uri="{FF2B5EF4-FFF2-40B4-BE49-F238E27FC236}">
                <a16:creationId xmlns:a16="http://schemas.microsoft.com/office/drawing/2014/main" id="{99D8F58D-5632-4C58-8EBD-974FA4D597F7}"/>
              </a:ext>
            </a:extLst>
          </p:cNvPr>
          <p:cNvGraphicFramePr>
            <a:graphicFrameLocks/>
          </p:cNvGraphicFramePr>
          <p:nvPr>
            <p:extLst>
              <p:ext uri="{D42A27DB-BD31-4B8C-83A1-F6EECF244321}">
                <p14:modId xmlns:p14="http://schemas.microsoft.com/office/powerpoint/2010/main" val="2593188892"/>
              </p:ext>
            </p:extLst>
          </p:nvPr>
        </p:nvGraphicFramePr>
        <p:xfrm>
          <a:off x="1075241" y="427172"/>
          <a:ext cx="9941105"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1" name="Picture 2" descr="Related image">
            <a:extLst>
              <a:ext uri="{FF2B5EF4-FFF2-40B4-BE49-F238E27FC236}">
                <a16:creationId xmlns:a16="http://schemas.microsoft.com/office/drawing/2014/main" id="{5CE3CC48-6D92-499C-AABA-4F9ED5EB6094}"/>
              </a:ext>
            </a:extLst>
          </p:cNvPr>
          <p:cNvPicPr>
            <a:picLocks noChangeAspect="1" noChangeArrowheads="1"/>
          </p:cNvPicPr>
          <p:nvPr/>
        </p:nvPicPr>
        <p:blipFill rotWithShape="1">
          <a:blip r:embed="rId8">
            <a:alphaModFix amt="70000"/>
            <a:extLst>
              <a:ext uri="{28A0092B-C50C-407E-A947-70E740481C1C}">
                <a14:useLocalDpi xmlns:a14="http://schemas.microsoft.com/office/drawing/2010/main" val="0"/>
              </a:ext>
            </a:extLst>
          </a:blip>
          <a:srcRect l="32284" r="1" b="27432"/>
          <a:stretch/>
        </p:blipFill>
        <p:spPr bwMode="auto">
          <a:xfrm>
            <a:off x="7582829" y="2330605"/>
            <a:ext cx="3533930" cy="2130299"/>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73B434C2-82DA-4779-80C4-5B14B698E804}"/>
              </a:ext>
            </a:extLst>
          </p:cNvPr>
          <p:cNvSpPr txBox="1"/>
          <p:nvPr/>
        </p:nvSpPr>
        <p:spPr>
          <a:xfrm>
            <a:off x="1175654" y="2162708"/>
            <a:ext cx="7745322" cy="3814346"/>
          </a:xfrm>
          <a:prstGeom prst="rect">
            <a:avLst/>
          </a:prstGeom>
        </p:spPr>
        <p:txBody>
          <a:bodyPr vert="horz" lIns="91440" tIns="45720" rIns="91440" bIns="45720" rtlCol="0">
            <a:normAutofit fontScale="85000" lnSpcReduction="20000"/>
          </a:bodyPr>
          <a:lstStyle/>
          <a:p>
            <a:pPr marL="285750" indent="-228600">
              <a:lnSpc>
                <a:spcPct val="90000"/>
              </a:lnSpc>
              <a:spcAft>
                <a:spcPts val="1200"/>
              </a:spcAft>
              <a:buFont typeface="Arial" panose="020B0604020202020204" pitchFamily="34" charset="0"/>
              <a:buChar char="•"/>
            </a:pPr>
            <a:r>
              <a:rPr lang="en-US" sz="3100" dirty="0"/>
              <a:t>GWAAR </a:t>
            </a:r>
            <a:r>
              <a:rPr lang="en-US" sz="3100" dirty="0">
                <a:hlinkClick r:id="rId9"/>
              </a:rPr>
              <a:t>SHIP Volunteer Resources</a:t>
            </a:r>
            <a:r>
              <a:rPr lang="en-US" sz="3100" dirty="0"/>
              <a:t> webpage</a:t>
            </a:r>
          </a:p>
          <a:p>
            <a:pPr marL="742950" lvl="1" indent="-228600">
              <a:lnSpc>
                <a:spcPct val="90000"/>
              </a:lnSpc>
              <a:spcAft>
                <a:spcPts val="600"/>
              </a:spcAft>
              <a:buFont typeface="Arial" panose="020B0604020202020204" pitchFamily="34" charset="0"/>
              <a:buChar char="•"/>
            </a:pPr>
            <a:r>
              <a:rPr lang="en-US" sz="2600" dirty="0"/>
              <a:t>Recruitment</a:t>
            </a:r>
          </a:p>
          <a:p>
            <a:pPr marL="742950" lvl="1" indent="-228600">
              <a:lnSpc>
                <a:spcPct val="90000"/>
              </a:lnSpc>
              <a:spcAft>
                <a:spcPts val="600"/>
              </a:spcAft>
              <a:buFont typeface="Arial" panose="020B0604020202020204" pitchFamily="34" charset="0"/>
              <a:buChar char="•"/>
            </a:pPr>
            <a:r>
              <a:rPr lang="en-US" sz="2600" dirty="0"/>
              <a:t>Training</a:t>
            </a:r>
          </a:p>
          <a:p>
            <a:pPr marL="742950" lvl="1" indent="-228600">
              <a:lnSpc>
                <a:spcPct val="90000"/>
              </a:lnSpc>
              <a:spcAft>
                <a:spcPts val="600"/>
              </a:spcAft>
              <a:buFont typeface="Arial" panose="020B0604020202020204" pitchFamily="34" charset="0"/>
              <a:buChar char="•"/>
            </a:pPr>
            <a:r>
              <a:rPr lang="en-US" sz="2600" dirty="0"/>
              <a:t>Management</a:t>
            </a:r>
          </a:p>
          <a:p>
            <a:pPr marL="742950" lvl="1" indent="-228600">
              <a:lnSpc>
                <a:spcPct val="90000"/>
              </a:lnSpc>
              <a:spcAft>
                <a:spcPts val="600"/>
              </a:spcAft>
              <a:buFont typeface="Arial" panose="020B0604020202020204" pitchFamily="34" charset="0"/>
              <a:buChar char="•"/>
            </a:pPr>
            <a:r>
              <a:rPr lang="en-US" sz="2600" dirty="0"/>
              <a:t>Retirement </a:t>
            </a:r>
          </a:p>
          <a:p>
            <a:pPr marL="285750" indent="-228600">
              <a:lnSpc>
                <a:spcPct val="90000"/>
              </a:lnSpc>
              <a:spcAft>
                <a:spcPts val="600"/>
              </a:spcAft>
              <a:buFont typeface="Arial" panose="020B0604020202020204" pitchFamily="34" charset="0"/>
              <a:buChar char="•"/>
            </a:pPr>
            <a:endParaRPr lang="en-US" sz="2400" dirty="0"/>
          </a:p>
          <a:p>
            <a:pPr marL="285750" indent="-228600">
              <a:lnSpc>
                <a:spcPct val="90000"/>
              </a:lnSpc>
              <a:spcAft>
                <a:spcPts val="600"/>
              </a:spcAft>
              <a:buFont typeface="Arial" panose="020B0604020202020204" pitchFamily="34" charset="0"/>
              <a:buChar char="•"/>
            </a:pPr>
            <a:r>
              <a:rPr lang="en-US" sz="3100" dirty="0"/>
              <a:t>SHIP TA Center</a:t>
            </a:r>
          </a:p>
          <a:p>
            <a:pPr marL="742950" lvl="1" indent="-228600">
              <a:lnSpc>
                <a:spcPct val="90000"/>
              </a:lnSpc>
              <a:spcAft>
                <a:spcPts val="600"/>
              </a:spcAft>
              <a:buFont typeface="Arial" panose="020B0604020202020204" pitchFamily="34" charset="0"/>
              <a:buChar char="•"/>
            </a:pPr>
            <a:r>
              <a:rPr lang="en-US" sz="2600" u="sng" dirty="0">
                <a:solidFill>
                  <a:srgbClr val="1F3864"/>
                </a:solidFill>
                <a:latin typeface="Calibri" panose="020F0502020204030204" pitchFamily="34" charset="0"/>
                <a:ea typeface="Times New Roman" panose="02020603050405020304" pitchFamily="18" charset="0"/>
                <a:hlinkClick r:id="rId10"/>
              </a:rPr>
              <a:t>Volunteer Risk and Program Management (VRPM) Resources Kit</a:t>
            </a:r>
            <a:r>
              <a:rPr lang="en-US" sz="2600" dirty="0">
                <a:solidFill>
                  <a:srgbClr val="1F3864"/>
                </a:solidFill>
                <a:latin typeface="Calibri" panose="020F0502020204030204" pitchFamily="34" charset="0"/>
                <a:ea typeface="Times New Roman" panose="02020603050405020304" pitchFamily="18" charset="0"/>
              </a:rPr>
              <a:t> page</a:t>
            </a:r>
            <a:endParaRPr lang="en-US" sz="2600" dirty="0">
              <a:solidFill>
                <a:srgbClr val="1F3864"/>
              </a:solidFill>
              <a:latin typeface="Calibri" panose="020F0502020204030204" pitchFamily="34" charset="0"/>
              <a:ea typeface="Calibri" panose="020F0502020204030204" pitchFamily="34" charset="0"/>
            </a:endParaRPr>
          </a:p>
          <a:p>
            <a:pPr marL="742950" lvl="1" indent="-228600">
              <a:lnSpc>
                <a:spcPct val="90000"/>
              </a:lnSpc>
              <a:spcAft>
                <a:spcPts val="600"/>
              </a:spcAft>
              <a:buFont typeface="Arial" panose="020B0604020202020204" pitchFamily="34" charset="0"/>
              <a:buChar char="•"/>
            </a:pPr>
            <a:r>
              <a:rPr lang="en-US" sz="2600" dirty="0">
                <a:hlinkClick r:id="rId11"/>
              </a:rPr>
              <a:t>How to Manage a Volunteer Program </a:t>
            </a:r>
            <a:r>
              <a:rPr lang="en-US" sz="2600" dirty="0"/>
              <a:t>– webinar &amp; resources</a:t>
            </a:r>
          </a:p>
          <a:p>
            <a:pPr marL="742950" lvl="1" indent="-228600">
              <a:lnSpc>
                <a:spcPct val="90000"/>
              </a:lnSpc>
              <a:spcAft>
                <a:spcPts val="600"/>
              </a:spcAft>
              <a:buFont typeface="Arial" panose="020B0604020202020204" pitchFamily="34" charset="0"/>
              <a:buChar char="•"/>
            </a:pPr>
            <a:r>
              <a:rPr lang="en-US" sz="2600" dirty="0">
                <a:hlinkClick r:id="rId12"/>
              </a:rPr>
              <a:t>Recruiting and Retaining Volunteers</a:t>
            </a:r>
            <a:r>
              <a:rPr lang="en-US" sz="2600" dirty="0"/>
              <a:t>—webinar &amp; resources</a:t>
            </a:r>
          </a:p>
          <a:p>
            <a:pPr marL="742950" lvl="1" indent="-228600">
              <a:lnSpc>
                <a:spcPct val="90000"/>
              </a:lnSpc>
              <a:spcAft>
                <a:spcPts val="600"/>
              </a:spcAft>
              <a:buFont typeface="Arial" panose="020B0604020202020204" pitchFamily="34" charset="0"/>
              <a:buChar char="•"/>
            </a:pPr>
            <a:endParaRPr lang="en-US" sz="2300" dirty="0"/>
          </a:p>
          <a:p>
            <a:pPr marL="285750" indent="-228600">
              <a:lnSpc>
                <a:spcPct val="90000"/>
              </a:lnSpc>
              <a:spcAft>
                <a:spcPts val="600"/>
              </a:spcAft>
              <a:buFont typeface="Arial" panose="020B0604020202020204" pitchFamily="34" charset="0"/>
              <a:buChar char="•"/>
            </a:pPr>
            <a:endParaRPr lang="en-US" sz="2400" dirty="0"/>
          </a:p>
          <a:p>
            <a:pPr marL="285750" indent="-228600">
              <a:lnSpc>
                <a:spcPct val="90000"/>
              </a:lnSpc>
              <a:spcAft>
                <a:spcPts val="600"/>
              </a:spcAft>
              <a:buFont typeface="Arial" panose="020B0604020202020204" pitchFamily="34" charset="0"/>
              <a:buChar char="•"/>
            </a:pPr>
            <a:endParaRPr lang="en-US" sz="1900" dirty="0"/>
          </a:p>
        </p:txBody>
      </p:sp>
      <p:pic>
        <p:nvPicPr>
          <p:cNvPr id="8" name="Content Placeholder 3">
            <a:extLst>
              <a:ext uri="{FF2B5EF4-FFF2-40B4-BE49-F238E27FC236}">
                <a16:creationId xmlns:a16="http://schemas.microsoft.com/office/drawing/2014/main" id="{507A1872-21E5-47CF-AF49-0E2B4B83B3E8}"/>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bwMode="auto">
          <a:xfrm>
            <a:off x="8644830" y="5486345"/>
            <a:ext cx="2248259" cy="702582"/>
          </a:xfrm>
          <a:prstGeom prst="rect">
            <a:avLst/>
          </a:prstGeom>
          <a:noFill/>
        </p:spPr>
      </p:pic>
    </p:spTree>
    <p:extLst>
      <p:ext uri="{BB962C8B-B14F-4D97-AF65-F5344CB8AC3E}">
        <p14:creationId xmlns:p14="http://schemas.microsoft.com/office/powerpoint/2010/main" val="2454297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A65989E-BBD5-44D7-AA86-7AFD5D46BB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66000">
                <a:srgbClr val="000000"/>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31A2881-D8D7-4A7D-ACA3-E9F849F853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6400800"/>
            <a:ext cx="8153398" cy="456772"/>
          </a:xfrm>
          <a:prstGeom prst="rect">
            <a:avLst/>
          </a:prstGeom>
          <a:gradFill>
            <a:gsLst>
              <a:gs pos="0">
                <a:srgbClr val="000000">
                  <a:alpha val="63000"/>
                </a:srgbClr>
              </a:gs>
              <a:gs pos="100000">
                <a:schemeClr val="accent1">
                  <a:lumMod val="7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Content Placeholder 2">
            <a:extLst>
              <a:ext uri="{FF2B5EF4-FFF2-40B4-BE49-F238E27FC236}">
                <a16:creationId xmlns:a16="http://schemas.microsoft.com/office/drawing/2014/main" id="{99D8F58D-5632-4C58-8EBD-974FA4D597F7}"/>
              </a:ext>
            </a:extLst>
          </p:cNvPr>
          <p:cNvGraphicFramePr>
            <a:graphicFrameLocks/>
          </p:cNvGraphicFramePr>
          <p:nvPr>
            <p:extLst>
              <p:ext uri="{D42A27DB-BD31-4B8C-83A1-F6EECF244321}">
                <p14:modId xmlns:p14="http://schemas.microsoft.com/office/powerpoint/2010/main" val="193046520"/>
              </p:ext>
            </p:extLst>
          </p:nvPr>
        </p:nvGraphicFramePr>
        <p:xfrm>
          <a:off x="652554" y="732692"/>
          <a:ext cx="9941105"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TextBox 12">
            <a:extLst>
              <a:ext uri="{FF2B5EF4-FFF2-40B4-BE49-F238E27FC236}">
                <a16:creationId xmlns:a16="http://schemas.microsoft.com/office/drawing/2014/main" id="{73B434C2-82DA-4779-80C4-5B14B698E804}"/>
              </a:ext>
            </a:extLst>
          </p:cNvPr>
          <p:cNvSpPr txBox="1"/>
          <p:nvPr/>
        </p:nvSpPr>
        <p:spPr>
          <a:xfrm>
            <a:off x="1079683" y="2147444"/>
            <a:ext cx="9848512" cy="3896516"/>
          </a:xfrm>
          <a:prstGeom prst="rect">
            <a:avLst/>
          </a:prstGeom>
        </p:spPr>
        <p:txBody>
          <a:bodyPr vert="horz" lIns="91440" tIns="45720" rIns="91440" bIns="45720" rtlCol="0">
            <a:normAutofit fontScale="77500" lnSpcReduction="20000"/>
          </a:bodyPr>
          <a:lstStyle/>
          <a:p>
            <a:pPr marL="57150">
              <a:lnSpc>
                <a:spcPct val="120000"/>
              </a:lnSpc>
              <a:spcAft>
                <a:spcPts val="1800"/>
              </a:spcAft>
            </a:pPr>
            <a:r>
              <a:rPr lang="en-US" sz="3100" dirty="0"/>
              <a:t>Please check the box that best describes volunteer involvement at your agency. (Check all that apply.)</a:t>
            </a:r>
          </a:p>
          <a:p>
            <a:pPr marL="857250" lvl="1" indent="-342900">
              <a:lnSpc>
                <a:spcPct val="150000"/>
              </a:lnSpc>
              <a:spcAft>
                <a:spcPts val="1200"/>
              </a:spcAft>
              <a:buFont typeface="Wingdings" panose="05000000000000000000" pitchFamily="2" charset="2"/>
              <a:buChar char="q"/>
            </a:pPr>
            <a:r>
              <a:rPr lang="en-US" sz="2600" dirty="0"/>
              <a:t>Volunteers assist with Medicare outreach.</a:t>
            </a:r>
          </a:p>
          <a:p>
            <a:pPr marL="857250" lvl="1" indent="-342900">
              <a:lnSpc>
                <a:spcPct val="150000"/>
              </a:lnSpc>
              <a:spcAft>
                <a:spcPts val="1200"/>
              </a:spcAft>
              <a:buFont typeface="Wingdings" panose="05000000000000000000" pitchFamily="2" charset="2"/>
              <a:buChar char="q"/>
            </a:pPr>
            <a:r>
              <a:rPr lang="en-US" sz="2600" dirty="0"/>
              <a:t>Volunteers assist with open enrollment activities.</a:t>
            </a:r>
          </a:p>
          <a:p>
            <a:pPr marL="857250" lvl="1" indent="-342900">
              <a:lnSpc>
                <a:spcPct val="150000"/>
              </a:lnSpc>
              <a:spcAft>
                <a:spcPts val="1200"/>
              </a:spcAft>
              <a:buFont typeface="Wingdings" panose="05000000000000000000" pitchFamily="2" charset="2"/>
              <a:buChar char="q"/>
            </a:pPr>
            <a:r>
              <a:rPr lang="en-US" sz="2600" dirty="0"/>
              <a:t>Volunteers assist with other activities. </a:t>
            </a:r>
            <a:r>
              <a:rPr lang="en-US" sz="2600" i="1" dirty="0"/>
              <a:t>(Please type into chat.)</a:t>
            </a:r>
          </a:p>
          <a:p>
            <a:pPr marL="857250" lvl="1" indent="-342900">
              <a:lnSpc>
                <a:spcPct val="150000"/>
              </a:lnSpc>
              <a:spcAft>
                <a:spcPts val="1200"/>
              </a:spcAft>
              <a:buFont typeface="Wingdings" panose="05000000000000000000" pitchFamily="2" charset="2"/>
              <a:buChar char="q"/>
            </a:pPr>
            <a:r>
              <a:rPr lang="en-US" sz="2600" dirty="0"/>
              <a:t>No volunteers currently but interested in starting a volunteer program.</a:t>
            </a:r>
          </a:p>
          <a:p>
            <a:pPr marL="857250" lvl="1" indent="-342900">
              <a:lnSpc>
                <a:spcPct val="150000"/>
              </a:lnSpc>
              <a:spcAft>
                <a:spcPts val="1200"/>
              </a:spcAft>
              <a:buFont typeface="Wingdings" panose="05000000000000000000" pitchFamily="2" charset="2"/>
              <a:buChar char="q"/>
            </a:pPr>
            <a:r>
              <a:rPr lang="en-US" sz="2600" dirty="0"/>
              <a:t>No volunteers and no current plan to add volunteers.</a:t>
            </a:r>
          </a:p>
          <a:p>
            <a:pPr marL="285750" indent="-228600">
              <a:lnSpc>
                <a:spcPct val="90000"/>
              </a:lnSpc>
              <a:spcAft>
                <a:spcPts val="600"/>
              </a:spcAft>
              <a:buFont typeface="Arial" panose="020B0604020202020204" pitchFamily="34" charset="0"/>
              <a:buChar char="•"/>
            </a:pPr>
            <a:endParaRPr lang="en-US" sz="2400" dirty="0"/>
          </a:p>
          <a:p>
            <a:pPr marL="285750" indent="-228600">
              <a:lnSpc>
                <a:spcPct val="90000"/>
              </a:lnSpc>
              <a:spcAft>
                <a:spcPts val="600"/>
              </a:spcAft>
              <a:buFont typeface="Arial" panose="020B0604020202020204" pitchFamily="34" charset="0"/>
              <a:buChar char="•"/>
            </a:pPr>
            <a:endParaRPr lang="en-US" sz="1900" dirty="0"/>
          </a:p>
        </p:txBody>
      </p:sp>
    </p:spTree>
    <p:extLst>
      <p:ext uri="{BB962C8B-B14F-4D97-AF65-F5344CB8AC3E}">
        <p14:creationId xmlns:p14="http://schemas.microsoft.com/office/powerpoint/2010/main" val="2571066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A65989E-BBD5-44D7-AA86-7AFD5D46BB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66000">
                <a:srgbClr val="000000"/>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31A2881-D8D7-4A7D-ACA3-E9F849F853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6400800"/>
            <a:ext cx="8153398" cy="456772"/>
          </a:xfrm>
          <a:prstGeom prst="rect">
            <a:avLst/>
          </a:prstGeom>
          <a:gradFill>
            <a:gsLst>
              <a:gs pos="0">
                <a:srgbClr val="000000">
                  <a:alpha val="63000"/>
                </a:srgbClr>
              </a:gs>
              <a:gs pos="100000">
                <a:schemeClr val="accent1">
                  <a:lumMod val="7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2223E4B2-0420-467B-8581-C5675CF00D13}"/>
              </a:ext>
            </a:extLst>
          </p:cNvPr>
          <p:cNvGrpSpPr/>
          <p:nvPr/>
        </p:nvGrpSpPr>
        <p:grpSpPr>
          <a:xfrm>
            <a:off x="1087666" y="565128"/>
            <a:ext cx="9171762" cy="1137488"/>
            <a:chOff x="663675" y="55528"/>
            <a:chExt cx="9171762" cy="1137488"/>
          </a:xfrm>
        </p:grpSpPr>
        <p:sp>
          <p:nvSpPr>
            <p:cNvPr id="15" name="Rectangle: Rounded Corners 14">
              <a:extLst>
                <a:ext uri="{FF2B5EF4-FFF2-40B4-BE49-F238E27FC236}">
                  <a16:creationId xmlns:a16="http://schemas.microsoft.com/office/drawing/2014/main" id="{456259D5-7C19-4788-AD16-8865FC9C9E5B}"/>
                </a:ext>
              </a:extLst>
            </p:cNvPr>
            <p:cNvSpPr/>
            <p:nvPr/>
          </p:nvSpPr>
          <p:spPr>
            <a:xfrm>
              <a:off x="663675" y="55528"/>
              <a:ext cx="9171762" cy="1137488"/>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Rectangle: Rounded Corners 4">
              <a:extLst>
                <a:ext uri="{FF2B5EF4-FFF2-40B4-BE49-F238E27FC236}">
                  <a16:creationId xmlns:a16="http://schemas.microsoft.com/office/drawing/2014/main" id="{1023DB4D-1E0F-4CC7-8B9F-F7FBB162FE29}"/>
                </a:ext>
              </a:extLst>
            </p:cNvPr>
            <p:cNvSpPr txBox="1"/>
            <p:nvPr/>
          </p:nvSpPr>
          <p:spPr>
            <a:xfrm>
              <a:off x="663675" y="55528"/>
              <a:ext cx="9060706" cy="102643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9070" tIns="179070" rIns="179070" bIns="179070" numCol="1" spcCol="1270" anchor="ctr" anchorCtr="0">
              <a:noAutofit/>
            </a:bodyPr>
            <a:lstStyle/>
            <a:p>
              <a:pPr marL="0" lvl="0" indent="0" algn="l" defTabSz="2089150">
                <a:lnSpc>
                  <a:spcPct val="90000"/>
                </a:lnSpc>
                <a:spcBef>
                  <a:spcPct val="0"/>
                </a:spcBef>
                <a:spcAft>
                  <a:spcPct val="35000"/>
                </a:spcAft>
                <a:buNone/>
              </a:pPr>
              <a:r>
                <a:rPr lang="en-US" sz="4700" kern="1200" dirty="0"/>
                <a:t>Panel Presentation </a:t>
              </a:r>
            </a:p>
          </p:txBody>
        </p:sp>
      </p:grpSp>
      <p:sp>
        <p:nvSpPr>
          <p:cNvPr id="2" name="TextBox 1">
            <a:extLst>
              <a:ext uri="{FF2B5EF4-FFF2-40B4-BE49-F238E27FC236}">
                <a16:creationId xmlns:a16="http://schemas.microsoft.com/office/drawing/2014/main" id="{A9947628-95FF-4A18-83C3-2B7018B41C58}"/>
              </a:ext>
            </a:extLst>
          </p:cNvPr>
          <p:cNvSpPr txBox="1"/>
          <p:nvPr/>
        </p:nvSpPr>
        <p:spPr>
          <a:xfrm>
            <a:off x="3071731" y="1856203"/>
            <a:ext cx="8637049" cy="4555093"/>
          </a:xfrm>
          <a:prstGeom prst="rect">
            <a:avLst/>
          </a:prstGeom>
          <a:noFill/>
        </p:spPr>
        <p:txBody>
          <a:bodyPr wrap="square" rtlCol="0">
            <a:spAutoFit/>
          </a:bodyPr>
          <a:lstStyle/>
          <a:p>
            <a:r>
              <a:rPr lang="en-US" sz="3200" b="1" i="1" dirty="0"/>
              <a:t>Perspectives from a </a:t>
            </a:r>
          </a:p>
          <a:p>
            <a:r>
              <a:rPr lang="en-US" sz="3200" b="1" i="1" dirty="0"/>
              <a:t>Newer Volunteer Program</a:t>
            </a:r>
          </a:p>
          <a:p>
            <a:endParaRPr lang="en-US" sz="2800" dirty="0"/>
          </a:p>
          <a:p>
            <a:r>
              <a:rPr lang="en-US" sz="2800" dirty="0"/>
              <a:t>Nina Yang </a:t>
            </a:r>
          </a:p>
          <a:p>
            <a:r>
              <a:rPr lang="en-US" sz="2800" i="1" dirty="0"/>
              <a:t>Elder Benefit Specialist – Medicare Counselor </a:t>
            </a:r>
          </a:p>
          <a:p>
            <a:endParaRPr lang="en-US" sz="2400" dirty="0"/>
          </a:p>
          <a:p>
            <a:r>
              <a:rPr lang="en-US" sz="2600" i="1" dirty="0"/>
              <a:t>Milwaukee County Department of Health and Human Services</a:t>
            </a:r>
          </a:p>
          <a:p>
            <a:r>
              <a:rPr lang="en-US" sz="2600" i="1" dirty="0"/>
              <a:t>Aging and Disability Resource Services</a:t>
            </a:r>
          </a:p>
          <a:p>
            <a:endParaRPr lang="en-US" sz="2400" dirty="0"/>
          </a:p>
          <a:p>
            <a:endParaRPr lang="en-US" sz="2400" dirty="0"/>
          </a:p>
          <a:p>
            <a:endParaRPr lang="en-US" dirty="0"/>
          </a:p>
        </p:txBody>
      </p:sp>
      <p:pic>
        <p:nvPicPr>
          <p:cNvPr id="1026" name="Picture 2">
            <a:extLst>
              <a:ext uri="{FF2B5EF4-FFF2-40B4-BE49-F238E27FC236}">
                <a16:creationId xmlns:a16="http://schemas.microsoft.com/office/drawing/2014/main" id="{9964EA08-3749-4316-8046-EED5C3A7215D}"/>
              </a:ext>
            </a:extLst>
          </p:cNvPr>
          <p:cNvPicPr>
            <a:picLocks noChangeAspect="1" noChangeArrowheads="1"/>
          </p:cNvPicPr>
          <p:nvPr/>
        </p:nvPicPr>
        <p:blipFill>
          <a:blip r:link="rId3">
            <a:extLst>
              <a:ext uri="{28A0092B-C50C-407E-A947-70E740481C1C}">
                <a14:useLocalDpi xmlns:a14="http://schemas.microsoft.com/office/drawing/2010/main" val="0"/>
              </a:ext>
            </a:extLst>
          </a:blip>
          <a:srcRect/>
          <a:stretch>
            <a:fillRect/>
          </a:stretch>
        </p:blipFill>
        <p:spPr bwMode="auto">
          <a:xfrm>
            <a:off x="679801" y="2156688"/>
            <a:ext cx="2201178" cy="1467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95907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1541684-A369-4F61-B9C2-825CDBDCC98B}"/>
              </a:ext>
            </a:extLst>
          </p:cNvPr>
          <p:cNvSpPr txBox="1"/>
          <p:nvPr/>
        </p:nvSpPr>
        <p:spPr>
          <a:xfrm>
            <a:off x="1136396" y="2277036"/>
            <a:ext cx="6033838" cy="3461155"/>
          </a:xfrm>
          <a:prstGeom prst="rect">
            <a:avLst/>
          </a:prstGeom>
        </p:spPr>
        <p:txBody>
          <a:bodyPr vert="horz" lIns="91440" tIns="45720" rIns="91440" bIns="45720" rtlCol="0">
            <a:normAutofit/>
          </a:bodyPr>
          <a:lstStyle/>
          <a:p>
            <a:pPr marL="285750" indent="-228600">
              <a:lnSpc>
                <a:spcPct val="90000"/>
              </a:lnSpc>
              <a:spcAft>
                <a:spcPts val="600"/>
              </a:spcAft>
              <a:buFont typeface="Arial" panose="020B0604020202020204" pitchFamily="34" charset="0"/>
              <a:buChar char="•"/>
            </a:pPr>
            <a:endParaRPr lang="en-US" sz="2400" dirty="0"/>
          </a:p>
          <a:p>
            <a:pPr marL="285750" indent="-228600">
              <a:lnSpc>
                <a:spcPct val="90000"/>
              </a:lnSpc>
              <a:spcAft>
                <a:spcPts val="600"/>
              </a:spcAft>
              <a:buFont typeface="Arial" panose="020B0604020202020204" pitchFamily="34" charset="0"/>
              <a:buChar char="•"/>
            </a:pPr>
            <a:endParaRPr lang="en-US" sz="1900" dirty="0"/>
          </a:p>
        </p:txBody>
      </p:sp>
      <p:sp>
        <p:nvSpPr>
          <p:cNvPr id="12" name="Rectangle 11">
            <a:extLst>
              <a:ext uri="{FF2B5EF4-FFF2-40B4-BE49-F238E27FC236}">
                <a16:creationId xmlns:a16="http://schemas.microsoft.com/office/drawing/2014/main" id="{5A65989E-BBD5-44D7-AA86-7AFD5D46BB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66000">
                <a:srgbClr val="000000"/>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31A2881-D8D7-4A7D-ACA3-E9F849F853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6400800"/>
            <a:ext cx="8153398" cy="456772"/>
          </a:xfrm>
          <a:prstGeom prst="rect">
            <a:avLst/>
          </a:prstGeom>
          <a:gradFill>
            <a:gsLst>
              <a:gs pos="0">
                <a:srgbClr val="000000">
                  <a:alpha val="63000"/>
                </a:srgbClr>
              </a:gs>
              <a:gs pos="100000">
                <a:schemeClr val="accent1">
                  <a:lumMod val="7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F92E007D-0A22-4F31-AB33-710055C79121}"/>
              </a:ext>
            </a:extLst>
          </p:cNvPr>
          <p:cNvSpPr>
            <a:spLocks noGrp="1"/>
          </p:cNvSpPr>
          <p:nvPr>
            <p:ph type="title"/>
          </p:nvPr>
        </p:nvSpPr>
        <p:spPr>
          <a:xfrm>
            <a:off x="1136396" y="772792"/>
            <a:ext cx="8007604" cy="1135516"/>
          </a:xfrm>
          <a:solidFill>
            <a:schemeClr val="bg1"/>
          </a:solidFill>
          <a:ln w="19050">
            <a:solidFill>
              <a:schemeClr val="accent1">
                <a:lumMod val="75000"/>
              </a:schemeClr>
            </a:solidFill>
          </a:ln>
        </p:spPr>
        <p:txBody>
          <a:bodyPr>
            <a:normAutofit/>
          </a:bodyPr>
          <a:lstStyle/>
          <a:p>
            <a:r>
              <a:rPr lang="en-US" sz="2800" b="1" i="1" dirty="0"/>
              <a:t> Milwaukee County Dept of Health and Human Services</a:t>
            </a:r>
            <a:br>
              <a:rPr lang="en-US" sz="2800" b="1" i="1" dirty="0"/>
            </a:br>
            <a:r>
              <a:rPr lang="en-US" sz="2800" b="1" i="1" dirty="0"/>
              <a:t> Aging and Disability Services </a:t>
            </a:r>
          </a:p>
        </p:txBody>
      </p:sp>
      <p:sp>
        <p:nvSpPr>
          <p:cNvPr id="11" name="Content Placeholder 2">
            <a:extLst>
              <a:ext uri="{FF2B5EF4-FFF2-40B4-BE49-F238E27FC236}">
                <a16:creationId xmlns:a16="http://schemas.microsoft.com/office/drawing/2014/main" id="{783325FC-CEF7-4A64-8760-E2BA4EF29E64}"/>
              </a:ext>
            </a:extLst>
          </p:cNvPr>
          <p:cNvSpPr txBox="1">
            <a:spLocks/>
          </p:cNvSpPr>
          <p:nvPr/>
        </p:nvSpPr>
        <p:spPr>
          <a:xfrm>
            <a:off x="1293533" y="1991300"/>
            <a:ext cx="10042948"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50000"/>
              </a:lnSpc>
              <a:spcBef>
                <a:spcPts val="0"/>
              </a:spcBef>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How long has your volunteer program been in place?</a:t>
            </a:r>
          </a:p>
          <a:p>
            <a:pPr lvl="1">
              <a:lnSpc>
                <a:spcPct val="150000"/>
              </a:lnSpc>
              <a:spcBef>
                <a:spcPts val="0"/>
              </a:spcBef>
            </a:pPr>
            <a:r>
              <a:rPr lang="en-US" sz="2000" dirty="0">
                <a:latin typeface="Calibri" panose="020F0502020204030204" pitchFamily="34" charset="0"/>
                <a:ea typeface="Calibri" panose="020F0502020204030204" pitchFamily="34" charset="0"/>
                <a:cs typeface="Times New Roman" panose="02020603050405020304" pitchFamily="18" charset="0"/>
              </a:rPr>
              <a:t>Started September 2021</a:t>
            </a:r>
          </a:p>
          <a:p>
            <a:pPr marL="342900" indent="-342900">
              <a:lnSpc>
                <a:spcPct val="150000"/>
              </a:lnSpc>
              <a:spcBef>
                <a:spcPts val="0"/>
              </a:spcBef>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What do your volunteers do?</a:t>
            </a:r>
          </a:p>
          <a:p>
            <a:pPr lvl="1">
              <a:lnSpc>
                <a:spcPct val="150000"/>
              </a:lnSpc>
              <a:spcBef>
                <a:spcPts val="0"/>
              </a:spcBef>
              <a:spcAft>
                <a:spcPts val="1200"/>
              </a:spcAft>
            </a:pPr>
            <a:r>
              <a:rPr lang="en-US" sz="2000" dirty="0">
                <a:latin typeface="Calibri" panose="020F0502020204030204" pitchFamily="34" charset="0"/>
                <a:ea typeface="Calibri" panose="020F0502020204030204" pitchFamily="34" charset="0"/>
                <a:cs typeface="Times New Roman" panose="02020603050405020304" pitchFamily="18" charset="0"/>
              </a:rPr>
              <a:t>Assist with Medicare Plan Finder</a:t>
            </a:r>
          </a:p>
          <a:p>
            <a:pPr marL="342900" indent="-342900">
              <a:lnSpc>
                <a:spcPct val="100000"/>
              </a:lnSpc>
              <a:spcBef>
                <a:spcPts val="0"/>
              </a:spcBef>
              <a:spcAft>
                <a:spcPts val="120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What type of supervision/oversight do you provide for your volunteers?  How much time does that take?</a:t>
            </a:r>
          </a:p>
          <a:p>
            <a:pPr lvl="1">
              <a:lnSpc>
                <a:spcPct val="100000"/>
              </a:lnSpc>
            </a:pPr>
            <a:r>
              <a:rPr lang="en-US" sz="2000" dirty="0"/>
              <a:t>Orientation, trainings and follow-ups</a:t>
            </a:r>
          </a:p>
          <a:p>
            <a:pPr lvl="1">
              <a:lnSpc>
                <a:spcPct val="100000"/>
              </a:lnSpc>
            </a:pPr>
            <a:r>
              <a:rPr lang="en-US" sz="2000" dirty="0"/>
              <a:t>Average 10 hours per month</a:t>
            </a:r>
          </a:p>
        </p:txBody>
      </p:sp>
      <p:pic>
        <p:nvPicPr>
          <p:cNvPr id="15" name="Picture 2">
            <a:extLst>
              <a:ext uri="{FF2B5EF4-FFF2-40B4-BE49-F238E27FC236}">
                <a16:creationId xmlns:a16="http://schemas.microsoft.com/office/drawing/2014/main" id="{6B7E7C4A-F94F-46D8-989C-73F174E28563}"/>
              </a:ext>
            </a:extLst>
          </p:cNvPr>
          <p:cNvPicPr>
            <a:picLocks noChangeAspect="1" noChangeArrowheads="1"/>
          </p:cNvPicPr>
          <p:nvPr/>
        </p:nvPicPr>
        <p:blipFill>
          <a:blip r:link="rId3">
            <a:extLst>
              <a:ext uri="{28A0092B-C50C-407E-A947-70E740481C1C}">
                <a14:useLocalDpi xmlns:a14="http://schemas.microsoft.com/office/drawing/2010/main" val="0"/>
              </a:ext>
            </a:extLst>
          </a:blip>
          <a:srcRect/>
          <a:stretch>
            <a:fillRect/>
          </a:stretch>
        </p:blipFill>
        <p:spPr bwMode="auto">
          <a:xfrm>
            <a:off x="9247908" y="928707"/>
            <a:ext cx="2396567" cy="1597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0668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1541684-A369-4F61-B9C2-825CDBDCC98B}"/>
              </a:ext>
            </a:extLst>
          </p:cNvPr>
          <p:cNvSpPr txBox="1"/>
          <p:nvPr/>
        </p:nvSpPr>
        <p:spPr>
          <a:xfrm>
            <a:off x="1136396" y="2277036"/>
            <a:ext cx="6033838" cy="3461155"/>
          </a:xfrm>
          <a:prstGeom prst="rect">
            <a:avLst/>
          </a:prstGeom>
        </p:spPr>
        <p:txBody>
          <a:bodyPr vert="horz" lIns="91440" tIns="45720" rIns="91440" bIns="45720" rtlCol="0">
            <a:normAutofit/>
          </a:bodyPr>
          <a:lstStyle/>
          <a:p>
            <a:pPr marL="285750" indent="-228600">
              <a:lnSpc>
                <a:spcPct val="90000"/>
              </a:lnSpc>
              <a:spcAft>
                <a:spcPts val="600"/>
              </a:spcAft>
              <a:buFont typeface="Arial" panose="020B0604020202020204" pitchFamily="34" charset="0"/>
              <a:buChar char="•"/>
            </a:pPr>
            <a:endParaRPr lang="en-US" sz="2400" dirty="0"/>
          </a:p>
          <a:p>
            <a:pPr marL="285750" indent="-228600">
              <a:lnSpc>
                <a:spcPct val="90000"/>
              </a:lnSpc>
              <a:spcAft>
                <a:spcPts val="600"/>
              </a:spcAft>
              <a:buFont typeface="Arial" panose="020B0604020202020204" pitchFamily="34" charset="0"/>
              <a:buChar char="•"/>
            </a:pPr>
            <a:endParaRPr lang="en-US" sz="1900" dirty="0"/>
          </a:p>
        </p:txBody>
      </p:sp>
      <p:sp>
        <p:nvSpPr>
          <p:cNvPr id="12" name="Rectangle 11">
            <a:extLst>
              <a:ext uri="{FF2B5EF4-FFF2-40B4-BE49-F238E27FC236}">
                <a16:creationId xmlns:a16="http://schemas.microsoft.com/office/drawing/2014/main" id="{5A65989E-BBD5-44D7-AA86-7AFD5D46BB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66000">
                <a:srgbClr val="000000"/>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31A2881-D8D7-4A7D-ACA3-E9F849F853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6400800"/>
            <a:ext cx="8153398" cy="456772"/>
          </a:xfrm>
          <a:prstGeom prst="rect">
            <a:avLst/>
          </a:prstGeom>
          <a:gradFill>
            <a:gsLst>
              <a:gs pos="0">
                <a:srgbClr val="000000">
                  <a:alpha val="63000"/>
                </a:srgbClr>
              </a:gs>
              <a:gs pos="100000">
                <a:schemeClr val="accent1">
                  <a:lumMod val="7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783325FC-CEF7-4A64-8760-E2BA4EF29E64}"/>
              </a:ext>
            </a:extLst>
          </p:cNvPr>
          <p:cNvSpPr txBox="1">
            <a:spLocks/>
          </p:cNvSpPr>
          <p:nvPr/>
        </p:nvSpPr>
        <p:spPr>
          <a:xfrm>
            <a:off x="906933" y="2178742"/>
            <a:ext cx="10515600" cy="4086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00000"/>
              </a:lnSpc>
              <a:spcBef>
                <a:spcPts val="0"/>
              </a:spcBef>
              <a:spcAft>
                <a:spcPts val="60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What are the greatest challenges of the program?</a:t>
            </a:r>
          </a:p>
          <a:p>
            <a:pPr lvl="1">
              <a:lnSpc>
                <a:spcPct val="100000"/>
              </a:lnSpc>
              <a:spcBef>
                <a:spcPts val="0"/>
              </a:spcBef>
              <a:spcAft>
                <a:spcPts val="1200"/>
              </a:spcAft>
            </a:pPr>
            <a:r>
              <a:rPr lang="en-US" sz="2000" dirty="0">
                <a:solidFill>
                  <a:srgbClr val="201F1E"/>
                </a:solidFill>
                <a:effectLst/>
                <a:latin typeface="Calibri" panose="020F0502020204030204" pitchFamily="34" charset="0"/>
                <a:ea typeface="Times New Roman" panose="02020603050405020304" pitchFamily="18" charset="0"/>
              </a:rPr>
              <a:t>How to initiate the program and volunteers withdrawing.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0000"/>
              </a:lnSpc>
              <a:spcBef>
                <a:spcPts val="0"/>
              </a:spcBef>
              <a:spcAft>
                <a:spcPts val="60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What are the greatest benefits of the program?</a:t>
            </a:r>
          </a:p>
          <a:p>
            <a:pPr lvl="1">
              <a:lnSpc>
                <a:spcPct val="100000"/>
              </a:lnSpc>
              <a:spcBef>
                <a:spcPts val="0"/>
              </a:spcBef>
            </a:pPr>
            <a:r>
              <a:rPr lang="en-US" sz="2000" dirty="0">
                <a:solidFill>
                  <a:srgbClr val="201F1E"/>
                </a:solidFill>
                <a:effectLst/>
                <a:latin typeface="Calibri" panose="020F0502020204030204" pitchFamily="34" charset="0"/>
                <a:ea typeface="Times New Roman" panose="02020603050405020304" pitchFamily="18" charset="0"/>
              </a:rPr>
              <a:t>Brings positive impact to the community </a:t>
            </a:r>
          </a:p>
          <a:p>
            <a:pPr lvl="1">
              <a:lnSpc>
                <a:spcPct val="100000"/>
              </a:lnSpc>
              <a:spcBef>
                <a:spcPts val="0"/>
              </a:spcBef>
            </a:pPr>
            <a:r>
              <a:rPr lang="en-US" sz="2000" dirty="0">
                <a:solidFill>
                  <a:srgbClr val="201F1E"/>
                </a:solidFill>
                <a:effectLst/>
                <a:latin typeface="Calibri" panose="020F0502020204030204" pitchFamily="34" charset="0"/>
                <a:ea typeface="Times New Roman" panose="02020603050405020304" pitchFamily="18" charset="0"/>
              </a:rPr>
              <a:t>relationship building with the volunteers </a:t>
            </a:r>
          </a:p>
          <a:p>
            <a:pPr lvl="1">
              <a:lnSpc>
                <a:spcPct val="100000"/>
              </a:lnSpc>
              <a:spcBef>
                <a:spcPts val="0"/>
              </a:spcBef>
              <a:spcAft>
                <a:spcPts val="1200"/>
              </a:spcAft>
            </a:pPr>
            <a:r>
              <a:rPr lang="en-US" sz="2000" dirty="0">
                <a:solidFill>
                  <a:srgbClr val="201F1E"/>
                </a:solidFill>
                <a:effectLst/>
                <a:latin typeface="Calibri" panose="020F0502020204030204" pitchFamily="34" charset="0"/>
                <a:ea typeface="Times New Roman" panose="02020603050405020304" pitchFamily="18" charset="0"/>
              </a:rPr>
              <a:t>provides advocacy and awareness to volunteers who can gain valuable information.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10000"/>
              </a:lnSpc>
              <a:spcBef>
                <a:spcPts val="0"/>
              </a:spcBef>
              <a:spcAft>
                <a:spcPts val="60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Any suggestions for other agencies starting a program?</a:t>
            </a:r>
          </a:p>
          <a:p>
            <a:pPr lvl="1">
              <a:lnSpc>
                <a:spcPct val="110000"/>
              </a:lnSpc>
              <a:spcBef>
                <a:spcPts val="0"/>
              </a:spcBef>
            </a:pPr>
            <a:r>
              <a:rPr lang="en-US" sz="2000" dirty="0">
                <a:solidFill>
                  <a:srgbClr val="201F1E"/>
                </a:solidFill>
                <a:effectLst/>
                <a:latin typeface="Calibri" panose="020F0502020204030204" pitchFamily="34" charset="0"/>
                <a:ea typeface="Times New Roman" panose="02020603050405020304" pitchFamily="18" charset="0"/>
              </a:rPr>
              <a:t>Reach out to agencies who have a volunteer program to gather ideas, find a process that works but be fluid to changes, and ask for feedback from your volunteers to improve the process of the program.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16" name="Picture 2">
            <a:extLst>
              <a:ext uri="{FF2B5EF4-FFF2-40B4-BE49-F238E27FC236}">
                <a16:creationId xmlns:a16="http://schemas.microsoft.com/office/drawing/2014/main" id="{DAA0A506-36D3-47B6-B8D4-D99F1B9B24E7}"/>
              </a:ext>
            </a:extLst>
          </p:cNvPr>
          <p:cNvPicPr>
            <a:picLocks noChangeAspect="1" noChangeArrowheads="1"/>
          </p:cNvPicPr>
          <p:nvPr/>
        </p:nvPicPr>
        <p:blipFill>
          <a:blip r:link="rId3">
            <a:extLst>
              <a:ext uri="{28A0092B-C50C-407E-A947-70E740481C1C}">
                <a14:useLocalDpi xmlns:a14="http://schemas.microsoft.com/office/drawing/2010/main" val="0"/>
              </a:ext>
            </a:extLst>
          </a:blip>
          <a:srcRect/>
          <a:stretch>
            <a:fillRect/>
          </a:stretch>
        </p:blipFill>
        <p:spPr bwMode="auto">
          <a:xfrm>
            <a:off x="9247908" y="928707"/>
            <a:ext cx="2396567" cy="1597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itle 1">
            <a:extLst>
              <a:ext uri="{FF2B5EF4-FFF2-40B4-BE49-F238E27FC236}">
                <a16:creationId xmlns:a16="http://schemas.microsoft.com/office/drawing/2014/main" id="{F9303621-D0E7-4B53-B4BF-80D0039BDB0A}"/>
              </a:ext>
            </a:extLst>
          </p:cNvPr>
          <p:cNvSpPr>
            <a:spLocks noGrp="1"/>
          </p:cNvSpPr>
          <p:nvPr>
            <p:ph type="title"/>
          </p:nvPr>
        </p:nvSpPr>
        <p:spPr>
          <a:xfrm>
            <a:off x="906933" y="679603"/>
            <a:ext cx="7904558" cy="1135516"/>
          </a:xfrm>
          <a:solidFill>
            <a:schemeClr val="bg1"/>
          </a:solidFill>
          <a:ln w="19050">
            <a:solidFill>
              <a:schemeClr val="accent1">
                <a:lumMod val="75000"/>
              </a:schemeClr>
            </a:solidFill>
          </a:ln>
        </p:spPr>
        <p:txBody>
          <a:bodyPr>
            <a:normAutofit/>
          </a:bodyPr>
          <a:lstStyle/>
          <a:p>
            <a:r>
              <a:rPr lang="en-US" sz="2800" b="1" i="1" dirty="0"/>
              <a:t> Milwaukee County Dept of Health and Human Services</a:t>
            </a:r>
            <a:br>
              <a:rPr lang="en-US" sz="2800" b="1" i="1" dirty="0"/>
            </a:br>
            <a:r>
              <a:rPr lang="en-US" sz="2800" b="1" i="1" dirty="0"/>
              <a:t> Aging and Disability Services </a:t>
            </a:r>
          </a:p>
        </p:txBody>
      </p:sp>
    </p:spTree>
    <p:extLst>
      <p:ext uri="{BB962C8B-B14F-4D97-AF65-F5344CB8AC3E}">
        <p14:creationId xmlns:p14="http://schemas.microsoft.com/office/powerpoint/2010/main" val="41286998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mpf xmlns="9d573c1b-6dcb-451b-98f6-64a2510d602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F09E7E598CAAC489CBEF4F1FC574214" ma:contentTypeVersion="2" ma:contentTypeDescription="Create a new document." ma:contentTypeScope="" ma:versionID="765145953b425e88f5ea27860ac1ae75">
  <xsd:schema xmlns:xsd="http://www.w3.org/2001/XMLSchema" xmlns:xs="http://www.w3.org/2001/XMLSchema" xmlns:p="http://schemas.microsoft.com/office/2006/metadata/properties" xmlns:ns2="9d573c1b-6dcb-451b-98f6-64a2510d602f" xmlns:ns3="87bd0454-ed76-4925-b348-c7619820d7d7" targetNamespace="http://schemas.microsoft.com/office/2006/metadata/properties" ma:root="true" ma:fieldsID="e961b8b98a218a5cb69c3697244d0b61" ns2:_="" ns3:_="">
    <xsd:import namespace="9d573c1b-6dcb-451b-98f6-64a2510d602f"/>
    <xsd:import namespace="87bd0454-ed76-4925-b348-c7619820d7d7"/>
    <xsd:element name="properties">
      <xsd:complexType>
        <xsd:sequence>
          <xsd:element name="documentManagement">
            <xsd:complexType>
              <xsd:all>
                <xsd:element ref="ns2:cmpf"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573c1b-6dcb-451b-98f6-64a2510d602f" elementFormDefault="qualified">
    <xsd:import namespace="http://schemas.microsoft.com/office/2006/documentManagement/types"/>
    <xsd:import namespace="http://schemas.microsoft.com/office/infopath/2007/PartnerControls"/>
    <xsd:element name="cmpf" ma:index="8" nillable="true" ma:displayName="Notes" ma:internalName="cmpf">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7bd0454-ed76-4925-b348-c7619820d7d7" elementFormDefault="qualified">
    <xsd:import namespace="http://schemas.microsoft.com/office/2006/documentManagement/types"/>
    <xsd:import namespace="http://schemas.microsoft.com/office/infopath/2007/PartnerControls"/>
    <xsd:element name="SharedWithUsers" ma:index="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C88F94-BF5A-48D1-9E8D-61D95D89D156}">
  <ds:schemaRefs>
    <ds:schemaRef ds:uri="http://purl.org/dc/terms/"/>
    <ds:schemaRef ds:uri="http://purl.org/dc/dcmitype/"/>
    <ds:schemaRef ds:uri="http://purl.org/dc/elements/1.1/"/>
    <ds:schemaRef ds:uri="http://schemas.microsoft.com/office/2006/metadata/properties"/>
    <ds:schemaRef ds:uri="http://schemas.microsoft.com/office/2006/documentManagement/types"/>
    <ds:schemaRef ds:uri="http://schemas.microsoft.com/office/infopath/2007/PartnerControls"/>
    <ds:schemaRef ds:uri="87bd0454-ed76-4925-b348-c7619820d7d7"/>
    <ds:schemaRef ds:uri="http://schemas.openxmlformats.org/package/2006/metadata/core-properties"/>
    <ds:schemaRef ds:uri="9d573c1b-6dcb-451b-98f6-64a2510d602f"/>
    <ds:schemaRef ds:uri="http://www.w3.org/XML/1998/namespace"/>
  </ds:schemaRefs>
</ds:datastoreItem>
</file>

<file path=customXml/itemProps2.xml><?xml version="1.0" encoding="utf-8"?>
<ds:datastoreItem xmlns:ds="http://schemas.openxmlformats.org/officeDocument/2006/customXml" ds:itemID="{F98FBE3D-F5B6-4956-BFBA-578C2D2ABC86}">
  <ds:schemaRefs>
    <ds:schemaRef ds:uri="http://schemas.microsoft.com/sharepoint/v3/contenttype/forms"/>
  </ds:schemaRefs>
</ds:datastoreItem>
</file>

<file path=customXml/itemProps3.xml><?xml version="1.0" encoding="utf-8"?>
<ds:datastoreItem xmlns:ds="http://schemas.openxmlformats.org/officeDocument/2006/customXml" ds:itemID="{58F3226D-4B88-4ABB-AE55-43255D20A7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573c1b-6dcb-451b-98f6-64a2510d602f"/>
    <ds:schemaRef ds:uri="87bd0454-ed76-4925-b348-c7619820d7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7620</TotalTime>
  <Words>2512</Words>
  <Application>Microsoft Office PowerPoint</Application>
  <PresentationFormat>Widescreen</PresentationFormat>
  <Paragraphs>221</Paragraphs>
  <Slides>21</Slides>
  <Notes>21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Calibri Light</vt:lpstr>
      <vt:lpstr>Courier New</vt:lpstr>
      <vt:lpstr>Symbol</vt:lpstr>
      <vt:lpstr>Wingdings</vt:lpstr>
      <vt:lpstr>Office Theme</vt:lpstr>
      <vt:lpstr>Volunteer Programs  Enhancing Medicare Outreach and Assistance Activities</vt:lpstr>
      <vt:lpstr>PowerPoint Presentation</vt:lpstr>
      <vt:lpstr>PowerPoint Presentation</vt:lpstr>
      <vt:lpstr>PowerPoint Presentation</vt:lpstr>
      <vt:lpstr>PowerPoint Presentation</vt:lpstr>
      <vt:lpstr>PowerPoint Presentation</vt:lpstr>
      <vt:lpstr>PowerPoint Presentation</vt:lpstr>
      <vt:lpstr> Milwaukee County Dept of Health and Human Services  Aging and Disability Services </vt:lpstr>
      <vt:lpstr> Milwaukee County Dept of Health and Human Services  Aging and Disability Services </vt:lpstr>
      <vt:lpstr>PowerPoint Presentation</vt:lpstr>
      <vt:lpstr>Aging and Disability Resource Center (ADRC) of Brown County</vt:lpstr>
      <vt:lpstr>Aging and Disability Resource Center (ADRC) of Brown County</vt:lpstr>
      <vt:lpstr>PowerPoint Presentation</vt:lpstr>
      <vt:lpstr> Perspectives from a Volunteer</vt:lpstr>
      <vt:lpstr>PowerPoint Presentation</vt:lpstr>
      <vt:lpstr>PowerPoint Presentation</vt:lpstr>
      <vt:lpstr>PowerPoint Presentation</vt:lpstr>
      <vt:lpstr>PowerPoint Presentation</vt:lpstr>
      <vt:lpstr>PowerPoint Presentation</vt:lpstr>
      <vt:lpstr>Questions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Volunteer Programs  Enhancing Medicare Outreach and Assistance Activities</dc:title>
  <dc:creator>Debbie Bisswurm</dc:creator>
  <cp:lastModifiedBy>Debbie Bisswurm</cp:lastModifiedBy>
  <cp:revision>31</cp:revision>
  <cp:lastPrinted>2022-05-02T15:39:36Z</cp:lastPrinted>
  <dcterms:created xsi:type="dcterms:W3CDTF">2022-03-30T17:20:05Z</dcterms:created>
  <dcterms:modified xsi:type="dcterms:W3CDTF">2022-05-02T16:30:59Z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0x0101005F09E7E598CAAC489CBEF4F1FC574214</vt:lpwstr>
  </property>
</Properties>
</file>