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99" r:id="rId6"/>
    <p:sldId id="257" r:id="rId7"/>
    <p:sldId id="291" r:id="rId8"/>
    <p:sldId id="292" r:id="rId9"/>
    <p:sldId id="272" r:id="rId10"/>
    <p:sldId id="297" r:id="rId11"/>
    <p:sldId id="296" r:id="rId12"/>
    <p:sldId id="295" r:id="rId13"/>
    <p:sldId id="284" r:id="rId14"/>
    <p:sldId id="294" r:id="rId15"/>
    <p:sldId id="273" r:id="rId16"/>
    <p:sldId id="285" r:id="rId17"/>
    <p:sldId id="274" r:id="rId18"/>
    <p:sldId id="298" r:id="rId19"/>
    <p:sldId id="282" r:id="rId20"/>
    <p:sldId id="287" r:id="rId21"/>
    <p:sldId id="288" r:id="rId22"/>
    <p:sldId id="286" r:id="rId23"/>
    <p:sldId id="290" r:id="rId24"/>
    <p:sldId id="277" r:id="rId25"/>
  </p:sldIdLst>
  <p:sldSz cx="12192000" cy="6858000"/>
  <p:notesSz cx="7004050" cy="929005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33BC074-F3D3-468F-AADC-AF77EB64566D}">
          <p14:sldIdLst>
            <p14:sldId id="256"/>
            <p14:sldId id="299"/>
            <p14:sldId id="257"/>
          </p14:sldIdLst>
        </p14:section>
        <p14:section name="Hybrid Approach" id="{87AB300B-36BD-4ABB-90E9-C88C9A7A4230}">
          <p14:sldIdLst>
            <p14:sldId id="291"/>
          </p14:sldIdLst>
        </p14:section>
        <p14:section name="Develop the Partnership" id="{394DAF7F-7B54-4845-A48C-04623A1EEF28}">
          <p14:sldIdLst>
            <p14:sldId id="292"/>
            <p14:sldId id="272"/>
            <p14:sldId id="297"/>
            <p14:sldId id="296"/>
            <p14:sldId id="295"/>
            <p14:sldId id="284"/>
          </p14:sldIdLst>
        </p14:section>
        <p14:section name="Partnership Toolkit" id="{4DB170C6-4C97-422F-A8C7-1644EEA137CF}">
          <p14:sldIdLst>
            <p14:sldId id="294"/>
          </p14:sldIdLst>
        </p14:section>
        <p14:section name="Spotlight Successes" id="{9164F77F-0EE6-44F5-A6B9-83290494E471}">
          <p14:sldIdLst>
            <p14:sldId id="273"/>
            <p14:sldId id="285"/>
          </p14:sldIdLst>
        </p14:section>
        <p14:section name="Reporting Outreach" id="{C6573281-3A04-431B-97A1-4C1091B1154B}">
          <p14:sldIdLst>
            <p14:sldId id="274"/>
            <p14:sldId id="298"/>
            <p14:sldId id="282"/>
            <p14:sldId id="287"/>
            <p14:sldId id="288"/>
            <p14:sldId id="286"/>
            <p14:sldId id="290"/>
            <p14:sldId id="27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Grochocinski" initials="MG" lastIdx="11" clrIdx="0"/>
  <p:cmAuthor id="2" name="Watson, Pamela Q - DHS (Spherion)" initials="WPQ-D(" lastIdx="1" clrIdx="1"/>
  <p:cmAuthor id="3" name="Debbie Bisswurm" initials="DB"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482" autoAdjust="0"/>
  </p:normalViewPr>
  <p:slideViewPr>
    <p:cSldViewPr snapToGrid="0">
      <p:cViewPr varScale="1">
        <p:scale>
          <a:sx n="66" d="100"/>
          <a:sy n="66" d="100"/>
        </p:scale>
        <p:origin x="374"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2D1140-0A52-4F31-999D-6F9D46D8E1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EDB161F-A5BA-4A27-A845-21759A894D16}">
      <dgm:prSet custT="1"/>
      <dgm:spPr/>
      <dgm:t>
        <a:bodyPr/>
        <a:lstStyle/>
        <a:p>
          <a:r>
            <a:rPr lang="en-US" sz="2800" dirty="0"/>
            <a:t>In-person outreach to community partners</a:t>
          </a:r>
        </a:p>
      </dgm:t>
    </dgm:pt>
    <dgm:pt modelId="{C6B362EA-50F7-4645-8552-C1775D08CE57}" type="parTrans" cxnId="{624A310B-B91D-4436-8132-B613189527D6}">
      <dgm:prSet/>
      <dgm:spPr/>
      <dgm:t>
        <a:bodyPr/>
        <a:lstStyle/>
        <a:p>
          <a:endParaRPr lang="en-US"/>
        </a:p>
      </dgm:t>
    </dgm:pt>
    <dgm:pt modelId="{8EE38419-CBC5-41D0-8F09-1A800596AF02}" type="sibTrans" cxnId="{624A310B-B91D-4436-8132-B613189527D6}">
      <dgm:prSet/>
      <dgm:spPr/>
      <dgm:t>
        <a:bodyPr/>
        <a:lstStyle/>
        <a:p>
          <a:endParaRPr lang="en-US"/>
        </a:p>
      </dgm:t>
    </dgm:pt>
    <dgm:pt modelId="{2D0367C7-881E-4F37-A2BB-232B348175E2}">
      <dgm:prSet custT="1"/>
      <dgm:spPr/>
      <dgm:t>
        <a:bodyPr/>
        <a:lstStyle/>
        <a:p>
          <a:pPr>
            <a:lnSpc>
              <a:spcPct val="150000"/>
            </a:lnSpc>
            <a:spcBef>
              <a:spcPts val="1200"/>
            </a:spcBef>
          </a:pPr>
          <a:r>
            <a:rPr lang="en-US" sz="2200" dirty="0"/>
            <a:t>Connect with partners individually—address issues specific to partner</a:t>
          </a:r>
        </a:p>
      </dgm:t>
    </dgm:pt>
    <dgm:pt modelId="{ECA3E53E-58A7-4E93-8CA1-BDBD5A57E6E2}" type="parTrans" cxnId="{6B6242CA-B0B9-4324-AF01-12BADBD993E8}">
      <dgm:prSet/>
      <dgm:spPr/>
      <dgm:t>
        <a:bodyPr/>
        <a:lstStyle/>
        <a:p>
          <a:endParaRPr lang="en-US"/>
        </a:p>
      </dgm:t>
    </dgm:pt>
    <dgm:pt modelId="{BDE27672-4B4C-435D-921C-D8BFCB8AE490}" type="sibTrans" cxnId="{6B6242CA-B0B9-4324-AF01-12BADBD993E8}">
      <dgm:prSet/>
      <dgm:spPr/>
      <dgm:t>
        <a:bodyPr/>
        <a:lstStyle/>
        <a:p>
          <a:endParaRPr lang="en-US"/>
        </a:p>
      </dgm:t>
    </dgm:pt>
    <dgm:pt modelId="{046FEBCB-A05B-4FB3-B839-4A349A4C8128}">
      <dgm:prSet custT="1"/>
      <dgm:spPr/>
      <dgm:t>
        <a:bodyPr/>
        <a:lstStyle/>
        <a:p>
          <a:r>
            <a:rPr lang="en-US" sz="2800" dirty="0"/>
            <a:t>Virtual presentation open to all community partners</a:t>
          </a:r>
        </a:p>
      </dgm:t>
    </dgm:pt>
    <dgm:pt modelId="{25FCC28B-1905-4E93-8322-D8F2E1B5B8A0}" type="parTrans" cxnId="{79DA0683-8572-491A-80FE-63BDC1C7606D}">
      <dgm:prSet/>
      <dgm:spPr/>
      <dgm:t>
        <a:bodyPr/>
        <a:lstStyle/>
        <a:p>
          <a:endParaRPr lang="en-US"/>
        </a:p>
      </dgm:t>
    </dgm:pt>
    <dgm:pt modelId="{13CCFA85-D069-4296-AB7B-F3F883566660}" type="sibTrans" cxnId="{79DA0683-8572-491A-80FE-63BDC1C7606D}">
      <dgm:prSet/>
      <dgm:spPr/>
      <dgm:t>
        <a:bodyPr/>
        <a:lstStyle/>
        <a:p>
          <a:endParaRPr lang="en-US"/>
        </a:p>
      </dgm:t>
    </dgm:pt>
    <dgm:pt modelId="{B69EB698-520D-4BA6-BF8E-6489E712B9EC}">
      <dgm:prSet custT="1"/>
      <dgm:spPr/>
      <dgm:t>
        <a:bodyPr/>
        <a:lstStyle/>
        <a:p>
          <a:pPr>
            <a:lnSpc>
              <a:spcPct val="100000"/>
            </a:lnSpc>
            <a:spcAft>
              <a:spcPct val="20000"/>
            </a:spcAft>
          </a:pPr>
          <a:r>
            <a:rPr lang="en-US" sz="2200" dirty="0"/>
            <a:t>Efficient – reach many partners at once</a:t>
          </a:r>
        </a:p>
      </dgm:t>
    </dgm:pt>
    <dgm:pt modelId="{2CAE605C-8D0E-4AEA-9D3A-F89B3DA8DF0D}" type="parTrans" cxnId="{C2A2390A-EBE3-49E5-85CB-9433E8501C5E}">
      <dgm:prSet/>
      <dgm:spPr/>
      <dgm:t>
        <a:bodyPr/>
        <a:lstStyle/>
        <a:p>
          <a:endParaRPr lang="en-US"/>
        </a:p>
      </dgm:t>
    </dgm:pt>
    <dgm:pt modelId="{997B1B9F-3122-470A-96A1-87E57437B584}" type="sibTrans" cxnId="{C2A2390A-EBE3-49E5-85CB-9433E8501C5E}">
      <dgm:prSet/>
      <dgm:spPr/>
      <dgm:t>
        <a:bodyPr/>
        <a:lstStyle/>
        <a:p>
          <a:endParaRPr lang="en-US"/>
        </a:p>
      </dgm:t>
    </dgm:pt>
    <dgm:pt modelId="{A229FD45-7190-4CA7-9F80-19201481F024}">
      <dgm:prSet custT="1"/>
      <dgm:spPr/>
      <dgm:t>
        <a:bodyPr/>
        <a:lstStyle/>
        <a:p>
          <a:pPr>
            <a:lnSpc>
              <a:spcPct val="100000"/>
            </a:lnSpc>
            <a:spcAft>
              <a:spcPts val="0"/>
            </a:spcAft>
          </a:pPr>
          <a:r>
            <a:rPr lang="en-US" sz="2200" dirty="0"/>
            <a:t>Effective</a:t>
          </a:r>
        </a:p>
      </dgm:t>
    </dgm:pt>
    <dgm:pt modelId="{0BFF7172-883B-4C9B-B4E9-AD5597193C69}" type="parTrans" cxnId="{80B3629F-536B-4395-940F-7C60427A46F6}">
      <dgm:prSet/>
      <dgm:spPr/>
      <dgm:t>
        <a:bodyPr/>
        <a:lstStyle/>
        <a:p>
          <a:endParaRPr lang="en-US"/>
        </a:p>
      </dgm:t>
    </dgm:pt>
    <dgm:pt modelId="{D98D9FF3-B366-430A-B981-462B83121F42}" type="sibTrans" cxnId="{80B3629F-536B-4395-940F-7C60427A46F6}">
      <dgm:prSet/>
      <dgm:spPr/>
      <dgm:t>
        <a:bodyPr/>
        <a:lstStyle/>
        <a:p>
          <a:endParaRPr lang="en-US"/>
        </a:p>
      </dgm:t>
    </dgm:pt>
    <dgm:pt modelId="{041EDA68-129D-4677-89F8-D04368B5064C}">
      <dgm:prSet custT="1"/>
      <dgm:spPr/>
      <dgm:t>
        <a:bodyPr/>
        <a:lstStyle/>
        <a:p>
          <a:pPr>
            <a:lnSpc>
              <a:spcPct val="90000"/>
            </a:lnSpc>
            <a:spcAft>
              <a:spcPct val="20000"/>
            </a:spcAft>
          </a:pPr>
          <a:r>
            <a:rPr lang="en-US" sz="2000" dirty="0"/>
            <a:t>Reach diverse and geographically distant partners </a:t>
          </a:r>
        </a:p>
      </dgm:t>
    </dgm:pt>
    <dgm:pt modelId="{6367BF99-EFCB-4D38-A1CD-3F4399B6093D}" type="parTrans" cxnId="{14FC34F1-0E2D-4AD0-B964-0DFFB76967CC}">
      <dgm:prSet/>
      <dgm:spPr/>
      <dgm:t>
        <a:bodyPr/>
        <a:lstStyle/>
        <a:p>
          <a:endParaRPr lang="en-US"/>
        </a:p>
      </dgm:t>
    </dgm:pt>
    <dgm:pt modelId="{07108F72-0E74-4A05-A1DC-09DF5689E407}" type="sibTrans" cxnId="{14FC34F1-0E2D-4AD0-B964-0DFFB76967CC}">
      <dgm:prSet/>
      <dgm:spPr/>
      <dgm:t>
        <a:bodyPr/>
        <a:lstStyle/>
        <a:p>
          <a:endParaRPr lang="en-US"/>
        </a:p>
      </dgm:t>
    </dgm:pt>
    <dgm:pt modelId="{2D999559-E7A6-4E33-BEBC-8B941D1B9B63}">
      <dgm:prSet custT="1"/>
      <dgm:spPr/>
      <dgm:t>
        <a:bodyPr/>
        <a:lstStyle/>
        <a:p>
          <a:pPr>
            <a:lnSpc>
              <a:spcPct val="90000"/>
            </a:lnSpc>
            <a:spcAft>
              <a:spcPct val="20000"/>
            </a:spcAft>
          </a:pPr>
          <a:r>
            <a:rPr lang="en-US" sz="2000" dirty="0"/>
            <a:t>Promote networking and collaboration</a:t>
          </a:r>
        </a:p>
      </dgm:t>
    </dgm:pt>
    <dgm:pt modelId="{9B00DD5D-4907-4FEC-A4EE-A7498981C524}" type="parTrans" cxnId="{45E512F8-963F-4CF2-8C4D-C74DFFFED1BD}">
      <dgm:prSet/>
      <dgm:spPr/>
      <dgm:t>
        <a:bodyPr/>
        <a:lstStyle/>
        <a:p>
          <a:endParaRPr lang="en-US"/>
        </a:p>
      </dgm:t>
    </dgm:pt>
    <dgm:pt modelId="{95CDDE29-462A-499A-8094-AA2FDD5273D8}" type="sibTrans" cxnId="{45E512F8-963F-4CF2-8C4D-C74DFFFED1BD}">
      <dgm:prSet/>
      <dgm:spPr/>
      <dgm:t>
        <a:bodyPr/>
        <a:lstStyle/>
        <a:p>
          <a:endParaRPr lang="en-US"/>
        </a:p>
      </dgm:t>
    </dgm:pt>
    <dgm:pt modelId="{9DA74191-5704-4919-97BF-22FE7653755F}">
      <dgm:prSet custT="1"/>
      <dgm:spPr/>
      <dgm:t>
        <a:bodyPr/>
        <a:lstStyle/>
        <a:p>
          <a:r>
            <a:rPr lang="en-US" sz="2800" dirty="0"/>
            <a:t>Joint webinar with partners</a:t>
          </a:r>
        </a:p>
      </dgm:t>
    </dgm:pt>
    <dgm:pt modelId="{2134FFE8-E0FB-4DB0-8C1D-7202D54ABC3B}" type="parTrans" cxnId="{13FCCA68-B1C3-45CD-AD16-BFE47CD4B48C}">
      <dgm:prSet/>
      <dgm:spPr/>
      <dgm:t>
        <a:bodyPr/>
        <a:lstStyle/>
        <a:p>
          <a:endParaRPr lang="en-US"/>
        </a:p>
      </dgm:t>
    </dgm:pt>
    <dgm:pt modelId="{723F4600-4C98-460C-BE34-220B72B3A137}" type="sibTrans" cxnId="{13FCCA68-B1C3-45CD-AD16-BFE47CD4B48C}">
      <dgm:prSet/>
      <dgm:spPr/>
      <dgm:t>
        <a:bodyPr/>
        <a:lstStyle/>
        <a:p>
          <a:endParaRPr lang="en-US"/>
        </a:p>
      </dgm:t>
    </dgm:pt>
    <dgm:pt modelId="{411C2B91-C8FC-4A2A-A3AB-61EBBA4CD159}">
      <dgm:prSet custT="1"/>
      <dgm:spPr/>
      <dgm:t>
        <a:bodyPr/>
        <a:lstStyle/>
        <a:p>
          <a:r>
            <a:rPr lang="en-US" sz="2000" dirty="0"/>
            <a:t>Gain access to consumers served by that partner (</a:t>
          </a:r>
          <a:r>
            <a:rPr lang="en-US" sz="2000" dirty="0" err="1"/>
            <a:t>ie</a:t>
          </a:r>
          <a:r>
            <a:rPr lang="en-US" sz="2000" dirty="0"/>
            <a:t> Hmong Institute)</a:t>
          </a:r>
        </a:p>
      </dgm:t>
    </dgm:pt>
    <dgm:pt modelId="{F59A4FB5-4807-479D-8F75-B2FE3EDC1BF9}" type="parTrans" cxnId="{25CFF3D5-FF81-4324-8BB7-C01BCA53DE88}">
      <dgm:prSet/>
      <dgm:spPr/>
      <dgm:t>
        <a:bodyPr/>
        <a:lstStyle/>
        <a:p>
          <a:endParaRPr lang="en-US"/>
        </a:p>
      </dgm:t>
    </dgm:pt>
    <dgm:pt modelId="{274B0301-0FB4-41CB-998D-835591847A04}" type="sibTrans" cxnId="{25CFF3D5-FF81-4324-8BB7-C01BCA53DE88}">
      <dgm:prSet/>
      <dgm:spPr/>
      <dgm:t>
        <a:bodyPr/>
        <a:lstStyle/>
        <a:p>
          <a:endParaRPr lang="en-US"/>
        </a:p>
      </dgm:t>
    </dgm:pt>
    <dgm:pt modelId="{CDB2CDCA-5F7B-4C75-BFA9-6542F7DA8C26}">
      <dgm:prSet custT="1"/>
      <dgm:spPr/>
      <dgm:t>
        <a:bodyPr/>
        <a:lstStyle/>
        <a:p>
          <a:r>
            <a:rPr lang="en-US" sz="2000" dirty="0"/>
            <a:t>Promote each other’s agencies</a:t>
          </a:r>
        </a:p>
      </dgm:t>
    </dgm:pt>
    <dgm:pt modelId="{CB607A70-C3BF-4ED6-BF07-DC26230CE563}" type="parTrans" cxnId="{E23739AB-1A51-4EF7-ABCE-401F5D710494}">
      <dgm:prSet/>
      <dgm:spPr/>
      <dgm:t>
        <a:bodyPr/>
        <a:lstStyle/>
        <a:p>
          <a:endParaRPr lang="en-US"/>
        </a:p>
      </dgm:t>
    </dgm:pt>
    <dgm:pt modelId="{46B867EC-2AAA-41CF-ABD1-5656E2EDDA4E}" type="sibTrans" cxnId="{E23739AB-1A51-4EF7-ABCE-401F5D710494}">
      <dgm:prSet/>
      <dgm:spPr/>
      <dgm:t>
        <a:bodyPr/>
        <a:lstStyle/>
        <a:p>
          <a:endParaRPr lang="en-US"/>
        </a:p>
      </dgm:t>
    </dgm:pt>
    <dgm:pt modelId="{0BA50026-C06A-4ABE-895B-87DB74242273}" type="pres">
      <dgm:prSet presAssocID="{2D2D1140-0A52-4F31-999D-6F9D46D8E1FB}" presName="linear" presStyleCnt="0">
        <dgm:presLayoutVars>
          <dgm:animLvl val="lvl"/>
          <dgm:resizeHandles val="exact"/>
        </dgm:presLayoutVars>
      </dgm:prSet>
      <dgm:spPr/>
    </dgm:pt>
    <dgm:pt modelId="{005F643B-E9D5-44D3-847C-4D344A86CB5E}" type="pres">
      <dgm:prSet presAssocID="{1EDB161F-A5BA-4A27-A845-21759A894D16}" presName="parentText" presStyleLbl="node1" presStyleIdx="0" presStyleCnt="3" custScaleY="79984" custLinFactNeighborY="22558">
        <dgm:presLayoutVars>
          <dgm:chMax val="0"/>
          <dgm:bulletEnabled val="1"/>
        </dgm:presLayoutVars>
      </dgm:prSet>
      <dgm:spPr/>
    </dgm:pt>
    <dgm:pt modelId="{3F6A5832-47C9-425C-B2C9-5AA5C585CF04}" type="pres">
      <dgm:prSet presAssocID="{1EDB161F-A5BA-4A27-A845-21759A894D16}" presName="childText" presStyleLbl="revTx" presStyleIdx="0" presStyleCnt="3" custScaleY="107376" custLinFactNeighborY="5585">
        <dgm:presLayoutVars>
          <dgm:bulletEnabled val="1"/>
        </dgm:presLayoutVars>
      </dgm:prSet>
      <dgm:spPr/>
    </dgm:pt>
    <dgm:pt modelId="{9F26CB3B-E9F0-4422-9462-6D0C4F3EB797}" type="pres">
      <dgm:prSet presAssocID="{046FEBCB-A05B-4FB3-B839-4A349A4C8128}" presName="parentText" presStyleLbl="node1" presStyleIdx="1" presStyleCnt="3" custScaleY="85207" custLinFactNeighborY="-6247">
        <dgm:presLayoutVars>
          <dgm:chMax val="0"/>
          <dgm:bulletEnabled val="1"/>
        </dgm:presLayoutVars>
      </dgm:prSet>
      <dgm:spPr/>
    </dgm:pt>
    <dgm:pt modelId="{A86693E0-DBA5-4DA1-824A-0DDB7FD6B261}" type="pres">
      <dgm:prSet presAssocID="{046FEBCB-A05B-4FB3-B839-4A349A4C8128}" presName="childText" presStyleLbl="revTx" presStyleIdx="1" presStyleCnt="3" custLinFactNeighborY="-13816">
        <dgm:presLayoutVars>
          <dgm:bulletEnabled val="1"/>
        </dgm:presLayoutVars>
      </dgm:prSet>
      <dgm:spPr/>
    </dgm:pt>
    <dgm:pt modelId="{4A3B6D92-B5DD-486E-8962-77D639A486FD}" type="pres">
      <dgm:prSet presAssocID="{9DA74191-5704-4919-97BF-22FE7653755F}" presName="parentText" presStyleLbl="node1" presStyleIdx="2" presStyleCnt="3" custScaleY="65770" custLinFactNeighborY="-11391">
        <dgm:presLayoutVars>
          <dgm:chMax val="0"/>
          <dgm:bulletEnabled val="1"/>
        </dgm:presLayoutVars>
      </dgm:prSet>
      <dgm:spPr/>
    </dgm:pt>
    <dgm:pt modelId="{73FD5E35-B018-42CD-B3B0-6473B8AEB166}" type="pres">
      <dgm:prSet presAssocID="{9DA74191-5704-4919-97BF-22FE7653755F}" presName="childText" presStyleLbl="revTx" presStyleIdx="2" presStyleCnt="3" custLinFactNeighborY="-10746">
        <dgm:presLayoutVars>
          <dgm:bulletEnabled val="1"/>
        </dgm:presLayoutVars>
      </dgm:prSet>
      <dgm:spPr/>
    </dgm:pt>
  </dgm:ptLst>
  <dgm:cxnLst>
    <dgm:cxn modelId="{C2A2390A-EBE3-49E5-85CB-9433E8501C5E}" srcId="{046FEBCB-A05B-4FB3-B839-4A349A4C8128}" destId="{B69EB698-520D-4BA6-BF8E-6489E712B9EC}" srcOrd="0" destOrd="0" parTransId="{2CAE605C-8D0E-4AEA-9D3A-F89B3DA8DF0D}" sibTransId="{997B1B9F-3122-470A-96A1-87E57437B584}"/>
    <dgm:cxn modelId="{624A310B-B91D-4436-8132-B613189527D6}" srcId="{2D2D1140-0A52-4F31-999D-6F9D46D8E1FB}" destId="{1EDB161F-A5BA-4A27-A845-21759A894D16}" srcOrd="0" destOrd="0" parTransId="{C6B362EA-50F7-4645-8552-C1775D08CE57}" sibTransId="{8EE38419-CBC5-41D0-8F09-1A800596AF02}"/>
    <dgm:cxn modelId="{6F9A3114-5DCB-40F8-AF69-0E553D00ADB4}" type="presOf" srcId="{411C2B91-C8FC-4A2A-A3AB-61EBBA4CD159}" destId="{73FD5E35-B018-42CD-B3B0-6473B8AEB166}" srcOrd="0" destOrd="0" presId="urn:microsoft.com/office/officeart/2005/8/layout/vList2"/>
    <dgm:cxn modelId="{9ECD0420-673D-4358-A09A-58FC64FECAE4}" type="presOf" srcId="{1EDB161F-A5BA-4A27-A845-21759A894D16}" destId="{005F643B-E9D5-44D3-847C-4D344A86CB5E}" srcOrd="0" destOrd="0" presId="urn:microsoft.com/office/officeart/2005/8/layout/vList2"/>
    <dgm:cxn modelId="{60C5BA31-C963-4C68-B86B-BB85D72E013B}" type="presOf" srcId="{CDB2CDCA-5F7B-4C75-BFA9-6542F7DA8C26}" destId="{73FD5E35-B018-42CD-B3B0-6473B8AEB166}" srcOrd="0" destOrd="1" presId="urn:microsoft.com/office/officeart/2005/8/layout/vList2"/>
    <dgm:cxn modelId="{FDBAD03C-E1E0-48DA-AB36-948B2BAA7E66}" type="presOf" srcId="{A229FD45-7190-4CA7-9F80-19201481F024}" destId="{A86693E0-DBA5-4DA1-824A-0DDB7FD6B261}" srcOrd="0" destOrd="1" presId="urn:microsoft.com/office/officeart/2005/8/layout/vList2"/>
    <dgm:cxn modelId="{13FCCA68-B1C3-45CD-AD16-BFE47CD4B48C}" srcId="{2D2D1140-0A52-4F31-999D-6F9D46D8E1FB}" destId="{9DA74191-5704-4919-97BF-22FE7653755F}" srcOrd="2" destOrd="0" parTransId="{2134FFE8-E0FB-4DB0-8C1D-7202D54ABC3B}" sibTransId="{723F4600-4C98-460C-BE34-220B72B3A137}"/>
    <dgm:cxn modelId="{BF1E956F-7342-4CF5-87E3-DE38EE13343D}" type="presOf" srcId="{9DA74191-5704-4919-97BF-22FE7653755F}" destId="{4A3B6D92-B5DD-486E-8962-77D639A486FD}" srcOrd="0" destOrd="0" presId="urn:microsoft.com/office/officeart/2005/8/layout/vList2"/>
    <dgm:cxn modelId="{3067A672-8C8E-4608-A388-195B8758DDF8}" type="presOf" srcId="{046FEBCB-A05B-4FB3-B839-4A349A4C8128}" destId="{9F26CB3B-E9F0-4422-9462-6D0C4F3EB797}" srcOrd="0" destOrd="0" presId="urn:microsoft.com/office/officeart/2005/8/layout/vList2"/>
    <dgm:cxn modelId="{79DA0683-8572-491A-80FE-63BDC1C7606D}" srcId="{2D2D1140-0A52-4F31-999D-6F9D46D8E1FB}" destId="{046FEBCB-A05B-4FB3-B839-4A349A4C8128}" srcOrd="1" destOrd="0" parTransId="{25FCC28B-1905-4E93-8322-D8F2E1B5B8A0}" sibTransId="{13CCFA85-D069-4296-AB7B-F3F883566660}"/>
    <dgm:cxn modelId="{80B3629F-536B-4395-940F-7C60427A46F6}" srcId="{046FEBCB-A05B-4FB3-B839-4A349A4C8128}" destId="{A229FD45-7190-4CA7-9F80-19201481F024}" srcOrd="1" destOrd="0" parTransId="{0BFF7172-883B-4C9B-B4E9-AD5597193C69}" sibTransId="{D98D9FF3-B366-430A-B981-462B83121F42}"/>
    <dgm:cxn modelId="{FE1FE1A1-F708-4DD8-BAF0-A72E8C3A3E2A}" type="presOf" srcId="{2D999559-E7A6-4E33-BEBC-8B941D1B9B63}" destId="{A86693E0-DBA5-4DA1-824A-0DDB7FD6B261}" srcOrd="0" destOrd="3" presId="urn:microsoft.com/office/officeart/2005/8/layout/vList2"/>
    <dgm:cxn modelId="{A2B337A7-B6D1-4F4B-8934-E00949B330F6}" type="presOf" srcId="{2D0367C7-881E-4F37-A2BB-232B348175E2}" destId="{3F6A5832-47C9-425C-B2C9-5AA5C585CF04}" srcOrd="0" destOrd="0" presId="urn:microsoft.com/office/officeart/2005/8/layout/vList2"/>
    <dgm:cxn modelId="{E23739AB-1A51-4EF7-ABCE-401F5D710494}" srcId="{9DA74191-5704-4919-97BF-22FE7653755F}" destId="{CDB2CDCA-5F7B-4C75-BFA9-6542F7DA8C26}" srcOrd="1" destOrd="0" parTransId="{CB607A70-C3BF-4ED6-BF07-DC26230CE563}" sibTransId="{46B867EC-2AAA-41CF-ABD1-5656E2EDDA4E}"/>
    <dgm:cxn modelId="{A24BEAC6-FF60-40CF-ADAF-11C551163835}" type="presOf" srcId="{2D2D1140-0A52-4F31-999D-6F9D46D8E1FB}" destId="{0BA50026-C06A-4ABE-895B-87DB74242273}" srcOrd="0" destOrd="0" presId="urn:microsoft.com/office/officeart/2005/8/layout/vList2"/>
    <dgm:cxn modelId="{6B6242CA-B0B9-4324-AF01-12BADBD993E8}" srcId="{1EDB161F-A5BA-4A27-A845-21759A894D16}" destId="{2D0367C7-881E-4F37-A2BB-232B348175E2}" srcOrd="0" destOrd="0" parTransId="{ECA3E53E-58A7-4E93-8CA1-BDBD5A57E6E2}" sibTransId="{BDE27672-4B4C-435D-921C-D8BFCB8AE490}"/>
    <dgm:cxn modelId="{9FC9C4D3-ECC3-4D60-AF91-216C054FF8F4}" type="presOf" srcId="{B69EB698-520D-4BA6-BF8E-6489E712B9EC}" destId="{A86693E0-DBA5-4DA1-824A-0DDB7FD6B261}" srcOrd="0" destOrd="0" presId="urn:microsoft.com/office/officeart/2005/8/layout/vList2"/>
    <dgm:cxn modelId="{25CFF3D5-FF81-4324-8BB7-C01BCA53DE88}" srcId="{9DA74191-5704-4919-97BF-22FE7653755F}" destId="{411C2B91-C8FC-4A2A-A3AB-61EBBA4CD159}" srcOrd="0" destOrd="0" parTransId="{F59A4FB5-4807-479D-8F75-B2FE3EDC1BF9}" sibTransId="{274B0301-0FB4-41CB-998D-835591847A04}"/>
    <dgm:cxn modelId="{3A953ADB-76FB-408E-9AD8-6F002647EE98}" type="presOf" srcId="{041EDA68-129D-4677-89F8-D04368B5064C}" destId="{A86693E0-DBA5-4DA1-824A-0DDB7FD6B261}" srcOrd="0" destOrd="2" presId="urn:microsoft.com/office/officeart/2005/8/layout/vList2"/>
    <dgm:cxn modelId="{14FC34F1-0E2D-4AD0-B964-0DFFB76967CC}" srcId="{A229FD45-7190-4CA7-9F80-19201481F024}" destId="{041EDA68-129D-4677-89F8-D04368B5064C}" srcOrd="0" destOrd="0" parTransId="{6367BF99-EFCB-4D38-A1CD-3F4399B6093D}" sibTransId="{07108F72-0E74-4A05-A1DC-09DF5689E407}"/>
    <dgm:cxn modelId="{45E512F8-963F-4CF2-8C4D-C74DFFFED1BD}" srcId="{A229FD45-7190-4CA7-9F80-19201481F024}" destId="{2D999559-E7A6-4E33-BEBC-8B941D1B9B63}" srcOrd="1" destOrd="0" parTransId="{9B00DD5D-4907-4FEC-A4EE-A7498981C524}" sibTransId="{95CDDE29-462A-499A-8094-AA2FDD5273D8}"/>
    <dgm:cxn modelId="{A139C6BB-658C-4E2A-8A5E-71BF35B0A5EE}" type="presParOf" srcId="{0BA50026-C06A-4ABE-895B-87DB74242273}" destId="{005F643B-E9D5-44D3-847C-4D344A86CB5E}" srcOrd="0" destOrd="0" presId="urn:microsoft.com/office/officeart/2005/8/layout/vList2"/>
    <dgm:cxn modelId="{E2895350-1BCB-44AB-AEF1-A8D7D55EC1BD}" type="presParOf" srcId="{0BA50026-C06A-4ABE-895B-87DB74242273}" destId="{3F6A5832-47C9-425C-B2C9-5AA5C585CF04}" srcOrd="1" destOrd="0" presId="urn:microsoft.com/office/officeart/2005/8/layout/vList2"/>
    <dgm:cxn modelId="{1A32181D-F6B0-4909-A8BF-299E9E5F9D18}" type="presParOf" srcId="{0BA50026-C06A-4ABE-895B-87DB74242273}" destId="{9F26CB3B-E9F0-4422-9462-6D0C4F3EB797}" srcOrd="2" destOrd="0" presId="urn:microsoft.com/office/officeart/2005/8/layout/vList2"/>
    <dgm:cxn modelId="{25356A2A-376A-4DFD-B882-588B18C245D4}" type="presParOf" srcId="{0BA50026-C06A-4ABE-895B-87DB74242273}" destId="{A86693E0-DBA5-4DA1-824A-0DDB7FD6B261}" srcOrd="3" destOrd="0" presId="urn:microsoft.com/office/officeart/2005/8/layout/vList2"/>
    <dgm:cxn modelId="{FAA93D6F-EECF-4B20-8CA2-978585B1293C}" type="presParOf" srcId="{0BA50026-C06A-4ABE-895B-87DB74242273}" destId="{4A3B6D92-B5DD-486E-8962-77D639A486FD}" srcOrd="4" destOrd="0" presId="urn:microsoft.com/office/officeart/2005/8/layout/vList2"/>
    <dgm:cxn modelId="{2FF81797-DAFA-4A5C-B6C7-4DAD1704477D}" type="presParOf" srcId="{0BA50026-C06A-4ABE-895B-87DB74242273}" destId="{73FD5E35-B018-42CD-B3B0-6473B8AEB166}"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F5561D-8778-4063-8A8B-0F7A749D1C42}"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B49004B3-BF61-4A22-864C-A9FB7F966AEA}">
      <dgm:prSet/>
      <dgm:spPr/>
      <dgm:t>
        <a:bodyPr/>
        <a:lstStyle/>
        <a:p>
          <a:r>
            <a:rPr lang="en-US" dirty="0"/>
            <a:t>Public education events, including </a:t>
          </a:r>
          <a:r>
            <a:rPr lang="en-US" u="sng" dirty="0"/>
            <a:t>presentations, forums, speaking engagements, or seminars</a:t>
          </a:r>
          <a:r>
            <a:rPr lang="en-US" u="none" dirty="0"/>
            <a:t> </a:t>
          </a:r>
          <a:r>
            <a:rPr lang="en-US" dirty="0"/>
            <a:t>during which </a:t>
          </a:r>
          <a:r>
            <a:rPr lang="en-US" b="1" dirty="0"/>
            <a:t>substantive knowledge on Medicare or the SHIP program is transferred</a:t>
          </a:r>
          <a:r>
            <a:rPr lang="en-US" dirty="0"/>
            <a:t> by oral and visual means from a SHIP presenter to those individuals attending the presentation. </a:t>
          </a:r>
        </a:p>
      </dgm:t>
    </dgm:pt>
    <dgm:pt modelId="{D4D3A63A-9DF6-4AEA-85F8-179BAD867F1B}" type="parTrans" cxnId="{1B341533-6711-4673-B6EB-95B76DE6F45D}">
      <dgm:prSet/>
      <dgm:spPr/>
      <dgm:t>
        <a:bodyPr/>
        <a:lstStyle/>
        <a:p>
          <a:endParaRPr lang="en-US"/>
        </a:p>
      </dgm:t>
    </dgm:pt>
    <dgm:pt modelId="{7E38AA1B-2E90-439A-A786-5F229E1D7E59}" type="sibTrans" cxnId="{1B341533-6711-4673-B6EB-95B76DE6F45D}">
      <dgm:prSet/>
      <dgm:spPr/>
      <dgm:t>
        <a:bodyPr/>
        <a:lstStyle/>
        <a:p>
          <a:endParaRPr lang="en-US"/>
        </a:p>
      </dgm:t>
    </dgm:pt>
    <dgm:pt modelId="{8F004B3C-DD77-4FF6-ACFF-A0DF816F4E9E}" type="pres">
      <dgm:prSet presAssocID="{10F5561D-8778-4063-8A8B-0F7A749D1C42}" presName="linear" presStyleCnt="0">
        <dgm:presLayoutVars>
          <dgm:animLvl val="lvl"/>
          <dgm:resizeHandles val="exact"/>
        </dgm:presLayoutVars>
      </dgm:prSet>
      <dgm:spPr/>
    </dgm:pt>
    <dgm:pt modelId="{B94791F0-3B0F-4E4C-AF8E-E0DBE99D800C}" type="pres">
      <dgm:prSet presAssocID="{B49004B3-BF61-4A22-864C-A9FB7F966AEA}" presName="parentText" presStyleLbl="node1" presStyleIdx="0" presStyleCnt="1" custLinFactNeighborX="-960" custLinFactNeighborY="-27131">
        <dgm:presLayoutVars>
          <dgm:chMax val="0"/>
          <dgm:bulletEnabled val="1"/>
        </dgm:presLayoutVars>
      </dgm:prSet>
      <dgm:spPr/>
    </dgm:pt>
  </dgm:ptLst>
  <dgm:cxnLst>
    <dgm:cxn modelId="{1B341533-6711-4673-B6EB-95B76DE6F45D}" srcId="{10F5561D-8778-4063-8A8B-0F7A749D1C42}" destId="{B49004B3-BF61-4A22-864C-A9FB7F966AEA}" srcOrd="0" destOrd="0" parTransId="{D4D3A63A-9DF6-4AEA-85F8-179BAD867F1B}" sibTransId="{7E38AA1B-2E90-439A-A786-5F229E1D7E59}"/>
    <dgm:cxn modelId="{66ACE083-588A-449E-A9F7-35C11994DD63}" type="presOf" srcId="{10F5561D-8778-4063-8A8B-0F7A749D1C42}" destId="{8F004B3C-DD77-4FF6-ACFF-A0DF816F4E9E}" srcOrd="0" destOrd="0" presId="urn:microsoft.com/office/officeart/2005/8/layout/vList2"/>
    <dgm:cxn modelId="{EF8371D0-7441-4A25-A6F1-4A483B9B4D20}" type="presOf" srcId="{B49004B3-BF61-4A22-864C-A9FB7F966AEA}" destId="{B94791F0-3B0F-4E4C-AF8E-E0DBE99D800C}" srcOrd="0" destOrd="0" presId="urn:microsoft.com/office/officeart/2005/8/layout/vList2"/>
    <dgm:cxn modelId="{09E05324-315F-4645-9207-9B5A7C6CF3FB}" type="presParOf" srcId="{8F004B3C-DD77-4FF6-ACFF-A0DF816F4E9E}" destId="{B94791F0-3B0F-4E4C-AF8E-E0DBE99D800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F5561D-8778-4063-8A8B-0F7A749D1C42}"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B49004B3-BF61-4A22-864C-A9FB7F966AEA}">
      <dgm:prSet custT="1"/>
      <dgm:spPr/>
      <dgm:t>
        <a:bodyPr/>
        <a:lstStyle/>
        <a:p>
          <a:r>
            <a:rPr lang="en-US" sz="2400" dirty="0"/>
            <a:t>Includes </a:t>
          </a:r>
          <a:r>
            <a:rPr lang="en-US" sz="2400" b="1" dirty="0"/>
            <a:t>any type of program where enrollment is the key objective</a:t>
          </a:r>
          <a:r>
            <a:rPr lang="en-US" sz="2400" dirty="0"/>
            <a:t> and where team members are on hand to </a:t>
          </a:r>
          <a:r>
            <a:rPr lang="en-US" sz="2400" b="1" dirty="0"/>
            <a:t>help the beneficiary submit an application, </a:t>
          </a:r>
          <a:r>
            <a:rPr lang="en-US" sz="2400" dirty="0"/>
            <a:t>online or by paper. </a:t>
          </a:r>
        </a:p>
      </dgm:t>
    </dgm:pt>
    <dgm:pt modelId="{D4D3A63A-9DF6-4AEA-85F8-179BAD867F1B}" type="parTrans" cxnId="{1B341533-6711-4673-B6EB-95B76DE6F45D}">
      <dgm:prSet/>
      <dgm:spPr/>
      <dgm:t>
        <a:bodyPr/>
        <a:lstStyle/>
        <a:p>
          <a:endParaRPr lang="en-US"/>
        </a:p>
      </dgm:t>
    </dgm:pt>
    <dgm:pt modelId="{7E38AA1B-2E90-439A-A786-5F229E1D7E59}" type="sibTrans" cxnId="{1B341533-6711-4673-B6EB-95B76DE6F45D}">
      <dgm:prSet/>
      <dgm:spPr/>
      <dgm:t>
        <a:bodyPr/>
        <a:lstStyle/>
        <a:p>
          <a:endParaRPr lang="en-US"/>
        </a:p>
      </dgm:t>
    </dgm:pt>
    <dgm:pt modelId="{8F004B3C-DD77-4FF6-ACFF-A0DF816F4E9E}" type="pres">
      <dgm:prSet presAssocID="{10F5561D-8778-4063-8A8B-0F7A749D1C42}" presName="linear" presStyleCnt="0">
        <dgm:presLayoutVars>
          <dgm:animLvl val="lvl"/>
          <dgm:resizeHandles val="exact"/>
        </dgm:presLayoutVars>
      </dgm:prSet>
      <dgm:spPr/>
    </dgm:pt>
    <dgm:pt modelId="{B94791F0-3B0F-4E4C-AF8E-E0DBE99D800C}" type="pres">
      <dgm:prSet presAssocID="{B49004B3-BF61-4A22-864C-A9FB7F966AEA}" presName="parentText" presStyleLbl="node1" presStyleIdx="0" presStyleCnt="1" custScaleY="105104" custLinFactNeighborX="-960" custLinFactNeighborY="-27131">
        <dgm:presLayoutVars>
          <dgm:chMax val="0"/>
          <dgm:bulletEnabled val="1"/>
        </dgm:presLayoutVars>
      </dgm:prSet>
      <dgm:spPr/>
    </dgm:pt>
  </dgm:ptLst>
  <dgm:cxnLst>
    <dgm:cxn modelId="{1B341533-6711-4673-B6EB-95B76DE6F45D}" srcId="{10F5561D-8778-4063-8A8B-0F7A749D1C42}" destId="{B49004B3-BF61-4A22-864C-A9FB7F966AEA}" srcOrd="0" destOrd="0" parTransId="{D4D3A63A-9DF6-4AEA-85F8-179BAD867F1B}" sibTransId="{7E38AA1B-2E90-439A-A786-5F229E1D7E59}"/>
    <dgm:cxn modelId="{66ACE083-588A-449E-A9F7-35C11994DD63}" type="presOf" srcId="{10F5561D-8778-4063-8A8B-0F7A749D1C42}" destId="{8F004B3C-DD77-4FF6-ACFF-A0DF816F4E9E}" srcOrd="0" destOrd="0" presId="urn:microsoft.com/office/officeart/2005/8/layout/vList2"/>
    <dgm:cxn modelId="{EF8371D0-7441-4A25-A6F1-4A483B9B4D20}" type="presOf" srcId="{B49004B3-BF61-4A22-864C-A9FB7F966AEA}" destId="{B94791F0-3B0F-4E4C-AF8E-E0DBE99D800C}" srcOrd="0" destOrd="0" presId="urn:microsoft.com/office/officeart/2005/8/layout/vList2"/>
    <dgm:cxn modelId="{09E05324-315F-4645-9207-9B5A7C6CF3FB}" type="presParOf" srcId="{8F004B3C-DD77-4FF6-ACFF-A0DF816F4E9E}" destId="{B94791F0-3B0F-4E4C-AF8E-E0DBE99D800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F5561D-8778-4063-8A8B-0F7A749D1C42}"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B49004B3-BF61-4A22-864C-A9FB7F966AEA}">
      <dgm:prSet/>
      <dgm:spPr/>
      <dgm:t>
        <a:bodyPr/>
        <a:lstStyle/>
        <a:p>
          <a:r>
            <a:rPr lang="en-US" dirty="0"/>
            <a:t>Includes </a:t>
          </a:r>
          <a:r>
            <a:rPr lang="en-US" b="1" dirty="0"/>
            <a:t>events where general or program-specific information, and/or printed fact sheets are shared with or distributed to the public</a:t>
          </a:r>
          <a:r>
            <a:rPr lang="en-US" dirty="0"/>
            <a:t>. The purpose of SHIP program participation in such events is to inform the public about the availability of SHIP services in their area. </a:t>
          </a:r>
        </a:p>
      </dgm:t>
    </dgm:pt>
    <dgm:pt modelId="{D4D3A63A-9DF6-4AEA-85F8-179BAD867F1B}" type="parTrans" cxnId="{1B341533-6711-4673-B6EB-95B76DE6F45D}">
      <dgm:prSet/>
      <dgm:spPr/>
      <dgm:t>
        <a:bodyPr/>
        <a:lstStyle/>
        <a:p>
          <a:endParaRPr lang="en-US"/>
        </a:p>
      </dgm:t>
    </dgm:pt>
    <dgm:pt modelId="{7E38AA1B-2E90-439A-A786-5F229E1D7E59}" type="sibTrans" cxnId="{1B341533-6711-4673-B6EB-95B76DE6F45D}">
      <dgm:prSet/>
      <dgm:spPr/>
      <dgm:t>
        <a:bodyPr/>
        <a:lstStyle/>
        <a:p>
          <a:endParaRPr lang="en-US"/>
        </a:p>
      </dgm:t>
    </dgm:pt>
    <dgm:pt modelId="{8F004B3C-DD77-4FF6-ACFF-A0DF816F4E9E}" type="pres">
      <dgm:prSet presAssocID="{10F5561D-8778-4063-8A8B-0F7A749D1C42}" presName="linear" presStyleCnt="0">
        <dgm:presLayoutVars>
          <dgm:animLvl val="lvl"/>
          <dgm:resizeHandles val="exact"/>
        </dgm:presLayoutVars>
      </dgm:prSet>
      <dgm:spPr/>
    </dgm:pt>
    <dgm:pt modelId="{B94791F0-3B0F-4E4C-AF8E-E0DBE99D800C}" type="pres">
      <dgm:prSet presAssocID="{B49004B3-BF61-4A22-864C-A9FB7F966AEA}" presName="parentText" presStyleLbl="node1" presStyleIdx="0" presStyleCnt="1" custScaleY="70304" custLinFactNeighborX="-960" custLinFactNeighborY="-27131">
        <dgm:presLayoutVars>
          <dgm:chMax val="0"/>
          <dgm:bulletEnabled val="1"/>
        </dgm:presLayoutVars>
      </dgm:prSet>
      <dgm:spPr/>
    </dgm:pt>
  </dgm:ptLst>
  <dgm:cxnLst>
    <dgm:cxn modelId="{1B341533-6711-4673-B6EB-95B76DE6F45D}" srcId="{10F5561D-8778-4063-8A8B-0F7A749D1C42}" destId="{B49004B3-BF61-4A22-864C-A9FB7F966AEA}" srcOrd="0" destOrd="0" parTransId="{D4D3A63A-9DF6-4AEA-85F8-179BAD867F1B}" sibTransId="{7E38AA1B-2E90-439A-A786-5F229E1D7E59}"/>
    <dgm:cxn modelId="{66ACE083-588A-449E-A9F7-35C11994DD63}" type="presOf" srcId="{10F5561D-8778-4063-8A8B-0F7A749D1C42}" destId="{8F004B3C-DD77-4FF6-ACFF-A0DF816F4E9E}" srcOrd="0" destOrd="0" presId="urn:microsoft.com/office/officeart/2005/8/layout/vList2"/>
    <dgm:cxn modelId="{EF8371D0-7441-4A25-A6F1-4A483B9B4D20}" type="presOf" srcId="{B49004B3-BF61-4A22-864C-A9FB7F966AEA}" destId="{B94791F0-3B0F-4E4C-AF8E-E0DBE99D800C}" srcOrd="0" destOrd="0" presId="urn:microsoft.com/office/officeart/2005/8/layout/vList2"/>
    <dgm:cxn modelId="{09E05324-315F-4645-9207-9B5A7C6CF3FB}" type="presParOf" srcId="{8F004B3C-DD77-4FF6-ACFF-A0DF816F4E9E}" destId="{B94791F0-3B0F-4E4C-AF8E-E0DBE99D800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F643B-E9D5-44D3-847C-4D344A86CB5E}">
      <dsp:nvSpPr>
        <dsp:cNvPr id="0" name=""/>
        <dsp:cNvSpPr/>
      </dsp:nvSpPr>
      <dsp:spPr>
        <a:xfrm>
          <a:off x="0" y="171357"/>
          <a:ext cx="8631618" cy="6438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In-person outreach to community partners</a:t>
          </a:r>
        </a:p>
      </dsp:txBody>
      <dsp:txXfrm>
        <a:off x="31430" y="202787"/>
        <a:ext cx="8568758" cy="580979"/>
      </dsp:txXfrm>
    </dsp:sp>
    <dsp:sp modelId="{3F6A5832-47C9-425C-B2C9-5AA5C585CF04}">
      <dsp:nvSpPr>
        <dsp:cNvPr id="0" name=""/>
        <dsp:cNvSpPr/>
      </dsp:nvSpPr>
      <dsp:spPr>
        <a:xfrm>
          <a:off x="0" y="699522"/>
          <a:ext cx="8631618" cy="764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4054" tIns="27940" rIns="156464" bIns="27940" numCol="1" spcCol="1270" anchor="t" anchorCtr="0">
          <a:noAutofit/>
        </a:bodyPr>
        <a:lstStyle/>
        <a:p>
          <a:pPr marL="228600" lvl="1" indent="-228600" algn="l" defTabSz="977900">
            <a:lnSpc>
              <a:spcPct val="150000"/>
            </a:lnSpc>
            <a:spcBef>
              <a:spcPct val="0"/>
            </a:spcBef>
            <a:spcAft>
              <a:spcPct val="20000"/>
            </a:spcAft>
            <a:buChar char="•"/>
          </a:pPr>
          <a:r>
            <a:rPr lang="en-US" sz="2200" kern="1200" dirty="0"/>
            <a:t>Connect with partners individually—address issues specific to partner</a:t>
          </a:r>
        </a:p>
      </dsp:txBody>
      <dsp:txXfrm>
        <a:off x="0" y="699522"/>
        <a:ext cx="8631618" cy="764603"/>
      </dsp:txXfrm>
    </dsp:sp>
    <dsp:sp modelId="{9F26CB3B-E9F0-4422-9462-6D0C4F3EB797}">
      <dsp:nvSpPr>
        <dsp:cNvPr id="0" name=""/>
        <dsp:cNvSpPr/>
      </dsp:nvSpPr>
      <dsp:spPr>
        <a:xfrm>
          <a:off x="0" y="1327420"/>
          <a:ext cx="8631618" cy="6858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Virtual presentation open to all community partners</a:t>
          </a:r>
        </a:p>
      </dsp:txBody>
      <dsp:txXfrm>
        <a:off x="33482" y="1360902"/>
        <a:ext cx="8564654" cy="618918"/>
      </dsp:txXfrm>
    </dsp:sp>
    <dsp:sp modelId="{A86693E0-DBA5-4DA1-824A-0DDB7FD6B261}">
      <dsp:nvSpPr>
        <dsp:cNvPr id="0" name=""/>
        <dsp:cNvSpPr/>
      </dsp:nvSpPr>
      <dsp:spPr>
        <a:xfrm>
          <a:off x="0" y="1993837"/>
          <a:ext cx="8631618" cy="1468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4054" tIns="27940" rIns="156464" bIns="27940" numCol="1" spcCol="1270" anchor="t" anchorCtr="0">
          <a:noAutofit/>
        </a:bodyPr>
        <a:lstStyle/>
        <a:p>
          <a:pPr marL="228600" lvl="1" indent="-228600" algn="l" defTabSz="977900">
            <a:lnSpc>
              <a:spcPct val="100000"/>
            </a:lnSpc>
            <a:spcBef>
              <a:spcPct val="0"/>
            </a:spcBef>
            <a:spcAft>
              <a:spcPct val="20000"/>
            </a:spcAft>
            <a:buChar char="•"/>
          </a:pPr>
          <a:r>
            <a:rPr lang="en-US" sz="2200" kern="1200" dirty="0"/>
            <a:t>Efficient – reach many partners at once</a:t>
          </a:r>
        </a:p>
        <a:p>
          <a:pPr marL="228600" lvl="1" indent="-228600" algn="l" defTabSz="977900">
            <a:lnSpc>
              <a:spcPct val="100000"/>
            </a:lnSpc>
            <a:spcBef>
              <a:spcPct val="0"/>
            </a:spcBef>
            <a:spcAft>
              <a:spcPts val="0"/>
            </a:spcAft>
            <a:buChar char="•"/>
          </a:pPr>
          <a:r>
            <a:rPr lang="en-US" sz="2200" kern="1200" dirty="0"/>
            <a:t>Effective</a:t>
          </a:r>
        </a:p>
        <a:p>
          <a:pPr marL="457200" lvl="2" indent="-228600" algn="l" defTabSz="889000">
            <a:lnSpc>
              <a:spcPct val="90000"/>
            </a:lnSpc>
            <a:spcBef>
              <a:spcPct val="0"/>
            </a:spcBef>
            <a:spcAft>
              <a:spcPct val="20000"/>
            </a:spcAft>
            <a:buChar char="•"/>
          </a:pPr>
          <a:r>
            <a:rPr lang="en-US" sz="2000" kern="1200" dirty="0"/>
            <a:t>Reach diverse and geographically distant partners </a:t>
          </a:r>
        </a:p>
        <a:p>
          <a:pPr marL="457200" lvl="2" indent="-228600" algn="l" defTabSz="889000">
            <a:lnSpc>
              <a:spcPct val="90000"/>
            </a:lnSpc>
            <a:spcBef>
              <a:spcPct val="0"/>
            </a:spcBef>
            <a:spcAft>
              <a:spcPct val="20000"/>
            </a:spcAft>
            <a:buChar char="•"/>
          </a:pPr>
          <a:r>
            <a:rPr lang="en-US" sz="2000" kern="1200" dirty="0"/>
            <a:t>Promote networking and collaboration</a:t>
          </a:r>
        </a:p>
      </dsp:txBody>
      <dsp:txXfrm>
        <a:off x="0" y="1993837"/>
        <a:ext cx="8631618" cy="1468665"/>
      </dsp:txXfrm>
    </dsp:sp>
    <dsp:sp modelId="{4A3B6D92-B5DD-486E-8962-77D639A486FD}">
      <dsp:nvSpPr>
        <dsp:cNvPr id="0" name=""/>
        <dsp:cNvSpPr/>
      </dsp:nvSpPr>
      <dsp:spPr>
        <a:xfrm>
          <a:off x="0" y="3492602"/>
          <a:ext cx="8631618" cy="5294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Joint webinar with partners</a:t>
          </a:r>
        </a:p>
      </dsp:txBody>
      <dsp:txXfrm>
        <a:off x="25844" y="3518446"/>
        <a:ext cx="8579930" cy="477734"/>
      </dsp:txXfrm>
    </dsp:sp>
    <dsp:sp modelId="{73FD5E35-B018-42CD-B3B0-6473B8AEB166}">
      <dsp:nvSpPr>
        <dsp:cNvPr id="0" name=""/>
        <dsp:cNvSpPr/>
      </dsp:nvSpPr>
      <dsp:spPr>
        <a:xfrm>
          <a:off x="0" y="4016636"/>
          <a:ext cx="863161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405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Gain access to consumers served by that partner (</a:t>
          </a:r>
          <a:r>
            <a:rPr lang="en-US" sz="2000" kern="1200" dirty="0" err="1"/>
            <a:t>ie</a:t>
          </a:r>
          <a:r>
            <a:rPr lang="en-US" sz="2000" kern="1200" dirty="0"/>
            <a:t> Hmong Institute)</a:t>
          </a:r>
        </a:p>
        <a:p>
          <a:pPr marL="228600" lvl="1" indent="-228600" algn="l" defTabSz="889000">
            <a:lnSpc>
              <a:spcPct val="90000"/>
            </a:lnSpc>
            <a:spcBef>
              <a:spcPct val="0"/>
            </a:spcBef>
            <a:spcAft>
              <a:spcPct val="20000"/>
            </a:spcAft>
            <a:buChar char="•"/>
          </a:pPr>
          <a:r>
            <a:rPr lang="en-US" sz="2000" kern="1200" dirty="0"/>
            <a:t>Promote each other’s agencies</a:t>
          </a:r>
        </a:p>
      </dsp:txBody>
      <dsp:txXfrm>
        <a:off x="0" y="4016636"/>
        <a:ext cx="863161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791F0-3B0F-4E4C-AF8E-E0DBE99D800C}">
      <dsp:nvSpPr>
        <dsp:cNvPr id="0" name=""/>
        <dsp:cNvSpPr/>
      </dsp:nvSpPr>
      <dsp:spPr>
        <a:xfrm>
          <a:off x="0" y="0"/>
          <a:ext cx="5400367" cy="320111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Public education events, including </a:t>
          </a:r>
          <a:r>
            <a:rPr lang="en-US" sz="2400" u="sng" kern="1200" dirty="0"/>
            <a:t>presentations, forums, speaking engagements, or seminars</a:t>
          </a:r>
          <a:r>
            <a:rPr lang="en-US" sz="2400" u="none" kern="1200" dirty="0"/>
            <a:t> </a:t>
          </a:r>
          <a:r>
            <a:rPr lang="en-US" sz="2400" kern="1200" dirty="0"/>
            <a:t>during which </a:t>
          </a:r>
          <a:r>
            <a:rPr lang="en-US" sz="2400" b="1" kern="1200" dirty="0"/>
            <a:t>substantive knowledge on Medicare or the SHIP program is transferred</a:t>
          </a:r>
          <a:r>
            <a:rPr lang="en-US" sz="2400" kern="1200" dirty="0"/>
            <a:t> by oral and visual means from a SHIP presenter to those individuals attending the presentation. </a:t>
          </a:r>
        </a:p>
      </dsp:txBody>
      <dsp:txXfrm>
        <a:off x="156266" y="156266"/>
        <a:ext cx="5087835" cy="28885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791F0-3B0F-4E4C-AF8E-E0DBE99D800C}">
      <dsp:nvSpPr>
        <dsp:cNvPr id="0" name=""/>
        <dsp:cNvSpPr/>
      </dsp:nvSpPr>
      <dsp:spPr>
        <a:xfrm>
          <a:off x="0" y="0"/>
          <a:ext cx="5400367" cy="219811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Includes </a:t>
          </a:r>
          <a:r>
            <a:rPr lang="en-US" sz="2400" b="1" kern="1200" dirty="0"/>
            <a:t>any type of program where enrollment is the key objective</a:t>
          </a:r>
          <a:r>
            <a:rPr lang="en-US" sz="2400" kern="1200" dirty="0"/>
            <a:t> and where team members are on hand to </a:t>
          </a:r>
          <a:r>
            <a:rPr lang="en-US" sz="2400" b="1" kern="1200" dirty="0"/>
            <a:t>help the beneficiary submit an application, </a:t>
          </a:r>
          <a:r>
            <a:rPr lang="en-US" sz="2400" kern="1200" dirty="0"/>
            <a:t>online or by paper. </a:t>
          </a:r>
        </a:p>
      </dsp:txBody>
      <dsp:txXfrm>
        <a:off x="107303" y="107303"/>
        <a:ext cx="5185761" cy="19835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791F0-3B0F-4E4C-AF8E-E0DBE99D800C}">
      <dsp:nvSpPr>
        <dsp:cNvPr id="0" name=""/>
        <dsp:cNvSpPr/>
      </dsp:nvSpPr>
      <dsp:spPr>
        <a:xfrm>
          <a:off x="0" y="0"/>
          <a:ext cx="5400367" cy="3224422"/>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Includes </a:t>
          </a:r>
          <a:r>
            <a:rPr lang="en-US" sz="2400" b="1" kern="1200" dirty="0"/>
            <a:t>events where general or program-specific information, and/or printed fact sheets are shared with or distributed to the public</a:t>
          </a:r>
          <a:r>
            <a:rPr lang="en-US" sz="2400" kern="1200" dirty="0"/>
            <a:t>. The purpose of SHIP program participation in such events is to inform the public about the availability of SHIP services in their area. </a:t>
          </a:r>
        </a:p>
      </dsp:txBody>
      <dsp:txXfrm>
        <a:off x="157403" y="157403"/>
        <a:ext cx="5085561" cy="29096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E8E87F34-5D75-44D4-BE77-4C01CDC7E805}" type="datetimeFigureOut">
              <a:rPr lang="en-US" smtClean="0"/>
              <a:t>2/9/2022</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7DA096E4-4268-4B17-B058-7FF592A69939}" type="slidenum">
              <a:rPr lang="en-US" smtClean="0"/>
              <a:t>‹#›</a:t>
            </a:fld>
            <a:endParaRPr lang="en-US"/>
          </a:p>
        </p:txBody>
      </p:sp>
    </p:spTree>
    <p:extLst>
      <p:ext uri="{BB962C8B-B14F-4D97-AF65-F5344CB8AC3E}">
        <p14:creationId xmlns:p14="http://schemas.microsoft.com/office/powerpoint/2010/main" val="304356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hybrid approach will incorporate different ways of connecting with your community partners.</a:t>
            </a:r>
          </a:p>
          <a:p>
            <a:pPr marL="174570" indent="-174570">
              <a:buFont typeface="Arial" panose="020B0604020202020204" pitchFamily="34" charset="0"/>
              <a:buChar char="•"/>
            </a:pPr>
            <a:r>
              <a:rPr lang="en-US" dirty="0"/>
              <a:t>In-Person outreach to community partners is the tried-and-true method of pounding the pavement where you are connecting with each partner individually. This allows you to focus your message to that partner and address issues specific to that partner.</a:t>
            </a:r>
          </a:p>
          <a:p>
            <a:pPr marL="174570" indent="-174570">
              <a:buFont typeface="Arial" panose="020B0604020202020204" pitchFamily="34" charset="0"/>
              <a:buChar char="•"/>
            </a:pPr>
            <a:r>
              <a:rPr lang="en-US" dirty="0"/>
              <a:t>Virtual presentation or meeting that is open to all community partners bring about some efficiencies and create additional opportunities.</a:t>
            </a:r>
          </a:p>
          <a:p>
            <a:pPr marL="174570" indent="-174570">
              <a:buFont typeface="Arial" panose="020B0604020202020204" pitchFamily="34" charset="0"/>
              <a:buChar char="•"/>
            </a:pPr>
            <a:r>
              <a:rPr lang="en-US" dirty="0"/>
              <a:t>Joint webinar with partners—Hmong Institute, Hispanic Resource Center, etc.  By presenting together with someone who is already trusted in the target community, it will help those consumers to trust you/your message.</a:t>
            </a:r>
          </a:p>
        </p:txBody>
      </p:sp>
      <p:sp>
        <p:nvSpPr>
          <p:cNvPr id="4" name="Slide Number Placeholder 3"/>
          <p:cNvSpPr>
            <a:spLocks noGrp="1"/>
          </p:cNvSpPr>
          <p:nvPr>
            <p:ph type="sldNum" sz="quarter" idx="5"/>
          </p:nvPr>
        </p:nvSpPr>
        <p:spPr/>
        <p:txBody>
          <a:bodyPr/>
          <a:lstStyle/>
          <a:p>
            <a:fld id="{9D392E74-36B2-496E-B8D6-DC03806ACF06}" type="slidenum">
              <a:rPr lang="en-US" smtClean="0"/>
              <a:t>4</a:t>
            </a:fld>
            <a:endParaRPr lang="en-US"/>
          </a:p>
        </p:txBody>
      </p:sp>
    </p:spTree>
    <p:extLst>
      <p:ext uri="{BB962C8B-B14F-4D97-AF65-F5344CB8AC3E}">
        <p14:creationId xmlns:p14="http://schemas.microsoft.com/office/powerpoint/2010/main" val="34382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392E74-36B2-496E-B8D6-DC03806ACF06}" type="slidenum">
              <a:rPr lang="en-US" smtClean="0"/>
              <a:t>5</a:t>
            </a:fld>
            <a:endParaRPr lang="en-US"/>
          </a:p>
        </p:txBody>
      </p:sp>
    </p:spTree>
    <p:extLst>
      <p:ext uri="{BB962C8B-B14F-4D97-AF65-F5344CB8AC3E}">
        <p14:creationId xmlns:p14="http://schemas.microsoft.com/office/powerpoint/2010/main" val="242681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dirty="0"/>
              <a:t>Need an “in”?  For partners such as SSA, contact Michelle Grochocinski at DHS.</a:t>
            </a:r>
          </a:p>
          <a:p>
            <a:endParaRPr lang="en-US" dirty="0"/>
          </a:p>
        </p:txBody>
      </p:sp>
      <p:sp>
        <p:nvSpPr>
          <p:cNvPr id="4" name="Slide Number Placeholder 3"/>
          <p:cNvSpPr>
            <a:spLocks noGrp="1"/>
          </p:cNvSpPr>
          <p:nvPr>
            <p:ph type="sldNum" sz="quarter" idx="5"/>
          </p:nvPr>
        </p:nvSpPr>
        <p:spPr/>
        <p:txBody>
          <a:bodyPr/>
          <a:lstStyle/>
          <a:p>
            <a:fld id="{7DA096E4-4268-4B17-B058-7FF592A69939}" type="slidenum">
              <a:rPr lang="en-US" smtClean="0"/>
              <a:t>7</a:t>
            </a:fld>
            <a:endParaRPr lang="en-US"/>
          </a:p>
        </p:txBody>
      </p:sp>
    </p:spTree>
    <p:extLst>
      <p:ext uri="{BB962C8B-B14F-4D97-AF65-F5344CB8AC3E}">
        <p14:creationId xmlns:p14="http://schemas.microsoft.com/office/powerpoint/2010/main" val="2423686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how partnership can help them:</a:t>
            </a:r>
          </a:p>
          <a:p>
            <a:pPr marL="174570" indent="-174570">
              <a:buFont typeface="Arial" panose="020B0604020202020204" pitchFamily="34" charset="0"/>
              <a:buChar char="•"/>
            </a:pPr>
            <a:r>
              <a:rPr lang="en-US" dirty="0"/>
              <a:t>SSA—</a:t>
            </a:r>
          </a:p>
          <a:p>
            <a:pPr marL="174570" indent="-174570">
              <a:buFont typeface="Arial" panose="020B0604020202020204" pitchFamily="34" charset="0"/>
              <a:buChar char="•"/>
            </a:pPr>
            <a:r>
              <a:rPr lang="en-US" dirty="0"/>
              <a:t>Pharmacy </a:t>
            </a:r>
          </a:p>
          <a:p>
            <a:pPr marL="174570" indent="-174570">
              <a:buFont typeface="Arial" panose="020B0604020202020204" pitchFamily="34" charset="0"/>
              <a:buChar char="•"/>
            </a:pPr>
            <a:r>
              <a:rPr lang="en-US" dirty="0"/>
              <a:t>Service Coordinator</a:t>
            </a:r>
          </a:p>
          <a:p>
            <a:endParaRPr lang="en-US" dirty="0"/>
          </a:p>
        </p:txBody>
      </p:sp>
      <p:sp>
        <p:nvSpPr>
          <p:cNvPr id="4" name="Slide Number Placeholder 3"/>
          <p:cNvSpPr>
            <a:spLocks noGrp="1"/>
          </p:cNvSpPr>
          <p:nvPr>
            <p:ph type="sldNum" sz="quarter" idx="5"/>
          </p:nvPr>
        </p:nvSpPr>
        <p:spPr/>
        <p:txBody>
          <a:bodyPr/>
          <a:lstStyle/>
          <a:p>
            <a:fld id="{7DA096E4-4268-4B17-B058-7FF592A69939}" type="slidenum">
              <a:rPr lang="en-US" smtClean="0"/>
              <a:t>8</a:t>
            </a:fld>
            <a:endParaRPr lang="en-US"/>
          </a:p>
        </p:txBody>
      </p:sp>
    </p:spTree>
    <p:extLst>
      <p:ext uri="{BB962C8B-B14F-4D97-AF65-F5344CB8AC3E}">
        <p14:creationId xmlns:p14="http://schemas.microsoft.com/office/powerpoint/2010/main" val="4188051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r>
              <a:rPr lang="en-US" baseline="0" dirty="0"/>
              <a:t> presents</a:t>
            </a:r>
            <a:endParaRPr lang="en-US" dirty="0"/>
          </a:p>
        </p:txBody>
      </p:sp>
      <p:sp>
        <p:nvSpPr>
          <p:cNvPr id="4" name="Slide Number Placeholder 3"/>
          <p:cNvSpPr>
            <a:spLocks noGrp="1"/>
          </p:cNvSpPr>
          <p:nvPr>
            <p:ph type="sldNum" sz="quarter" idx="10"/>
          </p:nvPr>
        </p:nvSpPr>
        <p:spPr/>
        <p:txBody>
          <a:bodyPr/>
          <a:lstStyle/>
          <a:p>
            <a:fld id="{7DA096E4-4268-4B17-B058-7FF592A69939}" type="slidenum">
              <a:rPr lang="en-US" smtClean="0"/>
              <a:t>14</a:t>
            </a:fld>
            <a:endParaRPr lang="en-US"/>
          </a:p>
        </p:txBody>
      </p:sp>
    </p:spTree>
    <p:extLst>
      <p:ext uri="{BB962C8B-B14F-4D97-AF65-F5344CB8AC3E}">
        <p14:creationId xmlns:p14="http://schemas.microsoft.com/office/powerpoint/2010/main" val="171486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r>
              <a:rPr lang="en-US" baseline="0" dirty="0"/>
              <a:t> presents</a:t>
            </a:r>
            <a:endParaRPr lang="en-US" dirty="0"/>
          </a:p>
        </p:txBody>
      </p:sp>
      <p:sp>
        <p:nvSpPr>
          <p:cNvPr id="4" name="Slide Number Placeholder 3"/>
          <p:cNvSpPr>
            <a:spLocks noGrp="1"/>
          </p:cNvSpPr>
          <p:nvPr>
            <p:ph type="sldNum" sz="quarter" idx="10"/>
          </p:nvPr>
        </p:nvSpPr>
        <p:spPr/>
        <p:txBody>
          <a:bodyPr/>
          <a:lstStyle/>
          <a:p>
            <a:fld id="{7DA096E4-4268-4B17-B058-7FF592A69939}" type="slidenum">
              <a:rPr lang="en-US" smtClean="0"/>
              <a:t>15</a:t>
            </a:fld>
            <a:endParaRPr lang="en-US"/>
          </a:p>
        </p:txBody>
      </p:sp>
    </p:spTree>
    <p:extLst>
      <p:ext uri="{BB962C8B-B14F-4D97-AF65-F5344CB8AC3E}">
        <p14:creationId xmlns:p14="http://schemas.microsoft.com/office/powerpoint/2010/main" val="1682621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walk through the required fields for</a:t>
            </a:r>
            <a:r>
              <a:rPr lang="en-US" baseline="0" dirty="0"/>
              <a:t> entering a group outreach event.</a:t>
            </a:r>
            <a:endParaRPr lang="en-US" dirty="0"/>
          </a:p>
        </p:txBody>
      </p:sp>
      <p:sp>
        <p:nvSpPr>
          <p:cNvPr id="4" name="Slide Number Placeholder 3"/>
          <p:cNvSpPr>
            <a:spLocks noGrp="1"/>
          </p:cNvSpPr>
          <p:nvPr>
            <p:ph type="sldNum" sz="quarter" idx="10"/>
          </p:nvPr>
        </p:nvSpPr>
        <p:spPr/>
        <p:txBody>
          <a:bodyPr/>
          <a:lstStyle/>
          <a:p>
            <a:fld id="{7DA096E4-4268-4B17-B058-7FF592A69939}" type="slidenum">
              <a:rPr lang="en-US" smtClean="0"/>
              <a:t>19</a:t>
            </a:fld>
            <a:endParaRPr lang="en-US"/>
          </a:p>
        </p:txBody>
      </p:sp>
    </p:spTree>
    <p:extLst>
      <p:ext uri="{BB962C8B-B14F-4D97-AF65-F5344CB8AC3E}">
        <p14:creationId xmlns:p14="http://schemas.microsoft.com/office/powerpoint/2010/main" val="213844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walk through the required fields for</a:t>
            </a:r>
            <a:r>
              <a:rPr lang="en-US" baseline="0" dirty="0"/>
              <a:t> entering a media outreach event.</a:t>
            </a:r>
            <a:endParaRPr lang="en-US" dirty="0"/>
          </a:p>
        </p:txBody>
      </p:sp>
      <p:sp>
        <p:nvSpPr>
          <p:cNvPr id="4" name="Slide Number Placeholder 3"/>
          <p:cNvSpPr>
            <a:spLocks noGrp="1"/>
          </p:cNvSpPr>
          <p:nvPr>
            <p:ph type="sldNum" sz="quarter" idx="10"/>
          </p:nvPr>
        </p:nvSpPr>
        <p:spPr/>
        <p:txBody>
          <a:bodyPr/>
          <a:lstStyle/>
          <a:p>
            <a:fld id="{7DA096E4-4268-4B17-B058-7FF592A69939}" type="slidenum">
              <a:rPr lang="en-US" smtClean="0"/>
              <a:t>20</a:t>
            </a:fld>
            <a:endParaRPr lang="en-US"/>
          </a:p>
        </p:txBody>
      </p:sp>
    </p:spTree>
    <p:extLst>
      <p:ext uri="{BB962C8B-B14F-4D97-AF65-F5344CB8AC3E}">
        <p14:creationId xmlns:p14="http://schemas.microsoft.com/office/powerpoint/2010/main" val="280291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AA0EF-8533-4108-88F0-F7FC8B541C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098488-51AC-49E1-9CE9-FF5D2E03BC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F64986-739E-4F44-804A-25141EEFEFDD}"/>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79194519-92B6-41F2-A7E5-DEA9814A7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BAB61-ECD9-404F-828D-55EBBC269D06}"/>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605634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05687-C3F5-4F36-BDD2-DCB6C87A80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9E7CBF-B923-43E8-B5AC-BEC269FB1C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EA16F-3B5D-47AE-B552-E4A51BFD7E86}"/>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281DB594-C1A8-42A4-BC8E-29433707B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DE2D4-0641-49DA-A866-F764DB48B150}"/>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1301153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0E924D-BD4F-4214-8F84-E4524DE8FC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B81AA0-1FC4-478A-87A2-0CFB4C4297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E6EAE2-D574-42EF-AAED-5DBA130981E0}"/>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4B2F1172-8229-4ECE-8230-20E96DB4CC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7EA8C-2E3F-40F7-B7F2-8255E4DC6D9C}"/>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274627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48BB6-0096-4B3F-A0D3-B6EA5D4703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C4D154-A224-41DB-9406-3F26F1574F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573B1-4C0B-4FB8-B623-C95A495615E2}"/>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1A7AD02D-FE2B-42D2-922F-83E3F8B84C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EE568-F8D3-49F3-8E67-E5321E4799AB}"/>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131372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7A98-92B0-4BA8-AF5F-A0F41188BB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59FBB8-DDF6-4206-AD12-CCAD929A9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FFF4C7-7D8D-4D85-862F-5DAD517AF965}"/>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DD304671-3365-4C26-AEE7-664DAE106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0DA4A-26F6-4385-8250-E31C488ABD26}"/>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133953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2E873-3BCD-4076-9379-5807EFDEA0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99391E-F27C-441C-9F6C-15F2FFC8C0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0E870E-3FFF-45B1-9694-8858E50ABF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63CE19-87D0-45F6-879A-012A6B71CDED}"/>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6" name="Footer Placeholder 5">
            <a:extLst>
              <a:ext uri="{FF2B5EF4-FFF2-40B4-BE49-F238E27FC236}">
                <a16:creationId xmlns:a16="http://schemas.microsoft.com/office/drawing/2014/main" id="{0EAC4694-652A-407E-A568-E0A98E450F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49DCF-8589-47D1-B637-6A8CA2071A44}"/>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913747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1A128-7AF8-4E30-9D23-A1CE888557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2E13A8-9B4C-4D72-BC3A-FCAF7FE119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3743C-7242-423A-91D2-7CEECA9FE7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23B48E-0527-44ED-AABF-9C42964765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6A43EF-5B69-4585-8A79-CAC7AEEFE1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AB9A2E-132F-4974-974B-C429F2405E2C}"/>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8" name="Footer Placeholder 7">
            <a:extLst>
              <a:ext uri="{FF2B5EF4-FFF2-40B4-BE49-F238E27FC236}">
                <a16:creationId xmlns:a16="http://schemas.microsoft.com/office/drawing/2014/main" id="{E6318D1B-75A8-48DB-BF3A-EA3059BA29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4E632C-1BDF-424C-B093-7F0F91D4BC0F}"/>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211063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F867B-6C18-448E-AAB1-B5761FBA7C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5D4CC9-93FF-47A1-9A49-BF4671550B28}"/>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4" name="Footer Placeholder 3">
            <a:extLst>
              <a:ext uri="{FF2B5EF4-FFF2-40B4-BE49-F238E27FC236}">
                <a16:creationId xmlns:a16="http://schemas.microsoft.com/office/drawing/2014/main" id="{F6F3442A-AF3A-4152-BE60-8724D74BA9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7B9B5B-73A9-416C-BB0C-CE7D37E1741A}"/>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324959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AF9C0C-953C-41BC-A5F1-F80DCA97FF69}"/>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3" name="Footer Placeholder 2">
            <a:extLst>
              <a:ext uri="{FF2B5EF4-FFF2-40B4-BE49-F238E27FC236}">
                <a16:creationId xmlns:a16="http://schemas.microsoft.com/office/drawing/2014/main" id="{4984FFF0-8744-4192-B044-BBBEF239A4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0D5121-C85D-435F-A1B9-4CD8CEBF5870}"/>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351693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636D9-2D02-42CB-A41E-FB6136658B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CABD09-AC99-4C8E-8E6F-AEEF5272E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9C293C-E092-472B-B8E1-027CEB2AF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EBF54A-B9CA-4896-93F0-92972A819180}"/>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6" name="Footer Placeholder 5">
            <a:extLst>
              <a:ext uri="{FF2B5EF4-FFF2-40B4-BE49-F238E27FC236}">
                <a16:creationId xmlns:a16="http://schemas.microsoft.com/office/drawing/2014/main" id="{BAEE974D-5DC6-48CD-8F3B-81F6FC723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31FC90-7353-43F9-AAC7-ACDA3815196B}"/>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105270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4BD1C-C070-4A48-A46C-CE09C47957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6E4FFD-5CD0-4524-B8C9-935CB880D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74023E-268D-4884-B58B-85D1A59132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DF4C8E-C116-4704-897E-99B210C4695C}"/>
              </a:ext>
            </a:extLst>
          </p:cNvPr>
          <p:cNvSpPr>
            <a:spLocks noGrp="1"/>
          </p:cNvSpPr>
          <p:nvPr>
            <p:ph type="dt" sz="half" idx="10"/>
          </p:nvPr>
        </p:nvSpPr>
        <p:spPr/>
        <p:txBody>
          <a:bodyPr/>
          <a:lstStyle/>
          <a:p>
            <a:fld id="{2B2FEF3B-2F0D-48A4-8F66-56A07C0A87ED}" type="datetimeFigureOut">
              <a:rPr lang="en-US" smtClean="0"/>
              <a:t>2/9/2022</a:t>
            </a:fld>
            <a:endParaRPr lang="en-US"/>
          </a:p>
        </p:txBody>
      </p:sp>
      <p:sp>
        <p:nvSpPr>
          <p:cNvPr id="6" name="Footer Placeholder 5">
            <a:extLst>
              <a:ext uri="{FF2B5EF4-FFF2-40B4-BE49-F238E27FC236}">
                <a16:creationId xmlns:a16="http://schemas.microsoft.com/office/drawing/2014/main" id="{24DB6DFD-3776-44FB-9315-3616B9545D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F9787-B1DD-4852-9954-F65DE5F50076}"/>
              </a:ext>
            </a:extLst>
          </p:cNvPr>
          <p:cNvSpPr>
            <a:spLocks noGrp="1"/>
          </p:cNvSpPr>
          <p:nvPr>
            <p:ph type="sldNum" sz="quarter" idx="12"/>
          </p:nvPr>
        </p:nvSpPr>
        <p:spPr/>
        <p:txBody>
          <a:bodyPr/>
          <a:lstStyle/>
          <a:p>
            <a:fld id="{DDF2EB03-D685-4043-BA47-372938D86F2D}" type="slidenum">
              <a:rPr lang="en-US" smtClean="0"/>
              <a:t>‹#›</a:t>
            </a:fld>
            <a:endParaRPr lang="en-US"/>
          </a:p>
        </p:txBody>
      </p:sp>
    </p:spTree>
    <p:extLst>
      <p:ext uri="{BB962C8B-B14F-4D97-AF65-F5344CB8AC3E}">
        <p14:creationId xmlns:p14="http://schemas.microsoft.com/office/powerpoint/2010/main" val="2575798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6D3F70-2011-4255-A891-15BE647D2D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CF29DB-BB5E-4370-94AB-AEEA262324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2DF58-495A-4419-8FBF-1F72F27C61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FEF3B-2F0D-48A4-8F66-56A07C0A87ED}" type="datetimeFigureOut">
              <a:rPr lang="en-US" smtClean="0"/>
              <a:t>2/9/2022</a:t>
            </a:fld>
            <a:endParaRPr lang="en-US"/>
          </a:p>
        </p:txBody>
      </p:sp>
      <p:sp>
        <p:nvSpPr>
          <p:cNvPr id="5" name="Footer Placeholder 4">
            <a:extLst>
              <a:ext uri="{FF2B5EF4-FFF2-40B4-BE49-F238E27FC236}">
                <a16:creationId xmlns:a16="http://schemas.microsoft.com/office/drawing/2014/main" id="{8E23BD7B-01EF-477C-B8D0-CA90907688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FA2B16-A6DA-4642-AB04-CC4416048E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2EB03-D685-4043-BA47-372938D86F2D}" type="slidenum">
              <a:rPr lang="en-US" smtClean="0"/>
              <a:t>‹#›</a:t>
            </a:fld>
            <a:endParaRPr lang="en-US"/>
          </a:p>
        </p:txBody>
      </p:sp>
    </p:spTree>
    <p:extLst>
      <p:ext uri="{BB962C8B-B14F-4D97-AF65-F5344CB8AC3E}">
        <p14:creationId xmlns:p14="http://schemas.microsoft.com/office/powerpoint/2010/main" val="4213872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gwaar.org/api/cms/viewFile/id/2007269" TargetMode="External"/><Relationship Id="rId3" Type="http://schemas.openxmlformats.org/officeDocument/2006/relationships/hyperlink" Target="https://gwaar.org/medicare-outreach-and-assistance-resources" TargetMode="External"/><Relationship Id="rId7" Type="http://schemas.openxmlformats.org/officeDocument/2006/relationships/hyperlink" Target="https://gwaar.org/api/cms/viewFile/id/2006487"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gwaar.org/api/cms/viewFile/id/2007256" TargetMode="External"/><Relationship Id="rId5" Type="http://schemas.openxmlformats.org/officeDocument/2006/relationships/hyperlink" Target="https://gwaar.org/api/cms/viewFile/id/2007249" TargetMode="External"/><Relationship Id="rId10" Type="http://schemas.openxmlformats.org/officeDocument/2006/relationships/hyperlink" Target="https://ncoa.org/article/sample-mippa-outreach-materials" TargetMode="External"/><Relationship Id="rId4" Type="http://schemas.openxmlformats.org/officeDocument/2006/relationships/hyperlink" Target="https://gwaar.org/api/cms/viewFile/id/2007102" TargetMode="External"/><Relationship Id="rId9" Type="http://schemas.openxmlformats.org/officeDocument/2006/relationships/hyperlink" Target="https://gwaar.org/api/cms/viewFile/id/2007280"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s://www.dhs.wisconsin.gov/publications/p03179.pdf" TargetMode="External"/><Relationship Id="rId7"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share.health.wisconsin.gov/ltc/teams/EBS/SitePages/SHIP%20&amp;%20MIPPA.aspx" TargetMode="External"/><Relationship Id="rId5" Type="http://schemas.openxmlformats.org/officeDocument/2006/relationships/hyperlink" Target="https://www.dhs.wisconsin.gov/publications/p02551d.pdf" TargetMode="External"/><Relationship Id="rId4" Type="http://schemas.openxmlformats.org/officeDocument/2006/relationships/hyperlink" Target="https://www.dhs.wisconsin.gov/publications/p03087.pdf" TargetMode="Externa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dhs.wisconsin.gov/publications/p02551d.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www.dhs.wisconsin.gov/publications/p02551d.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debbie.bisswurm@gwaar.org"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Michelle.grochocinski@dhs.Wisconsin.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waar.org/api/cms/viewFile/id/2005682"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waar.org/medicare-outreach-and-assistance-resourc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453866-04CD-41D3-A686-D7D5474C8113}"/>
              </a:ext>
            </a:extLst>
          </p:cNvPr>
          <p:cNvSpPr>
            <a:spLocks noGrp="1"/>
          </p:cNvSpPr>
          <p:nvPr>
            <p:ph type="ctrTitle"/>
          </p:nvPr>
        </p:nvSpPr>
        <p:spPr>
          <a:xfrm>
            <a:off x="965201" y="524483"/>
            <a:ext cx="5925989" cy="3167510"/>
          </a:xfrm>
        </p:spPr>
        <p:txBody>
          <a:bodyPr anchor="b">
            <a:normAutofit/>
          </a:bodyPr>
          <a:lstStyle/>
          <a:p>
            <a:pPr algn="r"/>
            <a:r>
              <a:rPr lang="en-US" sz="4600" dirty="0">
                <a:latin typeface="+mn-lt"/>
              </a:rPr>
              <a:t>New Strategies for Cultivating Partnerships</a:t>
            </a:r>
          </a:p>
        </p:txBody>
      </p:sp>
      <p:sp>
        <p:nvSpPr>
          <p:cNvPr id="3" name="Subtitle 2">
            <a:extLst>
              <a:ext uri="{FF2B5EF4-FFF2-40B4-BE49-F238E27FC236}">
                <a16:creationId xmlns:a16="http://schemas.microsoft.com/office/drawing/2014/main" id="{CACAADAF-0436-4770-9F01-282A364738CA}"/>
              </a:ext>
            </a:extLst>
          </p:cNvPr>
          <p:cNvSpPr>
            <a:spLocks noGrp="1"/>
          </p:cNvSpPr>
          <p:nvPr>
            <p:ph type="subTitle" idx="1"/>
          </p:nvPr>
        </p:nvSpPr>
        <p:spPr>
          <a:xfrm>
            <a:off x="965201" y="4582814"/>
            <a:ext cx="5925987" cy="1312657"/>
          </a:xfrm>
        </p:spPr>
        <p:txBody>
          <a:bodyPr anchor="t">
            <a:normAutofit/>
          </a:bodyPr>
          <a:lstStyle/>
          <a:p>
            <a:pPr algn="r"/>
            <a:r>
              <a:rPr lang="en-US" dirty="0"/>
              <a:t>Medicare Outreach Training</a:t>
            </a:r>
          </a:p>
          <a:p>
            <a:pPr algn="r"/>
            <a:r>
              <a:rPr lang="en-US" dirty="0"/>
              <a:t>February 2022</a:t>
            </a:r>
          </a:p>
        </p:txBody>
      </p:sp>
      <p:pic>
        <p:nvPicPr>
          <p:cNvPr id="4" name="Content Placeholder 3">
            <a:extLst>
              <a:ext uri="{FF2B5EF4-FFF2-40B4-BE49-F238E27FC236}">
                <a16:creationId xmlns:a16="http://schemas.microsoft.com/office/drawing/2014/main" id="{3666E646-5581-4CD1-8E0E-FC9BDBB07A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8003455" y="1079538"/>
            <a:ext cx="3291840" cy="1028700"/>
          </a:xfrm>
          <a:prstGeom prst="rect">
            <a:avLst/>
          </a:prstGeom>
          <a:noFill/>
        </p:spPr>
      </p:pic>
    </p:spTree>
    <p:extLst>
      <p:ext uri="{BB962C8B-B14F-4D97-AF65-F5344CB8AC3E}">
        <p14:creationId xmlns:p14="http://schemas.microsoft.com/office/powerpoint/2010/main" val="2186329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766762" y="662399"/>
            <a:ext cx="2604235" cy="825207"/>
          </a:xfrm>
          <a:solidFill>
            <a:schemeClr val="accent1">
              <a:lumMod val="75000"/>
            </a:schemeClr>
          </a:solidFill>
        </p:spPr>
        <p:txBody>
          <a:bodyPr anchor="t">
            <a:normAutofit/>
          </a:bodyPr>
          <a:lstStyle/>
          <a:p>
            <a:r>
              <a:rPr lang="en-US" dirty="0"/>
              <a:t> </a:t>
            </a:r>
            <a:r>
              <a:rPr lang="en-US" dirty="0">
                <a:solidFill>
                  <a:schemeClr val="bg1"/>
                </a:solidFill>
              </a:rPr>
              <a:t>Poll #1 </a:t>
            </a:r>
          </a:p>
        </p:txBody>
      </p:sp>
      <p:sp>
        <p:nvSpPr>
          <p:cNvPr id="36" name="Content Placeholder 2">
            <a:extLst>
              <a:ext uri="{FF2B5EF4-FFF2-40B4-BE49-F238E27FC236}">
                <a16:creationId xmlns:a16="http://schemas.microsoft.com/office/drawing/2014/main" id="{92DD1F53-32B4-4B4F-8BE8-A6E5E1B34D9F}"/>
              </a:ext>
            </a:extLst>
          </p:cNvPr>
          <p:cNvSpPr>
            <a:spLocks noGrp="1"/>
          </p:cNvSpPr>
          <p:nvPr>
            <p:ph idx="1"/>
          </p:nvPr>
        </p:nvSpPr>
        <p:spPr>
          <a:xfrm>
            <a:off x="1161789" y="1655623"/>
            <a:ext cx="10780829" cy="4790523"/>
          </a:xfrm>
        </p:spPr>
        <p:txBody>
          <a:bodyPr>
            <a:normAutofit fontScale="92500"/>
          </a:bodyPr>
          <a:lstStyle/>
          <a:p>
            <a:pPr marL="0" indent="0">
              <a:spcBef>
                <a:spcPts val="1800"/>
              </a:spcBef>
              <a:buNone/>
            </a:pPr>
            <a:r>
              <a:rPr lang="en-US" dirty="0">
                <a:solidFill>
                  <a:schemeClr val="tx1">
                    <a:alpha val="60000"/>
                  </a:schemeClr>
                </a:solidFill>
              </a:rPr>
              <a:t>Check all of the following community partners with whom you currently work: </a:t>
            </a:r>
          </a:p>
          <a:p>
            <a:pPr lvl="1">
              <a:lnSpc>
                <a:spcPct val="150000"/>
              </a:lnSpc>
              <a:buFont typeface="Wingdings" panose="05000000000000000000" pitchFamily="2" charset="2"/>
              <a:buChar char="q"/>
            </a:pPr>
            <a:r>
              <a:rPr lang="en-US" sz="2600" dirty="0">
                <a:solidFill>
                  <a:schemeClr val="tx1">
                    <a:alpha val="60000"/>
                  </a:schemeClr>
                </a:solidFill>
              </a:rPr>
              <a:t>  Social Security Administration</a:t>
            </a:r>
          </a:p>
          <a:p>
            <a:pPr lvl="1">
              <a:lnSpc>
                <a:spcPct val="150000"/>
              </a:lnSpc>
              <a:buFont typeface="Wingdings" panose="05000000000000000000" pitchFamily="2" charset="2"/>
              <a:buChar char="q"/>
            </a:pPr>
            <a:r>
              <a:rPr lang="en-US" sz="2600" dirty="0">
                <a:solidFill>
                  <a:schemeClr val="tx1">
                    <a:alpha val="60000"/>
                  </a:schemeClr>
                </a:solidFill>
              </a:rPr>
              <a:t>  Local hospitals/health care providers</a:t>
            </a:r>
          </a:p>
          <a:p>
            <a:pPr lvl="1">
              <a:lnSpc>
                <a:spcPct val="150000"/>
              </a:lnSpc>
              <a:buFont typeface="Wingdings" panose="05000000000000000000" pitchFamily="2" charset="2"/>
              <a:buChar char="q"/>
            </a:pPr>
            <a:r>
              <a:rPr lang="en-US" sz="2600" dirty="0">
                <a:solidFill>
                  <a:schemeClr val="tx1">
                    <a:alpha val="60000"/>
                  </a:schemeClr>
                </a:solidFill>
              </a:rPr>
              <a:t>  Pharmacies</a:t>
            </a:r>
          </a:p>
          <a:p>
            <a:pPr lvl="1">
              <a:lnSpc>
                <a:spcPct val="150000"/>
              </a:lnSpc>
              <a:buFont typeface="Wingdings" panose="05000000000000000000" pitchFamily="2" charset="2"/>
              <a:buChar char="q"/>
            </a:pPr>
            <a:r>
              <a:rPr lang="en-US" sz="2600" dirty="0">
                <a:solidFill>
                  <a:schemeClr val="tx1">
                    <a:alpha val="60000"/>
                  </a:schemeClr>
                </a:solidFill>
              </a:rPr>
              <a:t>  Senior housing</a:t>
            </a:r>
          </a:p>
          <a:p>
            <a:pPr lvl="1">
              <a:lnSpc>
                <a:spcPct val="150000"/>
              </a:lnSpc>
              <a:buFont typeface="Wingdings" panose="05000000000000000000" pitchFamily="2" charset="2"/>
              <a:buChar char="q"/>
            </a:pPr>
            <a:r>
              <a:rPr lang="en-US" sz="2600" dirty="0">
                <a:solidFill>
                  <a:schemeClr val="tx1">
                    <a:alpha val="60000"/>
                  </a:schemeClr>
                </a:solidFill>
              </a:rPr>
              <a:t>  Places of worship</a:t>
            </a:r>
          </a:p>
          <a:p>
            <a:pPr lvl="1">
              <a:lnSpc>
                <a:spcPct val="150000"/>
              </a:lnSpc>
              <a:buFont typeface="Wingdings" panose="05000000000000000000" pitchFamily="2" charset="2"/>
              <a:buChar char="q"/>
            </a:pPr>
            <a:r>
              <a:rPr lang="en-US" sz="2600" dirty="0">
                <a:solidFill>
                  <a:schemeClr val="tx1">
                    <a:alpha val="60000"/>
                  </a:schemeClr>
                </a:solidFill>
              </a:rPr>
              <a:t>  Other (describe in chat)</a:t>
            </a:r>
          </a:p>
          <a:p>
            <a:pPr lvl="1">
              <a:lnSpc>
                <a:spcPct val="150000"/>
              </a:lnSpc>
              <a:buFont typeface="Wingdings" panose="05000000000000000000" pitchFamily="2" charset="2"/>
              <a:buChar char="q"/>
            </a:pPr>
            <a:r>
              <a:rPr lang="en-US" sz="2600" dirty="0">
                <a:solidFill>
                  <a:schemeClr val="tx1">
                    <a:alpha val="60000"/>
                  </a:schemeClr>
                </a:solidFill>
              </a:rPr>
              <a:t>  None of these</a:t>
            </a:r>
          </a:p>
          <a:p>
            <a:endParaRPr lang="en-US" sz="2000" dirty="0">
              <a:solidFill>
                <a:schemeClr val="tx1">
                  <a:alpha val="60000"/>
                </a:schemeClr>
              </a:solidFill>
            </a:endParaRP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4718" y="5085624"/>
            <a:ext cx="2487900" cy="777469"/>
          </a:xfrm>
          <a:prstGeom prst="rect">
            <a:avLst/>
          </a:prstGeom>
          <a:noFill/>
        </p:spPr>
      </p:pic>
    </p:spTree>
    <p:extLst>
      <p:ext uri="{BB962C8B-B14F-4D97-AF65-F5344CB8AC3E}">
        <p14:creationId xmlns:p14="http://schemas.microsoft.com/office/powerpoint/2010/main" val="267099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766762" y="662399"/>
            <a:ext cx="6070766" cy="988980"/>
          </a:xfrm>
          <a:solidFill>
            <a:schemeClr val="tx2">
              <a:lumMod val="20000"/>
              <a:lumOff val="80000"/>
            </a:schemeClr>
          </a:solidFill>
        </p:spPr>
        <p:txBody>
          <a:bodyPr anchor="t">
            <a:normAutofit/>
          </a:bodyPr>
          <a:lstStyle/>
          <a:p>
            <a:r>
              <a:rPr lang="en-US" dirty="0"/>
              <a:t> Partnership toolkit</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4" name="Content Placeholder 3">
            <a:extLst>
              <a:ext uri="{FF2B5EF4-FFF2-40B4-BE49-F238E27FC236}">
                <a16:creationId xmlns:a16="http://schemas.microsoft.com/office/drawing/2014/main" id="{5DA094F9-772D-43FE-897F-7BE965B4937D}"/>
              </a:ext>
            </a:extLst>
          </p:cNvPr>
          <p:cNvSpPr>
            <a:spLocks noGrp="1"/>
          </p:cNvSpPr>
          <p:nvPr>
            <p:ph idx="1"/>
          </p:nvPr>
        </p:nvSpPr>
        <p:spPr>
          <a:xfrm>
            <a:off x="652378" y="2014106"/>
            <a:ext cx="10515600" cy="3116855"/>
          </a:xfrm>
        </p:spPr>
        <p:txBody>
          <a:bodyPr>
            <a:normAutofit fontScale="92500" lnSpcReduction="10000"/>
          </a:bodyPr>
          <a:lstStyle/>
          <a:p>
            <a:r>
              <a:rPr lang="en-US" dirty="0"/>
              <a:t>GWAAR </a:t>
            </a:r>
            <a:r>
              <a:rPr lang="en-US" dirty="0">
                <a:hlinkClick r:id="rId3"/>
              </a:rPr>
              <a:t>Medicare Outreach and Assistance Resources</a:t>
            </a:r>
            <a:endParaRPr lang="en-US" dirty="0"/>
          </a:p>
          <a:p>
            <a:r>
              <a:rPr lang="en-US" dirty="0"/>
              <a:t>New Resources </a:t>
            </a:r>
          </a:p>
          <a:p>
            <a:pPr lvl="1"/>
            <a:r>
              <a:rPr lang="en-US" dirty="0">
                <a:hlinkClick r:id="rId4"/>
              </a:rPr>
              <a:t>Local SHIP Flyer</a:t>
            </a:r>
            <a:endParaRPr lang="en-US" dirty="0"/>
          </a:p>
          <a:p>
            <a:pPr lvl="1"/>
            <a:r>
              <a:rPr lang="en-US" dirty="0">
                <a:hlinkClick r:id="rId5"/>
              </a:rPr>
              <a:t>Partnership Outreach TIP SHEET</a:t>
            </a:r>
            <a:endParaRPr lang="en-US" dirty="0"/>
          </a:p>
          <a:p>
            <a:pPr lvl="1"/>
            <a:r>
              <a:rPr lang="en-US" dirty="0">
                <a:hlinkClick r:id="rId6"/>
              </a:rPr>
              <a:t>Email Sample-Virtual Community Partner Meeting</a:t>
            </a:r>
            <a:endParaRPr lang="en-US" dirty="0"/>
          </a:p>
          <a:p>
            <a:pPr lvl="1"/>
            <a:r>
              <a:rPr lang="en-US" dirty="0">
                <a:hlinkClick r:id="rId7"/>
              </a:rPr>
              <a:t>2022 Outreach Letters to Professionals </a:t>
            </a:r>
            <a:r>
              <a:rPr lang="en-US" dirty="0"/>
              <a:t>(Samples)</a:t>
            </a:r>
          </a:p>
          <a:p>
            <a:pPr lvl="1"/>
            <a:r>
              <a:rPr lang="en-US" dirty="0">
                <a:hlinkClick r:id="rId8"/>
              </a:rPr>
              <a:t>Food Pantry Outreach TIP SHEET</a:t>
            </a:r>
            <a:endParaRPr lang="en-US" dirty="0"/>
          </a:p>
          <a:p>
            <a:pPr lvl="1"/>
            <a:r>
              <a:rPr lang="en-US" dirty="0">
                <a:hlinkClick r:id="rId9"/>
              </a:rPr>
              <a:t>Tear-off Pad—</a:t>
            </a:r>
            <a:r>
              <a:rPr lang="en-US" i="1" dirty="0">
                <a:hlinkClick r:id="rId9"/>
              </a:rPr>
              <a:t>Example</a:t>
            </a:r>
            <a:endParaRPr lang="en-US" i="1" dirty="0"/>
          </a:p>
          <a:p>
            <a:pPr marL="457200" lvl="1" indent="0">
              <a:buNone/>
            </a:pPr>
            <a:endParaRPr lang="en-US" dirty="0"/>
          </a:p>
        </p:txBody>
      </p:sp>
      <p:sp>
        <p:nvSpPr>
          <p:cNvPr id="11" name="Oval 10">
            <a:extLst>
              <a:ext uri="{FF2B5EF4-FFF2-40B4-BE49-F238E27FC236}">
                <a16:creationId xmlns:a16="http://schemas.microsoft.com/office/drawing/2014/main" id="{E078F44D-C1CB-4556-AD22-CEC73DBA7349}"/>
              </a:ext>
            </a:extLst>
          </p:cNvPr>
          <p:cNvSpPr/>
          <p:nvPr/>
        </p:nvSpPr>
        <p:spPr>
          <a:xfrm>
            <a:off x="8038537" y="2592618"/>
            <a:ext cx="3783613" cy="168913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570CA66-460D-4C76-970F-AF1D3BBC4B44}"/>
              </a:ext>
            </a:extLst>
          </p:cNvPr>
          <p:cNvSpPr txBox="1"/>
          <p:nvPr/>
        </p:nvSpPr>
        <p:spPr>
          <a:xfrm>
            <a:off x="8201589" y="2845606"/>
            <a:ext cx="3640695" cy="1015663"/>
          </a:xfrm>
          <a:prstGeom prst="rect">
            <a:avLst/>
          </a:prstGeom>
          <a:noFill/>
        </p:spPr>
        <p:txBody>
          <a:bodyPr wrap="square" rtlCol="0">
            <a:spAutoFit/>
          </a:bodyPr>
          <a:lstStyle/>
          <a:p>
            <a:pPr algn="ctr"/>
            <a:r>
              <a:rPr lang="en-US" sz="2000" dirty="0">
                <a:solidFill>
                  <a:schemeClr val="bg1"/>
                </a:solidFill>
              </a:rPr>
              <a:t>See sample</a:t>
            </a:r>
          </a:p>
          <a:p>
            <a:pPr algn="ctr"/>
            <a:r>
              <a:rPr lang="en-US" sz="2000" dirty="0">
                <a:solidFill>
                  <a:schemeClr val="bg1"/>
                </a:solidFill>
              </a:rPr>
              <a:t> tear-off pad from the Oklahoma SHIP on the </a:t>
            </a:r>
            <a:r>
              <a:rPr lang="en-US" sz="2000" dirty="0">
                <a:solidFill>
                  <a:schemeClr val="bg1"/>
                </a:solidFill>
                <a:hlinkClick r:id="rId10"/>
              </a:rPr>
              <a:t>NCOA website </a:t>
            </a:r>
            <a:endParaRPr lang="en-US" sz="2000" dirty="0">
              <a:solidFill>
                <a:schemeClr val="bg1"/>
              </a:solidFill>
            </a:endParaRPr>
          </a:p>
        </p:txBody>
      </p:sp>
    </p:spTree>
    <p:extLst>
      <p:ext uri="{BB962C8B-B14F-4D97-AF65-F5344CB8AC3E}">
        <p14:creationId xmlns:p14="http://schemas.microsoft.com/office/powerpoint/2010/main" val="3509392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11" name="Title 1">
            <a:extLst>
              <a:ext uri="{FF2B5EF4-FFF2-40B4-BE49-F238E27FC236}">
                <a16:creationId xmlns:a16="http://schemas.microsoft.com/office/drawing/2014/main" id="{734597C3-007B-41A0-AD9C-A51ADB1F8474}"/>
              </a:ext>
            </a:extLst>
          </p:cNvPr>
          <p:cNvSpPr txBox="1">
            <a:spLocks/>
          </p:cNvSpPr>
          <p:nvPr/>
        </p:nvSpPr>
        <p:spPr>
          <a:xfrm>
            <a:off x="655957" y="497652"/>
            <a:ext cx="8220702" cy="868248"/>
          </a:xfrm>
          <a:prstGeom prst="rect">
            <a:avLst/>
          </a:prstGeom>
          <a:solidFill>
            <a:schemeClr val="tx2">
              <a:lumMod val="20000"/>
              <a:lumOff val="80000"/>
            </a:schemeClr>
          </a:solidFill>
          <a:ln>
            <a:solidFill>
              <a:schemeClr val="bg1">
                <a:lumMod val="85000"/>
              </a:schemeClr>
            </a:solidFill>
          </a:ln>
          <a:effectLst/>
        </p:spPr>
        <p:txBody>
          <a:bodyPr vert="horz" lIns="91440" tIns="45720" rIns="91440" bIns="45720" rtlCol="0" anchor="t">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a:t> Spotlight Successful Partnerships</a:t>
            </a:r>
            <a:endParaRPr lang="en-US" dirty="0"/>
          </a:p>
        </p:txBody>
      </p:sp>
      <p:sp>
        <p:nvSpPr>
          <p:cNvPr id="15" name="Content Placeholder 2">
            <a:extLst>
              <a:ext uri="{FF2B5EF4-FFF2-40B4-BE49-F238E27FC236}">
                <a16:creationId xmlns:a16="http://schemas.microsoft.com/office/drawing/2014/main" id="{31A3379B-2184-424E-B0DE-660789285F4C}"/>
              </a:ext>
            </a:extLst>
          </p:cNvPr>
          <p:cNvSpPr>
            <a:spLocks noGrp="1"/>
          </p:cNvSpPr>
          <p:nvPr>
            <p:ph idx="1"/>
          </p:nvPr>
        </p:nvSpPr>
        <p:spPr>
          <a:xfrm>
            <a:off x="766763" y="2241918"/>
            <a:ext cx="8442668" cy="3825395"/>
          </a:xfrm>
        </p:spPr>
        <p:txBody>
          <a:bodyPr>
            <a:normAutofit/>
          </a:bodyPr>
          <a:lstStyle/>
          <a:p>
            <a:pPr lvl="1"/>
            <a:r>
              <a:rPr lang="en-US" sz="2200" dirty="0">
                <a:solidFill>
                  <a:schemeClr val="tx1">
                    <a:alpha val="60000"/>
                  </a:schemeClr>
                </a:solidFill>
              </a:rPr>
              <a:t>Brown County</a:t>
            </a:r>
          </a:p>
          <a:p>
            <a:pPr lvl="2"/>
            <a:r>
              <a:rPr lang="en-US" sz="1800" dirty="0">
                <a:solidFill>
                  <a:schemeClr val="tx1">
                    <a:alpha val="60000"/>
                  </a:schemeClr>
                </a:solidFill>
              </a:rPr>
              <a:t>Local service coordinators at subsidized housing</a:t>
            </a:r>
          </a:p>
          <a:p>
            <a:pPr lvl="2"/>
            <a:r>
              <a:rPr lang="en-US" sz="1800" dirty="0">
                <a:solidFill>
                  <a:schemeClr val="tx1">
                    <a:alpha val="60000"/>
                  </a:schemeClr>
                </a:solidFill>
              </a:rPr>
              <a:t>Focus group with insurance agents</a:t>
            </a:r>
          </a:p>
          <a:p>
            <a:pPr lvl="1"/>
            <a:r>
              <a:rPr lang="en-US" sz="2200" dirty="0">
                <a:solidFill>
                  <a:schemeClr val="tx1">
                    <a:alpha val="60000"/>
                  </a:schemeClr>
                </a:solidFill>
              </a:rPr>
              <a:t>Kenosha County – Local consortium</a:t>
            </a:r>
          </a:p>
          <a:p>
            <a:pPr marL="914400" lvl="2" indent="0">
              <a:buNone/>
            </a:pPr>
            <a:endParaRPr lang="en-US" sz="1800" dirty="0">
              <a:solidFill>
                <a:schemeClr val="tx1">
                  <a:alpha val="60000"/>
                </a:schemeClr>
              </a:solidFill>
            </a:endParaRPr>
          </a:p>
          <a:p>
            <a:pPr marL="914400" lvl="2" indent="0">
              <a:buNone/>
            </a:pPr>
            <a:endParaRPr lang="en-US" dirty="0">
              <a:solidFill>
                <a:schemeClr val="tx1">
                  <a:alpha val="60000"/>
                </a:schemeClr>
              </a:solidFill>
            </a:endParaRPr>
          </a:p>
          <a:p>
            <a:pPr lvl="1"/>
            <a:r>
              <a:rPr lang="en-US" sz="2200" dirty="0">
                <a:solidFill>
                  <a:schemeClr val="tx1">
                    <a:alpha val="60000"/>
                  </a:schemeClr>
                </a:solidFill>
              </a:rPr>
              <a:t>Bi-monthly meetings open to all community partners</a:t>
            </a:r>
          </a:p>
          <a:p>
            <a:pPr lvl="1"/>
            <a:r>
              <a:rPr lang="en-US" sz="2200" dirty="0">
                <a:solidFill>
                  <a:schemeClr val="tx1">
                    <a:alpha val="60000"/>
                  </a:schemeClr>
                </a:solidFill>
              </a:rPr>
              <a:t>Gained valuable “in” to Medicaid staff</a:t>
            </a:r>
          </a:p>
          <a:p>
            <a:pPr lvl="1"/>
            <a:r>
              <a:rPr lang="en-US" sz="2200" dirty="0">
                <a:solidFill>
                  <a:schemeClr val="tx1">
                    <a:alpha val="60000"/>
                  </a:schemeClr>
                </a:solidFill>
              </a:rPr>
              <a:t>Medicaid felt it was efficient to meet with all partners at once</a:t>
            </a:r>
          </a:p>
          <a:p>
            <a:pPr lvl="2"/>
            <a:r>
              <a:rPr lang="en-US" dirty="0">
                <a:solidFill>
                  <a:schemeClr val="tx1">
                    <a:alpha val="60000"/>
                  </a:schemeClr>
                </a:solidFill>
              </a:rPr>
              <a:t>Collected  info on trends</a:t>
            </a:r>
          </a:p>
          <a:p>
            <a:pPr lvl="2"/>
            <a:r>
              <a:rPr lang="en-US" dirty="0">
                <a:solidFill>
                  <a:schemeClr val="tx1">
                    <a:alpha val="60000"/>
                  </a:schemeClr>
                </a:solidFill>
              </a:rPr>
              <a:t>Share processes &amp; Troubleshoot issues</a:t>
            </a:r>
          </a:p>
          <a:p>
            <a:pPr lvl="1"/>
            <a:endParaRPr lang="en-US" sz="1600" dirty="0">
              <a:solidFill>
                <a:schemeClr val="tx1">
                  <a:alpha val="60000"/>
                </a:schemeClr>
              </a:solidFill>
            </a:endParaRPr>
          </a:p>
        </p:txBody>
      </p:sp>
      <p:sp>
        <p:nvSpPr>
          <p:cNvPr id="16" name="TextBox 15">
            <a:extLst>
              <a:ext uri="{FF2B5EF4-FFF2-40B4-BE49-F238E27FC236}">
                <a16:creationId xmlns:a16="http://schemas.microsoft.com/office/drawing/2014/main" id="{96E803D8-0D85-442F-9FFA-2A03FF37D3BA}"/>
              </a:ext>
            </a:extLst>
          </p:cNvPr>
          <p:cNvSpPr txBox="1"/>
          <p:nvPr/>
        </p:nvSpPr>
        <p:spPr>
          <a:xfrm>
            <a:off x="976270" y="1642468"/>
            <a:ext cx="5595258" cy="523220"/>
          </a:xfrm>
          <a:prstGeom prst="rect">
            <a:avLst/>
          </a:prstGeom>
          <a:solidFill>
            <a:schemeClr val="accent1">
              <a:lumMod val="75000"/>
            </a:schemeClr>
          </a:solidFill>
        </p:spPr>
        <p:txBody>
          <a:bodyPr wrap="square" rtlCol="0">
            <a:spAutoFit/>
          </a:bodyPr>
          <a:lstStyle/>
          <a:p>
            <a:r>
              <a:rPr lang="en-US" sz="2800" dirty="0">
                <a:solidFill>
                  <a:schemeClr val="bg1"/>
                </a:solidFill>
              </a:rPr>
              <a:t>Wisconsin Partnership Success</a:t>
            </a:r>
          </a:p>
        </p:txBody>
      </p:sp>
      <p:sp>
        <p:nvSpPr>
          <p:cNvPr id="17" name="TextBox 16">
            <a:extLst>
              <a:ext uri="{FF2B5EF4-FFF2-40B4-BE49-F238E27FC236}">
                <a16:creationId xmlns:a16="http://schemas.microsoft.com/office/drawing/2014/main" id="{A826CCEC-514E-4A65-AAE6-1FFDAF60C83D}"/>
              </a:ext>
            </a:extLst>
          </p:cNvPr>
          <p:cNvSpPr txBox="1"/>
          <p:nvPr/>
        </p:nvSpPr>
        <p:spPr>
          <a:xfrm>
            <a:off x="975729" y="3697277"/>
            <a:ext cx="5595258" cy="523220"/>
          </a:xfrm>
          <a:prstGeom prst="rect">
            <a:avLst/>
          </a:prstGeom>
          <a:solidFill>
            <a:schemeClr val="accent1">
              <a:lumMod val="75000"/>
            </a:schemeClr>
          </a:solidFill>
        </p:spPr>
        <p:txBody>
          <a:bodyPr wrap="square" rtlCol="0">
            <a:spAutoFit/>
          </a:bodyPr>
          <a:lstStyle/>
          <a:p>
            <a:r>
              <a:rPr lang="en-US" sz="2800" dirty="0">
                <a:solidFill>
                  <a:schemeClr val="bg1"/>
                </a:solidFill>
              </a:rPr>
              <a:t>Illinois Medicaid Offices</a:t>
            </a:r>
          </a:p>
        </p:txBody>
      </p:sp>
    </p:spTree>
    <p:extLst>
      <p:ext uri="{BB962C8B-B14F-4D97-AF65-F5344CB8AC3E}">
        <p14:creationId xmlns:p14="http://schemas.microsoft.com/office/powerpoint/2010/main" val="3392538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874339" y="544065"/>
            <a:ext cx="2672474" cy="934389"/>
          </a:xfrm>
          <a:solidFill>
            <a:schemeClr val="accent1">
              <a:lumMod val="75000"/>
            </a:schemeClr>
          </a:solidFill>
        </p:spPr>
        <p:txBody>
          <a:bodyPr anchor="t">
            <a:normAutofit/>
          </a:bodyPr>
          <a:lstStyle/>
          <a:p>
            <a:r>
              <a:rPr lang="en-US" dirty="0"/>
              <a:t> </a:t>
            </a:r>
            <a:r>
              <a:rPr lang="en-US" dirty="0">
                <a:solidFill>
                  <a:schemeClr val="bg1"/>
                </a:solidFill>
              </a:rPr>
              <a:t>Poll #2</a:t>
            </a:r>
          </a:p>
        </p:txBody>
      </p:sp>
      <p:sp>
        <p:nvSpPr>
          <p:cNvPr id="36" name="Content Placeholder 2">
            <a:extLst>
              <a:ext uri="{FF2B5EF4-FFF2-40B4-BE49-F238E27FC236}">
                <a16:creationId xmlns:a16="http://schemas.microsoft.com/office/drawing/2014/main" id="{92DD1F53-32B4-4B4F-8BE8-A6E5E1B34D9F}"/>
              </a:ext>
            </a:extLst>
          </p:cNvPr>
          <p:cNvSpPr>
            <a:spLocks noGrp="1"/>
          </p:cNvSpPr>
          <p:nvPr>
            <p:ph idx="1"/>
          </p:nvPr>
        </p:nvSpPr>
        <p:spPr>
          <a:xfrm>
            <a:off x="1181134" y="1740304"/>
            <a:ext cx="8120281" cy="4337768"/>
          </a:xfrm>
        </p:spPr>
        <p:txBody>
          <a:bodyPr>
            <a:normAutofit/>
          </a:bodyPr>
          <a:lstStyle/>
          <a:p>
            <a:pPr marL="0" indent="0">
              <a:buNone/>
            </a:pPr>
            <a:r>
              <a:rPr lang="en-US" dirty="0">
                <a:solidFill>
                  <a:schemeClr val="tx1">
                    <a:alpha val="60000"/>
                  </a:schemeClr>
                </a:solidFill>
              </a:rPr>
              <a:t>Do you plan to provide virtual/group outreach to community partners in 2022?</a:t>
            </a:r>
          </a:p>
          <a:p>
            <a:pPr lvl="1">
              <a:lnSpc>
                <a:spcPct val="150000"/>
              </a:lnSpc>
              <a:buFont typeface="Wingdings" panose="05000000000000000000" pitchFamily="2" charset="2"/>
              <a:buChar char="q"/>
            </a:pPr>
            <a:r>
              <a:rPr lang="en-US" sz="2800" dirty="0">
                <a:solidFill>
                  <a:schemeClr val="tx1">
                    <a:alpha val="60000"/>
                  </a:schemeClr>
                </a:solidFill>
              </a:rPr>
              <a:t>  Yes</a:t>
            </a:r>
          </a:p>
          <a:p>
            <a:pPr lvl="1">
              <a:lnSpc>
                <a:spcPct val="150000"/>
              </a:lnSpc>
              <a:buFont typeface="Wingdings" panose="05000000000000000000" pitchFamily="2" charset="2"/>
              <a:buChar char="q"/>
            </a:pPr>
            <a:r>
              <a:rPr lang="en-US" sz="2800" dirty="0">
                <a:solidFill>
                  <a:schemeClr val="tx1">
                    <a:alpha val="60000"/>
                  </a:schemeClr>
                </a:solidFill>
              </a:rPr>
              <a:t>  Maybe; I need more support/resources</a:t>
            </a:r>
          </a:p>
          <a:p>
            <a:pPr lvl="1">
              <a:lnSpc>
                <a:spcPct val="150000"/>
              </a:lnSpc>
              <a:buFont typeface="Wingdings" panose="05000000000000000000" pitchFamily="2" charset="2"/>
              <a:buChar char="q"/>
            </a:pPr>
            <a:r>
              <a:rPr lang="en-US" sz="2800" dirty="0">
                <a:solidFill>
                  <a:schemeClr val="tx1">
                    <a:alpha val="60000"/>
                  </a:schemeClr>
                </a:solidFill>
              </a:rPr>
              <a:t>  Maybe; depends on COVID</a:t>
            </a:r>
          </a:p>
          <a:p>
            <a:pPr lvl="1">
              <a:lnSpc>
                <a:spcPct val="150000"/>
              </a:lnSpc>
              <a:buFont typeface="Wingdings" panose="05000000000000000000" pitchFamily="2" charset="2"/>
              <a:buChar char="q"/>
            </a:pPr>
            <a:r>
              <a:rPr lang="en-US" sz="2800" dirty="0">
                <a:solidFill>
                  <a:schemeClr val="tx1">
                    <a:alpha val="60000"/>
                  </a:schemeClr>
                </a:solidFill>
              </a:rPr>
              <a:t>  No</a:t>
            </a:r>
          </a:p>
          <a:p>
            <a:pPr lvl="1">
              <a:lnSpc>
                <a:spcPct val="150000"/>
              </a:lnSpc>
              <a:buFont typeface="Wingdings" panose="05000000000000000000" pitchFamily="2" charset="2"/>
              <a:buChar char="q"/>
            </a:pPr>
            <a:r>
              <a:rPr lang="en-US" sz="2800" dirty="0">
                <a:solidFill>
                  <a:schemeClr val="tx1">
                    <a:alpha val="60000"/>
                  </a:schemeClr>
                </a:solidFill>
              </a:rPr>
              <a:t>  Other (explain in chat)</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Tree>
    <p:extLst>
      <p:ext uri="{BB962C8B-B14F-4D97-AF65-F5344CB8AC3E}">
        <p14:creationId xmlns:p14="http://schemas.microsoft.com/office/powerpoint/2010/main" val="367504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Reporting group outreach events with partners</a:t>
            </a:r>
          </a:p>
        </p:txBody>
      </p:sp>
      <p:sp>
        <p:nvSpPr>
          <p:cNvPr id="36" name="Content Placeholder 2">
            <a:extLst>
              <a:ext uri="{FF2B5EF4-FFF2-40B4-BE49-F238E27FC236}">
                <a16:creationId xmlns:a16="http://schemas.microsoft.com/office/drawing/2014/main" id="{92DD1F53-32B4-4B4F-8BE8-A6E5E1B34D9F}"/>
              </a:ext>
            </a:extLst>
          </p:cNvPr>
          <p:cNvSpPr>
            <a:spLocks noGrp="1"/>
          </p:cNvSpPr>
          <p:nvPr>
            <p:ph sz="half" idx="1"/>
          </p:nvPr>
        </p:nvSpPr>
        <p:spPr/>
        <p:txBody>
          <a:bodyPr>
            <a:normAutofit/>
          </a:bodyPr>
          <a:lstStyle/>
          <a:p>
            <a:r>
              <a:rPr lang="en-US" dirty="0">
                <a:solidFill>
                  <a:schemeClr val="tx1">
                    <a:alpha val="60000"/>
                  </a:schemeClr>
                </a:solidFill>
              </a:rPr>
              <a:t>Types of group outreach and education </a:t>
            </a:r>
          </a:p>
          <a:p>
            <a:pPr lvl="1"/>
            <a:r>
              <a:rPr lang="en-US" sz="2000" dirty="0">
                <a:solidFill>
                  <a:schemeClr val="tx1">
                    <a:alpha val="60000"/>
                  </a:schemeClr>
                </a:solidFill>
              </a:rPr>
              <a:t>Booth/exhibits</a:t>
            </a:r>
          </a:p>
          <a:p>
            <a:pPr lvl="1"/>
            <a:r>
              <a:rPr lang="en-US" sz="2000" dirty="0">
                <a:solidFill>
                  <a:schemeClr val="tx1">
                    <a:alpha val="60000"/>
                  </a:schemeClr>
                </a:solidFill>
              </a:rPr>
              <a:t>Enrollment events</a:t>
            </a:r>
          </a:p>
          <a:p>
            <a:pPr lvl="1"/>
            <a:r>
              <a:rPr lang="en-US" sz="2000" dirty="0">
                <a:solidFill>
                  <a:schemeClr val="tx1">
                    <a:alpha val="60000"/>
                  </a:schemeClr>
                </a:solidFill>
              </a:rPr>
              <a:t>Interactive presentations</a:t>
            </a:r>
          </a:p>
        </p:txBody>
      </p:sp>
      <p:sp>
        <p:nvSpPr>
          <p:cNvPr id="6" name="Content Placeholder 5"/>
          <p:cNvSpPr>
            <a:spLocks noGrp="1"/>
          </p:cNvSpPr>
          <p:nvPr>
            <p:ph sz="half" idx="2"/>
          </p:nvPr>
        </p:nvSpPr>
        <p:spPr/>
        <p:txBody>
          <a:bodyPr>
            <a:normAutofit/>
          </a:bodyPr>
          <a:lstStyle/>
          <a:p>
            <a:r>
              <a:rPr lang="en-US" dirty="0">
                <a:solidFill>
                  <a:schemeClr val="tx1">
                    <a:alpha val="60000"/>
                  </a:schemeClr>
                </a:solidFill>
              </a:rPr>
              <a:t>Types of media outreach and education</a:t>
            </a:r>
          </a:p>
          <a:p>
            <a:pPr lvl="1"/>
            <a:r>
              <a:rPr lang="en-US" sz="2000" dirty="0">
                <a:solidFill>
                  <a:schemeClr val="tx1">
                    <a:alpha val="60000"/>
                  </a:schemeClr>
                </a:solidFill>
              </a:rPr>
              <a:t>Billboards</a:t>
            </a:r>
          </a:p>
          <a:p>
            <a:pPr lvl="1"/>
            <a:r>
              <a:rPr lang="en-US" sz="2000" dirty="0">
                <a:solidFill>
                  <a:schemeClr val="tx1">
                    <a:alpha val="60000"/>
                  </a:schemeClr>
                </a:solidFill>
              </a:rPr>
              <a:t>Emails</a:t>
            </a:r>
          </a:p>
          <a:p>
            <a:pPr lvl="1"/>
            <a:r>
              <a:rPr lang="en-US" sz="2000" dirty="0">
                <a:solidFill>
                  <a:schemeClr val="tx1">
                    <a:alpha val="60000"/>
                  </a:schemeClr>
                </a:solidFill>
              </a:rPr>
              <a:t>Magazines</a:t>
            </a:r>
          </a:p>
          <a:p>
            <a:pPr lvl="1"/>
            <a:r>
              <a:rPr lang="en-US" sz="2000" dirty="0">
                <a:solidFill>
                  <a:schemeClr val="tx1">
                    <a:alpha val="60000"/>
                  </a:schemeClr>
                </a:solidFill>
              </a:rPr>
              <a:t>Newsletters</a:t>
            </a:r>
          </a:p>
          <a:p>
            <a:pPr lvl="1"/>
            <a:r>
              <a:rPr lang="en-US" sz="2000" dirty="0">
                <a:solidFill>
                  <a:schemeClr val="tx1">
                    <a:alpha val="60000"/>
                  </a:schemeClr>
                </a:solidFill>
              </a:rPr>
              <a:t>Newspapers</a:t>
            </a:r>
          </a:p>
          <a:p>
            <a:pPr lvl="1"/>
            <a:r>
              <a:rPr lang="en-US" sz="2000" dirty="0">
                <a:solidFill>
                  <a:schemeClr val="tx1">
                    <a:alpha val="60000"/>
                  </a:schemeClr>
                </a:solidFill>
              </a:rPr>
              <a:t>Radio</a:t>
            </a:r>
          </a:p>
          <a:p>
            <a:pPr lvl="1"/>
            <a:r>
              <a:rPr lang="en-US" sz="2000" dirty="0">
                <a:solidFill>
                  <a:schemeClr val="tx1">
                    <a:alpha val="60000"/>
                  </a:schemeClr>
                </a:solidFill>
              </a:rPr>
              <a:t>Social media</a:t>
            </a:r>
          </a:p>
          <a:p>
            <a:pPr lvl="1"/>
            <a:r>
              <a:rPr lang="en-US" sz="2000" dirty="0">
                <a:solidFill>
                  <a:schemeClr val="tx1">
                    <a:alpha val="60000"/>
                  </a:schemeClr>
                </a:solidFill>
              </a:rPr>
              <a:t>Television</a:t>
            </a:r>
          </a:p>
          <a:p>
            <a:pPr lvl="1"/>
            <a:r>
              <a:rPr lang="en-US" sz="2000" dirty="0">
                <a:solidFill>
                  <a:schemeClr val="tx1">
                    <a:alpha val="60000"/>
                  </a:schemeClr>
                </a:solidFill>
              </a:rPr>
              <a:t>Website</a:t>
            </a:r>
          </a:p>
          <a:p>
            <a:pPr lvl="1"/>
            <a:r>
              <a:rPr lang="en-US" sz="2000" dirty="0">
                <a:solidFill>
                  <a:schemeClr val="tx1">
                    <a:alpha val="60000"/>
                  </a:schemeClr>
                </a:solidFill>
              </a:rPr>
              <a:t>Other</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pic>
        <p:nvPicPr>
          <p:cNvPr id="9" name="Picture 8"/>
          <p:cNvPicPr>
            <a:picLocks noChangeAspect="1"/>
          </p:cNvPicPr>
          <p:nvPr/>
        </p:nvPicPr>
        <p:blipFill>
          <a:blip r:embed="rId4"/>
          <a:stretch>
            <a:fillRect/>
          </a:stretch>
        </p:blipFill>
        <p:spPr>
          <a:xfrm>
            <a:off x="469550" y="4244505"/>
            <a:ext cx="5550250" cy="161859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20946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Reporting group outreach events with partners</a:t>
            </a:r>
          </a:p>
        </p:txBody>
      </p:sp>
      <p:sp>
        <p:nvSpPr>
          <p:cNvPr id="6" name="Content Placeholder 5"/>
          <p:cNvSpPr>
            <a:spLocks noGrp="1"/>
          </p:cNvSpPr>
          <p:nvPr>
            <p:ph idx="1"/>
          </p:nvPr>
        </p:nvSpPr>
        <p:spPr>
          <a:xfrm>
            <a:off x="838200" y="2197510"/>
            <a:ext cx="10515600" cy="4031072"/>
          </a:xfrm>
        </p:spPr>
        <p:txBody>
          <a:bodyPr>
            <a:normAutofit/>
          </a:bodyPr>
          <a:lstStyle/>
          <a:p>
            <a:r>
              <a:rPr lang="en-US" dirty="0">
                <a:solidFill>
                  <a:schemeClr val="tx1">
                    <a:alpha val="60000"/>
                  </a:schemeClr>
                </a:solidFill>
              </a:rPr>
              <a:t>Validation error: MIPPA qualifying topics</a:t>
            </a:r>
          </a:p>
          <a:p>
            <a:pPr lvl="1"/>
            <a:r>
              <a:rPr lang="en-US" sz="2000" dirty="0">
                <a:solidFill>
                  <a:schemeClr val="tx1">
                    <a:alpha val="60000"/>
                  </a:schemeClr>
                </a:solidFill>
              </a:rPr>
              <a:t>Will appear if no MIPPA-qualifying topics are selected</a:t>
            </a:r>
          </a:p>
          <a:p>
            <a:pPr>
              <a:spcBef>
                <a:spcPts val="1800"/>
              </a:spcBef>
            </a:pPr>
            <a:r>
              <a:rPr lang="en-US" dirty="0">
                <a:solidFill>
                  <a:schemeClr val="tx1">
                    <a:alpha val="60000"/>
                  </a:schemeClr>
                </a:solidFill>
              </a:rPr>
              <a:t>Resources</a:t>
            </a:r>
          </a:p>
          <a:p>
            <a:pPr lvl="1"/>
            <a:r>
              <a:rPr lang="en-US" sz="2000" dirty="0">
                <a:solidFill>
                  <a:schemeClr val="tx1">
                    <a:alpha val="60000"/>
                  </a:schemeClr>
                </a:solidFill>
                <a:hlinkClick r:id="rId3"/>
              </a:rPr>
              <a:t>SHIP Reporting Instructions</a:t>
            </a:r>
            <a:endParaRPr lang="en-US" sz="2000" dirty="0">
              <a:solidFill>
                <a:schemeClr val="tx1">
                  <a:alpha val="60000"/>
                </a:schemeClr>
              </a:solidFill>
            </a:endParaRPr>
          </a:p>
          <a:p>
            <a:pPr lvl="1"/>
            <a:r>
              <a:rPr lang="en-US" sz="2000" dirty="0">
                <a:solidFill>
                  <a:schemeClr val="tx1">
                    <a:alpha val="60000"/>
                  </a:schemeClr>
                </a:solidFill>
                <a:hlinkClick r:id="rId4"/>
              </a:rPr>
              <a:t>MIPPA Reporting Instructions</a:t>
            </a:r>
            <a:endParaRPr lang="en-US" sz="2000" dirty="0">
              <a:solidFill>
                <a:schemeClr val="tx1">
                  <a:alpha val="60000"/>
                </a:schemeClr>
              </a:solidFill>
            </a:endParaRPr>
          </a:p>
          <a:p>
            <a:pPr lvl="1"/>
            <a:r>
              <a:rPr lang="en-US" sz="2000" dirty="0">
                <a:solidFill>
                  <a:schemeClr val="tx1">
                    <a:alpha val="60000"/>
                  </a:schemeClr>
                </a:solidFill>
                <a:hlinkClick r:id="rId5"/>
              </a:rPr>
              <a:t>WellSky Data Entry and Case Tracking Guide</a:t>
            </a:r>
            <a:endParaRPr lang="en-US" sz="2000" dirty="0">
              <a:solidFill>
                <a:schemeClr val="tx1">
                  <a:alpha val="60000"/>
                </a:schemeClr>
              </a:solidFill>
            </a:endParaRPr>
          </a:p>
          <a:p>
            <a:pPr marL="457200" lvl="1" indent="0">
              <a:buNone/>
            </a:pPr>
            <a:endParaRPr lang="en-US" sz="2000" dirty="0">
              <a:solidFill>
                <a:schemeClr val="tx1">
                  <a:alpha val="60000"/>
                </a:schemeClr>
              </a:solidFill>
              <a:hlinkClick r:id="rId6"/>
            </a:endParaRPr>
          </a:p>
          <a:p>
            <a:pPr lvl="1"/>
            <a:r>
              <a:rPr lang="en-US" sz="2000" dirty="0">
                <a:solidFill>
                  <a:schemeClr val="tx1">
                    <a:alpha val="60000"/>
                  </a:schemeClr>
                </a:solidFill>
                <a:hlinkClick r:id="rId6"/>
              </a:rPr>
              <a:t>EBS SharePoint SHIP &amp; MIPPA page</a:t>
            </a:r>
            <a:endParaRPr lang="en-US" sz="2000" dirty="0">
              <a:solidFill>
                <a:schemeClr val="tx1">
                  <a:alpha val="60000"/>
                </a:schemeClr>
              </a:solidFill>
            </a:endParaRPr>
          </a:p>
          <a:p>
            <a:endParaRPr lang="en-US" sz="3600" dirty="0"/>
          </a:p>
          <a:p>
            <a:pPr marL="0" indent="0">
              <a:buNone/>
            </a:pPr>
            <a:endParaRPr lang="en-US" sz="3600" dirty="0"/>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3" name="Oval Callout 2"/>
          <p:cNvSpPr/>
          <p:nvPr/>
        </p:nvSpPr>
        <p:spPr>
          <a:xfrm>
            <a:off x="8352040" y="1914248"/>
            <a:ext cx="2643641" cy="2313547"/>
          </a:xfrm>
          <a:prstGeom prst="wedgeEllipseCallout">
            <a:avLst>
              <a:gd name="adj1" fmla="val -108936"/>
              <a:gd name="adj2" fmla="val 40659"/>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Save these hyperlinks: they’ll always lead to the current version of the document!</a:t>
            </a:r>
          </a:p>
        </p:txBody>
      </p:sp>
      <p:sp>
        <p:nvSpPr>
          <p:cNvPr id="4" name="Right Brace 3"/>
          <p:cNvSpPr/>
          <p:nvPr/>
        </p:nvSpPr>
        <p:spPr>
          <a:xfrm>
            <a:off x="6292312" y="3518116"/>
            <a:ext cx="340963" cy="10616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2553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Definitions of group outreach and education</a:t>
            </a:r>
          </a:p>
        </p:txBody>
      </p:sp>
      <p:sp>
        <p:nvSpPr>
          <p:cNvPr id="7" name="Text Placeholder 6"/>
          <p:cNvSpPr>
            <a:spLocks noGrp="1"/>
          </p:cNvSpPr>
          <p:nvPr>
            <p:ph type="body" idx="1"/>
          </p:nvPr>
        </p:nvSpPr>
        <p:spPr>
          <a:xfrm>
            <a:off x="649146" y="1410983"/>
            <a:ext cx="5157787" cy="505490"/>
          </a:xfrm>
        </p:spPr>
        <p:txBody>
          <a:bodyPr/>
          <a:lstStyle/>
          <a:p>
            <a:r>
              <a:rPr lang="en-US" dirty="0"/>
              <a:t>Definition of interactive presentations</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graphicFrame>
        <p:nvGraphicFramePr>
          <p:cNvPr id="11" name="Content Placeholder 5">
            <a:extLst>
              <a:ext uri="{FF2B5EF4-FFF2-40B4-BE49-F238E27FC236}">
                <a16:creationId xmlns:a16="http://schemas.microsoft.com/office/drawing/2014/main" id="{D9FA43D5-5EB7-45BE-BFAA-16543ED0911A}"/>
              </a:ext>
            </a:extLst>
          </p:cNvPr>
          <p:cNvGraphicFramePr>
            <a:graphicFrameLocks/>
          </p:cNvGraphicFramePr>
          <p:nvPr>
            <p:extLst>
              <p:ext uri="{D42A27DB-BD31-4B8C-83A1-F6EECF244321}">
                <p14:modId xmlns:p14="http://schemas.microsoft.com/office/powerpoint/2010/main" val="3318363698"/>
              </p:ext>
            </p:extLst>
          </p:nvPr>
        </p:nvGraphicFramePr>
        <p:xfrm>
          <a:off x="458427" y="2022938"/>
          <a:ext cx="5400368" cy="33093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79717" y="5213390"/>
            <a:ext cx="5296643" cy="261610"/>
          </a:xfrm>
          <a:prstGeom prst="rect">
            <a:avLst/>
          </a:prstGeom>
          <a:noFill/>
        </p:spPr>
        <p:txBody>
          <a:bodyPr wrap="none" rtlCol="0">
            <a:spAutoFit/>
          </a:bodyPr>
          <a:lstStyle/>
          <a:p>
            <a:r>
              <a:rPr lang="en-US" sz="1100" dirty="0"/>
              <a:t>- SHIP TA Center’s “STARS Training: Entering Group Outreach and Media Outreach forms”</a:t>
            </a:r>
          </a:p>
        </p:txBody>
      </p:sp>
      <p:sp>
        <p:nvSpPr>
          <p:cNvPr id="6" name="TextBox 5"/>
          <p:cNvSpPr txBox="1"/>
          <p:nvPr/>
        </p:nvSpPr>
        <p:spPr>
          <a:xfrm>
            <a:off x="6441072" y="3489841"/>
            <a:ext cx="4682612" cy="1723549"/>
          </a:xfrm>
          <a:prstGeom prst="rect">
            <a:avLst/>
          </a:prstGeom>
          <a:noFill/>
        </p:spPr>
        <p:txBody>
          <a:bodyPr wrap="square" rtlCol="0">
            <a:spAutoFit/>
          </a:bodyPr>
          <a:lstStyle/>
          <a:p>
            <a:r>
              <a:rPr lang="en-US" sz="2000" dirty="0">
                <a:solidFill>
                  <a:schemeClr val="tx1">
                    <a:alpha val="60000"/>
                  </a:schemeClr>
                </a:solidFill>
              </a:rPr>
              <a:t>Update: Recordings count as interactive presentations</a:t>
            </a:r>
          </a:p>
          <a:p>
            <a:pPr marL="742950" lvl="1" indent="-285750">
              <a:buFont typeface="Arial" panose="020B0604020202020204" pitchFamily="34" charset="0"/>
              <a:buChar char="•"/>
            </a:pPr>
            <a:r>
              <a:rPr lang="en-US" sz="1600" dirty="0">
                <a:solidFill>
                  <a:schemeClr val="tx1">
                    <a:alpha val="60000"/>
                  </a:schemeClr>
                </a:solidFill>
              </a:rPr>
              <a:t>Effective 01/01/22</a:t>
            </a:r>
          </a:p>
          <a:p>
            <a:pPr marL="742950" lvl="1" indent="-285750">
              <a:buFont typeface="Arial" panose="020B0604020202020204" pitchFamily="34" charset="0"/>
              <a:buChar char="•"/>
            </a:pPr>
            <a:r>
              <a:rPr lang="en-US" sz="1600" dirty="0">
                <a:solidFill>
                  <a:schemeClr val="tx1">
                    <a:alpha val="60000"/>
                  </a:schemeClr>
                </a:solidFill>
              </a:rPr>
              <a:t>Must inform viewer how to contact SHIP for help in the recording</a:t>
            </a:r>
          </a:p>
          <a:p>
            <a:endParaRPr lang="en-US" dirty="0"/>
          </a:p>
        </p:txBody>
      </p:sp>
      <p:grpSp>
        <p:nvGrpSpPr>
          <p:cNvPr id="19" name="Group 18"/>
          <p:cNvGrpSpPr/>
          <p:nvPr/>
        </p:nvGrpSpPr>
        <p:grpSpPr>
          <a:xfrm>
            <a:off x="6356554" y="2022938"/>
            <a:ext cx="5378245" cy="1361818"/>
            <a:chOff x="0" y="3047334"/>
            <a:chExt cx="5378245" cy="1731360"/>
          </a:xfrm>
        </p:grpSpPr>
        <p:sp>
          <p:nvSpPr>
            <p:cNvPr id="20" name="Rounded Rectangle 19"/>
            <p:cNvSpPr/>
            <p:nvPr/>
          </p:nvSpPr>
          <p:spPr>
            <a:xfrm>
              <a:off x="0" y="3047334"/>
              <a:ext cx="5378245" cy="173136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1" name="Rounded Rectangle 4"/>
            <p:cNvSpPr txBox="1"/>
            <p:nvPr/>
          </p:nvSpPr>
          <p:spPr>
            <a:xfrm>
              <a:off x="84518" y="3131852"/>
              <a:ext cx="5209209" cy="1562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a:t>Interactive means that there is an </a:t>
              </a:r>
              <a:r>
                <a:rPr lang="en-US" sz="2200" b="1" kern="1200" dirty="0"/>
                <a:t>opportunity for attendees to ask questions </a:t>
              </a:r>
              <a:r>
                <a:rPr lang="en-US" sz="2200" kern="1200" dirty="0"/>
                <a:t>of the presenter at the event. </a:t>
              </a:r>
            </a:p>
          </p:txBody>
        </p:sp>
      </p:grpSp>
    </p:spTree>
    <p:extLst>
      <p:ext uri="{BB962C8B-B14F-4D97-AF65-F5344CB8AC3E}">
        <p14:creationId xmlns:p14="http://schemas.microsoft.com/office/powerpoint/2010/main" val="3184659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Definitions of group outreach and education</a:t>
            </a:r>
          </a:p>
        </p:txBody>
      </p:sp>
      <p:sp>
        <p:nvSpPr>
          <p:cNvPr id="7" name="Text Placeholder 6"/>
          <p:cNvSpPr>
            <a:spLocks noGrp="1"/>
          </p:cNvSpPr>
          <p:nvPr>
            <p:ph type="body" idx="1"/>
          </p:nvPr>
        </p:nvSpPr>
        <p:spPr>
          <a:xfrm>
            <a:off x="649146" y="1410983"/>
            <a:ext cx="5157787" cy="505490"/>
          </a:xfrm>
        </p:spPr>
        <p:txBody>
          <a:bodyPr/>
          <a:lstStyle/>
          <a:p>
            <a:r>
              <a:rPr lang="en-US" dirty="0"/>
              <a:t>Definition of enrollment events</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graphicFrame>
        <p:nvGraphicFramePr>
          <p:cNvPr id="11" name="Content Placeholder 5">
            <a:extLst>
              <a:ext uri="{FF2B5EF4-FFF2-40B4-BE49-F238E27FC236}">
                <a16:creationId xmlns:a16="http://schemas.microsoft.com/office/drawing/2014/main" id="{D9FA43D5-5EB7-45BE-BFAA-16543ED0911A}"/>
              </a:ext>
            </a:extLst>
          </p:cNvPr>
          <p:cNvGraphicFramePr>
            <a:graphicFrameLocks/>
          </p:cNvGraphicFramePr>
          <p:nvPr>
            <p:extLst>
              <p:ext uri="{D42A27DB-BD31-4B8C-83A1-F6EECF244321}">
                <p14:modId xmlns:p14="http://schemas.microsoft.com/office/powerpoint/2010/main" val="1937510112"/>
              </p:ext>
            </p:extLst>
          </p:nvPr>
        </p:nvGraphicFramePr>
        <p:xfrm>
          <a:off x="458427" y="2022938"/>
          <a:ext cx="5400368" cy="33093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25772" y="6052420"/>
            <a:ext cx="5296643" cy="261610"/>
          </a:xfrm>
          <a:prstGeom prst="rect">
            <a:avLst/>
          </a:prstGeom>
          <a:noFill/>
        </p:spPr>
        <p:txBody>
          <a:bodyPr wrap="none" rtlCol="0">
            <a:spAutoFit/>
          </a:bodyPr>
          <a:lstStyle/>
          <a:p>
            <a:r>
              <a:rPr lang="en-US" sz="1100" dirty="0"/>
              <a:t>- SHIP TA Center’s “STARS Training: Entering Group Outreach and Media Outreach forms”</a:t>
            </a:r>
          </a:p>
        </p:txBody>
      </p:sp>
      <p:sp>
        <p:nvSpPr>
          <p:cNvPr id="6" name="TextBox 5"/>
          <p:cNvSpPr txBox="1"/>
          <p:nvPr/>
        </p:nvSpPr>
        <p:spPr>
          <a:xfrm>
            <a:off x="6600543" y="2022938"/>
            <a:ext cx="4682612" cy="1323439"/>
          </a:xfrm>
          <a:prstGeom prst="rect">
            <a:avLst/>
          </a:prstGeom>
          <a:noFill/>
        </p:spPr>
        <p:txBody>
          <a:bodyPr wrap="square" rtlCol="0">
            <a:spAutoFit/>
          </a:bodyPr>
          <a:lstStyle/>
          <a:p>
            <a:r>
              <a:rPr lang="en-US" sz="2000" dirty="0">
                <a:solidFill>
                  <a:schemeClr val="tx1">
                    <a:alpha val="60000"/>
                  </a:schemeClr>
                </a:solidFill>
              </a:rPr>
              <a:t>Because of COVID-19, most events are now virtual. In a virtual event, team members may be “on hand” via Zoom, WebEx, or other type of technology. </a:t>
            </a:r>
          </a:p>
        </p:txBody>
      </p:sp>
      <p:grpSp>
        <p:nvGrpSpPr>
          <p:cNvPr id="19" name="Group 18"/>
          <p:cNvGrpSpPr/>
          <p:nvPr/>
        </p:nvGrpSpPr>
        <p:grpSpPr>
          <a:xfrm>
            <a:off x="428688" y="4270434"/>
            <a:ext cx="5378245" cy="1699045"/>
            <a:chOff x="0" y="3047334"/>
            <a:chExt cx="5378245" cy="1731360"/>
          </a:xfrm>
        </p:grpSpPr>
        <p:sp>
          <p:nvSpPr>
            <p:cNvPr id="20" name="Rounded Rectangle 19"/>
            <p:cNvSpPr/>
            <p:nvPr/>
          </p:nvSpPr>
          <p:spPr>
            <a:xfrm>
              <a:off x="0" y="3047334"/>
              <a:ext cx="5378245" cy="173136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21" name="Rounded Rectangle 4"/>
            <p:cNvSpPr txBox="1"/>
            <p:nvPr/>
          </p:nvSpPr>
          <p:spPr>
            <a:xfrm>
              <a:off x="84518" y="3131852"/>
              <a:ext cx="5209209" cy="1562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r>
                <a:rPr lang="en-US" sz="2400" dirty="0"/>
                <a:t>An enrollment event may be either solely sponsored by a SHIP or sponsored in partnership with another organization.</a:t>
              </a:r>
            </a:p>
          </p:txBody>
        </p:sp>
      </p:grpSp>
    </p:spTree>
    <p:extLst>
      <p:ext uri="{BB962C8B-B14F-4D97-AF65-F5344CB8AC3E}">
        <p14:creationId xmlns:p14="http://schemas.microsoft.com/office/powerpoint/2010/main" val="409310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Definitions of group outreach and education</a:t>
            </a:r>
          </a:p>
        </p:txBody>
      </p:sp>
      <p:sp>
        <p:nvSpPr>
          <p:cNvPr id="7" name="Text Placeholder 6"/>
          <p:cNvSpPr>
            <a:spLocks noGrp="1"/>
          </p:cNvSpPr>
          <p:nvPr>
            <p:ph type="body" idx="1"/>
          </p:nvPr>
        </p:nvSpPr>
        <p:spPr>
          <a:xfrm>
            <a:off x="649146" y="1410983"/>
            <a:ext cx="5157787" cy="505490"/>
          </a:xfrm>
        </p:spPr>
        <p:txBody>
          <a:bodyPr/>
          <a:lstStyle/>
          <a:p>
            <a:r>
              <a:rPr lang="en-US" dirty="0"/>
              <a:t>Definition of a booth / exhibit</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graphicFrame>
        <p:nvGraphicFramePr>
          <p:cNvPr id="11" name="Content Placeholder 5">
            <a:extLst>
              <a:ext uri="{FF2B5EF4-FFF2-40B4-BE49-F238E27FC236}">
                <a16:creationId xmlns:a16="http://schemas.microsoft.com/office/drawing/2014/main" id="{D9FA43D5-5EB7-45BE-BFAA-16543ED0911A}"/>
              </a:ext>
            </a:extLst>
          </p:cNvPr>
          <p:cNvGraphicFramePr>
            <a:graphicFrameLocks/>
          </p:cNvGraphicFramePr>
          <p:nvPr>
            <p:extLst>
              <p:ext uri="{D42A27DB-BD31-4B8C-83A1-F6EECF244321}">
                <p14:modId xmlns:p14="http://schemas.microsoft.com/office/powerpoint/2010/main" val="2053382116"/>
              </p:ext>
            </p:extLst>
          </p:nvPr>
        </p:nvGraphicFramePr>
        <p:xfrm>
          <a:off x="458427" y="2022938"/>
          <a:ext cx="5400368" cy="33093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79717" y="5213390"/>
            <a:ext cx="5296643" cy="261610"/>
          </a:xfrm>
          <a:prstGeom prst="rect">
            <a:avLst/>
          </a:prstGeom>
          <a:noFill/>
        </p:spPr>
        <p:txBody>
          <a:bodyPr wrap="none" rtlCol="0">
            <a:spAutoFit/>
          </a:bodyPr>
          <a:lstStyle/>
          <a:p>
            <a:r>
              <a:rPr lang="en-US" sz="1100" dirty="0"/>
              <a:t>- SHIP TA Center’s “STARS Training: Entering Group Outreach and Media Outreach forms”</a:t>
            </a:r>
          </a:p>
        </p:txBody>
      </p:sp>
      <p:sp>
        <p:nvSpPr>
          <p:cNvPr id="6" name="TextBox 5"/>
          <p:cNvSpPr txBox="1"/>
          <p:nvPr/>
        </p:nvSpPr>
        <p:spPr>
          <a:xfrm>
            <a:off x="6764857" y="2022938"/>
            <a:ext cx="4682612" cy="707886"/>
          </a:xfrm>
          <a:prstGeom prst="rect">
            <a:avLst/>
          </a:prstGeom>
          <a:noFill/>
        </p:spPr>
        <p:txBody>
          <a:bodyPr wrap="square" rtlCol="0">
            <a:spAutoFit/>
          </a:bodyPr>
          <a:lstStyle/>
          <a:p>
            <a:pPr lvl="0"/>
            <a:r>
              <a:rPr lang="en-US" sz="2000" dirty="0">
                <a:solidFill>
                  <a:schemeClr val="tx1">
                    <a:alpha val="60000"/>
                  </a:schemeClr>
                </a:solidFill>
              </a:rPr>
              <a:t>Some events may be virtual, using technologies to bring people together.</a:t>
            </a:r>
          </a:p>
        </p:txBody>
      </p:sp>
    </p:spTree>
    <p:extLst>
      <p:ext uri="{BB962C8B-B14F-4D97-AF65-F5344CB8AC3E}">
        <p14:creationId xmlns:p14="http://schemas.microsoft.com/office/powerpoint/2010/main" val="2199210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Example: reporting a group outreach event</a:t>
            </a:r>
          </a:p>
        </p:txBody>
      </p:sp>
      <p:sp>
        <p:nvSpPr>
          <p:cNvPr id="36" name="Content Placeholder 2">
            <a:extLst>
              <a:ext uri="{FF2B5EF4-FFF2-40B4-BE49-F238E27FC236}">
                <a16:creationId xmlns:a16="http://schemas.microsoft.com/office/drawing/2014/main" id="{92DD1F53-32B4-4B4F-8BE8-A6E5E1B34D9F}"/>
              </a:ext>
            </a:extLst>
          </p:cNvPr>
          <p:cNvSpPr>
            <a:spLocks noGrp="1"/>
          </p:cNvSpPr>
          <p:nvPr>
            <p:ph sz="half" idx="1"/>
          </p:nvPr>
        </p:nvSpPr>
        <p:spPr>
          <a:xfrm>
            <a:off x="838200" y="1998407"/>
            <a:ext cx="4205748" cy="4178556"/>
          </a:xfrm>
        </p:spPr>
        <p:txBody>
          <a:bodyPr>
            <a:normAutofit lnSpcReduction="10000"/>
          </a:bodyPr>
          <a:lstStyle/>
          <a:p>
            <a:pPr>
              <a:buFont typeface="Wingdings" panose="05000000000000000000" pitchFamily="2" charset="2"/>
              <a:buChar char="Ø"/>
            </a:pPr>
            <a:r>
              <a:rPr lang="en-US" sz="2000" dirty="0"/>
              <a:t>MIPPA event: </a:t>
            </a:r>
            <a:r>
              <a:rPr lang="en-US" sz="2000" dirty="0">
                <a:solidFill>
                  <a:srgbClr val="FF0000">
                    <a:alpha val="60000"/>
                  </a:srgbClr>
                </a:solidFill>
              </a:rPr>
              <a:t>yes </a:t>
            </a:r>
            <a:r>
              <a:rPr lang="en-US" sz="2000" dirty="0">
                <a:solidFill>
                  <a:schemeClr val="bg2">
                    <a:lumMod val="50000"/>
                  </a:schemeClr>
                </a:solidFill>
              </a:rPr>
              <a:t>/ no</a:t>
            </a:r>
          </a:p>
          <a:p>
            <a:pPr>
              <a:buFont typeface="Wingdings" panose="05000000000000000000" pitchFamily="2" charset="2"/>
              <a:buChar char="Ø"/>
            </a:pPr>
            <a:r>
              <a:rPr lang="en-US" sz="2000" dirty="0"/>
              <a:t>Send to SMP: </a:t>
            </a:r>
            <a:r>
              <a:rPr lang="en-US" sz="2000" i="1" dirty="0">
                <a:solidFill>
                  <a:schemeClr val="bg2">
                    <a:lumMod val="50000"/>
                  </a:schemeClr>
                </a:solidFill>
              </a:rPr>
              <a:t>always “</a:t>
            </a:r>
            <a:r>
              <a:rPr lang="en-US" sz="2000" dirty="0">
                <a:solidFill>
                  <a:schemeClr val="bg2">
                    <a:lumMod val="50000"/>
                  </a:schemeClr>
                </a:solidFill>
              </a:rPr>
              <a:t>no</a:t>
            </a:r>
            <a:r>
              <a:rPr lang="en-US" sz="2000" i="1" dirty="0">
                <a:solidFill>
                  <a:schemeClr val="bg2">
                    <a:lumMod val="50000"/>
                  </a:schemeClr>
                </a:solidFill>
              </a:rPr>
              <a:t>” </a:t>
            </a:r>
            <a:r>
              <a:rPr lang="en-US" sz="2000" dirty="0">
                <a:solidFill>
                  <a:schemeClr val="bg2">
                    <a:lumMod val="50000"/>
                  </a:schemeClr>
                </a:solidFill>
              </a:rPr>
              <a:t> </a:t>
            </a:r>
          </a:p>
          <a:p>
            <a:pPr marL="0" indent="0">
              <a:buNone/>
            </a:pPr>
            <a:br>
              <a:rPr lang="en-US" sz="2000" u="sng" dirty="0"/>
            </a:br>
            <a:r>
              <a:rPr lang="en-US" sz="2000" u="sng" dirty="0"/>
              <a:t>Event Details</a:t>
            </a:r>
          </a:p>
          <a:p>
            <a:pPr>
              <a:buFont typeface="Wingdings" panose="05000000000000000000" pitchFamily="2" charset="2"/>
              <a:buChar char="Ø"/>
            </a:pPr>
            <a:r>
              <a:rPr lang="en-US" sz="2000" dirty="0"/>
              <a:t>Title of Interaction:</a:t>
            </a:r>
          </a:p>
          <a:p>
            <a:pPr>
              <a:buFont typeface="Wingdings" panose="05000000000000000000" pitchFamily="2" charset="2"/>
              <a:buChar char="Ø"/>
            </a:pPr>
            <a:r>
              <a:rPr lang="en-US" sz="2000" dirty="0"/>
              <a:t>Number of Attendees:</a:t>
            </a:r>
          </a:p>
          <a:p>
            <a:pPr>
              <a:buFont typeface="Wingdings" panose="05000000000000000000" pitchFamily="2" charset="2"/>
              <a:buChar char="Ø"/>
            </a:pPr>
            <a:r>
              <a:rPr lang="en-US" sz="2000" dirty="0"/>
              <a:t>Start Date of Activity:</a:t>
            </a:r>
          </a:p>
          <a:p>
            <a:pPr>
              <a:buFont typeface="Wingdings" panose="05000000000000000000" pitchFamily="2" charset="2"/>
              <a:buChar char="Ø"/>
            </a:pPr>
            <a:r>
              <a:rPr lang="en-US" sz="2000" dirty="0"/>
              <a:t>Total Time Spent on Event:</a:t>
            </a:r>
          </a:p>
          <a:p>
            <a:pPr>
              <a:buFont typeface="Wingdings" panose="05000000000000000000" pitchFamily="2" charset="2"/>
              <a:buChar char="Ø"/>
            </a:pPr>
            <a:r>
              <a:rPr lang="en-US" sz="2000" dirty="0"/>
              <a:t>Type of Event:</a:t>
            </a:r>
          </a:p>
          <a:p>
            <a:pPr marL="914400" lvl="1" indent="-457200">
              <a:buFont typeface="+mj-lt"/>
              <a:buAutoNum type="alphaLcParenR"/>
            </a:pPr>
            <a:r>
              <a:rPr lang="en-US" sz="1600" i="1" dirty="0">
                <a:solidFill>
                  <a:schemeClr val="bg2">
                    <a:lumMod val="50000"/>
                  </a:schemeClr>
                </a:solidFill>
              </a:rPr>
              <a:t>Booth/Exhibit</a:t>
            </a:r>
          </a:p>
          <a:p>
            <a:pPr marL="914400" lvl="1" indent="-457200">
              <a:buFont typeface="+mj-lt"/>
              <a:buAutoNum type="alphaLcParenR"/>
            </a:pPr>
            <a:r>
              <a:rPr lang="en-US" sz="1600" i="1" dirty="0">
                <a:solidFill>
                  <a:schemeClr val="bg2">
                    <a:lumMod val="50000"/>
                  </a:schemeClr>
                </a:solidFill>
              </a:rPr>
              <a:t>Enrollment Event</a:t>
            </a:r>
          </a:p>
          <a:p>
            <a:pPr marL="914400" lvl="1" indent="-457200">
              <a:buFont typeface="+mj-lt"/>
              <a:buAutoNum type="alphaLcParenR"/>
            </a:pPr>
            <a:r>
              <a:rPr lang="en-US" sz="1600" i="1" dirty="0">
                <a:solidFill>
                  <a:schemeClr val="bg2">
                    <a:lumMod val="50000"/>
                  </a:schemeClr>
                </a:solidFill>
              </a:rPr>
              <a:t>Interactive Presentation</a:t>
            </a:r>
          </a:p>
        </p:txBody>
      </p:sp>
      <p:sp>
        <p:nvSpPr>
          <p:cNvPr id="3" name="Content Placeholder 2"/>
          <p:cNvSpPr>
            <a:spLocks noGrp="1"/>
          </p:cNvSpPr>
          <p:nvPr>
            <p:ph sz="half" idx="2"/>
          </p:nvPr>
        </p:nvSpPr>
        <p:spPr>
          <a:xfrm>
            <a:off x="5148505" y="1368425"/>
            <a:ext cx="5181600" cy="5076620"/>
          </a:xfrm>
        </p:spPr>
        <p:txBody>
          <a:bodyPr>
            <a:normAutofit lnSpcReduction="10000"/>
          </a:bodyPr>
          <a:lstStyle/>
          <a:p>
            <a:pPr marL="0" indent="0">
              <a:buNone/>
            </a:pPr>
            <a:r>
              <a:rPr lang="en-US" sz="2000" u="sng" dirty="0"/>
              <a:t>Event Location</a:t>
            </a:r>
          </a:p>
          <a:p>
            <a:pPr>
              <a:buFont typeface="Wingdings" panose="05000000000000000000" pitchFamily="2" charset="2"/>
              <a:buChar char="Ø"/>
            </a:pPr>
            <a:r>
              <a:rPr lang="en-US" sz="2000" dirty="0"/>
              <a:t>State of Event:</a:t>
            </a:r>
          </a:p>
          <a:p>
            <a:pPr>
              <a:buFont typeface="Wingdings" panose="05000000000000000000" pitchFamily="2" charset="2"/>
              <a:buChar char="Ø"/>
            </a:pPr>
            <a:r>
              <a:rPr lang="en-US" sz="2000" dirty="0"/>
              <a:t>County of Event:</a:t>
            </a:r>
          </a:p>
          <a:p>
            <a:pPr marL="0" indent="0">
              <a:lnSpc>
                <a:spcPct val="100000"/>
              </a:lnSpc>
              <a:spcBef>
                <a:spcPts val="2400"/>
              </a:spcBef>
              <a:buNone/>
            </a:pPr>
            <a:r>
              <a:rPr lang="en-US" sz="2000" u="sng" dirty="0"/>
              <a:t>Audience(s) and Topic(s):</a:t>
            </a:r>
          </a:p>
          <a:p>
            <a:pPr>
              <a:lnSpc>
                <a:spcPct val="100000"/>
              </a:lnSpc>
              <a:buFont typeface="Wingdings" panose="05000000000000000000" pitchFamily="2" charset="2"/>
              <a:buChar char="Ø"/>
            </a:pPr>
            <a:r>
              <a:rPr lang="en-US" sz="2000" dirty="0"/>
              <a:t>Intended Audience:</a:t>
            </a:r>
          </a:p>
          <a:p>
            <a:pPr marL="800100" lvl="1" indent="-342900">
              <a:lnSpc>
                <a:spcPct val="100000"/>
              </a:lnSpc>
              <a:buFont typeface="+mj-lt"/>
              <a:buAutoNum type="alphaLcParenR"/>
            </a:pPr>
            <a:r>
              <a:rPr lang="en-US" sz="1600" i="1" dirty="0">
                <a:solidFill>
                  <a:schemeClr val="bg2">
                    <a:lumMod val="50000"/>
                  </a:schemeClr>
                </a:solidFill>
              </a:rPr>
              <a:t>Partner Organizations</a:t>
            </a:r>
          </a:p>
          <a:p>
            <a:pPr>
              <a:lnSpc>
                <a:spcPct val="100000"/>
              </a:lnSpc>
              <a:buFont typeface="Wingdings" panose="05000000000000000000" pitchFamily="2" charset="2"/>
              <a:buChar char="Ø"/>
            </a:pPr>
            <a:r>
              <a:rPr lang="en-US" sz="2000" dirty="0"/>
              <a:t>Target Beneficiary Group:</a:t>
            </a:r>
          </a:p>
          <a:p>
            <a:pPr marL="800100" lvl="1" indent="-342900">
              <a:lnSpc>
                <a:spcPct val="100000"/>
              </a:lnSpc>
              <a:buFont typeface="+mj-lt"/>
              <a:buAutoNum type="alphaLcParenR"/>
            </a:pPr>
            <a:r>
              <a:rPr lang="en-US" sz="1600" i="1" dirty="0">
                <a:solidFill>
                  <a:srgbClr val="FF0000">
                    <a:alpha val="60000"/>
                  </a:srgbClr>
                </a:solidFill>
              </a:rPr>
              <a:t>Low Income</a:t>
            </a:r>
          </a:p>
          <a:p>
            <a:pPr marL="800100" lvl="1" indent="-342900">
              <a:lnSpc>
                <a:spcPct val="100000"/>
              </a:lnSpc>
              <a:buFont typeface="+mj-lt"/>
              <a:buAutoNum type="alphaLcParenR"/>
            </a:pPr>
            <a:r>
              <a:rPr lang="en-US" sz="1600" i="1" dirty="0">
                <a:solidFill>
                  <a:srgbClr val="FF0000">
                    <a:alpha val="60000"/>
                  </a:srgbClr>
                </a:solidFill>
              </a:rPr>
              <a:t>Rural</a:t>
            </a:r>
          </a:p>
          <a:p>
            <a:pPr>
              <a:lnSpc>
                <a:spcPct val="100000"/>
              </a:lnSpc>
              <a:buFont typeface="Wingdings" panose="05000000000000000000" pitchFamily="2" charset="2"/>
              <a:buChar char="Ø"/>
            </a:pPr>
            <a:r>
              <a:rPr lang="en-US" sz="2000" dirty="0"/>
              <a:t>Topics Discussion:</a:t>
            </a:r>
          </a:p>
          <a:p>
            <a:pPr marL="800100" lvl="1" indent="-342900">
              <a:lnSpc>
                <a:spcPct val="100000"/>
              </a:lnSpc>
              <a:buFont typeface="+mj-lt"/>
              <a:buAutoNum type="alphaLcParenR"/>
            </a:pPr>
            <a:r>
              <a:rPr lang="en-US" sz="1600" i="1" dirty="0">
                <a:solidFill>
                  <a:srgbClr val="FF0000">
                    <a:alpha val="60000"/>
                  </a:srgbClr>
                </a:solidFill>
              </a:rPr>
              <a:t>Extra Help / LIS</a:t>
            </a:r>
          </a:p>
          <a:p>
            <a:pPr marL="800100" lvl="1" indent="-342900">
              <a:lnSpc>
                <a:spcPct val="100000"/>
              </a:lnSpc>
              <a:buFont typeface="+mj-lt"/>
              <a:buAutoNum type="alphaLcParenR"/>
            </a:pPr>
            <a:r>
              <a:rPr lang="en-US" sz="1600" i="1" dirty="0">
                <a:solidFill>
                  <a:srgbClr val="FF0000">
                    <a:alpha val="60000"/>
                  </a:srgbClr>
                </a:solidFill>
              </a:rPr>
              <a:t>Medicaid</a:t>
            </a:r>
          </a:p>
          <a:p>
            <a:pPr marL="800100" lvl="1" indent="-342900">
              <a:lnSpc>
                <a:spcPct val="100000"/>
              </a:lnSpc>
              <a:buFont typeface="+mj-lt"/>
              <a:buAutoNum type="alphaLcParenR"/>
            </a:pPr>
            <a:r>
              <a:rPr lang="en-US" sz="1600" i="1" dirty="0">
                <a:solidFill>
                  <a:srgbClr val="FF0000">
                    <a:alpha val="60000"/>
                  </a:srgbClr>
                </a:solidFill>
              </a:rPr>
              <a:t>Medicare Savings Program</a:t>
            </a:r>
          </a:p>
          <a:p>
            <a:pPr marL="800100" lvl="1" indent="-342900">
              <a:lnSpc>
                <a:spcPct val="100000"/>
              </a:lnSpc>
              <a:buFont typeface="+mj-lt"/>
              <a:buAutoNum type="alphaLcParenR"/>
            </a:pPr>
            <a:r>
              <a:rPr lang="en-US" sz="1600" i="1" dirty="0">
                <a:solidFill>
                  <a:srgbClr val="FF0000">
                    <a:alpha val="60000"/>
                  </a:srgbClr>
                </a:solidFill>
              </a:rPr>
              <a:t>Preventive Services</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4" name="Rounded Rectangle 3"/>
          <p:cNvSpPr/>
          <p:nvPr/>
        </p:nvSpPr>
        <p:spPr>
          <a:xfrm>
            <a:off x="838200" y="1368425"/>
            <a:ext cx="3661399" cy="351964"/>
          </a:xfrm>
          <a:prstGeom prst="round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900" dirty="0">
                <a:solidFill>
                  <a:srgbClr val="FF0000">
                    <a:alpha val="60000"/>
                  </a:srgbClr>
                </a:solidFill>
              </a:rPr>
              <a:t>MIPPA-qualifying topics are in red.</a:t>
            </a:r>
          </a:p>
        </p:txBody>
      </p:sp>
      <p:sp>
        <p:nvSpPr>
          <p:cNvPr id="5" name="TextBox 4"/>
          <p:cNvSpPr txBox="1"/>
          <p:nvPr/>
        </p:nvSpPr>
        <p:spPr>
          <a:xfrm>
            <a:off x="8290502" y="1397222"/>
            <a:ext cx="2955143"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a:t>Special Use Fields: </a:t>
            </a:r>
            <a:r>
              <a:rPr lang="en-US" i="1" dirty="0">
                <a:solidFill>
                  <a:schemeClr val="bg2">
                    <a:lumMod val="50000"/>
                  </a:schemeClr>
                </a:solidFill>
              </a:rPr>
              <a:t>Optional. Refer to Appendix E of the </a:t>
            </a:r>
            <a:br>
              <a:rPr lang="en-US" i="1" dirty="0">
                <a:solidFill>
                  <a:schemeClr val="bg2">
                    <a:lumMod val="50000"/>
                  </a:schemeClr>
                </a:solidFill>
              </a:rPr>
            </a:br>
            <a:r>
              <a:rPr lang="en-US" i="1" dirty="0">
                <a:solidFill>
                  <a:schemeClr val="bg2">
                    <a:lumMod val="50000"/>
                  </a:schemeClr>
                </a:solidFill>
                <a:hlinkClick r:id="rId4"/>
              </a:rPr>
              <a:t>WellSky Data Entry Guide</a:t>
            </a:r>
            <a:r>
              <a:rPr lang="en-US" i="1" dirty="0">
                <a:solidFill>
                  <a:schemeClr val="bg2">
                    <a:lumMod val="50000"/>
                  </a:schemeClr>
                </a:solidFill>
              </a:rPr>
              <a:t>.</a:t>
            </a:r>
            <a:endParaRPr lang="en-US" dirty="0"/>
          </a:p>
        </p:txBody>
      </p:sp>
    </p:spTree>
    <p:extLst>
      <p:ext uri="{BB962C8B-B14F-4D97-AF65-F5344CB8AC3E}">
        <p14:creationId xmlns:p14="http://schemas.microsoft.com/office/powerpoint/2010/main" val="28501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
                                            <p:txEl>
                                              <p:pRg st="0" end="0"/>
                                            </p:txEl>
                                          </p:spTgt>
                                        </p:tgtEl>
                                        <p:attrNameLst>
                                          <p:attrName>style.visibility</p:attrName>
                                        </p:attrNameLst>
                                      </p:cBhvr>
                                      <p:to>
                                        <p:strVal val="visible"/>
                                      </p:to>
                                    </p:set>
                                    <p:animEffect transition="in" filter="fade">
                                      <p:cBhvr>
                                        <p:cTn id="10" dur="500"/>
                                        <p:tgtEl>
                                          <p:spTgt spid="3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
                                            <p:txEl>
                                              <p:pRg st="1" end="1"/>
                                            </p:txEl>
                                          </p:spTgt>
                                        </p:tgtEl>
                                        <p:attrNameLst>
                                          <p:attrName>style.visibility</p:attrName>
                                        </p:attrNameLst>
                                      </p:cBhvr>
                                      <p:to>
                                        <p:strVal val="visible"/>
                                      </p:to>
                                    </p:set>
                                    <p:animEffect transition="in" filter="fade">
                                      <p:cBhvr>
                                        <p:cTn id="15" dur="500"/>
                                        <p:tgtEl>
                                          <p:spTgt spid="3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6">
                                            <p:txEl>
                                              <p:pRg st="2" end="2"/>
                                            </p:txEl>
                                          </p:spTgt>
                                        </p:tgtEl>
                                        <p:attrNameLst>
                                          <p:attrName>style.visibility</p:attrName>
                                        </p:attrNameLst>
                                      </p:cBhvr>
                                      <p:to>
                                        <p:strVal val="visible"/>
                                      </p:to>
                                    </p:set>
                                    <p:animEffect transition="in" filter="fade">
                                      <p:cBhvr>
                                        <p:cTn id="20" dur="500"/>
                                        <p:tgtEl>
                                          <p:spTgt spid="36">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animEffect transition="in" filter="fade">
                                      <p:cBhvr>
                                        <p:cTn id="23" dur="500"/>
                                        <p:tgtEl>
                                          <p:spTgt spid="36">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6">
                                            <p:txEl>
                                              <p:pRg st="4" end="4"/>
                                            </p:txEl>
                                          </p:spTgt>
                                        </p:tgtEl>
                                        <p:attrNameLst>
                                          <p:attrName>style.visibility</p:attrName>
                                        </p:attrNameLst>
                                      </p:cBhvr>
                                      <p:to>
                                        <p:strVal val="visible"/>
                                      </p:to>
                                    </p:set>
                                    <p:animEffect transition="in" filter="fade">
                                      <p:cBhvr>
                                        <p:cTn id="26" dur="500"/>
                                        <p:tgtEl>
                                          <p:spTgt spid="36">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6">
                                            <p:txEl>
                                              <p:pRg st="5" end="5"/>
                                            </p:txEl>
                                          </p:spTgt>
                                        </p:tgtEl>
                                        <p:attrNameLst>
                                          <p:attrName>style.visibility</p:attrName>
                                        </p:attrNameLst>
                                      </p:cBhvr>
                                      <p:to>
                                        <p:strVal val="visible"/>
                                      </p:to>
                                    </p:set>
                                    <p:animEffect transition="in" filter="fade">
                                      <p:cBhvr>
                                        <p:cTn id="29" dur="500"/>
                                        <p:tgtEl>
                                          <p:spTgt spid="36">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6">
                                            <p:txEl>
                                              <p:pRg st="6" end="6"/>
                                            </p:txEl>
                                          </p:spTgt>
                                        </p:tgtEl>
                                        <p:attrNameLst>
                                          <p:attrName>style.visibility</p:attrName>
                                        </p:attrNameLst>
                                      </p:cBhvr>
                                      <p:to>
                                        <p:strVal val="visible"/>
                                      </p:to>
                                    </p:set>
                                    <p:animEffect transition="in" filter="fade">
                                      <p:cBhvr>
                                        <p:cTn id="34" dur="500"/>
                                        <p:tgtEl>
                                          <p:spTgt spid="36">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6">
                                            <p:txEl>
                                              <p:pRg st="7" end="7"/>
                                            </p:txEl>
                                          </p:spTgt>
                                        </p:tgtEl>
                                        <p:attrNameLst>
                                          <p:attrName>style.visibility</p:attrName>
                                        </p:attrNameLst>
                                      </p:cBhvr>
                                      <p:to>
                                        <p:strVal val="visible"/>
                                      </p:to>
                                    </p:set>
                                    <p:animEffect transition="in" filter="fade">
                                      <p:cBhvr>
                                        <p:cTn id="39" dur="500"/>
                                        <p:tgtEl>
                                          <p:spTgt spid="36">
                                            <p:txEl>
                                              <p:pRg st="7" end="7"/>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6">
                                            <p:txEl>
                                              <p:pRg st="8" end="8"/>
                                            </p:txEl>
                                          </p:spTgt>
                                        </p:tgtEl>
                                        <p:attrNameLst>
                                          <p:attrName>style.visibility</p:attrName>
                                        </p:attrNameLst>
                                      </p:cBhvr>
                                      <p:to>
                                        <p:strVal val="visible"/>
                                      </p:to>
                                    </p:set>
                                    <p:animEffect transition="in" filter="fade">
                                      <p:cBhvr>
                                        <p:cTn id="42" dur="500"/>
                                        <p:tgtEl>
                                          <p:spTgt spid="36">
                                            <p:txEl>
                                              <p:pRg st="8" end="8"/>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xEl>
                                              <p:pRg st="9" end="9"/>
                                            </p:txEl>
                                          </p:spTgt>
                                        </p:tgtEl>
                                        <p:attrNameLst>
                                          <p:attrName>style.visibility</p:attrName>
                                        </p:attrNameLst>
                                      </p:cBhvr>
                                      <p:to>
                                        <p:strVal val="visible"/>
                                      </p:to>
                                    </p:set>
                                    <p:animEffect transition="in" filter="fade">
                                      <p:cBhvr>
                                        <p:cTn id="45" dur="500"/>
                                        <p:tgtEl>
                                          <p:spTgt spid="36">
                                            <p:txEl>
                                              <p:pRg st="9" end="9"/>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6">
                                            <p:txEl>
                                              <p:pRg st="10" end="10"/>
                                            </p:txEl>
                                          </p:spTgt>
                                        </p:tgtEl>
                                        <p:attrNameLst>
                                          <p:attrName>style.visibility</p:attrName>
                                        </p:attrNameLst>
                                      </p:cBhvr>
                                      <p:to>
                                        <p:strVal val="visible"/>
                                      </p:to>
                                    </p:set>
                                    <p:animEffect transition="in" filter="fade">
                                      <p:cBhvr>
                                        <p:cTn id="48" dur="500"/>
                                        <p:tgtEl>
                                          <p:spTgt spid="36">
                                            <p:txEl>
                                              <p:pRg st="10" end="1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Effect transition="in" filter="fade">
                                      <p:cBhvr>
                                        <p:cTn id="53" dur="500"/>
                                        <p:tgtEl>
                                          <p:spTgt spid="3">
                                            <p:txEl>
                                              <p:pRg st="0" end="0"/>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
                                            <p:txEl>
                                              <p:pRg st="1" end="1"/>
                                            </p:txEl>
                                          </p:spTgt>
                                        </p:tgtEl>
                                        <p:attrNameLst>
                                          <p:attrName>style.visibility</p:attrName>
                                        </p:attrNameLst>
                                      </p:cBhvr>
                                      <p:to>
                                        <p:strVal val="visible"/>
                                      </p:to>
                                    </p:set>
                                    <p:animEffect transition="in" filter="fade">
                                      <p:cBhvr>
                                        <p:cTn id="56" dur="500"/>
                                        <p:tgtEl>
                                          <p:spTgt spid="3">
                                            <p:txEl>
                                              <p:pRg st="1" end="1"/>
                                            </p:tx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animEffect transition="in" filter="fade">
                                      <p:cBhvr>
                                        <p:cTn id="59" dur="500"/>
                                        <p:tgtEl>
                                          <p:spTgt spid="3">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
                                            <p:txEl>
                                              <p:pRg st="3" end="3"/>
                                            </p:txEl>
                                          </p:spTgt>
                                        </p:tgtEl>
                                        <p:attrNameLst>
                                          <p:attrName>style.visibility</p:attrName>
                                        </p:attrNameLst>
                                      </p:cBhvr>
                                      <p:to>
                                        <p:strVal val="visible"/>
                                      </p:to>
                                    </p:set>
                                    <p:animEffect transition="in" filter="fade">
                                      <p:cBhvr>
                                        <p:cTn id="64" dur="500"/>
                                        <p:tgtEl>
                                          <p:spTgt spid="3">
                                            <p:txEl>
                                              <p:pRg st="3" end="3"/>
                                            </p:tx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fade">
                                      <p:cBhvr>
                                        <p:cTn id="67" dur="5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visible"/>
                                      </p:to>
                                    </p:set>
                                    <p:animEffect transition="in" filter="fade">
                                      <p:cBhvr>
                                        <p:cTn id="72" dur="500"/>
                                        <p:tgtEl>
                                          <p:spTgt spid="3">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Effect transition="in" filter="fade">
                                      <p:cBhvr>
                                        <p:cTn id="77" dur="500"/>
                                        <p:tgtEl>
                                          <p:spTgt spid="3">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7" end="7"/>
                                            </p:txEl>
                                          </p:spTgt>
                                        </p:tgtEl>
                                        <p:attrNameLst>
                                          <p:attrName>style.visibility</p:attrName>
                                        </p:attrNameLst>
                                      </p:cBhvr>
                                      <p:to>
                                        <p:strVal val="visible"/>
                                      </p:to>
                                    </p:set>
                                    <p:animEffect transition="in" filter="fade">
                                      <p:cBhvr>
                                        <p:cTn id="82" dur="500"/>
                                        <p:tgtEl>
                                          <p:spTgt spid="3">
                                            <p:txEl>
                                              <p:pRg st="7" end="7"/>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animEffect transition="in" filter="fade">
                                      <p:cBhvr>
                                        <p:cTn id="85" dur="500"/>
                                        <p:tgtEl>
                                          <p:spTgt spid="3">
                                            <p:txEl>
                                              <p:pRg st="8" end="8"/>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3">
                                            <p:txEl>
                                              <p:pRg st="9" end="9"/>
                                            </p:txEl>
                                          </p:spTgt>
                                        </p:tgtEl>
                                        <p:attrNameLst>
                                          <p:attrName>style.visibility</p:attrName>
                                        </p:attrNameLst>
                                      </p:cBhvr>
                                      <p:to>
                                        <p:strVal val="visible"/>
                                      </p:to>
                                    </p:set>
                                    <p:animEffect transition="in" filter="fade">
                                      <p:cBhvr>
                                        <p:cTn id="90" dur="500"/>
                                        <p:tgtEl>
                                          <p:spTgt spid="3">
                                            <p:txEl>
                                              <p:pRg st="9" end="9"/>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3">
                                            <p:txEl>
                                              <p:pRg st="10" end="10"/>
                                            </p:txEl>
                                          </p:spTgt>
                                        </p:tgtEl>
                                        <p:attrNameLst>
                                          <p:attrName>style.visibility</p:attrName>
                                        </p:attrNameLst>
                                      </p:cBhvr>
                                      <p:to>
                                        <p:strVal val="visible"/>
                                      </p:to>
                                    </p:set>
                                    <p:animEffect transition="in" filter="fade">
                                      <p:cBhvr>
                                        <p:cTn id="95" dur="500"/>
                                        <p:tgtEl>
                                          <p:spTgt spid="3">
                                            <p:txEl>
                                              <p:pRg st="10" end="10"/>
                                            </p:txEl>
                                          </p:spTgt>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3">
                                            <p:txEl>
                                              <p:pRg st="11" end="11"/>
                                            </p:txEl>
                                          </p:spTgt>
                                        </p:tgtEl>
                                        <p:attrNameLst>
                                          <p:attrName>style.visibility</p:attrName>
                                        </p:attrNameLst>
                                      </p:cBhvr>
                                      <p:to>
                                        <p:strVal val="visible"/>
                                      </p:to>
                                    </p:set>
                                    <p:animEffect transition="in" filter="fade">
                                      <p:cBhvr>
                                        <p:cTn id="98" dur="500"/>
                                        <p:tgtEl>
                                          <p:spTgt spid="3">
                                            <p:txEl>
                                              <p:pRg st="11" end="11"/>
                                            </p:txEl>
                                          </p:spTgt>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3">
                                            <p:txEl>
                                              <p:pRg st="12" end="12"/>
                                            </p:txEl>
                                          </p:spTgt>
                                        </p:tgtEl>
                                        <p:attrNameLst>
                                          <p:attrName>style.visibility</p:attrName>
                                        </p:attrNameLst>
                                      </p:cBhvr>
                                      <p:to>
                                        <p:strVal val="visible"/>
                                      </p:to>
                                    </p:set>
                                    <p:animEffect transition="in" filter="fade">
                                      <p:cBhvr>
                                        <p:cTn id="101" dur="500"/>
                                        <p:tgtEl>
                                          <p:spTgt spid="3">
                                            <p:txEl>
                                              <p:pRg st="12" end="12"/>
                                            </p:txEl>
                                          </p:spTgt>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3">
                                            <p:txEl>
                                              <p:pRg st="13" end="13"/>
                                            </p:txEl>
                                          </p:spTgt>
                                        </p:tgtEl>
                                        <p:attrNameLst>
                                          <p:attrName>style.visibility</p:attrName>
                                        </p:attrNameLst>
                                      </p:cBhvr>
                                      <p:to>
                                        <p:strVal val="visible"/>
                                      </p:to>
                                    </p:set>
                                    <p:animEffect transition="in" filter="fade">
                                      <p:cBhvr>
                                        <p:cTn id="104" dur="500"/>
                                        <p:tgtEl>
                                          <p:spTgt spid="3">
                                            <p:txEl>
                                              <p:pRg st="13" end="13"/>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fade">
                                      <p:cBhvr>
                                        <p:cTn id="10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uiExpand="1" build="p"/>
      <p:bldP spid="3" grpId="0" uiExpand="1" build="p"/>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75217" y="458231"/>
            <a:ext cx="3932237" cy="1600200"/>
          </a:xfrm>
        </p:spPr>
        <p:txBody>
          <a:bodyPr/>
          <a:lstStyle/>
          <a:p>
            <a:pPr algn="ctr"/>
            <a:r>
              <a:rPr lang="en-US" dirty="0"/>
              <a:t>Grant Disclaimer</a:t>
            </a:r>
          </a:p>
        </p:txBody>
      </p:sp>
      <p:sp>
        <p:nvSpPr>
          <p:cNvPr id="6" name="Text Placeholder 5"/>
          <p:cNvSpPr>
            <a:spLocks noGrp="1"/>
          </p:cNvSpPr>
          <p:nvPr>
            <p:ph type="body" sz="half" idx="2"/>
          </p:nvPr>
        </p:nvSpPr>
        <p:spPr>
          <a:xfrm>
            <a:off x="1475218" y="2057400"/>
            <a:ext cx="3932237" cy="3811588"/>
          </a:xfrm>
        </p:spPr>
        <p:txBody>
          <a:bodyPr anchor="ctr"/>
          <a:lstStyle/>
          <a:p>
            <a:pPr algn="just"/>
            <a:r>
              <a:rPr lang="en-US" dirty="0"/>
              <a:t>This project was supported by the Wisconsin Department of Health Services with financial assistance, in whole or in part, by grant number 90SAPG0091, from the U.S. Administration for Community Living, Department of Health and Human Services, Washington, D.C. 20201. Grantees undertaking projects with government sponsorship are encouraged to express freely their findings and conclusions. Points of view or opinions do not, therefore, necessarily represent official ACL policy.</a:t>
            </a:r>
          </a:p>
        </p:txBody>
      </p:sp>
      <p:pic>
        <p:nvPicPr>
          <p:cNvPr id="9" name="Picture 8"/>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765010" y="1566360"/>
            <a:ext cx="3580108" cy="3798934"/>
          </a:xfrm>
          <a:prstGeom prst="rect">
            <a:avLst/>
          </a:prstGeom>
        </p:spPr>
      </p:pic>
      <p:sp>
        <p:nvSpPr>
          <p:cNvPr id="10" name="Bevel 9"/>
          <p:cNvSpPr/>
          <p:nvPr/>
        </p:nvSpPr>
        <p:spPr>
          <a:xfrm>
            <a:off x="286719" y="240224"/>
            <a:ext cx="11592732" cy="6377552"/>
          </a:xfrm>
          <a:prstGeom prst="bevel">
            <a:avLst>
              <a:gd name="adj" fmla="val 2779"/>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76925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p:txBody>
          <a:bodyPr anchor="t">
            <a:normAutofit/>
          </a:bodyPr>
          <a:lstStyle/>
          <a:p>
            <a:r>
              <a:rPr lang="en-US" dirty="0"/>
              <a:t>Example: reporting a media outreach event</a:t>
            </a:r>
          </a:p>
        </p:txBody>
      </p:sp>
      <p:sp>
        <p:nvSpPr>
          <p:cNvPr id="36" name="Content Placeholder 2">
            <a:extLst>
              <a:ext uri="{FF2B5EF4-FFF2-40B4-BE49-F238E27FC236}">
                <a16:creationId xmlns:a16="http://schemas.microsoft.com/office/drawing/2014/main" id="{92DD1F53-32B4-4B4F-8BE8-A6E5E1B34D9F}"/>
              </a:ext>
            </a:extLst>
          </p:cNvPr>
          <p:cNvSpPr>
            <a:spLocks noGrp="1"/>
          </p:cNvSpPr>
          <p:nvPr>
            <p:ph sz="half" idx="1"/>
          </p:nvPr>
        </p:nvSpPr>
        <p:spPr>
          <a:xfrm>
            <a:off x="838200" y="1998407"/>
            <a:ext cx="4205748" cy="4178556"/>
          </a:xfrm>
        </p:spPr>
        <p:txBody>
          <a:bodyPr>
            <a:normAutofit lnSpcReduction="10000"/>
          </a:bodyPr>
          <a:lstStyle/>
          <a:p>
            <a:pPr>
              <a:buFont typeface="Wingdings" panose="05000000000000000000" pitchFamily="2" charset="2"/>
              <a:buChar char="Ø"/>
            </a:pPr>
            <a:r>
              <a:rPr lang="en-US" sz="2000" dirty="0"/>
              <a:t>MIPPA event: </a:t>
            </a:r>
            <a:r>
              <a:rPr lang="en-US" sz="2000" dirty="0">
                <a:solidFill>
                  <a:srgbClr val="FF0000">
                    <a:alpha val="60000"/>
                  </a:srgbClr>
                </a:solidFill>
              </a:rPr>
              <a:t>yes </a:t>
            </a:r>
            <a:r>
              <a:rPr lang="en-US" sz="2000" dirty="0">
                <a:solidFill>
                  <a:schemeClr val="bg2">
                    <a:lumMod val="50000"/>
                  </a:schemeClr>
                </a:solidFill>
              </a:rPr>
              <a:t>/ no</a:t>
            </a:r>
          </a:p>
          <a:p>
            <a:pPr>
              <a:buFont typeface="Wingdings" panose="05000000000000000000" pitchFamily="2" charset="2"/>
              <a:buChar char="Ø"/>
            </a:pPr>
            <a:r>
              <a:rPr lang="en-US" sz="2000" dirty="0"/>
              <a:t>Send to SMP: </a:t>
            </a:r>
            <a:r>
              <a:rPr lang="en-US" sz="2000" i="1" dirty="0">
                <a:solidFill>
                  <a:schemeClr val="bg2">
                    <a:lumMod val="50000"/>
                  </a:schemeClr>
                </a:solidFill>
              </a:rPr>
              <a:t>always “</a:t>
            </a:r>
            <a:r>
              <a:rPr lang="en-US" sz="2000" dirty="0">
                <a:solidFill>
                  <a:schemeClr val="bg2">
                    <a:lumMod val="50000"/>
                  </a:schemeClr>
                </a:solidFill>
              </a:rPr>
              <a:t>no</a:t>
            </a:r>
            <a:r>
              <a:rPr lang="en-US" sz="2000" i="1" dirty="0">
                <a:solidFill>
                  <a:schemeClr val="bg2">
                    <a:lumMod val="50000"/>
                  </a:schemeClr>
                </a:solidFill>
              </a:rPr>
              <a:t>” </a:t>
            </a:r>
            <a:r>
              <a:rPr lang="en-US" sz="2000" dirty="0">
                <a:solidFill>
                  <a:schemeClr val="bg2">
                    <a:lumMod val="50000"/>
                  </a:schemeClr>
                </a:solidFill>
              </a:rPr>
              <a:t> </a:t>
            </a:r>
          </a:p>
          <a:p>
            <a:pPr marL="0" indent="0">
              <a:buNone/>
            </a:pPr>
            <a:br>
              <a:rPr lang="en-US" sz="2000" u="sng" dirty="0"/>
            </a:br>
            <a:r>
              <a:rPr lang="en-US" sz="2000" u="sng" dirty="0"/>
              <a:t>Event Details</a:t>
            </a:r>
          </a:p>
          <a:p>
            <a:pPr>
              <a:buFont typeface="Wingdings" panose="05000000000000000000" pitchFamily="2" charset="2"/>
              <a:buChar char="Ø"/>
            </a:pPr>
            <a:r>
              <a:rPr lang="en-US" sz="2000" dirty="0"/>
              <a:t>Title of Interaction:</a:t>
            </a:r>
          </a:p>
          <a:p>
            <a:pPr>
              <a:buFont typeface="Wingdings" panose="05000000000000000000" pitchFamily="2" charset="2"/>
              <a:buChar char="Ø"/>
            </a:pPr>
            <a:r>
              <a:rPr lang="en-US" sz="2000" dirty="0"/>
              <a:t>Estimated Number of People Reached:</a:t>
            </a:r>
          </a:p>
          <a:p>
            <a:pPr>
              <a:buFont typeface="Wingdings" panose="05000000000000000000" pitchFamily="2" charset="2"/>
              <a:buChar char="Ø"/>
            </a:pPr>
            <a:r>
              <a:rPr lang="en-US" sz="2000" dirty="0"/>
              <a:t>Start Date of Activity:</a:t>
            </a:r>
          </a:p>
          <a:p>
            <a:pPr>
              <a:buFont typeface="Wingdings" panose="05000000000000000000" pitchFamily="2" charset="2"/>
              <a:buChar char="Ø"/>
            </a:pPr>
            <a:r>
              <a:rPr lang="en-US" sz="2000" dirty="0"/>
              <a:t>Total Time Spent on Event:</a:t>
            </a:r>
          </a:p>
        </p:txBody>
      </p:sp>
      <p:sp>
        <p:nvSpPr>
          <p:cNvPr id="3" name="Content Placeholder 2"/>
          <p:cNvSpPr>
            <a:spLocks noGrp="1"/>
          </p:cNvSpPr>
          <p:nvPr>
            <p:ph sz="half" idx="2"/>
          </p:nvPr>
        </p:nvSpPr>
        <p:spPr>
          <a:xfrm>
            <a:off x="5148505" y="1368425"/>
            <a:ext cx="5181600" cy="5076620"/>
          </a:xfrm>
        </p:spPr>
        <p:txBody>
          <a:bodyPr>
            <a:normAutofit lnSpcReduction="10000"/>
          </a:bodyPr>
          <a:lstStyle/>
          <a:p>
            <a:pPr marL="0" indent="0">
              <a:buNone/>
            </a:pPr>
            <a:r>
              <a:rPr lang="en-US" sz="2000" u="sng" dirty="0"/>
              <a:t>Event Location</a:t>
            </a:r>
          </a:p>
          <a:p>
            <a:pPr>
              <a:buFont typeface="Wingdings" panose="05000000000000000000" pitchFamily="2" charset="2"/>
              <a:buChar char="Ø"/>
            </a:pPr>
            <a:r>
              <a:rPr lang="en-US" sz="2000" dirty="0"/>
              <a:t>State of Event:</a:t>
            </a:r>
          </a:p>
          <a:p>
            <a:pPr>
              <a:buFont typeface="Wingdings" panose="05000000000000000000" pitchFamily="2" charset="2"/>
              <a:buChar char="Ø"/>
            </a:pPr>
            <a:r>
              <a:rPr lang="en-US" sz="2000" dirty="0"/>
              <a:t>County of Event:</a:t>
            </a:r>
          </a:p>
          <a:p>
            <a:pPr marL="0" indent="0">
              <a:lnSpc>
                <a:spcPct val="100000"/>
              </a:lnSpc>
              <a:spcBef>
                <a:spcPts val="2400"/>
              </a:spcBef>
              <a:buNone/>
            </a:pPr>
            <a:r>
              <a:rPr lang="en-US" sz="2000" u="sng" dirty="0"/>
              <a:t>Audience(s) and Topic(s):</a:t>
            </a:r>
          </a:p>
          <a:p>
            <a:pPr>
              <a:lnSpc>
                <a:spcPct val="100000"/>
              </a:lnSpc>
              <a:buFont typeface="Wingdings" panose="05000000000000000000" pitchFamily="2" charset="2"/>
              <a:buChar char="Ø"/>
            </a:pPr>
            <a:r>
              <a:rPr lang="en-US" sz="2000" dirty="0"/>
              <a:t>Intended Audience:</a:t>
            </a:r>
          </a:p>
          <a:p>
            <a:pPr marL="800100" lvl="1" indent="-342900">
              <a:lnSpc>
                <a:spcPct val="100000"/>
              </a:lnSpc>
              <a:buFont typeface="+mj-lt"/>
              <a:buAutoNum type="alphaLcParenR"/>
            </a:pPr>
            <a:r>
              <a:rPr lang="en-US" sz="1600" i="1" dirty="0">
                <a:solidFill>
                  <a:schemeClr val="bg2">
                    <a:lumMod val="50000"/>
                  </a:schemeClr>
                </a:solidFill>
              </a:rPr>
              <a:t>Partner Organizations</a:t>
            </a:r>
          </a:p>
          <a:p>
            <a:pPr>
              <a:lnSpc>
                <a:spcPct val="100000"/>
              </a:lnSpc>
              <a:buFont typeface="Wingdings" panose="05000000000000000000" pitchFamily="2" charset="2"/>
              <a:buChar char="Ø"/>
            </a:pPr>
            <a:r>
              <a:rPr lang="en-US" sz="2000" dirty="0"/>
              <a:t>Target Beneficiary Group:</a:t>
            </a:r>
          </a:p>
          <a:p>
            <a:pPr marL="800100" lvl="1" indent="-342900">
              <a:lnSpc>
                <a:spcPct val="100000"/>
              </a:lnSpc>
              <a:buFont typeface="+mj-lt"/>
              <a:buAutoNum type="alphaLcParenR"/>
            </a:pPr>
            <a:r>
              <a:rPr lang="en-US" sz="1600" i="1" dirty="0">
                <a:solidFill>
                  <a:srgbClr val="FF0000">
                    <a:alpha val="60000"/>
                  </a:srgbClr>
                </a:solidFill>
              </a:rPr>
              <a:t>Low Income</a:t>
            </a:r>
          </a:p>
          <a:p>
            <a:pPr marL="800100" lvl="1" indent="-342900">
              <a:lnSpc>
                <a:spcPct val="100000"/>
              </a:lnSpc>
              <a:buFont typeface="+mj-lt"/>
              <a:buAutoNum type="alphaLcParenR"/>
            </a:pPr>
            <a:r>
              <a:rPr lang="en-US" sz="1600" i="1" dirty="0">
                <a:solidFill>
                  <a:srgbClr val="FF0000">
                    <a:alpha val="60000"/>
                  </a:srgbClr>
                </a:solidFill>
              </a:rPr>
              <a:t>Rural</a:t>
            </a:r>
          </a:p>
          <a:p>
            <a:pPr>
              <a:lnSpc>
                <a:spcPct val="100000"/>
              </a:lnSpc>
              <a:buFont typeface="Wingdings" panose="05000000000000000000" pitchFamily="2" charset="2"/>
              <a:buChar char="Ø"/>
            </a:pPr>
            <a:r>
              <a:rPr lang="en-US" sz="2000" dirty="0"/>
              <a:t>Topics Discussion:</a:t>
            </a:r>
          </a:p>
          <a:p>
            <a:pPr marL="800100" lvl="1" indent="-342900">
              <a:lnSpc>
                <a:spcPct val="100000"/>
              </a:lnSpc>
              <a:buFont typeface="+mj-lt"/>
              <a:buAutoNum type="alphaLcParenR"/>
            </a:pPr>
            <a:r>
              <a:rPr lang="en-US" sz="1600" i="1" dirty="0">
                <a:solidFill>
                  <a:srgbClr val="FF0000">
                    <a:alpha val="60000"/>
                  </a:srgbClr>
                </a:solidFill>
              </a:rPr>
              <a:t>Extra Help / LIS</a:t>
            </a:r>
          </a:p>
          <a:p>
            <a:pPr marL="800100" lvl="1" indent="-342900">
              <a:lnSpc>
                <a:spcPct val="100000"/>
              </a:lnSpc>
              <a:buFont typeface="+mj-lt"/>
              <a:buAutoNum type="alphaLcParenR"/>
            </a:pPr>
            <a:r>
              <a:rPr lang="en-US" sz="1600" i="1" dirty="0">
                <a:solidFill>
                  <a:srgbClr val="FF0000">
                    <a:alpha val="60000"/>
                  </a:srgbClr>
                </a:solidFill>
              </a:rPr>
              <a:t>Medicaid</a:t>
            </a:r>
          </a:p>
          <a:p>
            <a:pPr marL="800100" lvl="1" indent="-342900">
              <a:lnSpc>
                <a:spcPct val="100000"/>
              </a:lnSpc>
              <a:buFont typeface="+mj-lt"/>
              <a:buAutoNum type="alphaLcParenR"/>
            </a:pPr>
            <a:r>
              <a:rPr lang="en-US" sz="1600" i="1" dirty="0">
                <a:solidFill>
                  <a:srgbClr val="FF0000">
                    <a:alpha val="60000"/>
                  </a:srgbClr>
                </a:solidFill>
              </a:rPr>
              <a:t>Medicare Savings Program</a:t>
            </a:r>
          </a:p>
          <a:p>
            <a:pPr marL="800100" lvl="1" indent="-342900">
              <a:lnSpc>
                <a:spcPct val="100000"/>
              </a:lnSpc>
              <a:buFont typeface="+mj-lt"/>
              <a:buAutoNum type="alphaLcParenR"/>
            </a:pPr>
            <a:r>
              <a:rPr lang="en-US" sz="1600" i="1" dirty="0">
                <a:solidFill>
                  <a:srgbClr val="FF0000">
                    <a:alpha val="60000"/>
                  </a:srgbClr>
                </a:solidFill>
              </a:rPr>
              <a:t>Preventive Services</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4" name="Rounded Rectangle 3"/>
          <p:cNvSpPr/>
          <p:nvPr/>
        </p:nvSpPr>
        <p:spPr>
          <a:xfrm>
            <a:off x="838200" y="1368425"/>
            <a:ext cx="3661399" cy="351964"/>
          </a:xfrm>
          <a:prstGeom prst="round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900" dirty="0">
                <a:solidFill>
                  <a:srgbClr val="FF0000">
                    <a:alpha val="60000"/>
                  </a:srgbClr>
                </a:solidFill>
              </a:rPr>
              <a:t>MIPPA-qualifying topics are in red.</a:t>
            </a:r>
          </a:p>
        </p:txBody>
      </p:sp>
      <p:sp>
        <p:nvSpPr>
          <p:cNvPr id="5" name="TextBox 4"/>
          <p:cNvSpPr txBox="1"/>
          <p:nvPr/>
        </p:nvSpPr>
        <p:spPr>
          <a:xfrm>
            <a:off x="8290502" y="1397222"/>
            <a:ext cx="2955143"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a:t>Special Use Fields: </a:t>
            </a:r>
            <a:r>
              <a:rPr lang="en-US" i="1" dirty="0">
                <a:solidFill>
                  <a:schemeClr val="bg2">
                    <a:lumMod val="50000"/>
                  </a:schemeClr>
                </a:solidFill>
              </a:rPr>
              <a:t>Optional. Refer to Appendix E of the </a:t>
            </a:r>
            <a:br>
              <a:rPr lang="en-US" i="1" dirty="0">
                <a:solidFill>
                  <a:schemeClr val="bg2">
                    <a:lumMod val="50000"/>
                  </a:schemeClr>
                </a:solidFill>
              </a:rPr>
            </a:br>
            <a:r>
              <a:rPr lang="en-US" i="1" dirty="0">
                <a:solidFill>
                  <a:schemeClr val="bg2">
                    <a:lumMod val="50000"/>
                  </a:schemeClr>
                </a:solidFill>
                <a:hlinkClick r:id="rId4"/>
              </a:rPr>
              <a:t>WellSky Data Entry Guide</a:t>
            </a:r>
            <a:r>
              <a:rPr lang="en-US" i="1" dirty="0">
                <a:solidFill>
                  <a:schemeClr val="bg2">
                    <a:lumMod val="50000"/>
                  </a:schemeClr>
                </a:solidFill>
              </a:rPr>
              <a:t>.</a:t>
            </a:r>
            <a:endParaRPr lang="en-US" dirty="0"/>
          </a:p>
        </p:txBody>
      </p:sp>
    </p:spTree>
    <p:extLst>
      <p:ext uri="{BB962C8B-B14F-4D97-AF65-F5344CB8AC3E}">
        <p14:creationId xmlns:p14="http://schemas.microsoft.com/office/powerpoint/2010/main" val="255896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
                                            <p:txEl>
                                              <p:pRg st="0" end="0"/>
                                            </p:txEl>
                                          </p:spTgt>
                                        </p:tgtEl>
                                        <p:attrNameLst>
                                          <p:attrName>style.visibility</p:attrName>
                                        </p:attrNameLst>
                                      </p:cBhvr>
                                      <p:to>
                                        <p:strVal val="visible"/>
                                      </p:to>
                                    </p:set>
                                    <p:animEffect transition="in" filter="fade">
                                      <p:cBhvr>
                                        <p:cTn id="10" dur="500"/>
                                        <p:tgtEl>
                                          <p:spTgt spid="3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
                                            <p:txEl>
                                              <p:pRg st="1" end="1"/>
                                            </p:txEl>
                                          </p:spTgt>
                                        </p:tgtEl>
                                        <p:attrNameLst>
                                          <p:attrName>style.visibility</p:attrName>
                                        </p:attrNameLst>
                                      </p:cBhvr>
                                      <p:to>
                                        <p:strVal val="visible"/>
                                      </p:to>
                                    </p:set>
                                    <p:animEffect transition="in" filter="fade">
                                      <p:cBhvr>
                                        <p:cTn id="15" dur="500"/>
                                        <p:tgtEl>
                                          <p:spTgt spid="3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6">
                                            <p:txEl>
                                              <p:pRg st="2" end="2"/>
                                            </p:txEl>
                                          </p:spTgt>
                                        </p:tgtEl>
                                        <p:attrNameLst>
                                          <p:attrName>style.visibility</p:attrName>
                                        </p:attrNameLst>
                                      </p:cBhvr>
                                      <p:to>
                                        <p:strVal val="visible"/>
                                      </p:to>
                                    </p:set>
                                    <p:animEffect transition="in" filter="fade">
                                      <p:cBhvr>
                                        <p:cTn id="20" dur="500"/>
                                        <p:tgtEl>
                                          <p:spTgt spid="36">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animEffect transition="in" filter="fade">
                                      <p:cBhvr>
                                        <p:cTn id="23" dur="500"/>
                                        <p:tgtEl>
                                          <p:spTgt spid="3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6">
                                            <p:txEl>
                                              <p:pRg st="4" end="4"/>
                                            </p:txEl>
                                          </p:spTgt>
                                        </p:tgtEl>
                                        <p:attrNameLst>
                                          <p:attrName>style.visibility</p:attrName>
                                        </p:attrNameLst>
                                      </p:cBhvr>
                                      <p:to>
                                        <p:strVal val="visible"/>
                                      </p:to>
                                    </p:set>
                                    <p:animEffect transition="in" filter="fade">
                                      <p:cBhvr>
                                        <p:cTn id="28" dur="500"/>
                                        <p:tgtEl>
                                          <p:spTgt spid="36">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6">
                                            <p:txEl>
                                              <p:pRg st="5" end="5"/>
                                            </p:txEl>
                                          </p:spTgt>
                                        </p:tgtEl>
                                        <p:attrNameLst>
                                          <p:attrName>style.visibility</p:attrName>
                                        </p:attrNameLst>
                                      </p:cBhvr>
                                      <p:to>
                                        <p:strVal val="visible"/>
                                      </p:to>
                                    </p:set>
                                    <p:animEffect transition="in" filter="fade">
                                      <p:cBhvr>
                                        <p:cTn id="31" dur="500"/>
                                        <p:tgtEl>
                                          <p:spTgt spid="36">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6">
                                            <p:txEl>
                                              <p:pRg st="6" end="6"/>
                                            </p:txEl>
                                          </p:spTgt>
                                        </p:tgtEl>
                                        <p:attrNameLst>
                                          <p:attrName>style.visibility</p:attrName>
                                        </p:attrNameLst>
                                      </p:cBhvr>
                                      <p:to>
                                        <p:strVal val="visible"/>
                                      </p:to>
                                    </p:set>
                                    <p:animEffect transition="in" filter="fade">
                                      <p:cBhvr>
                                        <p:cTn id="36" dur="500"/>
                                        <p:tgtEl>
                                          <p:spTgt spid="36">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animEffect transition="in" filter="fade">
                                      <p:cBhvr>
                                        <p:cTn id="41" dur="500"/>
                                        <p:tgtEl>
                                          <p:spTgt spid="3">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 end="1"/>
                                            </p:txEl>
                                          </p:spTgt>
                                        </p:tgtEl>
                                        <p:attrNameLst>
                                          <p:attrName>style.visibility</p:attrName>
                                        </p:attrNameLst>
                                      </p:cBhvr>
                                      <p:to>
                                        <p:strVal val="visible"/>
                                      </p:to>
                                    </p:set>
                                    <p:animEffect transition="in" filter="fade">
                                      <p:cBhvr>
                                        <p:cTn id="44" dur="500"/>
                                        <p:tgtEl>
                                          <p:spTgt spid="3">
                                            <p:txEl>
                                              <p:pRg st="1" end="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500"/>
                                        <p:tgtEl>
                                          <p:spTgt spid="3">
                                            <p:txEl>
                                              <p:pRg st="3" end="3"/>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500"/>
                                        <p:tgtEl>
                                          <p:spTgt spid="3">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500"/>
                                        <p:tgtEl>
                                          <p:spTgt spid="3">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Effect transition="in" filter="fade">
                                      <p:cBhvr>
                                        <p:cTn id="65" dur="500"/>
                                        <p:tgtEl>
                                          <p:spTgt spid="3">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Effect transition="in" filter="fade">
                                      <p:cBhvr>
                                        <p:cTn id="70" dur="500"/>
                                        <p:tgtEl>
                                          <p:spTgt spid="3">
                                            <p:txEl>
                                              <p:pRg st="7" end="7"/>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
                                            <p:txEl>
                                              <p:pRg st="8" end="8"/>
                                            </p:txEl>
                                          </p:spTgt>
                                        </p:tgtEl>
                                        <p:attrNameLst>
                                          <p:attrName>style.visibility</p:attrName>
                                        </p:attrNameLst>
                                      </p:cBhvr>
                                      <p:to>
                                        <p:strVal val="visible"/>
                                      </p:to>
                                    </p:set>
                                    <p:animEffect transition="in" filter="fade">
                                      <p:cBhvr>
                                        <p:cTn id="73" dur="500"/>
                                        <p:tgtEl>
                                          <p:spTgt spid="3">
                                            <p:txEl>
                                              <p:pRg st="8" end="8"/>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3">
                                            <p:txEl>
                                              <p:pRg st="9" end="9"/>
                                            </p:txEl>
                                          </p:spTgt>
                                        </p:tgtEl>
                                        <p:attrNameLst>
                                          <p:attrName>style.visibility</p:attrName>
                                        </p:attrNameLst>
                                      </p:cBhvr>
                                      <p:to>
                                        <p:strVal val="visible"/>
                                      </p:to>
                                    </p:set>
                                    <p:animEffect transition="in" filter="fade">
                                      <p:cBhvr>
                                        <p:cTn id="78" dur="500"/>
                                        <p:tgtEl>
                                          <p:spTgt spid="3">
                                            <p:txEl>
                                              <p:pRg st="9" end="9"/>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
                                            <p:txEl>
                                              <p:pRg st="10" end="10"/>
                                            </p:txEl>
                                          </p:spTgt>
                                        </p:tgtEl>
                                        <p:attrNameLst>
                                          <p:attrName>style.visibility</p:attrName>
                                        </p:attrNameLst>
                                      </p:cBhvr>
                                      <p:to>
                                        <p:strVal val="visible"/>
                                      </p:to>
                                    </p:set>
                                    <p:animEffect transition="in" filter="fade">
                                      <p:cBhvr>
                                        <p:cTn id="83" dur="500"/>
                                        <p:tgtEl>
                                          <p:spTgt spid="3">
                                            <p:txEl>
                                              <p:pRg st="10" end="10"/>
                                            </p:txEl>
                                          </p:spTgt>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
                                            <p:txEl>
                                              <p:pRg st="11" end="11"/>
                                            </p:txEl>
                                          </p:spTgt>
                                        </p:tgtEl>
                                        <p:attrNameLst>
                                          <p:attrName>style.visibility</p:attrName>
                                        </p:attrNameLst>
                                      </p:cBhvr>
                                      <p:to>
                                        <p:strVal val="visible"/>
                                      </p:to>
                                    </p:set>
                                    <p:animEffect transition="in" filter="fade">
                                      <p:cBhvr>
                                        <p:cTn id="86" dur="500"/>
                                        <p:tgtEl>
                                          <p:spTgt spid="3">
                                            <p:txEl>
                                              <p:pRg st="11" end="11"/>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Effect transition="in" filter="fade">
                                      <p:cBhvr>
                                        <p:cTn id="89" dur="500"/>
                                        <p:tgtEl>
                                          <p:spTgt spid="3">
                                            <p:txEl>
                                              <p:pRg st="12" end="12"/>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3">
                                            <p:txEl>
                                              <p:pRg st="13" end="13"/>
                                            </p:txEl>
                                          </p:spTgt>
                                        </p:tgtEl>
                                        <p:attrNameLst>
                                          <p:attrName>style.visibility</p:attrName>
                                        </p:attrNameLst>
                                      </p:cBhvr>
                                      <p:to>
                                        <p:strVal val="visible"/>
                                      </p:to>
                                    </p:set>
                                    <p:animEffect transition="in" filter="fade">
                                      <p:cBhvr>
                                        <p:cTn id="92" dur="500"/>
                                        <p:tgtEl>
                                          <p:spTgt spid="3">
                                            <p:txEl>
                                              <p:pRg st="13" end="13"/>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5"/>
                                        </p:tgtEl>
                                        <p:attrNameLst>
                                          <p:attrName>style.visibility</p:attrName>
                                        </p:attrNameLst>
                                      </p:cBhvr>
                                      <p:to>
                                        <p:strVal val="visible"/>
                                      </p:to>
                                    </p:set>
                                    <p:animEffect transition="in" filter="fade">
                                      <p:cBhvr>
                                        <p:cTn id="9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uiExpand="1" build="p"/>
      <p:bldP spid="3" grpId="0" uiExpand="1" build="p"/>
      <p:bldP spid="4" grpId="0" animBg="1"/>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ight Triangle 2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932157" y="1188637"/>
            <a:ext cx="3398699" cy="4480726"/>
          </a:xfrm>
        </p:spPr>
        <p:txBody>
          <a:bodyPr>
            <a:normAutofit/>
          </a:bodyPr>
          <a:lstStyle/>
          <a:p>
            <a:pPr algn="r"/>
            <a:r>
              <a:rPr lang="en-US" sz="4800" dirty="0"/>
              <a:t>Questions? </a:t>
            </a:r>
            <a:br>
              <a:rPr lang="en-US" sz="5700" dirty="0"/>
            </a:br>
            <a:endParaRPr lang="en-US" sz="5700" dirty="0"/>
          </a:p>
        </p:txBody>
      </p:sp>
      <p:cxnSp>
        <p:nvCxnSpPr>
          <p:cNvPr id="27" name="Straight Connector 26">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29" name="Content Placeholder 3">
            <a:extLst>
              <a:ext uri="{FF2B5EF4-FFF2-40B4-BE49-F238E27FC236}">
                <a16:creationId xmlns:a16="http://schemas.microsoft.com/office/drawing/2014/main" id="{E2682671-A06A-4FB7-9878-4FA3BF4DCD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8575030" y="5503999"/>
            <a:ext cx="3291840" cy="1028700"/>
          </a:xfrm>
          <a:prstGeom prst="rect">
            <a:avLst/>
          </a:prstGeom>
          <a:noFill/>
        </p:spPr>
      </p:pic>
      <p:sp>
        <p:nvSpPr>
          <p:cNvPr id="10" name="Content Placeholder 2">
            <a:extLst>
              <a:ext uri="{FF2B5EF4-FFF2-40B4-BE49-F238E27FC236}">
                <a16:creationId xmlns:a16="http://schemas.microsoft.com/office/drawing/2014/main" id="{4D5E2289-87C9-4380-B961-D27063BD047E}"/>
              </a:ext>
            </a:extLst>
          </p:cNvPr>
          <p:cNvSpPr>
            <a:spLocks noGrp="1"/>
          </p:cNvSpPr>
          <p:nvPr>
            <p:ph idx="1"/>
          </p:nvPr>
        </p:nvSpPr>
        <p:spPr>
          <a:xfrm>
            <a:off x="5158266" y="1604593"/>
            <a:ext cx="5539326" cy="4181475"/>
          </a:xfrm>
        </p:spPr>
        <p:txBody>
          <a:bodyPr anchor="t">
            <a:normAutofit/>
          </a:bodyPr>
          <a:lstStyle/>
          <a:p>
            <a:pPr marL="0" indent="0">
              <a:spcBef>
                <a:spcPts val="2400"/>
              </a:spcBef>
              <a:spcAft>
                <a:spcPts val="600"/>
              </a:spcAft>
              <a:buNone/>
            </a:pPr>
            <a:r>
              <a:rPr lang="en-US" sz="3000" dirty="0"/>
              <a:t>Debbie Bisswurm, GWAAR</a:t>
            </a:r>
          </a:p>
          <a:p>
            <a:pPr marL="0" indent="0">
              <a:spcBef>
                <a:spcPts val="0"/>
              </a:spcBef>
              <a:buNone/>
            </a:pPr>
            <a:r>
              <a:rPr lang="en-US" sz="2400" dirty="0">
                <a:hlinkClick r:id="rId3"/>
              </a:rPr>
              <a:t>debbie.bisswurm@gwaar.org</a:t>
            </a:r>
            <a:endParaRPr lang="en-US" sz="2400" dirty="0"/>
          </a:p>
          <a:p>
            <a:pPr marL="0" indent="0">
              <a:spcBef>
                <a:spcPts val="600"/>
              </a:spcBef>
              <a:buNone/>
            </a:pPr>
            <a:r>
              <a:rPr lang="en-US" sz="2400" dirty="0"/>
              <a:t>608-228-0898</a:t>
            </a:r>
          </a:p>
          <a:p>
            <a:pPr marL="0" indent="0">
              <a:spcBef>
                <a:spcPts val="600"/>
              </a:spcBef>
              <a:buNone/>
            </a:pPr>
            <a:endParaRPr lang="en-US" sz="3000" dirty="0"/>
          </a:p>
          <a:p>
            <a:pPr marL="0" indent="0">
              <a:spcBef>
                <a:spcPts val="600"/>
              </a:spcBef>
              <a:buNone/>
            </a:pPr>
            <a:r>
              <a:rPr lang="en-US" sz="3000" dirty="0"/>
              <a:t>Michelle Grochocinski, DHS</a:t>
            </a:r>
          </a:p>
          <a:p>
            <a:pPr marL="0" indent="0">
              <a:spcBef>
                <a:spcPts val="600"/>
              </a:spcBef>
              <a:buNone/>
            </a:pPr>
            <a:r>
              <a:rPr lang="en-US" sz="2400" dirty="0">
                <a:hlinkClick r:id="rId4"/>
              </a:rPr>
              <a:t>Michelle.grochocinski@dhs.Wisconsin.gov</a:t>
            </a:r>
            <a:endParaRPr lang="en-US" sz="2400" dirty="0"/>
          </a:p>
          <a:p>
            <a:pPr marL="0" indent="0">
              <a:spcBef>
                <a:spcPts val="600"/>
              </a:spcBef>
              <a:buNone/>
            </a:pPr>
            <a:r>
              <a:rPr lang="en-US" sz="2400" dirty="0">
                <a:effectLst/>
                <a:latin typeface="Calibri" panose="020F0502020204030204" pitchFamily="34" charset="0"/>
                <a:ea typeface="Calibri" panose="020F0502020204030204" pitchFamily="34" charset="0"/>
              </a:rPr>
              <a:t>608-266-3840</a:t>
            </a:r>
            <a:endParaRPr lang="en-US" sz="2400" dirty="0"/>
          </a:p>
          <a:p>
            <a:pPr marL="0" indent="0">
              <a:spcBef>
                <a:spcPts val="600"/>
              </a:spcBef>
              <a:buNone/>
            </a:pPr>
            <a:endParaRPr lang="en-US" sz="3000" dirty="0"/>
          </a:p>
          <a:p>
            <a:pPr marL="0" indent="0">
              <a:spcBef>
                <a:spcPts val="600"/>
              </a:spcBef>
              <a:buNone/>
            </a:pPr>
            <a:endParaRPr lang="en-US" sz="3000" dirty="0"/>
          </a:p>
          <a:p>
            <a:pPr marL="0" indent="0">
              <a:spcBef>
                <a:spcPts val="600"/>
              </a:spcBef>
              <a:buNone/>
            </a:pPr>
            <a:endParaRPr lang="en-US" sz="1300" dirty="0"/>
          </a:p>
          <a:p>
            <a:pPr marL="0" indent="0">
              <a:spcBef>
                <a:spcPts val="600"/>
              </a:spcBef>
              <a:buNone/>
            </a:pPr>
            <a:endParaRPr lang="en-US" sz="1300" dirty="0"/>
          </a:p>
          <a:p>
            <a:pPr marL="0" indent="0">
              <a:spcBef>
                <a:spcPts val="600"/>
              </a:spcBef>
              <a:buNone/>
            </a:pPr>
            <a:endParaRPr lang="en-US" sz="1300" dirty="0"/>
          </a:p>
          <a:p>
            <a:pPr marL="0" indent="0">
              <a:spcBef>
                <a:spcPts val="600"/>
              </a:spcBef>
              <a:buNone/>
            </a:pPr>
            <a:endParaRPr lang="en-US" sz="1300" dirty="0"/>
          </a:p>
        </p:txBody>
      </p:sp>
    </p:spTree>
    <p:extLst>
      <p:ext uri="{BB962C8B-B14F-4D97-AF65-F5344CB8AC3E}">
        <p14:creationId xmlns:p14="http://schemas.microsoft.com/office/powerpoint/2010/main" val="2738451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ight Triangle 2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1006900" y="1188637"/>
            <a:ext cx="3141430" cy="4480726"/>
          </a:xfrm>
        </p:spPr>
        <p:txBody>
          <a:bodyPr>
            <a:normAutofit/>
          </a:bodyPr>
          <a:lstStyle/>
          <a:p>
            <a:pPr algn="r"/>
            <a:r>
              <a:rPr lang="en-US" sz="6600" dirty="0"/>
              <a:t>Agenda</a:t>
            </a:r>
          </a:p>
        </p:txBody>
      </p:sp>
      <p:cxnSp>
        <p:nvCxnSpPr>
          <p:cNvPr id="27" name="Straight Connector 26">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Content Placeholder 2">
            <a:extLst>
              <a:ext uri="{FF2B5EF4-FFF2-40B4-BE49-F238E27FC236}">
                <a16:creationId xmlns:a16="http://schemas.microsoft.com/office/drawing/2014/main" id="{92DD1F53-32B4-4B4F-8BE8-A6E5E1B34D9F}"/>
              </a:ext>
            </a:extLst>
          </p:cNvPr>
          <p:cNvSpPr>
            <a:spLocks noGrp="1"/>
          </p:cNvSpPr>
          <p:nvPr>
            <p:ph idx="1"/>
          </p:nvPr>
        </p:nvSpPr>
        <p:spPr>
          <a:xfrm>
            <a:off x="5138928" y="1338729"/>
            <a:ext cx="5127290" cy="4180542"/>
          </a:xfrm>
        </p:spPr>
        <p:txBody>
          <a:bodyPr anchor="ctr">
            <a:normAutofit/>
          </a:bodyPr>
          <a:lstStyle/>
          <a:p>
            <a:r>
              <a:rPr lang="en-US" sz="2600" dirty="0"/>
              <a:t>Consider a hybrid approach</a:t>
            </a:r>
          </a:p>
          <a:p>
            <a:r>
              <a:rPr lang="en-US" sz="2600" dirty="0"/>
              <a:t>Develop the partnership</a:t>
            </a:r>
          </a:p>
          <a:p>
            <a:r>
              <a:rPr lang="en-US" sz="2600" dirty="0"/>
              <a:t>Utilize the Partnership Toolkit</a:t>
            </a:r>
          </a:p>
          <a:p>
            <a:r>
              <a:rPr lang="en-US" sz="2600" dirty="0"/>
              <a:t>Spotlight successful partnerships </a:t>
            </a:r>
          </a:p>
          <a:p>
            <a:r>
              <a:rPr lang="en-US" sz="2600" dirty="0"/>
              <a:t>Reporting partnership outreach</a:t>
            </a:r>
          </a:p>
          <a:p>
            <a:pPr marL="0" indent="0">
              <a:buNone/>
            </a:pPr>
            <a:endParaRPr lang="en-US" sz="2400" dirty="0"/>
          </a:p>
        </p:txBody>
      </p:sp>
      <p:pic>
        <p:nvPicPr>
          <p:cNvPr id="29" name="Content Placeholder 3">
            <a:extLst>
              <a:ext uri="{FF2B5EF4-FFF2-40B4-BE49-F238E27FC236}">
                <a16:creationId xmlns:a16="http://schemas.microsoft.com/office/drawing/2014/main" id="{E2682671-A06A-4FB7-9878-4FA3BF4DCD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8575030" y="5503999"/>
            <a:ext cx="3291840" cy="1028700"/>
          </a:xfrm>
          <a:prstGeom prst="rect">
            <a:avLst/>
          </a:prstGeom>
          <a:noFill/>
        </p:spPr>
      </p:pic>
    </p:spTree>
    <p:extLst>
      <p:ext uri="{BB962C8B-B14F-4D97-AF65-F5344CB8AC3E}">
        <p14:creationId xmlns:p14="http://schemas.microsoft.com/office/powerpoint/2010/main" val="3142297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1234499" y="586269"/>
            <a:ext cx="7645207" cy="1005075"/>
          </a:xfrm>
          <a:solidFill>
            <a:schemeClr val="tx2">
              <a:lumMod val="20000"/>
              <a:lumOff val="80000"/>
            </a:schemeClr>
          </a:solidFill>
          <a:effectLst/>
        </p:spPr>
        <p:txBody>
          <a:bodyPr>
            <a:normAutofit/>
          </a:bodyPr>
          <a:lstStyle/>
          <a:p>
            <a:r>
              <a:rPr lang="en-US" sz="5200" dirty="0"/>
              <a:t>Consider a hybrid approach </a:t>
            </a:r>
          </a:p>
        </p:txBody>
      </p:sp>
      <p:graphicFrame>
        <p:nvGraphicFramePr>
          <p:cNvPr id="63" name="Content Placeholder 2">
            <a:extLst>
              <a:ext uri="{FF2B5EF4-FFF2-40B4-BE49-F238E27FC236}">
                <a16:creationId xmlns:a16="http://schemas.microsoft.com/office/drawing/2014/main" id="{607FDE20-63DC-44AE-A833-BCEB33811B9D}"/>
              </a:ext>
            </a:extLst>
          </p:cNvPr>
          <p:cNvGraphicFramePr>
            <a:graphicFrameLocks noGrp="1"/>
          </p:cNvGraphicFramePr>
          <p:nvPr>
            <p:ph idx="1"/>
            <p:extLst>
              <p:ext uri="{D42A27DB-BD31-4B8C-83A1-F6EECF244321}">
                <p14:modId xmlns:p14="http://schemas.microsoft.com/office/powerpoint/2010/main" val="218527723"/>
              </p:ext>
            </p:extLst>
          </p:nvPr>
        </p:nvGraphicFramePr>
        <p:xfrm>
          <a:off x="1234499" y="1611102"/>
          <a:ext cx="8631618" cy="4825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Content Placeholder 3">
            <a:extLst>
              <a:ext uri="{FF2B5EF4-FFF2-40B4-BE49-F238E27FC236}">
                <a16:creationId xmlns:a16="http://schemas.microsoft.com/office/drawing/2014/main" id="{C390AA78-F836-400E-BC6F-5EB3087DE6B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9622971" y="5938216"/>
            <a:ext cx="2449286" cy="765403"/>
          </a:xfrm>
          <a:prstGeom prst="rect">
            <a:avLst/>
          </a:prstGeom>
          <a:noFill/>
        </p:spPr>
      </p:pic>
    </p:spTree>
    <p:extLst>
      <p:ext uri="{BB962C8B-B14F-4D97-AF65-F5344CB8AC3E}">
        <p14:creationId xmlns:p14="http://schemas.microsoft.com/office/powerpoint/2010/main" val="409291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1271641" y="458856"/>
            <a:ext cx="6250387" cy="914400"/>
          </a:xfrm>
          <a:solidFill>
            <a:schemeClr val="tx2">
              <a:lumMod val="20000"/>
              <a:lumOff val="80000"/>
            </a:schemeClr>
          </a:solidFill>
          <a:effectLst/>
        </p:spPr>
        <p:txBody>
          <a:bodyPr anchor="t">
            <a:normAutofit/>
          </a:bodyPr>
          <a:lstStyle/>
          <a:p>
            <a:pPr>
              <a:spcBef>
                <a:spcPts val="600"/>
              </a:spcBef>
            </a:pPr>
            <a:r>
              <a:rPr lang="en-US" dirty="0"/>
              <a:t>Develop the Partnership</a:t>
            </a:r>
          </a:p>
        </p:txBody>
      </p:sp>
      <p:pic>
        <p:nvPicPr>
          <p:cNvPr id="10" name="Content Placeholder 3" descr="A blue and white logo&#10;&#10;Description automatically generated with low confidence">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4718" y="5085624"/>
            <a:ext cx="2487900" cy="777469"/>
          </a:xfrm>
          <a:prstGeom prst="rect">
            <a:avLst/>
          </a:prstGeom>
          <a:noFill/>
        </p:spPr>
      </p:pic>
      <p:sp>
        <p:nvSpPr>
          <p:cNvPr id="11" name="Rectangle: Rounded Corners 10">
            <a:extLst>
              <a:ext uri="{FF2B5EF4-FFF2-40B4-BE49-F238E27FC236}">
                <a16:creationId xmlns:a16="http://schemas.microsoft.com/office/drawing/2014/main" id="{A9016037-EE67-45AC-9841-C7B2CB94890F}"/>
              </a:ext>
            </a:extLst>
          </p:cNvPr>
          <p:cNvSpPr/>
          <p:nvPr/>
        </p:nvSpPr>
        <p:spPr>
          <a:xfrm>
            <a:off x="1594884" y="1569595"/>
            <a:ext cx="7428632" cy="9144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 name="TextBox 2">
            <a:extLst>
              <a:ext uri="{FF2B5EF4-FFF2-40B4-BE49-F238E27FC236}">
                <a16:creationId xmlns:a16="http://schemas.microsoft.com/office/drawing/2014/main" id="{1CB05403-A8D5-445F-B5CA-263773F31CFE}"/>
              </a:ext>
            </a:extLst>
          </p:cNvPr>
          <p:cNvSpPr txBox="1"/>
          <p:nvPr/>
        </p:nvSpPr>
        <p:spPr>
          <a:xfrm>
            <a:off x="2045634" y="1755015"/>
            <a:ext cx="6847367" cy="584775"/>
          </a:xfrm>
          <a:prstGeom prst="rect">
            <a:avLst/>
          </a:prstGeom>
          <a:noFill/>
        </p:spPr>
        <p:txBody>
          <a:bodyPr wrap="square" rtlCol="0">
            <a:spAutoFit/>
          </a:bodyPr>
          <a:lstStyle/>
          <a:p>
            <a:r>
              <a:rPr lang="en-US" sz="3200" dirty="0">
                <a:solidFill>
                  <a:schemeClr val="bg1"/>
                </a:solidFill>
              </a:rPr>
              <a:t>1.  Identify potential partners</a:t>
            </a:r>
          </a:p>
        </p:txBody>
      </p:sp>
      <p:sp>
        <p:nvSpPr>
          <p:cNvPr id="15" name="Rectangle: Rounded Corners 14">
            <a:extLst>
              <a:ext uri="{FF2B5EF4-FFF2-40B4-BE49-F238E27FC236}">
                <a16:creationId xmlns:a16="http://schemas.microsoft.com/office/drawing/2014/main" id="{24F1A6FB-8705-4432-9FD4-45459F195165}"/>
              </a:ext>
            </a:extLst>
          </p:cNvPr>
          <p:cNvSpPr/>
          <p:nvPr/>
        </p:nvSpPr>
        <p:spPr>
          <a:xfrm>
            <a:off x="1594884" y="2645915"/>
            <a:ext cx="7428632" cy="9144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6" name="Rectangle: Rounded Corners 15">
            <a:extLst>
              <a:ext uri="{FF2B5EF4-FFF2-40B4-BE49-F238E27FC236}">
                <a16:creationId xmlns:a16="http://schemas.microsoft.com/office/drawing/2014/main" id="{EAAEC40E-5A65-46A8-8D92-B1642AFBC880}"/>
              </a:ext>
            </a:extLst>
          </p:cNvPr>
          <p:cNvSpPr/>
          <p:nvPr/>
        </p:nvSpPr>
        <p:spPr>
          <a:xfrm>
            <a:off x="1594884" y="3702777"/>
            <a:ext cx="7428632" cy="9144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Rounded Corners 16">
            <a:extLst>
              <a:ext uri="{FF2B5EF4-FFF2-40B4-BE49-F238E27FC236}">
                <a16:creationId xmlns:a16="http://schemas.microsoft.com/office/drawing/2014/main" id="{68118716-14F9-40DB-AFD4-28BFC5B79773}"/>
              </a:ext>
            </a:extLst>
          </p:cNvPr>
          <p:cNvSpPr/>
          <p:nvPr/>
        </p:nvSpPr>
        <p:spPr>
          <a:xfrm>
            <a:off x="1594884" y="4775588"/>
            <a:ext cx="7428632" cy="9144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TextBox 17">
            <a:extLst>
              <a:ext uri="{FF2B5EF4-FFF2-40B4-BE49-F238E27FC236}">
                <a16:creationId xmlns:a16="http://schemas.microsoft.com/office/drawing/2014/main" id="{BB260D3B-B0E9-4324-9512-8671CF187E5A}"/>
              </a:ext>
            </a:extLst>
          </p:cNvPr>
          <p:cNvSpPr txBox="1"/>
          <p:nvPr/>
        </p:nvSpPr>
        <p:spPr>
          <a:xfrm>
            <a:off x="2045634" y="2810727"/>
            <a:ext cx="6847367" cy="584775"/>
          </a:xfrm>
          <a:prstGeom prst="rect">
            <a:avLst/>
          </a:prstGeom>
          <a:noFill/>
        </p:spPr>
        <p:txBody>
          <a:bodyPr wrap="square" rtlCol="0">
            <a:spAutoFit/>
          </a:bodyPr>
          <a:lstStyle/>
          <a:p>
            <a:r>
              <a:rPr lang="en-US" sz="3200" dirty="0">
                <a:solidFill>
                  <a:schemeClr val="bg1"/>
                </a:solidFill>
              </a:rPr>
              <a:t>2.  Make your introduction</a:t>
            </a:r>
          </a:p>
        </p:txBody>
      </p:sp>
      <p:sp>
        <p:nvSpPr>
          <p:cNvPr id="19" name="TextBox 18">
            <a:extLst>
              <a:ext uri="{FF2B5EF4-FFF2-40B4-BE49-F238E27FC236}">
                <a16:creationId xmlns:a16="http://schemas.microsoft.com/office/drawing/2014/main" id="{5717A301-38B0-41E8-A0E3-EF64EE7B1A49}"/>
              </a:ext>
            </a:extLst>
          </p:cNvPr>
          <p:cNvSpPr txBox="1"/>
          <p:nvPr/>
        </p:nvSpPr>
        <p:spPr>
          <a:xfrm>
            <a:off x="2045635" y="3837763"/>
            <a:ext cx="6847367" cy="584775"/>
          </a:xfrm>
          <a:prstGeom prst="rect">
            <a:avLst/>
          </a:prstGeom>
          <a:noFill/>
        </p:spPr>
        <p:txBody>
          <a:bodyPr wrap="square" rtlCol="0">
            <a:spAutoFit/>
          </a:bodyPr>
          <a:lstStyle/>
          <a:p>
            <a:r>
              <a:rPr lang="en-US" sz="3200" dirty="0">
                <a:solidFill>
                  <a:schemeClr val="bg1"/>
                </a:solidFill>
              </a:rPr>
              <a:t>3.  Build your relationship</a:t>
            </a:r>
          </a:p>
        </p:txBody>
      </p:sp>
      <p:sp>
        <p:nvSpPr>
          <p:cNvPr id="20" name="TextBox 19">
            <a:extLst>
              <a:ext uri="{FF2B5EF4-FFF2-40B4-BE49-F238E27FC236}">
                <a16:creationId xmlns:a16="http://schemas.microsoft.com/office/drawing/2014/main" id="{C006DD24-90BE-4E27-BAEE-2BD1F51D5A2E}"/>
              </a:ext>
            </a:extLst>
          </p:cNvPr>
          <p:cNvSpPr txBox="1"/>
          <p:nvPr/>
        </p:nvSpPr>
        <p:spPr>
          <a:xfrm>
            <a:off x="2045636" y="4889583"/>
            <a:ext cx="6847367" cy="584775"/>
          </a:xfrm>
          <a:prstGeom prst="rect">
            <a:avLst/>
          </a:prstGeom>
          <a:noFill/>
        </p:spPr>
        <p:txBody>
          <a:bodyPr wrap="square" rtlCol="0">
            <a:spAutoFit/>
          </a:bodyPr>
          <a:lstStyle/>
          <a:p>
            <a:r>
              <a:rPr lang="en-US" sz="3200" dirty="0">
                <a:solidFill>
                  <a:schemeClr val="bg1"/>
                </a:solidFill>
              </a:rPr>
              <a:t>4.  Maintain the partnership</a:t>
            </a:r>
          </a:p>
        </p:txBody>
      </p:sp>
    </p:spTree>
    <p:extLst>
      <p:ext uri="{BB962C8B-B14F-4D97-AF65-F5344CB8AC3E}">
        <p14:creationId xmlns:p14="http://schemas.microsoft.com/office/powerpoint/2010/main" val="304701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1026070" y="717970"/>
            <a:ext cx="10780830" cy="1494000"/>
          </a:xfrm>
        </p:spPr>
        <p:txBody>
          <a:bodyPr anchor="t">
            <a:normAutofit/>
          </a:bodyPr>
          <a:lstStyle/>
          <a:p>
            <a:r>
              <a:rPr lang="en-US" dirty="0"/>
              <a:t>1. Identify Potential Partners</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13" name="TextBox 12">
            <a:extLst>
              <a:ext uri="{FF2B5EF4-FFF2-40B4-BE49-F238E27FC236}">
                <a16:creationId xmlns:a16="http://schemas.microsoft.com/office/drawing/2014/main" id="{B49A6494-A360-4B74-A2E0-3E4749AF66D2}"/>
              </a:ext>
            </a:extLst>
          </p:cNvPr>
          <p:cNvSpPr txBox="1"/>
          <p:nvPr/>
        </p:nvSpPr>
        <p:spPr>
          <a:xfrm>
            <a:off x="1326912" y="1771095"/>
            <a:ext cx="9086329" cy="2503249"/>
          </a:xfrm>
          <a:prstGeom prst="rect">
            <a:avLst/>
          </a:prstGeom>
          <a:noFill/>
        </p:spPr>
        <p:txBody>
          <a:bodyPr wrap="square">
            <a:spAutoFit/>
          </a:bodyPr>
          <a:lstStyle/>
          <a:p>
            <a:pPr marL="914400" lvl="1" indent="-457200">
              <a:lnSpc>
                <a:spcPct val="150000"/>
              </a:lnSpc>
              <a:buFont typeface="Arial" panose="020B0604020202020204" pitchFamily="34" charset="0"/>
              <a:buChar char="•"/>
            </a:pPr>
            <a:r>
              <a:rPr lang="en-US" sz="2800" dirty="0">
                <a:solidFill>
                  <a:schemeClr val="tx1">
                    <a:alpha val="60000"/>
                  </a:schemeClr>
                </a:solidFill>
              </a:rPr>
              <a:t>Aging/healthcare professionals, local businesses, etc. </a:t>
            </a:r>
          </a:p>
          <a:p>
            <a:pPr marL="1257300" lvl="2" indent="-342900">
              <a:lnSpc>
                <a:spcPct val="150000"/>
              </a:lnSpc>
              <a:buFont typeface="Arial" panose="020B0604020202020204" pitchFamily="34" charset="0"/>
              <a:buChar char="•"/>
            </a:pPr>
            <a:r>
              <a:rPr lang="en-US" sz="2200" dirty="0">
                <a:solidFill>
                  <a:schemeClr val="tx1">
                    <a:alpha val="60000"/>
                  </a:schemeClr>
                </a:solidFill>
              </a:rPr>
              <a:t>Create partner “groups” for targeted outreach.</a:t>
            </a:r>
          </a:p>
          <a:p>
            <a:pPr marL="914400" lvl="1" indent="-457200">
              <a:lnSpc>
                <a:spcPct val="150000"/>
              </a:lnSpc>
              <a:buFont typeface="Arial" panose="020B0604020202020204" pitchFamily="34" charset="0"/>
              <a:buChar char="•"/>
            </a:pPr>
            <a:r>
              <a:rPr lang="en-US" sz="2800" dirty="0">
                <a:solidFill>
                  <a:schemeClr val="tx1">
                    <a:alpha val="60000"/>
                  </a:schemeClr>
                </a:solidFill>
              </a:rPr>
              <a:t>List of  </a:t>
            </a:r>
            <a:r>
              <a:rPr lang="en-US" sz="2800" dirty="0">
                <a:solidFill>
                  <a:schemeClr val="tx1">
                    <a:alpha val="60000"/>
                  </a:schemeClr>
                </a:solidFill>
                <a:hlinkClick r:id="rId3"/>
              </a:rPr>
              <a:t>Community Partners - Sample List</a:t>
            </a:r>
            <a:endParaRPr lang="en-US" sz="2800" dirty="0">
              <a:solidFill>
                <a:schemeClr val="tx1">
                  <a:alpha val="60000"/>
                </a:schemeClr>
              </a:solidFill>
            </a:endParaRPr>
          </a:p>
          <a:p>
            <a:pPr marL="914400" lvl="1" indent="-457200">
              <a:lnSpc>
                <a:spcPct val="150000"/>
              </a:lnSpc>
              <a:buFont typeface="Arial" panose="020B0604020202020204" pitchFamily="34" charset="0"/>
              <a:buChar char="•"/>
            </a:pPr>
            <a:r>
              <a:rPr lang="en-US" sz="2800" dirty="0">
                <a:solidFill>
                  <a:schemeClr val="tx1">
                    <a:alpha val="60000"/>
                  </a:schemeClr>
                </a:solidFill>
              </a:rPr>
              <a:t>Add partners that are unique to your community.</a:t>
            </a:r>
          </a:p>
        </p:txBody>
      </p:sp>
    </p:spTree>
    <p:extLst>
      <p:ext uri="{BB962C8B-B14F-4D97-AF65-F5344CB8AC3E}">
        <p14:creationId xmlns:p14="http://schemas.microsoft.com/office/powerpoint/2010/main" val="3885035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766762" y="662399"/>
            <a:ext cx="10780830" cy="1494000"/>
          </a:xfrm>
        </p:spPr>
        <p:txBody>
          <a:bodyPr anchor="t">
            <a:normAutofit/>
          </a:bodyPr>
          <a:lstStyle/>
          <a:p>
            <a:r>
              <a:rPr lang="en-US" dirty="0"/>
              <a:t>2.  Make your introduction</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11" name="TextBox 10">
            <a:extLst>
              <a:ext uri="{FF2B5EF4-FFF2-40B4-BE49-F238E27FC236}">
                <a16:creationId xmlns:a16="http://schemas.microsoft.com/office/drawing/2014/main" id="{4358D9D9-1D1F-4532-95A0-7C0165232F75}"/>
              </a:ext>
            </a:extLst>
          </p:cNvPr>
          <p:cNvSpPr txBox="1"/>
          <p:nvPr/>
        </p:nvSpPr>
        <p:spPr>
          <a:xfrm>
            <a:off x="1382859" y="1564803"/>
            <a:ext cx="9426279" cy="3785651"/>
          </a:xfrm>
          <a:prstGeom prst="rect">
            <a:avLst/>
          </a:prstGeom>
          <a:noFill/>
        </p:spPr>
        <p:txBody>
          <a:bodyPr wrap="square">
            <a:spAutoFit/>
          </a:bodyPr>
          <a:lstStyle/>
          <a:p>
            <a:pPr marL="914400" lvl="1" indent="-457200">
              <a:lnSpc>
                <a:spcPct val="150000"/>
              </a:lnSpc>
              <a:buFont typeface="Arial" panose="020B0604020202020204" pitchFamily="34" charset="0"/>
              <a:buChar char="•"/>
            </a:pPr>
            <a:r>
              <a:rPr lang="en-US" sz="2800" dirty="0">
                <a:solidFill>
                  <a:schemeClr val="tx1">
                    <a:alpha val="60000"/>
                  </a:schemeClr>
                </a:solidFill>
              </a:rPr>
              <a:t>Send letters or emails to local partners or partner groups.</a:t>
            </a:r>
          </a:p>
          <a:p>
            <a:pPr marL="1200150" lvl="2" indent="-285750">
              <a:lnSpc>
                <a:spcPct val="100000"/>
              </a:lnSpc>
              <a:buFont typeface="Arial" panose="020B0604020202020204" pitchFamily="34" charset="0"/>
              <a:buChar char="•"/>
            </a:pPr>
            <a:r>
              <a:rPr lang="en-US" sz="2000" dirty="0">
                <a:solidFill>
                  <a:schemeClr val="tx1">
                    <a:alpha val="60000"/>
                  </a:schemeClr>
                </a:solidFill>
              </a:rPr>
              <a:t>Short and sweet; plain language; bold important points </a:t>
            </a:r>
          </a:p>
          <a:p>
            <a:pPr marL="1200150" lvl="2" indent="-285750">
              <a:lnSpc>
                <a:spcPct val="100000"/>
              </a:lnSpc>
              <a:buFont typeface="Arial" panose="020B0604020202020204" pitchFamily="34" charset="0"/>
              <a:buChar char="•"/>
            </a:pPr>
            <a:r>
              <a:rPr lang="en-US" sz="2000" dirty="0">
                <a:solidFill>
                  <a:schemeClr val="tx1">
                    <a:alpha val="60000"/>
                  </a:schemeClr>
                </a:solidFill>
              </a:rPr>
              <a:t>Emphasize mutual benefit</a:t>
            </a:r>
          </a:p>
          <a:p>
            <a:pPr marL="1200150" lvl="2" indent="-285750">
              <a:lnSpc>
                <a:spcPct val="100000"/>
              </a:lnSpc>
              <a:buFont typeface="Arial" panose="020B0604020202020204" pitchFamily="34" charset="0"/>
              <a:buChar char="•"/>
            </a:pPr>
            <a:r>
              <a:rPr lang="en-US" sz="2000" dirty="0">
                <a:solidFill>
                  <a:schemeClr val="tx1">
                    <a:alpha val="60000"/>
                  </a:schemeClr>
                </a:solidFill>
              </a:rPr>
              <a:t>Sample letters on </a:t>
            </a:r>
            <a:r>
              <a:rPr lang="en-US" sz="2000" dirty="0">
                <a:solidFill>
                  <a:schemeClr val="tx1">
                    <a:alpha val="60000"/>
                  </a:schemeClr>
                </a:solidFill>
                <a:hlinkClick r:id="rId4"/>
              </a:rPr>
              <a:t>GWAAR Medicare Outreach and Assistance Resources</a:t>
            </a:r>
            <a:endParaRPr lang="en-US" sz="2000" dirty="0">
              <a:solidFill>
                <a:schemeClr val="tx1">
                  <a:alpha val="60000"/>
                </a:schemeClr>
              </a:solidFill>
            </a:endParaRPr>
          </a:p>
          <a:p>
            <a:pPr marL="1200150" lvl="2" indent="-285750">
              <a:lnSpc>
                <a:spcPct val="100000"/>
              </a:lnSpc>
              <a:buFont typeface="Arial" panose="020B0604020202020204" pitchFamily="34" charset="0"/>
              <a:buChar char="•"/>
            </a:pPr>
            <a:r>
              <a:rPr lang="en-US" sz="2000" dirty="0">
                <a:solidFill>
                  <a:schemeClr val="tx1">
                    <a:alpha val="60000"/>
                  </a:schemeClr>
                </a:solidFill>
              </a:rPr>
              <a:t>Do you have or need an “in” with this partner?</a:t>
            </a:r>
          </a:p>
          <a:p>
            <a:pPr marL="914400" lvl="1" indent="-457200">
              <a:lnSpc>
                <a:spcPct val="150000"/>
              </a:lnSpc>
              <a:buFont typeface="Arial" panose="020B0604020202020204" pitchFamily="34" charset="0"/>
              <a:buChar char="•"/>
            </a:pPr>
            <a:r>
              <a:rPr lang="en-US" sz="2800" dirty="0">
                <a:solidFill>
                  <a:schemeClr val="tx1">
                    <a:alpha val="60000"/>
                  </a:schemeClr>
                </a:solidFill>
              </a:rPr>
              <a:t>Follow up as needed with phone call.</a:t>
            </a:r>
          </a:p>
          <a:p>
            <a:pPr marL="914400" lvl="1" indent="-457200">
              <a:lnSpc>
                <a:spcPct val="150000"/>
              </a:lnSpc>
              <a:buFont typeface="Arial" panose="020B0604020202020204" pitchFamily="34" charset="0"/>
              <a:buChar char="•"/>
            </a:pPr>
            <a:r>
              <a:rPr lang="en-US" sz="2800" dirty="0">
                <a:solidFill>
                  <a:schemeClr val="tx1">
                    <a:alpha val="60000"/>
                  </a:schemeClr>
                </a:solidFill>
              </a:rPr>
              <a:t>Schedule time to meet (in person or virtually).</a:t>
            </a:r>
          </a:p>
          <a:p>
            <a:pPr lvl="2">
              <a:lnSpc>
                <a:spcPct val="150000"/>
              </a:lnSpc>
            </a:pPr>
            <a:endParaRPr lang="en-US" sz="2400" dirty="0">
              <a:solidFill>
                <a:schemeClr val="tx1">
                  <a:alpha val="60000"/>
                </a:schemeClr>
              </a:solidFill>
            </a:endParaRPr>
          </a:p>
        </p:txBody>
      </p:sp>
    </p:spTree>
    <p:extLst>
      <p:ext uri="{BB962C8B-B14F-4D97-AF65-F5344CB8AC3E}">
        <p14:creationId xmlns:p14="http://schemas.microsoft.com/office/powerpoint/2010/main" val="241893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766762" y="662399"/>
            <a:ext cx="10780830" cy="1494000"/>
          </a:xfrm>
        </p:spPr>
        <p:txBody>
          <a:bodyPr anchor="t">
            <a:normAutofit/>
          </a:bodyPr>
          <a:lstStyle/>
          <a:p>
            <a:r>
              <a:rPr lang="en-US" dirty="0"/>
              <a:t>3.  Build the relationship</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9" name="Content Placeholder 2">
            <a:extLst>
              <a:ext uri="{FF2B5EF4-FFF2-40B4-BE49-F238E27FC236}">
                <a16:creationId xmlns:a16="http://schemas.microsoft.com/office/drawing/2014/main" id="{1D461E40-CF8A-496E-97D7-6423B3C2B8F7}"/>
              </a:ext>
            </a:extLst>
          </p:cNvPr>
          <p:cNvSpPr>
            <a:spLocks noGrp="1"/>
          </p:cNvSpPr>
          <p:nvPr>
            <p:ph idx="1"/>
          </p:nvPr>
        </p:nvSpPr>
        <p:spPr>
          <a:xfrm>
            <a:off x="1290081" y="1751454"/>
            <a:ext cx="7919349" cy="4800421"/>
          </a:xfrm>
        </p:spPr>
        <p:txBody>
          <a:bodyPr>
            <a:normAutofit/>
          </a:bodyPr>
          <a:lstStyle/>
          <a:p>
            <a:pPr lvl="1">
              <a:spcAft>
                <a:spcPts val="600"/>
              </a:spcAft>
            </a:pPr>
            <a:r>
              <a:rPr lang="en-US" sz="2800" dirty="0">
                <a:solidFill>
                  <a:schemeClr val="tx1">
                    <a:alpha val="60000"/>
                  </a:schemeClr>
                </a:solidFill>
              </a:rPr>
              <a:t>Your talking points</a:t>
            </a:r>
          </a:p>
          <a:p>
            <a:pPr lvl="2">
              <a:spcAft>
                <a:spcPts val="600"/>
              </a:spcAft>
            </a:pPr>
            <a:r>
              <a:rPr lang="en-US" sz="2200" dirty="0">
                <a:solidFill>
                  <a:schemeClr val="tx1">
                    <a:alpha val="60000"/>
                  </a:schemeClr>
                </a:solidFill>
              </a:rPr>
              <a:t>Your role, benefit programs, open enrollment period, etc.</a:t>
            </a:r>
          </a:p>
          <a:p>
            <a:pPr lvl="2">
              <a:spcAft>
                <a:spcPts val="600"/>
              </a:spcAft>
            </a:pPr>
            <a:r>
              <a:rPr lang="en-US" sz="2200" dirty="0">
                <a:solidFill>
                  <a:schemeClr val="tx1">
                    <a:alpha val="60000"/>
                  </a:schemeClr>
                </a:solidFill>
              </a:rPr>
              <a:t>Share resources</a:t>
            </a:r>
          </a:p>
          <a:p>
            <a:pPr lvl="1">
              <a:spcAft>
                <a:spcPts val="600"/>
              </a:spcAft>
            </a:pPr>
            <a:r>
              <a:rPr lang="en-US" sz="2800" dirty="0">
                <a:solidFill>
                  <a:schemeClr val="tx1">
                    <a:alpha val="60000"/>
                  </a:schemeClr>
                </a:solidFill>
              </a:rPr>
              <a:t>Have a story to tell</a:t>
            </a:r>
          </a:p>
          <a:p>
            <a:pPr lvl="2">
              <a:spcAft>
                <a:spcPts val="600"/>
              </a:spcAft>
            </a:pPr>
            <a:r>
              <a:rPr lang="en-US" sz="2200" dirty="0">
                <a:solidFill>
                  <a:schemeClr val="tx1">
                    <a:alpha val="60000"/>
                  </a:schemeClr>
                </a:solidFill>
              </a:rPr>
              <a:t>Speak to your audience</a:t>
            </a:r>
          </a:p>
          <a:p>
            <a:pPr lvl="1">
              <a:spcAft>
                <a:spcPts val="600"/>
              </a:spcAft>
            </a:pPr>
            <a:r>
              <a:rPr lang="en-US" sz="2800" dirty="0">
                <a:solidFill>
                  <a:schemeClr val="tx1">
                    <a:alpha val="60000"/>
                  </a:schemeClr>
                </a:solidFill>
              </a:rPr>
              <a:t>How can this partnership help them?</a:t>
            </a:r>
          </a:p>
          <a:p>
            <a:pPr lvl="2">
              <a:spcAft>
                <a:spcPts val="600"/>
              </a:spcAft>
            </a:pPr>
            <a:r>
              <a:rPr lang="en-US" sz="2200" dirty="0">
                <a:solidFill>
                  <a:schemeClr val="tx1">
                    <a:alpha val="60000"/>
                  </a:schemeClr>
                </a:solidFill>
              </a:rPr>
              <a:t>Lighten their load—examples</a:t>
            </a:r>
          </a:p>
          <a:p>
            <a:pPr lvl="2">
              <a:spcAft>
                <a:spcPts val="600"/>
              </a:spcAft>
            </a:pPr>
            <a:r>
              <a:rPr lang="en-US" sz="2200" dirty="0">
                <a:solidFill>
                  <a:schemeClr val="tx1">
                    <a:alpha val="60000"/>
                  </a:schemeClr>
                </a:solidFill>
              </a:rPr>
              <a:t>Resolve benefit issues their clients may have</a:t>
            </a:r>
          </a:p>
          <a:p>
            <a:pPr marL="914400" lvl="2" indent="0">
              <a:spcAft>
                <a:spcPts val="600"/>
              </a:spcAft>
              <a:buNone/>
            </a:pPr>
            <a:endParaRPr lang="en-US" sz="2200" dirty="0">
              <a:solidFill>
                <a:schemeClr val="tx1">
                  <a:alpha val="60000"/>
                </a:schemeClr>
              </a:solidFill>
            </a:endParaRPr>
          </a:p>
          <a:p>
            <a:pPr lvl="1"/>
            <a:endParaRPr lang="en-US" sz="2200" dirty="0">
              <a:solidFill>
                <a:schemeClr val="tx1">
                  <a:alpha val="60000"/>
                </a:schemeClr>
              </a:solidFill>
            </a:endParaRPr>
          </a:p>
          <a:p>
            <a:endParaRPr lang="en-US" sz="2000" dirty="0">
              <a:solidFill>
                <a:schemeClr val="tx1">
                  <a:alpha val="60000"/>
                </a:schemeClr>
              </a:solidFill>
            </a:endParaRPr>
          </a:p>
        </p:txBody>
      </p:sp>
    </p:spTree>
    <p:extLst>
      <p:ext uri="{BB962C8B-B14F-4D97-AF65-F5344CB8AC3E}">
        <p14:creationId xmlns:p14="http://schemas.microsoft.com/office/powerpoint/2010/main" val="348907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1A5ACB9A-B0E5-4B85-B616-BAAFCBF06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72E88C85-0C12-45AB-AB38-7DD8508C1C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58" name="Rectangle 57">
              <a:extLst>
                <a:ext uri="{FF2B5EF4-FFF2-40B4-BE49-F238E27FC236}">
                  <a16:creationId xmlns:a16="http://schemas.microsoft.com/office/drawing/2014/main" id="{442F1C99-DC89-4C0E-9645-78ED266B8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59" name="Rectangle 58">
              <a:extLst>
                <a:ext uri="{FF2B5EF4-FFF2-40B4-BE49-F238E27FC236}">
                  <a16:creationId xmlns:a16="http://schemas.microsoft.com/office/drawing/2014/main" id="{49EB5FB3-6DE8-43D7-9A37-2E1189B12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61" name="Freeform: Shape 60">
            <a:extLst>
              <a:ext uri="{FF2B5EF4-FFF2-40B4-BE49-F238E27FC236}">
                <a16:creationId xmlns:a16="http://schemas.microsoft.com/office/drawing/2014/main" id="{21CD0CBD-C727-43F9-BDFE-34D6D1A97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1EB27A-8939-4199-971C-1AFEFDD3140A}"/>
              </a:ext>
            </a:extLst>
          </p:cNvPr>
          <p:cNvSpPr>
            <a:spLocks noGrp="1"/>
          </p:cNvSpPr>
          <p:nvPr>
            <p:ph type="title"/>
          </p:nvPr>
        </p:nvSpPr>
        <p:spPr>
          <a:xfrm>
            <a:off x="766762" y="662399"/>
            <a:ext cx="10780830" cy="1494000"/>
          </a:xfrm>
        </p:spPr>
        <p:txBody>
          <a:bodyPr anchor="t">
            <a:normAutofit/>
          </a:bodyPr>
          <a:lstStyle/>
          <a:p>
            <a:r>
              <a:rPr lang="en-US" dirty="0"/>
              <a:t>4.  Maintain the partnership</a:t>
            </a:r>
          </a:p>
        </p:txBody>
      </p:sp>
      <p:pic>
        <p:nvPicPr>
          <p:cNvPr id="10" name="Content Placeholder 3">
            <a:extLst>
              <a:ext uri="{FF2B5EF4-FFF2-40B4-BE49-F238E27FC236}">
                <a16:creationId xmlns:a16="http://schemas.microsoft.com/office/drawing/2014/main" id="{F8DA6E89-C6E5-4559-983D-27D5EE09C2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458810" y="5086905"/>
            <a:ext cx="2483808" cy="776190"/>
          </a:xfrm>
          <a:prstGeom prst="rect">
            <a:avLst/>
          </a:prstGeom>
          <a:noFill/>
        </p:spPr>
      </p:pic>
      <p:sp>
        <p:nvSpPr>
          <p:cNvPr id="9" name="Content Placeholder 2">
            <a:extLst>
              <a:ext uri="{FF2B5EF4-FFF2-40B4-BE49-F238E27FC236}">
                <a16:creationId xmlns:a16="http://schemas.microsoft.com/office/drawing/2014/main" id="{DC22D149-C7BA-40FD-B951-4A9C5C6C7D3F}"/>
              </a:ext>
            </a:extLst>
          </p:cNvPr>
          <p:cNvSpPr>
            <a:spLocks noGrp="1"/>
          </p:cNvSpPr>
          <p:nvPr>
            <p:ph idx="1"/>
          </p:nvPr>
        </p:nvSpPr>
        <p:spPr>
          <a:xfrm>
            <a:off x="999644" y="1409399"/>
            <a:ext cx="9701070" cy="4988546"/>
          </a:xfrm>
        </p:spPr>
        <p:txBody>
          <a:bodyPr>
            <a:normAutofit/>
          </a:bodyPr>
          <a:lstStyle/>
          <a:p>
            <a:pPr lvl="1">
              <a:spcAft>
                <a:spcPts val="600"/>
              </a:spcAft>
            </a:pPr>
            <a:r>
              <a:rPr lang="en-US" sz="2800" dirty="0">
                <a:solidFill>
                  <a:schemeClr val="tx1">
                    <a:alpha val="60000"/>
                  </a:schemeClr>
                </a:solidFill>
              </a:rPr>
              <a:t>Schedule regular contact (quarterly, semi-annually, etc.) </a:t>
            </a:r>
          </a:p>
          <a:p>
            <a:pPr lvl="2">
              <a:spcAft>
                <a:spcPts val="600"/>
              </a:spcAft>
            </a:pPr>
            <a:r>
              <a:rPr lang="en-US" sz="2200" dirty="0">
                <a:solidFill>
                  <a:schemeClr val="tx1">
                    <a:alpha val="60000"/>
                  </a:schemeClr>
                </a:solidFill>
              </a:rPr>
              <a:t>Determine appropriate format (phone call, email, or meeting)</a:t>
            </a:r>
          </a:p>
          <a:p>
            <a:pPr lvl="1">
              <a:spcAft>
                <a:spcPts val="600"/>
              </a:spcAft>
            </a:pPr>
            <a:r>
              <a:rPr lang="en-US" sz="2800" dirty="0">
                <a:solidFill>
                  <a:schemeClr val="tx1">
                    <a:alpha val="60000"/>
                  </a:schemeClr>
                </a:solidFill>
              </a:rPr>
              <a:t>Get feedback related to partnership</a:t>
            </a:r>
          </a:p>
          <a:p>
            <a:pPr lvl="2">
              <a:spcAft>
                <a:spcPts val="600"/>
              </a:spcAft>
            </a:pPr>
            <a:r>
              <a:rPr lang="en-US" sz="2400" dirty="0">
                <a:solidFill>
                  <a:schemeClr val="tx1">
                    <a:alpha val="60000"/>
                  </a:schemeClr>
                </a:solidFill>
              </a:rPr>
              <a:t>Discuss successes and/or challenges  </a:t>
            </a:r>
          </a:p>
          <a:p>
            <a:pPr lvl="2">
              <a:spcAft>
                <a:spcPts val="600"/>
              </a:spcAft>
            </a:pPr>
            <a:r>
              <a:rPr lang="en-US" sz="2400" dirty="0">
                <a:solidFill>
                  <a:schemeClr val="tx1">
                    <a:alpha val="60000"/>
                  </a:schemeClr>
                </a:solidFill>
              </a:rPr>
              <a:t>Any process improvement opportunities? </a:t>
            </a:r>
          </a:p>
          <a:p>
            <a:pPr lvl="2">
              <a:spcAft>
                <a:spcPts val="600"/>
              </a:spcAft>
            </a:pPr>
            <a:r>
              <a:rPr lang="en-US" sz="2400" dirty="0">
                <a:solidFill>
                  <a:schemeClr val="tx1">
                    <a:alpha val="60000"/>
                  </a:schemeClr>
                </a:solidFill>
              </a:rPr>
              <a:t>What resources, information, or expertise do they need that you can provide?</a:t>
            </a:r>
          </a:p>
          <a:p>
            <a:pPr lvl="1">
              <a:spcAft>
                <a:spcPts val="600"/>
              </a:spcAft>
            </a:pPr>
            <a:r>
              <a:rPr lang="en-US" sz="2800" dirty="0">
                <a:solidFill>
                  <a:schemeClr val="tx1">
                    <a:alpha val="60000"/>
                  </a:schemeClr>
                </a:solidFill>
              </a:rPr>
              <a:t>Share new Medicare-related information</a:t>
            </a:r>
          </a:p>
          <a:p>
            <a:pPr lvl="1">
              <a:spcAft>
                <a:spcPts val="600"/>
              </a:spcAft>
            </a:pPr>
            <a:r>
              <a:rPr lang="en-US" sz="2800" dirty="0">
                <a:solidFill>
                  <a:schemeClr val="tx1">
                    <a:alpha val="60000"/>
                  </a:schemeClr>
                </a:solidFill>
              </a:rPr>
              <a:t>Share updated resources and event information</a:t>
            </a:r>
          </a:p>
          <a:p>
            <a:pPr lvl="1"/>
            <a:endParaRPr lang="en-US" sz="2200" dirty="0">
              <a:solidFill>
                <a:schemeClr val="tx1">
                  <a:alpha val="60000"/>
                </a:schemeClr>
              </a:solidFill>
            </a:endParaRPr>
          </a:p>
          <a:p>
            <a:endParaRPr lang="en-US" sz="2400" dirty="0">
              <a:solidFill>
                <a:schemeClr val="tx1">
                  <a:alpha val="60000"/>
                </a:schemeClr>
              </a:solidFill>
            </a:endParaRPr>
          </a:p>
          <a:p>
            <a:pPr lvl="1"/>
            <a:endParaRPr lang="en-US" sz="2000" dirty="0">
              <a:solidFill>
                <a:schemeClr val="tx1">
                  <a:alpha val="60000"/>
                </a:schemeClr>
              </a:solidFill>
            </a:endParaRPr>
          </a:p>
          <a:p>
            <a:endParaRPr lang="en-US" sz="2000" dirty="0">
              <a:solidFill>
                <a:schemeClr val="tx1">
                  <a:alpha val="60000"/>
                </a:schemeClr>
              </a:solidFill>
            </a:endParaRPr>
          </a:p>
        </p:txBody>
      </p:sp>
    </p:spTree>
    <p:extLst>
      <p:ext uri="{BB962C8B-B14F-4D97-AF65-F5344CB8AC3E}">
        <p14:creationId xmlns:p14="http://schemas.microsoft.com/office/powerpoint/2010/main" val="32831220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New Strategies for Cultivating Partnerships&amp;quot;&quot;/&gt;&lt;property id=&quot;20307&quot; value=&quot;256&quot;/&gt;&lt;/object&gt;&lt;object type=&quot;3&quot; unique_id=&quot;10004&quot;&gt;&lt;property id=&quot;20148&quot; value=&quot;5&quot;/&gt;&lt;property id=&quot;20300&quot; value=&quot;Slide 3 - &amp;quot;Agenda&amp;quot;&quot;/&gt;&lt;property id=&quot;20307&quot; value=&quot;257&quot;/&gt;&lt;/object&gt;&lt;object type=&quot;3&quot; unique_id=&quot;10007&quot;&gt;&lt;property id=&quot;20148&quot; value=&quot;5&quot;/&gt;&lt;property id=&quot;20300&quot; value=&quot;Slide 10 - &amp;quot; Poll #1 &amp;quot;&quot;/&gt;&lt;property id=&quot;20307&quot; value=&quot;284&quot;/&gt;&lt;/object&gt;&lt;object type=&quot;3&quot; unique_id=&quot;10008&quot;&gt;&lt;property id=&quot;20148&quot; value=&quot;5&quot;/&gt;&lt;property id=&quot;20300&quot; value=&quot;Slide 6 - &amp;quot;1. Identify Potential Partners&amp;quot;&quot;/&gt;&lt;property id=&quot;20307&quot; value=&quot;272&quot;/&gt;&lt;/object&gt;&lt;object type=&quot;3&quot; unique_id=&quot;10009&quot;&gt;&lt;property id=&quot;20148&quot; value=&quot;5&quot;/&gt;&lt;property id=&quot;20300&quot; value=&quot;Slide 12&quot;/&gt;&lt;property id=&quot;20307&quot; value=&quot;273&quot;/&gt;&lt;/object&gt;&lt;object type=&quot;3&quot; unique_id=&quot;10010&quot;&gt;&lt;property id=&quot;20148&quot; value=&quot;5&quot;/&gt;&lt;property id=&quot;20300&quot; value=&quot;Slide 13 - &amp;quot; Poll #2&amp;quot;&quot;/&gt;&lt;property id=&quot;20307&quot; value=&quot;285&quot;/&gt;&lt;/object&gt;&lt;object type=&quot;3&quot; unique_id=&quot;10011&quot;&gt;&lt;property id=&quot;20148&quot; value=&quot;5&quot;/&gt;&lt;property id=&quot;20300&quot; value=&quot;Slide 14 - &amp;quot;Reporting group outreach events with partners&amp;quot;&quot;/&gt;&lt;property id=&quot;20307&quot; value=&quot;274&quot;/&gt;&lt;/object&gt;&lt;object type=&quot;3&quot; unique_id=&quot;10012&quot;&gt;&lt;property id=&quot;20148&quot; value=&quot;5&quot;/&gt;&lt;property id=&quot;20300&quot; value=&quot;Slide 16 - &amp;quot;Definitions of group outreach and education&amp;quot;&quot;/&gt;&lt;property id=&quot;20307&quot; value=&quot;282&quot;/&gt;&lt;/object&gt;&lt;object type=&quot;3&quot; unique_id=&quot;10014&quot;&gt;&lt;property id=&quot;20148&quot; value=&quot;5&quot;/&gt;&lt;property id=&quot;20300&quot; value=&quot;Slide 21 - &amp;quot;Questions?  &amp;quot;&quot;/&gt;&lt;property id=&quot;20307&quot; value=&quot;277&quot;/&gt;&lt;/object&gt;&lt;object type=&quot;3&quot; unique_id=&quot;10226&quot;&gt;&lt;property id=&quot;20148&quot; value=&quot;5&quot;/&gt;&lt;property id=&quot;20300&quot; value=&quot;Slide 17 - &amp;quot;Definitions of group outreach and education&amp;quot;&quot;/&gt;&lt;property id=&quot;20307&quot; value=&quot;287&quot;/&gt;&lt;/object&gt;&lt;object type=&quot;3&quot; unique_id=&quot;10227&quot;&gt;&lt;property id=&quot;20148&quot; value=&quot;5&quot;/&gt;&lt;property id=&quot;20300&quot; value=&quot;Slide 18 - &amp;quot;Definitions of group outreach and education&amp;quot;&quot;/&gt;&lt;property id=&quot;20307&quot; value=&quot;288&quot;/&gt;&lt;/object&gt;&lt;object type=&quot;3&quot; unique_id=&quot;10228&quot;&gt;&lt;property id=&quot;20148&quot; value=&quot;5&quot;/&gt;&lt;property id=&quot;20300&quot; value=&quot;Slide 19 - &amp;quot;Example: reporting a group outreach event&amp;quot;&quot;/&gt;&lt;property id=&quot;20307&quot; value=&quot;286&quot;/&gt;&lt;/object&gt;&lt;object type=&quot;3&quot; unique_id=&quot;10410&quot;&gt;&lt;property id=&quot;20148&quot; value=&quot;5&quot;/&gt;&lt;property id=&quot;20300&quot; value=&quot;Slide 20 - &amp;quot;Example: reporting a media outreach event&amp;quot;&quot;/&gt;&lt;property id=&quot;20307&quot; value=&quot;290&quot;/&gt;&lt;/object&gt;&lt;object type=&quot;3&quot; unique_id=&quot;12034&quot;&gt;&lt;property id=&quot;20148&quot; value=&quot;5&quot;/&gt;&lt;property id=&quot;20300&quot; value=&quot;Slide 4 - &amp;quot;Consider a hybrid approach &amp;quot;&quot;/&gt;&lt;property id=&quot;20307&quot; value=&quot;291&quot;/&gt;&lt;/object&gt;&lt;object type=&quot;3&quot; unique_id=&quot;12035&quot;&gt;&lt;property id=&quot;20148&quot; value=&quot;5&quot;/&gt;&lt;property id=&quot;20300&quot; value=&quot;Slide 5 - &amp;quot;Develop the Partnership&amp;quot;&quot;/&gt;&lt;property id=&quot;20307&quot; value=&quot;292&quot;/&gt;&lt;/object&gt;&lt;object type=&quot;3&quot; unique_id=&quot;12036&quot;&gt;&lt;property id=&quot;20148&quot; value=&quot;5&quot;/&gt;&lt;property id=&quot;20300&quot; value=&quot;Slide 7 - &amp;quot;2.  Make your introduction&amp;quot;&quot;/&gt;&lt;property id=&quot;20307&quot; value=&quot;297&quot;/&gt;&lt;/object&gt;&lt;object type=&quot;3&quot; unique_id=&quot;12037&quot;&gt;&lt;property id=&quot;20148&quot; value=&quot;5&quot;/&gt;&lt;property id=&quot;20300&quot; value=&quot;Slide 8 - &amp;quot;3.  Build the relationship&amp;quot;&quot;/&gt;&lt;property id=&quot;20307&quot; value=&quot;296&quot;/&gt;&lt;/object&gt;&lt;object type=&quot;3&quot; unique_id=&quot;12038&quot;&gt;&lt;property id=&quot;20148&quot; value=&quot;5&quot;/&gt;&lt;property id=&quot;20300&quot; value=&quot;Slide 9 - &amp;quot;4.  Maintain the partnership&amp;quot;&quot;/&gt;&lt;property id=&quot;20307&quot; value=&quot;295&quot;/&gt;&lt;/object&gt;&lt;object type=&quot;3&quot; unique_id=&quot;12039&quot;&gt;&lt;property id=&quot;20148&quot; value=&quot;5&quot;/&gt;&lt;property id=&quot;20300&quot; value=&quot;Slide 11 - &amp;quot; Partnership toolkit&amp;quot;&quot;/&gt;&lt;property id=&quot;20307&quot; value=&quot;294&quot;/&gt;&lt;/object&gt;&lt;object type=&quot;3&quot; unique_id=&quot;12365&quot;&gt;&lt;property id=&quot;20148&quot; value=&quot;5&quot;/&gt;&lt;property id=&quot;20300&quot; value=&quot;Slide 15 - &amp;quot;Reporting group outreach events with partners&amp;quot;&quot;/&gt;&lt;property id=&quot;20307&quot; value=&quot;298&quot;/&gt;&lt;/object&gt;&lt;object type=&quot;3&quot; unique_id=&quot;12570&quot;&gt;&lt;property id=&quot;20148&quot; value=&quot;5&quot;/&gt;&lt;property id=&quot;20300&quot; value=&quot;Slide 2 - &amp;quot;Grant Disclaimer&amp;quot;&quot;/&gt;&lt;property id=&quot;20307&quot; value=&quot;299&quot;/&gt;&lt;/object&gt;&lt;/object&gt;&lt;object type=&quot;8&quot; unique_id=&quot;1002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mpf xmlns="9d573c1b-6dcb-451b-98f6-64a2510d602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09E7E598CAAC489CBEF4F1FC574214" ma:contentTypeVersion="2" ma:contentTypeDescription="Create a new document." ma:contentTypeScope="" ma:versionID="765145953b425e88f5ea27860ac1ae75">
  <xsd:schema xmlns:xsd="http://www.w3.org/2001/XMLSchema" xmlns:xs="http://www.w3.org/2001/XMLSchema" xmlns:p="http://schemas.microsoft.com/office/2006/metadata/properties" xmlns:ns2="9d573c1b-6dcb-451b-98f6-64a2510d602f" xmlns:ns3="87bd0454-ed76-4925-b348-c7619820d7d7" targetNamespace="http://schemas.microsoft.com/office/2006/metadata/properties" ma:root="true" ma:fieldsID="e961b8b98a218a5cb69c3697244d0b61" ns2:_="" ns3:_="">
    <xsd:import namespace="9d573c1b-6dcb-451b-98f6-64a2510d602f"/>
    <xsd:import namespace="87bd0454-ed76-4925-b348-c7619820d7d7"/>
    <xsd:element name="properties">
      <xsd:complexType>
        <xsd:sequence>
          <xsd:element name="documentManagement">
            <xsd:complexType>
              <xsd:all>
                <xsd:element ref="ns2:cmpf"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573c1b-6dcb-451b-98f6-64a2510d602f" elementFormDefault="qualified">
    <xsd:import namespace="http://schemas.microsoft.com/office/2006/documentManagement/types"/>
    <xsd:import namespace="http://schemas.microsoft.com/office/infopath/2007/PartnerControls"/>
    <xsd:element name="cmpf" ma:index="8" nillable="true" ma:displayName="Notes" ma:internalName="cmpf">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bd0454-ed76-4925-b348-c7619820d7d7"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DDE9E9-DB25-46CF-A0DB-A0F28A7C9C84}">
  <ds:schemaRefs>
    <ds:schemaRef ds:uri="http://schemas.openxmlformats.org/package/2006/metadata/core-properties"/>
    <ds:schemaRef ds:uri="http://purl.org/dc/dcmitype/"/>
    <ds:schemaRef ds:uri="http://schemas.microsoft.com/office/infopath/2007/PartnerControls"/>
    <ds:schemaRef ds:uri="87bd0454-ed76-4925-b348-c7619820d7d7"/>
    <ds:schemaRef ds:uri="9d573c1b-6dcb-451b-98f6-64a2510d602f"/>
    <ds:schemaRef ds:uri="http://purl.org/dc/elements/1.1/"/>
    <ds:schemaRef ds:uri="http://schemas.microsoft.com/office/2006/metadata/properties"/>
    <ds:schemaRef ds:uri="http://schemas.microsoft.com/office/2006/documentManagement/types"/>
    <ds:schemaRef ds:uri="http://www.w3.org/XML/1998/namespace"/>
    <ds:schemaRef ds:uri="http://purl.org/dc/terms/"/>
  </ds:schemaRefs>
</ds:datastoreItem>
</file>

<file path=customXml/itemProps2.xml><?xml version="1.0" encoding="utf-8"?>
<ds:datastoreItem xmlns:ds="http://schemas.openxmlformats.org/officeDocument/2006/customXml" ds:itemID="{0AC2609E-03DD-4A6E-A66F-D3BE97566DB3}">
  <ds:schemaRefs>
    <ds:schemaRef ds:uri="http://schemas.microsoft.com/sharepoint/v3/contenttype/forms"/>
  </ds:schemaRefs>
</ds:datastoreItem>
</file>

<file path=customXml/itemProps3.xml><?xml version="1.0" encoding="utf-8"?>
<ds:datastoreItem xmlns:ds="http://schemas.openxmlformats.org/officeDocument/2006/customXml" ds:itemID="{BF34F657-D839-4CB4-89C0-C36893CC3F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573c1b-6dcb-451b-98f6-64a2510d602f"/>
    <ds:schemaRef ds:uri="87bd0454-ed76-4925-b348-c7619820d7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10329</TotalTime>
  <Words>1482</Words>
  <Application>Microsoft Office PowerPoint</Application>
  <PresentationFormat>Widescreen</PresentationFormat>
  <Paragraphs>232</Paragraphs>
  <Slides>21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New Strategies for Cultivating Partnerships</vt:lpstr>
      <vt:lpstr>Grant Disclaimer</vt:lpstr>
      <vt:lpstr>Agenda</vt:lpstr>
      <vt:lpstr>Consider a hybrid approach </vt:lpstr>
      <vt:lpstr>Develop the Partnership</vt:lpstr>
      <vt:lpstr>1. Identify Potential Partners</vt:lpstr>
      <vt:lpstr>2.  Make your introduction</vt:lpstr>
      <vt:lpstr>3.  Build the relationship</vt:lpstr>
      <vt:lpstr>4.  Maintain the partnership</vt:lpstr>
      <vt:lpstr> Poll #1 </vt:lpstr>
      <vt:lpstr> Partnership toolkit</vt:lpstr>
      <vt:lpstr>PowerPoint Presentation</vt:lpstr>
      <vt:lpstr> Poll #2</vt:lpstr>
      <vt:lpstr>Reporting group outreach events with partners</vt:lpstr>
      <vt:lpstr>Reporting group outreach events with partners</vt:lpstr>
      <vt:lpstr>Definitions of group outreach and education</vt:lpstr>
      <vt:lpstr>Definitions of group outreach and education</vt:lpstr>
      <vt:lpstr>Definitions of group outreach and education</vt:lpstr>
      <vt:lpstr>Example: reporting a group outreach event</vt:lpstr>
      <vt:lpstr>Example: reporting a media outreach event</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Maximize Partnerships</dc:title>
  <dc:creator>Debbie Bisswurm</dc:creator>
  <cp:lastModifiedBy>Debbie Bisswurm</cp:lastModifiedBy>
  <cp:revision>52</cp:revision>
  <cp:lastPrinted>2022-02-09T20:46:08Z</cp:lastPrinted>
  <dcterms:created xsi:type="dcterms:W3CDTF">2021-12-10T18:01:24Z</dcterms:created>
  <dcterms:modified xsi:type="dcterms:W3CDTF">2022-02-10T17:43:05Z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0x0101005F09E7E598CAAC489CBEF4F1FC574214</vt:lpwstr>
  </property>
</Properties>
</file>