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6.jpg" ContentType="image/png"/>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1"/>
  </p:notesMasterIdLst>
  <p:handoutMasterIdLst>
    <p:handoutMasterId r:id="rId72"/>
  </p:handoutMasterIdLst>
  <p:sldIdLst>
    <p:sldId id="256" r:id="rId2"/>
    <p:sldId id="336" r:id="rId3"/>
    <p:sldId id="400" r:id="rId4"/>
    <p:sldId id="337" r:id="rId5"/>
    <p:sldId id="338" r:id="rId6"/>
    <p:sldId id="312" r:id="rId7"/>
    <p:sldId id="314" r:id="rId8"/>
    <p:sldId id="398" r:id="rId9"/>
    <p:sldId id="354" r:id="rId10"/>
    <p:sldId id="404" r:id="rId11"/>
    <p:sldId id="267" r:id="rId12"/>
    <p:sldId id="328" r:id="rId13"/>
    <p:sldId id="319" r:id="rId14"/>
    <p:sldId id="356" r:id="rId15"/>
    <p:sldId id="357" r:id="rId16"/>
    <p:sldId id="358" r:id="rId17"/>
    <p:sldId id="272" r:id="rId18"/>
    <p:sldId id="329" r:id="rId19"/>
    <p:sldId id="273" r:id="rId20"/>
    <p:sldId id="359" r:id="rId21"/>
    <p:sldId id="360" r:id="rId22"/>
    <p:sldId id="283" r:id="rId23"/>
    <p:sldId id="285" r:id="rId24"/>
    <p:sldId id="286" r:id="rId25"/>
    <p:sldId id="405" r:id="rId26"/>
    <p:sldId id="344" r:id="rId27"/>
    <p:sldId id="313" r:id="rId28"/>
    <p:sldId id="287" r:id="rId29"/>
    <p:sldId id="326" r:id="rId30"/>
    <p:sldId id="288" r:id="rId31"/>
    <p:sldId id="289" r:id="rId32"/>
    <p:sldId id="345" r:id="rId33"/>
    <p:sldId id="291" r:id="rId34"/>
    <p:sldId id="294" r:id="rId35"/>
    <p:sldId id="276" r:id="rId36"/>
    <p:sldId id="292" r:id="rId37"/>
    <p:sldId id="361" r:id="rId38"/>
    <p:sldId id="401" r:id="rId39"/>
    <p:sldId id="349" r:id="rId40"/>
    <p:sldId id="332" r:id="rId41"/>
    <p:sldId id="386" r:id="rId42"/>
    <p:sldId id="387" r:id="rId43"/>
    <p:sldId id="388" r:id="rId44"/>
    <p:sldId id="303" r:id="rId45"/>
    <p:sldId id="389" r:id="rId46"/>
    <p:sldId id="402" r:id="rId47"/>
    <p:sldId id="390" r:id="rId48"/>
    <p:sldId id="327" r:id="rId49"/>
    <p:sldId id="346" r:id="rId50"/>
    <p:sldId id="362" r:id="rId51"/>
    <p:sldId id="323" r:id="rId52"/>
    <p:sldId id="363" r:id="rId53"/>
    <p:sldId id="297" r:id="rId54"/>
    <p:sldId id="298" r:id="rId55"/>
    <p:sldId id="391" r:id="rId56"/>
    <p:sldId id="392" r:id="rId57"/>
    <p:sldId id="393" r:id="rId58"/>
    <p:sldId id="352" r:id="rId59"/>
    <p:sldId id="403" r:id="rId60"/>
    <p:sldId id="275" r:id="rId61"/>
    <p:sldId id="279" r:id="rId62"/>
    <p:sldId id="394" r:id="rId63"/>
    <p:sldId id="269" r:id="rId64"/>
    <p:sldId id="395" r:id="rId65"/>
    <p:sldId id="396" r:id="rId66"/>
    <p:sldId id="364" r:id="rId67"/>
    <p:sldId id="397" r:id="rId68"/>
    <p:sldId id="316" r:id="rId69"/>
    <p:sldId id="282" r:id="rId70"/>
  </p:sldIdLst>
  <p:sldSz cx="12192000" cy="6858000"/>
  <p:notesSz cx="7010400" cy="9296400"/>
  <p:custDataLst>
    <p:tags r:id="rId7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53" autoAdjust="0"/>
    <p:restoredTop sz="78491" autoAdjust="0"/>
  </p:normalViewPr>
  <p:slideViewPr>
    <p:cSldViewPr snapToGrid="0">
      <p:cViewPr varScale="1">
        <p:scale>
          <a:sx n="67" d="100"/>
          <a:sy n="67" d="100"/>
        </p:scale>
        <p:origin x="806"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2/14/2023</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2/14/2023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Morning/Afternoon.  This Welcome to Medicare program will provide an overview of Medicare.</a:t>
            </a:r>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Part 2: Medicare Basics; Part A; Part B</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4215163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Part A and Part B are considered Original Medicare.  Later in this presentation we will discuss your coverage choices.</a:t>
            </a:r>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Part A benefits.</a:t>
            </a:r>
          </a:p>
        </p:txBody>
      </p:sp>
      <p:sp>
        <p:nvSpPr>
          <p:cNvPr id="4" name="Slide Number Placeholder 3"/>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more details about what Medicare Part A covers, as well as what it does not cover.</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a:t>
            </a:r>
          </a:p>
          <a:p>
            <a:r>
              <a:rPr lang="en-US" altLang="en-US" dirty="0"/>
              <a:t>There is a deductible for Part A, and in 2023 it is $1,600. </a:t>
            </a:r>
            <a:r>
              <a:rPr lang="en-US" altLang="en-US" i="1" dirty="0"/>
              <a:t>The deductible is based on benefit periods (which last 60 days). </a:t>
            </a:r>
            <a:r>
              <a:rPr lang="en-US" dirty="0"/>
              <a:t>A benefit period begins the day you’re admitted to a hospital or SNF as an inpatient. The benefit period ends when you haven’t received any inpatient hospital or SNF care for 60 days in a row. If you go into a hospital or a SNF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There are copays when you are an inpatient in a Hospital or Skilled Nursing Facility. We’ll look at those on the next slides.</a:t>
            </a:r>
          </a:p>
          <a:p>
            <a:endParaRPr lang="en-US" dirty="0"/>
          </a:p>
          <a:p>
            <a:r>
              <a:rPr lang="en-US" dirty="0"/>
              <a:t>NO Copayment is required for Home Health care or Hospice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2023 Part A costs related to an inpatient hospital stay.</a:t>
            </a:r>
          </a:p>
          <a:p>
            <a:pPr marL="171450" indent="-171450">
              <a:buFont typeface="Arial" panose="020B0604020202020204" pitchFamily="34" charset="0"/>
              <a:buChar char="•"/>
            </a:pPr>
            <a:r>
              <a:rPr lang="en-US" altLang="en-US" dirty="0"/>
              <a:t>For the first 60 days in a hospital, the patient is responsible for the deductible and Medicare pays the remainder of the covered costs.</a:t>
            </a:r>
          </a:p>
          <a:p>
            <a:pPr marL="171450" indent="-171450">
              <a:buFont typeface="Arial" panose="020B0604020202020204" pitchFamily="34" charset="0"/>
              <a:buChar char="•"/>
            </a:pPr>
            <a:r>
              <a:rPr lang="en-US" altLang="en-US" dirty="0"/>
              <a:t>For days 61-90 the patient is responsible for $400/day and Medicare pays the remainder.</a:t>
            </a:r>
          </a:p>
          <a:p>
            <a:pPr marL="171450" indent="-171450">
              <a:buFont typeface="Arial" panose="020B0604020202020204" pitchFamily="34" charset="0"/>
              <a:buChar char="•"/>
            </a:pPr>
            <a:r>
              <a:rPr lang="en-US" altLang="en-US" dirty="0"/>
              <a:t>For days 91 – 150, the patient pays $800/day and Medicare pays the remainder.</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2023 costs for Part A related to a stay in a Skilled Nursing Facility.</a:t>
            </a:r>
          </a:p>
          <a:p>
            <a:pPr marL="171450" indent="-171450">
              <a:buFont typeface="Arial" panose="020B0604020202020204" pitchFamily="34" charset="0"/>
              <a:buChar char="•"/>
            </a:pPr>
            <a:r>
              <a:rPr lang="en-US" altLang="en-US" dirty="0"/>
              <a:t>For the first 20 days, after the deductible is met, Medicare pays all the covered costs.</a:t>
            </a:r>
          </a:p>
          <a:p>
            <a:pPr marL="171450" indent="-171450">
              <a:buFont typeface="Arial" panose="020B0604020202020204" pitchFamily="34" charset="0"/>
              <a:buChar char="•"/>
            </a:pPr>
            <a:r>
              <a:rPr lang="en-US" altLang="en-US" dirty="0"/>
              <a:t>For day 21 – 100 the patient is responsible for $200 / day and Medicare pays the remainder.</a:t>
            </a:r>
          </a:p>
          <a:p>
            <a:pPr marL="171450" indent="-171450">
              <a:buFont typeface="Arial" panose="020B0604020202020204" pitchFamily="34" charset="0"/>
              <a:buChar char="•"/>
            </a:pPr>
            <a:r>
              <a:rPr lang="en-US" altLang="en-US" dirty="0"/>
              <a:t>Medicare does not cover any SNF costs after day 100.</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endParaRPr lang="en-US" altLang="en-US" dirty="0"/>
          </a:p>
          <a:p>
            <a:pPr marL="165261" indent="-165261" fontAlgn="base">
              <a:spcBef>
                <a:spcPts val="611"/>
              </a:spcBef>
              <a:buFont typeface="Wingdings" panose="05000000000000000000" pitchFamily="2" charset="2"/>
              <a:buChar char="§"/>
            </a:pPr>
            <a:r>
              <a:rPr lang="en-US" b="1" dirty="0"/>
              <a:t>All people with Part A are covered for inpatient hospital care when all of these are true:</a:t>
            </a:r>
          </a:p>
          <a:p>
            <a:pPr marL="440695" indent="-220348" fontAlgn="base">
              <a:spcBef>
                <a:spcPts val="611"/>
              </a:spcBef>
              <a:buFont typeface="Arial" panose="020B0604020202020204" pitchFamily="34" charset="0"/>
              <a:buChar char="•"/>
            </a:pPr>
            <a:r>
              <a:rPr lang="en-US" dirty="0"/>
              <a:t>A doctor makes an official order which says you need 2 or more midnights of medically necessary care to treat your illness or injury and the hospital formally admits you</a:t>
            </a:r>
          </a:p>
          <a:p>
            <a:pPr marL="440695" indent="-220348" fontAlgn="base">
              <a:spcBef>
                <a:spcPts val="611"/>
              </a:spcBef>
              <a:buFont typeface="Arial" panose="020B0604020202020204" pitchFamily="34" charset="0"/>
              <a:buChar char="•"/>
            </a:pPr>
            <a:r>
              <a:rPr lang="en-US" dirty="0"/>
              <a:t>You need the kind of care that can be given only in a hospital</a:t>
            </a:r>
          </a:p>
          <a:p>
            <a:pPr marL="440695" indent="-220348" fontAlgn="base">
              <a:spcBef>
                <a:spcPts val="611"/>
              </a:spcBef>
              <a:buFont typeface="Arial" panose="020B0604020202020204" pitchFamily="34" charset="0"/>
              <a:buChar char="•"/>
            </a:pPr>
            <a:r>
              <a:rPr lang="en-US" dirty="0"/>
              <a:t>The hospital accepts Medicare</a:t>
            </a:r>
          </a:p>
          <a:p>
            <a:pPr marL="440695" indent="-220348" fontAlgn="base">
              <a:spcBef>
                <a:spcPts val="611"/>
              </a:spcBef>
              <a:buFont typeface="Arial" panose="020B0604020202020204" pitchFamily="34" charset="0"/>
              <a:buChar char="•"/>
            </a:pPr>
            <a:r>
              <a:rPr lang="en-US" dirty="0"/>
              <a:t>The Utilization Review Committee of the hospital approves your stay while you're in a hospital</a:t>
            </a:r>
          </a:p>
          <a:p>
            <a:pPr>
              <a:lnSpc>
                <a:spcPct val="110000"/>
              </a:lnSpc>
              <a:spcBef>
                <a:spcPts val="578"/>
              </a:spcBef>
            </a:pPr>
            <a:endParaRPr 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known as “The Medicare Outpatient Observation Notice (MOON)”  if your observation stay is longer than 24 hours, but before the 36</a:t>
            </a:r>
            <a:r>
              <a:rPr lang="en-US" baseline="30000" dirty="0"/>
              <a:t>th</a:t>
            </a:r>
            <a:r>
              <a:rPr lang="en-US" dirty="0"/>
              <a:t> hour of observation.</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a:p>
            <a:pPr marL="171450" indent="-171450">
              <a:lnSpc>
                <a:spcPct val="110000"/>
              </a:lnSpc>
              <a:spcBef>
                <a:spcPts val="578"/>
              </a:spcBef>
              <a:buFont typeface="Arial" panose="020B0604020202020204" pitchFamily="34" charset="0"/>
              <a:buChar char="•"/>
            </a:pPr>
            <a:r>
              <a:rPr lang="en-US" dirty="0"/>
              <a:t>MOON  is a standardized notice to inform people with Medicare that they are outpatients receiving observation services and aren’t inpatients of a hospital.   </a:t>
            </a:r>
          </a:p>
          <a:p>
            <a:pPr marL="0" lvl="1">
              <a:lnSpc>
                <a:spcPct val="110000"/>
              </a:lnSpc>
              <a:spcBef>
                <a:spcPts val="578"/>
              </a:spcBef>
            </a:pPr>
            <a:endParaRPr lang="en-US" dirty="0"/>
          </a:p>
          <a:p>
            <a:pPr marL="220347" indent="0" fontAlgn="base">
              <a:spcBef>
                <a:spcPts val="611"/>
              </a:spcBef>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Let's take a look at the Part B benefits.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Funding Disclaimer</a:t>
            </a:r>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2023, the Part B standard monthly premium is $164.90.  (It may be higher for people with higher income.)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In 2023, the deductible is $226.</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a:t>
            </a:r>
          </a:p>
          <a:p>
            <a:r>
              <a:rPr lang="en-US" dirty="0"/>
              <a:t>*Many of the preventive services are covered in full and do not require coinsurance.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2007, people with Medicare who have higher incomes have paid higher Medicare Part B monthly premiums. These income‐related monthly premium rates affect roughly 5% of people with Medicare. </a:t>
            </a:r>
          </a:p>
          <a:p>
            <a:endParaRPr lang="en-US" dirty="0"/>
          </a:p>
          <a:p>
            <a:r>
              <a:rPr lang="en-US" dirty="0"/>
              <a:t>This chart shows the 2023 Part B premiums for people with</a:t>
            </a:r>
            <a:r>
              <a:rPr lang="en-US" baseline="0" dirty="0"/>
              <a:t> </a:t>
            </a:r>
            <a:r>
              <a:rPr lang="en-US" dirty="0"/>
              <a:t>higher income and the amount is based on your tax return from two years earlier, or 2021.</a:t>
            </a:r>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B covers a range of exams, tests, screenings, and some shots intended to prevent, find, or manage a medical problem.  </a:t>
            </a:r>
          </a:p>
          <a:p>
            <a:endParaRPr lang="en-US" dirty="0"/>
          </a:p>
          <a:p>
            <a:r>
              <a:rPr lang="en-US" dirty="0"/>
              <a:t>A description of these preventive services covered by Part B can be found in your Medicare &amp; You handbook.  </a:t>
            </a:r>
          </a:p>
          <a:p>
            <a:endParaRPr lang="en-US" dirty="0"/>
          </a:p>
          <a:p>
            <a:r>
              <a:rPr lang="en-US" i="1" dirty="0"/>
              <a:t>(Use the Preventive Services Chart—available on the Medicare Outreach and Assistance page of the GWAAR website—as a quick reference handout for your attendees.)</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ct val="0"/>
              </a:spcBef>
              <a:spcAft>
                <a:spcPts val="600"/>
              </a:spcAft>
            </a:pPr>
            <a:r>
              <a:rPr lang="en-US" altLang="en-US" b="1" dirty="0">
                <a:latin typeface="Times New Roman" pitchFamily="18" charset="0"/>
                <a:cs typeface="Times New Roman" pitchFamily="18" charset="0"/>
              </a:rPr>
              <a:t>A “Welcome to Medicare” Visit</a:t>
            </a:r>
            <a:r>
              <a:rPr lang="en-US" altLang="en-US" dirty="0">
                <a:latin typeface="Times New Roman" pitchFamily="18" charset="0"/>
                <a:cs typeface="Times New Roman" pitchFamily="18" charset="0"/>
              </a:rPr>
              <a:t> is available within the first 12 months that you have Part B.  </a:t>
            </a:r>
            <a:r>
              <a:rPr lang="en-US" altLang="en-US" b="1" dirty="0">
                <a:latin typeface="Times New Roman" pitchFamily="18" charset="0"/>
                <a:cs typeface="Times New Roman" pitchFamily="18" charset="0"/>
              </a:rPr>
              <a:t>It is NOT a physical.  Important to ask for the Welcome to Medicare visit by name. </a:t>
            </a:r>
            <a:r>
              <a:rPr lang="en-US" altLang="en-US" dirty="0">
                <a:latin typeface="Times New Roman" pitchFamily="18" charset="0"/>
                <a:cs typeface="Times New Roman" pitchFamily="18" charset="0"/>
              </a:rPr>
              <a:t>This visit includes a review of your medical and social history related to your health and education and counseling about preventive services, including certain screenings, shots, and referrals for other care, if needed.  The items listed will be covered during your “Welcome to Medicare” Visit.</a:t>
            </a:r>
            <a:endParaRPr lang="en-US" altLang="en-US" dirty="0">
              <a:ea typeface="Calibri" pitchFamily="34" charset="0"/>
              <a:cs typeface="Times New Roman" pitchFamily="18" charset="0"/>
            </a:endParaRPr>
          </a:p>
          <a:p>
            <a:pPr eaLnBrk="1" hangingPunct="1">
              <a:spcBef>
                <a:spcPct val="0"/>
              </a:spcBef>
            </a:pPr>
            <a:endParaRPr lang="en-US" altLang="en-US" dirty="0"/>
          </a:p>
          <a:p>
            <a:pPr eaLnBrk="1" hangingPunct="1">
              <a:spcBef>
                <a:spcPct val="0"/>
              </a:spcBef>
            </a:pPr>
            <a:r>
              <a:rPr lang="en-US" altLang="en-US" dirty="0"/>
              <a:t>The visit is covered by Medicare, including the deductible and co-payment.  However, if you receive additional tests, labs or services the usual deductible and co-payments amounts will apply.  Many of the preventive screenings and exams are also covered in full by Medicare, but some of them do require the Part B deductible and 20% co-payments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the Yearly Wellness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labs or services the usual deductible and co-payments amounts will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b="1" dirty="0">
                <a:latin typeface="Times New Roman" pitchFamily="18" charset="0"/>
                <a:ea typeface="Calibri" pitchFamily="34" charset="0"/>
                <a:cs typeface="Times New Roman" pitchFamily="18" charset="0"/>
              </a:rPr>
              <a:t>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indent="-171450">
              <a:lnSpc>
                <a:spcPct val="115000"/>
              </a:lnSpc>
              <a:spcBef>
                <a:spcPct val="0"/>
              </a:spcBef>
              <a:spcAft>
                <a:spcPts val="600"/>
              </a:spcAft>
              <a:buFont typeface="Arial" panose="020B0604020202020204" pitchFamily="34" charset="0"/>
              <a:buChar char="•"/>
            </a:pPr>
            <a:r>
              <a:rPr lang="en-US" altLang="en-US" dirty="0"/>
              <a:t>Many of the preventive screenings and exams are also covered in full by Medicare, but some of them do require the Part B deductible and 20% co-payments.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Part 3: Your Coverage Choices; Original Medicare; adding a Medigap or Supplement policy</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2643993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(MA) Plans. You can decide which way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Option 1: </a:t>
            </a:r>
            <a:r>
              <a:rPr lang="en-US" dirty="0"/>
              <a:t>Original Medicare includes Part A (Hospital Insurance) and/or Part B (Medical Insurance). You can choose to buy a </a:t>
            </a:r>
            <a:r>
              <a:rPr lang="en-US" dirty="0" err="1"/>
              <a:t>Medigap</a:t>
            </a:r>
            <a:r>
              <a:rPr lang="en-US" dirty="0"/>
              <a:t> policy to help cover some costs not covered by Original Medicare. You can also choose to buy Medicare prescription drug coverage (Part D) from a Medicare Prescription Drug Plan (PDP). </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Option 2: </a:t>
            </a:r>
            <a:r>
              <a:rPr lang="en-US" dirty="0"/>
              <a:t>Medicare</a:t>
            </a:r>
            <a:r>
              <a:rPr lang="en-US" baseline="0" dirty="0"/>
              <a:t> Advantage</a:t>
            </a:r>
            <a:r>
              <a:rPr lang="en-US" dirty="0"/>
              <a:t> Plans (Part C), like a Health Maintenance Organization (HMO) or a Preferred Provider Organization (PPO), cover Part A and Part B services and supplies. They also may include Medicare prescription drug coverage (MA-PD). You can add a Medicare Prescription Drug Plan to a Medicare Private Fee-for-Service Plan (if it doesn’t provide Part D coverage), and you can add it to a Medicare Medical Savings Account (MSA) Plan. You can’t add a Part D plan to a Medicare HMO or PPO plan without drug coverage. </a:t>
            </a:r>
          </a:p>
          <a:p>
            <a:pPr marL="249457">
              <a:spcBef>
                <a:spcPts val="623"/>
              </a:spcBef>
            </a:pPr>
            <a:r>
              <a:rPr lang="en-US" dirty="0" err="1"/>
              <a:t>Medigap</a:t>
            </a:r>
            <a:r>
              <a:rPr lang="en-US" dirty="0"/>
              <a:t> policies don’t work with these plans. If you join a Medicare Advantage Plan, you can’t use a Medicare Supplement Insurance (Medigap) Policy to pay for out-of-pocket costs.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3675011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includes Part A (Hospital Insurance) and/or Part B (Medical Insurance). </a:t>
            </a:r>
          </a:p>
          <a:p>
            <a:endParaRPr lang="en-US" dirty="0"/>
          </a:p>
          <a:p>
            <a:pPr marL="171450" indent="-171450">
              <a:buFont typeface="Arial" panose="020B0604020202020204" pitchFamily="34" charset="0"/>
              <a:buChar char="•"/>
            </a:pPr>
            <a:r>
              <a:rPr lang="en-US" dirty="0"/>
              <a:t>You can choose to buy a </a:t>
            </a:r>
            <a:r>
              <a:rPr lang="en-US" dirty="0" err="1"/>
              <a:t>Medigap</a:t>
            </a:r>
            <a:r>
              <a:rPr lang="en-US" dirty="0"/>
              <a:t> policy (you must have both Part A and Part B) to help cover some costs not covered by Original Medicare. </a:t>
            </a:r>
          </a:p>
          <a:p>
            <a:pPr marL="171450" indent="-171450">
              <a:buFont typeface="Arial" panose="020B0604020202020204" pitchFamily="34" charset="0"/>
              <a:buChar char="•"/>
            </a:pPr>
            <a:r>
              <a:rPr lang="en-US" dirty="0"/>
              <a:t>You can also choose to buy Medicare prescription drug coverage (Part D) from a Medicare Prescription Drug Plan (PDP). To buy a PDP you can have Part A only, Part B only, or both.</a:t>
            </a:r>
          </a:p>
          <a:p>
            <a:pPr marL="0" lvl="1"/>
            <a:r>
              <a:rPr lang="en-US" dirty="0"/>
              <a:t>You can go to any doctor, other health care provider, hospital, or other facility that's enrolled in Medicare and is accepting new Medicare patients. </a:t>
            </a: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 these services.  If you need these services, you will have to pay for them yourself unless </a:t>
            </a:r>
          </a:p>
          <a:p>
            <a:pPr marL="171450" indent="-171450">
              <a:buFont typeface="Arial" panose="020B0604020202020204" pitchFamily="34" charset="0"/>
              <a:buChar char="•"/>
            </a:pPr>
            <a:r>
              <a:rPr lang="en-US" dirty="0"/>
              <a:t>You have other coverage (including Medicaid) to cover the costs.</a:t>
            </a:r>
          </a:p>
          <a:p>
            <a:pPr marL="171450" indent="-171450">
              <a:buFont typeface="Arial" panose="020B0604020202020204" pitchFamily="34" charset="0"/>
              <a:buChar char="•"/>
            </a:pPr>
            <a:r>
              <a:rPr lang="en-US" dirty="0"/>
              <a:t>You’re in a Medicare Advantage Plan (Part C) that covers these services.</a:t>
            </a:r>
          </a:p>
          <a:p>
            <a:pPr marL="171450" indent="-171450">
              <a:buFont typeface="Arial" panose="020B0604020202020204" pitchFamily="34" charset="0"/>
              <a:buChar char="•"/>
            </a:pPr>
            <a:r>
              <a:rPr lang="en-US" b="1" dirty="0"/>
              <a:t>NOTE: as of 2021, Part B provides coverage of acupuncture for chronic low back pain.</a:t>
            </a:r>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(often called </a:t>
            </a:r>
            <a:r>
              <a:rPr lang="en-US" dirty="0" err="1"/>
              <a:t>Medigap</a:t>
            </a:r>
            <a:r>
              <a:rPr lang="en-US" dirty="0"/>
              <a:t>) is private health insurance that’s designed to supplement Original Medicare. This means it helps pay some of the health care costs that Original Medicare doesn’t cover (like copayments, coinsurance, and deductibles). If you have Original Medicare and a </a:t>
            </a:r>
            <a:r>
              <a:rPr lang="en-US" dirty="0" err="1"/>
              <a:t>Medigap</a:t>
            </a:r>
            <a:r>
              <a:rPr lang="en-US" dirty="0"/>
              <a:t> policy, Medicare will pay its share of the Medicare-approved amounts for covered health care costs. Then your </a:t>
            </a:r>
            <a:r>
              <a:rPr lang="en-US" dirty="0" err="1"/>
              <a:t>Medigap</a:t>
            </a:r>
            <a:r>
              <a:rPr lang="en-US" dirty="0"/>
              <a:t> policy pays its share. </a:t>
            </a:r>
          </a:p>
          <a:p>
            <a:pPr marL="171450" indent="-171450">
              <a:buFont typeface="Arial" panose="020B0604020202020204" pitchFamily="34" charset="0"/>
              <a:buChar char="•"/>
            </a:pPr>
            <a:r>
              <a:rPr lang="en-US" dirty="0"/>
              <a:t>You must have Part A and Part B to buy a </a:t>
            </a:r>
            <a:r>
              <a:rPr lang="en-US" dirty="0" err="1"/>
              <a:t>Medigap</a:t>
            </a:r>
            <a:r>
              <a:rPr lang="en-US" dirty="0"/>
              <a:t> policy.</a:t>
            </a:r>
          </a:p>
          <a:p>
            <a:pPr marL="171450" indent="-171450">
              <a:buFont typeface="Arial" panose="020B0604020202020204" pitchFamily="34" charset="0"/>
              <a:buChar char="•"/>
            </a:pPr>
            <a:r>
              <a:rPr lang="en-US" dirty="0" err="1"/>
              <a:t>Medigap</a:t>
            </a:r>
            <a:r>
              <a:rPr lang="en-US" dirty="0"/>
              <a:t> policies cover only one person. If you and your spouse both want </a:t>
            </a:r>
            <a:r>
              <a:rPr lang="en-US" dirty="0" err="1"/>
              <a:t>Medigap</a:t>
            </a:r>
            <a:r>
              <a:rPr lang="en-US" dirty="0"/>
              <a:t> coverage, you’ll need to have separate </a:t>
            </a:r>
            <a:r>
              <a:rPr lang="en-US" dirty="0" err="1"/>
              <a:t>Medigap</a:t>
            </a:r>
            <a:r>
              <a:rPr lang="en-US" dirty="0"/>
              <a:t> policies.</a:t>
            </a:r>
          </a:p>
          <a:p>
            <a:pPr marL="171450" indent="-171450">
              <a:buFont typeface="Arial" panose="020B0604020202020204" pitchFamily="34" charset="0"/>
              <a:buChar char="•"/>
            </a:pPr>
            <a:r>
              <a:rPr lang="en-US" dirty="0"/>
              <a:t>You still pay the monthly Part B premium.</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During this presentation, we will review:</a:t>
            </a:r>
          </a:p>
          <a:p>
            <a:pPr marL="342900" indent="-342900">
              <a:buFont typeface="Wingdings" panose="05000000000000000000" pitchFamily="2" charset="2"/>
              <a:buChar char="§"/>
            </a:pPr>
            <a:r>
              <a:rPr lang="en-US" sz="1200" dirty="0">
                <a:cs typeface="Arial" panose="020B0604020202020204" pitchFamily="34" charset="0"/>
              </a:rPr>
              <a:t>Enrollment in Medicare</a:t>
            </a:r>
          </a:p>
          <a:p>
            <a:pPr marL="342900" indent="-342900">
              <a:buFont typeface="Wingdings" panose="05000000000000000000" pitchFamily="2" charset="2"/>
              <a:buChar char="§"/>
            </a:pPr>
            <a:r>
              <a:rPr lang="en-US" sz="1200" dirty="0">
                <a:cs typeface="Arial" panose="020B0604020202020204" pitchFamily="34" charset="0"/>
              </a:rPr>
              <a:t>Medicare Basics</a:t>
            </a:r>
          </a:p>
          <a:p>
            <a:pPr marL="342900" indent="-342900">
              <a:buFont typeface="Wingdings" panose="05000000000000000000" pitchFamily="2" charset="2"/>
              <a:buChar char="§"/>
            </a:pPr>
            <a:r>
              <a:rPr lang="en-US" sz="1200" dirty="0">
                <a:cs typeface="Arial" panose="020B0604020202020204" pitchFamily="34" charset="0"/>
              </a:rPr>
              <a:t>Your Coverage Choices</a:t>
            </a:r>
          </a:p>
          <a:p>
            <a:pPr marL="342900" indent="-342900">
              <a:buFont typeface="Wingdings" panose="05000000000000000000" pitchFamily="2" charset="2"/>
              <a:buChar char="§"/>
            </a:pPr>
            <a:r>
              <a:rPr lang="en-US" sz="1200" dirty="0">
                <a:cs typeface="Arial" panose="020B0604020202020204" pitchFamily="34" charset="0"/>
              </a:rPr>
              <a:t>Senior Care</a:t>
            </a:r>
          </a:p>
          <a:p>
            <a:pPr marL="342900" indent="-342900">
              <a:buFont typeface="Wingdings" panose="05000000000000000000" pitchFamily="2" charset="2"/>
              <a:buChar char="§"/>
            </a:pPr>
            <a:r>
              <a:rPr lang="en-US" sz="1200" dirty="0">
                <a:cs typeface="Arial" panose="020B0604020202020204" pitchFamily="34" charset="0"/>
              </a:rPr>
              <a:t>Help for People with Limited Income</a:t>
            </a:r>
          </a:p>
          <a:p>
            <a:pPr marL="342900" indent="-342900">
              <a:buFont typeface="Wingdings" panose="05000000000000000000" pitchFamily="2" charset="2"/>
              <a:buChar char="§"/>
            </a:pPr>
            <a:r>
              <a:rPr lang="en-US" sz="1200" dirty="0">
                <a:cs typeface="Arial" panose="020B0604020202020204" pitchFamily="34" charset="0"/>
              </a:rPr>
              <a:t>Words of Caution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—Please refer to Medicare and You Handbook for further details. </a:t>
            </a:r>
            <a:r>
              <a:rPr lang="en-US" dirty="0"/>
              <a:t>The Medicare &amp; You handbook pictured on the slide is mailed to every Medicare household each year in the fall. It’s sent to all newly enrolled people as well. It explains Medicare and provides information on Medicare health and drug plans in their geographic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1: Enrollment in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608930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a:t>
            </a:r>
            <a:r>
              <a:rPr lang="en-US" dirty="0" err="1"/>
              <a:t>Medigap</a:t>
            </a:r>
            <a:r>
              <a:rPr lang="en-US" dirty="0"/>
              <a:t> Policies.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Basic Benefits</a:t>
            </a:r>
            <a:r>
              <a:rPr lang="en-US" altLang="en-US" dirty="0"/>
              <a:t>: 20% approved amount after Medicare on most services, co-</a:t>
            </a:r>
          </a:p>
          <a:p>
            <a:pPr eaLnBrk="1" hangingPunct="1">
              <a:spcBef>
                <a:spcPct val="15000"/>
              </a:spcBef>
            </a:pPr>
            <a:r>
              <a:rPr lang="en-US" altLang="en-US" dirty="0"/>
              <a:t> payments for Hospitalization and skilled nursing care, additional Psychiatric</a:t>
            </a:r>
          </a:p>
          <a:p>
            <a:pPr eaLnBrk="1" hangingPunct="1">
              <a:spcBef>
                <a:spcPct val="15000"/>
              </a:spcBef>
            </a:pPr>
            <a:r>
              <a:rPr lang="en-US" altLang="en-US" dirty="0"/>
              <a:t> care (175 days lifetime), First 3 pints blood, 40 additional Home Health care</a:t>
            </a:r>
          </a:p>
          <a:p>
            <a:pPr eaLnBrk="1" hangingPunct="1">
              <a:spcBef>
                <a:spcPct val="15000"/>
              </a:spcBef>
            </a:pPr>
            <a:r>
              <a:rPr lang="en-US" altLang="en-US" dirty="0"/>
              <a:t> visits.</a:t>
            </a:r>
          </a:p>
          <a:p>
            <a:pPr eaLnBrk="1" hangingPunct="1">
              <a:spcBef>
                <a:spcPct val="15000"/>
              </a:spcBef>
            </a:pPr>
            <a:endParaRPr lang="en-US" altLang="en-US" sz="800" dirty="0"/>
          </a:p>
          <a:p>
            <a:pPr eaLnBrk="1" hangingPunct="1">
              <a:spcBef>
                <a:spcPct val="15000"/>
              </a:spcBef>
            </a:pPr>
            <a:r>
              <a:rPr lang="en-US" altLang="en-US" b="1" dirty="0"/>
              <a:t>WI Mandated</a:t>
            </a:r>
            <a:r>
              <a:rPr lang="en-US" altLang="en-US" dirty="0"/>
              <a:t>: Usual/Customary cost of non-Medicare covered Chiropractic</a:t>
            </a:r>
          </a:p>
          <a:p>
            <a:pPr eaLnBrk="1" hangingPunct="1">
              <a:spcBef>
                <a:spcPct val="15000"/>
              </a:spcBef>
            </a:pPr>
            <a:r>
              <a:rPr lang="en-US" altLang="en-US" dirty="0"/>
              <a:t> care, 30 days non-Medicare skilled nursing facility care w/ no prior  </a:t>
            </a:r>
          </a:p>
          <a:p>
            <a:pPr eaLnBrk="1" hangingPunct="1">
              <a:spcBef>
                <a:spcPct val="15000"/>
              </a:spcBef>
            </a:pPr>
            <a:r>
              <a:rPr lang="en-US" altLang="en-US" dirty="0"/>
              <a:t> hospitalization required (pays up to states Medicaid rate)</a:t>
            </a:r>
          </a:p>
          <a:p>
            <a:pPr eaLnBrk="1" hangingPunct="1">
              <a:spcBef>
                <a:spcPct val="15000"/>
              </a:spcBef>
            </a:pPr>
            <a:r>
              <a:rPr lang="en-US" altLang="en-US" dirty="0"/>
              <a:t> (</a:t>
            </a:r>
            <a:r>
              <a:rPr lang="en-US" altLang="en-US" i="1" dirty="0"/>
              <a:t>note: some policies prior to 1/1/06 may still include diabetic mandate if the policy holder never took part D)</a:t>
            </a:r>
          </a:p>
          <a:p>
            <a:pPr eaLnBrk="1" hangingPunct="1">
              <a:spcBef>
                <a:spcPct val="15000"/>
              </a:spcBef>
            </a:pPr>
            <a:endParaRPr lang="en-US" altLang="en-US" sz="800" b="1" dirty="0"/>
          </a:p>
          <a:p>
            <a:r>
              <a:rPr lang="en-US" dirty="0"/>
              <a:t>The Wisconsin mandated benefits apply to policies that were </a:t>
            </a:r>
            <a:r>
              <a:rPr lang="en-US" i="1" dirty="0"/>
              <a:t>issued </a:t>
            </a:r>
            <a:r>
              <a:rPr lang="en-US" dirty="0"/>
              <a:t>in the state of Wisconsin only.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OCI Publication:  “WI Guide to Health Insurance for People with Medicare” for more details.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extra benefits or “Optional Riders” you may be interested in purchasing with your Medigap policy.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(Riders) you want, then decide which of the </a:t>
            </a:r>
            <a:r>
              <a:rPr lang="en-US" sz="1200" dirty="0" err="1"/>
              <a:t>Medigap</a:t>
            </a:r>
            <a:r>
              <a:rPr lang="en-US" sz="1200" dirty="0"/>
              <a:t> policies meets your needs.</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a:t>
            </a:r>
            <a:r>
              <a:rPr lang="en-US" sz="1200" dirty="0" err="1"/>
              <a:t>Medigap</a:t>
            </a:r>
            <a:r>
              <a:rPr lang="en-US" sz="1200" dirty="0"/>
              <a:t> policies you’re interested in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a:t>
            </a:r>
            <a:r>
              <a:rPr lang="en-US" dirty="0" err="1">
                <a:ea typeface="Times New Roman"/>
              </a:rPr>
              <a:t>Medigap</a:t>
            </a:r>
            <a:r>
              <a:rPr lang="en-US" dirty="0">
                <a:ea typeface="Times New Roman"/>
              </a:rPr>
              <a:t> policy is during your </a:t>
            </a:r>
            <a:r>
              <a:rPr lang="en-US" dirty="0" err="1">
                <a:ea typeface="Times New Roman"/>
              </a:rPr>
              <a:t>Medigap</a:t>
            </a:r>
            <a:r>
              <a:rPr lang="en-US" dirty="0">
                <a:ea typeface="Times New Roman"/>
              </a:rPr>
              <a:t> Open Enrollment Period (</a:t>
            </a:r>
            <a:r>
              <a:rPr lang="en-US" dirty="0" err="1">
                <a:ea typeface="Times New Roman"/>
              </a:rPr>
              <a:t>Medigap</a:t>
            </a:r>
            <a:r>
              <a:rPr lang="en-US" baseline="0" dirty="0">
                <a:ea typeface="Times New Roman"/>
              </a:rPr>
              <a:t> OEP)</a:t>
            </a:r>
            <a:r>
              <a:rPr lang="en-US" dirty="0">
                <a:ea typeface="Times New Roman"/>
              </a:rPr>
              <a:t>. This period lasts for 6 months and begins on the first day of the month in which you’re both 65 or older and enrolled in Medicare Part B. If you apply during your </a:t>
            </a:r>
            <a:r>
              <a:rPr lang="en-US" dirty="0" err="1">
                <a:ea typeface="Times New Roman"/>
              </a:rPr>
              <a:t>Medigap</a:t>
            </a:r>
            <a:r>
              <a:rPr lang="en-US" dirty="0">
                <a:ea typeface="Times New Roman"/>
              </a:rPr>
              <a:t> OEP, you can buy any </a:t>
            </a:r>
            <a:r>
              <a:rPr lang="en-US" dirty="0" err="1">
                <a:ea typeface="Times New Roman"/>
              </a:rPr>
              <a:t>Medigap</a:t>
            </a:r>
            <a:r>
              <a:rPr lang="en-US" dirty="0">
                <a:ea typeface="Times New Roman"/>
              </a:rPr>
              <a:t>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It’s also important to understand that your </a:t>
            </a:r>
            <a:r>
              <a:rPr lang="en-US" dirty="0" err="1">
                <a:ea typeface="Times New Roman"/>
              </a:rPr>
              <a:t>Medigap</a:t>
            </a:r>
            <a:r>
              <a:rPr lang="en-US" dirty="0">
                <a:ea typeface="Times New Roman"/>
              </a:rPr>
              <a:t> rights may depend on when you choose to enroll in Medicare Part B. If you’re 65 or older, your </a:t>
            </a:r>
            <a:r>
              <a:rPr lang="en-US" dirty="0" err="1">
                <a:ea typeface="Times New Roman"/>
              </a:rPr>
              <a:t>Medigap</a:t>
            </a:r>
            <a:r>
              <a:rPr lang="en-US" dirty="0">
                <a:ea typeface="Times New Roman"/>
              </a:rPr>
              <a:t> OEP begins when you enroll in Part B, and it can’t be changed or repeated. In most cases, it makes sense to enroll in Part B and purchase a </a:t>
            </a:r>
            <a:r>
              <a:rPr lang="en-US" dirty="0" err="1">
                <a:ea typeface="Times New Roman"/>
              </a:rPr>
              <a:t>Medigap</a:t>
            </a:r>
            <a:r>
              <a:rPr lang="en-US" dirty="0">
                <a:ea typeface="Times New Roman"/>
              </a:rPr>
              <a:t> policy when you’re first eligible for Medicare, because you might otherwise have to pay a Part B late enrollment penalty, and you might miss your </a:t>
            </a:r>
            <a:r>
              <a:rPr lang="en-US" dirty="0" err="1">
                <a:ea typeface="Times New Roman"/>
              </a:rPr>
              <a:t>Medigap</a:t>
            </a:r>
            <a:r>
              <a:rPr lang="en-US" dirty="0">
                <a:ea typeface="Times New Roman"/>
              </a:rPr>
              <a:t> OEP. However, there are exceptions if you have employer coverage. </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coverage to start, it may be able to make you wait for coverage related to a pre-existing condition. Remember, for Medicare‑covered services, Original Medicare will still cover the condition, even if the </a:t>
            </a:r>
            <a:r>
              <a:rPr lang="en-US" dirty="0" err="1">
                <a:ea typeface="Times New Roman"/>
              </a:rPr>
              <a:t>Medigap</a:t>
            </a:r>
            <a:r>
              <a:rPr lang="en-US" dirty="0">
                <a:ea typeface="Times New Roman"/>
              </a:rPr>
              <a:t> policy won’t cover your out‑of‑pocket expenses. </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You may buy a </a:t>
            </a:r>
            <a:r>
              <a:rPr lang="en-US" dirty="0" err="1">
                <a:ea typeface="Times New Roman"/>
              </a:rPr>
              <a:t>Medigap</a:t>
            </a:r>
            <a:r>
              <a:rPr lang="en-US" dirty="0">
                <a:ea typeface="Times New Roman"/>
              </a:rPr>
              <a:t>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your employment ends (whichever happens first) your OEP begins.</a:t>
            </a:r>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for a </a:t>
            </a:r>
            <a:r>
              <a:rPr lang="en-US" dirty="0" err="1"/>
              <a:t>Medigap</a:t>
            </a:r>
            <a:r>
              <a:rPr lang="en-US" dirty="0"/>
              <a:t>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Your employer group health plan ends some or all of your coverage.  </a:t>
            </a:r>
            <a:r>
              <a:rPr lang="en-US" sz="2000" b="1" i="1" dirty="0">
                <a:cs typeface="Arial" panose="020B0604020202020204" pitchFamily="34" charset="0"/>
              </a:rPr>
              <a:t>(But if employee voluntarily leaves the plan or ends his/her own coverage, you will NOT have guarantee issue.)</a:t>
            </a:r>
          </a:p>
          <a:p>
            <a:pPr marL="800100" lvl="1" indent="-342900">
              <a:buFont typeface="Wingdings" panose="05000000000000000000" pitchFamily="2" charset="2"/>
              <a:buChar char="§"/>
              <a:defRPr/>
            </a:pPr>
            <a:r>
              <a:rPr lang="en-US" sz="20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You are in Trial Period of Medicare Advantage plan.  (12 month period the first time you join a MA plan.  You get only 1 trial period in a lifetime.)</a:t>
            </a:r>
          </a:p>
          <a:p>
            <a:endParaRPr lang="en-US" dirty="0"/>
          </a:p>
          <a:p>
            <a:r>
              <a:rPr lang="en-US" dirty="0"/>
              <a:t>Remember, you must apply within 63 days of other coverage ending.</a:t>
            </a:r>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 OCI has a WI Approved Supplement List, follow that link or call to receive by mail. </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4: Medicare Advantage; Other types of coverage</a:t>
            </a:r>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958627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take a look at the other way of receiving your Medicare coverage:  Medicare Advantage Plans, Medicare Part C.</a:t>
            </a:r>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 will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for the local office: </a:t>
            </a:r>
            <a:r>
              <a:rPr lang="en-US" altLang="en-US" sz="2200" dirty="0">
                <a:solidFill>
                  <a:srgbClr val="FF0000"/>
                </a:solidFill>
                <a:cs typeface="Arial" charset="0"/>
              </a:rPr>
              <a:t>&lt;contact info here&gt;</a:t>
            </a: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a:t>
            </a:r>
          </a:p>
          <a:p>
            <a:endParaRPr lang="en-US" dirty="0"/>
          </a:p>
          <a:p>
            <a:r>
              <a:rPr lang="en-US" dirty="0"/>
              <a:t>If you sign up for </a:t>
            </a:r>
            <a:r>
              <a:rPr lang="en-US" b="1" dirty="0"/>
              <a:t>MyMedicare.gov</a:t>
            </a:r>
            <a:r>
              <a:rPr lang="en-US" dirty="0"/>
              <a:t>, you can</a:t>
            </a:r>
            <a:r>
              <a:rPr lang="en-US" sz="1200" b="0" kern="1200" dirty="0">
                <a:solidFill>
                  <a:schemeClr val="tx1"/>
                </a:solidFill>
                <a:effectLst/>
                <a:latin typeface="+mn-lt"/>
                <a:ea typeface="+mn-ea"/>
                <a:cs typeface="+mn-cs"/>
              </a:rPr>
              <a:t> use it to manage personal information about Original Medicare benefits.  It is a free, secure site that allows you to easily check information online about your coverage, enrollment status, and Medicare claims.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Medicare</a:t>
            </a:r>
            <a:r>
              <a:rPr lang="en-US" baseline="0" dirty="0"/>
              <a:t> Advantage </a:t>
            </a:r>
            <a:r>
              <a:rPr lang="en-US" dirty="0"/>
              <a:t>Plans (Part C), like a Health Maintenance Organization (HMO) or a Preferred Provider Organization (PPO), cover Part A and Part B services and supplies. They also may include Medicare prescription drug coverage (MA-PD). You can add a Part D plan to a Medicare Private Fee-for-Service, or Medicare Medical Savings Account (MSA) Plan that doesn’t have prescription drug coverage included. </a:t>
            </a:r>
            <a:r>
              <a:rPr lang="en-US" b="1" i="1" dirty="0"/>
              <a:t>You can't add Part D coverage to an HMO or PPO plan without drug coverage.</a:t>
            </a:r>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p>
          <a:p>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p>
          <a:p>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They 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they may be higher if you go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a:t>
            </a:r>
            <a:r>
              <a:rPr lang="en-US" dirty="0"/>
              <a:t>Once you reach this limit, you’ll pay nothing for covered services.</a:t>
            </a:r>
            <a:r>
              <a:rPr lang="en-US" dirty="0">
                <a:ea typeface="Arial" pitchFamily="84" charset="0"/>
                <a:cs typeface="Arial" pitchFamily="84" charset="0"/>
              </a:rPr>
              <a:t> </a:t>
            </a:r>
            <a:r>
              <a:rPr lang="en-US" b="1" dirty="0">
                <a:ea typeface="Arial" pitchFamily="84" charset="0"/>
                <a:cs typeface="Arial" pitchFamily="84" charset="0"/>
              </a:rPr>
              <a:t>The out-of-pocket maximum in 2023 is $8,300, </a:t>
            </a:r>
            <a:r>
              <a:rPr lang="en-US" b="0" dirty="0">
                <a:ea typeface="Arial" pitchFamily="84" charset="0"/>
                <a:cs typeface="Arial" pitchFamily="84" charset="0"/>
              </a:rPr>
              <a:t>but plans may set lower limits</a:t>
            </a:r>
            <a:r>
              <a:rPr lang="en-US" dirty="0">
                <a:ea typeface="Arial" pitchFamily="84" charset="0"/>
                <a:cs typeface="Arial" pitchFamily="84" charset="0"/>
              </a:rPr>
              <a:t>. </a:t>
            </a:r>
            <a:r>
              <a:rPr lang="en-US" dirty="0"/>
              <a:t> This limit may be different between Medicare Advantage Plans and can change each year. This is something you should consider when choosing a plan.</a:t>
            </a:r>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r>
              <a:rPr lang="en-US" dirty="0"/>
              <a:t>(Keep in mind that even if your doctor/healthcare provider leaves the network during the year, you are still locked into the network for the remainder of the year.)</a:t>
            </a:r>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Medical Assistance or low income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5: Medicare Part D; SeniorCare; Annual Open Enrollment Period</a:t>
            </a:r>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1347251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28650" lvl="1" indent="-171450" algn="l" defTabSz="514324">
              <a:spcBef>
                <a:spcPts val="451"/>
              </a:spcBef>
              <a:buFont typeface="Wingdings" panose="05000000000000000000" pitchFamily="2" charset="2"/>
              <a:buChar char="§"/>
            </a:pPr>
            <a:endParaRPr lang="en-US" dirty="0"/>
          </a:p>
          <a:p>
            <a:pPr marL="628650" lvl="1" indent="-171450" algn="l" defTabSz="514324">
              <a:spcBef>
                <a:spcPts val="451"/>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pPr>
            <a:r>
              <a:rPr lang="en-US" dirty="0"/>
              <a:t>These are the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3 </a:t>
            </a:r>
            <a:r>
              <a:rPr lang="en-US" sz="2000" dirty="0">
                <a:cs typeface="Arial" panose="020B0604020202020204" pitchFamily="34" charset="0"/>
              </a:rPr>
              <a:t>months prior, month of,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Enroll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Medicare Advantage Open Enrollment Period—Only for people already enrolled in a MA plan.</a:t>
            </a:r>
          </a:p>
          <a:p>
            <a:pPr marL="219065" indent="-219065" defTabSz="514324">
              <a:spcBef>
                <a:spcPts val="451"/>
              </a:spcBef>
              <a:buFont typeface="Wingdings" panose="05000000000000000000" pitchFamily="2" charset="2"/>
              <a:buChar char="§"/>
            </a:pPr>
            <a:r>
              <a:rPr lang="en-US" sz="2200" dirty="0">
                <a:solidFill>
                  <a:prstClr val="black"/>
                </a:solidFill>
              </a:rPr>
              <a:t>Special Enrollment Period</a:t>
            </a:r>
          </a:p>
          <a:p>
            <a:pPr marL="628650" lvl="1" indent="-171450">
              <a:lnSpc>
                <a:spcPct val="110000"/>
              </a:lnSpc>
              <a:buFont typeface="Arial" panose="020B0604020202020204" pitchFamily="34" charset="0"/>
              <a:buChar char="•"/>
            </a:pPr>
            <a:r>
              <a:rPr lang="en-US" b="1" dirty="0"/>
              <a:t>Life events that allow an SEP include, but aren’t limited to, </a:t>
            </a:r>
            <a:r>
              <a:rPr lang="en-US" dirty="0"/>
              <a:t>if you</a:t>
            </a:r>
          </a:p>
          <a:p>
            <a:pPr lvl="2" indent="-219069">
              <a:lnSpc>
                <a:spcPct val="110000"/>
              </a:lnSpc>
              <a:buFont typeface="Arial" panose="020B0604020202020204" pitchFamily="34" charset="0"/>
              <a:buChar char="•"/>
            </a:pPr>
            <a:r>
              <a:rPr lang="en-US" dirty="0"/>
              <a:t>Permanently move out of your plan’s service area</a:t>
            </a:r>
          </a:p>
          <a:p>
            <a:pPr lvl="2" indent="-219069">
              <a:lnSpc>
                <a:spcPct val="110000"/>
              </a:lnSpc>
              <a:buFont typeface="Arial" panose="020B0604020202020204" pitchFamily="34" charset="0"/>
              <a:buChar char="•"/>
            </a:pPr>
            <a:r>
              <a:rPr lang="en-US" dirty="0"/>
              <a:t>Lose other creditable prescription coverage</a:t>
            </a:r>
          </a:p>
          <a:p>
            <a:pPr lvl="2" indent="-219069">
              <a:lnSpc>
                <a:spcPct val="110000"/>
              </a:lnSpc>
              <a:buFont typeface="Arial" panose="020B0604020202020204" pitchFamily="34" charset="0"/>
              <a:buChar char="•"/>
            </a:pPr>
            <a:r>
              <a:rPr lang="en-US" dirty="0"/>
              <a:t>Weren’t properly told that your other coverage wasn’t creditable, or your other coverage was reduced and is no longer creditable</a:t>
            </a:r>
          </a:p>
          <a:p>
            <a:pPr lvl="2" indent="-219069">
              <a:lnSpc>
                <a:spcPct val="110000"/>
              </a:lnSpc>
              <a:buFont typeface="Arial" panose="020B0604020202020204" pitchFamily="34" charset="0"/>
              <a:buChar char="•"/>
            </a:pPr>
            <a:r>
              <a:rPr lang="en-US" dirty="0"/>
              <a:t>Enter, live at, or leave a long-term care facility</a:t>
            </a:r>
          </a:p>
          <a:p>
            <a:pPr lvl="2" indent="-219069">
              <a:lnSpc>
                <a:spcPct val="110000"/>
              </a:lnSpc>
              <a:buFont typeface="Arial" panose="020B0604020202020204" pitchFamily="34" charset="0"/>
              <a:buChar char="•"/>
            </a:pPr>
            <a:r>
              <a:rPr lang="en-US" dirty="0"/>
              <a:t>Have a continuous SEP if you qualify for Extra Help</a:t>
            </a:r>
          </a:p>
          <a:p>
            <a:pPr lvl="2" indent="-219069">
              <a:lnSpc>
                <a:spcPct val="110000"/>
              </a:lnSpc>
              <a:buFont typeface="Arial" panose="020B0604020202020204" pitchFamily="34" charset="0"/>
              <a:buChar char="•"/>
            </a:pPr>
            <a:r>
              <a:rPr lang="en-US" dirty="0"/>
              <a:t>Belong to a State Pharmaceutical Assistance Program </a:t>
            </a:r>
          </a:p>
          <a:p>
            <a:pPr lvl="2" indent="-219069">
              <a:lnSpc>
                <a:spcPct val="110000"/>
              </a:lnSpc>
              <a:buFont typeface="Arial" panose="020B0604020202020204" pitchFamily="34" charset="0"/>
              <a:buChar char="•"/>
            </a:pPr>
            <a:r>
              <a:rPr lang="en-US" dirty="0"/>
              <a:t>Join or switch to a plan that has a 5-star rating</a:t>
            </a:r>
          </a:p>
          <a:p>
            <a:pPr lvl="2" indent="-219069">
              <a:lnSpc>
                <a:spcPct val="110000"/>
              </a:lnSpc>
              <a:buFont typeface="Arial" panose="020B0604020202020204" pitchFamily="34" charset="0"/>
              <a:buChar char="•"/>
            </a:pPr>
            <a:r>
              <a:rPr lang="en-US" dirty="0"/>
              <a:t>Have other exceptional circumstances</a:t>
            </a:r>
          </a:p>
          <a:p>
            <a:pPr marL="1295384" lvl="2" indent="-342891">
              <a:lnSpc>
                <a:spcPct val="110000"/>
              </a:lnSpc>
              <a:buFont typeface="Arial" panose="020B0604020202020204" pitchFamily="34" charset="0"/>
              <a:buChar char="•"/>
            </a:pPr>
            <a:r>
              <a:rPr lang="en-US" dirty="0"/>
              <a:t>Most SEPs last 2 months</a:t>
            </a:r>
          </a:p>
          <a:p>
            <a:pPr marL="457200" lvl="1" indent="0" algn="l" defTabSz="514324">
              <a:spcBef>
                <a:spcPts val="451"/>
              </a:spcBef>
              <a:buFontTx/>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If you aren’t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00"/>
              </a:spcBef>
            </a:pPr>
            <a:endParaRPr lang="en-US" dirty="0"/>
          </a:p>
          <a:p>
            <a:pPr>
              <a:lnSpc>
                <a:spcPct val="110000"/>
              </a:lnSpc>
              <a:spcBef>
                <a:spcPts val="600"/>
              </a:spcBef>
            </a:pPr>
            <a:r>
              <a:rPr lang="en-US" dirty="0"/>
              <a:t>If you enroll in the month you turn 65 or in the later 3 months of your Initial enrollment period, your coverage starts one month after you sign up.</a:t>
            </a:r>
          </a:p>
          <a:p>
            <a:pPr marL="0" indent="0">
              <a:lnSpc>
                <a:spcPct val="110000"/>
              </a:lnSpc>
              <a:spcBef>
                <a:spcPts val="600"/>
              </a:spcBef>
              <a:buFont typeface="Wingdings" panose="05000000000000000000" pitchFamily="2" charset="2"/>
              <a:buNone/>
            </a:pPr>
            <a:endParaRPr lang="en-US" dirty="0"/>
          </a:p>
          <a:p>
            <a:pPr marL="171450" indent="-171450">
              <a:lnSpc>
                <a:spcPct val="110000"/>
              </a:lnSpc>
              <a:spcBef>
                <a:spcPts val="600"/>
              </a:spcBef>
              <a:buFont typeface="Wingdings" panose="05000000000000000000" pitchFamily="2" charset="2"/>
              <a:buChar char="§"/>
            </a:pPr>
            <a:endParaRPr lang="en-US" dirty="0"/>
          </a:p>
          <a:p>
            <a:pPr marL="0" indent="0">
              <a:lnSpc>
                <a:spcPct val="110000"/>
              </a:lnSpc>
              <a:spcBef>
                <a:spcPts val="600"/>
              </a:spcBef>
              <a:buFontTx/>
              <a:buNone/>
            </a:pPr>
            <a:r>
              <a:rPr lang="en-US" dirty="0"/>
              <a:t>There is also Special Enrollment Periods:</a:t>
            </a:r>
          </a:p>
          <a:p>
            <a:pPr marL="342900" indent="-342900">
              <a:lnSpc>
                <a:spcPct val="90000"/>
              </a:lnSpc>
              <a:buFont typeface="Wingdings" panose="05000000000000000000" pitchFamily="2" charset="2"/>
              <a:buChar char="§"/>
            </a:pPr>
            <a:r>
              <a:rPr lang="en-US" altLang="en-US" sz="2400" b="1" dirty="0">
                <a:cs typeface="Arial" charset="0"/>
              </a:rPr>
              <a:t>Special Enrollment Period </a:t>
            </a:r>
            <a:endParaRPr lang="en-US" altLang="en-US" sz="2400" dirty="0">
              <a:cs typeface="Arial" charset="0"/>
            </a:endParaRPr>
          </a:p>
          <a:p>
            <a:pPr lvl="1">
              <a:lnSpc>
                <a:spcPct val="90000"/>
              </a:lnSpc>
            </a:pPr>
            <a:r>
              <a:rPr lang="en-US" altLang="en-US" sz="2000" dirty="0">
                <a:cs typeface="Arial" charset="0"/>
              </a:rPr>
              <a:t>If you wait to enroll in Part B because you or your spouse are still working and have group health plan coverage, you can sign up during the 8 months following the month the group plan coverage ends OR employment ends (whichever is first).  </a:t>
            </a:r>
            <a:r>
              <a:rPr lang="en-US" altLang="en-US" sz="2000" b="1" dirty="0">
                <a:cs typeface="Arial" charset="0"/>
              </a:rPr>
              <a:t>There will be no penalty.</a:t>
            </a:r>
          </a:p>
          <a:p>
            <a:pPr>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2022, the Part D monthly premiums range from $6.60 to $133.30.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2022 national average monthly premium is $33.37.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2022 is $480,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5%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2022.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If your plan has a deductible, it cannot be more than $480.  You will pay the full cost for your medications until you reach your deductible.</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During your initial coverage period, you will pay a either a copay or a coinsurance amount for your medications, which will be no more than 25% of the cost of the drug (or an actuarially equivalent tier structure).  Some plans may have low cost generic drugs with very low copays during this initial coverage period.</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If and when your total drug costs reach $4,430 you reach the Coverage Gap.  (Total drug costs include both what you pay, and what your plan pays for your drugs.) During the Coverage Gap, you pay 25% for brand name drugs and 25% of the cost of generic drugs. And—if and when your total out of pocket drug costs reach $7,050, you reach the Catastrophic period and your prescription drug copays are significantly reduced for the remainder of the year.</a:t>
            </a:r>
          </a:p>
          <a:p>
            <a:pPr marL="0" lvl="1">
              <a:spcBef>
                <a:spcPts val="623"/>
              </a:spcBef>
              <a:defRPr/>
            </a:pPr>
            <a:endParaRPr lang="en-US" b="0" dirty="0">
              <a:solidFill>
                <a:prstClr val="black"/>
              </a:solidFill>
            </a:endParaRP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Medications that are included in a plan’s formulary. Not all medications are covered by all plans.</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pPr marL="342900" indent="-342900">
              <a:spcAft>
                <a:spcPts val="600"/>
              </a:spcAft>
              <a:buFont typeface="Wingdings" panose="05000000000000000000" pitchFamily="2" charset="2"/>
              <a:buChar char="§"/>
            </a:pPr>
            <a:r>
              <a:rPr lang="en-US" altLang="en-US" sz="1200" dirty="0">
                <a:cs typeface="Arial" charset="0"/>
              </a:rPr>
              <a:t>Medications must be for medically prescribed use.</a:t>
            </a:r>
          </a:p>
          <a:p>
            <a:pPr marL="342900" indent="-342900">
              <a:buFont typeface="Wingdings" panose="05000000000000000000" pitchFamily="2" charset="2"/>
              <a:buChar char="§"/>
            </a:pPr>
            <a:r>
              <a:rPr lang="en-US" altLang="en-US" sz="1200" dirty="0">
                <a:cs typeface="Arial" charset="0"/>
              </a:rPr>
              <a:t>Insulin and needles and syringes for the administration of insulin.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be aware that these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ED medications</a:t>
            </a:r>
          </a:p>
          <a:p>
            <a:pPr marL="342900" indent="-342900">
              <a:buFont typeface="Wingdings" panose="05000000000000000000" pitchFamily="2" charset="2"/>
              <a:buChar char="§"/>
            </a:pPr>
            <a:r>
              <a:rPr lang="en-US" altLang="en-US" sz="22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options for prescription drug coverage is Wisconsin’s prescription drug assistance program, called </a:t>
            </a:r>
            <a:r>
              <a:rPr lang="en-US" dirty="0" err="1"/>
              <a:t>SeniorCare</a:t>
            </a:r>
            <a:r>
              <a:rPr lang="en-US" dirty="0"/>
              <a:t>.</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From the Disability Drug Benefit Helpline:  1-800-926-4862</a:t>
            </a:r>
          </a:p>
          <a:p>
            <a:pPr marL="0" indent="0">
              <a:buFont typeface="Arial" panose="020B0604020202020204" pitchFamily="34" charset="0"/>
              <a:buNone/>
            </a:pPr>
            <a:r>
              <a:rPr lang="en-US" dirty="0"/>
              <a:t>Or from your local SHIP Counselors. You can find your local SHIP Counselor by contacting your county Aging and Disability Resource Center, calling the SHIP number or visiting the DHS website.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6: Help for people with limited income; protect yourself and prevent fraud; Review and resources in Wisconsin. </a:t>
            </a:r>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191922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Enroll in Medicare anytime while actively working</a:t>
            </a:r>
          </a:p>
          <a:p>
            <a:pPr marL="342900" indent="-342900">
              <a:buFont typeface="Arial" panose="020B0604020202020204" pitchFamily="34" charset="0"/>
              <a:buChar char="•"/>
            </a:pPr>
            <a:r>
              <a:rPr lang="en-US" sz="2400" b="1" i="1" dirty="0"/>
              <a:t>Must </a:t>
            </a:r>
            <a:r>
              <a:rPr lang="en-US" sz="2400" b="1" dirty="0"/>
              <a:t>enroll within 8 months of</a:t>
            </a:r>
          </a:p>
          <a:p>
            <a:pPr marL="742950" lvl="1" indent="-285750">
              <a:buFont typeface="Arial" panose="020B0604020202020204" pitchFamily="34" charset="0"/>
              <a:buChar char="•"/>
            </a:pPr>
            <a:r>
              <a:rPr lang="en-US" dirty="0"/>
              <a:t>Stop work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(January 1 – March 31, and your coverage will not start until July 1.)</a:t>
            </a:r>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 for people with limited income</a:t>
            </a:r>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11013660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with Medicare face challenges when it comes to paying for health care and prescription medications.  In fact we often hear of people who have to choose between paying for groceries or paying for healthcare or medicine.  Here are some programs that can help:</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Plans </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also have Medicare copays and deductibles paid as well based on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(Low Income Subsidy)</a:t>
            </a:r>
          </a:p>
          <a:p>
            <a:pPr lvl="1">
              <a:buFont typeface="Wingdings" panose="05000000000000000000" pitchFamily="2" charset="2"/>
              <a:buChar char="§"/>
              <a:defRPr/>
            </a:pPr>
            <a:r>
              <a:rPr lang="en-US" sz="1800" dirty="0">
                <a:cs typeface="Arial" panose="020B0604020202020204" pitchFamily="34" charset="0"/>
              </a:rPr>
              <a:t>Assistance with Medicare prescription drug coverage.</a:t>
            </a:r>
          </a:p>
          <a:p>
            <a:pPr lvl="1">
              <a:buFont typeface="Wingdings" panose="05000000000000000000" pitchFamily="2" charset="2"/>
              <a:buChar char="§"/>
              <a:defRPr/>
            </a:pPr>
            <a:r>
              <a:rPr lang="en-US" sz="1800" dirty="0">
                <a:cs typeface="Arial" panose="020B0604020202020204" pitchFamily="34" charset="0"/>
              </a:rPr>
              <a:t>Reduces Part D premiums, deductibles and copays based on income &amp; assets.</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Senior Care</a:t>
            </a:r>
          </a:p>
          <a:p>
            <a:pPr lvl="1">
              <a:buFont typeface="Wingdings" panose="05000000000000000000" pitchFamily="2" charset="2"/>
              <a:buChar char="§"/>
              <a:defRPr/>
            </a:pPr>
            <a:r>
              <a:rPr lang="en-US" sz="1800" dirty="0">
                <a:cs typeface="Arial" panose="020B0604020202020204" pitchFamily="34" charset="0"/>
              </a:rPr>
              <a:t>Level of assistance depends on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January 2023.  IF a person does not meet these limits but  still struggles with healthcare or prescription costs, they are encouraged to contact a SHIP Counselor for assistance.  These income and asset limits change every year and there may be other savings programs available for them.</a:t>
            </a:r>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Protect yourself and prevent fraud with help from the Senior Medicare Patrol.</a:t>
            </a:r>
          </a:p>
        </p:txBody>
      </p:sp>
      <p:sp>
        <p:nvSpPr>
          <p:cNvPr id="4" name="Slide Number Placeholder 3"/>
          <p:cNvSpPr>
            <a:spLocks noGrp="1"/>
          </p:cNvSpPr>
          <p:nvPr>
            <p:ph type="sldNum" sz="quarter" idx="10"/>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MyMedicare.gov, you’ll be able to access your personal Medicare information online.  </a:t>
            </a:r>
          </a:p>
          <a:p>
            <a:r>
              <a:rPr lang="en-US" dirty="0"/>
              <a:t>You’re also encouraged to keep a personal health care journal were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quarterly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I’ve covered a lot of information today, so before we end, I would like to do a quick review of the coverage options you learned today.  </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hope this information has been helpful as you consider your options for Medicare coverage.  Here are some agencies that can help if you have questions or need additional information 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Thank you for attending the Welcome to Medicare program today.</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the health insurance and your human resources department to find out what you need to do or what you need to report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indent="-171450">
              <a:buFont typeface="Arial" panose="020B0604020202020204" pitchFamily="34" charset="0"/>
              <a:buChar char="•"/>
              <a:defRPr/>
            </a:pPr>
            <a:r>
              <a:rPr lang="en-US" altLang="en-US" dirty="0"/>
              <a:t>If you choose to delay Part B, you need to do that through Social Security.  You will then have a special enrollment period—8 month period that begins when your group plan coverage ends or your employment ends, during which time you can sign up for Part B without a Penalty.</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Additional Special Enrollments periods as of January 1, 2023.</a:t>
            </a:r>
          </a:p>
          <a:p>
            <a:pPr>
              <a:lnSpc>
                <a:spcPct val="110000"/>
              </a:lnSpc>
              <a:spcBef>
                <a:spcPts val="600"/>
              </a:spcBef>
            </a:pPr>
            <a:endParaRPr lang="en-US" dirty="0"/>
          </a:p>
          <a:p>
            <a:pPr marL="342900" indent="-342900">
              <a:buFont typeface="Arial" panose="020B0604020202020204" pitchFamily="34" charset="0"/>
              <a:buChar char="•"/>
            </a:pPr>
            <a:r>
              <a:rPr lang="en-US" sz="1200" dirty="0"/>
              <a:t>Loss of Medicaid coverage on or after 1/1/23</a:t>
            </a:r>
          </a:p>
          <a:p>
            <a:pPr marL="342900" indent="-342900">
              <a:buFont typeface="Arial" panose="020B0604020202020204" pitchFamily="34" charset="0"/>
              <a:buChar char="•"/>
            </a:pPr>
            <a:r>
              <a:rPr lang="en-US" sz="1200" i="0" dirty="0">
                <a:effectLst/>
              </a:rPr>
              <a:t>Missed a chance to sign up because you (or if your authorized representative, legal guardian, or caregiver) were impacted by a natural disaster or an emergency that’s declared or starts on or after 1/1/2023</a:t>
            </a:r>
            <a:endParaRPr lang="en-US" sz="1200" dirty="0"/>
          </a:p>
          <a:p>
            <a:pPr marL="342900" indent="-342900">
              <a:buFont typeface="Arial" panose="020B0604020202020204" pitchFamily="34" charset="0"/>
              <a:buChar char="•"/>
            </a:pPr>
            <a:r>
              <a:rPr lang="en-US" sz="1200" i="0" dirty="0">
                <a:effectLst/>
              </a:rPr>
              <a:t>Missed a chance to sign up because you got inaccurate or misleading information from your health plan or employer on or after 1/1/2023</a:t>
            </a:r>
          </a:p>
          <a:p>
            <a:pPr marL="342900" indent="-342900">
              <a:buFont typeface="Arial" panose="020B0604020202020204" pitchFamily="34" charset="0"/>
              <a:buChar char="•"/>
            </a:pPr>
            <a:r>
              <a:rPr lang="en-US" sz="1200" i="0" dirty="0">
                <a:effectLst/>
              </a:rPr>
              <a:t>Were released from incarceration on or after 1/1/2023 (and missed a chance to sign up while you were incarcerated)</a:t>
            </a:r>
          </a:p>
          <a:p>
            <a:pPr marL="342900" indent="-342900">
              <a:buFont typeface="Arial" panose="020B0604020202020204" pitchFamily="34" charset="0"/>
              <a:buChar char="•"/>
            </a:pPr>
            <a:r>
              <a:rPr lang="en-US" sz="1200" b="0" i="0" dirty="0">
                <a:effectLst/>
              </a:rPr>
              <a:t>Missed a chance to sign up because you experienced other exceptional conditions</a:t>
            </a:r>
          </a:p>
          <a:p>
            <a:pPr marL="342900" indent="-342900">
              <a:buFont typeface="Arial" panose="020B0604020202020204" pitchFamily="34" charset="0"/>
              <a:buChar char="•"/>
            </a:pPr>
            <a:r>
              <a:rPr lang="en-US" sz="1200" b="0" i="0" dirty="0">
                <a:effectLst/>
              </a:rPr>
              <a:t>Volunteer and serve in a foreign country</a:t>
            </a:r>
          </a:p>
          <a:p>
            <a:pPr marL="342900" indent="-342900">
              <a:buFont typeface="Arial" panose="020B0604020202020204" pitchFamily="34" charset="0"/>
              <a:buChar char="•"/>
            </a:pPr>
            <a:r>
              <a:rPr lang="en-US" sz="1200" b="0" i="0" dirty="0">
                <a:effectLst/>
              </a:rPr>
              <a:t>Have TRICARE</a:t>
            </a:r>
          </a:p>
          <a:p>
            <a:pPr marL="342900" indent="-342900">
              <a:buFont typeface="Arial" panose="020B0604020202020204" pitchFamily="34" charset="0"/>
              <a:buChar char="•"/>
            </a:pPr>
            <a:endParaRPr lang="en-US" sz="1200" dirty="0">
              <a:solidFill>
                <a:srgbClr val="404040"/>
              </a:solidFill>
            </a:endParaRPr>
          </a:p>
          <a:p>
            <a:r>
              <a:rPr lang="en-US" sz="1200" dirty="0">
                <a:solidFill>
                  <a:srgbClr val="404040"/>
                </a:solidFill>
              </a:rPr>
              <a:t>*See Medicare page for more details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227676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 #!</a:t>
            </a:r>
          </a:p>
          <a:p>
            <a:endParaRPr lang="en-US" altLang="en-US" b="1" dirty="0"/>
          </a:p>
          <a:p>
            <a:pPr eaLnBrk="1" hangingPunct="1">
              <a:spcBef>
                <a:spcPct val="0"/>
              </a:spcBef>
            </a:pPr>
            <a:r>
              <a:rPr lang="en-US" altLang="en-US" dirty="0"/>
              <a:t>Your use of the Medicare Card will differ depending on the type of Medicare health plan option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has listed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0F2AF570-E057-4DCA-A4FC-CC16DBADF856}" type="datetime1">
              <a:rPr lang="en-US" smtClean="0"/>
              <a:t>2/14/2023</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5D52EACC-7E0A-4359-9F65-C6AA66B3B71A}" type="datetime1">
              <a:rPr lang="en-US" smtClean="0"/>
              <a:t>2/14/2023</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5A5F260A-D2B5-4973-8B42-5821A09CEC7F}" type="datetime1">
              <a:rPr lang="en-US" smtClean="0"/>
              <a:t>2/14/2023</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63601134-8B74-4221-B188-738B52C08560}" type="datetime1">
              <a:rPr lang="en-US" smtClean="0"/>
              <a:t>2/14/2023</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78E27BAB-7904-4FAD-96E0-D3D7A65B5095}" type="datetime1">
              <a:rPr lang="en-US" smtClean="0"/>
              <a:t>2/14/2023</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6CC5FD4A-FEBD-4451-A65D-4D7DB94A3C42}" type="datetime1">
              <a:rPr lang="en-US" smtClean="0"/>
              <a:t>2/14/2023</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AA3F24C6-D1E5-4913-9559-E99144899A8F}" type="datetime1">
              <a:rPr lang="en-US" smtClean="0"/>
              <a:t>2/14/2023</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January 2022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3E84FE00-BD61-4DCB-B32B-CDA79C52B5C3}" type="datetime1">
              <a:rPr lang="en-US" smtClean="0"/>
              <a:t>2/14/2023</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January 2022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6513C6CC-0849-4228-88E6-35D058112791}" type="datetime1">
              <a:rPr lang="en-US" smtClean="0"/>
              <a:t>2/14/2023</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January 2022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B6DF9F31-F663-459F-9AFD-27017C87F72A}" type="datetime1">
              <a:rPr lang="en-US" smtClean="0"/>
              <a:t>2/14/2023</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106F93CC-E877-4555-AE16-52A1795CEE95}" type="datetime1">
              <a:rPr lang="en-US" smtClean="0"/>
              <a:t>2/14/2023</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1A0C-AC4D-4C51-A43F-737A6EF0171B}" type="datetime1">
              <a:rPr lang="en-US" smtClean="0"/>
              <a:t>2/14/2023</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2022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oci.wi.gov/Documents/Consumers/PI-002.pd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oci.wi.gov/Pages/Consumers/PI-010.aspx"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www.medicare.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5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hyperlink" Target="https://dhs.wi.gov/medicare-hel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re.gov/basics/get-started-with-medicare/sign-up/when-does-medicare-coverage-star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897076"/>
            <a:ext cx="9144000" cy="1581080"/>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402236" y="2891955"/>
            <a:ext cx="9144000" cy="1655762"/>
          </a:xfrm>
        </p:spPr>
        <p:txBody>
          <a:bodyPr/>
          <a:lstStyle/>
          <a:p>
            <a:r>
              <a:rPr lang="en-US" altLang="en-US" dirty="0">
                <a:solidFill>
                  <a:srgbClr val="FF0000"/>
                </a:solidFill>
                <a:latin typeface="Arial" charset="0"/>
                <a:cs typeface="Arial" charset="0"/>
              </a:rPr>
              <a:t> [INSERT YOUR AGENCY NAME/LOGO HERE]</a:t>
            </a:r>
          </a:p>
          <a:p>
            <a:r>
              <a:rPr lang="en-US" altLang="en-US" dirty="0">
                <a:solidFill>
                  <a:srgbClr val="FF0000"/>
                </a:solidFill>
                <a:latin typeface="Arial" charset="0"/>
                <a:cs typeface="Arial" charset="0"/>
              </a:rPr>
              <a:t>[INSERT DATE OF PRESENTATION]</a:t>
            </a: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F4B50692-09A7-CA44-4C9A-F51FB5CE7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24" y="4247748"/>
            <a:ext cx="2961423" cy="1465195"/>
          </a:xfrm>
          <a:prstGeom prst="rect">
            <a:avLst/>
          </a:prstGeom>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08A1AE-223C-E5EB-C81E-727C664ED33B}"/>
              </a:ext>
            </a:extLst>
          </p:cNvPr>
          <p:cNvSpPr/>
          <p:nvPr/>
        </p:nvSpPr>
        <p:spPr>
          <a:xfrm>
            <a:off x="994410" y="220791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10</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78773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4031649164"/>
              </p:ext>
            </p:extLst>
          </p:nvPr>
        </p:nvGraphicFramePr>
        <p:xfrm>
          <a:off x="1616764" y="1214507"/>
          <a:ext cx="8746436" cy="5141843"/>
        </p:xfrm>
        <a:graphic>
          <a:graphicData uri="http://schemas.openxmlformats.org/drawingml/2006/table">
            <a:tbl>
              <a:tblPr firstRow="1" bandRow="1">
                <a:tableStyleId>{5C22544A-7EE6-4342-B048-85BDC9FD1C3A}</a:tableStyleId>
              </a:tblPr>
              <a:tblGrid>
                <a:gridCol w="4373218">
                  <a:extLst>
                    <a:ext uri="{9D8B030D-6E8A-4147-A177-3AD203B41FA5}">
                      <a16:colId xmlns:a16="http://schemas.microsoft.com/office/drawing/2014/main" val="20001"/>
                    </a:ext>
                  </a:extLst>
                </a:gridCol>
                <a:gridCol w="4373218">
                  <a:extLst>
                    <a:ext uri="{9D8B030D-6E8A-4147-A177-3AD203B41FA5}">
                      <a16:colId xmlns:a16="http://schemas.microsoft.com/office/drawing/2014/main" val="20002"/>
                    </a:ext>
                  </a:extLst>
                </a:gridCol>
              </a:tblGrid>
              <a:tr h="388064">
                <a:tc>
                  <a:txBody>
                    <a:bodyPr/>
                    <a:lstStyle/>
                    <a:p>
                      <a:pPr algn="ctr"/>
                      <a:r>
                        <a:rPr lang="en-US" b="1" dirty="0">
                          <a:latin typeface="Arial" pitchFamily="34" charset="0"/>
                          <a:cs typeface="Arial" pitchFamily="34" charset="0"/>
                        </a:rPr>
                        <a:t>Part of Medicare</a:t>
                      </a:r>
                    </a:p>
                  </a:txBody>
                  <a:tcPr>
                    <a:solidFill>
                      <a:srgbClr val="00817E"/>
                    </a:solidFill>
                  </a:tcPr>
                </a:tc>
                <a:tc>
                  <a:txBody>
                    <a:bodyPr/>
                    <a:lstStyle/>
                    <a:p>
                      <a:r>
                        <a:rPr lang="en-US" dirty="0">
                          <a:latin typeface="Arial" pitchFamily="34" charset="0"/>
                          <a:cs typeface="Arial" pitchFamily="34" charset="0"/>
                        </a:rPr>
                        <a:t>What</a:t>
                      </a:r>
                      <a:r>
                        <a:rPr lang="en-US" baseline="0" dirty="0">
                          <a:latin typeface="Arial" pitchFamily="34" charset="0"/>
                          <a:cs typeface="Arial" pitchFamily="34" charset="0"/>
                        </a:rPr>
                        <a:t> It Covers</a:t>
                      </a:r>
                      <a:endParaRPr lang="en-US" dirty="0">
                        <a:latin typeface="Arial" pitchFamily="34" charset="0"/>
                        <a:cs typeface="Arial" pitchFamily="34" charset="0"/>
                      </a:endParaRPr>
                    </a:p>
                  </a:txBody>
                  <a:tcPr>
                    <a:solidFill>
                      <a:srgbClr val="00817E"/>
                    </a:solidFill>
                  </a:tcPr>
                </a:tc>
                <a:extLst>
                  <a:ext uri="{0D108BD9-81ED-4DB2-BD59-A6C34878D82A}">
                    <a16:rowId xmlns:a16="http://schemas.microsoft.com/office/drawing/2014/main" val="10000"/>
                  </a:ext>
                </a:extLst>
              </a:tr>
              <a:tr h="1261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Part A </a:t>
                      </a:r>
                      <a:br>
                        <a:rPr lang="en-US" b="1" dirty="0">
                          <a:latin typeface="Arial" pitchFamily="34" charset="0"/>
                          <a:cs typeface="Arial" pitchFamily="34" charset="0"/>
                        </a:rPr>
                      </a:br>
                      <a:r>
                        <a:rPr lang="en-US" b="1" dirty="0">
                          <a:latin typeface="Arial" pitchFamily="34" charset="0"/>
                          <a:cs typeface="Arial" pitchFamily="34" charset="0"/>
                        </a:rPr>
                        <a:t>(Hospital</a:t>
                      </a:r>
                      <a:r>
                        <a:rPr lang="en-US" b="1" baseline="0" dirty="0">
                          <a:latin typeface="Arial" pitchFamily="34" charset="0"/>
                          <a:cs typeface="Arial" pitchFamily="34" charset="0"/>
                        </a:rPr>
                        <a:t> Insurance)</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Helps cover inpatient care in hospitals and skilled nursing facilities,</a:t>
                      </a:r>
                      <a:r>
                        <a:rPr lang="en-US" baseline="0" dirty="0">
                          <a:latin typeface="Arial" pitchFamily="34" charset="0"/>
                          <a:cs typeface="Arial" pitchFamily="34" charset="0"/>
                        </a:rPr>
                        <a:t> as well as </a:t>
                      </a:r>
                      <a:r>
                        <a:rPr lang="en-US" dirty="0">
                          <a:latin typeface="Arial" pitchFamily="34" charset="0"/>
                          <a:cs typeface="Arial" pitchFamily="34" charset="0"/>
                        </a:rPr>
                        <a:t>hospice, some home health care, and blood.</a:t>
                      </a:r>
                    </a:p>
                  </a:txBody>
                  <a:tcPr/>
                </a:tc>
                <a:extLst>
                  <a:ext uri="{0D108BD9-81ED-4DB2-BD59-A6C34878D82A}">
                    <a16:rowId xmlns:a16="http://schemas.microsoft.com/office/drawing/2014/main" val="10004"/>
                  </a:ext>
                </a:extLst>
              </a:tr>
              <a:tr h="970159">
                <a:tc>
                  <a:txBody>
                    <a:bodyPr/>
                    <a:lstStyle/>
                    <a:p>
                      <a:pPr algn="ctr"/>
                      <a:r>
                        <a:rPr lang="en-US" b="1" dirty="0">
                          <a:latin typeface="Arial" pitchFamily="34" charset="0"/>
                          <a:cs typeface="Arial" pitchFamily="34" charset="0"/>
                        </a:rPr>
                        <a:t>Part B </a:t>
                      </a:r>
                      <a:br>
                        <a:rPr lang="en-US" b="1" dirty="0">
                          <a:latin typeface="Arial" pitchFamily="34" charset="0"/>
                          <a:cs typeface="Arial" pitchFamily="34" charset="0"/>
                        </a:rPr>
                      </a:br>
                      <a:r>
                        <a:rPr lang="en-US" b="1" dirty="0">
                          <a:latin typeface="Arial" pitchFamily="34" charset="0"/>
                          <a:cs typeface="Arial" pitchFamily="34" charset="0"/>
                        </a:rPr>
                        <a:t>(Medical Insurance)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d</a:t>
                      </a:r>
                      <a:r>
                        <a:rPr lang="en-US" dirty="0">
                          <a:latin typeface="Arial" pitchFamily="34" charset="0"/>
                          <a:cs typeface="Arial" pitchFamily="34" charset="0"/>
                        </a:rPr>
                        <a:t>octors’ services, outpatient care, home health care, and some</a:t>
                      </a:r>
                      <a:r>
                        <a:rPr lang="en-US" baseline="0" dirty="0">
                          <a:latin typeface="Arial" pitchFamily="34" charset="0"/>
                          <a:cs typeface="Arial" pitchFamily="34" charset="0"/>
                        </a:rPr>
                        <a:t> preventive services.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1552254">
                <a:tc>
                  <a:txBody>
                    <a:bodyPr/>
                    <a:lstStyle/>
                    <a:p>
                      <a:pPr algn="ctr"/>
                      <a:r>
                        <a:rPr lang="en-US" b="1" dirty="0">
                          <a:latin typeface="Arial" pitchFamily="34" charset="0"/>
                          <a:cs typeface="Arial" pitchFamily="34" charset="0"/>
                        </a:rPr>
                        <a:t>Medicare Advantage (Part C)</a:t>
                      </a:r>
                      <a:br>
                        <a:rPr lang="en-US" b="1" dirty="0">
                          <a:latin typeface="Arial" pitchFamily="34" charset="0"/>
                          <a:cs typeface="Arial" pitchFamily="34" charset="0"/>
                        </a:rPr>
                      </a:br>
                      <a:endParaRPr lang="en-US" b="1" dirty="0">
                        <a:latin typeface="Arial" pitchFamily="34" charset="0"/>
                        <a:cs typeface="Arial" pitchFamily="34" charset="0"/>
                      </a:endParaRPr>
                    </a:p>
                  </a:txBody>
                  <a:tcPr/>
                </a:tc>
                <a:tc>
                  <a:txBody>
                    <a:bodyPr/>
                    <a:lstStyle/>
                    <a:p>
                      <a:r>
                        <a:rPr lang="en-US" dirty="0">
                          <a:latin typeface="Arial" pitchFamily="34" charset="0"/>
                          <a:cs typeface="Arial" pitchFamily="34" charset="0"/>
                        </a:rPr>
                        <a:t>An alternative to original Medicare, </a:t>
                      </a:r>
                      <a:r>
                        <a:rPr lang="en-US" baseline="0" dirty="0">
                          <a:latin typeface="Arial" pitchFamily="34" charset="0"/>
                          <a:cs typeface="Arial" pitchFamily="34" charset="0"/>
                        </a:rPr>
                        <a:t>managed by a private insurance company under contract with Medicare. Combines Part A and B and usually   Part D.</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970159">
                <a:tc>
                  <a:txBody>
                    <a:bodyPr/>
                    <a:lstStyle/>
                    <a:p>
                      <a:pPr algn="ctr"/>
                      <a:r>
                        <a:rPr lang="en-US" b="1" dirty="0">
                          <a:latin typeface="Arial" pitchFamily="34" charset="0"/>
                          <a:cs typeface="Arial" pitchFamily="34" charset="0"/>
                        </a:rPr>
                        <a:t>Part D</a:t>
                      </a:r>
                      <a:br>
                        <a:rPr lang="en-US" b="1" dirty="0">
                          <a:latin typeface="Arial" pitchFamily="34" charset="0"/>
                          <a:cs typeface="Arial" pitchFamily="34" charset="0"/>
                        </a:rPr>
                      </a:br>
                      <a:r>
                        <a:rPr lang="en-US" b="1" dirty="0">
                          <a:latin typeface="Arial" pitchFamily="34" charset="0"/>
                          <a:cs typeface="Arial" pitchFamily="34" charset="0"/>
                        </a:rPr>
                        <a:t>(Prescription Drug Coverage)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prescription drugs. Run by private insurance companies under contract with Medicare.</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03D22589-086E-4079-B43A-385FD0FCF8CF}"/>
              </a:ext>
            </a:extLst>
          </p:cNvPr>
          <p:cNvSpPr>
            <a:spLocks noGrp="1"/>
          </p:cNvSpPr>
          <p:nvPr>
            <p:ph type="sldNum" sz="quarter" idx="12"/>
          </p:nvPr>
        </p:nvSpPr>
        <p:spPr/>
        <p:txBody>
          <a:bodyPr/>
          <a:lstStyle/>
          <a:p>
            <a:fld id="{844A7B69-93E2-4D34-896D-EFDD7F03AB74}" type="slidenum">
              <a:rPr lang="en-US" smtClean="0"/>
              <a:t>11</a:t>
            </a:fld>
            <a:endParaRPr lang="en-US"/>
          </a:p>
        </p:txBody>
      </p:sp>
    </p:spTree>
    <p:extLst>
      <p:ext uri="{BB962C8B-B14F-4D97-AF65-F5344CB8AC3E}">
        <p14:creationId xmlns:p14="http://schemas.microsoft.com/office/powerpoint/2010/main" val="4210669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917609" y="1396963"/>
            <a:ext cx="8107800" cy="2820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5400" dirty="0">
                <a:cs typeface="Arial" panose="020B0604020202020204" pitchFamily="34" charset="0"/>
              </a:rPr>
              <a:t>Medicare Part A </a:t>
            </a:r>
            <a:endParaRPr lang="en-US" sz="5400" dirty="0"/>
          </a:p>
          <a:p>
            <a:pPr lvl="1">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794" y="3425729"/>
            <a:ext cx="1272288" cy="703614"/>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1793305" y="4247083"/>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11" name="Slide Number Placeholder 10">
            <a:extLst>
              <a:ext uri="{FF2B5EF4-FFF2-40B4-BE49-F238E27FC236}">
                <a16:creationId xmlns:a16="http://schemas.microsoft.com/office/drawing/2014/main" id="{53D4D8C8-DF24-4DF5-A6DA-C32EE9D47B8A}"/>
              </a:ext>
            </a:extLst>
          </p:cNvPr>
          <p:cNvSpPr>
            <a:spLocks noGrp="1"/>
          </p:cNvSpPr>
          <p:nvPr>
            <p:ph type="sldNum" sz="quarter" idx="12"/>
          </p:nvPr>
        </p:nvSpPr>
        <p:spPr/>
        <p:txBody>
          <a:bodyPr/>
          <a:lstStyle/>
          <a:p>
            <a:fld id="{844A7B69-93E2-4D34-896D-EFDD7F03AB74}" type="slidenum">
              <a:rPr lang="en-US" smtClean="0"/>
              <a:t>12</a:t>
            </a:fld>
            <a:endParaRPr lang="en-US"/>
          </a:p>
        </p:txBody>
      </p:sp>
      <p:pic>
        <p:nvPicPr>
          <p:cNvPr id="6" name="Picture 5"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1125" y="2215799"/>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544417" y="1294410"/>
            <a:ext cx="8809383" cy="52445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100" b="1" dirty="0">
                <a:latin typeface="Arial" panose="020B0604020202020204" pitchFamily="34" charset="0"/>
                <a:cs typeface="Arial" panose="020B0604020202020204" pitchFamily="34" charset="0"/>
              </a:rPr>
              <a:t>Part A – Hospital Insurance </a:t>
            </a:r>
            <a:r>
              <a:rPr lang="en-US" sz="3100" dirty="0">
                <a:latin typeface="Arial" panose="020B0604020202020204" pitchFamily="34" charset="0"/>
                <a:cs typeface="Arial" panose="020B0604020202020204" pitchFamily="34" charset="0"/>
              </a:rPr>
              <a:t>helps cover:</a:t>
            </a:r>
          </a:p>
          <a:p>
            <a:pPr lvl="1">
              <a:spcAft>
                <a:spcPts val="500"/>
              </a:spcAft>
              <a:buFont typeface="Wingdings" panose="05000000000000000000" pitchFamily="2" charset="2"/>
              <a:buChar char="§"/>
            </a:pPr>
            <a:r>
              <a:rPr lang="en-US" sz="2200" dirty="0"/>
              <a:t>Inpatient hospital care</a:t>
            </a:r>
          </a:p>
          <a:p>
            <a:pPr lvl="2">
              <a:spcAft>
                <a:spcPts val="500"/>
              </a:spcAft>
              <a:buFont typeface="Wingdings" panose="05000000000000000000" pitchFamily="2" charset="2"/>
              <a:buChar char="§"/>
            </a:pPr>
            <a:r>
              <a:rPr lang="en-US" sz="19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2200" dirty="0"/>
              <a:t>Inpatient skilled nursing facility (SNF) care</a:t>
            </a:r>
          </a:p>
          <a:p>
            <a:pPr lvl="2">
              <a:buFont typeface="Wingdings" panose="05000000000000000000" pitchFamily="2" charset="2"/>
              <a:buChar char="§"/>
            </a:pPr>
            <a:r>
              <a:rPr lang="en-US" sz="1900" dirty="0"/>
              <a:t>After a related 3-day inpatient hospital stay</a:t>
            </a:r>
          </a:p>
          <a:p>
            <a:pPr lvl="1">
              <a:buFont typeface="Wingdings" panose="05000000000000000000" pitchFamily="2" charset="2"/>
              <a:buChar char="§"/>
            </a:pPr>
            <a:r>
              <a:rPr lang="en-US" sz="2200" dirty="0"/>
              <a:t>Blood (inpatient)</a:t>
            </a:r>
          </a:p>
          <a:p>
            <a:pPr lvl="1">
              <a:buFont typeface="Wingdings" panose="05000000000000000000" pitchFamily="2" charset="2"/>
              <a:buChar char="§"/>
            </a:pPr>
            <a:r>
              <a:rPr lang="en-US" sz="2200" dirty="0"/>
              <a:t>Home health care</a:t>
            </a:r>
          </a:p>
          <a:p>
            <a:pPr lvl="1">
              <a:buFont typeface="Wingdings" panose="05000000000000000000" pitchFamily="2" charset="2"/>
              <a:buChar char="§"/>
            </a:pPr>
            <a:r>
              <a:rPr lang="en-US" sz="2200" dirty="0"/>
              <a:t>Hospice care</a:t>
            </a:r>
          </a:p>
          <a:p>
            <a:pPr marL="0" indent="0">
              <a:buNone/>
            </a:pPr>
            <a:r>
              <a:rPr lang="en-US" sz="30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2100" dirty="0"/>
              <a:t>Private-duty nursing</a:t>
            </a:r>
          </a:p>
          <a:p>
            <a:pPr lvl="1">
              <a:buFont typeface="Wingdings" panose="05000000000000000000" pitchFamily="2" charset="2"/>
              <a:buChar char="§"/>
            </a:pPr>
            <a:r>
              <a:rPr lang="en-US" sz="2100" dirty="0"/>
              <a:t>Private room (unless medically necessary)</a:t>
            </a:r>
          </a:p>
          <a:p>
            <a:pPr lvl="1">
              <a:buFont typeface="Wingdings" panose="05000000000000000000" pitchFamily="2" charset="2"/>
              <a:buChar char="§"/>
            </a:pPr>
            <a:r>
              <a:rPr lang="en-US" sz="2100" dirty="0"/>
              <a:t>Television and phone in your room (if there’s a separate charge for these items)</a:t>
            </a:r>
          </a:p>
          <a:p>
            <a:pPr lvl="1">
              <a:buFont typeface="Wingdings" panose="05000000000000000000" pitchFamily="2" charset="2"/>
              <a:buChar char="§"/>
            </a:pPr>
            <a:r>
              <a:rPr lang="en-US" sz="2100" dirty="0"/>
              <a:t>Personal care items, like razors or slipper socks</a:t>
            </a:r>
          </a:p>
          <a:p>
            <a:pPr lvl="1">
              <a:buFont typeface="Wingdings" panose="05000000000000000000" pitchFamily="2" charset="2"/>
              <a:buChar char="§"/>
            </a:pPr>
            <a:r>
              <a:rPr lang="en-US" sz="2100" dirty="0"/>
              <a:t>Custodial (non-skilled) care in SNF </a:t>
            </a:r>
          </a:p>
          <a:p>
            <a:pPr>
              <a:buFont typeface="Wingdings" panose="05000000000000000000" pitchFamily="2" charset="2"/>
              <a:buChar char="§"/>
            </a:pPr>
            <a:endParaRPr lang="en-US" sz="2100" dirty="0"/>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3" name="Slide Number Placeholder 2">
            <a:extLst>
              <a:ext uri="{FF2B5EF4-FFF2-40B4-BE49-F238E27FC236}">
                <a16:creationId xmlns:a16="http://schemas.microsoft.com/office/drawing/2014/main" id="{C04AC84D-CED4-4759-A670-22F6508B417D}"/>
              </a:ext>
            </a:extLst>
          </p:cNvPr>
          <p:cNvSpPr>
            <a:spLocks noGrp="1"/>
          </p:cNvSpPr>
          <p:nvPr>
            <p:ph type="sldNum" sz="quarter" idx="12"/>
          </p:nvPr>
        </p:nvSpPr>
        <p:spPr/>
        <p:txBody>
          <a:bodyPr/>
          <a:lstStyle/>
          <a:p>
            <a:fld id="{844A7B69-93E2-4D34-896D-EFDD7F03AB74}" type="slidenum">
              <a:rPr lang="en-US" smtClean="0"/>
              <a:t>13</a:t>
            </a:fld>
            <a:endParaRPr lang="en-US"/>
          </a:p>
        </p:txBody>
      </p:sp>
    </p:spTree>
    <p:extLst>
      <p:ext uri="{BB962C8B-B14F-4D97-AF65-F5344CB8AC3E}">
        <p14:creationId xmlns:p14="http://schemas.microsoft.com/office/powerpoint/2010/main" val="2986824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690069"/>
            <a:ext cx="7931836"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 No premium for most people</a:t>
            </a:r>
          </a:p>
          <a:p>
            <a:r>
              <a:rPr lang="en-US" sz="2400" b="1" dirty="0">
                <a:solidFill>
                  <a:prstClr val="black"/>
                </a:solidFill>
              </a:rPr>
              <a:t>Deductible </a:t>
            </a:r>
            <a:r>
              <a:rPr lang="en-US" sz="2400" dirty="0">
                <a:solidFill>
                  <a:prstClr val="black"/>
                </a:solidFill>
              </a:rPr>
              <a:t>— $1,600 for inpatient stays (days 1-60)</a:t>
            </a:r>
          </a:p>
          <a:p>
            <a:r>
              <a:rPr lang="en-US" sz="2400" b="1" dirty="0">
                <a:solidFill>
                  <a:prstClr val="black"/>
                </a:solidFill>
              </a:rPr>
              <a:t>Copays</a:t>
            </a:r>
            <a:r>
              <a:rPr lang="en-US" sz="2400" dirty="0">
                <a:solidFill>
                  <a:prstClr val="black"/>
                </a:solidFill>
              </a:rPr>
              <a:t> –</a:t>
            </a:r>
          </a:p>
          <a:p>
            <a:pPr lvl="1"/>
            <a:r>
              <a:rPr lang="en-US" sz="2000" b="1" dirty="0">
                <a:solidFill>
                  <a:prstClr val="black"/>
                </a:solidFill>
              </a:rPr>
              <a:t>Hospital Inpatient</a:t>
            </a:r>
            <a:r>
              <a:rPr lang="en-US" sz="2000" dirty="0">
                <a:solidFill>
                  <a:prstClr val="black"/>
                </a:solidFill>
              </a:rPr>
              <a:t>—See next slide</a:t>
            </a:r>
          </a:p>
          <a:p>
            <a:pPr lvl="1"/>
            <a:r>
              <a:rPr lang="en-US" sz="2000" b="1" dirty="0">
                <a:solidFill>
                  <a:prstClr val="black"/>
                </a:solidFill>
              </a:rPr>
              <a:t>Skilled Nursing Facility</a:t>
            </a:r>
            <a:r>
              <a:rPr lang="en-US" sz="2000" dirty="0">
                <a:solidFill>
                  <a:prstClr val="black"/>
                </a:solidFill>
              </a:rPr>
              <a:t>—See separate slide</a:t>
            </a:r>
          </a:p>
          <a:p>
            <a:pPr lvl="1"/>
            <a:r>
              <a:rPr lang="en-US" sz="2000" b="1" dirty="0">
                <a:solidFill>
                  <a:prstClr val="black"/>
                </a:solidFill>
              </a:rPr>
              <a:t>Home health care </a:t>
            </a:r>
            <a:r>
              <a:rPr lang="en-US" sz="2000" dirty="0">
                <a:solidFill>
                  <a:prstClr val="black"/>
                </a:solidFill>
              </a:rPr>
              <a:t>— $0  copay</a:t>
            </a:r>
          </a:p>
          <a:p>
            <a:pPr lvl="1"/>
            <a:r>
              <a:rPr lang="en-US" sz="2000" b="1" dirty="0">
                <a:solidFill>
                  <a:prstClr val="black"/>
                </a:solidFill>
              </a:rPr>
              <a:t>Hospice care </a:t>
            </a:r>
            <a:r>
              <a:rPr lang="en-US" sz="2000" dirty="0">
                <a:solidFill>
                  <a:prstClr val="black"/>
                </a:solidFill>
              </a:rPr>
              <a:t>— $0 copay</a:t>
            </a:r>
          </a:p>
          <a:p>
            <a:r>
              <a:rPr lang="en-US" sz="2400" b="1" dirty="0">
                <a:solidFill>
                  <a:prstClr val="black"/>
                </a:solidFill>
              </a:rPr>
              <a:t>Out-of-pocket maximum </a:t>
            </a:r>
            <a:r>
              <a:rPr lang="en-US" sz="24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10" name="TextBox 9">
            <a:extLst>
              <a:ext uri="{FF2B5EF4-FFF2-40B4-BE49-F238E27FC236}">
                <a16:creationId xmlns:a16="http://schemas.microsoft.com/office/drawing/2014/main" id="{654754F3-7954-4DB5-9FC5-A1959A202990}"/>
              </a:ext>
            </a:extLst>
          </p:cNvPr>
          <p:cNvSpPr txBox="1"/>
          <p:nvPr/>
        </p:nvSpPr>
        <p:spPr>
          <a:xfrm>
            <a:off x="3722914" y="5363325"/>
            <a:ext cx="5212223" cy="707886"/>
          </a:xfrm>
          <a:prstGeom prst="rect">
            <a:avLst/>
          </a:prstGeom>
          <a:solidFill>
            <a:schemeClr val="accent1">
              <a:lumMod val="20000"/>
              <a:lumOff val="80000"/>
            </a:schemeClr>
          </a:solidFill>
          <a:ln w="34925">
            <a:solidFill>
              <a:schemeClr val="tx2">
                <a:lumMod val="75000"/>
              </a:schemeClr>
            </a:solidFill>
          </a:ln>
        </p:spPr>
        <p:txBody>
          <a:bodyPr wrap="square" rtlCol="0">
            <a:spAutoFit/>
          </a:bodyPr>
          <a:lstStyle/>
          <a:p>
            <a:pPr algn="ctr"/>
            <a:r>
              <a:rPr lang="en-US" sz="2000" b="1" dirty="0"/>
              <a:t>NOTE: Part B pays for most of your doctor services when you are an inpatient.</a:t>
            </a: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a:lstStyle/>
          <a:p>
            <a:fld id="{844A7B69-93E2-4D34-896D-EFDD7F03AB74}" type="slidenum">
              <a:rPr lang="en-US" smtClean="0"/>
              <a:t>14</a:t>
            </a:fld>
            <a:endParaRPr lang="en-US"/>
          </a:p>
        </p:txBody>
      </p:sp>
    </p:spTree>
    <p:extLst>
      <p:ext uri="{BB962C8B-B14F-4D97-AF65-F5344CB8AC3E}">
        <p14:creationId xmlns:p14="http://schemas.microsoft.com/office/powerpoint/2010/main" val="414764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1509050174"/>
              </p:ext>
            </p:extLst>
          </p:nvPr>
        </p:nvGraphicFramePr>
        <p:xfrm>
          <a:off x="2409133" y="2124952"/>
          <a:ext cx="8944667" cy="4030144"/>
        </p:xfrm>
        <a:graphic>
          <a:graphicData uri="http://schemas.openxmlformats.org/drawingml/2006/table">
            <a:tbl>
              <a:tblPr firstRow="1" bandRow="1">
                <a:tableStyleId>{5C22544A-7EE6-4342-B048-85BDC9FD1C3A}</a:tableStyleId>
              </a:tblPr>
              <a:tblGrid>
                <a:gridCol w="2062543">
                  <a:extLst>
                    <a:ext uri="{9D8B030D-6E8A-4147-A177-3AD203B41FA5}">
                      <a16:colId xmlns:a16="http://schemas.microsoft.com/office/drawing/2014/main" val="20000"/>
                    </a:ext>
                  </a:extLst>
                </a:gridCol>
                <a:gridCol w="3964550">
                  <a:extLst>
                    <a:ext uri="{9D8B030D-6E8A-4147-A177-3AD203B41FA5}">
                      <a16:colId xmlns:a16="http://schemas.microsoft.com/office/drawing/2014/main" val="3167613514"/>
                    </a:ext>
                  </a:extLst>
                </a:gridCol>
                <a:gridCol w="2917574">
                  <a:extLst>
                    <a:ext uri="{9D8B030D-6E8A-4147-A177-3AD203B41FA5}">
                      <a16:colId xmlns:a16="http://schemas.microsoft.com/office/drawing/2014/main" val="20001"/>
                    </a:ext>
                  </a:extLst>
                </a:gridCol>
              </a:tblGrid>
              <a:tr h="1007536">
                <a:tc>
                  <a:txBody>
                    <a:bodyPr/>
                    <a:lstStyle/>
                    <a:p>
                      <a:r>
                        <a:rPr lang="en-US" sz="2800" dirty="0"/>
                        <a:t>DAYS</a:t>
                      </a:r>
                    </a:p>
                  </a:txBody>
                  <a:tcPr>
                    <a:solidFill>
                      <a:schemeClr val="tx2">
                        <a:lumMod val="60000"/>
                        <a:lumOff val="40000"/>
                      </a:schemeClr>
                    </a:solidFill>
                  </a:tcPr>
                </a:tc>
                <a:tc>
                  <a:txBody>
                    <a:bodyPr/>
                    <a:lstStyle/>
                    <a:p>
                      <a:r>
                        <a:rPr lang="en-US" sz="2800" dirty="0"/>
                        <a:t>MEDICARE PAYS</a:t>
                      </a:r>
                    </a:p>
                  </a:txBody>
                  <a:tcPr>
                    <a:solidFill>
                      <a:schemeClr val="tx2">
                        <a:lumMod val="60000"/>
                        <a:lumOff val="40000"/>
                      </a:schemeClr>
                    </a:solidFill>
                  </a:tcPr>
                </a:tc>
                <a:tc>
                  <a:txBody>
                    <a:bodyPr/>
                    <a:lstStyle/>
                    <a:p>
                      <a:r>
                        <a:rPr lang="en-US" sz="2800" dirty="0"/>
                        <a:t>PATIENT PAYS</a:t>
                      </a:r>
                    </a:p>
                  </a:txBody>
                  <a:tcPr>
                    <a:solidFill>
                      <a:schemeClr val="tx2">
                        <a:lumMod val="60000"/>
                        <a:lumOff val="40000"/>
                      </a:schemeClr>
                    </a:solidFill>
                  </a:tcPr>
                </a:tc>
                <a:extLst>
                  <a:ext uri="{0D108BD9-81ED-4DB2-BD59-A6C34878D82A}">
                    <a16:rowId xmlns:a16="http://schemas.microsoft.com/office/drawing/2014/main" val="10000"/>
                  </a:ext>
                </a:extLst>
              </a:tr>
              <a:tr h="1007536">
                <a:tc>
                  <a:txBody>
                    <a:bodyPr/>
                    <a:lstStyle/>
                    <a:p>
                      <a:r>
                        <a:rPr lang="en-US" sz="2800" dirty="0"/>
                        <a:t>1-60</a:t>
                      </a:r>
                    </a:p>
                  </a:txBody>
                  <a:tcPr/>
                </a:tc>
                <a:tc>
                  <a:txBody>
                    <a:bodyPr/>
                    <a:lstStyle/>
                    <a:p>
                      <a:r>
                        <a:rPr lang="en-US" sz="2800" dirty="0"/>
                        <a:t>All except $1,600</a:t>
                      </a:r>
                    </a:p>
                  </a:txBody>
                  <a:tcPr/>
                </a:tc>
                <a:tc>
                  <a:txBody>
                    <a:bodyPr/>
                    <a:lstStyle/>
                    <a:p>
                      <a:r>
                        <a:rPr lang="en-US" sz="2800" baseline="0" dirty="0"/>
                        <a:t>$1,600 deductible</a:t>
                      </a:r>
                      <a:endParaRPr lang="en-US" sz="2800" dirty="0"/>
                    </a:p>
                  </a:txBody>
                  <a:tcPr/>
                </a:tc>
                <a:extLst>
                  <a:ext uri="{0D108BD9-81ED-4DB2-BD59-A6C34878D82A}">
                    <a16:rowId xmlns:a16="http://schemas.microsoft.com/office/drawing/2014/main" val="10001"/>
                  </a:ext>
                </a:extLst>
              </a:tr>
              <a:tr h="1007536">
                <a:tc>
                  <a:txBody>
                    <a:bodyPr/>
                    <a:lstStyle/>
                    <a:p>
                      <a:r>
                        <a:rPr lang="en-US" sz="2800" dirty="0"/>
                        <a:t>61-90</a:t>
                      </a:r>
                    </a:p>
                  </a:txBody>
                  <a:tcPr/>
                </a:tc>
                <a:tc>
                  <a:txBody>
                    <a:bodyPr/>
                    <a:lstStyle/>
                    <a:p>
                      <a:r>
                        <a:rPr lang="en-US" sz="2800" dirty="0"/>
                        <a:t>All except $400/day</a:t>
                      </a:r>
                    </a:p>
                  </a:txBody>
                  <a:tcPr/>
                </a:tc>
                <a:tc>
                  <a:txBody>
                    <a:bodyPr/>
                    <a:lstStyle/>
                    <a:p>
                      <a:r>
                        <a:rPr lang="en-US" sz="2800" dirty="0"/>
                        <a:t>$400/day</a:t>
                      </a:r>
                    </a:p>
                  </a:txBody>
                  <a:tcPr/>
                </a:tc>
                <a:extLst>
                  <a:ext uri="{0D108BD9-81ED-4DB2-BD59-A6C34878D82A}">
                    <a16:rowId xmlns:a16="http://schemas.microsoft.com/office/drawing/2014/main" val="10002"/>
                  </a:ext>
                </a:extLst>
              </a:tr>
              <a:tr h="1007536">
                <a:tc>
                  <a:txBody>
                    <a:bodyPr/>
                    <a:lstStyle/>
                    <a:p>
                      <a:r>
                        <a:rPr lang="en-US" sz="2800" dirty="0"/>
                        <a:t>91-150</a:t>
                      </a:r>
                    </a:p>
                  </a:txBody>
                  <a:tcPr/>
                </a:tc>
                <a:tc>
                  <a:txBody>
                    <a:bodyPr/>
                    <a:lstStyle/>
                    <a:p>
                      <a:r>
                        <a:rPr lang="en-US" sz="2800" dirty="0"/>
                        <a:t>All except $800/day</a:t>
                      </a:r>
                    </a:p>
                  </a:txBody>
                  <a:tcPr/>
                </a:tc>
                <a:tc>
                  <a:txBody>
                    <a:bodyPr/>
                    <a:lstStyle/>
                    <a:p>
                      <a:r>
                        <a:rPr lang="en-US" sz="2800" dirty="0"/>
                        <a:t>$800/day</a:t>
                      </a:r>
                    </a:p>
                  </a:txBody>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650671" y="1277367"/>
            <a:ext cx="6890657" cy="646331"/>
          </a:xfrm>
          <a:prstGeom prst="rect">
            <a:avLst/>
          </a:prstGeom>
        </p:spPr>
        <p:txBody>
          <a:bodyPr wrap="square">
            <a:spAutoFit/>
          </a:bodyPr>
          <a:lstStyle/>
          <a:p>
            <a:pPr algn="ctr"/>
            <a:r>
              <a:rPr lang="en-US" sz="3600" dirty="0"/>
              <a:t>Part A—</a:t>
            </a:r>
            <a:r>
              <a:rPr lang="en-US" sz="3600" b="1" dirty="0"/>
              <a:t>HOSPITAL</a:t>
            </a:r>
            <a:r>
              <a:rPr lang="en-US" sz="3600" dirty="0"/>
              <a:t> Copays</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a:lstStyle/>
          <a:p>
            <a:fld id="{844A7B69-93E2-4D34-896D-EFDD7F03AB74}" type="slidenum">
              <a:rPr lang="en-US" smtClean="0"/>
              <a:t>15</a:t>
            </a:fld>
            <a:endParaRPr lang="en-US"/>
          </a:p>
        </p:txBody>
      </p:sp>
    </p:spTree>
    <p:extLst>
      <p:ext uri="{BB962C8B-B14F-4D97-AF65-F5344CB8AC3E}">
        <p14:creationId xmlns:p14="http://schemas.microsoft.com/office/powerpoint/2010/main" val="304333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2023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2" name="Rectangle 1">
            <a:extLst>
              <a:ext uri="{FF2B5EF4-FFF2-40B4-BE49-F238E27FC236}">
                <a16:creationId xmlns:a16="http://schemas.microsoft.com/office/drawing/2014/main" id="{B9A350BB-BA08-4CF8-926C-1498647FA4F3}"/>
              </a:ext>
            </a:extLst>
          </p:cNvPr>
          <p:cNvSpPr/>
          <p:nvPr/>
        </p:nvSpPr>
        <p:spPr>
          <a:xfrm>
            <a:off x="3248077" y="1404779"/>
            <a:ext cx="7461273" cy="646331"/>
          </a:xfrm>
          <a:prstGeom prst="rect">
            <a:avLst/>
          </a:prstGeom>
        </p:spPr>
        <p:txBody>
          <a:bodyPr wrap="none">
            <a:spAutoFit/>
          </a:bodyPr>
          <a:lstStyle/>
          <a:p>
            <a:r>
              <a:rPr lang="en-US" sz="3600" dirty="0">
                <a:solidFill>
                  <a:prstClr val="black"/>
                </a:solidFill>
              </a:rPr>
              <a:t>Part A—</a:t>
            </a:r>
            <a:r>
              <a:rPr lang="en-US" sz="3600" b="1" dirty="0">
                <a:solidFill>
                  <a:prstClr val="black"/>
                </a:solidFill>
              </a:rPr>
              <a:t>Skilled Nursing Facility </a:t>
            </a:r>
            <a:r>
              <a:rPr lang="en-US" sz="3600" dirty="0">
                <a:solidFill>
                  <a:prstClr val="black"/>
                </a:solidFill>
              </a:rPr>
              <a:t>Copays</a:t>
            </a:r>
            <a:endParaRPr lang="en-US" sz="3600"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4028212217"/>
              </p:ext>
            </p:extLst>
          </p:nvPr>
        </p:nvGraphicFramePr>
        <p:xfrm>
          <a:off x="2284478" y="2155418"/>
          <a:ext cx="9069322" cy="3869824"/>
        </p:xfrm>
        <a:graphic>
          <a:graphicData uri="http://schemas.openxmlformats.org/drawingml/2006/table">
            <a:tbl>
              <a:tblPr firstRow="1" bandRow="1">
                <a:tableStyleId>{00A15C55-8517-42AA-B614-E9B94910E393}</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967456">
                <a:tc>
                  <a:txBody>
                    <a:bodyPr/>
                    <a:lstStyle/>
                    <a:p>
                      <a:r>
                        <a:rPr lang="en-US" sz="2800" dirty="0"/>
                        <a:t>DAYS</a:t>
                      </a:r>
                    </a:p>
                  </a:txBody>
                  <a:tcPr>
                    <a:solidFill>
                      <a:srgbClr val="00817E"/>
                    </a:solidFill>
                  </a:tcPr>
                </a:tc>
                <a:tc>
                  <a:txBody>
                    <a:bodyPr/>
                    <a:lstStyle/>
                    <a:p>
                      <a:r>
                        <a:rPr lang="en-US" sz="2800" dirty="0"/>
                        <a:t>MEDICARE</a:t>
                      </a:r>
                      <a:r>
                        <a:rPr lang="en-US" sz="2800" baseline="0" dirty="0"/>
                        <a:t> PAYS</a:t>
                      </a:r>
                      <a:endParaRPr lang="en-US" sz="2800" dirty="0"/>
                    </a:p>
                  </a:txBody>
                  <a:tcPr>
                    <a:solidFill>
                      <a:srgbClr val="00817E"/>
                    </a:solidFill>
                  </a:tcPr>
                </a:tc>
                <a:tc>
                  <a:txBody>
                    <a:bodyPr/>
                    <a:lstStyle/>
                    <a:p>
                      <a:r>
                        <a:rPr lang="en-US" sz="2800" dirty="0"/>
                        <a:t>PATIENT PAYS</a:t>
                      </a:r>
                    </a:p>
                  </a:txBody>
                  <a:tcPr>
                    <a:solidFill>
                      <a:srgbClr val="00817E"/>
                    </a:solidFill>
                  </a:tcPr>
                </a:tc>
                <a:extLst>
                  <a:ext uri="{0D108BD9-81ED-4DB2-BD59-A6C34878D82A}">
                    <a16:rowId xmlns:a16="http://schemas.microsoft.com/office/drawing/2014/main" val="10000"/>
                  </a:ext>
                </a:extLst>
              </a:tr>
              <a:tr h="967456">
                <a:tc>
                  <a:txBody>
                    <a:bodyPr/>
                    <a:lstStyle/>
                    <a:p>
                      <a:r>
                        <a:rPr lang="en-US" sz="2800" dirty="0"/>
                        <a:t>1-20</a:t>
                      </a:r>
                    </a:p>
                  </a:txBody>
                  <a:tcPr>
                    <a:solidFill>
                      <a:schemeClr val="tx2">
                        <a:lumMod val="20000"/>
                        <a:lumOff val="80000"/>
                      </a:schemeClr>
                    </a:solidFill>
                  </a:tcPr>
                </a:tc>
                <a:tc>
                  <a:txBody>
                    <a:bodyPr/>
                    <a:lstStyle/>
                    <a:p>
                      <a:r>
                        <a:rPr lang="en-US" sz="2800" dirty="0"/>
                        <a:t>All</a:t>
                      </a:r>
                      <a:r>
                        <a:rPr lang="en-US" sz="2800" baseline="0" dirty="0"/>
                        <a:t> after deductible</a:t>
                      </a:r>
                      <a:endParaRPr lang="en-US" sz="2800" dirty="0"/>
                    </a:p>
                  </a:txBody>
                  <a:tcPr>
                    <a:solidFill>
                      <a:schemeClr val="tx2">
                        <a:lumMod val="20000"/>
                        <a:lumOff val="80000"/>
                      </a:schemeClr>
                    </a:solidFill>
                  </a:tcPr>
                </a:tc>
                <a:tc>
                  <a:txBody>
                    <a:bodyPr/>
                    <a:lstStyle/>
                    <a:p>
                      <a:r>
                        <a:rPr lang="en-US" sz="2800" baseline="0" dirty="0"/>
                        <a:t>$1,600 deductible</a:t>
                      </a:r>
                      <a:endParaRPr lang="en-US" sz="2800" dirty="0"/>
                    </a:p>
                  </a:txBody>
                  <a:tcPr>
                    <a:solidFill>
                      <a:schemeClr val="tx2">
                        <a:lumMod val="20000"/>
                        <a:lumOff val="80000"/>
                      </a:schemeClr>
                    </a:solidFill>
                  </a:tcPr>
                </a:tc>
                <a:extLst>
                  <a:ext uri="{0D108BD9-81ED-4DB2-BD59-A6C34878D82A}">
                    <a16:rowId xmlns:a16="http://schemas.microsoft.com/office/drawing/2014/main" val="10001"/>
                  </a:ext>
                </a:extLst>
              </a:tr>
              <a:tr h="967456">
                <a:tc>
                  <a:txBody>
                    <a:bodyPr/>
                    <a:lstStyle/>
                    <a:p>
                      <a:r>
                        <a:rPr lang="en-US" sz="2800" dirty="0"/>
                        <a:t>21-100</a:t>
                      </a:r>
                    </a:p>
                  </a:txBody>
                  <a:tcPr>
                    <a:solidFill>
                      <a:schemeClr val="tx2">
                        <a:lumMod val="20000"/>
                        <a:lumOff val="80000"/>
                      </a:schemeClr>
                    </a:solidFill>
                  </a:tcPr>
                </a:tc>
                <a:tc>
                  <a:txBody>
                    <a:bodyPr/>
                    <a:lstStyle/>
                    <a:p>
                      <a:r>
                        <a:rPr lang="en-US" sz="2800" dirty="0"/>
                        <a:t>All except $200/day</a:t>
                      </a:r>
                    </a:p>
                  </a:txBody>
                  <a:tcPr>
                    <a:solidFill>
                      <a:schemeClr val="tx2">
                        <a:lumMod val="20000"/>
                        <a:lumOff val="80000"/>
                      </a:schemeClr>
                    </a:solidFill>
                  </a:tcPr>
                </a:tc>
                <a:tc>
                  <a:txBody>
                    <a:bodyPr/>
                    <a:lstStyle/>
                    <a:p>
                      <a:r>
                        <a:rPr lang="en-US" sz="2800" dirty="0"/>
                        <a:t>$200/day</a:t>
                      </a:r>
                    </a:p>
                  </a:txBody>
                  <a:tcPr>
                    <a:solidFill>
                      <a:schemeClr val="tx2">
                        <a:lumMod val="20000"/>
                        <a:lumOff val="80000"/>
                      </a:schemeClr>
                    </a:solidFill>
                  </a:tcPr>
                </a:tc>
                <a:extLst>
                  <a:ext uri="{0D108BD9-81ED-4DB2-BD59-A6C34878D82A}">
                    <a16:rowId xmlns:a16="http://schemas.microsoft.com/office/drawing/2014/main" val="10002"/>
                  </a:ext>
                </a:extLst>
              </a:tr>
              <a:tr h="967456">
                <a:tc>
                  <a:txBody>
                    <a:bodyPr/>
                    <a:lstStyle/>
                    <a:p>
                      <a:r>
                        <a:rPr lang="en-US" sz="2800" dirty="0"/>
                        <a:t>Days 100+</a:t>
                      </a:r>
                    </a:p>
                  </a:txBody>
                  <a:tcPr>
                    <a:solidFill>
                      <a:schemeClr val="tx2">
                        <a:lumMod val="20000"/>
                        <a:lumOff val="80000"/>
                      </a:schemeClr>
                    </a:solidFill>
                  </a:tcPr>
                </a:tc>
                <a:tc>
                  <a:txBody>
                    <a:bodyPr/>
                    <a:lstStyle/>
                    <a:p>
                      <a:r>
                        <a:rPr lang="en-US" sz="2800" dirty="0"/>
                        <a:t>None</a:t>
                      </a:r>
                    </a:p>
                  </a:txBody>
                  <a:tcPr>
                    <a:solidFill>
                      <a:schemeClr val="tx2">
                        <a:lumMod val="20000"/>
                        <a:lumOff val="80000"/>
                      </a:schemeClr>
                    </a:solidFill>
                  </a:tcPr>
                </a:tc>
                <a:tc>
                  <a:txBody>
                    <a:bodyPr/>
                    <a:lstStyle/>
                    <a:p>
                      <a:r>
                        <a:rPr lang="en-US" sz="2800" dirty="0"/>
                        <a:t>All</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1393254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766991" y="3052769"/>
            <a:ext cx="8385539"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209884" y="2006582"/>
            <a:ext cx="4227532"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Inpatient</a:t>
            </a:r>
            <a:r>
              <a:rPr lang="en-US" b="1" dirty="0">
                <a:solidFill>
                  <a:schemeClr val="accent1"/>
                </a:solidFill>
              </a:rPr>
              <a:t> </a:t>
            </a:r>
            <a:r>
              <a:rPr lang="en-US"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6095999" y="2022083"/>
            <a:ext cx="4778830"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Outpatient </a:t>
            </a:r>
            <a:r>
              <a:rPr lang="en-US" dirty="0"/>
              <a:t>– No doctor’s order to admit you.  ER visit is considered Outpatient. </a:t>
            </a:r>
          </a:p>
        </p:txBody>
      </p:sp>
      <p:sp>
        <p:nvSpPr>
          <p:cNvPr id="8" name="Slide Number Placeholder 7">
            <a:extLst>
              <a:ext uri="{FF2B5EF4-FFF2-40B4-BE49-F238E27FC236}">
                <a16:creationId xmlns:a16="http://schemas.microsoft.com/office/drawing/2014/main" id="{1C6A386D-B3E8-46C1-9BF1-05DC1424D161}"/>
              </a:ext>
            </a:extLst>
          </p:cNvPr>
          <p:cNvSpPr>
            <a:spLocks noGrp="1"/>
          </p:cNvSpPr>
          <p:nvPr>
            <p:ph type="sldNum" sz="quarter" idx="12"/>
          </p:nvPr>
        </p:nvSpPr>
        <p:spPr/>
        <p:txBody>
          <a:bodyPr/>
          <a:lstStyle/>
          <a:p>
            <a:fld id="{844A7B69-93E2-4D34-896D-EFDD7F03AB74}" type="slidenum">
              <a:rPr lang="en-US" smtClean="0"/>
              <a:t>17</a:t>
            </a:fld>
            <a:endParaRPr lang="en-US"/>
          </a:p>
        </p:txBody>
      </p:sp>
    </p:spTree>
    <p:extLst>
      <p:ext uri="{BB962C8B-B14F-4D97-AF65-F5344CB8AC3E}">
        <p14:creationId xmlns:p14="http://schemas.microsoft.com/office/powerpoint/2010/main" val="247811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1691308" y="1374320"/>
            <a:ext cx="8809383" cy="13456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None/>
            </a:pPr>
            <a:r>
              <a:rPr lang="en-US" sz="5400" dirty="0">
                <a:cs typeface="Arial" panose="020B0604020202020204" pitchFamily="34" charset="0"/>
              </a:rPr>
              <a:t>Medicare Part B </a:t>
            </a:r>
            <a:endParaRPr lang="en-US" sz="5400" dirty="0"/>
          </a:p>
          <a:p>
            <a:pPr lvl="1">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2252021" y="2986246"/>
            <a:ext cx="1919930" cy="1936863"/>
            <a:chOff x="153025" y="1963783"/>
            <a:chExt cx="1568748" cy="1324281"/>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3" name="Slide Number Placeholder 2">
            <a:extLst>
              <a:ext uri="{FF2B5EF4-FFF2-40B4-BE49-F238E27FC236}">
                <a16:creationId xmlns:a16="http://schemas.microsoft.com/office/drawing/2014/main" id="{CCEFE634-073E-4924-84AF-51D1D7D08D1A}"/>
              </a:ext>
            </a:extLst>
          </p:cNvPr>
          <p:cNvSpPr>
            <a:spLocks noGrp="1"/>
          </p:cNvSpPr>
          <p:nvPr>
            <p:ph type="sldNum" sz="quarter" idx="12"/>
          </p:nvPr>
        </p:nvSpPr>
        <p:spPr/>
        <p:txBody>
          <a:bodyPr/>
          <a:lstStyle/>
          <a:p>
            <a:fld id="{844A7B69-93E2-4D34-896D-EFDD7F03AB74}" type="slidenum">
              <a:rPr lang="en-US" smtClean="0"/>
              <a:t>18</a:t>
            </a:fld>
            <a:endParaRPr lang="en-US"/>
          </a:p>
        </p:txBody>
      </p:sp>
      <p:pic>
        <p:nvPicPr>
          <p:cNvPr id="5" name="Picture 4"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46861" y="2344969"/>
            <a:ext cx="4954570" cy="3370716"/>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0"/>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3130645" y="2454514"/>
            <a:ext cx="7863349" cy="3526606"/>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200" dirty="0">
                <a:solidFill>
                  <a:prstClr val="black"/>
                </a:solidFill>
              </a:rPr>
              <a:t>Doctors’ services</a:t>
            </a:r>
          </a:p>
          <a:p>
            <a:pPr marL="342891" indent="-342891">
              <a:spcBef>
                <a:spcPts val="451"/>
              </a:spcBef>
              <a:buFont typeface="Wingdings" panose="05000000000000000000" pitchFamily="2" charset="2"/>
              <a:buChar char="§"/>
            </a:pPr>
            <a:r>
              <a:rPr lang="en-US" sz="2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200" dirty="0">
                <a:solidFill>
                  <a:prstClr val="black"/>
                </a:solidFill>
              </a:rPr>
              <a:t>Clinical lab tests</a:t>
            </a:r>
          </a:p>
          <a:p>
            <a:pPr marL="342891" indent="-342891">
              <a:spcBef>
                <a:spcPts val="451"/>
              </a:spcBef>
              <a:buFont typeface="Wingdings" panose="05000000000000000000" pitchFamily="2" charset="2"/>
              <a:buChar char="§"/>
            </a:pPr>
            <a:r>
              <a:rPr lang="en-US" sz="2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200" dirty="0">
                <a:solidFill>
                  <a:prstClr val="black"/>
                </a:solidFill>
              </a:rPr>
              <a:t>Diabetic testing supplies</a:t>
            </a:r>
          </a:p>
          <a:p>
            <a:pPr marL="342891" indent="-342891">
              <a:spcBef>
                <a:spcPts val="451"/>
              </a:spcBef>
              <a:buFont typeface="Wingdings" panose="05000000000000000000" pitchFamily="2" charset="2"/>
              <a:buChar char="§"/>
            </a:pPr>
            <a:r>
              <a:rPr lang="en-US" sz="2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200" dirty="0">
                <a:solidFill>
                  <a:prstClr val="black"/>
                </a:solidFill>
              </a:rPr>
              <a:t>Home health care</a:t>
            </a:r>
          </a:p>
        </p:txBody>
      </p:sp>
      <p:sp>
        <p:nvSpPr>
          <p:cNvPr id="11" name="Slide Number Placeholder 10">
            <a:extLst>
              <a:ext uri="{FF2B5EF4-FFF2-40B4-BE49-F238E27FC236}">
                <a16:creationId xmlns:a16="http://schemas.microsoft.com/office/drawing/2014/main" id="{63E25C60-F948-49E4-8A15-AF3CA2686DDB}"/>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3978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Grant Funding Disclaimer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2</a:t>
            </a:fld>
            <a:endParaRPr lang="en-US"/>
          </a:p>
        </p:txBody>
      </p:sp>
      <p:sp>
        <p:nvSpPr>
          <p:cNvPr id="3" name="Content Placeholder 2">
            <a:extLst>
              <a:ext uri="{FF2B5EF4-FFF2-40B4-BE49-F238E27FC236}">
                <a16:creationId xmlns:a16="http://schemas.microsoft.com/office/drawing/2014/main" id="{61268BEE-2E47-769D-6C52-93555E005389}"/>
              </a:ext>
            </a:extLst>
          </p:cNvPr>
          <p:cNvSpPr txBox="1">
            <a:spLocks/>
          </p:cNvSpPr>
          <p:nvPr/>
        </p:nvSpPr>
        <p:spPr>
          <a:xfrm>
            <a:off x="1952403" y="203682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just"/>
            <a:r>
              <a:rPr lang="en-US" dirty="0">
                <a:latin typeface="Arial" panose="020B0604020202020204" pitchFamily="34" charset="0"/>
                <a:cs typeface="Arial" panose="020B0604020202020204" pitchFamily="34" charset="0"/>
              </a:rPr>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p:txBody>
      </p:sp>
    </p:spTree>
    <p:extLst>
      <p:ext uri="{BB962C8B-B14F-4D97-AF65-F5344CB8AC3E}">
        <p14:creationId xmlns:p14="http://schemas.microsoft.com/office/powerpoint/2010/main" val="189185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2023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272295" y="2197383"/>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2081077"/>
            <a:ext cx="7513983" cy="2862322"/>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400" b="1" dirty="0"/>
              <a:t>Monthly Premium </a:t>
            </a:r>
            <a:r>
              <a:rPr lang="en-US" sz="2400" dirty="0"/>
              <a:t>– </a:t>
            </a:r>
            <a:r>
              <a:rPr lang="en-US" sz="2200" dirty="0"/>
              <a:t>Standard premium is $164.90 (or higher depending on your income, see next slide)</a:t>
            </a:r>
          </a:p>
          <a:p>
            <a:pPr marL="355591" lvl="1" indent="-342891">
              <a:spcAft>
                <a:spcPts val="1200"/>
              </a:spcAft>
              <a:buFont typeface="Wingdings" panose="05000000000000000000" pitchFamily="2" charset="2"/>
              <a:buChar char="§"/>
            </a:pPr>
            <a:r>
              <a:rPr lang="en-US" sz="2400" b="1" dirty="0"/>
              <a:t>Yearly deductible </a:t>
            </a:r>
            <a:r>
              <a:rPr lang="en-US" sz="2200" dirty="0"/>
              <a:t>– $226</a:t>
            </a:r>
            <a:endParaRPr lang="en-US" sz="2200" b="1" dirty="0"/>
          </a:p>
          <a:p>
            <a:pPr marL="342891" lvl="1" indent="-342891">
              <a:buSzPct val="100000"/>
              <a:buFont typeface="Wingdings" panose="05000000000000000000" pitchFamily="2" charset="2"/>
              <a:buChar char="§"/>
            </a:pPr>
            <a:r>
              <a:rPr lang="en-US" sz="2400" b="1" dirty="0"/>
              <a:t>Coinsurance </a:t>
            </a:r>
            <a:r>
              <a:rPr lang="en-US" sz="2400" dirty="0"/>
              <a:t>– </a:t>
            </a:r>
            <a:r>
              <a:rPr lang="en-US" sz="2200" dirty="0"/>
              <a:t>20% coinsurance for most covered services, like doctor’s services and some preventive services, if provider accepts assignment. </a:t>
            </a:r>
          </a:p>
          <a:p>
            <a:pPr marL="800091" lvl="2" indent="-342891">
              <a:buSzPct val="100000"/>
              <a:buFont typeface="Wingdings" panose="05000000000000000000" pitchFamily="2" charset="2"/>
              <a:buChar char="§"/>
            </a:pPr>
            <a:r>
              <a:rPr lang="en-US" sz="2200" dirty="0"/>
              <a:t>$0 for some preventive services.</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a:lstStyle/>
          <a:p>
            <a:fld id="{844A7B69-93E2-4D34-896D-EFDD7F03AB74}" type="slidenum">
              <a:rPr lang="en-US" smtClean="0"/>
              <a:t>20</a:t>
            </a:fld>
            <a:endParaRPr lang="en-US"/>
          </a:p>
        </p:txBody>
      </p:sp>
    </p:spTree>
    <p:extLst>
      <p:ext uri="{BB962C8B-B14F-4D97-AF65-F5344CB8AC3E}">
        <p14:creationId xmlns:p14="http://schemas.microsoft.com/office/powerpoint/2010/main" val="363463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402128"/>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for 2023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2030004"/>
            <a:ext cx="8901596" cy="369332"/>
          </a:xfrm>
          <a:prstGeom prst="rect">
            <a:avLst/>
          </a:prstGeom>
          <a:noFill/>
        </p:spPr>
        <p:txBody>
          <a:bodyPr wrap="square" rtlCol="0">
            <a:spAutoFit/>
          </a:bodyPr>
          <a:lstStyle/>
          <a:p>
            <a:r>
              <a:rPr lang="en-US" dirty="0"/>
              <a:t>Chart is based on your yearly income in 2021  for what you pay in 2023 for Part B premium.</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a:lstStyle/>
          <a:p>
            <a:fld id="{844A7B69-93E2-4D34-896D-EFDD7F03AB74}" type="slidenum">
              <a:rPr lang="en-US" smtClean="0"/>
              <a:t>21</a:t>
            </a:fld>
            <a:endParaRPr lang="en-US"/>
          </a:p>
        </p:txBody>
      </p:sp>
      <p:graphicFrame>
        <p:nvGraphicFramePr>
          <p:cNvPr id="9" name="Table 8">
            <a:extLst>
              <a:ext uri="{FF2B5EF4-FFF2-40B4-BE49-F238E27FC236}">
                <a16:creationId xmlns:a16="http://schemas.microsoft.com/office/drawing/2014/main" id="{C47F5925-4270-4CEA-B0E3-1B3F7A83C187}"/>
              </a:ext>
            </a:extLst>
          </p:cNvPr>
          <p:cNvGraphicFramePr>
            <a:graphicFrameLocks noGrp="1"/>
          </p:cNvGraphicFramePr>
          <p:nvPr>
            <p:extLst>
              <p:ext uri="{D42A27DB-BD31-4B8C-83A1-F6EECF244321}">
                <p14:modId xmlns:p14="http://schemas.microsoft.com/office/powerpoint/2010/main" val="1262155264"/>
              </p:ext>
            </p:extLst>
          </p:nvPr>
        </p:nvGraphicFramePr>
        <p:xfrm>
          <a:off x="1739899" y="2533422"/>
          <a:ext cx="8464864" cy="3688842"/>
        </p:xfrm>
        <a:graphic>
          <a:graphicData uri="http://schemas.openxmlformats.org/drawingml/2006/table">
            <a:tbl>
              <a:tblPr firstRow="1" bandRow="1">
                <a:tableStyleId>{5C22544A-7EE6-4342-B048-85BDC9FD1C3A}</a:tableStyleId>
              </a:tblPr>
              <a:tblGrid>
                <a:gridCol w="2400889">
                  <a:extLst>
                    <a:ext uri="{9D8B030D-6E8A-4147-A177-3AD203B41FA5}">
                      <a16:colId xmlns:a16="http://schemas.microsoft.com/office/drawing/2014/main" val="903674249"/>
                    </a:ext>
                  </a:extLst>
                </a:gridCol>
                <a:gridCol w="2474259">
                  <a:extLst>
                    <a:ext uri="{9D8B030D-6E8A-4147-A177-3AD203B41FA5}">
                      <a16:colId xmlns:a16="http://schemas.microsoft.com/office/drawing/2014/main" val="760036221"/>
                    </a:ext>
                  </a:extLst>
                </a:gridCol>
                <a:gridCol w="2254781">
                  <a:extLst>
                    <a:ext uri="{9D8B030D-6E8A-4147-A177-3AD203B41FA5}">
                      <a16:colId xmlns:a16="http://schemas.microsoft.com/office/drawing/2014/main" val="4291039843"/>
                    </a:ext>
                  </a:extLst>
                </a:gridCol>
                <a:gridCol w="1334935">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tc>
                <a:tc>
                  <a:txBody>
                    <a:bodyPr/>
                    <a:lstStyle/>
                    <a:p>
                      <a:pPr marL="0" marR="0" algn="ctr">
                        <a:lnSpc>
                          <a:spcPct val="115000"/>
                        </a:lnSpc>
                        <a:spcBef>
                          <a:spcPts val="0"/>
                        </a:spcBef>
                        <a:spcAft>
                          <a:spcPts val="0"/>
                        </a:spcAft>
                      </a:pPr>
                      <a:r>
                        <a:rPr lang="en-US" sz="2000" dirty="0"/>
                        <a:t>In 2023</a:t>
                      </a:r>
                    </a:p>
                    <a:p>
                      <a:pPr marL="0" marR="0" algn="ctr">
                        <a:lnSpc>
                          <a:spcPct val="115000"/>
                        </a:lnSpc>
                        <a:spcBef>
                          <a:spcPts val="0"/>
                        </a:spcBef>
                        <a:spcAft>
                          <a:spcPts val="0"/>
                        </a:spcAft>
                      </a:pPr>
                      <a:r>
                        <a:rPr lang="en-US" sz="2000" dirty="0"/>
                        <a:t>You Pay</a:t>
                      </a:r>
                      <a:endParaRPr lang="en-US" sz="20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$97,000 or less</a:t>
                      </a:r>
                      <a:endParaRPr lang="en-US" sz="2000" dirty="0">
                        <a:latin typeface="+mn-lt"/>
                        <a:ea typeface="Calibri"/>
                        <a:cs typeface="Times New Roman"/>
                      </a:endParaRPr>
                    </a:p>
                  </a:txBody>
                  <a:tcPr/>
                </a:tc>
                <a:tc>
                  <a:txBody>
                    <a:bodyPr/>
                    <a:lstStyle/>
                    <a:p>
                      <a:pPr>
                        <a:lnSpc>
                          <a:spcPct val="150000"/>
                        </a:lnSpc>
                      </a:pPr>
                      <a:r>
                        <a:rPr lang="en-US" sz="2000" dirty="0"/>
                        <a:t>$194,000 or less</a:t>
                      </a:r>
                    </a:p>
                  </a:txBody>
                  <a:tcPr/>
                </a:tc>
                <a:tc>
                  <a:txBody>
                    <a:bodyPr/>
                    <a:lstStyle/>
                    <a:p>
                      <a:pPr>
                        <a:lnSpc>
                          <a:spcPct val="150000"/>
                        </a:lnSpc>
                      </a:pPr>
                      <a:r>
                        <a:rPr lang="en-US" sz="2000" dirty="0"/>
                        <a:t>$97,000 or less</a:t>
                      </a:r>
                    </a:p>
                  </a:txBody>
                  <a:tcPr/>
                </a:tc>
                <a:tc>
                  <a:txBody>
                    <a:bodyPr/>
                    <a:lstStyle/>
                    <a:p>
                      <a:pPr>
                        <a:lnSpc>
                          <a:spcPct val="150000"/>
                        </a:lnSpc>
                      </a:pPr>
                      <a:r>
                        <a:rPr lang="en-US" sz="2000" dirty="0"/>
                        <a:t>$164.90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$97,000–$123,000 </a:t>
                      </a:r>
                      <a:endParaRPr lang="en-US" sz="2000" dirty="0">
                        <a:latin typeface="+mn-lt"/>
                        <a:ea typeface="Calibri"/>
                        <a:cs typeface="Times New Roman"/>
                      </a:endParaRPr>
                    </a:p>
                  </a:txBody>
                  <a:tcPr/>
                </a:tc>
                <a:tc>
                  <a:txBody>
                    <a:bodyPr/>
                    <a:lstStyle/>
                    <a:p>
                      <a:pPr>
                        <a:lnSpc>
                          <a:spcPct val="150000"/>
                        </a:lnSpc>
                      </a:pPr>
                      <a:r>
                        <a:rPr lang="en-US" sz="2000" dirty="0"/>
                        <a:t>$194,000 - $246,000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$230.80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t>$123,000–$153,000 </a:t>
                      </a:r>
                      <a:endParaRPr lang="en-US" sz="2000" spc="-50" dirty="0">
                        <a:latin typeface="+mn-lt"/>
                        <a:ea typeface="Calibri"/>
                        <a:cs typeface="Times New Roman"/>
                      </a:endParaRPr>
                    </a:p>
                  </a:txBody>
                  <a:tcPr/>
                </a:tc>
                <a:tc>
                  <a:txBody>
                    <a:bodyPr/>
                    <a:lstStyle/>
                    <a:p>
                      <a:pPr>
                        <a:lnSpc>
                          <a:spcPct val="150000"/>
                        </a:lnSpc>
                      </a:pPr>
                      <a:r>
                        <a:rPr lang="en-US" sz="2000" dirty="0"/>
                        <a:t>$246,000 - $306,000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$329.70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t>$153,000–$183,000 </a:t>
                      </a:r>
                      <a:endParaRPr lang="en-US" sz="2000" spc="-50" baseline="0" dirty="0">
                        <a:latin typeface="+mn-lt"/>
                        <a:ea typeface="Calibri"/>
                        <a:cs typeface="Times New Roman"/>
                      </a:endParaRPr>
                    </a:p>
                  </a:txBody>
                  <a:tcPr/>
                </a:tc>
                <a:tc>
                  <a:txBody>
                    <a:bodyPr/>
                    <a:lstStyle/>
                    <a:p>
                      <a:pPr>
                        <a:lnSpc>
                          <a:spcPct val="150000"/>
                        </a:lnSpc>
                      </a:pPr>
                      <a:r>
                        <a:rPr lang="en-US" sz="2000" dirty="0"/>
                        <a:t>$306,000 - $366,000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$428.60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t>$183,000-$500,000</a:t>
                      </a:r>
                    </a:p>
                  </a:txBody>
                  <a:tcPr/>
                </a:tc>
                <a:tc>
                  <a:txBody>
                    <a:bodyPr/>
                    <a:lstStyle/>
                    <a:p>
                      <a:pPr>
                        <a:lnSpc>
                          <a:spcPct val="150000"/>
                        </a:lnSpc>
                      </a:pPr>
                      <a:r>
                        <a:rPr lang="en-US" sz="2000" dirty="0"/>
                        <a:t>$366,000 - $750,000</a:t>
                      </a:r>
                    </a:p>
                  </a:txBody>
                  <a:tcPr/>
                </a:tc>
                <a:tc>
                  <a:txBody>
                    <a:bodyPr/>
                    <a:lstStyle/>
                    <a:p>
                      <a:pPr>
                        <a:lnSpc>
                          <a:spcPct val="150000"/>
                        </a:lnSpc>
                      </a:pPr>
                      <a:r>
                        <a:rPr lang="en-US" sz="2000" dirty="0"/>
                        <a:t>$97,000 - $403,000</a:t>
                      </a:r>
                    </a:p>
                  </a:txBody>
                  <a:tcPr/>
                </a:tc>
                <a:tc>
                  <a:txBody>
                    <a:bodyPr/>
                    <a:lstStyle/>
                    <a:p>
                      <a:pPr>
                        <a:lnSpc>
                          <a:spcPct val="150000"/>
                        </a:lnSpc>
                      </a:pPr>
                      <a:r>
                        <a:rPr lang="en-US" sz="2000" dirty="0"/>
                        <a:t>$527.50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t>$500,000 or Above</a:t>
                      </a:r>
                    </a:p>
                  </a:txBody>
                  <a:tcPr/>
                </a:tc>
                <a:tc>
                  <a:txBody>
                    <a:bodyPr/>
                    <a:lstStyle/>
                    <a:p>
                      <a:pPr>
                        <a:lnSpc>
                          <a:spcPct val="150000"/>
                        </a:lnSpc>
                      </a:pPr>
                      <a:r>
                        <a:rPr lang="en-US" sz="2000" dirty="0"/>
                        <a:t>$750,000 or Above</a:t>
                      </a:r>
                    </a:p>
                  </a:txBody>
                  <a:tcPr/>
                </a:tc>
                <a:tc>
                  <a:txBody>
                    <a:bodyPr/>
                    <a:lstStyle/>
                    <a:p>
                      <a:pPr>
                        <a:lnSpc>
                          <a:spcPct val="150000"/>
                        </a:lnSpc>
                      </a:pPr>
                      <a:r>
                        <a:rPr lang="en-US" sz="2000" dirty="0"/>
                        <a:t>$403,000 or Above</a:t>
                      </a:r>
                    </a:p>
                  </a:txBody>
                  <a:tcPr/>
                </a:tc>
                <a:tc>
                  <a:txBody>
                    <a:bodyPr/>
                    <a:lstStyle/>
                    <a:p>
                      <a:pPr>
                        <a:lnSpc>
                          <a:spcPct val="150000"/>
                        </a:lnSpc>
                      </a:pPr>
                      <a:r>
                        <a:rPr lang="en-US" sz="2000" dirty="0"/>
                        <a:t>$560.50</a:t>
                      </a:r>
                    </a:p>
                  </a:txBody>
                  <a:tcPr/>
                </a:tc>
                <a:extLst>
                  <a:ext uri="{0D108BD9-81ED-4DB2-BD59-A6C34878D82A}">
                    <a16:rowId xmlns:a16="http://schemas.microsoft.com/office/drawing/2014/main" val="668644336"/>
                  </a:ext>
                </a:extLst>
              </a:tr>
            </a:tbl>
          </a:graphicData>
        </a:graphic>
      </p:graphicFrame>
    </p:spTree>
    <p:extLst>
      <p:ext uri="{BB962C8B-B14F-4D97-AF65-F5344CB8AC3E}">
        <p14:creationId xmlns:p14="http://schemas.microsoft.com/office/powerpoint/2010/main" val="2857106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1985159"/>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p>
          <a:p>
            <a:pPr marL="800100" lvl="1" indent="-342900">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7"/>
            <a:ext cx="2360066" cy="1754326"/>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i="1" dirty="0">
                <a:latin typeface="Arial" panose="020B0604020202020204" pitchFamily="34" charset="0"/>
                <a:cs typeface="Arial" panose="020B0604020202020204" pitchFamily="34" charset="0"/>
              </a:rPr>
              <a:t>Review the preventive services chart &amp;</a:t>
            </a:r>
          </a:p>
          <a:p>
            <a:pPr algn="ctr">
              <a:defRPr/>
            </a:pPr>
            <a:r>
              <a:rPr lang="en-US" altLang="en-US" i="1"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756452" y="5088984"/>
            <a:ext cx="6096000" cy="646331"/>
          </a:xfrm>
          <a:prstGeom prst="rect">
            <a:avLst/>
          </a:prstGeom>
        </p:spPr>
        <p:txBody>
          <a:bodyPr>
            <a:spAutoFit/>
          </a:bodyPr>
          <a:lstStyle/>
          <a:p>
            <a:pPr algn="ctr"/>
            <a:r>
              <a:rPr lang="en-US" altLang="en-US" b="1" i="1" dirty="0">
                <a:latin typeface="Times New Roman" pitchFamily="18" charset="0"/>
                <a:cs typeface="Times New Roman" pitchFamily="18" charset="0"/>
              </a:rPr>
              <a:t>“An ounce of prevention is worth a pound of cure”</a:t>
            </a:r>
          </a:p>
          <a:p>
            <a:pPr algn="ctr"/>
            <a:r>
              <a:rPr lang="en-US" altLang="en-US" sz="1600" b="1" i="1" dirty="0">
                <a:latin typeface="Times New Roman" pitchFamily="18" charset="0"/>
                <a:cs typeface="Times New Roman" pitchFamily="18" charset="0"/>
              </a:rPr>
              <a:t>			</a:t>
            </a:r>
            <a:r>
              <a:rPr lang="en-US" altLang="en-US" b="1" i="1" dirty="0">
                <a:latin typeface="Times New Roman" pitchFamily="18" charset="0"/>
                <a:cs typeface="Times New Roman" pitchFamily="18" charset="0"/>
              </a:rPr>
              <a:t>-Benjamin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272295" y="2197383"/>
            <a:ext cx="1781791" cy="1776520"/>
            <a:chOff x="153025" y="1963783"/>
            <a:chExt cx="1568748" cy="1324281"/>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4" name="Slide Number Placeholder 13">
            <a:extLst>
              <a:ext uri="{FF2B5EF4-FFF2-40B4-BE49-F238E27FC236}">
                <a16:creationId xmlns:a16="http://schemas.microsoft.com/office/drawing/2014/main" id="{7D36F61A-273A-464F-ADBC-FAE0ECF3DD89}"/>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10887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6970644" cy="3785652"/>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cs typeface="Arial" charset="0"/>
              </a:rPr>
              <a:t>Note:  NOT a physical!</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r>
              <a:rPr lang="en-US" sz="2800" b="1" dirty="0"/>
              <a:t>Preventive Services</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10849" y="3749167"/>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a:r>
                <a:rPr lang="en-US" sz="2000" b="1" dirty="0">
                  <a:solidFill>
                    <a:schemeClr val="tx2"/>
                  </a:solidFill>
                </a:rPr>
                <a:t>Part B</a:t>
              </a:r>
            </a:p>
            <a:p>
              <a:pPr algn="ctr"/>
              <a:r>
                <a:rPr lang="en-US" sz="2000" dirty="0">
                  <a:solidFill>
                    <a:schemeClr val="tx2"/>
                  </a:solidFill>
                </a:rPr>
                <a:t>Medical Insurance</a:t>
              </a:r>
            </a:p>
          </p:txBody>
        </p:sp>
      </p:grpSp>
      <p:sp>
        <p:nvSpPr>
          <p:cNvPr id="12" name="Slide Number Placeholder 11">
            <a:extLst>
              <a:ext uri="{FF2B5EF4-FFF2-40B4-BE49-F238E27FC236}">
                <a16:creationId xmlns:a16="http://schemas.microsoft.com/office/drawing/2014/main" id="{2E0E5371-A198-4031-93C7-C3BE5A9CBFA8}"/>
              </a:ext>
            </a:extLst>
          </p:cNvPr>
          <p:cNvSpPr>
            <a:spLocks noGrp="1"/>
          </p:cNvSpPr>
          <p:nvPr>
            <p:ph type="sldNum" sz="quarter" idx="12"/>
          </p:nvPr>
        </p:nvSpPr>
        <p:spPr/>
        <p:txBody>
          <a:bodyPr/>
          <a:lstStyle/>
          <a:p>
            <a:fld id="{844A7B69-93E2-4D34-896D-EFDD7F03AB74}" type="slidenum">
              <a:rPr lang="en-US" smtClean="0"/>
              <a:t>23</a:t>
            </a:fld>
            <a:endParaRPr lang="en-US"/>
          </a:p>
        </p:txBody>
      </p:sp>
    </p:spTree>
    <p:extLst>
      <p:ext uri="{BB962C8B-B14F-4D97-AF65-F5344CB8AC3E}">
        <p14:creationId xmlns:p14="http://schemas.microsoft.com/office/powerpoint/2010/main" val="396023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86100" y="2181681"/>
            <a:ext cx="8098972" cy="3908762"/>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0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0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0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0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000" dirty="0">
                <a:cs typeface="Arial" charset="0"/>
              </a:rPr>
              <a:t>Detection of cognitive impairment</a:t>
            </a:r>
          </a:p>
          <a:p>
            <a:pPr marL="800100" lvl="1" indent="-342900">
              <a:spcAft>
                <a:spcPts val="600"/>
              </a:spcAft>
              <a:buFont typeface="Wingdings" panose="05000000000000000000" pitchFamily="2" charset="2"/>
              <a:buChar char="§"/>
            </a:pPr>
            <a:r>
              <a:rPr lang="en-US" altLang="en-US" sz="20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000" dirty="0">
                <a:cs typeface="Arial" charset="0"/>
              </a:rPr>
              <a:t>Offer personalized health advice</a:t>
            </a:r>
          </a:p>
          <a:p>
            <a:pPr>
              <a:spcAft>
                <a:spcPts val="600"/>
              </a:spcAft>
            </a:pPr>
            <a:r>
              <a:rPr lang="en-US" altLang="en-US" sz="2200" b="1" dirty="0">
                <a:latin typeface="Arial" charset="0"/>
                <a:cs typeface="Arial" charset="0"/>
              </a:rPr>
              <a:t>Note:  </a:t>
            </a:r>
            <a:r>
              <a:rPr lang="en-US" altLang="en-US" sz="2200" dirty="0">
                <a:latin typeface="Arial" charset="0"/>
                <a:cs typeface="Arial" charset="0"/>
              </a:rPr>
              <a:t>Not a physical.  Be sure to ask for </a:t>
            </a:r>
            <a:r>
              <a:rPr lang="en-US" altLang="en-US" sz="2200" b="1" i="1" dirty="0">
                <a:latin typeface="Arial" charset="0"/>
                <a:cs typeface="Arial" charset="0"/>
              </a:rPr>
              <a:t>Yearly Wellness	Visit 	</a:t>
            </a:r>
            <a:r>
              <a:rPr lang="en-US" altLang="en-US" sz="2200" dirty="0">
                <a:latin typeface="Arial" charset="0"/>
                <a:cs typeface="Arial" charset="0"/>
              </a:rPr>
              <a:t>by name.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r>
              <a:rPr lang="en-US" sz="2800" b="1" dirty="0"/>
              <a:t>Preventive Service</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10849" y="3749167"/>
            <a:ext cx="1781791" cy="1776520"/>
            <a:chOff x="153025" y="1963783"/>
            <a:chExt cx="1568748" cy="1324281"/>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Slide Number Placeholder 11">
            <a:extLst>
              <a:ext uri="{FF2B5EF4-FFF2-40B4-BE49-F238E27FC236}">
                <a16:creationId xmlns:a16="http://schemas.microsoft.com/office/drawing/2014/main" id="{F98DBA88-4B55-4614-9E43-34CEC6B84DD6}"/>
              </a:ext>
            </a:extLst>
          </p:cNvPr>
          <p:cNvSpPr>
            <a:spLocks noGrp="1"/>
          </p:cNvSpPr>
          <p:nvPr>
            <p:ph type="sldNum" sz="quarter" idx="12"/>
          </p:nvPr>
        </p:nvSpPr>
        <p:spPr/>
        <p:txBody>
          <a:bodyPr/>
          <a:lstStyle/>
          <a:p>
            <a:fld id="{844A7B69-93E2-4D34-896D-EFDD7F03AB74}" type="slidenum">
              <a:rPr lang="en-US" smtClean="0"/>
              <a:t>24</a:t>
            </a:fld>
            <a:endParaRPr lang="en-US"/>
          </a:p>
        </p:txBody>
      </p:sp>
    </p:spTree>
    <p:extLst>
      <p:ext uri="{BB962C8B-B14F-4D97-AF65-F5344CB8AC3E}">
        <p14:creationId xmlns:p14="http://schemas.microsoft.com/office/powerpoint/2010/main" val="2620168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A5FEF2-7B88-0B10-607B-AA2BFE82D972}"/>
              </a:ext>
            </a:extLst>
          </p:cNvPr>
          <p:cNvSpPr/>
          <p:nvPr/>
        </p:nvSpPr>
        <p:spPr>
          <a:xfrm flipV="1">
            <a:off x="994410" y="2788431"/>
            <a:ext cx="6545137" cy="77724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25</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1699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6B5BA-D3C2-2FDD-F2E7-85955482E03F}"/>
              </a:ext>
            </a:extLst>
          </p:cNvPr>
          <p:cNvPicPr>
            <a:picLocks noChangeAspect="1"/>
          </p:cNvPicPr>
          <p:nvPr/>
        </p:nvPicPr>
        <p:blipFill>
          <a:blip r:embed="rId3"/>
          <a:stretch>
            <a:fillRect/>
          </a:stretch>
        </p:blipFill>
        <p:spPr>
          <a:xfrm>
            <a:off x="1221867" y="1374483"/>
            <a:ext cx="4139755" cy="923585"/>
          </a:xfrm>
          <a:prstGeom prst="rect">
            <a:avLst/>
          </a:prstGeom>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375414" y="1395373"/>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u="sng" dirty="0">
                  <a:solidFill>
                    <a:srgbClr val="FF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49F5711-B500-42B4-93D0-B94C2C0C6F8A}"/>
              </a:ext>
            </a:extLst>
          </p:cNvPr>
          <p:cNvSpPr>
            <a:spLocks noGrp="1"/>
          </p:cNvSpPr>
          <p:nvPr>
            <p:ph type="sldNum" sz="quarter" idx="12"/>
          </p:nvPr>
        </p:nvSpPr>
        <p:spPr/>
        <p:txBody>
          <a:bodyPr/>
          <a:lstStyle/>
          <a:p>
            <a:fld id="{844A7B69-93E2-4D34-896D-EFDD7F03AB74}" type="slidenum">
              <a:rPr lang="en-US" smtClean="0"/>
              <a:t>26</a:t>
            </a:fld>
            <a:endParaRPr lang="en-US"/>
          </a:p>
        </p:txBody>
      </p:sp>
      <p:sp>
        <p:nvSpPr>
          <p:cNvPr id="3" name="TextBox 2">
            <a:extLst>
              <a:ext uri="{FF2B5EF4-FFF2-40B4-BE49-F238E27FC236}">
                <a16:creationId xmlns:a16="http://schemas.microsoft.com/office/drawing/2014/main" id="{5808420A-AAB1-37B9-D5A9-ADADD8DBD411}"/>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6" name="TextBox 5">
            <a:extLst>
              <a:ext uri="{FF2B5EF4-FFF2-40B4-BE49-F238E27FC236}">
                <a16:creationId xmlns:a16="http://schemas.microsoft.com/office/drawing/2014/main" id="{41559F89-66C0-07BC-E398-C8BFCDEC79DE}"/>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21098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306107" y="1491896"/>
            <a:ext cx="9047693" cy="2964914"/>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doctors, hospitals, and other providers that are accepting new Medicare patients.</a:t>
            </a:r>
          </a:p>
          <a:p>
            <a:pPr marL="557185" lvl="1" indent="-342883">
              <a:spcBef>
                <a:spcPts val="451"/>
              </a:spcBef>
              <a:buFont typeface="Wingdings" panose="05000000000000000000" pitchFamily="2" charset="2"/>
              <a:buChar char="§"/>
            </a:pPr>
            <a:r>
              <a:rPr lang="en-US" dirty="0">
                <a:solidFill>
                  <a:prstClr val="black"/>
                </a:solidFill>
              </a:rPr>
              <a:t>Costs are affected by whether they accept </a:t>
            </a:r>
            <a:r>
              <a:rPr lang="en-US" b="1" dirty="0">
                <a:solidFill>
                  <a:prstClr val="black"/>
                </a:solidFill>
              </a:rPr>
              <a:t>assignment</a:t>
            </a:r>
            <a:r>
              <a:rPr lang="en-US" dirty="0">
                <a:solidFill>
                  <a:prstClr val="black"/>
                </a:solidFill>
              </a:rPr>
              <a:t>, which is an </a:t>
            </a:r>
            <a:r>
              <a:rPr lang="en-US" dirty="0"/>
              <a:t>agreement by your doctor/provider, to be paid directly by Medicare, to accept the payment amount Medicare approves for the service, and not to bill you for any more than the Medicare deductible and coinsurance.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89698" y="3171134"/>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301" y="508325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7073" y="5828030"/>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038600" y="4357590"/>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083258"/>
            <a:ext cx="7514705" cy="12618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dirty="0"/>
              <a:t>Medicare Supplement (</a:t>
            </a:r>
            <a:r>
              <a:rPr lang="en-US" sz="2800" b="1" dirty="0" err="1"/>
              <a:t>Medigap</a:t>
            </a:r>
            <a:r>
              <a:rPr lang="en-US" sz="2800" b="1" dirty="0"/>
              <a:t>) Insurance</a:t>
            </a:r>
          </a:p>
          <a:p>
            <a:pPr marL="285750" indent="-285750">
              <a:buFont typeface="Arial" panose="020B0604020202020204" pitchFamily="34" charset="0"/>
              <a:buChar char="•"/>
            </a:pPr>
            <a:r>
              <a:rPr lang="en-US" sz="2800" b="1" dirty="0"/>
              <a:t>Part D</a:t>
            </a:r>
          </a:p>
        </p:txBody>
      </p:sp>
      <p:sp>
        <p:nvSpPr>
          <p:cNvPr id="17" name="Slide Number Placeholder 16">
            <a:extLst>
              <a:ext uri="{FF2B5EF4-FFF2-40B4-BE49-F238E27FC236}">
                <a16:creationId xmlns:a16="http://schemas.microsoft.com/office/drawing/2014/main" id="{3E5D4278-AA0E-4CD3-8139-3FB8D52542D8}"/>
              </a:ext>
            </a:extLst>
          </p:cNvPr>
          <p:cNvSpPr>
            <a:spLocks noGrp="1"/>
          </p:cNvSpPr>
          <p:nvPr>
            <p:ph type="sldNum" sz="quarter" idx="12"/>
          </p:nvPr>
        </p:nvSpPr>
        <p:spPr/>
        <p:txBody>
          <a:bodyPr/>
          <a:lstStyle/>
          <a:p>
            <a:fld id="{844A7B69-93E2-4D34-896D-EFDD7F03AB74}" type="slidenum">
              <a:rPr lang="en-US" smtClean="0"/>
              <a:t>27</a:t>
            </a:fld>
            <a:endParaRPr lang="en-US"/>
          </a:p>
        </p:txBody>
      </p:sp>
    </p:spTree>
    <p:extLst>
      <p:ext uri="{BB962C8B-B14F-4D97-AF65-F5344CB8AC3E}">
        <p14:creationId xmlns:p14="http://schemas.microsoft.com/office/powerpoint/2010/main" val="1624895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3305589" y="2026309"/>
            <a:ext cx="7258097" cy="3754874"/>
          </a:xfrm>
          <a:prstGeom prst="rect">
            <a:avLst/>
          </a:prstGeom>
        </p:spPr>
        <p:txBody>
          <a:bodyPr wrap="square">
            <a:spAutoFit/>
          </a:bodyPr>
          <a:lstStyle/>
          <a:p>
            <a:pPr>
              <a:spcAft>
                <a:spcPts val="600"/>
              </a:spcAft>
              <a:defRPr/>
            </a:pPr>
            <a:endParaRPr lang="en-US" altLang="en-US" sz="2200" dirty="0">
              <a:cs typeface="Arial" panose="020B0604020202020204" pitchFamily="34" charset="0"/>
            </a:endParaRP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Dental care or Dentures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Cosmetic surgery </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Health care while traveling outside U.S.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Hearing aids and/or exams for fitting hearing aids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Long-term care</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routine foot care &amp; most supportive devices for feet</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eye care and most eyeglasses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physicals</a:t>
            </a:r>
          </a:p>
        </p:txBody>
      </p:sp>
      <p:sp>
        <p:nvSpPr>
          <p:cNvPr id="7" name="TextBox 6">
            <a:extLst>
              <a:ext uri="{FF2B5EF4-FFF2-40B4-BE49-F238E27FC236}">
                <a16:creationId xmlns:a16="http://schemas.microsoft.com/office/drawing/2014/main" id="{55249A90-DC50-493C-BDA0-D1026DEDAE22}"/>
              </a:ext>
            </a:extLst>
          </p:cNvPr>
          <p:cNvSpPr txBox="1"/>
          <p:nvPr/>
        </p:nvSpPr>
        <p:spPr>
          <a:xfrm>
            <a:off x="2590439" y="1540057"/>
            <a:ext cx="99258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Original Medicare does </a:t>
            </a:r>
            <a:r>
              <a:rPr lang="en-US" sz="2400" b="1" i="1"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cover these services or supplies:</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
        <p:nvSpPr>
          <p:cNvPr id="8" name="Slide Number Placeholder 7">
            <a:extLst>
              <a:ext uri="{FF2B5EF4-FFF2-40B4-BE49-F238E27FC236}">
                <a16:creationId xmlns:a16="http://schemas.microsoft.com/office/drawing/2014/main" id="{33AA242B-9AB0-4BE7-A1DF-7703A6EBC03E}"/>
              </a:ext>
            </a:extLst>
          </p:cNvPr>
          <p:cNvSpPr>
            <a:spLocks noGrp="1"/>
          </p:cNvSpPr>
          <p:nvPr>
            <p:ph type="sldNum" sz="quarter" idx="12"/>
          </p:nvPr>
        </p:nvSpPr>
        <p:spPr/>
        <p:txBody>
          <a:bodyPr/>
          <a:lstStyle/>
          <a:p>
            <a:fld id="{844A7B69-93E2-4D34-896D-EFDD7F03AB74}" type="slidenum">
              <a:rPr lang="en-US" smtClean="0"/>
              <a:t>28</a:t>
            </a:fld>
            <a:endParaRPr lang="en-US"/>
          </a:p>
        </p:txBody>
      </p:sp>
    </p:spTree>
    <p:extLst>
      <p:ext uri="{BB962C8B-B14F-4D97-AF65-F5344CB8AC3E}">
        <p14:creationId xmlns:p14="http://schemas.microsoft.com/office/powerpoint/2010/main" val="3525169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Supplement (</a:t>
            </a: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530116" y="1624273"/>
            <a:ext cx="8894441" cy="4572021"/>
          </a:xfrm>
          <a:prstGeom prst="rect">
            <a:avLst/>
          </a:prstGeom>
        </p:spPr>
        <p:txBody>
          <a:bodyPr wrap="square">
            <a:spAutoFit/>
          </a:bodyPr>
          <a:lstStyle/>
          <a:p>
            <a:pPr marL="285750" indent="-285750">
              <a:buFont typeface="Wingdings" panose="05000000000000000000" pitchFamily="2" charset="2"/>
              <a:buChar char="§"/>
              <a:defRPr/>
            </a:pPr>
            <a:r>
              <a:rPr lang="en-US" altLang="en-US" sz="2200" dirty="0">
                <a:cs typeface="Arial" panose="020B0604020202020204" pitchFamily="34" charset="0"/>
              </a:rPr>
              <a:t>Private Insurance to supplement </a:t>
            </a:r>
            <a:r>
              <a:rPr lang="en-US" altLang="en-US" sz="2200" b="1" dirty="0">
                <a:cs typeface="Arial" panose="020B0604020202020204" pitchFamily="34" charset="0"/>
              </a:rPr>
              <a:t>Original Medicare. </a:t>
            </a:r>
            <a:r>
              <a:rPr lang="en-US" altLang="en-US" sz="2200" dirty="0">
                <a:cs typeface="Arial" panose="020B0604020202020204" pitchFamily="34" charset="0"/>
              </a:rPr>
              <a:t>Approved &amp; regulated by WI Commissioner of Insurance.</a:t>
            </a: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must have Medicare Parts A and B to buy a Medigap policy.</a:t>
            </a: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pay a monthly premium for this type of plan</a:t>
            </a:r>
            <a:r>
              <a:rPr lang="en-US" altLang="en-US" sz="2200" i="1" dirty="0">
                <a:cs typeface="Arial" panose="020B0604020202020204" pitchFamily="34" charset="0"/>
              </a:rPr>
              <a:t>.</a:t>
            </a:r>
            <a:endParaRPr lang="en-US" altLang="en-US" sz="2200" dirty="0">
              <a:cs typeface="Arial" panose="020B0604020202020204" pitchFamily="34" charset="0"/>
            </a:endParaRPr>
          </a:p>
          <a:p>
            <a:pPr marL="549261" lvl="2" indent="-285744">
              <a:lnSpc>
                <a:spcPct val="110000"/>
              </a:lnSpc>
              <a:buSzPct val="100000"/>
              <a:buFont typeface="Arial" panose="020B0604020202020204" pitchFamily="34" charset="0"/>
              <a:buChar char="•"/>
            </a:pPr>
            <a:r>
              <a:rPr lang="en-US" sz="2200" dirty="0"/>
              <a:t>Helps pay some health care costs that Original Medicare doesn’t cover. </a:t>
            </a:r>
          </a:p>
          <a:p>
            <a:pPr marL="549261" lvl="2" indent="-285744">
              <a:lnSpc>
                <a:spcPct val="110000"/>
              </a:lnSpc>
              <a:buSzPct val="100000"/>
              <a:buFont typeface="Arial" panose="020B0604020202020204" pitchFamily="34" charset="0"/>
              <a:buChar char="•"/>
            </a:pPr>
            <a:r>
              <a:rPr lang="en-US" sz="2200" dirty="0"/>
              <a:t>Once Medicare pays its share of Medicare-approved amounts for covered costs, then your Medigap policy pays its share.</a:t>
            </a:r>
            <a:endParaRPr lang="en-US" altLang="en-US" sz="2200" b="1" dirty="0">
              <a:cs typeface="Arial" panose="020B0604020202020204" pitchFamily="34" charset="0"/>
            </a:endParaRP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Costs vary depending on insurance company, optional benefits selected, age of applicant, where applicant lives.</a:t>
            </a: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200" dirty="0">
                <a:cs typeface="Arial" panose="020B0604020202020204" pitchFamily="34" charset="0"/>
              </a:rPr>
              <a:t>No need to review coverage yearly.</a:t>
            </a:r>
            <a:endParaRPr lang="en-US" altLang="en-US" sz="1050" dirty="0">
              <a:cs typeface="Arial" panose="020B0604020202020204" pitchFamily="34" charset="0"/>
            </a:endParaRPr>
          </a:p>
          <a:p>
            <a:pPr marL="0" lvl="3">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Slide Number Placeholder 7">
            <a:extLst>
              <a:ext uri="{FF2B5EF4-FFF2-40B4-BE49-F238E27FC236}">
                <a16:creationId xmlns:a16="http://schemas.microsoft.com/office/drawing/2014/main" id="{6BF7709E-C5C8-4EE3-A9A8-1F06CC11EF15}"/>
              </a:ext>
            </a:extLst>
          </p:cNvPr>
          <p:cNvSpPr>
            <a:spLocks noGrp="1"/>
          </p:cNvSpPr>
          <p:nvPr>
            <p:ph type="sldNum" sz="quarter" idx="12"/>
          </p:nvPr>
        </p:nvSpPr>
        <p:spPr/>
        <p:txBody>
          <a:bodyPr/>
          <a:lstStyle/>
          <a:p>
            <a:fld id="{844A7B69-93E2-4D34-896D-EFDD7F03AB74}" type="slidenum">
              <a:rPr lang="en-US" smtClean="0"/>
              <a:t>29</a:t>
            </a:fld>
            <a:endParaRPr lang="en-US"/>
          </a:p>
        </p:txBody>
      </p:sp>
    </p:spTree>
    <p:extLst>
      <p:ext uri="{BB962C8B-B14F-4D97-AF65-F5344CB8AC3E}">
        <p14:creationId xmlns:p14="http://schemas.microsoft.com/office/powerpoint/2010/main" val="3040637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7FC98-5D7B-B5B2-19E3-7092E750AB9A}"/>
              </a:ext>
            </a:extLst>
          </p:cNvPr>
          <p:cNvSpPr/>
          <p:nvPr/>
        </p:nvSpPr>
        <p:spPr>
          <a:xfrm>
            <a:off x="872932" y="165927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3</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7564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637182" y="2115133"/>
            <a:ext cx="7977809" cy="3600986"/>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2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2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200" dirty="0">
                <a:cs typeface="Arial" charset="0"/>
              </a:rPr>
              <a:t>High-Deductible Medicare Supplement </a:t>
            </a:r>
          </a:p>
          <a:p>
            <a:pPr marL="800100" lvl="1" indent="-342900">
              <a:buFont typeface="Wingdings" panose="05000000000000000000" pitchFamily="2" charset="2"/>
              <a:buChar char="§"/>
            </a:pPr>
            <a:r>
              <a:rPr lang="en-US" altLang="en-US" sz="2200" dirty="0">
                <a:cs typeface="Arial" charset="0"/>
              </a:rPr>
              <a:t>Medicare Select  </a:t>
            </a:r>
          </a:p>
        </p:txBody>
      </p:sp>
      <p:sp>
        <p:nvSpPr>
          <p:cNvPr id="9" name="TextBox 8">
            <a:extLst>
              <a:ext uri="{FF2B5EF4-FFF2-40B4-BE49-F238E27FC236}">
                <a16:creationId xmlns:a16="http://schemas.microsoft.com/office/drawing/2014/main" id="{356A77A2-ACF7-4C72-82E7-96572EEC77B7}"/>
              </a:ext>
            </a:extLst>
          </p:cNvPr>
          <p:cNvSpPr txBox="1"/>
          <p:nvPr/>
        </p:nvSpPr>
        <p:spPr>
          <a:xfrm>
            <a:off x="1871869" y="5815125"/>
            <a:ext cx="9395791"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sp>
        <p:nvSpPr>
          <p:cNvPr id="10" name="Slide Number Placeholder 9">
            <a:extLst>
              <a:ext uri="{FF2B5EF4-FFF2-40B4-BE49-F238E27FC236}">
                <a16:creationId xmlns:a16="http://schemas.microsoft.com/office/drawing/2014/main" id="{80D0B325-975B-4DFD-8AE6-BD6CE06D179A}"/>
              </a:ext>
            </a:extLst>
          </p:cNvPr>
          <p:cNvSpPr>
            <a:spLocks noGrp="1"/>
          </p:cNvSpPr>
          <p:nvPr>
            <p:ph type="sldNum" sz="quarter" idx="12"/>
          </p:nvPr>
        </p:nvSpPr>
        <p:spPr/>
        <p:txBody>
          <a:bodyPr/>
          <a:lstStyle/>
          <a:p>
            <a:fld id="{844A7B69-93E2-4D34-896D-EFDD7F03AB74}" type="slidenum">
              <a:rPr lang="en-US" smtClean="0"/>
              <a:t>30</a:t>
            </a:fld>
            <a:endParaRPr lang="en-US"/>
          </a:p>
        </p:txBody>
      </p:sp>
    </p:spTree>
    <p:extLst>
      <p:ext uri="{BB962C8B-B14F-4D97-AF65-F5344CB8AC3E}">
        <p14:creationId xmlns:p14="http://schemas.microsoft.com/office/powerpoint/2010/main" val="27539561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731769" y="1701740"/>
            <a:ext cx="7580243" cy="4739759"/>
          </a:xfrm>
          <a:prstGeom prst="rect">
            <a:avLst/>
          </a:prstGeom>
        </p:spPr>
        <p:txBody>
          <a:bodyPr wrap="square">
            <a:spAutoFit/>
          </a:bodyPr>
          <a:lstStyle/>
          <a:p>
            <a:pPr marL="571500" indent="-571500">
              <a:buFont typeface="Wingdings" panose="05000000000000000000" pitchFamily="2" charset="2"/>
              <a:buChar char="§"/>
              <a:defRPr/>
            </a:pPr>
            <a:r>
              <a:rPr lang="en-US" sz="2400" b="1" dirty="0">
                <a:cs typeface="Arial" panose="020B0604020202020204" pitchFamily="34" charset="0"/>
              </a:rPr>
              <a:t>Basic Benefits: </a:t>
            </a:r>
            <a:r>
              <a:rPr lang="en-US" sz="2400" dirty="0">
                <a:cs typeface="Arial" panose="020B0604020202020204" pitchFamily="34" charset="0"/>
              </a:rPr>
              <a:t>Covers 20% after Part B, copays for Part A, additional inpatient psychiatric days, first 3 pints of blood, 40 home care visits.</a:t>
            </a:r>
          </a:p>
          <a:p>
            <a:pPr marL="914400" lvl="1" indent="-457200">
              <a:buFont typeface="Wingdings" panose="05000000000000000000" pitchFamily="2" charset="2"/>
              <a:buChar char="§"/>
              <a:defRPr/>
            </a:pPr>
            <a:endParaRPr lang="en-US" sz="3200" dirty="0">
              <a:cs typeface="Arial" panose="020B0604020202020204" pitchFamily="34" charset="0"/>
            </a:endParaRPr>
          </a:p>
          <a:p>
            <a:pPr marL="457200" indent="-457200">
              <a:buFont typeface="Wingdings" panose="05000000000000000000" pitchFamily="2" charset="2"/>
              <a:buChar char="§"/>
              <a:defRPr/>
            </a:pPr>
            <a:r>
              <a:rPr lang="en-US" sz="2400" b="1" dirty="0">
                <a:cs typeface="Arial" panose="020B0604020202020204" pitchFamily="34" charset="0"/>
              </a:rPr>
              <a:t>Wisconsin Mandated Benefits: </a:t>
            </a:r>
            <a:r>
              <a:rPr lang="en-US" sz="2400" dirty="0">
                <a:cs typeface="Arial" panose="020B0604020202020204" pitchFamily="34" charset="0"/>
              </a:rPr>
              <a:t>Covers some chiropractic services, 30 days non-Medicare Skilled Nursing Facility.  </a:t>
            </a:r>
            <a:r>
              <a:rPr lang="en-US" sz="2400" i="1" dirty="0">
                <a:cs typeface="Arial" panose="020B0604020202020204" pitchFamily="34" charset="0"/>
              </a:rPr>
              <a:t>(Only applies to policies issued in Wisconsin, to Wisconsin residents.)</a:t>
            </a:r>
          </a:p>
          <a:p>
            <a:pPr lvl="1" algn="ctr">
              <a:defRPr/>
            </a:pPr>
            <a:endParaRPr lang="en-US" sz="2600" dirty="0">
              <a:cs typeface="Arial" panose="020B0604020202020204" pitchFamily="34" charset="0"/>
            </a:endParaRPr>
          </a:p>
          <a:p>
            <a:pPr lvl="1" algn="ctr">
              <a:defRPr/>
            </a:pPr>
            <a:r>
              <a:rPr lang="en-US" sz="2000" i="1" dirty="0">
                <a:cs typeface="Arial" panose="020B0604020202020204" pitchFamily="34" charset="0"/>
              </a:rPr>
              <a:t>*See OCI Publication: </a:t>
            </a:r>
          </a:p>
          <a:p>
            <a:pPr lvl="1" algn="ctr">
              <a:defRPr/>
            </a:pPr>
            <a:r>
              <a:rPr lang="en-US" sz="2000" i="1" dirty="0">
                <a:cs typeface="Arial" panose="020B0604020202020204" pitchFamily="34" charset="0"/>
              </a:rPr>
              <a:t>“WI Guide to Health Insurance for People with Medicare”</a:t>
            </a:r>
          </a:p>
          <a:p>
            <a:pPr lvl="1" algn="ctr">
              <a:defRPr/>
            </a:pPr>
            <a:r>
              <a:rPr lang="en-US" dirty="0">
                <a:hlinkClick r:id="rId4"/>
              </a:rPr>
              <a:t>https://oci.wi.gov/Documents/Consumers/PI-002.pdf</a:t>
            </a:r>
            <a:endParaRPr lang="en-US" dirty="0"/>
          </a:p>
          <a:p>
            <a:pPr lvl="1" algn="ctr">
              <a:defRPr/>
            </a:pPr>
            <a:endParaRPr lang="en-US" dirty="0"/>
          </a:p>
        </p:txBody>
      </p:sp>
      <p:sp>
        <p:nvSpPr>
          <p:cNvPr id="8" name="Slide Number Placeholder 7">
            <a:extLst>
              <a:ext uri="{FF2B5EF4-FFF2-40B4-BE49-F238E27FC236}">
                <a16:creationId xmlns:a16="http://schemas.microsoft.com/office/drawing/2014/main" id="{2BEFC4B6-33C5-4AA6-AACC-D7F30F938157}"/>
              </a:ext>
            </a:extLst>
          </p:cNvPr>
          <p:cNvSpPr>
            <a:spLocks noGrp="1"/>
          </p:cNvSpPr>
          <p:nvPr>
            <p:ph type="sldNum" sz="quarter" idx="12"/>
          </p:nvPr>
        </p:nvSpPr>
        <p:spPr/>
        <p:txBody>
          <a:bodyPr/>
          <a:lstStyle/>
          <a:p>
            <a:fld id="{844A7B69-93E2-4D34-896D-EFDD7F03AB74}" type="slidenum">
              <a:rPr lang="en-US" smtClean="0"/>
              <a:t>31</a:t>
            </a:fld>
            <a:endParaRPr lang="en-US"/>
          </a:p>
        </p:txBody>
      </p:sp>
    </p:spTree>
    <p:extLst>
      <p:ext uri="{BB962C8B-B14F-4D97-AF65-F5344CB8AC3E}">
        <p14:creationId xmlns:p14="http://schemas.microsoft.com/office/powerpoint/2010/main" val="31313506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32</a:t>
            </a:fld>
            <a:endParaRPr lang="en-US"/>
          </a:p>
        </p:txBody>
      </p:sp>
    </p:spTree>
    <p:extLst>
      <p:ext uri="{BB962C8B-B14F-4D97-AF65-F5344CB8AC3E}">
        <p14:creationId xmlns:p14="http://schemas.microsoft.com/office/powerpoint/2010/main" val="26775084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a:t>
            </a:r>
            <a:r>
              <a:rPr lang="en-US" sz="2200" dirty="0" err="1"/>
              <a:t>Medigap</a:t>
            </a:r>
            <a:r>
              <a:rPr lang="en-US" sz="2200" dirty="0"/>
              <a:t>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a:t>
            </a:r>
            <a:r>
              <a:rPr lang="en-US" sz="2200" dirty="0" err="1"/>
              <a:t>Medigap</a:t>
            </a:r>
            <a:r>
              <a:rPr lang="en-US" sz="2200" dirty="0"/>
              <a:t>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sp>
        <p:nvSpPr>
          <p:cNvPr id="9" name="Slide Number Placeholder 8">
            <a:extLst>
              <a:ext uri="{FF2B5EF4-FFF2-40B4-BE49-F238E27FC236}">
                <a16:creationId xmlns:a16="http://schemas.microsoft.com/office/drawing/2014/main" id="{AA430762-9548-4A3B-B690-A8B03CC68280}"/>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15491511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a:t>
            </a:r>
            <a:r>
              <a:rPr lang="en-US" sz="2900" b="1" dirty="0" err="1">
                <a:latin typeface="Arial" panose="020B0604020202020204" pitchFamily="34" charset="0"/>
                <a:cs typeface="Arial" panose="020B0604020202020204" pitchFamily="34" charset="0"/>
              </a:rPr>
              <a:t>Medigap</a:t>
            </a:r>
            <a:r>
              <a:rPr lang="en-US" sz="2900" b="1" dirty="0">
                <a:latin typeface="Arial" panose="020B0604020202020204" pitchFamily="34" charset="0"/>
                <a:cs typeface="Arial" panose="020B0604020202020204" pitchFamily="34" charset="0"/>
              </a:rPr>
              <a:t> Policy</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Open Enrollment Period (OEP): 6-month period starts when you are enrolled in Part B.</a:t>
            </a:r>
          </a:p>
          <a:p>
            <a:pPr marL="285750" indent="-285750">
              <a:buFont typeface="Wingdings" panose="05000000000000000000" pitchFamily="2" charset="2"/>
              <a:buChar char="§"/>
              <a:defRPr/>
            </a:pPr>
            <a:r>
              <a:rPr lang="en-US" sz="2000" dirty="0">
                <a:solidFill>
                  <a:srgbClr val="000000"/>
                </a:solidFill>
              </a:rPr>
              <a:t>May buy a </a:t>
            </a:r>
            <a:r>
              <a:rPr lang="en-US" sz="2000" dirty="0" err="1">
                <a:solidFill>
                  <a:srgbClr val="000000"/>
                </a:solidFill>
              </a:rPr>
              <a:t>Medigap</a:t>
            </a:r>
            <a:r>
              <a:rPr lang="en-US" sz="2000" dirty="0">
                <a:solidFill>
                  <a:srgbClr val="000000"/>
                </a:solidFill>
              </a:rPr>
              <a:t>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58739472"/>
              </p:ext>
            </p:extLst>
          </p:nvPr>
        </p:nvGraphicFramePr>
        <p:xfrm>
          <a:off x="2745884" y="3415807"/>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40">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60400">
                <a:tc>
                  <a:txBody>
                    <a:bodyPr/>
                    <a:lstStyle/>
                    <a:p>
                      <a:r>
                        <a:rPr lang="en-US" sz="1900" dirty="0"/>
                        <a:t>Best time to buy</a:t>
                      </a:r>
                    </a:p>
                  </a:txBody>
                  <a:tcPr/>
                </a:tc>
                <a:tc>
                  <a:txBody>
                    <a:bodyPr/>
                    <a:lstStyle/>
                    <a:p>
                      <a:r>
                        <a:rPr lang="en-US" sz="1900" dirty="0"/>
                        <a:t>May have waiting</a:t>
                      </a:r>
                      <a:r>
                        <a:rPr lang="en-US" sz="1900" baseline="0" dirty="0"/>
                        <a:t> period for </a:t>
                      </a:r>
                      <a:r>
                        <a:rPr lang="en-US" sz="1900" dirty="0"/>
                        <a:t>preexisting</a:t>
                      </a:r>
                      <a:r>
                        <a:rPr lang="en-US" sz="1900" baseline="0" dirty="0"/>
                        <a:t> conditions</a:t>
                      </a:r>
                      <a:endParaRPr lang="en-US" sz="1900" dirty="0"/>
                    </a:p>
                  </a:txBody>
                  <a:tcPr/>
                </a:tc>
                <a:extLst>
                  <a:ext uri="{0D108BD9-81ED-4DB2-BD59-A6C34878D82A}">
                    <a16:rowId xmlns:a16="http://schemas.microsoft.com/office/drawing/2014/main" val="10001"/>
                  </a:ext>
                </a:extLst>
              </a:tr>
              <a:tr h="372945">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2936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
        <p:nvSpPr>
          <p:cNvPr id="10" name="Slide Number Placeholder 9">
            <a:extLst>
              <a:ext uri="{FF2B5EF4-FFF2-40B4-BE49-F238E27FC236}">
                <a16:creationId xmlns:a16="http://schemas.microsoft.com/office/drawing/2014/main" id="{FB55E74C-B188-4549-B466-DE694BA8D5DC}"/>
              </a:ext>
            </a:extLst>
          </p:cNvPr>
          <p:cNvSpPr>
            <a:spLocks noGrp="1"/>
          </p:cNvSpPr>
          <p:nvPr>
            <p:ph type="sldNum" sz="quarter" idx="12"/>
          </p:nvPr>
        </p:nvSpPr>
        <p:spPr/>
        <p:txBody>
          <a:bodyPr/>
          <a:lstStyle/>
          <a:p>
            <a:fld id="{844A7B69-93E2-4D34-896D-EFDD7F03AB74}" type="slidenum">
              <a:rPr lang="en-US" smtClean="0"/>
              <a:t>34</a:t>
            </a:fld>
            <a:endParaRPr lang="en-US"/>
          </a:p>
        </p:txBody>
      </p:sp>
    </p:spTree>
    <p:extLst>
      <p:ext uri="{BB962C8B-B14F-4D97-AF65-F5344CB8AC3E}">
        <p14:creationId xmlns:p14="http://schemas.microsoft.com/office/powerpoint/2010/main" val="2319328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342102" y="2030712"/>
            <a:ext cx="7288696" cy="421653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8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800" dirty="0">
                <a:cs typeface="Arial" panose="020B0604020202020204" pitchFamily="34" charset="0"/>
              </a:rPr>
              <a:t>Because you or your spouse are </a:t>
            </a:r>
            <a:r>
              <a:rPr lang="en-US" sz="2800" b="1" dirty="0">
                <a:cs typeface="Arial" panose="020B0604020202020204" pitchFamily="34" charset="0"/>
              </a:rPr>
              <a:t>still</a:t>
            </a:r>
            <a:r>
              <a:rPr lang="en-US" sz="2800" dirty="0">
                <a:cs typeface="Arial" panose="020B0604020202020204" pitchFamily="34" charset="0"/>
              </a:rPr>
              <a:t> working, </a:t>
            </a:r>
            <a:r>
              <a:rPr lang="en-US" sz="28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8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800" dirty="0">
                <a:cs typeface="Arial" panose="020B0604020202020204" pitchFamily="34" charset="0"/>
              </a:rPr>
              <a:t>Then your Medigap OEP is delayed Until you are enrolled in Part B.</a:t>
            </a:r>
          </a:p>
          <a:p>
            <a:pPr marL="365760" indent="-365760">
              <a:buFont typeface="Wingdings" panose="05000000000000000000" pitchFamily="2" charset="2"/>
              <a:buChar char="§"/>
              <a:defRPr/>
            </a:pPr>
            <a:r>
              <a:rPr lang="en-US" sz="2800" dirty="0">
                <a:cs typeface="Arial" panose="020B0604020202020204" pitchFamily="34" charset="0"/>
              </a:rPr>
              <a:t>If you have Medicare due to a disability, you get 2</a:t>
            </a:r>
            <a:r>
              <a:rPr lang="en-US" sz="2800" baseline="30000" dirty="0">
                <a:cs typeface="Arial" panose="020B0604020202020204" pitchFamily="34" charset="0"/>
              </a:rPr>
              <a:t>nd</a:t>
            </a:r>
            <a:r>
              <a:rPr lang="en-US" sz="2800" dirty="0">
                <a:cs typeface="Arial" panose="020B0604020202020204" pitchFamily="34" charset="0"/>
              </a:rPr>
              <a:t> OEP at age 65.</a:t>
            </a:r>
          </a:p>
          <a:p>
            <a:pPr>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A8DDC2E8-8508-4C76-BF8A-BDAEDDCA61E1}"/>
              </a:ext>
            </a:extLst>
          </p:cNvPr>
          <p:cNvSpPr>
            <a:spLocks noGrp="1"/>
          </p:cNvSpPr>
          <p:nvPr>
            <p:ph type="sldNum" sz="quarter" idx="12"/>
          </p:nvPr>
        </p:nvSpPr>
        <p:spPr/>
        <p:txBody>
          <a:bodyPr/>
          <a:lstStyle/>
          <a:p>
            <a:fld id="{844A7B69-93E2-4D34-896D-EFDD7F03AB74}" type="slidenum">
              <a:rPr lang="en-US" smtClean="0"/>
              <a:t>35</a:t>
            </a:fld>
            <a:endParaRPr lang="en-US"/>
          </a:p>
        </p:txBody>
      </p:sp>
    </p:spTree>
    <p:extLst>
      <p:ext uri="{BB962C8B-B14F-4D97-AF65-F5344CB8AC3E}">
        <p14:creationId xmlns:p14="http://schemas.microsoft.com/office/powerpoint/2010/main" val="559943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a:spAutoFit/>
          </a:bodyPr>
          <a:lstStyle/>
          <a:p>
            <a:pPr marL="800100" lvl="1" indent="-342900">
              <a:buFont typeface="Wingdings" panose="05000000000000000000" pitchFamily="2" charset="2"/>
              <a:buChar char="§"/>
              <a:defRPr/>
            </a:pPr>
            <a:r>
              <a:rPr lang="en-US" sz="24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4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4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4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4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defRPr/>
            </a:pPr>
            <a:r>
              <a:rPr lang="en-US" sz="2400" b="1" dirty="0">
                <a:cs typeface="Arial" panose="020B0604020202020204" pitchFamily="34" charset="0"/>
              </a:rPr>
              <a:t>     Must apply within 63 days of the date your other coverage ends.</a:t>
            </a:r>
          </a:p>
        </p:txBody>
      </p:sp>
      <p:sp>
        <p:nvSpPr>
          <p:cNvPr id="9" name="Slide Number Placeholder 8">
            <a:extLst>
              <a:ext uri="{FF2B5EF4-FFF2-40B4-BE49-F238E27FC236}">
                <a16:creationId xmlns:a16="http://schemas.microsoft.com/office/drawing/2014/main" id="{0D95D13F-1D2E-40EF-BCE5-8D7B6671D81A}"/>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1137986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Medigap</a:t>
            </a:r>
            <a:r>
              <a:rPr lang="en-US" sz="4000" dirty="0">
                <a:solidFill>
                  <a:schemeClr val="bg1"/>
                </a:solidFill>
                <a:latin typeface="Arial" panose="020B0604020202020204" pitchFamily="34" charset="0"/>
                <a:cs typeface="Arial" panose="020B0604020202020204" pitchFamily="34" charset="0"/>
              </a:rPr>
              <a:t>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400948"/>
            <a:ext cx="6019540"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924425"/>
          </a:xfrm>
          <a:prstGeom prst="rect">
            <a:avLst/>
          </a:prstGeom>
        </p:spPr>
        <p:txBody>
          <a:bodyPr wrap="square">
            <a:spAutoFit/>
          </a:bodyPr>
          <a:lstStyle/>
          <a:p>
            <a:pPr>
              <a:buFont typeface="Wingdings" panose="05000000000000000000" pitchFamily="2" charset="2"/>
              <a:buChar char="§"/>
              <a:defRPr/>
            </a:pPr>
            <a:r>
              <a:rPr lang="en-US" altLang="en-US" sz="2400" dirty="0"/>
              <a:t> Wisconsin Medigap Helpline</a:t>
            </a:r>
          </a:p>
          <a:p>
            <a:pPr>
              <a:defRPr/>
            </a:pPr>
            <a:r>
              <a:rPr lang="en-US" altLang="en-US" sz="3200" b="1" dirty="0"/>
              <a:t>   </a:t>
            </a:r>
            <a:r>
              <a:rPr lang="en-US" altLang="en-US" sz="2400" b="1" dirty="0"/>
              <a:t>1-800-242-1060</a:t>
            </a:r>
          </a:p>
          <a:p>
            <a:pPr lvl="1">
              <a:defRPr/>
            </a:pPr>
            <a:endParaRPr lang="en-US" altLang="en-US" sz="800" dirty="0"/>
          </a:p>
          <a:p>
            <a:pPr>
              <a:buFont typeface="Wingdings" panose="05000000000000000000" pitchFamily="2" charset="2"/>
              <a:buChar char="§"/>
              <a:defRPr/>
            </a:pPr>
            <a:r>
              <a:rPr lang="en-US" altLang="en-US" sz="2400" dirty="0"/>
              <a:t> Commissioner of Insurance  </a:t>
            </a:r>
          </a:p>
          <a:p>
            <a:pPr>
              <a:defRPr/>
            </a:pPr>
            <a:r>
              <a:rPr lang="en-US" sz="2800" dirty="0"/>
              <a:t>   </a:t>
            </a:r>
            <a:r>
              <a:rPr lang="en-US" sz="2400" b="1" dirty="0"/>
              <a:t>1-800-236-8517</a:t>
            </a:r>
            <a:endParaRPr lang="en-US" altLang="en-US" sz="2400" dirty="0"/>
          </a:p>
          <a:p>
            <a:pPr>
              <a:defRPr/>
            </a:pPr>
            <a:r>
              <a:rPr lang="en-US" altLang="en-US" sz="2400" dirty="0"/>
              <a:t>    </a:t>
            </a:r>
            <a:r>
              <a:rPr lang="en-US" altLang="en-US" sz="2400" u="sng" dirty="0">
                <a:solidFill>
                  <a:schemeClr val="accent1"/>
                </a:solidFill>
              </a:rPr>
              <a:t>https://oci.wi.gov</a:t>
            </a:r>
            <a:r>
              <a:rPr lang="en-US" altLang="en-US" sz="2400" u="sng" dirty="0"/>
              <a:t> </a:t>
            </a:r>
          </a:p>
          <a:p>
            <a:pPr algn="ctr">
              <a:defRPr/>
            </a:pPr>
            <a:r>
              <a:rPr lang="en-US" altLang="en-US" sz="2000" dirty="0"/>
              <a:t>OCI WI Approved Supplement List: </a:t>
            </a:r>
            <a:r>
              <a:rPr lang="en-US" altLang="en-US" sz="2000" dirty="0">
                <a:hlinkClick r:id="rId3"/>
              </a:rPr>
              <a:t>https://oci.wi.gov/Pages/Consumers/PI-010.aspx</a:t>
            </a:r>
            <a:endParaRPr lang="en-US" altLang="en-US" sz="2000" dirty="0"/>
          </a:p>
          <a:p>
            <a:pPr algn="ctr">
              <a:defRPr/>
            </a:pPr>
            <a:endParaRPr lang="en-US" b="1" dirty="0"/>
          </a:p>
          <a:p>
            <a:pPr>
              <a:buFont typeface="Wingdings" panose="05000000000000000000" pitchFamily="2" charset="2"/>
              <a:buChar char="§"/>
              <a:defRPr/>
            </a:pPr>
            <a:r>
              <a:rPr lang="en-US" altLang="en-US" sz="2400" dirty="0"/>
              <a:t>  Medicare </a:t>
            </a:r>
          </a:p>
          <a:p>
            <a:pPr>
              <a:defRPr/>
            </a:pPr>
            <a:r>
              <a:rPr lang="en-US" altLang="en-US" sz="2400" dirty="0"/>
              <a:t>    </a:t>
            </a:r>
            <a:r>
              <a:rPr lang="en-US" altLang="en-US" sz="2400" b="1" dirty="0"/>
              <a:t>1-800-MEDICARE</a:t>
            </a:r>
          </a:p>
          <a:p>
            <a:pPr>
              <a:defRPr/>
            </a:pPr>
            <a:r>
              <a:rPr lang="en-US" altLang="en-US" sz="2400" dirty="0"/>
              <a:t>    </a:t>
            </a:r>
            <a:r>
              <a:rPr lang="en-US" altLang="en-US" sz="2400" u="sng" dirty="0">
                <a:hlinkClick r:id="rId4"/>
              </a:rPr>
              <a:t>www.Medicare.gov</a:t>
            </a:r>
            <a:br>
              <a:rPr lang="en-US" altLang="en-US" sz="2400" u="sng" dirty="0"/>
            </a:br>
            <a:endParaRPr lang="en-US" altLang="en-US" sz="2400" u="sng" dirty="0"/>
          </a:p>
        </p:txBody>
      </p:sp>
      <p:pic>
        <p:nvPicPr>
          <p:cNvPr id="7" name="Picture 6">
            <a:extLst>
              <a:ext uri="{FF2B5EF4-FFF2-40B4-BE49-F238E27FC236}">
                <a16:creationId xmlns:a16="http://schemas.microsoft.com/office/drawing/2014/main" id="{3A22E6EC-E8EC-A45A-34BC-DD668534806E}"/>
              </a:ext>
            </a:extLst>
          </p:cNvPr>
          <p:cNvPicPr>
            <a:picLocks noChangeAspect="1"/>
          </p:cNvPicPr>
          <p:nvPr/>
        </p:nvPicPr>
        <p:blipFill>
          <a:blip r:embed="rId5"/>
          <a:stretch>
            <a:fillRect/>
          </a:stretch>
        </p:blipFill>
        <p:spPr>
          <a:xfrm>
            <a:off x="4378593" y="1905075"/>
            <a:ext cx="7813407" cy="4684768"/>
          </a:xfrm>
          <a:prstGeom prst="rect">
            <a:avLst/>
          </a:prstGeom>
          <a:ln>
            <a:noFill/>
          </a:ln>
          <a:effectLst>
            <a:softEdge rad="112500"/>
          </a:effectLst>
        </p:spPr>
      </p:pic>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5497830" y="1905075"/>
            <a:ext cx="1257300" cy="1386765"/>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1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3D8DDE-6DE7-E4DB-EAF3-B94A6E67741B}"/>
              </a:ext>
            </a:extLst>
          </p:cNvPr>
          <p:cNvSpPr/>
          <p:nvPr/>
        </p:nvSpPr>
        <p:spPr>
          <a:xfrm>
            <a:off x="895792" y="3636873"/>
            <a:ext cx="7082348"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38</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673620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41876" y="1395373"/>
            <a:ext cx="9810336" cy="4673600"/>
            <a:chOff x="266702" y="1430740"/>
            <a:chExt cx="9810152"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3000" b="1" u="sng" dirty="0">
                  <a:solidFill>
                    <a:srgbClr val="FF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3A7746-8620-468B-BD37-AE31789BEE79}"/>
              </a:ext>
            </a:extLst>
          </p:cNvPr>
          <p:cNvSpPr>
            <a:spLocks noGrp="1"/>
          </p:cNvSpPr>
          <p:nvPr>
            <p:ph type="sldNum" sz="quarter" idx="12"/>
          </p:nvPr>
        </p:nvSpPr>
        <p:spPr/>
        <p:txBody>
          <a:bodyPr/>
          <a:lstStyle/>
          <a:p>
            <a:fld id="{844A7B69-93E2-4D34-896D-EFDD7F03AB74}" type="slidenum">
              <a:rPr lang="en-US" smtClean="0"/>
              <a:t>39</a:t>
            </a:fld>
            <a:endParaRPr lang="en-US"/>
          </a:p>
        </p:txBody>
      </p:sp>
      <p:sp>
        <p:nvSpPr>
          <p:cNvPr id="3" name="TextBox 2">
            <a:extLst>
              <a:ext uri="{FF2B5EF4-FFF2-40B4-BE49-F238E27FC236}">
                <a16:creationId xmlns:a16="http://schemas.microsoft.com/office/drawing/2014/main" id="{969E20C8-386C-AFBA-8E8D-62447E826D27}"/>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1DBEA608-DBD7-1A1B-5A02-28DC8198D90C}"/>
              </a:ext>
            </a:extLst>
          </p:cNvPr>
          <p:cNvSpPr txBox="1"/>
          <p:nvPr/>
        </p:nvSpPr>
        <p:spPr>
          <a:xfrm>
            <a:off x="7143750" y="930428"/>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27560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flipV="1">
            <a:off x="11807687" y="1205947"/>
            <a:ext cx="212034" cy="371062"/>
          </a:xfrm>
        </p:spPr>
        <p:txBody>
          <a:bodyPr>
            <a:normAutofit/>
          </a:bodyPr>
          <a:lstStyle/>
          <a:p>
            <a:endParaRPr lang="en-US" sz="800" dirty="0">
              <a:solidFill>
                <a:schemeClr val="bg1"/>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722782" y="1395928"/>
            <a:ext cx="8746435" cy="4078680"/>
          </a:xfrm>
        </p:spPr>
        <p:txBody>
          <a:bodyPr>
            <a:normAutofit fontScale="92500"/>
          </a:bodyPr>
          <a:lstStyle/>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for the local office: </a:t>
            </a:r>
            <a:r>
              <a:rPr lang="en-US" altLang="en-US" sz="2200" dirty="0">
                <a:solidFill>
                  <a:srgbClr val="FF0000"/>
                </a:solidFill>
                <a:cs typeface="Arial" charset="0"/>
              </a:rPr>
              <a:t>&lt;contact info here&gt;</a:t>
            </a: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86177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sz="1400" dirty="0"/>
          </a:p>
          <a:p>
            <a:pPr algn="ctr"/>
            <a:r>
              <a:rPr lang="en-US" sz="2000" dirty="0"/>
              <a:t>Gain access to your personalized information anytime by registering with </a:t>
            </a:r>
            <a:r>
              <a:rPr lang="en-US" sz="2000" b="1" dirty="0"/>
              <a:t>MyMedicare.gov </a:t>
            </a:r>
          </a:p>
          <a:p>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4038600" y="1784963"/>
            <a:ext cx="6839498" cy="3508653"/>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Private insurance companies approved by Medicare provide your Medicare coverage.</a:t>
            </a:r>
          </a:p>
          <a:p>
            <a:pPr marL="214303" indent="-214303" defTabSz="514324">
              <a:spcBef>
                <a:spcPts val="600"/>
              </a:spcBef>
              <a:buFont typeface="Wingdings" panose="05000000000000000000" pitchFamily="2" charset="2"/>
              <a:buChar char="§"/>
            </a:pPr>
            <a:r>
              <a:rPr lang="en-US" sz="2400" dirty="0">
                <a:solidFill>
                  <a:prstClr val="black"/>
                </a:solidFill>
              </a:rPr>
              <a:t>Most plans are HMOs or PPOs with provider networks. You must use plan doctors, hospitals, and other providers, or you will pay more or all of the costs.</a:t>
            </a:r>
          </a:p>
        </p:txBody>
      </p:sp>
      <p:sp>
        <p:nvSpPr>
          <p:cNvPr id="7" name="Slide Number Placeholder 6">
            <a:extLst>
              <a:ext uri="{FF2B5EF4-FFF2-40B4-BE49-F238E27FC236}">
                <a16:creationId xmlns:a16="http://schemas.microsoft.com/office/drawing/2014/main" id="{27418C57-A253-470E-84BA-05012F60CD93}"/>
              </a:ext>
            </a:extLst>
          </p:cNvPr>
          <p:cNvSpPr>
            <a:spLocks noGrp="1"/>
          </p:cNvSpPr>
          <p:nvPr>
            <p:ph type="sldNum" sz="quarter" idx="12"/>
          </p:nvPr>
        </p:nvSpPr>
        <p:spPr/>
        <p:txBody>
          <a:bodyPr/>
          <a:lstStyle/>
          <a:p>
            <a:fld id="{844A7B69-93E2-4D34-896D-EFDD7F03AB74}" type="slidenum">
              <a:rPr lang="en-US" smtClean="0"/>
              <a:t>40</a:t>
            </a:fld>
            <a:endParaRPr lang="en-US"/>
          </a:p>
        </p:txBody>
      </p:sp>
    </p:spTree>
    <p:extLst>
      <p:ext uri="{BB962C8B-B14F-4D97-AF65-F5344CB8AC3E}">
        <p14:creationId xmlns:p14="http://schemas.microsoft.com/office/powerpoint/2010/main" val="15872246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8" y="1939217"/>
            <a:ext cx="7504355" cy="3524042"/>
          </a:xfrm>
          <a:prstGeom prst="rect">
            <a:avLst/>
          </a:prstGeom>
        </p:spPr>
        <p:txBody>
          <a:bodyPr wrap="square">
            <a:spAutoFit/>
          </a:bodyPr>
          <a:lstStyle/>
          <a:p>
            <a:pPr defTabSz="514324">
              <a:spcBef>
                <a:spcPts val="600"/>
              </a:spcBef>
              <a:spcAft>
                <a:spcPts val="1200"/>
              </a:spcAft>
              <a:defRPr/>
            </a:pPr>
            <a:r>
              <a:rPr lang="en-US" sz="28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Plans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 Plans</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 Plans</a:t>
            </a:r>
          </a:p>
        </p:txBody>
      </p:sp>
    </p:spTree>
    <p:extLst>
      <p:ext uri="{BB962C8B-B14F-4D97-AF65-F5344CB8AC3E}">
        <p14:creationId xmlns:p14="http://schemas.microsoft.com/office/powerpoint/2010/main" val="286992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42</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538771" y="1842151"/>
            <a:ext cx="8305800" cy="3904146"/>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000" dirty="0"/>
              <a:t>Still have Medicare rights and protections.</a:t>
            </a:r>
          </a:p>
          <a:p>
            <a:pPr marL="589343" lvl="1" indent="-285750">
              <a:lnSpc>
                <a:spcPct val="110000"/>
              </a:lnSpc>
              <a:buFont typeface="Wingdings" panose="05000000000000000000" pitchFamily="2" charset="2"/>
              <a:buChar char="§"/>
            </a:pPr>
            <a:r>
              <a:rPr lang="en-US" sz="2000" dirty="0"/>
              <a:t>You must follow the plan rules for how you get services.</a:t>
            </a:r>
          </a:p>
          <a:p>
            <a:pPr marL="589343" lvl="1" indent="-285750">
              <a:lnSpc>
                <a:spcPct val="110000"/>
              </a:lnSpc>
              <a:buFont typeface="Wingdings" panose="05000000000000000000" pitchFamily="2" charset="2"/>
              <a:buChar char="§"/>
            </a:pPr>
            <a:r>
              <a:rPr lang="en-US" sz="2000" dirty="0"/>
              <a:t>May choose a plan that includes Part D prescription drug coverage.</a:t>
            </a:r>
          </a:p>
          <a:p>
            <a:pPr marL="589343" lvl="1" indent="-285750">
              <a:lnSpc>
                <a:spcPct val="110000"/>
              </a:lnSpc>
              <a:buFont typeface="Wingdings" panose="05000000000000000000" pitchFamily="2" charset="2"/>
              <a:buChar char="§"/>
            </a:pPr>
            <a:r>
              <a:rPr lang="en-US" sz="20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000" dirty="0"/>
              <a:t>May have different benefits and cost-sharing.</a:t>
            </a:r>
          </a:p>
          <a:p>
            <a:pPr marL="589343" lvl="1" indent="-285750">
              <a:lnSpc>
                <a:spcPct val="110000"/>
              </a:lnSpc>
              <a:spcAft>
                <a:spcPts val="600"/>
              </a:spcAft>
              <a:buFont typeface="Wingdings" panose="05000000000000000000" pitchFamily="2" charset="2"/>
              <a:buChar char="§"/>
            </a:pPr>
            <a:r>
              <a:rPr lang="en-US" sz="20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000" dirty="0"/>
              <a:t>Cannot use a Medigap policy to supplement your coverage.</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4080011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997390" y="2495190"/>
            <a:ext cx="7686578" cy="2905411"/>
          </a:xfrm>
          <a:prstGeom prst="rect">
            <a:avLst/>
          </a:prstGeom>
        </p:spPr>
        <p:txBody>
          <a:bodyPr wrap="square">
            <a:spAutoFit/>
          </a:bodyPr>
          <a:lstStyle/>
          <a:p>
            <a:pPr indent="-342900">
              <a:lnSpc>
                <a:spcPct val="110000"/>
              </a:lnSpc>
              <a:buFont typeface="Wingdings" panose="05000000000000000000" pitchFamily="2" charset="2"/>
              <a:buChar char="§"/>
            </a:pPr>
            <a:r>
              <a:rPr lang="en-US" sz="2200" dirty="0"/>
              <a:t>Part B monthly premium</a:t>
            </a:r>
            <a:endParaRPr lang="en-US" sz="2000" dirty="0"/>
          </a:p>
          <a:p>
            <a:pPr marL="342900" indent="-342900">
              <a:lnSpc>
                <a:spcPct val="110000"/>
              </a:lnSpc>
              <a:spcBef>
                <a:spcPts val="600"/>
              </a:spcBef>
              <a:buFont typeface="Wingdings" panose="05000000000000000000" pitchFamily="2" charset="2"/>
              <a:buChar char="§"/>
            </a:pPr>
            <a:r>
              <a:rPr lang="en-US" sz="2200" dirty="0"/>
              <a:t>Additional monthly premium depending on the plan</a:t>
            </a:r>
          </a:p>
          <a:p>
            <a:pPr marL="342900" indent="-342900">
              <a:lnSpc>
                <a:spcPct val="110000"/>
              </a:lnSpc>
              <a:spcBef>
                <a:spcPts val="600"/>
              </a:spcBef>
              <a:buFont typeface="Wingdings" panose="05000000000000000000" pitchFamily="2" charset="2"/>
              <a:buChar char="§"/>
            </a:pPr>
            <a:r>
              <a:rPr lang="en-US" sz="2200" dirty="0"/>
              <a:t>Deductibles, coinsurance, and copayments </a:t>
            </a:r>
          </a:p>
          <a:p>
            <a:pPr marL="800100" lvl="1" indent="-342900">
              <a:lnSpc>
                <a:spcPct val="110000"/>
              </a:lnSpc>
              <a:spcBef>
                <a:spcPts val="600"/>
              </a:spcBef>
              <a:buFont typeface="Wingdings" panose="05000000000000000000" pitchFamily="2" charset="2"/>
              <a:buChar char="§"/>
            </a:pPr>
            <a:r>
              <a:rPr lang="en-US" sz="2000" dirty="0"/>
              <a:t>Different from Original Medicare</a:t>
            </a:r>
          </a:p>
          <a:p>
            <a:pPr marL="822960" lvl="2" indent="-342900">
              <a:lnSpc>
                <a:spcPct val="110000"/>
              </a:lnSpc>
              <a:buFont typeface="Wingdings" panose="05000000000000000000" pitchFamily="2" charset="2"/>
              <a:buChar char="§"/>
            </a:pPr>
            <a:r>
              <a:rPr lang="en-US" sz="2000" dirty="0"/>
              <a:t>Vary from plan to plan</a:t>
            </a:r>
          </a:p>
          <a:p>
            <a:pPr marL="822960" lvl="2" indent="-342900">
              <a:lnSpc>
                <a:spcPct val="110000"/>
              </a:lnSpc>
              <a:buFont typeface="Wingdings" panose="05000000000000000000" pitchFamily="2" charset="2"/>
              <a:buChar char="§"/>
            </a:pPr>
            <a:r>
              <a:rPr lang="en-US" sz="2000" dirty="0"/>
              <a:t>May be higher if out-of-network</a:t>
            </a:r>
          </a:p>
          <a:p>
            <a:pPr marL="123831" indent="-342900">
              <a:lnSpc>
                <a:spcPct val="110000"/>
              </a:lnSpc>
              <a:spcBef>
                <a:spcPts val="600"/>
              </a:spcBef>
              <a:buFont typeface="Wingdings" panose="05000000000000000000" pitchFamily="2" charset="2"/>
              <a:buChar char="§"/>
            </a:pPr>
            <a:r>
              <a:rPr lang="en-US" sz="2200" dirty="0"/>
              <a:t>Out-of-Pocket Maximum – $8,300 (individual)</a:t>
            </a:r>
          </a:p>
        </p:txBody>
      </p:sp>
      <p:sp>
        <p:nvSpPr>
          <p:cNvPr id="9" name="TextBox 8">
            <a:extLst>
              <a:ext uri="{FF2B5EF4-FFF2-40B4-BE49-F238E27FC236}">
                <a16:creationId xmlns:a16="http://schemas.microsoft.com/office/drawing/2014/main" id="{46A24921-099E-426C-B6F4-66AB44B0BDAC}"/>
              </a:ext>
            </a:extLst>
          </p:cNvPr>
          <p:cNvSpPr txBox="1"/>
          <p:nvPr/>
        </p:nvSpPr>
        <p:spPr>
          <a:xfrm>
            <a:off x="3997390" y="1590203"/>
            <a:ext cx="721252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What you Pay in 2023</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616206"/>
            <a:chOff x="263667" y="761522"/>
            <a:chExt cx="3218697" cy="3616206"/>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a:lstStyle/>
          <a:p>
            <a:fld id="{844A7B69-93E2-4D34-896D-EFDD7F03AB74}" type="slidenum">
              <a:rPr lang="en-US" smtClean="0"/>
              <a:t>43</a:t>
            </a:fld>
            <a:endParaRPr lang="en-US"/>
          </a:p>
        </p:txBody>
      </p:sp>
    </p:spTree>
    <p:extLst>
      <p:ext uri="{BB962C8B-B14F-4D97-AF65-F5344CB8AC3E}">
        <p14:creationId xmlns:p14="http://schemas.microsoft.com/office/powerpoint/2010/main" val="3744449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546571" y="1745384"/>
            <a:ext cx="5304501" cy="4001095"/>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Advantages</a:t>
            </a:r>
          </a:p>
          <a:p>
            <a:pPr marL="285750" indent="-285750">
              <a:spcAft>
                <a:spcPts val="600"/>
              </a:spcAft>
              <a:buFont typeface="Wingdings" panose="05000000000000000000" pitchFamily="2" charset="2"/>
              <a:buChar char="§"/>
            </a:pPr>
            <a:r>
              <a:rPr lang="en-US" sz="2100" dirty="0">
                <a:cs typeface="Arial" pitchFamily="34" charset="0"/>
              </a:rPr>
              <a:t>May have lower monthly premium </a:t>
            </a:r>
            <a:br>
              <a:rPr lang="en-US" sz="2100" dirty="0">
                <a:cs typeface="Arial" pitchFamily="34" charset="0"/>
              </a:rPr>
            </a:br>
            <a:r>
              <a:rPr lang="en-US" sz="2100" dirty="0">
                <a:cs typeface="Arial" pitchFamily="34" charset="0"/>
              </a:rPr>
              <a:t>(beyond Part B premium).</a:t>
            </a:r>
          </a:p>
          <a:p>
            <a:pPr marL="285750" indent="-285750">
              <a:buFont typeface="Wingdings" panose="05000000000000000000" pitchFamily="2" charset="2"/>
              <a:buChar char="§"/>
            </a:pPr>
            <a:r>
              <a:rPr lang="en-US" sz="2100" dirty="0">
                <a:cs typeface="Arial" pitchFamily="34" charset="0"/>
              </a:rPr>
              <a:t>Coordinated care with network physicians.</a:t>
            </a:r>
          </a:p>
          <a:p>
            <a:pPr marL="285750" indent="-285750">
              <a:buFont typeface="Wingdings" panose="05000000000000000000" pitchFamily="2" charset="2"/>
              <a:buChar char="§"/>
            </a:pPr>
            <a:r>
              <a:rPr lang="en-US" sz="2100" dirty="0"/>
              <a:t>Some offer extra benefits (vision, dental, hearing).</a:t>
            </a:r>
          </a:p>
          <a:p>
            <a:pPr marL="285750" indent="-285750">
              <a:buFont typeface="Wingdings" panose="05000000000000000000" pitchFamily="2" charset="2"/>
              <a:buChar char="§"/>
            </a:pPr>
            <a:r>
              <a:rPr lang="en-US" sz="2100" dirty="0"/>
              <a:t>Varied plans and choices.</a:t>
            </a:r>
          </a:p>
          <a:p>
            <a:pPr marL="285750" indent="-285750">
              <a:buFont typeface="Wingdings" panose="05000000000000000000" pitchFamily="2" charset="2"/>
              <a:buChar char="§"/>
            </a:pPr>
            <a:r>
              <a:rPr lang="en-US" sz="2100" dirty="0"/>
              <a:t>Can change plans each year.</a:t>
            </a:r>
          </a:p>
          <a:p>
            <a:pPr marL="285750" indent="-285750">
              <a:buFont typeface="Wingdings" panose="05000000000000000000" pitchFamily="2" charset="2"/>
              <a:buChar char="§"/>
            </a:pPr>
            <a:r>
              <a:rPr lang="en-US" sz="2100" dirty="0"/>
              <a:t>Out-of-pocket copay maximum.</a:t>
            </a:r>
          </a:p>
          <a:p>
            <a:pPr marL="285750" indent="-285750">
              <a:buFont typeface="Wingdings" panose="05000000000000000000" pitchFamily="2" charset="2"/>
              <a:buChar char="§"/>
            </a:pPr>
            <a:r>
              <a:rPr lang="en-US" sz="2100" dirty="0"/>
              <a:t>Must follow CMS regulations.</a:t>
            </a:r>
          </a:p>
          <a:p>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89915" y="1747949"/>
            <a:ext cx="5268686" cy="3998531"/>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Disadvantages</a:t>
            </a:r>
          </a:p>
          <a:p>
            <a:pPr marL="285750" indent="-285750">
              <a:spcAft>
                <a:spcPts val="1900"/>
              </a:spcAft>
              <a:buFont typeface="Wingdings" panose="05000000000000000000" pitchFamily="2" charset="2"/>
              <a:buChar char="§"/>
            </a:pPr>
            <a:r>
              <a:rPr lang="en-US" sz="2100" dirty="0">
                <a:cs typeface="Arial" pitchFamily="34" charset="0"/>
              </a:rPr>
              <a:t>May have higher out-of-pocket expenses.</a:t>
            </a:r>
          </a:p>
          <a:p>
            <a:pPr marL="285750" indent="-285750">
              <a:spcAft>
                <a:spcPts val="600"/>
              </a:spcAft>
              <a:buFont typeface="Wingdings" panose="05000000000000000000" pitchFamily="2" charset="2"/>
              <a:buChar char="§"/>
            </a:pPr>
            <a:r>
              <a:rPr lang="en-US" sz="2100" dirty="0">
                <a:cs typeface="Arial" pitchFamily="34" charset="0"/>
              </a:rPr>
              <a:t>Higher costs when out of network.</a:t>
            </a:r>
          </a:p>
          <a:p>
            <a:pPr marL="285750" indent="-285750">
              <a:buFont typeface="Wingdings" panose="05000000000000000000" pitchFamily="2" charset="2"/>
              <a:buChar char="§"/>
            </a:pPr>
            <a:r>
              <a:rPr lang="en-US" sz="2100" dirty="0">
                <a:cs typeface="Arial" pitchFamily="34" charset="0"/>
              </a:rPr>
              <a:t>No State mandates or protections for extras</a:t>
            </a:r>
          </a:p>
          <a:p>
            <a:pPr marL="285750" indent="-285750">
              <a:spcAft>
                <a:spcPts val="600"/>
              </a:spcAft>
              <a:buFont typeface="Wingdings" panose="05000000000000000000" pitchFamily="2" charset="2"/>
              <a:buChar char="§"/>
            </a:pPr>
            <a:r>
              <a:rPr lang="en-US" sz="2100" dirty="0">
                <a:cs typeface="Arial" pitchFamily="34" charset="0"/>
              </a:rPr>
              <a:t>Confusion over plans/coverage.</a:t>
            </a:r>
          </a:p>
          <a:p>
            <a:pPr marL="285750" indent="-285750">
              <a:spcAft>
                <a:spcPts val="600"/>
              </a:spcAft>
              <a:buFont typeface="Wingdings" panose="05000000000000000000" pitchFamily="2" charset="2"/>
              <a:buChar char="§"/>
            </a:pPr>
            <a:r>
              <a:rPr lang="en-US" sz="2100" dirty="0">
                <a:cs typeface="Arial" pitchFamily="34" charset="0"/>
              </a:rPr>
              <a:t>Must re-evaluate plan each year/May need to change plans.</a:t>
            </a:r>
          </a:p>
          <a:p>
            <a:pPr marL="285750" indent="-285750">
              <a:spcAft>
                <a:spcPts val="600"/>
              </a:spcAft>
              <a:buFont typeface="Wingdings" panose="05000000000000000000" pitchFamily="2" charset="2"/>
              <a:buChar char="§"/>
            </a:pPr>
            <a:r>
              <a:rPr lang="en-US" sz="2100" dirty="0">
                <a:cs typeface="Arial" pitchFamily="34" charset="0"/>
              </a:rPr>
              <a:t>Enrollment is limited to specific times of the year.</a:t>
            </a:r>
          </a:p>
          <a:p>
            <a:pPr>
              <a:spcAft>
                <a:spcPts val="600"/>
              </a:spcAft>
            </a:pPr>
            <a:endParaRPr lang="en-US" sz="800" dirty="0">
              <a:cs typeface="Arial" pitchFamily="34" charset="0"/>
            </a:endParaRPr>
          </a:p>
        </p:txBody>
      </p:sp>
      <p:sp>
        <p:nvSpPr>
          <p:cNvPr id="3" name="Slide Number Placeholder 2">
            <a:extLst>
              <a:ext uri="{FF2B5EF4-FFF2-40B4-BE49-F238E27FC236}">
                <a16:creationId xmlns:a16="http://schemas.microsoft.com/office/drawing/2014/main" id="{44E369CD-5E8F-4D1B-B462-35DA4B391411}"/>
              </a:ext>
            </a:extLst>
          </p:cNvPr>
          <p:cNvSpPr>
            <a:spLocks noGrp="1"/>
          </p:cNvSpPr>
          <p:nvPr>
            <p:ph type="sldNum" sz="quarter" idx="12"/>
          </p:nvPr>
        </p:nvSpPr>
        <p:spPr/>
        <p:txBody>
          <a:bodyPr/>
          <a:lstStyle/>
          <a:p>
            <a:fld id="{844A7B69-93E2-4D34-896D-EFDD7F03AB74}" type="slidenum">
              <a:rPr lang="en-US" smtClean="0"/>
              <a:t>44</a:t>
            </a:fld>
            <a:endParaRPr lang="en-US"/>
          </a:p>
        </p:txBody>
      </p:sp>
    </p:spTree>
    <p:extLst>
      <p:ext uri="{BB962C8B-B14F-4D97-AF65-F5344CB8AC3E}">
        <p14:creationId xmlns:p14="http://schemas.microsoft.com/office/powerpoint/2010/main" val="1526230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898648" y="1707288"/>
            <a:ext cx="7821543"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cs typeface="Arial" panose="020B0604020202020204" pitchFamily="34" charset="0"/>
              </a:rPr>
              <a:t>Employer/Retiree Group Health Plan</a:t>
            </a:r>
          </a:p>
          <a:p>
            <a:pPr lvl="1">
              <a:defRPr/>
            </a:pPr>
            <a:r>
              <a:rPr lang="en-US" altLang="en-US" sz="2000" dirty="0">
                <a:cs typeface="Arial" panose="020B0604020202020204" pitchFamily="34" charset="0"/>
              </a:rPr>
              <a:t>Check with plan for coverage details.</a:t>
            </a:r>
          </a:p>
          <a:p>
            <a:pPr lvl="1">
              <a:defRPr/>
            </a:pPr>
            <a:r>
              <a:rPr lang="en-US" altLang="en-US" sz="2000" dirty="0">
                <a:cs typeface="Arial" panose="020B0604020202020204" pitchFamily="34" charset="0"/>
              </a:rPr>
              <a:t>Some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a:t>
            </a:r>
          </a:p>
          <a:p>
            <a:pPr lvl="1">
              <a:defRPr/>
            </a:pPr>
            <a:r>
              <a:rPr lang="en-US" altLang="en-US" sz="2000"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800" dirty="0">
              <a:cs typeface="Arial" panose="020B0604020202020204" pitchFamily="34" charset="0"/>
            </a:endParaRPr>
          </a:p>
          <a:p>
            <a:pPr>
              <a:defRPr/>
            </a:pPr>
            <a:r>
              <a:rPr lang="en-US" altLang="en-US" sz="2400" dirty="0">
                <a:cs typeface="Arial" panose="020B0604020202020204" pitchFamily="34" charset="0"/>
              </a:rPr>
              <a:t>Military Coverage:  Veterans Administration (VA) or </a:t>
            </a:r>
            <a:r>
              <a:rPr lang="en-US" altLang="en-US" sz="2400" dirty="0" err="1">
                <a:cs typeface="Arial" panose="020B0604020202020204" pitchFamily="34" charset="0"/>
              </a:rPr>
              <a:t>TriCare</a:t>
            </a:r>
            <a:endParaRPr lang="en-US" altLang="en-US" sz="2400" dirty="0">
              <a:cs typeface="Arial" panose="020B0604020202020204" pitchFamily="34" charset="0"/>
            </a:endParaRPr>
          </a:p>
          <a:p>
            <a:pPr marL="0" indent="0">
              <a:buFont typeface="Arial" panose="020B0604020202020204" pitchFamily="34" charset="0"/>
              <a:buNone/>
              <a:defRPr/>
            </a:pPr>
            <a:endParaRPr lang="en-US" altLang="en-US" sz="800" b="1" dirty="0">
              <a:cs typeface="Arial" panose="020B0604020202020204" pitchFamily="34" charset="0"/>
            </a:endParaRPr>
          </a:p>
          <a:p>
            <a:pPr>
              <a:defRPr/>
            </a:pPr>
            <a:r>
              <a:rPr lang="en-US" altLang="en-US" sz="2400" dirty="0">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5125054" y="4761914"/>
            <a:ext cx="1941892" cy="1219200"/>
          </a:xfrm>
          <a:prstGeom prst="rect">
            <a:avLst/>
          </a:prstGeom>
          <a:noFill/>
          <a:ln w="9525">
            <a:noFill/>
            <a:miter lim="800000"/>
            <a:headEnd/>
            <a:tailEnd/>
          </a:ln>
        </p:spPr>
      </p:pic>
    </p:spTree>
    <p:extLst>
      <p:ext uri="{BB962C8B-B14F-4D97-AF65-F5344CB8AC3E}">
        <p14:creationId xmlns:p14="http://schemas.microsoft.com/office/powerpoint/2010/main" val="2027151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B173EE-D484-1030-958B-7A242C0C0637}"/>
              </a:ext>
            </a:extLst>
          </p:cNvPr>
          <p:cNvSpPr/>
          <p:nvPr/>
        </p:nvSpPr>
        <p:spPr>
          <a:xfrm>
            <a:off x="994410" y="4185302"/>
            <a:ext cx="6537960" cy="6953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46</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47457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a:lstStyle/>
          <a:p>
            <a:fld id="{844A7B69-93E2-4D34-896D-EFDD7F03AB74}" type="slidenum">
              <a:rPr lang="en-US" smtClean="0"/>
              <a:t>47</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4E202D5-1356-383B-7933-9F01772F50DD}"/>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
        <p:nvSpPr>
          <p:cNvPr id="3" name="TextBox 2">
            <a:extLst>
              <a:ext uri="{FF2B5EF4-FFF2-40B4-BE49-F238E27FC236}">
                <a16:creationId xmlns:a16="http://schemas.microsoft.com/office/drawing/2014/main" id="{76F0DB68-7365-806E-920C-4A50498CFBAC}"/>
              </a:ext>
            </a:extLst>
          </p:cNvPr>
          <p:cNvSpPr txBox="1"/>
          <p:nvPr/>
        </p:nvSpPr>
        <p:spPr>
          <a:xfrm>
            <a:off x="1904319"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87761" y="1891517"/>
            <a:ext cx="8735409" cy="2775119"/>
          </a:xfrm>
          <a:prstGeom prst="rect">
            <a:avLst/>
          </a:prstGeom>
        </p:spPr>
        <p:txBody>
          <a:bodyPr wrap="square">
            <a:spAutoFit/>
          </a:bodyPr>
          <a:lstStyle/>
          <a:p>
            <a:pPr marL="219065" indent="-219065" defTabSz="514324">
              <a:spcBef>
                <a:spcPts val="1200"/>
              </a:spcBef>
              <a:buFont typeface="Wingdings" panose="05000000000000000000" pitchFamily="2" charset="2"/>
              <a:buChar char="§"/>
            </a:pPr>
            <a:r>
              <a:rPr lang="en-US" sz="2400" dirty="0">
                <a:solidFill>
                  <a:prstClr val="black"/>
                </a:solidFill>
              </a:rPr>
              <a:t>To receive Part D coverage, you must enroll in a Part D Plan.</a:t>
            </a:r>
          </a:p>
          <a:p>
            <a:pPr marL="219065" indent="-219065" defTabSz="514324">
              <a:spcBef>
                <a:spcPts val="1200"/>
              </a:spcBef>
              <a:buFont typeface="Wingdings" panose="05000000000000000000" pitchFamily="2" charset="2"/>
              <a:buChar char="§"/>
            </a:pPr>
            <a:r>
              <a:rPr lang="en-US" sz="2400" dirty="0">
                <a:solidFill>
                  <a:prstClr val="black"/>
                </a:solidFill>
              </a:rPr>
              <a:t>Covers prescription medications.</a:t>
            </a:r>
          </a:p>
          <a:p>
            <a:pPr marL="219065" indent="-219065" defTabSz="514324">
              <a:spcBef>
                <a:spcPts val="1200"/>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1200"/>
              </a:spcBef>
              <a:buFont typeface="Wingdings" panose="05000000000000000000" pitchFamily="2" charset="2"/>
              <a:buChar char="§"/>
            </a:pPr>
            <a:r>
              <a:rPr lang="en-US" sz="2400" dirty="0">
                <a:solidFill>
                  <a:prstClr val="black"/>
                </a:solidFill>
              </a:rPr>
              <a:t>Part D Plans are provided through:</a:t>
            </a:r>
          </a:p>
          <a:p>
            <a:pPr marL="591728" lvl="1" indent="-342900" defTabSz="514324">
              <a:spcBef>
                <a:spcPts val="451"/>
              </a:spcBef>
              <a:buFont typeface="Wingdings" panose="05000000000000000000" pitchFamily="2" charset="2"/>
              <a:buChar char="§"/>
            </a:pPr>
            <a:r>
              <a:rPr lang="en-US" sz="2000" dirty="0"/>
              <a:t>Medicare Prescription Drug Plans (PDPs) that work with Original Medicare.</a:t>
            </a:r>
          </a:p>
          <a:p>
            <a:pPr marL="591728" lvl="1" indent="-342900" defTabSz="514324">
              <a:spcBef>
                <a:spcPts val="451"/>
              </a:spcBef>
              <a:spcAft>
                <a:spcPts val="1200"/>
              </a:spcAft>
              <a:buFont typeface="Wingdings" panose="05000000000000000000" pitchFamily="2" charset="2"/>
              <a:buChar char="§"/>
            </a:pPr>
            <a:r>
              <a:rPr lang="en-US" sz="2000" dirty="0"/>
              <a:t>Medicare Advantage Prescription Drug Plans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487761" y="5226387"/>
            <a:ext cx="7292009" cy="10156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endParaRPr lang="en-US" altLang="en-US" sz="800" dirty="0">
              <a:cs typeface="Arial" panose="020B0604020202020204" pitchFamily="34" charset="0"/>
            </a:endParaRPr>
          </a:p>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rPr>
              <a:t>www.medicare.gov</a:t>
            </a:r>
          </a:p>
          <a:p>
            <a:pPr>
              <a:defRPr/>
            </a:pPr>
            <a:endParaRPr lang="en-US" altLang="en-US" sz="1200" b="1" dirty="0">
              <a:solidFill>
                <a:srgbClr val="000000"/>
              </a:solidFill>
              <a:cs typeface="Arial" panose="020B0604020202020204" pitchFamily="34" charset="0"/>
            </a:endParaRPr>
          </a:p>
        </p:txBody>
      </p:sp>
      <p:sp>
        <p:nvSpPr>
          <p:cNvPr id="7" name="Slide Number Placeholder 6">
            <a:extLst>
              <a:ext uri="{FF2B5EF4-FFF2-40B4-BE49-F238E27FC236}">
                <a16:creationId xmlns:a16="http://schemas.microsoft.com/office/drawing/2014/main" id="{6D61C9F1-8934-4031-9AA3-2C4807B2F524}"/>
              </a:ext>
            </a:extLst>
          </p:cNvPr>
          <p:cNvSpPr>
            <a:spLocks noGrp="1"/>
          </p:cNvSpPr>
          <p:nvPr>
            <p:ph type="sldNum" sz="quarter" idx="12"/>
          </p:nvPr>
        </p:nvSpPr>
        <p:spPr/>
        <p:txBody>
          <a:bodyPr/>
          <a:lstStyle/>
          <a:p>
            <a:fld id="{844A7B69-93E2-4D34-896D-EFDD7F03AB74}" type="slidenum">
              <a:rPr lang="en-US" smtClean="0"/>
              <a:t>48</a:t>
            </a:fld>
            <a:endParaRPr lang="en-US"/>
          </a:p>
        </p:txBody>
      </p:sp>
    </p:spTree>
    <p:extLst>
      <p:ext uri="{BB962C8B-B14F-4D97-AF65-F5344CB8AC3E}">
        <p14:creationId xmlns:p14="http://schemas.microsoft.com/office/powerpoint/2010/main" val="1092381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8" y="1891517"/>
            <a:ext cx="1466303" cy="2334650"/>
            <a:chOff x="7108784" y="1808184"/>
            <a:chExt cx="1909568" cy="2370068"/>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2" name="Rectangle 1">
            <a:extLst>
              <a:ext uri="{FF2B5EF4-FFF2-40B4-BE49-F238E27FC236}">
                <a16:creationId xmlns:a16="http://schemas.microsoft.com/office/drawing/2014/main" id="{D740BF32-EF9A-4DA2-8CDB-1C11303044BB}"/>
              </a:ext>
            </a:extLst>
          </p:cNvPr>
          <p:cNvSpPr/>
          <p:nvPr/>
        </p:nvSpPr>
        <p:spPr>
          <a:xfrm>
            <a:off x="2766632" y="1481579"/>
            <a:ext cx="8587168" cy="5239896"/>
          </a:xfrm>
          <a:prstGeom prst="rect">
            <a:avLst/>
          </a:prstGeom>
        </p:spPr>
        <p:txBody>
          <a:bodyPr wrap="square">
            <a:spAutoFit/>
          </a:bodyPr>
          <a:lstStyle/>
          <a:p>
            <a:pPr defTabSz="514324">
              <a:spcBef>
                <a:spcPts val="451"/>
              </a:spcBef>
              <a:spcAft>
                <a:spcPts val="1800"/>
              </a:spcAft>
            </a:pPr>
            <a:r>
              <a:rPr lang="en-US" sz="3200" b="1" dirty="0">
                <a:solidFill>
                  <a:prstClr val="black"/>
                </a:solidFill>
                <a:latin typeface="Arial" panose="020B0604020202020204" pitchFamily="34" charset="0"/>
                <a:cs typeface="Arial" panose="020B0604020202020204" pitchFamily="34" charset="0"/>
              </a:rPr>
              <a:t>Enrollment Opportunities</a:t>
            </a:r>
            <a:endParaRPr lang="en-US" sz="3200" dirty="0">
              <a:solidFill>
                <a:prstClr val="black"/>
              </a:solidFill>
              <a:latin typeface="Arial" panose="020B0604020202020204" pitchFamily="34" charset="0"/>
              <a:cs typeface="Arial" panose="020B0604020202020204" pitchFamily="34" charset="0"/>
            </a:endParaRPr>
          </a:p>
          <a:p>
            <a:pPr marL="219065" indent="-219065" defTabSz="514324">
              <a:spcBef>
                <a:spcPts val="451"/>
              </a:spcBef>
              <a:buFont typeface="Wingdings" panose="05000000000000000000" pitchFamily="2" charset="2"/>
              <a:buChar char="§"/>
            </a:pPr>
            <a:r>
              <a:rPr lang="en-US" sz="2200" dirty="0">
                <a:solidFill>
                  <a:prstClr val="black"/>
                </a:solidFill>
              </a:rPr>
              <a:t>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3 </a:t>
            </a:r>
            <a:r>
              <a:rPr lang="en-US" sz="2000" dirty="0">
                <a:cs typeface="Arial" panose="020B0604020202020204" pitchFamily="34" charset="0"/>
              </a:rPr>
              <a:t>months prior, month of,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Enroll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Medicare Advantage Open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January 1 – March 31—</a:t>
            </a:r>
            <a:r>
              <a:rPr lang="en-US" sz="2000" i="1" dirty="0">
                <a:solidFill>
                  <a:prstClr val="black"/>
                </a:solidFill>
              </a:rPr>
              <a:t>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Special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In certain circumstances, you may be able to change your Medicare prescription drug coverage outside of the Initial or Annual Open Enrollment Period.</a:t>
            </a:r>
          </a:p>
          <a:p>
            <a:pPr lvl="2" defTabSz="514324">
              <a:spcBef>
                <a:spcPts val="451"/>
              </a:spcBef>
            </a:pPr>
            <a:endParaRPr lang="en-US" sz="2000" dirty="0"/>
          </a:p>
        </p:txBody>
      </p:sp>
      <p:sp>
        <p:nvSpPr>
          <p:cNvPr id="6" name="Slide Number Placeholder 5">
            <a:extLst>
              <a:ext uri="{FF2B5EF4-FFF2-40B4-BE49-F238E27FC236}">
                <a16:creationId xmlns:a16="http://schemas.microsoft.com/office/drawing/2014/main" id="{CFC70764-A395-4EA9-A529-CFEE1108BCCE}"/>
              </a:ext>
            </a:extLst>
          </p:cNvPr>
          <p:cNvSpPr>
            <a:spLocks noGrp="1"/>
          </p:cNvSpPr>
          <p:nvPr>
            <p:ph type="sldNum" sz="quarter" idx="12"/>
          </p:nvPr>
        </p:nvSpPr>
        <p:spPr/>
        <p:txBody>
          <a:bodyPr/>
          <a:lstStyle/>
          <a:p>
            <a:fld id="{844A7B69-93E2-4D34-896D-EFDD7F03AB74}" type="slidenum">
              <a:rPr lang="en-US" smtClean="0"/>
              <a:t>49</a:t>
            </a:fld>
            <a:endParaRPr lang="en-US"/>
          </a:p>
        </p:txBody>
      </p:sp>
    </p:spTree>
    <p:extLst>
      <p:ext uri="{BB962C8B-B14F-4D97-AF65-F5344CB8AC3E}">
        <p14:creationId xmlns:p14="http://schemas.microsoft.com/office/powerpoint/2010/main" val="4253586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329"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800101" y="1577341"/>
            <a:ext cx="9457082"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Periods (Next Slides)</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cs typeface="Arial" charset="0"/>
              </a:rPr>
              <a:t>Loss of Medicaid</a:t>
            </a:r>
          </a:p>
          <a:p>
            <a:pPr marL="800100" lvl="1" indent="-342900">
              <a:lnSpc>
                <a:spcPct val="90000"/>
              </a:lnSpc>
              <a:buFont typeface="Arial" panose="020B0604020202020204" pitchFamily="34" charset="0"/>
              <a:buChar char="•"/>
            </a:pPr>
            <a:r>
              <a:rPr lang="en-US" altLang="en-US" sz="2000" dirty="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cs typeface="Arial" charset="0"/>
              </a:rPr>
              <a:t>Incarceration</a:t>
            </a:r>
          </a:p>
          <a:p>
            <a:pPr lvl="1">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p>
          <a:p>
            <a:pPr>
              <a:lnSpc>
                <a:spcPct val="90000"/>
              </a:lnSpc>
              <a:buFont typeface="Wingdings" panose="05000000000000000000" pitchFamily="2" charset="2"/>
              <a:buNone/>
            </a:pPr>
            <a:endParaRPr lang="en-US" altLang="en-US" sz="2000" dirty="0">
              <a:cs typeface="Arial" charset="0"/>
            </a:endParaRPr>
          </a:p>
        </p:txBody>
      </p:sp>
      <p:sp>
        <p:nvSpPr>
          <p:cNvPr id="3" name="Slide Number Placeholder 2">
            <a:extLst>
              <a:ext uri="{FF2B5EF4-FFF2-40B4-BE49-F238E27FC236}">
                <a16:creationId xmlns:a16="http://schemas.microsoft.com/office/drawing/2014/main" id="{9BC543C2-E210-4508-8A05-84C3B5D5908C}"/>
              </a:ext>
            </a:extLst>
          </p:cNvPr>
          <p:cNvSpPr>
            <a:spLocks noGrp="1"/>
          </p:cNvSpPr>
          <p:nvPr>
            <p:ph type="sldNum" sz="quarter" idx="12"/>
          </p:nvPr>
        </p:nvSpPr>
        <p:spPr/>
        <p:txBody>
          <a:bodyPr/>
          <a:lstStyle/>
          <a:p>
            <a:fld id="{844A7B69-93E2-4D34-896D-EFDD7F03AB74}" type="slidenum">
              <a:rPr lang="en-US" smtClean="0"/>
              <a:t>5</a:t>
            </a:fld>
            <a:endParaRPr lang="en-US"/>
          </a:p>
        </p:txBody>
      </p:sp>
    </p:spTree>
    <p:extLst>
      <p:ext uri="{BB962C8B-B14F-4D97-AF65-F5344CB8AC3E}">
        <p14:creationId xmlns:p14="http://schemas.microsoft.com/office/powerpoint/2010/main" val="24772057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2023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a:lstStyle/>
          <a:p>
            <a:fld id="{844A7B69-93E2-4D34-896D-EFDD7F03AB74}" type="slidenum">
              <a:rPr lang="en-US" smtClean="0"/>
              <a:t>50</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1690641" y="1518951"/>
            <a:ext cx="9663159" cy="5414431"/>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Costs vary by plan and change </a:t>
            </a:r>
            <a:r>
              <a:rPr lang="en-US" altLang="en-US" sz="2000" b="1" dirty="0">
                <a:cs typeface="Arial" charset="0"/>
              </a:rPr>
              <a:t>annually</a:t>
            </a:r>
            <a:r>
              <a:rPr lang="en-US" altLang="en-US" sz="2000" dirty="0">
                <a:cs typeface="Arial" charset="0"/>
              </a:rPr>
              <a: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premiums range from $6.60 to $113 per month</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National base beneficiary premium is $32.74</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2023 Limit for a deductible is $505</a:t>
            </a:r>
          </a:p>
          <a:p>
            <a:pPr marL="1257300" lvl="2" indent="-342900">
              <a:lnSpc>
                <a:spcPct val="80000"/>
              </a:lnSpc>
              <a:spcAft>
                <a:spcPts val="3000"/>
              </a:spcAft>
              <a:buFont typeface="Wingdings" panose="05000000000000000000" pitchFamily="2" charset="2"/>
              <a:buChar char="§"/>
            </a:pPr>
            <a:r>
              <a:rPr lang="en-US" altLang="en-US" sz="2000"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sz="2000" dirty="0">
                <a:cs typeface="Arial" charset="0"/>
              </a:rPr>
              <a:t>Individuals:  $97,000</a:t>
            </a:r>
          </a:p>
          <a:p>
            <a:pPr marL="1714500" lvl="3" indent="-342900">
              <a:lnSpc>
                <a:spcPct val="80000"/>
              </a:lnSpc>
              <a:spcAft>
                <a:spcPts val="1200"/>
              </a:spcAft>
              <a:buFont typeface="Wingdings" panose="05000000000000000000" pitchFamily="2" charset="2"/>
              <a:buChar char="§"/>
            </a:pPr>
            <a:r>
              <a:rPr lang="en-US" altLang="en-US" sz="2000" dirty="0">
                <a:cs typeface="Arial" charset="0"/>
              </a:rPr>
              <a:t>Couples filing jointly:  $194,000 </a:t>
            </a:r>
          </a:p>
          <a:p>
            <a:pPr marL="1257300" lvl="2" indent="-342900">
              <a:lnSpc>
                <a:spcPct val="80000"/>
              </a:lnSpc>
              <a:spcAft>
                <a:spcPts val="1200"/>
              </a:spcAft>
              <a:buFont typeface="Wingdings" panose="05000000000000000000" pitchFamily="2" charset="2"/>
              <a:buChar char="§"/>
            </a:pPr>
            <a:r>
              <a:rPr lang="en-US" altLang="en-US" sz="1900" dirty="0">
                <a:cs typeface="Arial" charset="0"/>
              </a:rPr>
              <a:t>This amount is based on their tax filing from two years prior. (2023 amount is based on 2021 tax filing.)  Only about 5% of people with Medicare are subject to IRMAA.</a:t>
            </a:r>
          </a:p>
          <a:p>
            <a:pPr lvl="1">
              <a:lnSpc>
                <a:spcPct val="80000"/>
              </a:lnSpc>
            </a:pPr>
            <a:endParaRPr lang="en-US" altLang="en-US" sz="2200" dirty="0">
              <a:cs typeface="Arial" charset="0"/>
            </a:endParaRPr>
          </a:p>
        </p:txBody>
      </p:sp>
    </p:spTree>
    <p:extLst>
      <p:ext uri="{BB962C8B-B14F-4D97-AF65-F5344CB8AC3E}">
        <p14:creationId xmlns:p14="http://schemas.microsoft.com/office/powerpoint/2010/main" val="29905815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880861" y="1515706"/>
            <a:ext cx="9290257" cy="5820055"/>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You may pay a late enrollment penalty if you did not enroll in Part D during the IEP and did not have other </a:t>
            </a:r>
            <a:r>
              <a:rPr lang="en-US" altLang="en-US" sz="2000" b="1" i="1" dirty="0">
                <a:cs typeface="Arial" charset="0"/>
              </a:rPr>
              <a:t>creditable</a:t>
            </a:r>
            <a:r>
              <a:rPr lang="en-US" altLang="en-US" sz="2000" dirty="0">
                <a:cs typeface="Arial" charset="0"/>
              </a:rPr>
              <a:t> coverage*. </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1"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1" dirty="0">
                <a:latin typeface="Arial" panose="020B0604020202020204" pitchFamily="34" charset="0"/>
                <a:cs typeface="Arial" panose="020B0604020202020204" pitchFamily="34" charset="0"/>
              </a:rPr>
              <a:t>*Creditable Coverage: </a:t>
            </a:r>
            <a:r>
              <a:rPr lang="en-US" altLang="en-US" sz="2000" dirty="0">
                <a:cs typeface="Arial" panose="020B0604020202020204" pitchFamily="34" charset="0"/>
              </a:rPr>
              <a:t>Other prescription drug coverage that is expected to pay, on average, at least as much as Medicare’s standard Part D coverage, such as: </a:t>
            </a:r>
            <a:endParaRPr lang="en-US" altLang="en-US" sz="20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err="1">
                <a:cs typeface="Arial" panose="020B0604020202020204" pitchFamily="34" charset="0"/>
              </a:rPr>
              <a:t>SeniorCare</a:t>
            </a:r>
            <a:endParaRPr lang="en-US" altLang="en-US" sz="2000"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Some types of Employer Coverage (must ask)</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A0B46066-D704-4326-962C-919DC22127A8}"/>
              </a:ext>
            </a:extLst>
          </p:cNvPr>
          <p:cNvSpPr>
            <a:spLocks noGrp="1"/>
          </p:cNvSpPr>
          <p:nvPr>
            <p:ph type="sldNum" sz="quarter" idx="12"/>
          </p:nvPr>
        </p:nvSpPr>
        <p:spPr/>
        <p:txBody>
          <a:bodyPr/>
          <a:lstStyle/>
          <a:p>
            <a:fld id="{844A7B69-93E2-4D34-896D-EFDD7F03AB74}" type="slidenum">
              <a:rPr lang="en-US" smtClean="0"/>
              <a:t>51</a:t>
            </a:fld>
            <a:endParaRPr lang="en-US"/>
          </a:p>
        </p:txBody>
      </p:sp>
    </p:spTree>
    <p:extLst>
      <p:ext uri="{BB962C8B-B14F-4D97-AF65-F5344CB8AC3E}">
        <p14:creationId xmlns:p14="http://schemas.microsoft.com/office/powerpoint/2010/main" val="2217090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123736"/>
            <a:chOff x="7108787" y="2022298"/>
            <a:chExt cx="1909569" cy="215595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0" name="Rectangle 9">
            <a:extLst>
              <a:ext uri="{FF2B5EF4-FFF2-40B4-BE49-F238E27FC236}">
                <a16:creationId xmlns:a16="http://schemas.microsoft.com/office/drawing/2014/main" id="{73B3917D-96FC-451F-A289-F0FE4F09EC3C}"/>
              </a:ext>
            </a:extLst>
          </p:cNvPr>
          <p:cNvSpPr/>
          <p:nvPr/>
        </p:nvSpPr>
        <p:spPr>
          <a:xfrm>
            <a:off x="2471289" y="3671105"/>
            <a:ext cx="952500" cy="736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2">
                    <a:lumMod val="50000"/>
                  </a:schemeClr>
                </a:solidFill>
              </a:rPr>
              <a:t>D</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23789" y="3488079"/>
            <a:ext cx="2392362" cy="1039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Initial Coverage </a:t>
            </a:r>
          </a:p>
          <a:p>
            <a:pPr algn="ctr">
              <a:defRPr/>
            </a:pPr>
            <a:r>
              <a:rPr lang="en-US" sz="2400" b="1" dirty="0">
                <a:solidFill>
                  <a:schemeClr val="bg1"/>
                </a:solidFill>
              </a:rPr>
              <a:t>Period</a:t>
            </a:r>
          </a:p>
        </p:txBody>
      </p:sp>
      <p:sp>
        <p:nvSpPr>
          <p:cNvPr id="12" name="Rectangle 11">
            <a:extLst>
              <a:ext uri="{FF2B5EF4-FFF2-40B4-BE49-F238E27FC236}">
                <a16:creationId xmlns:a16="http://schemas.microsoft.com/office/drawing/2014/main" id="{A2AF84DB-7CAD-4C3D-A60E-BF80BE838052}"/>
              </a:ext>
            </a:extLst>
          </p:cNvPr>
          <p:cNvSpPr/>
          <p:nvPr/>
        </p:nvSpPr>
        <p:spPr>
          <a:xfrm>
            <a:off x="5816151" y="3488079"/>
            <a:ext cx="2203450" cy="1057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Coverage</a:t>
            </a:r>
            <a:r>
              <a:rPr lang="en-US" dirty="0"/>
              <a:t> </a:t>
            </a:r>
            <a:r>
              <a:rPr lang="en-US" sz="2400" b="1" dirty="0">
                <a:solidFill>
                  <a:schemeClr val="tx1"/>
                </a:solidFill>
              </a:rPr>
              <a:t>Gap</a:t>
            </a:r>
          </a:p>
        </p:txBody>
      </p:sp>
      <p:sp>
        <p:nvSpPr>
          <p:cNvPr id="13" name="Right Arrow 5">
            <a:extLst>
              <a:ext uri="{FF2B5EF4-FFF2-40B4-BE49-F238E27FC236}">
                <a16:creationId xmlns:a16="http://schemas.microsoft.com/office/drawing/2014/main" id="{372600DF-7CB9-4F13-BB18-1850F1B3EBFF}"/>
              </a:ext>
            </a:extLst>
          </p:cNvPr>
          <p:cNvSpPr/>
          <p:nvPr/>
        </p:nvSpPr>
        <p:spPr>
          <a:xfrm>
            <a:off x="8019601" y="3287449"/>
            <a:ext cx="2911476" cy="137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Catastrophic Period</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37024" y="4545354"/>
            <a:ext cx="2392362"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either 25% or actuarially equivalent tier structure</a:t>
            </a:r>
            <a:r>
              <a:rPr lang="en-US" altLang="en-US" sz="1600" dirty="0"/>
              <a:t>.</a:t>
            </a:r>
          </a:p>
        </p:txBody>
      </p:sp>
      <p:sp>
        <p:nvSpPr>
          <p:cNvPr id="15" name="TextBox 19">
            <a:extLst>
              <a:ext uri="{FF2B5EF4-FFF2-40B4-BE49-F238E27FC236}">
                <a16:creationId xmlns:a16="http://schemas.microsoft.com/office/drawing/2014/main" id="{C837E61D-CDC2-44A2-B4D5-4A76F8AB64BC}"/>
              </a:ext>
            </a:extLst>
          </p:cNvPr>
          <p:cNvSpPr txBox="1">
            <a:spLocks noChangeArrowheads="1"/>
          </p:cNvSpPr>
          <p:nvPr/>
        </p:nvSpPr>
        <p:spPr bwMode="auto">
          <a:xfrm>
            <a:off x="5827747" y="4547060"/>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25% of brand name drugs and 25% of generic drugs.</a:t>
            </a: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8042792" y="4545354"/>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latin typeface="+mn-lt"/>
              </a:rPr>
              <a:t>Beneficiary pays 5% or $4.15 for generics and $10.35 for brand-names.</a:t>
            </a:r>
          </a:p>
        </p:txBody>
      </p:sp>
      <p:sp>
        <p:nvSpPr>
          <p:cNvPr id="17" name="Rectangle 16">
            <a:extLst>
              <a:ext uri="{FF2B5EF4-FFF2-40B4-BE49-F238E27FC236}">
                <a16:creationId xmlns:a16="http://schemas.microsoft.com/office/drawing/2014/main" id="{20BC3CF8-F734-4B20-BEBF-F4B78A5F164C}"/>
              </a:ext>
            </a:extLst>
          </p:cNvPr>
          <p:cNvSpPr/>
          <p:nvPr/>
        </p:nvSpPr>
        <p:spPr>
          <a:xfrm rot="18492975">
            <a:off x="2527714" y="2204238"/>
            <a:ext cx="1715533"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Deductible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$505 or less</a:t>
            </a:r>
          </a:p>
        </p:txBody>
      </p:sp>
      <p:sp>
        <p:nvSpPr>
          <p:cNvPr id="18" name="Rectangle 17">
            <a:extLst>
              <a:ext uri="{FF2B5EF4-FFF2-40B4-BE49-F238E27FC236}">
                <a16:creationId xmlns:a16="http://schemas.microsoft.com/office/drawing/2014/main" id="{DD608DAA-32FF-48F5-B1DC-5B84CA64505D}"/>
              </a:ext>
            </a:extLst>
          </p:cNvPr>
          <p:cNvSpPr/>
          <p:nvPr/>
        </p:nvSpPr>
        <p:spPr>
          <a:xfrm rot="18492975">
            <a:off x="4892670" y="1887179"/>
            <a:ext cx="3009979" cy="707886"/>
          </a:xfrm>
          <a:prstGeom prst="rect">
            <a:avLst/>
          </a:prstGeom>
          <a:noFill/>
        </p:spPr>
        <p:txBody>
          <a:bodyPr wrap="squar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drug costs </a:t>
            </a:r>
            <a:r>
              <a:rPr lang="en-US" sz="20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$4,660</a:t>
            </a:r>
          </a:p>
        </p:txBody>
      </p:sp>
      <p:sp>
        <p:nvSpPr>
          <p:cNvPr id="19" name="Rectangle 18">
            <a:extLst>
              <a:ext uri="{FF2B5EF4-FFF2-40B4-BE49-F238E27FC236}">
                <a16:creationId xmlns:a16="http://schemas.microsoft.com/office/drawing/2014/main" id="{0EB5D9BE-8B48-412B-9FF5-F48E709E617C}"/>
              </a:ext>
            </a:extLst>
          </p:cNvPr>
          <p:cNvSpPr/>
          <p:nvPr/>
        </p:nvSpPr>
        <p:spPr>
          <a:xfrm rot="18492975">
            <a:off x="7388759" y="1932991"/>
            <a:ext cx="2443681"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OOP costs =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$7,400 </a:t>
            </a:r>
          </a:p>
        </p:txBody>
      </p:sp>
      <p:sp>
        <p:nvSpPr>
          <p:cNvPr id="20" name="Down Arrow 21">
            <a:extLst>
              <a:ext uri="{FF2B5EF4-FFF2-40B4-BE49-F238E27FC236}">
                <a16:creationId xmlns:a16="http://schemas.microsoft.com/office/drawing/2014/main" id="{3173192B-8539-45E5-A9A0-7615C6EF5C5D}"/>
              </a:ext>
            </a:extLst>
          </p:cNvPr>
          <p:cNvSpPr/>
          <p:nvPr/>
        </p:nvSpPr>
        <p:spPr>
          <a:xfrm rot="2207734">
            <a:off x="5953808" y="277576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1">
            <a:extLst>
              <a:ext uri="{FF2B5EF4-FFF2-40B4-BE49-F238E27FC236}">
                <a16:creationId xmlns:a16="http://schemas.microsoft.com/office/drawing/2014/main" id="{3105400D-3D26-4797-BF01-956ACC934950}"/>
              </a:ext>
            </a:extLst>
          </p:cNvPr>
          <p:cNvSpPr/>
          <p:nvPr/>
        </p:nvSpPr>
        <p:spPr>
          <a:xfrm rot="2207734">
            <a:off x="8171563" y="278974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116282" y="5843136"/>
            <a:ext cx="981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t>From January 1, 2023 (or a later start date for those who enroll after January 1).</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p:txBody>
          <a:bodyPr/>
          <a:lstStyle/>
          <a:p>
            <a:fld id="{844A7B69-93E2-4D34-896D-EFDD7F03AB74}" type="slidenum">
              <a:rPr lang="en-US" smtClean="0"/>
              <a:t>52</a:t>
            </a:fld>
            <a:endParaRPr lang="en-US"/>
          </a:p>
        </p:txBody>
      </p:sp>
    </p:spTree>
    <p:extLst>
      <p:ext uri="{BB962C8B-B14F-4D97-AF65-F5344CB8AC3E}">
        <p14:creationId xmlns:p14="http://schemas.microsoft.com/office/powerpoint/2010/main" val="25254364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1723626"/>
            <a:chOff x="7108787" y="2022298"/>
            <a:chExt cx="1909569" cy="174977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093560"/>
            </a:xfrm>
            <a:prstGeom prst="rect">
              <a:avLst/>
            </a:prstGeom>
            <a:noFill/>
          </p:spPr>
          <p:txBody>
            <a:bodyPr wrap="square" rtlCol="0">
              <a:spAutoFit/>
            </a:bodyPr>
            <a:lstStyle/>
            <a:p>
              <a:pPr algn="ctr"/>
              <a:r>
                <a:rPr lang="en-US" sz="1600" b="1" dirty="0">
                  <a:solidFill>
                    <a:schemeClr val="tx2"/>
                  </a:solidFill>
                </a:rPr>
                <a:t>Part D</a:t>
              </a:r>
            </a:p>
            <a:p>
              <a:pPr algn="ctr"/>
              <a:r>
                <a:rPr lang="en-US" sz="16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4341353" y="1343642"/>
            <a:ext cx="3509294"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7049193" cy="3662541"/>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400" dirty="0">
                <a:cs typeface="Arial" charset="0"/>
              </a:rPr>
              <a:t>Prescribed medications</a:t>
            </a:r>
          </a:p>
          <a:p>
            <a:pPr marL="342900" indent="-342900">
              <a:spcAft>
                <a:spcPts val="1200"/>
              </a:spcAft>
              <a:buFont typeface="Wingdings" panose="05000000000000000000" pitchFamily="2" charset="2"/>
              <a:buChar char="§"/>
            </a:pPr>
            <a:r>
              <a:rPr lang="en-US" altLang="en-US" sz="24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400" dirty="0">
                <a:cs typeface="Arial" charset="0"/>
              </a:rPr>
              <a:t>The law excludes certain medications from coverage under Part D.</a:t>
            </a:r>
          </a:p>
          <a:p>
            <a:pPr marL="342900" indent="-342900">
              <a:spcAft>
                <a:spcPts val="1200"/>
              </a:spcAft>
              <a:buFont typeface="Wingdings" panose="05000000000000000000" pitchFamily="2" charset="2"/>
              <a:buChar char="§"/>
            </a:pPr>
            <a:r>
              <a:rPr lang="en-US" altLang="en-US" sz="2400" dirty="0">
                <a:cs typeface="Arial" charset="0"/>
              </a:rPr>
              <a:t>Medications must be for medically prescribed use.</a:t>
            </a:r>
          </a:p>
          <a:p>
            <a:pPr marL="342900" indent="-342900">
              <a:buFont typeface="Wingdings" panose="05000000000000000000" pitchFamily="2" charset="2"/>
              <a:buChar char="§"/>
            </a:pPr>
            <a:r>
              <a:rPr lang="en-US" altLang="en-US" sz="2400" dirty="0">
                <a:cs typeface="Arial" charset="0"/>
              </a:rPr>
              <a:t>Insulin and needles and syringes for the administration of insulin</a:t>
            </a:r>
          </a:p>
        </p:txBody>
      </p:sp>
      <p:sp>
        <p:nvSpPr>
          <p:cNvPr id="11" name="Slide Number Placeholder 10">
            <a:extLst>
              <a:ext uri="{FF2B5EF4-FFF2-40B4-BE49-F238E27FC236}">
                <a16:creationId xmlns:a16="http://schemas.microsoft.com/office/drawing/2014/main" id="{05C186ED-AB5F-4A2A-9BB2-309A8216769F}"/>
              </a:ext>
            </a:extLst>
          </p:cNvPr>
          <p:cNvSpPr>
            <a:spLocks noGrp="1"/>
          </p:cNvSpPr>
          <p:nvPr>
            <p:ph type="sldNum" sz="quarter" idx="12"/>
          </p:nvPr>
        </p:nvSpPr>
        <p:spPr/>
        <p:txBody>
          <a:bodyPr/>
          <a:lstStyle/>
          <a:p>
            <a:fld id="{844A7B69-93E2-4D34-896D-EFDD7F03AB74}" type="slidenum">
              <a:rPr lang="en-US" smtClean="0"/>
              <a:t>53</a:t>
            </a:fld>
            <a:endParaRPr lang="en-US"/>
          </a:p>
        </p:txBody>
      </p:sp>
    </p:spTree>
    <p:extLst>
      <p:ext uri="{BB962C8B-B14F-4D97-AF65-F5344CB8AC3E}">
        <p14:creationId xmlns:p14="http://schemas.microsoft.com/office/powerpoint/2010/main" val="16182539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874879" y="1419266"/>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3265069" y="2139811"/>
            <a:ext cx="7362837" cy="4216539"/>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200" dirty="0">
                <a:cs typeface="Arial" charset="0"/>
              </a:rPr>
              <a:t>Medications that are not on a plan’s formulary are </a:t>
            </a:r>
            <a:r>
              <a:rPr lang="en-US" altLang="en-US" sz="2200" i="1" dirty="0">
                <a:cs typeface="Arial" charset="0"/>
              </a:rPr>
              <a:t>usually</a:t>
            </a:r>
            <a:r>
              <a:rPr lang="en-US" altLang="en-US" sz="2200" dirty="0">
                <a:cs typeface="Arial" charset="0"/>
              </a:rPr>
              <a:t> not covered.</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ED medications</a:t>
            </a:r>
          </a:p>
          <a:p>
            <a:pPr marL="342900" indent="-342900">
              <a:buFont typeface="Wingdings" panose="05000000000000000000" pitchFamily="2" charset="2"/>
              <a:buChar char="§"/>
            </a:pPr>
            <a:r>
              <a:rPr lang="en-US" altLang="en-US" sz="22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buFont typeface="Wingdings" panose="05000000000000000000" pitchFamily="2" charset="2"/>
              <a:buChar char="§"/>
            </a:pPr>
            <a:r>
              <a:rPr lang="en-US" altLang="en-US" sz="2000" dirty="0">
                <a:cs typeface="Arial" charset="0"/>
              </a:rPr>
              <a:t>Hair loss</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65" y="2100355"/>
            <a:ext cx="1855304" cy="1614114"/>
          </a:xfrm>
          <a:prstGeom prst="rect">
            <a:avLst/>
          </a:prstGeom>
        </p:spPr>
      </p:pic>
      <p:sp>
        <p:nvSpPr>
          <p:cNvPr id="8" name="Slide Number Placeholder 7">
            <a:extLst>
              <a:ext uri="{FF2B5EF4-FFF2-40B4-BE49-F238E27FC236}">
                <a16:creationId xmlns:a16="http://schemas.microsoft.com/office/drawing/2014/main" id="{D70805AE-05DA-4F3F-A0D5-00F44BBCCEC7}"/>
              </a:ext>
            </a:extLst>
          </p:cNvPr>
          <p:cNvSpPr>
            <a:spLocks noGrp="1"/>
          </p:cNvSpPr>
          <p:nvPr>
            <p:ph type="sldNum" sz="quarter" idx="12"/>
          </p:nvPr>
        </p:nvSpPr>
        <p:spPr/>
        <p:txBody>
          <a:bodyPr/>
          <a:lstStyle/>
          <a:p>
            <a:fld id="{844A7B69-93E2-4D34-896D-EFDD7F03AB74}" type="slidenum">
              <a:rPr lang="en-US" smtClean="0"/>
              <a:t>54</a:t>
            </a:fld>
            <a:endParaRPr lang="en-US"/>
          </a:p>
        </p:txBody>
      </p:sp>
    </p:spTree>
    <p:extLst>
      <p:ext uri="{BB962C8B-B14F-4D97-AF65-F5344CB8AC3E}">
        <p14:creationId xmlns:p14="http://schemas.microsoft.com/office/powerpoint/2010/main" val="831930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55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921913" y="2008368"/>
            <a:ext cx="7124193" cy="3968779"/>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046106" y="2823975"/>
            <a:ext cx="3604592" cy="3231654"/>
          </a:xfrm>
          <a:prstGeom prst="rect">
            <a:avLst/>
          </a:prstGeom>
          <a:solidFill>
            <a:schemeClr val="bg1"/>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dirty="0"/>
              <a:t>For more information or to access an application online: </a:t>
            </a:r>
            <a:r>
              <a:rPr lang="en-US" dirty="0">
                <a:hlinkClick r:id="rId3"/>
              </a:rPr>
              <a:t>www.dhs.Wisconsin.gov/seniorcare</a:t>
            </a:r>
            <a:endParaRPr lang="en-US" dirty="0"/>
          </a:p>
          <a:p>
            <a:pPr algn="ctr"/>
            <a:endParaRPr lang="en-US" dirty="0"/>
          </a:p>
          <a:p>
            <a:pPr algn="ctr"/>
            <a:r>
              <a:rPr lang="en-US" dirty="0"/>
              <a:t>Or call:</a:t>
            </a:r>
          </a:p>
          <a:p>
            <a:pPr algn="ctr"/>
            <a:r>
              <a:rPr lang="en-US" sz="2400"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6306" y="2972775"/>
            <a:ext cx="2204192" cy="821980"/>
          </a:xfrm>
          <a:prstGeom prst="rect">
            <a:avLst/>
          </a:prstGeom>
        </p:spPr>
      </p:pic>
    </p:spTree>
    <p:extLst>
      <p:ext uri="{BB962C8B-B14F-4D97-AF65-F5344CB8AC3E}">
        <p14:creationId xmlns:p14="http://schemas.microsoft.com/office/powerpoint/2010/main" val="8793564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56</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r>
              <a:rPr lang="en-US" sz="4000" b="1" dirty="0"/>
              <a:t>Review your plan each year!</a:t>
            </a:r>
          </a:p>
        </p:txBody>
      </p:sp>
    </p:spTree>
    <p:extLst>
      <p:ext uri="{BB962C8B-B14F-4D97-AF65-F5344CB8AC3E}">
        <p14:creationId xmlns:p14="http://schemas.microsoft.com/office/powerpoint/2010/main" val="2377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717479" y="1308814"/>
            <a:ext cx="9169261" cy="5047536"/>
          </a:xfrm>
          <a:prstGeom prst="rect">
            <a:avLst/>
          </a:prstGeom>
        </p:spPr>
        <p:txBody>
          <a:bodyPr wrap="square">
            <a:spAutoFit/>
          </a:bodyPr>
          <a:lstStyle/>
          <a:p>
            <a:pPr algn="ctr">
              <a:defRPr/>
            </a:pPr>
            <a:r>
              <a:rPr lang="en-US" sz="4000" b="1" dirty="0">
                <a:cs typeface="Arial" panose="020B0604020202020204" pitchFamily="34" charset="0"/>
              </a:rPr>
              <a:t>How to Review and Compare Plans? </a:t>
            </a:r>
          </a:p>
          <a:p>
            <a:pPr algn="ctr">
              <a:defRPr/>
            </a:pPr>
            <a:r>
              <a:rPr lang="en-US" sz="4000" b="1" dirty="0">
                <a:cs typeface="Arial" panose="020B0604020202020204" pitchFamily="34" charset="0"/>
              </a:rPr>
              <a:t>Help is Available!</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 SHIP / Medigap Helpline:  </a:t>
            </a:r>
            <a:r>
              <a:rPr lang="en-US" sz="2400" b="1" dirty="0">
                <a:cs typeface="Arial" panose="020B0604020202020204" pitchFamily="34" charset="0"/>
              </a:rPr>
              <a:t>1-800-242-1060</a:t>
            </a:r>
          </a:p>
          <a:p>
            <a:pPr marL="285750" indent="-285750">
              <a:spcAft>
                <a:spcPts val="600"/>
              </a:spcAft>
              <a:buFont typeface="Arial" panose="020B0604020202020204" pitchFamily="34" charset="0"/>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endParaRPr lang="en-US" sz="2400" dirty="0">
              <a:cs typeface="Arial" panose="020B0604020202020204" pitchFamily="34" charset="0"/>
            </a:endParaRPr>
          </a:p>
          <a:p>
            <a:pPr marL="285750" indent="-285750">
              <a:spcAft>
                <a:spcPts val="1800"/>
              </a:spcAft>
              <a:buFont typeface="Arial" panose="020B0604020202020204" pitchFamily="34" charset="0"/>
              <a:buChar char="•"/>
              <a:defRPr/>
            </a:pPr>
            <a:r>
              <a:rPr lang="en-US" sz="2400" dirty="0">
                <a:cs typeface="Arial" panose="020B0604020202020204" pitchFamily="34" charset="0"/>
              </a:rPr>
              <a:t>Your local</a:t>
            </a:r>
            <a:r>
              <a:rPr lang="en-US" sz="2400" b="1" dirty="0">
                <a:cs typeface="Arial" panose="020B0604020202020204" pitchFamily="34" charset="0"/>
              </a:rPr>
              <a:t> SHIP Counselors </a:t>
            </a:r>
            <a:r>
              <a:rPr lang="en-US" sz="2400" dirty="0">
                <a:cs typeface="Arial" panose="020B0604020202020204" pitchFamily="34" charset="0"/>
              </a:rPr>
              <a:t>provide unbiased assistance near you! </a:t>
            </a:r>
          </a:p>
          <a:p>
            <a:pPr lvl="1" algn="ctr">
              <a:defRPr/>
            </a:pPr>
            <a:r>
              <a:rPr lang="en-US" sz="2000" i="1" dirty="0">
                <a:cs typeface="Arial" panose="020B0604020202020204" pitchFamily="34" charset="0"/>
              </a:rPr>
              <a:t>To find your local SHIP Counselor, call your county Aging and Disability Resource Center, call the WI SHIP number above or visit </a:t>
            </a:r>
            <a:r>
              <a:rPr lang="en-US" sz="2000" dirty="0">
                <a:cs typeface="Arial" panose="020B0604020202020204" pitchFamily="34" charset="0"/>
                <a:hlinkClick r:id="rId4"/>
              </a:rPr>
              <a:t>dhs.wi.gov/</a:t>
            </a:r>
            <a:r>
              <a:rPr lang="en-US" sz="2000" dirty="0" err="1">
                <a:cs typeface="Arial" panose="020B0604020202020204" pitchFamily="34" charset="0"/>
                <a:hlinkClick r:id="rId4"/>
              </a:rPr>
              <a:t>medicare</a:t>
            </a:r>
            <a:r>
              <a:rPr lang="en-US" sz="2000" dirty="0">
                <a:cs typeface="Arial" panose="020B0604020202020204" pitchFamily="34" charset="0"/>
                <a:hlinkClick r:id="rId4"/>
              </a:rPr>
              <a:t>-help</a:t>
            </a:r>
            <a:endParaRPr lang="en-US" sz="2000" i="1" dirty="0">
              <a:cs typeface="Arial" panose="020B0604020202020204" pitchFamily="34" charset="0"/>
            </a:endParaRPr>
          </a:p>
          <a:p>
            <a:pPr algn="ctr">
              <a:defRPr/>
            </a:pPr>
            <a:endParaRPr lang="en-US" b="1"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57</a:t>
            </a:fld>
            <a:endParaRPr lang="en-US"/>
          </a:p>
        </p:txBody>
      </p:sp>
    </p:spTree>
    <p:extLst>
      <p:ext uri="{BB962C8B-B14F-4D97-AF65-F5344CB8AC3E}">
        <p14:creationId xmlns:p14="http://schemas.microsoft.com/office/powerpoint/2010/main" val="2931011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8214020" y="4119258"/>
            <a:ext cx="3052184"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7" name="TextBox 6">
            <a:extLst>
              <a:ext uri="{FF2B5EF4-FFF2-40B4-BE49-F238E27FC236}">
                <a16:creationId xmlns:a16="http://schemas.microsoft.com/office/drawing/2014/main" id="{B76AE5C7-9020-4D72-9364-60A32DB780E6}"/>
              </a:ext>
            </a:extLst>
          </p:cNvPr>
          <p:cNvSpPr txBox="1"/>
          <p:nvPr/>
        </p:nvSpPr>
        <p:spPr>
          <a:xfrm>
            <a:off x="7588127" y="1587034"/>
            <a:ext cx="4478143" cy="1261884"/>
          </a:xfrm>
          <a:prstGeom prst="rect">
            <a:avLst/>
          </a:prstGeom>
          <a:noFill/>
          <a:ln>
            <a:noFill/>
          </a:ln>
        </p:spPr>
        <p:txBody>
          <a:bodyPr wrap="square" rtlCol="0">
            <a:spAutoFit/>
          </a:bodyPr>
          <a:lstStyle/>
          <a:p>
            <a:pPr algn="ctr"/>
            <a:r>
              <a:rPr lang="en-US" sz="3800" dirty="0"/>
              <a:t>Compare plans at </a:t>
            </a:r>
            <a:r>
              <a:rPr lang="en-US" sz="3800" b="1" dirty="0"/>
              <a:t>www.medicare.gov</a:t>
            </a:r>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a:lstStyle/>
          <a:p>
            <a:fld id="{844A7B69-93E2-4D34-896D-EFDD7F03AB74}" type="slidenum">
              <a:rPr lang="en-US" smtClean="0"/>
              <a:t>58</a:t>
            </a:fld>
            <a:endParaRPr lang="en-US"/>
          </a:p>
        </p:txBody>
      </p:sp>
      <p:sp>
        <p:nvSpPr>
          <p:cNvPr id="11" name="Rectangle 10">
            <a:extLst>
              <a:ext uri="{FF2B5EF4-FFF2-40B4-BE49-F238E27FC236}">
                <a16:creationId xmlns:a16="http://schemas.microsoft.com/office/drawing/2014/main" id="{9F117680-28E2-4C48-BA6E-CF658EFF26B8}"/>
              </a:ext>
            </a:extLst>
          </p:cNvPr>
          <p:cNvSpPr/>
          <p:nvPr/>
        </p:nvSpPr>
        <p:spPr>
          <a:xfrm>
            <a:off x="8676578" y="3057429"/>
            <a:ext cx="2127069"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pic>
        <p:nvPicPr>
          <p:cNvPr id="5" name="Picture 4">
            <a:extLst>
              <a:ext uri="{FF2B5EF4-FFF2-40B4-BE49-F238E27FC236}">
                <a16:creationId xmlns:a16="http://schemas.microsoft.com/office/drawing/2014/main" id="{C9A379CC-D697-ACF4-1D28-C4C97077314B}"/>
              </a:ext>
            </a:extLst>
          </p:cNvPr>
          <p:cNvPicPr>
            <a:picLocks noChangeAspect="1"/>
          </p:cNvPicPr>
          <p:nvPr/>
        </p:nvPicPr>
        <p:blipFill>
          <a:blip r:embed="rId3"/>
          <a:stretch>
            <a:fillRect/>
          </a:stretch>
        </p:blipFill>
        <p:spPr>
          <a:xfrm>
            <a:off x="357324" y="1399794"/>
            <a:ext cx="6999359" cy="5096390"/>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a:stCxn id="11" idx="1"/>
          </p:cNvCxnSpPr>
          <p:nvPr/>
        </p:nvCxnSpPr>
        <p:spPr>
          <a:xfrm flipH="1">
            <a:off x="3581401" y="3411372"/>
            <a:ext cx="5095177" cy="1834998"/>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F55AB-DC53-7183-58A5-E0C968A9079F}"/>
              </a:ext>
            </a:extLst>
          </p:cNvPr>
          <p:cNvSpPr/>
          <p:nvPr/>
        </p:nvSpPr>
        <p:spPr>
          <a:xfrm>
            <a:off x="994410" y="5033505"/>
            <a:ext cx="7063740" cy="72487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911326" y="5246107"/>
            <a:ext cx="2848741"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sz="1700" dirty="0"/>
              <a:t>Find more detailed information in your Medicare &amp; You 2023 Handbook</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59</a:t>
            </a:fld>
            <a:endParaRPr lang="en-US"/>
          </a:p>
        </p:txBody>
      </p:sp>
      <p:pic>
        <p:nvPicPr>
          <p:cNvPr id="2" name="Picture 1">
            <a:extLst>
              <a:ext uri="{FF2B5EF4-FFF2-40B4-BE49-F238E27FC236}">
                <a16:creationId xmlns:a16="http://schemas.microsoft.com/office/drawing/2014/main" id="{BA197ABE-BD49-4AED-BABB-E4D4DD383817}"/>
              </a:ext>
            </a:extLst>
          </p:cNvPr>
          <p:cNvPicPr>
            <a:picLocks noChangeAspect="1"/>
          </p:cNvPicPr>
          <p:nvPr/>
        </p:nvPicPr>
        <p:blipFill>
          <a:blip r:embed="rId3"/>
          <a:stretch>
            <a:fillRect/>
          </a:stretch>
        </p:blipFill>
        <p:spPr>
          <a:xfrm>
            <a:off x="8869416" y="1320597"/>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926694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2928851" y="1231520"/>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5560" y="1962458"/>
            <a:ext cx="8314113" cy="353943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dirty="0"/>
              <a:t>You are covered under a group health plan based on that employment</a:t>
            </a:r>
            <a:r>
              <a:rPr lang="en-US" b="1" i="1" dirty="0"/>
              <a:t>, 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i="1" dirty="0"/>
              <a:t>Must </a:t>
            </a:r>
            <a:r>
              <a:rPr lang="en-US" sz="2400" b="1" dirty="0"/>
              <a:t>enroll within 8 months of</a:t>
            </a:r>
          </a:p>
          <a:p>
            <a:pPr marL="742950" lvl="1" indent="-285750">
              <a:buFont typeface="Arial" panose="020B0604020202020204" pitchFamily="34" charset="0"/>
              <a:buChar char="•"/>
            </a:pPr>
            <a:r>
              <a:rPr lang="en-US" dirty="0"/>
              <a:t>Stop work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780705" y="2731770"/>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
        <p:nvSpPr>
          <p:cNvPr id="10" name="TextBox 9">
            <a:extLst>
              <a:ext uri="{FF2B5EF4-FFF2-40B4-BE49-F238E27FC236}">
                <a16:creationId xmlns:a16="http://schemas.microsoft.com/office/drawing/2014/main" id="{11AA5A29-D119-4763-BA9A-33AB4FDD6DA9}"/>
              </a:ext>
            </a:extLst>
          </p:cNvPr>
          <p:cNvSpPr txBox="1"/>
          <p:nvPr/>
        </p:nvSpPr>
        <p:spPr>
          <a:xfrm>
            <a:off x="2347653" y="5501888"/>
            <a:ext cx="7492538" cy="64633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dirty="0"/>
              <a:t>After 8 months a late enrollment penalty will apply, and you will need to wait until the General Enrollment Period.</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6</a:t>
            </a:fld>
            <a:endParaRPr lang="en-US"/>
          </a:p>
        </p:txBody>
      </p:sp>
    </p:spTree>
    <p:extLst>
      <p:ext uri="{BB962C8B-B14F-4D97-AF65-F5344CB8AC3E}">
        <p14:creationId xmlns:p14="http://schemas.microsoft.com/office/powerpoint/2010/main" val="3987383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13C620B-783D-418B-AC71-9C99DD994BDF}"/>
              </a:ext>
            </a:extLst>
          </p:cNvPr>
          <p:cNvSpPr txBox="1"/>
          <p:nvPr/>
        </p:nvSpPr>
        <p:spPr>
          <a:xfrm>
            <a:off x="2505694" y="1352908"/>
            <a:ext cx="7747462"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Help for People with </a:t>
            </a:r>
          </a:p>
          <a:p>
            <a:pPr algn="ctr"/>
            <a:r>
              <a:rPr lang="en-US" sz="3200" b="1" dirty="0">
                <a:latin typeface="Arial" panose="020B0604020202020204" pitchFamily="34" charset="0"/>
                <a:cs typeface="Arial" panose="020B0604020202020204" pitchFamily="34" charset="0"/>
              </a:rPr>
              <a:t>Limited Income</a:t>
            </a:r>
          </a:p>
        </p:txBody>
      </p:sp>
      <p:sp>
        <p:nvSpPr>
          <p:cNvPr id="7" name="Slide Number Placeholder 6">
            <a:extLst>
              <a:ext uri="{FF2B5EF4-FFF2-40B4-BE49-F238E27FC236}">
                <a16:creationId xmlns:a16="http://schemas.microsoft.com/office/drawing/2014/main" id="{5BE0F554-FBAC-4149-94D6-49100C04E6AD}"/>
              </a:ext>
            </a:extLst>
          </p:cNvPr>
          <p:cNvSpPr>
            <a:spLocks noGrp="1"/>
          </p:cNvSpPr>
          <p:nvPr>
            <p:ph type="sldNum" sz="quarter" idx="12"/>
          </p:nvPr>
        </p:nvSpPr>
        <p:spPr/>
        <p:txBody>
          <a:bodyPr/>
          <a:lstStyle/>
          <a:p>
            <a:fld id="{844A7B69-93E2-4D34-896D-EFDD7F03AB74}" type="slidenum">
              <a:rPr lang="en-US" smtClean="0"/>
              <a:t>60</a:t>
            </a:fld>
            <a:endParaRPr lang="en-US"/>
          </a:p>
        </p:txBody>
      </p:sp>
      <p:pic>
        <p:nvPicPr>
          <p:cNvPr id="5" name="Picture 4">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193" y="2571601"/>
            <a:ext cx="5347614" cy="3976602"/>
          </a:xfrm>
          <a:prstGeom prst="rect">
            <a:avLst/>
          </a:prstGeom>
        </p:spPr>
      </p:pic>
    </p:spTree>
    <p:extLst>
      <p:ext uri="{BB962C8B-B14F-4D97-AF65-F5344CB8AC3E}">
        <p14:creationId xmlns:p14="http://schemas.microsoft.com/office/powerpoint/2010/main" val="1104325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E8394331-63EE-4064-B24C-9A4E73B47FC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6478" y="1253770"/>
            <a:ext cx="2307021" cy="172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7BF2208E-A2ED-4BAA-9501-009075DC6A56}"/>
              </a:ext>
            </a:extLst>
          </p:cNvPr>
          <p:cNvSpPr txBox="1">
            <a:spLocks/>
          </p:cNvSpPr>
          <p:nvPr/>
        </p:nvSpPr>
        <p:spPr>
          <a:xfrm>
            <a:off x="2982525" y="1277757"/>
            <a:ext cx="7473440" cy="49004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dirty="0"/>
          </a:p>
          <a:p>
            <a:pPr>
              <a:spcAft>
                <a:spcPts val="600"/>
              </a:spcAft>
              <a:buFont typeface="Wingdings" panose="05000000000000000000" pitchFamily="2" charset="2"/>
              <a:buChar char="§"/>
              <a:defRPr/>
            </a:pPr>
            <a:r>
              <a:rPr lang="en-US" sz="3000" b="1" dirty="0">
                <a:cs typeface="Arial" panose="020B0604020202020204" pitchFamily="34" charset="0"/>
              </a:rPr>
              <a:t>Medicare Savings Programs </a:t>
            </a:r>
          </a:p>
          <a:p>
            <a:pPr lvl="1">
              <a:buFont typeface="Wingdings" panose="05000000000000000000" pitchFamily="2" charset="2"/>
              <a:buChar char="§"/>
              <a:defRPr/>
            </a:pPr>
            <a:r>
              <a:rPr lang="en-US" sz="20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2000" dirty="0">
                <a:cs typeface="Arial" panose="020B0604020202020204" pitchFamily="34" charset="0"/>
              </a:rPr>
              <a:t>Some also have Medicare copays and deductibles paid as well based on income and assets.</a:t>
            </a: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(Low Income Subsidy)</a:t>
            </a:r>
          </a:p>
          <a:p>
            <a:pPr lvl="1">
              <a:buFont typeface="Wingdings" panose="05000000000000000000" pitchFamily="2" charset="2"/>
              <a:buChar char="§"/>
              <a:defRPr/>
            </a:pPr>
            <a:r>
              <a:rPr lang="en-US" sz="2000" dirty="0">
                <a:cs typeface="Arial" panose="020B0604020202020204" pitchFamily="34" charset="0"/>
              </a:rPr>
              <a:t>Assistance with Medicare prescription drug coverage.</a:t>
            </a:r>
          </a:p>
          <a:p>
            <a:pPr lvl="1">
              <a:buFont typeface="Wingdings" panose="05000000000000000000" pitchFamily="2" charset="2"/>
              <a:buChar char="§"/>
              <a:defRPr/>
            </a:pPr>
            <a:r>
              <a:rPr lang="en-US" sz="2000" dirty="0">
                <a:cs typeface="Arial" panose="020B0604020202020204" pitchFamily="34" charset="0"/>
              </a:rPr>
              <a:t>Reduces Part D premiums, deductibles, and copays based on income and assets.</a:t>
            </a: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Senior Care</a:t>
            </a:r>
          </a:p>
          <a:p>
            <a:pPr lvl="1">
              <a:buFont typeface="Wingdings" panose="05000000000000000000" pitchFamily="2" charset="2"/>
              <a:buChar char="§"/>
              <a:defRPr/>
            </a:pPr>
            <a:r>
              <a:rPr lang="en-US" sz="2000" dirty="0">
                <a:cs typeface="Arial" panose="020B0604020202020204" pitchFamily="34" charset="0"/>
              </a:rPr>
              <a:t>Level of assistance depends on annual income.</a:t>
            </a:r>
          </a:p>
          <a:p>
            <a:pPr marL="393700" lvl="1" indent="0" algn="ctr">
              <a:buFont typeface="Wingdings 2" pitchFamily="18" charset="2"/>
              <a:buNone/>
              <a:defRPr/>
            </a:pPr>
            <a:endParaRPr lang="en-US" sz="800" dirty="0">
              <a:latin typeface="Arial" panose="020B0604020202020204" pitchFamily="34" charset="0"/>
              <a:cs typeface="Arial" panose="020B0604020202020204" pitchFamily="34" charset="0"/>
            </a:endParaRPr>
          </a:p>
        </p:txBody>
      </p:sp>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303" y="3732910"/>
            <a:ext cx="766257" cy="679574"/>
          </a:xfrm>
          <a:prstGeom prst="rect">
            <a:avLst/>
          </a:prstGeom>
        </p:spPr>
      </p:pic>
      <p:sp>
        <p:nvSpPr>
          <p:cNvPr id="3" name="Slide Number Placeholder 2">
            <a:extLst>
              <a:ext uri="{FF2B5EF4-FFF2-40B4-BE49-F238E27FC236}">
                <a16:creationId xmlns:a16="http://schemas.microsoft.com/office/drawing/2014/main" id="{2F1EB11D-D1BD-4EDD-BA6D-DE83826F4E03}"/>
              </a:ext>
            </a:extLst>
          </p:cNvPr>
          <p:cNvSpPr>
            <a:spLocks noGrp="1"/>
          </p:cNvSpPr>
          <p:nvPr>
            <p:ph type="sldNum" sz="quarter" idx="12"/>
          </p:nvPr>
        </p:nvSpPr>
        <p:spPr/>
        <p:txBody>
          <a:bodyPr/>
          <a:lstStyle/>
          <a:p>
            <a:fld id="{844A7B69-93E2-4D34-896D-EFDD7F03AB74}" type="slidenum">
              <a:rPr lang="en-US" smtClean="0"/>
              <a:t>61</a:t>
            </a:fld>
            <a:endParaRPr lang="en-US"/>
          </a:p>
        </p:txBody>
      </p:sp>
    </p:spTree>
    <p:extLst>
      <p:ext uri="{BB962C8B-B14F-4D97-AF65-F5344CB8AC3E}">
        <p14:creationId xmlns:p14="http://schemas.microsoft.com/office/powerpoint/2010/main" val="1547735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1632286737"/>
              </p:ext>
            </p:extLst>
          </p:nvPr>
        </p:nvGraphicFramePr>
        <p:xfrm>
          <a:off x="1692107" y="1909475"/>
          <a:ext cx="8597348"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592101">
                  <a:extLst>
                    <a:ext uri="{9D8B030D-6E8A-4147-A177-3AD203B41FA5}">
                      <a16:colId xmlns:a16="http://schemas.microsoft.com/office/drawing/2014/main" val="20003"/>
                    </a:ext>
                  </a:extLst>
                </a:gridCol>
                <a:gridCol w="1512496">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$1,640</a:t>
                      </a:r>
                    </a:p>
                  </a:txBody>
                  <a:tcPr anchor="ctr"/>
                </a:tc>
                <a:tc>
                  <a:txBody>
                    <a:bodyPr/>
                    <a:lstStyle/>
                    <a:p>
                      <a:pPr algn="ctr"/>
                      <a:r>
                        <a:rPr lang="en-US" dirty="0">
                          <a:latin typeface="Arial" panose="020B0604020202020204" pitchFamily="34" charset="0"/>
                          <a:cs typeface="Arial" panose="020B0604020202020204" pitchFamily="34" charset="0"/>
                        </a:rPr>
                        <a:t>&lt; $9,090</a:t>
                      </a:r>
                    </a:p>
                  </a:txBody>
                  <a:tcPr anchor="ctr"/>
                </a:tc>
                <a:tc>
                  <a:txBody>
                    <a:bodyPr/>
                    <a:lstStyle/>
                    <a:p>
                      <a:pPr algn="ctr"/>
                      <a:r>
                        <a:rPr lang="en-US" dirty="0">
                          <a:latin typeface="Arial" panose="020B0604020202020204" pitchFamily="34" charset="0"/>
                          <a:cs typeface="Arial" panose="020B0604020202020204" pitchFamily="34" charset="0"/>
                        </a:rPr>
                        <a:t>&lt; $2,218</a:t>
                      </a:r>
                    </a:p>
                  </a:txBody>
                  <a:tcPr anchor="ctr"/>
                </a:tc>
                <a:tc>
                  <a:txBody>
                    <a:bodyPr/>
                    <a:lstStyle/>
                    <a:p>
                      <a:pPr algn="ctr"/>
                      <a:r>
                        <a:rPr lang="en-US" dirty="0">
                          <a:latin typeface="Arial" panose="020B0604020202020204" pitchFamily="34" charset="0"/>
                          <a:cs typeface="Arial" panose="020B0604020202020204" pitchFamily="34" charset="0"/>
                        </a:rPr>
                        <a:t>&lt; $13,630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$1,823</a:t>
                      </a:r>
                    </a:p>
                  </a:txBody>
                  <a:tcPr anchor="ctr"/>
                </a:tc>
                <a:tc>
                  <a:txBody>
                    <a:bodyPr/>
                    <a:lstStyle/>
                    <a:p>
                      <a:pPr algn="ctr"/>
                      <a:r>
                        <a:rPr lang="en-US" dirty="0">
                          <a:latin typeface="Arial" panose="020B0604020202020204" pitchFamily="34" charset="0"/>
                          <a:cs typeface="Arial" panose="020B0604020202020204" pitchFamily="34" charset="0"/>
                        </a:rPr>
                        <a:t>&lt; $16,660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$2,465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$33,240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a:t>
                      </a:r>
                      <a:r>
                        <a:rPr lang="en-US" dirty="0" err="1">
                          <a:latin typeface="Arial" panose="020B0604020202020204" pitchFamily="34" charset="0"/>
                          <a:cs typeface="Arial" panose="020B0604020202020204" pitchFamily="34" charset="0"/>
                        </a:rPr>
                        <a:t>SeniorCare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$1,944</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$2,629</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3293090" y="1288190"/>
            <a:ext cx="601478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Program Eligibility Guidelines</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62</a:t>
            </a:fld>
            <a:endParaRPr lang="en-US"/>
          </a:p>
        </p:txBody>
      </p:sp>
      <p:sp>
        <p:nvSpPr>
          <p:cNvPr id="5" name="TextBox 4">
            <a:extLst>
              <a:ext uri="{FF2B5EF4-FFF2-40B4-BE49-F238E27FC236}">
                <a16:creationId xmlns:a16="http://schemas.microsoft.com/office/drawing/2014/main" id="{4D344D01-6DE0-47F1-A513-4C2DE0A2D96C}"/>
              </a:ext>
            </a:extLst>
          </p:cNvPr>
          <p:cNvSpPr txBox="1"/>
          <p:nvPr/>
        </p:nvSpPr>
        <p:spPr>
          <a:xfrm>
            <a:off x="3646843" y="5985691"/>
            <a:ext cx="8299290" cy="307777"/>
          </a:xfrm>
          <a:prstGeom prst="rect">
            <a:avLst/>
          </a:prstGeom>
          <a:noFill/>
        </p:spPr>
        <p:txBody>
          <a:bodyPr wrap="square" rtlCol="0">
            <a:spAutoFit/>
          </a:bodyPr>
          <a:lstStyle/>
          <a:p>
            <a:r>
              <a:rPr lang="en-US" sz="1400" b="1" dirty="0"/>
              <a:t>*Income Limits based on 2023 federal poverty guidelines.</a:t>
            </a:r>
          </a:p>
        </p:txBody>
      </p:sp>
    </p:spTree>
    <p:extLst>
      <p:ext uri="{BB962C8B-B14F-4D97-AF65-F5344CB8AC3E}">
        <p14:creationId xmlns:p14="http://schemas.microsoft.com/office/powerpoint/2010/main" val="15175236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4572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1D1C7A-6051-41D1-9CBA-EA6994700A42}"/>
              </a:ext>
            </a:extLst>
          </p:cNvPr>
          <p:cNvSpPr>
            <a:spLocks noGrp="1"/>
          </p:cNvSpPr>
          <p:nvPr>
            <p:ph type="sldNum" sz="quarter" idx="12"/>
          </p:nvPr>
        </p:nvSpPr>
        <p:spPr/>
        <p:txBody>
          <a:bodyPr/>
          <a:lstStyle/>
          <a:p>
            <a:fld id="{844A7B69-93E2-4D34-896D-EFDD7F03AB74}" type="slidenum">
              <a:rPr lang="en-US" smtClean="0"/>
              <a:t>63</a:t>
            </a:fld>
            <a:endParaRPr lang="en-US"/>
          </a:p>
        </p:txBody>
      </p:sp>
      <p:pic>
        <p:nvPicPr>
          <p:cNvPr id="5" name="Picture 4">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2923479" y="1875318"/>
            <a:ext cx="8249479" cy="4481032"/>
          </a:xfrm>
          <a:prstGeom prst="rect">
            <a:avLst/>
          </a:prstGeom>
        </p:spPr>
      </p:pic>
      <p:pic>
        <p:nvPicPr>
          <p:cNvPr id="2" name="Picture 1">
            <a:extLst>
              <a:ext uri="{FF2B5EF4-FFF2-40B4-BE49-F238E27FC236}">
                <a16:creationId xmlns:a16="http://schemas.microsoft.com/office/drawing/2014/main" id="{E359F09C-0DD7-2414-7FDB-3C3E1DB0DE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01822" y="1329175"/>
            <a:ext cx="3953008" cy="2648465"/>
          </a:xfrm>
          <a:prstGeom prst="rect">
            <a:avLst/>
          </a:prstGeom>
          <a:noFill/>
          <a:ln>
            <a:noFill/>
          </a:ln>
          <a:effectLst/>
        </p:spPr>
      </p:pic>
    </p:spTree>
    <p:extLst>
      <p:ext uri="{BB962C8B-B14F-4D97-AF65-F5344CB8AC3E}">
        <p14:creationId xmlns:p14="http://schemas.microsoft.com/office/powerpoint/2010/main" val="6773841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Three 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a:spAutoFit/>
          </a:bodyPr>
          <a:lstStyle/>
          <a:p>
            <a:r>
              <a:rPr lang="en-US" altLang="en-US" sz="3200" dirty="0"/>
              <a:t>Step 1: </a:t>
            </a:r>
            <a:r>
              <a:rPr lang="en-US" altLang="en-US" sz="3200" b="1" dirty="0">
                <a:solidFill>
                  <a:srgbClr val="339966"/>
                </a:solidFill>
              </a:rPr>
              <a:t>Protect</a:t>
            </a:r>
            <a:r>
              <a:rPr lang="en-US" altLang="en-US" sz="3200" dirty="0">
                <a:solidFill>
                  <a:srgbClr val="339966"/>
                </a:solidFill>
              </a:rPr>
              <a:t> </a:t>
            </a:r>
            <a:r>
              <a:rPr lang="en-US" altLang="en-US" sz="3200" dirty="0"/>
              <a:t>Yourself and Others from Medicare Fraud</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000" dirty="0">
                <a:cs typeface="Arial" pitchFamily="34" charset="0"/>
              </a:rPr>
              <a:t>Do watch out for identity theft.</a:t>
            </a:r>
          </a:p>
          <a:p>
            <a:pPr marL="285750" lvl="0" indent="-285750">
              <a:spcAft>
                <a:spcPts val="600"/>
              </a:spcAft>
              <a:buFont typeface="Arial" panose="020B0604020202020204" pitchFamily="34" charset="0"/>
              <a:buChar char="•"/>
            </a:pPr>
            <a:r>
              <a:rPr lang="en-US" sz="20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000" dirty="0">
                <a:cs typeface="Arial" pitchFamily="34" charset="0"/>
              </a:rPr>
              <a:t>Do be cautious of offers for “free” medical services.  </a:t>
            </a:r>
          </a:p>
          <a:p>
            <a:pPr marL="285750" lvl="0" indent="-285750">
              <a:buFont typeface="Arial" panose="020B0604020202020204" pitchFamily="34" charset="0"/>
              <a:buChar char="•"/>
            </a:pPr>
            <a:r>
              <a:rPr lang="en-US" sz="2000" dirty="0">
                <a:cs typeface="Arial" pitchFamily="34" charset="0"/>
              </a:rPr>
              <a:t>Do </a:t>
            </a:r>
            <a:r>
              <a:rPr lang="en-US" sz="20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285750" lvl="0" indent="-285750">
              <a:buFont typeface="Arial" panose="020B0604020202020204" pitchFamily="34" charset="0"/>
              <a:buChar char="•"/>
            </a:pPr>
            <a:r>
              <a:rPr lang="en-US" sz="2000" dirty="0">
                <a:cs typeface="Arial" pitchFamily="34" charset="0"/>
              </a:rPr>
              <a:t>Don't give out your Medicare number except to your doctor or other Medicare provider.</a:t>
            </a:r>
            <a:endParaRPr lang="en-US" sz="20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extLst>
      <p:ext uri="{BB962C8B-B14F-4D97-AF65-F5344CB8AC3E}">
        <p14:creationId xmlns:p14="http://schemas.microsoft.com/office/powerpoint/2010/main" val="1590737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414829" y="1556626"/>
            <a:ext cx="6748001" cy="584775"/>
          </a:xfrm>
          <a:prstGeom prst="rect">
            <a:avLst/>
          </a:prstGeom>
        </p:spPr>
        <p:txBody>
          <a:bodyPr wrap="non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2484120" y="2292202"/>
            <a:ext cx="8869680" cy="329320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Access your Medicare information online at </a:t>
            </a:r>
            <a:r>
              <a:rPr lang="en-US" sz="2400" dirty="0">
                <a:solidFill>
                  <a:srgbClr val="00B050"/>
                </a:solidFill>
                <a:cs typeface="Arial" charset="0"/>
                <a:hlinkClick r:id="rId4"/>
              </a:rPr>
              <a:t>www.MyMedicare.gov</a:t>
            </a:r>
            <a:r>
              <a:rPr lang="en-US" sz="2400" dirty="0">
                <a:solidFill>
                  <a:srgbClr val="00B050"/>
                </a:solidFill>
                <a:cs typeface="Arial" charset="0"/>
              </a:rPr>
              <a:t>.</a:t>
            </a: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4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400" dirty="0">
                <a:cs typeface="Arial" charset="0"/>
              </a:rPr>
              <a:t>Compare your MSNs and other statements to your journal to make sure they are correct.</a:t>
            </a:r>
          </a:p>
        </p:txBody>
      </p:sp>
    </p:spTree>
    <p:extLst>
      <p:ext uri="{BB962C8B-B14F-4D97-AF65-F5344CB8AC3E}">
        <p14:creationId xmlns:p14="http://schemas.microsoft.com/office/powerpoint/2010/main" val="696453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306394"/>
            <a:ext cx="9228808" cy="584775"/>
          </a:xfrm>
          <a:prstGeom prst="rect">
            <a:avLst/>
          </a:prstGeom>
        </p:spPr>
        <p:txBody>
          <a:bodyPr wrap="none">
            <a:spAutoFit/>
          </a:bodyPr>
          <a:lstStyle/>
          <a:p>
            <a:r>
              <a:rPr lang="en-US" altLang="en-US" sz="3200" dirty="0">
                <a:latin typeface="Arial" panose="020B0604020202020204" pitchFamily="34" charset="0"/>
                <a:cs typeface="Arial" panose="020B0604020202020204" pitchFamily="34" charset="0"/>
              </a:rPr>
              <a:t>Always review your </a:t>
            </a:r>
            <a:r>
              <a:rPr lang="en-US" altLang="en-US" sz="3200" b="1" dirty="0">
                <a:latin typeface="Arial" panose="020B0604020202020204" pitchFamily="34" charset="0"/>
                <a:cs typeface="Arial" panose="020B0604020202020204" pitchFamily="34" charset="0"/>
              </a:rPr>
              <a:t>Medicare Summary Notice!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970033" y="2190488"/>
            <a:ext cx="6613983" cy="3929281"/>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400" dirty="0">
                <a:cs typeface="Arial" charset="0"/>
              </a:rPr>
              <a:t>This is not a bill. Sent quarterly.</a:t>
            </a:r>
          </a:p>
          <a:p>
            <a:pPr marL="342900" indent="-342900">
              <a:spcAft>
                <a:spcPts val="1000"/>
              </a:spcAft>
              <a:buFont typeface="Wingdings" panose="05000000000000000000" pitchFamily="2" charset="2"/>
              <a:buChar char="§"/>
            </a:pPr>
            <a:r>
              <a:rPr lang="en-US" altLang="en-US" sz="24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400" dirty="0">
                <a:cs typeface="Arial" charset="0"/>
              </a:rPr>
              <a:t>Did you receive the service?	</a:t>
            </a:r>
          </a:p>
          <a:p>
            <a:pPr marL="342900" indent="-342900">
              <a:spcAft>
                <a:spcPts val="1000"/>
              </a:spcAft>
              <a:buFont typeface="Wingdings" panose="05000000000000000000" pitchFamily="2" charset="2"/>
              <a:buChar char="§"/>
            </a:pPr>
            <a:r>
              <a:rPr lang="en-US" altLang="en-US" sz="24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400" dirty="0">
                <a:cs typeface="Arial" charset="0"/>
              </a:rPr>
              <a:t>If denied, you have appeal rights.  Appeal deadline is 120 days.</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8932638" cy="584775"/>
          </a:xfrm>
          <a:prstGeom prst="rect">
            <a:avLst/>
          </a:prstGeom>
        </p:spPr>
        <p:txBody>
          <a:bodyPr wrap="non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2957763" y="2178572"/>
            <a:ext cx="7520185" cy="4231928"/>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8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8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800" dirty="0">
                <a:cs typeface="Arial" charset="0"/>
              </a:rPr>
              <a:t>Contact </a:t>
            </a:r>
            <a:r>
              <a:rPr lang="en-US" altLang="en-US" sz="2800" b="1" dirty="0">
                <a:cs typeface="Arial" charset="0"/>
              </a:rPr>
              <a:t>WI Senior Medicare Patrol (SMP)</a:t>
            </a:r>
            <a:r>
              <a:rPr lang="en-US" altLang="en-US" sz="2800" dirty="0">
                <a:cs typeface="Arial" charset="0"/>
              </a:rPr>
              <a:t>:</a:t>
            </a:r>
          </a:p>
          <a:p>
            <a:pPr marL="971550" lvl="1" indent="-514350">
              <a:spcBef>
                <a:spcPts val="600"/>
              </a:spcBef>
              <a:spcAft>
                <a:spcPts val="600"/>
              </a:spcAft>
              <a:buFont typeface="Arial" panose="020B0604020202020204" pitchFamily="34" charset="0"/>
              <a:buChar char="•"/>
            </a:pPr>
            <a:r>
              <a:rPr lang="en-US" altLang="en-US" sz="2800" dirty="0">
                <a:cs typeface="Arial" charset="0"/>
              </a:rPr>
              <a:t>Call Toll-free: </a:t>
            </a:r>
            <a:r>
              <a:rPr lang="en-US" altLang="en-US" sz="2800" b="1" dirty="0">
                <a:cs typeface="Arial" charset="0"/>
              </a:rPr>
              <a:t>1-888-818-2611</a:t>
            </a:r>
            <a:r>
              <a:rPr lang="en-US" altLang="en-US" sz="2800" dirty="0">
                <a:cs typeface="Arial" charset="0"/>
              </a:rPr>
              <a:t>  </a:t>
            </a:r>
            <a:r>
              <a:rPr lang="en-US" altLang="en-US" sz="2800" i="1" dirty="0">
                <a:cs typeface="Arial" charset="0"/>
              </a:rPr>
              <a:t>(Free and Confidential!)</a:t>
            </a:r>
          </a:p>
          <a:p>
            <a:pPr marL="1143000" lvl="2" indent="-285750">
              <a:spcAft>
                <a:spcPts val="600"/>
              </a:spcAft>
              <a:buFont typeface="Arial" panose="020B0604020202020204" pitchFamily="34" charset="0"/>
              <a:buChar char="•"/>
            </a:pPr>
            <a:r>
              <a:rPr lang="en-US" sz="2800" dirty="0">
                <a:cs typeface="Arial" charset="0"/>
              </a:rPr>
              <a:t>To report suspected fraud/abuse</a:t>
            </a:r>
          </a:p>
          <a:p>
            <a:pPr marL="1143000" lvl="2" indent="-285750">
              <a:spcAft>
                <a:spcPts val="600"/>
              </a:spcAft>
              <a:buFont typeface="Arial" panose="020B0604020202020204" pitchFamily="34" charset="0"/>
              <a:buChar char="•"/>
            </a:pPr>
            <a:r>
              <a:rPr lang="en-US" sz="2800" dirty="0">
                <a:cs typeface="Arial" charset="0"/>
              </a:rPr>
              <a:t>For training, speakers, and/or materials</a:t>
            </a:r>
          </a:p>
          <a:p>
            <a:pPr marL="1143000" lvl="2" indent="-285750">
              <a:spcAft>
                <a:spcPts val="600"/>
              </a:spcAft>
              <a:buFont typeface="Arial" panose="020B0604020202020204" pitchFamily="34" charset="0"/>
              <a:buChar char="•"/>
            </a:pPr>
            <a:r>
              <a:rPr lang="en-US" sz="2800" dirty="0">
                <a:cs typeface="Arial" charset="0"/>
              </a:rPr>
              <a:t>To volunteer with the SMP program</a:t>
            </a:r>
            <a:endParaRPr lang="en-US" sz="28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2472311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Review—Your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437908"/>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32621" y="4293530"/>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648759" y="4267159"/>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55" name="Oval 54">
            <a:extLst>
              <a:ext uri="{FF2B5EF4-FFF2-40B4-BE49-F238E27FC236}">
                <a16:creationId xmlns:a16="http://schemas.microsoft.com/office/drawing/2014/main" id="{A0385E48-3378-4AD8-ABAC-9702664C5588}"/>
              </a:ext>
            </a:extLst>
          </p:cNvPr>
          <p:cNvSpPr/>
          <p:nvPr/>
        </p:nvSpPr>
        <p:spPr>
          <a:xfrm>
            <a:off x="5462745" y="5581610"/>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67147" y="5168066"/>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576822" y="518828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552E002-5279-40CF-9BAB-F2316FD49ECF}"/>
              </a:ext>
            </a:extLst>
          </p:cNvPr>
          <p:cNvSpPr>
            <a:spLocks noGrp="1"/>
          </p:cNvSpPr>
          <p:nvPr>
            <p:ph type="sldNum" sz="quarter" idx="12"/>
          </p:nvPr>
        </p:nvSpPr>
        <p:spPr/>
        <p:txBody>
          <a:bodyPr/>
          <a:lstStyle/>
          <a:p>
            <a:fld id="{844A7B69-93E2-4D34-896D-EFDD7F03AB74}" type="slidenum">
              <a:rPr lang="en-US" smtClean="0"/>
              <a:t>68</a:t>
            </a:fld>
            <a:endParaRPr lang="en-US"/>
          </a:p>
        </p:txBody>
      </p:sp>
      <p:sp>
        <p:nvSpPr>
          <p:cNvPr id="2" name="TextBox 1">
            <a:extLst>
              <a:ext uri="{FF2B5EF4-FFF2-40B4-BE49-F238E27FC236}">
                <a16:creationId xmlns:a16="http://schemas.microsoft.com/office/drawing/2014/main" id="{3FF3C4CE-C55E-3E43-FB0B-9A9B287A753D}"/>
              </a:ext>
            </a:extLst>
          </p:cNvPr>
          <p:cNvSpPr txBox="1"/>
          <p:nvPr/>
        </p:nvSpPr>
        <p:spPr>
          <a:xfrm>
            <a:off x="1960976" y="934212"/>
            <a:ext cx="2933700" cy="461665"/>
          </a:xfrm>
          <a:prstGeom prst="rect">
            <a:avLst/>
          </a:prstGeom>
          <a:solidFill>
            <a:schemeClr val="bg2"/>
          </a:solidFill>
          <a:ln>
            <a:solidFill>
              <a:schemeClr val="tx1"/>
            </a:solidFill>
          </a:ln>
          <a:effectLst/>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0DC1DCEE-712C-918D-532C-D03D9C043D95}"/>
              </a:ext>
            </a:extLst>
          </p:cNvPr>
          <p:cNvSpPr txBox="1"/>
          <p:nvPr/>
        </p:nvSpPr>
        <p:spPr>
          <a:xfrm>
            <a:off x="769424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419C795-0A00-4242-86F6-8D1E5ECCF4AC}"/>
              </a:ext>
            </a:extLst>
          </p:cNvPr>
          <p:cNvSpPr/>
          <p:nvPr/>
        </p:nvSpPr>
        <p:spPr>
          <a:xfrm>
            <a:off x="1840675" y="1446761"/>
            <a:ext cx="8357587" cy="4247317"/>
          </a:xfrm>
          <a:prstGeom prst="rect">
            <a:avLst/>
          </a:prstGeom>
        </p:spPr>
        <p:txBody>
          <a:bodyPr wrap="square">
            <a:spAutoFit/>
          </a:bodyPr>
          <a:lstStyle/>
          <a:p>
            <a:pPr>
              <a:defRPr/>
            </a:pPr>
            <a:endParaRPr lang="en-US" altLang="en-US" sz="2400" b="1" dirty="0">
              <a:solidFill>
                <a:srgbClr val="000000"/>
              </a:solidFill>
              <a:cs typeface="Arial" panose="020B0604020202020204" pitchFamily="34" charset="0"/>
            </a:endParaRPr>
          </a:p>
          <a:p>
            <a:pPr marL="342900" indent="-342900">
              <a:buFont typeface="Wingdings" panose="05000000000000000000" pitchFamily="2" charset="2"/>
              <a:buChar char="§"/>
              <a:defRPr/>
            </a:pPr>
            <a:r>
              <a:rPr lang="en-US" altLang="en-US" sz="2400" dirty="0">
                <a:cs typeface="Arial" panose="020B0604020202020204" pitchFamily="34" charset="0"/>
              </a:rPr>
              <a:t>Call Medicare at </a:t>
            </a:r>
            <a:r>
              <a:rPr lang="en-US" altLang="en-US" sz="2400" b="1" dirty="0">
                <a:cs typeface="Arial" panose="020B0604020202020204" pitchFamily="34" charset="0"/>
              </a:rPr>
              <a:t>1-800-633-4227 </a:t>
            </a:r>
            <a:r>
              <a:rPr lang="en-US" altLang="en-US" sz="2400" dirty="0">
                <a:cs typeface="Arial" panose="020B0604020202020204" pitchFamily="34" charset="0"/>
              </a:rPr>
              <a:t>or visit </a:t>
            </a:r>
            <a:r>
              <a:rPr lang="en-US" altLang="en-US" sz="2400" b="1" dirty="0">
                <a:cs typeface="Arial" panose="020B0604020202020204" pitchFamily="34" charset="0"/>
                <a:hlinkClick r:id="rId3"/>
              </a:rPr>
              <a:t>www.medicare.gov</a:t>
            </a:r>
            <a:endParaRPr lang="en-US" altLang="en-US" sz="2400" b="1" dirty="0">
              <a:cs typeface="Arial" panose="020B0604020202020204" pitchFamily="34" charset="0"/>
            </a:endParaRPr>
          </a:p>
          <a:p>
            <a:pPr>
              <a:defRPr/>
            </a:pPr>
            <a:endParaRPr lang="en-US" altLang="en-US" sz="2400" b="1" dirty="0">
              <a:cs typeface="Arial" panose="020B0604020202020204" pitchFamily="34" charset="0"/>
            </a:endParaRPr>
          </a:p>
          <a:p>
            <a:pPr marL="342900" indent="-342900">
              <a:buFont typeface="Wingdings" panose="05000000000000000000" pitchFamily="2" charset="2"/>
              <a:buChar char="§"/>
              <a:defRPr/>
            </a:pPr>
            <a:r>
              <a:rPr lang="en-US" altLang="en-US" sz="2400" b="1" dirty="0">
                <a:cs typeface="Arial" panose="020B0604020202020204" pitchFamily="34" charset="0"/>
              </a:rPr>
              <a:t>Wisconsin SHIP Resources:</a:t>
            </a:r>
          </a:p>
          <a:p>
            <a:pPr>
              <a:defRPr/>
            </a:pPr>
            <a:r>
              <a:rPr lang="en-US" altLang="en-US" sz="2400" b="1" dirty="0">
                <a:cs typeface="Arial" panose="020B0604020202020204" pitchFamily="34" charset="0"/>
              </a:rPr>
              <a:t>	</a:t>
            </a:r>
            <a:r>
              <a:rPr lang="en-US" sz="2400" dirty="0">
                <a:cs typeface="Arial" panose="020B0604020202020204" pitchFamily="34" charset="0"/>
                <a:hlinkClick r:id="rId4"/>
              </a:rPr>
              <a:t>dhs.wi.gov/</a:t>
            </a:r>
            <a:r>
              <a:rPr lang="en-US" sz="2400" dirty="0" err="1">
                <a:cs typeface="Arial" panose="020B0604020202020204" pitchFamily="34" charset="0"/>
                <a:hlinkClick r:id="rId4"/>
              </a:rPr>
              <a:t>medicare</a:t>
            </a:r>
            <a:r>
              <a:rPr lang="en-US" sz="2400" dirty="0">
                <a:cs typeface="Arial" panose="020B0604020202020204" pitchFamily="34" charset="0"/>
                <a:hlinkClick r:id="rId4"/>
              </a:rPr>
              <a:t>-help</a:t>
            </a:r>
            <a:endParaRPr lang="en-US" sz="2400" b="1" dirty="0">
              <a:cs typeface="Arial" panose="020B0604020202020204" pitchFamily="34" charset="0"/>
            </a:endParaRPr>
          </a:p>
          <a:p>
            <a:pPr marL="800100" lvl="1" indent="-342900">
              <a:buFont typeface="Wingdings" panose="05000000000000000000" pitchFamily="2" charset="2"/>
              <a:buChar char="§"/>
              <a:defRPr/>
            </a:pPr>
            <a:r>
              <a:rPr lang="en-US" altLang="en-US" sz="2400" dirty="0">
                <a:cs typeface="Arial" panose="020B0604020202020204" pitchFamily="34" charset="0"/>
              </a:rPr>
              <a:t>Medigap Helpline: </a:t>
            </a:r>
            <a:r>
              <a:rPr lang="en-US" sz="2400" b="1" dirty="0">
                <a:cs typeface="Arial" panose="020B0604020202020204" pitchFamily="34" charset="0"/>
              </a:rPr>
              <a:t>1-800-242-1060</a:t>
            </a:r>
          </a:p>
          <a:p>
            <a:pPr marL="800100" lvl="1" indent="-342900">
              <a:buFont typeface="Wingdings" panose="05000000000000000000" pitchFamily="2" charset="2"/>
              <a:buChar char="§"/>
              <a:defRPr/>
            </a:pPr>
            <a:r>
              <a:rPr lang="en-US" sz="2400" dirty="0">
                <a:cs typeface="Arial" panose="020B0604020202020204" pitchFamily="34" charset="0"/>
              </a:rPr>
              <a:t>Medigap Part D Helpline (for ages 60+): </a:t>
            </a:r>
            <a:r>
              <a:rPr lang="en-US" sz="2400" b="1" dirty="0">
                <a:cs typeface="Arial" panose="020B0604020202020204" pitchFamily="34" charset="0"/>
              </a:rPr>
              <a:t>1-855-677-2783</a:t>
            </a:r>
          </a:p>
          <a:p>
            <a:pPr marL="800100" lvl="1" indent="-342900">
              <a:buFont typeface="Wingdings" panose="05000000000000000000" pitchFamily="2" charset="2"/>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p>
          <a:p>
            <a:pPr marL="800100" lvl="1" indent="-342900">
              <a:buFont typeface="Wingdings" panose="05000000000000000000" pitchFamily="2" charset="2"/>
              <a:buChar char="§"/>
              <a:defRPr/>
            </a:pPr>
            <a:r>
              <a:rPr lang="en-US" sz="2400" dirty="0">
                <a:cs typeface="Arial" panose="020B0604020202020204" pitchFamily="34" charset="0"/>
              </a:rPr>
              <a:t>Local assistance:  </a:t>
            </a:r>
            <a:r>
              <a:rPr lang="en-US" sz="2400" b="1" dirty="0">
                <a:solidFill>
                  <a:srgbClr val="FF0000"/>
                </a:solidFill>
                <a:cs typeface="Arial" panose="020B0604020202020204" pitchFamily="34" charset="0"/>
              </a:rPr>
              <a:t>&lt;INSERT YOUR CONTACT INFO HERE&gt;</a:t>
            </a:r>
          </a:p>
          <a:p>
            <a:pPr marL="342900" indent="-342900">
              <a:buFont typeface="Wingdings" panose="05000000000000000000" pitchFamily="2" charset="2"/>
              <a:buChar char="§"/>
              <a:defRPr/>
            </a:pPr>
            <a:endParaRPr lang="en-US" b="1"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9" name="Slide Number Placeholder 8">
            <a:extLst>
              <a:ext uri="{FF2B5EF4-FFF2-40B4-BE49-F238E27FC236}">
                <a16:creationId xmlns:a16="http://schemas.microsoft.com/office/drawing/2014/main" id="{EAEDD4C3-B4D8-446F-922C-64955A562E8E}"/>
              </a:ext>
            </a:extLst>
          </p:cNvPr>
          <p:cNvSpPr>
            <a:spLocks noGrp="1"/>
          </p:cNvSpPr>
          <p:nvPr>
            <p:ph type="sldNum" sz="quarter" idx="12"/>
          </p:nvPr>
        </p:nvSpPr>
        <p:spPr/>
        <p:txBody>
          <a:bodyPr/>
          <a:lstStyle/>
          <a:p>
            <a:fld id="{844A7B69-93E2-4D34-896D-EFDD7F03AB74}" type="slidenum">
              <a:rPr lang="en-US" smtClean="0"/>
              <a:t>69</a:t>
            </a:fld>
            <a:endParaRPr lang="en-US"/>
          </a:p>
        </p:txBody>
      </p:sp>
      <p:pic>
        <p:nvPicPr>
          <p:cNvPr id="10" name="Picture 9">
            <a:extLst>
              <a:ext uri="{FF2B5EF4-FFF2-40B4-BE49-F238E27FC236}">
                <a16:creationId xmlns:a16="http://schemas.microsoft.com/office/drawing/2014/main" id="{B714D77A-35CA-4B50-B228-AC75ABE33B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791" y="5694078"/>
            <a:ext cx="2619768" cy="830307"/>
          </a:xfrm>
          <a:prstGeom prst="rect">
            <a:avLst/>
          </a:prstGeom>
          <a:noFill/>
          <a:ln>
            <a:noFill/>
          </a:ln>
        </p:spPr>
      </p:pic>
      <p:sp>
        <p:nvSpPr>
          <p:cNvPr id="11" name="TextBox 10">
            <a:extLst>
              <a:ext uri="{FF2B5EF4-FFF2-40B4-BE49-F238E27FC236}">
                <a16:creationId xmlns:a16="http://schemas.microsoft.com/office/drawing/2014/main" id="{217F8D98-44E8-499D-A78D-0C1D4FAD5DE4}"/>
              </a:ext>
            </a:extLst>
          </p:cNvPr>
          <p:cNvSpPr txBox="1"/>
          <p:nvPr/>
        </p:nvSpPr>
        <p:spPr>
          <a:xfrm>
            <a:off x="3240777" y="5800248"/>
            <a:ext cx="8642440" cy="738664"/>
          </a:xfrm>
          <a:prstGeom prst="rect">
            <a:avLst/>
          </a:prstGeom>
          <a:noFill/>
        </p:spPr>
        <p:txBody>
          <a:bodyPr wrap="square">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This project was supported by the Wisconsin Department of Health Services with financial assistance, in whole or in part, by grant number 90SAPG0091, from the U.S. Administration for Community Living, Department of Health and Human Services, Washington, D.C. 20201. </a:t>
            </a:r>
            <a:endParaRPr lang="en-US" sz="1400" dirty="0"/>
          </a:p>
        </p:txBody>
      </p:sp>
    </p:spTree>
    <p:extLst>
      <p:ext uri="{BB962C8B-B14F-4D97-AF65-F5344CB8AC3E}">
        <p14:creationId xmlns:p14="http://schemas.microsoft.com/office/powerpoint/2010/main" val="868074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a:normAutofit/>
          </a:bodyPr>
          <a:lstStyle/>
          <a:p>
            <a:pPr marL="342900" indent="-342900" algn="l">
              <a:spcBef>
                <a:spcPts val="800"/>
              </a:spcBef>
              <a:buFont typeface="Arial" panose="020B0604020202020204" pitchFamily="34" charset="0"/>
              <a:buChar char="•"/>
            </a:pPr>
            <a:r>
              <a:rPr lang="en-US" altLang="en-US"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dirty="0">
                <a:cs typeface="Arial" panose="020B0604020202020204" pitchFamily="34" charset="0"/>
              </a:rPr>
              <a:t>Contact Social Security.</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681780" y="4384726"/>
            <a:ext cx="9144000" cy="461665"/>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400" b="1" dirty="0">
                <a:latin typeface="Arial" panose="020B0604020202020204" pitchFamily="34" charset="0"/>
                <a:cs typeface="Arial" panose="020B0604020202020204" pitchFamily="34" charset="0"/>
              </a:rPr>
              <a:t>NOTE: Health Savings Account (HSA) Information</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681780" y="4929853"/>
            <a:ext cx="9409042" cy="1477328"/>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000" b="1" dirty="0">
                <a:cs typeface="Arial" charset="0"/>
              </a:rPr>
              <a:t>Contributions can no longer be made to your HSA account once you have Medicare. </a:t>
            </a:r>
            <a:r>
              <a:rPr lang="en-US" altLang="en-US" sz="2000" i="1" dirty="0">
                <a:cs typeface="Arial" charset="0"/>
              </a:rPr>
              <a:t>(Even if you only have Part A)</a:t>
            </a:r>
          </a:p>
          <a:p>
            <a:pPr marL="342900" indent="-342900">
              <a:spcAft>
                <a:spcPts val="1200"/>
              </a:spcAft>
              <a:buFont typeface="Arial" panose="020B0604020202020204" pitchFamily="34" charset="0"/>
              <a:buChar char="•"/>
            </a:pPr>
            <a:r>
              <a:rPr lang="en-US" altLang="en-US" sz="2000" dirty="0">
                <a:cs typeface="Arial" charset="0"/>
              </a:rPr>
              <a:t>If your employer offers an HSA, contact your Human Resources before enrolling into Medicare Part A or B.</a:t>
            </a:r>
          </a:p>
        </p:txBody>
      </p:sp>
    </p:spTree>
    <p:extLst>
      <p:ext uri="{BB962C8B-B14F-4D97-AF65-F5344CB8AC3E}">
        <p14:creationId xmlns:p14="http://schemas.microsoft.com/office/powerpoint/2010/main" val="833458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308610" y="1195246"/>
            <a:ext cx="114757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Additional Special Enrollment Periods as of 1/1/2023 </a:t>
            </a:r>
          </a:p>
        </p:txBody>
      </p:sp>
      <p:sp>
        <p:nvSpPr>
          <p:cNvPr id="9" name="TextBox 8">
            <a:extLst>
              <a:ext uri="{FF2B5EF4-FFF2-40B4-BE49-F238E27FC236}">
                <a16:creationId xmlns:a16="http://schemas.microsoft.com/office/drawing/2014/main" id="{FC829B34-3451-4E40-A439-C27CE9CBDBBD}"/>
              </a:ext>
            </a:extLst>
          </p:cNvPr>
          <p:cNvSpPr txBox="1"/>
          <p:nvPr/>
        </p:nvSpPr>
        <p:spPr>
          <a:xfrm>
            <a:off x="712125" y="2778066"/>
            <a:ext cx="1363287" cy="1323439"/>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Additional Special Enrollment Periods</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8</a:t>
            </a:fld>
            <a:endParaRPr lang="en-US"/>
          </a:p>
        </p:txBody>
      </p:sp>
      <p:sp>
        <p:nvSpPr>
          <p:cNvPr id="2" name="TextBox 1">
            <a:extLst>
              <a:ext uri="{FF2B5EF4-FFF2-40B4-BE49-F238E27FC236}">
                <a16:creationId xmlns:a16="http://schemas.microsoft.com/office/drawing/2014/main" id="{8EBECF58-292B-2040-5F3F-0FCFE0C5F90F}"/>
              </a:ext>
            </a:extLst>
          </p:cNvPr>
          <p:cNvSpPr txBox="1"/>
          <p:nvPr/>
        </p:nvSpPr>
        <p:spPr>
          <a:xfrm>
            <a:off x="2472690" y="2050233"/>
            <a:ext cx="8314113" cy="4462760"/>
          </a:xfrm>
          <a:prstGeom prst="rect">
            <a:avLst/>
          </a:prstGeom>
          <a:noFill/>
        </p:spPr>
        <p:txBody>
          <a:bodyPr wrap="square" rtlCol="0">
            <a:spAutoFit/>
          </a:bodyPr>
          <a:lstStyle/>
          <a:p>
            <a:pPr marL="342900" indent="-342900">
              <a:buFont typeface="Arial" panose="020B0604020202020204" pitchFamily="34" charset="0"/>
              <a:buChar char="•"/>
            </a:pPr>
            <a:r>
              <a:rPr lang="en-US" sz="2200" dirty="0"/>
              <a:t>Loss of Medicaid coverage</a:t>
            </a:r>
          </a:p>
          <a:p>
            <a:pPr marL="342900" indent="-342900">
              <a:buFont typeface="Arial" panose="020B0604020202020204" pitchFamily="34" charset="0"/>
              <a:buChar char="•"/>
            </a:pPr>
            <a:r>
              <a:rPr lang="en-US" sz="2200" dirty="0"/>
              <a:t>I</a:t>
            </a:r>
            <a:r>
              <a:rPr lang="en-US" sz="2200" i="0" dirty="0">
                <a:effectLst/>
              </a:rPr>
              <a:t>mpacted by a natural disaster or an emergency</a:t>
            </a:r>
            <a:endParaRPr lang="en-US" sz="2200" dirty="0"/>
          </a:p>
          <a:p>
            <a:pPr marL="342900" indent="-342900">
              <a:buFont typeface="Arial" panose="020B0604020202020204" pitchFamily="34" charset="0"/>
              <a:buChar char="•"/>
            </a:pPr>
            <a:r>
              <a:rPr lang="en-US" sz="2200" dirty="0"/>
              <a:t>I</a:t>
            </a:r>
            <a:r>
              <a:rPr lang="en-US" sz="2200" i="0" dirty="0">
                <a:effectLst/>
              </a:rPr>
              <a:t>naccurate or misleading information from your health plan or employer</a:t>
            </a:r>
          </a:p>
          <a:p>
            <a:pPr marL="342900" indent="-342900">
              <a:buFont typeface="Arial" panose="020B0604020202020204" pitchFamily="34" charset="0"/>
              <a:buChar char="•"/>
            </a:pPr>
            <a:r>
              <a:rPr lang="en-US" sz="2200" dirty="0"/>
              <a:t>R</a:t>
            </a:r>
            <a:r>
              <a:rPr lang="en-US" sz="2200" i="0" dirty="0">
                <a:effectLst/>
              </a:rPr>
              <a:t>eleased from incarceration</a:t>
            </a:r>
          </a:p>
          <a:p>
            <a:pPr marL="342900" indent="-342900">
              <a:buFont typeface="Arial" panose="020B0604020202020204" pitchFamily="34" charset="0"/>
              <a:buChar char="•"/>
            </a:pPr>
            <a:r>
              <a:rPr lang="en-US" sz="2200" dirty="0"/>
              <a:t>O</a:t>
            </a:r>
            <a:r>
              <a:rPr lang="en-US" sz="2200" b="0" i="0" dirty="0">
                <a:effectLst/>
              </a:rPr>
              <a:t>ther exceptional conditions</a:t>
            </a:r>
          </a:p>
          <a:p>
            <a:pPr marL="342900" indent="-342900">
              <a:buFont typeface="Arial" panose="020B0604020202020204" pitchFamily="34" charset="0"/>
              <a:buChar char="•"/>
            </a:pPr>
            <a:r>
              <a:rPr lang="en-US" sz="2200" b="0" i="0" dirty="0">
                <a:effectLst/>
              </a:rPr>
              <a:t>Volunteer and serve in a foreign country</a:t>
            </a:r>
          </a:p>
          <a:p>
            <a:pPr marL="342900" indent="-342900">
              <a:buFont typeface="Arial" panose="020B0604020202020204" pitchFamily="34" charset="0"/>
              <a:buChar char="•"/>
            </a:pPr>
            <a:r>
              <a:rPr lang="en-US" sz="2200" b="0" i="0" dirty="0">
                <a:effectLst/>
              </a:rPr>
              <a:t>Have TRICARE</a:t>
            </a:r>
          </a:p>
          <a:p>
            <a:pPr marL="342900" indent="-342900">
              <a:buFont typeface="Arial" panose="020B0604020202020204" pitchFamily="34" charset="0"/>
              <a:buChar char="•"/>
            </a:pPr>
            <a:endParaRPr lang="en-US" sz="2200" dirty="0">
              <a:solidFill>
                <a:srgbClr val="404040"/>
              </a:solidFill>
            </a:endParaRPr>
          </a:p>
          <a:p>
            <a:r>
              <a:rPr lang="en-US" sz="2200" dirty="0">
                <a:solidFill>
                  <a:srgbClr val="404040"/>
                </a:solidFill>
              </a:rPr>
              <a:t>*See Medicare page for more details: </a:t>
            </a:r>
            <a:r>
              <a:rPr lang="en-US" sz="2200" dirty="0">
                <a:solidFill>
                  <a:srgbClr val="404040"/>
                </a:solidFill>
                <a:hlinkClick r:id="rId3"/>
              </a:rPr>
              <a:t>https://www.medicare.gov/basics/get-started-with-medicare/sign-up/when-does-medicare-coverage-start</a:t>
            </a:r>
            <a:endParaRPr lang="en-US" sz="2200" dirty="0">
              <a:solidFill>
                <a:srgbClr val="404040"/>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5931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a:lstStyle/>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5667</TotalTime>
  <Words>12576</Words>
  <Application>Microsoft Office PowerPoint</Application>
  <PresentationFormat>Widescreen</PresentationFormat>
  <Paragraphs>1354</Paragraphs>
  <Slides>69</Slides>
  <Notes>69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Calibri Light</vt:lpstr>
      <vt:lpstr>Times New Roman</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So, If You Are Working and Turn 65:</vt:lpstr>
      <vt:lpstr>PowerPoint Presentation</vt:lpstr>
      <vt:lpstr>Medicare Card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Alyssa Kulpa</cp:lastModifiedBy>
  <cp:revision>296</cp:revision>
  <cp:lastPrinted>2018-03-26T20:03:47Z</cp:lastPrinted>
  <dcterms:created xsi:type="dcterms:W3CDTF">2018-03-22T15:27:16Z</dcterms:created>
  <dcterms:modified xsi:type="dcterms:W3CDTF">2023-02-14T21:30:26Z</dcterms:modified>
</cp:coreProperties>
</file>