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36" r:id="rId2"/>
    <p:sldId id="337" r:id="rId3"/>
    <p:sldId id="338" r:id="rId4"/>
    <p:sldId id="339" r:id="rId5"/>
    <p:sldId id="340" r:id="rId6"/>
    <p:sldId id="341" r:id="rId7"/>
    <p:sldId id="344" r:id="rId8"/>
    <p:sldId id="342" r:id="rId9"/>
    <p:sldId id="343"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479" autoAdjust="0"/>
  </p:normalViewPr>
  <p:slideViewPr>
    <p:cSldViewPr snapToGrid="0">
      <p:cViewPr varScale="1">
        <p:scale>
          <a:sx n="86" d="100"/>
          <a:sy n="86" d="100"/>
        </p:scale>
        <p:origin x="15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3DC6DC5-C0B4-4B80-A618-565D5773CC76}" type="datetimeFigureOut">
              <a:rPr lang="en-US" smtClean="0"/>
              <a:t>4/17/2025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D723B6-8E5A-467D-8B4B-040A143EDB38}" type="slidenum">
              <a:rPr lang="en-US" smtClean="0"/>
              <a:t>‹#›</a:t>
            </a:fld>
            <a:endParaRPr lang="en-US"/>
          </a:p>
        </p:txBody>
      </p:sp>
    </p:spTree>
    <p:extLst>
      <p:ext uri="{BB962C8B-B14F-4D97-AF65-F5344CB8AC3E}">
        <p14:creationId xmlns:p14="http://schemas.microsoft.com/office/powerpoint/2010/main" val="2873953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a:t>
            </a:fld>
            <a:endParaRPr lang="en-US"/>
          </a:p>
        </p:txBody>
      </p:sp>
    </p:spTree>
    <p:extLst>
      <p:ext uri="{BB962C8B-B14F-4D97-AF65-F5344CB8AC3E}">
        <p14:creationId xmlns:p14="http://schemas.microsoft.com/office/powerpoint/2010/main" val="274074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a:t>
            </a:fld>
            <a:endParaRPr lang="en-US"/>
          </a:p>
        </p:txBody>
      </p:sp>
    </p:spTree>
    <p:extLst>
      <p:ext uri="{BB962C8B-B14F-4D97-AF65-F5344CB8AC3E}">
        <p14:creationId xmlns:p14="http://schemas.microsoft.com/office/powerpoint/2010/main" val="170335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a:t>
            </a:fld>
            <a:endParaRPr lang="en-US"/>
          </a:p>
        </p:txBody>
      </p:sp>
    </p:spTree>
    <p:extLst>
      <p:ext uri="{BB962C8B-B14F-4D97-AF65-F5344CB8AC3E}">
        <p14:creationId xmlns:p14="http://schemas.microsoft.com/office/powerpoint/2010/main" val="9896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a:t>
            </a:fld>
            <a:endParaRPr lang="en-US"/>
          </a:p>
        </p:txBody>
      </p:sp>
    </p:spTree>
    <p:extLst>
      <p:ext uri="{BB962C8B-B14F-4D97-AF65-F5344CB8AC3E}">
        <p14:creationId xmlns:p14="http://schemas.microsoft.com/office/powerpoint/2010/main" val="3451819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a:t>
            </a:fld>
            <a:endParaRPr lang="en-US"/>
          </a:p>
        </p:txBody>
      </p:sp>
    </p:spTree>
    <p:extLst>
      <p:ext uri="{BB962C8B-B14F-4D97-AF65-F5344CB8AC3E}">
        <p14:creationId xmlns:p14="http://schemas.microsoft.com/office/powerpoint/2010/main" val="26873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following slide you’ll be asked to create a username and password.  Here are the rules for creating them.</a:t>
            </a:r>
          </a:p>
        </p:txBody>
      </p:sp>
      <p:sp>
        <p:nvSpPr>
          <p:cNvPr id="4" name="Slide Number Placeholder 3"/>
          <p:cNvSpPr>
            <a:spLocks noGrp="1"/>
          </p:cNvSpPr>
          <p:nvPr>
            <p:ph type="sldNum" sz="quarter" idx="10"/>
          </p:nvPr>
        </p:nvSpPr>
        <p:spPr/>
        <p:txBody>
          <a:bodyPr/>
          <a:lstStyle/>
          <a:p>
            <a:fld id="{7C9C807D-BE9E-427D-9F45-69604B66C095}" type="slidenum">
              <a:rPr lang="en-US" smtClean="0"/>
              <a:t>6</a:t>
            </a:fld>
            <a:endParaRPr lang="en-US"/>
          </a:p>
        </p:txBody>
      </p:sp>
    </p:spTree>
    <p:extLst>
      <p:ext uri="{BB962C8B-B14F-4D97-AF65-F5344CB8AC3E}">
        <p14:creationId xmlns:p14="http://schemas.microsoft.com/office/powerpoint/2010/main" val="382124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username you’ve chosen using the rules from the previous slide.  Then click the arrow from the secret question box and select a secret question from the drop down menu.  You can choose from several questions such as “What is your mother’s maiden name? or “In what city did you first meet your spouse?”.  Then enter your answer.  This would be used if you forget your username and password, so make sure it is an answer you’ll remember. Next enter the password you’ve chosen following the rules on the previous slide.  Then click continue.</a:t>
            </a:r>
          </a:p>
        </p:txBody>
      </p:sp>
      <p:sp>
        <p:nvSpPr>
          <p:cNvPr id="4" name="Slide Number Placeholder 3"/>
          <p:cNvSpPr>
            <a:spLocks noGrp="1"/>
          </p:cNvSpPr>
          <p:nvPr>
            <p:ph type="sldNum" sz="quarter" idx="10"/>
          </p:nvPr>
        </p:nvSpPr>
        <p:spPr/>
        <p:txBody>
          <a:bodyPr/>
          <a:lstStyle/>
          <a:p>
            <a:fld id="{7C9C807D-BE9E-427D-9F45-69604B66C095}" type="slidenum">
              <a:rPr lang="en-US" smtClean="0"/>
              <a:t>7</a:t>
            </a:fld>
            <a:endParaRPr lang="en-US"/>
          </a:p>
        </p:txBody>
      </p:sp>
    </p:spTree>
    <p:extLst>
      <p:ext uri="{BB962C8B-B14F-4D97-AF65-F5344CB8AC3E}">
        <p14:creationId xmlns:p14="http://schemas.microsoft.com/office/powerpoint/2010/main" val="286971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a:t>
            </a:fld>
            <a:endParaRPr lang="en-US"/>
          </a:p>
        </p:txBody>
      </p:sp>
    </p:spTree>
    <p:extLst>
      <p:ext uri="{BB962C8B-B14F-4D97-AF65-F5344CB8AC3E}">
        <p14:creationId xmlns:p14="http://schemas.microsoft.com/office/powerpoint/2010/main" val="263071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a:t>
            </a:fld>
            <a:endParaRPr lang="en-US"/>
          </a:p>
        </p:txBody>
      </p:sp>
    </p:spTree>
    <p:extLst>
      <p:ext uri="{BB962C8B-B14F-4D97-AF65-F5344CB8AC3E}">
        <p14:creationId xmlns:p14="http://schemas.microsoft.com/office/powerpoint/2010/main" val="2034979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5550-741D-4848-9163-630B4949EB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08D7C0-9E5C-4865-AE72-6FB4B9CA5B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0FC59D-0515-43A5-A2BB-E62BEB2C7148}"/>
              </a:ext>
            </a:extLst>
          </p:cNvPr>
          <p:cNvSpPr>
            <a:spLocks noGrp="1"/>
          </p:cNvSpPr>
          <p:nvPr>
            <p:ph type="dt" sz="half" idx="10"/>
          </p:nvPr>
        </p:nvSpPr>
        <p:spPr/>
        <p:txBody>
          <a:bodyPr/>
          <a:lstStyle/>
          <a:p>
            <a:fld id="{32503564-2AB8-4E0B-A031-7058C0B777F5}" type="datetime1">
              <a:rPr lang="en-US" smtClean="0"/>
              <a:t>4/17/2025</a:t>
            </a:fld>
            <a:endParaRPr lang="en-US"/>
          </a:p>
        </p:txBody>
      </p:sp>
      <p:sp>
        <p:nvSpPr>
          <p:cNvPr id="5" name="Footer Placeholder 4">
            <a:extLst>
              <a:ext uri="{FF2B5EF4-FFF2-40B4-BE49-F238E27FC236}">
                <a16:creationId xmlns:a16="http://schemas.microsoft.com/office/drawing/2014/main" id="{D87FB331-2399-455F-9004-9F0E50A5E452}"/>
              </a:ext>
            </a:extLst>
          </p:cNvPr>
          <p:cNvSpPr>
            <a:spLocks noGrp="1"/>
          </p:cNvSpPr>
          <p:nvPr>
            <p:ph type="ftr" sz="quarter" idx="11"/>
          </p:nvPr>
        </p:nvSpPr>
        <p:spPr/>
        <p:txBody>
          <a:bodyPr/>
          <a:lstStyle/>
          <a:p>
            <a:r>
              <a:rPr lang="en-US"/>
              <a:t>January 2019            Welcome to Medicare Presentation</a:t>
            </a:r>
          </a:p>
        </p:txBody>
      </p:sp>
      <p:sp>
        <p:nvSpPr>
          <p:cNvPr id="6" name="Slide Number Placeholder 5">
            <a:extLst>
              <a:ext uri="{FF2B5EF4-FFF2-40B4-BE49-F238E27FC236}">
                <a16:creationId xmlns:a16="http://schemas.microsoft.com/office/drawing/2014/main" id="{28ED1FBF-AEB6-4695-8EAF-1E4563216BB2}"/>
              </a:ext>
            </a:extLst>
          </p:cNvPr>
          <p:cNvSpPr>
            <a:spLocks noGrp="1"/>
          </p:cNvSpPr>
          <p:nvPr>
            <p:ph type="sldNum" sz="quarter" idx="12"/>
          </p:nvPr>
        </p:nvSpPr>
        <p:spPr/>
        <p:txBody>
          <a:bodyPr/>
          <a:lstStyle/>
          <a:p>
            <a:fld id="{7C16398B-DE3D-43FC-99CE-0667CCDA4A64}" type="slidenum">
              <a:rPr lang="en-US" smtClean="0"/>
              <a:t>‹#›</a:t>
            </a:fld>
            <a:endParaRPr lang="en-US"/>
          </a:p>
        </p:txBody>
      </p:sp>
    </p:spTree>
    <p:extLst>
      <p:ext uri="{BB962C8B-B14F-4D97-AF65-F5344CB8AC3E}">
        <p14:creationId xmlns:p14="http://schemas.microsoft.com/office/powerpoint/2010/main" val="359044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6813-6BFF-4810-8553-8663B102F2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50A414-BC85-4ED3-A2F3-5963410CB0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B423F-688A-4DF1-B4DD-A1A801C68400}"/>
              </a:ext>
            </a:extLst>
          </p:cNvPr>
          <p:cNvSpPr>
            <a:spLocks noGrp="1"/>
          </p:cNvSpPr>
          <p:nvPr>
            <p:ph type="dt" sz="half" idx="10"/>
          </p:nvPr>
        </p:nvSpPr>
        <p:spPr/>
        <p:txBody>
          <a:bodyPr/>
          <a:lstStyle/>
          <a:p>
            <a:fld id="{16E2966D-23A0-419D-9F08-0F709C38AB47}" type="datetime1">
              <a:rPr lang="en-US" smtClean="0"/>
              <a:t>4/17/2025</a:t>
            </a:fld>
            <a:endParaRPr lang="en-US"/>
          </a:p>
        </p:txBody>
      </p:sp>
      <p:sp>
        <p:nvSpPr>
          <p:cNvPr id="5" name="Footer Placeholder 4">
            <a:extLst>
              <a:ext uri="{FF2B5EF4-FFF2-40B4-BE49-F238E27FC236}">
                <a16:creationId xmlns:a16="http://schemas.microsoft.com/office/drawing/2014/main" id="{9683B6D1-4934-4093-87D8-6E09DA4D8B3D}"/>
              </a:ext>
            </a:extLst>
          </p:cNvPr>
          <p:cNvSpPr>
            <a:spLocks noGrp="1"/>
          </p:cNvSpPr>
          <p:nvPr>
            <p:ph type="ftr" sz="quarter" idx="11"/>
          </p:nvPr>
        </p:nvSpPr>
        <p:spPr/>
        <p:txBody>
          <a:bodyPr/>
          <a:lstStyle/>
          <a:p>
            <a:r>
              <a:rPr lang="en-US"/>
              <a:t>January 2019            Welcome to Medicare Presentation</a:t>
            </a:r>
          </a:p>
        </p:txBody>
      </p:sp>
      <p:sp>
        <p:nvSpPr>
          <p:cNvPr id="6" name="Slide Number Placeholder 5">
            <a:extLst>
              <a:ext uri="{FF2B5EF4-FFF2-40B4-BE49-F238E27FC236}">
                <a16:creationId xmlns:a16="http://schemas.microsoft.com/office/drawing/2014/main" id="{08D7D2BE-697F-4A84-AF25-CCEFE2D1CA30}"/>
              </a:ext>
            </a:extLst>
          </p:cNvPr>
          <p:cNvSpPr>
            <a:spLocks noGrp="1"/>
          </p:cNvSpPr>
          <p:nvPr>
            <p:ph type="sldNum" sz="quarter" idx="12"/>
          </p:nvPr>
        </p:nvSpPr>
        <p:spPr/>
        <p:txBody>
          <a:bodyPr/>
          <a:lstStyle/>
          <a:p>
            <a:fld id="{7C16398B-DE3D-43FC-99CE-0667CCDA4A64}" type="slidenum">
              <a:rPr lang="en-US" smtClean="0"/>
              <a:t>‹#›</a:t>
            </a:fld>
            <a:endParaRPr lang="en-US"/>
          </a:p>
        </p:txBody>
      </p:sp>
    </p:spTree>
    <p:extLst>
      <p:ext uri="{BB962C8B-B14F-4D97-AF65-F5344CB8AC3E}">
        <p14:creationId xmlns:p14="http://schemas.microsoft.com/office/powerpoint/2010/main" val="95152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621CEF-D795-4E75-90BA-769194E2F5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7F057-3E3A-4822-90B7-11E5988441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1DC4A-9EC9-42BC-BD5D-01FC6250B2AB}"/>
              </a:ext>
            </a:extLst>
          </p:cNvPr>
          <p:cNvSpPr>
            <a:spLocks noGrp="1"/>
          </p:cNvSpPr>
          <p:nvPr>
            <p:ph type="dt" sz="half" idx="10"/>
          </p:nvPr>
        </p:nvSpPr>
        <p:spPr/>
        <p:txBody>
          <a:bodyPr/>
          <a:lstStyle/>
          <a:p>
            <a:fld id="{3DFDCA15-BD0A-4DCC-920F-B56F421ED1BC}" type="datetime1">
              <a:rPr lang="en-US" smtClean="0"/>
              <a:t>4/17/2025</a:t>
            </a:fld>
            <a:endParaRPr lang="en-US"/>
          </a:p>
        </p:txBody>
      </p:sp>
      <p:sp>
        <p:nvSpPr>
          <p:cNvPr id="5" name="Footer Placeholder 4">
            <a:extLst>
              <a:ext uri="{FF2B5EF4-FFF2-40B4-BE49-F238E27FC236}">
                <a16:creationId xmlns:a16="http://schemas.microsoft.com/office/drawing/2014/main" id="{CAEC44A6-1B53-4A4F-A1B5-67CDA456FB6E}"/>
              </a:ext>
            </a:extLst>
          </p:cNvPr>
          <p:cNvSpPr>
            <a:spLocks noGrp="1"/>
          </p:cNvSpPr>
          <p:nvPr>
            <p:ph type="ftr" sz="quarter" idx="11"/>
          </p:nvPr>
        </p:nvSpPr>
        <p:spPr/>
        <p:txBody>
          <a:bodyPr/>
          <a:lstStyle/>
          <a:p>
            <a:r>
              <a:rPr lang="en-US"/>
              <a:t>January 2019            Welcome to Medicare Presentation</a:t>
            </a:r>
          </a:p>
        </p:txBody>
      </p:sp>
      <p:sp>
        <p:nvSpPr>
          <p:cNvPr id="6" name="Slide Number Placeholder 5">
            <a:extLst>
              <a:ext uri="{FF2B5EF4-FFF2-40B4-BE49-F238E27FC236}">
                <a16:creationId xmlns:a16="http://schemas.microsoft.com/office/drawing/2014/main" id="{7A871CF0-FF35-4310-A34B-74B6EBE9C4EF}"/>
              </a:ext>
            </a:extLst>
          </p:cNvPr>
          <p:cNvSpPr>
            <a:spLocks noGrp="1"/>
          </p:cNvSpPr>
          <p:nvPr>
            <p:ph type="sldNum" sz="quarter" idx="12"/>
          </p:nvPr>
        </p:nvSpPr>
        <p:spPr/>
        <p:txBody>
          <a:bodyPr/>
          <a:lstStyle/>
          <a:p>
            <a:fld id="{7C16398B-DE3D-43FC-99CE-0667CCDA4A64}" type="slidenum">
              <a:rPr lang="en-US" smtClean="0"/>
              <a:t>‹#›</a:t>
            </a:fld>
            <a:endParaRPr lang="en-US"/>
          </a:p>
        </p:txBody>
      </p:sp>
    </p:spTree>
    <p:extLst>
      <p:ext uri="{BB962C8B-B14F-4D97-AF65-F5344CB8AC3E}">
        <p14:creationId xmlns:p14="http://schemas.microsoft.com/office/powerpoint/2010/main" val="62904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59AF3-DDA4-4236-BE2E-CF796FD5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600093-63E0-48F5-923B-314769E055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24E75-6FA7-459D-A4CF-47AE071763D3}"/>
              </a:ext>
            </a:extLst>
          </p:cNvPr>
          <p:cNvSpPr>
            <a:spLocks noGrp="1"/>
          </p:cNvSpPr>
          <p:nvPr>
            <p:ph type="dt" sz="half" idx="10"/>
          </p:nvPr>
        </p:nvSpPr>
        <p:spPr/>
        <p:txBody>
          <a:bodyPr/>
          <a:lstStyle/>
          <a:p>
            <a:fld id="{5486D1BC-7419-4471-BD8D-CA80784E9C44}" type="datetime1">
              <a:rPr lang="en-US" smtClean="0"/>
              <a:t>4/17/2025</a:t>
            </a:fld>
            <a:endParaRPr lang="en-US"/>
          </a:p>
        </p:txBody>
      </p:sp>
      <p:sp>
        <p:nvSpPr>
          <p:cNvPr id="5" name="Footer Placeholder 4">
            <a:extLst>
              <a:ext uri="{FF2B5EF4-FFF2-40B4-BE49-F238E27FC236}">
                <a16:creationId xmlns:a16="http://schemas.microsoft.com/office/drawing/2014/main" id="{4462F8B3-3427-4D7D-9AF8-00B9EAD501DB}"/>
              </a:ext>
            </a:extLst>
          </p:cNvPr>
          <p:cNvSpPr>
            <a:spLocks noGrp="1"/>
          </p:cNvSpPr>
          <p:nvPr>
            <p:ph type="ftr" sz="quarter" idx="11"/>
          </p:nvPr>
        </p:nvSpPr>
        <p:spPr/>
        <p:txBody>
          <a:bodyPr/>
          <a:lstStyle/>
          <a:p>
            <a:r>
              <a:rPr lang="en-US"/>
              <a:t>January 2019            Welcome to Medicare Presentation</a:t>
            </a:r>
          </a:p>
        </p:txBody>
      </p:sp>
      <p:sp>
        <p:nvSpPr>
          <p:cNvPr id="6" name="Slide Number Placeholder 5">
            <a:extLst>
              <a:ext uri="{FF2B5EF4-FFF2-40B4-BE49-F238E27FC236}">
                <a16:creationId xmlns:a16="http://schemas.microsoft.com/office/drawing/2014/main" id="{9E43F1C5-DBD6-4F06-953B-B217FB9F21E7}"/>
              </a:ext>
            </a:extLst>
          </p:cNvPr>
          <p:cNvSpPr>
            <a:spLocks noGrp="1"/>
          </p:cNvSpPr>
          <p:nvPr>
            <p:ph type="sldNum" sz="quarter" idx="12"/>
          </p:nvPr>
        </p:nvSpPr>
        <p:spPr/>
        <p:txBody>
          <a:bodyPr/>
          <a:lstStyle/>
          <a:p>
            <a:fld id="{7C16398B-DE3D-43FC-99CE-0667CCDA4A64}" type="slidenum">
              <a:rPr lang="en-US" smtClean="0"/>
              <a:t>‹#›</a:t>
            </a:fld>
            <a:endParaRPr lang="en-US"/>
          </a:p>
        </p:txBody>
      </p:sp>
    </p:spTree>
    <p:extLst>
      <p:ext uri="{BB962C8B-B14F-4D97-AF65-F5344CB8AC3E}">
        <p14:creationId xmlns:p14="http://schemas.microsoft.com/office/powerpoint/2010/main" val="198086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8654-E80D-44D2-BE17-D9CDE46E32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D7C06B-42A7-432D-9027-7D5BC1D7A8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15087E-CC8E-4053-B4E4-601A6345B285}"/>
              </a:ext>
            </a:extLst>
          </p:cNvPr>
          <p:cNvSpPr>
            <a:spLocks noGrp="1"/>
          </p:cNvSpPr>
          <p:nvPr>
            <p:ph type="dt" sz="half" idx="10"/>
          </p:nvPr>
        </p:nvSpPr>
        <p:spPr/>
        <p:txBody>
          <a:bodyPr/>
          <a:lstStyle/>
          <a:p>
            <a:fld id="{FDC3C97D-24F9-4908-9B8E-6550B76E5052}" type="datetime1">
              <a:rPr lang="en-US" smtClean="0"/>
              <a:t>4/17/2025</a:t>
            </a:fld>
            <a:endParaRPr lang="en-US"/>
          </a:p>
        </p:txBody>
      </p:sp>
      <p:sp>
        <p:nvSpPr>
          <p:cNvPr id="5" name="Footer Placeholder 4">
            <a:extLst>
              <a:ext uri="{FF2B5EF4-FFF2-40B4-BE49-F238E27FC236}">
                <a16:creationId xmlns:a16="http://schemas.microsoft.com/office/drawing/2014/main" id="{2F5C1D63-4785-4D96-A4DB-DAF2832CBDD7}"/>
              </a:ext>
            </a:extLst>
          </p:cNvPr>
          <p:cNvSpPr>
            <a:spLocks noGrp="1"/>
          </p:cNvSpPr>
          <p:nvPr>
            <p:ph type="ftr" sz="quarter" idx="11"/>
          </p:nvPr>
        </p:nvSpPr>
        <p:spPr/>
        <p:txBody>
          <a:bodyPr/>
          <a:lstStyle/>
          <a:p>
            <a:r>
              <a:rPr lang="en-US"/>
              <a:t>January 2019            Welcome to Medicare Presentation</a:t>
            </a:r>
          </a:p>
        </p:txBody>
      </p:sp>
      <p:sp>
        <p:nvSpPr>
          <p:cNvPr id="6" name="Slide Number Placeholder 5">
            <a:extLst>
              <a:ext uri="{FF2B5EF4-FFF2-40B4-BE49-F238E27FC236}">
                <a16:creationId xmlns:a16="http://schemas.microsoft.com/office/drawing/2014/main" id="{4C95C47E-D97E-4368-BC33-8D17899FD365}"/>
              </a:ext>
            </a:extLst>
          </p:cNvPr>
          <p:cNvSpPr>
            <a:spLocks noGrp="1"/>
          </p:cNvSpPr>
          <p:nvPr>
            <p:ph type="sldNum" sz="quarter" idx="12"/>
          </p:nvPr>
        </p:nvSpPr>
        <p:spPr/>
        <p:txBody>
          <a:bodyPr/>
          <a:lstStyle/>
          <a:p>
            <a:fld id="{7C16398B-DE3D-43FC-99CE-0667CCDA4A64}" type="slidenum">
              <a:rPr lang="en-US" smtClean="0"/>
              <a:t>‹#›</a:t>
            </a:fld>
            <a:endParaRPr lang="en-US"/>
          </a:p>
        </p:txBody>
      </p:sp>
    </p:spTree>
    <p:extLst>
      <p:ext uri="{BB962C8B-B14F-4D97-AF65-F5344CB8AC3E}">
        <p14:creationId xmlns:p14="http://schemas.microsoft.com/office/powerpoint/2010/main" val="88112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483F8-016E-438C-96FA-AE7E814133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3FF44F-580F-451E-AD1B-FBA2493922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008328-D25E-49BF-A883-4F812C1635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D8D4A7-D8FF-42EF-BDE4-FA6C8F418885}"/>
              </a:ext>
            </a:extLst>
          </p:cNvPr>
          <p:cNvSpPr>
            <a:spLocks noGrp="1"/>
          </p:cNvSpPr>
          <p:nvPr>
            <p:ph type="dt" sz="half" idx="10"/>
          </p:nvPr>
        </p:nvSpPr>
        <p:spPr/>
        <p:txBody>
          <a:bodyPr/>
          <a:lstStyle/>
          <a:p>
            <a:fld id="{D4479C75-D7D2-436D-B667-3A6649C6D193}" type="datetime1">
              <a:rPr lang="en-US" smtClean="0"/>
              <a:t>4/17/2025</a:t>
            </a:fld>
            <a:endParaRPr lang="en-US"/>
          </a:p>
        </p:txBody>
      </p:sp>
      <p:sp>
        <p:nvSpPr>
          <p:cNvPr id="6" name="Footer Placeholder 5">
            <a:extLst>
              <a:ext uri="{FF2B5EF4-FFF2-40B4-BE49-F238E27FC236}">
                <a16:creationId xmlns:a16="http://schemas.microsoft.com/office/drawing/2014/main" id="{101C25E9-3474-43EF-9870-836829CF9B61}"/>
              </a:ext>
            </a:extLst>
          </p:cNvPr>
          <p:cNvSpPr>
            <a:spLocks noGrp="1"/>
          </p:cNvSpPr>
          <p:nvPr>
            <p:ph type="ftr" sz="quarter" idx="11"/>
          </p:nvPr>
        </p:nvSpPr>
        <p:spPr/>
        <p:txBody>
          <a:bodyPr/>
          <a:lstStyle/>
          <a:p>
            <a:r>
              <a:rPr lang="en-US"/>
              <a:t>January 2019            Welcome to Medicare Presentation</a:t>
            </a:r>
          </a:p>
        </p:txBody>
      </p:sp>
      <p:sp>
        <p:nvSpPr>
          <p:cNvPr id="7" name="Slide Number Placeholder 6">
            <a:extLst>
              <a:ext uri="{FF2B5EF4-FFF2-40B4-BE49-F238E27FC236}">
                <a16:creationId xmlns:a16="http://schemas.microsoft.com/office/drawing/2014/main" id="{C583A8B0-B96C-4907-8A45-A9215C76BBA4}"/>
              </a:ext>
            </a:extLst>
          </p:cNvPr>
          <p:cNvSpPr>
            <a:spLocks noGrp="1"/>
          </p:cNvSpPr>
          <p:nvPr>
            <p:ph type="sldNum" sz="quarter" idx="12"/>
          </p:nvPr>
        </p:nvSpPr>
        <p:spPr/>
        <p:txBody>
          <a:bodyPr/>
          <a:lstStyle/>
          <a:p>
            <a:fld id="{7C16398B-DE3D-43FC-99CE-0667CCDA4A64}" type="slidenum">
              <a:rPr lang="en-US" smtClean="0"/>
              <a:t>‹#›</a:t>
            </a:fld>
            <a:endParaRPr lang="en-US"/>
          </a:p>
        </p:txBody>
      </p:sp>
    </p:spTree>
    <p:extLst>
      <p:ext uri="{BB962C8B-B14F-4D97-AF65-F5344CB8AC3E}">
        <p14:creationId xmlns:p14="http://schemas.microsoft.com/office/powerpoint/2010/main" val="1545975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E20E-5C6F-4D56-B322-5BCEC1340E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42570-9DF5-4FC9-9EC1-16C037654A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85D87-53E0-4EEA-A3AA-AA381F7F3F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C2A6D4-5E03-4469-9DD4-4C09CBBD9C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193BEB-0594-41CF-9CF8-FE48339B4B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4C6E60-C631-4D5E-91F2-0F0B301ED9BA}"/>
              </a:ext>
            </a:extLst>
          </p:cNvPr>
          <p:cNvSpPr>
            <a:spLocks noGrp="1"/>
          </p:cNvSpPr>
          <p:nvPr>
            <p:ph type="dt" sz="half" idx="10"/>
          </p:nvPr>
        </p:nvSpPr>
        <p:spPr/>
        <p:txBody>
          <a:bodyPr/>
          <a:lstStyle/>
          <a:p>
            <a:fld id="{2C0D413E-3847-4BEF-8D3D-792524B95ED1}" type="datetime1">
              <a:rPr lang="en-US" smtClean="0"/>
              <a:t>4/17/2025</a:t>
            </a:fld>
            <a:endParaRPr lang="en-US"/>
          </a:p>
        </p:txBody>
      </p:sp>
      <p:sp>
        <p:nvSpPr>
          <p:cNvPr id="8" name="Footer Placeholder 7">
            <a:extLst>
              <a:ext uri="{FF2B5EF4-FFF2-40B4-BE49-F238E27FC236}">
                <a16:creationId xmlns:a16="http://schemas.microsoft.com/office/drawing/2014/main" id="{C3948F7B-4201-4F4B-9D21-0461183BDC6F}"/>
              </a:ext>
            </a:extLst>
          </p:cNvPr>
          <p:cNvSpPr>
            <a:spLocks noGrp="1"/>
          </p:cNvSpPr>
          <p:nvPr>
            <p:ph type="ftr" sz="quarter" idx="11"/>
          </p:nvPr>
        </p:nvSpPr>
        <p:spPr/>
        <p:txBody>
          <a:bodyPr/>
          <a:lstStyle/>
          <a:p>
            <a:r>
              <a:rPr lang="en-US"/>
              <a:t>January 2019            Welcome to Medicare Presentation</a:t>
            </a:r>
          </a:p>
        </p:txBody>
      </p:sp>
      <p:sp>
        <p:nvSpPr>
          <p:cNvPr id="9" name="Slide Number Placeholder 8">
            <a:extLst>
              <a:ext uri="{FF2B5EF4-FFF2-40B4-BE49-F238E27FC236}">
                <a16:creationId xmlns:a16="http://schemas.microsoft.com/office/drawing/2014/main" id="{B62E6B58-7979-4788-9E3D-F6F4F0B6EEF9}"/>
              </a:ext>
            </a:extLst>
          </p:cNvPr>
          <p:cNvSpPr>
            <a:spLocks noGrp="1"/>
          </p:cNvSpPr>
          <p:nvPr>
            <p:ph type="sldNum" sz="quarter" idx="12"/>
          </p:nvPr>
        </p:nvSpPr>
        <p:spPr/>
        <p:txBody>
          <a:bodyPr/>
          <a:lstStyle/>
          <a:p>
            <a:fld id="{7C16398B-DE3D-43FC-99CE-0667CCDA4A64}" type="slidenum">
              <a:rPr lang="en-US" smtClean="0"/>
              <a:t>‹#›</a:t>
            </a:fld>
            <a:endParaRPr lang="en-US"/>
          </a:p>
        </p:txBody>
      </p:sp>
    </p:spTree>
    <p:extLst>
      <p:ext uri="{BB962C8B-B14F-4D97-AF65-F5344CB8AC3E}">
        <p14:creationId xmlns:p14="http://schemas.microsoft.com/office/powerpoint/2010/main" val="125291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C945-243A-440F-B38D-CAC1D2C02F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B86A26-B371-4A74-831E-193CC812EB77}"/>
              </a:ext>
            </a:extLst>
          </p:cNvPr>
          <p:cNvSpPr>
            <a:spLocks noGrp="1"/>
          </p:cNvSpPr>
          <p:nvPr>
            <p:ph type="dt" sz="half" idx="10"/>
          </p:nvPr>
        </p:nvSpPr>
        <p:spPr/>
        <p:txBody>
          <a:bodyPr/>
          <a:lstStyle/>
          <a:p>
            <a:fld id="{768DD30F-8449-46AE-9F65-DD07F5D4CCC8}" type="datetime1">
              <a:rPr lang="en-US" smtClean="0"/>
              <a:t>4/17/2025</a:t>
            </a:fld>
            <a:endParaRPr lang="en-US"/>
          </a:p>
        </p:txBody>
      </p:sp>
      <p:sp>
        <p:nvSpPr>
          <p:cNvPr id="4" name="Footer Placeholder 3">
            <a:extLst>
              <a:ext uri="{FF2B5EF4-FFF2-40B4-BE49-F238E27FC236}">
                <a16:creationId xmlns:a16="http://schemas.microsoft.com/office/drawing/2014/main" id="{C4BE8021-4925-4C5A-9087-ADE3A781E605}"/>
              </a:ext>
            </a:extLst>
          </p:cNvPr>
          <p:cNvSpPr>
            <a:spLocks noGrp="1"/>
          </p:cNvSpPr>
          <p:nvPr>
            <p:ph type="ftr" sz="quarter" idx="11"/>
          </p:nvPr>
        </p:nvSpPr>
        <p:spPr/>
        <p:txBody>
          <a:bodyPr/>
          <a:lstStyle/>
          <a:p>
            <a:r>
              <a:rPr lang="en-US"/>
              <a:t>January 2019            Welcome to Medicare Presentation</a:t>
            </a:r>
          </a:p>
        </p:txBody>
      </p:sp>
      <p:sp>
        <p:nvSpPr>
          <p:cNvPr id="5" name="Slide Number Placeholder 4">
            <a:extLst>
              <a:ext uri="{FF2B5EF4-FFF2-40B4-BE49-F238E27FC236}">
                <a16:creationId xmlns:a16="http://schemas.microsoft.com/office/drawing/2014/main" id="{D19C899A-9489-4324-86BC-8BFFD77C1FC1}"/>
              </a:ext>
            </a:extLst>
          </p:cNvPr>
          <p:cNvSpPr>
            <a:spLocks noGrp="1"/>
          </p:cNvSpPr>
          <p:nvPr>
            <p:ph type="sldNum" sz="quarter" idx="12"/>
          </p:nvPr>
        </p:nvSpPr>
        <p:spPr/>
        <p:txBody>
          <a:bodyPr/>
          <a:lstStyle/>
          <a:p>
            <a:fld id="{7C16398B-DE3D-43FC-99CE-0667CCDA4A64}" type="slidenum">
              <a:rPr lang="en-US" smtClean="0"/>
              <a:t>‹#›</a:t>
            </a:fld>
            <a:endParaRPr lang="en-US"/>
          </a:p>
        </p:txBody>
      </p:sp>
    </p:spTree>
    <p:extLst>
      <p:ext uri="{BB962C8B-B14F-4D97-AF65-F5344CB8AC3E}">
        <p14:creationId xmlns:p14="http://schemas.microsoft.com/office/powerpoint/2010/main" val="47220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FCD00B-03B2-4EB6-BB71-203BC11EC2FF}"/>
              </a:ext>
            </a:extLst>
          </p:cNvPr>
          <p:cNvSpPr>
            <a:spLocks noGrp="1"/>
          </p:cNvSpPr>
          <p:nvPr>
            <p:ph type="dt" sz="half" idx="10"/>
          </p:nvPr>
        </p:nvSpPr>
        <p:spPr/>
        <p:txBody>
          <a:bodyPr/>
          <a:lstStyle/>
          <a:p>
            <a:fld id="{D2720ABE-F5E5-441B-8CCF-FF5600C38455}" type="datetime1">
              <a:rPr lang="en-US" smtClean="0"/>
              <a:t>4/17/2025</a:t>
            </a:fld>
            <a:endParaRPr lang="en-US"/>
          </a:p>
        </p:txBody>
      </p:sp>
      <p:sp>
        <p:nvSpPr>
          <p:cNvPr id="3" name="Footer Placeholder 2">
            <a:extLst>
              <a:ext uri="{FF2B5EF4-FFF2-40B4-BE49-F238E27FC236}">
                <a16:creationId xmlns:a16="http://schemas.microsoft.com/office/drawing/2014/main" id="{2FB01376-BB36-4114-8987-BC217E9F0B79}"/>
              </a:ext>
            </a:extLst>
          </p:cNvPr>
          <p:cNvSpPr>
            <a:spLocks noGrp="1"/>
          </p:cNvSpPr>
          <p:nvPr>
            <p:ph type="ftr" sz="quarter" idx="11"/>
          </p:nvPr>
        </p:nvSpPr>
        <p:spPr/>
        <p:txBody>
          <a:bodyPr/>
          <a:lstStyle/>
          <a:p>
            <a:r>
              <a:rPr lang="en-US"/>
              <a:t>January 2019            Welcome to Medicare Presentation</a:t>
            </a:r>
          </a:p>
        </p:txBody>
      </p:sp>
      <p:sp>
        <p:nvSpPr>
          <p:cNvPr id="4" name="Slide Number Placeholder 3">
            <a:extLst>
              <a:ext uri="{FF2B5EF4-FFF2-40B4-BE49-F238E27FC236}">
                <a16:creationId xmlns:a16="http://schemas.microsoft.com/office/drawing/2014/main" id="{6E5EBEFB-73B1-470A-AF97-630010A2C189}"/>
              </a:ext>
            </a:extLst>
          </p:cNvPr>
          <p:cNvSpPr>
            <a:spLocks noGrp="1"/>
          </p:cNvSpPr>
          <p:nvPr>
            <p:ph type="sldNum" sz="quarter" idx="12"/>
          </p:nvPr>
        </p:nvSpPr>
        <p:spPr/>
        <p:txBody>
          <a:bodyPr/>
          <a:lstStyle/>
          <a:p>
            <a:fld id="{7C16398B-DE3D-43FC-99CE-0667CCDA4A64}" type="slidenum">
              <a:rPr lang="en-US" smtClean="0"/>
              <a:t>‹#›</a:t>
            </a:fld>
            <a:endParaRPr lang="en-US"/>
          </a:p>
        </p:txBody>
      </p:sp>
    </p:spTree>
    <p:extLst>
      <p:ext uri="{BB962C8B-B14F-4D97-AF65-F5344CB8AC3E}">
        <p14:creationId xmlns:p14="http://schemas.microsoft.com/office/powerpoint/2010/main" val="379838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F3F24-FB74-4529-A648-9D76967CF4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0E8BBA-60D1-4902-99B8-4BA281B66C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53EFCB-E8BF-42D3-B2EC-27F4EEAD4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71EBF-3532-4DB3-B357-DCC8F7AA3DBB}"/>
              </a:ext>
            </a:extLst>
          </p:cNvPr>
          <p:cNvSpPr>
            <a:spLocks noGrp="1"/>
          </p:cNvSpPr>
          <p:nvPr>
            <p:ph type="dt" sz="half" idx="10"/>
          </p:nvPr>
        </p:nvSpPr>
        <p:spPr/>
        <p:txBody>
          <a:bodyPr/>
          <a:lstStyle/>
          <a:p>
            <a:fld id="{F8039752-4525-40E2-885C-5F94ABE844EE}" type="datetime1">
              <a:rPr lang="en-US" smtClean="0"/>
              <a:t>4/17/2025</a:t>
            </a:fld>
            <a:endParaRPr lang="en-US"/>
          </a:p>
        </p:txBody>
      </p:sp>
      <p:sp>
        <p:nvSpPr>
          <p:cNvPr id="6" name="Footer Placeholder 5">
            <a:extLst>
              <a:ext uri="{FF2B5EF4-FFF2-40B4-BE49-F238E27FC236}">
                <a16:creationId xmlns:a16="http://schemas.microsoft.com/office/drawing/2014/main" id="{9FB14D6D-05CE-4257-97B1-FB202EC4850E}"/>
              </a:ext>
            </a:extLst>
          </p:cNvPr>
          <p:cNvSpPr>
            <a:spLocks noGrp="1"/>
          </p:cNvSpPr>
          <p:nvPr>
            <p:ph type="ftr" sz="quarter" idx="11"/>
          </p:nvPr>
        </p:nvSpPr>
        <p:spPr/>
        <p:txBody>
          <a:bodyPr/>
          <a:lstStyle/>
          <a:p>
            <a:r>
              <a:rPr lang="en-US"/>
              <a:t>January 2019            Welcome to Medicare Presentation</a:t>
            </a:r>
          </a:p>
        </p:txBody>
      </p:sp>
      <p:sp>
        <p:nvSpPr>
          <p:cNvPr id="7" name="Slide Number Placeholder 6">
            <a:extLst>
              <a:ext uri="{FF2B5EF4-FFF2-40B4-BE49-F238E27FC236}">
                <a16:creationId xmlns:a16="http://schemas.microsoft.com/office/drawing/2014/main" id="{0A4FE8F3-92E3-4757-ACEB-71B0715C1972}"/>
              </a:ext>
            </a:extLst>
          </p:cNvPr>
          <p:cNvSpPr>
            <a:spLocks noGrp="1"/>
          </p:cNvSpPr>
          <p:nvPr>
            <p:ph type="sldNum" sz="quarter" idx="12"/>
          </p:nvPr>
        </p:nvSpPr>
        <p:spPr/>
        <p:txBody>
          <a:bodyPr/>
          <a:lstStyle/>
          <a:p>
            <a:fld id="{7C16398B-DE3D-43FC-99CE-0667CCDA4A64}" type="slidenum">
              <a:rPr lang="en-US" smtClean="0"/>
              <a:t>‹#›</a:t>
            </a:fld>
            <a:endParaRPr lang="en-US"/>
          </a:p>
        </p:txBody>
      </p:sp>
    </p:spTree>
    <p:extLst>
      <p:ext uri="{BB962C8B-B14F-4D97-AF65-F5344CB8AC3E}">
        <p14:creationId xmlns:p14="http://schemas.microsoft.com/office/powerpoint/2010/main" val="417112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7D51-519F-4F7E-87A6-4C463535D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1485E-9E23-4BFD-8914-8AFC316579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055201-37C2-44B2-B302-BB19CCFA4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A1FA23-7B44-421F-B960-B430F0EDDB50}"/>
              </a:ext>
            </a:extLst>
          </p:cNvPr>
          <p:cNvSpPr>
            <a:spLocks noGrp="1"/>
          </p:cNvSpPr>
          <p:nvPr>
            <p:ph type="dt" sz="half" idx="10"/>
          </p:nvPr>
        </p:nvSpPr>
        <p:spPr/>
        <p:txBody>
          <a:bodyPr/>
          <a:lstStyle/>
          <a:p>
            <a:fld id="{BA0B8A59-CA36-4165-AA5E-75BFF646E1D9}" type="datetime1">
              <a:rPr lang="en-US" smtClean="0"/>
              <a:t>4/17/2025</a:t>
            </a:fld>
            <a:endParaRPr lang="en-US"/>
          </a:p>
        </p:txBody>
      </p:sp>
      <p:sp>
        <p:nvSpPr>
          <p:cNvPr id="6" name="Footer Placeholder 5">
            <a:extLst>
              <a:ext uri="{FF2B5EF4-FFF2-40B4-BE49-F238E27FC236}">
                <a16:creationId xmlns:a16="http://schemas.microsoft.com/office/drawing/2014/main" id="{8DA10BAE-07FB-4448-9491-57DE9EC56EB4}"/>
              </a:ext>
            </a:extLst>
          </p:cNvPr>
          <p:cNvSpPr>
            <a:spLocks noGrp="1"/>
          </p:cNvSpPr>
          <p:nvPr>
            <p:ph type="ftr" sz="quarter" idx="11"/>
          </p:nvPr>
        </p:nvSpPr>
        <p:spPr/>
        <p:txBody>
          <a:bodyPr/>
          <a:lstStyle/>
          <a:p>
            <a:r>
              <a:rPr lang="en-US"/>
              <a:t>January 2019            Welcome to Medicare Presentation</a:t>
            </a:r>
          </a:p>
        </p:txBody>
      </p:sp>
      <p:sp>
        <p:nvSpPr>
          <p:cNvPr id="7" name="Slide Number Placeholder 6">
            <a:extLst>
              <a:ext uri="{FF2B5EF4-FFF2-40B4-BE49-F238E27FC236}">
                <a16:creationId xmlns:a16="http://schemas.microsoft.com/office/drawing/2014/main" id="{195CFFBD-EA12-4A77-A639-67B6030C098F}"/>
              </a:ext>
            </a:extLst>
          </p:cNvPr>
          <p:cNvSpPr>
            <a:spLocks noGrp="1"/>
          </p:cNvSpPr>
          <p:nvPr>
            <p:ph type="sldNum" sz="quarter" idx="12"/>
          </p:nvPr>
        </p:nvSpPr>
        <p:spPr/>
        <p:txBody>
          <a:bodyPr/>
          <a:lstStyle/>
          <a:p>
            <a:fld id="{7C16398B-DE3D-43FC-99CE-0667CCDA4A64}" type="slidenum">
              <a:rPr lang="en-US" smtClean="0"/>
              <a:t>‹#›</a:t>
            </a:fld>
            <a:endParaRPr lang="en-US"/>
          </a:p>
        </p:txBody>
      </p:sp>
    </p:spTree>
    <p:extLst>
      <p:ext uri="{BB962C8B-B14F-4D97-AF65-F5344CB8AC3E}">
        <p14:creationId xmlns:p14="http://schemas.microsoft.com/office/powerpoint/2010/main" val="101475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FE25F-D021-4E70-8CD1-D3318B06BA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944E66-C281-4522-9A1F-1568102BCD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CCFA25-16CE-4D2D-B28A-F18C3A191E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F660F-79D6-45E0-B07B-411FF77EB671}" type="datetime1">
              <a:rPr lang="en-US" smtClean="0"/>
              <a:t>4/17/2025</a:t>
            </a:fld>
            <a:endParaRPr lang="en-US"/>
          </a:p>
        </p:txBody>
      </p:sp>
      <p:sp>
        <p:nvSpPr>
          <p:cNvPr id="5" name="Footer Placeholder 4">
            <a:extLst>
              <a:ext uri="{FF2B5EF4-FFF2-40B4-BE49-F238E27FC236}">
                <a16:creationId xmlns:a16="http://schemas.microsoft.com/office/drawing/2014/main" id="{66E4AB8E-A4C8-413C-9383-9F03C62E1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January 2019            Welcome to Medicare Presentation</a:t>
            </a:r>
          </a:p>
        </p:txBody>
      </p:sp>
      <p:sp>
        <p:nvSpPr>
          <p:cNvPr id="6" name="Slide Number Placeholder 5">
            <a:extLst>
              <a:ext uri="{FF2B5EF4-FFF2-40B4-BE49-F238E27FC236}">
                <a16:creationId xmlns:a16="http://schemas.microsoft.com/office/drawing/2014/main" id="{3FC9BA59-B7DC-4EAC-9AD5-8680960BD4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6398B-DE3D-43FC-99CE-0667CCDA4A64}" type="slidenum">
              <a:rPr lang="en-US" smtClean="0"/>
              <a:t>‹#›</a:t>
            </a:fld>
            <a:endParaRPr lang="en-US"/>
          </a:p>
        </p:txBody>
      </p:sp>
    </p:spTree>
    <p:extLst>
      <p:ext uri="{BB962C8B-B14F-4D97-AF65-F5344CB8AC3E}">
        <p14:creationId xmlns:p14="http://schemas.microsoft.com/office/powerpoint/2010/main" val="985569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hyperlink" Target="https://www.dhs.wisconsin.gov/adrc/consumer/index.htm" TargetMode="External"/><Relationship Id="rId5" Type="http://schemas.openxmlformats.org/officeDocument/2006/relationships/hyperlink" Target="http://www.medicare.gov/" TargetMode="Externa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2086250" y="1524515"/>
            <a:ext cx="7696940"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dirty="0">
                <a:cs typeface="Arial" panose="020B0604020202020204" pitchFamily="34" charset="0"/>
              </a:rPr>
              <a:t>Creating a Medicare Account</a:t>
            </a:r>
          </a:p>
          <a:p>
            <a:pPr marL="0" indent="0" algn="ctr">
              <a:buNone/>
            </a:pPr>
            <a:r>
              <a:rPr lang="en-US" sz="3200" dirty="0">
                <a:cs typeface="Arial" panose="020B0604020202020204" pitchFamily="34" charset="0"/>
              </a:rPr>
              <a:t>at Medicare.gov</a:t>
            </a:r>
          </a:p>
          <a:p>
            <a:pPr marL="0" indent="0" algn="ctr">
              <a:buNone/>
            </a:pPr>
            <a:endParaRPr lang="en-US" dirty="0"/>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1</a:t>
            </a:fld>
            <a:endParaRPr lang="en-US"/>
          </a:p>
        </p:txBody>
      </p:sp>
      <p:sp>
        <p:nvSpPr>
          <p:cNvPr id="9" name="TextBox 8">
            <a:extLst>
              <a:ext uri="{FF2B5EF4-FFF2-40B4-BE49-F238E27FC236}">
                <a16:creationId xmlns:a16="http://schemas.microsoft.com/office/drawing/2014/main" id="{5A1EACA7-118F-407B-92BC-2ED1D2C2FA4C}"/>
              </a:ext>
            </a:extLst>
          </p:cNvPr>
          <p:cNvSpPr txBox="1"/>
          <p:nvPr/>
        </p:nvSpPr>
        <p:spPr>
          <a:xfrm>
            <a:off x="0" y="6207346"/>
            <a:ext cx="12192000" cy="369332"/>
          </a:xfrm>
          <a:prstGeom prst="rect">
            <a:avLst/>
          </a:prstGeom>
          <a:solidFill>
            <a:schemeClr val="accent1">
              <a:lumMod val="50000"/>
            </a:schemeClr>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B0E0D318-4253-44E6-A2B1-BF86A897E135}"/>
              </a:ext>
            </a:extLst>
          </p:cNvPr>
          <p:cNvSpPr txBox="1"/>
          <p:nvPr/>
        </p:nvSpPr>
        <p:spPr>
          <a:xfrm>
            <a:off x="0" y="6536809"/>
            <a:ext cx="12192000" cy="369332"/>
          </a:xfrm>
          <a:prstGeom prst="rect">
            <a:avLst/>
          </a:prstGeom>
          <a:solidFill>
            <a:srgbClr val="00817E"/>
          </a:solid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99B9314A-997C-4EB8-844F-BC2D4D1A3C6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9669" y="4043781"/>
            <a:ext cx="3823607" cy="1302427"/>
          </a:xfrm>
          <a:prstGeom prst="rect">
            <a:avLst/>
          </a:prstGeom>
          <a:noFill/>
          <a:ln>
            <a:noFill/>
          </a:ln>
        </p:spPr>
      </p:pic>
      <p:pic>
        <p:nvPicPr>
          <p:cNvPr id="5" name="Audio 4">
            <a:hlinkClick r:id="" action="ppaction://media"/>
            <a:extLst>
              <a:ext uri="{FF2B5EF4-FFF2-40B4-BE49-F238E27FC236}">
                <a16:creationId xmlns:a16="http://schemas.microsoft.com/office/drawing/2014/main" id="{13C600E5-6009-4409-816C-F19059FAFD2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52238" y="6218238"/>
            <a:ext cx="487362" cy="487362"/>
          </a:xfrm>
          <a:prstGeom prst="rect">
            <a:avLst/>
          </a:prstGeom>
        </p:spPr>
      </p:pic>
    </p:spTree>
    <p:custDataLst>
      <p:tags r:id="rId1"/>
    </p:custDataLst>
    <p:extLst>
      <p:ext uri="{BB962C8B-B14F-4D97-AF65-F5344CB8AC3E}">
        <p14:creationId xmlns:p14="http://schemas.microsoft.com/office/powerpoint/2010/main" val="1891856469"/>
      </p:ext>
    </p:extLst>
  </p:cSld>
  <p:clrMapOvr>
    <a:masterClrMapping/>
  </p:clrMapOvr>
  <mc:AlternateContent xmlns:mc="http://schemas.openxmlformats.org/markup-compatibility/2006" xmlns:p14="http://schemas.microsoft.com/office/powerpoint/2010/main">
    <mc:Choice Requires="p14">
      <p:transition spd="slow" p14:dur="2000" advTm="28593"/>
    </mc:Choice>
    <mc:Fallback xmlns="">
      <p:transition spd="slow" advTm="28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2"/>
                                        </p:tgtEl>
                                        <p:attrNameLst>
                                          <p:attrName>r</p:attrName>
                                        </p:attrNameLst>
                                      </p:cBhvr>
                                    </p:animRot>
                                    <p:animRot by="-240000">
                                      <p:cBhvr>
                                        <p:cTn id="11" dur="200" fill="hold">
                                          <p:stCondLst>
                                            <p:cond delay="200"/>
                                          </p:stCondLst>
                                        </p:cTn>
                                        <p:tgtEl>
                                          <p:spTgt spid="12"/>
                                        </p:tgtEl>
                                        <p:attrNameLst>
                                          <p:attrName>r</p:attrName>
                                        </p:attrNameLst>
                                      </p:cBhvr>
                                    </p:animRot>
                                    <p:animRot by="240000">
                                      <p:cBhvr>
                                        <p:cTn id="12" dur="200" fill="hold">
                                          <p:stCondLst>
                                            <p:cond delay="400"/>
                                          </p:stCondLst>
                                        </p:cTn>
                                        <p:tgtEl>
                                          <p:spTgt spid="12"/>
                                        </p:tgtEl>
                                        <p:attrNameLst>
                                          <p:attrName>r</p:attrName>
                                        </p:attrNameLst>
                                      </p:cBhvr>
                                    </p:animRot>
                                    <p:animRot by="-240000">
                                      <p:cBhvr>
                                        <p:cTn id="13" dur="200" fill="hold">
                                          <p:stCondLst>
                                            <p:cond delay="600"/>
                                          </p:stCondLst>
                                        </p:cTn>
                                        <p:tgtEl>
                                          <p:spTgt spid="12"/>
                                        </p:tgtEl>
                                        <p:attrNameLst>
                                          <p:attrName>r</p:attrName>
                                        </p:attrNameLst>
                                      </p:cBhvr>
                                    </p:animRot>
                                    <p:animRot by="120000">
                                      <p:cBhvr>
                                        <p:cTn id="14"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837473"/>
          </a:xfrm>
          <a:prstGeom prst="rect">
            <a:avLst/>
          </a:prstGeom>
          <a:solidFill>
            <a:schemeClr val="accent5">
              <a:lumMod val="50000"/>
            </a:schemeClr>
          </a:solidFill>
        </p:spPr>
        <p:txBody>
          <a:bodyPr wrap="square" rtlCol="0">
            <a:spAutoFit/>
          </a:bodyPr>
          <a:lstStyle/>
          <a:p>
            <a:pPr algn="ctr">
              <a:lnSpc>
                <a:spcPct val="150000"/>
              </a:lnSpc>
              <a:spcAft>
                <a:spcPts val="1200"/>
              </a:spcAft>
            </a:pPr>
            <a:r>
              <a:rPr lang="en-US" sz="3600" dirty="0">
                <a:solidFill>
                  <a:schemeClr val="bg1"/>
                </a:solidFill>
              </a:rPr>
              <a:t>A Few Simple Steps</a:t>
            </a: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3478117" y="2364607"/>
            <a:ext cx="5469835" cy="2990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endParaRPr lang="en-US" sz="2400" dirty="0">
              <a:cs typeface="Arial" panose="020B0604020202020204" pitchFamily="34" charset="0"/>
            </a:endParaRPr>
          </a:p>
          <a:p>
            <a:endParaRPr lang="en-US" dirty="0"/>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2</a:t>
            </a:fld>
            <a:endParaRPr lang="en-US"/>
          </a:p>
        </p:txBody>
      </p:sp>
      <p:sp>
        <p:nvSpPr>
          <p:cNvPr id="3" name="Rectangle 2">
            <a:extLst>
              <a:ext uri="{FF2B5EF4-FFF2-40B4-BE49-F238E27FC236}">
                <a16:creationId xmlns:a16="http://schemas.microsoft.com/office/drawing/2014/main" id="{87DA9C38-F4FA-4CA9-A866-182AE5C46D66}"/>
              </a:ext>
            </a:extLst>
          </p:cNvPr>
          <p:cNvSpPr/>
          <p:nvPr/>
        </p:nvSpPr>
        <p:spPr>
          <a:xfrm>
            <a:off x="192935" y="2070671"/>
            <a:ext cx="2950590" cy="3108543"/>
          </a:xfrm>
          <a:prstGeom prst="rect">
            <a:avLst/>
          </a:prstGeom>
        </p:spPr>
        <p:txBody>
          <a:bodyPr wrap="square">
            <a:spAutoFit/>
          </a:bodyPr>
          <a:lstStyle/>
          <a:p>
            <a:pPr algn="ctr"/>
            <a:r>
              <a:rPr lang="en-US" sz="2800" dirty="0"/>
              <a:t>To create an account, visit the</a:t>
            </a:r>
          </a:p>
          <a:p>
            <a:pPr algn="ctr"/>
            <a:r>
              <a:rPr lang="en-US" sz="2800" b="1" dirty="0"/>
              <a:t>Medicare.gov </a:t>
            </a:r>
            <a:r>
              <a:rPr lang="en-US" sz="2800" dirty="0"/>
              <a:t>home page and click:</a:t>
            </a:r>
          </a:p>
          <a:p>
            <a:pPr algn="ctr"/>
            <a:r>
              <a:rPr lang="en-US" sz="2800" dirty="0"/>
              <a:t>Log in/Create Account.</a:t>
            </a:r>
          </a:p>
        </p:txBody>
      </p:sp>
      <p:pic>
        <p:nvPicPr>
          <p:cNvPr id="5" name="Audio 4">
            <a:hlinkClick r:id="" action="ppaction://media"/>
            <a:extLst>
              <a:ext uri="{FF2B5EF4-FFF2-40B4-BE49-F238E27FC236}">
                <a16:creationId xmlns:a16="http://schemas.microsoft.com/office/drawing/2014/main" id="{C72B51A0-9D32-4F6E-8E64-BF6F9BE543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pic>
        <p:nvPicPr>
          <p:cNvPr id="10" name="Picture 9">
            <a:extLst>
              <a:ext uri="{FF2B5EF4-FFF2-40B4-BE49-F238E27FC236}">
                <a16:creationId xmlns:a16="http://schemas.microsoft.com/office/drawing/2014/main" id="{DB3CE1B0-E5E5-4983-ABE7-D49082639C7B}"/>
              </a:ext>
            </a:extLst>
          </p:cNvPr>
          <p:cNvPicPr>
            <a:picLocks noChangeAspect="1"/>
          </p:cNvPicPr>
          <p:nvPr/>
        </p:nvPicPr>
        <p:blipFill>
          <a:blip r:embed="rId6"/>
          <a:stretch>
            <a:fillRect/>
          </a:stretch>
        </p:blipFill>
        <p:spPr>
          <a:xfrm>
            <a:off x="3413222" y="961023"/>
            <a:ext cx="8500104" cy="5655994"/>
          </a:xfrm>
          <a:prstGeom prst="rect">
            <a:avLst/>
          </a:prstGeom>
        </p:spPr>
      </p:pic>
      <p:cxnSp>
        <p:nvCxnSpPr>
          <p:cNvPr id="9" name="Straight Arrow Connector 8">
            <a:extLst>
              <a:ext uri="{FF2B5EF4-FFF2-40B4-BE49-F238E27FC236}">
                <a16:creationId xmlns:a16="http://schemas.microsoft.com/office/drawing/2014/main" id="{7EF6A7D0-E57F-405A-B321-11AFD1B8E8FF}"/>
              </a:ext>
            </a:extLst>
          </p:cNvPr>
          <p:cNvCxnSpPr>
            <a:cxnSpLocks/>
          </p:cNvCxnSpPr>
          <p:nvPr/>
        </p:nvCxnSpPr>
        <p:spPr>
          <a:xfrm flipV="1">
            <a:off x="2873828" y="3146909"/>
            <a:ext cx="3709852" cy="1645038"/>
          </a:xfrm>
          <a:prstGeom prst="straightConnector1">
            <a:avLst/>
          </a:prstGeom>
          <a:ln w="762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60048"/>
      </p:ext>
    </p:extLst>
  </p:cSld>
  <p:clrMapOvr>
    <a:masterClrMapping/>
  </p:clrMapOvr>
  <mc:AlternateContent xmlns:mc="http://schemas.openxmlformats.org/markup-compatibility/2006" xmlns:p14="http://schemas.microsoft.com/office/powerpoint/2010/main">
    <mc:Choice Requires="p14">
      <p:transition spd="slow" p14:dur="2000" advTm="18626"/>
    </mc:Choice>
    <mc:Fallback xmlns="">
      <p:transition spd="slow" advTm="186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MyMedicare.gov</a:t>
            </a: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3</a:t>
            </a:fld>
            <a:endParaRPr lang="en-US"/>
          </a:p>
        </p:txBody>
      </p:sp>
      <p:pic>
        <p:nvPicPr>
          <p:cNvPr id="9" name="Picture 8">
            <a:extLst>
              <a:ext uri="{FF2B5EF4-FFF2-40B4-BE49-F238E27FC236}">
                <a16:creationId xmlns:a16="http://schemas.microsoft.com/office/drawing/2014/main" id="{78CA1125-D44C-4AD2-9E47-3C036FDEF871}"/>
              </a:ext>
            </a:extLst>
          </p:cNvPr>
          <p:cNvPicPr/>
          <p:nvPr/>
        </p:nvPicPr>
        <p:blipFill>
          <a:blip r:embed="rId5"/>
          <a:stretch>
            <a:fillRect/>
          </a:stretch>
        </p:blipFill>
        <p:spPr>
          <a:xfrm>
            <a:off x="838199" y="1237194"/>
            <a:ext cx="7072599" cy="5369442"/>
          </a:xfrm>
          <a:prstGeom prst="rect">
            <a:avLst/>
          </a:prstGeom>
        </p:spPr>
      </p:pic>
      <p:sp>
        <p:nvSpPr>
          <p:cNvPr id="7" name="Subtitle 2">
            <a:extLst>
              <a:ext uri="{FF2B5EF4-FFF2-40B4-BE49-F238E27FC236}">
                <a16:creationId xmlns:a16="http://schemas.microsoft.com/office/drawing/2014/main" id="{77FD71F1-D557-48C5-8393-F1E95CD87680}"/>
              </a:ext>
            </a:extLst>
          </p:cNvPr>
          <p:cNvSpPr txBox="1">
            <a:spLocks/>
          </p:cNvSpPr>
          <p:nvPr/>
        </p:nvSpPr>
        <p:spPr>
          <a:xfrm>
            <a:off x="7345607" y="3921915"/>
            <a:ext cx="4008194" cy="431859"/>
          </a:xfrm>
          <a:prstGeom prst="rect">
            <a:avLst/>
          </a:prstGeom>
          <a:solidFill>
            <a:schemeClr val="accent1">
              <a:lumMod val="20000"/>
              <a:lumOff val="80000"/>
            </a:schemeClr>
          </a:solidFill>
          <a:ln w="3175">
            <a:solidFill>
              <a:schemeClr val="tx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cs typeface="Arial" panose="020B0604020202020204" pitchFamily="34" charset="0"/>
              </a:rPr>
              <a:t>Click “create an account now”</a:t>
            </a:r>
          </a:p>
        </p:txBody>
      </p:sp>
      <p:cxnSp>
        <p:nvCxnSpPr>
          <p:cNvPr id="8" name="Straight Arrow Connector 7">
            <a:extLst>
              <a:ext uri="{FF2B5EF4-FFF2-40B4-BE49-F238E27FC236}">
                <a16:creationId xmlns:a16="http://schemas.microsoft.com/office/drawing/2014/main" id="{C220377C-B721-4101-BDC5-49E4530FB750}"/>
              </a:ext>
            </a:extLst>
          </p:cNvPr>
          <p:cNvCxnSpPr>
            <a:cxnSpLocks/>
          </p:cNvCxnSpPr>
          <p:nvPr/>
        </p:nvCxnSpPr>
        <p:spPr>
          <a:xfrm flipH="1" flipV="1">
            <a:off x="7079226" y="2936085"/>
            <a:ext cx="1020097" cy="80812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a:extLst>
              <a:ext uri="{FF2B5EF4-FFF2-40B4-BE49-F238E27FC236}">
                <a16:creationId xmlns:a16="http://schemas.microsoft.com/office/drawing/2014/main" id="{9D931E42-1416-499B-B3AA-49318705DDC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793877764"/>
      </p:ext>
    </p:extLst>
  </p:cSld>
  <p:clrMapOvr>
    <a:masterClrMapping/>
  </p:clrMapOvr>
  <mc:AlternateContent xmlns:mc="http://schemas.openxmlformats.org/markup-compatibility/2006" xmlns:p14="http://schemas.microsoft.com/office/powerpoint/2010/main">
    <mc:Choice Requires="p14">
      <p:transition spd="slow" p14:dur="2000" advTm="5408"/>
    </mc:Choice>
    <mc:Fallback xmlns="">
      <p:transition spd="slow" advTm="54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4400" dirty="0">
                <a:solidFill>
                  <a:schemeClr val="bg1"/>
                </a:solidFill>
                <a:latin typeface="Arial" panose="020B0604020202020204" pitchFamily="34" charset="0"/>
                <a:cs typeface="Arial" panose="020B0604020202020204" pitchFamily="34" charset="0"/>
              </a:rPr>
              <a:t>Enter Information</a:t>
            </a: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4</a:t>
            </a:fld>
            <a:endParaRPr lang="en-US"/>
          </a:p>
        </p:txBody>
      </p:sp>
      <p:pic>
        <p:nvPicPr>
          <p:cNvPr id="5" name="Picture 4">
            <a:extLst>
              <a:ext uri="{FF2B5EF4-FFF2-40B4-BE49-F238E27FC236}">
                <a16:creationId xmlns:a16="http://schemas.microsoft.com/office/drawing/2014/main" id="{1C1696BA-D231-46C0-BCC8-A4E649BEBC2C}"/>
              </a:ext>
            </a:extLst>
          </p:cNvPr>
          <p:cNvPicPr/>
          <p:nvPr/>
        </p:nvPicPr>
        <p:blipFill rotWithShape="1">
          <a:blip r:embed="rId5"/>
          <a:srcRect l="12111" t="15012" r="47556" b="14864"/>
          <a:stretch/>
        </p:blipFill>
        <p:spPr bwMode="auto">
          <a:xfrm>
            <a:off x="4950430" y="1263082"/>
            <a:ext cx="2716271" cy="2624495"/>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91F7D158-747B-4F3F-A416-D6F42362B224}"/>
              </a:ext>
            </a:extLst>
          </p:cNvPr>
          <p:cNvPicPr/>
          <p:nvPr/>
        </p:nvPicPr>
        <p:blipFill rotWithShape="1">
          <a:blip r:embed="rId6" cstate="print">
            <a:extLst>
              <a:ext uri="{28A0092B-C50C-407E-A947-70E740481C1C}">
                <a14:useLocalDpi xmlns:a14="http://schemas.microsoft.com/office/drawing/2010/main" val="0"/>
              </a:ext>
            </a:extLst>
          </a:blip>
          <a:srcRect l="12889" t="12049" r="53778" b="12494"/>
          <a:stretch/>
        </p:blipFill>
        <p:spPr bwMode="auto">
          <a:xfrm>
            <a:off x="5032330" y="3869934"/>
            <a:ext cx="2296173" cy="2851541"/>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E269AE38-1492-40CC-8685-0526702702CE}"/>
              </a:ext>
            </a:extLst>
          </p:cNvPr>
          <p:cNvSpPr txBox="1"/>
          <p:nvPr/>
        </p:nvSpPr>
        <p:spPr>
          <a:xfrm>
            <a:off x="2314352" y="1424619"/>
            <a:ext cx="2024109" cy="923330"/>
          </a:xfrm>
          <a:prstGeom prst="rect">
            <a:avLst/>
          </a:prstGeom>
          <a:solidFill>
            <a:schemeClr val="accent1">
              <a:lumMod val="20000"/>
              <a:lumOff val="80000"/>
            </a:schemeClr>
          </a:solidFill>
          <a:ln>
            <a:solidFill>
              <a:schemeClr val="tx1"/>
            </a:solidFill>
          </a:ln>
        </p:spPr>
        <p:txBody>
          <a:bodyPr wrap="square" rtlCol="0">
            <a:spAutoFit/>
          </a:bodyPr>
          <a:lstStyle/>
          <a:p>
            <a:pPr algn="ctr">
              <a:spcBef>
                <a:spcPts val="600"/>
              </a:spcBef>
              <a:spcAft>
                <a:spcPts val="600"/>
              </a:spcAft>
            </a:pPr>
            <a:r>
              <a:rPr lang="en-US" dirty="0"/>
              <a:t>Enter the information requested.</a:t>
            </a:r>
          </a:p>
        </p:txBody>
      </p:sp>
      <p:sp>
        <p:nvSpPr>
          <p:cNvPr id="10" name="TextBox 9">
            <a:extLst>
              <a:ext uri="{FF2B5EF4-FFF2-40B4-BE49-F238E27FC236}">
                <a16:creationId xmlns:a16="http://schemas.microsoft.com/office/drawing/2014/main" id="{D0C3283D-DFD8-4795-A4BB-DF34F19C0952}"/>
              </a:ext>
            </a:extLst>
          </p:cNvPr>
          <p:cNvSpPr txBox="1"/>
          <p:nvPr/>
        </p:nvSpPr>
        <p:spPr>
          <a:xfrm>
            <a:off x="2314351" y="3067128"/>
            <a:ext cx="2024109" cy="120032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a:t>Email address is optional. Check this box if not entering email.</a:t>
            </a:r>
          </a:p>
        </p:txBody>
      </p:sp>
      <p:cxnSp>
        <p:nvCxnSpPr>
          <p:cNvPr id="11" name="Straight Arrow Connector 10">
            <a:extLst>
              <a:ext uri="{FF2B5EF4-FFF2-40B4-BE49-F238E27FC236}">
                <a16:creationId xmlns:a16="http://schemas.microsoft.com/office/drawing/2014/main" id="{FF99A8FC-462D-43E9-B888-61F6B3A52D11}"/>
              </a:ext>
            </a:extLst>
          </p:cNvPr>
          <p:cNvCxnSpPr>
            <a:cxnSpLocks/>
          </p:cNvCxnSpPr>
          <p:nvPr/>
        </p:nvCxnSpPr>
        <p:spPr>
          <a:xfrm flipV="1">
            <a:off x="4450105" y="3763692"/>
            <a:ext cx="656946" cy="181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0C272D6-8187-48E5-B8C6-67A93BAC073C}"/>
              </a:ext>
            </a:extLst>
          </p:cNvPr>
          <p:cNvSpPr txBox="1"/>
          <p:nvPr/>
        </p:nvSpPr>
        <p:spPr>
          <a:xfrm>
            <a:off x="7993844" y="4926371"/>
            <a:ext cx="2018374" cy="369332"/>
          </a:xfrm>
          <a:prstGeom prst="rect">
            <a:avLst/>
          </a:prstGeom>
          <a:solidFill>
            <a:schemeClr val="accent1">
              <a:lumMod val="20000"/>
              <a:lumOff val="80000"/>
            </a:schemeClr>
          </a:solidFill>
          <a:ln>
            <a:solidFill>
              <a:schemeClr val="tx1"/>
            </a:solidFill>
          </a:ln>
        </p:spPr>
        <p:txBody>
          <a:bodyPr wrap="square" rtlCol="0">
            <a:spAutoFit/>
          </a:bodyPr>
          <a:lstStyle/>
          <a:p>
            <a:r>
              <a:rPr lang="en-US" dirty="0"/>
              <a:t>Check both boxes.</a:t>
            </a:r>
          </a:p>
        </p:txBody>
      </p:sp>
      <p:cxnSp>
        <p:nvCxnSpPr>
          <p:cNvPr id="13" name="Straight Arrow Connector 12">
            <a:extLst>
              <a:ext uri="{FF2B5EF4-FFF2-40B4-BE49-F238E27FC236}">
                <a16:creationId xmlns:a16="http://schemas.microsoft.com/office/drawing/2014/main" id="{BDC7F14C-9EBE-4053-99B3-79BD7528A398}"/>
              </a:ext>
            </a:extLst>
          </p:cNvPr>
          <p:cNvCxnSpPr>
            <a:cxnSpLocks/>
          </p:cNvCxnSpPr>
          <p:nvPr/>
        </p:nvCxnSpPr>
        <p:spPr>
          <a:xfrm flipH="1">
            <a:off x="7163334" y="5330762"/>
            <a:ext cx="494137" cy="2992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3E8F812-57F5-4DB0-8AC6-3D6DD183316F}"/>
              </a:ext>
            </a:extLst>
          </p:cNvPr>
          <p:cNvCxnSpPr>
            <a:cxnSpLocks/>
          </p:cNvCxnSpPr>
          <p:nvPr/>
        </p:nvCxnSpPr>
        <p:spPr>
          <a:xfrm flipH="1">
            <a:off x="7163609" y="5665036"/>
            <a:ext cx="650355" cy="33644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0AA4784-D8CE-4CE4-B0D6-9295AFF3424A}"/>
              </a:ext>
            </a:extLst>
          </p:cNvPr>
          <p:cNvSpPr txBox="1"/>
          <p:nvPr/>
        </p:nvSpPr>
        <p:spPr>
          <a:xfrm>
            <a:off x="1972632" y="5480370"/>
            <a:ext cx="2781009" cy="369332"/>
          </a:xfrm>
          <a:prstGeom prst="rect">
            <a:avLst/>
          </a:prstGeom>
          <a:solidFill>
            <a:schemeClr val="accent1">
              <a:lumMod val="20000"/>
              <a:lumOff val="80000"/>
            </a:schemeClr>
          </a:solidFill>
          <a:ln>
            <a:solidFill>
              <a:schemeClr val="tx1"/>
            </a:solidFill>
          </a:ln>
        </p:spPr>
        <p:txBody>
          <a:bodyPr wrap="square" rtlCol="0">
            <a:spAutoFit/>
          </a:bodyPr>
          <a:lstStyle/>
          <a:p>
            <a:r>
              <a:rPr lang="en-US" dirty="0"/>
              <a:t>Click Next when complete.</a:t>
            </a:r>
          </a:p>
        </p:txBody>
      </p:sp>
      <p:cxnSp>
        <p:nvCxnSpPr>
          <p:cNvPr id="20" name="Straight Arrow Connector 19">
            <a:extLst>
              <a:ext uri="{FF2B5EF4-FFF2-40B4-BE49-F238E27FC236}">
                <a16:creationId xmlns:a16="http://schemas.microsoft.com/office/drawing/2014/main" id="{060717B2-E660-4269-A479-7570702F96E8}"/>
              </a:ext>
            </a:extLst>
          </p:cNvPr>
          <p:cNvCxnSpPr>
            <a:cxnSpLocks/>
          </p:cNvCxnSpPr>
          <p:nvPr/>
        </p:nvCxnSpPr>
        <p:spPr>
          <a:xfrm>
            <a:off x="4230255" y="6179127"/>
            <a:ext cx="802075" cy="3286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5" name="Audio 14">
            <a:hlinkClick r:id="" action="ppaction://media"/>
            <a:extLst>
              <a:ext uri="{FF2B5EF4-FFF2-40B4-BE49-F238E27FC236}">
                <a16:creationId xmlns:a16="http://schemas.microsoft.com/office/drawing/2014/main" id="{B2CC927A-529A-49D3-A9FF-AB656F2A698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211850439"/>
      </p:ext>
    </p:extLst>
  </p:cSld>
  <p:clrMapOvr>
    <a:masterClrMapping/>
  </p:clrMapOvr>
  <mc:AlternateContent xmlns:mc="http://schemas.openxmlformats.org/markup-compatibility/2006" xmlns:p14="http://schemas.microsoft.com/office/powerpoint/2010/main">
    <mc:Choice Requires="p14">
      <p:transition spd="slow" p14:dur="2000" advTm="31987"/>
    </mc:Choice>
    <mc:Fallback xmlns="">
      <p:transition spd="slow" advTm="319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5</a:t>
            </a:fld>
            <a:endParaRPr lang="en-US"/>
          </a:p>
        </p:txBody>
      </p:sp>
      <p:pic>
        <p:nvPicPr>
          <p:cNvPr id="5" name="Content Placeholder 3">
            <a:extLst>
              <a:ext uri="{FF2B5EF4-FFF2-40B4-BE49-F238E27FC236}">
                <a16:creationId xmlns:a16="http://schemas.microsoft.com/office/drawing/2014/main" id="{592FDE2F-DC4A-4DB4-B4EF-A7B9836CD35B}"/>
              </a:ext>
            </a:extLst>
          </p:cNvPr>
          <p:cNvPicPr>
            <a:picLocks/>
          </p:cNvPicPr>
          <p:nvPr/>
        </p:nvPicPr>
        <p:blipFill rotWithShape="1">
          <a:blip r:embed="rId5"/>
          <a:srcRect l="31556" t="9284" r="31778" b="7753"/>
          <a:stretch/>
        </p:blipFill>
        <p:spPr bwMode="auto">
          <a:xfrm>
            <a:off x="4235657" y="1484405"/>
            <a:ext cx="4295783" cy="4774291"/>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C2DC17BA-81CA-4C1B-BCA7-40F0D6734D7D}"/>
              </a:ext>
            </a:extLst>
          </p:cNvPr>
          <p:cNvSpPr txBox="1"/>
          <p:nvPr/>
        </p:nvSpPr>
        <p:spPr>
          <a:xfrm>
            <a:off x="1571349" y="3231472"/>
            <a:ext cx="1651246" cy="1477328"/>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a:t>Read the Security Notice and  </a:t>
            </a:r>
          </a:p>
          <a:p>
            <a:pPr algn="ctr"/>
            <a:r>
              <a:rPr lang="en-US" dirty="0"/>
              <a:t>click “OK” to continue.</a:t>
            </a:r>
          </a:p>
        </p:txBody>
      </p:sp>
      <p:cxnSp>
        <p:nvCxnSpPr>
          <p:cNvPr id="8" name="Straight Arrow Connector 7">
            <a:extLst>
              <a:ext uri="{FF2B5EF4-FFF2-40B4-BE49-F238E27FC236}">
                <a16:creationId xmlns:a16="http://schemas.microsoft.com/office/drawing/2014/main" id="{B60D0A7C-4872-4F67-BA8B-E978E93D028F}"/>
              </a:ext>
            </a:extLst>
          </p:cNvPr>
          <p:cNvCxnSpPr>
            <a:cxnSpLocks/>
          </p:cNvCxnSpPr>
          <p:nvPr/>
        </p:nvCxnSpPr>
        <p:spPr>
          <a:xfrm>
            <a:off x="5410200" y="5373595"/>
            <a:ext cx="847725" cy="367615"/>
          </a:xfrm>
          <a:prstGeom prst="straightConnector1">
            <a:avLst/>
          </a:prstGeom>
          <a:ln w="104775">
            <a:tailEnd type="triangle"/>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id="{16D5CEE5-F889-45BB-A36F-ECBBCA4C254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036864841"/>
      </p:ext>
    </p:extLst>
  </p:cSld>
  <p:clrMapOvr>
    <a:masterClrMapping/>
  </p:clrMapOvr>
  <mc:AlternateContent xmlns:mc="http://schemas.openxmlformats.org/markup-compatibility/2006" xmlns:p14="http://schemas.microsoft.com/office/powerpoint/2010/main">
    <mc:Choice Requires="p14">
      <p:transition spd="slow" p14:dur="2000" advTm="9321"/>
    </mc:Choice>
    <mc:Fallback xmlns="">
      <p:transition spd="slow" advTm="93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800" dirty="0">
              <a:solidFill>
                <a:schemeClr val="bg1"/>
              </a:solidFill>
              <a:latin typeface="Arial" panose="020B0604020202020204" pitchFamily="34" charset="0"/>
              <a:cs typeface="Arial" panose="020B0604020202020204" pitchFamily="34" charset="0"/>
            </a:endParaRPr>
          </a:p>
          <a:p>
            <a:pPr algn="ctr"/>
            <a:endParaRPr lang="en-US" sz="4400" dirty="0">
              <a:solidFill>
                <a:schemeClr val="bg1"/>
              </a:solidFill>
              <a:latin typeface="Arial" panose="020B0604020202020204" pitchFamily="34" charset="0"/>
              <a:cs typeface="Arial" panose="020B0604020202020204" pitchFamily="34" charset="0"/>
            </a:endParaRP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6</a:t>
            </a:fld>
            <a:endParaRPr lang="en-US"/>
          </a:p>
        </p:txBody>
      </p:sp>
      <p:sp>
        <p:nvSpPr>
          <p:cNvPr id="3" name="TextBox 2">
            <a:extLst>
              <a:ext uri="{FF2B5EF4-FFF2-40B4-BE49-F238E27FC236}">
                <a16:creationId xmlns:a16="http://schemas.microsoft.com/office/drawing/2014/main" id="{5FA1A820-2A8E-43F1-B18B-FE1CB66A334D}"/>
              </a:ext>
            </a:extLst>
          </p:cNvPr>
          <p:cNvSpPr txBox="1"/>
          <p:nvPr/>
        </p:nvSpPr>
        <p:spPr>
          <a:xfrm>
            <a:off x="2140363" y="1796401"/>
            <a:ext cx="8822532" cy="4632037"/>
          </a:xfrm>
          <a:prstGeom prst="rect">
            <a:avLst/>
          </a:prstGeom>
          <a:noFill/>
        </p:spPr>
        <p:txBody>
          <a:bodyPr wrap="square" rtlCol="0">
            <a:spAutoFit/>
          </a:bodyPr>
          <a:lstStyle/>
          <a:p>
            <a:pPr>
              <a:spcAft>
                <a:spcPts val="1800"/>
              </a:spcAft>
            </a:pPr>
            <a:r>
              <a:rPr lang="en-US" sz="3600" b="1" dirty="0"/>
              <a:t>Rules for Creating Username and Password</a:t>
            </a:r>
          </a:p>
          <a:p>
            <a:pPr marL="285750" indent="-285750">
              <a:buFont typeface="Arial" panose="020B0604020202020204" pitchFamily="34" charset="0"/>
              <a:buChar char="•"/>
            </a:pPr>
            <a:r>
              <a:rPr lang="en-US" b="1" dirty="0"/>
              <a:t>Pick a Username—must be unique</a:t>
            </a:r>
            <a:endParaRPr lang="en-US" dirty="0"/>
          </a:p>
          <a:p>
            <a:pPr marL="742950" lvl="1" indent="-285750">
              <a:buFont typeface="Arial" panose="020B0604020202020204" pitchFamily="34" charset="0"/>
              <a:buChar char="•"/>
            </a:pPr>
            <a:r>
              <a:rPr lang="en-US" dirty="0"/>
              <a:t>8 – 30 characters long, no spaces</a:t>
            </a:r>
          </a:p>
          <a:p>
            <a:pPr marL="742950" lvl="1" indent="-285750">
              <a:buFont typeface="Arial" panose="020B0604020202020204" pitchFamily="34" charset="0"/>
              <a:buChar char="•"/>
            </a:pPr>
            <a:r>
              <a:rPr lang="en-US" dirty="0"/>
              <a:t>Can include letters, numbers and special characters including:  @ !  .  -  _  $ </a:t>
            </a:r>
          </a:p>
          <a:p>
            <a:pPr marL="742950" lvl="1" indent="-285750">
              <a:buFont typeface="Arial" panose="020B0604020202020204" pitchFamily="34" charset="0"/>
              <a:buChar char="•"/>
            </a:pPr>
            <a:r>
              <a:rPr lang="en-US" dirty="0"/>
              <a:t>Don’t use special characters as the first or last character of your username</a:t>
            </a:r>
          </a:p>
          <a:p>
            <a:pPr marL="742950" lvl="1" indent="-285750">
              <a:buFont typeface="Arial" panose="020B0604020202020204" pitchFamily="34" charset="0"/>
              <a:buChar char="•"/>
            </a:pPr>
            <a:r>
              <a:rPr lang="en-US" dirty="0"/>
              <a:t>It must include at least 4 letters</a:t>
            </a:r>
          </a:p>
          <a:p>
            <a:pPr marL="742950" lvl="1" indent="-285750">
              <a:buFont typeface="Arial" panose="020B0604020202020204" pitchFamily="34" charset="0"/>
              <a:buChar char="•"/>
            </a:pPr>
            <a:r>
              <a:rPr lang="en-US" dirty="0"/>
              <a:t>Can use your email address</a:t>
            </a:r>
          </a:p>
          <a:p>
            <a:pPr marL="742950" lvl="1" indent="-285750">
              <a:buFont typeface="Arial" panose="020B0604020202020204" pitchFamily="34" charset="0"/>
              <a:buChar char="•"/>
            </a:pPr>
            <a:r>
              <a:rPr lang="en-US" dirty="0"/>
              <a:t>Cannot contain your Medicare or Social Security number</a:t>
            </a:r>
          </a:p>
          <a:p>
            <a:pPr marL="285750" indent="-285750">
              <a:spcBef>
                <a:spcPts val="1200"/>
              </a:spcBef>
              <a:buFont typeface="Arial" panose="020B0604020202020204" pitchFamily="34" charset="0"/>
              <a:buChar char="•"/>
            </a:pPr>
            <a:r>
              <a:rPr lang="en-US" dirty="0"/>
              <a:t>Next create your </a:t>
            </a:r>
            <a:r>
              <a:rPr lang="en-US" b="1" dirty="0"/>
              <a:t>Password</a:t>
            </a:r>
          </a:p>
          <a:p>
            <a:pPr marL="742950" lvl="1" indent="-285750">
              <a:buFont typeface="Arial" panose="020B0604020202020204" pitchFamily="34" charset="0"/>
              <a:buChar char="•"/>
            </a:pPr>
            <a:r>
              <a:rPr lang="en-US" dirty="0"/>
              <a:t>8 – 16 characters long</a:t>
            </a:r>
          </a:p>
          <a:p>
            <a:pPr marL="742950" lvl="1" indent="-285750">
              <a:buFont typeface="Arial" panose="020B0604020202020204" pitchFamily="34" charset="0"/>
              <a:buChar char="•"/>
            </a:pPr>
            <a:r>
              <a:rPr lang="en-US" dirty="0"/>
              <a:t>Must contain at least one letter and one number</a:t>
            </a:r>
          </a:p>
          <a:p>
            <a:pPr marL="742950" lvl="1" indent="-285750">
              <a:buFont typeface="Arial" panose="020B0604020202020204" pitchFamily="34" charset="0"/>
              <a:buChar char="•"/>
            </a:pPr>
            <a:r>
              <a:rPr lang="en-US" dirty="0"/>
              <a:t>Must also contain at least one of the following special characters:  @ !  $  %  “  *  (  )</a:t>
            </a:r>
          </a:p>
          <a:p>
            <a:pPr marL="742950" lvl="1" indent="-285750">
              <a:buFont typeface="Arial" panose="020B0604020202020204" pitchFamily="34" charset="0"/>
              <a:buChar char="•"/>
            </a:pPr>
            <a:r>
              <a:rPr lang="en-US" dirty="0"/>
              <a:t>Cannot contain your username and cannot contain your Medicare number or Social Security number</a:t>
            </a:r>
            <a:endParaRPr lang="en-US" b="1" dirty="0"/>
          </a:p>
        </p:txBody>
      </p:sp>
      <p:sp>
        <p:nvSpPr>
          <p:cNvPr id="9" name="TextBox 8">
            <a:extLst>
              <a:ext uri="{FF2B5EF4-FFF2-40B4-BE49-F238E27FC236}">
                <a16:creationId xmlns:a16="http://schemas.microsoft.com/office/drawing/2014/main" id="{38102D67-D55A-4FB7-A490-7216CE27ED62}"/>
              </a:ext>
            </a:extLst>
          </p:cNvPr>
          <p:cNvSpPr txBox="1"/>
          <p:nvPr/>
        </p:nvSpPr>
        <p:spPr>
          <a:xfrm>
            <a:off x="2502816" y="1175199"/>
            <a:ext cx="7183225" cy="461665"/>
          </a:xfrm>
          <a:prstGeom prst="rect">
            <a:avLst/>
          </a:prstGeom>
          <a:noFill/>
        </p:spPr>
        <p:txBody>
          <a:bodyPr wrap="square" rtlCol="0">
            <a:spAutoFit/>
          </a:bodyPr>
          <a:lstStyle/>
          <a:p>
            <a:pPr algn="ctr"/>
            <a:r>
              <a:rPr lang="en-US" sz="2400" i="1" dirty="0"/>
              <a:t>You will be asked to create a Username and Password.</a:t>
            </a:r>
          </a:p>
        </p:txBody>
      </p:sp>
      <p:pic>
        <p:nvPicPr>
          <p:cNvPr id="5" name="Audio 4">
            <a:hlinkClick r:id="" action="ppaction://media"/>
            <a:extLst>
              <a:ext uri="{FF2B5EF4-FFF2-40B4-BE49-F238E27FC236}">
                <a16:creationId xmlns:a16="http://schemas.microsoft.com/office/drawing/2014/main" id="{96E63DA0-134D-4615-9321-5EDA7107936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820902887"/>
      </p:ext>
    </p:extLst>
  </p:cSld>
  <p:clrMapOvr>
    <a:masterClrMapping/>
  </p:clrMapOvr>
  <mc:AlternateContent xmlns:mc="http://schemas.openxmlformats.org/markup-compatibility/2006" xmlns:p14="http://schemas.microsoft.com/office/powerpoint/2010/main">
    <mc:Choice Requires="p14">
      <p:transition spd="slow" p14:dur="2000" advTm="12130"/>
    </mc:Choice>
    <mc:Fallback xmlns="">
      <p:transition spd="slow" advTm="12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4400" dirty="0">
                <a:solidFill>
                  <a:schemeClr val="bg1"/>
                </a:solidFill>
                <a:latin typeface="Arial" panose="020B0604020202020204" pitchFamily="34" charset="0"/>
                <a:cs typeface="Arial" panose="020B0604020202020204" pitchFamily="34" charset="0"/>
              </a:rPr>
              <a:t>Final Step!</a:t>
            </a: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7</a:t>
            </a:fld>
            <a:endParaRPr lang="en-US" dirty="0"/>
          </a:p>
        </p:txBody>
      </p:sp>
      <p:pic>
        <p:nvPicPr>
          <p:cNvPr id="9" name="Picture 8" descr="Screen shot image. Description in the notes." title="Screen shot image. Description in the notes.">
            <a:extLst>
              <a:ext uri="{FF2B5EF4-FFF2-40B4-BE49-F238E27FC236}">
                <a16:creationId xmlns:a16="http://schemas.microsoft.com/office/drawing/2014/main" id="{81656251-0F80-49AF-9C6D-9AE6CB82B8BE}"/>
              </a:ext>
            </a:extLst>
          </p:cNvPr>
          <p:cNvPicPr>
            <a:picLocks noChangeAspect="1"/>
          </p:cNvPicPr>
          <p:nvPr/>
        </p:nvPicPr>
        <p:blipFill rotWithShape="1">
          <a:blip r:embed="rId5"/>
          <a:srcRect l="18653" t="14148" r="18555" b="24751"/>
          <a:stretch/>
        </p:blipFill>
        <p:spPr>
          <a:xfrm>
            <a:off x="1310325" y="1012579"/>
            <a:ext cx="7838707" cy="5705812"/>
          </a:xfrm>
          <a:prstGeom prst="rect">
            <a:avLst/>
          </a:prstGeom>
        </p:spPr>
      </p:pic>
      <p:sp>
        <p:nvSpPr>
          <p:cNvPr id="10" name="TextBox 9">
            <a:extLst>
              <a:ext uri="{FF2B5EF4-FFF2-40B4-BE49-F238E27FC236}">
                <a16:creationId xmlns:a16="http://schemas.microsoft.com/office/drawing/2014/main" id="{83B833BD-802A-4688-83BF-62EBBFBADC60}"/>
              </a:ext>
            </a:extLst>
          </p:cNvPr>
          <p:cNvSpPr txBox="1"/>
          <p:nvPr/>
        </p:nvSpPr>
        <p:spPr>
          <a:xfrm>
            <a:off x="6705443" y="1749720"/>
            <a:ext cx="2198285" cy="92333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a:t>Enter your </a:t>
            </a:r>
            <a:r>
              <a:rPr lang="en-US" b="1" dirty="0"/>
              <a:t>Username</a:t>
            </a:r>
            <a:r>
              <a:rPr lang="en-US" dirty="0"/>
              <a:t> following the rules on previous slide.</a:t>
            </a:r>
          </a:p>
        </p:txBody>
      </p:sp>
      <p:sp>
        <p:nvSpPr>
          <p:cNvPr id="11" name="TextBox 10">
            <a:extLst>
              <a:ext uri="{FF2B5EF4-FFF2-40B4-BE49-F238E27FC236}">
                <a16:creationId xmlns:a16="http://schemas.microsoft.com/office/drawing/2014/main" id="{2D18BB8F-AFA8-4F95-ADEB-ED9712BD8ED0}"/>
              </a:ext>
            </a:extLst>
          </p:cNvPr>
          <p:cNvSpPr txBox="1"/>
          <p:nvPr/>
        </p:nvSpPr>
        <p:spPr>
          <a:xfrm>
            <a:off x="6288771" y="3138461"/>
            <a:ext cx="4424732" cy="923330"/>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a:t>Select a </a:t>
            </a:r>
            <a:r>
              <a:rPr lang="en-US" b="1" dirty="0"/>
              <a:t>secret question </a:t>
            </a:r>
            <a:r>
              <a:rPr lang="en-US" dirty="0"/>
              <a:t>and enter your answer. This would be used if you forget your username and password.</a:t>
            </a:r>
          </a:p>
        </p:txBody>
      </p:sp>
      <p:sp>
        <p:nvSpPr>
          <p:cNvPr id="12" name="TextBox 11">
            <a:extLst>
              <a:ext uri="{FF2B5EF4-FFF2-40B4-BE49-F238E27FC236}">
                <a16:creationId xmlns:a16="http://schemas.microsoft.com/office/drawing/2014/main" id="{E0789E49-BD19-4CD6-81EF-F9D05BBDF3DB}"/>
              </a:ext>
            </a:extLst>
          </p:cNvPr>
          <p:cNvSpPr txBox="1"/>
          <p:nvPr/>
        </p:nvSpPr>
        <p:spPr>
          <a:xfrm>
            <a:off x="6286384" y="4441316"/>
            <a:ext cx="3637843" cy="6463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dirty="0"/>
              <a:t>Next, enter your </a:t>
            </a:r>
            <a:r>
              <a:rPr lang="en-US" b="1" dirty="0"/>
              <a:t>Password</a:t>
            </a:r>
            <a:r>
              <a:rPr lang="en-US" dirty="0"/>
              <a:t> following the rules on previous slide.</a:t>
            </a:r>
          </a:p>
        </p:txBody>
      </p:sp>
      <p:sp>
        <p:nvSpPr>
          <p:cNvPr id="8" name="TextBox 7">
            <a:extLst>
              <a:ext uri="{FF2B5EF4-FFF2-40B4-BE49-F238E27FC236}">
                <a16:creationId xmlns:a16="http://schemas.microsoft.com/office/drawing/2014/main" id="{C982D6C7-E499-4A8B-B9F7-641E9935F7A4}"/>
              </a:ext>
            </a:extLst>
          </p:cNvPr>
          <p:cNvSpPr txBox="1"/>
          <p:nvPr/>
        </p:nvSpPr>
        <p:spPr>
          <a:xfrm>
            <a:off x="6705443" y="5584805"/>
            <a:ext cx="2274690" cy="830997"/>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2400" dirty="0"/>
              <a:t>Then Click “Continue” </a:t>
            </a:r>
          </a:p>
        </p:txBody>
      </p:sp>
      <p:cxnSp>
        <p:nvCxnSpPr>
          <p:cNvPr id="27" name="Straight Arrow Connector 26">
            <a:extLst>
              <a:ext uri="{FF2B5EF4-FFF2-40B4-BE49-F238E27FC236}">
                <a16:creationId xmlns:a16="http://schemas.microsoft.com/office/drawing/2014/main" id="{2C783999-3FC5-46D8-9E2D-FA076D6C585D}"/>
              </a:ext>
            </a:extLst>
          </p:cNvPr>
          <p:cNvCxnSpPr>
            <a:cxnSpLocks/>
          </p:cNvCxnSpPr>
          <p:nvPr/>
        </p:nvCxnSpPr>
        <p:spPr>
          <a:xfrm flipH="1">
            <a:off x="5229678" y="2125533"/>
            <a:ext cx="1230461" cy="7684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7F76369-6908-49B1-9171-D1350F2C2790}"/>
              </a:ext>
            </a:extLst>
          </p:cNvPr>
          <p:cNvCxnSpPr>
            <a:cxnSpLocks/>
          </p:cNvCxnSpPr>
          <p:nvPr/>
        </p:nvCxnSpPr>
        <p:spPr>
          <a:xfrm flipH="1">
            <a:off x="5081048" y="3500186"/>
            <a:ext cx="1151457" cy="2114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1295B00-CD4E-427C-8FBE-73AD0F78C534}"/>
              </a:ext>
            </a:extLst>
          </p:cNvPr>
          <p:cNvCxnSpPr>
            <a:cxnSpLocks/>
          </p:cNvCxnSpPr>
          <p:nvPr/>
        </p:nvCxnSpPr>
        <p:spPr>
          <a:xfrm flipH="1">
            <a:off x="5229678" y="3669179"/>
            <a:ext cx="1002827" cy="70485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35FB017-F9A6-465F-805C-C4D601D641DB}"/>
              </a:ext>
            </a:extLst>
          </p:cNvPr>
          <p:cNvCxnSpPr>
            <a:cxnSpLocks/>
          </p:cNvCxnSpPr>
          <p:nvPr/>
        </p:nvCxnSpPr>
        <p:spPr>
          <a:xfrm flipH="1">
            <a:off x="5100785" y="4845377"/>
            <a:ext cx="1131720" cy="25507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a:extLst>
              <a:ext uri="{FF2B5EF4-FFF2-40B4-BE49-F238E27FC236}">
                <a16:creationId xmlns:a16="http://schemas.microsoft.com/office/drawing/2014/main" id="{2C6D0645-E683-45C7-B538-1DC4506A8E8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907842437"/>
      </p:ext>
    </p:extLst>
  </p:cSld>
  <p:clrMapOvr>
    <a:masterClrMapping/>
  </p:clrMapOvr>
  <mc:AlternateContent xmlns:mc="http://schemas.openxmlformats.org/markup-compatibility/2006" xmlns:p14="http://schemas.microsoft.com/office/powerpoint/2010/main">
    <mc:Choice Requires="p14">
      <p:transition spd="slow" p14:dur="2000" advTm="26921"/>
    </mc:Choice>
    <mc:Fallback xmlns="">
      <p:transition spd="slow" advTm="269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4400" dirty="0">
                <a:solidFill>
                  <a:schemeClr val="bg1"/>
                </a:solidFill>
                <a:latin typeface="Arial" panose="020B0604020202020204" pitchFamily="34" charset="0"/>
                <a:cs typeface="Arial" panose="020B0604020202020204" pitchFamily="34" charset="0"/>
              </a:rPr>
              <a:t>Congratulations!</a:t>
            </a: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8</a:t>
            </a:fld>
            <a:endParaRPr lang="en-US"/>
          </a:p>
        </p:txBody>
      </p:sp>
      <p:pic>
        <p:nvPicPr>
          <p:cNvPr id="5" name="Picture 4" descr="Screen Shot, description in notes" title="Screen shot, description in notes.">
            <a:extLst>
              <a:ext uri="{FF2B5EF4-FFF2-40B4-BE49-F238E27FC236}">
                <a16:creationId xmlns:a16="http://schemas.microsoft.com/office/drawing/2014/main" id="{BAA3B471-A79C-4BB6-82B8-ABC1F843CC14}"/>
              </a:ext>
            </a:extLst>
          </p:cNvPr>
          <p:cNvPicPr>
            <a:picLocks noChangeAspect="1"/>
          </p:cNvPicPr>
          <p:nvPr/>
        </p:nvPicPr>
        <p:blipFill rotWithShape="1">
          <a:blip r:embed="rId5"/>
          <a:srcRect l="28029" t="21624" r="28116" b="21517"/>
          <a:stretch/>
        </p:blipFill>
        <p:spPr>
          <a:xfrm>
            <a:off x="3977818" y="1088960"/>
            <a:ext cx="8020050" cy="5632515"/>
          </a:xfrm>
          <a:prstGeom prst="rect">
            <a:avLst/>
          </a:prstGeom>
        </p:spPr>
      </p:pic>
      <p:sp>
        <p:nvSpPr>
          <p:cNvPr id="2" name="TextBox 1">
            <a:extLst>
              <a:ext uri="{FF2B5EF4-FFF2-40B4-BE49-F238E27FC236}">
                <a16:creationId xmlns:a16="http://schemas.microsoft.com/office/drawing/2014/main" id="{3EBBEEF5-131F-44F3-9FF2-04AA76A6B2D8}"/>
              </a:ext>
            </a:extLst>
          </p:cNvPr>
          <p:cNvSpPr txBox="1"/>
          <p:nvPr/>
        </p:nvSpPr>
        <p:spPr>
          <a:xfrm>
            <a:off x="427546" y="1528012"/>
            <a:ext cx="2702153" cy="3247043"/>
          </a:xfrm>
          <a:prstGeom prst="rect">
            <a:avLst/>
          </a:prstGeom>
          <a:solidFill>
            <a:schemeClr val="accent1">
              <a:lumMod val="20000"/>
              <a:lumOff val="80000"/>
            </a:schemeClr>
          </a:solidFill>
          <a:ln>
            <a:solidFill>
              <a:schemeClr val="tx1"/>
            </a:solidFill>
          </a:ln>
        </p:spPr>
        <p:txBody>
          <a:bodyPr wrap="square" rtlCol="0">
            <a:spAutoFit/>
          </a:bodyPr>
          <a:lstStyle/>
          <a:p>
            <a:pPr algn="ctr">
              <a:spcBef>
                <a:spcPts val="600"/>
              </a:spcBef>
            </a:pPr>
            <a:endParaRPr lang="en-US" sz="800" dirty="0"/>
          </a:p>
          <a:p>
            <a:pPr algn="ctr">
              <a:spcBef>
                <a:spcPts val="600"/>
              </a:spcBef>
            </a:pPr>
            <a:r>
              <a:rPr lang="en-US" sz="2200" b="1" dirty="0"/>
              <a:t>That’s it!  </a:t>
            </a:r>
          </a:p>
          <a:p>
            <a:pPr algn="ctr"/>
            <a:endParaRPr lang="en-US" sz="800" dirty="0"/>
          </a:p>
          <a:p>
            <a:pPr algn="ctr"/>
            <a:r>
              <a:rPr lang="en-US" sz="2200" dirty="0"/>
              <a:t>You will be taken back to the login page where you’ll see a message that your account has been created and you can now login.</a:t>
            </a:r>
          </a:p>
          <a:p>
            <a:pPr algn="ctr"/>
            <a:endParaRPr lang="en-US" sz="800" dirty="0"/>
          </a:p>
        </p:txBody>
      </p:sp>
      <p:cxnSp>
        <p:nvCxnSpPr>
          <p:cNvPr id="7" name="Straight Arrow Connector 6">
            <a:extLst>
              <a:ext uri="{FF2B5EF4-FFF2-40B4-BE49-F238E27FC236}">
                <a16:creationId xmlns:a16="http://schemas.microsoft.com/office/drawing/2014/main" id="{DBAFA227-D25D-4F89-8F90-F2D7445DC0F3}"/>
              </a:ext>
            </a:extLst>
          </p:cNvPr>
          <p:cNvCxnSpPr>
            <a:cxnSpLocks/>
          </p:cNvCxnSpPr>
          <p:nvPr/>
        </p:nvCxnSpPr>
        <p:spPr>
          <a:xfrm flipV="1">
            <a:off x="2567111" y="3827282"/>
            <a:ext cx="1806926" cy="57635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a:extLst>
              <a:ext uri="{FF2B5EF4-FFF2-40B4-BE49-F238E27FC236}">
                <a16:creationId xmlns:a16="http://schemas.microsoft.com/office/drawing/2014/main" id="{0D6CFECA-8B86-4A3E-ADD9-09B88C8147E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264956977"/>
      </p:ext>
    </p:extLst>
  </p:cSld>
  <p:clrMapOvr>
    <a:masterClrMapping/>
  </p:clrMapOvr>
  <mc:AlternateContent xmlns:mc="http://schemas.openxmlformats.org/markup-compatibility/2006" xmlns:p14="http://schemas.microsoft.com/office/powerpoint/2010/main">
    <mc:Choice Requires="p14">
      <p:transition spd="slow" p14:dur="2000" advTm="10111"/>
    </mc:Choice>
    <mc:Fallback xmlns="">
      <p:transition spd="slow" advTm="10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4400" dirty="0">
                <a:solidFill>
                  <a:schemeClr val="bg1"/>
                </a:solidFill>
                <a:latin typeface="Arial" panose="020B0604020202020204" pitchFamily="34" charset="0"/>
                <a:cs typeface="Arial" panose="020B0604020202020204" pitchFamily="34" charset="0"/>
              </a:rPr>
              <a:t>Medicare Questions?</a:t>
            </a: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9</a:t>
            </a:fld>
            <a:endParaRPr lang="en-US"/>
          </a:p>
        </p:txBody>
      </p:sp>
      <p:sp>
        <p:nvSpPr>
          <p:cNvPr id="3" name="Rectangle 2">
            <a:extLst>
              <a:ext uri="{FF2B5EF4-FFF2-40B4-BE49-F238E27FC236}">
                <a16:creationId xmlns:a16="http://schemas.microsoft.com/office/drawing/2014/main" id="{F9897CB2-9C75-4259-AFBC-52DBA3897A23}"/>
              </a:ext>
            </a:extLst>
          </p:cNvPr>
          <p:cNvSpPr/>
          <p:nvPr/>
        </p:nvSpPr>
        <p:spPr>
          <a:xfrm>
            <a:off x="2285840" y="5621794"/>
            <a:ext cx="9167179" cy="923330"/>
          </a:xfrm>
          <a:prstGeom prst="rect">
            <a:avLst/>
          </a:prstGeom>
        </p:spPr>
        <p:txBody>
          <a:bodyPr wrap="square">
            <a:spAutoFit/>
          </a:bodyPr>
          <a:lstStyle/>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This project is supported in whole or in part by grant numbers 2101WIMAA and 90SAPG0091 from the U.S. Administration for Community Living, Department of Health and Human Services, Washington, D.C. 20201. </a:t>
            </a:r>
          </a:p>
        </p:txBody>
      </p:sp>
      <p:sp>
        <p:nvSpPr>
          <p:cNvPr id="8" name="Rectangle 7">
            <a:extLst>
              <a:ext uri="{FF2B5EF4-FFF2-40B4-BE49-F238E27FC236}">
                <a16:creationId xmlns:a16="http://schemas.microsoft.com/office/drawing/2014/main" id="{81F9D8BF-D074-466B-AD55-1016CD1E7550}"/>
              </a:ext>
            </a:extLst>
          </p:cNvPr>
          <p:cNvSpPr/>
          <p:nvPr/>
        </p:nvSpPr>
        <p:spPr>
          <a:xfrm>
            <a:off x="2424111" y="1686293"/>
            <a:ext cx="9058275" cy="3046988"/>
          </a:xfrm>
          <a:prstGeom prst="rect">
            <a:avLst/>
          </a:prstGeom>
        </p:spPr>
        <p:txBody>
          <a:bodyPr wrap="square">
            <a:spAutoFit/>
          </a:bodyPr>
          <a:lstStyle/>
          <a:p>
            <a:pPr marL="342900" indent="-342900">
              <a:buFont typeface="Wingdings" panose="05000000000000000000" pitchFamily="2" charset="2"/>
              <a:buChar char="§"/>
              <a:defRPr/>
            </a:pPr>
            <a:r>
              <a:rPr lang="en-US" altLang="en-US" sz="2400" dirty="0">
                <a:cs typeface="Arial" panose="020B0604020202020204" pitchFamily="34" charset="0"/>
              </a:rPr>
              <a:t>Call Medicare at </a:t>
            </a:r>
            <a:r>
              <a:rPr lang="en-US" altLang="en-US" sz="2400" b="1" dirty="0">
                <a:cs typeface="Arial" panose="020B0604020202020204" pitchFamily="34" charset="0"/>
              </a:rPr>
              <a:t>1-800-633-4227 </a:t>
            </a:r>
            <a:r>
              <a:rPr lang="en-US" altLang="en-US" sz="2400" dirty="0">
                <a:cs typeface="Arial" panose="020B0604020202020204" pitchFamily="34" charset="0"/>
              </a:rPr>
              <a:t>or visit </a:t>
            </a:r>
            <a:r>
              <a:rPr lang="en-US" altLang="en-US" sz="2400" b="1" dirty="0">
                <a:cs typeface="Arial" panose="020B0604020202020204" pitchFamily="34" charset="0"/>
                <a:hlinkClick r:id="rId5"/>
              </a:rPr>
              <a:t>www.medicare.gov</a:t>
            </a:r>
            <a:endParaRPr lang="en-US" altLang="en-US" sz="2400" b="1" dirty="0">
              <a:cs typeface="Arial" panose="020B0604020202020204" pitchFamily="34" charset="0"/>
            </a:endParaRPr>
          </a:p>
          <a:p>
            <a:pPr>
              <a:defRPr/>
            </a:pPr>
            <a:endParaRPr lang="en-US" altLang="en-US" sz="2400" b="1" dirty="0">
              <a:cs typeface="Arial" panose="020B0604020202020204" pitchFamily="34" charset="0"/>
            </a:endParaRPr>
          </a:p>
          <a:p>
            <a:pPr marL="342900" indent="-342900">
              <a:buFont typeface="Wingdings" panose="05000000000000000000" pitchFamily="2" charset="2"/>
              <a:buChar char="§"/>
              <a:defRPr/>
            </a:pPr>
            <a:r>
              <a:rPr lang="en-US" altLang="en-US" sz="2400" b="1" dirty="0">
                <a:cs typeface="Arial" panose="020B0604020202020204" pitchFamily="34" charset="0"/>
              </a:rPr>
              <a:t>Wisconsin SHIP Resources:</a:t>
            </a:r>
          </a:p>
          <a:p>
            <a:pPr marL="800100" lvl="1" indent="-342900">
              <a:buFont typeface="Wingdings" panose="05000000000000000000" pitchFamily="2" charset="2"/>
              <a:buChar char="§"/>
              <a:defRPr/>
            </a:pPr>
            <a:r>
              <a:rPr lang="en-US" altLang="en-US" sz="2400" dirty="0">
                <a:cs typeface="Arial" panose="020B0604020202020204" pitchFamily="34" charset="0"/>
              </a:rPr>
              <a:t>Medigap Helpline: </a:t>
            </a:r>
            <a:r>
              <a:rPr lang="en-US" sz="2400" b="1" dirty="0">
                <a:cs typeface="Arial" panose="020B0604020202020204" pitchFamily="34" charset="0"/>
              </a:rPr>
              <a:t>1-800-242-1060</a:t>
            </a:r>
          </a:p>
          <a:p>
            <a:pPr marL="800100" lvl="1" indent="-342900">
              <a:buFont typeface="Wingdings" panose="05000000000000000000" pitchFamily="2" charset="2"/>
              <a:buChar char="§"/>
              <a:defRPr/>
            </a:pPr>
            <a:r>
              <a:rPr lang="en-US" sz="2400" dirty="0">
                <a:cs typeface="Arial" panose="020B0604020202020204" pitchFamily="34" charset="0"/>
              </a:rPr>
              <a:t>Medigap Part D Helpline (for ages 60+): </a:t>
            </a:r>
            <a:r>
              <a:rPr lang="en-US" sz="2400" b="1" dirty="0">
                <a:cs typeface="Arial" panose="020B0604020202020204" pitchFamily="34" charset="0"/>
              </a:rPr>
              <a:t>1-855-677-2783</a:t>
            </a:r>
          </a:p>
          <a:p>
            <a:pPr marL="800100" lvl="1" indent="-342900">
              <a:buFont typeface="Wingdings" panose="05000000000000000000" pitchFamily="2" charset="2"/>
              <a:buChar char="§"/>
              <a:defRPr/>
            </a:pPr>
            <a:r>
              <a:rPr lang="en-US" sz="2400">
                <a:cs typeface="Arial" panose="020B0604020202020204" pitchFamily="34" charset="0"/>
              </a:rPr>
              <a:t>Find </a:t>
            </a:r>
            <a:r>
              <a:rPr lang="en-US" sz="2400" dirty="0">
                <a:cs typeface="Arial" panose="020B0604020202020204" pitchFamily="34" charset="0"/>
              </a:rPr>
              <a:t>your local Aging and Disability Resource Center on the WI Department of Health Services webpage:  </a:t>
            </a:r>
            <a:r>
              <a:rPr lang="en-US" sz="2400" dirty="0">
                <a:hlinkClick r:id="rId6"/>
              </a:rPr>
              <a:t>https://www.dhs.wisconsin.gov/adrc/consumer/index.htm</a:t>
            </a:r>
            <a:endParaRPr lang="en-US" sz="2400" b="1" dirty="0">
              <a:solidFill>
                <a:srgbClr val="FF0000"/>
              </a:solidFill>
              <a:cs typeface="Arial" panose="020B0604020202020204" pitchFamily="34" charset="0"/>
            </a:endParaRPr>
          </a:p>
        </p:txBody>
      </p:sp>
      <p:pic>
        <p:nvPicPr>
          <p:cNvPr id="9" name="Audio 8">
            <a:hlinkClick r:id="" action="ppaction://media"/>
            <a:extLst>
              <a:ext uri="{FF2B5EF4-FFF2-40B4-BE49-F238E27FC236}">
                <a16:creationId xmlns:a16="http://schemas.microsoft.com/office/drawing/2014/main" id="{D65D3139-DAE4-4F43-B8F2-9D2CF833F91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pic>
        <p:nvPicPr>
          <p:cNvPr id="10" name="Picture 9">
            <a:extLst>
              <a:ext uri="{FF2B5EF4-FFF2-40B4-BE49-F238E27FC236}">
                <a16:creationId xmlns:a16="http://schemas.microsoft.com/office/drawing/2014/main" id="{FD440AAA-E33D-4198-98E3-14C53AEEEA5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760" y="5739422"/>
            <a:ext cx="1988501" cy="616928"/>
          </a:xfrm>
          <a:prstGeom prst="rect">
            <a:avLst/>
          </a:prstGeom>
          <a:noFill/>
          <a:ln>
            <a:noFill/>
          </a:ln>
        </p:spPr>
      </p:pic>
    </p:spTree>
    <p:extLst>
      <p:ext uri="{BB962C8B-B14F-4D97-AF65-F5344CB8AC3E}">
        <p14:creationId xmlns:p14="http://schemas.microsoft.com/office/powerpoint/2010/main" val="3953190923"/>
      </p:ext>
    </p:extLst>
  </p:cSld>
  <p:clrMapOvr>
    <a:masterClrMapping/>
  </p:clrMapOvr>
  <mc:AlternateContent xmlns:mc="http://schemas.openxmlformats.org/markup-compatibility/2006" xmlns:p14="http://schemas.microsoft.com/office/powerpoint/2010/main">
    <mc:Choice Requires="p14">
      <p:transition spd="slow" p14:dur="2000" advTm="26705"/>
    </mc:Choice>
    <mc:Fallback xmlns="">
      <p:transition spd="slow" advTm="26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1785</TotalTime>
  <Words>552</Words>
  <Application>Microsoft Office PowerPoint</Application>
  <PresentationFormat>Widescreen</PresentationFormat>
  <Paragraphs>75</Paragraphs>
  <Slides>9</Slides>
  <Notes>9</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MyMedicare Account</dc:title>
  <dc:creator>Debbie Bisswurm</dc:creator>
  <cp:lastModifiedBy>Stephanie Haas</cp:lastModifiedBy>
  <cp:revision>37</cp:revision>
  <cp:lastPrinted>2019-08-26T13:51:17Z</cp:lastPrinted>
  <dcterms:created xsi:type="dcterms:W3CDTF">2019-08-23T14:49:58Z</dcterms:created>
  <dcterms:modified xsi:type="dcterms:W3CDTF">2025-04-17T13:36:46Z</dcterms:modified>
</cp:coreProperties>
</file>