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2"/>
  </p:notesMasterIdLst>
  <p:sldIdLst>
    <p:sldId id="256" r:id="rId2"/>
    <p:sldId id="257" r:id="rId3"/>
    <p:sldId id="302" r:id="rId4"/>
    <p:sldId id="259" r:id="rId5"/>
    <p:sldId id="260" r:id="rId6"/>
    <p:sldId id="261" r:id="rId7"/>
    <p:sldId id="262" r:id="rId8"/>
    <p:sldId id="263" r:id="rId9"/>
    <p:sldId id="303" r:id="rId10"/>
    <p:sldId id="264" r:id="rId11"/>
    <p:sldId id="304"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78" r:id="rId25"/>
    <p:sldId id="280" r:id="rId26"/>
    <p:sldId id="281" r:id="rId27"/>
    <p:sldId id="300" r:id="rId28"/>
    <p:sldId id="305" r:id="rId29"/>
    <p:sldId id="282" r:id="rId30"/>
    <p:sldId id="283" r:id="rId31"/>
    <p:sldId id="285" r:id="rId32"/>
    <p:sldId id="307" r:id="rId33"/>
    <p:sldId id="288" r:id="rId34"/>
    <p:sldId id="292" r:id="rId35"/>
    <p:sldId id="293" r:id="rId36"/>
    <p:sldId id="294" r:id="rId37"/>
    <p:sldId id="295" r:id="rId38"/>
    <p:sldId id="296" r:id="rId39"/>
    <p:sldId id="306" r:id="rId40"/>
    <p:sldId id="299" r:id="rId41"/>
  </p:sldIdLst>
  <p:sldSz cx="12192000" cy="6858000"/>
  <p:notesSz cx="6858000" cy="9144000"/>
  <p:custDataLst>
    <p:tags r:id="rId4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21AD38C-804F-4A12-98A0-8844A725BAD8}">
          <p14:sldIdLst>
            <p14:sldId id="256"/>
            <p14:sldId id="257"/>
            <p14:sldId id="302"/>
          </p14:sldIdLst>
        </p14:section>
        <p14:section name="Partes de Medicare" id="{FD4C7760-7FA9-4901-90A0-887429F87104}">
          <p14:sldIdLst>
            <p14:sldId id="259"/>
            <p14:sldId id="260"/>
            <p14:sldId id="261"/>
            <p14:sldId id="262"/>
            <p14:sldId id="263"/>
            <p14:sldId id="303"/>
            <p14:sldId id="264"/>
            <p14:sldId id="304"/>
            <p14:sldId id="267"/>
          </p14:sldIdLst>
        </p14:section>
        <p14:section name="Periodos de Inscripcion" id="{DC5CA081-2F38-47EA-B06A-2069865DC427}">
          <p14:sldIdLst>
            <p14:sldId id="268"/>
            <p14:sldId id="269"/>
            <p14:sldId id="270"/>
            <p14:sldId id="271"/>
            <p14:sldId id="272"/>
            <p14:sldId id="273"/>
            <p14:sldId id="274"/>
            <p14:sldId id="275"/>
            <p14:sldId id="276"/>
            <p14:sldId id="277"/>
            <p14:sldId id="279"/>
            <p14:sldId id="278"/>
          </p14:sldIdLst>
        </p14:section>
        <p14:section name="Programas de Ayuda Monetaria" id="{D82312F6-9AEF-4496-8669-B01C376850DD}">
          <p14:sldIdLst>
            <p14:sldId id="280"/>
            <p14:sldId id="281"/>
            <p14:sldId id="300"/>
            <p14:sldId id="305"/>
            <p14:sldId id="282"/>
            <p14:sldId id="283"/>
            <p14:sldId id="285"/>
            <p14:sldId id="307"/>
            <p14:sldId id="288"/>
          </p14:sldIdLst>
        </p14:section>
        <p14:section name="Recursos" id="{A2C7ED8E-4F0B-47D5-A222-95DAB7B66439}">
          <p14:sldIdLst>
            <p14:sldId id="292"/>
            <p14:sldId id="293"/>
            <p14:sldId id="294"/>
            <p14:sldId id="295"/>
            <p14:sldId id="296"/>
            <p14:sldId id="306"/>
            <p14:sldId id="29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ochocinski, Michelle" initials="GM" lastIdx="1" clrIdx="0">
    <p:extLst>
      <p:ext uri="{19B8F6BF-5375-455C-9EA6-DF929625EA0E}">
        <p15:presenceInfo xmlns:p15="http://schemas.microsoft.com/office/powerpoint/2012/main" userId="S-1-5-21-781256798-401653752-3358417428-1128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75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8" autoAdjust="0"/>
    <p:restoredTop sz="74631" autoAdjust="0"/>
  </p:normalViewPr>
  <p:slideViewPr>
    <p:cSldViewPr snapToGrid="0">
      <p:cViewPr varScale="1">
        <p:scale>
          <a:sx n="57" d="100"/>
          <a:sy n="57" d="100"/>
        </p:scale>
        <p:origin x="1118"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125BBE-D335-4FBA-9CBB-A7A3FC1AC242}" type="doc">
      <dgm:prSet loTypeId="urn:microsoft.com/office/officeart/2005/8/layout/hProcess7" loCatId="list" qsTypeId="urn:microsoft.com/office/officeart/2005/8/quickstyle/simple1" qsCatId="simple" csTypeId="urn:microsoft.com/office/officeart/2005/8/colors/accent1_1" csCatId="accent1" phldr="1"/>
      <dgm:spPr/>
      <dgm:t>
        <a:bodyPr/>
        <a:lstStyle/>
        <a:p>
          <a:endParaRPr lang="en-US"/>
        </a:p>
      </dgm:t>
    </dgm:pt>
    <dgm:pt modelId="{63D07367-EE83-4598-BF50-321C1F21D088}">
      <dgm:prSet phldrT="[Text]" custT="1"/>
      <dgm:spPr>
        <a:xfrm>
          <a:off x="2348" y="706172"/>
          <a:ext cx="989008" cy="1186810"/>
        </a:xfrm>
        <a:prstGeom prst="roundRect">
          <a:avLst>
            <a:gd name="adj" fmla="val 5000"/>
          </a:avLst>
        </a:prstGeom>
      </dgm:spPr>
      <dgm:t>
        <a:bodyPr/>
        <a:lstStyle/>
        <a:p>
          <a:r>
            <a:rPr lang="es-US" sz="1400" dirty="0">
              <a:latin typeface="Calibri" panose="020F0502020204030204"/>
              <a:ea typeface="+mn-ea"/>
              <a:cs typeface="+mn-cs"/>
            </a:rPr>
            <a:t>Mes</a:t>
          </a:r>
          <a:endParaRPr lang="es-US" sz="800" dirty="0">
            <a:latin typeface="Calibri" panose="020F0502020204030204"/>
            <a:ea typeface="+mn-ea"/>
            <a:cs typeface="+mn-cs"/>
          </a:endParaRPr>
        </a:p>
      </dgm:t>
      <dgm:extLst>
        <a:ext uri="{E40237B7-FDA0-4F09-8148-C483321AD2D9}">
          <dgm14:cNvPr xmlns:dgm14="http://schemas.microsoft.com/office/drawing/2010/diagram" id="0" name="" descr="Calendario" title="Período de Inscripción Especial (SEP, por sus siglas en inglés) en Medicare"/>
        </a:ext>
      </dgm:extLst>
    </dgm:pt>
    <dgm:pt modelId="{64920C1D-CE04-4D50-9E5A-924523B4252A}" type="parTrans" cxnId="{80D26E2B-4A27-461C-8E0E-8CFB6F3CD2C1}">
      <dgm:prSet/>
      <dgm:spPr/>
      <dgm:t>
        <a:bodyPr/>
        <a:lstStyle/>
        <a:p>
          <a:endParaRPr lang="en-US"/>
        </a:p>
      </dgm:t>
    </dgm:pt>
    <dgm:pt modelId="{A9D0F1C4-E3A1-4DE6-AEFF-77DF0AE6284E}" type="sibTrans" cxnId="{80D26E2B-4A27-461C-8E0E-8CFB6F3CD2C1}">
      <dgm:prSet/>
      <dgm:spPr/>
      <dgm:t>
        <a:bodyPr/>
        <a:lstStyle/>
        <a:p>
          <a:endParaRPr lang="en-US"/>
        </a:p>
      </dgm:t>
    </dgm:pt>
    <dgm:pt modelId="{A1E81152-BF0D-4AD9-B7DD-1A7C71FD577E}">
      <dgm:prSet phldrT="[Text]"/>
      <dgm:spPr>
        <a:xfrm>
          <a:off x="200149" y="706172"/>
          <a:ext cx="736811" cy="1186810"/>
        </a:xfrm>
        <a:prstGeom prst="rect">
          <a:avLst/>
        </a:prstGeom>
      </dgm:spPr>
      <dgm:t>
        <a:bodyPr/>
        <a:lstStyle/>
        <a:p>
          <a:pPr algn="ctr"/>
          <a:r>
            <a:rPr lang="es-US" dirty="0">
              <a:latin typeface="Calibri" panose="020F0502020204030204"/>
              <a:ea typeface="+mn-ea"/>
              <a:cs typeface="+mn-cs"/>
            </a:rPr>
            <a:t>1</a:t>
          </a:r>
        </a:p>
      </dgm:t>
    </dgm:pt>
    <dgm:pt modelId="{FED36C56-A6F6-42BD-857B-05D755C989AF}" type="parTrans" cxnId="{563A7B14-BEA6-4EDB-AFFF-2DFD6BC62915}">
      <dgm:prSet/>
      <dgm:spPr/>
      <dgm:t>
        <a:bodyPr/>
        <a:lstStyle/>
        <a:p>
          <a:endParaRPr lang="en-US"/>
        </a:p>
      </dgm:t>
    </dgm:pt>
    <dgm:pt modelId="{1791106C-BB60-4000-8262-65913B662C79}" type="sibTrans" cxnId="{563A7B14-BEA6-4EDB-AFFF-2DFD6BC62915}">
      <dgm:prSet/>
      <dgm:spPr/>
      <dgm:t>
        <a:bodyPr/>
        <a:lstStyle/>
        <a:p>
          <a:endParaRPr lang="en-US"/>
        </a:p>
      </dgm:t>
    </dgm:pt>
    <dgm:pt modelId="{FAD6CCE1-7933-43B5-8ED7-A9DE1433501D}">
      <dgm:prSet phldrT="[Text]" custT="1"/>
      <dgm:spPr>
        <a:xfrm>
          <a:off x="1025971" y="706172"/>
          <a:ext cx="989008" cy="1186810"/>
        </a:xfrm>
        <a:prstGeom prst="roundRect">
          <a:avLst>
            <a:gd name="adj" fmla="val 5000"/>
          </a:avLst>
        </a:prstGeom>
      </dgm:spPr>
      <dgm:t>
        <a:bodyPr/>
        <a:lstStyle/>
        <a:p>
          <a:r>
            <a:rPr lang="es-US" sz="1400" dirty="0">
              <a:latin typeface="Calibri" panose="020F0502020204030204"/>
              <a:ea typeface="+mn-ea"/>
              <a:cs typeface="+mn-cs"/>
            </a:rPr>
            <a:t>Mes</a:t>
          </a:r>
          <a:endParaRPr lang="es-US" sz="800" dirty="0">
            <a:latin typeface="Calibri" panose="020F0502020204030204"/>
            <a:ea typeface="+mn-ea"/>
            <a:cs typeface="+mn-cs"/>
          </a:endParaRPr>
        </a:p>
      </dgm:t>
      <dgm:extLst>
        <a:ext uri="{E40237B7-FDA0-4F09-8148-C483321AD2D9}">
          <dgm14:cNvPr xmlns:dgm14="http://schemas.microsoft.com/office/drawing/2010/diagram" id="0" name="" descr="Calendario" title="Período de Inscripción Especial (SEP, por sus siglas en inglés) en Medicare"/>
        </a:ext>
      </dgm:extLst>
    </dgm:pt>
    <dgm:pt modelId="{4D68AEE6-C376-4E0C-A662-84034AD37C7E}" type="parTrans" cxnId="{C417D9B9-498F-46CE-ADD3-A032FC052A45}">
      <dgm:prSet/>
      <dgm:spPr/>
      <dgm:t>
        <a:bodyPr/>
        <a:lstStyle/>
        <a:p>
          <a:endParaRPr lang="en-US"/>
        </a:p>
      </dgm:t>
    </dgm:pt>
    <dgm:pt modelId="{DE6A1467-7AF9-462B-970B-DDE127996C20}" type="sibTrans" cxnId="{C417D9B9-498F-46CE-ADD3-A032FC052A45}">
      <dgm:prSet/>
      <dgm:spPr/>
      <dgm:t>
        <a:bodyPr/>
        <a:lstStyle/>
        <a:p>
          <a:endParaRPr lang="en-US"/>
        </a:p>
      </dgm:t>
    </dgm:pt>
    <dgm:pt modelId="{77259E51-94FA-4816-BFA1-E584176F7D13}">
      <dgm:prSet phldrT="[Text]"/>
      <dgm:spPr>
        <a:xfrm>
          <a:off x="1223773" y="706172"/>
          <a:ext cx="736811" cy="1186810"/>
        </a:xfrm>
        <a:prstGeom prst="rect">
          <a:avLst/>
        </a:prstGeom>
      </dgm:spPr>
      <dgm:t>
        <a:bodyPr/>
        <a:lstStyle/>
        <a:p>
          <a:pPr algn="ctr"/>
          <a:r>
            <a:rPr lang="es-US">
              <a:latin typeface="Calibri" panose="020F0502020204030204"/>
              <a:ea typeface="+mn-ea"/>
              <a:cs typeface="+mn-cs"/>
            </a:rPr>
            <a:t>2</a:t>
          </a:r>
        </a:p>
      </dgm:t>
    </dgm:pt>
    <dgm:pt modelId="{07CD974C-0828-4A47-AF03-BC97603A172F}" type="parTrans" cxnId="{624FFBDD-72CC-42C6-BD9E-F4E2742337EE}">
      <dgm:prSet/>
      <dgm:spPr/>
      <dgm:t>
        <a:bodyPr/>
        <a:lstStyle/>
        <a:p>
          <a:endParaRPr lang="en-US"/>
        </a:p>
      </dgm:t>
    </dgm:pt>
    <dgm:pt modelId="{4F232007-C4AC-4BE2-A78A-87902170A6E3}" type="sibTrans" cxnId="{624FFBDD-72CC-42C6-BD9E-F4E2742337EE}">
      <dgm:prSet/>
      <dgm:spPr/>
      <dgm:t>
        <a:bodyPr/>
        <a:lstStyle/>
        <a:p>
          <a:endParaRPr lang="en-US"/>
        </a:p>
      </dgm:t>
    </dgm:pt>
    <dgm:pt modelId="{FE2ED0FA-64D8-464A-B4A8-559444897CEB}">
      <dgm:prSet phldrT="[Text]" custT="1"/>
      <dgm:spPr>
        <a:xfrm>
          <a:off x="2049595" y="706172"/>
          <a:ext cx="989008" cy="1186810"/>
        </a:xfrm>
        <a:prstGeom prst="roundRect">
          <a:avLst>
            <a:gd name="adj" fmla="val 5000"/>
          </a:avLst>
        </a:prstGeom>
      </dgm:spPr>
      <dgm:t>
        <a:bodyPr/>
        <a:lstStyle/>
        <a:p>
          <a:r>
            <a:rPr lang="es-US" sz="1400" dirty="0">
              <a:latin typeface="Calibri" panose="020F0502020204030204"/>
              <a:ea typeface="+mn-ea"/>
              <a:cs typeface="+mn-cs"/>
            </a:rPr>
            <a:t>Mes</a:t>
          </a:r>
          <a:endParaRPr lang="es-US" sz="800" dirty="0">
            <a:latin typeface="Calibri" panose="020F0502020204030204"/>
            <a:ea typeface="+mn-ea"/>
            <a:cs typeface="+mn-cs"/>
          </a:endParaRPr>
        </a:p>
      </dgm:t>
      <dgm:extLst>
        <a:ext uri="{E40237B7-FDA0-4F09-8148-C483321AD2D9}">
          <dgm14:cNvPr xmlns:dgm14="http://schemas.microsoft.com/office/drawing/2010/diagram" id="0" name="" descr="Calendario" title="Período de Inscripción Especial (SEP, por sus siglas en inglés) en Medicare"/>
        </a:ext>
      </dgm:extLst>
    </dgm:pt>
    <dgm:pt modelId="{0FF20F7B-8E3F-446D-A8DB-6C14FCC82153}" type="parTrans" cxnId="{AB56CACE-96EF-47B9-AEF8-53E05C626080}">
      <dgm:prSet/>
      <dgm:spPr/>
      <dgm:t>
        <a:bodyPr/>
        <a:lstStyle/>
        <a:p>
          <a:endParaRPr lang="en-US"/>
        </a:p>
      </dgm:t>
    </dgm:pt>
    <dgm:pt modelId="{8A032875-3406-4607-98A3-9A43B1A41EE8}" type="sibTrans" cxnId="{AB56CACE-96EF-47B9-AEF8-53E05C626080}">
      <dgm:prSet/>
      <dgm:spPr/>
      <dgm:t>
        <a:bodyPr/>
        <a:lstStyle/>
        <a:p>
          <a:endParaRPr lang="en-US"/>
        </a:p>
      </dgm:t>
    </dgm:pt>
    <dgm:pt modelId="{B53D65AE-A9C7-4BF7-A5B5-81F7668C9A03}">
      <dgm:prSet phldrT="[Text]"/>
      <dgm:spPr>
        <a:xfrm>
          <a:off x="2247397" y="706172"/>
          <a:ext cx="736811" cy="1186810"/>
        </a:xfrm>
        <a:prstGeom prst="rect">
          <a:avLst/>
        </a:prstGeom>
      </dgm:spPr>
      <dgm:t>
        <a:bodyPr/>
        <a:lstStyle/>
        <a:p>
          <a:pPr algn="ctr"/>
          <a:r>
            <a:rPr lang="es-US" dirty="0">
              <a:latin typeface="Calibri" panose="020F0502020204030204"/>
              <a:ea typeface="+mn-ea"/>
              <a:cs typeface="+mn-cs"/>
            </a:rPr>
            <a:t>3</a:t>
          </a:r>
        </a:p>
      </dgm:t>
    </dgm:pt>
    <dgm:pt modelId="{13A76A74-D1C5-4506-9BFF-33CFCD42F1AD}" type="parTrans" cxnId="{68781613-D6A8-4B30-BAA4-65D0D6C6C31B}">
      <dgm:prSet/>
      <dgm:spPr/>
      <dgm:t>
        <a:bodyPr/>
        <a:lstStyle/>
        <a:p>
          <a:endParaRPr lang="en-US"/>
        </a:p>
      </dgm:t>
    </dgm:pt>
    <dgm:pt modelId="{91CFD2AF-3B5A-4F5E-925A-FC1AD20245FC}" type="sibTrans" cxnId="{68781613-D6A8-4B30-BAA4-65D0D6C6C31B}">
      <dgm:prSet/>
      <dgm:spPr/>
      <dgm:t>
        <a:bodyPr/>
        <a:lstStyle/>
        <a:p>
          <a:endParaRPr lang="en-US"/>
        </a:p>
      </dgm:t>
    </dgm:pt>
    <dgm:pt modelId="{B8EF2A98-C9DE-4477-AB79-37BC259BA7A2}">
      <dgm:prSet phldrT="[Text]" custT="1"/>
      <dgm:spPr>
        <a:xfrm>
          <a:off x="3073219" y="706172"/>
          <a:ext cx="989008" cy="1186810"/>
        </a:xfrm>
        <a:prstGeom prst="roundRect">
          <a:avLst>
            <a:gd name="adj" fmla="val 5000"/>
          </a:avLst>
        </a:prstGeom>
      </dgm:spPr>
      <dgm:t>
        <a:bodyPr/>
        <a:lstStyle/>
        <a:p>
          <a:pPr algn="r"/>
          <a:r>
            <a:rPr lang="es-US" sz="1400" dirty="0">
              <a:latin typeface="Calibri" panose="020F0502020204030204"/>
              <a:ea typeface="+mn-ea"/>
              <a:cs typeface="+mn-cs"/>
            </a:rPr>
            <a:t>Mes</a:t>
          </a:r>
          <a:endParaRPr lang="es-US" sz="800" dirty="0">
            <a:latin typeface="Calibri" panose="020F0502020204030204"/>
            <a:ea typeface="+mn-ea"/>
            <a:cs typeface="+mn-cs"/>
          </a:endParaRPr>
        </a:p>
      </dgm:t>
      <dgm:extLst>
        <a:ext uri="{E40237B7-FDA0-4F09-8148-C483321AD2D9}">
          <dgm14:cNvPr xmlns:dgm14="http://schemas.microsoft.com/office/drawing/2010/diagram" id="0" name="" descr="Calendario" title="Período de Inscripción Especial (SEP, por sus siglas en inglés) en Medicare"/>
        </a:ext>
      </dgm:extLst>
    </dgm:pt>
    <dgm:pt modelId="{155EDC0C-6C0C-4D5C-BE7E-0EF183ED259E}" type="parTrans" cxnId="{CA45C884-98B6-4D7B-987C-F4253E525ACF}">
      <dgm:prSet/>
      <dgm:spPr/>
      <dgm:t>
        <a:bodyPr/>
        <a:lstStyle/>
        <a:p>
          <a:endParaRPr lang="en-US"/>
        </a:p>
      </dgm:t>
    </dgm:pt>
    <dgm:pt modelId="{9ED8F643-0CFE-49E4-A2BF-1BE47C9867AB}" type="sibTrans" cxnId="{CA45C884-98B6-4D7B-987C-F4253E525ACF}">
      <dgm:prSet/>
      <dgm:spPr/>
      <dgm:t>
        <a:bodyPr/>
        <a:lstStyle/>
        <a:p>
          <a:endParaRPr lang="en-US"/>
        </a:p>
      </dgm:t>
    </dgm:pt>
    <dgm:pt modelId="{960956CD-8EF3-4114-8D54-355D9B953D90}">
      <dgm:prSet phldrT="[Text]"/>
      <dgm:spPr>
        <a:xfrm>
          <a:off x="3271021" y="706172"/>
          <a:ext cx="736811" cy="1186810"/>
        </a:xfrm>
        <a:prstGeom prst="rect">
          <a:avLst/>
        </a:prstGeom>
      </dgm:spPr>
      <dgm:t>
        <a:bodyPr/>
        <a:lstStyle/>
        <a:p>
          <a:pPr algn="ctr"/>
          <a:r>
            <a:rPr lang="es-US" dirty="0">
              <a:latin typeface="Calibri" panose="020F0502020204030204"/>
              <a:ea typeface="+mn-ea"/>
              <a:cs typeface="+mn-cs"/>
            </a:rPr>
            <a:t>4</a:t>
          </a:r>
        </a:p>
      </dgm:t>
    </dgm:pt>
    <dgm:pt modelId="{1BC74E7F-BB17-4D8A-9F80-D0F897218C9A}" type="parTrans" cxnId="{E945CB86-1FCD-4B5B-A99B-F42AD08A3E31}">
      <dgm:prSet/>
      <dgm:spPr/>
      <dgm:t>
        <a:bodyPr/>
        <a:lstStyle/>
        <a:p>
          <a:endParaRPr lang="en-US"/>
        </a:p>
      </dgm:t>
    </dgm:pt>
    <dgm:pt modelId="{3A7A5760-A41A-424D-9903-6F1335509A57}" type="sibTrans" cxnId="{E945CB86-1FCD-4B5B-A99B-F42AD08A3E31}">
      <dgm:prSet/>
      <dgm:spPr/>
      <dgm:t>
        <a:bodyPr/>
        <a:lstStyle/>
        <a:p>
          <a:endParaRPr lang="en-US"/>
        </a:p>
      </dgm:t>
    </dgm:pt>
    <dgm:pt modelId="{259BDDFC-9350-4668-8A57-6B3906D10B76}">
      <dgm:prSet phldrT="[Text]" custT="1"/>
      <dgm:spPr>
        <a:xfrm>
          <a:off x="4096843" y="706172"/>
          <a:ext cx="989008" cy="1186810"/>
        </a:xfrm>
        <a:prstGeom prst="roundRect">
          <a:avLst>
            <a:gd name="adj" fmla="val 5000"/>
          </a:avLst>
        </a:prstGeom>
      </dgm:spPr>
      <dgm:t>
        <a:bodyPr/>
        <a:lstStyle/>
        <a:p>
          <a:pPr algn="r"/>
          <a:r>
            <a:rPr lang="es-US" sz="1400" dirty="0">
              <a:latin typeface="Calibri" panose="020F0502020204030204"/>
              <a:ea typeface="+mn-ea"/>
              <a:cs typeface="+mn-cs"/>
            </a:rPr>
            <a:t>Mes</a:t>
          </a:r>
          <a:endParaRPr lang="es-US" sz="800" dirty="0">
            <a:latin typeface="Calibri" panose="020F0502020204030204"/>
            <a:ea typeface="+mn-ea"/>
            <a:cs typeface="+mn-cs"/>
          </a:endParaRPr>
        </a:p>
      </dgm:t>
      <dgm:extLst>
        <a:ext uri="{E40237B7-FDA0-4F09-8148-C483321AD2D9}">
          <dgm14:cNvPr xmlns:dgm14="http://schemas.microsoft.com/office/drawing/2010/diagram" id="0" name="" descr="Calendario" title="Período de Inscripción Especial (SEP, por sus siglas en inglés) en Medicare"/>
        </a:ext>
      </dgm:extLst>
    </dgm:pt>
    <dgm:pt modelId="{E3E39FEE-72F4-4349-9478-D8478323BDB1}" type="parTrans" cxnId="{079646BD-8F69-4DBA-BB49-065F93E6EA9D}">
      <dgm:prSet/>
      <dgm:spPr/>
      <dgm:t>
        <a:bodyPr/>
        <a:lstStyle/>
        <a:p>
          <a:endParaRPr lang="en-US"/>
        </a:p>
      </dgm:t>
    </dgm:pt>
    <dgm:pt modelId="{EAD50BD4-DBC2-4A37-B441-1CB19BF6D045}" type="sibTrans" cxnId="{079646BD-8F69-4DBA-BB49-065F93E6EA9D}">
      <dgm:prSet/>
      <dgm:spPr/>
      <dgm:t>
        <a:bodyPr/>
        <a:lstStyle/>
        <a:p>
          <a:endParaRPr lang="en-US"/>
        </a:p>
      </dgm:t>
    </dgm:pt>
    <dgm:pt modelId="{A6A75F2A-DCBA-4761-885B-FE0418647564}">
      <dgm:prSet phldrT="[Text]"/>
      <dgm:spPr>
        <a:xfrm>
          <a:off x="4294644" y="706172"/>
          <a:ext cx="736811" cy="1186810"/>
        </a:xfrm>
        <a:prstGeom prst="rect">
          <a:avLst/>
        </a:prstGeom>
      </dgm:spPr>
      <dgm:t>
        <a:bodyPr/>
        <a:lstStyle/>
        <a:p>
          <a:pPr algn="ctr"/>
          <a:r>
            <a:rPr lang="es-US">
              <a:latin typeface="Calibri" panose="020F0502020204030204"/>
              <a:ea typeface="+mn-ea"/>
              <a:cs typeface="+mn-cs"/>
            </a:rPr>
            <a:t>5</a:t>
          </a:r>
        </a:p>
      </dgm:t>
    </dgm:pt>
    <dgm:pt modelId="{B44F0C55-5770-4B9C-AED0-83E16FB7010B}" type="parTrans" cxnId="{F6933816-DB03-4C65-BD70-E525A987D38B}">
      <dgm:prSet/>
      <dgm:spPr/>
      <dgm:t>
        <a:bodyPr/>
        <a:lstStyle/>
        <a:p>
          <a:endParaRPr lang="en-US"/>
        </a:p>
      </dgm:t>
    </dgm:pt>
    <dgm:pt modelId="{88AA217A-70BD-4E44-85BF-E8F850B7B715}" type="sibTrans" cxnId="{F6933816-DB03-4C65-BD70-E525A987D38B}">
      <dgm:prSet/>
      <dgm:spPr/>
      <dgm:t>
        <a:bodyPr/>
        <a:lstStyle/>
        <a:p>
          <a:endParaRPr lang="en-US"/>
        </a:p>
      </dgm:t>
    </dgm:pt>
    <dgm:pt modelId="{02B94D32-DEEA-4C79-8E01-1201A8BDE4D1}">
      <dgm:prSet phldrT="[Text]" custT="1"/>
      <dgm:spPr>
        <a:xfrm>
          <a:off x="5120466" y="706172"/>
          <a:ext cx="989008" cy="1186810"/>
        </a:xfrm>
        <a:prstGeom prst="roundRect">
          <a:avLst>
            <a:gd name="adj" fmla="val 5000"/>
          </a:avLst>
        </a:prstGeom>
      </dgm:spPr>
      <dgm:t>
        <a:bodyPr/>
        <a:lstStyle/>
        <a:p>
          <a:pPr algn="r"/>
          <a:r>
            <a:rPr lang="es-US" sz="1400" dirty="0">
              <a:latin typeface="Calibri" panose="020F0502020204030204"/>
              <a:ea typeface="+mn-ea"/>
              <a:cs typeface="+mn-cs"/>
            </a:rPr>
            <a:t>Mes</a:t>
          </a:r>
          <a:endParaRPr lang="es-US" sz="800" dirty="0">
            <a:latin typeface="Calibri" panose="020F0502020204030204"/>
            <a:ea typeface="+mn-ea"/>
            <a:cs typeface="+mn-cs"/>
          </a:endParaRPr>
        </a:p>
      </dgm:t>
      <dgm:extLst>
        <a:ext uri="{E40237B7-FDA0-4F09-8148-C483321AD2D9}">
          <dgm14:cNvPr xmlns:dgm14="http://schemas.microsoft.com/office/drawing/2010/diagram" id="0" name="" descr="Calendario" title="Período de Inscripción Especial (SEP, por sus siglas en inglés) en Medicare"/>
        </a:ext>
      </dgm:extLst>
    </dgm:pt>
    <dgm:pt modelId="{E5344DF5-94C7-4BA6-BD57-B087887B0B4A}" type="parTrans" cxnId="{D93F92A5-3590-42D8-A23F-688B301A01B8}">
      <dgm:prSet/>
      <dgm:spPr/>
      <dgm:t>
        <a:bodyPr/>
        <a:lstStyle/>
        <a:p>
          <a:endParaRPr lang="en-US"/>
        </a:p>
      </dgm:t>
    </dgm:pt>
    <dgm:pt modelId="{82B299C2-368B-4BF1-BAF4-561B1C819520}" type="sibTrans" cxnId="{D93F92A5-3590-42D8-A23F-688B301A01B8}">
      <dgm:prSet/>
      <dgm:spPr/>
      <dgm:t>
        <a:bodyPr/>
        <a:lstStyle/>
        <a:p>
          <a:endParaRPr lang="en-US"/>
        </a:p>
      </dgm:t>
    </dgm:pt>
    <dgm:pt modelId="{144C7E06-03D4-45B7-BE15-EA4230564D0E}">
      <dgm:prSet phldrT="[Text]"/>
      <dgm:spPr>
        <a:xfrm>
          <a:off x="5318268" y="706172"/>
          <a:ext cx="736811" cy="1186810"/>
        </a:xfrm>
        <a:prstGeom prst="rect">
          <a:avLst/>
        </a:prstGeom>
      </dgm:spPr>
      <dgm:t>
        <a:bodyPr/>
        <a:lstStyle/>
        <a:p>
          <a:pPr algn="ctr"/>
          <a:r>
            <a:rPr lang="es-US">
              <a:latin typeface="Calibri" panose="020F0502020204030204"/>
              <a:ea typeface="+mn-ea"/>
              <a:cs typeface="+mn-cs"/>
            </a:rPr>
            <a:t>6</a:t>
          </a:r>
        </a:p>
      </dgm:t>
    </dgm:pt>
    <dgm:pt modelId="{04F970DA-BE5C-41A9-BC33-6AC0B31B739A}" type="parTrans" cxnId="{25641448-B95D-4118-8BB8-A7712505EC03}">
      <dgm:prSet/>
      <dgm:spPr/>
      <dgm:t>
        <a:bodyPr/>
        <a:lstStyle/>
        <a:p>
          <a:endParaRPr lang="en-US"/>
        </a:p>
      </dgm:t>
    </dgm:pt>
    <dgm:pt modelId="{22995C0B-42DE-48EB-8632-9003631C9543}" type="sibTrans" cxnId="{25641448-B95D-4118-8BB8-A7712505EC03}">
      <dgm:prSet/>
      <dgm:spPr/>
      <dgm:t>
        <a:bodyPr/>
        <a:lstStyle/>
        <a:p>
          <a:endParaRPr lang="en-US"/>
        </a:p>
      </dgm:t>
    </dgm:pt>
    <dgm:pt modelId="{E71D1CA5-0EDF-4EF4-BE50-BD66C0487C0C}">
      <dgm:prSet phldrT="[Text]" custT="1"/>
      <dgm:spPr>
        <a:xfrm>
          <a:off x="6144090" y="706172"/>
          <a:ext cx="989008" cy="1186810"/>
        </a:xfrm>
        <a:prstGeom prst="roundRect">
          <a:avLst>
            <a:gd name="adj" fmla="val 5000"/>
          </a:avLst>
        </a:prstGeom>
      </dgm:spPr>
      <dgm:t>
        <a:bodyPr/>
        <a:lstStyle/>
        <a:p>
          <a:pPr algn="r"/>
          <a:r>
            <a:rPr lang="es-US" sz="1400" dirty="0">
              <a:latin typeface="Calibri" panose="020F0502020204030204"/>
              <a:ea typeface="+mn-ea"/>
              <a:cs typeface="+mn-cs"/>
            </a:rPr>
            <a:t>Mes</a:t>
          </a:r>
          <a:endParaRPr lang="es-US" sz="800" dirty="0">
            <a:latin typeface="Calibri" panose="020F0502020204030204"/>
            <a:ea typeface="+mn-ea"/>
            <a:cs typeface="+mn-cs"/>
          </a:endParaRPr>
        </a:p>
      </dgm:t>
      <dgm:extLst>
        <a:ext uri="{E40237B7-FDA0-4F09-8148-C483321AD2D9}">
          <dgm14:cNvPr xmlns:dgm14="http://schemas.microsoft.com/office/drawing/2010/diagram" id="0" name="" descr="Calendario" title="Período de Inscripción Especial (SEP, por sus siglas en inglés) en Medicare"/>
        </a:ext>
      </dgm:extLst>
    </dgm:pt>
    <dgm:pt modelId="{E30864CC-E2FF-4A86-B713-C84F44CC2F9A}" type="parTrans" cxnId="{72922D8C-BFF0-4C77-BF18-D3EACDAAD47F}">
      <dgm:prSet/>
      <dgm:spPr/>
      <dgm:t>
        <a:bodyPr/>
        <a:lstStyle/>
        <a:p>
          <a:endParaRPr lang="en-US"/>
        </a:p>
      </dgm:t>
    </dgm:pt>
    <dgm:pt modelId="{0151ADD1-B336-40D2-9AE6-4EC8B07725AC}" type="sibTrans" cxnId="{72922D8C-BFF0-4C77-BF18-D3EACDAAD47F}">
      <dgm:prSet/>
      <dgm:spPr/>
      <dgm:t>
        <a:bodyPr/>
        <a:lstStyle/>
        <a:p>
          <a:endParaRPr lang="en-US"/>
        </a:p>
      </dgm:t>
    </dgm:pt>
    <dgm:pt modelId="{22A66F9A-FDE0-4875-A571-9A20DCB13749}">
      <dgm:prSet phldrT="[Text]"/>
      <dgm:spPr>
        <a:xfrm>
          <a:off x="6341892" y="706172"/>
          <a:ext cx="736811" cy="1186810"/>
        </a:xfrm>
        <a:prstGeom prst="rect">
          <a:avLst/>
        </a:prstGeom>
      </dgm:spPr>
      <dgm:t>
        <a:bodyPr/>
        <a:lstStyle/>
        <a:p>
          <a:pPr algn="r"/>
          <a:r>
            <a:rPr lang="es-US">
              <a:latin typeface="Calibri" panose="020F0502020204030204"/>
              <a:ea typeface="+mn-ea"/>
              <a:cs typeface="+mn-cs"/>
            </a:rPr>
            <a:t>7</a:t>
          </a:r>
        </a:p>
      </dgm:t>
    </dgm:pt>
    <dgm:pt modelId="{4E761D62-37B1-4F3B-9917-E5BB5083A10D}" type="parTrans" cxnId="{E0F6D806-5D84-4E43-B697-94D2561FF7A9}">
      <dgm:prSet/>
      <dgm:spPr/>
      <dgm:t>
        <a:bodyPr/>
        <a:lstStyle/>
        <a:p>
          <a:endParaRPr lang="en-US"/>
        </a:p>
      </dgm:t>
    </dgm:pt>
    <dgm:pt modelId="{CA6C68E5-83C5-4AC7-80CC-C30A2D378F5D}" type="sibTrans" cxnId="{E0F6D806-5D84-4E43-B697-94D2561FF7A9}">
      <dgm:prSet/>
      <dgm:spPr/>
      <dgm:t>
        <a:bodyPr/>
        <a:lstStyle/>
        <a:p>
          <a:endParaRPr lang="en-US"/>
        </a:p>
      </dgm:t>
    </dgm:pt>
    <dgm:pt modelId="{01AF806C-E1D7-4EE8-AD6D-02F5E33489B2}">
      <dgm:prSet phldrT="[Text]" custT="1"/>
      <dgm:spPr>
        <a:xfrm>
          <a:off x="7167714" y="706172"/>
          <a:ext cx="989008" cy="1186810"/>
        </a:xfrm>
        <a:prstGeom prst="roundRect">
          <a:avLst>
            <a:gd name="adj" fmla="val 5000"/>
          </a:avLst>
        </a:prstGeom>
      </dgm:spPr>
      <dgm:t>
        <a:bodyPr/>
        <a:lstStyle/>
        <a:p>
          <a:pPr algn="r"/>
          <a:r>
            <a:rPr lang="es-US" sz="1400" dirty="0">
              <a:latin typeface="Calibri" panose="020F0502020204030204"/>
              <a:ea typeface="+mn-ea"/>
              <a:cs typeface="+mn-cs"/>
            </a:rPr>
            <a:t>Mes</a:t>
          </a:r>
          <a:endParaRPr lang="es-US" sz="800" dirty="0">
            <a:latin typeface="Calibri" panose="020F0502020204030204"/>
            <a:ea typeface="+mn-ea"/>
            <a:cs typeface="+mn-cs"/>
          </a:endParaRPr>
        </a:p>
      </dgm:t>
      <dgm:extLst>
        <a:ext uri="{E40237B7-FDA0-4F09-8148-C483321AD2D9}">
          <dgm14:cNvPr xmlns:dgm14="http://schemas.microsoft.com/office/drawing/2010/diagram" id="0" name="" descr="Calendario" title="Período de Inscripción Especial (SEP, por sus siglas en inglés) en Medicare"/>
        </a:ext>
      </dgm:extLst>
    </dgm:pt>
    <dgm:pt modelId="{3DE4C1FD-8617-4B2E-9E2D-C5CFF154B017}" type="parTrans" cxnId="{6EE3E7AF-8206-4247-9218-A04E9CD94632}">
      <dgm:prSet/>
      <dgm:spPr/>
      <dgm:t>
        <a:bodyPr/>
        <a:lstStyle/>
        <a:p>
          <a:endParaRPr lang="en-US"/>
        </a:p>
      </dgm:t>
    </dgm:pt>
    <dgm:pt modelId="{C2FC97CE-DAA6-488F-87A4-0E7813C6E906}" type="sibTrans" cxnId="{6EE3E7AF-8206-4247-9218-A04E9CD94632}">
      <dgm:prSet/>
      <dgm:spPr/>
      <dgm:t>
        <a:bodyPr/>
        <a:lstStyle/>
        <a:p>
          <a:endParaRPr lang="en-US"/>
        </a:p>
      </dgm:t>
    </dgm:pt>
    <dgm:pt modelId="{ED438D6D-C5B4-46F6-877B-5273CE43DF1B}">
      <dgm:prSet phldrT="[Text]"/>
      <dgm:spPr>
        <a:xfrm>
          <a:off x="7365516" y="706172"/>
          <a:ext cx="736811" cy="1186810"/>
        </a:xfrm>
        <a:prstGeom prst="rect">
          <a:avLst/>
        </a:prstGeom>
      </dgm:spPr>
      <dgm:t>
        <a:bodyPr/>
        <a:lstStyle/>
        <a:p>
          <a:pPr algn="r"/>
          <a:r>
            <a:rPr lang="es-US">
              <a:latin typeface="Calibri" panose="020F0502020204030204"/>
              <a:ea typeface="+mn-ea"/>
              <a:cs typeface="+mn-cs"/>
            </a:rPr>
            <a:t>8</a:t>
          </a:r>
        </a:p>
      </dgm:t>
    </dgm:pt>
    <dgm:pt modelId="{B04C3DBA-E2C8-4CA9-BB25-51C4D970147A}" type="parTrans" cxnId="{8EDF9C14-4EF8-4650-A6E9-086A0CE5B232}">
      <dgm:prSet/>
      <dgm:spPr/>
      <dgm:t>
        <a:bodyPr/>
        <a:lstStyle/>
        <a:p>
          <a:endParaRPr lang="en-US"/>
        </a:p>
      </dgm:t>
    </dgm:pt>
    <dgm:pt modelId="{A6362DD4-E922-4A83-9820-3E79ED059CB9}" type="sibTrans" cxnId="{8EDF9C14-4EF8-4650-A6E9-086A0CE5B232}">
      <dgm:prSet/>
      <dgm:spPr/>
      <dgm:t>
        <a:bodyPr/>
        <a:lstStyle/>
        <a:p>
          <a:endParaRPr lang="en-US"/>
        </a:p>
      </dgm:t>
    </dgm:pt>
    <dgm:pt modelId="{EFC3EAA7-0E20-4891-BF95-2E1F8AD5490F}" type="pres">
      <dgm:prSet presAssocID="{AD125BBE-D335-4FBA-9CBB-A7A3FC1AC242}" presName="Name0" presStyleCnt="0">
        <dgm:presLayoutVars>
          <dgm:dir/>
          <dgm:animLvl val="lvl"/>
          <dgm:resizeHandles val="exact"/>
        </dgm:presLayoutVars>
      </dgm:prSet>
      <dgm:spPr/>
    </dgm:pt>
    <dgm:pt modelId="{26B08172-5F44-448D-A099-6FBBE4116705}" type="pres">
      <dgm:prSet presAssocID="{63D07367-EE83-4598-BF50-321C1F21D088}" presName="compositeNode" presStyleCnt="0">
        <dgm:presLayoutVars>
          <dgm:bulletEnabled val="1"/>
        </dgm:presLayoutVars>
      </dgm:prSet>
      <dgm:spPr/>
    </dgm:pt>
    <dgm:pt modelId="{481ED34A-FB42-4791-832C-306D25F86B83}" type="pres">
      <dgm:prSet presAssocID="{63D07367-EE83-4598-BF50-321C1F21D088}" presName="bgRect" presStyleLbl="node1" presStyleIdx="0" presStyleCnt="8"/>
      <dgm:spPr/>
    </dgm:pt>
    <dgm:pt modelId="{3D342F14-8F87-4171-9AFD-BCF3F31C3517}" type="pres">
      <dgm:prSet presAssocID="{63D07367-EE83-4598-BF50-321C1F21D088}" presName="parentNode" presStyleLbl="node1" presStyleIdx="0" presStyleCnt="8">
        <dgm:presLayoutVars>
          <dgm:chMax val="0"/>
          <dgm:bulletEnabled val="1"/>
        </dgm:presLayoutVars>
      </dgm:prSet>
      <dgm:spPr/>
    </dgm:pt>
    <dgm:pt modelId="{CE1FF248-920D-4423-9A97-DDB50EBCAAA4}" type="pres">
      <dgm:prSet presAssocID="{63D07367-EE83-4598-BF50-321C1F21D088}" presName="childNode" presStyleLbl="node1" presStyleIdx="0" presStyleCnt="8">
        <dgm:presLayoutVars>
          <dgm:bulletEnabled val="1"/>
        </dgm:presLayoutVars>
      </dgm:prSet>
      <dgm:spPr/>
    </dgm:pt>
    <dgm:pt modelId="{F9922A21-2901-408C-9AAB-86D4903A20E1}" type="pres">
      <dgm:prSet presAssocID="{A9D0F1C4-E3A1-4DE6-AEFF-77DF0AE6284E}" presName="hSp" presStyleCnt="0"/>
      <dgm:spPr/>
    </dgm:pt>
    <dgm:pt modelId="{EC3B28F4-D350-4A2D-8830-BBFB78A5B167}" type="pres">
      <dgm:prSet presAssocID="{A9D0F1C4-E3A1-4DE6-AEFF-77DF0AE6284E}" presName="vProcSp" presStyleCnt="0"/>
      <dgm:spPr/>
    </dgm:pt>
    <dgm:pt modelId="{D8C90BD6-B1C5-46AA-BE31-881E264331F3}" type="pres">
      <dgm:prSet presAssocID="{A9D0F1C4-E3A1-4DE6-AEFF-77DF0AE6284E}" presName="vSp1" presStyleCnt="0"/>
      <dgm:spPr/>
    </dgm:pt>
    <dgm:pt modelId="{8159F9CE-E531-4EDC-92A0-6B8495D951E2}" type="pres">
      <dgm:prSet presAssocID="{A9D0F1C4-E3A1-4DE6-AEFF-77DF0AE6284E}" presName="simulatedConn" presStyleLbl="solidFgAcc1" presStyleIdx="0" presStyleCnt="7"/>
      <dgm:spPr>
        <a:xfrm rot="5400000">
          <a:off x="943656" y="1650038"/>
          <a:ext cx="174521" cy="148351"/>
        </a:xfrm>
        <a:prstGeom prst="flowChartExtract">
          <a:avLst/>
        </a:prstGeom>
      </dgm:spPr>
    </dgm:pt>
    <dgm:pt modelId="{2D3C71B6-51F0-4297-A19D-0E8542D3EA87}" type="pres">
      <dgm:prSet presAssocID="{A9D0F1C4-E3A1-4DE6-AEFF-77DF0AE6284E}" presName="vSp2" presStyleCnt="0"/>
      <dgm:spPr/>
    </dgm:pt>
    <dgm:pt modelId="{76B9CEF5-E2DB-4715-814B-940A3E58950C}" type="pres">
      <dgm:prSet presAssocID="{A9D0F1C4-E3A1-4DE6-AEFF-77DF0AE6284E}" presName="sibTrans" presStyleCnt="0"/>
      <dgm:spPr/>
    </dgm:pt>
    <dgm:pt modelId="{2A972414-2409-4F87-8F8B-2628176A48C9}" type="pres">
      <dgm:prSet presAssocID="{FAD6CCE1-7933-43B5-8ED7-A9DE1433501D}" presName="compositeNode" presStyleCnt="0">
        <dgm:presLayoutVars>
          <dgm:bulletEnabled val="1"/>
        </dgm:presLayoutVars>
      </dgm:prSet>
      <dgm:spPr/>
    </dgm:pt>
    <dgm:pt modelId="{A5381C51-460A-4518-92B3-08CC2532E398}" type="pres">
      <dgm:prSet presAssocID="{FAD6CCE1-7933-43B5-8ED7-A9DE1433501D}" presName="bgRect" presStyleLbl="node1" presStyleIdx="1" presStyleCnt="8"/>
      <dgm:spPr/>
    </dgm:pt>
    <dgm:pt modelId="{1E5C1D72-1856-4790-B6A7-400A33787C03}" type="pres">
      <dgm:prSet presAssocID="{FAD6CCE1-7933-43B5-8ED7-A9DE1433501D}" presName="parentNode" presStyleLbl="node1" presStyleIdx="1" presStyleCnt="8">
        <dgm:presLayoutVars>
          <dgm:chMax val="0"/>
          <dgm:bulletEnabled val="1"/>
        </dgm:presLayoutVars>
      </dgm:prSet>
      <dgm:spPr/>
    </dgm:pt>
    <dgm:pt modelId="{9A4AE64F-A4E3-466F-940F-6DE7998B1993}" type="pres">
      <dgm:prSet presAssocID="{FAD6CCE1-7933-43B5-8ED7-A9DE1433501D}" presName="childNode" presStyleLbl="node1" presStyleIdx="1" presStyleCnt="8">
        <dgm:presLayoutVars>
          <dgm:bulletEnabled val="1"/>
        </dgm:presLayoutVars>
      </dgm:prSet>
      <dgm:spPr/>
    </dgm:pt>
    <dgm:pt modelId="{AB7C7CA8-6F22-4F26-B643-95BA93096E2E}" type="pres">
      <dgm:prSet presAssocID="{DE6A1467-7AF9-462B-970B-DDE127996C20}" presName="hSp" presStyleCnt="0"/>
      <dgm:spPr/>
    </dgm:pt>
    <dgm:pt modelId="{D55AD210-0D96-4595-9747-2046DC80F718}" type="pres">
      <dgm:prSet presAssocID="{DE6A1467-7AF9-462B-970B-DDE127996C20}" presName="vProcSp" presStyleCnt="0"/>
      <dgm:spPr/>
    </dgm:pt>
    <dgm:pt modelId="{DFEDA8C6-94C4-453C-A9FD-EFF3002AFF76}" type="pres">
      <dgm:prSet presAssocID="{DE6A1467-7AF9-462B-970B-DDE127996C20}" presName="vSp1" presStyleCnt="0"/>
      <dgm:spPr/>
    </dgm:pt>
    <dgm:pt modelId="{A53F5625-F7DE-4DCB-A777-CDF15E64F2ED}" type="pres">
      <dgm:prSet presAssocID="{DE6A1467-7AF9-462B-970B-DDE127996C20}" presName="simulatedConn" presStyleLbl="solidFgAcc1" presStyleIdx="1" presStyleCnt="7"/>
      <dgm:spPr>
        <a:xfrm rot="5400000">
          <a:off x="1967279" y="1650038"/>
          <a:ext cx="174521" cy="148351"/>
        </a:xfrm>
        <a:prstGeom prst="flowChartExtract">
          <a:avLst/>
        </a:prstGeom>
      </dgm:spPr>
    </dgm:pt>
    <dgm:pt modelId="{FBCFA2D1-9D64-4BA2-A14A-D70EC6C7173F}" type="pres">
      <dgm:prSet presAssocID="{DE6A1467-7AF9-462B-970B-DDE127996C20}" presName="vSp2" presStyleCnt="0"/>
      <dgm:spPr/>
    </dgm:pt>
    <dgm:pt modelId="{3EEBBCDE-3703-4CEA-8009-9A833ED6C806}" type="pres">
      <dgm:prSet presAssocID="{DE6A1467-7AF9-462B-970B-DDE127996C20}" presName="sibTrans" presStyleCnt="0"/>
      <dgm:spPr/>
    </dgm:pt>
    <dgm:pt modelId="{003C69DE-0D59-4C80-8DE6-40206E00ACF3}" type="pres">
      <dgm:prSet presAssocID="{FE2ED0FA-64D8-464A-B4A8-559444897CEB}" presName="compositeNode" presStyleCnt="0">
        <dgm:presLayoutVars>
          <dgm:bulletEnabled val="1"/>
        </dgm:presLayoutVars>
      </dgm:prSet>
      <dgm:spPr/>
    </dgm:pt>
    <dgm:pt modelId="{AFCBFC7E-25E0-4AC3-8A0E-FC4D5CD42F36}" type="pres">
      <dgm:prSet presAssocID="{FE2ED0FA-64D8-464A-B4A8-559444897CEB}" presName="bgRect" presStyleLbl="node1" presStyleIdx="2" presStyleCnt="8"/>
      <dgm:spPr/>
    </dgm:pt>
    <dgm:pt modelId="{E2E15D84-5538-420E-9761-6036C9936AEF}" type="pres">
      <dgm:prSet presAssocID="{FE2ED0FA-64D8-464A-B4A8-559444897CEB}" presName="parentNode" presStyleLbl="node1" presStyleIdx="2" presStyleCnt="8">
        <dgm:presLayoutVars>
          <dgm:chMax val="0"/>
          <dgm:bulletEnabled val="1"/>
        </dgm:presLayoutVars>
      </dgm:prSet>
      <dgm:spPr/>
    </dgm:pt>
    <dgm:pt modelId="{E19BEAA1-6EF4-4258-A2D2-E4F88A84E773}" type="pres">
      <dgm:prSet presAssocID="{FE2ED0FA-64D8-464A-B4A8-559444897CEB}" presName="childNode" presStyleLbl="node1" presStyleIdx="2" presStyleCnt="8">
        <dgm:presLayoutVars>
          <dgm:bulletEnabled val="1"/>
        </dgm:presLayoutVars>
      </dgm:prSet>
      <dgm:spPr/>
    </dgm:pt>
    <dgm:pt modelId="{49564929-6268-403E-9141-2C4C291B90DC}" type="pres">
      <dgm:prSet presAssocID="{8A032875-3406-4607-98A3-9A43B1A41EE8}" presName="hSp" presStyleCnt="0"/>
      <dgm:spPr/>
    </dgm:pt>
    <dgm:pt modelId="{E70E03FC-B1A5-444A-A1E7-A3BC10013A21}" type="pres">
      <dgm:prSet presAssocID="{8A032875-3406-4607-98A3-9A43B1A41EE8}" presName="vProcSp" presStyleCnt="0"/>
      <dgm:spPr/>
    </dgm:pt>
    <dgm:pt modelId="{33FA297B-AE41-4A94-B833-78D3FE4419AD}" type="pres">
      <dgm:prSet presAssocID="{8A032875-3406-4607-98A3-9A43B1A41EE8}" presName="vSp1" presStyleCnt="0"/>
      <dgm:spPr/>
    </dgm:pt>
    <dgm:pt modelId="{1FD34BC2-C630-42A0-8E73-1E649C57A9EA}" type="pres">
      <dgm:prSet presAssocID="{8A032875-3406-4607-98A3-9A43B1A41EE8}" presName="simulatedConn" presStyleLbl="solidFgAcc1" presStyleIdx="2" presStyleCnt="7"/>
      <dgm:spPr>
        <a:xfrm rot="5400000">
          <a:off x="2990903" y="1650038"/>
          <a:ext cx="174521" cy="148351"/>
        </a:xfrm>
        <a:prstGeom prst="flowChartExtract">
          <a:avLst/>
        </a:prstGeom>
      </dgm:spPr>
    </dgm:pt>
    <dgm:pt modelId="{3520983C-49EE-438E-85F5-FB224728E824}" type="pres">
      <dgm:prSet presAssocID="{8A032875-3406-4607-98A3-9A43B1A41EE8}" presName="vSp2" presStyleCnt="0"/>
      <dgm:spPr/>
    </dgm:pt>
    <dgm:pt modelId="{17957E79-2F29-43AB-B0D2-855BE2A325AE}" type="pres">
      <dgm:prSet presAssocID="{8A032875-3406-4607-98A3-9A43B1A41EE8}" presName="sibTrans" presStyleCnt="0"/>
      <dgm:spPr/>
    </dgm:pt>
    <dgm:pt modelId="{6AF47D28-F37A-47D1-B6FE-640CBFA3EBE1}" type="pres">
      <dgm:prSet presAssocID="{B8EF2A98-C9DE-4477-AB79-37BC259BA7A2}" presName="compositeNode" presStyleCnt="0">
        <dgm:presLayoutVars>
          <dgm:bulletEnabled val="1"/>
        </dgm:presLayoutVars>
      </dgm:prSet>
      <dgm:spPr/>
    </dgm:pt>
    <dgm:pt modelId="{12733D8D-7AA1-414B-8387-0BB1BB0C6E08}" type="pres">
      <dgm:prSet presAssocID="{B8EF2A98-C9DE-4477-AB79-37BC259BA7A2}" presName="bgRect" presStyleLbl="node1" presStyleIdx="3" presStyleCnt="8"/>
      <dgm:spPr/>
    </dgm:pt>
    <dgm:pt modelId="{2EDAA5A6-1C16-497C-8590-CAD5E922057A}" type="pres">
      <dgm:prSet presAssocID="{B8EF2A98-C9DE-4477-AB79-37BC259BA7A2}" presName="parentNode" presStyleLbl="node1" presStyleIdx="3" presStyleCnt="8">
        <dgm:presLayoutVars>
          <dgm:chMax val="0"/>
          <dgm:bulletEnabled val="1"/>
        </dgm:presLayoutVars>
      </dgm:prSet>
      <dgm:spPr/>
    </dgm:pt>
    <dgm:pt modelId="{556232B1-BC49-45DB-BE43-1CDDBF58312B}" type="pres">
      <dgm:prSet presAssocID="{B8EF2A98-C9DE-4477-AB79-37BC259BA7A2}" presName="childNode" presStyleLbl="node1" presStyleIdx="3" presStyleCnt="8">
        <dgm:presLayoutVars>
          <dgm:bulletEnabled val="1"/>
        </dgm:presLayoutVars>
      </dgm:prSet>
      <dgm:spPr/>
    </dgm:pt>
    <dgm:pt modelId="{4A10BDC9-B18B-47CC-B130-E7C1F373FF41}" type="pres">
      <dgm:prSet presAssocID="{9ED8F643-0CFE-49E4-A2BF-1BE47C9867AB}" presName="hSp" presStyleCnt="0"/>
      <dgm:spPr/>
    </dgm:pt>
    <dgm:pt modelId="{79CFA16C-C283-4A28-87FB-97F66FE15249}" type="pres">
      <dgm:prSet presAssocID="{9ED8F643-0CFE-49E4-A2BF-1BE47C9867AB}" presName="vProcSp" presStyleCnt="0"/>
      <dgm:spPr/>
    </dgm:pt>
    <dgm:pt modelId="{E684ADBF-7AA2-484E-B2F7-3783EF71F393}" type="pres">
      <dgm:prSet presAssocID="{9ED8F643-0CFE-49E4-A2BF-1BE47C9867AB}" presName="vSp1" presStyleCnt="0"/>
      <dgm:spPr/>
    </dgm:pt>
    <dgm:pt modelId="{98EC5AE5-8395-4111-9369-0DAF626AD7EE}" type="pres">
      <dgm:prSet presAssocID="{9ED8F643-0CFE-49E4-A2BF-1BE47C9867AB}" presName="simulatedConn" presStyleLbl="solidFgAcc1" presStyleIdx="3" presStyleCnt="7"/>
      <dgm:spPr>
        <a:xfrm rot="5400000">
          <a:off x="4014527" y="1650038"/>
          <a:ext cx="174521" cy="148351"/>
        </a:xfrm>
        <a:prstGeom prst="flowChartExtract">
          <a:avLst/>
        </a:prstGeom>
      </dgm:spPr>
    </dgm:pt>
    <dgm:pt modelId="{49C3017B-04D6-4121-81DC-EA0ED51D5CDA}" type="pres">
      <dgm:prSet presAssocID="{9ED8F643-0CFE-49E4-A2BF-1BE47C9867AB}" presName="vSp2" presStyleCnt="0"/>
      <dgm:spPr/>
    </dgm:pt>
    <dgm:pt modelId="{49DA6B51-7310-4BA5-8F50-4B60D95EFB75}" type="pres">
      <dgm:prSet presAssocID="{9ED8F643-0CFE-49E4-A2BF-1BE47C9867AB}" presName="sibTrans" presStyleCnt="0"/>
      <dgm:spPr/>
    </dgm:pt>
    <dgm:pt modelId="{3DCAC881-9753-46E9-86DB-A2D0F20C7CBD}" type="pres">
      <dgm:prSet presAssocID="{259BDDFC-9350-4668-8A57-6B3906D10B76}" presName="compositeNode" presStyleCnt="0">
        <dgm:presLayoutVars>
          <dgm:bulletEnabled val="1"/>
        </dgm:presLayoutVars>
      </dgm:prSet>
      <dgm:spPr/>
    </dgm:pt>
    <dgm:pt modelId="{89A2951F-597C-4E92-855F-7D908DA68272}" type="pres">
      <dgm:prSet presAssocID="{259BDDFC-9350-4668-8A57-6B3906D10B76}" presName="bgRect" presStyleLbl="node1" presStyleIdx="4" presStyleCnt="8"/>
      <dgm:spPr/>
    </dgm:pt>
    <dgm:pt modelId="{D26AD2B2-4770-45A1-B9D7-C62A82D34E34}" type="pres">
      <dgm:prSet presAssocID="{259BDDFC-9350-4668-8A57-6B3906D10B76}" presName="parentNode" presStyleLbl="node1" presStyleIdx="4" presStyleCnt="8">
        <dgm:presLayoutVars>
          <dgm:chMax val="0"/>
          <dgm:bulletEnabled val="1"/>
        </dgm:presLayoutVars>
      </dgm:prSet>
      <dgm:spPr/>
    </dgm:pt>
    <dgm:pt modelId="{E0C90F4D-320C-41F0-A85D-1912C8186F20}" type="pres">
      <dgm:prSet presAssocID="{259BDDFC-9350-4668-8A57-6B3906D10B76}" presName="childNode" presStyleLbl="node1" presStyleIdx="4" presStyleCnt="8">
        <dgm:presLayoutVars>
          <dgm:bulletEnabled val="1"/>
        </dgm:presLayoutVars>
      </dgm:prSet>
      <dgm:spPr/>
    </dgm:pt>
    <dgm:pt modelId="{8E9D0102-2F6E-4BF4-879B-96C6D72CB9CC}" type="pres">
      <dgm:prSet presAssocID="{EAD50BD4-DBC2-4A37-B441-1CB19BF6D045}" presName="hSp" presStyleCnt="0"/>
      <dgm:spPr/>
    </dgm:pt>
    <dgm:pt modelId="{FE449ABD-B65C-4BE8-9EA7-63779D77C7A7}" type="pres">
      <dgm:prSet presAssocID="{EAD50BD4-DBC2-4A37-B441-1CB19BF6D045}" presName="vProcSp" presStyleCnt="0"/>
      <dgm:spPr/>
    </dgm:pt>
    <dgm:pt modelId="{AC5FEEEA-E86B-4665-A7E5-ECC132AC2483}" type="pres">
      <dgm:prSet presAssocID="{EAD50BD4-DBC2-4A37-B441-1CB19BF6D045}" presName="vSp1" presStyleCnt="0"/>
      <dgm:spPr/>
    </dgm:pt>
    <dgm:pt modelId="{081752A7-AF3E-477D-8170-B1EEBEFF6D1F}" type="pres">
      <dgm:prSet presAssocID="{EAD50BD4-DBC2-4A37-B441-1CB19BF6D045}" presName="simulatedConn" presStyleLbl="solidFgAcc1" presStyleIdx="4" presStyleCnt="7"/>
      <dgm:spPr>
        <a:xfrm rot="5400000">
          <a:off x="5038151" y="1650038"/>
          <a:ext cx="174521" cy="148351"/>
        </a:xfrm>
        <a:prstGeom prst="flowChartExtract">
          <a:avLst/>
        </a:prstGeom>
      </dgm:spPr>
    </dgm:pt>
    <dgm:pt modelId="{D54F5306-7506-4892-8316-7474923A11BD}" type="pres">
      <dgm:prSet presAssocID="{EAD50BD4-DBC2-4A37-B441-1CB19BF6D045}" presName="vSp2" presStyleCnt="0"/>
      <dgm:spPr/>
    </dgm:pt>
    <dgm:pt modelId="{666158F7-F09D-4A7B-B189-FD9D3A3CF345}" type="pres">
      <dgm:prSet presAssocID="{EAD50BD4-DBC2-4A37-B441-1CB19BF6D045}" presName="sibTrans" presStyleCnt="0"/>
      <dgm:spPr/>
    </dgm:pt>
    <dgm:pt modelId="{A96056E5-A2CD-4605-BA40-59CD4C0A55C0}" type="pres">
      <dgm:prSet presAssocID="{02B94D32-DEEA-4C79-8E01-1201A8BDE4D1}" presName="compositeNode" presStyleCnt="0">
        <dgm:presLayoutVars>
          <dgm:bulletEnabled val="1"/>
        </dgm:presLayoutVars>
      </dgm:prSet>
      <dgm:spPr/>
    </dgm:pt>
    <dgm:pt modelId="{33D0016E-7B38-4391-A1E1-3AF1A0744C4C}" type="pres">
      <dgm:prSet presAssocID="{02B94D32-DEEA-4C79-8E01-1201A8BDE4D1}" presName="bgRect" presStyleLbl="node1" presStyleIdx="5" presStyleCnt="8"/>
      <dgm:spPr/>
    </dgm:pt>
    <dgm:pt modelId="{F73058E4-11B3-4339-88FD-4D75E15F9026}" type="pres">
      <dgm:prSet presAssocID="{02B94D32-DEEA-4C79-8E01-1201A8BDE4D1}" presName="parentNode" presStyleLbl="node1" presStyleIdx="5" presStyleCnt="8">
        <dgm:presLayoutVars>
          <dgm:chMax val="0"/>
          <dgm:bulletEnabled val="1"/>
        </dgm:presLayoutVars>
      </dgm:prSet>
      <dgm:spPr/>
    </dgm:pt>
    <dgm:pt modelId="{0F93D4BC-DB62-4A4C-A145-F0276749176A}" type="pres">
      <dgm:prSet presAssocID="{02B94D32-DEEA-4C79-8E01-1201A8BDE4D1}" presName="childNode" presStyleLbl="node1" presStyleIdx="5" presStyleCnt="8">
        <dgm:presLayoutVars>
          <dgm:bulletEnabled val="1"/>
        </dgm:presLayoutVars>
      </dgm:prSet>
      <dgm:spPr/>
    </dgm:pt>
    <dgm:pt modelId="{C31B3CD1-AB82-4E81-82D1-AD3BC1826D57}" type="pres">
      <dgm:prSet presAssocID="{82B299C2-368B-4BF1-BAF4-561B1C819520}" presName="hSp" presStyleCnt="0"/>
      <dgm:spPr/>
    </dgm:pt>
    <dgm:pt modelId="{A70DA184-5CC5-4DA8-BD0F-A36FDCE27CDD}" type="pres">
      <dgm:prSet presAssocID="{82B299C2-368B-4BF1-BAF4-561B1C819520}" presName="vProcSp" presStyleCnt="0"/>
      <dgm:spPr/>
    </dgm:pt>
    <dgm:pt modelId="{E4871801-526F-4B8D-B2DD-2A2D1D396F12}" type="pres">
      <dgm:prSet presAssocID="{82B299C2-368B-4BF1-BAF4-561B1C819520}" presName="vSp1" presStyleCnt="0"/>
      <dgm:spPr/>
    </dgm:pt>
    <dgm:pt modelId="{7FE6D93B-7C54-4FF3-A5DF-911BA6559A09}" type="pres">
      <dgm:prSet presAssocID="{82B299C2-368B-4BF1-BAF4-561B1C819520}" presName="simulatedConn" presStyleLbl="solidFgAcc1" presStyleIdx="5" presStyleCnt="7"/>
      <dgm:spPr>
        <a:xfrm rot="5400000">
          <a:off x="6061775" y="1650038"/>
          <a:ext cx="174521" cy="148351"/>
        </a:xfrm>
        <a:prstGeom prst="flowChartExtract">
          <a:avLst/>
        </a:prstGeom>
      </dgm:spPr>
    </dgm:pt>
    <dgm:pt modelId="{E4CE3A3E-C46A-404A-814D-8EEF82551BFE}" type="pres">
      <dgm:prSet presAssocID="{82B299C2-368B-4BF1-BAF4-561B1C819520}" presName="vSp2" presStyleCnt="0"/>
      <dgm:spPr/>
    </dgm:pt>
    <dgm:pt modelId="{DD13A8F6-0899-4A84-91A0-97BFDDDCFC81}" type="pres">
      <dgm:prSet presAssocID="{82B299C2-368B-4BF1-BAF4-561B1C819520}" presName="sibTrans" presStyleCnt="0"/>
      <dgm:spPr/>
    </dgm:pt>
    <dgm:pt modelId="{CB3A7064-C668-45FD-953F-757C9FD81EFB}" type="pres">
      <dgm:prSet presAssocID="{E71D1CA5-0EDF-4EF4-BE50-BD66C0487C0C}" presName="compositeNode" presStyleCnt="0">
        <dgm:presLayoutVars>
          <dgm:bulletEnabled val="1"/>
        </dgm:presLayoutVars>
      </dgm:prSet>
      <dgm:spPr/>
    </dgm:pt>
    <dgm:pt modelId="{A09AFD84-9EE0-43D8-B562-64042810BCA5}" type="pres">
      <dgm:prSet presAssocID="{E71D1CA5-0EDF-4EF4-BE50-BD66C0487C0C}" presName="bgRect" presStyleLbl="node1" presStyleIdx="6" presStyleCnt="8"/>
      <dgm:spPr/>
    </dgm:pt>
    <dgm:pt modelId="{38FDA564-761B-4ACE-8E2D-0DF19F72AB84}" type="pres">
      <dgm:prSet presAssocID="{E71D1CA5-0EDF-4EF4-BE50-BD66C0487C0C}" presName="parentNode" presStyleLbl="node1" presStyleIdx="6" presStyleCnt="8">
        <dgm:presLayoutVars>
          <dgm:chMax val="0"/>
          <dgm:bulletEnabled val="1"/>
        </dgm:presLayoutVars>
      </dgm:prSet>
      <dgm:spPr/>
    </dgm:pt>
    <dgm:pt modelId="{CB11C1F2-0ED3-4807-B57B-0047CF137885}" type="pres">
      <dgm:prSet presAssocID="{E71D1CA5-0EDF-4EF4-BE50-BD66C0487C0C}" presName="childNode" presStyleLbl="node1" presStyleIdx="6" presStyleCnt="8">
        <dgm:presLayoutVars>
          <dgm:bulletEnabled val="1"/>
        </dgm:presLayoutVars>
      </dgm:prSet>
      <dgm:spPr/>
    </dgm:pt>
    <dgm:pt modelId="{52EA3A75-DB38-403F-81DA-E3C853D28C14}" type="pres">
      <dgm:prSet presAssocID="{0151ADD1-B336-40D2-9AE6-4EC8B07725AC}" presName="hSp" presStyleCnt="0"/>
      <dgm:spPr/>
    </dgm:pt>
    <dgm:pt modelId="{95FAD940-7E7B-43D8-A1F6-F69B7154E79E}" type="pres">
      <dgm:prSet presAssocID="{0151ADD1-B336-40D2-9AE6-4EC8B07725AC}" presName="vProcSp" presStyleCnt="0"/>
      <dgm:spPr/>
    </dgm:pt>
    <dgm:pt modelId="{1AC5F59A-73B4-41A7-A34E-AE32DD92FAD7}" type="pres">
      <dgm:prSet presAssocID="{0151ADD1-B336-40D2-9AE6-4EC8B07725AC}" presName="vSp1" presStyleCnt="0"/>
      <dgm:spPr/>
    </dgm:pt>
    <dgm:pt modelId="{37D31B51-FBFE-4159-9044-BF33FA96225E}" type="pres">
      <dgm:prSet presAssocID="{0151ADD1-B336-40D2-9AE6-4EC8B07725AC}" presName="simulatedConn" presStyleLbl="solidFgAcc1" presStyleIdx="6" presStyleCnt="7"/>
      <dgm:spPr>
        <a:xfrm rot="5400000">
          <a:off x="7085398" y="1650038"/>
          <a:ext cx="174521" cy="148351"/>
        </a:xfrm>
        <a:prstGeom prst="flowChartExtract">
          <a:avLst/>
        </a:prstGeom>
      </dgm:spPr>
    </dgm:pt>
    <dgm:pt modelId="{E2AD9199-A754-49FC-B884-143225CB265F}" type="pres">
      <dgm:prSet presAssocID="{0151ADD1-B336-40D2-9AE6-4EC8B07725AC}" presName="vSp2" presStyleCnt="0"/>
      <dgm:spPr/>
    </dgm:pt>
    <dgm:pt modelId="{1D71459E-2720-4BEC-874E-622369CE6453}" type="pres">
      <dgm:prSet presAssocID="{0151ADD1-B336-40D2-9AE6-4EC8B07725AC}" presName="sibTrans" presStyleCnt="0"/>
      <dgm:spPr/>
    </dgm:pt>
    <dgm:pt modelId="{5726179E-9F2D-47E0-BE28-347FD6FC2050}" type="pres">
      <dgm:prSet presAssocID="{01AF806C-E1D7-4EE8-AD6D-02F5E33489B2}" presName="compositeNode" presStyleCnt="0">
        <dgm:presLayoutVars>
          <dgm:bulletEnabled val="1"/>
        </dgm:presLayoutVars>
      </dgm:prSet>
      <dgm:spPr/>
    </dgm:pt>
    <dgm:pt modelId="{F389AE3F-4466-4A08-A813-F775568D5B6E}" type="pres">
      <dgm:prSet presAssocID="{01AF806C-E1D7-4EE8-AD6D-02F5E33489B2}" presName="bgRect" presStyleLbl="node1" presStyleIdx="7" presStyleCnt="8"/>
      <dgm:spPr/>
    </dgm:pt>
    <dgm:pt modelId="{5650D474-E145-4339-8133-0204288967D7}" type="pres">
      <dgm:prSet presAssocID="{01AF806C-E1D7-4EE8-AD6D-02F5E33489B2}" presName="parentNode" presStyleLbl="node1" presStyleIdx="7" presStyleCnt="8">
        <dgm:presLayoutVars>
          <dgm:chMax val="0"/>
          <dgm:bulletEnabled val="1"/>
        </dgm:presLayoutVars>
      </dgm:prSet>
      <dgm:spPr/>
    </dgm:pt>
    <dgm:pt modelId="{EC17F69B-ABA0-48E6-8480-201905EF4FD2}" type="pres">
      <dgm:prSet presAssocID="{01AF806C-E1D7-4EE8-AD6D-02F5E33489B2}" presName="childNode" presStyleLbl="node1" presStyleIdx="7" presStyleCnt="8">
        <dgm:presLayoutVars>
          <dgm:bulletEnabled val="1"/>
        </dgm:presLayoutVars>
      </dgm:prSet>
      <dgm:spPr/>
    </dgm:pt>
  </dgm:ptLst>
  <dgm:cxnLst>
    <dgm:cxn modelId="{E0F6D806-5D84-4E43-B697-94D2561FF7A9}" srcId="{E71D1CA5-0EDF-4EF4-BE50-BD66C0487C0C}" destId="{22A66F9A-FDE0-4875-A571-9A20DCB13749}" srcOrd="0" destOrd="0" parTransId="{4E761D62-37B1-4F3B-9917-E5BB5083A10D}" sibTransId="{CA6C68E5-83C5-4AC7-80CC-C30A2D378F5D}"/>
    <dgm:cxn modelId="{421DE507-086E-447D-A45B-B899AA0401AA}" type="presOf" srcId="{63D07367-EE83-4598-BF50-321C1F21D088}" destId="{481ED34A-FB42-4791-832C-306D25F86B83}" srcOrd="0" destOrd="0" presId="urn:microsoft.com/office/officeart/2005/8/layout/hProcess7"/>
    <dgm:cxn modelId="{EA5C9C0E-512D-4BB8-B829-B421D452BDF1}" type="presOf" srcId="{FAD6CCE1-7933-43B5-8ED7-A9DE1433501D}" destId="{A5381C51-460A-4518-92B3-08CC2532E398}" srcOrd="0" destOrd="0" presId="urn:microsoft.com/office/officeart/2005/8/layout/hProcess7"/>
    <dgm:cxn modelId="{B02CF60E-7444-46B5-AEE6-90BD65C89C58}" type="presOf" srcId="{A6A75F2A-DCBA-4761-885B-FE0418647564}" destId="{E0C90F4D-320C-41F0-A85D-1912C8186F20}" srcOrd="0" destOrd="0" presId="urn:microsoft.com/office/officeart/2005/8/layout/hProcess7"/>
    <dgm:cxn modelId="{25D1A812-BB0D-4A8F-8D8E-E7235271C566}" type="presOf" srcId="{FE2ED0FA-64D8-464A-B4A8-559444897CEB}" destId="{AFCBFC7E-25E0-4AC3-8A0E-FC4D5CD42F36}" srcOrd="0" destOrd="0" presId="urn:microsoft.com/office/officeart/2005/8/layout/hProcess7"/>
    <dgm:cxn modelId="{68781613-D6A8-4B30-BAA4-65D0D6C6C31B}" srcId="{FE2ED0FA-64D8-464A-B4A8-559444897CEB}" destId="{B53D65AE-A9C7-4BF7-A5B5-81F7668C9A03}" srcOrd="0" destOrd="0" parTransId="{13A76A74-D1C5-4506-9BFF-33CFCD42F1AD}" sibTransId="{91CFD2AF-3B5A-4F5E-925A-FC1AD20245FC}"/>
    <dgm:cxn modelId="{563A7B14-BEA6-4EDB-AFFF-2DFD6BC62915}" srcId="{63D07367-EE83-4598-BF50-321C1F21D088}" destId="{A1E81152-BF0D-4AD9-B7DD-1A7C71FD577E}" srcOrd="0" destOrd="0" parTransId="{FED36C56-A6F6-42BD-857B-05D755C989AF}" sibTransId="{1791106C-BB60-4000-8262-65913B662C79}"/>
    <dgm:cxn modelId="{8EDF9C14-4EF8-4650-A6E9-086A0CE5B232}" srcId="{01AF806C-E1D7-4EE8-AD6D-02F5E33489B2}" destId="{ED438D6D-C5B4-46F6-877B-5273CE43DF1B}" srcOrd="0" destOrd="0" parTransId="{B04C3DBA-E2C8-4CA9-BB25-51C4D970147A}" sibTransId="{A6362DD4-E922-4A83-9820-3E79ED059CB9}"/>
    <dgm:cxn modelId="{F6933816-DB03-4C65-BD70-E525A987D38B}" srcId="{259BDDFC-9350-4668-8A57-6B3906D10B76}" destId="{A6A75F2A-DCBA-4761-885B-FE0418647564}" srcOrd="0" destOrd="0" parTransId="{B44F0C55-5770-4B9C-AED0-83E16FB7010B}" sibTransId="{88AA217A-70BD-4E44-85BF-E8F850B7B715}"/>
    <dgm:cxn modelId="{3E34A71F-EEBA-462C-9208-2685C1AF5CE3}" type="presOf" srcId="{259BDDFC-9350-4668-8A57-6B3906D10B76}" destId="{89A2951F-597C-4E92-855F-7D908DA68272}" srcOrd="0" destOrd="0" presId="urn:microsoft.com/office/officeart/2005/8/layout/hProcess7"/>
    <dgm:cxn modelId="{4993BB23-86A9-4B26-A5A7-D441903FC25D}" type="presOf" srcId="{B8EF2A98-C9DE-4477-AB79-37BC259BA7A2}" destId="{12733D8D-7AA1-414B-8387-0BB1BB0C6E08}" srcOrd="0" destOrd="0" presId="urn:microsoft.com/office/officeart/2005/8/layout/hProcess7"/>
    <dgm:cxn modelId="{80D26E2B-4A27-461C-8E0E-8CFB6F3CD2C1}" srcId="{AD125BBE-D335-4FBA-9CBB-A7A3FC1AC242}" destId="{63D07367-EE83-4598-BF50-321C1F21D088}" srcOrd="0" destOrd="0" parTransId="{64920C1D-CE04-4D50-9E5A-924523B4252A}" sibTransId="{A9D0F1C4-E3A1-4DE6-AEFF-77DF0AE6284E}"/>
    <dgm:cxn modelId="{D9687C35-DB25-42BB-8335-C1C5153B63C7}" type="presOf" srcId="{FE2ED0FA-64D8-464A-B4A8-559444897CEB}" destId="{E2E15D84-5538-420E-9761-6036C9936AEF}" srcOrd="1" destOrd="0" presId="urn:microsoft.com/office/officeart/2005/8/layout/hProcess7"/>
    <dgm:cxn modelId="{FC76145B-792C-4D46-BC92-E4A787FE3F3E}" type="presOf" srcId="{E71D1CA5-0EDF-4EF4-BE50-BD66C0487C0C}" destId="{A09AFD84-9EE0-43D8-B562-64042810BCA5}" srcOrd="0" destOrd="0" presId="urn:microsoft.com/office/officeart/2005/8/layout/hProcess7"/>
    <dgm:cxn modelId="{DA57045C-2CF0-42B9-8169-772CB0371419}" type="presOf" srcId="{B8EF2A98-C9DE-4477-AB79-37BC259BA7A2}" destId="{2EDAA5A6-1C16-497C-8590-CAD5E922057A}" srcOrd="1" destOrd="0" presId="urn:microsoft.com/office/officeart/2005/8/layout/hProcess7"/>
    <dgm:cxn modelId="{BC0B8860-98B0-4766-907F-2B151BA743F9}" type="presOf" srcId="{AD125BBE-D335-4FBA-9CBB-A7A3FC1AC242}" destId="{EFC3EAA7-0E20-4891-BF95-2E1F8AD5490F}" srcOrd="0" destOrd="0" presId="urn:microsoft.com/office/officeart/2005/8/layout/hProcess7"/>
    <dgm:cxn modelId="{E7D10862-C01A-4C86-A57E-F919C390E25A}" type="presOf" srcId="{259BDDFC-9350-4668-8A57-6B3906D10B76}" destId="{D26AD2B2-4770-45A1-B9D7-C62A82D34E34}" srcOrd="1" destOrd="0" presId="urn:microsoft.com/office/officeart/2005/8/layout/hProcess7"/>
    <dgm:cxn modelId="{A9639467-0223-4460-83AC-F58D5B0AD133}" type="presOf" srcId="{B53D65AE-A9C7-4BF7-A5B5-81F7668C9A03}" destId="{E19BEAA1-6EF4-4258-A2D2-E4F88A84E773}" srcOrd="0" destOrd="0" presId="urn:microsoft.com/office/officeart/2005/8/layout/hProcess7"/>
    <dgm:cxn modelId="{25641448-B95D-4118-8BB8-A7712505EC03}" srcId="{02B94D32-DEEA-4C79-8E01-1201A8BDE4D1}" destId="{144C7E06-03D4-45B7-BE15-EA4230564D0E}" srcOrd="0" destOrd="0" parTransId="{04F970DA-BE5C-41A9-BC33-6AC0B31B739A}" sibTransId="{22995C0B-42DE-48EB-8632-9003631C9543}"/>
    <dgm:cxn modelId="{EF749551-6705-4D1B-ABB4-1273AE26FC81}" type="presOf" srcId="{77259E51-94FA-4816-BFA1-E584176F7D13}" destId="{9A4AE64F-A4E3-466F-940F-6DE7998B1993}" srcOrd="0" destOrd="0" presId="urn:microsoft.com/office/officeart/2005/8/layout/hProcess7"/>
    <dgm:cxn modelId="{11D73559-3DCD-4D31-B725-2BD603D5BAE8}" type="presOf" srcId="{02B94D32-DEEA-4C79-8E01-1201A8BDE4D1}" destId="{F73058E4-11B3-4339-88FD-4D75E15F9026}" srcOrd="1" destOrd="0" presId="urn:microsoft.com/office/officeart/2005/8/layout/hProcess7"/>
    <dgm:cxn modelId="{CA45C884-98B6-4D7B-987C-F4253E525ACF}" srcId="{AD125BBE-D335-4FBA-9CBB-A7A3FC1AC242}" destId="{B8EF2A98-C9DE-4477-AB79-37BC259BA7A2}" srcOrd="3" destOrd="0" parTransId="{155EDC0C-6C0C-4D5C-BE7E-0EF183ED259E}" sibTransId="{9ED8F643-0CFE-49E4-A2BF-1BE47C9867AB}"/>
    <dgm:cxn modelId="{E945CB86-1FCD-4B5B-A99B-F42AD08A3E31}" srcId="{B8EF2A98-C9DE-4477-AB79-37BC259BA7A2}" destId="{960956CD-8EF3-4114-8D54-355D9B953D90}" srcOrd="0" destOrd="0" parTransId="{1BC74E7F-BB17-4D8A-9F80-D0F897218C9A}" sibTransId="{3A7A5760-A41A-424D-9903-6F1335509A57}"/>
    <dgm:cxn modelId="{72922D8C-BFF0-4C77-BF18-D3EACDAAD47F}" srcId="{AD125BBE-D335-4FBA-9CBB-A7A3FC1AC242}" destId="{E71D1CA5-0EDF-4EF4-BE50-BD66C0487C0C}" srcOrd="6" destOrd="0" parTransId="{E30864CC-E2FF-4A86-B713-C84F44CC2F9A}" sibTransId="{0151ADD1-B336-40D2-9AE6-4EC8B07725AC}"/>
    <dgm:cxn modelId="{763E558F-E48B-4D9D-82C8-E8A7BE58A63E}" type="presOf" srcId="{02B94D32-DEEA-4C79-8E01-1201A8BDE4D1}" destId="{33D0016E-7B38-4391-A1E1-3AF1A0744C4C}" srcOrd="0" destOrd="0" presId="urn:microsoft.com/office/officeart/2005/8/layout/hProcess7"/>
    <dgm:cxn modelId="{C6A937A3-E82F-4CB9-813E-32728F9FFA56}" type="presOf" srcId="{01AF806C-E1D7-4EE8-AD6D-02F5E33489B2}" destId="{5650D474-E145-4339-8133-0204288967D7}" srcOrd="1" destOrd="0" presId="urn:microsoft.com/office/officeart/2005/8/layout/hProcess7"/>
    <dgm:cxn modelId="{D93F92A5-3590-42D8-A23F-688B301A01B8}" srcId="{AD125BBE-D335-4FBA-9CBB-A7A3FC1AC242}" destId="{02B94D32-DEEA-4C79-8E01-1201A8BDE4D1}" srcOrd="5" destOrd="0" parTransId="{E5344DF5-94C7-4BA6-BD57-B087887B0B4A}" sibTransId="{82B299C2-368B-4BF1-BAF4-561B1C819520}"/>
    <dgm:cxn modelId="{6EE3E7AF-8206-4247-9218-A04E9CD94632}" srcId="{AD125BBE-D335-4FBA-9CBB-A7A3FC1AC242}" destId="{01AF806C-E1D7-4EE8-AD6D-02F5E33489B2}" srcOrd="7" destOrd="0" parTransId="{3DE4C1FD-8617-4B2E-9E2D-C5CFF154B017}" sibTransId="{C2FC97CE-DAA6-488F-87A4-0E7813C6E906}"/>
    <dgm:cxn modelId="{C417D9B9-498F-46CE-ADD3-A032FC052A45}" srcId="{AD125BBE-D335-4FBA-9CBB-A7A3FC1AC242}" destId="{FAD6CCE1-7933-43B5-8ED7-A9DE1433501D}" srcOrd="1" destOrd="0" parTransId="{4D68AEE6-C376-4E0C-A662-84034AD37C7E}" sibTransId="{DE6A1467-7AF9-462B-970B-DDE127996C20}"/>
    <dgm:cxn modelId="{079646BD-8F69-4DBA-BB49-065F93E6EA9D}" srcId="{AD125BBE-D335-4FBA-9CBB-A7A3FC1AC242}" destId="{259BDDFC-9350-4668-8A57-6B3906D10B76}" srcOrd="4" destOrd="0" parTransId="{E3E39FEE-72F4-4349-9478-D8478323BDB1}" sibTransId="{EAD50BD4-DBC2-4A37-B441-1CB19BF6D045}"/>
    <dgm:cxn modelId="{B6CDBBBE-A581-470A-A27C-8109CEBE2E1A}" type="presOf" srcId="{FAD6CCE1-7933-43B5-8ED7-A9DE1433501D}" destId="{1E5C1D72-1856-4790-B6A7-400A33787C03}" srcOrd="1" destOrd="0" presId="urn:microsoft.com/office/officeart/2005/8/layout/hProcess7"/>
    <dgm:cxn modelId="{E95C7EC1-823C-4AB1-BC65-7B61B6EE969E}" type="presOf" srcId="{E71D1CA5-0EDF-4EF4-BE50-BD66C0487C0C}" destId="{38FDA564-761B-4ACE-8E2D-0DF19F72AB84}" srcOrd="1" destOrd="0" presId="urn:microsoft.com/office/officeart/2005/8/layout/hProcess7"/>
    <dgm:cxn modelId="{55833BC9-53AA-491C-B48D-65502FB279DF}" type="presOf" srcId="{A1E81152-BF0D-4AD9-B7DD-1A7C71FD577E}" destId="{CE1FF248-920D-4423-9A97-DDB50EBCAAA4}" srcOrd="0" destOrd="0" presId="urn:microsoft.com/office/officeart/2005/8/layout/hProcess7"/>
    <dgm:cxn modelId="{D5DD7DCD-2344-4DCB-830F-CB17E9F3FA05}" type="presOf" srcId="{22A66F9A-FDE0-4875-A571-9A20DCB13749}" destId="{CB11C1F2-0ED3-4807-B57B-0047CF137885}" srcOrd="0" destOrd="0" presId="urn:microsoft.com/office/officeart/2005/8/layout/hProcess7"/>
    <dgm:cxn modelId="{AB56CACE-96EF-47B9-AEF8-53E05C626080}" srcId="{AD125BBE-D335-4FBA-9CBB-A7A3FC1AC242}" destId="{FE2ED0FA-64D8-464A-B4A8-559444897CEB}" srcOrd="2" destOrd="0" parTransId="{0FF20F7B-8E3F-446D-A8DB-6C14FCC82153}" sibTransId="{8A032875-3406-4607-98A3-9A43B1A41EE8}"/>
    <dgm:cxn modelId="{624FFBDD-72CC-42C6-BD9E-F4E2742337EE}" srcId="{FAD6CCE1-7933-43B5-8ED7-A9DE1433501D}" destId="{77259E51-94FA-4816-BFA1-E584176F7D13}" srcOrd="0" destOrd="0" parTransId="{07CD974C-0828-4A47-AF03-BC97603A172F}" sibTransId="{4F232007-C4AC-4BE2-A78A-87902170A6E3}"/>
    <dgm:cxn modelId="{3F4275E0-9B89-419E-BB12-C8BC00A0B209}" type="presOf" srcId="{63D07367-EE83-4598-BF50-321C1F21D088}" destId="{3D342F14-8F87-4171-9AFD-BCF3F31C3517}" srcOrd="1" destOrd="0" presId="urn:microsoft.com/office/officeart/2005/8/layout/hProcess7"/>
    <dgm:cxn modelId="{6AD7F6E4-3C3A-4F0F-81C5-96D203F79E8A}" type="presOf" srcId="{01AF806C-E1D7-4EE8-AD6D-02F5E33489B2}" destId="{F389AE3F-4466-4A08-A813-F775568D5B6E}" srcOrd="0" destOrd="0" presId="urn:microsoft.com/office/officeart/2005/8/layout/hProcess7"/>
    <dgm:cxn modelId="{AE56E9ED-2BE9-4425-AA7E-FCEDC646C7CD}" type="presOf" srcId="{144C7E06-03D4-45B7-BE15-EA4230564D0E}" destId="{0F93D4BC-DB62-4A4C-A145-F0276749176A}" srcOrd="0" destOrd="0" presId="urn:microsoft.com/office/officeart/2005/8/layout/hProcess7"/>
    <dgm:cxn modelId="{BAE36BEE-2865-4CF9-9D2B-3799A36AD55C}" type="presOf" srcId="{ED438D6D-C5B4-46F6-877B-5273CE43DF1B}" destId="{EC17F69B-ABA0-48E6-8480-201905EF4FD2}" srcOrd="0" destOrd="0" presId="urn:microsoft.com/office/officeart/2005/8/layout/hProcess7"/>
    <dgm:cxn modelId="{8D66A9FF-6E9F-402C-AC3A-4C3BF7547C84}" type="presOf" srcId="{960956CD-8EF3-4114-8D54-355D9B953D90}" destId="{556232B1-BC49-45DB-BE43-1CDDBF58312B}" srcOrd="0" destOrd="0" presId="urn:microsoft.com/office/officeart/2005/8/layout/hProcess7"/>
    <dgm:cxn modelId="{D9ED4D4E-1237-486E-946D-660EFCC7B562}" type="presParOf" srcId="{EFC3EAA7-0E20-4891-BF95-2E1F8AD5490F}" destId="{26B08172-5F44-448D-A099-6FBBE4116705}" srcOrd="0" destOrd="0" presId="urn:microsoft.com/office/officeart/2005/8/layout/hProcess7"/>
    <dgm:cxn modelId="{0544A10A-5B2E-46B7-9551-C6C2DAB5870B}" type="presParOf" srcId="{26B08172-5F44-448D-A099-6FBBE4116705}" destId="{481ED34A-FB42-4791-832C-306D25F86B83}" srcOrd="0" destOrd="0" presId="urn:microsoft.com/office/officeart/2005/8/layout/hProcess7"/>
    <dgm:cxn modelId="{92559600-2D5E-48EF-9C2B-171F6F7561FE}" type="presParOf" srcId="{26B08172-5F44-448D-A099-6FBBE4116705}" destId="{3D342F14-8F87-4171-9AFD-BCF3F31C3517}" srcOrd="1" destOrd="0" presId="urn:microsoft.com/office/officeart/2005/8/layout/hProcess7"/>
    <dgm:cxn modelId="{761E69FB-6769-4F45-820F-5F1AFE734DCB}" type="presParOf" srcId="{26B08172-5F44-448D-A099-6FBBE4116705}" destId="{CE1FF248-920D-4423-9A97-DDB50EBCAAA4}" srcOrd="2" destOrd="0" presId="urn:microsoft.com/office/officeart/2005/8/layout/hProcess7"/>
    <dgm:cxn modelId="{A77EEDCA-78D1-4BC0-A7BC-11A13706690F}" type="presParOf" srcId="{EFC3EAA7-0E20-4891-BF95-2E1F8AD5490F}" destId="{F9922A21-2901-408C-9AAB-86D4903A20E1}" srcOrd="1" destOrd="0" presId="urn:microsoft.com/office/officeart/2005/8/layout/hProcess7"/>
    <dgm:cxn modelId="{4A7EE5FA-1DB9-44AA-837B-3DF720166EA9}" type="presParOf" srcId="{EFC3EAA7-0E20-4891-BF95-2E1F8AD5490F}" destId="{EC3B28F4-D350-4A2D-8830-BBFB78A5B167}" srcOrd="2" destOrd="0" presId="urn:microsoft.com/office/officeart/2005/8/layout/hProcess7"/>
    <dgm:cxn modelId="{5A4BAB1E-52CE-4064-88FF-24C1B8CDC634}" type="presParOf" srcId="{EC3B28F4-D350-4A2D-8830-BBFB78A5B167}" destId="{D8C90BD6-B1C5-46AA-BE31-881E264331F3}" srcOrd="0" destOrd="0" presId="urn:microsoft.com/office/officeart/2005/8/layout/hProcess7"/>
    <dgm:cxn modelId="{FDF33085-EEE7-4FD2-9D67-83DF3576D184}" type="presParOf" srcId="{EC3B28F4-D350-4A2D-8830-BBFB78A5B167}" destId="{8159F9CE-E531-4EDC-92A0-6B8495D951E2}" srcOrd="1" destOrd="0" presId="urn:microsoft.com/office/officeart/2005/8/layout/hProcess7"/>
    <dgm:cxn modelId="{7A1E18DB-FB85-4322-81CD-48877362EF1E}" type="presParOf" srcId="{EC3B28F4-D350-4A2D-8830-BBFB78A5B167}" destId="{2D3C71B6-51F0-4297-A19D-0E8542D3EA87}" srcOrd="2" destOrd="0" presId="urn:microsoft.com/office/officeart/2005/8/layout/hProcess7"/>
    <dgm:cxn modelId="{37FB83F8-0D56-4D31-A5B2-6719E3EB88A0}" type="presParOf" srcId="{EFC3EAA7-0E20-4891-BF95-2E1F8AD5490F}" destId="{76B9CEF5-E2DB-4715-814B-940A3E58950C}" srcOrd="3" destOrd="0" presId="urn:microsoft.com/office/officeart/2005/8/layout/hProcess7"/>
    <dgm:cxn modelId="{D0C1FF01-E5C1-441A-A0E9-7CC1FC417AC5}" type="presParOf" srcId="{EFC3EAA7-0E20-4891-BF95-2E1F8AD5490F}" destId="{2A972414-2409-4F87-8F8B-2628176A48C9}" srcOrd="4" destOrd="0" presId="urn:microsoft.com/office/officeart/2005/8/layout/hProcess7"/>
    <dgm:cxn modelId="{147F0958-C049-423C-801B-33C57558E60A}" type="presParOf" srcId="{2A972414-2409-4F87-8F8B-2628176A48C9}" destId="{A5381C51-460A-4518-92B3-08CC2532E398}" srcOrd="0" destOrd="0" presId="urn:microsoft.com/office/officeart/2005/8/layout/hProcess7"/>
    <dgm:cxn modelId="{9C86D388-9580-4AB9-AA19-F93D783DCA59}" type="presParOf" srcId="{2A972414-2409-4F87-8F8B-2628176A48C9}" destId="{1E5C1D72-1856-4790-B6A7-400A33787C03}" srcOrd="1" destOrd="0" presId="urn:microsoft.com/office/officeart/2005/8/layout/hProcess7"/>
    <dgm:cxn modelId="{55D6859C-B03D-49E6-BFB3-13076AA77BAF}" type="presParOf" srcId="{2A972414-2409-4F87-8F8B-2628176A48C9}" destId="{9A4AE64F-A4E3-466F-940F-6DE7998B1993}" srcOrd="2" destOrd="0" presId="urn:microsoft.com/office/officeart/2005/8/layout/hProcess7"/>
    <dgm:cxn modelId="{96C9A523-5C95-4ABA-BAFF-8BC16BADB91C}" type="presParOf" srcId="{EFC3EAA7-0E20-4891-BF95-2E1F8AD5490F}" destId="{AB7C7CA8-6F22-4F26-B643-95BA93096E2E}" srcOrd="5" destOrd="0" presId="urn:microsoft.com/office/officeart/2005/8/layout/hProcess7"/>
    <dgm:cxn modelId="{39C67737-33D9-4C70-94E6-42696F5E2D16}" type="presParOf" srcId="{EFC3EAA7-0E20-4891-BF95-2E1F8AD5490F}" destId="{D55AD210-0D96-4595-9747-2046DC80F718}" srcOrd="6" destOrd="0" presId="urn:microsoft.com/office/officeart/2005/8/layout/hProcess7"/>
    <dgm:cxn modelId="{F123864B-B6C0-4E5D-B49E-0D2F502AD3A9}" type="presParOf" srcId="{D55AD210-0D96-4595-9747-2046DC80F718}" destId="{DFEDA8C6-94C4-453C-A9FD-EFF3002AFF76}" srcOrd="0" destOrd="0" presId="urn:microsoft.com/office/officeart/2005/8/layout/hProcess7"/>
    <dgm:cxn modelId="{7F3ECF09-7DAD-4857-8CE1-A5A3828DC904}" type="presParOf" srcId="{D55AD210-0D96-4595-9747-2046DC80F718}" destId="{A53F5625-F7DE-4DCB-A777-CDF15E64F2ED}" srcOrd="1" destOrd="0" presId="urn:microsoft.com/office/officeart/2005/8/layout/hProcess7"/>
    <dgm:cxn modelId="{D8314623-9313-4837-BB5B-F22FE0D2A7FB}" type="presParOf" srcId="{D55AD210-0D96-4595-9747-2046DC80F718}" destId="{FBCFA2D1-9D64-4BA2-A14A-D70EC6C7173F}" srcOrd="2" destOrd="0" presId="urn:microsoft.com/office/officeart/2005/8/layout/hProcess7"/>
    <dgm:cxn modelId="{2D7700D1-5661-4BB0-9027-AA69CE2AEDC7}" type="presParOf" srcId="{EFC3EAA7-0E20-4891-BF95-2E1F8AD5490F}" destId="{3EEBBCDE-3703-4CEA-8009-9A833ED6C806}" srcOrd="7" destOrd="0" presId="urn:microsoft.com/office/officeart/2005/8/layout/hProcess7"/>
    <dgm:cxn modelId="{FA45045C-9FAE-473D-AF31-0AF8A31821F3}" type="presParOf" srcId="{EFC3EAA7-0E20-4891-BF95-2E1F8AD5490F}" destId="{003C69DE-0D59-4C80-8DE6-40206E00ACF3}" srcOrd="8" destOrd="0" presId="urn:microsoft.com/office/officeart/2005/8/layout/hProcess7"/>
    <dgm:cxn modelId="{EC918B41-9225-4073-8BF8-078C330357E4}" type="presParOf" srcId="{003C69DE-0D59-4C80-8DE6-40206E00ACF3}" destId="{AFCBFC7E-25E0-4AC3-8A0E-FC4D5CD42F36}" srcOrd="0" destOrd="0" presId="urn:microsoft.com/office/officeart/2005/8/layout/hProcess7"/>
    <dgm:cxn modelId="{6A2310B7-3034-4178-8D6E-5752AEFE79C8}" type="presParOf" srcId="{003C69DE-0D59-4C80-8DE6-40206E00ACF3}" destId="{E2E15D84-5538-420E-9761-6036C9936AEF}" srcOrd="1" destOrd="0" presId="urn:microsoft.com/office/officeart/2005/8/layout/hProcess7"/>
    <dgm:cxn modelId="{540B3326-AAEF-44DB-8876-BF6581C16D7C}" type="presParOf" srcId="{003C69DE-0D59-4C80-8DE6-40206E00ACF3}" destId="{E19BEAA1-6EF4-4258-A2D2-E4F88A84E773}" srcOrd="2" destOrd="0" presId="urn:microsoft.com/office/officeart/2005/8/layout/hProcess7"/>
    <dgm:cxn modelId="{8BF304C1-2460-4B4B-9EAB-C3294EE0BC9E}" type="presParOf" srcId="{EFC3EAA7-0E20-4891-BF95-2E1F8AD5490F}" destId="{49564929-6268-403E-9141-2C4C291B90DC}" srcOrd="9" destOrd="0" presId="urn:microsoft.com/office/officeart/2005/8/layout/hProcess7"/>
    <dgm:cxn modelId="{6CEF5BC0-1F32-4BCA-A9C6-20DF030D0968}" type="presParOf" srcId="{EFC3EAA7-0E20-4891-BF95-2E1F8AD5490F}" destId="{E70E03FC-B1A5-444A-A1E7-A3BC10013A21}" srcOrd="10" destOrd="0" presId="urn:microsoft.com/office/officeart/2005/8/layout/hProcess7"/>
    <dgm:cxn modelId="{446FF4D5-97D3-441F-9709-1C0A773C1485}" type="presParOf" srcId="{E70E03FC-B1A5-444A-A1E7-A3BC10013A21}" destId="{33FA297B-AE41-4A94-B833-78D3FE4419AD}" srcOrd="0" destOrd="0" presId="urn:microsoft.com/office/officeart/2005/8/layout/hProcess7"/>
    <dgm:cxn modelId="{F1069624-74DE-46FA-9628-1D9DBDBEEFB3}" type="presParOf" srcId="{E70E03FC-B1A5-444A-A1E7-A3BC10013A21}" destId="{1FD34BC2-C630-42A0-8E73-1E649C57A9EA}" srcOrd="1" destOrd="0" presId="urn:microsoft.com/office/officeart/2005/8/layout/hProcess7"/>
    <dgm:cxn modelId="{F578F6AB-D217-4DA0-B951-23B17276E467}" type="presParOf" srcId="{E70E03FC-B1A5-444A-A1E7-A3BC10013A21}" destId="{3520983C-49EE-438E-85F5-FB224728E824}" srcOrd="2" destOrd="0" presId="urn:microsoft.com/office/officeart/2005/8/layout/hProcess7"/>
    <dgm:cxn modelId="{6500FD08-8D4B-4D4D-9AD1-4978F8A92DAC}" type="presParOf" srcId="{EFC3EAA7-0E20-4891-BF95-2E1F8AD5490F}" destId="{17957E79-2F29-43AB-B0D2-855BE2A325AE}" srcOrd="11" destOrd="0" presId="urn:microsoft.com/office/officeart/2005/8/layout/hProcess7"/>
    <dgm:cxn modelId="{CA11435C-1647-47A6-803B-F4DCF7DD2BB4}" type="presParOf" srcId="{EFC3EAA7-0E20-4891-BF95-2E1F8AD5490F}" destId="{6AF47D28-F37A-47D1-B6FE-640CBFA3EBE1}" srcOrd="12" destOrd="0" presId="urn:microsoft.com/office/officeart/2005/8/layout/hProcess7"/>
    <dgm:cxn modelId="{CA66AC6B-8542-461A-8A02-C26FBB264191}" type="presParOf" srcId="{6AF47D28-F37A-47D1-B6FE-640CBFA3EBE1}" destId="{12733D8D-7AA1-414B-8387-0BB1BB0C6E08}" srcOrd="0" destOrd="0" presId="urn:microsoft.com/office/officeart/2005/8/layout/hProcess7"/>
    <dgm:cxn modelId="{8C356BC0-1DD8-4FBC-9BE7-9999AC38FB72}" type="presParOf" srcId="{6AF47D28-F37A-47D1-B6FE-640CBFA3EBE1}" destId="{2EDAA5A6-1C16-497C-8590-CAD5E922057A}" srcOrd="1" destOrd="0" presId="urn:microsoft.com/office/officeart/2005/8/layout/hProcess7"/>
    <dgm:cxn modelId="{F7D234D6-3B02-44FC-AFA6-C72767AA57AB}" type="presParOf" srcId="{6AF47D28-F37A-47D1-B6FE-640CBFA3EBE1}" destId="{556232B1-BC49-45DB-BE43-1CDDBF58312B}" srcOrd="2" destOrd="0" presId="urn:microsoft.com/office/officeart/2005/8/layout/hProcess7"/>
    <dgm:cxn modelId="{8DDA380A-F619-46EE-B3BA-AA0DD146B51F}" type="presParOf" srcId="{EFC3EAA7-0E20-4891-BF95-2E1F8AD5490F}" destId="{4A10BDC9-B18B-47CC-B130-E7C1F373FF41}" srcOrd="13" destOrd="0" presId="urn:microsoft.com/office/officeart/2005/8/layout/hProcess7"/>
    <dgm:cxn modelId="{02E63733-A61D-447B-B3FE-12B500C846DF}" type="presParOf" srcId="{EFC3EAA7-0E20-4891-BF95-2E1F8AD5490F}" destId="{79CFA16C-C283-4A28-87FB-97F66FE15249}" srcOrd="14" destOrd="0" presId="urn:microsoft.com/office/officeart/2005/8/layout/hProcess7"/>
    <dgm:cxn modelId="{6E9D350E-8C50-485B-B4AA-67A6B75FFB3C}" type="presParOf" srcId="{79CFA16C-C283-4A28-87FB-97F66FE15249}" destId="{E684ADBF-7AA2-484E-B2F7-3783EF71F393}" srcOrd="0" destOrd="0" presId="urn:microsoft.com/office/officeart/2005/8/layout/hProcess7"/>
    <dgm:cxn modelId="{8F2A6EEF-F6FD-4F22-A184-007D58617C75}" type="presParOf" srcId="{79CFA16C-C283-4A28-87FB-97F66FE15249}" destId="{98EC5AE5-8395-4111-9369-0DAF626AD7EE}" srcOrd="1" destOrd="0" presId="urn:microsoft.com/office/officeart/2005/8/layout/hProcess7"/>
    <dgm:cxn modelId="{E0A7D61C-7B17-4333-BF2A-7254553CFCFC}" type="presParOf" srcId="{79CFA16C-C283-4A28-87FB-97F66FE15249}" destId="{49C3017B-04D6-4121-81DC-EA0ED51D5CDA}" srcOrd="2" destOrd="0" presId="urn:microsoft.com/office/officeart/2005/8/layout/hProcess7"/>
    <dgm:cxn modelId="{6C4D0236-A7DE-488B-8A1D-F5389A123571}" type="presParOf" srcId="{EFC3EAA7-0E20-4891-BF95-2E1F8AD5490F}" destId="{49DA6B51-7310-4BA5-8F50-4B60D95EFB75}" srcOrd="15" destOrd="0" presId="urn:microsoft.com/office/officeart/2005/8/layout/hProcess7"/>
    <dgm:cxn modelId="{70914468-8A4B-40C7-A8EB-A89A3B742928}" type="presParOf" srcId="{EFC3EAA7-0E20-4891-BF95-2E1F8AD5490F}" destId="{3DCAC881-9753-46E9-86DB-A2D0F20C7CBD}" srcOrd="16" destOrd="0" presId="urn:microsoft.com/office/officeart/2005/8/layout/hProcess7"/>
    <dgm:cxn modelId="{0F875F57-56DE-475C-9F3C-31A634132E5F}" type="presParOf" srcId="{3DCAC881-9753-46E9-86DB-A2D0F20C7CBD}" destId="{89A2951F-597C-4E92-855F-7D908DA68272}" srcOrd="0" destOrd="0" presId="urn:microsoft.com/office/officeart/2005/8/layout/hProcess7"/>
    <dgm:cxn modelId="{E1DDBA94-201F-47A7-BA07-6030A1742C5C}" type="presParOf" srcId="{3DCAC881-9753-46E9-86DB-A2D0F20C7CBD}" destId="{D26AD2B2-4770-45A1-B9D7-C62A82D34E34}" srcOrd="1" destOrd="0" presId="urn:microsoft.com/office/officeart/2005/8/layout/hProcess7"/>
    <dgm:cxn modelId="{CB0AAEF5-DED3-46C9-A9AD-59381F0DB698}" type="presParOf" srcId="{3DCAC881-9753-46E9-86DB-A2D0F20C7CBD}" destId="{E0C90F4D-320C-41F0-A85D-1912C8186F20}" srcOrd="2" destOrd="0" presId="urn:microsoft.com/office/officeart/2005/8/layout/hProcess7"/>
    <dgm:cxn modelId="{231FA65F-0EDF-4B62-84C2-E0BFB1CE55EA}" type="presParOf" srcId="{EFC3EAA7-0E20-4891-BF95-2E1F8AD5490F}" destId="{8E9D0102-2F6E-4BF4-879B-96C6D72CB9CC}" srcOrd="17" destOrd="0" presId="urn:microsoft.com/office/officeart/2005/8/layout/hProcess7"/>
    <dgm:cxn modelId="{923463B3-1B22-45F6-97FC-8F8C3D695C29}" type="presParOf" srcId="{EFC3EAA7-0E20-4891-BF95-2E1F8AD5490F}" destId="{FE449ABD-B65C-4BE8-9EA7-63779D77C7A7}" srcOrd="18" destOrd="0" presId="urn:microsoft.com/office/officeart/2005/8/layout/hProcess7"/>
    <dgm:cxn modelId="{D556CA30-2AAE-46C8-881B-EE011C466A0E}" type="presParOf" srcId="{FE449ABD-B65C-4BE8-9EA7-63779D77C7A7}" destId="{AC5FEEEA-E86B-4665-A7E5-ECC132AC2483}" srcOrd="0" destOrd="0" presId="urn:microsoft.com/office/officeart/2005/8/layout/hProcess7"/>
    <dgm:cxn modelId="{F81FF873-AE5C-43ED-A2FE-76C7F5F69878}" type="presParOf" srcId="{FE449ABD-B65C-4BE8-9EA7-63779D77C7A7}" destId="{081752A7-AF3E-477D-8170-B1EEBEFF6D1F}" srcOrd="1" destOrd="0" presId="urn:microsoft.com/office/officeart/2005/8/layout/hProcess7"/>
    <dgm:cxn modelId="{7BECF716-B5CB-4F0E-999D-4D60F4C73BCD}" type="presParOf" srcId="{FE449ABD-B65C-4BE8-9EA7-63779D77C7A7}" destId="{D54F5306-7506-4892-8316-7474923A11BD}" srcOrd="2" destOrd="0" presId="urn:microsoft.com/office/officeart/2005/8/layout/hProcess7"/>
    <dgm:cxn modelId="{74F45806-8EE6-4572-BD09-0DF37CC7F530}" type="presParOf" srcId="{EFC3EAA7-0E20-4891-BF95-2E1F8AD5490F}" destId="{666158F7-F09D-4A7B-B189-FD9D3A3CF345}" srcOrd="19" destOrd="0" presId="urn:microsoft.com/office/officeart/2005/8/layout/hProcess7"/>
    <dgm:cxn modelId="{5993A7B9-56EE-454C-AA42-61BF7652CEE1}" type="presParOf" srcId="{EFC3EAA7-0E20-4891-BF95-2E1F8AD5490F}" destId="{A96056E5-A2CD-4605-BA40-59CD4C0A55C0}" srcOrd="20" destOrd="0" presId="urn:microsoft.com/office/officeart/2005/8/layout/hProcess7"/>
    <dgm:cxn modelId="{63D2C9CF-E346-4FFE-8450-1A975FE08BEF}" type="presParOf" srcId="{A96056E5-A2CD-4605-BA40-59CD4C0A55C0}" destId="{33D0016E-7B38-4391-A1E1-3AF1A0744C4C}" srcOrd="0" destOrd="0" presId="urn:microsoft.com/office/officeart/2005/8/layout/hProcess7"/>
    <dgm:cxn modelId="{17EADCBF-84E1-4E1C-B107-BE80A5654CFE}" type="presParOf" srcId="{A96056E5-A2CD-4605-BA40-59CD4C0A55C0}" destId="{F73058E4-11B3-4339-88FD-4D75E15F9026}" srcOrd="1" destOrd="0" presId="urn:microsoft.com/office/officeart/2005/8/layout/hProcess7"/>
    <dgm:cxn modelId="{D765D670-464F-46AF-B06A-2309422678FF}" type="presParOf" srcId="{A96056E5-A2CD-4605-BA40-59CD4C0A55C0}" destId="{0F93D4BC-DB62-4A4C-A145-F0276749176A}" srcOrd="2" destOrd="0" presId="urn:microsoft.com/office/officeart/2005/8/layout/hProcess7"/>
    <dgm:cxn modelId="{CBC85FC4-46C6-40CD-AA36-8A439D556AE3}" type="presParOf" srcId="{EFC3EAA7-0E20-4891-BF95-2E1F8AD5490F}" destId="{C31B3CD1-AB82-4E81-82D1-AD3BC1826D57}" srcOrd="21" destOrd="0" presId="urn:microsoft.com/office/officeart/2005/8/layout/hProcess7"/>
    <dgm:cxn modelId="{9D9A6182-4C58-4F09-872B-E1E2F797398A}" type="presParOf" srcId="{EFC3EAA7-0E20-4891-BF95-2E1F8AD5490F}" destId="{A70DA184-5CC5-4DA8-BD0F-A36FDCE27CDD}" srcOrd="22" destOrd="0" presId="urn:microsoft.com/office/officeart/2005/8/layout/hProcess7"/>
    <dgm:cxn modelId="{41D12F25-B7A9-4AD0-89EB-5FE376D78364}" type="presParOf" srcId="{A70DA184-5CC5-4DA8-BD0F-A36FDCE27CDD}" destId="{E4871801-526F-4B8D-B2DD-2A2D1D396F12}" srcOrd="0" destOrd="0" presId="urn:microsoft.com/office/officeart/2005/8/layout/hProcess7"/>
    <dgm:cxn modelId="{ED348ED7-295B-4F3F-B154-D18473DF9FD8}" type="presParOf" srcId="{A70DA184-5CC5-4DA8-BD0F-A36FDCE27CDD}" destId="{7FE6D93B-7C54-4FF3-A5DF-911BA6559A09}" srcOrd="1" destOrd="0" presId="urn:microsoft.com/office/officeart/2005/8/layout/hProcess7"/>
    <dgm:cxn modelId="{0FA46A93-7EB5-4C5B-8417-122753B7A26B}" type="presParOf" srcId="{A70DA184-5CC5-4DA8-BD0F-A36FDCE27CDD}" destId="{E4CE3A3E-C46A-404A-814D-8EEF82551BFE}" srcOrd="2" destOrd="0" presId="urn:microsoft.com/office/officeart/2005/8/layout/hProcess7"/>
    <dgm:cxn modelId="{45B2E414-FC10-408A-A258-853B418A3113}" type="presParOf" srcId="{EFC3EAA7-0E20-4891-BF95-2E1F8AD5490F}" destId="{DD13A8F6-0899-4A84-91A0-97BFDDDCFC81}" srcOrd="23" destOrd="0" presId="urn:microsoft.com/office/officeart/2005/8/layout/hProcess7"/>
    <dgm:cxn modelId="{03DDCE79-C336-4D3B-8EF9-EB9EF21E3AE4}" type="presParOf" srcId="{EFC3EAA7-0E20-4891-BF95-2E1F8AD5490F}" destId="{CB3A7064-C668-45FD-953F-757C9FD81EFB}" srcOrd="24" destOrd="0" presId="urn:microsoft.com/office/officeart/2005/8/layout/hProcess7"/>
    <dgm:cxn modelId="{F4AA91AE-44B0-464B-BCE9-78DE05A18052}" type="presParOf" srcId="{CB3A7064-C668-45FD-953F-757C9FD81EFB}" destId="{A09AFD84-9EE0-43D8-B562-64042810BCA5}" srcOrd="0" destOrd="0" presId="urn:microsoft.com/office/officeart/2005/8/layout/hProcess7"/>
    <dgm:cxn modelId="{4A7C8610-5DD3-4E1D-A5F6-F9762CF5BBBE}" type="presParOf" srcId="{CB3A7064-C668-45FD-953F-757C9FD81EFB}" destId="{38FDA564-761B-4ACE-8E2D-0DF19F72AB84}" srcOrd="1" destOrd="0" presId="urn:microsoft.com/office/officeart/2005/8/layout/hProcess7"/>
    <dgm:cxn modelId="{05432FFD-C7CA-4C07-9DAF-D55A938FBD0B}" type="presParOf" srcId="{CB3A7064-C668-45FD-953F-757C9FD81EFB}" destId="{CB11C1F2-0ED3-4807-B57B-0047CF137885}" srcOrd="2" destOrd="0" presId="urn:microsoft.com/office/officeart/2005/8/layout/hProcess7"/>
    <dgm:cxn modelId="{35F2BDC4-2A50-4AF6-B8C1-D79FBDCEE9B6}" type="presParOf" srcId="{EFC3EAA7-0E20-4891-BF95-2E1F8AD5490F}" destId="{52EA3A75-DB38-403F-81DA-E3C853D28C14}" srcOrd="25" destOrd="0" presId="urn:microsoft.com/office/officeart/2005/8/layout/hProcess7"/>
    <dgm:cxn modelId="{695C4A32-0314-42EB-A742-45BCEBE4814A}" type="presParOf" srcId="{EFC3EAA7-0E20-4891-BF95-2E1F8AD5490F}" destId="{95FAD940-7E7B-43D8-A1F6-F69B7154E79E}" srcOrd="26" destOrd="0" presId="urn:microsoft.com/office/officeart/2005/8/layout/hProcess7"/>
    <dgm:cxn modelId="{0CB1EF0A-0461-4DA1-B8CD-187EBBD5FE55}" type="presParOf" srcId="{95FAD940-7E7B-43D8-A1F6-F69B7154E79E}" destId="{1AC5F59A-73B4-41A7-A34E-AE32DD92FAD7}" srcOrd="0" destOrd="0" presId="urn:microsoft.com/office/officeart/2005/8/layout/hProcess7"/>
    <dgm:cxn modelId="{C1640619-E5BA-4060-97BE-2916525FB7AE}" type="presParOf" srcId="{95FAD940-7E7B-43D8-A1F6-F69B7154E79E}" destId="{37D31B51-FBFE-4159-9044-BF33FA96225E}" srcOrd="1" destOrd="0" presId="urn:microsoft.com/office/officeart/2005/8/layout/hProcess7"/>
    <dgm:cxn modelId="{7DDE546C-8629-412E-A094-210DC16B2311}" type="presParOf" srcId="{95FAD940-7E7B-43D8-A1F6-F69B7154E79E}" destId="{E2AD9199-A754-49FC-B884-143225CB265F}" srcOrd="2" destOrd="0" presId="urn:microsoft.com/office/officeart/2005/8/layout/hProcess7"/>
    <dgm:cxn modelId="{F7912210-78DB-4FD3-92F4-44004194B473}" type="presParOf" srcId="{EFC3EAA7-0E20-4891-BF95-2E1F8AD5490F}" destId="{1D71459E-2720-4BEC-874E-622369CE6453}" srcOrd="27" destOrd="0" presId="urn:microsoft.com/office/officeart/2005/8/layout/hProcess7"/>
    <dgm:cxn modelId="{0E4822AF-E5B9-434E-8038-EBC2C8DB1E74}" type="presParOf" srcId="{EFC3EAA7-0E20-4891-BF95-2E1F8AD5490F}" destId="{5726179E-9F2D-47E0-BE28-347FD6FC2050}" srcOrd="28" destOrd="0" presId="urn:microsoft.com/office/officeart/2005/8/layout/hProcess7"/>
    <dgm:cxn modelId="{0544FAF7-135D-464B-B324-A9F7E6D7723B}" type="presParOf" srcId="{5726179E-9F2D-47E0-BE28-347FD6FC2050}" destId="{F389AE3F-4466-4A08-A813-F775568D5B6E}" srcOrd="0" destOrd="0" presId="urn:microsoft.com/office/officeart/2005/8/layout/hProcess7"/>
    <dgm:cxn modelId="{AEB3507E-CA72-4533-AEBE-66254AFEC840}" type="presParOf" srcId="{5726179E-9F2D-47E0-BE28-347FD6FC2050}" destId="{5650D474-E145-4339-8133-0204288967D7}" srcOrd="1" destOrd="0" presId="urn:microsoft.com/office/officeart/2005/8/layout/hProcess7"/>
    <dgm:cxn modelId="{39470289-B95F-4487-A0DB-7F05B1D52788}" type="presParOf" srcId="{5726179E-9F2D-47E0-BE28-347FD6FC2050}" destId="{EC17F69B-ABA0-48E6-8480-201905EF4FD2}" srcOrd="2" destOrd="0" presId="urn:microsoft.com/office/officeart/2005/8/layout/hProcess7"/>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1A3E2C-E65E-4B82-B96C-7E27F9343C0C}"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CC7E2B9B-910C-4222-9705-FA6DB7BB6356}">
      <dgm:prSet phldrT="[Text]" custT="1"/>
      <dgm:spPr>
        <a:xfrm>
          <a:off x="0" y="0"/>
          <a:ext cx="2380772" cy="1395052"/>
        </a:xfrm>
        <a:prstGeom prst="roundRect">
          <a:avLst>
            <a:gd name="adj" fmla="val 5000"/>
          </a:avLst>
        </a:prstGeom>
      </dgm:spPr>
      <dgm:t>
        <a:bodyPr/>
        <a:lstStyle/>
        <a:p>
          <a:pPr algn="ctr"/>
          <a:endParaRPr lang="en-US" sz="2400" dirty="0">
            <a:solidFill>
              <a:sysClr val="window" lastClr="FFFFFF"/>
            </a:solidFill>
            <a:latin typeface="+mn-lt"/>
            <a:ea typeface="+mn-ea"/>
            <a:cs typeface="+mn-cs"/>
          </a:endParaRPr>
        </a:p>
      </dgm:t>
      <dgm:extLst>
        <a:ext uri="{E40237B7-FDA0-4F09-8148-C483321AD2D9}">
          <dgm14:cNvPr xmlns:dgm14="http://schemas.microsoft.com/office/drawing/2010/diagram" id="0" name="" descr="Calendario" title="Período de Inscripción Especial (SEP, por sus siglas en inglés) en Medicare"/>
        </a:ext>
      </dgm:extLst>
    </dgm:pt>
    <dgm:pt modelId="{160F7205-55D9-4FED-9E2B-0F073D52B7AC}" type="sibTrans" cxnId="{98621E1C-7121-4F88-A8ED-462562AD7F94}">
      <dgm:prSet/>
      <dgm:spPr/>
      <dgm:t>
        <a:bodyPr/>
        <a:lstStyle/>
        <a:p>
          <a:pPr algn="ctr"/>
          <a:endParaRPr lang="en-US" sz="2000">
            <a:latin typeface="+mn-lt"/>
          </a:endParaRPr>
        </a:p>
      </dgm:t>
    </dgm:pt>
    <dgm:pt modelId="{AFA0AA4B-F2B2-4FDB-9825-B0FFE026F072}" type="parTrans" cxnId="{98621E1C-7121-4F88-A8ED-462562AD7F94}">
      <dgm:prSet/>
      <dgm:spPr/>
      <dgm:t>
        <a:bodyPr/>
        <a:lstStyle/>
        <a:p>
          <a:pPr algn="ctr"/>
          <a:endParaRPr lang="en-US" sz="2000">
            <a:latin typeface="+mn-lt"/>
          </a:endParaRPr>
        </a:p>
      </dgm:t>
    </dgm:pt>
    <dgm:pt modelId="{5EB88495-7A12-4EFB-ACF9-26A1FE0B2DBD}">
      <dgm:prSet phldrT="[Text]" custT="1"/>
      <dgm:spPr>
        <a:xfrm>
          <a:off x="476154" y="0"/>
          <a:ext cx="1773675" cy="1395052"/>
        </a:xfrm>
        <a:prstGeom prst="rect">
          <a:avLst/>
        </a:prstGeom>
      </dgm:spPr>
      <dgm:t>
        <a:bodyPr/>
        <a:lstStyle/>
        <a:p>
          <a:pPr algn="ctr" defTabSz="1431925"/>
          <a:r>
            <a:rPr lang="es-US" sz="2400" b="1" dirty="0">
              <a:latin typeface="+mn-lt"/>
              <a:ea typeface="+mn-ea"/>
              <a:cs typeface="+mn-cs"/>
            </a:rPr>
            <a:t>Mes en que finaliza la cobertura de retiro o del plan de salud grupal</a:t>
          </a:r>
        </a:p>
      </dgm:t>
    </dgm:pt>
    <dgm:pt modelId="{651902CE-C652-48E2-B933-406148566FBD}" type="sibTrans" cxnId="{B5BA0BD1-1884-4529-B5A3-C0DEF5DF1CA2}">
      <dgm:prSet/>
      <dgm:spPr/>
      <dgm:t>
        <a:bodyPr/>
        <a:lstStyle/>
        <a:p>
          <a:pPr algn="ctr"/>
          <a:endParaRPr lang="en-US" sz="2000">
            <a:latin typeface="+mn-lt"/>
          </a:endParaRPr>
        </a:p>
      </dgm:t>
    </dgm:pt>
    <dgm:pt modelId="{CF64BC1B-C84B-49E4-AF8C-0D103D47F200}" type="parTrans" cxnId="{B5BA0BD1-1884-4529-B5A3-C0DEF5DF1CA2}">
      <dgm:prSet/>
      <dgm:spPr/>
      <dgm:t>
        <a:bodyPr/>
        <a:lstStyle/>
        <a:p>
          <a:pPr algn="ctr"/>
          <a:endParaRPr lang="en-US" sz="2000">
            <a:latin typeface="+mn-lt"/>
          </a:endParaRPr>
        </a:p>
      </dgm:t>
    </dgm:pt>
    <dgm:pt modelId="{1E71E805-DD26-4B5D-9D45-E05F983F1920}" type="pres">
      <dgm:prSet presAssocID="{731A3E2C-E65E-4B82-B96C-7E27F9343C0C}" presName="Name0" presStyleCnt="0">
        <dgm:presLayoutVars>
          <dgm:dir/>
          <dgm:animLvl val="lvl"/>
          <dgm:resizeHandles val="exact"/>
        </dgm:presLayoutVars>
      </dgm:prSet>
      <dgm:spPr/>
    </dgm:pt>
    <dgm:pt modelId="{E0DD2D2B-218A-4559-9162-84CD4A02C33F}" type="pres">
      <dgm:prSet presAssocID="{CC7E2B9B-910C-4222-9705-FA6DB7BB6356}" presName="compositeNode" presStyleCnt="0">
        <dgm:presLayoutVars>
          <dgm:bulletEnabled val="1"/>
        </dgm:presLayoutVars>
      </dgm:prSet>
      <dgm:spPr/>
    </dgm:pt>
    <dgm:pt modelId="{DE82570A-EE07-4568-A4F3-E88C3ACE658F}" type="pres">
      <dgm:prSet presAssocID="{CC7E2B9B-910C-4222-9705-FA6DB7BB6356}" presName="bgRect" presStyleLbl="node1" presStyleIdx="0" presStyleCnt="1" custLinFactNeighborX="-31455" custLinFactNeighborY="-55556"/>
      <dgm:spPr/>
    </dgm:pt>
    <dgm:pt modelId="{E10582AC-1E7C-46CC-9C08-02108EF637A8}" type="pres">
      <dgm:prSet presAssocID="{CC7E2B9B-910C-4222-9705-FA6DB7BB6356}" presName="parentNode" presStyleLbl="node1" presStyleIdx="0" presStyleCnt="1">
        <dgm:presLayoutVars>
          <dgm:chMax val="0"/>
          <dgm:bulletEnabled val="1"/>
        </dgm:presLayoutVars>
      </dgm:prSet>
      <dgm:spPr/>
    </dgm:pt>
    <dgm:pt modelId="{64B4DB6B-1FBD-477A-AEA0-610D68DD5CD8}" type="pres">
      <dgm:prSet presAssocID="{CC7E2B9B-910C-4222-9705-FA6DB7BB6356}" presName="childNode" presStyleLbl="node1" presStyleIdx="0" presStyleCnt="1">
        <dgm:presLayoutVars>
          <dgm:bulletEnabled val="1"/>
        </dgm:presLayoutVars>
      </dgm:prSet>
      <dgm:spPr/>
    </dgm:pt>
  </dgm:ptLst>
  <dgm:cxnLst>
    <dgm:cxn modelId="{98621E1C-7121-4F88-A8ED-462562AD7F94}" srcId="{731A3E2C-E65E-4B82-B96C-7E27F9343C0C}" destId="{CC7E2B9B-910C-4222-9705-FA6DB7BB6356}" srcOrd="0" destOrd="0" parTransId="{AFA0AA4B-F2B2-4FDB-9825-B0FFE026F072}" sibTransId="{160F7205-55D9-4FED-9E2B-0F073D52B7AC}"/>
    <dgm:cxn modelId="{F01A1F4E-B00A-447B-B6BD-F92A00A541AC}" type="presOf" srcId="{731A3E2C-E65E-4B82-B96C-7E27F9343C0C}" destId="{1E71E805-DD26-4B5D-9D45-E05F983F1920}" srcOrd="0" destOrd="0" presId="urn:microsoft.com/office/officeart/2005/8/layout/hProcess7"/>
    <dgm:cxn modelId="{4D3CFF7E-4E28-4C9A-9F87-BD684B8EEC48}" type="presOf" srcId="{CC7E2B9B-910C-4222-9705-FA6DB7BB6356}" destId="{DE82570A-EE07-4568-A4F3-E88C3ACE658F}" srcOrd="0" destOrd="0" presId="urn:microsoft.com/office/officeart/2005/8/layout/hProcess7"/>
    <dgm:cxn modelId="{9C50D0BD-CCFA-42A2-B6DD-55CF46DE26F4}" type="presOf" srcId="{5EB88495-7A12-4EFB-ACF9-26A1FE0B2DBD}" destId="{64B4DB6B-1FBD-477A-AEA0-610D68DD5CD8}" srcOrd="0" destOrd="0" presId="urn:microsoft.com/office/officeart/2005/8/layout/hProcess7"/>
    <dgm:cxn modelId="{E8E648C7-3766-4B42-90C8-552C778FDE6F}" type="presOf" srcId="{CC7E2B9B-910C-4222-9705-FA6DB7BB6356}" destId="{E10582AC-1E7C-46CC-9C08-02108EF637A8}" srcOrd="1" destOrd="0" presId="urn:microsoft.com/office/officeart/2005/8/layout/hProcess7"/>
    <dgm:cxn modelId="{B5BA0BD1-1884-4529-B5A3-C0DEF5DF1CA2}" srcId="{CC7E2B9B-910C-4222-9705-FA6DB7BB6356}" destId="{5EB88495-7A12-4EFB-ACF9-26A1FE0B2DBD}" srcOrd="0" destOrd="0" parTransId="{CF64BC1B-C84B-49E4-AF8C-0D103D47F200}" sibTransId="{651902CE-C652-48E2-B933-406148566FBD}"/>
    <dgm:cxn modelId="{A2B61844-3C7F-4381-9C6A-96E32D20ECD2}" type="presParOf" srcId="{1E71E805-DD26-4B5D-9D45-E05F983F1920}" destId="{E0DD2D2B-218A-4559-9162-84CD4A02C33F}" srcOrd="0" destOrd="0" presId="urn:microsoft.com/office/officeart/2005/8/layout/hProcess7"/>
    <dgm:cxn modelId="{C166FD18-AF9F-4123-945B-35D0BB88084F}" type="presParOf" srcId="{E0DD2D2B-218A-4559-9162-84CD4A02C33F}" destId="{DE82570A-EE07-4568-A4F3-E88C3ACE658F}" srcOrd="0" destOrd="0" presId="urn:microsoft.com/office/officeart/2005/8/layout/hProcess7"/>
    <dgm:cxn modelId="{032A7E89-6E86-4D3A-A6AB-ACCFA744BAFA}" type="presParOf" srcId="{E0DD2D2B-218A-4559-9162-84CD4A02C33F}" destId="{E10582AC-1E7C-46CC-9C08-02108EF637A8}" srcOrd="1" destOrd="0" presId="urn:microsoft.com/office/officeart/2005/8/layout/hProcess7"/>
    <dgm:cxn modelId="{073943A9-9468-4BFB-9A61-0F5DFF599E03}" type="presParOf" srcId="{E0DD2D2B-218A-4559-9162-84CD4A02C33F}" destId="{64B4DB6B-1FBD-477A-AEA0-610D68DD5CD8}" srcOrd="2" destOrd="0" presId="urn:microsoft.com/office/officeart/2005/8/layout/hProcess7"/>
  </dgm:cxnLst>
  <dgm:bg>
    <a:solidFill>
      <a:schemeClr val="accent5">
        <a:lumMod val="75000"/>
      </a:schemeClr>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A732FD-4E74-460C-8676-67B28356C318}" type="doc">
      <dgm:prSet loTypeId="urn:microsoft.com/office/officeart/2005/8/layout/hProcess7" loCatId="process" qsTypeId="urn:microsoft.com/office/officeart/2005/8/quickstyle/simple1" qsCatId="simple" csTypeId="urn:microsoft.com/office/officeart/2005/8/colors/accent1_1" csCatId="accent1" phldr="1"/>
      <dgm:spPr/>
      <dgm:t>
        <a:bodyPr/>
        <a:lstStyle/>
        <a:p>
          <a:endParaRPr lang="en-US"/>
        </a:p>
      </dgm:t>
    </dgm:pt>
    <dgm:pt modelId="{CE7446B5-3306-431B-9C17-DCED9B348B7F}">
      <dgm:prSet phldrT="[Text]"/>
      <dgm:spPr>
        <a:xfrm>
          <a:off x="0" y="0"/>
          <a:ext cx="2213070" cy="1113968"/>
        </a:xfrm>
        <a:prstGeom prst="roundRect">
          <a:avLst>
            <a:gd name="adj" fmla="val 5000"/>
          </a:avLst>
        </a:prstGeom>
      </dgm:spPr>
      <dgm:t>
        <a:bodyPr/>
        <a:lstStyle/>
        <a:p>
          <a:pPr>
            <a:spcBef>
              <a:spcPts val="0"/>
            </a:spcBef>
            <a:spcAft>
              <a:spcPts val="0"/>
            </a:spcAft>
          </a:pPr>
          <a:endParaRPr lang="en-US" b="1" dirty="0">
            <a:solidFill>
              <a:sysClr val="window" lastClr="FFFFFF"/>
            </a:solidFill>
            <a:latin typeface="Calibri" panose="020F0502020204030204"/>
            <a:ea typeface="+mn-ea"/>
            <a:cs typeface="+mn-cs"/>
          </a:endParaRPr>
        </a:p>
      </dgm:t>
      <dgm:extLst>
        <a:ext uri="{E40237B7-FDA0-4F09-8148-C483321AD2D9}">
          <dgm14:cNvPr xmlns:dgm14="http://schemas.microsoft.com/office/drawing/2010/diagram" id="0" name="" descr="calendario" title="Período de Inscripción General"/>
        </a:ext>
      </dgm:extLst>
    </dgm:pt>
    <dgm:pt modelId="{7DCFFC9B-584E-44B7-9D68-69C03EC7E126}" type="parTrans" cxnId="{41C0FD01-D70F-4E22-B63F-514C3E38E7BE}">
      <dgm:prSet/>
      <dgm:spPr/>
      <dgm:t>
        <a:bodyPr/>
        <a:lstStyle/>
        <a:p>
          <a:pPr>
            <a:spcBef>
              <a:spcPts val="0"/>
            </a:spcBef>
            <a:spcAft>
              <a:spcPts val="0"/>
            </a:spcAft>
          </a:pPr>
          <a:endParaRPr lang="en-US" b="1"/>
        </a:p>
      </dgm:t>
    </dgm:pt>
    <dgm:pt modelId="{D7E731B6-7AD3-4219-B342-8D941DEB2A06}" type="sibTrans" cxnId="{41C0FD01-D70F-4E22-B63F-514C3E38E7BE}">
      <dgm:prSet/>
      <dgm:spPr/>
      <dgm:t>
        <a:bodyPr/>
        <a:lstStyle/>
        <a:p>
          <a:pPr>
            <a:spcBef>
              <a:spcPts val="0"/>
            </a:spcBef>
            <a:spcAft>
              <a:spcPts val="0"/>
            </a:spcAft>
          </a:pPr>
          <a:endParaRPr lang="en-US" b="1"/>
        </a:p>
      </dgm:t>
    </dgm:pt>
    <dgm:pt modelId="{2A077B0D-5DA4-4EF4-AB5F-BC5E36084FBA}">
      <dgm:prSet phldrT="[Text]"/>
      <dgm:spPr>
        <a:xfrm>
          <a:off x="4581570" y="0"/>
          <a:ext cx="2213070" cy="1113968"/>
        </a:xfrm>
        <a:prstGeom prst="roundRect">
          <a:avLst>
            <a:gd name="adj" fmla="val 5000"/>
          </a:avLst>
        </a:prstGeom>
      </dgm:spPr>
      <dgm:t>
        <a:bodyPr/>
        <a:lstStyle/>
        <a:p>
          <a:pPr>
            <a:spcBef>
              <a:spcPts val="0"/>
            </a:spcBef>
            <a:spcAft>
              <a:spcPts val="0"/>
            </a:spcAft>
          </a:pPr>
          <a:endParaRPr lang="en-US" b="1" dirty="0">
            <a:solidFill>
              <a:sysClr val="window" lastClr="FFFFFF"/>
            </a:solidFill>
            <a:latin typeface="Calibri" panose="020F0502020204030204"/>
            <a:ea typeface="+mn-ea"/>
            <a:cs typeface="+mn-cs"/>
          </a:endParaRPr>
        </a:p>
      </dgm:t>
      <dgm:extLst>
        <a:ext uri="{E40237B7-FDA0-4F09-8148-C483321AD2D9}">
          <dgm14:cNvPr xmlns:dgm14="http://schemas.microsoft.com/office/drawing/2010/diagram" id="0" name="" descr="Calendario" title="Período de Inscripción General (GEP, por sus siglas en inglés)"/>
        </a:ext>
      </dgm:extLst>
    </dgm:pt>
    <dgm:pt modelId="{E036BCF9-AF9F-4DE2-81A4-D8DC829CC5ED}" type="parTrans" cxnId="{791B750B-0D05-4AA9-A161-D512229FA547}">
      <dgm:prSet/>
      <dgm:spPr/>
      <dgm:t>
        <a:bodyPr/>
        <a:lstStyle/>
        <a:p>
          <a:pPr>
            <a:spcBef>
              <a:spcPts val="0"/>
            </a:spcBef>
            <a:spcAft>
              <a:spcPts val="0"/>
            </a:spcAft>
          </a:pPr>
          <a:endParaRPr lang="en-US" b="1"/>
        </a:p>
      </dgm:t>
    </dgm:pt>
    <dgm:pt modelId="{C4D96571-8F50-4B39-89F6-27962B6C2477}" type="sibTrans" cxnId="{791B750B-0D05-4AA9-A161-D512229FA547}">
      <dgm:prSet/>
      <dgm:spPr/>
      <dgm:t>
        <a:bodyPr/>
        <a:lstStyle/>
        <a:p>
          <a:pPr>
            <a:spcBef>
              <a:spcPts val="0"/>
            </a:spcBef>
            <a:spcAft>
              <a:spcPts val="0"/>
            </a:spcAft>
          </a:pPr>
          <a:endParaRPr lang="en-US" b="1"/>
        </a:p>
      </dgm:t>
    </dgm:pt>
    <dgm:pt modelId="{D4F83DD4-C97A-4075-B34B-2C3292F9CAC7}">
      <dgm:prSet phldrT="[Text]"/>
      <dgm:spPr>
        <a:xfrm>
          <a:off x="5024184" y="0"/>
          <a:ext cx="1648737" cy="1113968"/>
        </a:xfrm>
        <a:prstGeom prst="rect">
          <a:avLst/>
        </a:prstGeom>
      </dgm:spPr>
      <dgm:t>
        <a:bodyPr/>
        <a:lstStyle/>
        <a:p>
          <a:pPr algn="ctr">
            <a:lnSpc>
              <a:spcPct val="90000"/>
            </a:lnSpc>
            <a:spcBef>
              <a:spcPts val="0"/>
            </a:spcBef>
            <a:spcAft>
              <a:spcPts val="0"/>
            </a:spcAft>
          </a:pPr>
          <a:r>
            <a:rPr lang="es-US" b="1">
              <a:latin typeface="Calibri" panose="020F0502020204030204"/>
              <a:ea typeface="+mn-ea"/>
              <a:cs typeface="+mn-cs"/>
            </a:rPr>
            <a:t>Finaliza</a:t>
          </a:r>
          <a:endParaRPr lang="es-US" b="1" dirty="0">
            <a:latin typeface="Calibri" panose="020F0502020204030204"/>
            <a:ea typeface="+mn-ea"/>
            <a:cs typeface="+mn-cs"/>
          </a:endParaRPr>
        </a:p>
      </dgm:t>
    </dgm:pt>
    <dgm:pt modelId="{CD80CCF5-F024-4122-8E65-7C37A6004BA6}" type="parTrans" cxnId="{3609FB42-CF6E-412C-9B0E-9FEA422E9C50}">
      <dgm:prSet/>
      <dgm:spPr/>
      <dgm:t>
        <a:bodyPr/>
        <a:lstStyle/>
        <a:p>
          <a:pPr>
            <a:spcBef>
              <a:spcPts val="0"/>
            </a:spcBef>
            <a:spcAft>
              <a:spcPts val="0"/>
            </a:spcAft>
          </a:pPr>
          <a:endParaRPr lang="en-US" b="1"/>
        </a:p>
      </dgm:t>
    </dgm:pt>
    <dgm:pt modelId="{62B31814-6B55-4E5D-8F27-83B22C87DD54}" type="sibTrans" cxnId="{3609FB42-CF6E-412C-9B0E-9FEA422E9C50}">
      <dgm:prSet/>
      <dgm:spPr/>
      <dgm:t>
        <a:bodyPr/>
        <a:lstStyle/>
        <a:p>
          <a:pPr>
            <a:spcBef>
              <a:spcPts val="0"/>
            </a:spcBef>
            <a:spcAft>
              <a:spcPts val="0"/>
            </a:spcAft>
          </a:pPr>
          <a:endParaRPr lang="en-US" b="1"/>
        </a:p>
      </dgm:t>
    </dgm:pt>
    <dgm:pt modelId="{83BECA8D-01FF-4796-AB34-3E7FB1A365E6}">
      <dgm:prSet phldrT="[Text]"/>
      <dgm:spPr>
        <a:xfrm>
          <a:off x="442614" y="0"/>
          <a:ext cx="1648737" cy="1113968"/>
        </a:xfrm>
        <a:prstGeom prst="rect">
          <a:avLst/>
        </a:prstGeom>
      </dgm:spPr>
      <dgm:t>
        <a:bodyPr/>
        <a:lstStyle/>
        <a:p>
          <a:pPr algn="ctr">
            <a:spcBef>
              <a:spcPts val="0"/>
            </a:spcBef>
            <a:spcAft>
              <a:spcPts val="0"/>
            </a:spcAft>
          </a:pPr>
          <a:r>
            <a:rPr lang="es-US" b="1" dirty="0">
              <a:latin typeface="Calibri" panose="020F0502020204030204"/>
              <a:ea typeface="+mn-ea"/>
              <a:cs typeface="+mn-cs"/>
            </a:rPr>
            <a:t>Comienza</a:t>
          </a:r>
        </a:p>
        <a:p>
          <a:pPr algn="ctr">
            <a:spcBef>
              <a:spcPts val="0"/>
            </a:spcBef>
            <a:spcAft>
              <a:spcPts val="0"/>
            </a:spcAft>
          </a:pPr>
          <a:r>
            <a:rPr lang="es-US" b="1" dirty="0">
              <a:latin typeface="Calibri" panose="020F0502020204030204"/>
              <a:ea typeface="+mn-ea"/>
              <a:cs typeface="+mn-cs"/>
            </a:rPr>
            <a:t>1º de enero </a:t>
          </a:r>
        </a:p>
      </dgm:t>
    </dgm:pt>
    <dgm:pt modelId="{EBC3F8ED-6CC5-4B4E-87EF-1D839F2C0DAB}" type="sibTrans" cxnId="{CE38F981-224E-499B-8F64-5EF30D843987}">
      <dgm:prSet/>
      <dgm:spPr/>
      <dgm:t>
        <a:bodyPr/>
        <a:lstStyle/>
        <a:p>
          <a:pPr>
            <a:spcBef>
              <a:spcPts val="0"/>
            </a:spcBef>
            <a:spcAft>
              <a:spcPts val="0"/>
            </a:spcAft>
          </a:pPr>
          <a:endParaRPr lang="en-US" b="1"/>
        </a:p>
      </dgm:t>
    </dgm:pt>
    <dgm:pt modelId="{F84FFCD5-BA80-401F-90CA-107C0FB51A51}" type="parTrans" cxnId="{CE38F981-224E-499B-8F64-5EF30D843987}">
      <dgm:prSet/>
      <dgm:spPr/>
      <dgm:t>
        <a:bodyPr/>
        <a:lstStyle/>
        <a:p>
          <a:pPr>
            <a:spcBef>
              <a:spcPts val="0"/>
            </a:spcBef>
            <a:spcAft>
              <a:spcPts val="0"/>
            </a:spcAft>
          </a:pPr>
          <a:endParaRPr lang="en-US" b="1"/>
        </a:p>
      </dgm:t>
    </dgm:pt>
    <dgm:pt modelId="{39A2FB39-7EDE-4224-9652-1CB88F38A219}">
      <dgm:prSet phldrT="[Text]"/>
      <dgm:spPr>
        <a:xfrm>
          <a:off x="5024184" y="0"/>
          <a:ext cx="1648737" cy="1113968"/>
        </a:xfrm>
        <a:prstGeom prst="rect">
          <a:avLst/>
        </a:prstGeom>
      </dgm:spPr>
      <dgm:t>
        <a:bodyPr/>
        <a:lstStyle/>
        <a:p>
          <a:pPr algn="ctr">
            <a:lnSpc>
              <a:spcPct val="90000"/>
            </a:lnSpc>
            <a:spcBef>
              <a:spcPts val="0"/>
            </a:spcBef>
            <a:spcAft>
              <a:spcPts val="0"/>
            </a:spcAft>
          </a:pPr>
          <a:r>
            <a:rPr lang="es-US" b="1">
              <a:latin typeface="Calibri" panose="020F0502020204030204"/>
              <a:ea typeface="+mn-ea"/>
              <a:cs typeface="+mn-cs"/>
            </a:rPr>
            <a:t>31 de marzo</a:t>
          </a:r>
          <a:endParaRPr lang="es-US" b="1" dirty="0">
            <a:latin typeface="Calibri" panose="020F0502020204030204"/>
            <a:ea typeface="+mn-ea"/>
            <a:cs typeface="+mn-cs"/>
          </a:endParaRPr>
        </a:p>
      </dgm:t>
    </dgm:pt>
    <dgm:pt modelId="{96467510-3524-4377-8640-FE735654EF92}" type="parTrans" cxnId="{F623F119-986F-4C5F-BEB5-F103B1E16433}">
      <dgm:prSet/>
      <dgm:spPr/>
      <dgm:t>
        <a:bodyPr/>
        <a:lstStyle/>
        <a:p>
          <a:pPr>
            <a:spcBef>
              <a:spcPts val="0"/>
            </a:spcBef>
            <a:spcAft>
              <a:spcPts val="0"/>
            </a:spcAft>
          </a:pPr>
          <a:endParaRPr lang="en-US" b="1"/>
        </a:p>
      </dgm:t>
    </dgm:pt>
    <dgm:pt modelId="{FB187A01-8D18-458C-B20D-FE96BD14E5DD}" type="sibTrans" cxnId="{F623F119-986F-4C5F-BEB5-F103B1E16433}">
      <dgm:prSet/>
      <dgm:spPr/>
      <dgm:t>
        <a:bodyPr/>
        <a:lstStyle/>
        <a:p>
          <a:pPr>
            <a:spcBef>
              <a:spcPts val="0"/>
            </a:spcBef>
            <a:spcAft>
              <a:spcPts val="0"/>
            </a:spcAft>
          </a:pPr>
          <a:endParaRPr lang="en-US" b="1"/>
        </a:p>
      </dgm:t>
    </dgm:pt>
    <dgm:pt modelId="{AEF18998-71F0-4703-A2AB-E7BE86E1C170}">
      <dgm:prSet phldrT="[Text]"/>
      <dgm:spPr>
        <a:xfrm>
          <a:off x="2330191" y="0"/>
          <a:ext cx="2213070" cy="1113968"/>
        </a:xfrm>
        <a:prstGeom prst="roundRect">
          <a:avLst>
            <a:gd name="adj" fmla="val 5000"/>
          </a:avLst>
        </a:prstGeom>
      </dgm:spPr>
      <dgm:t>
        <a:bodyPr/>
        <a:lstStyle/>
        <a:p>
          <a:pPr>
            <a:spcBef>
              <a:spcPts val="0"/>
            </a:spcBef>
            <a:spcAft>
              <a:spcPts val="0"/>
            </a:spcAft>
          </a:pPr>
          <a:endParaRPr lang="en-US" b="1" dirty="0">
            <a:solidFill>
              <a:sysClr val="window" lastClr="FFFFFF"/>
            </a:solidFill>
            <a:latin typeface="Calibri" panose="020F0502020204030204"/>
            <a:ea typeface="+mn-ea"/>
            <a:cs typeface="+mn-cs"/>
          </a:endParaRPr>
        </a:p>
      </dgm:t>
      <dgm:extLst>
        <a:ext uri="{E40237B7-FDA0-4F09-8148-C483321AD2D9}">
          <dgm14:cNvPr xmlns:dgm14="http://schemas.microsoft.com/office/drawing/2010/diagram" id="0" name="" descr="Calendario" title="Período de Inscripción General"/>
        </a:ext>
      </dgm:extLst>
    </dgm:pt>
    <dgm:pt modelId="{40B83393-F054-4627-954F-75F55AD4B3FA}" type="sibTrans" cxnId="{D3827546-8A23-43E7-8D91-B342495AF6A1}">
      <dgm:prSet/>
      <dgm:spPr/>
      <dgm:t>
        <a:bodyPr/>
        <a:lstStyle/>
        <a:p>
          <a:pPr>
            <a:spcBef>
              <a:spcPts val="0"/>
            </a:spcBef>
            <a:spcAft>
              <a:spcPts val="0"/>
            </a:spcAft>
          </a:pPr>
          <a:endParaRPr lang="en-US" b="1"/>
        </a:p>
      </dgm:t>
    </dgm:pt>
    <dgm:pt modelId="{0AEB60E1-E4E8-4A35-8567-BF0A1F21F094}" type="parTrans" cxnId="{D3827546-8A23-43E7-8D91-B342495AF6A1}">
      <dgm:prSet/>
      <dgm:spPr/>
      <dgm:t>
        <a:bodyPr/>
        <a:lstStyle/>
        <a:p>
          <a:pPr>
            <a:spcBef>
              <a:spcPts val="0"/>
            </a:spcBef>
            <a:spcAft>
              <a:spcPts val="0"/>
            </a:spcAft>
          </a:pPr>
          <a:endParaRPr lang="en-US" b="1"/>
        </a:p>
      </dgm:t>
    </dgm:pt>
    <dgm:pt modelId="{661DE5C3-4F0D-4F93-9E38-450682013922}">
      <dgm:prSet phldrT="[Text]"/>
      <dgm:spPr>
        <a:xfrm>
          <a:off x="2772805" y="0"/>
          <a:ext cx="1648737" cy="1113968"/>
        </a:xfrm>
        <a:prstGeom prst="rect">
          <a:avLst/>
        </a:prstGeom>
      </dgm:spPr>
      <dgm:t>
        <a:bodyPr/>
        <a:lstStyle/>
        <a:p>
          <a:pPr algn="ctr">
            <a:spcBef>
              <a:spcPts val="0"/>
            </a:spcBef>
            <a:spcAft>
              <a:spcPts val="0"/>
            </a:spcAft>
          </a:pPr>
          <a:r>
            <a:rPr lang="es-US" b="1" dirty="0">
              <a:latin typeface="Calibri" panose="020F0502020204030204"/>
              <a:ea typeface="+mn-ea"/>
              <a:cs typeface="+mn-cs"/>
            </a:rPr>
            <a:t>febrero</a:t>
          </a:r>
        </a:p>
      </dgm:t>
    </dgm:pt>
    <dgm:pt modelId="{348107A4-EC19-4C8E-9746-9FE7755DD07E}" type="sibTrans" cxnId="{7FF3ABDE-7A66-4A72-9D75-8801072B7820}">
      <dgm:prSet/>
      <dgm:spPr/>
      <dgm:t>
        <a:bodyPr/>
        <a:lstStyle/>
        <a:p>
          <a:pPr>
            <a:spcBef>
              <a:spcPts val="0"/>
            </a:spcBef>
            <a:spcAft>
              <a:spcPts val="0"/>
            </a:spcAft>
          </a:pPr>
          <a:endParaRPr lang="en-US" b="1"/>
        </a:p>
      </dgm:t>
    </dgm:pt>
    <dgm:pt modelId="{CE66046B-7FD2-4837-89F2-EB5267E1B935}" type="parTrans" cxnId="{7FF3ABDE-7A66-4A72-9D75-8801072B7820}">
      <dgm:prSet/>
      <dgm:spPr/>
      <dgm:t>
        <a:bodyPr/>
        <a:lstStyle/>
        <a:p>
          <a:pPr>
            <a:spcBef>
              <a:spcPts val="0"/>
            </a:spcBef>
            <a:spcAft>
              <a:spcPts val="0"/>
            </a:spcAft>
          </a:pPr>
          <a:endParaRPr lang="en-US" b="1"/>
        </a:p>
      </dgm:t>
    </dgm:pt>
    <dgm:pt modelId="{920F29A2-7517-464F-90ED-8FCF5914CF64}">
      <dgm:prSet phldrT="[Text]"/>
      <dgm:spPr>
        <a:xfrm>
          <a:off x="2772805" y="0"/>
          <a:ext cx="1648737" cy="1113968"/>
        </a:xfrm>
        <a:prstGeom prst="rect">
          <a:avLst/>
        </a:prstGeom>
      </dgm:spPr>
      <dgm:t>
        <a:bodyPr/>
        <a:lstStyle/>
        <a:p>
          <a:pPr algn="ctr">
            <a:spcBef>
              <a:spcPts val="0"/>
            </a:spcBef>
            <a:spcAft>
              <a:spcPts val="0"/>
            </a:spcAft>
          </a:pPr>
          <a:r>
            <a:rPr lang="es-US" b="1">
              <a:latin typeface="Calibri" panose="020F0502020204030204"/>
              <a:ea typeface="+mn-ea"/>
              <a:cs typeface="+mn-cs"/>
            </a:rPr>
            <a:t>Continúa</a:t>
          </a:r>
          <a:endParaRPr lang="es-US" b="1" dirty="0">
            <a:latin typeface="Calibri" panose="020F0502020204030204"/>
            <a:ea typeface="+mn-ea"/>
            <a:cs typeface="+mn-cs"/>
          </a:endParaRPr>
        </a:p>
      </dgm:t>
    </dgm:pt>
    <dgm:pt modelId="{DC8D8BE1-8274-49A4-91A4-6080D971476F}" type="sibTrans" cxnId="{F478BA9F-0E13-406A-A9CF-D9A8515326E5}">
      <dgm:prSet/>
      <dgm:spPr/>
      <dgm:t>
        <a:bodyPr/>
        <a:lstStyle/>
        <a:p>
          <a:pPr>
            <a:spcBef>
              <a:spcPts val="0"/>
            </a:spcBef>
            <a:spcAft>
              <a:spcPts val="0"/>
            </a:spcAft>
          </a:pPr>
          <a:endParaRPr lang="en-US" b="1"/>
        </a:p>
      </dgm:t>
    </dgm:pt>
    <dgm:pt modelId="{00A3E05D-D443-4C8E-A4C4-64615A2BD080}" type="parTrans" cxnId="{F478BA9F-0E13-406A-A9CF-D9A8515326E5}">
      <dgm:prSet/>
      <dgm:spPr/>
      <dgm:t>
        <a:bodyPr/>
        <a:lstStyle/>
        <a:p>
          <a:pPr>
            <a:spcBef>
              <a:spcPts val="0"/>
            </a:spcBef>
            <a:spcAft>
              <a:spcPts val="0"/>
            </a:spcAft>
          </a:pPr>
          <a:endParaRPr lang="en-US" b="1"/>
        </a:p>
      </dgm:t>
    </dgm:pt>
    <dgm:pt modelId="{6988D722-701C-499E-9BD8-8851E1A0A0CC}" type="pres">
      <dgm:prSet presAssocID="{D0A732FD-4E74-460C-8676-67B28356C318}" presName="Name0" presStyleCnt="0">
        <dgm:presLayoutVars>
          <dgm:dir/>
          <dgm:animLvl val="lvl"/>
          <dgm:resizeHandles val="exact"/>
        </dgm:presLayoutVars>
      </dgm:prSet>
      <dgm:spPr/>
    </dgm:pt>
    <dgm:pt modelId="{191AA64B-DC05-439B-ADA1-0B7F017E8920}" type="pres">
      <dgm:prSet presAssocID="{CE7446B5-3306-431B-9C17-DCED9B348B7F}" presName="compositeNode" presStyleCnt="0">
        <dgm:presLayoutVars>
          <dgm:bulletEnabled val="1"/>
        </dgm:presLayoutVars>
      </dgm:prSet>
      <dgm:spPr/>
    </dgm:pt>
    <dgm:pt modelId="{44198CE7-DC3D-4BB1-8365-DF2D6974C8F7}" type="pres">
      <dgm:prSet presAssocID="{CE7446B5-3306-431B-9C17-DCED9B348B7F}" presName="bgRect" presStyleLbl="node1" presStyleIdx="0" presStyleCnt="3" custLinFactNeighborX="-24"/>
      <dgm:spPr/>
    </dgm:pt>
    <dgm:pt modelId="{B0B6A3FB-ED1F-47CE-85F8-2EBD2C36CBD3}" type="pres">
      <dgm:prSet presAssocID="{CE7446B5-3306-431B-9C17-DCED9B348B7F}" presName="parentNode" presStyleLbl="node1" presStyleIdx="0" presStyleCnt="3">
        <dgm:presLayoutVars>
          <dgm:chMax val="0"/>
          <dgm:bulletEnabled val="1"/>
        </dgm:presLayoutVars>
      </dgm:prSet>
      <dgm:spPr/>
    </dgm:pt>
    <dgm:pt modelId="{4FB17124-6943-4A5C-84AB-2DB05267FC22}" type="pres">
      <dgm:prSet presAssocID="{CE7446B5-3306-431B-9C17-DCED9B348B7F}" presName="childNode" presStyleLbl="node1" presStyleIdx="0" presStyleCnt="3">
        <dgm:presLayoutVars>
          <dgm:bulletEnabled val="1"/>
        </dgm:presLayoutVars>
      </dgm:prSet>
      <dgm:spPr/>
    </dgm:pt>
    <dgm:pt modelId="{5072A9B0-9981-406C-B19F-50A06510F98C}" type="pres">
      <dgm:prSet presAssocID="{D7E731B6-7AD3-4219-B342-8D941DEB2A06}" presName="hSp" presStyleCnt="0"/>
      <dgm:spPr/>
    </dgm:pt>
    <dgm:pt modelId="{05BF3E3E-DB1D-4559-8024-FB1239B6A48A}" type="pres">
      <dgm:prSet presAssocID="{D7E731B6-7AD3-4219-B342-8D941DEB2A06}" presName="vProcSp" presStyleCnt="0"/>
      <dgm:spPr/>
    </dgm:pt>
    <dgm:pt modelId="{1659C2A5-4200-46E1-9898-A3D3EA27902F}" type="pres">
      <dgm:prSet presAssocID="{D7E731B6-7AD3-4219-B342-8D941DEB2A06}" presName="vSp1" presStyleCnt="0"/>
      <dgm:spPr/>
    </dgm:pt>
    <dgm:pt modelId="{C3697F08-8247-49E8-8409-B2EDCA8A6D8A}" type="pres">
      <dgm:prSet presAssocID="{D7E731B6-7AD3-4219-B342-8D941DEB2A06}" presName="simulatedConn" presStyleLbl="solidFgAcc1" presStyleIdx="0" presStyleCnt="2"/>
      <dgm:spPr>
        <a:xfrm rot="5400000">
          <a:off x="2220237" y="789173"/>
          <a:ext cx="163740" cy="331960"/>
        </a:xfrm>
        <a:prstGeom prst="flowChartExtract">
          <a:avLst/>
        </a:prstGeom>
      </dgm:spPr>
    </dgm:pt>
    <dgm:pt modelId="{7130D272-90C7-4B83-9173-2BD07F9DA418}" type="pres">
      <dgm:prSet presAssocID="{D7E731B6-7AD3-4219-B342-8D941DEB2A06}" presName="vSp2" presStyleCnt="0"/>
      <dgm:spPr/>
    </dgm:pt>
    <dgm:pt modelId="{BC035B2F-6DC9-42D6-AC66-63761C4447C8}" type="pres">
      <dgm:prSet presAssocID="{D7E731B6-7AD3-4219-B342-8D941DEB2A06}" presName="sibTrans" presStyleCnt="0"/>
      <dgm:spPr/>
    </dgm:pt>
    <dgm:pt modelId="{0A7A16DF-739E-4429-B844-23B06A2364F4}" type="pres">
      <dgm:prSet presAssocID="{AEF18998-71F0-4703-A2AB-E7BE86E1C170}" presName="compositeNode" presStyleCnt="0">
        <dgm:presLayoutVars>
          <dgm:bulletEnabled val="1"/>
        </dgm:presLayoutVars>
      </dgm:prSet>
      <dgm:spPr/>
    </dgm:pt>
    <dgm:pt modelId="{DF6BABB6-FCC3-49F8-BA63-9E4B73F116CA}" type="pres">
      <dgm:prSet presAssocID="{AEF18998-71F0-4703-A2AB-E7BE86E1C170}" presName="bgRect" presStyleLbl="node1" presStyleIdx="1" presStyleCnt="3" custLinFactNeighborX="1769" custLinFactNeighborY="1391"/>
      <dgm:spPr/>
    </dgm:pt>
    <dgm:pt modelId="{4B6946BE-C9AB-4F4D-8E46-7CD948D87237}" type="pres">
      <dgm:prSet presAssocID="{AEF18998-71F0-4703-A2AB-E7BE86E1C170}" presName="parentNode" presStyleLbl="node1" presStyleIdx="1" presStyleCnt="3">
        <dgm:presLayoutVars>
          <dgm:chMax val="0"/>
          <dgm:bulletEnabled val="1"/>
        </dgm:presLayoutVars>
      </dgm:prSet>
      <dgm:spPr/>
    </dgm:pt>
    <dgm:pt modelId="{B4D72B62-4A7E-40AC-9FFD-41F32E631DAA}" type="pres">
      <dgm:prSet presAssocID="{AEF18998-71F0-4703-A2AB-E7BE86E1C170}" presName="childNode" presStyleLbl="node1" presStyleIdx="1" presStyleCnt="3">
        <dgm:presLayoutVars>
          <dgm:bulletEnabled val="1"/>
        </dgm:presLayoutVars>
      </dgm:prSet>
      <dgm:spPr/>
    </dgm:pt>
    <dgm:pt modelId="{BE4C1E3A-BBDE-4C1D-A8A0-AF3C3BA7704C}" type="pres">
      <dgm:prSet presAssocID="{40B83393-F054-4627-954F-75F55AD4B3FA}" presName="hSp" presStyleCnt="0"/>
      <dgm:spPr/>
    </dgm:pt>
    <dgm:pt modelId="{6D9FE7D1-DE7C-4404-B41F-1496757EBD25}" type="pres">
      <dgm:prSet presAssocID="{40B83393-F054-4627-954F-75F55AD4B3FA}" presName="vProcSp" presStyleCnt="0"/>
      <dgm:spPr/>
    </dgm:pt>
    <dgm:pt modelId="{25B8A66D-2F28-4B5C-9FDF-43B80D0FD855}" type="pres">
      <dgm:prSet presAssocID="{40B83393-F054-4627-954F-75F55AD4B3FA}" presName="vSp1" presStyleCnt="0"/>
      <dgm:spPr/>
    </dgm:pt>
    <dgm:pt modelId="{4840E816-AD25-499D-BB79-1BAAB2921A58}" type="pres">
      <dgm:prSet presAssocID="{40B83393-F054-4627-954F-75F55AD4B3FA}" presName="simulatedConn" presStyleLbl="solidFgAcc1" presStyleIdx="1" presStyleCnt="2"/>
      <dgm:spPr>
        <a:xfrm rot="5400000">
          <a:off x="4510765" y="789173"/>
          <a:ext cx="163740" cy="331960"/>
        </a:xfrm>
        <a:prstGeom prst="flowChartExtract">
          <a:avLst/>
        </a:prstGeom>
      </dgm:spPr>
    </dgm:pt>
    <dgm:pt modelId="{02F69D5A-7A0F-4513-88B1-3ED32B19A24D}" type="pres">
      <dgm:prSet presAssocID="{40B83393-F054-4627-954F-75F55AD4B3FA}" presName="vSp2" presStyleCnt="0"/>
      <dgm:spPr/>
    </dgm:pt>
    <dgm:pt modelId="{FDA74CF7-71CA-4039-937C-7190D7FC0A48}" type="pres">
      <dgm:prSet presAssocID="{40B83393-F054-4627-954F-75F55AD4B3FA}" presName="sibTrans" presStyleCnt="0"/>
      <dgm:spPr/>
    </dgm:pt>
    <dgm:pt modelId="{203B6D1D-1540-440E-8B90-57C2D6E105F6}" type="pres">
      <dgm:prSet presAssocID="{2A077B0D-5DA4-4EF4-AB5F-BC5E36084FBA}" presName="compositeNode" presStyleCnt="0">
        <dgm:presLayoutVars>
          <dgm:bulletEnabled val="1"/>
        </dgm:presLayoutVars>
      </dgm:prSet>
      <dgm:spPr/>
    </dgm:pt>
    <dgm:pt modelId="{5DAF2A97-352B-436B-B285-1ACB224A0544}" type="pres">
      <dgm:prSet presAssocID="{2A077B0D-5DA4-4EF4-AB5F-BC5E36084FBA}" presName="bgRect" presStyleLbl="node1" presStyleIdx="2" presStyleCnt="3"/>
      <dgm:spPr/>
    </dgm:pt>
    <dgm:pt modelId="{BD547890-99AB-49C6-8C07-F1F276FE002C}" type="pres">
      <dgm:prSet presAssocID="{2A077B0D-5DA4-4EF4-AB5F-BC5E36084FBA}" presName="parentNode" presStyleLbl="node1" presStyleIdx="2" presStyleCnt="3">
        <dgm:presLayoutVars>
          <dgm:chMax val="0"/>
          <dgm:bulletEnabled val="1"/>
        </dgm:presLayoutVars>
      </dgm:prSet>
      <dgm:spPr/>
    </dgm:pt>
    <dgm:pt modelId="{D996FEBF-6D3D-4E96-A123-C3008B460487}" type="pres">
      <dgm:prSet presAssocID="{2A077B0D-5DA4-4EF4-AB5F-BC5E36084FBA}" presName="childNode" presStyleLbl="node1" presStyleIdx="2" presStyleCnt="3">
        <dgm:presLayoutVars>
          <dgm:bulletEnabled val="1"/>
        </dgm:presLayoutVars>
      </dgm:prSet>
      <dgm:spPr/>
    </dgm:pt>
  </dgm:ptLst>
  <dgm:cxnLst>
    <dgm:cxn modelId="{41C0FD01-D70F-4E22-B63F-514C3E38E7BE}" srcId="{D0A732FD-4E74-460C-8676-67B28356C318}" destId="{CE7446B5-3306-431B-9C17-DCED9B348B7F}" srcOrd="0" destOrd="0" parTransId="{7DCFFC9B-584E-44B7-9D68-69C03EC7E126}" sibTransId="{D7E731B6-7AD3-4219-B342-8D941DEB2A06}"/>
    <dgm:cxn modelId="{791B750B-0D05-4AA9-A161-D512229FA547}" srcId="{D0A732FD-4E74-460C-8676-67B28356C318}" destId="{2A077B0D-5DA4-4EF4-AB5F-BC5E36084FBA}" srcOrd="2" destOrd="0" parTransId="{E036BCF9-AF9F-4DE2-81A4-D8DC829CC5ED}" sibTransId="{C4D96571-8F50-4B39-89F6-27962B6C2477}"/>
    <dgm:cxn modelId="{A3C77713-1C41-4253-9456-FEEB20EB752C}" type="presOf" srcId="{CE7446B5-3306-431B-9C17-DCED9B348B7F}" destId="{44198CE7-DC3D-4BB1-8365-DF2D6974C8F7}" srcOrd="0" destOrd="0" presId="urn:microsoft.com/office/officeart/2005/8/layout/hProcess7"/>
    <dgm:cxn modelId="{EE1A9B19-EDB3-486D-B9DA-06DC856E6500}" type="presOf" srcId="{39A2FB39-7EDE-4224-9652-1CB88F38A219}" destId="{D996FEBF-6D3D-4E96-A123-C3008B460487}" srcOrd="0" destOrd="1" presId="urn:microsoft.com/office/officeart/2005/8/layout/hProcess7"/>
    <dgm:cxn modelId="{F623F119-986F-4C5F-BEB5-F103B1E16433}" srcId="{2A077B0D-5DA4-4EF4-AB5F-BC5E36084FBA}" destId="{39A2FB39-7EDE-4224-9652-1CB88F38A219}" srcOrd="1" destOrd="0" parTransId="{96467510-3524-4377-8640-FE735654EF92}" sibTransId="{FB187A01-8D18-458C-B20D-FE96BD14E5DD}"/>
    <dgm:cxn modelId="{68E9D73E-F074-4B93-AECE-97D98D2A9475}" type="presOf" srcId="{661DE5C3-4F0D-4F93-9E38-450682013922}" destId="{B4D72B62-4A7E-40AC-9FFD-41F32E631DAA}" srcOrd="0" destOrd="1" presId="urn:microsoft.com/office/officeart/2005/8/layout/hProcess7"/>
    <dgm:cxn modelId="{3609FB42-CF6E-412C-9B0E-9FEA422E9C50}" srcId="{2A077B0D-5DA4-4EF4-AB5F-BC5E36084FBA}" destId="{D4F83DD4-C97A-4075-B34B-2C3292F9CAC7}" srcOrd="0" destOrd="0" parTransId="{CD80CCF5-F024-4122-8E65-7C37A6004BA6}" sibTransId="{62B31814-6B55-4E5D-8F27-83B22C87DD54}"/>
    <dgm:cxn modelId="{D3827546-8A23-43E7-8D91-B342495AF6A1}" srcId="{D0A732FD-4E74-460C-8676-67B28356C318}" destId="{AEF18998-71F0-4703-A2AB-E7BE86E1C170}" srcOrd="1" destOrd="0" parTransId="{0AEB60E1-E4E8-4A35-8567-BF0A1F21F094}" sibTransId="{40B83393-F054-4627-954F-75F55AD4B3FA}"/>
    <dgm:cxn modelId="{1F4A0C6A-7874-4BCA-81B8-915A628FF45A}" type="presOf" srcId="{2A077B0D-5DA4-4EF4-AB5F-BC5E36084FBA}" destId="{BD547890-99AB-49C6-8C07-F1F276FE002C}" srcOrd="1" destOrd="0" presId="urn:microsoft.com/office/officeart/2005/8/layout/hProcess7"/>
    <dgm:cxn modelId="{8AEA146F-8E30-4DFB-9F7C-A1531F5403DE}" type="presOf" srcId="{AEF18998-71F0-4703-A2AB-E7BE86E1C170}" destId="{DF6BABB6-FCC3-49F8-BA63-9E4B73F116CA}" srcOrd="0" destOrd="0" presId="urn:microsoft.com/office/officeart/2005/8/layout/hProcess7"/>
    <dgm:cxn modelId="{9BC3E858-3F11-4DD8-8CE2-F796FAD4D1EA}" type="presOf" srcId="{2A077B0D-5DA4-4EF4-AB5F-BC5E36084FBA}" destId="{5DAF2A97-352B-436B-B285-1ACB224A0544}" srcOrd="0" destOrd="0" presId="urn:microsoft.com/office/officeart/2005/8/layout/hProcess7"/>
    <dgm:cxn modelId="{CE38F981-224E-499B-8F64-5EF30D843987}" srcId="{CE7446B5-3306-431B-9C17-DCED9B348B7F}" destId="{83BECA8D-01FF-4796-AB34-3E7FB1A365E6}" srcOrd="0" destOrd="0" parTransId="{F84FFCD5-BA80-401F-90CA-107C0FB51A51}" sibTransId="{EBC3F8ED-6CC5-4B4E-87EF-1D839F2C0DAB}"/>
    <dgm:cxn modelId="{F478BA9F-0E13-406A-A9CF-D9A8515326E5}" srcId="{AEF18998-71F0-4703-A2AB-E7BE86E1C170}" destId="{920F29A2-7517-464F-90ED-8FCF5914CF64}" srcOrd="0" destOrd="0" parTransId="{00A3E05D-D443-4C8E-A4C4-64615A2BD080}" sibTransId="{DC8D8BE1-8274-49A4-91A4-6080D971476F}"/>
    <dgm:cxn modelId="{AD83F6A9-F66C-4B0D-B05F-91E57FE9AD62}" type="presOf" srcId="{D0A732FD-4E74-460C-8676-67B28356C318}" destId="{6988D722-701C-499E-9BD8-8851E1A0A0CC}" srcOrd="0" destOrd="0" presId="urn:microsoft.com/office/officeart/2005/8/layout/hProcess7"/>
    <dgm:cxn modelId="{0CF329BE-66D6-4B5E-8D2C-B2D01B11FB74}" type="presOf" srcId="{83BECA8D-01FF-4796-AB34-3E7FB1A365E6}" destId="{4FB17124-6943-4A5C-84AB-2DB05267FC22}" srcOrd="0" destOrd="0" presId="urn:microsoft.com/office/officeart/2005/8/layout/hProcess7"/>
    <dgm:cxn modelId="{2A9D8CC6-A094-40FA-A8A9-D39E5E0D36D1}" type="presOf" srcId="{D4F83DD4-C97A-4075-B34B-2C3292F9CAC7}" destId="{D996FEBF-6D3D-4E96-A123-C3008B460487}" srcOrd="0" destOrd="0" presId="urn:microsoft.com/office/officeart/2005/8/layout/hProcess7"/>
    <dgm:cxn modelId="{16172FD2-8EE4-4AE8-B55A-D53484C45DDE}" type="presOf" srcId="{CE7446B5-3306-431B-9C17-DCED9B348B7F}" destId="{B0B6A3FB-ED1F-47CE-85F8-2EBD2C36CBD3}" srcOrd="1" destOrd="0" presId="urn:microsoft.com/office/officeart/2005/8/layout/hProcess7"/>
    <dgm:cxn modelId="{B25D44DE-FAD2-4FEF-8FA1-0536B5F4BAC8}" type="presOf" srcId="{AEF18998-71F0-4703-A2AB-E7BE86E1C170}" destId="{4B6946BE-C9AB-4F4D-8E46-7CD948D87237}" srcOrd="1" destOrd="0" presId="urn:microsoft.com/office/officeart/2005/8/layout/hProcess7"/>
    <dgm:cxn modelId="{7FF3ABDE-7A66-4A72-9D75-8801072B7820}" srcId="{AEF18998-71F0-4703-A2AB-E7BE86E1C170}" destId="{661DE5C3-4F0D-4F93-9E38-450682013922}" srcOrd="1" destOrd="0" parTransId="{CE66046B-7FD2-4837-89F2-EB5267E1B935}" sibTransId="{348107A4-EC19-4C8E-9746-9FE7755DD07E}"/>
    <dgm:cxn modelId="{AAA60CE5-197C-46C5-8E68-538142B8B106}" type="presOf" srcId="{920F29A2-7517-464F-90ED-8FCF5914CF64}" destId="{B4D72B62-4A7E-40AC-9FFD-41F32E631DAA}" srcOrd="0" destOrd="0" presId="urn:microsoft.com/office/officeart/2005/8/layout/hProcess7"/>
    <dgm:cxn modelId="{0EC706B5-DE65-45D7-BF29-EABD374C94D1}" type="presParOf" srcId="{6988D722-701C-499E-9BD8-8851E1A0A0CC}" destId="{191AA64B-DC05-439B-ADA1-0B7F017E8920}" srcOrd="0" destOrd="0" presId="urn:microsoft.com/office/officeart/2005/8/layout/hProcess7"/>
    <dgm:cxn modelId="{0E5C390B-5048-4EA6-B7CC-A3FBD8F4D8BD}" type="presParOf" srcId="{191AA64B-DC05-439B-ADA1-0B7F017E8920}" destId="{44198CE7-DC3D-4BB1-8365-DF2D6974C8F7}" srcOrd="0" destOrd="0" presId="urn:microsoft.com/office/officeart/2005/8/layout/hProcess7"/>
    <dgm:cxn modelId="{187EF29A-6F8F-40AA-9F26-EFE16692353D}" type="presParOf" srcId="{191AA64B-DC05-439B-ADA1-0B7F017E8920}" destId="{B0B6A3FB-ED1F-47CE-85F8-2EBD2C36CBD3}" srcOrd="1" destOrd="0" presId="urn:microsoft.com/office/officeart/2005/8/layout/hProcess7"/>
    <dgm:cxn modelId="{A9F02D21-DC34-4F2B-BCFE-2EF000EF8B11}" type="presParOf" srcId="{191AA64B-DC05-439B-ADA1-0B7F017E8920}" destId="{4FB17124-6943-4A5C-84AB-2DB05267FC22}" srcOrd="2" destOrd="0" presId="urn:microsoft.com/office/officeart/2005/8/layout/hProcess7"/>
    <dgm:cxn modelId="{53F534FB-20D7-4D5B-A2AB-4E58C9081E53}" type="presParOf" srcId="{6988D722-701C-499E-9BD8-8851E1A0A0CC}" destId="{5072A9B0-9981-406C-B19F-50A06510F98C}" srcOrd="1" destOrd="0" presId="urn:microsoft.com/office/officeart/2005/8/layout/hProcess7"/>
    <dgm:cxn modelId="{945824EF-AF54-4D27-9534-0AACE9B00092}" type="presParOf" srcId="{6988D722-701C-499E-9BD8-8851E1A0A0CC}" destId="{05BF3E3E-DB1D-4559-8024-FB1239B6A48A}" srcOrd="2" destOrd="0" presId="urn:microsoft.com/office/officeart/2005/8/layout/hProcess7"/>
    <dgm:cxn modelId="{F75A1C69-5978-4042-BA61-E866E96EFB1E}" type="presParOf" srcId="{05BF3E3E-DB1D-4559-8024-FB1239B6A48A}" destId="{1659C2A5-4200-46E1-9898-A3D3EA27902F}" srcOrd="0" destOrd="0" presId="urn:microsoft.com/office/officeart/2005/8/layout/hProcess7"/>
    <dgm:cxn modelId="{81C360E4-9BBF-4B04-B7DD-FC1DFCB3A977}" type="presParOf" srcId="{05BF3E3E-DB1D-4559-8024-FB1239B6A48A}" destId="{C3697F08-8247-49E8-8409-B2EDCA8A6D8A}" srcOrd="1" destOrd="0" presId="urn:microsoft.com/office/officeart/2005/8/layout/hProcess7"/>
    <dgm:cxn modelId="{0FF257E2-E48B-4E86-96A7-93CFB022919B}" type="presParOf" srcId="{05BF3E3E-DB1D-4559-8024-FB1239B6A48A}" destId="{7130D272-90C7-4B83-9173-2BD07F9DA418}" srcOrd="2" destOrd="0" presId="urn:microsoft.com/office/officeart/2005/8/layout/hProcess7"/>
    <dgm:cxn modelId="{88F78325-62FF-4F0C-A7E3-C90B45B7C678}" type="presParOf" srcId="{6988D722-701C-499E-9BD8-8851E1A0A0CC}" destId="{BC035B2F-6DC9-42D6-AC66-63761C4447C8}" srcOrd="3" destOrd="0" presId="urn:microsoft.com/office/officeart/2005/8/layout/hProcess7"/>
    <dgm:cxn modelId="{27E6C5B8-7C27-41D5-9EAE-D8682F32361D}" type="presParOf" srcId="{6988D722-701C-499E-9BD8-8851E1A0A0CC}" destId="{0A7A16DF-739E-4429-B844-23B06A2364F4}" srcOrd="4" destOrd="0" presId="urn:microsoft.com/office/officeart/2005/8/layout/hProcess7"/>
    <dgm:cxn modelId="{193AF9E4-180A-4165-BAE8-790E8FF20D7C}" type="presParOf" srcId="{0A7A16DF-739E-4429-B844-23B06A2364F4}" destId="{DF6BABB6-FCC3-49F8-BA63-9E4B73F116CA}" srcOrd="0" destOrd="0" presId="urn:microsoft.com/office/officeart/2005/8/layout/hProcess7"/>
    <dgm:cxn modelId="{4F646911-B628-45F8-AC69-0732C417D5E9}" type="presParOf" srcId="{0A7A16DF-739E-4429-B844-23B06A2364F4}" destId="{4B6946BE-C9AB-4F4D-8E46-7CD948D87237}" srcOrd="1" destOrd="0" presId="urn:microsoft.com/office/officeart/2005/8/layout/hProcess7"/>
    <dgm:cxn modelId="{1A53C0D2-F97F-4FD1-9EAA-522EF24EDEA5}" type="presParOf" srcId="{0A7A16DF-739E-4429-B844-23B06A2364F4}" destId="{B4D72B62-4A7E-40AC-9FFD-41F32E631DAA}" srcOrd="2" destOrd="0" presId="urn:microsoft.com/office/officeart/2005/8/layout/hProcess7"/>
    <dgm:cxn modelId="{E8164A32-17E4-4487-B220-58105C267006}" type="presParOf" srcId="{6988D722-701C-499E-9BD8-8851E1A0A0CC}" destId="{BE4C1E3A-BBDE-4C1D-A8A0-AF3C3BA7704C}" srcOrd="5" destOrd="0" presId="urn:microsoft.com/office/officeart/2005/8/layout/hProcess7"/>
    <dgm:cxn modelId="{3169686E-3C1E-4C65-8DCF-714A9F709D4B}" type="presParOf" srcId="{6988D722-701C-499E-9BD8-8851E1A0A0CC}" destId="{6D9FE7D1-DE7C-4404-B41F-1496757EBD25}" srcOrd="6" destOrd="0" presId="urn:microsoft.com/office/officeart/2005/8/layout/hProcess7"/>
    <dgm:cxn modelId="{D9356F74-9061-4B94-A8EA-0D091BF7591E}" type="presParOf" srcId="{6D9FE7D1-DE7C-4404-B41F-1496757EBD25}" destId="{25B8A66D-2F28-4B5C-9FDF-43B80D0FD855}" srcOrd="0" destOrd="0" presId="urn:microsoft.com/office/officeart/2005/8/layout/hProcess7"/>
    <dgm:cxn modelId="{CA3308AA-E803-40EF-B44D-F8A916301F86}" type="presParOf" srcId="{6D9FE7D1-DE7C-4404-B41F-1496757EBD25}" destId="{4840E816-AD25-499D-BB79-1BAAB2921A58}" srcOrd="1" destOrd="0" presId="urn:microsoft.com/office/officeart/2005/8/layout/hProcess7"/>
    <dgm:cxn modelId="{D2361373-A52E-4B2B-8D9E-6881634D56CF}" type="presParOf" srcId="{6D9FE7D1-DE7C-4404-B41F-1496757EBD25}" destId="{02F69D5A-7A0F-4513-88B1-3ED32B19A24D}" srcOrd="2" destOrd="0" presId="urn:microsoft.com/office/officeart/2005/8/layout/hProcess7"/>
    <dgm:cxn modelId="{17EA8D6A-D02F-41B8-9CE2-C2E17F0CA733}" type="presParOf" srcId="{6988D722-701C-499E-9BD8-8851E1A0A0CC}" destId="{FDA74CF7-71CA-4039-937C-7190D7FC0A48}" srcOrd="7" destOrd="0" presId="urn:microsoft.com/office/officeart/2005/8/layout/hProcess7"/>
    <dgm:cxn modelId="{DB540EDE-05C6-41C8-B372-8EFCFE96E9CE}" type="presParOf" srcId="{6988D722-701C-499E-9BD8-8851E1A0A0CC}" destId="{203B6D1D-1540-440E-8B90-57C2D6E105F6}" srcOrd="8" destOrd="0" presId="urn:microsoft.com/office/officeart/2005/8/layout/hProcess7"/>
    <dgm:cxn modelId="{3C9115B9-4F90-4A94-B382-F75A6E5080B0}" type="presParOf" srcId="{203B6D1D-1540-440E-8B90-57C2D6E105F6}" destId="{5DAF2A97-352B-436B-B285-1ACB224A0544}" srcOrd="0" destOrd="0" presId="urn:microsoft.com/office/officeart/2005/8/layout/hProcess7"/>
    <dgm:cxn modelId="{0B55BD48-849C-476C-A927-3FBC1143152C}" type="presParOf" srcId="{203B6D1D-1540-440E-8B90-57C2D6E105F6}" destId="{BD547890-99AB-49C6-8C07-F1F276FE002C}" srcOrd="1" destOrd="0" presId="urn:microsoft.com/office/officeart/2005/8/layout/hProcess7"/>
    <dgm:cxn modelId="{2B40A505-E6BE-4CCA-B083-954B0BD31471}" type="presParOf" srcId="{203B6D1D-1540-440E-8B90-57C2D6E105F6}" destId="{D996FEBF-6D3D-4E96-A123-C3008B460487}" srcOrd="2" destOrd="0" presId="urn:microsoft.com/office/officeart/2005/8/layout/hProcess7"/>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0D7963-AF3A-448C-AD12-645530A91311}"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9A365E08-0344-4CC5-8774-63CDA16468A2}">
      <dgm:prSet phldrT="[Text]" custT="1"/>
      <dgm:spPr>
        <a:xfrm>
          <a:off x="1125" y="0"/>
          <a:ext cx="2303569" cy="1504663"/>
        </a:xfrm>
        <a:prstGeom prst="roundRect">
          <a:avLst>
            <a:gd name="adj" fmla="val 5000"/>
          </a:avLst>
        </a:prstGeom>
      </dgm:spPr>
      <dgm:t>
        <a:bodyPr/>
        <a:lstStyle/>
        <a:p>
          <a:endParaRPr lang="en-US" sz="1600" b="1" dirty="0">
            <a:solidFill>
              <a:sysClr val="window" lastClr="FFFFFF"/>
            </a:solidFill>
            <a:latin typeface="Calibri" panose="020F0502020204030204"/>
            <a:ea typeface="+mn-ea"/>
            <a:cs typeface="+mn-cs"/>
          </a:endParaRPr>
        </a:p>
      </dgm:t>
      <dgm:extLst>
        <a:ext uri="{E40237B7-FDA0-4F09-8148-C483321AD2D9}">
          <dgm14:cNvPr xmlns:dgm14="http://schemas.microsoft.com/office/drawing/2010/diagram" id="0" name="" descr="La cobertura comienza el 1 de julio." title="Período de Inscripción General"/>
        </a:ext>
      </dgm:extLst>
    </dgm:pt>
    <dgm:pt modelId="{2A0163F8-49B5-49B6-A598-A2631FDE8BF2}" type="parTrans" cxnId="{D91DA57E-D808-439F-9EFC-9E41089249D7}">
      <dgm:prSet/>
      <dgm:spPr/>
      <dgm:t>
        <a:bodyPr/>
        <a:lstStyle/>
        <a:p>
          <a:endParaRPr lang="en-US"/>
        </a:p>
      </dgm:t>
    </dgm:pt>
    <dgm:pt modelId="{D4C6348B-CB5E-47AF-A605-342F15DD69E6}" type="sibTrans" cxnId="{D91DA57E-D808-439F-9EFC-9E41089249D7}">
      <dgm:prSet/>
      <dgm:spPr/>
      <dgm:t>
        <a:bodyPr/>
        <a:lstStyle/>
        <a:p>
          <a:endParaRPr lang="en-US"/>
        </a:p>
      </dgm:t>
    </dgm:pt>
    <dgm:pt modelId="{C18FA4FC-1DB3-43E6-A7FE-193B0B55A5BB}">
      <dgm:prSet phldrT="[Text]" custT="1"/>
      <dgm:spPr>
        <a:xfrm>
          <a:off x="461839" y="0"/>
          <a:ext cx="1716159" cy="1504663"/>
        </a:xfrm>
        <a:prstGeom prst="rect">
          <a:avLst/>
        </a:prstGeom>
      </dgm:spPr>
      <dgm:t>
        <a:bodyPr/>
        <a:lstStyle/>
        <a:p>
          <a:pPr>
            <a:spcAft>
              <a:spcPts val="0"/>
            </a:spcAft>
          </a:pPr>
          <a:r>
            <a:rPr lang="es-US" sz="3200" b="1" dirty="0">
              <a:latin typeface="Calibri" panose="020F0502020204030204"/>
              <a:ea typeface="+mn-ea"/>
              <a:cs typeface="+mn-cs"/>
            </a:rPr>
            <a:t>La cobertura comienza el</a:t>
          </a:r>
        </a:p>
        <a:p>
          <a:pPr>
            <a:spcAft>
              <a:spcPct val="35000"/>
            </a:spcAft>
          </a:pPr>
          <a:r>
            <a:rPr lang="es-US" sz="3200" b="1" dirty="0">
              <a:latin typeface="Calibri" panose="020F0502020204030204"/>
              <a:ea typeface="+mn-ea"/>
              <a:cs typeface="+mn-cs"/>
            </a:rPr>
            <a:t>1º de julio</a:t>
          </a:r>
        </a:p>
      </dgm:t>
    </dgm:pt>
    <dgm:pt modelId="{CE47235C-F205-4B1A-970B-6E16EF69F53F}" type="parTrans" cxnId="{5B13A025-B923-4DA7-BF2F-A2758384955E}">
      <dgm:prSet/>
      <dgm:spPr/>
      <dgm:t>
        <a:bodyPr/>
        <a:lstStyle/>
        <a:p>
          <a:endParaRPr lang="en-US"/>
        </a:p>
      </dgm:t>
    </dgm:pt>
    <dgm:pt modelId="{68239A12-C78F-482B-A5C2-AD62C8E03388}" type="sibTrans" cxnId="{5B13A025-B923-4DA7-BF2F-A2758384955E}">
      <dgm:prSet/>
      <dgm:spPr/>
      <dgm:t>
        <a:bodyPr/>
        <a:lstStyle/>
        <a:p>
          <a:endParaRPr lang="en-US"/>
        </a:p>
      </dgm:t>
    </dgm:pt>
    <dgm:pt modelId="{3B021341-F780-446C-AE18-6CA92A6D01B5}" type="pres">
      <dgm:prSet presAssocID="{B00D7963-AF3A-448C-AD12-645530A91311}" presName="Name0" presStyleCnt="0">
        <dgm:presLayoutVars>
          <dgm:dir/>
          <dgm:animLvl val="lvl"/>
          <dgm:resizeHandles val="exact"/>
        </dgm:presLayoutVars>
      </dgm:prSet>
      <dgm:spPr/>
    </dgm:pt>
    <dgm:pt modelId="{D15D1962-5CE7-40A4-B700-038B145CC324}" type="pres">
      <dgm:prSet presAssocID="{9A365E08-0344-4CC5-8774-63CDA16468A2}" presName="compositeNode" presStyleCnt="0">
        <dgm:presLayoutVars>
          <dgm:bulletEnabled val="1"/>
        </dgm:presLayoutVars>
      </dgm:prSet>
      <dgm:spPr/>
    </dgm:pt>
    <dgm:pt modelId="{85F8C5F2-219C-4337-B7E7-253D6F847DF4}" type="pres">
      <dgm:prSet presAssocID="{9A365E08-0344-4CC5-8774-63CDA16468A2}" presName="bgRect" presStyleLbl="node1" presStyleIdx="0" presStyleCnt="1" custLinFactNeighborX="-6187" custLinFactNeighborY="5398"/>
      <dgm:spPr/>
    </dgm:pt>
    <dgm:pt modelId="{2ECCACA7-0701-41EA-AC42-09F5621BCA70}" type="pres">
      <dgm:prSet presAssocID="{9A365E08-0344-4CC5-8774-63CDA16468A2}" presName="parentNode" presStyleLbl="node1" presStyleIdx="0" presStyleCnt="1">
        <dgm:presLayoutVars>
          <dgm:chMax val="0"/>
          <dgm:bulletEnabled val="1"/>
        </dgm:presLayoutVars>
      </dgm:prSet>
      <dgm:spPr/>
    </dgm:pt>
    <dgm:pt modelId="{7DDC2B3D-A8E4-4B2E-894C-D9268877AFA7}" type="pres">
      <dgm:prSet presAssocID="{9A365E08-0344-4CC5-8774-63CDA16468A2}" presName="childNode" presStyleLbl="node1" presStyleIdx="0" presStyleCnt="1">
        <dgm:presLayoutVars>
          <dgm:bulletEnabled val="1"/>
        </dgm:presLayoutVars>
      </dgm:prSet>
      <dgm:spPr/>
    </dgm:pt>
  </dgm:ptLst>
  <dgm:cxnLst>
    <dgm:cxn modelId="{A53D7A0B-81CA-4B4E-A655-74BC9617313E}" type="presOf" srcId="{9A365E08-0344-4CC5-8774-63CDA16468A2}" destId="{2ECCACA7-0701-41EA-AC42-09F5621BCA70}" srcOrd="1" destOrd="0" presId="urn:microsoft.com/office/officeart/2005/8/layout/hProcess7"/>
    <dgm:cxn modelId="{DF831620-5CB5-499E-A996-DAC919066855}" type="presOf" srcId="{B00D7963-AF3A-448C-AD12-645530A91311}" destId="{3B021341-F780-446C-AE18-6CA92A6D01B5}" srcOrd="0" destOrd="0" presId="urn:microsoft.com/office/officeart/2005/8/layout/hProcess7"/>
    <dgm:cxn modelId="{5B13A025-B923-4DA7-BF2F-A2758384955E}" srcId="{9A365E08-0344-4CC5-8774-63CDA16468A2}" destId="{C18FA4FC-1DB3-43E6-A7FE-193B0B55A5BB}" srcOrd="0" destOrd="0" parTransId="{CE47235C-F205-4B1A-970B-6E16EF69F53F}" sibTransId="{68239A12-C78F-482B-A5C2-AD62C8E03388}"/>
    <dgm:cxn modelId="{155D6539-4D33-4BE0-BE54-AA1FE191D2D4}" type="presOf" srcId="{C18FA4FC-1DB3-43E6-A7FE-193B0B55A5BB}" destId="{7DDC2B3D-A8E4-4B2E-894C-D9268877AFA7}" srcOrd="0" destOrd="0" presId="urn:microsoft.com/office/officeart/2005/8/layout/hProcess7"/>
    <dgm:cxn modelId="{EC261172-F51D-415A-A5DB-D9808F832F5A}" type="presOf" srcId="{9A365E08-0344-4CC5-8774-63CDA16468A2}" destId="{85F8C5F2-219C-4337-B7E7-253D6F847DF4}" srcOrd="0" destOrd="0" presId="urn:microsoft.com/office/officeart/2005/8/layout/hProcess7"/>
    <dgm:cxn modelId="{D91DA57E-D808-439F-9EFC-9E41089249D7}" srcId="{B00D7963-AF3A-448C-AD12-645530A91311}" destId="{9A365E08-0344-4CC5-8774-63CDA16468A2}" srcOrd="0" destOrd="0" parTransId="{2A0163F8-49B5-49B6-A598-A2631FDE8BF2}" sibTransId="{D4C6348B-CB5E-47AF-A605-342F15DD69E6}"/>
    <dgm:cxn modelId="{FAABA71A-41BA-4DF9-9DFC-E411DDCEBA22}" type="presParOf" srcId="{3B021341-F780-446C-AE18-6CA92A6D01B5}" destId="{D15D1962-5CE7-40A4-B700-038B145CC324}" srcOrd="0" destOrd="0" presId="urn:microsoft.com/office/officeart/2005/8/layout/hProcess7"/>
    <dgm:cxn modelId="{F1CB9A7D-E2F4-4D72-95F5-F56478E59EAF}" type="presParOf" srcId="{D15D1962-5CE7-40A4-B700-038B145CC324}" destId="{85F8C5F2-219C-4337-B7E7-253D6F847DF4}" srcOrd="0" destOrd="0" presId="urn:microsoft.com/office/officeart/2005/8/layout/hProcess7"/>
    <dgm:cxn modelId="{7630DB49-46D1-4BB6-BDB7-97AA139B15E4}" type="presParOf" srcId="{D15D1962-5CE7-40A4-B700-038B145CC324}" destId="{2ECCACA7-0701-41EA-AC42-09F5621BCA70}" srcOrd="1" destOrd="0" presId="urn:microsoft.com/office/officeart/2005/8/layout/hProcess7"/>
    <dgm:cxn modelId="{48056C15-1972-42A1-8A39-00A2311B7C56}" type="presParOf" srcId="{D15D1962-5CE7-40A4-B700-038B145CC324}" destId="{7DDC2B3D-A8E4-4B2E-894C-D9268877AFA7}" srcOrd="2" destOrd="0" presId="urn:microsoft.com/office/officeart/2005/8/layout/hProcess7"/>
  </dgm:cxnLst>
  <dgm:bg>
    <a:solidFill>
      <a:schemeClr val="tx2">
        <a:lumMod val="40000"/>
        <a:lumOff val="60000"/>
      </a:schemeClr>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A732FD-4E74-460C-8676-67B28356C318}" type="doc">
      <dgm:prSet loTypeId="urn:microsoft.com/office/officeart/2005/8/layout/hProcess7" loCatId="process" qsTypeId="urn:microsoft.com/office/officeart/2005/8/quickstyle/simple1" qsCatId="simple" csTypeId="urn:microsoft.com/office/officeart/2005/8/colors/accent0_2" csCatId="mainScheme" phldr="1"/>
      <dgm:spPr/>
      <dgm:t>
        <a:bodyPr/>
        <a:lstStyle/>
        <a:p>
          <a:endParaRPr lang="en-US"/>
        </a:p>
      </dgm:t>
    </dgm:pt>
    <dgm:pt modelId="{CE7446B5-3306-431B-9C17-DCED9B348B7F}">
      <dgm:prSet phldrT="[Text]" custT="1"/>
      <dgm:spPr>
        <a:xfrm>
          <a:off x="0" y="0"/>
          <a:ext cx="2239665" cy="1242032"/>
        </a:xfrm>
        <a:prstGeom prst="roundRect">
          <a:avLst>
            <a:gd name="adj" fmla="val 5000"/>
          </a:avLst>
        </a:prstGeom>
      </dgm:spPr>
      <dgm:t>
        <a:bodyPr/>
        <a:lstStyle/>
        <a:p>
          <a:pPr>
            <a:spcBef>
              <a:spcPts val="0"/>
            </a:spcBef>
            <a:spcAft>
              <a:spcPts val="0"/>
            </a:spcAft>
          </a:pPr>
          <a:endParaRPr lang="en-US" sz="2000" b="1" dirty="0">
            <a:solidFill>
              <a:sysClr val="window" lastClr="FFFFFF"/>
            </a:solidFill>
            <a:latin typeface="Calibri" panose="020F0502020204030204"/>
            <a:ea typeface="+mn-ea"/>
            <a:cs typeface="+mn-cs"/>
          </a:endParaRPr>
        </a:p>
      </dgm:t>
      <dgm:extLst>
        <a:ext uri="{E40237B7-FDA0-4F09-8148-C483321AD2D9}">
          <dgm14:cNvPr xmlns:dgm14="http://schemas.microsoft.com/office/drawing/2010/diagram" id="0" name="" descr="Calendario" title="Período de Inscripción Abierta (OEP de MA, por sus siglas en inglés) de Medicare Advantage (MA, por sus siglas en inglés)"/>
        </a:ext>
      </dgm:extLst>
    </dgm:pt>
    <dgm:pt modelId="{7DCFFC9B-584E-44B7-9D68-69C03EC7E126}" type="parTrans" cxnId="{41C0FD01-D70F-4E22-B63F-514C3E38E7BE}">
      <dgm:prSet/>
      <dgm:spPr/>
      <dgm:t>
        <a:bodyPr/>
        <a:lstStyle/>
        <a:p>
          <a:pPr>
            <a:spcBef>
              <a:spcPts val="0"/>
            </a:spcBef>
            <a:spcAft>
              <a:spcPts val="0"/>
            </a:spcAft>
          </a:pPr>
          <a:endParaRPr lang="en-US" sz="2000"/>
        </a:p>
      </dgm:t>
    </dgm:pt>
    <dgm:pt modelId="{D7E731B6-7AD3-4219-B342-8D941DEB2A06}" type="sibTrans" cxnId="{41C0FD01-D70F-4E22-B63F-514C3E38E7BE}">
      <dgm:prSet/>
      <dgm:spPr/>
      <dgm:t>
        <a:bodyPr/>
        <a:lstStyle/>
        <a:p>
          <a:pPr>
            <a:spcBef>
              <a:spcPts val="0"/>
            </a:spcBef>
            <a:spcAft>
              <a:spcPts val="0"/>
            </a:spcAft>
          </a:pPr>
          <a:endParaRPr lang="en-US" sz="2000"/>
        </a:p>
      </dgm:t>
    </dgm:pt>
    <dgm:pt modelId="{2A077B0D-5DA4-4EF4-AB5F-BC5E36084FBA}">
      <dgm:prSet phldrT="[Text]" custT="1"/>
      <dgm:spPr>
        <a:xfrm>
          <a:off x="4636627" y="0"/>
          <a:ext cx="2239665" cy="1242032"/>
        </a:xfrm>
        <a:prstGeom prst="roundRect">
          <a:avLst>
            <a:gd name="adj" fmla="val 5000"/>
          </a:avLst>
        </a:prstGeom>
      </dgm:spPr>
      <dgm:t>
        <a:bodyPr/>
        <a:lstStyle/>
        <a:p>
          <a:pPr>
            <a:spcBef>
              <a:spcPts val="0"/>
            </a:spcBef>
            <a:spcAft>
              <a:spcPts val="0"/>
            </a:spcAft>
          </a:pPr>
          <a:endParaRPr lang="en-US" sz="2000" dirty="0">
            <a:solidFill>
              <a:sysClr val="window" lastClr="FFFFFF"/>
            </a:solidFill>
            <a:latin typeface="Calibri" panose="020F0502020204030204"/>
            <a:ea typeface="+mn-ea"/>
            <a:cs typeface="+mn-cs"/>
          </a:endParaRPr>
        </a:p>
      </dgm:t>
      <dgm:extLst>
        <a:ext uri="{E40237B7-FDA0-4F09-8148-C483321AD2D9}">
          <dgm14:cNvPr xmlns:dgm14="http://schemas.microsoft.com/office/drawing/2010/diagram" id="0" name="" descr="Calendario" title="Período de Inscripción Abierta (OEP de MA, por sus siglas en inglés) de Medicare Advantage (MA, por sus siglas en inglés)"/>
        </a:ext>
      </dgm:extLst>
    </dgm:pt>
    <dgm:pt modelId="{E036BCF9-AF9F-4DE2-81A4-D8DC829CC5ED}" type="parTrans" cxnId="{791B750B-0D05-4AA9-A161-D512229FA547}">
      <dgm:prSet/>
      <dgm:spPr/>
      <dgm:t>
        <a:bodyPr/>
        <a:lstStyle/>
        <a:p>
          <a:pPr>
            <a:spcBef>
              <a:spcPts val="0"/>
            </a:spcBef>
            <a:spcAft>
              <a:spcPts val="0"/>
            </a:spcAft>
          </a:pPr>
          <a:endParaRPr lang="en-US" sz="2000"/>
        </a:p>
      </dgm:t>
    </dgm:pt>
    <dgm:pt modelId="{C4D96571-8F50-4B39-89F6-27962B6C2477}" type="sibTrans" cxnId="{791B750B-0D05-4AA9-A161-D512229FA547}">
      <dgm:prSet/>
      <dgm:spPr/>
      <dgm:t>
        <a:bodyPr/>
        <a:lstStyle/>
        <a:p>
          <a:pPr>
            <a:spcBef>
              <a:spcPts val="0"/>
            </a:spcBef>
            <a:spcAft>
              <a:spcPts val="0"/>
            </a:spcAft>
          </a:pPr>
          <a:endParaRPr lang="en-US" sz="2000"/>
        </a:p>
      </dgm:t>
    </dgm:pt>
    <dgm:pt modelId="{D4F83DD4-C97A-4075-B34B-2C3292F9CAC7}">
      <dgm:prSet phldrT="[Text]" custT="1"/>
      <dgm:spPr>
        <a:xfrm>
          <a:off x="5084560" y="0"/>
          <a:ext cx="1668550" cy="1242032"/>
        </a:xfrm>
        <a:prstGeom prst="rect">
          <a:avLst/>
        </a:prstGeom>
      </dgm:spPr>
      <dgm:t>
        <a:bodyPr/>
        <a:lstStyle/>
        <a:p>
          <a:pPr algn="ctr">
            <a:lnSpc>
              <a:spcPct val="90000"/>
            </a:lnSpc>
            <a:spcBef>
              <a:spcPts val="0"/>
            </a:spcBef>
            <a:spcAft>
              <a:spcPts val="0"/>
            </a:spcAft>
          </a:pPr>
          <a:r>
            <a:rPr lang="es-US" sz="2400" b="1" dirty="0">
              <a:latin typeface="+mn-lt"/>
              <a:ea typeface="+mn-ea"/>
              <a:cs typeface="+mn-cs"/>
            </a:rPr>
            <a:t>Finaliza</a:t>
          </a:r>
        </a:p>
      </dgm:t>
    </dgm:pt>
    <dgm:pt modelId="{CD80CCF5-F024-4122-8E65-7C37A6004BA6}" type="parTrans" cxnId="{3609FB42-CF6E-412C-9B0E-9FEA422E9C50}">
      <dgm:prSet/>
      <dgm:spPr/>
      <dgm:t>
        <a:bodyPr/>
        <a:lstStyle/>
        <a:p>
          <a:pPr>
            <a:spcBef>
              <a:spcPts val="0"/>
            </a:spcBef>
            <a:spcAft>
              <a:spcPts val="0"/>
            </a:spcAft>
          </a:pPr>
          <a:endParaRPr lang="en-US" sz="2000"/>
        </a:p>
      </dgm:t>
    </dgm:pt>
    <dgm:pt modelId="{62B31814-6B55-4E5D-8F27-83B22C87DD54}" type="sibTrans" cxnId="{3609FB42-CF6E-412C-9B0E-9FEA422E9C50}">
      <dgm:prSet/>
      <dgm:spPr/>
      <dgm:t>
        <a:bodyPr/>
        <a:lstStyle/>
        <a:p>
          <a:pPr>
            <a:spcBef>
              <a:spcPts val="0"/>
            </a:spcBef>
            <a:spcAft>
              <a:spcPts val="0"/>
            </a:spcAft>
          </a:pPr>
          <a:endParaRPr lang="en-US" sz="2000"/>
        </a:p>
      </dgm:t>
    </dgm:pt>
    <dgm:pt modelId="{83BECA8D-01FF-4796-AB34-3E7FB1A365E6}">
      <dgm:prSet phldrT="[Text]" custT="1"/>
      <dgm:spPr>
        <a:xfrm>
          <a:off x="447933" y="0"/>
          <a:ext cx="1668550" cy="1242032"/>
        </a:xfrm>
        <a:prstGeom prst="rect">
          <a:avLst/>
        </a:prstGeom>
      </dgm:spPr>
      <dgm:t>
        <a:bodyPr/>
        <a:lstStyle/>
        <a:p>
          <a:pPr algn="ctr">
            <a:spcBef>
              <a:spcPts val="0"/>
            </a:spcBef>
            <a:spcAft>
              <a:spcPts val="0"/>
            </a:spcAft>
          </a:pPr>
          <a:r>
            <a:rPr lang="es-US" sz="2400" b="1" dirty="0">
              <a:latin typeface="+mn-lt"/>
              <a:ea typeface="+mn-ea"/>
              <a:cs typeface="+mn-cs"/>
            </a:rPr>
            <a:t>Comienza</a:t>
          </a:r>
        </a:p>
      </dgm:t>
    </dgm:pt>
    <dgm:pt modelId="{EBC3F8ED-6CC5-4B4E-87EF-1D839F2C0DAB}" type="sibTrans" cxnId="{CE38F981-224E-499B-8F64-5EF30D843987}">
      <dgm:prSet/>
      <dgm:spPr/>
      <dgm:t>
        <a:bodyPr/>
        <a:lstStyle/>
        <a:p>
          <a:pPr>
            <a:spcBef>
              <a:spcPts val="0"/>
            </a:spcBef>
            <a:spcAft>
              <a:spcPts val="0"/>
            </a:spcAft>
          </a:pPr>
          <a:endParaRPr lang="en-US" sz="2000"/>
        </a:p>
      </dgm:t>
    </dgm:pt>
    <dgm:pt modelId="{F84FFCD5-BA80-401F-90CA-107C0FB51A51}" type="parTrans" cxnId="{CE38F981-224E-499B-8F64-5EF30D843987}">
      <dgm:prSet/>
      <dgm:spPr/>
      <dgm:t>
        <a:bodyPr/>
        <a:lstStyle/>
        <a:p>
          <a:pPr>
            <a:spcBef>
              <a:spcPts val="0"/>
            </a:spcBef>
            <a:spcAft>
              <a:spcPts val="0"/>
            </a:spcAft>
          </a:pPr>
          <a:endParaRPr lang="en-US" sz="2000"/>
        </a:p>
      </dgm:t>
    </dgm:pt>
    <dgm:pt modelId="{D01F6F49-A2BB-4EFD-A1D3-B703EAB0BD1F}">
      <dgm:prSet phldrT="[Text]" custT="1"/>
      <dgm:spPr>
        <a:xfrm>
          <a:off x="2806126" y="0"/>
          <a:ext cx="1668550" cy="1242032"/>
        </a:xfrm>
        <a:prstGeom prst="rect">
          <a:avLst/>
        </a:prstGeom>
      </dgm:spPr>
      <dgm:t>
        <a:bodyPr/>
        <a:lstStyle/>
        <a:p>
          <a:pPr algn="ctr">
            <a:spcBef>
              <a:spcPts val="0"/>
            </a:spcBef>
            <a:spcAft>
              <a:spcPts val="0"/>
            </a:spcAft>
          </a:pPr>
          <a:r>
            <a:rPr lang="es-US" sz="2400" b="1" dirty="0">
              <a:latin typeface="+mn-lt"/>
              <a:ea typeface="+mn-ea"/>
              <a:cs typeface="+mn-cs"/>
            </a:rPr>
            <a:t>noviembre </a:t>
          </a:r>
        </a:p>
      </dgm:t>
    </dgm:pt>
    <dgm:pt modelId="{FC85EBD2-963C-4C13-B35B-6229AD360D9B}" type="parTrans" cxnId="{4F93FA3D-0868-497B-800A-EEE32A486BE2}">
      <dgm:prSet/>
      <dgm:spPr/>
      <dgm:t>
        <a:bodyPr/>
        <a:lstStyle/>
        <a:p>
          <a:pPr>
            <a:spcBef>
              <a:spcPts val="0"/>
            </a:spcBef>
            <a:spcAft>
              <a:spcPts val="0"/>
            </a:spcAft>
          </a:pPr>
          <a:endParaRPr lang="en-US" sz="2000"/>
        </a:p>
      </dgm:t>
    </dgm:pt>
    <dgm:pt modelId="{7D21E44D-E2EA-4B3A-A7B6-8AB928AEB12A}" type="sibTrans" cxnId="{4F93FA3D-0868-497B-800A-EEE32A486BE2}">
      <dgm:prSet/>
      <dgm:spPr/>
      <dgm:t>
        <a:bodyPr/>
        <a:lstStyle/>
        <a:p>
          <a:pPr>
            <a:spcBef>
              <a:spcPts val="0"/>
            </a:spcBef>
            <a:spcAft>
              <a:spcPts val="0"/>
            </a:spcAft>
          </a:pPr>
          <a:endParaRPr lang="en-US" sz="2000"/>
        </a:p>
      </dgm:t>
    </dgm:pt>
    <dgm:pt modelId="{35CA369F-4BBC-493C-819E-C9F93C957F8A}">
      <dgm:prSet phldrT="[Text]" custT="1"/>
      <dgm:spPr>
        <a:xfrm>
          <a:off x="5084560" y="0"/>
          <a:ext cx="1668550" cy="1242032"/>
        </a:xfrm>
        <a:prstGeom prst="rect">
          <a:avLst/>
        </a:prstGeom>
      </dgm:spPr>
      <dgm:t>
        <a:bodyPr/>
        <a:lstStyle/>
        <a:p>
          <a:pPr algn="ctr">
            <a:lnSpc>
              <a:spcPct val="90000"/>
            </a:lnSpc>
            <a:spcBef>
              <a:spcPts val="0"/>
            </a:spcBef>
            <a:spcAft>
              <a:spcPts val="0"/>
            </a:spcAft>
          </a:pPr>
          <a:r>
            <a:rPr lang="es-US" sz="2400" b="1" dirty="0">
              <a:latin typeface="+mn-lt"/>
              <a:ea typeface="+mn-ea"/>
              <a:cs typeface="+mn-cs"/>
            </a:rPr>
            <a:t>7 de diciembre</a:t>
          </a:r>
        </a:p>
      </dgm:t>
    </dgm:pt>
    <dgm:pt modelId="{37795360-7ED4-486F-8F0C-85DD83A5A1EA}" type="parTrans" cxnId="{BF14FBBB-FEEF-4F76-995C-2AB0FFF53A56}">
      <dgm:prSet/>
      <dgm:spPr/>
      <dgm:t>
        <a:bodyPr/>
        <a:lstStyle/>
        <a:p>
          <a:pPr>
            <a:spcBef>
              <a:spcPts val="0"/>
            </a:spcBef>
            <a:spcAft>
              <a:spcPts val="0"/>
            </a:spcAft>
          </a:pPr>
          <a:endParaRPr lang="en-US" sz="2000"/>
        </a:p>
      </dgm:t>
    </dgm:pt>
    <dgm:pt modelId="{C2F83FC6-7A73-4DAA-B863-A95DF0183F15}" type="sibTrans" cxnId="{BF14FBBB-FEEF-4F76-995C-2AB0FFF53A56}">
      <dgm:prSet/>
      <dgm:spPr/>
      <dgm:t>
        <a:bodyPr/>
        <a:lstStyle/>
        <a:p>
          <a:pPr>
            <a:spcBef>
              <a:spcPts val="0"/>
            </a:spcBef>
            <a:spcAft>
              <a:spcPts val="0"/>
            </a:spcAft>
          </a:pPr>
          <a:endParaRPr lang="en-US" sz="2000"/>
        </a:p>
      </dgm:t>
    </dgm:pt>
    <dgm:pt modelId="{AEF18998-71F0-4703-A2AB-E7BE86E1C170}">
      <dgm:prSet phldrT="[Text]" custT="1"/>
      <dgm:spPr>
        <a:xfrm>
          <a:off x="2358193" y="0"/>
          <a:ext cx="2239665" cy="1242032"/>
        </a:xfrm>
        <a:prstGeom prst="roundRect">
          <a:avLst>
            <a:gd name="adj" fmla="val 5000"/>
          </a:avLst>
        </a:prstGeom>
      </dgm:spPr>
      <dgm:t>
        <a:bodyPr/>
        <a:lstStyle/>
        <a:p>
          <a:pPr>
            <a:spcBef>
              <a:spcPts val="0"/>
            </a:spcBef>
            <a:spcAft>
              <a:spcPts val="0"/>
            </a:spcAft>
          </a:pPr>
          <a:endParaRPr lang="en-US" sz="2000" dirty="0">
            <a:solidFill>
              <a:sysClr val="window" lastClr="FFFFFF"/>
            </a:solidFill>
            <a:latin typeface="Calibri" panose="020F0502020204030204"/>
            <a:ea typeface="+mn-ea"/>
            <a:cs typeface="+mn-cs"/>
          </a:endParaRPr>
        </a:p>
      </dgm:t>
      <dgm:extLst>
        <a:ext uri="{E40237B7-FDA0-4F09-8148-C483321AD2D9}">
          <dgm14:cNvPr xmlns:dgm14="http://schemas.microsoft.com/office/drawing/2010/diagram" id="0" name="" descr="Calendario" title="Período de Inscripción Abierta (OEP de MA, por sus siglas en inglés) de Medicare Advantage (MA, por sus siglas en inglés)"/>
        </a:ext>
      </dgm:extLst>
    </dgm:pt>
    <dgm:pt modelId="{40B83393-F054-4627-954F-75F55AD4B3FA}" type="sibTrans" cxnId="{D3827546-8A23-43E7-8D91-B342495AF6A1}">
      <dgm:prSet/>
      <dgm:spPr/>
      <dgm:t>
        <a:bodyPr/>
        <a:lstStyle/>
        <a:p>
          <a:pPr>
            <a:spcBef>
              <a:spcPts val="0"/>
            </a:spcBef>
            <a:spcAft>
              <a:spcPts val="0"/>
            </a:spcAft>
          </a:pPr>
          <a:endParaRPr lang="en-US" sz="2000"/>
        </a:p>
      </dgm:t>
    </dgm:pt>
    <dgm:pt modelId="{0AEB60E1-E4E8-4A35-8567-BF0A1F21F094}" type="parTrans" cxnId="{D3827546-8A23-43E7-8D91-B342495AF6A1}">
      <dgm:prSet/>
      <dgm:spPr/>
      <dgm:t>
        <a:bodyPr/>
        <a:lstStyle/>
        <a:p>
          <a:pPr>
            <a:spcBef>
              <a:spcPts val="0"/>
            </a:spcBef>
            <a:spcAft>
              <a:spcPts val="0"/>
            </a:spcAft>
          </a:pPr>
          <a:endParaRPr lang="en-US" sz="2000"/>
        </a:p>
      </dgm:t>
    </dgm:pt>
    <dgm:pt modelId="{920F29A2-7517-464F-90ED-8FCF5914CF64}">
      <dgm:prSet phldrT="[Text]" custT="1"/>
      <dgm:spPr>
        <a:xfrm>
          <a:off x="2806126" y="0"/>
          <a:ext cx="1668550" cy="1242032"/>
        </a:xfrm>
        <a:prstGeom prst="rect">
          <a:avLst/>
        </a:prstGeom>
      </dgm:spPr>
      <dgm:t>
        <a:bodyPr/>
        <a:lstStyle/>
        <a:p>
          <a:pPr algn="ctr">
            <a:spcBef>
              <a:spcPts val="0"/>
            </a:spcBef>
            <a:spcAft>
              <a:spcPts val="0"/>
            </a:spcAft>
          </a:pPr>
          <a:r>
            <a:rPr lang="es-US" sz="2400" b="1" dirty="0">
              <a:latin typeface="+mn-lt"/>
              <a:ea typeface="+mn-ea"/>
              <a:cs typeface="+mn-cs"/>
            </a:rPr>
            <a:t>Continúa</a:t>
          </a:r>
        </a:p>
      </dgm:t>
    </dgm:pt>
    <dgm:pt modelId="{DC8D8BE1-8274-49A4-91A4-6080D971476F}" type="sibTrans" cxnId="{F478BA9F-0E13-406A-A9CF-D9A8515326E5}">
      <dgm:prSet/>
      <dgm:spPr/>
      <dgm:t>
        <a:bodyPr/>
        <a:lstStyle/>
        <a:p>
          <a:pPr>
            <a:spcBef>
              <a:spcPts val="0"/>
            </a:spcBef>
            <a:spcAft>
              <a:spcPts val="0"/>
            </a:spcAft>
          </a:pPr>
          <a:endParaRPr lang="en-US" sz="2000"/>
        </a:p>
      </dgm:t>
    </dgm:pt>
    <dgm:pt modelId="{00A3E05D-D443-4C8E-A4C4-64615A2BD080}" type="parTrans" cxnId="{F478BA9F-0E13-406A-A9CF-D9A8515326E5}">
      <dgm:prSet/>
      <dgm:spPr/>
      <dgm:t>
        <a:bodyPr/>
        <a:lstStyle/>
        <a:p>
          <a:pPr>
            <a:spcBef>
              <a:spcPts val="0"/>
            </a:spcBef>
            <a:spcAft>
              <a:spcPts val="0"/>
            </a:spcAft>
          </a:pPr>
          <a:endParaRPr lang="en-US" sz="2000"/>
        </a:p>
      </dgm:t>
    </dgm:pt>
    <dgm:pt modelId="{25ADE454-BCC5-4502-A460-6EE8D9ED38F8}">
      <dgm:prSet phldrT="[Text]" custT="1"/>
      <dgm:spPr>
        <a:xfrm>
          <a:off x="447933" y="0"/>
          <a:ext cx="1668550" cy="1242032"/>
        </a:xfrm>
        <a:prstGeom prst="rect">
          <a:avLst/>
        </a:prstGeom>
      </dgm:spPr>
      <dgm:t>
        <a:bodyPr/>
        <a:lstStyle/>
        <a:p>
          <a:pPr algn="ctr">
            <a:spcBef>
              <a:spcPts val="0"/>
            </a:spcBef>
            <a:spcAft>
              <a:spcPts val="0"/>
            </a:spcAft>
          </a:pPr>
          <a:r>
            <a:rPr lang="es-US" sz="2400" b="1" dirty="0">
              <a:latin typeface="+mn-lt"/>
              <a:ea typeface="+mn-ea"/>
              <a:cs typeface="+mn-cs"/>
            </a:rPr>
            <a:t>15 de octubre</a:t>
          </a:r>
        </a:p>
      </dgm:t>
    </dgm:pt>
    <dgm:pt modelId="{61068F93-A42C-44F8-9D3F-7FAE0FEFFED2}" type="sibTrans" cxnId="{53E8DA78-144E-465E-9763-A6E962F64BAF}">
      <dgm:prSet/>
      <dgm:spPr/>
      <dgm:t>
        <a:bodyPr/>
        <a:lstStyle/>
        <a:p>
          <a:pPr>
            <a:spcBef>
              <a:spcPts val="0"/>
            </a:spcBef>
            <a:spcAft>
              <a:spcPts val="0"/>
            </a:spcAft>
          </a:pPr>
          <a:endParaRPr lang="en-US" sz="2000"/>
        </a:p>
      </dgm:t>
    </dgm:pt>
    <dgm:pt modelId="{2DDA50D1-E2F3-4A81-90C7-DDF917B0A9CD}" type="parTrans" cxnId="{53E8DA78-144E-465E-9763-A6E962F64BAF}">
      <dgm:prSet/>
      <dgm:spPr/>
      <dgm:t>
        <a:bodyPr/>
        <a:lstStyle/>
        <a:p>
          <a:pPr>
            <a:spcBef>
              <a:spcPts val="0"/>
            </a:spcBef>
            <a:spcAft>
              <a:spcPts val="0"/>
            </a:spcAft>
          </a:pPr>
          <a:endParaRPr lang="en-US" sz="2000"/>
        </a:p>
      </dgm:t>
    </dgm:pt>
    <dgm:pt modelId="{6988D722-701C-499E-9BD8-8851E1A0A0CC}" type="pres">
      <dgm:prSet presAssocID="{D0A732FD-4E74-460C-8676-67B28356C318}" presName="Name0" presStyleCnt="0">
        <dgm:presLayoutVars>
          <dgm:dir/>
          <dgm:animLvl val="lvl"/>
          <dgm:resizeHandles val="exact"/>
        </dgm:presLayoutVars>
      </dgm:prSet>
      <dgm:spPr/>
    </dgm:pt>
    <dgm:pt modelId="{191AA64B-DC05-439B-ADA1-0B7F017E8920}" type="pres">
      <dgm:prSet presAssocID="{CE7446B5-3306-431B-9C17-DCED9B348B7F}" presName="compositeNode" presStyleCnt="0">
        <dgm:presLayoutVars>
          <dgm:bulletEnabled val="1"/>
        </dgm:presLayoutVars>
      </dgm:prSet>
      <dgm:spPr/>
    </dgm:pt>
    <dgm:pt modelId="{44198CE7-DC3D-4BB1-8365-DF2D6974C8F7}" type="pres">
      <dgm:prSet presAssocID="{CE7446B5-3306-431B-9C17-DCED9B348B7F}" presName="bgRect" presStyleLbl="node1" presStyleIdx="0" presStyleCnt="3" custLinFactNeighborX="-6742"/>
      <dgm:spPr/>
    </dgm:pt>
    <dgm:pt modelId="{B0B6A3FB-ED1F-47CE-85F8-2EBD2C36CBD3}" type="pres">
      <dgm:prSet presAssocID="{CE7446B5-3306-431B-9C17-DCED9B348B7F}" presName="parentNode" presStyleLbl="node1" presStyleIdx="0" presStyleCnt="3">
        <dgm:presLayoutVars>
          <dgm:chMax val="0"/>
          <dgm:bulletEnabled val="1"/>
        </dgm:presLayoutVars>
      </dgm:prSet>
      <dgm:spPr/>
    </dgm:pt>
    <dgm:pt modelId="{4FB17124-6943-4A5C-84AB-2DB05267FC22}" type="pres">
      <dgm:prSet presAssocID="{CE7446B5-3306-431B-9C17-DCED9B348B7F}" presName="childNode" presStyleLbl="node1" presStyleIdx="0" presStyleCnt="3">
        <dgm:presLayoutVars>
          <dgm:bulletEnabled val="1"/>
        </dgm:presLayoutVars>
      </dgm:prSet>
      <dgm:spPr/>
    </dgm:pt>
    <dgm:pt modelId="{5072A9B0-9981-406C-B19F-50A06510F98C}" type="pres">
      <dgm:prSet presAssocID="{D7E731B6-7AD3-4219-B342-8D941DEB2A06}" presName="hSp" presStyleCnt="0"/>
      <dgm:spPr/>
    </dgm:pt>
    <dgm:pt modelId="{05BF3E3E-DB1D-4559-8024-FB1239B6A48A}" type="pres">
      <dgm:prSet presAssocID="{D7E731B6-7AD3-4219-B342-8D941DEB2A06}" presName="vProcSp" presStyleCnt="0"/>
      <dgm:spPr/>
    </dgm:pt>
    <dgm:pt modelId="{1659C2A5-4200-46E1-9898-A3D3EA27902F}" type="pres">
      <dgm:prSet presAssocID="{D7E731B6-7AD3-4219-B342-8D941DEB2A06}" presName="vSp1" presStyleCnt="0"/>
      <dgm:spPr/>
    </dgm:pt>
    <dgm:pt modelId="{C3697F08-8247-49E8-8409-B2EDCA8A6D8A}" type="pres">
      <dgm:prSet presAssocID="{D7E731B6-7AD3-4219-B342-8D941DEB2A06}" presName="simulatedConn" presStyleLbl="solidFgAcc1" presStyleIdx="0" presStyleCnt="2"/>
      <dgm:spPr>
        <a:xfrm rot="5400000">
          <a:off x="2238481" y="897083"/>
          <a:ext cx="182581" cy="335949"/>
        </a:xfrm>
        <a:prstGeom prst="flowChartExtract">
          <a:avLst/>
        </a:prstGeom>
      </dgm:spPr>
    </dgm:pt>
    <dgm:pt modelId="{7130D272-90C7-4B83-9173-2BD07F9DA418}" type="pres">
      <dgm:prSet presAssocID="{D7E731B6-7AD3-4219-B342-8D941DEB2A06}" presName="vSp2" presStyleCnt="0"/>
      <dgm:spPr/>
    </dgm:pt>
    <dgm:pt modelId="{BC035B2F-6DC9-42D6-AC66-63761C4447C8}" type="pres">
      <dgm:prSet presAssocID="{D7E731B6-7AD3-4219-B342-8D941DEB2A06}" presName="sibTrans" presStyleCnt="0"/>
      <dgm:spPr/>
    </dgm:pt>
    <dgm:pt modelId="{0A7A16DF-739E-4429-B844-23B06A2364F4}" type="pres">
      <dgm:prSet presAssocID="{AEF18998-71F0-4703-A2AB-E7BE86E1C170}" presName="compositeNode" presStyleCnt="0">
        <dgm:presLayoutVars>
          <dgm:bulletEnabled val="1"/>
        </dgm:presLayoutVars>
      </dgm:prSet>
      <dgm:spPr/>
    </dgm:pt>
    <dgm:pt modelId="{DF6BABB6-FCC3-49F8-BA63-9E4B73F116CA}" type="pres">
      <dgm:prSet presAssocID="{AEF18998-71F0-4703-A2AB-E7BE86E1C170}" presName="bgRect" presStyleLbl="node1" presStyleIdx="1" presStyleCnt="3" custLinFactNeighborX="1769" custLinFactNeighborY="-1710"/>
      <dgm:spPr/>
    </dgm:pt>
    <dgm:pt modelId="{4B6946BE-C9AB-4F4D-8E46-7CD948D87237}" type="pres">
      <dgm:prSet presAssocID="{AEF18998-71F0-4703-A2AB-E7BE86E1C170}" presName="parentNode" presStyleLbl="node1" presStyleIdx="1" presStyleCnt="3">
        <dgm:presLayoutVars>
          <dgm:chMax val="0"/>
          <dgm:bulletEnabled val="1"/>
        </dgm:presLayoutVars>
      </dgm:prSet>
      <dgm:spPr/>
    </dgm:pt>
    <dgm:pt modelId="{B4D72B62-4A7E-40AC-9FFD-41F32E631DAA}" type="pres">
      <dgm:prSet presAssocID="{AEF18998-71F0-4703-A2AB-E7BE86E1C170}" presName="childNode" presStyleLbl="node1" presStyleIdx="1" presStyleCnt="3">
        <dgm:presLayoutVars>
          <dgm:bulletEnabled val="1"/>
        </dgm:presLayoutVars>
      </dgm:prSet>
      <dgm:spPr/>
    </dgm:pt>
    <dgm:pt modelId="{BE4C1E3A-BBDE-4C1D-A8A0-AF3C3BA7704C}" type="pres">
      <dgm:prSet presAssocID="{40B83393-F054-4627-954F-75F55AD4B3FA}" presName="hSp" presStyleCnt="0"/>
      <dgm:spPr/>
    </dgm:pt>
    <dgm:pt modelId="{6D9FE7D1-DE7C-4404-B41F-1496757EBD25}" type="pres">
      <dgm:prSet presAssocID="{40B83393-F054-4627-954F-75F55AD4B3FA}" presName="vProcSp" presStyleCnt="0"/>
      <dgm:spPr/>
    </dgm:pt>
    <dgm:pt modelId="{25B8A66D-2F28-4B5C-9FDF-43B80D0FD855}" type="pres">
      <dgm:prSet presAssocID="{40B83393-F054-4627-954F-75F55AD4B3FA}" presName="vSp1" presStyleCnt="0"/>
      <dgm:spPr/>
    </dgm:pt>
    <dgm:pt modelId="{4840E816-AD25-499D-BB79-1BAAB2921A58}" type="pres">
      <dgm:prSet presAssocID="{40B83393-F054-4627-954F-75F55AD4B3FA}" presName="simulatedConn" presStyleLbl="solidFgAcc1" presStyleIdx="1" presStyleCnt="2"/>
      <dgm:spPr>
        <a:xfrm rot="5400000">
          <a:off x="4556534" y="897083"/>
          <a:ext cx="182581" cy="335949"/>
        </a:xfrm>
        <a:prstGeom prst="flowChartExtract">
          <a:avLst/>
        </a:prstGeom>
      </dgm:spPr>
    </dgm:pt>
    <dgm:pt modelId="{02F69D5A-7A0F-4513-88B1-3ED32B19A24D}" type="pres">
      <dgm:prSet presAssocID="{40B83393-F054-4627-954F-75F55AD4B3FA}" presName="vSp2" presStyleCnt="0"/>
      <dgm:spPr/>
    </dgm:pt>
    <dgm:pt modelId="{FDA74CF7-71CA-4039-937C-7190D7FC0A48}" type="pres">
      <dgm:prSet presAssocID="{40B83393-F054-4627-954F-75F55AD4B3FA}" presName="sibTrans" presStyleCnt="0"/>
      <dgm:spPr/>
    </dgm:pt>
    <dgm:pt modelId="{203B6D1D-1540-440E-8B90-57C2D6E105F6}" type="pres">
      <dgm:prSet presAssocID="{2A077B0D-5DA4-4EF4-AB5F-BC5E36084FBA}" presName="compositeNode" presStyleCnt="0">
        <dgm:presLayoutVars>
          <dgm:bulletEnabled val="1"/>
        </dgm:presLayoutVars>
      </dgm:prSet>
      <dgm:spPr/>
    </dgm:pt>
    <dgm:pt modelId="{5DAF2A97-352B-436B-B285-1ACB224A0544}" type="pres">
      <dgm:prSet presAssocID="{2A077B0D-5DA4-4EF4-AB5F-BC5E36084FBA}" presName="bgRect" presStyleLbl="node1" presStyleIdx="2" presStyleCnt="3"/>
      <dgm:spPr/>
    </dgm:pt>
    <dgm:pt modelId="{BD547890-99AB-49C6-8C07-F1F276FE002C}" type="pres">
      <dgm:prSet presAssocID="{2A077B0D-5DA4-4EF4-AB5F-BC5E36084FBA}" presName="parentNode" presStyleLbl="node1" presStyleIdx="2" presStyleCnt="3">
        <dgm:presLayoutVars>
          <dgm:chMax val="0"/>
          <dgm:bulletEnabled val="1"/>
        </dgm:presLayoutVars>
      </dgm:prSet>
      <dgm:spPr/>
    </dgm:pt>
    <dgm:pt modelId="{D996FEBF-6D3D-4E96-A123-C3008B460487}" type="pres">
      <dgm:prSet presAssocID="{2A077B0D-5DA4-4EF4-AB5F-BC5E36084FBA}" presName="childNode" presStyleLbl="node1" presStyleIdx="2" presStyleCnt="3">
        <dgm:presLayoutVars>
          <dgm:bulletEnabled val="1"/>
        </dgm:presLayoutVars>
      </dgm:prSet>
      <dgm:spPr/>
    </dgm:pt>
  </dgm:ptLst>
  <dgm:cxnLst>
    <dgm:cxn modelId="{41C0FD01-D70F-4E22-B63F-514C3E38E7BE}" srcId="{D0A732FD-4E74-460C-8676-67B28356C318}" destId="{CE7446B5-3306-431B-9C17-DCED9B348B7F}" srcOrd="0" destOrd="0" parTransId="{7DCFFC9B-584E-44B7-9D68-69C03EC7E126}" sibTransId="{D7E731B6-7AD3-4219-B342-8D941DEB2A06}"/>
    <dgm:cxn modelId="{791B750B-0D05-4AA9-A161-D512229FA547}" srcId="{D0A732FD-4E74-460C-8676-67B28356C318}" destId="{2A077B0D-5DA4-4EF4-AB5F-BC5E36084FBA}" srcOrd="2" destOrd="0" parTransId="{E036BCF9-AF9F-4DE2-81A4-D8DC829CC5ED}" sibTransId="{C4D96571-8F50-4B39-89F6-27962B6C2477}"/>
    <dgm:cxn modelId="{7533470F-A485-431E-9099-D602A9865BCF}" type="presOf" srcId="{D4F83DD4-C97A-4075-B34B-2C3292F9CAC7}" destId="{D996FEBF-6D3D-4E96-A123-C3008B460487}" srcOrd="0" destOrd="0" presId="urn:microsoft.com/office/officeart/2005/8/layout/hProcess7"/>
    <dgm:cxn modelId="{4A4CDE11-C611-40DD-8FCC-3F0FFADD8074}" type="presOf" srcId="{2A077B0D-5DA4-4EF4-AB5F-BC5E36084FBA}" destId="{5DAF2A97-352B-436B-B285-1ACB224A0544}" srcOrd="0" destOrd="0" presId="urn:microsoft.com/office/officeart/2005/8/layout/hProcess7"/>
    <dgm:cxn modelId="{3EC87C31-A06E-4E55-9451-5AC8D9DC2E40}" type="presOf" srcId="{AEF18998-71F0-4703-A2AB-E7BE86E1C170}" destId="{DF6BABB6-FCC3-49F8-BA63-9E4B73F116CA}" srcOrd="0" destOrd="0" presId="urn:microsoft.com/office/officeart/2005/8/layout/hProcess7"/>
    <dgm:cxn modelId="{99EBB634-192F-4714-B8D5-148F4BFCE704}" type="presOf" srcId="{83BECA8D-01FF-4796-AB34-3E7FB1A365E6}" destId="{4FB17124-6943-4A5C-84AB-2DB05267FC22}" srcOrd="0" destOrd="0" presId="urn:microsoft.com/office/officeart/2005/8/layout/hProcess7"/>
    <dgm:cxn modelId="{4F93FA3D-0868-497B-800A-EEE32A486BE2}" srcId="{AEF18998-71F0-4703-A2AB-E7BE86E1C170}" destId="{D01F6F49-A2BB-4EFD-A1D3-B703EAB0BD1F}" srcOrd="1" destOrd="0" parTransId="{FC85EBD2-963C-4C13-B35B-6229AD360D9B}" sibTransId="{7D21E44D-E2EA-4B3A-A7B6-8AB928AEB12A}"/>
    <dgm:cxn modelId="{9B632441-45BC-4FEE-954B-DDF483CA2E82}" type="presOf" srcId="{2A077B0D-5DA4-4EF4-AB5F-BC5E36084FBA}" destId="{BD547890-99AB-49C6-8C07-F1F276FE002C}" srcOrd="1" destOrd="0" presId="urn:microsoft.com/office/officeart/2005/8/layout/hProcess7"/>
    <dgm:cxn modelId="{3609FB42-CF6E-412C-9B0E-9FEA422E9C50}" srcId="{2A077B0D-5DA4-4EF4-AB5F-BC5E36084FBA}" destId="{D4F83DD4-C97A-4075-B34B-2C3292F9CAC7}" srcOrd="0" destOrd="0" parTransId="{CD80CCF5-F024-4122-8E65-7C37A6004BA6}" sibTransId="{62B31814-6B55-4E5D-8F27-83B22C87DD54}"/>
    <dgm:cxn modelId="{8271EF64-DB6B-4C0A-A986-FF22602A78B5}" type="presOf" srcId="{25ADE454-BCC5-4502-A460-6EE8D9ED38F8}" destId="{4FB17124-6943-4A5C-84AB-2DB05267FC22}" srcOrd="0" destOrd="1" presId="urn:microsoft.com/office/officeart/2005/8/layout/hProcess7"/>
    <dgm:cxn modelId="{D3827546-8A23-43E7-8D91-B342495AF6A1}" srcId="{D0A732FD-4E74-460C-8676-67B28356C318}" destId="{AEF18998-71F0-4703-A2AB-E7BE86E1C170}" srcOrd="1" destOrd="0" parTransId="{0AEB60E1-E4E8-4A35-8567-BF0A1F21F094}" sibTransId="{40B83393-F054-4627-954F-75F55AD4B3FA}"/>
    <dgm:cxn modelId="{9FFC4D68-8A5D-451A-9F44-DACE63B017C8}" type="presOf" srcId="{CE7446B5-3306-431B-9C17-DCED9B348B7F}" destId="{B0B6A3FB-ED1F-47CE-85F8-2EBD2C36CBD3}" srcOrd="1" destOrd="0" presId="urn:microsoft.com/office/officeart/2005/8/layout/hProcess7"/>
    <dgm:cxn modelId="{E216AB6D-97F7-4233-AE16-AE07079A5E64}" type="presOf" srcId="{35CA369F-4BBC-493C-819E-C9F93C957F8A}" destId="{D996FEBF-6D3D-4E96-A123-C3008B460487}" srcOrd="0" destOrd="1" presId="urn:microsoft.com/office/officeart/2005/8/layout/hProcess7"/>
    <dgm:cxn modelId="{1B869957-474C-46D5-9B9E-E4EBD44DA9FC}" type="presOf" srcId="{D0A732FD-4E74-460C-8676-67B28356C318}" destId="{6988D722-701C-499E-9BD8-8851E1A0A0CC}" srcOrd="0" destOrd="0" presId="urn:microsoft.com/office/officeart/2005/8/layout/hProcess7"/>
    <dgm:cxn modelId="{53E8DA78-144E-465E-9763-A6E962F64BAF}" srcId="{CE7446B5-3306-431B-9C17-DCED9B348B7F}" destId="{25ADE454-BCC5-4502-A460-6EE8D9ED38F8}" srcOrd="1" destOrd="0" parTransId="{2DDA50D1-E2F3-4A81-90C7-DDF917B0A9CD}" sibTransId="{61068F93-A42C-44F8-9D3F-7FAE0FEFFED2}"/>
    <dgm:cxn modelId="{CFF42A59-2C31-4F52-9AA9-A9496D66FC44}" type="presOf" srcId="{CE7446B5-3306-431B-9C17-DCED9B348B7F}" destId="{44198CE7-DC3D-4BB1-8365-DF2D6974C8F7}" srcOrd="0" destOrd="0" presId="urn:microsoft.com/office/officeart/2005/8/layout/hProcess7"/>
    <dgm:cxn modelId="{CE38F981-224E-499B-8F64-5EF30D843987}" srcId="{CE7446B5-3306-431B-9C17-DCED9B348B7F}" destId="{83BECA8D-01FF-4796-AB34-3E7FB1A365E6}" srcOrd="0" destOrd="0" parTransId="{F84FFCD5-BA80-401F-90CA-107C0FB51A51}" sibTransId="{EBC3F8ED-6CC5-4B4E-87EF-1D839F2C0DAB}"/>
    <dgm:cxn modelId="{AB7EDB89-6AFE-4C9D-9E46-1DEBAA923214}" type="presOf" srcId="{920F29A2-7517-464F-90ED-8FCF5914CF64}" destId="{B4D72B62-4A7E-40AC-9FFD-41F32E631DAA}" srcOrd="0" destOrd="0" presId="urn:microsoft.com/office/officeart/2005/8/layout/hProcess7"/>
    <dgm:cxn modelId="{45AB5B97-046B-438C-B171-48A8856C45E3}" type="presOf" srcId="{AEF18998-71F0-4703-A2AB-E7BE86E1C170}" destId="{4B6946BE-C9AB-4F4D-8E46-7CD948D87237}" srcOrd="1" destOrd="0" presId="urn:microsoft.com/office/officeart/2005/8/layout/hProcess7"/>
    <dgm:cxn modelId="{F478BA9F-0E13-406A-A9CF-D9A8515326E5}" srcId="{AEF18998-71F0-4703-A2AB-E7BE86E1C170}" destId="{920F29A2-7517-464F-90ED-8FCF5914CF64}" srcOrd="0" destOrd="0" parTransId="{00A3E05D-D443-4C8E-A4C4-64615A2BD080}" sibTransId="{DC8D8BE1-8274-49A4-91A4-6080D971476F}"/>
    <dgm:cxn modelId="{8D4D18B9-ED16-4AE6-9133-C9472894D9BA}" type="presOf" srcId="{D01F6F49-A2BB-4EFD-A1D3-B703EAB0BD1F}" destId="{B4D72B62-4A7E-40AC-9FFD-41F32E631DAA}" srcOrd="0" destOrd="1" presId="urn:microsoft.com/office/officeart/2005/8/layout/hProcess7"/>
    <dgm:cxn modelId="{BF14FBBB-FEEF-4F76-995C-2AB0FFF53A56}" srcId="{2A077B0D-5DA4-4EF4-AB5F-BC5E36084FBA}" destId="{35CA369F-4BBC-493C-819E-C9F93C957F8A}" srcOrd="1" destOrd="0" parTransId="{37795360-7ED4-486F-8F0C-85DD83A5A1EA}" sibTransId="{C2F83FC6-7A73-4DAA-B863-A95DF0183F15}"/>
    <dgm:cxn modelId="{925FF90C-C0B5-4C7F-BDD4-3773B2F1C932}" type="presParOf" srcId="{6988D722-701C-499E-9BD8-8851E1A0A0CC}" destId="{191AA64B-DC05-439B-ADA1-0B7F017E8920}" srcOrd="0" destOrd="0" presId="urn:microsoft.com/office/officeart/2005/8/layout/hProcess7"/>
    <dgm:cxn modelId="{EA2ED4DE-F383-4378-A8A3-64B24E93B360}" type="presParOf" srcId="{191AA64B-DC05-439B-ADA1-0B7F017E8920}" destId="{44198CE7-DC3D-4BB1-8365-DF2D6974C8F7}" srcOrd="0" destOrd="0" presId="urn:microsoft.com/office/officeart/2005/8/layout/hProcess7"/>
    <dgm:cxn modelId="{C5CE5425-A774-4D0F-9DD1-A1412AB79AB7}" type="presParOf" srcId="{191AA64B-DC05-439B-ADA1-0B7F017E8920}" destId="{B0B6A3FB-ED1F-47CE-85F8-2EBD2C36CBD3}" srcOrd="1" destOrd="0" presId="urn:microsoft.com/office/officeart/2005/8/layout/hProcess7"/>
    <dgm:cxn modelId="{BB0F8D08-084F-4733-BCD6-FF0468AF6088}" type="presParOf" srcId="{191AA64B-DC05-439B-ADA1-0B7F017E8920}" destId="{4FB17124-6943-4A5C-84AB-2DB05267FC22}" srcOrd="2" destOrd="0" presId="urn:microsoft.com/office/officeart/2005/8/layout/hProcess7"/>
    <dgm:cxn modelId="{19525AA9-DF16-4FAA-955B-28217E9AFFAA}" type="presParOf" srcId="{6988D722-701C-499E-9BD8-8851E1A0A0CC}" destId="{5072A9B0-9981-406C-B19F-50A06510F98C}" srcOrd="1" destOrd="0" presId="urn:microsoft.com/office/officeart/2005/8/layout/hProcess7"/>
    <dgm:cxn modelId="{6C1A83DB-FBE1-4D1C-9B83-C4419E287B95}" type="presParOf" srcId="{6988D722-701C-499E-9BD8-8851E1A0A0CC}" destId="{05BF3E3E-DB1D-4559-8024-FB1239B6A48A}" srcOrd="2" destOrd="0" presId="urn:microsoft.com/office/officeart/2005/8/layout/hProcess7"/>
    <dgm:cxn modelId="{5979C42D-D9A5-4344-BF3C-78A819C46170}" type="presParOf" srcId="{05BF3E3E-DB1D-4559-8024-FB1239B6A48A}" destId="{1659C2A5-4200-46E1-9898-A3D3EA27902F}" srcOrd="0" destOrd="0" presId="urn:microsoft.com/office/officeart/2005/8/layout/hProcess7"/>
    <dgm:cxn modelId="{45DB298A-1B05-4360-9BD1-FD20CD76477A}" type="presParOf" srcId="{05BF3E3E-DB1D-4559-8024-FB1239B6A48A}" destId="{C3697F08-8247-49E8-8409-B2EDCA8A6D8A}" srcOrd="1" destOrd="0" presId="urn:microsoft.com/office/officeart/2005/8/layout/hProcess7"/>
    <dgm:cxn modelId="{5B71B26E-0323-4685-B57E-61988E9D505B}" type="presParOf" srcId="{05BF3E3E-DB1D-4559-8024-FB1239B6A48A}" destId="{7130D272-90C7-4B83-9173-2BD07F9DA418}" srcOrd="2" destOrd="0" presId="urn:microsoft.com/office/officeart/2005/8/layout/hProcess7"/>
    <dgm:cxn modelId="{36A87AF8-7CEB-40D7-904D-8C38B0350A3A}" type="presParOf" srcId="{6988D722-701C-499E-9BD8-8851E1A0A0CC}" destId="{BC035B2F-6DC9-42D6-AC66-63761C4447C8}" srcOrd="3" destOrd="0" presId="urn:microsoft.com/office/officeart/2005/8/layout/hProcess7"/>
    <dgm:cxn modelId="{F9A4E658-C415-4DF0-A931-A4105E0D5EDB}" type="presParOf" srcId="{6988D722-701C-499E-9BD8-8851E1A0A0CC}" destId="{0A7A16DF-739E-4429-B844-23B06A2364F4}" srcOrd="4" destOrd="0" presId="urn:microsoft.com/office/officeart/2005/8/layout/hProcess7"/>
    <dgm:cxn modelId="{E3B0EB03-6816-46AA-B484-6432A28D49A3}" type="presParOf" srcId="{0A7A16DF-739E-4429-B844-23B06A2364F4}" destId="{DF6BABB6-FCC3-49F8-BA63-9E4B73F116CA}" srcOrd="0" destOrd="0" presId="urn:microsoft.com/office/officeart/2005/8/layout/hProcess7"/>
    <dgm:cxn modelId="{A06A78A0-65A8-46E4-80A0-0CC94A2F662D}" type="presParOf" srcId="{0A7A16DF-739E-4429-B844-23B06A2364F4}" destId="{4B6946BE-C9AB-4F4D-8E46-7CD948D87237}" srcOrd="1" destOrd="0" presId="urn:microsoft.com/office/officeart/2005/8/layout/hProcess7"/>
    <dgm:cxn modelId="{DD9400F9-E904-449B-A964-762842633D89}" type="presParOf" srcId="{0A7A16DF-739E-4429-B844-23B06A2364F4}" destId="{B4D72B62-4A7E-40AC-9FFD-41F32E631DAA}" srcOrd="2" destOrd="0" presId="urn:microsoft.com/office/officeart/2005/8/layout/hProcess7"/>
    <dgm:cxn modelId="{C25FCF25-619C-454D-88DF-5CBDC225BA35}" type="presParOf" srcId="{6988D722-701C-499E-9BD8-8851E1A0A0CC}" destId="{BE4C1E3A-BBDE-4C1D-A8A0-AF3C3BA7704C}" srcOrd="5" destOrd="0" presId="urn:microsoft.com/office/officeart/2005/8/layout/hProcess7"/>
    <dgm:cxn modelId="{4CBC0B64-B2FC-48C3-A7CD-8E91672D8148}" type="presParOf" srcId="{6988D722-701C-499E-9BD8-8851E1A0A0CC}" destId="{6D9FE7D1-DE7C-4404-B41F-1496757EBD25}" srcOrd="6" destOrd="0" presId="urn:microsoft.com/office/officeart/2005/8/layout/hProcess7"/>
    <dgm:cxn modelId="{9F5EFCCA-EAF6-4279-A889-FCCDC67D2EE8}" type="presParOf" srcId="{6D9FE7D1-DE7C-4404-B41F-1496757EBD25}" destId="{25B8A66D-2F28-4B5C-9FDF-43B80D0FD855}" srcOrd="0" destOrd="0" presId="urn:microsoft.com/office/officeart/2005/8/layout/hProcess7"/>
    <dgm:cxn modelId="{CB8A97E3-A8CF-4FFD-B879-01BD95D8E529}" type="presParOf" srcId="{6D9FE7D1-DE7C-4404-B41F-1496757EBD25}" destId="{4840E816-AD25-499D-BB79-1BAAB2921A58}" srcOrd="1" destOrd="0" presId="urn:microsoft.com/office/officeart/2005/8/layout/hProcess7"/>
    <dgm:cxn modelId="{465EE279-B629-404A-889A-9C47D769198B}" type="presParOf" srcId="{6D9FE7D1-DE7C-4404-B41F-1496757EBD25}" destId="{02F69D5A-7A0F-4513-88B1-3ED32B19A24D}" srcOrd="2" destOrd="0" presId="urn:microsoft.com/office/officeart/2005/8/layout/hProcess7"/>
    <dgm:cxn modelId="{E51D8380-812B-4DEA-A29F-900E8C0AA6B2}" type="presParOf" srcId="{6988D722-701C-499E-9BD8-8851E1A0A0CC}" destId="{FDA74CF7-71CA-4039-937C-7190D7FC0A48}" srcOrd="7" destOrd="0" presId="urn:microsoft.com/office/officeart/2005/8/layout/hProcess7"/>
    <dgm:cxn modelId="{13348A32-2671-4D62-9836-2CDA5561F835}" type="presParOf" srcId="{6988D722-701C-499E-9BD8-8851E1A0A0CC}" destId="{203B6D1D-1540-440E-8B90-57C2D6E105F6}" srcOrd="8" destOrd="0" presId="urn:microsoft.com/office/officeart/2005/8/layout/hProcess7"/>
    <dgm:cxn modelId="{94E54AEF-5A8B-4574-8E12-B6869DA6B23C}" type="presParOf" srcId="{203B6D1D-1540-440E-8B90-57C2D6E105F6}" destId="{5DAF2A97-352B-436B-B285-1ACB224A0544}" srcOrd="0" destOrd="0" presId="urn:microsoft.com/office/officeart/2005/8/layout/hProcess7"/>
    <dgm:cxn modelId="{D0EE9482-F824-4764-8259-19880E5D71F5}" type="presParOf" srcId="{203B6D1D-1540-440E-8B90-57C2D6E105F6}" destId="{BD547890-99AB-49C6-8C07-F1F276FE002C}" srcOrd="1" destOrd="0" presId="urn:microsoft.com/office/officeart/2005/8/layout/hProcess7"/>
    <dgm:cxn modelId="{76C70338-B1E8-40E8-B3A6-A82B14D437F4}" type="presParOf" srcId="{203B6D1D-1540-440E-8B90-57C2D6E105F6}" destId="{D996FEBF-6D3D-4E96-A123-C3008B460487}"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00D7963-AF3A-448C-AD12-645530A91311}" type="doc">
      <dgm:prSet loTypeId="urn:microsoft.com/office/officeart/2005/8/layout/hProcess7" loCatId="list" qsTypeId="urn:microsoft.com/office/officeart/2005/8/quickstyle/simple1" qsCatId="simple" csTypeId="urn:microsoft.com/office/officeart/2005/8/colors/accent0_3" csCatId="mainScheme" phldr="1"/>
      <dgm:spPr/>
      <dgm:t>
        <a:bodyPr/>
        <a:lstStyle/>
        <a:p>
          <a:endParaRPr lang="en-US"/>
        </a:p>
      </dgm:t>
    </dgm:pt>
    <dgm:pt modelId="{9A365E08-0344-4CC5-8774-63CDA16468A2}">
      <dgm:prSet phldrT="[Text]" custT="1"/>
      <dgm:spPr>
        <a:xfrm>
          <a:off x="3134" y="-36845"/>
          <a:ext cx="3012824" cy="1928162"/>
        </a:xfrm>
        <a:prstGeom prst="roundRect">
          <a:avLst>
            <a:gd name="adj" fmla="val 5000"/>
          </a:avLst>
        </a:prstGeom>
      </dgm:spPr>
      <dgm:t>
        <a:bodyPr/>
        <a:lstStyle/>
        <a:p>
          <a:endParaRPr lang="en-US" sz="2000" b="1" dirty="0">
            <a:solidFill>
              <a:sysClr val="window" lastClr="FFFFFF"/>
            </a:solidFill>
            <a:latin typeface="+mn-lt"/>
            <a:ea typeface="+mn-ea"/>
            <a:cs typeface="+mn-cs"/>
          </a:endParaRPr>
        </a:p>
      </dgm:t>
      <dgm:extLst>
        <a:ext uri="{E40237B7-FDA0-4F09-8148-C483321AD2D9}">
          <dgm14:cNvPr xmlns:dgm14="http://schemas.microsoft.com/office/drawing/2010/diagram" id="0" name="" descr="Calendario" title="Período de Inscripción Abierta (OEP de MA, por sus siglas en inglés) de Medicare Advantage (MA, por sus siglas en inglés)"/>
        </a:ext>
      </dgm:extLst>
    </dgm:pt>
    <dgm:pt modelId="{2A0163F8-49B5-49B6-A598-A2631FDE8BF2}" type="parTrans" cxnId="{D91DA57E-D808-439F-9EFC-9E41089249D7}">
      <dgm:prSet/>
      <dgm:spPr/>
      <dgm:t>
        <a:bodyPr/>
        <a:lstStyle/>
        <a:p>
          <a:endParaRPr lang="en-US" sz="2000" b="1"/>
        </a:p>
      </dgm:t>
    </dgm:pt>
    <dgm:pt modelId="{D4C6348B-CB5E-47AF-A605-342F15DD69E6}" type="sibTrans" cxnId="{D91DA57E-D808-439F-9EFC-9E41089249D7}">
      <dgm:prSet/>
      <dgm:spPr/>
      <dgm:t>
        <a:bodyPr/>
        <a:lstStyle/>
        <a:p>
          <a:endParaRPr lang="en-US" sz="2000" b="1"/>
        </a:p>
      </dgm:t>
    </dgm:pt>
    <dgm:pt modelId="{C18FA4FC-1DB3-43E6-A7FE-193B0B55A5BB}">
      <dgm:prSet phldrT="[Text]" custT="1"/>
      <dgm:spPr>
        <a:xfrm>
          <a:off x="433125" y="-36845"/>
          <a:ext cx="2244554" cy="1928162"/>
        </a:xfrm>
        <a:prstGeom prst="rect">
          <a:avLst/>
        </a:prstGeom>
      </dgm:spPr>
      <dgm:t>
        <a:bodyPr anchor="ctr"/>
        <a:lstStyle/>
        <a:p>
          <a:pPr marL="0" indent="0" algn="ctr">
            <a:spcAft>
              <a:spcPts val="0"/>
            </a:spcAft>
          </a:pPr>
          <a:r>
            <a:rPr lang="es-US" sz="2800" b="1" dirty="0">
              <a:latin typeface="Calibri" panose="020F0502020204030204" pitchFamily="34" charset="0"/>
              <a:ea typeface="+mn-ea"/>
              <a:cs typeface="Calibri" panose="020F0502020204030204" pitchFamily="34" charset="0"/>
            </a:rPr>
            <a:t>La cobertura</a:t>
          </a:r>
        </a:p>
        <a:p>
          <a:pPr marL="0" indent="0" algn="ctr">
            <a:spcAft>
              <a:spcPts val="0"/>
            </a:spcAft>
          </a:pPr>
          <a:r>
            <a:rPr lang="es-US" sz="2800" b="1" dirty="0">
              <a:latin typeface="Calibri" panose="020F0502020204030204" pitchFamily="34" charset="0"/>
              <a:ea typeface="+mn-ea"/>
              <a:cs typeface="Calibri" panose="020F0502020204030204" pitchFamily="34" charset="0"/>
            </a:rPr>
            <a:t>comienza 1º de enero.</a:t>
          </a:r>
        </a:p>
      </dgm:t>
    </dgm:pt>
    <dgm:pt modelId="{CE47235C-F205-4B1A-970B-6E16EF69F53F}" type="parTrans" cxnId="{5B13A025-B923-4DA7-BF2F-A2758384955E}">
      <dgm:prSet/>
      <dgm:spPr/>
      <dgm:t>
        <a:bodyPr/>
        <a:lstStyle/>
        <a:p>
          <a:endParaRPr lang="en-US" sz="2000" b="1"/>
        </a:p>
      </dgm:t>
    </dgm:pt>
    <dgm:pt modelId="{68239A12-C78F-482B-A5C2-AD62C8E03388}" type="sibTrans" cxnId="{5B13A025-B923-4DA7-BF2F-A2758384955E}">
      <dgm:prSet/>
      <dgm:spPr/>
      <dgm:t>
        <a:bodyPr/>
        <a:lstStyle/>
        <a:p>
          <a:endParaRPr lang="en-US" sz="2000" b="1"/>
        </a:p>
      </dgm:t>
    </dgm:pt>
    <dgm:pt modelId="{3B021341-F780-446C-AE18-6CA92A6D01B5}" type="pres">
      <dgm:prSet presAssocID="{B00D7963-AF3A-448C-AD12-645530A91311}" presName="Name0" presStyleCnt="0">
        <dgm:presLayoutVars>
          <dgm:dir/>
          <dgm:animLvl val="lvl"/>
          <dgm:resizeHandles val="exact"/>
        </dgm:presLayoutVars>
      </dgm:prSet>
      <dgm:spPr/>
    </dgm:pt>
    <dgm:pt modelId="{D15D1962-5CE7-40A4-B700-038B145CC324}" type="pres">
      <dgm:prSet presAssocID="{9A365E08-0344-4CC5-8774-63CDA16468A2}" presName="compositeNode" presStyleCnt="0">
        <dgm:presLayoutVars>
          <dgm:bulletEnabled val="1"/>
        </dgm:presLayoutVars>
      </dgm:prSet>
      <dgm:spPr/>
    </dgm:pt>
    <dgm:pt modelId="{85F8C5F2-219C-4337-B7E7-253D6F847DF4}" type="pres">
      <dgm:prSet presAssocID="{9A365E08-0344-4CC5-8774-63CDA16468A2}" presName="bgRect" presStyleLbl="node1" presStyleIdx="0" presStyleCnt="1" custScaleX="476338" custScaleY="251080" custLinFactNeighborX="8213" custLinFactNeighborY="-51102"/>
      <dgm:spPr/>
    </dgm:pt>
    <dgm:pt modelId="{2ECCACA7-0701-41EA-AC42-09F5621BCA70}" type="pres">
      <dgm:prSet presAssocID="{9A365E08-0344-4CC5-8774-63CDA16468A2}" presName="parentNode" presStyleLbl="node1" presStyleIdx="0" presStyleCnt="1">
        <dgm:presLayoutVars>
          <dgm:chMax val="0"/>
          <dgm:bulletEnabled val="1"/>
        </dgm:presLayoutVars>
      </dgm:prSet>
      <dgm:spPr/>
    </dgm:pt>
    <dgm:pt modelId="{7DDC2B3D-A8E4-4B2E-894C-D9268877AFA7}" type="pres">
      <dgm:prSet presAssocID="{9A365E08-0344-4CC5-8774-63CDA16468A2}" presName="childNode" presStyleLbl="node1" presStyleIdx="0" presStyleCnt="1">
        <dgm:presLayoutVars>
          <dgm:bulletEnabled val="1"/>
        </dgm:presLayoutVars>
      </dgm:prSet>
      <dgm:spPr/>
    </dgm:pt>
  </dgm:ptLst>
  <dgm:cxnLst>
    <dgm:cxn modelId="{5B13A025-B923-4DA7-BF2F-A2758384955E}" srcId="{9A365E08-0344-4CC5-8774-63CDA16468A2}" destId="{C18FA4FC-1DB3-43E6-A7FE-193B0B55A5BB}" srcOrd="0" destOrd="0" parTransId="{CE47235C-F205-4B1A-970B-6E16EF69F53F}" sibTransId="{68239A12-C78F-482B-A5C2-AD62C8E03388}"/>
    <dgm:cxn modelId="{8E9AE528-85CD-4D5B-B2FF-7E1EEECC3EB1}" type="presOf" srcId="{9A365E08-0344-4CC5-8774-63CDA16468A2}" destId="{85F8C5F2-219C-4337-B7E7-253D6F847DF4}" srcOrd="0" destOrd="0" presId="urn:microsoft.com/office/officeart/2005/8/layout/hProcess7"/>
    <dgm:cxn modelId="{D3DF2D51-B4C4-4627-A4B8-F23CE32D01E9}" type="presOf" srcId="{B00D7963-AF3A-448C-AD12-645530A91311}" destId="{3B021341-F780-446C-AE18-6CA92A6D01B5}" srcOrd="0" destOrd="0" presId="urn:microsoft.com/office/officeart/2005/8/layout/hProcess7"/>
    <dgm:cxn modelId="{D91DA57E-D808-439F-9EFC-9E41089249D7}" srcId="{B00D7963-AF3A-448C-AD12-645530A91311}" destId="{9A365E08-0344-4CC5-8774-63CDA16468A2}" srcOrd="0" destOrd="0" parTransId="{2A0163F8-49B5-49B6-A598-A2631FDE8BF2}" sibTransId="{D4C6348B-CB5E-47AF-A605-342F15DD69E6}"/>
    <dgm:cxn modelId="{ECC4A69D-8F26-4F5D-AA11-EB313BA4E810}" type="presOf" srcId="{9A365E08-0344-4CC5-8774-63CDA16468A2}" destId="{2ECCACA7-0701-41EA-AC42-09F5621BCA70}" srcOrd="1" destOrd="0" presId="urn:microsoft.com/office/officeart/2005/8/layout/hProcess7"/>
    <dgm:cxn modelId="{01195AFE-4AD2-4F50-AA8B-CFC0A25F4D9D}" type="presOf" srcId="{C18FA4FC-1DB3-43E6-A7FE-193B0B55A5BB}" destId="{7DDC2B3D-A8E4-4B2E-894C-D9268877AFA7}" srcOrd="0" destOrd="0" presId="urn:microsoft.com/office/officeart/2005/8/layout/hProcess7"/>
    <dgm:cxn modelId="{F80FE7D4-A4E6-4768-80C9-2EC97BCDB451}" type="presParOf" srcId="{3B021341-F780-446C-AE18-6CA92A6D01B5}" destId="{D15D1962-5CE7-40A4-B700-038B145CC324}" srcOrd="0" destOrd="0" presId="urn:microsoft.com/office/officeart/2005/8/layout/hProcess7"/>
    <dgm:cxn modelId="{F30BF0D6-14CB-4A0D-9B53-79AE6C72F4C2}" type="presParOf" srcId="{D15D1962-5CE7-40A4-B700-038B145CC324}" destId="{85F8C5F2-219C-4337-B7E7-253D6F847DF4}" srcOrd="0" destOrd="0" presId="urn:microsoft.com/office/officeart/2005/8/layout/hProcess7"/>
    <dgm:cxn modelId="{EAED8888-E7F8-424C-9001-6DC769FE3DBC}" type="presParOf" srcId="{D15D1962-5CE7-40A4-B700-038B145CC324}" destId="{2ECCACA7-0701-41EA-AC42-09F5621BCA70}" srcOrd="1" destOrd="0" presId="urn:microsoft.com/office/officeart/2005/8/layout/hProcess7"/>
    <dgm:cxn modelId="{20B8F973-022C-4B46-A1FD-022598BD07B0}" type="presParOf" srcId="{D15D1962-5CE7-40A4-B700-038B145CC324}" destId="{7DDC2B3D-A8E4-4B2E-894C-D9268877AFA7}" srcOrd="2" destOrd="0" presId="urn:microsoft.com/office/officeart/2005/8/layout/hProcess7"/>
  </dgm:cxnLst>
  <dgm:bg>
    <a:solidFill>
      <a:schemeClr val="tx2">
        <a:lumMod val="40000"/>
        <a:lumOff val="60000"/>
      </a:schemeClr>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0A732FD-4E74-460C-8676-67B28356C318}" type="doc">
      <dgm:prSet loTypeId="urn:microsoft.com/office/officeart/2005/8/layout/hProcess7" loCatId="process" qsTypeId="urn:microsoft.com/office/officeart/2005/8/quickstyle/simple1" qsCatId="simple" csTypeId="urn:microsoft.com/office/officeart/2005/8/colors/accent0_2" csCatId="mainScheme" phldr="1"/>
      <dgm:spPr/>
      <dgm:t>
        <a:bodyPr/>
        <a:lstStyle/>
        <a:p>
          <a:endParaRPr lang="en-US"/>
        </a:p>
      </dgm:t>
    </dgm:pt>
    <dgm:pt modelId="{CE7446B5-3306-431B-9C17-DCED9B348B7F}">
      <dgm:prSet phldrT="[Text]" custT="1"/>
      <dgm:spPr>
        <a:xfrm>
          <a:off x="0" y="0"/>
          <a:ext cx="2239665" cy="1242032"/>
        </a:xfrm>
        <a:prstGeom prst="roundRect">
          <a:avLst>
            <a:gd name="adj" fmla="val 5000"/>
          </a:avLst>
        </a:prstGeom>
      </dgm:spPr>
      <dgm:t>
        <a:bodyPr/>
        <a:lstStyle/>
        <a:p>
          <a:pPr>
            <a:spcBef>
              <a:spcPts val="0"/>
            </a:spcBef>
            <a:spcAft>
              <a:spcPts val="0"/>
            </a:spcAft>
          </a:pPr>
          <a:endParaRPr lang="en-US" sz="2000" b="1" dirty="0">
            <a:solidFill>
              <a:sysClr val="window" lastClr="FFFFFF"/>
            </a:solidFill>
            <a:latin typeface="+mn-lt"/>
            <a:ea typeface="+mn-ea"/>
            <a:cs typeface="+mn-cs"/>
          </a:endParaRPr>
        </a:p>
      </dgm:t>
      <dgm:extLst>
        <a:ext uri="{E40237B7-FDA0-4F09-8148-C483321AD2D9}">
          <dgm14:cNvPr xmlns:dgm14="http://schemas.microsoft.com/office/drawing/2010/diagram" id="0" name="" descr="Calendario" title="Período de Inscripción Abierta (OEP de MA, por sus siglas en inglés) de Medicare Advantage (MA, por sus siglas en inglés)"/>
        </a:ext>
      </dgm:extLst>
    </dgm:pt>
    <dgm:pt modelId="{7DCFFC9B-584E-44B7-9D68-69C03EC7E126}" type="parTrans" cxnId="{41C0FD01-D70F-4E22-B63F-514C3E38E7BE}">
      <dgm:prSet/>
      <dgm:spPr/>
      <dgm:t>
        <a:bodyPr/>
        <a:lstStyle/>
        <a:p>
          <a:pPr>
            <a:spcBef>
              <a:spcPts val="0"/>
            </a:spcBef>
            <a:spcAft>
              <a:spcPts val="0"/>
            </a:spcAft>
          </a:pPr>
          <a:endParaRPr lang="en-US" sz="2000">
            <a:latin typeface="+mn-lt"/>
          </a:endParaRPr>
        </a:p>
      </dgm:t>
    </dgm:pt>
    <dgm:pt modelId="{D7E731B6-7AD3-4219-B342-8D941DEB2A06}" type="sibTrans" cxnId="{41C0FD01-D70F-4E22-B63F-514C3E38E7BE}">
      <dgm:prSet/>
      <dgm:spPr/>
      <dgm:t>
        <a:bodyPr/>
        <a:lstStyle/>
        <a:p>
          <a:pPr>
            <a:spcBef>
              <a:spcPts val="0"/>
            </a:spcBef>
            <a:spcAft>
              <a:spcPts val="0"/>
            </a:spcAft>
          </a:pPr>
          <a:endParaRPr lang="en-US" sz="2000">
            <a:latin typeface="+mn-lt"/>
          </a:endParaRPr>
        </a:p>
      </dgm:t>
    </dgm:pt>
    <dgm:pt modelId="{2A077B0D-5DA4-4EF4-AB5F-BC5E36084FBA}">
      <dgm:prSet phldrT="[Text]" custT="1"/>
      <dgm:spPr>
        <a:xfrm>
          <a:off x="4636627" y="0"/>
          <a:ext cx="2239665" cy="1242032"/>
        </a:xfrm>
        <a:prstGeom prst="roundRect">
          <a:avLst>
            <a:gd name="adj" fmla="val 5000"/>
          </a:avLst>
        </a:prstGeom>
      </dgm:spPr>
      <dgm:t>
        <a:bodyPr/>
        <a:lstStyle/>
        <a:p>
          <a:pPr>
            <a:spcBef>
              <a:spcPts val="0"/>
            </a:spcBef>
            <a:spcAft>
              <a:spcPts val="0"/>
            </a:spcAft>
          </a:pPr>
          <a:endParaRPr lang="en-US" sz="2000" dirty="0">
            <a:solidFill>
              <a:sysClr val="window" lastClr="FFFFFF"/>
            </a:solidFill>
            <a:latin typeface="+mn-lt"/>
            <a:ea typeface="+mn-ea"/>
            <a:cs typeface="+mn-cs"/>
          </a:endParaRPr>
        </a:p>
      </dgm:t>
      <dgm:extLst>
        <a:ext uri="{E40237B7-FDA0-4F09-8148-C483321AD2D9}">
          <dgm14:cNvPr xmlns:dgm14="http://schemas.microsoft.com/office/drawing/2010/diagram" id="0" name="" descr="Calendario" title="Período de Inscripción Abierta (OEP de MA, por sus siglas en inglés) de Medicare Advantage (MA, por sus siglas en inglés)"/>
        </a:ext>
      </dgm:extLst>
    </dgm:pt>
    <dgm:pt modelId="{E036BCF9-AF9F-4DE2-81A4-D8DC829CC5ED}" type="parTrans" cxnId="{791B750B-0D05-4AA9-A161-D512229FA547}">
      <dgm:prSet/>
      <dgm:spPr/>
      <dgm:t>
        <a:bodyPr/>
        <a:lstStyle/>
        <a:p>
          <a:pPr>
            <a:spcBef>
              <a:spcPts val="0"/>
            </a:spcBef>
            <a:spcAft>
              <a:spcPts val="0"/>
            </a:spcAft>
          </a:pPr>
          <a:endParaRPr lang="en-US" sz="2000">
            <a:latin typeface="+mn-lt"/>
          </a:endParaRPr>
        </a:p>
      </dgm:t>
    </dgm:pt>
    <dgm:pt modelId="{C4D96571-8F50-4B39-89F6-27962B6C2477}" type="sibTrans" cxnId="{791B750B-0D05-4AA9-A161-D512229FA547}">
      <dgm:prSet/>
      <dgm:spPr/>
      <dgm:t>
        <a:bodyPr/>
        <a:lstStyle/>
        <a:p>
          <a:pPr>
            <a:spcBef>
              <a:spcPts val="0"/>
            </a:spcBef>
            <a:spcAft>
              <a:spcPts val="0"/>
            </a:spcAft>
          </a:pPr>
          <a:endParaRPr lang="en-US" sz="2000">
            <a:latin typeface="+mn-lt"/>
          </a:endParaRPr>
        </a:p>
      </dgm:t>
    </dgm:pt>
    <dgm:pt modelId="{D4F83DD4-C97A-4075-B34B-2C3292F9CAC7}">
      <dgm:prSet phldrT="[Text]" custT="1"/>
      <dgm:spPr>
        <a:xfrm>
          <a:off x="5084560" y="0"/>
          <a:ext cx="1668550" cy="1242032"/>
        </a:xfrm>
        <a:prstGeom prst="rect">
          <a:avLst/>
        </a:prstGeom>
      </dgm:spPr>
      <dgm:t>
        <a:bodyPr/>
        <a:lstStyle/>
        <a:p>
          <a:pPr algn="ctr">
            <a:lnSpc>
              <a:spcPct val="90000"/>
            </a:lnSpc>
            <a:spcBef>
              <a:spcPts val="0"/>
            </a:spcBef>
            <a:spcAft>
              <a:spcPts val="0"/>
            </a:spcAft>
          </a:pPr>
          <a:r>
            <a:rPr lang="es-US" sz="2400" b="1" dirty="0">
              <a:latin typeface="+mn-lt"/>
              <a:ea typeface="+mn-ea"/>
              <a:cs typeface="+mn-cs"/>
            </a:rPr>
            <a:t>Finaliza</a:t>
          </a:r>
        </a:p>
      </dgm:t>
    </dgm:pt>
    <dgm:pt modelId="{CD80CCF5-F024-4122-8E65-7C37A6004BA6}" type="parTrans" cxnId="{3609FB42-CF6E-412C-9B0E-9FEA422E9C50}">
      <dgm:prSet/>
      <dgm:spPr/>
      <dgm:t>
        <a:bodyPr/>
        <a:lstStyle/>
        <a:p>
          <a:pPr>
            <a:spcBef>
              <a:spcPts val="0"/>
            </a:spcBef>
            <a:spcAft>
              <a:spcPts val="0"/>
            </a:spcAft>
          </a:pPr>
          <a:endParaRPr lang="en-US" sz="2000">
            <a:latin typeface="+mn-lt"/>
          </a:endParaRPr>
        </a:p>
      </dgm:t>
    </dgm:pt>
    <dgm:pt modelId="{62B31814-6B55-4E5D-8F27-83B22C87DD54}" type="sibTrans" cxnId="{3609FB42-CF6E-412C-9B0E-9FEA422E9C50}">
      <dgm:prSet/>
      <dgm:spPr/>
      <dgm:t>
        <a:bodyPr/>
        <a:lstStyle/>
        <a:p>
          <a:pPr>
            <a:spcBef>
              <a:spcPts val="0"/>
            </a:spcBef>
            <a:spcAft>
              <a:spcPts val="0"/>
            </a:spcAft>
          </a:pPr>
          <a:endParaRPr lang="en-US" sz="2000">
            <a:latin typeface="+mn-lt"/>
          </a:endParaRPr>
        </a:p>
      </dgm:t>
    </dgm:pt>
    <dgm:pt modelId="{83BECA8D-01FF-4796-AB34-3E7FB1A365E6}">
      <dgm:prSet phldrT="[Text]" custT="1"/>
      <dgm:spPr>
        <a:xfrm>
          <a:off x="447933" y="0"/>
          <a:ext cx="1668550" cy="1242032"/>
        </a:xfrm>
        <a:prstGeom prst="rect">
          <a:avLst/>
        </a:prstGeom>
      </dgm:spPr>
      <dgm:t>
        <a:bodyPr/>
        <a:lstStyle/>
        <a:p>
          <a:pPr algn="ctr">
            <a:spcBef>
              <a:spcPts val="0"/>
            </a:spcBef>
            <a:spcAft>
              <a:spcPts val="0"/>
            </a:spcAft>
          </a:pPr>
          <a:r>
            <a:rPr lang="es-US" sz="2400" b="1" dirty="0">
              <a:latin typeface="+mn-lt"/>
              <a:ea typeface="+mn-ea"/>
              <a:cs typeface="+mn-cs"/>
            </a:rPr>
            <a:t>Comienza</a:t>
          </a:r>
        </a:p>
      </dgm:t>
    </dgm:pt>
    <dgm:pt modelId="{EBC3F8ED-6CC5-4B4E-87EF-1D839F2C0DAB}" type="sibTrans" cxnId="{CE38F981-224E-499B-8F64-5EF30D843987}">
      <dgm:prSet/>
      <dgm:spPr/>
      <dgm:t>
        <a:bodyPr/>
        <a:lstStyle/>
        <a:p>
          <a:pPr>
            <a:spcBef>
              <a:spcPts val="0"/>
            </a:spcBef>
            <a:spcAft>
              <a:spcPts val="0"/>
            </a:spcAft>
          </a:pPr>
          <a:endParaRPr lang="en-US" sz="2000">
            <a:latin typeface="+mn-lt"/>
          </a:endParaRPr>
        </a:p>
      </dgm:t>
    </dgm:pt>
    <dgm:pt modelId="{F84FFCD5-BA80-401F-90CA-107C0FB51A51}" type="parTrans" cxnId="{CE38F981-224E-499B-8F64-5EF30D843987}">
      <dgm:prSet/>
      <dgm:spPr/>
      <dgm:t>
        <a:bodyPr/>
        <a:lstStyle/>
        <a:p>
          <a:pPr>
            <a:spcBef>
              <a:spcPts val="0"/>
            </a:spcBef>
            <a:spcAft>
              <a:spcPts val="0"/>
            </a:spcAft>
          </a:pPr>
          <a:endParaRPr lang="en-US" sz="2000">
            <a:latin typeface="+mn-lt"/>
          </a:endParaRPr>
        </a:p>
      </dgm:t>
    </dgm:pt>
    <dgm:pt modelId="{D01F6F49-A2BB-4EFD-A1D3-B703EAB0BD1F}">
      <dgm:prSet phldrT="[Text]" custT="1"/>
      <dgm:spPr>
        <a:xfrm>
          <a:off x="2806126" y="0"/>
          <a:ext cx="1668550" cy="1242032"/>
        </a:xfrm>
        <a:prstGeom prst="rect">
          <a:avLst/>
        </a:prstGeom>
      </dgm:spPr>
      <dgm:t>
        <a:bodyPr/>
        <a:lstStyle/>
        <a:p>
          <a:pPr algn="ctr">
            <a:spcBef>
              <a:spcPts val="0"/>
            </a:spcBef>
            <a:spcAft>
              <a:spcPts val="0"/>
            </a:spcAft>
          </a:pPr>
          <a:r>
            <a:rPr lang="es-US" sz="2400" b="1" dirty="0">
              <a:latin typeface="+mn-lt"/>
              <a:ea typeface="+mn-ea"/>
              <a:cs typeface="+mn-cs"/>
            </a:rPr>
            <a:t>febrero </a:t>
          </a:r>
        </a:p>
      </dgm:t>
    </dgm:pt>
    <dgm:pt modelId="{FC85EBD2-963C-4C13-B35B-6229AD360D9B}" type="parTrans" cxnId="{4F93FA3D-0868-497B-800A-EEE32A486BE2}">
      <dgm:prSet/>
      <dgm:spPr/>
      <dgm:t>
        <a:bodyPr/>
        <a:lstStyle/>
        <a:p>
          <a:pPr>
            <a:spcBef>
              <a:spcPts val="0"/>
            </a:spcBef>
            <a:spcAft>
              <a:spcPts val="0"/>
            </a:spcAft>
          </a:pPr>
          <a:endParaRPr lang="en-US" sz="2000">
            <a:latin typeface="+mn-lt"/>
          </a:endParaRPr>
        </a:p>
      </dgm:t>
    </dgm:pt>
    <dgm:pt modelId="{7D21E44D-E2EA-4B3A-A7B6-8AB928AEB12A}" type="sibTrans" cxnId="{4F93FA3D-0868-497B-800A-EEE32A486BE2}">
      <dgm:prSet/>
      <dgm:spPr/>
      <dgm:t>
        <a:bodyPr/>
        <a:lstStyle/>
        <a:p>
          <a:pPr>
            <a:spcBef>
              <a:spcPts val="0"/>
            </a:spcBef>
            <a:spcAft>
              <a:spcPts val="0"/>
            </a:spcAft>
          </a:pPr>
          <a:endParaRPr lang="en-US" sz="2000">
            <a:latin typeface="+mn-lt"/>
          </a:endParaRPr>
        </a:p>
      </dgm:t>
    </dgm:pt>
    <dgm:pt modelId="{35CA369F-4BBC-493C-819E-C9F93C957F8A}">
      <dgm:prSet phldrT="[Text]" custT="1"/>
      <dgm:spPr>
        <a:xfrm>
          <a:off x="5084560" y="0"/>
          <a:ext cx="1668550" cy="1242032"/>
        </a:xfrm>
        <a:prstGeom prst="rect">
          <a:avLst/>
        </a:prstGeom>
      </dgm:spPr>
      <dgm:t>
        <a:bodyPr/>
        <a:lstStyle/>
        <a:p>
          <a:pPr algn="ctr">
            <a:lnSpc>
              <a:spcPct val="90000"/>
            </a:lnSpc>
            <a:spcBef>
              <a:spcPts val="0"/>
            </a:spcBef>
            <a:spcAft>
              <a:spcPts val="0"/>
            </a:spcAft>
          </a:pPr>
          <a:r>
            <a:rPr lang="es-US" sz="2400" b="1" dirty="0">
              <a:latin typeface="+mn-lt"/>
              <a:ea typeface="+mn-ea"/>
              <a:cs typeface="+mn-cs"/>
            </a:rPr>
            <a:t>31 de marzo</a:t>
          </a:r>
        </a:p>
      </dgm:t>
    </dgm:pt>
    <dgm:pt modelId="{37795360-7ED4-486F-8F0C-85DD83A5A1EA}" type="parTrans" cxnId="{BF14FBBB-FEEF-4F76-995C-2AB0FFF53A56}">
      <dgm:prSet/>
      <dgm:spPr/>
      <dgm:t>
        <a:bodyPr/>
        <a:lstStyle/>
        <a:p>
          <a:pPr>
            <a:spcBef>
              <a:spcPts val="0"/>
            </a:spcBef>
            <a:spcAft>
              <a:spcPts val="0"/>
            </a:spcAft>
          </a:pPr>
          <a:endParaRPr lang="en-US" sz="2000">
            <a:latin typeface="+mn-lt"/>
          </a:endParaRPr>
        </a:p>
      </dgm:t>
    </dgm:pt>
    <dgm:pt modelId="{C2F83FC6-7A73-4DAA-B863-A95DF0183F15}" type="sibTrans" cxnId="{BF14FBBB-FEEF-4F76-995C-2AB0FFF53A56}">
      <dgm:prSet/>
      <dgm:spPr/>
      <dgm:t>
        <a:bodyPr/>
        <a:lstStyle/>
        <a:p>
          <a:pPr>
            <a:spcBef>
              <a:spcPts val="0"/>
            </a:spcBef>
            <a:spcAft>
              <a:spcPts val="0"/>
            </a:spcAft>
          </a:pPr>
          <a:endParaRPr lang="en-US" sz="2000">
            <a:latin typeface="+mn-lt"/>
          </a:endParaRPr>
        </a:p>
      </dgm:t>
    </dgm:pt>
    <dgm:pt modelId="{AEF18998-71F0-4703-A2AB-E7BE86E1C170}">
      <dgm:prSet phldrT="[Text]" custT="1"/>
      <dgm:spPr>
        <a:xfrm>
          <a:off x="2358193" y="0"/>
          <a:ext cx="2239665" cy="1242032"/>
        </a:xfrm>
        <a:prstGeom prst="roundRect">
          <a:avLst>
            <a:gd name="adj" fmla="val 5000"/>
          </a:avLst>
        </a:prstGeom>
      </dgm:spPr>
      <dgm:t>
        <a:bodyPr/>
        <a:lstStyle/>
        <a:p>
          <a:pPr>
            <a:spcBef>
              <a:spcPts val="0"/>
            </a:spcBef>
            <a:spcAft>
              <a:spcPts val="0"/>
            </a:spcAft>
          </a:pPr>
          <a:endParaRPr lang="en-US" sz="2400" dirty="0">
            <a:solidFill>
              <a:sysClr val="window" lastClr="FFFFFF"/>
            </a:solidFill>
            <a:latin typeface="+mn-lt"/>
            <a:ea typeface="+mn-ea"/>
            <a:cs typeface="+mn-cs"/>
          </a:endParaRPr>
        </a:p>
      </dgm:t>
      <dgm:extLst>
        <a:ext uri="{E40237B7-FDA0-4F09-8148-C483321AD2D9}">
          <dgm14:cNvPr xmlns:dgm14="http://schemas.microsoft.com/office/drawing/2010/diagram" id="0" name="" descr="Calendario" title="Período de Inscripción Abierta (OEP de MA, por sus siglas en inglés) de Medicare Advantage (MA, por sus siglas en inglés)"/>
        </a:ext>
      </dgm:extLst>
    </dgm:pt>
    <dgm:pt modelId="{40B83393-F054-4627-954F-75F55AD4B3FA}" type="sibTrans" cxnId="{D3827546-8A23-43E7-8D91-B342495AF6A1}">
      <dgm:prSet/>
      <dgm:spPr/>
      <dgm:t>
        <a:bodyPr/>
        <a:lstStyle/>
        <a:p>
          <a:pPr>
            <a:spcBef>
              <a:spcPts val="0"/>
            </a:spcBef>
            <a:spcAft>
              <a:spcPts val="0"/>
            </a:spcAft>
          </a:pPr>
          <a:endParaRPr lang="en-US" sz="2000">
            <a:latin typeface="+mn-lt"/>
          </a:endParaRPr>
        </a:p>
      </dgm:t>
    </dgm:pt>
    <dgm:pt modelId="{0AEB60E1-E4E8-4A35-8567-BF0A1F21F094}" type="parTrans" cxnId="{D3827546-8A23-43E7-8D91-B342495AF6A1}">
      <dgm:prSet/>
      <dgm:spPr/>
      <dgm:t>
        <a:bodyPr/>
        <a:lstStyle/>
        <a:p>
          <a:pPr>
            <a:spcBef>
              <a:spcPts val="0"/>
            </a:spcBef>
            <a:spcAft>
              <a:spcPts val="0"/>
            </a:spcAft>
          </a:pPr>
          <a:endParaRPr lang="en-US" sz="2000">
            <a:latin typeface="+mn-lt"/>
          </a:endParaRPr>
        </a:p>
      </dgm:t>
    </dgm:pt>
    <dgm:pt modelId="{920F29A2-7517-464F-90ED-8FCF5914CF64}">
      <dgm:prSet phldrT="[Text]" custT="1"/>
      <dgm:spPr>
        <a:xfrm>
          <a:off x="2806126" y="0"/>
          <a:ext cx="1668550" cy="1242032"/>
        </a:xfrm>
        <a:prstGeom prst="rect">
          <a:avLst/>
        </a:prstGeom>
      </dgm:spPr>
      <dgm:t>
        <a:bodyPr/>
        <a:lstStyle/>
        <a:p>
          <a:pPr algn="ctr">
            <a:spcBef>
              <a:spcPts val="0"/>
            </a:spcBef>
            <a:spcAft>
              <a:spcPts val="0"/>
            </a:spcAft>
          </a:pPr>
          <a:r>
            <a:rPr lang="es-US" sz="2400" b="1" dirty="0">
              <a:latin typeface="+mn-lt"/>
              <a:ea typeface="+mn-ea"/>
              <a:cs typeface="+mn-cs"/>
            </a:rPr>
            <a:t>Continúa</a:t>
          </a:r>
        </a:p>
      </dgm:t>
    </dgm:pt>
    <dgm:pt modelId="{DC8D8BE1-8274-49A4-91A4-6080D971476F}" type="sibTrans" cxnId="{F478BA9F-0E13-406A-A9CF-D9A8515326E5}">
      <dgm:prSet/>
      <dgm:spPr/>
      <dgm:t>
        <a:bodyPr/>
        <a:lstStyle/>
        <a:p>
          <a:pPr>
            <a:spcBef>
              <a:spcPts val="0"/>
            </a:spcBef>
            <a:spcAft>
              <a:spcPts val="0"/>
            </a:spcAft>
          </a:pPr>
          <a:endParaRPr lang="en-US" sz="2000">
            <a:latin typeface="+mn-lt"/>
          </a:endParaRPr>
        </a:p>
      </dgm:t>
    </dgm:pt>
    <dgm:pt modelId="{00A3E05D-D443-4C8E-A4C4-64615A2BD080}" type="parTrans" cxnId="{F478BA9F-0E13-406A-A9CF-D9A8515326E5}">
      <dgm:prSet/>
      <dgm:spPr/>
      <dgm:t>
        <a:bodyPr/>
        <a:lstStyle/>
        <a:p>
          <a:pPr>
            <a:spcBef>
              <a:spcPts val="0"/>
            </a:spcBef>
            <a:spcAft>
              <a:spcPts val="0"/>
            </a:spcAft>
          </a:pPr>
          <a:endParaRPr lang="en-US" sz="2000">
            <a:latin typeface="+mn-lt"/>
          </a:endParaRPr>
        </a:p>
      </dgm:t>
    </dgm:pt>
    <dgm:pt modelId="{25ADE454-BCC5-4502-A460-6EE8D9ED38F8}">
      <dgm:prSet phldrT="[Text]" custT="1"/>
      <dgm:spPr>
        <a:xfrm>
          <a:off x="447933" y="0"/>
          <a:ext cx="1668550" cy="1242032"/>
        </a:xfrm>
        <a:prstGeom prst="rect">
          <a:avLst/>
        </a:prstGeom>
      </dgm:spPr>
      <dgm:t>
        <a:bodyPr/>
        <a:lstStyle/>
        <a:p>
          <a:pPr algn="ctr">
            <a:spcBef>
              <a:spcPts val="0"/>
            </a:spcBef>
            <a:spcAft>
              <a:spcPts val="0"/>
            </a:spcAft>
          </a:pPr>
          <a:r>
            <a:rPr lang="es-US" sz="2400" b="1" dirty="0">
              <a:latin typeface="+mn-lt"/>
              <a:ea typeface="+mn-ea"/>
              <a:cs typeface="+mn-cs"/>
            </a:rPr>
            <a:t>1.º de enero </a:t>
          </a:r>
        </a:p>
      </dgm:t>
    </dgm:pt>
    <dgm:pt modelId="{61068F93-A42C-44F8-9D3F-7FAE0FEFFED2}" type="sibTrans" cxnId="{53E8DA78-144E-465E-9763-A6E962F64BAF}">
      <dgm:prSet/>
      <dgm:spPr/>
      <dgm:t>
        <a:bodyPr/>
        <a:lstStyle/>
        <a:p>
          <a:pPr>
            <a:spcBef>
              <a:spcPts val="0"/>
            </a:spcBef>
            <a:spcAft>
              <a:spcPts val="0"/>
            </a:spcAft>
          </a:pPr>
          <a:endParaRPr lang="en-US" sz="2000">
            <a:latin typeface="+mn-lt"/>
          </a:endParaRPr>
        </a:p>
      </dgm:t>
    </dgm:pt>
    <dgm:pt modelId="{2DDA50D1-E2F3-4A81-90C7-DDF917B0A9CD}" type="parTrans" cxnId="{53E8DA78-144E-465E-9763-A6E962F64BAF}">
      <dgm:prSet/>
      <dgm:spPr/>
      <dgm:t>
        <a:bodyPr/>
        <a:lstStyle/>
        <a:p>
          <a:pPr>
            <a:spcBef>
              <a:spcPts val="0"/>
            </a:spcBef>
            <a:spcAft>
              <a:spcPts val="0"/>
            </a:spcAft>
          </a:pPr>
          <a:endParaRPr lang="en-US" sz="2000">
            <a:latin typeface="+mn-lt"/>
          </a:endParaRPr>
        </a:p>
      </dgm:t>
    </dgm:pt>
    <dgm:pt modelId="{6988D722-701C-499E-9BD8-8851E1A0A0CC}" type="pres">
      <dgm:prSet presAssocID="{D0A732FD-4E74-460C-8676-67B28356C318}" presName="Name0" presStyleCnt="0">
        <dgm:presLayoutVars>
          <dgm:dir/>
          <dgm:animLvl val="lvl"/>
          <dgm:resizeHandles val="exact"/>
        </dgm:presLayoutVars>
      </dgm:prSet>
      <dgm:spPr/>
    </dgm:pt>
    <dgm:pt modelId="{191AA64B-DC05-439B-ADA1-0B7F017E8920}" type="pres">
      <dgm:prSet presAssocID="{CE7446B5-3306-431B-9C17-DCED9B348B7F}" presName="compositeNode" presStyleCnt="0">
        <dgm:presLayoutVars>
          <dgm:bulletEnabled val="1"/>
        </dgm:presLayoutVars>
      </dgm:prSet>
      <dgm:spPr/>
    </dgm:pt>
    <dgm:pt modelId="{44198CE7-DC3D-4BB1-8365-DF2D6974C8F7}" type="pres">
      <dgm:prSet presAssocID="{CE7446B5-3306-431B-9C17-DCED9B348B7F}" presName="bgRect" presStyleLbl="node1" presStyleIdx="0" presStyleCnt="3" custLinFactNeighborX="-6742"/>
      <dgm:spPr/>
    </dgm:pt>
    <dgm:pt modelId="{B0B6A3FB-ED1F-47CE-85F8-2EBD2C36CBD3}" type="pres">
      <dgm:prSet presAssocID="{CE7446B5-3306-431B-9C17-DCED9B348B7F}" presName="parentNode" presStyleLbl="node1" presStyleIdx="0" presStyleCnt="3">
        <dgm:presLayoutVars>
          <dgm:chMax val="0"/>
          <dgm:bulletEnabled val="1"/>
        </dgm:presLayoutVars>
      </dgm:prSet>
      <dgm:spPr/>
    </dgm:pt>
    <dgm:pt modelId="{4FB17124-6943-4A5C-84AB-2DB05267FC22}" type="pres">
      <dgm:prSet presAssocID="{CE7446B5-3306-431B-9C17-DCED9B348B7F}" presName="childNode" presStyleLbl="node1" presStyleIdx="0" presStyleCnt="3">
        <dgm:presLayoutVars>
          <dgm:bulletEnabled val="1"/>
        </dgm:presLayoutVars>
      </dgm:prSet>
      <dgm:spPr/>
    </dgm:pt>
    <dgm:pt modelId="{5072A9B0-9981-406C-B19F-50A06510F98C}" type="pres">
      <dgm:prSet presAssocID="{D7E731B6-7AD3-4219-B342-8D941DEB2A06}" presName="hSp" presStyleCnt="0"/>
      <dgm:spPr/>
    </dgm:pt>
    <dgm:pt modelId="{05BF3E3E-DB1D-4559-8024-FB1239B6A48A}" type="pres">
      <dgm:prSet presAssocID="{D7E731B6-7AD3-4219-B342-8D941DEB2A06}" presName="vProcSp" presStyleCnt="0"/>
      <dgm:spPr/>
    </dgm:pt>
    <dgm:pt modelId="{1659C2A5-4200-46E1-9898-A3D3EA27902F}" type="pres">
      <dgm:prSet presAssocID="{D7E731B6-7AD3-4219-B342-8D941DEB2A06}" presName="vSp1" presStyleCnt="0"/>
      <dgm:spPr/>
    </dgm:pt>
    <dgm:pt modelId="{C3697F08-8247-49E8-8409-B2EDCA8A6D8A}" type="pres">
      <dgm:prSet presAssocID="{D7E731B6-7AD3-4219-B342-8D941DEB2A06}" presName="simulatedConn" presStyleLbl="solidFgAcc1" presStyleIdx="0" presStyleCnt="2"/>
      <dgm:spPr>
        <a:xfrm rot="5400000">
          <a:off x="2238481" y="897083"/>
          <a:ext cx="182581" cy="335949"/>
        </a:xfrm>
        <a:prstGeom prst="flowChartExtract">
          <a:avLst/>
        </a:prstGeom>
      </dgm:spPr>
    </dgm:pt>
    <dgm:pt modelId="{7130D272-90C7-4B83-9173-2BD07F9DA418}" type="pres">
      <dgm:prSet presAssocID="{D7E731B6-7AD3-4219-B342-8D941DEB2A06}" presName="vSp2" presStyleCnt="0"/>
      <dgm:spPr/>
    </dgm:pt>
    <dgm:pt modelId="{BC035B2F-6DC9-42D6-AC66-63761C4447C8}" type="pres">
      <dgm:prSet presAssocID="{D7E731B6-7AD3-4219-B342-8D941DEB2A06}" presName="sibTrans" presStyleCnt="0"/>
      <dgm:spPr/>
    </dgm:pt>
    <dgm:pt modelId="{0A7A16DF-739E-4429-B844-23B06A2364F4}" type="pres">
      <dgm:prSet presAssocID="{AEF18998-71F0-4703-A2AB-E7BE86E1C170}" presName="compositeNode" presStyleCnt="0">
        <dgm:presLayoutVars>
          <dgm:bulletEnabled val="1"/>
        </dgm:presLayoutVars>
      </dgm:prSet>
      <dgm:spPr/>
    </dgm:pt>
    <dgm:pt modelId="{DF6BABB6-FCC3-49F8-BA63-9E4B73F116CA}" type="pres">
      <dgm:prSet presAssocID="{AEF18998-71F0-4703-A2AB-E7BE86E1C170}" presName="bgRect" presStyleLbl="node1" presStyleIdx="1" presStyleCnt="3" custLinFactNeighborX="1769" custLinFactNeighborY="-1710"/>
      <dgm:spPr/>
    </dgm:pt>
    <dgm:pt modelId="{4B6946BE-C9AB-4F4D-8E46-7CD948D87237}" type="pres">
      <dgm:prSet presAssocID="{AEF18998-71F0-4703-A2AB-E7BE86E1C170}" presName="parentNode" presStyleLbl="node1" presStyleIdx="1" presStyleCnt="3">
        <dgm:presLayoutVars>
          <dgm:chMax val="0"/>
          <dgm:bulletEnabled val="1"/>
        </dgm:presLayoutVars>
      </dgm:prSet>
      <dgm:spPr/>
    </dgm:pt>
    <dgm:pt modelId="{B4D72B62-4A7E-40AC-9FFD-41F32E631DAA}" type="pres">
      <dgm:prSet presAssocID="{AEF18998-71F0-4703-A2AB-E7BE86E1C170}" presName="childNode" presStyleLbl="node1" presStyleIdx="1" presStyleCnt="3">
        <dgm:presLayoutVars>
          <dgm:bulletEnabled val="1"/>
        </dgm:presLayoutVars>
      </dgm:prSet>
      <dgm:spPr/>
    </dgm:pt>
    <dgm:pt modelId="{BE4C1E3A-BBDE-4C1D-A8A0-AF3C3BA7704C}" type="pres">
      <dgm:prSet presAssocID="{40B83393-F054-4627-954F-75F55AD4B3FA}" presName="hSp" presStyleCnt="0"/>
      <dgm:spPr/>
    </dgm:pt>
    <dgm:pt modelId="{6D9FE7D1-DE7C-4404-B41F-1496757EBD25}" type="pres">
      <dgm:prSet presAssocID="{40B83393-F054-4627-954F-75F55AD4B3FA}" presName="vProcSp" presStyleCnt="0"/>
      <dgm:spPr/>
    </dgm:pt>
    <dgm:pt modelId="{25B8A66D-2F28-4B5C-9FDF-43B80D0FD855}" type="pres">
      <dgm:prSet presAssocID="{40B83393-F054-4627-954F-75F55AD4B3FA}" presName="vSp1" presStyleCnt="0"/>
      <dgm:spPr/>
    </dgm:pt>
    <dgm:pt modelId="{4840E816-AD25-499D-BB79-1BAAB2921A58}" type="pres">
      <dgm:prSet presAssocID="{40B83393-F054-4627-954F-75F55AD4B3FA}" presName="simulatedConn" presStyleLbl="solidFgAcc1" presStyleIdx="1" presStyleCnt="2"/>
      <dgm:spPr>
        <a:xfrm rot="5400000">
          <a:off x="4556534" y="897083"/>
          <a:ext cx="182581" cy="335949"/>
        </a:xfrm>
        <a:prstGeom prst="flowChartExtract">
          <a:avLst/>
        </a:prstGeom>
      </dgm:spPr>
    </dgm:pt>
    <dgm:pt modelId="{02F69D5A-7A0F-4513-88B1-3ED32B19A24D}" type="pres">
      <dgm:prSet presAssocID="{40B83393-F054-4627-954F-75F55AD4B3FA}" presName="vSp2" presStyleCnt="0"/>
      <dgm:spPr/>
    </dgm:pt>
    <dgm:pt modelId="{FDA74CF7-71CA-4039-937C-7190D7FC0A48}" type="pres">
      <dgm:prSet presAssocID="{40B83393-F054-4627-954F-75F55AD4B3FA}" presName="sibTrans" presStyleCnt="0"/>
      <dgm:spPr/>
    </dgm:pt>
    <dgm:pt modelId="{203B6D1D-1540-440E-8B90-57C2D6E105F6}" type="pres">
      <dgm:prSet presAssocID="{2A077B0D-5DA4-4EF4-AB5F-BC5E36084FBA}" presName="compositeNode" presStyleCnt="0">
        <dgm:presLayoutVars>
          <dgm:bulletEnabled val="1"/>
        </dgm:presLayoutVars>
      </dgm:prSet>
      <dgm:spPr/>
    </dgm:pt>
    <dgm:pt modelId="{5DAF2A97-352B-436B-B285-1ACB224A0544}" type="pres">
      <dgm:prSet presAssocID="{2A077B0D-5DA4-4EF4-AB5F-BC5E36084FBA}" presName="bgRect" presStyleLbl="node1" presStyleIdx="2" presStyleCnt="3"/>
      <dgm:spPr/>
    </dgm:pt>
    <dgm:pt modelId="{BD547890-99AB-49C6-8C07-F1F276FE002C}" type="pres">
      <dgm:prSet presAssocID="{2A077B0D-5DA4-4EF4-AB5F-BC5E36084FBA}" presName="parentNode" presStyleLbl="node1" presStyleIdx="2" presStyleCnt="3">
        <dgm:presLayoutVars>
          <dgm:chMax val="0"/>
          <dgm:bulletEnabled val="1"/>
        </dgm:presLayoutVars>
      </dgm:prSet>
      <dgm:spPr/>
    </dgm:pt>
    <dgm:pt modelId="{D996FEBF-6D3D-4E96-A123-C3008B460487}" type="pres">
      <dgm:prSet presAssocID="{2A077B0D-5DA4-4EF4-AB5F-BC5E36084FBA}" presName="childNode" presStyleLbl="node1" presStyleIdx="2" presStyleCnt="3">
        <dgm:presLayoutVars>
          <dgm:bulletEnabled val="1"/>
        </dgm:presLayoutVars>
      </dgm:prSet>
      <dgm:spPr/>
    </dgm:pt>
  </dgm:ptLst>
  <dgm:cxnLst>
    <dgm:cxn modelId="{41C0FD01-D70F-4E22-B63F-514C3E38E7BE}" srcId="{D0A732FD-4E74-460C-8676-67B28356C318}" destId="{CE7446B5-3306-431B-9C17-DCED9B348B7F}" srcOrd="0" destOrd="0" parTransId="{7DCFFC9B-584E-44B7-9D68-69C03EC7E126}" sibTransId="{D7E731B6-7AD3-4219-B342-8D941DEB2A06}"/>
    <dgm:cxn modelId="{791B750B-0D05-4AA9-A161-D512229FA547}" srcId="{D0A732FD-4E74-460C-8676-67B28356C318}" destId="{2A077B0D-5DA4-4EF4-AB5F-BC5E36084FBA}" srcOrd="2" destOrd="0" parTransId="{E036BCF9-AF9F-4DE2-81A4-D8DC829CC5ED}" sibTransId="{C4D96571-8F50-4B39-89F6-27962B6C2477}"/>
    <dgm:cxn modelId="{7533470F-A485-431E-9099-D602A9865BCF}" type="presOf" srcId="{D4F83DD4-C97A-4075-B34B-2C3292F9CAC7}" destId="{D996FEBF-6D3D-4E96-A123-C3008B460487}" srcOrd="0" destOrd="0" presId="urn:microsoft.com/office/officeart/2005/8/layout/hProcess7"/>
    <dgm:cxn modelId="{4A4CDE11-C611-40DD-8FCC-3F0FFADD8074}" type="presOf" srcId="{2A077B0D-5DA4-4EF4-AB5F-BC5E36084FBA}" destId="{5DAF2A97-352B-436B-B285-1ACB224A0544}" srcOrd="0" destOrd="0" presId="urn:microsoft.com/office/officeart/2005/8/layout/hProcess7"/>
    <dgm:cxn modelId="{3EC87C31-A06E-4E55-9451-5AC8D9DC2E40}" type="presOf" srcId="{AEF18998-71F0-4703-A2AB-E7BE86E1C170}" destId="{DF6BABB6-FCC3-49F8-BA63-9E4B73F116CA}" srcOrd="0" destOrd="0" presId="urn:microsoft.com/office/officeart/2005/8/layout/hProcess7"/>
    <dgm:cxn modelId="{99EBB634-192F-4714-B8D5-148F4BFCE704}" type="presOf" srcId="{83BECA8D-01FF-4796-AB34-3E7FB1A365E6}" destId="{4FB17124-6943-4A5C-84AB-2DB05267FC22}" srcOrd="0" destOrd="0" presId="urn:microsoft.com/office/officeart/2005/8/layout/hProcess7"/>
    <dgm:cxn modelId="{4F93FA3D-0868-497B-800A-EEE32A486BE2}" srcId="{AEF18998-71F0-4703-A2AB-E7BE86E1C170}" destId="{D01F6F49-A2BB-4EFD-A1D3-B703EAB0BD1F}" srcOrd="1" destOrd="0" parTransId="{FC85EBD2-963C-4C13-B35B-6229AD360D9B}" sibTransId="{7D21E44D-E2EA-4B3A-A7B6-8AB928AEB12A}"/>
    <dgm:cxn modelId="{9B632441-45BC-4FEE-954B-DDF483CA2E82}" type="presOf" srcId="{2A077B0D-5DA4-4EF4-AB5F-BC5E36084FBA}" destId="{BD547890-99AB-49C6-8C07-F1F276FE002C}" srcOrd="1" destOrd="0" presId="urn:microsoft.com/office/officeart/2005/8/layout/hProcess7"/>
    <dgm:cxn modelId="{3609FB42-CF6E-412C-9B0E-9FEA422E9C50}" srcId="{2A077B0D-5DA4-4EF4-AB5F-BC5E36084FBA}" destId="{D4F83DD4-C97A-4075-B34B-2C3292F9CAC7}" srcOrd="0" destOrd="0" parTransId="{CD80CCF5-F024-4122-8E65-7C37A6004BA6}" sibTransId="{62B31814-6B55-4E5D-8F27-83B22C87DD54}"/>
    <dgm:cxn modelId="{8271EF64-DB6B-4C0A-A986-FF22602A78B5}" type="presOf" srcId="{25ADE454-BCC5-4502-A460-6EE8D9ED38F8}" destId="{4FB17124-6943-4A5C-84AB-2DB05267FC22}" srcOrd="0" destOrd="1" presId="urn:microsoft.com/office/officeart/2005/8/layout/hProcess7"/>
    <dgm:cxn modelId="{D3827546-8A23-43E7-8D91-B342495AF6A1}" srcId="{D0A732FD-4E74-460C-8676-67B28356C318}" destId="{AEF18998-71F0-4703-A2AB-E7BE86E1C170}" srcOrd="1" destOrd="0" parTransId="{0AEB60E1-E4E8-4A35-8567-BF0A1F21F094}" sibTransId="{40B83393-F054-4627-954F-75F55AD4B3FA}"/>
    <dgm:cxn modelId="{9FFC4D68-8A5D-451A-9F44-DACE63B017C8}" type="presOf" srcId="{CE7446B5-3306-431B-9C17-DCED9B348B7F}" destId="{B0B6A3FB-ED1F-47CE-85F8-2EBD2C36CBD3}" srcOrd="1" destOrd="0" presId="urn:microsoft.com/office/officeart/2005/8/layout/hProcess7"/>
    <dgm:cxn modelId="{E216AB6D-97F7-4233-AE16-AE07079A5E64}" type="presOf" srcId="{35CA369F-4BBC-493C-819E-C9F93C957F8A}" destId="{D996FEBF-6D3D-4E96-A123-C3008B460487}" srcOrd="0" destOrd="1" presId="urn:microsoft.com/office/officeart/2005/8/layout/hProcess7"/>
    <dgm:cxn modelId="{1B869957-474C-46D5-9B9E-E4EBD44DA9FC}" type="presOf" srcId="{D0A732FD-4E74-460C-8676-67B28356C318}" destId="{6988D722-701C-499E-9BD8-8851E1A0A0CC}" srcOrd="0" destOrd="0" presId="urn:microsoft.com/office/officeart/2005/8/layout/hProcess7"/>
    <dgm:cxn modelId="{53E8DA78-144E-465E-9763-A6E962F64BAF}" srcId="{CE7446B5-3306-431B-9C17-DCED9B348B7F}" destId="{25ADE454-BCC5-4502-A460-6EE8D9ED38F8}" srcOrd="1" destOrd="0" parTransId="{2DDA50D1-E2F3-4A81-90C7-DDF917B0A9CD}" sibTransId="{61068F93-A42C-44F8-9D3F-7FAE0FEFFED2}"/>
    <dgm:cxn modelId="{CFF42A59-2C31-4F52-9AA9-A9496D66FC44}" type="presOf" srcId="{CE7446B5-3306-431B-9C17-DCED9B348B7F}" destId="{44198CE7-DC3D-4BB1-8365-DF2D6974C8F7}" srcOrd="0" destOrd="0" presId="urn:microsoft.com/office/officeart/2005/8/layout/hProcess7"/>
    <dgm:cxn modelId="{CE38F981-224E-499B-8F64-5EF30D843987}" srcId="{CE7446B5-3306-431B-9C17-DCED9B348B7F}" destId="{83BECA8D-01FF-4796-AB34-3E7FB1A365E6}" srcOrd="0" destOrd="0" parTransId="{F84FFCD5-BA80-401F-90CA-107C0FB51A51}" sibTransId="{EBC3F8ED-6CC5-4B4E-87EF-1D839F2C0DAB}"/>
    <dgm:cxn modelId="{AB7EDB89-6AFE-4C9D-9E46-1DEBAA923214}" type="presOf" srcId="{920F29A2-7517-464F-90ED-8FCF5914CF64}" destId="{B4D72B62-4A7E-40AC-9FFD-41F32E631DAA}" srcOrd="0" destOrd="0" presId="urn:microsoft.com/office/officeart/2005/8/layout/hProcess7"/>
    <dgm:cxn modelId="{45AB5B97-046B-438C-B171-48A8856C45E3}" type="presOf" srcId="{AEF18998-71F0-4703-A2AB-E7BE86E1C170}" destId="{4B6946BE-C9AB-4F4D-8E46-7CD948D87237}" srcOrd="1" destOrd="0" presId="urn:microsoft.com/office/officeart/2005/8/layout/hProcess7"/>
    <dgm:cxn modelId="{F478BA9F-0E13-406A-A9CF-D9A8515326E5}" srcId="{AEF18998-71F0-4703-A2AB-E7BE86E1C170}" destId="{920F29A2-7517-464F-90ED-8FCF5914CF64}" srcOrd="0" destOrd="0" parTransId="{00A3E05D-D443-4C8E-A4C4-64615A2BD080}" sibTransId="{DC8D8BE1-8274-49A4-91A4-6080D971476F}"/>
    <dgm:cxn modelId="{8D4D18B9-ED16-4AE6-9133-C9472894D9BA}" type="presOf" srcId="{D01F6F49-A2BB-4EFD-A1D3-B703EAB0BD1F}" destId="{B4D72B62-4A7E-40AC-9FFD-41F32E631DAA}" srcOrd="0" destOrd="1" presId="urn:microsoft.com/office/officeart/2005/8/layout/hProcess7"/>
    <dgm:cxn modelId="{BF14FBBB-FEEF-4F76-995C-2AB0FFF53A56}" srcId="{2A077B0D-5DA4-4EF4-AB5F-BC5E36084FBA}" destId="{35CA369F-4BBC-493C-819E-C9F93C957F8A}" srcOrd="1" destOrd="0" parTransId="{37795360-7ED4-486F-8F0C-85DD83A5A1EA}" sibTransId="{C2F83FC6-7A73-4DAA-B863-A95DF0183F15}"/>
    <dgm:cxn modelId="{925FF90C-C0B5-4C7F-BDD4-3773B2F1C932}" type="presParOf" srcId="{6988D722-701C-499E-9BD8-8851E1A0A0CC}" destId="{191AA64B-DC05-439B-ADA1-0B7F017E8920}" srcOrd="0" destOrd="0" presId="urn:microsoft.com/office/officeart/2005/8/layout/hProcess7"/>
    <dgm:cxn modelId="{EA2ED4DE-F383-4378-A8A3-64B24E93B360}" type="presParOf" srcId="{191AA64B-DC05-439B-ADA1-0B7F017E8920}" destId="{44198CE7-DC3D-4BB1-8365-DF2D6974C8F7}" srcOrd="0" destOrd="0" presId="urn:microsoft.com/office/officeart/2005/8/layout/hProcess7"/>
    <dgm:cxn modelId="{C5CE5425-A774-4D0F-9DD1-A1412AB79AB7}" type="presParOf" srcId="{191AA64B-DC05-439B-ADA1-0B7F017E8920}" destId="{B0B6A3FB-ED1F-47CE-85F8-2EBD2C36CBD3}" srcOrd="1" destOrd="0" presId="urn:microsoft.com/office/officeart/2005/8/layout/hProcess7"/>
    <dgm:cxn modelId="{BB0F8D08-084F-4733-BCD6-FF0468AF6088}" type="presParOf" srcId="{191AA64B-DC05-439B-ADA1-0B7F017E8920}" destId="{4FB17124-6943-4A5C-84AB-2DB05267FC22}" srcOrd="2" destOrd="0" presId="urn:microsoft.com/office/officeart/2005/8/layout/hProcess7"/>
    <dgm:cxn modelId="{19525AA9-DF16-4FAA-955B-28217E9AFFAA}" type="presParOf" srcId="{6988D722-701C-499E-9BD8-8851E1A0A0CC}" destId="{5072A9B0-9981-406C-B19F-50A06510F98C}" srcOrd="1" destOrd="0" presId="urn:microsoft.com/office/officeart/2005/8/layout/hProcess7"/>
    <dgm:cxn modelId="{6C1A83DB-FBE1-4D1C-9B83-C4419E287B95}" type="presParOf" srcId="{6988D722-701C-499E-9BD8-8851E1A0A0CC}" destId="{05BF3E3E-DB1D-4559-8024-FB1239B6A48A}" srcOrd="2" destOrd="0" presId="urn:microsoft.com/office/officeart/2005/8/layout/hProcess7"/>
    <dgm:cxn modelId="{5979C42D-D9A5-4344-BF3C-78A819C46170}" type="presParOf" srcId="{05BF3E3E-DB1D-4559-8024-FB1239B6A48A}" destId="{1659C2A5-4200-46E1-9898-A3D3EA27902F}" srcOrd="0" destOrd="0" presId="urn:microsoft.com/office/officeart/2005/8/layout/hProcess7"/>
    <dgm:cxn modelId="{45DB298A-1B05-4360-9BD1-FD20CD76477A}" type="presParOf" srcId="{05BF3E3E-DB1D-4559-8024-FB1239B6A48A}" destId="{C3697F08-8247-49E8-8409-B2EDCA8A6D8A}" srcOrd="1" destOrd="0" presId="urn:microsoft.com/office/officeart/2005/8/layout/hProcess7"/>
    <dgm:cxn modelId="{5B71B26E-0323-4685-B57E-61988E9D505B}" type="presParOf" srcId="{05BF3E3E-DB1D-4559-8024-FB1239B6A48A}" destId="{7130D272-90C7-4B83-9173-2BD07F9DA418}" srcOrd="2" destOrd="0" presId="urn:microsoft.com/office/officeart/2005/8/layout/hProcess7"/>
    <dgm:cxn modelId="{36A87AF8-7CEB-40D7-904D-8C38B0350A3A}" type="presParOf" srcId="{6988D722-701C-499E-9BD8-8851E1A0A0CC}" destId="{BC035B2F-6DC9-42D6-AC66-63761C4447C8}" srcOrd="3" destOrd="0" presId="urn:microsoft.com/office/officeart/2005/8/layout/hProcess7"/>
    <dgm:cxn modelId="{F9A4E658-C415-4DF0-A931-A4105E0D5EDB}" type="presParOf" srcId="{6988D722-701C-499E-9BD8-8851E1A0A0CC}" destId="{0A7A16DF-739E-4429-B844-23B06A2364F4}" srcOrd="4" destOrd="0" presId="urn:microsoft.com/office/officeart/2005/8/layout/hProcess7"/>
    <dgm:cxn modelId="{E3B0EB03-6816-46AA-B484-6432A28D49A3}" type="presParOf" srcId="{0A7A16DF-739E-4429-B844-23B06A2364F4}" destId="{DF6BABB6-FCC3-49F8-BA63-9E4B73F116CA}" srcOrd="0" destOrd="0" presId="urn:microsoft.com/office/officeart/2005/8/layout/hProcess7"/>
    <dgm:cxn modelId="{A06A78A0-65A8-46E4-80A0-0CC94A2F662D}" type="presParOf" srcId="{0A7A16DF-739E-4429-B844-23B06A2364F4}" destId="{4B6946BE-C9AB-4F4D-8E46-7CD948D87237}" srcOrd="1" destOrd="0" presId="urn:microsoft.com/office/officeart/2005/8/layout/hProcess7"/>
    <dgm:cxn modelId="{DD9400F9-E904-449B-A964-762842633D89}" type="presParOf" srcId="{0A7A16DF-739E-4429-B844-23B06A2364F4}" destId="{B4D72B62-4A7E-40AC-9FFD-41F32E631DAA}" srcOrd="2" destOrd="0" presId="urn:microsoft.com/office/officeart/2005/8/layout/hProcess7"/>
    <dgm:cxn modelId="{C25FCF25-619C-454D-88DF-5CBDC225BA35}" type="presParOf" srcId="{6988D722-701C-499E-9BD8-8851E1A0A0CC}" destId="{BE4C1E3A-BBDE-4C1D-A8A0-AF3C3BA7704C}" srcOrd="5" destOrd="0" presId="urn:microsoft.com/office/officeart/2005/8/layout/hProcess7"/>
    <dgm:cxn modelId="{4CBC0B64-B2FC-48C3-A7CD-8E91672D8148}" type="presParOf" srcId="{6988D722-701C-499E-9BD8-8851E1A0A0CC}" destId="{6D9FE7D1-DE7C-4404-B41F-1496757EBD25}" srcOrd="6" destOrd="0" presId="urn:microsoft.com/office/officeart/2005/8/layout/hProcess7"/>
    <dgm:cxn modelId="{9F5EFCCA-EAF6-4279-A889-FCCDC67D2EE8}" type="presParOf" srcId="{6D9FE7D1-DE7C-4404-B41F-1496757EBD25}" destId="{25B8A66D-2F28-4B5C-9FDF-43B80D0FD855}" srcOrd="0" destOrd="0" presId="urn:microsoft.com/office/officeart/2005/8/layout/hProcess7"/>
    <dgm:cxn modelId="{CB8A97E3-A8CF-4FFD-B879-01BD95D8E529}" type="presParOf" srcId="{6D9FE7D1-DE7C-4404-B41F-1496757EBD25}" destId="{4840E816-AD25-499D-BB79-1BAAB2921A58}" srcOrd="1" destOrd="0" presId="urn:microsoft.com/office/officeart/2005/8/layout/hProcess7"/>
    <dgm:cxn modelId="{465EE279-B629-404A-889A-9C47D769198B}" type="presParOf" srcId="{6D9FE7D1-DE7C-4404-B41F-1496757EBD25}" destId="{02F69D5A-7A0F-4513-88B1-3ED32B19A24D}" srcOrd="2" destOrd="0" presId="urn:microsoft.com/office/officeart/2005/8/layout/hProcess7"/>
    <dgm:cxn modelId="{E51D8380-812B-4DEA-A29F-900E8C0AA6B2}" type="presParOf" srcId="{6988D722-701C-499E-9BD8-8851E1A0A0CC}" destId="{FDA74CF7-71CA-4039-937C-7190D7FC0A48}" srcOrd="7" destOrd="0" presId="urn:microsoft.com/office/officeart/2005/8/layout/hProcess7"/>
    <dgm:cxn modelId="{13348A32-2671-4D62-9836-2CDA5561F835}" type="presParOf" srcId="{6988D722-701C-499E-9BD8-8851E1A0A0CC}" destId="{203B6D1D-1540-440E-8B90-57C2D6E105F6}" srcOrd="8" destOrd="0" presId="urn:microsoft.com/office/officeart/2005/8/layout/hProcess7"/>
    <dgm:cxn modelId="{94E54AEF-5A8B-4574-8E12-B6869DA6B23C}" type="presParOf" srcId="{203B6D1D-1540-440E-8B90-57C2D6E105F6}" destId="{5DAF2A97-352B-436B-B285-1ACB224A0544}" srcOrd="0" destOrd="0" presId="urn:microsoft.com/office/officeart/2005/8/layout/hProcess7"/>
    <dgm:cxn modelId="{D0EE9482-F824-4764-8259-19880E5D71F5}" type="presParOf" srcId="{203B6D1D-1540-440E-8B90-57C2D6E105F6}" destId="{BD547890-99AB-49C6-8C07-F1F276FE002C}" srcOrd="1" destOrd="0" presId="urn:microsoft.com/office/officeart/2005/8/layout/hProcess7"/>
    <dgm:cxn modelId="{76C70338-B1E8-40E8-B3A6-A82B14D437F4}" type="presParOf" srcId="{203B6D1D-1540-440E-8B90-57C2D6E105F6}" destId="{D996FEBF-6D3D-4E96-A123-C3008B460487}"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00D7963-AF3A-448C-AD12-645530A91311}" type="doc">
      <dgm:prSet loTypeId="urn:microsoft.com/office/officeart/2005/8/layout/hProcess7" loCatId="list" qsTypeId="urn:microsoft.com/office/officeart/2005/8/quickstyle/simple1" qsCatId="simple" csTypeId="urn:microsoft.com/office/officeart/2005/8/colors/accent0_3" csCatId="mainScheme" phldr="1"/>
      <dgm:spPr/>
      <dgm:t>
        <a:bodyPr/>
        <a:lstStyle/>
        <a:p>
          <a:endParaRPr lang="en-US"/>
        </a:p>
      </dgm:t>
    </dgm:pt>
    <dgm:pt modelId="{9A365E08-0344-4CC5-8774-63CDA16468A2}">
      <dgm:prSet phldrT="[Text]" custT="1"/>
      <dgm:spPr>
        <a:xfrm>
          <a:off x="3134" y="-36845"/>
          <a:ext cx="3012824" cy="1928162"/>
        </a:xfrm>
        <a:prstGeom prst="roundRect">
          <a:avLst>
            <a:gd name="adj" fmla="val 5000"/>
          </a:avLst>
        </a:prstGeom>
      </dgm:spPr>
      <dgm:t>
        <a:bodyPr/>
        <a:lstStyle/>
        <a:p>
          <a:endParaRPr lang="en-US" sz="2000" b="1" dirty="0">
            <a:solidFill>
              <a:sysClr val="window" lastClr="FFFFFF"/>
            </a:solidFill>
            <a:latin typeface="+mn-lt"/>
            <a:ea typeface="+mn-ea"/>
            <a:cs typeface="+mn-cs"/>
          </a:endParaRPr>
        </a:p>
      </dgm:t>
      <dgm:extLst>
        <a:ext uri="{E40237B7-FDA0-4F09-8148-C483321AD2D9}">
          <dgm14:cNvPr xmlns:dgm14="http://schemas.microsoft.com/office/drawing/2010/diagram" id="0" name="" descr="Calendario" title="Período de Inscripción Abierta (OEP de MA, por sus siglas en inglés) de Medicare Advantage (MA, por sus siglas en inglés)"/>
        </a:ext>
      </dgm:extLst>
    </dgm:pt>
    <dgm:pt modelId="{2A0163F8-49B5-49B6-A598-A2631FDE8BF2}" type="parTrans" cxnId="{D91DA57E-D808-439F-9EFC-9E41089249D7}">
      <dgm:prSet/>
      <dgm:spPr/>
      <dgm:t>
        <a:bodyPr/>
        <a:lstStyle/>
        <a:p>
          <a:endParaRPr lang="en-US" sz="2000" b="1"/>
        </a:p>
      </dgm:t>
    </dgm:pt>
    <dgm:pt modelId="{D4C6348B-CB5E-47AF-A605-342F15DD69E6}" type="sibTrans" cxnId="{D91DA57E-D808-439F-9EFC-9E41089249D7}">
      <dgm:prSet/>
      <dgm:spPr/>
      <dgm:t>
        <a:bodyPr/>
        <a:lstStyle/>
        <a:p>
          <a:endParaRPr lang="en-US" sz="2000" b="1"/>
        </a:p>
      </dgm:t>
    </dgm:pt>
    <dgm:pt modelId="{C18FA4FC-1DB3-43E6-A7FE-193B0B55A5BB}">
      <dgm:prSet phldrT="[Text]" custT="1"/>
      <dgm:spPr>
        <a:xfrm>
          <a:off x="433125" y="-36845"/>
          <a:ext cx="2244554" cy="1928162"/>
        </a:xfrm>
        <a:prstGeom prst="rect">
          <a:avLst/>
        </a:prstGeom>
      </dgm:spPr>
      <dgm:t>
        <a:bodyPr anchor="ctr"/>
        <a:lstStyle/>
        <a:p>
          <a:pPr marL="0" indent="0" algn="ctr">
            <a:spcAft>
              <a:spcPts val="0"/>
            </a:spcAft>
          </a:pPr>
          <a:r>
            <a:rPr lang="es-US" sz="2400" b="1" dirty="0">
              <a:latin typeface="Calibri" panose="020F0502020204030204" pitchFamily="34" charset="0"/>
              <a:ea typeface="+mn-ea"/>
              <a:cs typeface="Calibri" panose="020F0502020204030204" pitchFamily="34" charset="0"/>
            </a:rPr>
            <a:t>La cobertura</a:t>
          </a:r>
        </a:p>
        <a:p>
          <a:pPr marL="0" indent="0" algn="ctr">
            <a:spcAft>
              <a:spcPts val="0"/>
            </a:spcAft>
          </a:pPr>
          <a:r>
            <a:rPr lang="es-US" sz="2400" b="1" dirty="0">
              <a:latin typeface="Calibri" panose="020F0502020204030204" pitchFamily="34" charset="0"/>
              <a:ea typeface="+mn-ea"/>
              <a:cs typeface="Calibri" panose="020F0502020204030204" pitchFamily="34" charset="0"/>
            </a:rPr>
            <a:t>el primer comienza mes después de haberse inscrito.</a:t>
          </a:r>
        </a:p>
      </dgm:t>
    </dgm:pt>
    <dgm:pt modelId="{CE47235C-F205-4B1A-970B-6E16EF69F53F}" type="parTrans" cxnId="{5B13A025-B923-4DA7-BF2F-A2758384955E}">
      <dgm:prSet/>
      <dgm:spPr/>
      <dgm:t>
        <a:bodyPr/>
        <a:lstStyle/>
        <a:p>
          <a:endParaRPr lang="en-US" sz="2000" b="1"/>
        </a:p>
      </dgm:t>
    </dgm:pt>
    <dgm:pt modelId="{68239A12-C78F-482B-A5C2-AD62C8E03388}" type="sibTrans" cxnId="{5B13A025-B923-4DA7-BF2F-A2758384955E}">
      <dgm:prSet/>
      <dgm:spPr/>
      <dgm:t>
        <a:bodyPr/>
        <a:lstStyle/>
        <a:p>
          <a:endParaRPr lang="en-US" sz="2000" b="1"/>
        </a:p>
      </dgm:t>
    </dgm:pt>
    <dgm:pt modelId="{3B021341-F780-446C-AE18-6CA92A6D01B5}" type="pres">
      <dgm:prSet presAssocID="{B00D7963-AF3A-448C-AD12-645530A91311}" presName="Name0" presStyleCnt="0">
        <dgm:presLayoutVars>
          <dgm:dir/>
          <dgm:animLvl val="lvl"/>
          <dgm:resizeHandles val="exact"/>
        </dgm:presLayoutVars>
      </dgm:prSet>
      <dgm:spPr/>
    </dgm:pt>
    <dgm:pt modelId="{D15D1962-5CE7-40A4-B700-038B145CC324}" type="pres">
      <dgm:prSet presAssocID="{9A365E08-0344-4CC5-8774-63CDA16468A2}" presName="compositeNode" presStyleCnt="0">
        <dgm:presLayoutVars>
          <dgm:bulletEnabled val="1"/>
        </dgm:presLayoutVars>
      </dgm:prSet>
      <dgm:spPr/>
    </dgm:pt>
    <dgm:pt modelId="{85F8C5F2-219C-4337-B7E7-253D6F847DF4}" type="pres">
      <dgm:prSet presAssocID="{9A365E08-0344-4CC5-8774-63CDA16468A2}" presName="bgRect" presStyleLbl="node1" presStyleIdx="0" presStyleCnt="1" custScaleX="476338" custScaleY="284310" custLinFactNeighborX="-9639" custLinFactNeighborY="0"/>
      <dgm:spPr/>
    </dgm:pt>
    <dgm:pt modelId="{2ECCACA7-0701-41EA-AC42-09F5621BCA70}" type="pres">
      <dgm:prSet presAssocID="{9A365E08-0344-4CC5-8774-63CDA16468A2}" presName="parentNode" presStyleLbl="node1" presStyleIdx="0" presStyleCnt="1">
        <dgm:presLayoutVars>
          <dgm:chMax val="0"/>
          <dgm:bulletEnabled val="1"/>
        </dgm:presLayoutVars>
      </dgm:prSet>
      <dgm:spPr/>
    </dgm:pt>
    <dgm:pt modelId="{7DDC2B3D-A8E4-4B2E-894C-D9268877AFA7}" type="pres">
      <dgm:prSet presAssocID="{9A365E08-0344-4CC5-8774-63CDA16468A2}" presName="childNode" presStyleLbl="node1" presStyleIdx="0" presStyleCnt="1">
        <dgm:presLayoutVars>
          <dgm:bulletEnabled val="1"/>
        </dgm:presLayoutVars>
      </dgm:prSet>
      <dgm:spPr/>
    </dgm:pt>
  </dgm:ptLst>
  <dgm:cxnLst>
    <dgm:cxn modelId="{5B13A025-B923-4DA7-BF2F-A2758384955E}" srcId="{9A365E08-0344-4CC5-8774-63CDA16468A2}" destId="{C18FA4FC-1DB3-43E6-A7FE-193B0B55A5BB}" srcOrd="0" destOrd="0" parTransId="{CE47235C-F205-4B1A-970B-6E16EF69F53F}" sibTransId="{68239A12-C78F-482B-A5C2-AD62C8E03388}"/>
    <dgm:cxn modelId="{8E9AE528-85CD-4D5B-B2FF-7E1EEECC3EB1}" type="presOf" srcId="{9A365E08-0344-4CC5-8774-63CDA16468A2}" destId="{85F8C5F2-219C-4337-B7E7-253D6F847DF4}" srcOrd="0" destOrd="0" presId="urn:microsoft.com/office/officeart/2005/8/layout/hProcess7"/>
    <dgm:cxn modelId="{D3DF2D51-B4C4-4627-A4B8-F23CE32D01E9}" type="presOf" srcId="{B00D7963-AF3A-448C-AD12-645530A91311}" destId="{3B021341-F780-446C-AE18-6CA92A6D01B5}" srcOrd="0" destOrd="0" presId="urn:microsoft.com/office/officeart/2005/8/layout/hProcess7"/>
    <dgm:cxn modelId="{D91DA57E-D808-439F-9EFC-9E41089249D7}" srcId="{B00D7963-AF3A-448C-AD12-645530A91311}" destId="{9A365E08-0344-4CC5-8774-63CDA16468A2}" srcOrd="0" destOrd="0" parTransId="{2A0163F8-49B5-49B6-A598-A2631FDE8BF2}" sibTransId="{D4C6348B-CB5E-47AF-A605-342F15DD69E6}"/>
    <dgm:cxn modelId="{ECC4A69D-8F26-4F5D-AA11-EB313BA4E810}" type="presOf" srcId="{9A365E08-0344-4CC5-8774-63CDA16468A2}" destId="{2ECCACA7-0701-41EA-AC42-09F5621BCA70}" srcOrd="1" destOrd="0" presId="urn:microsoft.com/office/officeart/2005/8/layout/hProcess7"/>
    <dgm:cxn modelId="{01195AFE-4AD2-4F50-AA8B-CFC0A25F4D9D}" type="presOf" srcId="{C18FA4FC-1DB3-43E6-A7FE-193B0B55A5BB}" destId="{7DDC2B3D-A8E4-4B2E-894C-D9268877AFA7}" srcOrd="0" destOrd="0" presId="urn:microsoft.com/office/officeart/2005/8/layout/hProcess7"/>
    <dgm:cxn modelId="{F80FE7D4-A4E6-4768-80C9-2EC97BCDB451}" type="presParOf" srcId="{3B021341-F780-446C-AE18-6CA92A6D01B5}" destId="{D15D1962-5CE7-40A4-B700-038B145CC324}" srcOrd="0" destOrd="0" presId="urn:microsoft.com/office/officeart/2005/8/layout/hProcess7"/>
    <dgm:cxn modelId="{F30BF0D6-14CB-4A0D-9B53-79AE6C72F4C2}" type="presParOf" srcId="{D15D1962-5CE7-40A4-B700-038B145CC324}" destId="{85F8C5F2-219C-4337-B7E7-253D6F847DF4}" srcOrd="0" destOrd="0" presId="urn:microsoft.com/office/officeart/2005/8/layout/hProcess7"/>
    <dgm:cxn modelId="{EAED8888-E7F8-424C-9001-6DC769FE3DBC}" type="presParOf" srcId="{D15D1962-5CE7-40A4-B700-038B145CC324}" destId="{2ECCACA7-0701-41EA-AC42-09F5621BCA70}" srcOrd="1" destOrd="0" presId="urn:microsoft.com/office/officeart/2005/8/layout/hProcess7"/>
    <dgm:cxn modelId="{20B8F973-022C-4B46-A1FD-022598BD07B0}" type="presParOf" srcId="{D15D1962-5CE7-40A4-B700-038B145CC324}" destId="{7DDC2B3D-A8E4-4B2E-894C-D9268877AFA7}" srcOrd="2" destOrd="0" presId="urn:microsoft.com/office/officeart/2005/8/layout/hProcess7"/>
  </dgm:cxnLst>
  <dgm:bg>
    <a:solidFill>
      <a:schemeClr val="tx2">
        <a:lumMod val="40000"/>
        <a:lumOff val="60000"/>
      </a:schemeClr>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34FD1F2-3A47-4700-92B1-D6885EB8ACE8}" type="doc">
      <dgm:prSet loTypeId="urn:microsoft.com/office/officeart/2005/8/layout/vList5" loCatId="list" qsTypeId="urn:microsoft.com/office/officeart/2005/8/quickstyle/simple1" qsCatId="simple" csTypeId="urn:microsoft.com/office/officeart/2005/8/colors/accent1_1" csCatId="accent1" phldr="1"/>
      <dgm:spPr/>
      <dgm:t>
        <a:bodyPr/>
        <a:lstStyle/>
        <a:p>
          <a:endParaRPr lang="en-US"/>
        </a:p>
      </dgm:t>
    </dgm:pt>
    <dgm:pt modelId="{2A9F711D-6573-48C9-9331-6839BFE27B95}">
      <dgm:prSet/>
      <dgm:spPr>
        <a:solidFill>
          <a:schemeClr val="accent2">
            <a:lumMod val="20000"/>
            <a:lumOff val="80000"/>
          </a:schemeClr>
        </a:solidFill>
      </dgm:spPr>
      <dgm:t>
        <a:bodyPr/>
        <a:lstStyle/>
        <a:p>
          <a:pPr rtl="0"/>
          <a:r>
            <a:rPr lang="es-ES" baseline="0" dirty="0"/>
            <a:t>Programa de Ahorros de Medicare</a:t>
          </a:r>
          <a:endParaRPr lang="en-US" dirty="0"/>
        </a:p>
      </dgm:t>
    </dgm:pt>
    <dgm:pt modelId="{3B1638AC-2494-4145-B8BD-7FE08C46D658}" type="parTrans" cxnId="{D888CC73-789C-4E5B-B864-EA4AFC213116}">
      <dgm:prSet/>
      <dgm:spPr/>
      <dgm:t>
        <a:bodyPr/>
        <a:lstStyle/>
        <a:p>
          <a:endParaRPr lang="en-US"/>
        </a:p>
      </dgm:t>
    </dgm:pt>
    <dgm:pt modelId="{35990041-669F-4187-B07B-40954A7F4657}" type="sibTrans" cxnId="{D888CC73-789C-4E5B-B864-EA4AFC213116}">
      <dgm:prSet/>
      <dgm:spPr/>
      <dgm:t>
        <a:bodyPr/>
        <a:lstStyle/>
        <a:p>
          <a:endParaRPr lang="en-US"/>
        </a:p>
      </dgm:t>
    </dgm:pt>
    <dgm:pt modelId="{948E4C25-8468-4118-A24B-9ACA824135D5}">
      <dgm:prSet custT="1"/>
      <dgm:spPr/>
      <dgm:t>
        <a:bodyPr/>
        <a:lstStyle/>
        <a:p>
          <a:pPr rtl="0"/>
          <a:r>
            <a:rPr lang="es-ES" sz="2400" b="0" i="0" dirty="0"/>
            <a:t>Ayuda del estado para pagar los costos de Medicare, incluidas las primas, los deducibles, el </a:t>
          </a:r>
          <a:r>
            <a:rPr lang="es-ES" sz="2400" b="0" i="0" dirty="0" err="1"/>
            <a:t>coseguro</a:t>
          </a:r>
          <a:r>
            <a:rPr lang="es-ES" sz="2400" b="0" i="0" dirty="0"/>
            <a:t> y los copagos</a:t>
          </a:r>
          <a:endParaRPr lang="en-US" sz="2400" dirty="0"/>
        </a:p>
      </dgm:t>
    </dgm:pt>
    <dgm:pt modelId="{70D061A0-B933-45A0-A566-EEE459BBB0BB}" type="parTrans" cxnId="{0872DC6E-CAC7-4509-9D3D-983CA25D4160}">
      <dgm:prSet/>
      <dgm:spPr/>
      <dgm:t>
        <a:bodyPr/>
        <a:lstStyle/>
        <a:p>
          <a:endParaRPr lang="en-US"/>
        </a:p>
      </dgm:t>
    </dgm:pt>
    <dgm:pt modelId="{AADBEA98-032D-46B2-BA97-54F8F783CAAE}" type="sibTrans" cxnId="{0872DC6E-CAC7-4509-9D3D-983CA25D4160}">
      <dgm:prSet/>
      <dgm:spPr/>
      <dgm:t>
        <a:bodyPr/>
        <a:lstStyle/>
        <a:p>
          <a:endParaRPr lang="en-US"/>
        </a:p>
      </dgm:t>
    </dgm:pt>
    <dgm:pt modelId="{74292BB3-F594-4F72-8114-BBEEF98EF6B0}">
      <dgm:prSet/>
      <dgm:spPr>
        <a:solidFill>
          <a:schemeClr val="accent2">
            <a:lumMod val="20000"/>
            <a:lumOff val="80000"/>
          </a:schemeClr>
        </a:solidFill>
      </dgm:spPr>
      <dgm:t>
        <a:bodyPr/>
        <a:lstStyle/>
        <a:p>
          <a:pPr rtl="0"/>
          <a:r>
            <a:rPr lang="es-ES" baseline="0" dirty="0"/>
            <a:t>Medicaid</a:t>
          </a:r>
          <a:endParaRPr lang="en-US" dirty="0"/>
        </a:p>
      </dgm:t>
    </dgm:pt>
    <dgm:pt modelId="{F99DD1EB-4787-46C8-88F6-3279592B64AB}" type="parTrans" cxnId="{600345CE-6D11-4B82-A673-AC710DE4D7F3}">
      <dgm:prSet/>
      <dgm:spPr/>
      <dgm:t>
        <a:bodyPr/>
        <a:lstStyle/>
        <a:p>
          <a:endParaRPr lang="en-US"/>
        </a:p>
      </dgm:t>
    </dgm:pt>
    <dgm:pt modelId="{08C038E0-1EE2-4C95-A442-5D8FEDA9A6C9}" type="sibTrans" cxnId="{600345CE-6D11-4B82-A673-AC710DE4D7F3}">
      <dgm:prSet/>
      <dgm:spPr/>
      <dgm:t>
        <a:bodyPr/>
        <a:lstStyle/>
        <a:p>
          <a:endParaRPr lang="en-US"/>
        </a:p>
      </dgm:t>
    </dgm:pt>
    <dgm:pt modelId="{C58EEBB5-66B3-40F5-92DD-493F3968C4D2}">
      <dgm:prSet custT="1"/>
      <dgm:spPr/>
      <dgm:t>
        <a:bodyPr/>
        <a:lstStyle/>
        <a:p>
          <a:pPr rtl="0"/>
          <a:r>
            <a:rPr lang="es-ES" sz="2400" b="0" i="0" dirty="0"/>
            <a:t>Programa de seguro médico estatal/federal</a:t>
          </a:r>
          <a:endParaRPr lang="en-US" sz="2400" dirty="0"/>
        </a:p>
      </dgm:t>
    </dgm:pt>
    <dgm:pt modelId="{3A4DC681-7D45-42D5-9E84-854FF7F9C769}" type="parTrans" cxnId="{3D6A4C1C-E10B-4BBE-88E3-FF8FD96D4A33}">
      <dgm:prSet/>
      <dgm:spPr/>
      <dgm:t>
        <a:bodyPr/>
        <a:lstStyle/>
        <a:p>
          <a:endParaRPr lang="en-US"/>
        </a:p>
      </dgm:t>
    </dgm:pt>
    <dgm:pt modelId="{D1C54EA1-C270-4AF6-A731-E2457626E81D}" type="sibTrans" cxnId="{3D6A4C1C-E10B-4BBE-88E3-FF8FD96D4A33}">
      <dgm:prSet/>
      <dgm:spPr/>
      <dgm:t>
        <a:bodyPr/>
        <a:lstStyle/>
        <a:p>
          <a:endParaRPr lang="en-US"/>
        </a:p>
      </dgm:t>
    </dgm:pt>
    <dgm:pt modelId="{6767C9D4-5D22-4911-8819-457F9C0AAC90}">
      <dgm:prSet/>
      <dgm:spPr>
        <a:solidFill>
          <a:schemeClr val="accent2">
            <a:lumMod val="20000"/>
            <a:lumOff val="80000"/>
          </a:schemeClr>
        </a:solidFill>
      </dgm:spPr>
      <dgm:t>
        <a:bodyPr/>
        <a:lstStyle/>
        <a:p>
          <a:pPr rtl="0"/>
          <a:r>
            <a:rPr lang="es-ES" baseline="0" dirty="0"/>
            <a:t>Ayuda Adicional</a:t>
          </a:r>
          <a:endParaRPr lang="en-US" dirty="0"/>
        </a:p>
      </dgm:t>
    </dgm:pt>
    <dgm:pt modelId="{3BA240F1-967A-4778-B052-DEA767DDF89E}" type="parTrans" cxnId="{DA4D49B8-89E8-433B-92AD-B2800A5F96CC}">
      <dgm:prSet/>
      <dgm:spPr/>
      <dgm:t>
        <a:bodyPr/>
        <a:lstStyle/>
        <a:p>
          <a:endParaRPr lang="en-US"/>
        </a:p>
      </dgm:t>
    </dgm:pt>
    <dgm:pt modelId="{454EEF8F-6AE7-42CE-9EEF-6A5F4B46DC05}" type="sibTrans" cxnId="{DA4D49B8-89E8-433B-92AD-B2800A5F96CC}">
      <dgm:prSet/>
      <dgm:spPr/>
      <dgm:t>
        <a:bodyPr/>
        <a:lstStyle/>
        <a:p>
          <a:endParaRPr lang="en-US"/>
        </a:p>
      </dgm:t>
    </dgm:pt>
    <dgm:pt modelId="{BCD23A84-95DC-44D2-86B0-DB72114BA05C}">
      <dgm:prSet custT="1"/>
      <dgm:spPr/>
      <dgm:t>
        <a:bodyPr/>
        <a:lstStyle/>
        <a:p>
          <a:pPr rtl="0"/>
          <a:r>
            <a:rPr lang="es-ES" sz="2400" b="0" i="0" dirty="0"/>
            <a:t>Ayuda para pagar los costos de los medicamentos de la Parte D</a:t>
          </a:r>
          <a:endParaRPr lang="en-US" sz="2400" dirty="0"/>
        </a:p>
      </dgm:t>
    </dgm:pt>
    <dgm:pt modelId="{8E83F6FC-337C-4CAE-A0C8-3E4870A30369}" type="parTrans" cxnId="{6428FB0F-51B0-4D3F-9912-547C2E578EC2}">
      <dgm:prSet/>
      <dgm:spPr/>
      <dgm:t>
        <a:bodyPr/>
        <a:lstStyle/>
        <a:p>
          <a:endParaRPr lang="en-US"/>
        </a:p>
      </dgm:t>
    </dgm:pt>
    <dgm:pt modelId="{6B621A39-B741-49CD-8D13-E16119AE22D2}" type="sibTrans" cxnId="{6428FB0F-51B0-4D3F-9912-547C2E578EC2}">
      <dgm:prSet/>
      <dgm:spPr/>
      <dgm:t>
        <a:bodyPr/>
        <a:lstStyle/>
        <a:p>
          <a:endParaRPr lang="en-US"/>
        </a:p>
      </dgm:t>
    </dgm:pt>
    <dgm:pt modelId="{BD9017F0-E382-49F7-A558-62078838B2BD}">
      <dgm:prSet/>
      <dgm:spPr>
        <a:solidFill>
          <a:schemeClr val="accent2">
            <a:lumMod val="20000"/>
            <a:lumOff val="80000"/>
          </a:schemeClr>
        </a:solidFill>
      </dgm:spPr>
      <dgm:t>
        <a:bodyPr/>
        <a:lstStyle/>
        <a:p>
          <a:pPr rtl="0"/>
          <a:r>
            <a:rPr lang="en-US" dirty="0"/>
            <a:t>SeniorCare</a:t>
          </a:r>
        </a:p>
      </dgm:t>
    </dgm:pt>
    <dgm:pt modelId="{3C5C2B88-C3A5-4302-9956-CA1E9ED87FC0}" type="parTrans" cxnId="{84828E1E-C12C-45F1-93AB-BB3583F060CB}">
      <dgm:prSet/>
      <dgm:spPr/>
      <dgm:t>
        <a:bodyPr/>
        <a:lstStyle/>
        <a:p>
          <a:endParaRPr lang="en-US"/>
        </a:p>
      </dgm:t>
    </dgm:pt>
    <dgm:pt modelId="{4DB5D48D-D906-4ECE-9C3B-15587ADEDB05}" type="sibTrans" cxnId="{84828E1E-C12C-45F1-93AB-BB3583F060CB}">
      <dgm:prSet/>
      <dgm:spPr/>
      <dgm:t>
        <a:bodyPr/>
        <a:lstStyle/>
        <a:p>
          <a:endParaRPr lang="en-US"/>
        </a:p>
      </dgm:t>
    </dgm:pt>
    <dgm:pt modelId="{5A9F3DAB-6C75-412D-BC43-4887BD4FCB8C}">
      <dgm:prSet custT="1"/>
      <dgm:spPr/>
      <dgm:t>
        <a:bodyPr/>
        <a:lstStyle/>
        <a:p>
          <a:pPr rtl="0"/>
          <a:r>
            <a:rPr lang="en-US" sz="2400" dirty="0" err="1"/>
            <a:t>Programa</a:t>
          </a:r>
          <a:r>
            <a:rPr lang="en-US" sz="2400" dirty="0"/>
            <a:t> de Wisconsin que </a:t>
          </a:r>
          <a:r>
            <a:rPr lang="en-US" sz="2400" dirty="0" err="1"/>
            <a:t>cubre</a:t>
          </a:r>
          <a:r>
            <a:rPr lang="en-US" sz="2400" dirty="0"/>
            <a:t> </a:t>
          </a:r>
          <a:r>
            <a:rPr lang="en-US" sz="2400" dirty="0" err="1"/>
            <a:t>los</a:t>
          </a:r>
          <a:r>
            <a:rPr lang="en-US" sz="2400" dirty="0"/>
            <a:t> </a:t>
          </a:r>
          <a:r>
            <a:rPr lang="en-US" sz="2400" dirty="0" err="1"/>
            <a:t>medicamentos</a:t>
          </a:r>
          <a:endParaRPr lang="en-US" sz="2400" dirty="0"/>
        </a:p>
      </dgm:t>
    </dgm:pt>
    <dgm:pt modelId="{356CC281-BE52-4938-9C9A-9A02B18D81C4}" type="parTrans" cxnId="{EDC7060B-1B3B-4C6F-A57B-63E5E6C61310}">
      <dgm:prSet/>
      <dgm:spPr/>
      <dgm:t>
        <a:bodyPr/>
        <a:lstStyle/>
        <a:p>
          <a:endParaRPr lang="en-US"/>
        </a:p>
      </dgm:t>
    </dgm:pt>
    <dgm:pt modelId="{A20F0C18-4C08-4C6E-BCC3-D67C7AEB6EFD}" type="sibTrans" cxnId="{EDC7060B-1B3B-4C6F-A57B-63E5E6C61310}">
      <dgm:prSet/>
      <dgm:spPr/>
      <dgm:t>
        <a:bodyPr/>
        <a:lstStyle/>
        <a:p>
          <a:endParaRPr lang="en-US"/>
        </a:p>
      </dgm:t>
    </dgm:pt>
    <dgm:pt modelId="{4546F848-63D9-4159-9535-B68B431DD30B}" type="pres">
      <dgm:prSet presAssocID="{634FD1F2-3A47-4700-92B1-D6885EB8ACE8}" presName="Name0" presStyleCnt="0">
        <dgm:presLayoutVars>
          <dgm:dir/>
          <dgm:animLvl val="lvl"/>
          <dgm:resizeHandles val="exact"/>
        </dgm:presLayoutVars>
      </dgm:prSet>
      <dgm:spPr/>
    </dgm:pt>
    <dgm:pt modelId="{15C1EA86-122E-4E76-BFE6-A0CCEB8C58DD}" type="pres">
      <dgm:prSet presAssocID="{2A9F711D-6573-48C9-9331-6839BFE27B95}" presName="linNode" presStyleCnt="0"/>
      <dgm:spPr/>
    </dgm:pt>
    <dgm:pt modelId="{A8AA231E-1C0F-41D1-B1D1-C5E7677E8F43}" type="pres">
      <dgm:prSet presAssocID="{2A9F711D-6573-48C9-9331-6839BFE27B95}" presName="parentText" presStyleLbl="node1" presStyleIdx="0" presStyleCnt="4">
        <dgm:presLayoutVars>
          <dgm:chMax val="1"/>
          <dgm:bulletEnabled val="1"/>
        </dgm:presLayoutVars>
      </dgm:prSet>
      <dgm:spPr/>
    </dgm:pt>
    <dgm:pt modelId="{23A7A83B-EA0B-44E4-888D-EA2739C61938}" type="pres">
      <dgm:prSet presAssocID="{2A9F711D-6573-48C9-9331-6839BFE27B95}" presName="descendantText" presStyleLbl="alignAccFollowNode1" presStyleIdx="0" presStyleCnt="4" custScaleY="113769">
        <dgm:presLayoutVars>
          <dgm:bulletEnabled val="1"/>
        </dgm:presLayoutVars>
      </dgm:prSet>
      <dgm:spPr/>
    </dgm:pt>
    <dgm:pt modelId="{E24B351D-95E9-412B-A2E0-DF5F5A12BF4A}" type="pres">
      <dgm:prSet presAssocID="{35990041-669F-4187-B07B-40954A7F4657}" presName="sp" presStyleCnt="0"/>
      <dgm:spPr/>
    </dgm:pt>
    <dgm:pt modelId="{B8859258-EA71-4101-B264-FD1564081BF5}" type="pres">
      <dgm:prSet presAssocID="{74292BB3-F594-4F72-8114-BBEEF98EF6B0}" presName="linNode" presStyleCnt="0"/>
      <dgm:spPr/>
    </dgm:pt>
    <dgm:pt modelId="{5E7B2265-F7C7-4289-AECA-46A2C58A3840}" type="pres">
      <dgm:prSet presAssocID="{74292BB3-F594-4F72-8114-BBEEF98EF6B0}" presName="parentText" presStyleLbl="node1" presStyleIdx="1" presStyleCnt="4">
        <dgm:presLayoutVars>
          <dgm:chMax val="1"/>
          <dgm:bulletEnabled val="1"/>
        </dgm:presLayoutVars>
      </dgm:prSet>
      <dgm:spPr/>
    </dgm:pt>
    <dgm:pt modelId="{D024CCDC-530C-4270-A3DA-8F2105947C0B}" type="pres">
      <dgm:prSet presAssocID="{74292BB3-F594-4F72-8114-BBEEF98EF6B0}" presName="descendantText" presStyleLbl="alignAccFollowNode1" presStyleIdx="1" presStyleCnt="4" custScaleY="113769">
        <dgm:presLayoutVars>
          <dgm:bulletEnabled val="1"/>
        </dgm:presLayoutVars>
      </dgm:prSet>
      <dgm:spPr/>
    </dgm:pt>
    <dgm:pt modelId="{CF6C6F2F-C5BB-4CCC-AB28-286BA233DD29}" type="pres">
      <dgm:prSet presAssocID="{08C038E0-1EE2-4C95-A442-5D8FEDA9A6C9}" presName="sp" presStyleCnt="0"/>
      <dgm:spPr/>
    </dgm:pt>
    <dgm:pt modelId="{789E7646-BDD5-4C9D-915D-2B7802C23F55}" type="pres">
      <dgm:prSet presAssocID="{6767C9D4-5D22-4911-8819-457F9C0AAC90}" presName="linNode" presStyleCnt="0"/>
      <dgm:spPr/>
    </dgm:pt>
    <dgm:pt modelId="{9A8BA963-2B15-46E7-8F3C-C8C3705FB22C}" type="pres">
      <dgm:prSet presAssocID="{6767C9D4-5D22-4911-8819-457F9C0AAC90}" presName="parentText" presStyleLbl="node1" presStyleIdx="2" presStyleCnt="4">
        <dgm:presLayoutVars>
          <dgm:chMax val="1"/>
          <dgm:bulletEnabled val="1"/>
        </dgm:presLayoutVars>
      </dgm:prSet>
      <dgm:spPr/>
    </dgm:pt>
    <dgm:pt modelId="{C9495665-5CE0-499C-9E50-55AF522B8A60}" type="pres">
      <dgm:prSet presAssocID="{6767C9D4-5D22-4911-8819-457F9C0AAC90}" presName="descendantText" presStyleLbl="alignAccFollowNode1" presStyleIdx="2" presStyleCnt="4" custScaleY="113769">
        <dgm:presLayoutVars>
          <dgm:bulletEnabled val="1"/>
        </dgm:presLayoutVars>
      </dgm:prSet>
      <dgm:spPr/>
    </dgm:pt>
    <dgm:pt modelId="{A79E7D45-9D02-4486-B678-0347D1CF9388}" type="pres">
      <dgm:prSet presAssocID="{454EEF8F-6AE7-42CE-9EEF-6A5F4B46DC05}" presName="sp" presStyleCnt="0"/>
      <dgm:spPr/>
    </dgm:pt>
    <dgm:pt modelId="{CFA3A403-2AD5-4C03-8A51-3F3C9A51148B}" type="pres">
      <dgm:prSet presAssocID="{BD9017F0-E382-49F7-A558-62078838B2BD}" presName="linNode" presStyleCnt="0"/>
      <dgm:spPr/>
    </dgm:pt>
    <dgm:pt modelId="{57D5ED65-BAA0-45CF-9A44-38B0F7E8B1D5}" type="pres">
      <dgm:prSet presAssocID="{BD9017F0-E382-49F7-A558-62078838B2BD}" presName="parentText" presStyleLbl="node1" presStyleIdx="3" presStyleCnt="4">
        <dgm:presLayoutVars>
          <dgm:chMax val="1"/>
          <dgm:bulletEnabled val="1"/>
        </dgm:presLayoutVars>
      </dgm:prSet>
      <dgm:spPr/>
    </dgm:pt>
    <dgm:pt modelId="{BCADBBBA-7C84-40EA-8386-16DA255CB3B8}" type="pres">
      <dgm:prSet presAssocID="{BD9017F0-E382-49F7-A558-62078838B2BD}" presName="descendantText" presStyleLbl="alignAccFollowNode1" presStyleIdx="3" presStyleCnt="4">
        <dgm:presLayoutVars>
          <dgm:bulletEnabled val="1"/>
        </dgm:presLayoutVars>
      </dgm:prSet>
      <dgm:spPr/>
    </dgm:pt>
  </dgm:ptLst>
  <dgm:cxnLst>
    <dgm:cxn modelId="{E1D87803-C679-4A19-91B6-F1CA435ABF43}" type="presOf" srcId="{5A9F3DAB-6C75-412D-BC43-4887BD4FCB8C}" destId="{BCADBBBA-7C84-40EA-8386-16DA255CB3B8}" srcOrd="0" destOrd="0" presId="urn:microsoft.com/office/officeart/2005/8/layout/vList5"/>
    <dgm:cxn modelId="{EDC7060B-1B3B-4C6F-A57B-63E5E6C61310}" srcId="{BD9017F0-E382-49F7-A558-62078838B2BD}" destId="{5A9F3DAB-6C75-412D-BC43-4887BD4FCB8C}" srcOrd="0" destOrd="0" parTransId="{356CC281-BE52-4938-9C9A-9A02B18D81C4}" sibTransId="{A20F0C18-4C08-4C6E-BCC3-D67C7AEB6EFD}"/>
    <dgm:cxn modelId="{6428FB0F-51B0-4D3F-9912-547C2E578EC2}" srcId="{6767C9D4-5D22-4911-8819-457F9C0AAC90}" destId="{BCD23A84-95DC-44D2-86B0-DB72114BA05C}" srcOrd="0" destOrd="0" parTransId="{8E83F6FC-337C-4CAE-A0C8-3E4870A30369}" sibTransId="{6B621A39-B741-49CD-8D13-E16119AE22D2}"/>
    <dgm:cxn modelId="{3D6A4C1C-E10B-4BBE-88E3-FF8FD96D4A33}" srcId="{74292BB3-F594-4F72-8114-BBEEF98EF6B0}" destId="{C58EEBB5-66B3-40F5-92DD-493F3968C4D2}" srcOrd="0" destOrd="0" parTransId="{3A4DC681-7D45-42D5-9E84-854FF7F9C769}" sibTransId="{D1C54EA1-C270-4AF6-A731-E2457626E81D}"/>
    <dgm:cxn modelId="{84828E1E-C12C-45F1-93AB-BB3583F060CB}" srcId="{634FD1F2-3A47-4700-92B1-D6885EB8ACE8}" destId="{BD9017F0-E382-49F7-A558-62078838B2BD}" srcOrd="3" destOrd="0" parTransId="{3C5C2B88-C3A5-4302-9956-CA1E9ED87FC0}" sibTransId="{4DB5D48D-D906-4ECE-9C3B-15587ADEDB05}"/>
    <dgm:cxn modelId="{57275A25-E07C-4B6E-90C6-453113EBC76C}" type="presOf" srcId="{C58EEBB5-66B3-40F5-92DD-493F3968C4D2}" destId="{D024CCDC-530C-4270-A3DA-8F2105947C0B}" srcOrd="0" destOrd="0" presId="urn:microsoft.com/office/officeart/2005/8/layout/vList5"/>
    <dgm:cxn modelId="{FFB7FF2A-A743-4D33-A3E9-05C0DC843922}" type="presOf" srcId="{BD9017F0-E382-49F7-A558-62078838B2BD}" destId="{57D5ED65-BAA0-45CF-9A44-38B0F7E8B1D5}" srcOrd="0" destOrd="0" presId="urn:microsoft.com/office/officeart/2005/8/layout/vList5"/>
    <dgm:cxn modelId="{2E5DA75F-0D63-4F74-B957-525AB1489403}" type="presOf" srcId="{948E4C25-8468-4118-A24B-9ACA824135D5}" destId="{23A7A83B-EA0B-44E4-888D-EA2739C61938}" srcOrd="0" destOrd="0" presId="urn:microsoft.com/office/officeart/2005/8/layout/vList5"/>
    <dgm:cxn modelId="{0872DC6E-CAC7-4509-9D3D-983CA25D4160}" srcId="{2A9F711D-6573-48C9-9331-6839BFE27B95}" destId="{948E4C25-8468-4118-A24B-9ACA824135D5}" srcOrd="0" destOrd="0" parTransId="{70D061A0-B933-45A0-A566-EEE459BBB0BB}" sibTransId="{AADBEA98-032D-46B2-BA97-54F8F783CAAE}"/>
    <dgm:cxn modelId="{F7695052-830C-46E6-936D-D8DD4A7AFA72}" type="presOf" srcId="{6767C9D4-5D22-4911-8819-457F9C0AAC90}" destId="{9A8BA963-2B15-46E7-8F3C-C8C3705FB22C}" srcOrd="0" destOrd="0" presId="urn:microsoft.com/office/officeart/2005/8/layout/vList5"/>
    <dgm:cxn modelId="{D888CC73-789C-4E5B-B864-EA4AFC213116}" srcId="{634FD1F2-3A47-4700-92B1-D6885EB8ACE8}" destId="{2A9F711D-6573-48C9-9331-6839BFE27B95}" srcOrd="0" destOrd="0" parTransId="{3B1638AC-2494-4145-B8BD-7FE08C46D658}" sibTransId="{35990041-669F-4187-B07B-40954A7F4657}"/>
    <dgm:cxn modelId="{904EAF54-DE0F-43D3-A913-64B778CE650D}" type="presOf" srcId="{BCD23A84-95DC-44D2-86B0-DB72114BA05C}" destId="{C9495665-5CE0-499C-9E50-55AF522B8A60}" srcOrd="0" destOrd="0" presId="urn:microsoft.com/office/officeart/2005/8/layout/vList5"/>
    <dgm:cxn modelId="{072E2F9B-FEF6-45AA-B086-636AE0C71002}" type="presOf" srcId="{634FD1F2-3A47-4700-92B1-D6885EB8ACE8}" destId="{4546F848-63D9-4159-9535-B68B431DD30B}" srcOrd="0" destOrd="0" presId="urn:microsoft.com/office/officeart/2005/8/layout/vList5"/>
    <dgm:cxn modelId="{DA4D49B8-89E8-433B-92AD-B2800A5F96CC}" srcId="{634FD1F2-3A47-4700-92B1-D6885EB8ACE8}" destId="{6767C9D4-5D22-4911-8819-457F9C0AAC90}" srcOrd="2" destOrd="0" parTransId="{3BA240F1-967A-4778-B052-DEA767DDF89E}" sibTransId="{454EEF8F-6AE7-42CE-9EEF-6A5F4B46DC05}"/>
    <dgm:cxn modelId="{600345CE-6D11-4B82-A673-AC710DE4D7F3}" srcId="{634FD1F2-3A47-4700-92B1-D6885EB8ACE8}" destId="{74292BB3-F594-4F72-8114-BBEEF98EF6B0}" srcOrd="1" destOrd="0" parTransId="{F99DD1EB-4787-46C8-88F6-3279592B64AB}" sibTransId="{08C038E0-1EE2-4C95-A442-5D8FEDA9A6C9}"/>
    <dgm:cxn modelId="{B4D885D7-BCC9-4072-8C8E-1854B4C4F6F4}" type="presOf" srcId="{2A9F711D-6573-48C9-9331-6839BFE27B95}" destId="{A8AA231E-1C0F-41D1-B1D1-C5E7677E8F43}" srcOrd="0" destOrd="0" presId="urn:microsoft.com/office/officeart/2005/8/layout/vList5"/>
    <dgm:cxn modelId="{60179BDD-7108-4D56-A1FA-259C555E3219}" type="presOf" srcId="{74292BB3-F594-4F72-8114-BBEEF98EF6B0}" destId="{5E7B2265-F7C7-4289-AECA-46A2C58A3840}" srcOrd="0" destOrd="0" presId="urn:microsoft.com/office/officeart/2005/8/layout/vList5"/>
    <dgm:cxn modelId="{BF446EF2-A654-4C0E-858F-C0B970BB62D3}" type="presParOf" srcId="{4546F848-63D9-4159-9535-B68B431DD30B}" destId="{15C1EA86-122E-4E76-BFE6-A0CCEB8C58DD}" srcOrd="0" destOrd="0" presId="urn:microsoft.com/office/officeart/2005/8/layout/vList5"/>
    <dgm:cxn modelId="{8930AB2A-8F9C-4C02-BCC0-B66D0924A719}" type="presParOf" srcId="{15C1EA86-122E-4E76-BFE6-A0CCEB8C58DD}" destId="{A8AA231E-1C0F-41D1-B1D1-C5E7677E8F43}" srcOrd="0" destOrd="0" presId="urn:microsoft.com/office/officeart/2005/8/layout/vList5"/>
    <dgm:cxn modelId="{8007974A-5FBB-44D2-9205-261791F3C893}" type="presParOf" srcId="{15C1EA86-122E-4E76-BFE6-A0CCEB8C58DD}" destId="{23A7A83B-EA0B-44E4-888D-EA2739C61938}" srcOrd="1" destOrd="0" presId="urn:microsoft.com/office/officeart/2005/8/layout/vList5"/>
    <dgm:cxn modelId="{C58C4827-7BD6-459F-BE1C-40851B791424}" type="presParOf" srcId="{4546F848-63D9-4159-9535-B68B431DD30B}" destId="{E24B351D-95E9-412B-A2E0-DF5F5A12BF4A}" srcOrd="1" destOrd="0" presId="urn:microsoft.com/office/officeart/2005/8/layout/vList5"/>
    <dgm:cxn modelId="{C88F41D1-EDEB-4583-B555-A693E59E6CD1}" type="presParOf" srcId="{4546F848-63D9-4159-9535-B68B431DD30B}" destId="{B8859258-EA71-4101-B264-FD1564081BF5}" srcOrd="2" destOrd="0" presId="urn:microsoft.com/office/officeart/2005/8/layout/vList5"/>
    <dgm:cxn modelId="{D12F0038-D50B-4315-9AD7-BAF099136FD8}" type="presParOf" srcId="{B8859258-EA71-4101-B264-FD1564081BF5}" destId="{5E7B2265-F7C7-4289-AECA-46A2C58A3840}" srcOrd="0" destOrd="0" presId="urn:microsoft.com/office/officeart/2005/8/layout/vList5"/>
    <dgm:cxn modelId="{54A1C2E5-A4F9-4EDE-91C1-33C919DFD81E}" type="presParOf" srcId="{B8859258-EA71-4101-B264-FD1564081BF5}" destId="{D024CCDC-530C-4270-A3DA-8F2105947C0B}" srcOrd="1" destOrd="0" presId="urn:microsoft.com/office/officeart/2005/8/layout/vList5"/>
    <dgm:cxn modelId="{37ECD5C8-3A8F-42C3-A841-CCAFCC7744AC}" type="presParOf" srcId="{4546F848-63D9-4159-9535-B68B431DD30B}" destId="{CF6C6F2F-C5BB-4CCC-AB28-286BA233DD29}" srcOrd="3" destOrd="0" presId="urn:microsoft.com/office/officeart/2005/8/layout/vList5"/>
    <dgm:cxn modelId="{2B3727BA-D83B-49D2-8DC5-B2397F31A170}" type="presParOf" srcId="{4546F848-63D9-4159-9535-B68B431DD30B}" destId="{789E7646-BDD5-4C9D-915D-2B7802C23F55}" srcOrd="4" destOrd="0" presId="urn:microsoft.com/office/officeart/2005/8/layout/vList5"/>
    <dgm:cxn modelId="{31498A0F-D78B-40B5-8351-852544A68E31}" type="presParOf" srcId="{789E7646-BDD5-4C9D-915D-2B7802C23F55}" destId="{9A8BA963-2B15-46E7-8F3C-C8C3705FB22C}" srcOrd="0" destOrd="0" presId="urn:microsoft.com/office/officeart/2005/8/layout/vList5"/>
    <dgm:cxn modelId="{E2CD4DA7-C9C1-4272-9F48-1E6F425FD061}" type="presParOf" srcId="{789E7646-BDD5-4C9D-915D-2B7802C23F55}" destId="{C9495665-5CE0-499C-9E50-55AF522B8A60}" srcOrd="1" destOrd="0" presId="urn:microsoft.com/office/officeart/2005/8/layout/vList5"/>
    <dgm:cxn modelId="{0D28A499-F5B0-4859-B4B0-B506A9EADE1E}" type="presParOf" srcId="{4546F848-63D9-4159-9535-B68B431DD30B}" destId="{A79E7D45-9D02-4486-B678-0347D1CF9388}" srcOrd="5" destOrd="0" presId="urn:microsoft.com/office/officeart/2005/8/layout/vList5"/>
    <dgm:cxn modelId="{EF515E02-60C0-47A8-A750-DFC97E0A3F25}" type="presParOf" srcId="{4546F848-63D9-4159-9535-B68B431DD30B}" destId="{CFA3A403-2AD5-4C03-8A51-3F3C9A51148B}" srcOrd="6" destOrd="0" presId="urn:microsoft.com/office/officeart/2005/8/layout/vList5"/>
    <dgm:cxn modelId="{1593EEB3-61F2-4EFE-BBBD-6D8E78AE10E8}" type="presParOf" srcId="{CFA3A403-2AD5-4C03-8A51-3F3C9A51148B}" destId="{57D5ED65-BAA0-45CF-9A44-38B0F7E8B1D5}" srcOrd="0" destOrd="0" presId="urn:microsoft.com/office/officeart/2005/8/layout/vList5"/>
    <dgm:cxn modelId="{B366C030-9905-46A5-86D0-A522AC656A8B}" type="presParOf" srcId="{CFA3A403-2AD5-4C03-8A51-3F3C9A51148B}" destId="{BCADBBBA-7C84-40EA-8386-16DA255CB3B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1ED34A-FB42-4791-832C-306D25F86B83}">
      <dsp:nvSpPr>
        <dsp:cNvPr id="0" name=""/>
        <dsp:cNvSpPr/>
      </dsp:nvSpPr>
      <dsp:spPr>
        <a:xfrm>
          <a:off x="2312" y="888413"/>
          <a:ext cx="974198" cy="1169038"/>
        </a:xfrm>
        <a:prstGeom prst="roundRect">
          <a:avLst>
            <a:gd name="adj" fmla="val 5000"/>
          </a:avLst>
        </a:prstGeom>
        <a:solidFill>
          <a:schemeClr val="lt1">
            <a:hueOff val="0"/>
            <a:satOff val="0"/>
            <a:lumOff val="0"/>
            <a:alphaOff val="0"/>
          </a:schemeClr>
        </a:solidFill>
        <a:ln w="2222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marL="0" lvl="0" indent="0" algn="r" defTabSz="622300">
            <a:lnSpc>
              <a:spcPct val="90000"/>
            </a:lnSpc>
            <a:spcBef>
              <a:spcPct val="0"/>
            </a:spcBef>
            <a:spcAft>
              <a:spcPct val="35000"/>
            </a:spcAft>
            <a:buNone/>
          </a:pPr>
          <a:r>
            <a:rPr lang="es-US" sz="1400" kern="1200" dirty="0">
              <a:latin typeface="Calibri" panose="020F0502020204030204"/>
              <a:ea typeface="+mn-ea"/>
              <a:cs typeface="+mn-cs"/>
            </a:rPr>
            <a:t>Mes</a:t>
          </a:r>
          <a:endParaRPr lang="es-US" sz="800" kern="1200" dirty="0">
            <a:latin typeface="Calibri" panose="020F0502020204030204"/>
            <a:ea typeface="+mn-ea"/>
            <a:cs typeface="+mn-cs"/>
          </a:endParaRPr>
        </a:p>
      </dsp:txBody>
      <dsp:txXfrm rot="16200000">
        <a:off x="-376720" y="1273152"/>
        <a:ext cx="952905" cy="189133"/>
      </dsp:txXfrm>
    </dsp:sp>
    <dsp:sp modelId="{CE1FF248-920D-4423-9A97-DDB50EBCAAA4}">
      <dsp:nvSpPr>
        <dsp:cNvPr id="0" name=""/>
        <dsp:cNvSpPr/>
      </dsp:nvSpPr>
      <dsp:spPr>
        <a:xfrm>
          <a:off x="197152" y="888413"/>
          <a:ext cx="725778" cy="1169038"/>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22885" rIns="0" bIns="0" numCol="1" spcCol="1270" anchor="t" anchorCtr="0">
          <a:noAutofit/>
        </a:bodyPr>
        <a:lstStyle/>
        <a:p>
          <a:pPr marL="0" lvl="0" indent="0" algn="ctr" defTabSz="2889250">
            <a:lnSpc>
              <a:spcPct val="90000"/>
            </a:lnSpc>
            <a:spcBef>
              <a:spcPct val="0"/>
            </a:spcBef>
            <a:spcAft>
              <a:spcPct val="35000"/>
            </a:spcAft>
            <a:buNone/>
          </a:pPr>
          <a:r>
            <a:rPr lang="es-US" sz="6500" kern="1200" dirty="0">
              <a:latin typeface="Calibri" panose="020F0502020204030204"/>
              <a:ea typeface="+mn-ea"/>
              <a:cs typeface="+mn-cs"/>
            </a:rPr>
            <a:t>1</a:t>
          </a:r>
        </a:p>
      </dsp:txBody>
      <dsp:txXfrm>
        <a:off x="197152" y="888413"/>
        <a:ext cx="725778" cy="1169038"/>
      </dsp:txXfrm>
    </dsp:sp>
    <dsp:sp modelId="{A5381C51-460A-4518-92B3-08CC2532E398}">
      <dsp:nvSpPr>
        <dsp:cNvPr id="0" name=""/>
        <dsp:cNvSpPr/>
      </dsp:nvSpPr>
      <dsp:spPr>
        <a:xfrm>
          <a:off x="1010608" y="888413"/>
          <a:ext cx="974198" cy="1169038"/>
        </a:xfrm>
        <a:prstGeom prst="roundRect">
          <a:avLst>
            <a:gd name="adj" fmla="val 5000"/>
          </a:avLst>
        </a:prstGeom>
        <a:solidFill>
          <a:schemeClr val="lt1">
            <a:hueOff val="0"/>
            <a:satOff val="0"/>
            <a:lumOff val="0"/>
            <a:alphaOff val="0"/>
          </a:schemeClr>
        </a:solidFill>
        <a:ln w="2222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marL="0" lvl="0" indent="0" algn="r" defTabSz="622300">
            <a:lnSpc>
              <a:spcPct val="90000"/>
            </a:lnSpc>
            <a:spcBef>
              <a:spcPct val="0"/>
            </a:spcBef>
            <a:spcAft>
              <a:spcPct val="35000"/>
            </a:spcAft>
            <a:buNone/>
          </a:pPr>
          <a:r>
            <a:rPr lang="es-US" sz="1400" kern="1200" dirty="0">
              <a:latin typeface="Calibri" panose="020F0502020204030204"/>
              <a:ea typeface="+mn-ea"/>
              <a:cs typeface="+mn-cs"/>
            </a:rPr>
            <a:t>Mes</a:t>
          </a:r>
          <a:endParaRPr lang="es-US" sz="800" kern="1200" dirty="0">
            <a:latin typeface="Calibri" panose="020F0502020204030204"/>
            <a:ea typeface="+mn-ea"/>
            <a:cs typeface="+mn-cs"/>
          </a:endParaRPr>
        </a:p>
      </dsp:txBody>
      <dsp:txXfrm rot="16200000">
        <a:off x="631575" y="1273152"/>
        <a:ext cx="952905" cy="189133"/>
      </dsp:txXfrm>
    </dsp:sp>
    <dsp:sp modelId="{8159F9CE-E531-4EDC-92A0-6B8495D951E2}">
      <dsp:nvSpPr>
        <dsp:cNvPr id="0" name=""/>
        <dsp:cNvSpPr/>
      </dsp:nvSpPr>
      <dsp:spPr>
        <a:xfrm rot="5400000">
          <a:off x="929604" y="1817225"/>
          <a:ext cx="171750" cy="146129"/>
        </a:xfrm>
        <a:prstGeom prst="flowChartExtract">
          <a:avLst/>
        </a:prstGeom>
        <a:solidFill>
          <a:schemeClr val="l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4AE64F-A4E3-466F-940F-6DE7998B1993}">
      <dsp:nvSpPr>
        <dsp:cNvPr id="0" name=""/>
        <dsp:cNvSpPr/>
      </dsp:nvSpPr>
      <dsp:spPr>
        <a:xfrm>
          <a:off x="1205448" y="888413"/>
          <a:ext cx="725778" cy="1169038"/>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22885" rIns="0" bIns="0" numCol="1" spcCol="1270" anchor="t" anchorCtr="0">
          <a:noAutofit/>
        </a:bodyPr>
        <a:lstStyle/>
        <a:p>
          <a:pPr marL="0" lvl="0" indent="0" algn="ctr" defTabSz="2889250">
            <a:lnSpc>
              <a:spcPct val="90000"/>
            </a:lnSpc>
            <a:spcBef>
              <a:spcPct val="0"/>
            </a:spcBef>
            <a:spcAft>
              <a:spcPct val="35000"/>
            </a:spcAft>
            <a:buNone/>
          </a:pPr>
          <a:r>
            <a:rPr lang="es-US" sz="6500" kern="1200">
              <a:latin typeface="Calibri" panose="020F0502020204030204"/>
              <a:ea typeface="+mn-ea"/>
              <a:cs typeface="+mn-cs"/>
            </a:rPr>
            <a:t>2</a:t>
          </a:r>
        </a:p>
      </dsp:txBody>
      <dsp:txXfrm>
        <a:off x="1205448" y="888413"/>
        <a:ext cx="725778" cy="1169038"/>
      </dsp:txXfrm>
    </dsp:sp>
    <dsp:sp modelId="{AFCBFC7E-25E0-4AC3-8A0E-FC4D5CD42F36}">
      <dsp:nvSpPr>
        <dsp:cNvPr id="0" name=""/>
        <dsp:cNvSpPr/>
      </dsp:nvSpPr>
      <dsp:spPr>
        <a:xfrm>
          <a:off x="2018904" y="888413"/>
          <a:ext cx="974198" cy="1169038"/>
        </a:xfrm>
        <a:prstGeom prst="roundRect">
          <a:avLst>
            <a:gd name="adj" fmla="val 5000"/>
          </a:avLst>
        </a:prstGeom>
        <a:solidFill>
          <a:schemeClr val="lt1">
            <a:hueOff val="0"/>
            <a:satOff val="0"/>
            <a:lumOff val="0"/>
            <a:alphaOff val="0"/>
          </a:schemeClr>
        </a:solidFill>
        <a:ln w="2222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marL="0" lvl="0" indent="0" algn="r" defTabSz="622300">
            <a:lnSpc>
              <a:spcPct val="90000"/>
            </a:lnSpc>
            <a:spcBef>
              <a:spcPct val="0"/>
            </a:spcBef>
            <a:spcAft>
              <a:spcPct val="35000"/>
            </a:spcAft>
            <a:buNone/>
          </a:pPr>
          <a:r>
            <a:rPr lang="es-US" sz="1400" kern="1200" dirty="0">
              <a:latin typeface="Calibri" panose="020F0502020204030204"/>
              <a:ea typeface="+mn-ea"/>
              <a:cs typeface="+mn-cs"/>
            </a:rPr>
            <a:t>Mes</a:t>
          </a:r>
          <a:endParaRPr lang="es-US" sz="800" kern="1200" dirty="0">
            <a:latin typeface="Calibri" panose="020F0502020204030204"/>
            <a:ea typeface="+mn-ea"/>
            <a:cs typeface="+mn-cs"/>
          </a:endParaRPr>
        </a:p>
      </dsp:txBody>
      <dsp:txXfrm rot="16200000">
        <a:off x="1639871" y="1273152"/>
        <a:ext cx="952905" cy="189133"/>
      </dsp:txXfrm>
    </dsp:sp>
    <dsp:sp modelId="{A53F5625-F7DE-4DCB-A777-CDF15E64F2ED}">
      <dsp:nvSpPr>
        <dsp:cNvPr id="0" name=""/>
        <dsp:cNvSpPr/>
      </dsp:nvSpPr>
      <dsp:spPr>
        <a:xfrm rot="5400000">
          <a:off x="1937900" y="1817225"/>
          <a:ext cx="171750" cy="146129"/>
        </a:xfrm>
        <a:prstGeom prst="flowChartExtract">
          <a:avLst/>
        </a:prstGeom>
        <a:solidFill>
          <a:schemeClr val="l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9BEAA1-6EF4-4258-A2D2-E4F88A84E773}">
      <dsp:nvSpPr>
        <dsp:cNvPr id="0" name=""/>
        <dsp:cNvSpPr/>
      </dsp:nvSpPr>
      <dsp:spPr>
        <a:xfrm>
          <a:off x="2213744" y="888413"/>
          <a:ext cx="725778" cy="1169038"/>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22885" rIns="0" bIns="0" numCol="1" spcCol="1270" anchor="t" anchorCtr="0">
          <a:noAutofit/>
        </a:bodyPr>
        <a:lstStyle/>
        <a:p>
          <a:pPr marL="0" lvl="0" indent="0" algn="ctr" defTabSz="2889250">
            <a:lnSpc>
              <a:spcPct val="90000"/>
            </a:lnSpc>
            <a:spcBef>
              <a:spcPct val="0"/>
            </a:spcBef>
            <a:spcAft>
              <a:spcPct val="35000"/>
            </a:spcAft>
            <a:buNone/>
          </a:pPr>
          <a:r>
            <a:rPr lang="es-US" sz="6500" kern="1200" dirty="0">
              <a:latin typeface="Calibri" panose="020F0502020204030204"/>
              <a:ea typeface="+mn-ea"/>
              <a:cs typeface="+mn-cs"/>
            </a:rPr>
            <a:t>3</a:t>
          </a:r>
        </a:p>
      </dsp:txBody>
      <dsp:txXfrm>
        <a:off x="2213744" y="888413"/>
        <a:ext cx="725778" cy="1169038"/>
      </dsp:txXfrm>
    </dsp:sp>
    <dsp:sp modelId="{12733D8D-7AA1-414B-8387-0BB1BB0C6E08}">
      <dsp:nvSpPr>
        <dsp:cNvPr id="0" name=""/>
        <dsp:cNvSpPr/>
      </dsp:nvSpPr>
      <dsp:spPr>
        <a:xfrm>
          <a:off x="3027200" y="888413"/>
          <a:ext cx="974198" cy="1169038"/>
        </a:xfrm>
        <a:prstGeom prst="roundRect">
          <a:avLst>
            <a:gd name="adj" fmla="val 5000"/>
          </a:avLst>
        </a:prstGeom>
        <a:solidFill>
          <a:schemeClr val="lt1">
            <a:hueOff val="0"/>
            <a:satOff val="0"/>
            <a:lumOff val="0"/>
            <a:alphaOff val="0"/>
          </a:schemeClr>
        </a:solidFill>
        <a:ln w="2222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marL="0" lvl="0" indent="0" algn="r" defTabSz="622300">
            <a:lnSpc>
              <a:spcPct val="90000"/>
            </a:lnSpc>
            <a:spcBef>
              <a:spcPct val="0"/>
            </a:spcBef>
            <a:spcAft>
              <a:spcPct val="35000"/>
            </a:spcAft>
            <a:buNone/>
          </a:pPr>
          <a:r>
            <a:rPr lang="es-US" sz="1400" kern="1200" dirty="0">
              <a:latin typeface="Calibri" panose="020F0502020204030204"/>
              <a:ea typeface="+mn-ea"/>
              <a:cs typeface="+mn-cs"/>
            </a:rPr>
            <a:t>Mes</a:t>
          </a:r>
          <a:endParaRPr lang="es-US" sz="800" kern="1200" dirty="0">
            <a:latin typeface="Calibri" panose="020F0502020204030204"/>
            <a:ea typeface="+mn-ea"/>
            <a:cs typeface="+mn-cs"/>
          </a:endParaRPr>
        </a:p>
      </dsp:txBody>
      <dsp:txXfrm rot="16200000">
        <a:off x="2648167" y="1273152"/>
        <a:ext cx="952905" cy="189133"/>
      </dsp:txXfrm>
    </dsp:sp>
    <dsp:sp modelId="{1FD34BC2-C630-42A0-8E73-1E649C57A9EA}">
      <dsp:nvSpPr>
        <dsp:cNvPr id="0" name=""/>
        <dsp:cNvSpPr/>
      </dsp:nvSpPr>
      <dsp:spPr>
        <a:xfrm rot="5400000">
          <a:off x="2946196" y="1817225"/>
          <a:ext cx="171750" cy="146129"/>
        </a:xfrm>
        <a:prstGeom prst="flowChartExtract">
          <a:avLst/>
        </a:prstGeom>
        <a:solidFill>
          <a:schemeClr val="l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6232B1-BC49-45DB-BE43-1CDDBF58312B}">
      <dsp:nvSpPr>
        <dsp:cNvPr id="0" name=""/>
        <dsp:cNvSpPr/>
      </dsp:nvSpPr>
      <dsp:spPr>
        <a:xfrm>
          <a:off x="3222039" y="888413"/>
          <a:ext cx="725778" cy="1169038"/>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22885" rIns="0" bIns="0" numCol="1" spcCol="1270" anchor="t" anchorCtr="0">
          <a:noAutofit/>
        </a:bodyPr>
        <a:lstStyle/>
        <a:p>
          <a:pPr marL="0" lvl="0" indent="0" algn="ctr" defTabSz="2889250">
            <a:lnSpc>
              <a:spcPct val="90000"/>
            </a:lnSpc>
            <a:spcBef>
              <a:spcPct val="0"/>
            </a:spcBef>
            <a:spcAft>
              <a:spcPct val="35000"/>
            </a:spcAft>
            <a:buNone/>
          </a:pPr>
          <a:r>
            <a:rPr lang="es-US" sz="6500" kern="1200" dirty="0">
              <a:latin typeface="Calibri" panose="020F0502020204030204"/>
              <a:ea typeface="+mn-ea"/>
              <a:cs typeface="+mn-cs"/>
            </a:rPr>
            <a:t>4</a:t>
          </a:r>
        </a:p>
      </dsp:txBody>
      <dsp:txXfrm>
        <a:off x="3222039" y="888413"/>
        <a:ext cx="725778" cy="1169038"/>
      </dsp:txXfrm>
    </dsp:sp>
    <dsp:sp modelId="{89A2951F-597C-4E92-855F-7D908DA68272}">
      <dsp:nvSpPr>
        <dsp:cNvPr id="0" name=""/>
        <dsp:cNvSpPr/>
      </dsp:nvSpPr>
      <dsp:spPr>
        <a:xfrm>
          <a:off x="4035495" y="888413"/>
          <a:ext cx="974198" cy="1169038"/>
        </a:xfrm>
        <a:prstGeom prst="roundRect">
          <a:avLst>
            <a:gd name="adj" fmla="val 5000"/>
          </a:avLst>
        </a:prstGeom>
        <a:solidFill>
          <a:schemeClr val="lt1">
            <a:hueOff val="0"/>
            <a:satOff val="0"/>
            <a:lumOff val="0"/>
            <a:alphaOff val="0"/>
          </a:schemeClr>
        </a:solidFill>
        <a:ln w="2222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marL="0" lvl="0" indent="0" algn="r" defTabSz="622300">
            <a:lnSpc>
              <a:spcPct val="90000"/>
            </a:lnSpc>
            <a:spcBef>
              <a:spcPct val="0"/>
            </a:spcBef>
            <a:spcAft>
              <a:spcPct val="35000"/>
            </a:spcAft>
            <a:buNone/>
          </a:pPr>
          <a:r>
            <a:rPr lang="es-US" sz="1400" kern="1200" dirty="0">
              <a:latin typeface="Calibri" panose="020F0502020204030204"/>
              <a:ea typeface="+mn-ea"/>
              <a:cs typeface="+mn-cs"/>
            </a:rPr>
            <a:t>Mes</a:t>
          </a:r>
          <a:endParaRPr lang="es-US" sz="800" kern="1200" dirty="0">
            <a:latin typeface="Calibri" panose="020F0502020204030204"/>
            <a:ea typeface="+mn-ea"/>
            <a:cs typeface="+mn-cs"/>
          </a:endParaRPr>
        </a:p>
      </dsp:txBody>
      <dsp:txXfrm rot="16200000">
        <a:off x="3656463" y="1273152"/>
        <a:ext cx="952905" cy="189133"/>
      </dsp:txXfrm>
    </dsp:sp>
    <dsp:sp modelId="{98EC5AE5-8395-4111-9369-0DAF626AD7EE}">
      <dsp:nvSpPr>
        <dsp:cNvPr id="0" name=""/>
        <dsp:cNvSpPr/>
      </dsp:nvSpPr>
      <dsp:spPr>
        <a:xfrm rot="5400000">
          <a:off x="3954491" y="1817225"/>
          <a:ext cx="171750" cy="146129"/>
        </a:xfrm>
        <a:prstGeom prst="flowChartExtract">
          <a:avLst/>
        </a:prstGeom>
        <a:solidFill>
          <a:schemeClr val="l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C90F4D-320C-41F0-A85D-1912C8186F20}">
      <dsp:nvSpPr>
        <dsp:cNvPr id="0" name=""/>
        <dsp:cNvSpPr/>
      </dsp:nvSpPr>
      <dsp:spPr>
        <a:xfrm>
          <a:off x="4230335" y="888413"/>
          <a:ext cx="725778" cy="1169038"/>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22885" rIns="0" bIns="0" numCol="1" spcCol="1270" anchor="t" anchorCtr="0">
          <a:noAutofit/>
        </a:bodyPr>
        <a:lstStyle/>
        <a:p>
          <a:pPr marL="0" lvl="0" indent="0" algn="ctr" defTabSz="2889250">
            <a:lnSpc>
              <a:spcPct val="90000"/>
            </a:lnSpc>
            <a:spcBef>
              <a:spcPct val="0"/>
            </a:spcBef>
            <a:spcAft>
              <a:spcPct val="35000"/>
            </a:spcAft>
            <a:buNone/>
          </a:pPr>
          <a:r>
            <a:rPr lang="es-US" sz="6500" kern="1200">
              <a:latin typeface="Calibri" panose="020F0502020204030204"/>
              <a:ea typeface="+mn-ea"/>
              <a:cs typeface="+mn-cs"/>
            </a:rPr>
            <a:t>5</a:t>
          </a:r>
        </a:p>
      </dsp:txBody>
      <dsp:txXfrm>
        <a:off x="4230335" y="888413"/>
        <a:ext cx="725778" cy="1169038"/>
      </dsp:txXfrm>
    </dsp:sp>
    <dsp:sp modelId="{33D0016E-7B38-4391-A1E1-3AF1A0744C4C}">
      <dsp:nvSpPr>
        <dsp:cNvPr id="0" name=""/>
        <dsp:cNvSpPr/>
      </dsp:nvSpPr>
      <dsp:spPr>
        <a:xfrm>
          <a:off x="5043791" y="888413"/>
          <a:ext cx="974198" cy="1169038"/>
        </a:xfrm>
        <a:prstGeom prst="roundRect">
          <a:avLst>
            <a:gd name="adj" fmla="val 5000"/>
          </a:avLst>
        </a:prstGeom>
        <a:solidFill>
          <a:schemeClr val="lt1">
            <a:hueOff val="0"/>
            <a:satOff val="0"/>
            <a:lumOff val="0"/>
            <a:alphaOff val="0"/>
          </a:schemeClr>
        </a:solidFill>
        <a:ln w="2222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marL="0" lvl="0" indent="0" algn="r" defTabSz="622300">
            <a:lnSpc>
              <a:spcPct val="90000"/>
            </a:lnSpc>
            <a:spcBef>
              <a:spcPct val="0"/>
            </a:spcBef>
            <a:spcAft>
              <a:spcPct val="35000"/>
            </a:spcAft>
            <a:buNone/>
          </a:pPr>
          <a:r>
            <a:rPr lang="es-US" sz="1400" kern="1200" dirty="0">
              <a:latin typeface="Calibri" panose="020F0502020204030204"/>
              <a:ea typeface="+mn-ea"/>
              <a:cs typeface="+mn-cs"/>
            </a:rPr>
            <a:t>Mes</a:t>
          </a:r>
          <a:endParaRPr lang="es-US" sz="800" kern="1200" dirty="0">
            <a:latin typeface="Calibri" panose="020F0502020204030204"/>
            <a:ea typeface="+mn-ea"/>
            <a:cs typeface="+mn-cs"/>
          </a:endParaRPr>
        </a:p>
      </dsp:txBody>
      <dsp:txXfrm rot="16200000">
        <a:off x="4664758" y="1273152"/>
        <a:ext cx="952905" cy="189133"/>
      </dsp:txXfrm>
    </dsp:sp>
    <dsp:sp modelId="{081752A7-AF3E-477D-8170-B1EEBEFF6D1F}">
      <dsp:nvSpPr>
        <dsp:cNvPr id="0" name=""/>
        <dsp:cNvSpPr/>
      </dsp:nvSpPr>
      <dsp:spPr>
        <a:xfrm rot="5400000">
          <a:off x="4962787" y="1817225"/>
          <a:ext cx="171750" cy="146129"/>
        </a:xfrm>
        <a:prstGeom prst="flowChartExtract">
          <a:avLst/>
        </a:prstGeom>
        <a:solidFill>
          <a:schemeClr val="l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93D4BC-DB62-4A4C-A145-F0276749176A}">
      <dsp:nvSpPr>
        <dsp:cNvPr id="0" name=""/>
        <dsp:cNvSpPr/>
      </dsp:nvSpPr>
      <dsp:spPr>
        <a:xfrm>
          <a:off x="5238631" y="888413"/>
          <a:ext cx="725778" cy="1169038"/>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22885" rIns="0" bIns="0" numCol="1" spcCol="1270" anchor="t" anchorCtr="0">
          <a:noAutofit/>
        </a:bodyPr>
        <a:lstStyle/>
        <a:p>
          <a:pPr marL="0" lvl="0" indent="0" algn="ctr" defTabSz="2889250">
            <a:lnSpc>
              <a:spcPct val="90000"/>
            </a:lnSpc>
            <a:spcBef>
              <a:spcPct val="0"/>
            </a:spcBef>
            <a:spcAft>
              <a:spcPct val="35000"/>
            </a:spcAft>
            <a:buNone/>
          </a:pPr>
          <a:r>
            <a:rPr lang="es-US" sz="6500" kern="1200">
              <a:latin typeface="Calibri" panose="020F0502020204030204"/>
              <a:ea typeface="+mn-ea"/>
              <a:cs typeface="+mn-cs"/>
            </a:rPr>
            <a:t>6</a:t>
          </a:r>
        </a:p>
      </dsp:txBody>
      <dsp:txXfrm>
        <a:off x="5238631" y="888413"/>
        <a:ext cx="725778" cy="1169038"/>
      </dsp:txXfrm>
    </dsp:sp>
    <dsp:sp modelId="{A09AFD84-9EE0-43D8-B562-64042810BCA5}">
      <dsp:nvSpPr>
        <dsp:cNvPr id="0" name=""/>
        <dsp:cNvSpPr/>
      </dsp:nvSpPr>
      <dsp:spPr>
        <a:xfrm>
          <a:off x="6052087" y="888413"/>
          <a:ext cx="974198" cy="1169038"/>
        </a:xfrm>
        <a:prstGeom prst="roundRect">
          <a:avLst>
            <a:gd name="adj" fmla="val 5000"/>
          </a:avLst>
        </a:prstGeom>
        <a:solidFill>
          <a:schemeClr val="lt1">
            <a:hueOff val="0"/>
            <a:satOff val="0"/>
            <a:lumOff val="0"/>
            <a:alphaOff val="0"/>
          </a:schemeClr>
        </a:solidFill>
        <a:ln w="2222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marL="0" lvl="0" indent="0" algn="r" defTabSz="622300">
            <a:lnSpc>
              <a:spcPct val="90000"/>
            </a:lnSpc>
            <a:spcBef>
              <a:spcPct val="0"/>
            </a:spcBef>
            <a:spcAft>
              <a:spcPct val="35000"/>
            </a:spcAft>
            <a:buNone/>
          </a:pPr>
          <a:r>
            <a:rPr lang="es-US" sz="1400" kern="1200" dirty="0">
              <a:latin typeface="Calibri" panose="020F0502020204030204"/>
              <a:ea typeface="+mn-ea"/>
              <a:cs typeface="+mn-cs"/>
            </a:rPr>
            <a:t>Mes</a:t>
          </a:r>
          <a:endParaRPr lang="es-US" sz="800" kern="1200" dirty="0">
            <a:latin typeface="Calibri" panose="020F0502020204030204"/>
            <a:ea typeface="+mn-ea"/>
            <a:cs typeface="+mn-cs"/>
          </a:endParaRPr>
        </a:p>
      </dsp:txBody>
      <dsp:txXfrm rot="16200000">
        <a:off x="5673054" y="1273152"/>
        <a:ext cx="952905" cy="189133"/>
      </dsp:txXfrm>
    </dsp:sp>
    <dsp:sp modelId="{7FE6D93B-7C54-4FF3-A5DF-911BA6559A09}">
      <dsp:nvSpPr>
        <dsp:cNvPr id="0" name=""/>
        <dsp:cNvSpPr/>
      </dsp:nvSpPr>
      <dsp:spPr>
        <a:xfrm rot="5400000">
          <a:off x="5971083" y="1817225"/>
          <a:ext cx="171750" cy="146129"/>
        </a:xfrm>
        <a:prstGeom prst="flowChartExtract">
          <a:avLst/>
        </a:prstGeom>
        <a:solidFill>
          <a:schemeClr val="l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11C1F2-0ED3-4807-B57B-0047CF137885}">
      <dsp:nvSpPr>
        <dsp:cNvPr id="0" name=""/>
        <dsp:cNvSpPr/>
      </dsp:nvSpPr>
      <dsp:spPr>
        <a:xfrm>
          <a:off x="6246927" y="888413"/>
          <a:ext cx="725778" cy="1169038"/>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22885" rIns="0" bIns="0" numCol="1" spcCol="1270" anchor="t" anchorCtr="0">
          <a:noAutofit/>
        </a:bodyPr>
        <a:lstStyle/>
        <a:p>
          <a:pPr marL="0" lvl="0" indent="0" algn="r" defTabSz="2889250">
            <a:lnSpc>
              <a:spcPct val="90000"/>
            </a:lnSpc>
            <a:spcBef>
              <a:spcPct val="0"/>
            </a:spcBef>
            <a:spcAft>
              <a:spcPct val="35000"/>
            </a:spcAft>
            <a:buNone/>
          </a:pPr>
          <a:r>
            <a:rPr lang="es-US" sz="6500" kern="1200">
              <a:latin typeface="Calibri" panose="020F0502020204030204"/>
              <a:ea typeface="+mn-ea"/>
              <a:cs typeface="+mn-cs"/>
            </a:rPr>
            <a:t>7</a:t>
          </a:r>
        </a:p>
      </dsp:txBody>
      <dsp:txXfrm>
        <a:off x="6246927" y="888413"/>
        <a:ext cx="725778" cy="1169038"/>
      </dsp:txXfrm>
    </dsp:sp>
    <dsp:sp modelId="{F389AE3F-4466-4A08-A813-F775568D5B6E}">
      <dsp:nvSpPr>
        <dsp:cNvPr id="0" name=""/>
        <dsp:cNvSpPr/>
      </dsp:nvSpPr>
      <dsp:spPr>
        <a:xfrm>
          <a:off x="7060383" y="888413"/>
          <a:ext cx="974198" cy="1169038"/>
        </a:xfrm>
        <a:prstGeom prst="roundRect">
          <a:avLst>
            <a:gd name="adj" fmla="val 5000"/>
          </a:avLst>
        </a:prstGeom>
        <a:solidFill>
          <a:schemeClr val="lt1">
            <a:hueOff val="0"/>
            <a:satOff val="0"/>
            <a:lumOff val="0"/>
            <a:alphaOff val="0"/>
          </a:schemeClr>
        </a:solidFill>
        <a:ln w="2222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marL="0" lvl="0" indent="0" algn="r" defTabSz="622300">
            <a:lnSpc>
              <a:spcPct val="90000"/>
            </a:lnSpc>
            <a:spcBef>
              <a:spcPct val="0"/>
            </a:spcBef>
            <a:spcAft>
              <a:spcPct val="35000"/>
            </a:spcAft>
            <a:buNone/>
          </a:pPr>
          <a:r>
            <a:rPr lang="es-US" sz="1400" kern="1200" dirty="0">
              <a:latin typeface="Calibri" panose="020F0502020204030204"/>
              <a:ea typeface="+mn-ea"/>
              <a:cs typeface="+mn-cs"/>
            </a:rPr>
            <a:t>Mes</a:t>
          </a:r>
          <a:endParaRPr lang="es-US" sz="800" kern="1200" dirty="0">
            <a:latin typeface="Calibri" panose="020F0502020204030204"/>
            <a:ea typeface="+mn-ea"/>
            <a:cs typeface="+mn-cs"/>
          </a:endParaRPr>
        </a:p>
      </dsp:txBody>
      <dsp:txXfrm rot="16200000">
        <a:off x="6681350" y="1273152"/>
        <a:ext cx="952905" cy="189133"/>
      </dsp:txXfrm>
    </dsp:sp>
    <dsp:sp modelId="{37D31B51-FBFE-4159-9044-BF33FA96225E}">
      <dsp:nvSpPr>
        <dsp:cNvPr id="0" name=""/>
        <dsp:cNvSpPr/>
      </dsp:nvSpPr>
      <dsp:spPr>
        <a:xfrm rot="5400000">
          <a:off x="6979379" y="1817225"/>
          <a:ext cx="171750" cy="146129"/>
        </a:xfrm>
        <a:prstGeom prst="flowChartExtract">
          <a:avLst/>
        </a:prstGeom>
        <a:solidFill>
          <a:schemeClr val="l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17F69B-ABA0-48E6-8480-201905EF4FD2}">
      <dsp:nvSpPr>
        <dsp:cNvPr id="0" name=""/>
        <dsp:cNvSpPr/>
      </dsp:nvSpPr>
      <dsp:spPr>
        <a:xfrm>
          <a:off x="7255223" y="888413"/>
          <a:ext cx="725778" cy="1169038"/>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22885" rIns="0" bIns="0" numCol="1" spcCol="1270" anchor="t" anchorCtr="0">
          <a:noAutofit/>
        </a:bodyPr>
        <a:lstStyle/>
        <a:p>
          <a:pPr marL="0" lvl="0" indent="0" algn="r" defTabSz="2889250">
            <a:lnSpc>
              <a:spcPct val="90000"/>
            </a:lnSpc>
            <a:spcBef>
              <a:spcPct val="0"/>
            </a:spcBef>
            <a:spcAft>
              <a:spcPct val="35000"/>
            </a:spcAft>
            <a:buNone/>
          </a:pPr>
          <a:r>
            <a:rPr lang="es-US" sz="6500" kern="1200">
              <a:latin typeface="Calibri" panose="020F0502020204030204"/>
              <a:ea typeface="+mn-ea"/>
              <a:cs typeface="+mn-cs"/>
            </a:rPr>
            <a:t>8</a:t>
          </a:r>
        </a:p>
      </dsp:txBody>
      <dsp:txXfrm>
        <a:off x="7255223" y="888413"/>
        <a:ext cx="725778" cy="11690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2570A-EE07-4568-A4F3-E88C3ACE658F}">
      <dsp:nvSpPr>
        <dsp:cNvPr id="0" name=""/>
        <dsp:cNvSpPr/>
      </dsp:nvSpPr>
      <dsp:spPr>
        <a:xfrm>
          <a:off x="0" y="0"/>
          <a:ext cx="2345122" cy="2648448"/>
        </a:xfrm>
        <a:prstGeom prst="roundRect">
          <a:avLst>
            <a:gd name="adj" fmla="val 5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ctr" defTabSz="1066800">
            <a:lnSpc>
              <a:spcPct val="90000"/>
            </a:lnSpc>
            <a:spcBef>
              <a:spcPct val="0"/>
            </a:spcBef>
            <a:spcAft>
              <a:spcPct val="35000"/>
            </a:spcAft>
            <a:buNone/>
          </a:pPr>
          <a:endParaRPr lang="en-US" sz="2400" kern="1200" dirty="0">
            <a:solidFill>
              <a:sysClr val="window" lastClr="FFFFFF"/>
            </a:solidFill>
            <a:latin typeface="+mn-lt"/>
            <a:ea typeface="+mn-ea"/>
            <a:cs typeface="+mn-cs"/>
          </a:endParaRPr>
        </a:p>
      </dsp:txBody>
      <dsp:txXfrm rot="16200000">
        <a:off x="-844482" y="858220"/>
        <a:ext cx="2157989" cy="455286"/>
      </dsp:txXfrm>
    </dsp:sp>
    <dsp:sp modelId="{64B4DB6B-1FBD-477A-AEA0-610D68DD5CD8}">
      <dsp:nvSpPr>
        <dsp:cNvPr id="0" name=""/>
        <dsp:cNvSpPr/>
      </dsp:nvSpPr>
      <dsp:spPr>
        <a:xfrm>
          <a:off x="469024" y="0"/>
          <a:ext cx="1747115" cy="2648448"/>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marL="0" lvl="0" indent="0" algn="ctr" defTabSz="1431925">
            <a:lnSpc>
              <a:spcPct val="90000"/>
            </a:lnSpc>
            <a:spcBef>
              <a:spcPct val="0"/>
            </a:spcBef>
            <a:spcAft>
              <a:spcPct val="35000"/>
            </a:spcAft>
            <a:buNone/>
          </a:pPr>
          <a:r>
            <a:rPr lang="es-US" sz="2400" b="1" kern="1200" dirty="0">
              <a:latin typeface="+mn-lt"/>
              <a:ea typeface="+mn-ea"/>
              <a:cs typeface="+mn-cs"/>
            </a:rPr>
            <a:t>Mes en que finaliza la cobertura de retiro o del plan de salud grupal</a:t>
          </a:r>
        </a:p>
      </dsp:txBody>
      <dsp:txXfrm>
        <a:off x="469024" y="0"/>
        <a:ext cx="1747115" cy="26484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98CE7-DC3D-4BB1-8365-DF2D6974C8F7}">
      <dsp:nvSpPr>
        <dsp:cNvPr id="0" name=""/>
        <dsp:cNvSpPr/>
      </dsp:nvSpPr>
      <dsp:spPr>
        <a:xfrm>
          <a:off x="0" y="0"/>
          <a:ext cx="2306889" cy="1476126"/>
        </a:xfrm>
        <a:prstGeom prst="roundRect">
          <a:avLst>
            <a:gd name="adj" fmla="val 5000"/>
          </a:avLst>
        </a:prstGeom>
        <a:solidFill>
          <a:schemeClr val="lt1">
            <a:hueOff val="0"/>
            <a:satOff val="0"/>
            <a:lumOff val="0"/>
            <a:alphaOff val="0"/>
          </a:schemeClr>
        </a:solidFill>
        <a:ln w="2222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5725" rIns="111125" bIns="0" numCol="1" spcCol="1270" anchor="t" anchorCtr="0">
          <a:noAutofit/>
        </a:bodyPr>
        <a:lstStyle/>
        <a:p>
          <a:pPr marL="0" lvl="0" indent="0" algn="r" defTabSz="1111250">
            <a:lnSpc>
              <a:spcPct val="90000"/>
            </a:lnSpc>
            <a:spcBef>
              <a:spcPct val="0"/>
            </a:spcBef>
            <a:spcAft>
              <a:spcPts val="0"/>
            </a:spcAft>
            <a:buNone/>
          </a:pPr>
          <a:endParaRPr lang="en-US" sz="2500" b="1" kern="1200" dirty="0">
            <a:solidFill>
              <a:sysClr val="window" lastClr="FFFFFF"/>
            </a:solidFill>
            <a:latin typeface="Calibri" panose="020F0502020204030204"/>
            <a:ea typeface="+mn-ea"/>
            <a:cs typeface="+mn-cs"/>
          </a:endParaRPr>
        </a:p>
      </dsp:txBody>
      <dsp:txXfrm rot="16200000">
        <a:off x="-367765" y="381279"/>
        <a:ext cx="1196909" cy="447863"/>
      </dsp:txXfrm>
    </dsp:sp>
    <dsp:sp modelId="{4FB17124-6943-4A5C-84AB-2DB05267FC22}">
      <dsp:nvSpPr>
        <dsp:cNvPr id="0" name=""/>
        <dsp:cNvSpPr/>
      </dsp:nvSpPr>
      <dsp:spPr>
        <a:xfrm>
          <a:off x="461377" y="0"/>
          <a:ext cx="1718632" cy="1476126"/>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9728" rIns="0" bIns="0" numCol="1" spcCol="1270" anchor="t" anchorCtr="0">
          <a:noAutofit/>
        </a:bodyPr>
        <a:lstStyle/>
        <a:p>
          <a:pPr marL="0" lvl="0" indent="0" algn="ctr" defTabSz="1422400">
            <a:lnSpc>
              <a:spcPct val="90000"/>
            </a:lnSpc>
            <a:spcBef>
              <a:spcPct val="0"/>
            </a:spcBef>
            <a:spcAft>
              <a:spcPts val="0"/>
            </a:spcAft>
            <a:buNone/>
          </a:pPr>
          <a:r>
            <a:rPr lang="es-US" sz="3200" b="1" kern="1200" dirty="0">
              <a:latin typeface="Calibri" panose="020F0502020204030204"/>
              <a:ea typeface="+mn-ea"/>
              <a:cs typeface="+mn-cs"/>
            </a:rPr>
            <a:t>Comienza</a:t>
          </a:r>
        </a:p>
        <a:p>
          <a:pPr marL="0" lvl="0" indent="0" algn="ctr" defTabSz="1422400">
            <a:lnSpc>
              <a:spcPct val="90000"/>
            </a:lnSpc>
            <a:spcBef>
              <a:spcPct val="0"/>
            </a:spcBef>
            <a:spcAft>
              <a:spcPts val="0"/>
            </a:spcAft>
            <a:buNone/>
          </a:pPr>
          <a:r>
            <a:rPr lang="es-US" sz="3200" b="1" kern="1200" dirty="0">
              <a:latin typeface="Calibri" panose="020F0502020204030204"/>
              <a:ea typeface="+mn-ea"/>
              <a:cs typeface="+mn-cs"/>
            </a:rPr>
            <a:t>1º de enero </a:t>
          </a:r>
        </a:p>
      </dsp:txBody>
      <dsp:txXfrm>
        <a:off x="461377" y="0"/>
        <a:ext cx="1718632" cy="1476126"/>
      </dsp:txXfrm>
    </dsp:sp>
    <dsp:sp modelId="{DF6BABB6-FCC3-49F8-BA63-9E4B73F116CA}">
      <dsp:nvSpPr>
        <dsp:cNvPr id="0" name=""/>
        <dsp:cNvSpPr/>
      </dsp:nvSpPr>
      <dsp:spPr>
        <a:xfrm>
          <a:off x="2428975" y="0"/>
          <a:ext cx="2306889" cy="1476126"/>
        </a:xfrm>
        <a:prstGeom prst="roundRect">
          <a:avLst>
            <a:gd name="adj" fmla="val 5000"/>
          </a:avLst>
        </a:prstGeom>
        <a:solidFill>
          <a:schemeClr val="lt1">
            <a:hueOff val="0"/>
            <a:satOff val="0"/>
            <a:lumOff val="0"/>
            <a:alphaOff val="0"/>
          </a:schemeClr>
        </a:solidFill>
        <a:ln w="2222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5725" rIns="111125" bIns="0" numCol="1" spcCol="1270" anchor="t" anchorCtr="0">
          <a:noAutofit/>
        </a:bodyPr>
        <a:lstStyle/>
        <a:p>
          <a:pPr marL="0" lvl="0" indent="0" algn="r" defTabSz="1111250">
            <a:lnSpc>
              <a:spcPct val="90000"/>
            </a:lnSpc>
            <a:spcBef>
              <a:spcPct val="0"/>
            </a:spcBef>
            <a:spcAft>
              <a:spcPts val="0"/>
            </a:spcAft>
            <a:buNone/>
          </a:pPr>
          <a:endParaRPr lang="en-US" sz="2500" b="1" kern="1200" dirty="0">
            <a:solidFill>
              <a:sysClr val="window" lastClr="FFFFFF"/>
            </a:solidFill>
            <a:latin typeface="Calibri" panose="020F0502020204030204"/>
            <a:ea typeface="+mn-ea"/>
            <a:cs typeface="+mn-cs"/>
          </a:endParaRPr>
        </a:p>
      </dsp:txBody>
      <dsp:txXfrm rot="16200000">
        <a:off x="2061209" y="381279"/>
        <a:ext cx="1196909" cy="447863"/>
      </dsp:txXfrm>
    </dsp:sp>
    <dsp:sp modelId="{C3697F08-8247-49E8-8409-B2EDCA8A6D8A}">
      <dsp:nvSpPr>
        <dsp:cNvPr id="0" name=""/>
        <dsp:cNvSpPr/>
      </dsp:nvSpPr>
      <dsp:spPr>
        <a:xfrm rot="5400000">
          <a:off x="2291273" y="1091968"/>
          <a:ext cx="216854" cy="346033"/>
        </a:xfrm>
        <a:prstGeom prst="flowChartExtract">
          <a:avLst/>
        </a:prstGeom>
        <a:solidFill>
          <a:schemeClr val="l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D72B62-4A7E-40AC-9FFD-41F32E631DAA}">
      <dsp:nvSpPr>
        <dsp:cNvPr id="0" name=""/>
        <dsp:cNvSpPr/>
      </dsp:nvSpPr>
      <dsp:spPr>
        <a:xfrm>
          <a:off x="2890353" y="0"/>
          <a:ext cx="1718632" cy="1476126"/>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9728" rIns="0" bIns="0" numCol="1" spcCol="1270" anchor="t" anchorCtr="0">
          <a:noAutofit/>
        </a:bodyPr>
        <a:lstStyle/>
        <a:p>
          <a:pPr marL="0" lvl="0" indent="0" algn="ctr" defTabSz="1422400">
            <a:lnSpc>
              <a:spcPct val="90000"/>
            </a:lnSpc>
            <a:spcBef>
              <a:spcPct val="0"/>
            </a:spcBef>
            <a:spcAft>
              <a:spcPts val="0"/>
            </a:spcAft>
            <a:buNone/>
          </a:pPr>
          <a:r>
            <a:rPr lang="es-US" sz="3200" b="1" kern="1200">
              <a:latin typeface="Calibri" panose="020F0502020204030204"/>
              <a:ea typeface="+mn-ea"/>
              <a:cs typeface="+mn-cs"/>
            </a:rPr>
            <a:t>Continúa</a:t>
          </a:r>
          <a:endParaRPr lang="es-US" sz="3200" b="1" kern="1200" dirty="0">
            <a:latin typeface="Calibri" panose="020F0502020204030204"/>
            <a:ea typeface="+mn-ea"/>
            <a:cs typeface="+mn-cs"/>
          </a:endParaRPr>
        </a:p>
        <a:p>
          <a:pPr marL="0" lvl="0" indent="0" algn="ctr" defTabSz="1422400">
            <a:lnSpc>
              <a:spcPct val="90000"/>
            </a:lnSpc>
            <a:spcBef>
              <a:spcPct val="0"/>
            </a:spcBef>
            <a:spcAft>
              <a:spcPts val="0"/>
            </a:spcAft>
            <a:buNone/>
          </a:pPr>
          <a:r>
            <a:rPr lang="es-US" sz="3200" b="1" kern="1200" dirty="0">
              <a:latin typeface="Calibri" panose="020F0502020204030204"/>
              <a:ea typeface="+mn-ea"/>
              <a:cs typeface="+mn-cs"/>
            </a:rPr>
            <a:t>febrero</a:t>
          </a:r>
        </a:p>
      </dsp:txBody>
      <dsp:txXfrm>
        <a:off x="2890353" y="0"/>
        <a:ext cx="1718632" cy="1476126"/>
      </dsp:txXfrm>
    </dsp:sp>
    <dsp:sp modelId="{5DAF2A97-352B-436B-B285-1ACB224A0544}">
      <dsp:nvSpPr>
        <dsp:cNvPr id="0" name=""/>
        <dsp:cNvSpPr/>
      </dsp:nvSpPr>
      <dsp:spPr>
        <a:xfrm>
          <a:off x="4775797" y="0"/>
          <a:ext cx="2306889" cy="1476126"/>
        </a:xfrm>
        <a:prstGeom prst="roundRect">
          <a:avLst>
            <a:gd name="adj" fmla="val 5000"/>
          </a:avLst>
        </a:prstGeom>
        <a:solidFill>
          <a:schemeClr val="lt1">
            <a:hueOff val="0"/>
            <a:satOff val="0"/>
            <a:lumOff val="0"/>
            <a:alphaOff val="0"/>
          </a:schemeClr>
        </a:solidFill>
        <a:ln w="2222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5725" rIns="111125" bIns="0" numCol="1" spcCol="1270" anchor="t" anchorCtr="0">
          <a:noAutofit/>
        </a:bodyPr>
        <a:lstStyle/>
        <a:p>
          <a:pPr marL="0" lvl="0" indent="0" algn="r" defTabSz="1111250">
            <a:lnSpc>
              <a:spcPct val="90000"/>
            </a:lnSpc>
            <a:spcBef>
              <a:spcPct val="0"/>
            </a:spcBef>
            <a:spcAft>
              <a:spcPts val="0"/>
            </a:spcAft>
            <a:buNone/>
          </a:pPr>
          <a:endParaRPr lang="en-US" sz="2500" b="1" kern="1200" dirty="0">
            <a:solidFill>
              <a:sysClr val="window" lastClr="FFFFFF"/>
            </a:solidFill>
            <a:latin typeface="Calibri" panose="020F0502020204030204"/>
            <a:ea typeface="+mn-ea"/>
            <a:cs typeface="+mn-cs"/>
          </a:endParaRPr>
        </a:p>
      </dsp:txBody>
      <dsp:txXfrm rot="16200000">
        <a:off x="4408031" y="381279"/>
        <a:ext cx="1196909" cy="447863"/>
      </dsp:txXfrm>
    </dsp:sp>
    <dsp:sp modelId="{4840E816-AD25-499D-BB79-1BAAB2921A58}">
      <dsp:nvSpPr>
        <dsp:cNvPr id="0" name=""/>
        <dsp:cNvSpPr/>
      </dsp:nvSpPr>
      <dsp:spPr>
        <a:xfrm rot="5400000">
          <a:off x="4678904" y="1091968"/>
          <a:ext cx="216854" cy="346033"/>
        </a:xfrm>
        <a:prstGeom prst="flowChartExtract">
          <a:avLst/>
        </a:prstGeom>
        <a:solidFill>
          <a:schemeClr val="l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96FEBF-6D3D-4E96-A123-C3008B460487}">
      <dsp:nvSpPr>
        <dsp:cNvPr id="0" name=""/>
        <dsp:cNvSpPr/>
      </dsp:nvSpPr>
      <dsp:spPr>
        <a:xfrm>
          <a:off x="5237175" y="0"/>
          <a:ext cx="1718632" cy="1476126"/>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9728" rIns="0" bIns="0" numCol="1" spcCol="1270" anchor="t" anchorCtr="0">
          <a:noAutofit/>
        </a:bodyPr>
        <a:lstStyle/>
        <a:p>
          <a:pPr marL="0" lvl="0" indent="0" algn="ctr" defTabSz="1422400">
            <a:lnSpc>
              <a:spcPct val="90000"/>
            </a:lnSpc>
            <a:spcBef>
              <a:spcPct val="0"/>
            </a:spcBef>
            <a:spcAft>
              <a:spcPts val="0"/>
            </a:spcAft>
            <a:buNone/>
          </a:pPr>
          <a:r>
            <a:rPr lang="es-US" sz="3200" b="1" kern="1200">
              <a:latin typeface="Calibri" panose="020F0502020204030204"/>
              <a:ea typeface="+mn-ea"/>
              <a:cs typeface="+mn-cs"/>
            </a:rPr>
            <a:t>Finaliza</a:t>
          </a:r>
          <a:endParaRPr lang="es-US" sz="3200" b="1" kern="1200" dirty="0">
            <a:latin typeface="Calibri" panose="020F0502020204030204"/>
            <a:ea typeface="+mn-ea"/>
            <a:cs typeface="+mn-cs"/>
          </a:endParaRPr>
        </a:p>
        <a:p>
          <a:pPr marL="0" lvl="0" indent="0" algn="ctr" defTabSz="1422400">
            <a:lnSpc>
              <a:spcPct val="90000"/>
            </a:lnSpc>
            <a:spcBef>
              <a:spcPct val="0"/>
            </a:spcBef>
            <a:spcAft>
              <a:spcPts val="0"/>
            </a:spcAft>
            <a:buNone/>
          </a:pPr>
          <a:r>
            <a:rPr lang="es-US" sz="3200" b="1" kern="1200">
              <a:latin typeface="Calibri" panose="020F0502020204030204"/>
              <a:ea typeface="+mn-ea"/>
              <a:cs typeface="+mn-cs"/>
            </a:rPr>
            <a:t>31 de marzo</a:t>
          </a:r>
          <a:endParaRPr lang="es-US" sz="3200" b="1" kern="1200" dirty="0">
            <a:latin typeface="Calibri" panose="020F0502020204030204"/>
            <a:ea typeface="+mn-ea"/>
            <a:cs typeface="+mn-cs"/>
          </a:endParaRPr>
        </a:p>
      </dsp:txBody>
      <dsp:txXfrm>
        <a:off x="5237175" y="0"/>
        <a:ext cx="1718632" cy="14761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8C5F2-219C-4337-B7E7-253D6F847DF4}">
      <dsp:nvSpPr>
        <dsp:cNvPr id="0" name=""/>
        <dsp:cNvSpPr/>
      </dsp:nvSpPr>
      <dsp:spPr>
        <a:xfrm>
          <a:off x="0" y="0"/>
          <a:ext cx="3007869" cy="1816243"/>
        </a:xfrm>
        <a:prstGeom prst="roundRect">
          <a:avLst>
            <a:gd name="adj" fmla="val 5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endParaRPr lang="en-US" sz="1600" b="1" kern="1200" dirty="0">
            <a:solidFill>
              <a:sysClr val="window" lastClr="FFFFFF"/>
            </a:solidFill>
            <a:latin typeface="Calibri" panose="020F0502020204030204"/>
            <a:ea typeface="+mn-ea"/>
            <a:cs typeface="+mn-cs"/>
          </a:endParaRPr>
        </a:p>
      </dsp:txBody>
      <dsp:txXfrm rot="16200000">
        <a:off x="-435062" y="452682"/>
        <a:ext cx="1471699" cy="583953"/>
      </dsp:txXfrm>
    </dsp:sp>
    <dsp:sp modelId="{7DDC2B3D-A8E4-4B2E-894C-D9268877AFA7}">
      <dsp:nvSpPr>
        <dsp:cNvPr id="0" name=""/>
        <dsp:cNvSpPr/>
      </dsp:nvSpPr>
      <dsp:spPr>
        <a:xfrm>
          <a:off x="601573" y="0"/>
          <a:ext cx="2240862" cy="1816243"/>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9728" rIns="0" bIns="0" numCol="1" spcCol="1270" anchor="t" anchorCtr="0">
          <a:noAutofit/>
        </a:bodyPr>
        <a:lstStyle/>
        <a:p>
          <a:pPr marL="0" lvl="0" indent="0" algn="l" defTabSz="1422400">
            <a:lnSpc>
              <a:spcPct val="90000"/>
            </a:lnSpc>
            <a:spcBef>
              <a:spcPct val="0"/>
            </a:spcBef>
            <a:spcAft>
              <a:spcPts val="0"/>
            </a:spcAft>
            <a:buNone/>
          </a:pPr>
          <a:r>
            <a:rPr lang="es-US" sz="3200" b="1" kern="1200" dirty="0">
              <a:latin typeface="Calibri" panose="020F0502020204030204"/>
              <a:ea typeface="+mn-ea"/>
              <a:cs typeface="+mn-cs"/>
            </a:rPr>
            <a:t>La cobertura comienza el</a:t>
          </a:r>
        </a:p>
        <a:p>
          <a:pPr marL="0" lvl="0" indent="0" algn="l" defTabSz="1422400">
            <a:lnSpc>
              <a:spcPct val="90000"/>
            </a:lnSpc>
            <a:spcBef>
              <a:spcPct val="0"/>
            </a:spcBef>
            <a:spcAft>
              <a:spcPct val="35000"/>
            </a:spcAft>
            <a:buNone/>
          </a:pPr>
          <a:r>
            <a:rPr lang="es-US" sz="3200" b="1" kern="1200" dirty="0">
              <a:latin typeface="Calibri" panose="020F0502020204030204"/>
              <a:ea typeface="+mn-ea"/>
              <a:cs typeface="+mn-cs"/>
            </a:rPr>
            <a:t>1º de julio</a:t>
          </a:r>
        </a:p>
      </dsp:txBody>
      <dsp:txXfrm>
        <a:off x="601573" y="0"/>
        <a:ext cx="2240862" cy="18162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98CE7-DC3D-4BB1-8365-DF2D6974C8F7}">
      <dsp:nvSpPr>
        <dsp:cNvPr id="0" name=""/>
        <dsp:cNvSpPr/>
      </dsp:nvSpPr>
      <dsp:spPr>
        <a:xfrm>
          <a:off x="0" y="0"/>
          <a:ext cx="2531737" cy="1441622"/>
        </a:xfrm>
        <a:prstGeom prst="roundRect">
          <a:avLst>
            <a:gd name="adj" fmla="val 5000"/>
          </a:avLst>
        </a:prstGeom>
        <a:solidFill>
          <a:schemeClr val="lt1">
            <a:hueOff val="0"/>
            <a:satOff val="0"/>
            <a:lumOff val="0"/>
            <a:alphaOff val="0"/>
          </a:schemeClr>
        </a:solidFill>
        <a:ln w="2222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ts val="0"/>
            </a:spcAft>
            <a:buNone/>
          </a:pPr>
          <a:endParaRPr lang="en-US" sz="2000" b="1" kern="1200" dirty="0">
            <a:solidFill>
              <a:sysClr val="window" lastClr="FFFFFF"/>
            </a:solidFill>
            <a:latin typeface="Calibri" panose="020F0502020204030204"/>
            <a:ea typeface="+mn-ea"/>
            <a:cs typeface="+mn-cs"/>
          </a:endParaRPr>
        </a:p>
      </dsp:txBody>
      <dsp:txXfrm rot="16200000">
        <a:off x="-330476" y="345306"/>
        <a:ext cx="1167300" cy="491517"/>
      </dsp:txXfrm>
    </dsp:sp>
    <dsp:sp modelId="{4FB17124-6943-4A5C-84AB-2DB05267FC22}">
      <dsp:nvSpPr>
        <dsp:cNvPr id="0" name=""/>
        <dsp:cNvSpPr/>
      </dsp:nvSpPr>
      <dsp:spPr>
        <a:xfrm>
          <a:off x="506347" y="0"/>
          <a:ext cx="1886144" cy="1441622"/>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marL="0" lvl="0" indent="0" algn="ctr" defTabSz="1066800">
            <a:lnSpc>
              <a:spcPct val="90000"/>
            </a:lnSpc>
            <a:spcBef>
              <a:spcPct val="0"/>
            </a:spcBef>
            <a:spcAft>
              <a:spcPts val="0"/>
            </a:spcAft>
            <a:buNone/>
          </a:pPr>
          <a:r>
            <a:rPr lang="es-US" sz="2400" b="1" kern="1200" dirty="0">
              <a:latin typeface="+mn-lt"/>
              <a:ea typeface="+mn-ea"/>
              <a:cs typeface="+mn-cs"/>
            </a:rPr>
            <a:t>Comienza</a:t>
          </a:r>
        </a:p>
        <a:p>
          <a:pPr marL="0" lvl="0" indent="0" algn="ctr" defTabSz="1066800">
            <a:lnSpc>
              <a:spcPct val="90000"/>
            </a:lnSpc>
            <a:spcBef>
              <a:spcPct val="0"/>
            </a:spcBef>
            <a:spcAft>
              <a:spcPts val="0"/>
            </a:spcAft>
            <a:buNone/>
          </a:pPr>
          <a:r>
            <a:rPr lang="es-US" sz="2400" b="1" kern="1200" dirty="0">
              <a:latin typeface="+mn-lt"/>
              <a:ea typeface="+mn-ea"/>
              <a:cs typeface="+mn-cs"/>
            </a:rPr>
            <a:t>15 de octubre</a:t>
          </a:r>
        </a:p>
      </dsp:txBody>
      <dsp:txXfrm>
        <a:off x="506347" y="0"/>
        <a:ext cx="1886144" cy="1441622"/>
      </dsp:txXfrm>
    </dsp:sp>
    <dsp:sp modelId="{DF6BABB6-FCC3-49F8-BA63-9E4B73F116CA}">
      <dsp:nvSpPr>
        <dsp:cNvPr id="0" name=""/>
        <dsp:cNvSpPr/>
      </dsp:nvSpPr>
      <dsp:spPr>
        <a:xfrm>
          <a:off x="2665722" y="0"/>
          <a:ext cx="2531737" cy="1441622"/>
        </a:xfrm>
        <a:prstGeom prst="roundRect">
          <a:avLst>
            <a:gd name="adj" fmla="val 5000"/>
          </a:avLst>
        </a:prstGeom>
        <a:solidFill>
          <a:schemeClr val="lt1">
            <a:hueOff val="0"/>
            <a:satOff val="0"/>
            <a:lumOff val="0"/>
            <a:alphaOff val="0"/>
          </a:schemeClr>
        </a:solidFill>
        <a:ln w="2222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ts val="0"/>
            </a:spcAft>
            <a:buNone/>
          </a:pPr>
          <a:endParaRPr lang="en-US" sz="2000" kern="1200" dirty="0">
            <a:solidFill>
              <a:sysClr val="window" lastClr="FFFFFF"/>
            </a:solidFill>
            <a:latin typeface="Calibri" panose="020F0502020204030204"/>
            <a:ea typeface="+mn-ea"/>
            <a:cs typeface="+mn-cs"/>
          </a:endParaRPr>
        </a:p>
      </dsp:txBody>
      <dsp:txXfrm rot="16200000">
        <a:off x="2335246" y="345306"/>
        <a:ext cx="1167300" cy="491517"/>
      </dsp:txXfrm>
    </dsp:sp>
    <dsp:sp modelId="{C3697F08-8247-49E8-8409-B2EDCA8A6D8A}">
      <dsp:nvSpPr>
        <dsp:cNvPr id="0" name=""/>
        <dsp:cNvSpPr/>
      </dsp:nvSpPr>
      <dsp:spPr>
        <a:xfrm rot="5400000">
          <a:off x="2527694" y="1045622"/>
          <a:ext cx="211800" cy="379760"/>
        </a:xfrm>
        <a:prstGeom prst="flowChartExtract">
          <a:avLst/>
        </a:prstGeom>
        <a:solidFill>
          <a:schemeClr val="lt1">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D72B62-4A7E-40AC-9FFD-41F32E631DAA}">
      <dsp:nvSpPr>
        <dsp:cNvPr id="0" name=""/>
        <dsp:cNvSpPr/>
      </dsp:nvSpPr>
      <dsp:spPr>
        <a:xfrm>
          <a:off x="3172070" y="0"/>
          <a:ext cx="1886144" cy="1441622"/>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marL="0" lvl="0" indent="0" algn="ctr" defTabSz="1066800">
            <a:lnSpc>
              <a:spcPct val="90000"/>
            </a:lnSpc>
            <a:spcBef>
              <a:spcPct val="0"/>
            </a:spcBef>
            <a:spcAft>
              <a:spcPts val="0"/>
            </a:spcAft>
            <a:buNone/>
          </a:pPr>
          <a:r>
            <a:rPr lang="es-US" sz="2400" b="1" kern="1200" dirty="0">
              <a:latin typeface="+mn-lt"/>
              <a:ea typeface="+mn-ea"/>
              <a:cs typeface="+mn-cs"/>
            </a:rPr>
            <a:t>Continúa</a:t>
          </a:r>
        </a:p>
        <a:p>
          <a:pPr marL="0" lvl="0" indent="0" algn="ctr" defTabSz="1066800">
            <a:lnSpc>
              <a:spcPct val="90000"/>
            </a:lnSpc>
            <a:spcBef>
              <a:spcPct val="0"/>
            </a:spcBef>
            <a:spcAft>
              <a:spcPts val="0"/>
            </a:spcAft>
            <a:buNone/>
          </a:pPr>
          <a:r>
            <a:rPr lang="es-US" sz="2400" b="1" kern="1200" dirty="0">
              <a:latin typeface="+mn-lt"/>
              <a:ea typeface="+mn-ea"/>
              <a:cs typeface="+mn-cs"/>
            </a:rPr>
            <a:t>noviembre </a:t>
          </a:r>
        </a:p>
      </dsp:txBody>
      <dsp:txXfrm>
        <a:off x="3172070" y="0"/>
        <a:ext cx="1886144" cy="1441622"/>
      </dsp:txXfrm>
    </dsp:sp>
    <dsp:sp modelId="{5DAF2A97-352B-436B-B285-1ACB224A0544}">
      <dsp:nvSpPr>
        <dsp:cNvPr id="0" name=""/>
        <dsp:cNvSpPr/>
      </dsp:nvSpPr>
      <dsp:spPr>
        <a:xfrm>
          <a:off x="5241284" y="0"/>
          <a:ext cx="2531737" cy="1441622"/>
        </a:xfrm>
        <a:prstGeom prst="roundRect">
          <a:avLst>
            <a:gd name="adj" fmla="val 5000"/>
          </a:avLst>
        </a:prstGeom>
        <a:solidFill>
          <a:schemeClr val="lt1">
            <a:hueOff val="0"/>
            <a:satOff val="0"/>
            <a:lumOff val="0"/>
            <a:alphaOff val="0"/>
          </a:schemeClr>
        </a:solidFill>
        <a:ln w="2222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ts val="0"/>
            </a:spcAft>
            <a:buNone/>
          </a:pPr>
          <a:endParaRPr lang="en-US" sz="2000" kern="1200" dirty="0">
            <a:solidFill>
              <a:sysClr val="window" lastClr="FFFFFF"/>
            </a:solidFill>
            <a:latin typeface="Calibri" panose="020F0502020204030204"/>
            <a:ea typeface="+mn-ea"/>
            <a:cs typeface="+mn-cs"/>
          </a:endParaRPr>
        </a:p>
      </dsp:txBody>
      <dsp:txXfrm rot="16200000">
        <a:off x="4910807" y="345306"/>
        <a:ext cx="1167300" cy="491517"/>
      </dsp:txXfrm>
    </dsp:sp>
    <dsp:sp modelId="{4840E816-AD25-499D-BB79-1BAAB2921A58}">
      <dsp:nvSpPr>
        <dsp:cNvPr id="0" name=""/>
        <dsp:cNvSpPr/>
      </dsp:nvSpPr>
      <dsp:spPr>
        <a:xfrm rot="5400000">
          <a:off x="5148042" y="1045622"/>
          <a:ext cx="211800" cy="379760"/>
        </a:xfrm>
        <a:prstGeom prst="flowChartExtract">
          <a:avLst/>
        </a:prstGeom>
        <a:solidFill>
          <a:schemeClr val="lt1">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96FEBF-6D3D-4E96-A123-C3008B460487}">
      <dsp:nvSpPr>
        <dsp:cNvPr id="0" name=""/>
        <dsp:cNvSpPr/>
      </dsp:nvSpPr>
      <dsp:spPr>
        <a:xfrm>
          <a:off x="5747631" y="0"/>
          <a:ext cx="1886144" cy="1441622"/>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marL="0" lvl="0" indent="0" algn="ctr" defTabSz="1066800">
            <a:lnSpc>
              <a:spcPct val="90000"/>
            </a:lnSpc>
            <a:spcBef>
              <a:spcPct val="0"/>
            </a:spcBef>
            <a:spcAft>
              <a:spcPts val="0"/>
            </a:spcAft>
            <a:buNone/>
          </a:pPr>
          <a:r>
            <a:rPr lang="es-US" sz="2400" b="1" kern="1200" dirty="0">
              <a:latin typeface="+mn-lt"/>
              <a:ea typeface="+mn-ea"/>
              <a:cs typeface="+mn-cs"/>
            </a:rPr>
            <a:t>Finaliza</a:t>
          </a:r>
        </a:p>
        <a:p>
          <a:pPr marL="0" lvl="0" indent="0" algn="ctr" defTabSz="1066800">
            <a:lnSpc>
              <a:spcPct val="90000"/>
            </a:lnSpc>
            <a:spcBef>
              <a:spcPct val="0"/>
            </a:spcBef>
            <a:spcAft>
              <a:spcPts val="0"/>
            </a:spcAft>
            <a:buNone/>
          </a:pPr>
          <a:r>
            <a:rPr lang="es-US" sz="2400" b="1" kern="1200" dirty="0">
              <a:latin typeface="+mn-lt"/>
              <a:ea typeface="+mn-ea"/>
              <a:cs typeface="+mn-cs"/>
            </a:rPr>
            <a:t>7 de diciembre</a:t>
          </a:r>
        </a:p>
      </dsp:txBody>
      <dsp:txXfrm>
        <a:off x="5747631" y="0"/>
        <a:ext cx="1886144" cy="14416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8C5F2-219C-4337-B7E7-253D6F847DF4}">
      <dsp:nvSpPr>
        <dsp:cNvPr id="0" name=""/>
        <dsp:cNvSpPr/>
      </dsp:nvSpPr>
      <dsp:spPr>
        <a:xfrm>
          <a:off x="2821" y="0"/>
          <a:ext cx="2711976" cy="1715394"/>
        </a:xfrm>
        <a:prstGeom prst="roundRect">
          <a:avLst>
            <a:gd name="adj" fmla="val 5000"/>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endParaRPr lang="en-US" sz="2000" b="1" kern="1200" dirty="0">
            <a:solidFill>
              <a:sysClr val="window" lastClr="FFFFFF"/>
            </a:solidFill>
            <a:latin typeface="+mn-lt"/>
            <a:ea typeface="+mn-ea"/>
            <a:cs typeface="+mn-cs"/>
          </a:endParaRPr>
        </a:p>
      </dsp:txBody>
      <dsp:txXfrm rot="16200000">
        <a:off x="-421349" y="440057"/>
        <a:ext cx="1390737" cy="526509"/>
      </dsp:txXfrm>
    </dsp:sp>
    <dsp:sp modelId="{7DDC2B3D-A8E4-4B2E-894C-D9268877AFA7}">
      <dsp:nvSpPr>
        <dsp:cNvPr id="0" name=""/>
        <dsp:cNvSpPr/>
      </dsp:nvSpPr>
      <dsp:spPr>
        <a:xfrm>
          <a:off x="389875" y="0"/>
          <a:ext cx="2020422" cy="1715394"/>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0" numCol="1" spcCol="1270" anchor="ctr" anchorCtr="0">
          <a:noAutofit/>
        </a:bodyPr>
        <a:lstStyle/>
        <a:p>
          <a:pPr marL="0" lvl="0" indent="0" algn="ctr" defTabSz="1244600">
            <a:lnSpc>
              <a:spcPct val="90000"/>
            </a:lnSpc>
            <a:spcBef>
              <a:spcPct val="0"/>
            </a:spcBef>
            <a:spcAft>
              <a:spcPts val="0"/>
            </a:spcAft>
            <a:buNone/>
          </a:pPr>
          <a:r>
            <a:rPr lang="es-US" sz="2800" b="1" kern="1200" dirty="0">
              <a:latin typeface="Calibri" panose="020F0502020204030204" pitchFamily="34" charset="0"/>
              <a:ea typeface="+mn-ea"/>
              <a:cs typeface="Calibri" panose="020F0502020204030204" pitchFamily="34" charset="0"/>
            </a:rPr>
            <a:t>La cobertura</a:t>
          </a:r>
        </a:p>
        <a:p>
          <a:pPr marL="0" lvl="0" indent="0" algn="ctr" defTabSz="1244600">
            <a:lnSpc>
              <a:spcPct val="90000"/>
            </a:lnSpc>
            <a:spcBef>
              <a:spcPct val="0"/>
            </a:spcBef>
            <a:spcAft>
              <a:spcPts val="0"/>
            </a:spcAft>
            <a:buNone/>
          </a:pPr>
          <a:r>
            <a:rPr lang="es-US" sz="2800" b="1" kern="1200" dirty="0">
              <a:latin typeface="Calibri" panose="020F0502020204030204" pitchFamily="34" charset="0"/>
              <a:ea typeface="+mn-ea"/>
              <a:cs typeface="Calibri" panose="020F0502020204030204" pitchFamily="34" charset="0"/>
            </a:rPr>
            <a:t>comienza 1º de enero.</a:t>
          </a:r>
        </a:p>
      </dsp:txBody>
      <dsp:txXfrm>
        <a:off x="389875" y="0"/>
        <a:ext cx="2020422" cy="17153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98CE7-DC3D-4BB1-8365-DF2D6974C8F7}">
      <dsp:nvSpPr>
        <dsp:cNvPr id="0" name=""/>
        <dsp:cNvSpPr/>
      </dsp:nvSpPr>
      <dsp:spPr>
        <a:xfrm>
          <a:off x="0" y="0"/>
          <a:ext cx="2433010" cy="1205888"/>
        </a:xfrm>
        <a:prstGeom prst="roundRect">
          <a:avLst>
            <a:gd name="adj" fmla="val 5000"/>
          </a:avLst>
        </a:prstGeom>
        <a:solidFill>
          <a:schemeClr val="lt1">
            <a:hueOff val="0"/>
            <a:satOff val="0"/>
            <a:lumOff val="0"/>
            <a:alphaOff val="0"/>
          </a:schemeClr>
        </a:solidFill>
        <a:ln w="2222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ts val="0"/>
            </a:spcAft>
            <a:buNone/>
          </a:pPr>
          <a:endParaRPr lang="en-US" sz="2000" b="1" kern="1200" dirty="0">
            <a:solidFill>
              <a:sysClr val="window" lastClr="FFFFFF"/>
            </a:solidFill>
            <a:latin typeface="+mn-lt"/>
            <a:ea typeface="+mn-ea"/>
            <a:cs typeface="+mn-cs"/>
          </a:endParaRPr>
        </a:p>
      </dsp:txBody>
      <dsp:txXfrm rot="16200000">
        <a:off x="-243987" y="258239"/>
        <a:ext cx="974576" cy="472350"/>
      </dsp:txXfrm>
    </dsp:sp>
    <dsp:sp modelId="{4FB17124-6943-4A5C-84AB-2DB05267FC22}">
      <dsp:nvSpPr>
        <dsp:cNvPr id="0" name=""/>
        <dsp:cNvSpPr/>
      </dsp:nvSpPr>
      <dsp:spPr>
        <a:xfrm>
          <a:off x="486602" y="0"/>
          <a:ext cx="1812592" cy="1205888"/>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marL="0" lvl="0" indent="0" algn="ctr" defTabSz="1066800">
            <a:lnSpc>
              <a:spcPct val="90000"/>
            </a:lnSpc>
            <a:spcBef>
              <a:spcPct val="0"/>
            </a:spcBef>
            <a:spcAft>
              <a:spcPts val="0"/>
            </a:spcAft>
            <a:buNone/>
          </a:pPr>
          <a:r>
            <a:rPr lang="es-US" sz="2400" b="1" kern="1200" dirty="0">
              <a:latin typeface="+mn-lt"/>
              <a:ea typeface="+mn-ea"/>
              <a:cs typeface="+mn-cs"/>
            </a:rPr>
            <a:t>Comienza</a:t>
          </a:r>
        </a:p>
        <a:p>
          <a:pPr marL="0" lvl="0" indent="0" algn="ctr" defTabSz="1066800">
            <a:lnSpc>
              <a:spcPct val="90000"/>
            </a:lnSpc>
            <a:spcBef>
              <a:spcPct val="0"/>
            </a:spcBef>
            <a:spcAft>
              <a:spcPts val="0"/>
            </a:spcAft>
            <a:buNone/>
          </a:pPr>
          <a:r>
            <a:rPr lang="es-US" sz="2400" b="1" kern="1200" dirty="0">
              <a:latin typeface="+mn-lt"/>
              <a:ea typeface="+mn-ea"/>
              <a:cs typeface="+mn-cs"/>
            </a:rPr>
            <a:t>1.º de enero </a:t>
          </a:r>
        </a:p>
      </dsp:txBody>
      <dsp:txXfrm>
        <a:off x="486602" y="0"/>
        <a:ext cx="1812592" cy="1205888"/>
      </dsp:txXfrm>
    </dsp:sp>
    <dsp:sp modelId="{DF6BABB6-FCC3-49F8-BA63-9E4B73F116CA}">
      <dsp:nvSpPr>
        <dsp:cNvPr id="0" name=""/>
        <dsp:cNvSpPr/>
      </dsp:nvSpPr>
      <dsp:spPr>
        <a:xfrm>
          <a:off x="2561770" y="0"/>
          <a:ext cx="2433010" cy="1205888"/>
        </a:xfrm>
        <a:prstGeom prst="roundRect">
          <a:avLst>
            <a:gd name="adj" fmla="val 5000"/>
          </a:avLst>
        </a:prstGeom>
        <a:solidFill>
          <a:schemeClr val="lt1">
            <a:hueOff val="0"/>
            <a:satOff val="0"/>
            <a:lumOff val="0"/>
            <a:alphaOff val="0"/>
          </a:schemeClr>
        </a:solidFill>
        <a:ln w="2222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ts val="0"/>
            </a:spcAft>
            <a:buNone/>
          </a:pPr>
          <a:endParaRPr lang="en-US" sz="2400" kern="1200" dirty="0">
            <a:solidFill>
              <a:sysClr val="window" lastClr="FFFFFF"/>
            </a:solidFill>
            <a:latin typeface="+mn-lt"/>
            <a:ea typeface="+mn-ea"/>
            <a:cs typeface="+mn-cs"/>
          </a:endParaRPr>
        </a:p>
      </dsp:txBody>
      <dsp:txXfrm rot="16200000">
        <a:off x="2317783" y="258239"/>
        <a:ext cx="974576" cy="472350"/>
      </dsp:txXfrm>
    </dsp:sp>
    <dsp:sp modelId="{C3697F08-8247-49E8-8409-B2EDCA8A6D8A}">
      <dsp:nvSpPr>
        <dsp:cNvPr id="0" name=""/>
        <dsp:cNvSpPr/>
      </dsp:nvSpPr>
      <dsp:spPr>
        <a:xfrm rot="5400000">
          <a:off x="2442257" y="851644"/>
          <a:ext cx="177277" cy="364951"/>
        </a:xfrm>
        <a:prstGeom prst="flowChartExtract">
          <a:avLst/>
        </a:prstGeom>
        <a:solidFill>
          <a:schemeClr val="lt1">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D72B62-4A7E-40AC-9FFD-41F32E631DAA}">
      <dsp:nvSpPr>
        <dsp:cNvPr id="0" name=""/>
        <dsp:cNvSpPr/>
      </dsp:nvSpPr>
      <dsp:spPr>
        <a:xfrm>
          <a:off x="3048372" y="0"/>
          <a:ext cx="1812592" cy="1205888"/>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marL="0" lvl="0" indent="0" algn="ctr" defTabSz="1066800">
            <a:lnSpc>
              <a:spcPct val="90000"/>
            </a:lnSpc>
            <a:spcBef>
              <a:spcPct val="0"/>
            </a:spcBef>
            <a:spcAft>
              <a:spcPts val="0"/>
            </a:spcAft>
            <a:buNone/>
          </a:pPr>
          <a:r>
            <a:rPr lang="es-US" sz="2400" b="1" kern="1200" dirty="0">
              <a:latin typeface="+mn-lt"/>
              <a:ea typeface="+mn-ea"/>
              <a:cs typeface="+mn-cs"/>
            </a:rPr>
            <a:t>Continúa</a:t>
          </a:r>
        </a:p>
        <a:p>
          <a:pPr marL="0" lvl="0" indent="0" algn="ctr" defTabSz="1066800">
            <a:lnSpc>
              <a:spcPct val="90000"/>
            </a:lnSpc>
            <a:spcBef>
              <a:spcPct val="0"/>
            </a:spcBef>
            <a:spcAft>
              <a:spcPts val="0"/>
            </a:spcAft>
            <a:buNone/>
          </a:pPr>
          <a:r>
            <a:rPr lang="es-US" sz="2400" b="1" kern="1200" dirty="0">
              <a:latin typeface="+mn-lt"/>
              <a:ea typeface="+mn-ea"/>
              <a:cs typeface="+mn-cs"/>
            </a:rPr>
            <a:t>febrero </a:t>
          </a:r>
        </a:p>
      </dsp:txBody>
      <dsp:txXfrm>
        <a:off x="3048372" y="0"/>
        <a:ext cx="1812592" cy="1205888"/>
      </dsp:txXfrm>
    </dsp:sp>
    <dsp:sp modelId="{5DAF2A97-352B-436B-B285-1ACB224A0544}">
      <dsp:nvSpPr>
        <dsp:cNvPr id="0" name=""/>
        <dsp:cNvSpPr/>
      </dsp:nvSpPr>
      <dsp:spPr>
        <a:xfrm>
          <a:off x="5036896" y="0"/>
          <a:ext cx="2433010" cy="1205888"/>
        </a:xfrm>
        <a:prstGeom prst="roundRect">
          <a:avLst>
            <a:gd name="adj" fmla="val 5000"/>
          </a:avLst>
        </a:prstGeom>
        <a:solidFill>
          <a:schemeClr val="lt1">
            <a:hueOff val="0"/>
            <a:satOff val="0"/>
            <a:lumOff val="0"/>
            <a:alphaOff val="0"/>
          </a:schemeClr>
        </a:solidFill>
        <a:ln w="2222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ts val="0"/>
            </a:spcAft>
            <a:buNone/>
          </a:pPr>
          <a:endParaRPr lang="en-US" sz="2000" kern="1200" dirty="0">
            <a:solidFill>
              <a:sysClr val="window" lastClr="FFFFFF"/>
            </a:solidFill>
            <a:latin typeface="+mn-lt"/>
            <a:ea typeface="+mn-ea"/>
            <a:cs typeface="+mn-cs"/>
          </a:endParaRPr>
        </a:p>
      </dsp:txBody>
      <dsp:txXfrm rot="16200000">
        <a:off x="4792908" y="258239"/>
        <a:ext cx="974576" cy="472350"/>
      </dsp:txXfrm>
    </dsp:sp>
    <dsp:sp modelId="{4840E816-AD25-499D-BB79-1BAAB2921A58}">
      <dsp:nvSpPr>
        <dsp:cNvPr id="0" name=""/>
        <dsp:cNvSpPr/>
      </dsp:nvSpPr>
      <dsp:spPr>
        <a:xfrm rot="5400000">
          <a:off x="4960422" y="851644"/>
          <a:ext cx="177277" cy="364951"/>
        </a:xfrm>
        <a:prstGeom prst="flowChartExtract">
          <a:avLst/>
        </a:prstGeom>
        <a:solidFill>
          <a:schemeClr val="lt1">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96FEBF-6D3D-4E96-A123-C3008B460487}">
      <dsp:nvSpPr>
        <dsp:cNvPr id="0" name=""/>
        <dsp:cNvSpPr/>
      </dsp:nvSpPr>
      <dsp:spPr>
        <a:xfrm>
          <a:off x="5523498" y="0"/>
          <a:ext cx="1812592" cy="1205888"/>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marL="0" lvl="0" indent="0" algn="ctr" defTabSz="1066800">
            <a:lnSpc>
              <a:spcPct val="90000"/>
            </a:lnSpc>
            <a:spcBef>
              <a:spcPct val="0"/>
            </a:spcBef>
            <a:spcAft>
              <a:spcPts val="0"/>
            </a:spcAft>
            <a:buNone/>
          </a:pPr>
          <a:r>
            <a:rPr lang="es-US" sz="2400" b="1" kern="1200" dirty="0">
              <a:latin typeface="+mn-lt"/>
              <a:ea typeface="+mn-ea"/>
              <a:cs typeface="+mn-cs"/>
            </a:rPr>
            <a:t>Finaliza</a:t>
          </a:r>
        </a:p>
        <a:p>
          <a:pPr marL="0" lvl="0" indent="0" algn="ctr" defTabSz="1066800">
            <a:lnSpc>
              <a:spcPct val="90000"/>
            </a:lnSpc>
            <a:spcBef>
              <a:spcPct val="0"/>
            </a:spcBef>
            <a:spcAft>
              <a:spcPts val="0"/>
            </a:spcAft>
            <a:buNone/>
          </a:pPr>
          <a:r>
            <a:rPr lang="es-US" sz="2400" b="1" kern="1200" dirty="0">
              <a:latin typeface="+mn-lt"/>
              <a:ea typeface="+mn-ea"/>
              <a:cs typeface="+mn-cs"/>
            </a:rPr>
            <a:t>31 de marzo</a:t>
          </a:r>
        </a:p>
      </dsp:txBody>
      <dsp:txXfrm>
        <a:off x="5523498" y="0"/>
        <a:ext cx="1812592" cy="120588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8C5F2-219C-4337-B7E7-253D6F847DF4}">
      <dsp:nvSpPr>
        <dsp:cNvPr id="0" name=""/>
        <dsp:cNvSpPr/>
      </dsp:nvSpPr>
      <dsp:spPr>
        <a:xfrm>
          <a:off x="0" y="124304"/>
          <a:ext cx="2984315" cy="2137484"/>
        </a:xfrm>
        <a:prstGeom prst="roundRect">
          <a:avLst>
            <a:gd name="adj" fmla="val 5000"/>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endParaRPr lang="en-US" sz="2000" b="1" kern="1200" dirty="0">
            <a:solidFill>
              <a:sysClr val="window" lastClr="FFFFFF"/>
            </a:solidFill>
            <a:latin typeface="+mn-lt"/>
            <a:ea typeface="+mn-ea"/>
            <a:cs typeface="+mn-cs"/>
          </a:endParaRPr>
        </a:p>
      </dsp:txBody>
      <dsp:txXfrm rot="16200000">
        <a:off x="-569195" y="710982"/>
        <a:ext cx="1735254" cy="579381"/>
      </dsp:txXfrm>
    </dsp:sp>
    <dsp:sp modelId="{7DDC2B3D-A8E4-4B2E-894C-D9268877AFA7}">
      <dsp:nvSpPr>
        <dsp:cNvPr id="0" name=""/>
        <dsp:cNvSpPr/>
      </dsp:nvSpPr>
      <dsp:spPr>
        <a:xfrm>
          <a:off x="425922" y="124304"/>
          <a:ext cx="2223315" cy="2137484"/>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ctr" anchorCtr="0">
          <a:noAutofit/>
        </a:bodyPr>
        <a:lstStyle/>
        <a:p>
          <a:pPr marL="0" lvl="0" indent="0" algn="ctr" defTabSz="1066800">
            <a:lnSpc>
              <a:spcPct val="90000"/>
            </a:lnSpc>
            <a:spcBef>
              <a:spcPct val="0"/>
            </a:spcBef>
            <a:spcAft>
              <a:spcPts val="0"/>
            </a:spcAft>
            <a:buNone/>
          </a:pPr>
          <a:r>
            <a:rPr lang="es-US" sz="2400" b="1" kern="1200" dirty="0">
              <a:latin typeface="Calibri" panose="020F0502020204030204" pitchFamily="34" charset="0"/>
              <a:ea typeface="+mn-ea"/>
              <a:cs typeface="Calibri" panose="020F0502020204030204" pitchFamily="34" charset="0"/>
            </a:rPr>
            <a:t>La cobertura</a:t>
          </a:r>
        </a:p>
        <a:p>
          <a:pPr marL="0" lvl="0" indent="0" algn="ctr" defTabSz="1066800">
            <a:lnSpc>
              <a:spcPct val="90000"/>
            </a:lnSpc>
            <a:spcBef>
              <a:spcPct val="0"/>
            </a:spcBef>
            <a:spcAft>
              <a:spcPts val="0"/>
            </a:spcAft>
            <a:buNone/>
          </a:pPr>
          <a:r>
            <a:rPr lang="es-US" sz="2400" b="1" kern="1200" dirty="0">
              <a:latin typeface="Calibri" panose="020F0502020204030204" pitchFamily="34" charset="0"/>
              <a:ea typeface="+mn-ea"/>
              <a:cs typeface="Calibri" panose="020F0502020204030204" pitchFamily="34" charset="0"/>
            </a:rPr>
            <a:t>el primer comienza mes después de haberse inscrito.</a:t>
          </a:r>
        </a:p>
      </dsp:txBody>
      <dsp:txXfrm>
        <a:off x="425922" y="124304"/>
        <a:ext cx="2223315" cy="213748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7A83B-EA0B-44E4-888D-EA2739C61938}">
      <dsp:nvSpPr>
        <dsp:cNvPr id="0" name=""/>
        <dsp:cNvSpPr/>
      </dsp:nvSpPr>
      <dsp:spPr>
        <a:xfrm rot="5400000">
          <a:off x="6984820" y="-2960933"/>
          <a:ext cx="1030636" cy="7058954"/>
        </a:xfrm>
        <a:prstGeom prst="round2SameRect">
          <a:avLst/>
        </a:prstGeom>
        <a:solidFill>
          <a:schemeClr val="lt1">
            <a:alpha val="90000"/>
            <a:tint val="40000"/>
            <a:hueOff val="0"/>
            <a:satOff val="0"/>
            <a:lumOff val="0"/>
            <a:alphaOff val="0"/>
          </a:schemeClr>
        </a:solidFill>
        <a:ln w="22225" cap="rnd"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es-ES" sz="2400" b="0" i="0" kern="1200" dirty="0"/>
            <a:t>Ayuda del estado para pagar los costos de Medicare, incluidas las primas, los deducibles, el </a:t>
          </a:r>
          <a:r>
            <a:rPr lang="es-ES" sz="2400" b="0" i="0" kern="1200" dirty="0" err="1"/>
            <a:t>coseguro</a:t>
          </a:r>
          <a:r>
            <a:rPr lang="es-ES" sz="2400" b="0" i="0" kern="1200" dirty="0"/>
            <a:t> y los copagos</a:t>
          </a:r>
          <a:endParaRPr lang="en-US" sz="2400" kern="1200" dirty="0"/>
        </a:p>
      </dsp:txBody>
      <dsp:txXfrm rot="-5400000">
        <a:off x="3970661" y="103538"/>
        <a:ext cx="7008642" cy="930012"/>
      </dsp:txXfrm>
    </dsp:sp>
    <dsp:sp modelId="{A8AA231E-1C0F-41D1-B1D1-C5E7677E8F43}">
      <dsp:nvSpPr>
        <dsp:cNvPr id="0" name=""/>
        <dsp:cNvSpPr/>
      </dsp:nvSpPr>
      <dsp:spPr>
        <a:xfrm>
          <a:off x="0" y="2354"/>
          <a:ext cx="3970661" cy="1132378"/>
        </a:xfrm>
        <a:prstGeom prst="roundRect">
          <a:avLst/>
        </a:prstGeom>
        <a:solidFill>
          <a:schemeClr val="accent2">
            <a:lumMod val="20000"/>
            <a:lumOff val="80000"/>
          </a:schemeClr>
        </a:solidFill>
        <a:ln w="2222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0">
            <a:lnSpc>
              <a:spcPct val="90000"/>
            </a:lnSpc>
            <a:spcBef>
              <a:spcPct val="0"/>
            </a:spcBef>
            <a:spcAft>
              <a:spcPct val="35000"/>
            </a:spcAft>
            <a:buNone/>
          </a:pPr>
          <a:r>
            <a:rPr lang="es-ES" sz="3200" kern="1200" baseline="0" dirty="0"/>
            <a:t>Programa de Ahorros de Medicare</a:t>
          </a:r>
          <a:endParaRPr lang="en-US" sz="3200" kern="1200" dirty="0"/>
        </a:p>
      </dsp:txBody>
      <dsp:txXfrm>
        <a:off x="55278" y="57632"/>
        <a:ext cx="3860105" cy="1021822"/>
      </dsp:txXfrm>
    </dsp:sp>
    <dsp:sp modelId="{D024CCDC-530C-4270-A3DA-8F2105947C0B}">
      <dsp:nvSpPr>
        <dsp:cNvPr id="0" name=""/>
        <dsp:cNvSpPr/>
      </dsp:nvSpPr>
      <dsp:spPr>
        <a:xfrm rot="5400000">
          <a:off x="6984820" y="-1771935"/>
          <a:ext cx="1030636" cy="7058954"/>
        </a:xfrm>
        <a:prstGeom prst="round2SameRect">
          <a:avLst/>
        </a:prstGeom>
        <a:solidFill>
          <a:schemeClr val="lt1">
            <a:alpha val="90000"/>
            <a:tint val="40000"/>
            <a:hueOff val="0"/>
            <a:satOff val="0"/>
            <a:lumOff val="0"/>
            <a:alphaOff val="0"/>
          </a:schemeClr>
        </a:solidFill>
        <a:ln w="22225" cap="rnd"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es-ES" sz="2400" b="0" i="0" kern="1200" dirty="0"/>
            <a:t>Programa de seguro médico estatal/federal</a:t>
          </a:r>
          <a:endParaRPr lang="en-US" sz="2400" kern="1200" dirty="0"/>
        </a:p>
      </dsp:txBody>
      <dsp:txXfrm rot="-5400000">
        <a:off x="3970661" y="1292536"/>
        <a:ext cx="7008642" cy="930012"/>
      </dsp:txXfrm>
    </dsp:sp>
    <dsp:sp modelId="{5E7B2265-F7C7-4289-AECA-46A2C58A3840}">
      <dsp:nvSpPr>
        <dsp:cNvPr id="0" name=""/>
        <dsp:cNvSpPr/>
      </dsp:nvSpPr>
      <dsp:spPr>
        <a:xfrm>
          <a:off x="0" y="1191351"/>
          <a:ext cx="3970661" cy="1132378"/>
        </a:xfrm>
        <a:prstGeom prst="roundRect">
          <a:avLst/>
        </a:prstGeom>
        <a:solidFill>
          <a:schemeClr val="accent2">
            <a:lumMod val="20000"/>
            <a:lumOff val="80000"/>
          </a:schemeClr>
        </a:solidFill>
        <a:ln w="2222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0">
            <a:lnSpc>
              <a:spcPct val="90000"/>
            </a:lnSpc>
            <a:spcBef>
              <a:spcPct val="0"/>
            </a:spcBef>
            <a:spcAft>
              <a:spcPct val="35000"/>
            </a:spcAft>
            <a:buNone/>
          </a:pPr>
          <a:r>
            <a:rPr lang="es-ES" sz="3200" kern="1200" baseline="0" dirty="0"/>
            <a:t>Medicaid</a:t>
          </a:r>
          <a:endParaRPr lang="en-US" sz="3200" kern="1200" dirty="0"/>
        </a:p>
      </dsp:txBody>
      <dsp:txXfrm>
        <a:off x="55278" y="1246629"/>
        <a:ext cx="3860105" cy="1021822"/>
      </dsp:txXfrm>
    </dsp:sp>
    <dsp:sp modelId="{C9495665-5CE0-499C-9E50-55AF522B8A60}">
      <dsp:nvSpPr>
        <dsp:cNvPr id="0" name=""/>
        <dsp:cNvSpPr/>
      </dsp:nvSpPr>
      <dsp:spPr>
        <a:xfrm rot="5400000">
          <a:off x="6984820" y="-582938"/>
          <a:ext cx="1030636" cy="7058954"/>
        </a:xfrm>
        <a:prstGeom prst="round2SameRect">
          <a:avLst/>
        </a:prstGeom>
        <a:solidFill>
          <a:schemeClr val="lt1">
            <a:alpha val="90000"/>
            <a:tint val="40000"/>
            <a:hueOff val="0"/>
            <a:satOff val="0"/>
            <a:lumOff val="0"/>
            <a:alphaOff val="0"/>
          </a:schemeClr>
        </a:solidFill>
        <a:ln w="22225" cap="rnd"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es-ES" sz="2400" b="0" i="0" kern="1200" dirty="0"/>
            <a:t>Ayuda para pagar los costos de los medicamentos de la Parte D</a:t>
          </a:r>
          <a:endParaRPr lang="en-US" sz="2400" kern="1200" dirty="0"/>
        </a:p>
      </dsp:txBody>
      <dsp:txXfrm rot="-5400000">
        <a:off x="3970661" y="2481533"/>
        <a:ext cx="7008642" cy="930012"/>
      </dsp:txXfrm>
    </dsp:sp>
    <dsp:sp modelId="{9A8BA963-2B15-46E7-8F3C-C8C3705FB22C}">
      <dsp:nvSpPr>
        <dsp:cNvPr id="0" name=""/>
        <dsp:cNvSpPr/>
      </dsp:nvSpPr>
      <dsp:spPr>
        <a:xfrm>
          <a:off x="0" y="2380349"/>
          <a:ext cx="3970661" cy="1132378"/>
        </a:xfrm>
        <a:prstGeom prst="roundRect">
          <a:avLst/>
        </a:prstGeom>
        <a:solidFill>
          <a:schemeClr val="accent2">
            <a:lumMod val="20000"/>
            <a:lumOff val="80000"/>
          </a:schemeClr>
        </a:solidFill>
        <a:ln w="2222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0">
            <a:lnSpc>
              <a:spcPct val="90000"/>
            </a:lnSpc>
            <a:spcBef>
              <a:spcPct val="0"/>
            </a:spcBef>
            <a:spcAft>
              <a:spcPct val="35000"/>
            </a:spcAft>
            <a:buNone/>
          </a:pPr>
          <a:r>
            <a:rPr lang="es-ES" sz="3200" kern="1200" baseline="0" dirty="0"/>
            <a:t>Ayuda Adicional</a:t>
          </a:r>
          <a:endParaRPr lang="en-US" sz="3200" kern="1200" dirty="0"/>
        </a:p>
      </dsp:txBody>
      <dsp:txXfrm>
        <a:off x="55278" y="2435627"/>
        <a:ext cx="3860105" cy="1021822"/>
      </dsp:txXfrm>
    </dsp:sp>
    <dsp:sp modelId="{BCADBBBA-7C84-40EA-8386-16DA255CB3B8}">
      <dsp:nvSpPr>
        <dsp:cNvPr id="0" name=""/>
        <dsp:cNvSpPr/>
      </dsp:nvSpPr>
      <dsp:spPr>
        <a:xfrm rot="5400000">
          <a:off x="7047187" y="606059"/>
          <a:ext cx="905902" cy="7058954"/>
        </a:xfrm>
        <a:prstGeom prst="round2SameRect">
          <a:avLst/>
        </a:prstGeom>
        <a:solidFill>
          <a:schemeClr val="lt1">
            <a:alpha val="90000"/>
            <a:tint val="40000"/>
            <a:hueOff val="0"/>
            <a:satOff val="0"/>
            <a:lumOff val="0"/>
            <a:alphaOff val="0"/>
          </a:schemeClr>
        </a:solidFill>
        <a:ln w="22225" cap="rnd"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en-US" sz="2400" kern="1200" dirty="0" err="1"/>
            <a:t>Programa</a:t>
          </a:r>
          <a:r>
            <a:rPr lang="en-US" sz="2400" kern="1200" dirty="0"/>
            <a:t> de Wisconsin que </a:t>
          </a:r>
          <a:r>
            <a:rPr lang="en-US" sz="2400" kern="1200" dirty="0" err="1"/>
            <a:t>cubre</a:t>
          </a:r>
          <a:r>
            <a:rPr lang="en-US" sz="2400" kern="1200" dirty="0"/>
            <a:t> </a:t>
          </a:r>
          <a:r>
            <a:rPr lang="en-US" sz="2400" kern="1200" dirty="0" err="1"/>
            <a:t>los</a:t>
          </a:r>
          <a:r>
            <a:rPr lang="en-US" sz="2400" kern="1200" dirty="0"/>
            <a:t> </a:t>
          </a:r>
          <a:r>
            <a:rPr lang="en-US" sz="2400" kern="1200" dirty="0" err="1"/>
            <a:t>medicamentos</a:t>
          </a:r>
          <a:endParaRPr lang="en-US" sz="2400" kern="1200" dirty="0"/>
        </a:p>
      </dsp:txBody>
      <dsp:txXfrm rot="-5400000">
        <a:off x="3970661" y="3726807"/>
        <a:ext cx="7014732" cy="817458"/>
      </dsp:txXfrm>
    </dsp:sp>
    <dsp:sp modelId="{57D5ED65-BAA0-45CF-9A44-38B0F7E8B1D5}">
      <dsp:nvSpPr>
        <dsp:cNvPr id="0" name=""/>
        <dsp:cNvSpPr/>
      </dsp:nvSpPr>
      <dsp:spPr>
        <a:xfrm>
          <a:off x="0" y="3569347"/>
          <a:ext cx="3970661" cy="1132378"/>
        </a:xfrm>
        <a:prstGeom prst="roundRect">
          <a:avLst/>
        </a:prstGeom>
        <a:solidFill>
          <a:schemeClr val="accent2">
            <a:lumMod val="20000"/>
            <a:lumOff val="80000"/>
          </a:schemeClr>
        </a:solidFill>
        <a:ln w="2222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0">
            <a:lnSpc>
              <a:spcPct val="90000"/>
            </a:lnSpc>
            <a:spcBef>
              <a:spcPct val="0"/>
            </a:spcBef>
            <a:spcAft>
              <a:spcPct val="35000"/>
            </a:spcAft>
            <a:buNone/>
          </a:pPr>
          <a:r>
            <a:rPr lang="en-US" sz="3200" kern="1200" dirty="0"/>
            <a:t>SeniorCare</a:t>
          </a:r>
        </a:p>
      </dsp:txBody>
      <dsp:txXfrm>
        <a:off x="55278" y="3624625"/>
        <a:ext cx="3860105" cy="102182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FEFDF9-17E7-4612-BF39-3E6C572E6586}" type="datetimeFigureOut">
              <a:rPr lang="es-US" smtClean="0"/>
              <a:t>9/20/2021</a:t>
            </a:fld>
            <a:endParaRPr lang="es-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6E94D0-6B01-48AF-B8D0-7238E021FBA4}" type="slidenum">
              <a:rPr lang="es-US" smtClean="0"/>
              <a:t>‹#›</a:t>
            </a:fld>
            <a:endParaRPr lang="es-US"/>
          </a:p>
        </p:txBody>
      </p:sp>
    </p:spTree>
    <p:extLst>
      <p:ext uri="{BB962C8B-B14F-4D97-AF65-F5344CB8AC3E}">
        <p14:creationId xmlns:p14="http://schemas.microsoft.com/office/powerpoint/2010/main" val="2138098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ocialsecurity.gov/"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rrb.gov/"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socialsecurity.gov/"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opm.gov/"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Gracias para venir a la primera entrenamiento otoñal de Medicare para profesionales en Wisconsin que está en español. Este PowerPoint es basado en una presentación hecho por los Centros de Servicios de Medicare y Medicaid (CMS, por sus siglas en inglés), la agencia federal que administra Medicare y Medicaid. La información de este módulo era correcta al mes de </a:t>
            </a:r>
            <a:r>
              <a:rPr kumimoji="0" lang="es-US" sz="1200" b="0" i="0" u="none" strike="noStrike" cap="none" normalizeH="0" baseline="0" noProof="0" dirty="0">
                <a:ln>
                  <a:noFill/>
                </a:ln>
                <a:solidFill>
                  <a:srgbClr val="FF0000"/>
                </a:solidFill>
                <a:uLnTx/>
                <a:uFillTx/>
                <a:latin typeface="+mn-lt"/>
                <a:ea typeface="+mn-ea"/>
                <a:cs typeface="+mn-cs"/>
              </a:rPr>
              <a:t>septiembre</a:t>
            </a:r>
            <a:r>
              <a:rPr kumimoji="0" lang="es-US" sz="1200" b="0" i="0" u="none" strike="noStrike" cap="none" normalizeH="0" baseline="0" noProof="0" dirty="0">
                <a:ln>
                  <a:noFill/>
                </a:ln>
                <a:solidFill>
                  <a:prstClr val="black"/>
                </a:solidFill>
                <a:uLnTx/>
                <a:uFillTx/>
                <a:latin typeface="+mn-lt"/>
                <a:ea typeface="+mn-ea"/>
                <a:cs typeface="+mn-cs"/>
              </a:rPr>
              <a:t> de 2021. </a:t>
            </a:r>
          </a:p>
          <a:p>
            <a:endParaRPr lang="es-US" dirty="0"/>
          </a:p>
        </p:txBody>
      </p:sp>
      <p:sp>
        <p:nvSpPr>
          <p:cNvPr id="4" name="Slide Number Placeholder 3"/>
          <p:cNvSpPr>
            <a:spLocks noGrp="1"/>
          </p:cNvSpPr>
          <p:nvPr>
            <p:ph type="sldNum" sz="quarter" idx="10"/>
          </p:nvPr>
        </p:nvSpPr>
        <p:spPr/>
        <p:txBody>
          <a:bodyPr/>
          <a:lstStyle/>
          <a:p>
            <a:fld id="{046E94D0-6B01-48AF-B8D0-7238E021FBA4}" type="slidenum">
              <a:rPr lang="es-US" smtClean="0"/>
              <a:t>1</a:t>
            </a:fld>
            <a:endParaRPr lang="es-US"/>
          </a:p>
        </p:txBody>
      </p:sp>
    </p:spTree>
    <p:extLst>
      <p:ext uri="{BB962C8B-B14F-4D97-AF65-F5344CB8AC3E}">
        <p14:creationId xmlns:p14="http://schemas.microsoft.com/office/powerpoint/2010/main" val="485483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1" i="0" u="none" strike="noStrike" cap="none" normalizeH="0" baseline="0" noProof="0" dirty="0">
                <a:ln>
                  <a:noFill/>
                </a:ln>
                <a:solidFill>
                  <a:prstClr val="black"/>
                </a:solidFill>
                <a:uLnTx/>
                <a:uFillTx/>
                <a:latin typeface="+mn-lt"/>
                <a:ea typeface="+mn-ea"/>
                <a:cs typeface="+mn-cs"/>
              </a:rPr>
              <a:t>Costos</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1" i="0" u="none" strike="noStrike" cap="none" normalizeH="0" baseline="0" noProof="0" dirty="0">
                <a:ln>
                  <a:noFill/>
                </a:ln>
                <a:solidFill>
                  <a:prstClr val="black"/>
                </a:solidFill>
                <a:uLnTx/>
                <a:uFillTx/>
                <a:latin typeface="+mn-lt"/>
                <a:ea typeface="+mn-ea"/>
                <a:cs typeface="+mn-cs"/>
              </a:rPr>
              <a:t>Medicare Original</a:t>
            </a:r>
          </a:p>
          <a:p>
            <a:pPr marL="228550" marR="0" lvl="0" indent="-10951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1200" i="0" u="none" strike="noStrike" cap="none" normalizeH="0" baseline="0" noProof="0" dirty="0">
                <a:ln>
                  <a:noFill/>
                </a:ln>
                <a:solidFill>
                  <a:prstClr val="black"/>
                </a:solidFill>
                <a:uLnTx/>
                <a:uFillTx/>
                <a:latin typeface="+mn-lt"/>
                <a:ea typeface="+mn-ea"/>
                <a:cs typeface="+mn-cs"/>
              </a:rPr>
              <a:t>Para los servicios cubiertos bajo la Parte B, </a:t>
            </a:r>
            <a:r>
              <a:rPr kumimoji="0" lang="es-US" sz="1200" b="1" i="0" u="none" strike="noStrike" cap="none" normalizeH="0" baseline="0" noProof="0" dirty="0">
                <a:ln>
                  <a:noFill/>
                </a:ln>
                <a:solidFill>
                  <a:prstClr val="black"/>
                </a:solidFill>
                <a:uLnTx/>
                <a:uFillTx/>
                <a:latin typeface="+mn-lt"/>
                <a:ea typeface="+mn-ea"/>
                <a:cs typeface="+mn-cs"/>
              </a:rPr>
              <a:t>generalmente paga 20% de la cantidad aprobada por Medicare</a:t>
            </a:r>
            <a:r>
              <a:rPr kumimoji="0" lang="es-US" sz="1200" i="0" u="none" strike="noStrike" cap="none" normalizeH="0" baseline="0" noProof="0" dirty="0">
                <a:ln>
                  <a:noFill/>
                </a:ln>
                <a:solidFill>
                  <a:prstClr val="black"/>
                </a:solidFill>
                <a:uLnTx/>
                <a:uFillTx/>
                <a:latin typeface="+mn-lt"/>
                <a:ea typeface="+mn-ea"/>
                <a:cs typeface="+mn-cs"/>
              </a:rPr>
              <a:t> después de alcanzar su deducible.</a:t>
            </a:r>
            <a:r>
              <a:rPr kumimoji="0" lang="es-US" sz="1200" b="0" i="0" u="none" strike="noStrike" cap="none" normalizeH="0" baseline="0" noProof="0" dirty="0">
                <a:ln>
                  <a:noFill/>
                </a:ln>
                <a:solidFill>
                  <a:prstClr val="black"/>
                </a:solidFill>
                <a:uLnTx/>
                <a:uFillTx/>
                <a:latin typeface="+mn-lt"/>
                <a:ea typeface="+mn-ea"/>
                <a:cs typeface="+mn-cs"/>
              </a:rPr>
              <a:t> Esto se denomina su </a:t>
            </a:r>
            <a:r>
              <a:rPr kumimoji="0" lang="es-US" sz="1200" b="0" i="0" u="none" strike="noStrike" cap="none" normalizeH="0" baseline="0" noProof="0" dirty="0" err="1">
                <a:ln>
                  <a:noFill/>
                </a:ln>
                <a:solidFill>
                  <a:prstClr val="black"/>
                </a:solidFill>
                <a:uLnTx/>
                <a:uFillTx/>
                <a:latin typeface="+mn-lt"/>
                <a:ea typeface="+mn-ea"/>
                <a:cs typeface="+mn-cs"/>
              </a:rPr>
              <a:t>coseguro</a:t>
            </a:r>
            <a:r>
              <a:rPr kumimoji="0" lang="es-US" sz="1200" b="0" i="0" u="none" strike="noStrike" cap="none" normalizeH="0" baseline="0" noProof="0" dirty="0">
                <a:ln>
                  <a:noFill/>
                </a:ln>
                <a:solidFill>
                  <a:prstClr val="black"/>
                </a:solidFill>
                <a:uLnTx/>
                <a:uFillTx/>
                <a:latin typeface="+mn-lt"/>
                <a:ea typeface="+mn-ea"/>
                <a:cs typeface="+mn-cs"/>
              </a:rPr>
              <a:t>.</a:t>
            </a:r>
          </a:p>
          <a:p>
            <a:pPr marL="228550" marR="0" lvl="0" indent="-10951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1200" i="0" u="none" strike="noStrike" cap="none" normalizeH="0" baseline="0" noProof="0" dirty="0">
                <a:ln>
                  <a:noFill/>
                </a:ln>
                <a:solidFill>
                  <a:prstClr val="black"/>
                </a:solidFill>
                <a:uLnTx/>
                <a:uFillTx/>
                <a:latin typeface="+mn-lt"/>
                <a:ea typeface="+mn-ea"/>
                <a:cs typeface="+mn-cs"/>
              </a:rPr>
              <a:t>Usted </a:t>
            </a:r>
            <a:r>
              <a:rPr kumimoji="0" lang="es-US" sz="1200" b="1" i="0" u="none" strike="noStrike" cap="none" normalizeH="0" baseline="0" noProof="0" dirty="0">
                <a:ln>
                  <a:noFill/>
                </a:ln>
                <a:solidFill>
                  <a:prstClr val="black"/>
                </a:solidFill>
                <a:uLnTx/>
                <a:uFillTx/>
                <a:latin typeface="+mn-lt"/>
                <a:ea typeface="+mn-ea"/>
                <a:cs typeface="+mn-cs"/>
              </a:rPr>
              <a:t>paga una prima de la Parte B (pago mensual). </a:t>
            </a:r>
            <a:r>
              <a:rPr kumimoji="0" lang="es-US" sz="1200" i="0" u="none" strike="noStrike" cap="none" normalizeH="0" baseline="0" noProof="0" dirty="0">
                <a:ln>
                  <a:noFill/>
                </a:ln>
                <a:solidFill>
                  <a:prstClr val="black"/>
                </a:solidFill>
                <a:uLnTx/>
                <a:uFillTx/>
                <a:latin typeface="+mn-lt"/>
                <a:ea typeface="+mn-ea"/>
                <a:cs typeface="+mn-cs"/>
              </a:rPr>
              <a:t>Si elige adquirir un plan de medicamentos recetados de Medicare (Parte D), pagará esa prima por separado.</a:t>
            </a:r>
            <a:r>
              <a:rPr kumimoji="0" lang="es-US" sz="1200" b="0" i="0" u="none" strike="noStrike" cap="none" normalizeH="0" baseline="0" noProof="0" dirty="0">
                <a:ln>
                  <a:noFill/>
                </a:ln>
                <a:solidFill>
                  <a:prstClr val="black"/>
                </a:solidFill>
                <a:uLnTx/>
                <a:uFillTx/>
                <a:latin typeface="+mn-lt"/>
                <a:ea typeface="+mn-ea"/>
                <a:cs typeface="+mn-cs"/>
              </a:rPr>
              <a:t> </a:t>
            </a:r>
          </a:p>
          <a:p>
            <a:pPr marL="228550" marR="0" lvl="0" indent="-10951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1200" b="1" i="0" u="none" strike="noStrike" cap="none" normalizeH="0" baseline="0" noProof="0" dirty="0">
                <a:ln>
                  <a:noFill/>
                </a:ln>
                <a:solidFill>
                  <a:prstClr val="black"/>
                </a:solidFill>
                <a:uLnTx/>
                <a:uFillTx/>
                <a:latin typeface="+mn-lt"/>
                <a:ea typeface="+mn-ea"/>
                <a:cs typeface="+mn-cs"/>
              </a:rPr>
              <a:t>No hay límite anual </a:t>
            </a:r>
            <a:r>
              <a:rPr kumimoji="0" lang="es-US" sz="1200" i="0" u="none" strike="noStrike" cap="none" normalizeH="0" baseline="0" noProof="0" dirty="0">
                <a:ln>
                  <a:noFill/>
                </a:ln>
                <a:solidFill>
                  <a:prstClr val="black"/>
                </a:solidFill>
                <a:uLnTx/>
                <a:uFillTx/>
                <a:latin typeface="+mn-lt"/>
                <a:ea typeface="+mn-ea"/>
                <a:cs typeface="+mn-cs"/>
              </a:rPr>
              <a:t>sobre lo que tiene que pagar de gastos de bolsillo a menos que tenga cobertura suplementaria, como seguro suplementario de Medicare (Medigap).</a:t>
            </a:r>
          </a:p>
          <a:p>
            <a:pPr marL="228550" marR="0" lvl="0" indent="-10951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1200" b="1" i="0" u="none" strike="noStrike" cap="none" normalizeH="0" baseline="0" noProof="0" dirty="0">
                <a:ln>
                  <a:noFill/>
                </a:ln>
                <a:solidFill>
                  <a:prstClr val="black"/>
                </a:solidFill>
                <a:uLnTx/>
                <a:uFillTx/>
                <a:latin typeface="+mn-lt"/>
                <a:ea typeface="+mn-ea"/>
                <a:cs typeface="+mn-cs"/>
              </a:rPr>
              <a:t>Puede obtener </a:t>
            </a:r>
            <a:r>
              <a:rPr kumimoji="0" lang="es-US" sz="1200" i="0" u="none" strike="noStrike" cap="none" normalizeH="0" baseline="0" noProof="0" dirty="0">
                <a:ln>
                  <a:noFill/>
                </a:ln>
                <a:solidFill>
                  <a:prstClr val="black"/>
                </a:solidFill>
                <a:uLnTx/>
                <a:uFillTx/>
                <a:latin typeface="+mn-lt"/>
                <a:ea typeface="+mn-ea"/>
                <a:cs typeface="+mn-cs"/>
              </a:rPr>
              <a:t>Medigap para ayudarle a pagar los gastos de bolsillo restantes </a:t>
            </a:r>
            <a:r>
              <a:rPr kumimoji="0" lang="es-US" sz="1200" b="0" i="0" u="none" strike="noStrike" cap="none" normalizeH="0" baseline="0" noProof="0" dirty="0">
                <a:ln>
                  <a:noFill/>
                </a:ln>
                <a:solidFill>
                  <a:prstClr val="black"/>
                </a:solidFill>
                <a:uLnTx/>
                <a:uFillTx/>
                <a:latin typeface="+mn-lt"/>
                <a:ea typeface="+mn-ea"/>
                <a:cs typeface="+mn-cs"/>
              </a:rPr>
              <a:t>(como el </a:t>
            </a:r>
            <a:r>
              <a:rPr kumimoji="0" lang="es-US" sz="1200" b="0" i="0" u="none" strike="noStrike" cap="none" normalizeH="0" baseline="0" noProof="0" dirty="0" err="1">
                <a:ln>
                  <a:noFill/>
                </a:ln>
                <a:solidFill>
                  <a:prstClr val="black"/>
                </a:solidFill>
                <a:uLnTx/>
                <a:uFillTx/>
                <a:latin typeface="+mn-lt"/>
                <a:ea typeface="+mn-ea"/>
                <a:cs typeface="+mn-cs"/>
              </a:rPr>
              <a:t>coseguro</a:t>
            </a:r>
            <a:r>
              <a:rPr kumimoji="0" lang="es-US" sz="1200" b="0" i="0" u="none" strike="noStrike" cap="none" normalizeH="0" baseline="0" noProof="0" dirty="0">
                <a:ln>
                  <a:noFill/>
                </a:ln>
                <a:solidFill>
                  <a:prstClr val="black"/>
                </a:solidFill>
                <a:uLnTx/>
                <a:uFillTx/>
                <a:latin typeface="+mn-lt"/>
                <a:ea typeface="+mn-ea"/>
                <a:cs typeface="+mn-cs"/>
              </a:rPr>
              <a:t> del 20%). O bien, puede usar la cobertura de un sindicato o un empleador anterior, o Medicaid.</a:t>
            </a:r>
          </a:p>
          <a:p>
            <a:pPr marL="171413" marR="0" lvl="0" indent="-1714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1" i="0" u="none" strike="noStrike" cap="none" normalizeH="0" baseline="0" noProof="0" dirty="0">
                <a:ln>
                  <a:noFill/>
                </a:ln>
                <a:solidFill>
                  <a:prstClr val="black"/>
                </a:solidFill>
                <a:uLnTx/>
                <a:uFillTx/>
                <a:latin typeface="+mn-lt"/>
                <a:ea typeface="+mn-ea"/>
                <a:cs typeface="+mn-cs"/>
              </a:rPr>
              <a:t>Planes Medicare Advantage (Parte C)</a:t>
            </a:r>
          </a:p>
          <a:p>
            <a:pPr marL="228550" marR="0" lvl="0" indent="-11268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1200" b="1" i="0" u="none" strike="noStrike" cap="none" normalizeH="0" baseline="0" noProof="0" dirty="0">
                <a:ln>
                  <a:noFill/>
                </a:ln>
                <a:solidFill>
                  <a:prstClr val="black"/>
                </a:solidFill>
                <a:uLnTx/>
                <a:uFillTx/>
                <a:latin typeface="+mn-lt"/>
                <a:ea typeface="+mn-ea"/>
                <a:cs typeface="+mn-cs"/>
              </a:rPr>
              <a:t>Los gastos de bolsillo varían:</a:t>
            </a:r>
            <a:r>
              <a:rPr kumimoji="0" lang="es-US" sz="1200" i="0" u="none" strike="noStrike" cap="none" normalizeH="0" baseline="0" noProof="0" dirty="0">
                <a:ln>
                  <a:noFill/>
                </a:ln>
                <a:solidFill>
                  <a:prstClr val="black"/>
                </a:solidFill>
                <a:uLnTx/>
                <a:uFillTx/>
                <a:latin typeface="+mn-lt"/>
                <a:ea typeface="+mn-ea"/>
                <a:cs typeface="+mn-cs"/>
              </a:rPr>
              <a:t> los </a:t>
            </a:r>
            <a:r>
              <a:rPr kumimoji="0" lang="es-US" sz="1200" b="0" i="0" u="none" strike="noStrike" cap="none" normalizeH="0" baseline="0" noProof="0" dirty="0">
                <a:ln>
                  <a:noFill/>
                </a:ln>
                <a:solidFill>
                  <a:prstClr val="black"/>
                </a:solidFill>
                <a:uLnTx/>
                <a:uFillTx/>
                <a:latin typeface="+mn-lt"/>
                <a:ea typeface="+mn-ea"/>
                <a:cs typeface="+mn-cs"/>
              </a:rPr>
              <a:t>planes pueden tener gastos de bolsillo más bajos para determinados servicios.</a:t>
            </a:r>
          </a:p>
          <a:p>
            <a:pPr marL="228550" marR="0" lvl="0" indent="-11268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1200" i="0" u="none" strike="noStrike" cap="none" normalizeH="0" baseline="0" noProof="0" dirty="0">
                <a:ln>
                  <a:noFill/>
                </a:ln>
                <a:solidFill>
                  <a:prstClr val="black"/>
                </a:solidFill>
                <a:uLnTx/>
                <a:uFillTx/>
                <a:latin typeface="+mn-lt"/>
                <a:ea typeface="+mn-ea"/>
                <a:cs typeface="+mn-cs"/>
              </a:rPr>
              <a:t>Puede pagar la prima mensual de la </a:t>
            </a:r>
            <a:r>
              <a:rPr kumimoji="0" lang="es-US" sz="1200" b="1" i="0" u="none" strike="noStrike" cap="none" normalizeH="0" baseline="0" noProof="0" dirty="0">
                <a:ln>
                  <a:noFill/>
                </a:ln>
                <a:solidFill>
                  <a:prstClr val="black"/>
                </a:solidFill>
                <a:uLnTx/>
                <a:uFillTx/>
                <a:latin typeface="+mn-lt"/>
                <a:ea typeface="+mn-ea"/>
                <a:cs typeface="+mn-cs"/>
              </a:rPr>
              <a:t>Parte B</a:t>
            </a:r>
            <a:r>
              <a:rPr kumimoji="0" lang="es-US" sz="1200" b="0" i="0" u="none" strike="noStrike" cap="none" normalizeH="0" baseline="0" noProof="0" dirty="0">
                <a:ln>
                  <a:noFill/>
                </a:ln>
                <a:solidFill>
                  <a:prstClr val="black"/>
                </a:solidFill>
                <a:uLnTx/>
                <a:uFillTx/>
                <a:latin typeface="+mn-lt"/>
                <a:ea typeface="+mn-ea"/>
                <a:cs typeface="+mn-cs"/>
              </a:rPr>
              <a:t> y es posible que también tenga que </a:t>
            </a:r>
            <a:r>
              <a:rPr kumimoji="0" lang="es-US" sz="1200" b="1" i="0" u="none" strike="noStrike" cap="none" normalizeH="0" baseline="0" noProof="0" dirty="0">
                <a:ln>
                  <a:noFill/>
                </a:ln>
                <a:solidFill>
                  <a:prstClr val="black"/>
                </a:solidFill>
                <a:uLnTx/>
                <a:uFillTx/>
                <a:latin typeface="+mn-lt"/>
                <a:ea typeface="+mn-ea"/>
                <a:cs typeface="+mn-cs"/>
              </a:rPr>
              <a:t>pagar la prima del plan</a:t>
            </a:r>
            <a:r>
              <a:rPr kumimoji="0" lang="es-US" sz="1200" b="0" i="0" u="none" strike="noStrike" cap="none" normalizeH="0" baseline="0" noProof="0" dirty="0">
                <a:ln>
                  <a:noFill/>
                </a:ln>
                <a:solidFill>
                  <a:prstClr val="black"/>
                </a:solidFill>
                <a:uLnTx/>
                <a:uFillTx/>
                <a:latin typeface="+mn-lt"/>
                <a:ea typeface="+mn-ea"/>
                <a:cs typeface="+mn-cs"/>
              </a:rPr>
              <a:t>. Los planes pueden tener una prima de $0 y pueden ayudarle a pagar toda o una parte de la prima de la Parte B. La mayoría de los planes incluyen la cobertura Medicare para medicamentos (Parte D).</a:t>
            </a:r>
          </a:p>
          <a:p>
            <a:pPr marL="228550" marR="0" lvl="0" indent="-11268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1200" i="0" u="none" strike="noStrike" cap="none" normalizeH="0" baseline="0" noProof="0" dirty="0">
                <a:ln>
                  <a:noFill/>
                </a:ln>
                <a:solidFill>
                  <a:prstClr val="black"/>
                </a:solidFill>
                <a:uLnTx/>
                <a:uFillTx/>
                <a:latin typeface="+mn-lt"/>
                <a:ea typeface="+mn-ea"/>
                <a:cs typeface="+mn-cs"/>
              </a:rPr>
              <a:t>Los planes tienen un </a:t>
            </a:r>
            <a:r>
              <a:rPr kumimoji="0" lang="es-US" sz="1200" b="1" i="0" u="none" strike="noStrike" cap="none" normalizeH="0" baseline="0" noProof="0" dirty="0">
                <a:ln>
                  <a:noFill/>
                </a:ln>
                <a:solidFill>
                  <a:prstClr val="black"/>
                </a:solidFill>
                <a:uLnTx/>
                <a:uFillTx/>
                <a:latin typeface="+mn-lt"/>
                <a:ea typeface="+mn-ea"/>
                <a:cs typeface="+mn-cs"/>
              </a:rPr>
              <a:t>límite anual</a:t>
            </a:r>
            <a:r>
              <a:rPr kumimoji="0" lang="es-US" sz="1200" i="0" u="none" strike="noStrike" cap="none" normalizeH="0" baseline="0" noProof="0" dirty="0">
                <a:ln>
                  <a:noFill/>
                </a:ln>
                <a:solidFill>
                  <a:prstClr val="black"/>
                </a:solidFill>
                <a:uLnTx/>
                <a:uFillTx/>
                <a:latin typeface="+mn-lt"/>
                <a:ea typeface="+mn-ea"/>
                <a:cs typeface="+mn-cs"/>
              </a:rPr>
              <a:t> sobre lo que paga de su bolsillo </a:t>
            </a:r>
            <a:r>
              <a:rPr kumimoji="0" lang="es-US" sz="1200" b="0" i="0" u="none" strike="noStrike" cap="none" normalizeH="0" baseline="0" noProof="0" dirty="0">
                <a:ln>
                  <a:noFill/>
                </a:ln>
                <a:solidFill>
                  <a:prstClr val="black"/>
                </a:solidFill>
                <a:uLnTx/>
                <a:uFillTx/>
                <a:latin typeface="+mn-lt"/>
                <a:ea typeface="+mn-ea"/>
                <a:cs typeface="+mn-cs"/>
              </a:rPr>
              <a:t>para servicios cubiertos conforme a las Partes</a:t>
            </a:r>
            <a:r>
              <a:rPr kumimoji="0" lang="es-US" sz="1200" i="0" u="none" strike="noStrike" cap="none" normalizeH="0" baseline="0" noProof="0" dirty="0">
                <a:ln>
                  <a:noFill/>
                </a:ln>
                <a:solidFill>
                  <a:prstClr val="black"/>
                </a:solidFill>
                <a:uLnTx/>
                <a:uFillTx/>
                <a:latin typeface="+mn-lt"/>
                <a:ea typeface="+mn-ea"/>
                <a:cs typeface="+mn-cs"/>
              </a:rPr>
              <a:t> A y B.</a:t>
            </a:r>
            <a:r>
              <a:rPr kumimoji="0" lang="es-US" sz="1200" b="0" i="0" u="none" strike="noStrike" cap="none" normalizeH="0" baseline="0" noProof="0" dirty="0">
                <a:ln>
                  <a:noFill/>
                </a:ln>
                <a:solidFill>
                  <a:prstClr val="black"/>
                </a:solidFill>
                <a:uLnTx/>
                <a:uFillTx/>
                <a:latin typeface="+mn-lt"/>
                <a:ea typeface="+mn-ea"/>
                <a:cs typeface="+mn-cs"/>
              </a:rPr>
              <a:t> Una vez que haya alcanzado el límite de su plan, no pagará nada por los servicios cubiertos conforme a las Partes A y B por el resto del año.</a:t>
            </a:r>
          </a:p>
          <a:p>
            <a:pPr marL="228550" marR="0" lvl="0" indent="-11268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1200" b="1" i="0" u="none" strike="noStrike" cap="none" normalizeH="0" baseline="0" noProof="0" dirty="0">
                <a:ln>
                  <a:noFill/>
                </a:ln>
                <a:solidFill>
                  <a:prstClr val="black"/>
                </a:solidFill>
                <a:uLnTx/>
                <a:uFillTx/>
                <a:latin typeface="+mn-lt"/>
                <a:ea typeface="+mn-ea"/>
                <a:cs typeface="+mn-cs"/>
              </a:rPr>
              <a:t>No puede adquirir y no necesita </a:t>
            </a:r>
            <a:r>
              <a:rPr kumimoji="0" lang="es-US" sz="1200" b="0" i="0" u="none" strike="noStrike" cap="none" normalizeH="0" baseline="0" noProof="0" dirty="0">
                <a:ln>
                  <a:noFill/>
                </a:ln>
                <a:solidFill>
                  <a:prstClr val="black"/>
                </a:solidFill>
                <a:uLnTx/>
                <a:uFillTx/>
                <a:latin typeface="+mn-lt"/>
                <a:ea typeface="+mn-ea"/>
                <a:cs typeface="+mn-cs"/>
              </a:rPr>
              <a:t>Medigap</a:t>
            </a:r>
            <a:r>
              <a:rPr kumimoji="0" lang="es-US" sz="1200" i="0" u="none" strike="noStrike" cap="none" normalizeH="0" baseline="0" noProof="0" dirty="0">
                <a:ln>
                  <a:noFill/>
                </a:ln>
                <a:solidFill>
                  <a:prstClr val="black"/>
                </a:solidFill>
                <a:uLnTx/>
                <a:uFillTx/>
                <a:latin typeface="+mn-lt"/>
                <a:ea typeface="+mn-ea"/>
                <a:cs typeface="+mn-cs"/>
              </a:rPr>
              <a:t>.</a:t>
            </a:r>
            <a:r>
              <a:rPr kumimoji="0" lang="es-US" sz="1200" b="0" i="0" u="none" strike="noStrike" cap="none" normalizeH="0" baseline="0" noProof="0" dirty="0">
                <a:ln>
                  <a:noFill/>
                </a:ln>
                <a:solidFill>
                  <a:prstClr val="black"/>
                </a:solidFill>
                <a:uLnTx/>
                <a:uFillTx/>
                <a:latin typeface="+mn-lt"/>
                <a:ea typeface="+mn-ea"/>
                <a:cs typeface="+mn-cs"/>
              </a:rPr>
              <a:t> </a:t>
            </a:r>
          </a:p>
          <a:p>
            <a:endParaRPr lang="es-US" dirty="0"/>
          </a:p>
        </p:txBody>
      </p:sp>
      <p:sp>
        <p:nvSpPr>
          <p:cNvPr id="4" name="Slide Number Placeholder 3"/>
          <p:cNvSpPr>
            <a:spLocks noGrp="1"/>
          </p:cNvSpPr>
          <p:nvPr>
            <p:ph type="sldNum" sz="quarter" idx="10"/>
          </p:nvPr>
        </p:nvSpPr>
        <p:spPr/>
        <p:txBody>
          <a:bodyPr/>
          <a:lstStyle/>
          <a:p>
            <a:fld id="{046E94D0-6B01-48AF-B8D0-7238E021FBA4}" type="slidenum">
              <a:rPr lang="es-US" smtClean="0"/>
              <a:t>10</a:t>
            </a:fld>
            <a:endParaRPr lang="es-US"/>
          </a:p>
        </p:txBody>
      </p:sp>
    </p:spTree>
    <p:extLst>
      <p:ext uri="{BB962C8B-B14F-4D97-AF65-F5344CB8AC3E}">
        <p14:creationId xmlns:p14="http://schemas.microsoft.com/office/powerpoint/2010/main" val="2677399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b="1" dirty="0"/>
              <a:t>[</a:t>
            </a:r>
            <a:r>
              <a:rPr lang="es-US" b="1" dirty="0" err="1"/>
              <a:t>launch</a:t>
            </a:r>
            <a:r>
              <a:rPr lang="es-US" b="1" dirty="0"/>
              <a:t> </a:t>
            </a:r>
            <a:r>
              <a:rPr lang="es-US" b="1" dirty="0" err="1"/>
              <a:t>poll</a:t>
            </a:r>
            <a:r>
              <a:rPr lang="es-US" b="1" dirty="0"/>
              <a:t> in Zoom]</a:t>
            </a:r>
          </a:p>
          <a:p>
            <a:r>
              <a:rPr lang="es-US" b="1" dirty="0"/>
              <a:t>[</a:t>
            </a:r>
            <a:r>
              <a:rPr lang="es-US" b="1" dirty="0" err="1"/>
              <a:t>click</a:t>
            </a:r>
            <a:r>
              <a:rPr lang="es-US" b="1" dirty="0"/>
              <a:t> to </a:t>
            </a:r>
            <a:r>
              <a:rPr lang="es-US" b="1" dirty="0" err="1"/>
              <a:t>highlight</a:t>
            </a:r>
            <a:r>
              <a:rPr lang="es-US" b="1" dirty="0"/>
              <a:t> </a:t>
            </a:r>
            <a:r>
              <a:rPr lang="es-US" b="1" dirty="0" err="1"/>
              <a:t>the</a:t>
            </a:r>
            <a:r>
              <a:rPr lang="es-US" b="1" dirty="0"/>
              <a:t> </a:t>
            </a:r>
            <a:r>
              <a:rPr lang="es-US" b="1" dirty="0" err="1"/>
              <a:t>correct</a:t>
            </a:r>
            <a:r>
              <a:rPr lang="es-US" b="1" dirty="0"/>
              <a:t> </a:t>
            </a:r>
            <a:r>
              <a:rPr lang="es-US" b="1" dirty="0" err="1"/>
              <a:t>answer</a:t>
            </a:r>
            <a:r>
              <a:rPr lang="es-US" b="1" baseline="0" dirty="0"/>
              <a:t> </a:t>
            </a:r>
            <a:r>
              <a:rPr lang="es-US" b="1" baseline="0" dirty="0" err="1"/>
              <a:t>on</a:t>
            </a:r>
            <a:r>
              <a:rPr lang="es-US" b="1" baseline="0" dirty="0"/>
              <a:t> </a:t>
            </a:r>
            <a:r>
              <a:rPr lang="es-US" b="1" baseline="0" dirty="0" err="1"/>
              <a:t>the</a:t>
            </a:r>
            <a:r>
              <a:rPr lang="es-US" b="1" baseline="0" dirty="0"/>
              <a:t> </a:t>
            </a:r>
            <a:r>
              <a:rPr lang="es-US" b="1" baseline="0" dirty="0" err="1"/>
              <a:t>slide</a:t>
            </a:r>
            <a:r>
              <a:rPr lang="es-US" b="1" baseline="0" dirty="0"/>
              <a:t>]</a:t>
            </a:r>
            <a:endParaRPr lang="es-US" b="1" dirty="0"/>
          </a:p>
        </p:txBody>
      </p:sp>
      <p:sp>
        <p:nvSpPr>
          <p:cNvPr id="4" name="Slide Number Placeholder 3"/>
          <p:cNvSpPr>
            <a:spLocks noGrp="1"/>
          </p:cNvSpPr>
          <p:nvPr>
            <p:ph type="sldNum" sz="quarter" idx="10"/>
          </p:nvPr>
        </p:nvSpPr>
        <p:spPr/>
        <p:txBody>
          <a:bodyPr/>
          <a:lstStyle/>
          <a:p>
            <a:fld id="{046E94D0-6B01-48AF-B8D0-7238E021FBA4}" type="slidenum">
              <a:rPr lang="es-US" smtClean="0"/>
              <a:t>11</a:t>
            </a:fld>
            <a:endParaRPr lang="es-US"/>
          </a:p>
        </p:txBody>
      </p:sp>
    </p:spTree>
    <p:extLst>
      <p:ext uri="{BB962C8B-B14F-4D97-AF65-F5344CB8AC3E}">
        <p14:creationId xmlns:p14="http://schemas.microsoft.com/office/powerpoint/2010/main" val="2341793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600"/>
              </a:spcBef>
              <a:spcAft>
                <a:spcPts val="0"/>
              </a:spcAft>
              <a:buClrTx/>
              <a:buSzTx/>
              <a:buFont typeface="Wingdings" panose="05000000000000000000" pitchFamily="2" charset="2"/>
              <a:buAutoNum type="arabicPeriod"/>
              <a:tabLst/>
              <a:defRPr/>
            </a:pPr>
            <a:r>
              <a:rPr kumimoji="0" lang="es-US" sz="1200" b="0" i="0" u="none" strike="noStrike" cap="none" normalizeH="0" baseline="0" noProof="0" dirty="0">
                <a:ln>
                  <a:noFill/>
                </a:ln>
                <a:solidFill>
                  <a:prstClr val="black"/>
                </a:solidFill>
                <a:uLnTx/>
                <a:uFillTx/>
                <a:latin typeface="+mn-lt"/>
                <a:ea typeface="+mn-ea"/>
                <a:cs typeface="+mn-cs"/>
              </a:rPr>
              <a:t>En general, su primera oportunidad para inscribirse es durante su Período de Inscripción Inicial (IEP, por sus siglas en inglés). </a:t>
            </a:r>
          </a:p>
          <a:p>
            <a:pPr marL="228600" marR="0" lvl="0" indent="-228600" algn="l" defTabSz="914400" rtl="0" eaLnBrk="1" fontAlgn="auto" latinLnBrk="0" hangingPunct="1">
              <a:lnSpc>
                <a:spcPct val="100000"/>
              </a:lnSpc>
              <a:spcBef>
                <a:spcPts val="600"/>
              </a:spcBef>
              <a:spcAft>
                <a:spcPts val="0"/>
              </a:spcAft>
              <a:buClrTx/>
              <a:buSzTx/>
              <a:buFont typeface="Wingdings" panose="05000000000000000000" pitchFamily="2" charset="2"/>
              <a:buAutoNum type="arabicPeriod"/>
              <a:tabLst/>
              <a:defRPr/>
            </a:pPr>
            <a:r>
              <a:rPr kumimoji="0" lang="es-US" sz="1200" b="0" i="0" u="none" strike="noStrike" cap="none" normalizeH="0" baseline="0" noProof="0" dirty="0">
                <a:ln>
                  <a:noFill/>
                </a:ln>
                <a:solidFill>
                  <a:prstClr val="black"/>
                </a:solidFill>
                <a:uLnTx/>
                <a:uFillTx/>
                <a:latin typeface="+mn-lt"/>
                <a:ea typeface="+mn-ea"/>
                <a:cs typeface="+mn-cs"/>
              </a:rPr>
              <a:t>Después de la finalización de su IEP, es posible que tenga la oportunidad de inscribirse en Medicare durante un Período de Inscripción Especial (SEP, por sus siglas en inglés) por eventos específicos, como jubilarse.</a:t>
            </a:r>
          </a:p>
          <a:p>
            <a:pPr marL="228600" marR="0" lvl="0" indent="-228600" algn="l" defTabSz="914400" rtl="0" eaLnBrk="1" fontAlgn="auto" latinLnBrk="0" hangingPunct="1">
              <a:lnSpc>
                <a:spcPct val="100000"/>
              </a:lnSpc>
              <a:spcBef>
                <a:spcPts val="600"/>
              </a:spcBef>
              <a:spcAft>
                <a:spcPts val="0"/>
              </a:spcAft>
              <a:buClrTx/>
              <a:buSzTx/>
              <a:buFont typeface="Wingdings" panose="05000000000000000000" pitchFamily="2" charset="2"/>
              <a:buAutoNum type="arabicPeriod"/>
              <a:tabLst/>
              <a:defRPr/>
            </a:pPr>
            <a:r>
              <a:rPr kumimoji="0" lang="es-US" sz="1200" b="0" i="0" u="none" strike="noStrike" cap="none" normalizeH="0" baseline="0" noProof="0" dirty="0">
                <a:ln>
                  <a:noFill/>
                </a:ln>
                <a:solidFill>
                  <a:prstClr val="black"/>
                </a:solidFill>
                <a:uLnTx/>
                <a:uFillTx/>
                <a:latin typeface="+mn-lt"/>
                <a:ea typeface="+mn-ea"/>
                <a:cs typeface="+mn-cs"/>
              </a:rPr>
              <a:t>Si no se inscribe en la Parte B durante el IEP y no se califica para un SEP, debe esperar hasta el próximo Período de Inscripción General (GEP, por sus siglas en inglés). </a:t>
            </a:r>
          </a:p>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endParaRPr kumimoji="0" lang="es-US" sz="1200" b="0" i="0" u="none" strike="noStrike" cap="none" normalizeH="0" baseline="0" noProof="0" dirty="0">
              <a:ln>
                <a:noFill/>
              </a:ln>
              <a:solidFill>
                <a:prstClr val="black"/>
              </a:solidFill>
              <a:uLnTx/>
              <a:uFillTx/>
              <a:latin typeface="+mn-lt"/>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Inscribirse en Medicare o cambiar la forma en que recibe Medicare son decisiones importantes. Se deben tomar de manera oportuna para evitar multas por inscripción tardía y para asegurarse de obtener la cobertura que necesita, cuando la necesita. Estos períodos de inscripción están explicados en las siguientes diapositivas.</a:t>
            </a:r>
          </a:p>
          <a:p>
            <a:endParaRPr lang="es-US" dirty="0"/>
          </a:p>
        </p:txBody>
      </p:sp>
      <p:sp>
        <p:nvSpPr>
          <p:cNvPr id="4" name="Slide Number Placeholder 3"/>
          <p:cNvSpPr>
            <a:spLocks noGrp="1"/>
          </p:cNvSpPr>
          <p:nvPr>
            <p:ph type="sldNum" sz="quarter" idx="10"/>
          </p:nvPr>
        </p:nvSpPr>
        <p:spPr/>
        <p:txBody>
          <a:bodyPr/>
          <a:lstStyle/>
          <a:p>
            <a:fld id="{046E94D0-6B01-48AF-B8D0-7238E021FBA4}" type="slidenum">
              <a:rPr lang="es-US" smtClean="0"/>
              <a:t>13</a:t>
            </a:fld>
            <a:endParaRPr lang="es-US"/>
          </a:p>
        </p:txBody>
      </p:sp>
    </p:spTree>
    <p:extLst>
      <p:ext uri="{BB962C8B-B14F-4D97-AF65-F5344CB8AC3E}">
        <p14:creationId xmlns:p14="http://schemas.microsoft.com/office/powerpoint/2010/main" val="3991801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s-US" sz="1200" b="0" i="0" u="none" strike="noStrike" cap="none" normalizeH="0" noProof="0" dirty="0">
                <a:ln>
                  <a:noFill/>
                </a:ln>
                <a:solidFill>
                  <a:prstClr val="black"/>
                </a:solidFill>
                <a:uLnTx/>
                <a:uFillTx/>
                <a:latin typeface="+mn-lt"/>
                <a:ea typeface="+mn-ea"/>
                <a:cs typeface="+mn-cs"/>
              </a:rPr>
              <a:t>Para inscribirse en cualquiera parte de Medicare para la</a:t>
            </a:r>
            <a:r>
              <a:rPr kumimoji="0" lang="es-US" sz="1200" b="0" i="0" u="none" strike="noStrike" cap="none" normalizeH="0" baseline="0" noProof="0" dirty="0">
                <a:ln>
                  <a:noFill/>
                </a:ln>
                <a:solidFill>
                  <a:prstClr val="black"/>
                </a:solidFill>
                <a:uLnTx/>
                <a:uFillTx/>
                <a:latin typeface="+mn-lt"/>
                <a:ea typeface="+mn-ea"/>
                <a:cs typeface="+mn-cs"/>
              </a:rPr>
              <a:t> primera vez</a:t>
            </a:r>
            <a:r>
              <a:rPr kumimoji="0" lang="es-US" sz="1200" b="0" i="0" u="none" strike="noStrike" cap="none" normalizeH="0" noProof="0" dirty="0">
                <a:ln>
                  <a:noFill/>
                </a:ln>
                <a:solidFill>
                  <a:prstClr val="black"/>
                </a:solidFill>
                <a:uLnTx/>
                <a:uFillTx/>
                <a:latin typeface="+mn-lt"/>
                <a:ea typeface="+mn-ea"/>
                <a:cs typeface="+mn-cs"/>
              </a:rPr>
              <a:t>, siempre empezar con inscribirse en los Partes A y B por Social Security.</a:t>
            </a:r>
          </a:p>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endParaRPr kumimoji="0" lang="es-US" sz="1200" b="0" i="0" u="none" strike="noStrike" cap="none" normalizeH="0" noProof="0" dirty="0">
              <a:ln>
                <a:noFill/>
              </a:ln>
              <a:solidFill>
                <a:prstClr val="black"/>
              </a:solidFill>
              <a:uLnTx/>
              <a:uFillTx/>
              <a:latin typeface="+mn-lt"/>
              <a:ea typeface="+mn-ea"/>
              <a:cs typeface="+mn-cs"/>
            </a:endParaRPr>
          </a:p>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s-US" sz="1200" b="0" i="0" u="none" strike="noStrike" cap="none" normalizeH="0" noProof="0" dirty="0">
                <a:ln>
                  <a:noFill/>
                </a:ln>
                <a:solidFill>
                  <a:prstClr val="black"/>
                </a:solidFill>
                <a:uLnTx/>
                <a:uFillTx/>
                <a:latin typeface="+mn-lt"/>
                <a:ea typeface="+mn-ea"/>
                <a:cs typeface="+mn-cs"/>
              </a:rPr>
              <a:t>Si ya recibe beneficios del Seguro Social o RRB durante su Período de inscripción inicial (IEP, por sus siglas en inglés) (por ejemplo, obtiene beneficios de jubilación al menos 4 meses antes de cumplir 65 años), quedará inscrito automáticamente en la Parte A y la Parte B. Recibirá su paquete Prepárese para Medicare, que incluye su tarjeta de Medicare y otra información, aproximadamente 3 meses antes de que cumpla 65 años (la cobertura comienza el primer día del mes en que cumple 65 años).</a:t>
            </a:r>
            <a:r>
              <a:rPr kumimoji="0" lang="es-US" sz="1200" b="0" i="0" u="none" strike="noStrike" cap="none" normalizeH="0" baseline="0" noProof="0" dirty="0">
                <a:ln>
                  <a:noFill/>
                </a:ln>
                <a:solidFill>
                  <a:prstClr val="black"/>
                </a:solidFill>
                <a:uLnTx/>
                <a:uFillTx/>
                <a:latin typeface="+mn-lt"/>
                <a:ea typeface="+mn-ea"/>
                <a:cs typeface="+mn-cs"/>
              </a:rPr>
              <a:t> </a:t>
            </a:r>
          </a:p>
          <a:p>
            <a:pPr marL="0" indent="0">
              <a:spcBef>
                <a:spcPts val="600"/>
              </a:spcBef>
              <a:buNone/>
              <a:defRPr/>
            </a:pPr>
            <a:r>
              <a:rPr kumimoji="0" lang="es-US" sz="1200" b="0" i="0" u="none" strike="noStrike" cap="none" normalizeH="0" baseline="0" noProof="0" dirty="0">
                <a:ln>
                  <a:noFill/>
                </a:ln>
                <a:solidFill>
                  <a:prstClr val="black"/>
                </a:solidFill>
                <a:uLnTx/>
                <a:uFillTx/>
                <a:latin typeface="+mn-lt"/>
                <a:ea typeface="+mn-ea"/>
                <a:cs typeface="+mn-cs"/>
              </a:rPr>
              <a:t>Si es menor de 65 años y tiene una incapacidad, recibirá automáticamente la Parte A y la Parte B después de obtener los beneficios por incapacidad del Seguro Social o ciertos beneficios por incapacidad de la RRB durante 24 meses. </a:t>
            </a:r>
            <a:r>
              <a:rPr lang="es-US" dirty="0">
                <a:solidFill>
                  <a:prstClr val="black"/>
                </a:solidFill>
              </a:rPr>
              <a:t>Si usted tiene ALS, recibirá automáticamente la Parte A y Parte B en el mes en que comienzan sus beneficios por incapacidad. </a:t>
            </a:r>
            <a:r>
              <a:rPr kumimoji="0" lang="es-US" sz="1200" b="0" i="0" u="none" strike="noStrike" cap="none" normalizeH="0" baseline="0" noProof="0" dirty="0">
                <a:ln>
                  <a:noFill/>
                </a:ln>
                <a:solidFill>
                  <a:prstClr val="black"/>
                </a:solidFill>
                <a:uLnTx/>
                <a:uFillTx/>
                <a:latin typeface="+mn-lt"/>
                <a:ea typeface="+mn-ea"/>
                <a:cs typeface="+mn-cs"/>
              </a:rPr>
              <a:t>Usted obtendrá su paquete Bienvenido a Medicare, que incluye su tarjeta Medicare y otra información, alrededor de 3 meses antes del 25</a:t>
            </a:r>
            <a:r>
              <a:rPr kumimoji="0" lang="es-US" sz="1200" b="0" i="0" u="none" strike="noStrike" cap="none" normalizeH="0" baseline="30000" noProof="0" dirty="0">
                <a:ln>
                  <a:noFill/>
                </a:ln>
                <a:solidFill>
                  <a:prstClr val="black"/>
                </a:solidFill>
                <a:uLnTx/>
                <a:uFillTx/>
                <a:latin typeface="+mn-lt"/>
                <a:ea typeface="+mn-ea"/>
                <a:cs typeface="+mn-cs"/>
              </a:rPr>
              <a:t>º</a:t>
            </a:r>
            <a:r>
              <a:rPr kumimoji="0" lang="es-US" sz="1200" b="0" i="0" u="none" strike="noStrike" cap="none" normalizeH="0" baseline="0" noProof="0" dirty="0">
                <a:ln>
                  <a:noFill/>
                </a:ln>
                <a:solidFill>
                  <a:prstClr val="black"/>
                </a:solidFill>
                <a:uLnTx/>
                <a:uFillTx/>
                <a:latin typeface="+mn-lt"/>
                <a:ea typeface="+mn-ea"/>
                <a:cs typeface="+mn-cs"/>
              </a:rPr>
              <a:t> mes de los beneficios por incapacidad (la cobertura comienza el 25</a:t>
            </a:r>
            <a:r>
              <a:rPr kumimoji="0" lang="es-US" sz="1200" b="0" i="0" u="none" strike="noStrike" cap="none" normalizeH="0" baseline="30000" noProof="0" dirty="0">
                <a:ln>
                  <a:noFill/>
                </a:ln>
                <a:solidFill>
                  <a:prstClr val="black"/>
                </a:solidFill>
                <a:uLnTx/>
                <a:uFillTx/>
                <a:latin typeface="+mn-lt"/>
                <a:ea typeface="+mn-ea"/>
                <a:cs typeface="+mn-cs"/>
              </a:rPr>
              <a:t>º</a:t>
            </a:r>
            <a:r>
              <a:rPr kumimoji="0" lang="es-US" sz="1200" b="0" i="0" u="none" strike="noStrike" cap="none" normalizeH="0" baseline="0" noProof="0" dirty="0">
                <a:ln>
                  <a:noFill/>
                </a:ln>
                <a:solidFill>
                  <a:prstClr val="black"/>
                </a:solidFill>
                <a:uLnTx/>
                <a:uFillTx/>
                <a:latin typeface="+mn-lt"/>
                <a:ea typeface="+mn-ea"/>
                <a:cs typeface="+mn-cs"/>
              </a:rPr>
              <a:t> mes de beneficios por incapacidad).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Si su cumpleaños cae el primer día del mes, su cobertura comienza el primer día del mes después de que cumpla 65 años.</a:t>
            </a:r>
          </a:p>
          <a:p>
            <a:pPr marL="0" lvl="0" indent="0">
              <a:spcBef>
                <a:spcPts val="600"/>
              </a:spcBef>
              <a:buNone/>
              <a:defRPr/>
            </a:pPr>
            <a:endParaRPr kumimoji="0" lang="es-US" sz="1200" b="1" i="0" u="none" strike="noStrike" cap="none" normalizeH="0" baseline="0" noProof="0" dirty="0">
              <a:ln>
                <a:noFill/>
              </a:ln>
              <a:solidFill>
                <a:prstClr val="black"/>
              </a:solidFill>
              <a:uLnTx/>
              <a:uFillTx/>
              <a:latin typeface="+mn-lt"/>
              <a:ea typeface="+mn-ea"/>
              <a:cs typeface="+mn-cs"/>
            </a:endParaRPr>
          </a:p>
          <a:p>
            <a:pPr marL="0" lvl="0" indent="0">
              <a:spcBef>
                <a:spcPts val="600"/>
              </a:spcBef>
              <a:buNone/>
              <a:defRPr/>
            </a:pPr>
            <a:r>
              <a:rPr kumimoji="0" lang="es-US" sz="1200" b="1" i="0" u="none" strike="noStrike" cap="none" normalizeH="0" baseline="0" noProof="0" dirty="0">
                <a:ln>
                  <a:noFill/>
                </a:ln>
                <a:solidFill>
                  <a:prstClr val="black"/>
                </a:solidFill>
                <a:uLnTx/>
                <a:uFillTx/>
                <a:latin typeface="+mn-lt"/>
                <a:ea typeface="+mn-ea"/>
                <a:cs typeface="+mn-cs"/>
              </a:rPr>
              <a:t>NOTA</a:t>
            </a:r>
            <a:r>
              <a:rPr kumimoji="0" lang="es-US" sz="1200" b="0" i="0" u="none" strike="noStrike" cap="none" normalizeH="0" baseline="0" noProof="0" dirty="0">
                <a:ln>
                  <a:noFill/>
                </a:ln>
                <a:solidFill>
                  <a:prstClr val="black"/>
                </a:solidFill>
                <a:uLnTx/>
                <a:uFillTx/>
                <a:latin typeface="+mn-lt"/>
                <a:ea typeface="+mn-ea"/>
                <a:cs typeface="+mn-cs"/>
              </a:rPr>
              <a:t>: </a:t>
            </a:r>
            <a:r>
              <a:rPr kumimoji="0" lang="es-US" sz="1200" b="0" i="0" u="none" strike="noStrike" cap="none" normalizeH="0" noProof="0" dirty="0">
                <a:ln>
                  <a:noFill/>
                </a:ln>
                <a:solidFill>
                  <a:prstClr val="black"/>
                </a:solidFill>
                <a:uLnTx/>
                <a:uFillTx/>
                <a:latin typeface="+mn-lt"/>
                <a:ea typeface="+mn-ea"/>
                <a:cs typeface="+mn-cs"/>
              </a:rPr>
              <a:t>Si vive en Puerto Rico y es beneficiario del Seguro Social o de la RRB, automáticamente obtendrá la Parte A el primer</a:t>
            </a:r>
            <a:r>
              <a:rPr kumimoji="0" lang="es-US" sz="1200" i="0" u="none" strike="noStrike" cap="none" normalizeH="0" baseline="0" noProof="0" dirty="0">
                <a:ln>
                  <a:noFill/>
                </a:ln>
                <a:solidFill>
                  <a:prstClr val="black"/>
                </a:solidFill>
                <a:uLnTx/>
                <a:uFillTx/>
                <a:latin typeface="+mn-lt"/>
                <a:ea typeface="+mn-ea"/>
                <a:cs typeface="+mn-cs"/>
              </a:rPr>
              <a:t> día del mes en el que cumpla 65 años o después de recibir los beneficios por incapacidad durante 24 meses.</a:t>
            </a:r>
            <a:r>
              <a:rPr kumimoji="0" lang="es-US" sz="1200" b="0" i="0" u="none" strike="noStrike" cap="none" normalizeH="0" baseline="0" noProof="0" dirty="0">
                <a:ln>
                  <a:noFill/>
                </a:ln>
                <a:solidFill>
                  <a:prstClr val="black"/>
                </a:solidFill>
                <a:uLnTx/>
                <a:uFillTx/>
                <a:latin typeface="+mn-lt"/>
                <a:ea typeface="+mn-ea"/>
                <a:cs typeface="+mn-cs"/>
              </a:rPr>
              <a:t> No obstante, si desea tener la Parte B, deberá inscribirse. </a:t>
            </a:r>
            <a:r>
              <a:rPr lang="es-US" baseline="0" dirty="0"/>
              <a:t>Si no se inscribe para la parte B cuando sea elegible por primera vez, es posible que deba que pagar una multa por inscripción tardía durante el tiempo que tenga Parte B. Visite </a:t>
            </a:r>
            <a:r>
              <a:rPr lang="en-US" dirty="0">
                <a:hlinkClick r:id="rId3"/>
              </a:rPr>
              <a:t>socialsecurity.gov</a:t>
            </a:r>
            <a:r>
              <a:rPr lang="es-US" dirty="0"/>
              <a:t> o </a:t>
            </a:r>
            <a:r>
              <a:rPr lang="en-US" dirty="0">
                <a:hlinkClick r:id="rId4"/>
              </a:rPr>
              <a:t>rrb.gov</a:t>
            </a:r>
            <a:r>
              <a:rPr lang="es-US" dirty="0"/>
              <a:t> </a:t>
            </a:r>
            <a:r>
              <a:rPr lang="es-US" baseline="0" dirty="0"/>
              <a:t>para obtener ayuda.</a:t>
            </a:r>
            <a:r>
              <a:rPr kumimoji="0" lang="es-US" sz="1200" b="0" i="0" u="none" strike="noStrike" cap="none" normalizeH="0" noProof="0" dirty="0">
                <a:ln>
                  <a:noFill/>
                </a:ln>
                <a:solidFill>
                  <a:prstClr val="black"/>
                </a:solidFill>
                <a:uLnTx/>
                <a:uFillTx/>
                <a:latin typeface="+mn-lt"/>
                <a:ea typeface="+mn-ea"/>
                <a:cs typeface="+mn-cs"/>
              </a:rPr>
              <a:t> </a:t>
            </a:r>
          </a:p>
          <a:p>
            <a:pPr marL="0" lvl="0" indent="0">
              <a:spcBef>
                <a:spcPts val="600"/>
              </a:spcBef>
              <a:buNone/>
              <a:defRPr/>
            </a:pPr>
            <a:endParaRPr lang="en-US" b="1" dirty="0"/>
          </a:p>
          <a:p>
            <a:endParaRPr lang="en-US" dirty="0"/>
          </a:p>
          <a:p>
            <a:endParaRPr lang="es-US" dirty="0"/>
          </a:p>
        </p:txBody>
      </p:sp>
      <p:sp>
        <p:nvSpPr>
          <p:cNvPr id="4" name="Slide Number Placeholder 3"/>
          <p:cNvSpPr>
            <a:spLocks noGrp="1"/>
          </p:cNvSpPr>
          <p:nvPr>
            <p:ph type="sldNum" sz="quarter" idx="10"/>
          </p:nvPr>
        </p:nvSpPr>
        <p:spPr/>
        <p:txBody>
          <a:bodyPr/>
          <a:lstStyle/>
          <a:p>
            <a:fld id="{046E94D0-6B01-48AF-B8D0-7238E021FBA4}" type="slidenum">
              <a:rPr lang="es-US" smtClean="0"/>
              <a:t>14</a:t>
            </a:fld>
            <a:endParaRPr lang="es-US"/>
          </a:p>
        </p:txBody>
      </p:sp>
    </p:spTree>
    <p:extLst>
      <p:ext uri="{BB962C8B-B14F-4D97-AF65-F5344CB8AC3E}">
        <p14:creationId xmlns:p14="http://schemas.microsoft.com/office/powerpoint/2010/main" val="2415687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s-US" sz="1200" b="0" i="0" u="none" strike="noStrike" cap="none" normalizeH="0" baseline="0" noProof="0" dirty="0">
                <a:ln>
                  <a:noFill/>
                </a:ln>
                <a:solidFill>
                  <a:prstClr val="black"/>
                </a:solidFill>
                <a:uLnTx/>
                <a:uFillTx/>
                <a:latin typeface="+mn-lt"/>
                <a:ea typeface="+mn-ea"/>
                <a:cs typeface="+mn-cs"/>
              </a:rPr>
              <a:t>Si no recibe los beneficios del Seguro Social o de la RRB, al menos, 4 meses antes de cumplir 65 años (por ejemplo, debido a que todavía trabaja), deberá inscribirse en la Parte A (incluso aunque sea elegible para recibir la Parte A sin prima) y en la Parte B. Para evitar que se retrase la cobertura, debe comunicarse con el Seguro Social para solicitar Medicare 3 meses antes de cumplir 65 años. Si trabajó para un ferrocarril, contáctese con la RRB para inscribirse. No tiene que estar jubilado para obtener Medicare. </a:t>
            </a:r>
          </a:p>
          <a:p>
            <a:pPr marL="0" lvl="0" indent="0">
              <a:spcBef>
                <a:spcPts val="600"/>
              </a:spcBef>
              <a:buNone/>
              <a:defRPr/>
            </a:pPr>
            <a:r>
              <a:rPr kumimoji="0" lang="es-US" sz="1200" b="0" i="0" u="none" strike="noStrike" cap="none" normalizeH="0" baseline="0" noProof="0" dirty="0">
                <a:ln>
                  <a:noFill/>
                </a:ln>
                <a:solidFill>
                  <a:prstClr val="black"/>
                </a:solidFill>
                <a:uLnTx/>
                <a:uFillTx/>
                <a:latin typeface="+mn-lt"/>
                <a:ea typeface="+mn-ea"/>
                <a:cs typeface="+mn-cs"/>
              </a:rPr>
              <a:t>Puede inscribirse en línea en </a:t>
            </a:r>
            <a:r>
              <a:rPr kumimoji="0" lang="es-US" sz="1200" b="0" i="0" u="sng" strike="noStrike" cap="none" normalizeH="0" baseline="0" noProof="0" dirty="0">
                <a:ln>
                  <a:noFill/>
                </a:ln>
                <a:solidFill>
                  <a:prstClr val="black"/>
                </a:solidFill>
                <a:uLnTx/>
                <a:uFillTx/>
                <a:latin typeface="+mn-lt"/>
                <a:ea typeface="+mn-ea"/>
                <a:cs typeface="+mn-cs"/>
                <a:hlinkClick r:id="rId3"/>
              </a:rPr>
              <a:t>socialsecurity.gov</a:t>
            </a:r>
            <a:r>
              <a:rPr kumimoji="0" lang="es-US" sz="1200" b="0" i="0" u="none" strike="noStrike" cap="none" normalizeH="0" baseline="0" noProof="0" dirty="0">
                <a:ln>
                  <a:noFill/>
                </a:ln>
                <a:solidFill>
                  <a:prstClr val="black"/>
                </a:solidFill>
                <a:uLnTx/>
                <a:uFillTx/>
                <a:latin typeface="+mn-lt"/>
                <a:ea typeface="+mn-ea"/>
                <a:cs typeface="+mn-cs"/>
              </a:rPr>
              <a:t>, o llámele, o programe una cita en su oficina de Seguro Social. </a:t>
            </a:r>
            <a:endParaRPr lang="es-US" strike="sngStrike" dirty="0">
              <a:solidFill>
                <a:prstClr val="black"/>
              </a:solidFill>
            </a:endParaRPr>
          </a:p>
          <a:p>
            <a:pPr marL="0" lvl="0" indent="0">
              <a:spcBef>
                <a:spcPts val="600"/>
              </a:spcBef>
              <a:buNone/>
              <a:defRPr/>
            </a:pPr>
            <a:endParaRPr kumimoji="0" lang="es-US" sz="1200" b="1" i="0" u="none" strike="sngStrike" cap="none" normalizeH="0" baseline="0" noProof="0" dirty="0">
              <a:ln>
                <a:noFill/>
              </a:ln>
              <a:solidFill>
                <a:prstClr val="black"/>
              </a:solidFill>
              <a:uLnTx/>
              <a:uFillTx/>
              <a:latin typeface="+mn-lt"/>
              <a:ea typeface="+mn-ea"/>
              <a:cs typeface="+mn-cs"/>
            </a:endParaRPr>
          </a:p>
          <a:p>
            <a:endParaRPr lang="es-US" dirty="0"/>
          </a:p>
        </p:txBody>
      </p:sp>
      <p:sp>
        <p:nvSpPr>
          <p:cNvPr id="4" name="Slide Number Placeholder 3"/>
          <p:cNvSpPr>
            <a:spLocks noGrp="1"/>
          </p:cNvSpPr>
          <p:nvPr>
            <p:ph type="sldNum" sz="quarter" idx="10"/>
          </p:nvPr>
        </p:nvSpPr>
        <p:spPr/>
        <p:txBody>
          <a:bodyPr/>
          <a:lstStyle/>
          <a:p>
            <a:fld id="{046E94D0-6B01-48AF-B8D0-7238E021FBA4}" type="slidenum">
              <a:rPr lang="es-US" smtClean="0"/>
              <a:t>15</a:t>
            </a:fld>
            <a:endParaRPr lang="es-US"/>
          </a:p>
        </p:txBody>
      </p:sp>
    </p:spTree>
    <p:extLst>
      <p:ext uri="{BB962C8B-B14F-4D97-AF65-F5344CB8AC3E}">
        <p14:creationId xmlns:p14="http://schemas.microsoft.com/office/powerpoint/2010/main" val="2286914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lang="es-US" dirty="0">
                <a:solidFill>
                  <a:prstClr val="black"/>
                </a:solidFill>
              </a:rPr>
              <a:t>Puede inscribirse en la Parte A y/o la Parte B durante su IEP. Este es el</a:t>
            </a:r>
            <a:r>
              <a:rPr kumimoji="0" lang="es-US" sz="1200" b="0" i="0" u="none" strike="noStrike" cap="none" normalizeH="0" baseline="0" noProof="0" dirty="0">
                <a:ln>
                  <a:noFill/>
                </a:ln>
                <a:solidFill>
                  <a:prstClr val="black"/>
                </a:solidFill>
                <a:uLnTx/>
                <a:uFillTx/>
                <a:latin typeface="+mn-lt"/>
                <a:ea typeface="+mn-ea"/>
                <a:cs typeface="+mn-cs"/>
              </a:rPr>
              <a:t>período de 7 meses que comienza 3 meses antes del mes en que cumple 65 años y se termina 3 meses después del mes en que cumple 65 años. </a:t>
            </a:r>
            <a:r>
              <a:rPr kumimoji="0" lang="es-US" sz="1200" b="0" i="0" u="none" strike="noStrike" cap="none" normalizeH="0" noProof="0" dirty="0">
                <a:ln>
                  <a:noFill/>
                </a:ln>
                <a:solidFill>
                  <a:prstClr val="black"/>
                </a:solidFill>
                <a:uLnTx/>
                <a:uFillTx/>
                <a:latin typeface="+mn-lt"/>
                <a:ea typeface="+mn-ea"/>
                <a:cs typeface="+mn-cs"/>
              </a:rPr>
              <a:t>La cobertura comienza según el momento en que se registre</a:t>
            </a:r>
            <a:r>
              <a:rPr kumimoji="0" lang="es-US" sz="1200" b="0" i="0" u="none" strike="noStrike" cap="none" normalizeH="0" baseline="0" noProof="0" dirty="0">
                <a:ln>
                  <a:noFill/>
                </a:ln>
                <a:solidFill>
                  <a:prstClr val="black"/>
                </a:solidFill>
                <a:uLnTx/>
                <a:uFillTx/>
                <a:latin typeface="+mn-lt"/>
                <a:ea typeface="+mn-ea"/>
                <a:cs typeface="+mn-cs"/>
              </a:rPr>
              <a:t>. </a:t>
            </a:r>
          </a:p>
          <a:p>
            <a:pPr marL="0" indent="0">
              <a:spcBef>
                <a:spcPts val="600"/>
              </a:spcBef>
              <a:buNone/>
            </a:pPr>
            <a:r>
              <a:rPr lang="es-US" dirty="0"/>
              <a:t>Si se inscribe para la Parte A y/o la Parte B durante los primeros 3 meses de su IEP, su cobertura comenzará el primer día del mes de su cumpleaños. </a:t>
            </a:r>
          </a:p>
          <a:p>
            <a:pPr marL="0" indent="0">
              <a:spcBef>
                <a:spcPts val="600"/>
              </a:spcBef>
              <a:buNone/>
            </a:pPr>
            <a:r>
              <a:rPr lang="es-US" dirty="0"/>
              <a:t>Si se inscribe y paga la Parte A y / o la Parte B el mes en que cumple 65 años o durante los últimos 3 meses de su IEP, la fecha de inicio de la cobertura de la Parte B se retrasará 2– 3 meses.</a:t>
            </a:r>
          </a:p>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endParaRPr kumimoji="0" lang="es-US" sz="1200" b="0" i="0" u="none" strike="noStrike" cap="none" normalizeH="0" baseline="0" noProof="0" dirty="0">
              <a:ln>
                <a:noFill/>
              </a:ln>
              <a:solidFill>
                <a:prstClr val="black"/>
              </a:solidFill>
              <a:uLnTx/>
              <a:uFillTx/>
              <a:latin typeface="+mn-lt"/>
              <a:ea typeface="+mn-ea"/>
              <a:cs typeface="+mn-cs"/>
            </a:endParaRPr>
          </a:p>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s-US" sz="1200" b="0" i="0" u="none" strike="noStrike" cap="none" normalizeH="0" baseline="0" noProof="0" dirty="0">
                <a:ln>
                  <a:noFill/>
                </a:ln>
                <a:solidFill>
                  <a:prstClr val="black"/>
                </a:solidFill>
                <a:uLnTx/>
                <a:uFillTx/>
                <a:latin typeface="+mn-lt"/>
                <a:ea typeface="+mn-ea"/>
                <a:cs typeface="+mn-cs"/>
              </a:rPr>
              <a:t>Si no se inscribe en la Parte B (o en la Parte A si tiene que pagarla) durante el IEP y no tiene u</a:t>
            </a:r>
            <a:r>
              <a:rPr lang="en-US" sz="1200" b="0" i="0" kern="1200" dirty="0">
                <a:solidFill>
                  <a:schemeClr val="tx1"/>
                </a:solidFill>
                <a:effectLst/>
                <a:latin typeface="+mn-lt"/>
                <a:ea typeface="+mn-ea"/>
                <a:cs typeface="+mn-cs"/>
              </a:rPr>
              <a:t>n </a:t>
            </a:r>
            <a:r>
              <a:rPr lang="es-US" sz="1200" b="0" i="0" kern="1200" noProof="0" dirty="0">
                <a:solidFill>
                  <a:schemeClr val="tx1"/>
                </a:solidFill>
                <a:effectLst/>
                <a:latin typeface="+mn-lt"/>
                <a:ea typeface="+mn-ea"/>
                <a:cs typeface="+mn-cs"/>
              </a:rPr>
              <a:t>seguro médico subsidiado</a:t>
            </a:r>
            <a:r>
              <a:rPr kumimoji="0" lang="es-US" sz="1200" b="0" i="0" u="none" strike="noStrike" cap="none" normalizeH="0" baseline="0" noProof="0" dirty="0">
                <a:ln>
                  <a:noFill/>
                </a:ln>
                <a:solidFill>
                  <a:prstClr val="black"/>
                </a:solidFill>
                <a:uLnTx/>
                <a:uFillTx/>
                <a:latin typeface="+mn-lt"/>
                <a:ea typeface="+mn-ea"/>
                <a:cs typeface="+mn-cs"/>
              </a:rPr>
              <a:t>, es posible que deba pagar una multa por inscripción tardía. Para la Parte B, es una multa de por vida.</a:t>
            </a:r>
          </a:p>
          <a:p>
            <a:endParaRPr lang="en-US" dirty="0"/>
          </a:p>
          <a:p>
            <a:endParaRPr lang="es-US" dirty="0"/>
          </a:p>
        </p:txBody>
      </p:sp>
      <p:sp>
        <p:nvSpPr>
          <p:cNvPr id="4" name="Slide Number Placeholder 3"/>
          <p:cNvSpPr>
            <a:spLocks noGrp="1"/>
          </p:cNvSpPr>
          <p:nvPr>
            <p:ph type="sldNum" sz="quarter" idx="10"/>
          </p:nvPr>
        </p:nvSpPr>
        <p:spPr/>
        <p:txBody>
          <a:bodyPr/>
          <a:lstStyle/>
          <a:p>
            <a:fld id="{046E94D0-6B01-48AF-B8D0-7238E021FBA4}" type="slidenum">
              <a:rPr lang="es-US" smtClean="0"/>
              <a:t>16</a:t>
            </a:fld>
            <a:endParaRPr lang="es-US"/>
          </a:p>
        </p:txBody>
      </p:sp>
    </p:spTree>
    <p:extLst>
      <p:ext uri="{BB962C8B-B14F-4D97-AF65-F5344CB8AC3E}">
        <p14:creationId xmlns:p14="http://schemas.microsoft.com/office/powerpoint/2010/main" val="757133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600"/>
              </a:spcBef>
              <a:buNone/>
              <a:defRPr/>
            </a:pPr>
            <a:r>
              <a:rPr kumimoji="0" lang="es-US" sz="1200" b="0" i="0" u="none" strike="noStrike" cap="none" normalizeH="0" baseline="0" noProof="0" dirty="0">
                <a:ln>
                  <a:noFill/>
                </a:ln>
                <a:solidFill>
                  <a:prstClr val="black"/>
                </a:solidFill>
                <a:uLnTx/>
                <a:uFillTx/>
              </a:rPr>
              <a:t>Si usted o su cónyuge siguen trabajando y tienen un plan de salud grupal (GHP, por sus siglas en inglés) (</a:t>
            </a:r>
            <a:r>
              <a:rPr lang="es-US" sz="1200" dirty="0"/>
              <a:t>un plan de salud ofrecido por un empleador o una organización de empleados que proporciona cobertura de salud para empleados y sus familias) </a:t>
            </a:r>
            <a:r>
              <a:rPr kumimoji="0" lang="es-US" sz="1200" b="0" i="0" u="none" strike="noStrike" cap="none" normalizeH="0" baseline="0" noProof="0" dirty="0">
                <a:ln>
                  <a:noFill/>
                </a:ln>
                <a:solidFill>
                  <a:prstClr val="black"/>
                </a:solidFill>
                <a:uLnTx/>
                <a:uFillTx/>
              </a:rPr>
              <a:t>y no se inscribió en la Parte B (o la Parte A si tiene que comprarla) durante el IEP, puede ser elegible para inscribirse durante el período de inscripción especial (SEP). Un SEP le permite inscribirse después del período de inscripción inicial (IEP) y no esperar hasta el período de inscripción general (GEP). Si usted es elegible, generalmente no deberá pagar una multa por inscripción tardía. Es importante verificar que califiques. </a:t>
            </a:r>
          </a:p>
          <a:p>
            <a:pPr marL="0" lvl="0" indent="0">
              <a:spcBef>
                <a:spcPts val="600"/>
              </a:spcBef>
              <a:buNone/>
              <a:defRPr/>
            </a:pPr>
            <a:endParaRPr kumimoji="0" lang="es-US" sz="1200" b="0" i="0" u="none" strike="noStrike" cap="none" normalizeH="0" baseline="0" noProof="0" dirty="0">
              <a:ln>
                <a:noFill/>
              </a:ln>
              <a:solidFill>
                <a:prstClr val="black"/>
              </a:solidFill>
              <a:uLnTx/>
              <a:uFillTx/>
            </a:endParaRPr>
          </a:p>
          <a:p>
            <a:pPr marL="0" indent="0">
              <a:spcBef>
                <a:spcPts val="600"/>
              </a:spcBef>
              <a:buNone/>
              <a:defRPr/>
            </a:pPr>
            <a:r>
              <a:rPr kumimoji="0" lang="es-US" sz="1200" b="0" i="0" u="none" strike="noStrike" cap="none" normalizeH="0" noProof="0" dirty="0">
                <a:ln>
                  <a:noFill/>
                </a:ln>
                <a:solidFill>
                  <a:prstClr val="black"/>
                </a:solidFill>
                <a:uLnTx/>
                <a:uFillTx/>
              </a:rPr>
              <a:t>Si tiene 65 años o más, la cobertura de su GHP debe ser acorde a su empleo actual o activo o el de su cónyuge</a:t>
            </a:r>
            <a:endParaRPr kumimoji="0" lang="es-US" sz="1200" b="0" i="0" u="none" strike="noStrike" cap="none" normalizeH="0" baseline="0" noProof="0" dirty="0">
              <a:ln>
                <a:noFill/>
              </a:ln>
              <a:solidFill>
                <a:prstClr val="black"/>
              </a:solidFill>
              <a:uLnTx/>
              <a:uFillTx/>
            </a:endParaRPr>
          </a:p>
          <a:p>
            <a:pPr marL="0" marR="0" lvl="0" indent="0" algn="l" defTabSz="914400" rtl="0" eaLnBrk="1" fontAlgn="base" latinLnBrk="0" hangingPunct="1">
              <a:lnSpc>
                <a:spcPct val="100000"/>
              </a:lnSpc>
              <a:spcBef>
                <a:spcPts val="600"/>
              </a:spcBef>
              <a:spcAft>
                <a:spcPts val="0"/>
              </a:spcAft>
              <a:buClrTx/>
              <a:buSzTx/>
              <a:buFont typeface="Wingdings" panose="05000000000000000000" pitchFamily="2" charset="2"/>
              <a:buNone/>
              <a:tabLst/>
              <a:defRPr/>
            </a:pPr>
            <a:r>
              <a:rPr kumimoji="0" lang="es-US" sz="1200" b="0" i="0" u="none" strike="noStrike" cap="none" normalizeH="0" baseline="0" noProof="0" dirty="0">
                <a:ln>
                  <a:noFill/>
                </a:ln>
                <a:solidFill>
                  <a:prstClr val="black"/>
                </a:solidFill>
                <a:uLnTx/>
                <a:uFillTx/>
              </a:rPr>
              <a:t>Puede inscribirse en la Parte A y/o la Parte B:</a:t>
            </a:r>
          </a:p>
          <a:p>
            <a:pPr marL="114842" marR="0" lvl="0" indent="-114842" algn="l" defTabSz="914400" rtl="0" eaLnBrk="1" fontAlgn="base"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rPr>
              <a:t>En cualquier momento con cobertura de un plan de salud grupal (GHP).</a:t>
            </a:r>
          </a:p>
          <a:p>
            <a:pPr marL="114842" marR="0" lvl="0" indent="-114842" algn="l" defTabSz="914400" rtl="0" eaLnBrk="1" fontAlgn="base"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rPr>
              <a:t>Durante el período de 8 meses que comienza el mes después de la finalización del empleo o de que termina la cobertura, lo que suceda primero.</a:t>
            </a:r>
          </a:p>
          <a:p>
            <a:pPr marL="0" indent="0">
              <a:spcBef>
                <a:spcPts val="600"/>
              </a:spcBef>
              <a:buNone/>
              <a:defRPr/>
            </a:pPr>
            <a:endParaRPr lang="es-US" dirty="0">
              <a:solidFill>
                <a:prstClr val="black"/>
              </a:solidFill>
            </a:endParaRPr>
          </a:p>
          <a:p>
            <a:pPr marL="0" indent="0">
              <a:buNone/>
            </a:pPr>
            <a:endParaRPr lang="en-US" sz="1200" dirty="0"/>
          </a:p>
          <a:p>
            <a:endParaRPr lang="en-US" dirty="0"/>
          </a:p>
          <a:p>
            <a:endParaRPr lang="es-US" dirty="0"/>
          </a:p>
        </p:txBody>
      </p:sp>
      <p:sp>
        <p:nvSpPr>
          <p:cNvPr id="4" name="Slide Number Placeholder 3"/>
          <p:cNvSpPr>
            <a:spLocks noGrp="1"/>
          </p:cNvSpPr>
          <p:nvPr>
            <p:ph type="sldNum" sz="quarter" idx="10"/>
          </p:nvPr>
        </p:nvSpPr>
        <p:spPr/>
        <p:txBody>
          <a:bodyPr/>
          <a:lstStyle/>
          <a:p>
            <a:fld id="{046E94D0-6B01-48AF-B8D0-7238E021FBA4}" type="slidenum">
              <a:rPr lang="es-US" smtClean="0"/>
              <a:t>17</a:t>
            </a:fld>
            <a:endParaRPr lang="es-US"/>
          </a:p>
        </p:txBody>
      </p:sp>
    </p:spTree>
    <p:extLst>
      <p:ext uri="{BB962C8B-B14F-4D97-AF65-F5344CB8AC3E}">
        <p14:creationId xmlns:p14="http://schemas.microsoft.com/office/powerpoint/2010/main" val="2688546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s-US" b="0" i="0" u="none" strike="noStrike" cap="none" normalizeH="0" noProof="0" dirty="0">
                <a:ln>
                  <a:noFill/>
                </a:ln>
                <a:solidFill>
                  <a:prstClr val="black"/>
                </a:solidFill>
                <a:uLnTx/>
                <a:uFillTx/>
              </a:rPr>
              <a:t>Si no se inscribió para la Parte B (o Parte A si tiene que comprarla) durante su IEP y no se califica para un </a:t>
            </a:r>
            <a:r>
              <a:rPr kumimoji="0" lang="es-US" sz="1200" b="0" i="0" u="none" strike="noStrike" cap="none" normalizeH="0" baseline="0" noProof="0" dirty="0">
                <a:ln>
                  <a:noFill/>
                </a:ln>
                <a:solidFill>
                  <a:prstClr val="black"/>
                </a:solidFill>
                <a:uLnTx/>
                <a:uFillTx/>
              </a:rPr>
              <a:t>período de inscripción especial (SEP)</a:t>
            </a:r>
            <a:r>
              <a:rPr kumimoji="0" lang="es-US" b="0" i="0" u="none" strike="noStrike" cap="none" normalizeH="0" noProof="0" dirty="0">
                <a:ln>
                  <a:noFill/>
                </a:ln>
                <a:solidFill>
                  <a:prstClr val="black"/>
                </a:solidFill>
                <a:uLnTx/>
                <a:uFillTx/>
              </a:rPr>
              <a:t>, puede inscribirse durante el Período de Inscripción General (GEP, por sus siglas en inglés</a:t>
            </a:r>
            <a:r>
              <a:rPr kumimoji="0" lang="es-US" b="0" i="0" u="none" strike="noStrike" cap="none" normalizeH="0" baseline="0" noProof="0" dirty="0">
                <a:ln>
                  <a:noFill/>
                </a:ln>
                <a:solidFill>
                  <a:prstClr val="black"/>
                </a:solidFill>
                <a:uLnTx/>
                <a:uFillTx/>
              </a:rPr>
              <a:t>) </a:t>
            </a:r>
            <a:r>
              <a:rPr kumimoji="0" lang="es-ES" b="0" i="0" u="none" strike="noStrike" cap="none" normalizeH="0" baseline="0" noProof="0" dirty="0">
                <a:ln>
                  <a:noFill/>
                </a:ln>
                <a:solidFill>
                  <a:prstClr val="black"/>
                </a:solidFill>
                <a:uLnTx/>
                <a:uFillTx/>
              </a:rPr>
              <a:t>entre el 1 de enero y el 31 de marzo de cada año</a:t>
            </a:r>
            <a:r>
              <a:rPr kumimoji="0" lang="es-US" b="0" i="0" u="none" strike="noStrike" cap="none" normalizeH="0" baseline="0" noProof="0" dirty="0">
                <a:ln>
                  <a:noFill/>
                </a:ln>
                <a:solidFill>
                  <a:prstClr val="black"/>
                </a:solidFill>
                <a:uLnTx/>
                <a:uFillTx/>
              </a:rPr>
              <a:t>. Su cobertura no comenzará hasta el 1 de julio de ese año y es posible que deba pagar una prima más alta de la Parte A y / o la Parte B por inscripción tardía. Para la mayoría de las personas que no se inscriben durante su IEP o SEP, esta es su única oportunidad para inscribirse. </a:t>
            </a:r>
          </a:p>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endParaRPr kumimoji="0" lang="es-US" b="0" i="0" u="none" strike="noStrike" cap="none" normalizeH="0" baseline="0" noProof="0" dirty="0">
              <a:ln>
                <a:noFill/>
              </a:ln>
              <a:solidFill>
                <a:prstClr val="black"/>
              </a:solidFill>
              <a:uLnTx/>
              <a:uFillTx/>
            </a:endParaRPr>
          </a:p>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s-US" b="0" i="0" u="none" strike="noStrike" cap="none" normalizeH="0" baseline="0" noProof="0" dirty="0">
                <a:ln>
                  <a:noFill/>
                </a:ln>
                <a:solidFill>
                  <a:prstClr val="black"/>
                </a:solidFill>
                <a:uLnTx/>
                <a:uFillTx/>
              </a:rPr>
              <a:t>Además, si pasaron más de 12 meses desde que era elegible para la Parte B (o Parte A si tiene que comprarla), es posible que deba pagar una multa de inscripción tardía que se suma a su prima mensual de la Parte B (o Parte A si tiene que comprarla). </a:t>
            </a:r>
            <a:endParaRPr kumimoji="0" lang="en-US" sz="1050" b="0" i="0" u="none" strike="noStrike" kern="1200" cap="none" spc="0" normalizeH="0" baseline="0" noProof="0" dirty="0">
              <a:ln>
                <a:noFill/>
              </a:ln>
              <a:solidFill>
                <a:prstClr val="black"/>
              </a:solidFill>
              <a:effectLst/>
              <a:uLnTx/>
              <a:uFillTx/>
              <a:latin typeface="+mn-lt"/>
              <a:ea typeface="+mn-ea"/>
              <a:cs typeface="+mn-cs"/>
            </a:endParaRPr>
          </a:p>
          <a:p>
            <a:endParaRPr lang="en-US" dirty="0"/>
          </a:p>
          <a:p>
            <a:endParaRPr lang="es-US" dirty="0"/>
          </a:p>
        </p:txBody>
      </p:sp>
      <p:sp>
        <p:nvSpPr>
          <p:cNvPr id="4" name="Slide Number Placeholder 3"/>
          <p:cNvSpPr>
            <a:spLocks noGrp="1"/>
          </p:cNvSpPr>
          <p:nvPr>
            <p:ph type="sldNum" sz="quarter" idx="10"/>
          </p:nvPr>
        </p:nvSpPr>
        <p:spPr/>
        <p:txBody>
          <a:bodyPr/>
          <a:lstStyle/>
          <a:p>
            <a:fld id="{046E94D0-6B01-48AF-B8D0-7238E021FBA4}" type="slidenum">
              <a:rPr lang="es-US" smtClean="0"/>
              <a:t>18</a:t>
            </a:fld>
            <a:endParaRPr lang="es-US"/>
          </a:p>
        </p:txBody>
      </p:sp>
    </p:spTree>
    <p:extLst>
      <p:ext uri="{BB962C8B-B14F-4D97-AF65-F5344CB8AC3E}">
        <p14:creationId xmlns:p14="http://schemas.microsoft.com/office/powerpoint/2010/main" val="165338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Si ya tiene Medicare, puede realizar cambios en su cobertura durante el Período de Inscripción Abierta (OEP, por sus siglas en inglés) anual, el Período de Inscripción Abierta de Medicare Advantage, o en determinadas circunstancias, durante un Período de Inscripción Especial. Estos períodos de inscripción están explicados en las siguientes diapositivas.</a:t>
            </a:r>
          </a:p>
          <a:p>
            <a:endParaRPr lang="es-US" dirty="0"/>
          </a:p>
        </p:txBody>
      </p:sp>
      <p:sp>
        <p:nvSpPr>
          <p:cNvPr id="4" name="Slide Number Placeholder 3"/>
          <p:cNvSpPr>
            <a:spLocks noGrp="1"/>
          </p:cNvSpPr>
          <p:nvPr>
            <p:ph type="sldNum" sz="quarter" idx="10"/>
          </p:nvPr>
        </p:nvSpPr>
        <p:spPr/>
        <p:txBody>
          <a:bodyPr/>
          <a:lstStyle/>
          <a:p>
            <a:fld id="{046E94D0-6B01-48AF-B8D0-7238E021FBA4}" type="slidenum">
              <a:rPr lang="es-US" smtClean="0"/>
              <a:t>19</a:t>
            </a:fld>
            <a:endParaRPr lang="es-US"/>
          </a:p>
        </p:txBody>
      </p:sp>
    </p:spTree>
    <p:extLst>
      <p:ext uri="{BB962C8B-B14F-4D97-AF65-F5344CB8AC3E}">
        <p14:creationId xmlns:p14="http://schemas.microsoft.com/office/powerpoint/2010/main" val="385610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Si ya tiene Medicare, el Período de Inscripción Abierta anual le permite revisar sus opciones y elegir el plan de salud y medicamentos de Medicare que se adapte mejor a sus necesidades.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La inscripción abierta comienza el 15 de octubre y finaliza el 7 de diciembre cada año.</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Esto le da 7 semanas completas para comparar y tomar decisiones, y le ayuda a asegurarse de que tendrá los materiales esenciales del plan y las tarjetas de afiliado a mano el 1º de enero, cuando comience su nueva cobertura. Porque </a:t>
            </a:r>
            <a:r>
              <a:rPr kumimoji="0" lang="es-ES" sz="1200" b="0" i="0" u="none" strike="noStrike" cap="none" normalizeH="0" baseline="0" noProof="0" dirty="0">
                <a:ln>
                  <a:noFill/>
                </a:ln>
                <a:solidFill>
                  <a:prstClr val="black"/>
                </a:solidFill>
                <a:uLnTx/>
                <a:uFillTx/>
                <a:latin typeface="+mn-lt"/>
                <a:ea typeface="+mn-ea"/>
                <a:cs typeface="+mn-cs"/>
              </a:rPr>
              <a:t>las primas, </a:t>
            </a:r>
            <a:r>
              <a:rPr kumimoji="0" lang="es-ES" sz="1200" b="0" i="0" u="none" strike="noStrike" cap="none" normalizeH="0" baseline="0" noProof="0" dirty="0" err="1">
                <a:ln>
                  <a:noFill/>
                </a:ln>
                <a:solidFill>
                  <a:prstClr val="black"/>
                </a:solidFill>
                <a:uLnTx/>
                <a:uFillTx/>
                <a:latin typeface="+mn-lt"/>
                <a:ea typeface="+mn-ea"/>
                <a:cs typeface="+mn-cs"/>
              </a:rPr>
              <a:t>co</a:t>
            </a:r>
            <a:r>
              <a:rPr kumimoji="0" lang="es-ES" sz="1200" b="0" i="0" u="none" strike="noStrike" cap="none" normalizeH="0" baseline="0" noProof="0" dirty="0">
                <a:ln>
                  <a:noFill/>
                </a:ln>
                <a:solidFill>
                  <a:prstClr val="black"/>
                </a:solidFill>
                <a:uLnTx/>
                <a:uFillTx/>
                <a:latin typeface="+mn-lt"/>
                <a:ea typeface="+mn-ea"/>
                <a:cs typeface="+mn-cs"/>
              </a:rPr>
              <a:t>-pagos y la lista de medicamentos cubiertos por el plan cambian cada año, e</a:t>
            </a:r>
            <a:r>
              <a:rPr kumimoji="0" lang="es-US" sz="1200" b="0" i="0" u="none" strike="noStrike" cap="none" normalizeH="0" baseline="0" noProof="0" dirty="0">
                <a:ln>
                  <a:noFill/>
                </a:ln>
                <a:solidFill>
                  <a:prstClr val="black"/>
                </a:solidFill>
                <a:uLnTx/>
                <a:uFillTx/>
                <a:latin typeface="+mn-lt"/>
                <a:ea typeface="+mn-ea"/>
                <a:cs typeface="+mn-cs"/>
              </a:rPr>
              <a:t>s importante revisar los cambios anuales antes de que empiece el año nuevo. </a:t>
            </a:r>
          </a:p>
          <a:p>
            <a:endParaRPr lang="es-US" dirty="0"/>
          </a:p>
        </p:txBody>
      </p:sp>
      <p:sp>
        <p:nvSpPr>
          <p:cNvPr id="4" name="Slide Number Placeholder 3"/>
          <p:cNvSpPr>
            <a:spLocks noGrp="1"/>
          </p:cNvSpPr>
          <p:nvPr>
            <p:ph type="sldNum" sz="quarter" idx="10"/>
          </p:nvPr>
        </p:nvSpPr>
        <p:spPr/>
        <p:txBody>
          <a:bodyPr/>
          <a:lstStyle/>
          <a:p>
            <a:fld id="{046E94D0-6B01-48AF-B8D0-7238E021FBA4}" type="slidenum">
              <a:rPr lang="es-US" smtClean="0"/>
              <a:t>20</a:t>
            </a:fld>
            <a:endParaRPr lang="es-US"/>
          </a:p>
        </p:txBody>
      </p:sp>
    </p:spTree>
    <p:extLst>
      <p:ext uri="{BB962C8B-B14F-4D97-AF65-F5344CB8AC3E}">
        <p14:creationId xmlns:p14="http://schemas.microsoft.com/office/powerpoint/2010/main" val="3460116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dirty="0"/>
              <a:t>Esta presentación</a:t>
            </a:r>
            <a:r>
              <a:rPr lang="es-US" baseline="0" dirty="0"/>
              <a:t> fue apoyado por el </a:t>
            </a:r>
            <a:r>
              <a:rPr lang="es-US" dirty="0"/>
              <a:t>programa estatal de asistencia sobre seguros</a:t>
            </a:r>
            <a:r>
              <a:rPr lang="es-US" baseline="0" dirty="0"/>
              <a:t> de salud (en ingles, </a:t>
            </a:r>
            <a:r>
              <a:rPr lang="es-US" baseline="0" dirty="0" err="1"/>
              <a:t>State</a:t>
            </a:r>
            <a:r>
              <a:rPr lang="es-US" baseline="0" dirty="0"/>
              <a:t> </a:t>
            </a:r>
            <a:r>
              <a:rPr lang="es-US" baseline="0" dirty="0" err="1"/>
              <a:t>Health</a:t>
            </a:r>
            <a:r>
              <a:rPr lang="es-US" baseline="0" dirty="0"/>
              <a:t> </a:t>
            </a:r>
            <a:r>
              <a:rPr lang="es-US" baseline="0" dirty="0" err="1"/>
              <a:t>Insurance</a:t>
            </a:r>
            <a:r>
              <a:rPr lang="es-US" baseline="0" dirty="0"/>
              <a:t> </a:t>
            </a:r>
            <a:r>
              <a:rPr lang="es-US" baseline="0" dirty="0" err="1"/>
              <a:t>Assistance</a:t>
            </a:r>
            <a:r>
              <a:rPr lang="es-US" baseline="0" dirty="0"/>
              <a:t> </a:t>
            </a:r>
            <a:r>
              <a:rPr lang="es-US" baseline="0" dirty="0" err="1"/>
              <a:t>Program</a:t>
            </a:r>
            <a:r>
              <a:rPr lang="es-US" baseline="0" dirty="0"/>
              <a:t> o SHIP por sus siglas).</a:t>
            </a:r>
            <a:endParaRPr lang="es-US" dirty="0"/>
          </a:p>
        </p:txBody>
      </p:sp>
      <p:sp>
        <p:nvSpPr>
          <p:cNvPr id="4" name="Slide Number Placeholder 3"/>
          <p:cNvSpPr>
            <a:spLocks noGrp="1"/>
          </p:cNvSpPr>
          <p:nvPr>
            <p:ph type="sldNum" sz="quarter" idx="10"/>
          </p:nvPr>
        </p:nvSpPr>
        <p:spPr/>
        <p:txBody>
          <a:bodyPr/>
          <a:lstStyle/>
          <a:p>
            <a:fld id="{046E94D0-6B01-48AF-B8D0-7238E021FBA4}" type="slidenum">
              <a:rPr lang="es-US" smtClean="0"/>
              <a:t>2</a:t>
            </a:fld>
            <a:endParaRPr lang="es-US"/>
          </a:p>
        </p:txBody>
      </p:sp>
    </p:spTree>
    <p:extLst>
      <p:ext uri="{BB962C8B-B14F-4D97-AF65-F5344CB8AC3E}">
        <p14:creationId xmlns:p14="http://schemas.microsoft.com/office/powerpoint/2010/main" val="9544085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None/>
              <a:defRPr/>
            </a:pPr>
            <a:r>
              <a:rPr lang="es-US" dirty="0">
                <a:solidFill>
                  <a:prstClr val="black"/>
                </a:solidFill>
              </a:rPr>
              <a:t>El Período de Inscripción Abierta de Medicare Advantage (OEP de MA) abarca del 1 de enero al 31 de marzo de cada año. Su cobertura comienza el primer día del mes siguiente a haberse inscrito en el plan. Usted debe estar inscrito en un plan Medicare Advantage (en cualquier momento) durante los primeros 3 meses del año para usar este período de inscripción.</a:t>
            </a:r>
          </a:p>
          <a:p>
            <a:pPr marL="0" lvl="0" indent="0">
              <a:spcBef>
                <a:spcPts val="600"/>
              </a:spcBef>
              <a:buNone/>
              <a:defRPr/>
            </a:pPr>
            <a:r>
              <a:rPr lang="es-US" dirty="0">
                <a:solidFill>
                  <a:prstClr val="black"/>
                </a:solidFill>
              </a:rPr>
              <a:t>Entre el 1.</a:t>
            </a:r>
            <a:r>
              <a:rPr lang="es-US" u="sng" baseline="30000" dirty="0">
                <a:solidFill>
                  <a:prstClr val="black"/>
                </a:solidFill>
              </a:rPr>
              <a:t>o</a:t>
            </a:r>
            <a:r>
              <a:rPr lang="es-US" dirty="0">
                <a:solidFill>
                  <a:prstClr val="black"/>
                </a:solidFill>
              </a:rPr>
              <a:t> de enero y el 31 de marzo de cada año, usted podrá realizar los siguientes cambios durante el </a:t>
            </a:r>
            <a:r>
              <a:rPr lang="es-US" b="0" dirty="0">
                <a:solidFill>
                  <a:prstClr val="black"/>
                </a:solidFill>
              </a:rPr>
              <a:t>Período de inscripción abierta de Medicare Advantage</a:t>
            </a:r>
            <a:r>
              <a:rPr lang="es-US" dirty="0">
                <a:solidFill>
                  <a:prstClr val="black"/>
                </a:solidFill>
              </a:rPr>
              <a:t>:</a:t>
            </a:r>
          </a:p>
          <a:p>
            <a:pPr marL="114300" lvl="0" indent="-114300">
              <a:spcBef>
                <a:spcPts val="600"/>
              </a:spcBef>
              <a:defRPr/>
            </a:pPr>
            <a:r>
              <a:rPr lang="es-US" dirty="0"/>
              <a:t>Si está en un plan de Medicare Advantage (con o sin la cobertura de medicamentos), usted podrá cambiar a otro plan de Medicare Advantage (con o sin la cobertura de medicamentos).</a:t>
            </a:r>
          </a:p>
          <a:p>
            <a:pPr marL="114300" lvl="0" indent="-114300">
              <a:spcBef>
                <a:spcPts val="600"/>
              </a:spcBef>
              <a:defRPr/>
            </a:pPr>
            <a:r>
              <a:rPr lang="es-US" dirty="0"/>
              <a:t>Puede abandonar su plan de Medicare Advantage y volver a Medicare Original. También podrá inscribirse en un Plan de Medicamentos Recetados de Medicare. </a:t>
            </a:r>
            <a:r>
              <a:rPr lang="es-US" dirty="0">
                <a:solidFill>
                  <a:prstClr val="black"/>
                </a:solidFill>
              </a:rPr>
              <a:t>(Existe un Período de Inscripción Especial (SEP) de coordinación de la Parte D.</a:t>
            </a:r>
            <a:r>
              <a:rPr lang="es-US" dirty="0"/>
              <a:t>)</a:t>
            </a:r>
          </a:p>
        </p:txBody>
      </p:sp>
      <p:sp>
        <p:nvSpPr>
          <p:cNvPr id="4" name="Slide Number Placeholder 3"/>
          <p:cNvSpPr>
            <a:spLocks noGrp="1"/>
          </p:cNvSpPr>
          <p:nvPr>
            <p:ph type="sldNum" sz="quarter" idx="10"/>
          </p:nvPr>
        </p:nvSpPr>
        <p:spPr/>
        <p:txBody>
          <a:bodyPr/>
          <a:lstStyle/>
          <a:p>
            <a:fld id="{046E94D0-6B01-48AF-B8D0-7238E021FBA4}" type="slidenum">
              <a:rPr lang="es-US" smtClean="0"/>
              <a:t>21</a:t>
            </a:fld>
            <a:endParaRPr lang="es-US"/>
          </a:p>
        </p:txBody>
      </p:sp>
    </p:spTree>
    <p:extLst>
      <p:ext uri="{BB962C8B-B14F-4D97-AF65-F5344CB8AC3E}">
        <p14:creationId xmlns:p14="http://schemas.microsoft.com/office/powerpoint/2010/main" val="2200073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9037" marR="0" lvl="1"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tab pos="165064" algn="l"/>
              </a:tabLst>
              <a:defRPr/>
            </a:pPr>
            <a:r>
              <a:rPr kumimoji="0" lang="es-US" sz="1000" b="0" i="0" u="none" strike="noStrike" cap="none" normalizeH="0" baseline="0" noProof="0" dirty="0">
                <a:ln>
                  <a:noFill/>
                </a:ln>
                <a:solidFill>
                  <a:prstClr val="black"/>
                </a:solidFill>
                <a:uLnTx/>
                <a:uFillTx/>
                <a:latin typeface="+mn-lt"/>
                <a:ea typeface="+mn-ea"/>
                <a:cs typeface="+mn-cs"/>
              </a:rPr>
              <a:t>Puede inscribirse o cambiar de planes fuera del período de inscripción abierta si se aplica alguna de las siguientes circunstancias especiales a su caso, incluyendo:</a:t>
            </a:r>
          </a:p>
          <a:p>
            <a:pPr marL="230188" marR="0" lvl="2" indent="-117475"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65064" algn="l"/>
              </a:tabLst>
              <a:defRPr/>
            </a:pPr>
            <a:r>
              <a:rPr kumimoji="0" lang="es-US" sz="1000" b="0" i="0" u="none" strike="noStrike" cap="none" normalizeH="0" baseline="0" noProof="0" dirty="0">
                <a:ln>
                  <a:noFill/>
                </a:ln>
                <a:solidFill>
                  <a:prstClr val="black"/>
                </a:solidFill>
                <a:uLnTx/>
                <a:uFillTx/>
                <a:latin typeface="+mn-lt"/>
                <a:ea typeface="+mn-ea"/>
                <a:cs typeface="+mn-cs"/>
              </a:rPr>
              <a:t>Se traslada a un sitio distinto del área de servicio del plan.</a:t>
            </a:r>
          </a:p>
          <a:p>
            <a:pPr marL="227013" marR="0" lvl="2" indent="-112713"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1000" b="0" i="0" u="none" strike="noStrike" cap="none" normalizeH="0" baseline="0" noProof="0" dirty="0">
                <a:ln>
                  <a:noFill/>
                </a:ln>
                <a:solidFill>
                  <a:prstClr val="black"/>
                </a:solidFill>
                <a:uLnTx/>
                <a:uFillTx/>
                <a:latin typeface="+mn-lt"/>
                <a:ea typeface="+mn-ea"/>
                <a:cs typeface="+mn-cs"/>
              </a:rPr>
              <a:t>Está inscrito en un plan que decide abandonar el programa de Medicare o reducir su área de servicio.</a:t>
            </a:r>
          </a:p>
          <a:p>
            <a:pPr marL="227013" marR="0" lvl="2" indent="-112713"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1000" b="0" i="0" u="none" strike="noStrike" cap="none" normalizeH="0" baseline="0" noProof="0" dirty="0">
                <a:ln>
                  <a:noFill/>
                </a:ln>
                <a:solidFill>
                  <a:prstClr val="black"/>
                </a:solidFill>
                <a:uLnTx/>
                <a:uFillTx/>
                <a:latin typeface="+mn-lt"/>
                <a:ea typeface="+mn-ea"/>
                <a:cs typeface="+mn-cs"/>
              </a:rPr>
              <a:t>Deja o pierde la cobertura del empleador o del sindicato.</a:t>
            </a:r>
          </a:p>
          <a:p>
            <a:endParaRPr lang="es-US" dirty="0"/>
          </a:p>
        </p:txBody>
      </p:sp>
      <p:sp>
        <p:nvSpPr>
          <p:cNvPr id="4" name="Slide Number Placeholder 3"/>
          <p:cNvSpPr>
            <a:spLocks noGrp="1"/>
          </p:cNvSpPr>
          <p:nvPr>
            <p:ph type="sldNum" sz="quarter" idx="10"/>
          </p:nvPr>
        </p:nvSpPr>
        <p:spPr/>
        <p:txBody>
          <a:bodyPr/>
          <a:lstStyle/>
          <a:p>
            <a:fld id="{046E94D0-6B01-48AF-B8D0-7238E021FBA4}" type="slidenum">
              <a:rPr lang="es-US" smtClean="0"/>
              <a:t>22</a:t>
            </a:fld>
            <a:endParaRPr lang="es-US"/>
          </a:p>
        </p:txBody>
      </p:sp>
    </p:spTree>
    <p:extLst>
      <p:ext uri="{BB962C8B-B14F-4D97-AF65-F5344CB8AC3E}">
        <p14:creationId xmlns:p14="http://schemas.microsoft.com/office/powerpoint/2010/main" val="1515764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b="1" dirty="0"/>
              <a:t>[</a:t>
            </a:r>
            <a:r>
              <a:rPr lang="es-US" b="1" dirty="0" err="1"/>
              <a:t>launch</a:t>
            </a:r>
            <a:r>
              <a:rPr lang="es-US" b="1" dirty="0"/>
              <a:t> </a:t>
            </a:r>
            <a:r>
              <a:rPr lang="es-US" b="1" dirty="0" err="1"/>
              <a:t>poll</a:t>
            </a:r>
            <a:r>
              <a:rPr lang="es-US" b="1" dirty="0"/>
              <a:t> in Zoom]</a:t>
            </a:r>
          </a:p>
          <a:p>
            <a:r>
              <a:rPr lang="es-US" b="1" dirty="0"/>
              <a:t>[</a:t>
            </a:r>
            <a:r>
              <a:rPr lang="es-US" b="1" dirty="0" err="1"/>
              <a:t>click</a:t>
            </a:r>
            <a:r>
              <a:rPr lang="es-US" b="1" dirty="0"/>
              <a:t> to </a:t>
            </a:r>
            <a:r>
              <a:rPr lang="es-US" b="1" dirty="0" err="1"/>
              <a:t>highlight</a:t>
            </a:r>
            <a:r>
              <a:rPr lang="es-US" b="1" dirty="0"/>
              <a:t> </a:t>
            </a:r>
            <a:r>
              <a:rPr lang="es-US" b="1" dirty="0" err="1"/>
              <a:t>the</a:t>
            </a:r>
            <a:r>
              <a:rPr lang="es-US" b="1" dirty="0"/>
              <a:t> </a:t>
            </a:r>
            <a:r>
              <a:rPr lang="es-US" b="1" dirty="0" err="1"/>
              <a:t>correct</a:t>
            </a:r>
            <a:r>
              <a:rPr lang="es-US" b="1" dirty="0"/>
              <a:t> </a:t>
            </a:r>
            <a:r>
              <a:rPr lang="es-US" b="1" dirty="0" err="1"/>
              <a:t>answer</a:t>
            </a:r>
            <a:r>
              <a:rPr lang="es-US" b="1" baseline="0" dirty="0"/>
              <a:t> </a:t>
            </a:r>
            <a:r>
              <a:rPr lang="es-US" b="1" baseline="0" dirty="0" err="1"/>
              <a:t>on</a:t>
            </a:r>
            <a:r>
              <a:rPr lang="es-US" b="1" baseline="0" dirty="0"/>
              <a:t> </a:t>
            </a:r>
            <a:r>
              <a:rPr lang="es-US" b="1" baseline="0" dirty="0" err="1"/>
              <a:t>the</a:t>
            </a:r>
            <a:r>
              <a:rPr lang="es-US" b="1" baseline="0" dirty="0"/>
              <a:t> </a:t>
            </a:r>
            <a:r>
              <a:rPr lang="es-US" b="1" baseline="0" dirty="0" err="1"/>
              <a:t>slide</a:t>
            </a:r>
            <a:r>
              <a:rPr lang="es-US" b="1" baseline="0" dirty="0"/>
              <a:t>]</a:t>
            </a:r>
            <a:endParaRPr lang="es-US" b="1" dirty="0"/>
          </a:p>
          <a:p>
            <a:endParaRPr lang="es-US" dirty="0"/>
          </a:p>
        </p:txBody>
      </p:sp>
      <p:sp>
        <p:nvSpPr>
          <p:cNvPr id="4" name="Slide Number Placeholder 3"/>
          <p:cNvSpPr>
            <a:spLocks noGrp="1"/>
          </p:cNvSpPr>
          <p:nvPr>
            <p:ph type="sldNum" sz="quarter" idx="10"/>
          </p:nvPr>
        </p:nvSpPr>
        <p:spPr/>
        <p:txBody>
          <a:bodyPr/>
          <a:lstStyle/>
          <a:p>
            <a:fld id="{046E94D0-6B01-48AF-B8D0-7238E021FBA4}" type="slidenum">
              <a:rPr lang="es-US" smtClean="0"/>
              <a:t>23</a:t>
            </a:fld>
            <a:endParaRPr lang="es-US"/>
          </a:p>
        </p:txBody>
      </p:sp>
    </p:spTree>
    <p:extLst>
      <p:ext uri="{BB962C8B-B14F-4D97-AF65-F5344CB8AC3E}">
        <p14:creationId xmlns:p14="http://schemas.microsoft.com/office/powerpoint/2010/main" val="34443482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US" dirty="0"/>
          </a:p>
        </p:txBody>
      </p:sp>
      <p:sp>
        <p:nvSpPr>
          <p:cNvPr id="4" name="Slide Number Placeholder 3"/>
          <p:cNvSpPr>
            <a:spLocks noGrp="1"/>
          </p:cNvSpPr>
          <p:nvPr>
            <p:ph type="sldNum" sz="quarter" idx="10"/>
          </p:nvPr>
        </p:nvSpPr>
        <p:spPr/>
        <p:txBody>
          <a:bodyPr/>
          <a:lstStyle/>
          <a:p>
            <a:fld id="{046E94D0-6B01-48AF-B8D0-7238E021FBA4}" type="slidenum">
              <a:rPr lang="es-US" smtClean="0"/>
              <a:t>25</a:t>
            </a:fld>
            <a:endParaRPr lang="es-US"/>
          </a:p>
        </p:txBody>
      </p:sp>
    </p:spTree>
    <p:extLst>
      <p:ext uri="{BB962C8B-B14F-4D97-AF65-F5344CB8AC3E}">
        <p14:creationId xmlns:p14="http://schemas.microsoft.com/office/powerpoint/2010/main" val="21074070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600"/>
              </a:spcBef>
              <a:buNone/>
              <a:defRPr/>
            </a:pPr>
            <a:r>
              <a:rPr kumimoji="0" lang="es-US" sz="1200" b="0" i="0" u="none" strike="noStrike" cap="none" normalizeH="0" baseline="0" noProof="0" dirty="0">
                <a:ln>
                  <a:noFill/>
                </a:ln>
                <a:solidFill>
                  <a:prstClr val="black"/>
                </a:solidFill>
                <a:uLnTx/>
                <a:uFillTx/>
                <a:latin typeface="+mn-lt"/>
                <a:ea typeface="+mn-ea"/>
                <a:cs typeface="+mn-cs"/>
              </a:rPr>
              <a:t>Existen programas disponibles para ayudar a que las personas con ingresos y recursos limitados paguen sus costos de medicamentos recetados o de atención médica. Entre estos, se incluyen los Programas de Ahorros de Medicare, Medicaid, Ayuda Adicional, y, en Wisconsin, SeniorCare. Debe solicitar estos programas si tiene ingresos y recursos limitados, o si tiene gastos médicos que exceden sus ingresos y recursos disponibles. Solicítelo, aunque no esté seguro de si cumple con los requisitos. </a:t>
            </a:r>
          </a:p>
        </p:txBody>
      </p:sp>
      <p:sp>
        <p:nvSpPr>
          <p:cNvPr id="4" name="Slide Number Placeholder 3"/>
          <p:cNvSpPr>
            <a:spLocks noGrp="1"/>
          </p:cNvSpPr>
          <p:nvPr>
            <p:ph type="sldNum" sz="quarter" idx="10"/>
          </p:nvPr>
        </p:nvSpPr>
        <p:spPr/>
        <p:txBody>
          <a:bodyPr/>
          <a:lstStyle/>
          <a:p>
            <a:fld id="{046E94D0-6B01-48AF-B8D0-7238E021FBA4}" type="slidenum">
              <a:rPr lang="es-US" smtClean="0"/>
              <a:t>26</a:t>
            </a:fld>
            <a:endParaRPr lang="es-US"/>
          </a:p>
        </p:txBody>
      </p:sp>
    </p:spTree>
    <p:extLst>
      <p:ext uri="{BB962C8B-B14F-4D97-AF65-F5344CB8AC3E}">
        <p14:creationId xmlns:p14="http://schemas.microsoft.com/office/powerpoint/2010/main" val="7053825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Medicaid es un programa conjunto federal y estatal que ayuda a pagar los costos de atención médica si tiene ingresos o recursos limitados y cumple con otros requisitos. Algunas personas califican tanto para Medicare como para Medicaid. </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s-US" sz="1200" b="0" i="0" u="none" strike="noStrike" cap="none" normalizeH="0" baseline="0" noProof="0" dirty="0">
              <a:ln>
                <a:noFill/>
              </a:ln>
              <a:solidFill>
                <a:prstClr val="black"/>
              </a:solidFill>
              <a:uLnTx/>
              <a:uFillTx/>
              <a:latin typeface="+mn-lt"/>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Las personas con Medicaid pueden recibir cobertura por servicios que Medicare no puede cubrir o puede cubrir de manera parcial, como cuidado en un asilo de ancianos, cuidado personal, y servicios basados en el hogar y la comunidad. </a:t>
            </a:r>
          </a:p>
          <a:p>
            <a:pPr marL="0" marR="0" lvl="1"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endParaRPr kumimoji="0" lang="es-US" sz="1200" b="0" i="0" u="none" strike="noStrike" cap="none" normalizeH="0" baseline="0" noProof="0" dirty="0">
              <a:ln>
                <a:noFill/>
              </a:ln>
              <a:solidFill>
                <a:prstClr val="black"/>
              </a:solidFill>
              <a:uLnTx/>
              <a:uFillTx/>
              <a:latin typeface="+mn-lt"/>
              <a:ea typeface="+mn-ea"/>
              <a:cs typeface="+mn-cs"/>
            </a:endParaRPr>
          </a:p>
          <a:p>
            <a:pPr marL="0" marR="0" lvl="1"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s-US" sz="1200" b="0" i="0" u="none" strike="noStrike" cap="none" normalizeH="0" baseline="0" noProof="0" dirty="0">
                <a:ln>
                  <a:noFill/>
                </a:ln>
                <a:solidFill>
                  <a:prstClr val="black"/>
                </a:solidFill>
                <a:uLnTx/>
                <a:uFillTx/>
                <a:latin typeface="+mn-lt"/>
                <a:ea typeface="+mn-ea"/>
                <a:cs typeface="+mn-cs"/>
              </a:rPr>
              <a:t>Un tipo de programa de Medicaid son los Programas de Ahorros de Medicare, o Medicare </a:t>
            </a:r>
            <a:r>
              <a:rPr kumimoji="0" lang="es-US" sz="1200" b="0" i="0" u="none" strike="noStrike" cap="none" normalizeH="0" baseline="0" noProof="0" dirty="0" err="1">
                <a:ln>
                  <a:noFill/>
                </a:ln>
                <a:solidFill>
                  <a:prstClr val="black"/>
                </a:solidFill>
                <a:uLnTx/>
                <a:uFillTx/>
                <a:latin typeface="+mn-lt"/>
                <a:ea typeface="+mn-ea"/>
                <a:cs typeface="+mn-cs"/>
              </a:rPr>
              <a:t>Savings</a:t>
            </a:r>
            <a:r>
              <a:rPr kumimoji="0" lang="es-US" sz="1200" b="0" i="0" u="none" strike="noStrike" cap="none" normalizeH="0" baseline="0" noProof="0" dirty="0">
                <a:ln>
                  <a:noFill/>
                </a:ln>
                <a:solidFill>
                  <a:prstClr val="black"/>
                </a:solidFill>
                <a:uLnTx/>
                <a:uFillTx/>
                <a:latin typeface="+mn-lt"/>
                <a:ea typeface="+mn-ea"/>
                <a:cs typeface="+mn-cs"/>
              </a:rPr>
              <a:t> </a:t>
            </a:r>
            <a:r>
              <a:rPr kumimoji="0" lang="es-US" sz="1200" b="0" i="0" u="none" strike="noStrike" cap="none" normalizeH="0" baseline="0" noProof="0" dirty="0" err="1">
                <a:ln>
                  <a:noFill/>
                </a:ln>
                <a:solidFill>
                  <a:prstClr val="black"/>
                </a:solidFill>
                <a:uLnTx/>
                <a:uFillTx/>
                <a:latin typeface="+mn-lt"/>
                <a:ea typeface="+mn-ea"/>
                <a:cs typeface="+mn-cs"/>
              </a:rPr>
              <a:t>Program</a:t>
            </a:r>
            <a:r>
              <a:rPr kumimoji="0" lang="es-US" sz="1200" b="0" i="0" u="none" strike="noStrike" cap="none" normalizeH="0" baseline="0" noProof="0" dirty="0">
                <a:ln>
                  <a:noFill/>
                </a:ln>
                <a:solidFill>
                  <a:prstClr val="black"/>
                </a:solidFill>
                <a:uLnTx/>
                <a:uFillTx/>
                <a:latin typeface="+mn-lt"/>
                <a:ea typeface="+mn-ea"/>
                <a:cs typeface="+mn-cs"/>
              </a:rPr>
              <a:t> en </a:t>
            </a:r>
            <a:r>
              <a:rPr kumimoji="0" lang="es-US" sz="1200" b="0" i="0" u="none" strike="noStrike" cap="none" normalizeH="0" baseline="0" noProof="0" dirty="0" err="1">
                <a:ln>
                  <a:noFill/>
                </a:ln>
                <a:solidFill>
                  <a:prstClr val="black"/>
                </a:solidFill>
                <a:uLnTx/>
                <a:uFillTx/>
                <a:latin typeface="+mn-lt"/>
                <a:ea typeface="+mn-ea"/>
                <a:cs typeface="+mn-cs"/>
              </a:rPr>
              <a:t>ingl</a:t>
            </a:r>
            <a:r>
              <a:rPr lang="es-ES" sz="1200" b="0" i="0" baseline="0" dirty="0"/>
              <a:t>é</a:t>
            </a:r>
            <a:r>
              <a:rPr kumimoji="0" lang="es-US" sz="1200" b="0" i="0" u="none" strike="noStrike" cap="none" normalizeH="0" baseline="0" noProof="0" dirty="0">
                <a:ln>
                  <a:noFill/>
                </a:ln>
                <a:solidFill>
                  <a:prstClr val="black"/>
                </a:solidFill>
                <a:uLnTx/>
                <a:uFillTx/>
                <a:latin typeface="+mn-lt"/>
                <a:ea typeface="+mn-ea"/>
                <a:cs typeface="+mn-cs"/>
              </a:rPr>
              <a:t>s. Estos programas pueden pagar para las primas de Partes A y/o B, y tal vez </a:t>
            </a:r>
            <a:r>
              <a:rPr lang="es-ES" sz="1200" b="0" i="0" dirty="0"/>
              <a:t>los deducibles, el </a:t>
            </a:r>
            <a:r>
              <a:rPr lang="es-ES" sz="1200" b="0" i="0" dirty="0" err="1"/>
              <a:t>coseguro</a:t>
            </a:r>
            <a:r>
              <a:rPr lang="es-ES" sz="1200" b="0" i="0" dirty="0"/>
              <a:t>, y los copagos para</a:t>
            </a:r>
            <a:r>
              <a:rPr lang="es-ES" sz="1200" b="0" i="0" baseline="0" dirty="0"/>
              <a:t> servicios médicos. </a:t>
            </a:r>
            <a:endParaRPr lang="en-US" sz="1200" dirty="0"/>
          </a:p>
          <a:p>
            <a:pPr marL="0" marR="0" lvl="1"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endParaRPr kumimoji="0" lang="es-US" sz="1200" b="0" i="0" u="none" strike="noStrike" cap="none" normalizeH="0" baseline="0" noProof="0" dirty="0">
              <a:ln>
                <a:noFill/>
              </a:ln>
              <a:solidFill>
                <a:prstClr val="black"/>
              </a:solidFill>
              <a:uLnTx/>
              <a:uFillTx/>
              <a:latin typeface="+mn-lt"/>
              <a:ea typeface="+mn-ea"/>
              <a:cs typeface="+mn-cs"/>
            </a:endParaRPr>
          </a:p>
        </p:txBody>
      </p:sp>
      <p:sp>
        <p:nvSpPr>
          <p:cNvPr id="4" name="Slide Number Placeholder 3"/>
          <p:cNvSpPr>
            <a:spLocks noGrp="1"/>
          </p:cNvSpPr>
          <p:nvPr>
            <p:ph type="sldNum" sz="quarter" idx="10"/>
          </p:nvPr>
        </p:nvSpPr>
        <p:spPr/>
        <p:txBody>
          <a:bodyPr/>
          <a:lstStyle/>
          <a:p>
            <a:fld id="{046E94D0-6B01-48AF-B8D0-7238E021FBA4}" type="slidenum">
              <a:rPr lang="es-US" smtClean="0"/>
              <a:t>27</a:t>
            </a:fld>
            <a:endParaRPr lang="es-US"/>
          </a:p>
        </p:txBody>
      </p:sp>
    </p:spTree>
    <p:extLst>
      <p:ext uri="{BB962C8B-B14F-4D97-AF65-F5344CB8AC3E}">
        <p14:creationId xmlns:p14="http://schemas.microsoft.com/office/powerpoint/2010/main" val="25663027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dirty="0"/>
              <a:t>Hay muchos programas de Medicaid. </a:t>
            </a:r>
            <a:r>
              <a:rPr kumimoji="0" lang="es-US" sz="1200" b="0" i="0" u="none" strike="noStrike" cap="none" normalizeH="0" baseline="0" noProof="0" dirty="0">
                <a:ln>
                  <a:noFill/>
                </a:ln>
                <a:solidFill>
                  <a:prstClr val="black"/>
                </a:solidFill>
                <a:uLnTx/>
                <a:uFillTx/>
                <a:latin typeface="+mn-lt"/>
                <a:ea typeface="+mn-ea"/>
                <a:cs typeface="+mn-cs"/>
              </a:rPr>
              <a:t>Cada estado tiene diferentes requisitos de ingresos y recursos.</a:t>
            </a:r>
            <a:r>
              <a:rPr kumimoji="0" lang="es-US" sz="1200" b="0" i="0" u="none" strike="noStrike" cap="none" normalizeH="0" baseline="0" noProof="0" dirty="0">
                <a:ln>
                  <a:noFill/>
                </a:ln>
                <a:solidFill>
                  <a:schemeClr val="tx1"/>
                </a:solidFill>
                <a:uLnTx/>
                <a:uFillTx/>
                <a:latin typeface="+mn-lt"/>
                <a:ea typeface="+mn-ea"/>
                <a:cs typeface="+mn-cs"/>
              </a:rPr>
              <a:t> Llamar al Wisconsin </a:t>
            </a:r>
            <a:r>
              <a:rPr kumimoji="0" lang="es-US" sz="1200" b="0" i="0" u="none" strike="noStrike" cap="none" normalizeH="0" baseline="0" noProof="0" dirty="0" err="1">
                <a:ln>
                  <a:noFill/>
                </a:ln>
                <a:solidFill>
                  <a:schemeClr val="tx1"/>
                </a:solidFill>
                <a:uLnTx/>
                <a:uFillTx/>
                <a:latin typeface="+mn-lt"/>
                <a:ea typeface="+mn-ea"/>
                <a:cs typeface="+mn-cs"/>
              </a:rPr>
              <a:t>Deparment</a:t>
            </a:r>
            <a:r>
              <a:rPr kumimoji="0" lang="es-US" sz="1200" b="0" i="0" u="none" strike="noStrike" cap="none" normalizeH="0" baseline="0" noProof="0" dirty="0">
                <a:ln>
                  <a:noFill/>
                </a:ln>
                <a:solidFill>
                  <a:schemeClr val="tx1"/>
                </a:solidFill>
                <a:uLnTx/>
                <a:uFillTx/>
                <a:latin typeface="+mn-lt"/>
                <a:ea typeface="+mn-ea"/>
                <a:cs typeface="+mn-cs"/>
              </a:rPr>
              <a:t> of </a:t>
            </a:r>
            <a:r>
              <a:rPr kumimoji="0" lang="es-US" sz="1200" b="0" i="0" u="none" strike="noStrike" cap="none" normalizeH="0" baseline="0" noProof="0" dirty="0" err="1">
                <a:ln>
                  <a:noFill/>
                </a:ln>
                <a:solidFill>
                  <a:schemeClr val="tx1"/>
                </a:solidFill>
                <a:uLnTx/>
                <a:uFillTx/>
                <a:latin typeface="+mn-lt"/>
                <a:ea typeface="+mn-ea"/>
                <a:cs typeface="+mn-cs"/>
              </a:rPr>
              <a:t>Health</a:t>
            </a:r>
            <a:r>
              <a:rPr kumimoji="0" lang="es-US" sz="1200" b="0" i="0" u="none" strike="noStrike" cap="none" normalizeH="0" baseline="0" noProof="0" dirty="0">
                <a:ln>
                  <a:noFill/>
                </a:ln>
                <a:solidFill>
                  <a:schemeClr val="tx1"/>
                </a:solidFill>
                <a:uLnTx/>
                <a:uFillTx/>
                <a:latin typeface="+mn-lt"/>
                <a:ea typeface="+mn-ea"/>
                <a:cs typeface="+mn-cs"/>
              </a:rPr>
              <a:t> Services, o </a:t>
            </a:r>
            <a:r>
              <a:rPr kumimoji="0" lang="es-US" sz="1200" b="0" i="0" u="none" strike="noStrike" cap="none" normalizeH="0" baseline="0" noProof="0" dirty="0" err="1">
                <a:ln>
                  <a:noFill/>
                </a:ln>
                <a:solidFill>
                  <a:schemeClr val="tx1"/>
                </a:solidFill>
                <a:uLnTx/>
                <a:uFillTx/>
                <a:latin typeface="+mn-lt"/>
                <a:ea typeface="+mn-ea"/>
                <a:cs typeface="+mn-cs"/>
              </a:rPr>
              <a:t>visistar</a:t>
            </a:r>
            <a:r>
              <a:rPr kumimoji="0" lang="es-US" sz="1200" b="0" i="0" u="none" strike="noStrike" cap="none" normalizeH="0" baseline="0" noProof="0" dirty="0">
                <a:ln>
                  <a:noFill/>
                </a:ln>
                <a:solidFill>
                  <a:schemeClr val="tx1"/>
                </a:solidFill>
                <a:uLnTx/>
                <a:uFillTx/>
                <a:latin typeface="+mn-lt"/>
                <a:ea typeface="+mn-ea"/>
                <a:cs typeface="+mn-cs"/>
              </a:rPr>
              <a:t> el sitio de web, para aprender mas. </a:t>
            </a:r>
            <a:endParaRPr kumimoji="0" lang="es-US" sz="1200" b="0" i="0" u="none" strike="noStrike" cap="none" normalizeH="0" baseline="0" noProof="0" dirty="0">
              <a:ln>
                <a:noFill/>
              </a:ln>
              <a:solidFill>
                <a:prstClr val="black"/>
              </a:solidFill>
              <a:uLnTx/>
              <a:uFillTx/>
              <a:latin typeface="+mn-lt"/>
              <a:ea typeface="+mn-ea"/>
              <a:cs typeface="+mn-cs"/>
            </a:endParaRPr>
          </a:p>
        </p:txBody>
      </p:sp>
      <p:sp>
        <p:nvSpPr>
          <p:cNvPr id="4" name="Slide Number Placeholder 3"/>
          <p:cNvSpPr>
            <a:spLocks noGrp="1"/>
          </p:cNvSpPr>
          <p:nvPr>
            <p:ph type="sldNum" sz="quarter" idx="10"/>
          </p:nvPr>
        </p:nvSpPr>
        <p:spPr/>
        <p:txBody>
          <a:bodyPr/>
          <a:lstStyle/>
          <a:p>
            <a:fld id="{046E94D0-6B01-48AF-B8D0-7238E021FBA4}" type="slidenum">
              <a:rPr lang="es-US" smtClean="0"/>
              <a:t>28</a:t>
            </a:fld>
            <a:endParaRPr lang="es-US"/>
          </a:p>
        </p:txBody>
      </p:sp>
    </p:spTree>
    <p:extLst>
      <p:ext uri="{BB962C8B-B14F-4D97-AF65-F5344CB8AC3E}">
        <p14:creationId xmlns:p14="http://schemas.microsoft.com/office/powerpoint/2010/main" val="19195459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b="1" dirty="0"/>
              <a:t>[</a:t>
            </a:r>
            <a:r>
              <a:rPr lang="es-US" b="1" dirty="0" err="1"/>
              <a:t>click</a:t>
            </a:r>
            <a:r>
              <a:rPr lang="es-US" b="1" dirty="0"/>
              <a:t> </a:t>
            </a:r>
            <a:r>
              <a:rPr lang="es-US" b="1" dirty="0" err="1"/>
              <a:t>for</a:t>
            </a:r>
            <a:r>
              <a:rPr lang="es-US" b="1" dirty="0"/>
              <a:t> </a:t>
            </a:r>
            <a:r>
              <a:rPr lang="es-US" b="1" dirty="0" err="1"/>
              <a:t>each</a:t>
            </a:r>
            <a:r>
              <a:rPr lang="es-US" b="1" dirty="0"/>
              <a:t> </a:t>
            </a:r>
            <a:r>
              <a:rPr lang="es-US" b="1" dirty="0" err="1"/>
              <a:t>bullet</a:t>
            </a:r>
            <a:r>
              <a:rPr lang="es-US" b="1" dirty="0"/>
              <a:t> to </a:t>
            </a:r>
            <a:r>
              <a:rPr lang="es-US" b="1" dirty="0" err="1"/>
              <a:t>appear</a:t>
            </a:r>
            <a:r>
              <a:rPr lang="es-US" b="1" dirty="0"/>
              <a:t>]</a:t>
            </a:r>
            <a:endParaRPr lang="es-US" b="0" dirty="0"/>
          </a:p>
          <a:p>
            <a:endParaRPr lang="es-US" b="0" dirty="0"/>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Ayuda Adicional es un programa de Medicare para ayudar a las personas con ingresos y recursos limitados a pagar los costos del programa de medicamentos recetados de Medicare, como primas, deducibles y </a:t>
            </a:r>
            <a:r>
              <a:rPr kumimoji="0" lang="es-US" sz="1200" b="0" i="0" u="none" strike="noStrike" cap="none" normalizeH="0" baseline="0" noProof="0" dirty="0" err="1">
                <a:ln>
                  <a:noFill/>
                </a:ln>
                <a:solidFill>
                  <a:prstClr val="black"/>
                </a:solidFill>
                <a:uLnTx/>
                <a:uFillTx/>
                <a:latin typeface="+mn-lt"/>
                <a:ea typeface="+mn-ea"/>
                <a:cs typeface="+mn-cs"/>
              </a:rPr>
              <a:t>coseguro</a:t>
            </a:r>
            <a:r>
              <a:rPr kumimoji="0" lang="es-US" sz="1200" b="0" i="0" u="none" strike="noStrike" cap="none" normalizeH="0" baseline="0" noProof="0" dirty="0">
                <a:ln>
                  <a:noFill/>
                </a:ln>
                <a:solidFill>
                  <a:prstClr val="black"/>
                </a:solidFill>
                <a:uLnTx/>
                <a:uFillTx/>
                <a:latin typeface="+mn-lt"/>
                <a:ea typeface="+mn-ea"/>
                <a:cs typeface="+mn-cs"/>
              </a:rPr>
              <a:t>.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Si tiene ingresos y recursos muy bajos, no pagará primas ni deducible y sus copagos serán pequeños o no los tendrá. Si tiene ingresos y recursos no tan bajos, tendrá un deducible reducido y pagará un poco más de su bolsillo.</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Si califica para recibir Ayuda Adicional, no tendrá una brecha de cobertura ni multas por inscripción tardía en la Parte D. </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s-US" sz="1200" b="0" i="0" u="none" strike="noStrike" cap="none" normalizeH="0" noProof="0" dirty="0">
              <a:ln>
                <a:noFill/>
              </a:ln>
              <a:solidFill>
                <a:prstClr val="black"/>
              </a:solidFill>
              <a:uLnTx/>
              <a:uFillTx/>
              <a:latin typeface="+mn-lt"/>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1" i="0" u="none" strike="noStrike" cap="none" normalizeH="0" baseline="0" noProof="0" dirty="0">
                <a:ln>
                  <a:noFill/>
                </a:ln>
                <a:solidFill>
                  <a:prstClr val="black"/>
                </a:solidFill>
                <a:uLnTx/>
                <a:uFillTx/>
                <a:latin typeface="+mn-lt"/>
                <a:ea typeface="+mn-ea"/>
                <a:cs typeface="+mn-cs"/>
              </a:rPr>
              <a:t>NOTA</a:t>
            </a:r>
            <a:r>
              <a:rPr kumimoji="0" lang="es-US" sz="1200" b="0" i="0" u="none" strike="noStrike" cap="none" normalizeH="0" baseline="0" noProof="0" dirty="0">
                <a:ln>
                  <a:noFill/>
                </a:ln>
                <a:solidFill>
                  <a:prstClr val="black"/>
                </a:solidFill>
                <a:uLnTx/>
                <a:uFillTx/>
                <a:latin typeface="+mn-lt"/>
                <a:ea typeface="+mn-ea"/>
                <a:cs typeface="+mn-cs"/>
              </a:rPr>
              <a:t>: Los residentes de territorios estadounidenses no son elegibles para recibir la Ayuda Adicional. Cada uno de los territorios ayuda a sus propios residentes con los costos de medicamentos de Medicare. Esta ayuda es en general para los residentes que califican para tener Medicaid y estén inscritos. Esta asistencia no es la misma que la Ayuda Adicional. </a:t>
            </a:r>
          </a:p>
        </p:txBody>
      </p:sp>
      <p:sp>
        <p:nvSpPr>
          <p:cNvPr id="4" name="Slide Number Placeholder 3"/>
          <p:cNvSpPr>
            <a:spLocks noGrp="1"/>
          </p:cNvSpPr>
          <p:nvPr>
            <p:ph type="sldNum" sz="quarter" idx="10"/>
          </p:nvPr>
        </p:nvSpPr>
        <p:spPr/>
        <p:txBody>
          <a:bodyPr/>
          <a:lstStyle/>
          <a:p>
            <a:fld id="{046E94D0-6B01-48AF-B8D0-7238E021FBA4}" type="slidenum">
              <a:rPr lang="es-US" smtClean="0"/>
              <a:t>29</a:t>
            </a:fld>
            <a:endParaRPr lang="es-US"/>
          </a:p>
        </p:txBody>
      </p:sp>
    </p:spTree>
    <p:extLst>
      <p:ext uri="{BB962C8B-B14F-4D97-AF65-F5344CB8AC3E}">
        <p14:creationId xmlns:p14="http://schemas.microsoft.com/office/powerpoint/2010/main" val="4975531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Usted califica automáticamente para recibir Ayuda Adicional (y no necesita solicitarla) si tiene Medicare y obtiene cobertura completa de Medicaid (a veces denominada “doble completa”), beneficios de Seguridad de Ingreso Suplementario (SSI) o ayuda de Medicaid para pagar sus primas de la Parte B (Programa de Ahorros de Medicare). Otras personas pueden aplicar para Ayuda Adicional por la Administración de Seguro Social. </a:t>
            </a:r>
          </a:p>
          <a:p>
            <a:endParaRPr lang="es-US" dirty="0"/>
          </a:p>
        </p:txBody>
      </p:sp>
      <p:sp>
        <p:nvSpPr>
          <p:cNvPr id="4" name="Slide Number Placeholder 3"/>
          <p:cNvSpPr>
            <a:spLocks noGrp="1"/>
          </p:cNvSpPr>
          <p:nvPr>
            <p:ph type="sldNum" sz="quarter" idx="10"/>
          </p:nvPr>
        </p:nvSpPr>
        <p:spPr/>
        <p:txBody>
          <a:bodyPr/>
          <a:lstStyle/>
          <a:p>
            <a:fld id="{046E94D0-6B01-48AF-B8D0-7238E021FBA4}" type="slidenum">
              <a:rPr lang="es-US" smtClean="0"/>
              <a:t>30</a:t>
            </a:fld>
            <a:endParaRPr lang="es-US"/>
          </a:p>
        </p:txBody>
      </p:sp>
    </p:spTree>
    <p:extLst>
      <p:ext uri="{BB962C8B-B14F-4D97-AF65-F5344CB8AC3E}">
        <p14:creationId xmlns:p14="http://schemas.microsoft.com/office/powerpoint/2010/main" val="37732491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noProof="0" dirty="0"/>
              <a:t>SeniorCare es un programa del estado de</a:t>
            </a:r>
            <a:r>
              <a:rPr lang="es-US" baseline="0" noProof="0" dirty="0"/>
              <a:t> Wisconsin que cubre medicamentos. Residentes de Wisconsin con por lo menos 65 </a:t>
            </a:r>
            <a:r>
              <a:rPr lang="es-US" sz="1200" b="0" i="0" u="none" strike="noStrike" kern="1200" baseline="0" dirty="0">
                <a:solidFill>
                  <a:schemeClr val="tx1"/>
                </a:solidFill>
                <a:latin typeface="+mn-lt"/>
                <a:ea typeface="+mn-ea"/>
                <a:cs typeface="+mn-cs"/>
              </a:rPr>
              <a:t>años</a:t>
            </a:r>
            <a:r>
              <a:rPr lang="es-US" baseline="0" noProof="0" dirty="0"/>
              <a:t> y que son ciudadanos o inmigrantes calificados. El ingreso determina la nivel de beneficio pero no afecta la elegibilidad. </a:t>
            </a:r>
          </a:p>
          <a:p>
            <a:endParaRPr lang="es-US" baseline="0" noProof="0" dirty="0"/>
          </a:p>
          <a:p>
            <a:r>
              <a:rPr lang="es-US" baseline="0" noProof="0" dirty="0"/>
              <a:t>Puede tener SeniorCare solo o en adición a Medicare Parte D. Pero l</a:t>
            </a:r>
            <a:r>
              <a:rPr lang="es-ES" sz="1200" b="0" i="0" u="none" strike="noStrike" kern="1200" baseline="0" dirty="0">
                <a:solidFill>
                  <a:schemeClr val="tx1"/>
                </a:solidFill>
                <a:latin typeface="+mn-lt"/>
                <a:ea typeface="+mn-ea"/>
                <a:cs typeface="+mn-cs"/>
              </a:rPr>
              <a:t>as personas inscritas en Medicaid no son elegibles para SeniorCare. </a:t>
            </a:r>
          </a:p>
          <a:p>
            <a:r>
              <a:rPr lang="es-US" baseline="0" noProof="0" dirty="0"/>
              <a:t> </a:t>
            </a:r>
            <a:endParaRPr lang="es-US" noProof="0" dirty="0"/>
          </a:p>
          <a:p>
            <a:r>
              <a:rPr lang="es-US" noProof="0" dirty="0"/>
              <a:t>Los formas de aplicación y autorización de representante de SeniorCare solo son</a:t>
            </a:r>
            <a:r>
              <a:rPr lang="es-US" baseline="0" noProof="0" dirty="0"/>
              <a:t> en ingles, pero las instrucciones hay disponibles en español.</a:t>
            </a:r>
            <a:endParaRPr lang="es-US" noProof="0" dirty="0"/>
          </a:p>
          <a:p>
            <a:endParaRPr lang="es-US" dirty="0"/>
          </a:p>
        </p:txBody>
      </p:sp>
      <p:sp>
        <p:nvSpPr>
          <p:cNvPr id="4" name="Slide Number Placeholder 3"/>
          <p:cNvSpPr>
            <a:spLocks noGrp="1"/>
          </p:cNvSpPr>
          <p:nvPr>
            <p:ph type="sldNum" sz="quarter" idx="10"/>
          </p:nvPr>
        </p:nvSpPr>
        <p:spPr/>
        <p:txBody>
          <a:bodyPr/>
          <a:lstStyle/>
          <a:p>
            <a:fld id="{046E94D0-6B01-48AF-B8D0-7238E021FBA4}" type="slidenum">
              <a:rPr lang="es-US" smtClean="0"/>
              <a:t>31</a:t>
            </a:fld>
            <a:endParaRPr lang="es-US"/>
          </a:p>
        </p:txBody>
      </p:sp>
    </p:spTree>
    <p:extLst>
      <p:ext uri="{BB962C8B-B14F-4D97-AF65-F5344CB8AC3E}">
        <p14:creationId xmlns:p14="http://schemas.microsoft.com/office/powerpoint/2010/main" val="3811444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b="1" dirty="0"/>
              <a:t>[</a:t>
            </a:r>
            <a:r>
              <a:rPr lang="es-US" b="1" dirty="0" err="1"/>
              <a:t>click</a:t>
            </a:r>
            <a:r>
              <a:rPr lang="es-US" b="1" dirty="0"/>
              <a:t> </a:t>
            </a:r>
            <a:r>
              <a:rPr lang="es-US" b="1" dirty="0" err="1"/>
              <a:t>for</a:t>
            </a:r>
            <a:r>
              <a:rPr lang="es-US" b="1" dirty="0"/>
              <a:t> </a:t>
            </a:r>
            <a:r>
              <a:rPr lang="es-US" b="1" dirty="0" err="1"/>
              <a:t>each</a:t>
            </a:r>
            <a:r>
              <a:rPr lang="es-US" b="1" dirty="0"/>
              <a:t> </a:t>
            </a:r>
            <a:r>
              <a:rPr lang="es-US" b="1" dirty="0" err="1"/>
              <a:t>bullet</a:t>
            </a:r>
            <a:r>
              <a:rPr lang="es-US" b="1" dirty="0"/>
              <a:t> to </a:t>
            </a:r>
            <a:r>
              <a:rPr lang="es-US" b="1" dirty="0" err="1"/>
              <a:t>appear</a:t>
            </a:r>
            <a:r>
              <a:rPr lang="es-US" b="1" dirty="0"/>
              <a:t>]</a:t>
            </a:r>
          </a:p>
          <a:p>
            <a:endParaRPr lang="es-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En esta presentación, voy a explicar </a:t>
            </a:r>
            <a:r>
              <a:rPr kumimoji="0" lang="es-US" sz="1200" b="0" i="0" u="none" strike="noStrike" cap="none" normalizeH="0" baseline="0" noProof="0" dirty="0">
                <a:ln>
                  <a:noFill/>
                </a:ln>
                <a:solidFill>
                  <a:prstClr val="black"/>
                </a:solidFill>
                <a:uLnTx/>
                <a:uFillTx/>
                <a:latin typeface="+mn-lt"/>
                <a:ea typeface="+mn-ea"/>
                <a:cs typeface="+mn-cs"/>
              </a:rPr>
              <a:t>los conceptos básicos del programa Medicare, incluyendo </a:t>
            </a:r>
            <a:r>
              <a:rPr lang="es-ES" sz="1200" kern="1200" dirty="0">
                <a:solidFill>
                  <a:schemeClr val="tx1"/>
                </a:solidFill>
                <a:effectLst/>
                <a:latin typeface="+mn-lt"/>
                <a:ea typeface="+mn-ea"/>
                <a:cs typeface="+mn-cs"/>
              </a:rPr>
              <a:t>las partes de Medicare y las opciones de cobertura, y como una persona puede inscribirse; los </a:t>
            </a:r>
            <a:r>
              <a:rPr kumimoji="0" lang="es-US" sz="1200" b="0" i="0" u="none" strike="noStrike" cap="none" normalizeH="0" baseline="0" noProof="0" dirty="0">
                <a:ln>
                  <a:noFill/>
                </a:ln>
                <a:solidFill>
                  <a:prstClr val="black"/>
                </a:solidFill>
                <a:uLnTx/>
                <a:uFillTx/>
                <a:latin typeface="+mn-lt"/>
                <a:ea typeface="+mn-ea"/>
                <a:cs typeface="+mn-cs"/>
              </a:rPr>
              <a:t>programas para personas con ingresos y recursos limitados; y recursos en español</a:t>
            </a:r>
            <a:r>
              <a:rPr kumimoji="0" lang="en-US" sz="1200" b="0" i="0" u="none" strike="noStrike" cap="none" normalizeH="0" baseline="0" noProof="0" dirty="0">
                <a:ln>
                  <a:noFill/>
                </a:ln>
                <a:solidFill>
                  <a:prstClr val="black"/>
                </a:solidFill>
                <a:uLnTx/>
                <a:uFillTx/>
                <a:latin typeface="+mn-lt"/>
                <a:ea typeface="+mn-ea"/>
                <a:cs typeface="+mn-cs"/>
              </a:rPr>
              <a:t>.</a:t>
            </a:r>
            <a:endParaRPr lang="es-US" dirty="0"/>
          </a:p>
        </p:txBody>
      </p:sp>
      <p:sp>
        <p:nvSpPr>
          <p:cNvPr id="4" name="Slide Number Placeholder 3"/>
          <p:cNvSpPr>
            <a:spLocks noGrp="1"/>
          </p:cNvSpPr>
          <p:nvPr>
            <p:ph type="sldNum" sz="quarter" idx="10"/>
          </p:nvPr>
        </p:nvSpPr>
        <p:spPr/>
        <p:txBody>
          <a:bodyPr/>
          <a:lstStyle/>
          <a:p>
            <a:fld id="{046E94D0-6B01-48AF-B8D0-7238E021FBA4}" type="slidenum">
              <a:rPr lang="es-US" smtClean="0"/>
              <a:t>3</a:t>
            </a:fld>
            <a:endParaRPr lang="es-US"/>
          </a:p>
        </p:txBody>
      </p:sp>
    </p:spTree>
    <p:extLst>
      <p:ext uri="{BB962C8B-B14F-4D97-AF65-F5344CB8AC3E}">
        <p14:creationId xmlns:p14="http://schemas.microsoft.com/office/powerpoint/2010/main" val="32717860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b="1" dirty="0"/>
              <a:t>[</a:t>
            </a:r>
            <a:r>
              <a:rPr lang="es-US" b="1" dirty="0" err="1"/>
              <a:t>launch</a:t>
            </a:r>
            <a:r>
              <a:rPr lang="es-US" b="1" dirty="0"/>
              <a:t> </a:t>
            </a:r>
            <a:r>
              <a:rPr lang="es-US" b="1" dirty="0" err="1"/>
              <a:t>poll</a:t>
            </a:r>
            <a:r>
              <a:rPr lang="es-US" b="1" dirty="0"/>
              <a:t> in Zoom]</a:t>
            </a:r>
          </a:p>
          <a:p>
            <a:r>
              <a:rPr lang="es-US" b="1" dirty="0"/>
              <a:t>[</a:t>
            </a:r>
            <a:r>
              <a:rPr lang="es-US" b="1" dirty="0" err="1"/>
              <a:t>click</a:t>
            </a:r>
            <a:r>
              <a:rPr lang="es-US" b="1" dirty="0"/>
              <a:t> to </a:t>
            </a:r>
            <a:r>
              <a:rPr lang="es-US" b="1" dirty="0" err="1"/>
              <a:t>highlight</a:t>
            </a:r>
            <a:r>
              <a:rPr lang="es-US" b="1" dirty="0"/>
              <a:t> </a:t>
            </a:r>
            <a:r>
              <a:rPr lang="es-US" b="1" dirty="0" err="1"/>
              <a:t>the</a:t>
            </a:r>
            <a:r>
              <a:rPr lang="es-US" b="1" dirty="0"/>
              <a:t> </a:t>
            </a:r>
            <a:r>
              <a:rPr lang="es-US" b="1" dirty="0" err="1"/>
              <a:t>correct</a:t>
            </a:r>
            <a:r>
              <a:rPr lang="es-US" b="1" dirty="0"/>
              <a:t> </a:t>
            </a:r>
            <a:r>
              <a:rPr lang="es-US" b="1" dirty="0" err="1"/>
              <a:t>answer</a:t>
            </a:r>
            <a:r>
              <a:rPr lang="es-US" b="1" baseline="0" dirty="0"/>
              <a:t> </a:t>
            </a:r>
            <a:r>
              <a:rPr lang="es-US" b="1" baseline="0" dirty="0" err="1"/>
              <a:t>on</a:t>
            </a:r>
            <a:r>
              <a:rPr lang="es-US" b="1" baseline="0" dirty="0"/>
              <a:t> </a:t>
            </a:r>
            <a:r>
              <a:rPr lang="es-US" b="1" baseline="0" dirty="0" err="1"/>
              <a:t>the</a:t>
            </a:r>
            <a:r>
              <a:rPr lang="es-US" b="1" baseline="0" dirty="0"/>
              <a:t> </a:t>
            </a:r>
            <a:r>
              <a:rPr lang="es-US" b="1" baseline="0" dirty="0" err="1"/>
              <a:t>slide</a:t>
            </a:r>
            <a:r>
              <a:rPr lang="es-US" b="1" baseline="0" dirty="0"/>
              <a:t>]</a:t>
            </a:r>
            <a:endParaRPr lang="es-US" b="1" dirty="0"/>
          </a:p>
          <a:p>
            <a:endParaRPr lang="es-US" dirty="0"/>
          </a:p>
        </p:txBody>
      </p:sp>
      <p:sp>
        <p:nvSpPr>
          <p:cNvPr id="4" name="Slide Number Placeholder 3"/>
          <p:cNvSpPr>
            <a:spLocks noGrp="1"/>
          </p:cNvSpPr>
          <p:nvPr>
            <p:ph type="sldNum" sz="quarter" idx="10"/>
          </p:nvPr>
        </p:nvSpPr>
        <p:spPr/>
        <p:txBody>
          <a:bodyPr/>
          <a:lstStyle/>
          <a:p>
            <a:fld id="{046E94D0-6B01-48AF-B8D0-7238E021FBA4}" type="slidenum">
              <a:rPr lang="es-US" smtClean="0"/>
              <a:t>32</a:t>
            </a:fld>
            <a:endParaRPr lang="es-US"/>
          </a:p>
        </p:txBody>
      </p:sp>
    </p:spTree>
    <p:extLst>
      <p:ext uri="{BB962C8B-B14F-4D97-AF65-F5344CB8AC3E}">
        <p14:creationId xmlns:p14="http://schemas.microsoft.com/office/powerpoint/2010/main" val="22726270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b="1" dirty="0"/>
              <a:t>[lee</a:t>
            </a:r>
            <a:r>
              <a:rPr lang="es-US" b="1" baseline="0" dirty="0"/>
              <a:t> los puntos]</a:t>
            </a:r>
            <a:endParaRPr lang="es-US" b="1" dirty="0"/>
          </a:p>
        </p:txBody>
      </p:sp>
      <p:sp>
        <p:nvSpPr>
          <p:cNvPr id="4" name="Slide Number Placeholder 3"/>
          <p:cNvSpPr>
            <a:spLocks noGrp="1"/>
          </p:cNvSpPr>
          <p:nvPr>
            <p:ph type="sldNum" sz="quarter" idx="10"/>
          </p:nvPr>
        </p:nvSpPr>
        <p:spPr/>
        <p:txBody>
          <a:bodyPr/>
          <a:lstStyle/>
          <a:p>
            <a:fld id="{046E94D0-6B01-48AF-B8D0-7238E021FBA4}" type="slidenum">
              <a:rPr lang="es-US" smtClean="0"/>
              <a:t>35</a:t>
            </a:fld>
            <a:endParaRPr lang="es-US"/>
          </a:p>
        </p:txBody>
      </p:sp>
    </p:spTree>
    <p:extLst>
      <p:ext uri="{BB962C8B-B14F-4D97-AF65-F5344CB8AC3E}">
        <p14:creationId xmlns:p14="http://schemas.microsoft.com/office/powerpoint/2010/main" val="38443376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dirty="0"/>
              <a:t>El sitio de web y varias formas y</a:t>
            </a:r>
            <a:r>
              <a:rPr lang="es-US" baseline="0" dirty="0"/>
              <a:t> publicaciones </a:t>
            </a:r>
            <a:r>
              <a:rPr lang="es-US" dirty="0"/>
              <a:t>de la Administración de Seguro Social está disponible</a:t>
            </a:r>
            <a:r>
              <a:rPr lang="es-US" baseline="0" dirty="0"/>
              <a:t> en español. También puede escuchar a una grabación de las publicaciones es español. Aquí son las formas requeridas para inscribirse en Medicare durante el período de inscripción especial por retirar de empleo activo. </a:t>
            </a:r>
            <a:endParaRPr lang="es-US" dirty="0"/>
          </a:p>
        </p:txBody>
      </p:sp>
      <p:sp>
        <p:nvSpPr>
          <p:cNvPr id="4" name="Slide Number Placeholder 3"/>
          <p:cNvSpPr>
            <a:spLocks noGrp="1"/>
          </p:cNvSpPr>
          <p:nvPr>
            <p:ph type="sldNum" sz="quarter" idx="10"/>
          </p:nvPr>
        </p:nvSpPr>
        <p:spPr/>
        <p:txBody>
          <a:bodyPr/>
          <a:lstStyle/>
          <a:p>
            <a:fld id="{046E94D0-6B01-48AF-B8D0-7238E021FBA4}" type="slidenum">
              <a:rPr lang="es-US" smtClean="0"/>
              <a:t>36</a:t>
            </a:fld>
            <a:endParaRPr lang="es-US"/>
          </a:p>
        </p:txBody>
      </p:sp>
    </p:spTree>
    <p:extLst>
      <p:ext uri="{BB962C8B-B14F-4D97-AF65-F5344CB8AC3E}">
        <p14:creationId xmlns:p14="http://schemas.microsoft.com/office/powerpoint/2010/main" val="13678298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dirty="0"/>
              <a:t>El sitio de web y varias publicaciones de Medicare está disponible en</a:t>
            </a:r>
            <a:r>
              <a:rPr lang="es-US" baseline="0" dirty="0"/>
              <a:t> español. El Programa de Capacitación Nacional de los Centers </a:t>
            </a:r>
            <a:r>
              <a:rPr lang="es-US" baseline="0" dirty="0" err="1"/>
              <a:t>for</a:t>
            </a:r>
            <a:r>
              <a:rPr lang="es-US" baseline="0" dirty="0"/>
              <a:t> Medicare y </a:t>
            </a:r>
            <a:r>
              <a:rPr lang="es-US" baseline="0" dirty="0" err="1"/>
              <a:t>Medicaid</a:t>
            </a:r>
            <a:r>
              <a:rPr lang="es-US" baseline="0" dirty="0"/>
              <a:t> Services, o NTP por sus siglas en inglés, ofrece entrenamiento y </a:t>
            </a:r>
            <a:r>
              <a:rPr lang="es-US" baseline="0" dirty="0" err="1"/>
              <a:t>webinars</a:t>
            </a:r>
            <a:r>
              <a:rPr lang="es-US" baseline="0" dirty="0"/>
              <a:t> gratis para aprender sobre Medicare.</a:t>
            </a:r>
            <a:endParaRPr lang="es-US" dirty="0"/>
          </a:p>
        </p:txBody>
      </p:sp>
      <p:sp>
        <p:nvSpPr>
          <p:cNvPr id="4" name="Slide Number Placeholder 3"/>
          <p:cNvSpPr>
            <a:spLocks noGrp="1"/>
          </p:cNvSpPr>
          <p:nvPr>
            <p:ph type="sldNum" sz="quarter" idx="10"/>
          </p:nvPr>
        </p:nvSpPr>
        <p:spPr/>
        <p:txBody>
          <a:bodyPr/>
          <a:lstStyle/>
          <a:p>
            <a:fld id="{046E94D0-6B01-48AF-B8D0-7238E021FBA4}" type="slidenum">
              <a:rPr lang="es-US" smtClean="0"/>
              <a:t>37</a:t>
            </a:fld>
            <a:endParaRPr lang="es-US"/>
          </a:p>
        </p:txBody>
      </p:sp>
    </p:spTree>
    <p:extLst>
      <p:ext uri="{BB962C8B-B14F-4D97-AF65-F5344CB8AC3E}">
        <p14:creationId xmlns:p14="http://schemas.microsoft.com/office/powerpoint/2010/main" val="9073041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dirty="0"/>
              <a:t>El sitio</a:t>
            </a:r>
            <a:r>
              <a:rPr lang="es-US" baseline="0" dirty="0"/>
              <a:t> de web para el Center </a:t>
            </a:r>
            <a:r>
              <a:rPr lang="es-US" baseline="0" dirty="0" err="1"/>
              <a:t>for</a:t>
            </a:r>
            <a:r>
              <a:rPr lang="es-US" baseline="0" dirty="0"/>
              <a:t> Medicare </a:t>
            </a:r>
            <a:r>
              <a:rPr lang="es-US" baseline="0" dirty="0" err="1"/>
              <a:t>Advocacy</a:t>
            </a:r>
            <a:r>
              <a:rPr lang="es-US" baseline="0" dirty="0"/>
              <a:t> está disponible en español. </a:t>
            </a:r>
          </a:p>
          <a:p>
            <a:r>
              <a:rPr lang="es-US" baseline="0" dirty="0"/>
              <a:t>La oficina para la Protección Financiera del Consumidor, </a:t>
            </a:r>
            <a:r>
              <a:rPr lang="es-US" baseline="0" dirty="0" err="1"/>
              <a:t>or</a:t>
            </a:r>
            <a:r>
              <a:rPr lang="es-US" baseline="0" dirty="0"/>
              <a:t> CFPB por sus siglas en inglés, tiene recursos y guías sobre las estafas en español.</a:t>
            </a:r>
          </a:p>
          <a:p>
            <a:r>
              <a:rPr lang="es-US" baseline="0" dirty="0"/>
              <a:t>El Wisconsin Departamento de Servicios de Salud tiene publicaciones de los programas de asistencia en español. También puede llamarle. </a:t>
            </a:r>
          </a:p>
          <a:p>
            <a:r>
              <a:rPr lang="es-US" baseline="0" dirty="0"/>
              <a:t>GWAAR, un agencia del área sobre el envejecimiento o AAA por sus siglas en inglés, tiene una página de web que colecte recursos para los consejeros del programa </a:t>
            </a:r>
            <a:r>
              <a:rPr lang="es-US" dirty="0"/>
              <a:t>estatal de asistencia sobre seguros</a:t>
            </a:r>
            <a:r>
              <a:rPr lang="es-US" baseline="0" dirty="0"/>
              <a:t> de salud (en ingles, </a:t>
            </a:r>
            <a:r>
              <a:rPr lang="es-US" baseline="0" dirty="0" err="1"/>
              <a:t>State</a:t>
            </a:r>
            <a:r>
              <a:rPr lang="es-US" baseline="0" dirty="0"/>
              <a:t> </a:t>
            </a:r>
            <a:r>
              <a:rPr lang="es-US" baseline="0" dirty="0" err="1"/>
              <a:t>Health</a:t>
            </a:r>
            <a:r>
              <a:rPr lang="es-US" baseline="0" dirty="0"/>
              <a:t> </a:t>
            </a:r>
            <a:r>
              <a:rPr lang="es-US" baseline="0" dirty="0" err="1"/>
              <a:t>Insurance</a:t>
            </a:r>
            <a:r>
              <a:rPr lang="es-US" baseline="0" dirty="0"/>
              <a:t> </a:t>
            </a:r>
            <a:r>
              <a:rPr lang="es-US" baseline="0" dirty="0" err="1"/>
              <a:t>Assistance</a:t>
            </a:r>
            <a:r>
              <a:rPr lang="es-US" baseline="0" dirty="0"/>
              <a:t> </a:t>
            </a:r>
            <a:r>
              <a:rPr lang="es-US" baseline="0" dirty="0" err="1"/>
              <a:t>Program</a:t>
            </a:r>
            <a:r>
              <a:rPr lang="es-US" baseline="0" dirty="0"/>
              <a:t> o SHIP por sus siglas). Incluye un resumen de recursos en español.  </a:t>
            </a:r>
            <a:endParaRPr lang="es-US" dirty="0"/>
          </a:p>
        </p:txBody>
      </p:sp>
      <p:sp>
        <p:nvSpPr>
          <p:cNvPr id="4" name="Slide Number Placeholder 3"/>
          <p:cNvSpPr>
            <a:spLocks noGrp="1"/>
          </p:cNvSpPr>
          <p:nvPr>
            <p:ph type="sldNum" sz="quarter" idx="10"/>
          </p:nvPr>
        </p:nvSpPr>
        <p:spPr/>
        <p:txBody>
          <a:bodyPr/>
          <a:lstStyle/>
          <a:p>
            <a:fld id="{046E94D0-6B01-48AF-B8D0-7238E021FBA4}" type="slidenum">
              <a:rPr lang="es-US" smtClean="0"/>
              <a:t>38</a:t>
            </a:fld>
            <a:endParaRPr lang="es-US"/>
          </a:p>
        </p:txBody>
      </p:sp>
    </p:spTree>
    <p:extLst>
      <p:ext uri="{BB962C8B-B14F-4D97-AF65-F5344CB8AC3E}">
        <p14:creationId xmlns:p14="http://schemas.microsoft.com/office/powerpoint/2010/main" val="33886422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dirty="0"/>
              <a:t>El programa estatal de asistencia sobre seguros</a:t>
            </a:r>
            <a:r>
              <a:rPr lang="es-US" baseline="0" dirty="0"/>
              <a:t> de salud (en ingles, </a:t>
            </a:r>
            <a:r>
              <a:rPr lang="es-US" baseline="0" dirty="0" err="1"/>
              <a:t>State</a:t>
            </a:r>
            <a:r>
              <a:rPr lang="es-US" baseline="0" dirty="0"/>
              <a:t> </a:t>
            </a:r>
            <a:r>
              <a:rPr lang="es-US" baseline="0" dirty="0" err="1"/>
              <a:t>Health</a:t>
            </a:r>
            <a:r>
              <a:rPr lang="es-US" baseline="0" dirty="0"/>
              <a:t> </a:t>
            </a:r>
            <a:r>
              <a:rPr lang="es-US" baseline="0" dirty="0" err="1"/>
              <a:t>Insurance</a:t>
            </a:r>
            <a:r>
              <a:rPr lang="es-US" baseline="0" dirty="0"/>
              <a:t> </a:t>
            </a:r>
            <a:r>
              <a:rPr lang="es-US" baseline="0" dirty="0" err="1"/>
              <a:t>Assistance</a:t>
            </a:r>
            <a:r>
              <a:rPr lang="es-US" baseline="0" dirty="0"/>
              <a:t> </a:t>
            </a:r>
            <a:r>
              <a:rPr lang="es-US" baseline="0" dirty="0" err="1"/>
              <a:t>Program</a:t>
            </a:r>
            <a:r>
              <a:rPr lang="es-US" baseline="0" dirty="0"/>
              <a:t> o SHIP por sus siglas) ofrece ayuda local con Medicare, </a:t>
            </a:r>
            <a:r>
              <a:rPr lang="es-US" baseline="0" dirty="0" err="1"/>
              <a:t>Medicaid</a:t>
            </a:r>
            <a:r>
              <a:rPr lang="es-US" baseline="0" dirty="0"/>
              <a:t>, y otros seguros de salud. Puede llamar una línea de asistencia o visitar una especialista de beneficios. Encontrar ayudo local por el sitio de web del Wisconsin </a:t>
            </a:r>
            <a:r>
              <a:rPr lang="es-US" baseline="0" dirty="0" err="1"/>
              <a:t>Department</a:t>
            </a:r>
            <a:r>
              <a:rPr lang="es-US" baseline="0" dirty="0"/>
              <a:t> of </a:t>
            </a:r>
            <a:r>
              <a:rPr lang="es-US" baseline="0" dirty="0" err="1"/>
              <a:t>Health</a:t>
            </a:r>
            <a:r>
              <a:rPr lang="es-US" baseline="0" dirty="0"/>
              <a:t> Services. Los paginas de web de SHIP van a estar disponible en español pronto. </a:t>
            </a:r>
            <a:endParaRPr lang="es-US" dirty="0"/>
          </a:p>
        </p:txBody>
      </p:sp>
      <p:sp>
        <p:nvSpPr>
          <p:cNvPr id="4" name="Slide Number Placeholder 3"/>
          <p:cNvSpPr>
            <a:spLocks noGrp="1"/>
          </p:cNvSpPr>
          <p:nvPr>
            <p:ph type="sldNum" sz="quarter" idx="10"/>
          </p:nvPr>
        </p:nvSpPr>
        <p:spPr/>
        <p:txBody>
          <a:bodyPr/>
          <a:lstStyle/>
          <a:p>
            <a:fld id="{046E94D0-6B01-48AF-B8D0-7238E021FBA4}" type="slidenum">
              <a:rPr lang="es-US" smtClean="0"/>
              <a:t>39</a:t>
            </a:fld>
            <a:endParaRPr lang="es-US"/>
          </a:p>
        </p:txBody>
      </p:sp>
    </p:spTree>
    <p:extLst>
      <p:ext uri="{BB962C8B-B14F-4D97-AF65-F5344CB8AC3E}">
        <p14:creationId xmlns:p14="http://schemas.microsoft.com/office/powerpoint/2010/main" val="36553272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dirty="0"/>
              <a:t>Hay</a:t>
            </a:r>
            <a:r>
              <a:rPr lang="es-US" baseline="0" dirty="0"/>
              <a:t> preguntas?</a:t>
            </a:r>
          </a:p>
          <a:p>
            <a:r>
              <a:rPr lang="es-US" baseline="0" dirty="0"/>
              <a:t>Ahora voy a explicar el Vulnerable </a:t>
            </a:r>
            <a:r>
              <a:rPr lang="es-US" baseline="0" dirty="0" err="1"/>
              <a:t>Populations</a:t>
            </a:r>
            <a:r>
              <a:rPr lang="es-US" baseline="0" dirty="0"/>
              <a:t> </a:t>
            </a:r>
            <a:r>
              <a:rPr lang="es-US" baseline="0" dirty="0" err="1"/>
              <a:t>Initiative</a:t>
            </a:r>
            <a:r>
              <a:rPr lang="es-US" baseline="0" dirty="0"/>
              <a:t> de la Segura Social.</a:t>
            </a:r>
            <a:endParaRPr lang="es-US" dirty="0"/>
          </a:p>
        </p:txBody>
      </p:sp>
      <p:sp>
        <p:nvSpPr>
          <p:cNvPr id="4" name="Slide Number Placeholder 3"/>
          <p:cNvSpPr>
            <a:spLocks noGrp="1"/>
          </p:cNvSpPr>
          <p:nvPr>
            <p:ph type="sldNum" sz="quarter" idx="10"/>
          </p:nvPr>
        </p:nvSpPr>
        <p:spPr/>
        <p:txBody>
          <a:bodyPr/>
          <a:lstStyle/>
          <a:p>
            <a:fld id="{046E94D0-6B01-48AF-B8D0-7238E021FBA4}" type="slidenum">
              <a:rPr lang="es-US" smtClean="0"/>
              <a:t>40</a:t>
            </a:fld>
            <a:endParaRPr lang="es-US"/>
          </a:p>
        </p:txBody>
      </p:sp>
    </p:spTree>
    <p:extLst>
      <p:ext uri="{BB962C8B-B14F-4D97-AF65-F5344CB8AC3E}">
        <p14:creationId xmlns:p14="http://schemas.microsoft.com/office/powerpoint/2010/main" val="4212029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dirty="0"/>
              <a:t>Empezamos</a:t>
            </a:r>
            <a:r>
              <a:rPr lang="es-US" baseline="0" dirty="0"/>
              <a:t> con un resumen de Medicare.</a:t>
            </a:r>
            <a:endParaRPr lang="es-US" dirty="0"/>
          </a:p>
        </p:txBody>
      </p:sp>
      <p:sp>
        <p:nvSpPr>
          <p:cNvPr id="4" name="Slide Number Placeholder 3"/>
          <p:cNvSpPr>
            <a:spLocks noGrp="1"/>
          </p:cNvSpPr>
          <p:nvPr>
            <p:ph type="sldNum" sz="quarter" idx="10"/>
          </p:nvPr>
        </p:nvSpPr>
        <p:spPr/>
        <p:txBody>
          <a:bodyPr/>
          <a:lstStyle/>
          <a:p>
            <a:fld id="{046E94D0-6B01-48AF-B8D0-7238E021FBA4}" type="slidenum">
              <a:rPr lang="es-US" smtClean="0"/>
              <a:t>4</a:t>
            </a:fld>
            <a:endParaRPr lang="es-US"/>
          </a:p>
        </p:txBody>
      </p:sp>
    </p:spTree>
    <p:extLst>
      <p:ext uri="{BB962C8B-B14F-4D97-AF65-F5344CB8AC3E}">
        <p14:creationId xmlns:p14="http://schemas.microsoft.com/office/powerpoint/2010/main" val="3313505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Medicare es un seguro medica para individuales que tienen:</a:t>
            </a:r>
          </a:p>
          <a:p>
            <a:pPr marL="171413" marR="0" lvl="0" indent="-1714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Mayores de 65 años, o</a:t>
            </a:r>
          </a:p>
          <a:p>
            <a:pPr marL="171413" marR="0" lvl="0" indent="-1714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derecho a los beneficios del Seguro Social por Incapacidad (SSDI, por sus siglas en inglés) durante 24 meses, o </a:t>
            </a:r>
            <a:r>
              <a:rPr lang="es-US" sz="1200" dirty="0">
                <a:solidFill>
                  <a:sysClr val="windowText" lastClr="000000"/>
                </a:solidFill>
                <a:latin typeface="+mn-lt"/>
              </a:rPr>
              <a:t>ELA (esclerosis lateral </a:t>
            </a:r>
            <a:r>
              <a:rPr lang="es-US" sz="1200" dirty="0" err="1">
                <a:solidFill>
                  <a:sysClr val="windowText" lastClr="000000"/>
                </a:solidFill>
                <a:latin typeface="+mn-lt"/>
              </a:rPr>
              <a:t>amiotrófica</a:t>
            </a:r>
            <a:r>
              <a:rPr lang="es-US" sz="1200" dirty="0">
                <a:solidFill>
                  <a:sysClr val="windowText" lastClr="000000"/>
                </a:solidFill>
                <a:latin typeface="+mn-lt"/>
              </a:rPr>
              <a:t>, también denominada enfermedad de Lou </a:t>
            </a:r>
            <a:r>
              <a:rPr lang="es-US" sz="1200" dirty="0" err="1">
                <a:solidFill>
                  <a:sysClr val="windowText" lastClr="000000"/>
                </a:solidFill>
                <a:latin typeface="+mn-lt"/>
              </a:rPr>
              <a:t>Gehrig</a:t>
            </a:r>
            <a:r>
              <a:rPr lang="es-US" sz="1200" dirty="0">
                <a:solidFill>
                  <a:sysClr val="windowText" lastClr="000000"/>
                </a:solidFill>
                <a:latin typeface="+mn-lt"/>
              </a:rPr>
              <a:t>) sin período de espera, o</a:t>
            </a:r>
            <a:endParaRPr kumimoji="0" lang="es-US" sz="1200" b="0" i="0" u="none" strike="noStrike" cap="none" normalizeH="0" baseline="0" noProof="0" dirty="0">
              <a:ln>
                <a:noFill/>
              </a:ln>
              <a:solidFill>
                <a:prstClr val="black"/>
              </a:solidFill>
              <a:uLnTx/>
              <a:uFillTx/>
              <a:latin typeface="+mn-lt"/>
              <a:ea typeface="+mn-ea"/>
              <a:cs typeface="+mn-cs"/>
            </a:endParaRPr>
          </a:p>
          <a:p>
            <a:pPr marL="171413" marR="0" lvl="0" indent="-1714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la enfermedad renal en etapa final (ESRD, por sus siglas en inglés) (una insuficiencia renal permanente que requiera diálisis o un trasplante de riñón), de cualquier edad </a:t>
            </a:r>
          </a:p>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endParaRPr kumimoji="0" lang="es-US" sz="1200" b="0" i="0" u="none" strike="noStrike" cap="none" normalizeH="0" baseline="0" noProof="0" dirty="0">
              <a:ln>
                <a:noFill/>
              </a:ln>
              <a:solidFill>
                <a:prstClr val="black"/>
              </a:solidFill>
              <a:uLnTx/>
              <a:uFillTx/>
              <a:latin typeface="+mn-lt"/>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Para calificar para Medicare, una persona necesita ser un ciudadano o residente legal de por lo menos cinco anos consecutivos en el EE.UU. Es posible que las personas que migran a los EE. UU. califiquen para Medicare si residen legalmente en el país. Por lo general, tienen que haber residido en los EE. UU. durante 5 años para obtener Medicare.</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s-US" sz="1200" b="0" i="0" u="none" strike="noStrike" kern="1200" cap="none" normalizeH="0" baseline="0" noProof="0" dirty="0">
                <a:ln>
                  <a:noFill/>
                </a:ln>
                <a:solidFill>
                  <a:prstClr val="black"/>
                </a:solidFill>
                <a:uLnTx/>
                <a:uFillTx/>
                <a:latin typeface="+mn-lt"/>
                <a:ea typeface="+mn-ea"/>
                <a:cs typeface="+mn-cs"/>
              </a:rPr>
              <a:t>La historia de trabajar afecta las primas de Medicare, pero no afecta la elegibilidad. </a:t>
            </a:r>
          </a:p>
          <a:p>
            <a:endParaRPr lang="en-US" dirty="0"/>
          </a:p>
          <a:p>
            <a:endParaRPr lang="es-US" dirty="0"/>
          </a:p>
        </p:txBody>
      </p:sp>
      <p:sp>
        <p:nvSpPr>
          <p:cNvPr id="4" name="Slide Number Placeholder 3"/>
          <p:cNvSpPr>
            <a:spLocks noGrp="1"/>
          </p:cNvSpPr>
          <p:nvPr>
            <p:ph type="sldNum" sz="quarter" idx="10"/>
          </p:nvPr>
        </p:nvSpPr>
        <p:spPr/>
        <p:txBody>
          <a:bodyPr/>
          <a:lstStyle/>
          <a:p>
            <a:fld id="{046E94D0-6B01-48AF-B8D0-7238E021FBA4}" type="slidenum">
              <a:rPr lang="es-US" smtClean="0"/>
              <a:t>5</a:t>
            </a:fld>
            <a:endParaRPr lang="es-US"/>
          </a:p>
        </p:txBody>
      </p:sp>
    </p:spTree>
    <p:extLst>
      <p:ext uri="{BB962C8B-B14F-4D97-AF65-F5344CB8AC3E}">
        <p14:creationId xmlns:p14="http://schemas.microsoft.com/office/powerpoint/2010/main" val="4114361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Calibri"/>
                <a:cs typeface="Times New Roman"/>
              </a:rPr>
              <a:t>El Seguro Social es el encargado de inscribir a la mayoría de las personas en Medicare.</a:t>
            </a:r>
          </a:p>
          <a:p>
            <a:pPr marL="0" marR="0" lvl="0" indent="0" algn="l" defTabSz="914400" rtl="0" eaLnBrk="1" fontAlgn="auto" latinLnBrk="0" hangingPunct="1">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Calibri"/>
                <a:cs typeface="Times New Roman"/>
              </a:rPr>
              <a:t>La Junta de Retiro Ferroviario (RRB, por sus siglas en inglés) inscribe a los jubilados ferroviarios en Medicare.</a:t>
            </a:r>
          </a:p>
          <a:p>
            <a:pPr marL="0" indent="0">
              <a:spcBef>
                <a:spcPts val="600"/>
              </a:spcBef>
              <a:buNone/>
              <a:defRPr/>
            </a:pPr>
            <a:r>
              <a:rPr lang="es-US" dirty="0"/>
              <a:t>El Seguro Social y la RRB también determinan los montos de las primas de la Parte A de Medicare (seguro hospitalario) (si tiene que comprarlo) y las primas de la Parte B (seguro médico), las multas por inscripción tardía (si corresponde) y los montos de ajuste mensual relacionados con los ingresos (IRMAA, por sus siglas en inglés).</a:t>
            </a:r>
          </a:p>
          <a:p>
            <a:pPr marL="0" indent="0">
              <a:spcBef>
                <a:spcPts val="600"/>
              </a:spcBef>
              <a:buNone/>
              <a:defRPr/>
            </a:pPr>
            <a:r>
              <a:rPr lang="es-US" dirty="0">
                <a:solidFill>
                  <a:prstClr val="black"/>
                </a:solidFill>
                <a:ea typeface="Calibri"/>
                <a:cs typeface="Times New Roman"/>
              </a:rPr>
              <a:t>Si se jubiló del servicio federal, comuníquese con la Oficina de Administración de Personal (OPM, por sus siglas en inglés) en </a:t>
            </a:r>
            <a:r>
              <a:rPr lang="es-US" dirty="0">
                <a:hlinkClick r:id="rId3"/>
              </a:rPr>
              <a:t>OPM.gov </a:t>
            </a:r>
            <a:r>
              <a:rPr lang="es-US" dirty="0">
                <a:solidFill>
                  <a:prstClr val="black"/>
                </a:solidFill>
                <a:ea typeface="Calibri"/>
                <a:cs typeface="Times New Roman"/>
              </a:rPr>
              <a:t>en relación con sus primas.</a:t>
            </a:r>
          </a:p>
          <a:p>
            <a:pPr marL="0" lvl="0" indent="0">
              <a:spcBef>
                <a:spcPts val="600"/>
              </a:spcBef>
              <a:buNone/>
              <a:defRPr/>
            </a:pPr>
            <a:r>
              <a:rPr lang="es-US" dirty="0"/>
              <a:t>Los Centros de Servicios de Medicare y Medicaid (CMS, por sus siglas en inglés) son responsables de la formación de la póliza de Medicare y de determinar el derecho de una persona a los beneficios en consulta con el Seguro Social.</a:t>
            </a:r>
          </a:p>
          <a:p>
            <a:pPr marL="0" marR="0" lvl="0" indent="0" algn="l" defTabSz="660899" rtl="0" eaLnBrk="1" fontAlgn="auto" latinLnBrk="0" hangingPunct="1">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Calibri"/>
                <a:cs typeface="Times New Roman"/>
              </a:rPr>
              <a:t>La cobertura, los beneficios y los pagos de Medicare son administrados por CMS. </a:t>
            </a:r>
          </a:p>
          <a:p>
            <a:endParaRPr lang="en-US" dirty="0"/>
          </a:p>
          <a:p>
            <a:endParaRPr lang="es-US" dirty="0"/>
          </a:p>
        </p:txBody>
      </p:sp>
      <p:sp>
        <p:nvSpPr>
          <p:cNvPr id="4" name="Slide Number Placeholder 3"/>
          <p:cNvSpPr>
            <a:spLocks noGrp="1"/>
          </p:cNvSpPr>
          <p:nvPr>
            <p:ph type="sldNum" sz="quarter" idx="10"/>
          </p:nvPr>
        </p:nvSpPr>
        <p:spPr/>
        <p:txBody>
          <a:bodyPr/>
          <a:lstStyle/>
          <a:p>
            <a:fld id="{046E94D0-6B01-48AF-B8D0-7238E021FBA4}" type="slidenum">
              <a:rPr lang="es-US" smtClean="0"/>
              <a:t>6</a:t>
            </a:fld>
            <a:endParaRPr lang="es-US"/>
          </a:p>
        </p:txBody>
      </p:sp>
    </p:spTree>
    <p:extLst>
      <p:ext uri="{BB962C8B-B14F-4D97-AF65-F5344CB8AC3E}">
        <p14:creationId xmlns:p14="http://schemas.microsoft.com/office/powerpoint/2010/main" val="3911845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s-US" sz="1200" b="0" i="0" u="none" strike="noStrike" cap="none" normalizeH="0" baseline="0" noProof="0" dirty="0">
                <a:ln>
                  <a:noFill/>
                </a:ln>
                <a:solidFill>
                  <a:prstClr val="black"/>
                </a:solidFill>
                <a:uLnTx/>
                <a:uFillTx/>
                <a:latin typeface="+mn-lt"/>
                <a:ea typeface="+mn-ea"/>
                <a:cs typeface="+mn-cs"/>
              </a:rPr>
              <a:t>Cuando se inscribe por primera vez en Medicare, y durante ciertas épocas del año, puede elegir cómo obtener su cobertura de Medicare. Hay 2 formas principales de obtener Medicare:</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Medicare Original, y</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Medicare Advantage, que también se llama Parte C.</a:t>
            </a:r>
          </a:p>
          <a:p>
            <a:pPr marL="0" marR="0" lvl="0" indent="0" algn="l" defTabSz="914400" rtl="0" eaLnBrk="1" fontAlgn="auto" latinLnBrk="0" hangingPunct="1">
              <a:lnSpc>
                <a:spcPct val="100000"/>
              </a:lnSpc>
              <a:spcBef>
                <a:spcPts val="623"/>
              </a:spcBef>
              <a:spcAft>
                <a:spcPts val="0"/>
              </a:spcAft>
              <a:buClrTx/>
              <a:buSzTx/>
              <a:buFontTx/>
              <a:buNone/>
              <a:tabLst/>
              <a:defRPr/>
            </a:pPr>
            <a:r>
              <a:rPr kumimoji="0" lang="es-US" sz="1200" b="1" i="0" u="none" strike="noStrike" cap="none" normalizeH="0" baseline="0" noProof="0" dirty="0">
                <a:ln>
                  <a:noFill/>
                </a:ln>
                <a:solidFill>
                  <a:prstClr val="black"/>
                </a:solidFill>
                <a:uLnTx/>
                <a:uFillTx/>
                <a:latin typeface="+mn-lt"/>
                <a:ea typeface="+mn-ea"/>
                <a:cs typeface="+mn-cs"/>
              </a:rPr>
              <a:t>Medicare Original:</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Las partes de Medicare Original incluyen:</a:t>
            </a:r>
          </a:p>
          <a:p>
            <a:pPr marL="112713" marR="0" lvl="0"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1" i="0" u="none" strike="noStrike" cap="none" normalizeH="0" baseline="0" noProof="0" dirty="0">
                <a:ln>
                  <a:noFill/>
                </a:ln>
                <a:solidFill>
                  <a:prstClr val="black"/>
                </a:solidFill>
                <a:uLnTx/>
                <a:uFillTx/>
                <a:latin typeface="+mn-lt"/>
                <a:ea typeface="+mn-ea"/>
                <a:cs typeface="+mn-cs"/>
              </a:rPr>
              <a:t>Parte A, </a:t>
            </a:r>
            <a:r>
              <a:rPr kumimoji="0" lang="es-US" sz="1200" b="0" i="0" u="none" strike="noStrike" cap="none" normalizeH="0" baseline="0" noProof="0" dirty="0">
                <a:ln>
                  <a:noFill/>
                </a:ln>
                <a:solidFill>
                  <a:prstClr val="black"/>
                </a:solidFill>
                <a:uLnTx/>
                <a:uFillTx/>
                <a:latin typeface="+mn-lt"/>
                <a:ea typeface="+mn-ea"/>
                <a:cs typeface="+mn-cs"/>
              </a:rPr>
              <a:t>el seguro de hospital, y</a:t>
            </a:r>
          </a:p>
          <a:p>
            <a:pPr marL="112713" marR="0" lvl="0"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1" i="0" u="none" strike="noStrike" cap="none" normalizeH="0" baseline="0" noProof="0" dirty="0">
                <a:ln>
                  <a:noFill/>
                </a:ln>
                <a:solidFill>
                  <a:prstClr val="black"/>
                </a:solidFill>
                <a:uLnTx/>
                <a:uFillTx/>
                <a:latin typeface="+mn-lt"/>
                <a:ea typeface="+mn-ea"/>
                <a:cs typeface="+mn-cs"/>
              </a:rPr>
              <a:t>Parte B</a:t>
            </a:r>
            <a:r>
              <a:rPr kumimoji="0" lang="es-US" sz="1200" b="0" i="0" u="none" strike="noStrike" cap="none" normalizeH="0" baseline="0" noProof="0" dirty="0">
                <a:ln>
                  <a:noFill/>
                </a:ln>
                <a:solidFill>
                  <a:prstClr val="black"/>
                </a:solidFill>
                <a:uLnTx/>
                <a:uFillTx/>
                <a:latin typeface="+mn-lt"/>
                <a:ea typeface="+mn-ea"/>
                <a:cs typeface="+mn-cs"/>
              </a:rPr>
              <a:t>, el seguro médico.</a:t>
            </a:r>
          </a:p>
          <a:p>
            <a:pPr marL="0" marR="0" lvl="0" indent="0" algn="l" defTabSz="914400" rtl="0" eaLnBrk="1" fontAlgn="auto" latinLnBrk="0" hangingPunct="1">
              <a:lnSpc>
                <a:spcPct val="100000"/>
              </a:lnSpc>
              <a:spcBef>
                <a:spcPts val="623"/>
              </a:spcBef>
              <a:spcAft>
                <a:spcPts val="0"/>
              </a:spcAft>
              <a:buClrTx/>
              <a:buSzTx/>
              <a:buFont typeface="Wingdings" panose="05000000000000000000" pitchFamily="2" charset="2"/>
              <a:buNone/>
              <a:tabLst/>
              <a:defRPr/>
            </a:pPr>
            <a:r>
              <a:rPr lang="es-US" dirty="0"/>
              <a:t>Puede utilizar cualquier médico u hospital que acepten Medicare, en cualquier lugar de los EE. UU.</a:t>
            </a:r>
          </a:p>
          <a:p>
            <a:pPr marL="0" marR="0" lvl="0" indent="0" algn="l" defTabSz="914400" rtl="0" eaLnBrk="1" fontAlgn="auto" latinLnBrk="0" hangingPunct="1">
              <a:lnSpc>
                <a:spcPct val="100000"/>
              </a:lnSpc>
              <a:spcBef>
                <a:spcPts val="623"/>
              </a:spcBef>
              <a:spcAft>
                <a:spcPts val="0"/>
              </a:spcAft>
              <a:buClrTx/>
              <a:buSzTx/>
              <a:buFont typeface="Wingdings" panose="05000000000000000000" pitchFamily="2" charset="2"/>
              <a:buNone/>
              <a:tabLst/>
              <a:defRPr/>
            </a:pPr>
            <a:r>
              <a:rPr kumimoji="0" lang="es-US" sz="1200" b="1" i="0" u="none" strike="noStrike" cap="none" normalizeH="0" baseline="0" noProof="0" dirty="0">
                <a:ln>
                  <a:noFill/>
                </a:ln>
                <a:solidFill>
                  <a:prstClr val="black"/>
                </a:solidFill>
                <a:uLnTx/>
                <a:uFillTx/>
                <a:latin typeface="+mn-lt"/>
                <a:ea typeface="+mn-ea"/>
                <a:cs typeface="+mn-cs"/>
              </a:rPr>
              <a:t>Parte D:</a:t>
            </a:r>
          </a:p>
          <a:p>
            <a:pPr marL="0" marR="0" lvl="0" indent="0" algn="l" defTabSz="914400" rtl="0" eaLnBrk="1" fontAlgn="auto" latinLnBrk="0" hangingPunct="1">
              <a:lnSpc>
                <a:spcPct val="100000"/>
              </a:lnSpc>
              <a:spcBef>
                <a:spcPts val="623"/>
              </a:spcBef>
              <a:spcAft>
                <a:spcPts val="0"/>
              </a:spcAft>
              <a:buClrTx/>
              <a:buSzTx/>
              <a:buFont typeface="Wingdings" panose="05000000000000000000" pitchFamily="2" charset="2"/>
              <a:buNone/>
              <a:tabLst/>
              <a:defRPr/>
            </a:pPr>
            <a:r>
              <a:rPr kumimoji="0" lang="es-US" sz="1200" b="0" i="0" u="none" strike="noStrike" cap="none" normalizeH="0" baseline="0" noProof="0" dirty="0">
                <a:ln>
                  <a:noFill/>
                </a:ln>
                <a:solidFill>
                  <a:prstClr val="black"/>
                </a:solidFill>
                <a:uLnTx/>
                <a:uFillTx/>
                <a:latin typeface="+mn-lt"/>
                <a:ea typeface="+mn-ea"/>
                <a:cs typeface="+mn-cs"/>
              </a:rPr>
              <a:t>Si desea tener cobertura de medicamentos, puede inscribirse en un Plan de medicamentos de Medicare por separado, que se llama </a:t>
            </a:r>
            <a:r>
              <a:rPr lang="es-US" dirty="0">
                <a:solidFill>
                  <a:prstClr val="black"/>
                </a:solidFill>
              </a:rPr>
              <a:t>Parte D.</a:t>
            </a:r>
            <a:r>
              <a:rPr kumimoji="0" lang="es-US" sz="1200" b="0" i="0" u="none" strike="noStrike" cap="none" normalizeH="0" baseline="0" noProof="0" dirty="0">
                <a:ln>
                  <a:noFill/>
                </a:ln>
                <a:solidFill>
                  <a:prstClr val="black"/>
                </a:solidFill>
                <a:uLnTx/>
                <a:uFillTx/>
                <a:latin typeface="+mn-lt"/>
                <a:ea typeface="+mn-ea"/>
                <a:cs typeface="+mn-cs"/>
              </a:rPr>
              <a:t> </a:t>
            </a:r>
          </a:p>
          <a:p>
            <a:pPr marL="0" marR="0" lvl="0" indent="0" algn="l" defTabSz="914400" rtl="0" eaLnBrk="1" fontAlgn="auto" latinLnBrk="0" hangingPunct="1">
              <a:lnSpc>
                <a:spcPct val="100000"/>
              </a:lnSpc>
              <a:spcBef>
                <a:spcPts val="623"/>
              </a:spcBef>
              <a:spcAft>
                <a:spcPts val="0"/>
              </a:spcAft>
              <a:buClrTx/>
              <a:buSzTx/>
              <a:buFont typeface="Wingdings" panose="05000000000000000000" pitchFamily="2" charset="2"/>
              <a:buNone/>
              <a:tabLst/>
              <a:defRPr/>
            </a:pPr>
            <a:r>
              <a:rPr kumimoji="0" lang="es-US" sz="1200" b="1" i="0" u="none" strike="noStrike" cap="none" normalizeH="0" baseline="0" noProof="0" dirty="0">
                <a:ln>
                  <a:noFill/>
                </a:ln>
                <a:solidFill>
                  <a:prstClr val="black"/>
                </a:solidFill>
                <a:uLnTx/>
                <a:uFillTx/>
                <a:latin typeface="+mn-lt"/>
                <a:ea typeface="+mn-ea"/>
                <a:cs typeface="+mn-cs"/>
              </a:rPr>
              <a:t>Suplementaria:</a:t>
            </a:r>
          </a:p>
          <a:p>
            <a:pPr marL="119037" marR="0" lvl="0" indent="-119037" algn="l" defTabSz="914400" rtl="0" eaLnBrk="1" fontAlgn="auto" latinLnBrk="0" hangingPunct="1">
              <a:lnSpc>
                <a:spcPct val="100000"/>
              </a:lnSpc>
              <a:spcBef>
                <a:spcPts val="623"/>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Para ayudar a pagar los gastos de bolsillo en Medicare Original (como su </a:t>
            </a:r>
            <a:r>
              <a:rPr kumimoji="0" lang="es-US" sz="1200" b="0" i="0" u="none" strike="noStrike" cap="none" normalizeH="0" baseline="0" noProof="0" dirty="0" err="1">
                <a:ln>
                  <a:noFill/>
                </a:ln>
                <a:solidFill>
                  <a:prstClr val="black"/>
                </a:solidFill>
                <a:uLnTx/>
                <a:uFillTx/>
                <a:latin typeface="+mn-lt"/>
                <a:ea typeface="+mn-ea"/>
                <a:cs typeface="+mn-cs"/>
              </a:rPr>
              <a:t>coseguro</a:t>
            </a:r>
            <a:r>
              <a:rPr kumimoji="0" lang="es-US" sz="1200" b="0" i="0" u="none" strike="noStrike" cap="none" normalizeH="0" baseline="0" noProof="0" dirty="0">
                <a:ln>
                  <a:noFill/>
                </a:ln>
                <a:solidFill>
                  <a:prstClr val="black"/>
                </a:solidFill>
                <a:uLnTx/>
                <a:uFillTx/>
                <a:latin typeface="+mn-lt"/>
                <a:ea typeface="+mn-ea"/>
                <a:cs typeface="+mn-cs"/>
              </a:rPr>
              <a:t> del 20% de Parte B), también puede buscar y comprar cobertura suplementaria. Esto incluye el Seguro Suplementario de Medicare, que también se llama Medigap. </a:t>
            </a:r>
            <a:r>
              <a:rPr lang="es-US" dirty="0">
                <a:solidFill>
                  <a:prstClr val="black"/>
                </a:solidFill>
              </a:rPr>
              <a:t>Las pólizas Medigap solo son compatible con Medicare Original. </a:t>
            </a:r>
            <a:r>
              <a:rPr kumimoji="0" lang="es-US" sz="1200" b="0" i="0" u="none" strike="noStrike" cap="none" normalizeH="0" baseline="0" noProof="0" dirty="0">
                <a:ln>
                  <a:noFill/>
                </a:ln>
                <a:solidFill>
                  <a:prstClr val="black"/>
                </a:solidFill>
                <a:uLnTx/>
                <a:uFillTx/>
                <a:latin typeface="+mn-lt"/>
                <a:ea typeface="+mn-ea"/>
                <a:cs typeface="+mn-cs"/>
              </a:rPr>
              <a:t>O bien, puede usar la cobertura de un sindicato o un empleador anterior, o Medicaid. </a:t>
            </a:r>
            <a:br>
              <a:rPr kumimoji="0" lang="es-US" sz="1200" b="0" i="0" u="none" strike="noStrike" cap="none" normalizeH="0" baseline="0" noProof="0" dirty="0">
                <a:ln>
                  <a:noFill/>
                </a:ln>
                <a:solidFill>
                  <a:prstClr val="black"/>
                </a:solidFill>
                <a:uLnTx/>
                <a:uFillTx/>
                <a:latin typeface="+mn-lt"/>
                <a:ea typeface="+mn-ea"/>
                <a:cs typeface="+mn-cs"/>
              </a:rPr>
            </a:br>
            <a:endParaRPr lang="es-US" dirty="0">
              <a:solidFill>
                <a:prstClr val="black"/>
              </a:solidFill>
            </a:endParaRPr>
          </a:p>
          <a:p>
            <a:pPr marL="0" marR="0" lvl="0" indent="0" algn="l" defTabSz="914400" rtl="0" eaLnBrk="1" fontAlgn="auto" latinLnBrk="0" hangingPunct="1">
              <a:lnSpc>
                <a:spcPct val="100000"/>
              </a:lnSpc>
              <a:spcBef>
                <a:spcPts val="623"/>
              </a:spcBef>
              <a:spcAft>
                <a:spcPts val="0"/>
              </a:spcAft>
              <a:buClrTx/>
              <a:buSzTx/>
              <a:buFont typeface="Wingdings" panose="05000000000000000000" pitchFamily="2" charset="2"/>
              <a:buNone/>
              <a:tabLst/>
              <a:defRPr/>
            </a:pPr>
            <a:r>
              <a:rPr kumimoji="0" lang="es-US" sz="1200" b="1" i="0" u="none" strike="noStrike" cap="none" normalizeH="0" baseline="0" noProof="0" dirty="0">
                <a:ln>
                  <a:noFill/>
                </a:ln>
                <a:solidFill>
                  <a:prstClr val="black"/>
                </a:solidFill>
                <a:uLnTx/>
                <a:uFillTx/>
                <a:latin typeface="+mn-lt"/>
                <a:ea typeface="+mn-ea"/>
                <a:cs typeface="+mn-cs"/>
              </a:rPr>
              <a:t>[</a:t>
            </a:r>
            <a:r>
              <a:rPr kumimoji="0" lang="es-US" sz="1200" b="1" i="0" u="none" strike="noStrike" cap="none" normalizeH="0" baseline="0" noProof="0" dirty="0" err="1">
                <a:ln>
                  <a:noFill/>
                </a:ln>
                <a:solidFill>
                  <a:prstClr val="black"/>
                </a:solidFill>
                <a:uLnTx/>
                <a:uFillTx/>
                <a:latin typeface="+mn-lt"/>
                <a:ea typeface="+mn-ea"/>
                <a:cs typeface="+mn-cs"/>
              </a:rPr>
              <a:t>click</a:t>
            </a:r>
            <a:r>
              <a:rPr kumimoji="0" lang="es-US" sz="1200" b="1" i="0" u="none" strike="noStrike" cap="none" normalizeH="0" baseline="0" noProof="0" dirty="0">
                <a:ln>
                  <a:noFill/>
                </a:ln>
                <a:solidFill>
                  <a:prstClr val="black"/>
                </a:solidFill>
                <a:uLnTx/>
                <a:uFillTx/>
                <a:latin typeface="+mn-lt"/>
                <a:ea typeface="+mn-ea"/>
                <a:cs typeface="+mn-cs"/>
              </a:rPr>
              <a:t> to show Medicare Advantage </a:t>
            </a:r>
            <a:r>
              <a:rPr kumimoji="0" lang="es-US" sz="1200" b="1" i="0" u="none" strike="noStrike" cap="none" normalizeH="0" baseline="0" noProof="0" dirty="0" err="1">
                <a:ln>
                  <a:noFill/>
                </a:ln>
                <a:solidFill>
                  <a:prstClr val="black"/>
                </a:solidFill>
                <a:uLnTx/>
                <a:uFillTx/>
                <a:latin typeface="+mn-lt"/>
                <a:ea typeface="+mn-ea"/>
                <a:cs typeface="+mn-cs"/>
              </a:rPr>
              <a:t>text</a:t>
            </a:r>
            <a:r>
              <a:rPr kumimoji="0" lang="es-US" sz="1200" b="1" i="0" u="none" strike="noStrike" cap="none" normalizeH="0" baseline="0" noProof="0" dirty="0">
                <a:ln>
                  <a:noFill/>
                </a:ln>
                <a:solidFill>
                  <a:prstClr val="black"/>
                </a:solidFill>
                <a:uLnTx/>
                <a:uFillTx/>
                <a:latin typeface="+mn-lt"/>
                <a:ea typeface="+mn-ea"/>
                <a:cs typeface="+mn-cs"/>
              </a:rPr>
              <a:t>]</a:t>
            </a:r>
          </a:p>
          <a:p>
            <a:pPr marL="0" marR="0" lvl="0" indent="0" algn="l" defTabSz="914400" rtl="0" eaLnBrk="1" fontAlgn="auto" latinLnBrk="0" hangingPunct="1">
              <a:lnSpc>
                <a:spcPct val="100000"/>
              </a:lnSpc>
              <a:spcBef>
                <a:spcPts val="623"/>
              </a:spcBef>
              <a:spcAft>
                <a:spcPts val="0"/>
              </a:spcAft>
              <a:buClrTx/>
              <a:buSzTx/>
              <a:buFont typeface="Wingdings" panose="05000000000000000000" pitchFamily="2" charset="2"/>
              <a:buNone/>
              <a:tabLst/>
              <a:defRPr/>
            </a:pPr>
            <a:r>
              <a:rPr kumimoji="0" lang="es-US" sz="1200" b="1" i="0" u="none" strike="noStrike" cap="none" normalizeH="0" baseline="0" noProof="0" dirty="0">
                <a:ln>
                  <a:noFill/>
                </a:ln>
                <a:solidFill>
                  <a:prstClr val="black"/>
                </a:solidFill>
                <a:uLnTx/>
                <a:uFillTx/>
                <a:latin typeface="+mn-lt"/>
                <a:ea typeface="+mn-ea"/>
                <a:cs typeface="+mn-cs"/>
              </a:rPr>
              <a:t>Medicare Advantage (Parte C):</a:t>
            </a:r>
          </a:p>
          <a:p>
            <a:pPr marL="119037" marR="0" lvl="0" indent="-119037" algn="l" defTabSz="914400" rtl="0" eaLnBrk="1" fontAlgn="auto" latinLnBrk="0" hangingPunct="1">
              <a:lnSpc>
                <a:spcPct val="100000"/>
              </a:lnSpc>
              <a:spcBef>
                <a:spcPts val="623"/>
              </a:spcBef>
              <a:spcAft>
                <a:spcPts val="0"/>
              </a:spcAft>
              <a:buClrTx/>
              <a:buSzTx/>
              <a:buFont typeface="Wingdings" panose="05000000000000000000" pitchFamily="2" charset="2"/>
              <a:buChar char="§"/>
              <a:tabLst/>
              <a:defRPr/>
            </a:pPr>
            <a:r>
              <a:rPr kumimoji="0" lang="es-US" sz="1200" b="0" i="0" u="none" strike="noStrike" cap="none" normalizeH="0" noProof="0" dirty="0">
                <a:ln>
                  <a:noFill/>
                </a:ln>
                <a:solidFill>
                  <a:prstClr val="black"/>
                </a:solidFill>
                <a:uLnTx/>
                <a:uFillTx/>
                <a:latin typeface="+mn-lt"/>
                <a:ea typeface="+mn-ea"/>
                <a:cs typeface="+mn-cs"/>
              </a:rPr>
              <a:t>Son</a:t>
            </a:r>
            <a:r>
              <a:rPr kumimoji="0" lang="es-US" sz="1200" b="0" i="0" u="none" strike="noStrike" cap="none" normalizeH="0" baseline="0" noProof="0" dirty="0">
                <a:ln>
                  <a:noFill/>
                </a:ln>
                <a:solidFill>
                  <a:prstClr val="black"/>
                </a:solidFill>
                <a:uLnTx/>
                <a:uFillTx/>
                <a:latin typeface="+mn-lt"/>
                <a:ea typeface="+mn-ea"/>
                <a:cs typeface="+mn-cs"/>
              </a:rPr>
              <a:t> </a:t>
            </a:r>
            <a:r>
              <a:rPr kumimoji="0" lang="es-US" sz="1200" b="0" i="0" u="none" strike="noStrike" cap="none" normalizeH="0" noProof="0" dirty="0">
                <a:ln>
                  <a:noFill/>
                </a:ln>
                <a:solidFill>
                  <a:prstClr val="black"/>
                </a:solidFill>
                <a:uLnTx/>
                <a:uFillTx/>
                <a:latin typeface="+mn-lt"/>
                <a:ea typeface="+mn-ea"/>
                <a:cs typeface="+mn-cs"/>
              </a:rPr>
              <a:t>planes aprobados por Medicare de una empresa privada que ofrece una alternativa al Medicare Original para su cobertura de salud y medicamentos.</a:t>
            </a:r>
            <a:r>
              <a:rPr kumimoji="0" lang="es-US" sz="1200" b="0" i="0" u="none" strike="noStrike" cap="none" normalizeH="0" baseline="0" noProof="0" dirty="0">
                <a:ln>
                  <a:noFill/>
                </a:ln>
                <a:solidFill>
                  <a:prstClr val="black"/>
                </a:solidFill>
                <a:uLnTx/>
                <a:uFillTx/>
                <a:latin typeface="+mn-lt"/>
                <a:ea typeface="+mn-ea"/>
                <a:cs typeface="+mn-cs"/>
              </a:rPr>
              <a:t> Estos planes "combinados" incluyen la Parte A, la Parte B y, generalmente, la Parte D.</a:t>
            </a:r>
          </a:p>
          <a:p>
            <a:pPr marL="119037" marR="0" lvl="0" indent="-119037" algn="l" defTabSz="914400" rtl="0" eaLnBrk="1" fontAlgn="auto" latinLnBrk="0" hangingPunct="1">
              <a:lnSpc>
                <a:spcPct val="100000"/>
              </a:lnSpc>
              <a:spcBef>
                <a:spcPts val="623"/>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Los planes tienen gastos de bolsillo diferentes que Medicare Original.</a:t>
            </a:r>
          </a:p>
          <a:p>
            <a:pPr marL="119037" marR="0" lvl="0" indent="-119037" algn="l" defTabSz="914400" rtl="0" eaLnBrk="1" fontAlgn="auto" latinLnBrk="0" hangingPunct="1">
              <a:lnSpc>
                <a:spcPct val="100000"/>
              </a:lnSpc>
              <a:spcBef>
                <a:spcPts val="623"/>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En la mayoría de los casos, deberá acudir a médicos que formen parte de la red del plan.</a:t>
            </a:r>
          </a:p>
          <a:p>
            <a:pPr marL="119037" marR="0" lvl="0" indent="-119037" algn="l" defTabSz="914400" rtl="0" eaLnBrk="1" fontAlgn="auto" latinLnBrk="0" hangingPunct="1">
              <a:lnSpc>
                <a:spcPct val="100000"/>
              </a:lnSpc>
              <a:spcBef>
                <a:spcPts val="623"/>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Los planes pueden ofrecer beneficios adicionales que Medicare Original no cubre— tales como servicios de la vista, de la audición y dentales.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US" dirty="0"/>
              <a:t>Faltar cobertura</a:t>
            </a:r>
            <a:r>
              <a:rPr lang="es-US" baseline="0" dirty="0"/>
              <a:t> medica o para medicamentos cuando sea elegible puede resultar en </a:t>
            </a:r>
            <a:r>
              <a:rPr kumimoji="0" lang="es-US" sz="1200" b="0" i="0" u="none" strike="noStrike" cap="none" normalizeH="0" baseline="0" noProof="0" dirty="0">
                <a:ln>
                  <a:noFill/>
                </a:ln>
                <a:solidFill>
                  <a:srgbClr val="C00000"/>
                </a:solidFill>
                <a:uLnTx/>
                <a:uFillTx/>
                <a:cs typeface="Calibri" panose="020F0502020204030204" pitchFamily="34" charset="0"/>
              </a:rPr>
              <a:t>multas por inscripción tardía</a:t>
            </a:r>
            <a:r>
              <a:rPr kumimoji="0" lang="es-US" sz="1200" b="1" i="0" u="none" strike="noStrike" cap="none" normalizeH="0" baseline="0" noProof="0" dirty="0">
                <a:ln>
                  <a:noFill/>
                </a:ln>
                <a:solidFill>
                  <a:srgbClr val="C00000"/>
                </a:solidFill>
                <a:uLnTx/>
                <a:uFillTx/>
                <a:cs typeface="Calibri" panose="020F0502020204030204" pitchFamily="34" charset="0"/>
              </a:rPr>
              <a:t>.</a:t>
            </a:r>
          </a:p>
        </p:txBody>
      </p:sp>
      <p:sp>
        <p:nvSpPr>
          <p:cNvPr id="4" name="Slide Number Placeholder 3"/>
          <p:cNvSpPr>
            <a:spLocks noGrp="1"/>
          </p:cNvSpPr>
          <p:nvPr>
            <p:ph type="sldNum" sz="quarter" idx="10"/>
          </p:nvPr>
        </p:nvSpPr>
        <p:spPr/>
        <p:txBody>
          <a:bodyPr/>
          <a:lstStyle/>
          <a:p>
            <a:fld id="{046E94D0-6B01-48AF-B8D0-7238E021FBA4}" type="slidenum">
              <a:rPr lang="es-US" smtClean="0"/>
              <a:t>7</a:t>
            </a:fld>
            <a:endParaRPr lang="es-US"/>
          </a:p>
        </p:txBody>
      </p:sp>
    </p:spTree>
    <p:extLst>
      <p:ext uri="{BB962C8B-B14F-4D97-AF65-F5344CB8AC3E}">
        <p14:creationId xmlns:p14="http://schemas.microsoft.com/office/powerpoint/2010/main" val="779142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Con este gráfico, puede comparar directamente los planes de Medicare Original y Medicare Advantage. Comparemos las opciones de médicos y hospitales:</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1" i="0" u="none" strike="noStrike" cap="none" normalizeH="0" baseline="0" noProof="0" dirty="0">
                <a:ln>
                  <a:noFill/>
                </a:ln>
                <a:solidFill>
                  <a:prstClr val="black"/>
                </a:solidFill>
                <a:uLnTx/>
                <a:uFillTx/>
                <a:latin typeface="+mn-lt"/>
                <a:ea typeface="+mn-ea"/>
                <a:cs typeface="+mn-cs"/>
              </a:rPr>
              <a:t>Medicare Original </a:t>
            </a:r>
          </a:p>
          <a:p>
            <a:pPr marL="228550" marR="0" lvl="1" indent="-109515"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19063" algn="l"/>
              </a:tabLst>
              <a:defRPr/>
            </a:pPr>
            <a:r>
              <a:rPr kumimoji="0" lang="es-US" sz="1200" i="0" u="none" strike="noStrike" cap="none" normalizeH="0" baseline="0" noProof="0" dirty="0">
                <a:ln>
                  <a:noFill/>
                </a:ln>
                <a:solidFill>
                  <a:prstClr val="black"/>
                </a:solidFill>
                <a:uLnTx/>
                <a:uFillTx/>
                <a:latin typeface="+mn-lt"/>
                <a:ea typeface="+mn-ea"/>
                <a:cs typeface="Arial" panose="020B0604020202020204" pitchFamily="34" charset="0"/>
              </a:rPr>
              <a:t>Puede ir a </a:t>
            </a:r>
            <a:r>
              <a:rPr kumimoji="0" lang="es-US" sz="1200" b="1" i="0" u="none" strike="noStrike" cap="none" normalizeH="0" baseline="0" noProof="0" dirty="0">
                <a:ln>
                  <a:noFill/>
                </a:ln>
                <a:solidFill>
                  <a:prstClr val="black"/>
                </a:solidFill>
                <a:uLnTx/>
                <a:uFillTx/>
                <a:latin typeface="+mn-lt"/>
                <a:ea typeface="+mn-ea"/>
                <a:cs typeface="Arial" panose="020B0604020202020204" pitchFamily="34" charset="0"/>
              </a:rPr>
              <a:t>cualquier médico u hospital que acepten Medicare, en cualquier lugar de los EE. UU.</a:t>
            </a:r>
          </a:p>
          <a:p>
            <a:pPr marL="228550" marR="0" lvl="1" indent="-109515"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19063" algn="l"/>
              </a:tabLst>
              <a:defRPr/>
            </a:pPr>
            <a:r>
              <a:rPr kumimoji="0" lang="es-US" sz="1200" b="0" i="0" u="none" strike="noStrike" cap="none" normalizeH="0" baseline="0" noProof="0" dirty="0">
                <a:ln>
                  <a:noFill/>
                </a:ln>
                <a:solidFill>
                  <a:prstClr val="black"/>
                </a:solidFill>
                <a:uLnTx/>
                <a:uFillTx/>
                <a:latin typeface="+mn-lt"/>
                <a:ea typeface="+mn-ea"/>
                <a:cs typeface="+mn-cs"/>
              </a:rPr>
              <a:t>En la mayoría de los casos </a:t>
            </a:r>
            <a:r>
              <a:rPr kumimoji="0" lang="es-US" sz="1200" b="1" i="0" u="none" strike="noStrike" cap="none" normalizeH="0" baseline="0" noProof="0" dirty="0">
                <a:ln>
                  <a:noFill/>
                </a:ln>
                <a:solidFill>
                  <a:prstClr val="black"/>
                </a:solidFill>
                <a:uLnTx/>
                <a:uFillTx/>
                <a:latin typeface="+mn-lt"/>
                <a:ea typeface="+mn-ea"/>
                <a:cs typeface="+mn-cs"/>
              </a:rPr>
              <a:t>no necesita </a:t>
            </a:r>
            <a:r>
              <a:rPr kumimoji="0" lang="es-US" sz="1200" b="0" i="0" u="none" strike="noStrike" cap="none" normalizeH="0" baseline="0" noProof="0" dirty="0">
                <a:ln>
                  <a:noFill/>
                </a:ln>
                <a:solidFill>
                  <a:prstClr val="black"/>
                </a:solidFill>
                <a:uLnTx/>
                <a:uFillTx/>
                <a:latin typeface="+mn-lt"/>
                <a:ea typeface="+mn-ea"/>
                <a:cs typeface="+mn-cs"/>
              </a:rPr>
              <a:t>un referido para ver a un especialista.</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1" i="0" u="none" strike="noStrike" cap="none" normalizeH="0" baseline="0" noProof="0" dirty="0">
                <a:ln>
                  <a:noFill/>
                </a:ln>
                <a:solidFill>
                  <a:prstClr val="black"/>
                </a:solidFill>
                <a:uLnTx/>
                <a:uFillTx/>
                <a:latin typeface="+mn-lt"/>
                <a:ea typeface="+mn-ea"/>
                <a:cs typeface="+mn-cs"/>
              </a:rPr>
              <a:t>Medicare Advantage (Parte C)</a:t>
            </a:r>
          </a:p>
          <a:p>
            <a:pPr marL="228550" lvl="1" indent="-109515" defTabSz="914400">
              <a:buFont typeface="Arial" panose="020B0604020202020204" pitchFamily="34" charset="0"/>
              <a:buChar char="•"/>
              <a:tabLst>
                <a:tab pos="119063" algn="l"/>
              </a:tabLst>
              <a:defRPr/>
            </a:pPr>
            <a:r>
              <a:rPr lang="es-US" dirty="0"/>
              <a:t>En muchos casos, deberá usar solamente </a:t>
            </a:r>
            <a:r>
              <a:rPr lang="es-US" b="1" dirty="0"/>
              <a:t>médicos y otros proveedores que se encuentren en la red del</a:t>
            </a:r>
            <a:r>
              <a:rPr lang="es-US" dirty="0"/>
              <a:t> </a:t>
            </a:r>
            <a:r>
              <a:rPr lang="es-US" b="1" dirty="0"/>
              <a:t>plan</a:t>
            </a:r>
            <a:r>
              <a:rPr lang="es-US" dirty="0"/>
              <a:t> (para atención que no sea de emergencia). Algunos planes ofrecen cobertura que no es de emergencia fuera de la red, pero generalmente a un costo más alto. 	</a:t>
            </a:r>
          </a:p>
          <a:p>
            <a:pPr marL="228550" marR="0" lvl="1" indent="-109515"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19063" algn="l"/>
              </a:tabLst>
              <a:defRPr/>
            </a:pPr>
            <a:r>
              <a:rPr kumimoji="0" lang="es-US" sz="1200" b="0" i="0" u="none" strike="noStrike" cap="none" normalizeH="0" baseline="0" noProof="0" dirty="0">
                <a:ln>
                  <a:noFill/>
                </a:ln>
                <a:solidFill>
                  <a:prstClr val="black"/>
                </a:solidFill>
                <a:uLnTx/>
                <a:uFillTx/>
                <a:latin typeface="+mn-lt"/>
                <a:ea typeface="+mn-ea"/>
                <a:cs typeface="+mn-cs"/>
              </a:rPr>
              <a:t>Es </a:t>
            </a:r>
            <a:r>
              <a:rPr kumimoji="0" lang="es-US" sz="1200" b="1" i="0" u="none" strike="noStrike" cap="none" normalizeH="0" baseline="0" noProof="0" dirty="0">
                <a:ln>
                  <a:noFill/>
                </a:ln>
                <a:solidFill>
                  <a:prstClr val="black"/>
                </a:solidFill>
                <a:uLnTx/>
                <a:uFillTx/>
                <a:latin typeface="+mn-lt"/>
                <a:ea typeface="+mn-ea"/>
                <a:cs typeface="+mn-cs"/>
              </a:rPr>
              <a:t>posible que necesite </a:t>
            </a:r>
            <a:r>
              <a:rPr kumimoji="0" lang="es-US" sz="1200" b="0" i="0" u="none" strike="noStrike" cap="none" normalizeH="0" baseline="0" noProof="0" dirty="0">
                <a:ln>
                  <a:noFill/>
                </a:ln>
                <a:solidFill>
                  <a:prstClr val="black"/>
                </a:solidFill>
                <a:uLnTx/>
                <a:uFillTx/>
                <a:latin typeface="+mn-lt"/>
                <a:ea typeface="+mn-ea"/>
                <a:cs typeface="+mn-cs"/>
              </a:rPr>
              <a:t>conseguir un referido para ver a un especialista.</a:t>
            </a:r>
          </a:p>
          <a:p>
            <a:endParaRPr lang="es-US" dirty="0"/>
          </a:p>
        </p:txBody>
      </p:sp>
      <p:sp>
        <p:nvSpPr>
          <p:cNvPr id="4" name="Slide Number Placeholder 3"/>
          <p:cNvSpPr>
            <a:spLocks noGrp="1"/>
          </p:cNvSpPr>
          <p:nvPr>
            <p:ph type="sldNum" sz="quarter" idx="10"/>
          </p:nvPr>
        </p:nvSpPr>
        <p:spPr/>
        <p:txBody>
          <a:bodyPr/>
          <a:lstStyle/>
          <a:p>
            <a:fld id="{046E94D0-6B01-48AF-B8D0-7238E021FBA4}" type="slidenum">
              <a:rPr lang="es-US" smtClean="0"/>
              <a:t>8</a:t>
            </a:fld>
            <a:endParaRPr lang="es-US"/>
          </a:p>
        </p:txBody>
      </p:sp>
    </p:spTree>
    <p:extLst>
      <p:ext uri="{BB962C8B-B14F-4D97-AF65-F5344CB8AC3E}">
        <p14:creationId xmlns:p14="http://schemas.microsoft.com/office/powerpoint/2010/main" val="3380077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1" i="0" u="none" strike="noStrike" cap="none" normalizeH="0" baseline="0" noProof="0" dirty="0">
                <a:ln>
                  <a:noFill/>
                </a:ln>
                <a:solidFill>
                  <a:prstClr val="black"/>
                </a:solidFill>
                <a:uLnTx/>
                <a:uFillTx/>
                <a:latin typeface="+mn-lt"/>
                <a:ea typeface="+mn-ea"/>
                <a:cs typeface="+mn-cs"/>
              </a:rPr>
              <a:t>Cobertura</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1" i="0" u="none" strike="noStrike" cap="none" normalizeH="0" baseline="0" noProof="0" dirty="0">
                <a:ln>
                  <a:noFill/>
                </a:ln>
                <a:solidFill>
                  <a:prstClr val="black"/>
                </a:solidFill>
                <a:uLnTx/>
                <a:uFillTx/>
                <a:latin typeface="+mn-lt"/>
                <a:ea typeface="+mn-ea"/>
                <a:cs typeface="+mn-cs"/>
              </a:rPr>
              <a:t>Medicare Original </a:t>
            </a:r>
          </a:p>
          <a:p>
            <a:pPr marL="231775" marR="0" lvl="0" indent="-11588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1200" b="0" i="0" u="none" strike="noStrike" cap="none" normalizeH="0" baseline="0" noProof="0" dirty="0">
                <a:ln>
                  <a:noFill/>
                </a:ln>
                <a:solidFill>
                  <a:prstClr val="black"/>
                </a:solidFill>
                <a:uLnTx/>
                <a:uFillTx/>
                <a:latin typeface="+mn-lt"/>
                <a:ea typeface="+mn-ea"/>
                <a:cs typeface="+mn-cs"/>
              </a:rPr>
              <a:t>Cubre la mayoría de los servicios y suministros necesarios por razones médicas en hospitales, consultorios médicos y otros entornos de atención médica. </a:t>
            </a:r>
            <a:r>
              <a:rPr kumimoji="0" lang="es-US" sz="1200" b="0" i="0" u="none" strike="noStrike" cap="none" normalizeH="0" noProof="0" dirty="0">
                <a:ln>
                  <a:noFill/>
                </a:ln>
                <a:solidFill>
                  <a:prstClr val="black"/>
                </a:solidFill>
                <a:uLnTx/>
                <a:uFillTx/>
                <a:latin typeface="+mn-lt"/>
                <a:ea typeface="+mn-ea"/>
                <a:cs typeface="+mn-cs"/>
              </a:rPr>
              <a:t>Medicare Original no cubre algunos beneficios como los exámenes de la vista, la mayoría de la atención dental y los exámenes de rutina.</a:t>
            </a:r>
          </a:p>
          <a:p>
            <a:pPr marL="231775" marR="0" lvl="0" indent="-11588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1200" i="0" u="none" strike="noStrike" cap="none" normalizeH="0" baseline="0" noProof="0" dirty="0">
                <a:ln>
                  <a:noFill/>
                </a:ln>
                <a:solidFill>
                  <a:prstClr val="black"/>
                </a:solidFill>
                <a:uLnTx/>
                <a:uFillTx/>
                <a:latin typeface="+mn-lt"/>
                <a:ea typeface="+mn-ea"/>
                <a:cs typeface="+mn-cs"/>
              </a:rPr>
              <a:t>Usted puede inscribirse en un </a:t>
            </a:r>
            <a:r>
              <a:rPr kumimoji="0" lang="es-US" sz="1200" b="1" i="0" u="none" strike="noStrike" cap="none" normalizeH="0" baseline="0" noProof="0" dirty="0">
                <a:ln>
                  <a:noFill/>
                </a:ln>
                <a:solidFill>
                  <a:prstClr val="black"/>
                </a:solidFill>
                <a:uLnTx/>
                <a:uFillTx/>
                <a:latin typeface="+mn-lt"/>
                <a:ea typeface="+mn-ea"/>
                <a:cs typeface="+mn-cs"/>
              </a:rPr>
              <a:t>Plan de medicamentos de Medicare por separado</a:t>
            </a:r>
            <a:r>
              <a:rPr kumimoji="0" lang="es-US" sz="1200" i="0" u="none" strike="noStrike" cap="none" normalizeH="0" baseline="0" noProof="0" dirty="0">
                <a:ln>
                  <a:noFill/>
                </a:ln>
                <a:solidFill>
                  <a:prstClr val="black"/>
                </a:solidFill>
                <a:uLnTx/>
                <a:uFillTx/>
                <a:latin typeface="+mn-lt"/>
                <a:ea typeface="+mn-ea"/>
                <a:cs typeface="+mn-cs"/>
              </a:rPr>
              <a:t> para obtener </a:t>
            </a:r>
            <a:r>
              <a:rPr kumimoji="0" lang="es-US" sz="1200" b="0" i="0" u="none" strike="noStrike" cap="none" normalizeH="0" baseline="0" noProof="0" dirty="0">
                <a:ln>
                  <a:noFill/>
                </a:ln>
                <a:solidFill>
                  <a:prstClr val="black"/>
                </a:solidFill>
                <a:uLnTx/>
                <a:uFillTx/>
                <a:latin typeface="+mn-lt"/>
                <a:ea typeface="+mn-ea"/>
                <a:cs typeface="+mn-cs"/>
              </a:rPr>
              <a:t>cobertura de medicamentos (Parte D).</a:t>
            </a:r>
          </a:p>
          <a:p>
            <a:pPr marL="119037" marR="0" lvl="0" indent="-119037"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1" i="0" u="none" strike="noStrike" cap="none" normalizeH="0" baseline="0" noProof="0" dirty="0">
                <a:ln>
                  <a:noFill/>
                </a:ln>
                <a:solidFill>
                  <a:prstClr val="black"/>
                </a:solidFill>
                <a:uLnTx/>
                <a:uFillTx/>
                <a:latin typeface="+mn-lt"/>
                <a:ea typeface="+mn-ea"/>
                <a:cs typeface="+mn-cs"/>
              </a:rPr>
              <a:t>Planes Medicare Advantage (Parte C)</a:t>
            </a:r>
          </a:p>
          <a:p>
            <a:pPr marL="228550" marR="0" lvl="0" indent="-10951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1200" b="0" i="0" u="none" strike="noStrike" cap="none" normalizeH="0" baseline="0" noProof="0" dirty="0">
                <a:ln>
                  <a:noFill/>
                </a:ln>
                <a:solidFill>
                  <a:prstClr val="black"/>
                </a:solidFill>
                <a:uLnTx/>
                <a:uFillTx/>
                <a:latin typeface="+mn-lt"/>
                <a:ea typeface="+mn-ea"/>
                <a:cs typeface="+mn-cs"/>
              </a:rPr>
              <a:t>Los planes deben cubrir todos los servicios necesarios por razones médicas que cubre Medicare Original. </a:t>
            </a:r>
            <a:r>
              <a:rPr kumimoji="0" lang="es-US" sz="1200" i="0" u="none" strike="noStrike" cap="none" normalizeH="0" baseline="0" noProof="0" dirty="0">
                <a:ln>
                  <a:noFill/>
                </a:ln>
                <a:solidFill>
                  <a:prstClr val="black"/>
                </a:solidFill>
                <a:uLnTx/>
                <a:uFillTx/>
                <a:latin typeface="+mn-lt"/>
                <a:ea typeface="+mn-ea"/>
                <a:cs typeface="+mn-cs"/>
              </a:rPr>
              <a:t>La mayoría de los planes ofrecen </a:t>
            </a:r>
            <a:r>
              <a:rPr kumimoji="0" lang="es-US" sz="1200" b="1" i="0" u="none" strike="noStrike" cap="none" normalizeH="0" baseline="0" noProof="0" dirty="0">
                <a:ln>
                  <a:noFill/>
                </a:ln>
                <a:solidFill>
                  <a:prstClr val="black"/>
                </a:solidFill>
                <a:uLnTx/>
                <a:uFillTx/>
                <a:latin typeface="+mn-lt"/>
                <a:ea typeface="+mn-ea"/>
                <a:cs typeface="+mn-cs"/>
              </a:rPr>
              <a:t>beneficios adicionales que Medicare Original no cubre</a:t>
            </a:r>
            <a:r>
              <a:rPr kumimoji="0" lang="es-US" sz="1200" i="0" u="none" strike="noStrike" cap="none" normalizeH="0" baseline="0" noProof="0" dirty="0">
                <a:ln>
                  <a:noFill/>
                </a:ln>
                <a:solidFill>
                  <a:prstClr val="black"/>
                </a:solidFill>
                <a:uLnTx/>
                <a:uFillTx/>
                <a:latin typeface="+mn-lt"/>
                <a:ea typeface="+mn-ea"/>
                <a:cs typeface="+mn-cs"/>
              </a:rPr>
              <a:t>, como el cuidado de la vista, de la audición, dental y otros.</a:t>
            </a:r>
          </a:p>
          <a:p>
            <a:pPr marL="228550" marR="0" lvl="0" indent="-10951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1200" b="1" i="0" u="none" strike="noStrike" cap="none" normalizeH="0" baseline="0" noProof="0" dirty="0">
                <a:ln>
                  <a:noFill/>
                </a:ln>
                <a:solidFill>
                  <a:prstClr val="black"/>
                </a:solidFill>
                <a:uLnTx/>
                <a:uFillTx/>
                <a:latin typeface="+mn-lt"/>
                <a:ea typeface="+mn-ea"/>
                <a:cs typeface="+mn-cs"/>
              </a:rPr>
              <a:t>La cobertura para medicamentos (Parte D) se incluye en la mayoría de los planes</a:t>
            </a:r>
            <a:r>
              <a:rPr kumimoji="0" lang="es-US" sz="1200" i="0" u="none" strike="noStrike" cap="none" normalizeH="0" baseline="0" noProof="0" dirty="0">
                <a:ln>
                  <a:noFill/>
                </a:ln>
                <a:solidFill>
                  <a:prstClr val="black"/>
                </a:solidFill>
                <a:uLnTx/>
                <a:uFillTx/>
                <a:latin typeface="+mn-lt"/>
                <a:ea typeface="+mn-ea"/>
                <a:cs typeface="+mn-cs"/>
              </a:rPr>
              <a:t>.</a:t>
            </a:r>
            <a:r>
              <a:rPr kumimoji="0" lang="es-US" sz="1200" b="0" i="0" u="none" strike="noStrike" cap="none" normalizeH="0" baseline="0" noProof="0" dirty="0">
                <a:ln>
                  <a:noFill/>
                </a:ln>
                <a:solidFill>
                  <a:prstClr val="black"/>
                </a:solidFill>
                <a:uLnTx/>
                <a:uFillTx/>
                <a:latin typeface="+mn-lt"/>
                <a:ea typeface="+mn-ea"/>
                <a:cs typeface="+mn-cs"/>
              </a:rPr>
              <a:t> En la mayoría de los tipos de planes Medicare Advantage, no necesita inscribirse en un plan de medicamentos recetados separado de Medicare.</a:t>
            </a:r>
          </a:p>
          <a:p>
            <a:endParaRPr lang="es-US" dirty="0"/>
          </a:p>
          <a:p>
            <a:pPr marL="0" marR="0" lvl="0" indent="0" algn="l" defTabSz="914400" rtl="0" eaLnBrk="1" fontAlgn="auto" latinLnBrk="0" hangingPunct="1">
              <a:lnSpc>
                <a:spcPct val="110000"/>
              </a:lnSpc>
              <a:spcBef>
                <a:spcPts val="600"/>
              </a:spcBef>
              <a:spcAft>
                <a:spcPts val="0"/>
              </a:spcAft>
              <a:buClrTx/>
              <a:buSzTx/>
              <a:buFontTx/>
              <a:buNone/>
              <a:tabLst/>
              <a:defRPr/>
            </a:pPr>
            <a:r>
              <a:rPr kumimoji="0" lang="es-US" sz="1200" b="1" i="0" u="none" strike="noStrike" cap="none" normalizeH="0" baseline="0" noProof="0" dirty="0">
                <a:ln>
                  <a:noFill/>
                </a:ln>
                <a:solidFill>
                  <a:prstClr val="black"/>
                </a:solidFill>
                <a:uLnTx/>
                <a:uFillTx/>
                <a:latin typeface="+mn-lt"/>
                <a:ea typeface="+mn-ea"/>
                <a:cs typeface="+mn-cs"/>
              </a:rPr>
              <a:t>Emergencia en viaje en el exterior</a:t>
            </a:r>
          </a:p>
          <a:p>
            <a:pPr marL="119037" marR="0" lvl="0" indent="-119037" algn="l" defTabSz="914400" rtl="0" eaLnBrk="1" fontAlgn="auto" latinLnBrk="0" hangingPunct="1">
              <a:lnSpc>
                <a:spcPct val="110000"/>
              </a:lnSpc>
              <a:spcBef>
                <a:spcPts val="600"/>
              </a:spcBef>
              <a:spcAft>
                <a:spcPts val="0"/>
              </a:spcAft>
              <a:buClrTx/>
              <a:buSzTx/>
              <a:buFont typeface="Wingdings" panose="05000000000000000000" pitchFamily="2" charset="2"/>
              <a:buChar char="§"/>
              <a:tabLst/>
              <a:defRPr/>
            </a:pPr>
            <a:r>
              <a:rPr kumimoji="0" lang="es-US" sz="1200" i="0" u="none" strike="noStrike" cap="none" normalizeH="0" baseline="0" noProof="0" dirty="0">
                <a:ln>
                  <a:noFill/>
                </a:ln>
                <a:solidFill>
                  <a:prstClr val="black"/>
                </a:solidFill>
                <a:uLnTx/>
                <a:uFillTx/>
                <a:latin typeface="+mn-lt"/>
                <a:ea typeface="+mn-ea"/>
                <a:cs typeface="+mn-cs"/>
              </a:rPr>
              <a:t>En general, </a:t>
            </a:r>
            <a:r>
              <a:rPr kumimoji="0" lang="es-US" sz="1200" b="1" i="0" u="none" strike="noStrike" cap="none" normalizeH="0" baseline="0" noProof="0" dirty="0">
                <a:ln>
                  <a:noFill/>
                </a:ln>
                <a:solidFill>
                  <a:prstClr val="black"/>
                </a:solidFill>
                <a:uLnTx/>
                <a:uFillTx/>
                <a:latin typeface="+mn-lt"/>
                <a:ea typeface="+mn-ea"/>
                <a:cs typeface="+mn-cs"/>
              </a:rPr>
              <a:t>Medicare Original no brinda cobertura fuera de los EE. UU</a:t>
            </a:r>
            <a:r>
              <a:rPr kumimoji="0" lang="es-US" sz="1200" b="0" i="0" u="none" strike="noStrike" cap="none" normalizeH="0" baseline="0" noProof="0" dirty="0">
                <a:ln>
                  <a:noFill/>
                </a:ln>
                <a:solidFill>
                  <a:prstClr val="black"/>
                </a:solidFill>
                <a:uLnTx/>
                <a:uFillTx/>
                <a:latin typeface="+mn-lt"/>
                <a:ea typeface="+mn-ea"/>
                <a:cs typeface="+mn-cs"/>
              </a:rPr>
              <a:t>. Es posible que pueda comprar una póliza de un Asegurador Suplementario de Medicare (Medigap) que cubra la atención en el extranjero. Las pólizas Medigap pueden cubrirlo cuando viaja fuera de los EE. UU. Los planes de medicamentos de Medicare no cubren los medicamentos que compra fuera de los EE. UU. </a:t>
            </a:r>
          </a:p>
          <a:p>
            <a:pPr marL="119037" marR="0" lvl="0" indent="-109515" algn="l" defTabSz="914400" rtl="0" eaLnBrk="1" fontAlgn="auto" latinLnBrk="0" hangingPunct="1">
              <a:lnSpc>
                <a:spcPct val="110000"/>
              </a:lnSpc>
              <a:spcBef>
                <a:spcPts val="600"/>
              </a:spcBef>
              <a:spcAft>
                <a:spcPts val="0"/>
              </a:spcAft>
              <a:buClrTx/>
              <a:buSzTx/>
              <a:buFont typeface="Wingdings" panose="05000000000000000000" pitchFamily="2" charset="2"/>
              <a:buChar char="§"/>
              <a:tabLst/>
              <a:defRPr/>
            </a:pPr>
            <a:r>
              <a:rPr kumimoji="0" lang="es-ES" sz="1200" b="1" i="0" u="none" strike="noStrike" cap="none" normalizeH="0" noProof="0" dirty="0">
                <a:ln>
                  <a:noFill/>
                </a:ln>
                <a:solidFill>
                  <a:prstClr val="black"/>
                </a:solidFill>
                <a:uLnTx/>
                <a:uFillTx/>
                <a:latin typeface="+mn-lt"/>
                <a:ea typeface="+mn-ea"/>
                <a:cs typeface="+mn-cs"/>
              </a:rPr>
              <a:t>Los planes Medicare </a:t>
            </a:r>
            <a:r>
              <a:rPr kumimoji="0" lang="es-ES" sz="1200" b="1" i="0" u="none" strike="noStrike" cap="none" normalizeH="0" noProof="0" dirty="0" err="1">
                <a:ln>
                  <a:noFill/>
                </a:ln>
                <a:solidFill>
                  <a:prstClr val="black"/>
                </a:solidFill>
                <a:uLnTx/>
                <a:uFillTx/>
                <a:latin typeface="+mn-lt"/>
                <a:ea typeface="+mn-ea"/>
                <a:cs typeface="+mn-cs"/>
              </a:rPr>
              <a:t>Advantage</a:t>
            </a:r>
            <a:r>
              <a:rPr kumimoji="0" lang="es-ES" sz="1200" b="1" i="0" u="none" strike="noStrike" cap="none" normalizeH="0" noProof="0" dirty="0">
                <a:ln>
                  <a:noFill/>
                </a:ln>
                <a:solidFill>
                  <a:prstClr val="black"/>
                </a:solidFill>
                <a:uLnTx/>
                <a:uFillTx/>
                <a:latin typeface="+mn-lt"/>
                <a:ea typeface="+mn-ea"/>
                <a:cs typeface="+mn-cs"/>
              </a:rPr>
              <a:t> (Parte C) </a:t>
            </a:r>
            <a:r>
              <a:rPr kumimoji="0" lang="es-ES" sz="1200" i="0" u="none" strike="noStrike" cap="none" normalizeH="0" noProof="0" dirty="0">
                <a:ln>
                  <a:noFill/>
                </a:ln>
                <a:solidFill>
                  <a:prstClr val="black"/>
                </a:solidFill>
                <a:uLnTx/>
                <a:uFillTx/>
                <a:latin typeface="+mn-lt"/>
                <a:ea typeface="+mn-ea"/>
                <a:cs typeface="+mn-cs"/>
              </a:rPr>
              <a:t>generalmente </a:t>
            </a:r>
            <a:r>
              <a:rPr kumimoji="0" lang="es-ES" sz="1200" b="1" i="0" u="none" strike="noStrike" cap="none" normalizeH="0" noProof="0" dirty="0">
                <a:ln>
                  <a:noFill/>
                </a:ln>
                <a:solidFill>
                  <a:prstClr val="black"/>
                </a:solidFill>
                <a:uLnTx/>
                <a:uFillTx/>
                <a:latin typeface="+mn-lt"/>
                <a:ea typeface="+mn-ea"/>
                <a:cs typeface="+mn-cs"/>
              </a:rPr>
              <a:t>no cubren la atención fuera de los EE. UU. </a:t>
            </a:r>
            <a:r>
              <a:rPr kumimoji="0" lang="es-US" sz="1200" i="0" u="none" strike="noStrike" cap="none" normalizeH="0" noProof="0" dirty="0">
                <a:ln>
                  <a:noFill/>
                </a:ln>
                <a:solidFill>
                  <a:prstClr val="black"/>
                </a:solidFill>
                <a:uLnTx/>
                <a:uFillTx/>
                <a:latin typeface="+mn-lt"/>
                <a:ea typeface="+mn-ea"/>
                <a:cs typeface="+mn-cs"/>
              </a:rPr>
              <a:t>Algunos planes pueden ofrecer un beneficio complementario que cubre los servicios de emergencia y de urgencia cuando se viaja fuera de los EE. UU.</a:t>
            </a:r>
          </a:p>
          <a:p>
            <a:pPr marL="9522" marR="0" lvl="0" indent="0" algn="l" defTabSz="914400" rtl="0" eaLnBrk="1" fontAlgn="auto" latinLnBrk="0" hangingPunct="1">
              <a:lnSpc>
                <a:spcPct val="11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Es posible que Medicare pague los servicios hospitalarios como paciente internado, del médico, de ambulancia o de diálisis que usted recibe en un país extranjero en los casos poco frecuentes: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a:p>
            <a:endParaRPr lang="es-US" dirty="0"/>
          </a:p>
        </p:txBody>
      </p:sp>
      <p:sp>
        <p:nvSpPr>
          <p:cNvPr id="4" name="Slide Number Placeholder 3"/>
          <p:cNvSpPr>
            <a:spLocks noGrp="1"/>
          </p:cNvSpPr>
          <p:nvPr>
            <p:ph type="sldNum" sz="quarter" idx="10"/>
          </p:nvPr>
        </p:nvSpPr>
        <p:spPr/>
        <p:txBody>
          <a:bodyPr/>
          <a:lstStyle/>
          <a:p>
            <a:fld id="{046E94D0-6B01-48AF-B8D0-7238E021FBA4}" type="slidenum">
              <a:rPr lang="es-US" smtClean="0"/>
              <a:t>9</a:t>
            </a:fld>
            <a:endParaRPr lang="es-US"/>
          </a:p>
        </p:txBody>
      </p:sp>
    </p:spTree>
    <p:extLst>
      <p:ext uri="{BB962C8B-B14F-4D97-AF65-F5344CB8AC3E}">
        <p14:creationId xmlns:p14="http://schemas.microsoft.com/office/powerpoint/2010/main" val="301952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9/20/2021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9/20/2021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9/20/2021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9/20/2021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9/20/2021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9/20/2021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i="0" u="none"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b="0" i="0" u="none"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ssa.gov/espanol/beneficios/medicar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secure.ssa.gov/ICON/main.jsp#officeResult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access.wisconsin.gov/access/accessController?id=0.7956674945203687"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secure.ssa.gov/ICON/main.jsp#officeResults" TargetMode="External"/><Relationship Id="rId3" Type="http://schemas.openxmlformats.org/officeDocument/2006/relationships/hyperlink" Target="https://www.dhs.wisconsin.gov/forms/f1/f10101s.pdf" TargetMode="External"/><Relationship Id="rId7" Type="http://schemas.openxmlformats.org/officeDocument/2006/relationships/hyperlink" Target="https://www.ssa.gov/forms/ssa-1020b-ocr-sm-sp-inst.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ssa.gov/espanol/beneficios/medicare/medicamentos/" TargetMode="External"/><Relationship Id="rId5" Type="http://schemas.openxmlformats.org/officeDocument/2006/relationships/hyperlink" Target="https://www.ssa.gov/espanol/beneficios/ssi/" TargetMode="External"/><Relationship Id="rId4" Type="http://schemas.openxmlformats.org/officeDocument/2006/relationships/hyperlink" Target="https://www.dhs.wisconsin.gov/publications/p1/p10062s.pdf"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dhs.wisconsin.gov/forms/f1/f10076.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www.dhs.wisconsin.gov/forms/f1/f10080.pdf" TargetMode="External"/><Relationship Id="rId4" Type="http://schemas.openxmlformats.org/officeDocument/2006/relationships/hyperlink" Target="https://www.dhs.wisconsin.gov/forms/f1/f10076as.pdf"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s://www.ssa.gov/espanol/publicaciones/" TargetMode="External"/><Relationship Id="rId3" Type="http://schemas.openxmlformats.org/officeDocument/2006/relationships/hyperlink" Target="https://www.ssa.gov/espanol/beneficios/medicare/" TargetMode="External"/><Relationship Id="rId7" Type="http://schemas.openxmlformats.org/officeDocument/2006/relationships/hyperlink" Target="CMS.gov/Medicare/CMS-Forms/CMS-Forms/Downloads/CMS-L564E.pdf" TargetMode="External"/><Relationship Id="rId12" Type="http://schemas.openxmlformats.org/officeDocument/2006/relationships/hyperlink" Target="https://www.ssa.gov/pubs/audio/ES-05-10148.mp3"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CMS.gov/Medicare/CMS-Forms/CMS-Forms/Downloads/CMS40B-E.pdf" TargetMode="External"/><Relationship Id="rId11" Type="http://schemas.openxmlformats.org/officeDocument/2006/relationships/hyperlink" Target="https://www.ssa.gov/pubs/ES-05-10148.pdf" TargetMode="External"/><Relationship Id="rId5" Type="http://schemas.openxmlformats.org/officeDocument/2006/relationships/hyperlink" Target="https://www.ssa.gov/forms/ssa-1020b-ocr-sm-sp-inst.pdf" TargetMode="External"/><Relationship Id="rId10" Type="http://schemas.openxmlformats.org/officeDocument/2006/relationships/hyperlink" Target="https://www.ssa.gov/pubs/audio/ES-05-10989.mp3" TargetMode="External"/><Relationship Id="rId4" Type="http://schemas.openxmlformats.org/officeDocument/2006/relationships/hyperlink" Target="https://www.ssa.gov/espanol/beneficios/medicare/medicamentos/" TargetMode="External"/><Relationship Id="rId9" Type="http://schemas.openxmlformats.org/officeDocument/2006/relationships/hyperlink" Target="https://www.ssa.gov/pubs/ES-05-10989.pdf"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es.medicare.gov/forms-help-resources/medicare-you-handbook/download-medicare-you-in-different-formats" TargetMode="External"/><Relationship Id="rId3" Type="http://schemas.openxmlformats.org/officeDocument/2006/relationships/hyperlink" Target="https://es.medicare.gov/" TargetMode="External"/><Relationship Id="rId7" Type="http://schemas.openxmlformats.org/officeDocument/2006/relationships/hyperlink" Target="https://es.medicare.gov/forms-help-resources/mail-you-get-about-medicare/welcome-to-medicare-package-automatically-enrolled"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es.medicare.gov/publications/" TargetMode="External"/><Relationship Id="rId5" Type="http://schemas.openxmlformats.org/officeDocument/2006/relationships/hyperlink" Target="https://www.cms.gov/About-CMS/Agency-Information/OMH/resource-center/resources-by-language/spanish-resources" TargetMode="External"/><Relationship Id="rId4" Type="http://schemas.openxmlformats.org/officeDocument/2006/relationships/hyperlink" Target="https://es.medicare.gov/your-medicare-costs/get-help-paying-costs" TargetMode="External"/><Relationship Id="rId9" Type="http://schemas.openxmlformats.org/officeDocument/2006/relationships/hyperlink" Target="https://cmsnationaltrainingprogram.cms.gov/"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www.dhs.wisconsin.gov/publications/p02383s.pdf" TargetMode="External"/><Relationship Id="rId3" Type="http://schemas.openxmlformats.org/officeDocument/2006/relationships/hyperlink" Target="https://medicareadvocacy.org/espanol/" TargetMode="External"/><Relationship Id="rId7" Type="http://schemas.openxmlformats.org/officeDocument/2006/relationships/hyperlink" Target="https://www.dhs.wisconsin.gov/publications/p1/p10062s.pd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www.consumerfinance.gov/consumer-tools/educator-tools/resources-for-older-adults/protecting-against-fraud/" TargetMode="External"/><Relationship Id="rId5" Type="http://schemas.openxmlformats.org/officeDocument/2006/relationships/hyperlink" Target="https://www.consumerfinance.gov/consumer-tools/educator-tools/resources-for-older-adults/financial-education-placemats/" TargetMode="External"/><Relationship Id="rId10" Type="http://schemas.openxmlformats.org/officeDocument/2006/relationships/hyperlink" Target="https://gwaar.org/medicare-outreach-and-assistance-resources" TargetMode="External"/><Relationship Id="rId4" Type="http://schemas.openxmlformats.org/officeDocument/2006/relationships/hyperlink" Target="https://www.consumerfinance.gov/es/" TargetMode="External"/><Relationship Id="rId9" Type="http://schemas.openxmlformats.org/officeDocument/2006/relationships/hyperlink" Target="https://www.dhs.wisconsin.gov/publications/p1/p10078s.pdf"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hyperlink" Target="https://www.dhs.wisconsin.gov/benefit-specialists/medicare-counseling.ht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6.gif"/><Relationship Id="rId5" Type="http://schemas.openxmlformats.org/officeDocument/2006/relationships/image" Target="../media/image5.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194" y="2348259"/>
            <a:ext cx="10993549" cy="1475013"/>
          </a:xfrm>
        </p:spPr>
        <p:txBody>
          <a:bodyPr/>
          <a:lstStyle/>
          <a:p>
            <a:r>
              <a:rPr lang="es-US" dirty="0">
                <a:solidFill>
                  <a:schemeClr val="bg1"/>
                </a:solidFill>
              </a:rPr>
              <a:t>Los Básicos de Medicare</a:t>
            </a:r>
          </a:p>
        </p:txBody>
      </p:sp>
      <p:sp>
        <p:nvSpPr>
          <p:cNvPr id="3" name="Subtitle 2"/>
          <p:cNvSpPr>
            <a:spLocks noGrp="1"/>
          </p:cNvSpPr>
          <p:nvPr>
            <p:ph type="subTitle" idx="1"/>
          </p:nvPr>
        </p:nvSpPr>
        <p:spPr>
          <a:xfrm>
            <a:off x="581194" y="3882285"/>
            <a:ext cx="10993546" cy="744579"/>
          </a:xfrm>
        </p:spPr>
        <p:txBody>
          <a:bodyPr>
            <a:noAutofit/>
          </a:bodyPr>
          <a:lstStyle/>
          <a:p>
            <a:r>
              <a:rPr lang="es-US" sz="1800" dirty="0">
                <a:solidFill>
                  <a:srgbClr val="FF0000"/>
                </a:solidFill>
              </a:rPr>
              <a:t>Nombre,  título </a:t>
            </a:r>
          </a:p>
          <a:p>
            <a:r>
              <a:rPr lang="es-US" sz="1800" dirty="0">
                <a:solidFill>
                  <a:srgbClr val="FF0000"/>
                </a:solidFill>
              </a:rPr>
              <a:t>fecha</a:t>
            </a:r>
          </a:p>
        </p:txBody>
      </p:sp>
    </p:spTree>
    <p:extLst>
      <p:ext uri="{BB962C8B-B14F-4D97-AF65-F5344CB8AC3E}">
        <p14:creationId xmlns:p14="http://schemas.microsoft.com/office/powerpoint/2010/main" val="290095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a:t>Medicare Original frente a Medicare Advantage:</a:t>
            </a:r>
            <a:br>
              <a:rPr lang="es-US" dirty="0"/>
            </a:br>
            <a:r>
              <a:rPr lang="es-US" dirty="0"/>
              <a:t>costos</a:t>
            </a:r>
          </a:p>
        </p:txBody>
      </p:sp>
      <p:graphicFrame>
        <p:nvGraphicFramePr>
          <p:cNvPr id="7" name="Table 6" title="Cobertura. Medicare Original frente a Medicare Advantage">
            <a:extLst>
              <a:ext uri="{FF2B5EF4-FFF2-40B4-BE49-F238E27FC236}">
                <a16:creationId xmlns:a16="http://schemas.microsoft.com/office/drawing/2014/main" id="{F61E4D96-77F4-3A46-BE29-6C59253DF241}"/>
              </a:ext>
            </a:extLst>
          </p:cNvPr>
          <p:cNvGraphicFramePr>
            <a:graphicFrameLocks noGrp="1"/>
          </p:cNvGraphicFramePr>
          <p:nvPr>
            <p:extLst>
              <p:ext uri="{D42A27DB-BD31-4B8C-83A1-F6EECF244321}">
                <p14:modId xmlns:p14="http://schemas.microsoft.com/office/powerpoint/2010/main" val="3080476747"/>
              </p:ext>
            </p:extLst>
          </p:nvPr>
        </p:nvGraphicFramePr>
        <p:xfrm>
          <a:off x="581192" y="1836033"/>
          <a:ext cx="11029616" cy="5021967"/>
        </p:xfrm>
        <a:graphic>
          <a:graphicData uri="http://schemas.openxmlformats.org/drawingml/2006/table">
            <a:tbl>
              <a:tblPr firstRow="1" bandRow="1"/>
              <a:tblGrid>
                <a:gridCol w="5514808">
                  <a:extLst>
                    <a:ext uri="{9D8B030D-6E8A-4147-A177-3AD203B41FA5}">
                      <a16:colId xmlns:a16="http://schemas.microsoft.com/office/drawing/2014/main" val="3939814607"/>
                    </a:ext>
                  </a:extLst>
                </a:gridCol>
                <a:gridCol w="5514808">
                  <a:extLst>
                    <a:ext uri="{9D8B030D-6E8A-4147-A177-3AD203B41FA5}">
                      <a16:colId xmlns:a16="http://schemas.microsoft.com/office/drawing/2014/main" val="3510080372"/>
                    </a:ext>
                  </a:extLst>
                </a:gridCol>
              </a:tblGrid>
              <a:tr h="46034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lvl="0" algn="ctr"/>
                      <a:r>
                        <a:rPr lang="es-US" sz="2800" b="1" dirty="0">
                          <a:solidFill>
                            <a:srgbClr val="006CAA"/>
                          </a:solidFill>
                          <a:latin typeface="+mn-lt"/>
                          <a:cs typeface="Arial" panose="020B0604020202020204" pitchFamily="34" charset="0"/>
                        </a:rPr>
                        <a:t>Medicare Original</a:t>
                      </a:r>
                    </a:p>
                    <a:p>
                      <a:pPr lvl="0" algn="ctr"/>
                      <a:r>
                        <a:rPr lang="es-US" sz="2800" b="1" dirty="0">
                          <a:solidFill>
                            <a:srgbClr val="006CAA"/>
                          </a:solidFill>
                          <a:latin typeface="+mn-lt"/>
                          <a:cs typeface="Arial" panose="020B0604020202020204" pitchFamily="34" charset="0"/>
                        </a:rPr>
                        <a:t>(Partes A, B,</a:t>
                      </a:r>
                      <a:r>
                        <a:rPr lang="es-US" sz="2800" b="1" baseline="0" dirty="0">
                          <a:solidFill>
                            <a:srgbClr val="006CAA"/>
                          </a:solidFill>
                          <a:latin typeface="+mn-lt"/>
                          <a:cs typeface="Arial" panose="020B0604020202020204" pitchFamily="34" charset="0"/>
                        </a:rPr>
                        <a:t> y/o D)</a:t>
                      </a:r>
                      <a:endParaRPr lang="es-US" sz="2800" b="1" dirty="0">
                        <a:solidFill>
                          <a:srgbClr val="006CAA"/>
                        </a:solidFill>
                        <a:latin typeface="+mn-lt"/>
                        <a:cs typeface="Arial" panose="020B0604020202020204" pitchFamily="34" charset="0"/>
                      </a:endParaRPr>
                    </a:p>
                  </a:txBody>
                  <a:tcPr marL="137160" marR="68580" marT="28575" marB="64294" anchor="ctr">
                    <a:lnL w="12700" cmpd="sng">
                      <a:noFill/>
                    </a:lnL>
                    <a:lnR w="12700" cap="flat" cmpd="sng" algn="ctr">
                      <a:solidFill>
                        <a:srgbClr val="006CAA"/>
                      </a:solidFill>
                      <a:prstDash val="solid"/>
                      <a:round/>
                      <a:headEnd type="none" w="med" len="med"/>
                      <a:tailEnd type="none" w="med" len="med"/>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s-US" sz="2800" b="1" dirty="0">
                          <a:solidFill>
                            <a:srgbClr val="006CAA"/>
                          </a:solidFill>
                          <a:latin typeface="+mn-lt"/>
                          <a:cs typeface="Arial" panose="020B0604020202020204" pitchFamily="34" charset="0"/>
                        </a:rPr>
                        <a:t>Medicare Advantage </a:t>
                      </a:r>
                      <a:br>
                        <a:rPr lang="es-US" sz="2800" b="1" dirty="0">
                          <a:solidFill>
                            <a:srgbClr val="006CAA"/>
                          </a:solidFill>
                          <a:latin typeface="+mn-lt"/>
                          <a:cs typeface="Arial" panose="020B0604020202020204" pitchFamily="34" charset="0"/>
                        </a:rPr>
                      </a:br>
                      <a:r>
                        <a:rPr lang="es-US" sz="2800" b="1" dirty="0">
                          <a:solidFill>
                            <a:srgbClr val="006CAA"/>
                          </a:solidFill>
                          <a:latin typeface="+mn-lt"/>
                          <a:cs typeface="Arial" panose="020B0604020202020204" pitchFamily="34" charset="0"/>
                        </a:rPr>
                        <a:t>(Parte C)</a:t>
                      </a:r>
                    </a:p>
                  </a:txBody>
                  <a:tcPr marL="137160" marR="68580" marT="64294" marB="64294" anchor="ctr">
                    <a:lnL w="12700" cap="flat" cmpd="sng" algn="ctr">
                      <a:solidFill>
                        <a:srgbClr val="006CAA"/>
                      </a:solidFill>
                      <a:prstDash val="solid"/>
                      <a:round/>
                      <a:headEnd type="none" w="med" len="med"/>
                      <a:tailEnd type="none" w="med" len="med"/>
                    </a:lnL>
                    <a:lnR w="12700" cmpd="sng">
                      <a:noFill/>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solidFill>
                      <a:srgbClr val="006CAA">
                        <a:alpha val="5098"/>
                      </a:srgbClr>
                    </a:solidFill>
                  </a:tcPr>
                </a:tc>
                <a:extLst>
                  <a:ext uri="{0D108BD9-81ED-4DB2-BD59-A6C34878D82A}">
                    <a16:rowId xmlns:a16="http://schemas.microsoft.com/office/drawing/2014/main" val="1880237107"/>
                  </a:ext>
                </a:extLst>
              </a:tr>
              <a:tr h="119005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spcBef>
                          <a:spcPts val="600"/>
                        </a:spcBef>
                      </a:pPr>
                      <a:r>
                        <a:rPr lang="es-US" sz="2000" b="1" dirty="0">
                          <a:latin typeface="+mn-lt"/>
                          <a:cs typeface="Arial" panose="020B0604020202020204" pitchFamily="34" charset="0"/>
                        </a:rPr>
                        <a:t>Paga una prima (pago mensual) de la Parte B. </a:t>
                      </a:r>
                      <a:r>
                        <a:rPr lang="es-US" sz="2000" dirty="0">
                          <a:latin typeface="+mn-lt"/>
                          <a:cs typeface="Arial" panose="020B0604020202020204" pitchFamily="34" charset="0"/>
                        </a:rPr>
                        <a:t>Si elige adquirir un plan de medicamentos recetados de Medicare (</a:t>
                      </a:r>
                      <a:r>
                        <a:rPr lang="es-US" sz="2000" b="1" dirty="0">
                          <a:latin typeface="+mn-lt"/>
                          <a:cs typeface="Arial" panose="020B0604020202020204" pitchFamily="34" charset="0"/>
                        </a:rPr>
                        <a:t>Parte D</a:t>
                      </a:r>
                      <a:r>
                        <a:rPr lang="es-US" sz="2000" dirty="0">
                          <a:latin typeface="+mn-lt"/>
                          <a:cs typeface="Arial" panose="020B0604020202020204" pitchFamily="34" charset="0"/>
                        </a:rPr>
                        <a:t>), pagará esa prima por separado. </a:t>
                      </a:r>
                    </a:p>
                  </a:txBody>
                  <a:tcPr marL="137160" marR="137160" marT="68580" marB="137160">
                    <a:lnL w="12700" cmpd="sng">
                      <a:noFill/>
                    </a:lnL>
                    <a:lnR w="12700" cap="flat" cmpd="sng" algn="ctr">
                      <a:solidFill>
                        <a:srgbClr val="006CAA"/>
                      </a:solidFill>
                      <a:prstDash val="solid"/>
                      <a:round/>
                      <a:headEnd type="none" w="med" len="med"/>
                      <a:tailEnd type="none" w="med" len="med"/>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spcBef>
                          <a:spcPts val="600"/>
                        </a:spcBef>
                      </a:pPr>
                      <a:r>
                        <a:rPr lang="es-US" sz="2000" dirty="0">
                          <a:latin typeface="+mn-lt"/>
                          <a:cs typeface="Arial" panose="020B0604020202020204" pitchFamily="34" charset="0"/>
                        </a:rPr>
                        <a:t>Paga </a:t>
                      </a:r>
                      <a:r>
                        <a:rPr lang="es-US" sz="2000" b="1" dirty="0">
                          <a:latin typeface="+mn-lt"/>
                          <a:cs typeface="Arial" panose="020B0604020202020204" pitchFamily="34" charset="0"/>
                        </a:rPr>
                        <a:t>la</a:t>
                      </a:r>
                      <a:r>
                        <a:rPr lang="es-US" sz="2000" dirty="0">
                          <a:latin typeface="+mn-lt"/>
                          <a:cs typeface="Arial" panose="020B0604020202020204" pitchFamily="34" charset="0"/>
                        </a:rPr>
                        <a:t> </a:t>
                      </a:r>
                      <a:r>
                        <a:rPr lang="es-US" sz="2000" b="1" dirty="0">
                          <a:latin typeface="+mn-lt"/>
                          <a:cs typeface="Arial" panose="020B0604020202020204" pitchFamily="34" charset="0"/>
                        </a:rPr>
                        <a:t>prima</a:t>
                      </a:r>
                      <a:r>
                        <a:rPr lang="es-US" sz="2000" dirty="0">
                          <a:latin typeface="+mn-lt"/>
                          <a:cs typeface="Arial" panose="020B0604020202020204" pitchFamily="34" charset="0"/>
                        </a:rPr>
                        <a:t> de la </a:t>
                      </a:r>
                      <a:r>
                        <a:rPr lang="es-US" sz="2000" b="1" dirty="0">
                          <a:latin typeface="+mn-lt"/>
                          <a:cs typeface="Arial" panose="020B0604020202020204" pitchFamily="34" charset="0"/>
                        </a:rPr>
                        <a:t>Parte B</a:t>
                      </a:r>
                      <a:r>
                        <a:rPr lang="es-US" sz="2000" b="0" baseline="0" dirty="0">
                          <a:latin typeface="+mn-lt"/>
                          <a:cs typeface="Arial" panose="020B0604020202020204" pitchFamily="34" charset="0"/>
                        </a:rPr>
                        <a:t> y también puede tener que </a:t>
                      </a:r>
                      <a:r>
                        <a:rPr lang="es-US" sz="2000" b="1" baseline="0" dirty="0">
                          <a:latin typeface="+mn-lt"/>
                          <a:cs typeface="Arial" panose="020B0604020202020204" pitchFamily="34" charset="0"/>
                        </a:rPr>
                        <a:t>pagar la prima del plan</a:t>
                      </a:r>
                      <a:r>
                        <a:rPr lang="es-US" sz="2000" b="0" baseline="0" dirty="0">
                          <a:latin typeface="+mn-lt"/>
                          <a:cs typeface="Arial" panose="020B0604020202020204" pitchFamily="34" charset="0"/>
                        </a:rPr>
                        <a:t>. </a:t>
                      </a:r>
                      <a:r>
                        <a:rPr lang="es-US" sz="2000" dirty="0">
                          <a:latin typeface="+mn-lt"/>
                          <a:cs typeface="Arial" panose="020B0604020202020204" pitchFamily="34" charset="0"/>
                        </a:rPr>
                        <a:t>Las primas de</a:t>
                      </a:r>
                      <a:r>
                        <a:rPr lang="es-US" sz="2000" baseline="0" dirty="0">
                          <a:latin typeface="+mn-lt"/>
                          <a:cs typeface="Arial" panose="020B0604020202020204" pitchFamily="34" charset="0"/>
                        </a:rPr>
                        <a:t> los planes pueden ser </a:t>
                      </a:r>
                      <a:r>
                        <a:rPr lang="es-US" sz="2000" dirty="0">
                          <a:latin typeface="+mn-lt"/>
                          <a:cs typeface="Arial" panose="020B0604020202020204" pitchFamily="34" charset="0"/>
                        </a:rPr>
                        <a:t>$0.</a:t>
                      </a:r>
                      <a:r>
                        <a:rPr lang="es-US" sz="2000" baseline="0" dirty="0">
                          <a:latin typeface="+mn-lt"/>
                          <a:cs typeface="Arial" panose="020B0604020202020204" pitchFamily="34" charset="0"/>
                        </a:rPr>
                        <a:t> </a:t>
                      </a:r>
                    </a:p>
                  </a:txBody>
                  <a:tcPr marL="137160" marR="137160" marT="68580" marB="137160">
                    <a:lnL w="12700" cap="flat" cmpd="sng" algn="ctr">
                      <a:solidFill>
                        <a:srgbClr val="006CAA"/>
                      </a:solidFill>
                      <a:prstDash val="solid"/>
                      <a:round/>
                      <a:headEnd type="none" w="med" len="med"/>
                      <a:tailEnd type="none" w="med" len="med"/>
                    </a:lnL>
                    <a:lnR w="12700" cmpd="sng">
                      <a:noFill/>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solidFill>
                      <a:srgbClr val="006CAA">
                        <a:alpha val="5098"/>
                      </a:srgbClr>
                    </a:solidFill>
                  </a:tcPr>
                </a:tc>
                <a:extLst>
                  <a:ext uri="{0D108BD9-81ED-4DB2-BD59-A6C34878D82A}">
                    <a16:rowId xmlns:a16="http://schemas.microsoft.com/office/drawing/2014/main" val="3664727845"/>
                  </a:ext>
                </a:extLst>
              </a:tr>
              <a:tr h="119005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spcBef>
                          <a:spcPts val="600"/>
                        </a:spcBef>
                      </a:pPr>
                      <a:r>
                        <a:rPr lang="es-US" sz="2000" dirty="0">
                          <a:latin typeface="+mn-lt"/>
                          <a:cs typeface="Arial" panose="020B0604020202020204" pitchFamily="34" charset="0"/>
                        </a:rPr>
                        <a:t>Por servicios cubiertos bajo la Parte B, </a:t>
                      </a:r>
                      <a:r>
                        <a:rPr lang="es-US" sz="2000" b="1" dirty="0">
                          <a:latin typeface="+mn-lt"/>
                          <a:cs typeface="Arial" panose="020B0604020202020204" pitchFamily="34" charset="0"/>
                        </a:rPr>
                        <a:t>generalmente paga 20% de la cantidad aprobada por Medicare</a:t>
                      </a:r>
                      <a:r>
                        <a:rPr lang="es-US" sz="2000" dirty="0">
                          <a:latin typeface="+mn-lt"/>
                          <a:cs typeface="Arial" panose="020B0604020202020204" pitchFamily="34" charset="0"/>
                        </a:rPr>
                        <a:t> después </a:t>
                      </a:r>
                      <a:br>
                        <a:rPr lang="es-US" sz="2000" dirty="0">
                          <a:latin typeface="+mn-lt"/>
                          <a:cs typeface="Arial" panose="020B0604020202020204" pitchFamily="34" charset="0"/>
                        </a:rPr>
                      </a:br>
                      <a:r>
                        <a:rPr lang="es-US" sz="2000" dirty="0">
                          <a:latin typeface="+mn-lt"/>
                          <a:cs typeface="Arial" panose="020B0604020202020204" pitchFamily="34" charset="0"/>
                        </a:rPr>
                        <a:t>de que haya alcanzado su deducible. </a:t>
                      </a:r>
                    </a:p>
                  </a:txBody>
                  <a:tcPr marL="137160" marR="137160" marT="68580" marB="137160">
                    <a:lnL w="12700" cmpd="sng">
                      <a:noFill/>
                    </a:lnL>
                    <a:lnR w="12700" cap="flat" cmpd="sng" algn="ctr">
                      <a:solidFill>
                        <a:srgbClr val="006CAA"/>
                      </a:solidFill>
                      <a:prstDash val="solid"/>
                      <a:round/>
                      <a:headEnd type="none" w="med" len="med"/>
                      <a:tailEnd type="none" w="med" len="med"/>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spcBef>
                          <a:spcPts val="600"/>
                        </a:spcBef>
                      </a:pPr>
                      <a:r>
                        <a:rPr lang="es-US" sz="2000" b="1" dirty="0">
                          <a:latin typeface="+mn-lt"/>
                          <a:cs typeface="Arial" panose="020B0604020202020204" pitchFamily="34" charset="0"/>
                        </a:rPr>
                        <a:t>Los gastos de bolsillo varían:</a:t>
                      </a:r>
                      <a:r>
                        <a:rPr lang="es-US" sz="2000" dirty="0">
                          <a:latin typeface="+mn-lt"/>
                          <a:cs typeface="Arial" panose="020B0604020202020204" pitchFamily="34" charset="0"/>
                        </a:rPr>
                        <a:t> los planes pueden tener gastos de bolsillo más bajos para determinados servicios.</a:t>
                      </a:r>
                    </a:p>
                  </a:txBody>
                  <a:tcPr marL="137160" marR="137160" marT="68580" marB="137160">
                    <a:lnL w="12700" cap="flat" cmpd="sng" algn="ctr">
                      <a:solidFill>
                        <a:srgbClr val="006CAA"/>
                      </a:solidFill>
                      <a:prstDash val="solid"/>
                      <a:round/>
                      <a:headEnd type="none" w="med" len="med"/>
                      <a:tailEnd type="none" w="med" len="med"/>
                    </a:lnL>
                    <a:lnR w="12700" cmpd="sng">
                      <a:noFill/>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solidFill>
                      <a:srgbClr val="006CAA">
                        <a:alpha val="5098"/>
                      </a:srgbClr>
                    </a:solidFill>
                  </a:tcPr>
                </a:tc>
                <a:extLst>
                  <a:ext uri="{0D108BD9-81ED-4DB2-BD59-A6C34878D82A}">
                    <a16:rowId xmlns:a16="http://schemas.microsoft.com/office/drawing/2014/main" val="779702669"/>
                  </a:ext>
                </a:extLst>
              </a:tr>
              <a:tr h="119005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spcBef>
                          <a:spcPts val="600"/>
                        </a:spcBef>
                      </a:pPr>
                      <a:r>
                        <a:rPr lang="es-US" sz="2000" b="1" dirty="0">
                          <a:latin typeface="+mn-lt"/>
                          <a:cs typeface="Arial" panose="020B0604020202020204" pitchFamily="34" charset="0"/>
                        </a:rPr>
                        <a:t>No hay límite anual </a:t>
                      </a:r>
                      <a:r>
                        <a:rPr lang="es-US" sz="2000" dirty="0">
                          <a:latin typeface="+mn-lt"/>
                          <a:cs typeface="Arial" panose="020B0604020202020204" pitchFamily="34" charset="0"/>
                        </a:rPr>
                        <a:t>sobre lo que tiene que pagar de gastos de bolsillo a menos que tenga cobertura suplementaria, como </a:t>
                      </a:r>
                      <a:r>
                        <a:rPr lang="es-US" sz="2000" baseline="0" dirty="0">
                          <a:latin typeface="+mn-lt"/>
                          <a:cs typeface="Arial" panose="020B0604020202020204" pitchFamily="34" charset="0"/>
                        </a:rPr>
                        <a:t>Medigap.</a:t>
                      </a:r>
                    </a:p>
                  </a:txBody>
                  <a:tcPr marL="137160" marR="137160" marT="68580" marB="137160">
                    <a:lnL w="12700" cmpd="sng">
                      <a:noFill/>
                    </a:lnL>
                    <a:lnR w="12700" cap="flat" cmpd="sng" algn="ctr">
                      <a:solidFill>
                        <a:srgbClr val="006CAA"/>
                      </a:solidFill>
                      <a:prstDash val="solid"/>
                      <a:round/>
                      <a:headEnd type="none" w="med" len="med"/>
                      <a:tailEnd type="none" w="med" len="med"/>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spcBef>
                          <a:spcPts val="600"/>
                        </a:spcBef>
                      </a:pPr>
                      <a:r>
                        <a:rPr lang="es-US" sz="2000" dirty="0">
                          <a:latin typeface="+mn-lt"/>
                          <a:cs typeface="Arial" panose="020B0604020202020204" pitchFamily="34" charset="0"/>
                        </a:rPr>
                        <a:t>Los planes tienen un </a:t>
                      </a:r>
                      <a:r>
                        <a:rPr lang="es-US" sz="2000" b="1" dirty="0">
                          <a:latin typeface="+mn-lt"/>
                          <a:cs typeface="Arial" panose="020B0604020202020204" pitchFamily="34" charset="0"/>
                        </a:rPr>
                        <a:t>límite anual</a:t>
                      </a:r>
                      <a:r>
                        <a:rPr lang="es-US" sz="2000" dirty="0">
                          <a:latin typeface="+mn-lt"/>
                          <a:cs typeface="Arial" panose="020B0604020202020204" pitchFamily="34" charset="0"/>
                        </a:rPr>
                        <a:t> sobre lo que paga de su bolsillo para servicios cubiertos conforme a Medicare las Partes A y B. </a:t>
                      </a:r>
                    </a:p>
                  </a:txBody>
                  <a:tcPr marL="137160" marR="137160" marT="68580" marB="137160">
                    <a:lnL w="12700" cap="flat" cmpd="sng" algn="ctr">
                      <a:solidFill>
                        <a:srgbClr val="006CAA"/>
                      </a:solidFill>
                      <a:prstDash val="solid"/>
                      <a:round/>
                      <a:headEnd type="none" w="med" len="med"/>
                      <a:tailEnd type="none" w="med" len="med"/>
                    </a:lnL>
                    <a:lnR w="12700" cmpd="sng">
                      <a:noFill/>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solidFill>
                      <a:srgbClr val="006CAA">
                        <a:alpha val="5098"/>
                      </a:srgbClr>
                    </a:solidFill>
                  </a:tcPr>
                </a:tc>
                <a:extLst>
                  <a:ext uri="{0D108BD9-81ED-4DB2-BD59-A6C34878D82A}">
                    <a16:rowId xmlns:a16="http://schemas.microsoft.com/office/drawing/2014/main" val="438538637"/>
                  </a:ext>
                </a:extLst>
              </a:tr>
            </a:tbl>
          </a:graphicData>
        </a:graphic>
      </p:graphicFrame>
      <p:pic>
        <p:nvPicPr>
          <p:cNvPr id="1030" name="Picture 6" descr="21,900 Money Bag Illustrations &amp;amp; Clip Art - iStock"/>
          <p:cNvPicPr>
            <a:picLocks noChangeAspect="1" noChangeArrowheads="1"/>
          </p:cNvPicPr>
          <p:nvPr/>
        </p:nvPicPr>
        <p:blipFill>
          <a:blip r:embed="rId3">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10433430" y="658655"/>
            <a:ext cx="1177378" cy="1177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046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Compruebe su conocimiento</a:t>
            </a:r>
            <a:endParaRPr lang="es-US" dirty="0"/>
          </a:p>
        </p:txBody>
      </p:sp>
      <p:sp>
        <p:nvSpPr>
          <p:cNvPr id="4" name="Content Placeholder 2"/>
          <p:cNvSpPr>
            <a:spLocks noGrp="1"/>
          </p:cNvSpPr>
          <p:nvPr>
            <p:ph idx="1"/>
          </p:nvPr>
        </p:nvSpPr>
        <p:spPr/>
        <p:txBody>
          <a:bodyPr>
            <a:normAutofit/>
          </a:bodyPr>
          <a:lstStyle/>
          <a:p>
            <a:pPr marL="0" indent="0">
              <a:buNone/>
            </a:pPr>
            <a:r>
              <a:rPr lang="es-ES" sz="2400" dirty="0"/>
              <a:t>¿Qué es una diferencia entre Medicare Original y los planes de Medicare </a:t>
            </a:r>
            <a:r>
              <a:rPr lang="es-ES" sz="2400" dirty="0" err="1"/>
              <a:t>Advantage</a:t>
            </a:r>
            <a:r>
              <a:rPr lang="es-ES" sz="2400" dirty="0"/>
              <a:t> (Parte C)?</a:t>
            </a:r>
          </a:p>
          <a:p>
            <a:pPr marL="514350" indent="-514350">
              <a:buFont typeface="+mj-lt"/>
              <a:buAutoNum type="alphaLcPeriod"/>
            </a:pPr>
            <a:r>
              <a:rPr lang="es-ES" sz="2400" dirty="0"/>
              <a:t>S</a:t>
            </a:r>
            <a:r>
              <a:rPr lang="en-US" sz="2400" dirty="0" err="1"/>
              <a:t>ólo</a:t>
            </a:r>
            <a:r>
              <a:rPr lang="en-US" sz="2400" dirty="0"/>
              <a:t> </a:t>
            </a:r>
            <a:r>
              <a:rPr lang="es-ES" sz="2400" dirty="0"/>
              <a:t>Medicare Original siempre cubre servicios médicos después del país. </a:t>
            </a:r>
          </a:p>
          <a:p>
            <a:pPr marL="514350" indent="-514350">
              <a:buFont typeface="+mj-lt"/>
              <a:buAutoNum type="alphaLcPeriod"/>
            </a:pPr>
            <a:r>
              <a:rPr lang="es-US" sz="2400" dirty="0">
                <a:cs typeface="Arial" panose="020B0604020202020204" pitchFamily="34" charset="0"/>
              </a:rPr>
              <a:t>Los planes de Medicare Advantage tienen redes de proveedores, como HMO o PPO.</a:t>
            </a:r>
            <a:endParaRPr lang="es-ES" sz="2400" dirty="0"/>
          </a:p>
          <a:p>
            <a:pPr marL="514350" indent="-514350">
              <a:buFont typeface="+mj-lt"/>
              <a:buAutoNum type="alphaLcPeriod"/>
            </a:pPr>
            <a:r>
              <a:rPr lang="es-ES" sz="2400" dirty="0"/>
              <a:t>Mediare Original cubre más servicios que los planes de Medicare </a:t>
            </a:r>
            <a:r>
              <a:rPr lang="es-ES" sz="2400" dirty="0" err="1"/>
              <a:t>Advantage</a:t>
            </a:r>
            <a:r>
              <a:rPr lang="es-ES" sz="2400" dirty="0"/>
              <a:t>.</a:t>
            </a:r>
          </a:p>
          <a:p>
            <a:pPr marL="0" indent="0">
              <a:buNone/>
            </a:pPr>
            <a:endParaRPr lang="es-ES" sz="2400" dirty="0"/>
          </a:p>
          <a:p>
            <a:pPr marL="514350" indent="-514350">
              <a:buFont typeface="+mj-lt"/>
              <a:buAutoNum type="alphaLcPeriod"/>
            </a:pPr>
            <a:endParaRPr lang="en-US" sz="2400" dirty="0"/>
          </a:p>
        </p:txBody>
      </p:sp>
      <p:sp>
        <p:nvSpPr>
          <p:cNvPr id="5" name="Rounded Rectangle 4" descr="Recuadro rojo, respuesta seleccionada"/>
          <p:cNvSpPr/>
          <p:nvPr/>
        </p:nvSpPr>
        <p:spPr>
          <a:xfrm>
            <a:off x="581192" y="3497128"/>
            <a:ext cx="10574488" cy="902152"/>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411261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953" y="5302989"/>
            <a:ext cx="11029616" cy="566738"/>
          </a:xfrm>
        </p:spPr>
        <p:txBody>
          <a:bodyPr/>
          <a:lstStyle/>
          <a:p>
            <a:pPr algn="ctr"/>
            <a:r>
              <a:rPr lang="es-US" dirty="0"/>
              <a:t>Preguntas?</a:t>
            </a:r>
          </a:p>
        </p:txBody>
      </p:sp>
      <p:pic>
        <p:nvPicPr>
          <p:cNvPr id="1032" name="Picture 8" descr="Transparent Questions Clip Art - Questions Clipart, HD Png Download -  kindpng"/>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458776" y="966256"/>
            <a:ext cx="7046539" cy="4113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854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Cuándo puede inscribirse en Medicare</a:t>
            </a:r>
            <a:endParaRPr lang="es-US" dirty="0"/>
          </a:p>
        </p:txBody>
      </p:sp>
      <p:sp>
        <p:nvSpPr>
          <p:cNvPr id="4" name="Content Placeholder 3"/>
          <p:cNvSpPr>
            <a:spLocks noGrp="1"/>
          </p:cNvSpPr>
          <p:nvPr>
            <p:ph sz="half" idx="1"/>
          </p:nvPr>
        </p:nvSpPr>
        <p:spPr/>
        <p:txBody>
          <a:bodyPr/>
          <a:lstStyle/>
          <a:p>
            <a:r>
              <a:rPr lang="es-ES" sz="2800" dirty="0"/>
              <a:t>Si todavía no tiene Medicare: </a:t>
            </a:r>
          </a:p>
          <a:p>
            <a:r>
              <a:rPr lang="es-ES" sz="2800" dirty="0"/>
              <a:t>Período de Inscripción… </a:t>
            </a:r>
          </a:p>
          <a:p>
            <a:pPr marL="630238" lvl="1" indent="-457200">
              <a:buFont typeface="+mj-lt"/>
              <a:buAutoNum type="arabicPeriod"/>
            </a:pPr>
            <a:r>
              <a:rPr lang="es-ES" sz="2800" dirty="0"/>
              <a:t>Inicial (IEP)</a:t>
            </a:r>
          </a:p>
          <a:p>
            <a:pPr marL="630238" lvl="1" indent="-457200">
              <a:buFont typeface="+mj-lt"/>
              <a:buAutoNum type="arabicPeriod"/>
            </a:pPr>
            <a:r>
              <a:rPr lang="es-ES" sz="2800" dirty="0"/>
              <a:t>Especial (SEP)* </a:t>
            </a:r>
          </a:p>
          <a:p>
            <a:pPr marL="630238" lvl="1" indent="-457200">
              <a:buFont typeface="+mj-lt"/>
              <a:buAutoNum type="arabicPeriod"/>
            </a:pPr>
            <a:r>
              <a:rPr lang="es-ES" sz="2800" dirty="0"/>
              <a:t>General (GEP)</a:t>
            </a:r>
          </a:p>
          <a:p>
            <a:endParaRPr lang="es-US" dirty="0"/>
          </a:p>
        </p:txBody>
      </p:sp>
      <p:sp>
        <p:nvSpPr>
          <p:cNvPr id="6" name="TextBox 5"/>
          <p:cNvSpPr txBox="1"/>
          <p:nvPr/>
        </p:nvSpPr>
        <p:spPr>
          <a:xfrm>
            <a:off x="755044" y="5399385"/>
            <a:ext cx="5074688" cy="461665"/>
          </a:xfrm>
          <a:prstGeom prst="rect">
            <a:avLst/>
          </a:prstGeom>
          <a:noFill/>
        </p:spPr>
        <p:txBody>
          <a:bodyPr wrap="square" rtlCol="0">
            <a:spAutoFit/>
          </a:bodyPr>
          <a:lstStyle/>
          <a:p>
            <a:r>
              <a:rPr lang="en-US" sz="2400" dirty="0">
                <a:solidFill>
                  <a:schemeClr val="accent4"/>
                </a:solidFill>
              </a:rPr>
              <a:t>*</a:t>
            </a:r>
            <a:r>
              <a:rPr lang="es-ES" sz="2400" dirty="0">
                <a:solidFill>
                  <a:schemeClr val="accent4"/>
                </a:solidFill>
              </a:rPr>
              <a:t>en determinadas circunstancias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7434" y="2465869"/>
            <a:ext cx="4960188" cy="3395181"/>
          </a:xfrm>
          <a:prstGeom prst="rect">
            <a:avLst/>
          </a:prstGeom>
        </p:spPr>
      </p:pic>
    </p:spTree>
    <p:extLst>
      <p:ext uri="{BB962C8B-B14F-4D97-AF65-F5344CB8AC3E}">
        <p14:creationId xmlns:p14="http://schemas.microsoft.com/office/powerpoint/2010/main" val="652519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Inscripción automática: Parte A y Parte B</a:t>
            </a:r>
            <a:endParaRPr lang="es-US" dirty="0"/>
          </a:p>
        </p:txBody>
      </p:sp>
      <p:sp>
        <p:nvSpPr>
          <p:cNvPr id="3" name="Content Placeholder 2"/>
          <p:cNvSpPr>
            <a:spLocks noGrp="1"/>
          </p:cNvSpPr>
          <p:nvPr>
            <p:ph idx="1"/>
          </p:nvPr>
        </p:nvSpPr>
        <p:spPr>
          <a:xfrm>
            <a:off x="581192" y="2180496"/>
            <a:ext cx="11029615" cy="4352384"/>
          </a:xfrm>
        </p:spPr>
        <p:txBody>
          <a:bodyPr>
            <a:noAutofit/>
          </a:bodyPr>
          <a:lstStyle/>
          <a:p>
            <a:pPr marL="457200" indent="-457200">
              <a:buFont typeface="Arial" panose="020B0604020202020204" pitchFamily="34" charset="0"/>
              <a:buChar char="•"/>
            </a:pPr>
            <a:r>
              <a:rPr lang="es-ES" sz="2800" dirty="0"/>
              <a:t>Inscripción automática para </a:t>
            </a:r>
            <a:br>
              <a:rPr lang="es-ES" sz="2800" dirty="0"/>
            </a:br>
            <a:r>
              <a:rPr lang="es-ES" sz="2800" dirty="0"/>
              <a:t>personas que reciben beneficios</a:t>
            </a:r>
          </a:p>
          <a:p>
            <a:pPr marL="914400" lvl="1" indent="-457200">
              <a:buFont typeface="+mj-lt"/>
              <a:buAutoNum type="alphaLcPeriod"/>
            </a:pPr>
            <a:r>
              <a:rPr lang="es-ES" sz="2800" dirty="0">
                <a:solidFill>
                  <a:schemeClr val="accent4"/>
                </a:solidFill>
              </a:rPr>
              <a:t>del Seguro Social.</a:t>
            </a:r>
          </a:p>
          <a:p>
            <a:pPr marL="914400" lvl="1" indent="-457200">
              <a:spcAft>
                <a:spcPts val="1200"/>
              </a:spcAft>
              <a:buFont typeface="+mj-lt"/>
              <a:buAutoNum type="alphaLcPeriod"/>
            </a:pPr>
            <a:r>
              <a:rPr lang="es-ES" sz="2800" dirty="0">
                <a:solidFill>
                  <a:schemeClr val="accent4"/>
                </a:solidFill>
              </a:rPr>
              <a:t>de la Junta de Retiro Ferroviario (RRB).</a:t>
            </a:r>
          </a:p>
          <a:p>
            <a:pPr marL="457200" indent="-457200">
              <a:buFont typeface="Arial" panose="020B0604020202020204" pitchFamily="34" charset="0"/>
              <a:buChar char="•"/>
            </a:pPr>
            <a:r>
              <a:rPr lang="es-ES" sz="2800" dirty="0"/>
              <a:t>Recibirá el paquete y tarjeta de </a:t>
            </a:r>
            <a:br>
              <a:rPr lang="es-ES" sz="2800" dirty="0"/>
            </a:br>
            <a:r>
              <a:rPr lang="es-ES" sz="2800" dirty="0"/>
              <a:t>Medicare por correo 3 meses antes:</a:t>
            </a:r>
          </a:p>
          <a:p>
            <a:pPr marL="914400" lvl="2" indent="-457200">
              <a:buFont typeface="+mj-lt"/>
              <a:buAutoNum type="alphaLcPeriod"/>
            </a:pPr>
            <a:r>
              <a:rPr lang="es-ES" sz="2800" dirty="0">
                <a:solidFill>
                  <a:schemeClr val="accent4"/>
                </a:solidFill>
              </a:rPr>
              <a:t>de los 65.</a:t>
            </a:r>
          </a:p>
          <a:p>
            <a:pPr marL="914400" lvl="2" indent="-457200">
              <a:buFont typeface="+mj-lt"/>
              <a:buAutoNum type="alphaLcPeriod"/>
            </a:pPr>
            <a:r>
              <a:rPr lang="es-ES" sz="2800" dirty="0">
                <a:solidFill>
                  <a:schemeClr val="accent4"/>
                </a:solidFill>
              </a:rPr>
              <a:t>al 25º mes de los beneficios por incapacidad.</a:t>
            </a:r>
            <a:endParaRPr lang="es-ES" sz="2800" dirty="0"/>
          </a:p>
        </p:txBody>
      </p:sp>
      <p:pic>
        <p:nvPicPr>
          <p:cNvPr id="5" name="Picture 4" descr="Ejemplo de tarjeta Medicare"/>
          <p:cNvPicPr>
            <a:picLocks noChangeAspect="1"/>
          </p:cNvPicPr>
          <p:nvPr/>
        </p:nvPicPr>
        <p:blipFill>
          <a:blip r:embed="rId3"/>
          <a:stretch>
            <a:fillRect/>
          </a:stretch>
        </p:blipFill>
        <p:spPr>
          <a:xfrm>
            <a:off x="7687680" y="2180496"/>
            <a:ext cx="3778896" cy="2442924"/>
          </a:xfrm>
          <a:prstGeom prst="rect">
            <a:avLst/>
          </a:prstGeom>
          <a:ln>
            <a:solidFill>
              <a:schemeClr val="accent1"/>
            </a:solidFill>
          </a:ln>
        </p:spPr>
      </p:pic>
    </p:spTree>
    <p:extLst>
      <p:ext uri="{BB962C8B-B14F-4D97-AF65-F5344CB8AC3E}">
        <p14:creationId xmlns:p14="http://schemas.microsoft.com/office/powerpoint/2010/main" val="3400457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Tomar medidas para inscribirse en Medicare</a:t>
            </a:r>
            <a:endParaRPr lang="es-US" dirty="0"/>
          </a:p>
        </p:txBody>
      </p:sp>
      <p:sp>
        <p:nvSpPr>
          <p:cNvPr id="4" name="Content Placeholder 2"/>
          <p:cNvSpPr>
            <a:spLocks noGrp="1"/>
          </p:cNvSpPr>
          <p:nvPr>
            <p:ph idx="1"/>
          </p:nvPr>
        </p:nvSpPr>
        <p:spPr>
          <a:xfrm>
            <a:off x="581192" y="2180496"/>
            <a:ext cx="11029615" cy="4311744"/>
          </a:xfrm>
        </p:spPr>
        <p:txBody>
          <a:bodyPr>
            <a:normAutofit/>
          </a:bodyPr>
          <a:lstStyle/>
          <a:p>
            <a:pPr marL="457200" indent="-457200">
              <a:buFont typeface="Arial" panose="020B0604020202020204" pitchFamily="34" charset="0"/>
              <a:buChar char="•"/>
            </a:pPr>
            <a:r>
              <a:rPr lang="es-ES" sz="2800" dirty="0"/>
              <a:t>Inscribirse con el Seguro Social:</a:t>
            </a:r>
          </a:p>
          <a:p>
            <a:pPr marL="914400" lvl="1" indent="-457200">
              <a:buFont typeface="+mj-lt"/>
              <a:buAutoNum type="alphaLcPeriod"/>
            </a:pPr>
            <a:r>
              <a:rPr lang="es-ES" sz="2400" dirty="0"/>
              <a:t>Visite </a:t>
            </a:r>
            <a:r>
              <a:rPr lang="es-ES" sz="2400" dirty="0">
                <a:hlinkClick r:id="rId3"/>
              </a:rPr>
              <a:t>ssa.gov/español</a:t>
            </a:r>
            <a:r>
              <a:rPr lang="es-ES" sz="2400" dirty="0"/>
              <a:t>.</a:t>
            </a:r>
          </a:p>
          <a:p>
            <a:pPr marL="914400" lvl="1" indent="-457200">
              <a:buFont typeface="+mj-lt"/>
              <a:buAutoNum type="alphaLcPeriod"/>
            </a:pPr>
            <a:r>
              <a:rPr lang="es-ES" sz="2400" dirty="0"/>
              <a:t>Llame al 1-800-772-1213; TTY: 1‑800‑325-0778.</a:t>
            </a:r>
          </a:p>
          <a:p>
            <a:pPr marL="914400" lvl="1" indent="-457200">
              <a:spcAft>
                <a:spcPts val="1200"/>
              </a:spcAft>
              <a:buFont typeface="+mj-lt"/>
              <a:buAutoNum type="alphaLcPeriod"/>
            </a:pPr>
            <a:r>
              <a:rPr lang="es-ES" sz="2400" dirty="0">
                <a:hlinkClick r:id="rId4"/>
              </a:rPr>
              <a:t>Ir a una oficina </a:t>
            </a:r>
            <a:r>
              <a:rPr lang="es-ES" sz="2400" dirty="0"/>
              <a:t>de Social Security.</a:t>
            </a:r>
          </a:p>
          <a:p>
            <a:pPr marL="457200" indent="-457200">
              <a:buFont typeface="Arial" panose="020B0604020202020204" pitchFamily="34" charset="0"/>
              <a:buChar char="•"/>
            </a:pPr>
            <a:r>
              <a:rPr lang="es-ES" sz="2800" dirty="0"/>
              <a:t>Si es jubilado ferroviario, inscríbase a través de la RRB:</a:t>
            </a:r>
          </a:p>
          <a:p>
            <a:pPr marL="914400" lvl="1" indent="-457200">
              <a:buFont typeface="Arial" panose="020B0604020202020204" pitchFamily="34" charset="0"/>
              <a:buChar char="•"/>
            </a:pPr>
            <a:r>
              <a:rPr lang="es-ES" sz="2400" dirty="0"/>
              <a:t>Llame a su oficina local de la RRB o al 1-877-772-5772; TTY: 1-312-751- 4701.</a:t>
            </a:r>
          </a:p>
          <a:p>
            <a:endParaRPr lang="es-ES" sz="2800" dirty="0"/>
          </a:p>
        </p:txBody>
      </p:sp>
      <p:pic>
        <p:nvPicPr>
          <p:cNvPr id="5" name="Picture 4"/>
          <p:cNvPicPr>
            <a:picLocks noChangeAspect="1"/>
          </p:cNvPicPr>
          <p:nvPr/>
        </p:nvPicPr>
        <p:blipFill>
          <a:blip r:embed="rId5"/>
          <a:stretch>
            <a:fillRect/>
          </a:stretch>
        </p:blipFill>
        <p:spPr>
          <a:xfrm>
            <a:off x="9133840" y="622120"/>
            <a:ext cx="2585922" cy="1173872"/>
          </a:xfrm>
          <a:prstGeom prst="rect">
            <a:avLst/>
          </a:prstGeom>
        </p:spPr>
      </p:pic>
    </p:spTree>
    <p:extLst>
      <p:ext uri="{BB962C8B-B14F-4D97-AF65-F5344CB8AC3E}">
        <p14:creationId xmlns:p14="http://schemas.microsoft.com/office/powerpoint/2010/main" val="283411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Período de Inscripción Inicial (IEP)</a:t>
            </a:r>
            <a:endParaRPr lang="es-US" dirty="0"/>
          </a:p>
        </p:txBody>
      </p:sp>
      <p:sp>
        <p:nvSpPr>
          <p:cNvPr id="4" name="TextBox 3" descr="Sin multas por inscripción tardía" title="Cuadro de texto"/>
          <p:cNvSpPr txBox="1"/>
          <p:nvPr/>
        </p:nvSpPr>
        <p:spPr>
          <a:xfrm>
            <a:off x="1935268" y="2102016"/>
            <a:ext cx="8489938" cy="46166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US" sz="2400" b="1" i="0" u="none" strike="noStrike" cap="none" normalizeH="0" baseline="0" noProof="0" dirty="0">
                <a:ln>
                  <a:noFill/>
                </a:ln>
                <a:solidFill>
                  <a:schemeClr val="tx2"/>
                </a:solidFill>
                <a:uLnTx/>
                <a:uFillTx/>
              </a:rPr>
              <a:t>Sin multas por inscripción tardía</a:t>
            </a:r>
          </a:p>
        </p:txBody>
      </p:sp>
      <p:sp>
        <p:nvSpPr>
          <p:cNvPr id="5" name="Right Arrow 4"/>
          <p:cNvSpPr/>
          <p:nvPr/>
        </p:nvSpPr>
        <p:spPr>
          <a:xfrm>
            <a:off x="7166403" y="2217807"/>
            <a:ext cx="4680158" cy="2327061"/>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US" sz="2400" b="1" dirty="0"/>
              <a:t>3 meses después del mes de cumple</a:t>
            </a:r>
          </a:p>
        </p:txBody>
      </p:sp>
      <p:sp>
        <p:nvSpPr>
          <p:cNvPr id="6" name="Left Arrow 5"/>
          <p:cNvSpPr/>
          <p:nvPr/>
        </p:nvSpPr>
        <p:spPr>
          <a:xfrm>
            <a:off x="168474" y="2237357"/>
            <a:ext cx="4666122" cy="2277196"/>
          </a:xfrm>
          <a:prstGeom prst="lef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US" sz="2400" b="1" dirty="0"/>
              <a:t>3 meses antes del mes de cumple</a:t>
            </a:r>
          </a:p>
        </p:txBody>
      </p:sp>
      <p:sp>
        <p:nvSpPr>
          <p:cNvPr id="8" name="Rectangle 7"/>
          <p:cNvSpPr/>
          <p:nvPr/>
        </p:nvSpPr>
        <p:spPr>
          <a:xfrm>
            <a:off x="1361562" y="3973569"/>
            <a:ext cx="1147412" cy="57129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t>1</a:t>
            </a:r>
          </a:p>
        </p:txBody>
      </p:sp>
      <p:sp>
        <p:nvSpPr>
          <p:cNvPr id="9" name="Rectangle 8"/>
          <p:cNvSpPr/>
          <p:nvPr/>
        </p:nvSpPr>
        <p:spPr>
          <a:xfrm>
            <a:off x="2530722" y="3973569"/>
            <a:ext cx="1147412" cy="57129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t>2</a:t>
            </a:r>
          </a:p>
        </p:txBody>
      </p:sp>
      <p:sp>
        <p:nvSpPr>
          <p:cNvPr id="10" name="Rectangle 9"/>
          <p:cNvSpPr/>
          <p:nvPr/>
        </p:nvSpPr>
        <p:spPr>
          <a:xfrm>
            <a:off x="3699882" y="3973569"/>
            <a:ext cx="1147412" cy="57129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t>3</a:t>
            </a:r>
          </a:p>
        </p:txBody>
      </p:sp>
      <p:sp>
        <p:nvSpPr>
          <p:cNvPr id="11" name="Rectangle 10"/>
          <p:cNvSpPr/>
          <p:nvPr/>
        </p:nvSpPr>
        <p:spPr>
          <a:xfrm>
            <a:off x="7166402" y="3949444"/>
            <a:ext cx="1147412" cy="57129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t>1</a:t>
            </a:r>
          </a:p>
        </p:txBody>
      </p:sp>
      <p:sp>
        <p:nvSpPr>
          <p:cNvPr id="12" name="Rectangle 11"/>
          <p:cNvSpPr/>
          <p:nvPr/>
        </p:nvSpPr>
        <p:spPr>
          <a:xfrm>
            <a:off x="8333227" y="3943254"/>
            <a:ext cx="1147412" cy="57129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t>2</a:t>
            </a:r>
          </a:p>
        </p:txBody>
      </p:sp>
      <p:sp>
        <p:nvSpPr>
          <p:cNvPr id="13" name="Rectangle 12"/>
          <p:cNvSpPr/>
          <p:nvPr/>
        </p:nvSpPr>
        <p:spPr>
          <a:xfrm>
            <a:off x="9500052" y="3943254"/>
            <a:ext cx="1147412" cy="57129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t>3</a:t>
            </a:r>
          </a:p>
        </p:txBody>
      </p:sp>
      <p:sp>
        <p:nvSpPr>
          <p:cNvPr id="14" name="Rectangle 13"/>
          <p:cNvSpPr/>
          <p:nvPr/>
        </p:nvSpPr>
        <p:spPr>
          <a:xfrm>
            <a:off x="1302134" y="4581370"/>
            <a:ext cx="3545160" cy="1765087"/>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spcBef>
                <a:spcPts val="300"/>
              </a:spcBef>
              <a:spcAft>
                <a:spcPts val="300"/>
              </a:spcAft>
            </a:pPr>
            <a:r>
              <a:rPr lang="es-US" sz="2000" dirty="0">
                <a:solidFill>
                  <a:schemeClr val="tx2"/>
                </a:solidFill>
              </a:rPr>
              <a:t>La cobertura empieza la 1ª del mes que cumple 65 anos</a:t>
            </a:r>
          </a:p>
        </p:txBody>
      </p:sp>
      <p:sp>
        <p:nvSpPr>
          <p:cNvPr id="15" name="Rectangle 14"/>
          <p:cNvSpPr/>
          <p:nvPr/>
        </p:nvSpPr>
        <p:spPr>
          <a:xfrm>
            <a:off x="7161531" y="4581369"/>
            <a:ext cx="3545160" cy="1765087"/>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US" sz="2000" dirty="0">
                <a:solidFill>
                  <a:schemeClr val="tx2"/>
                </a:solidFill>
              </a:rPr>
              <a:t>La cobertura empieza 2-3 meses después de que cumple 65 anos</a:t>
            </a:r>
          </a:p>
        </p:txBody>
      </p:sp>
      <p:sp>
        <p:nvSpPr>
          <p:cNvPr id="16" name="Rectangle 15"/>
          <p:cNvSpPr/>
          <p:nvPr/>
        </p:nvSpPr>
        <p:spPr>
          <a:xfrm>
            <a:off x="4847294" y="4581370"/>
            <a:ext cx="2307522" cy="1765087"/>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US" sz="2000" dirty="0">
                <a:solidFill>
                  <a:schemeClr val="tx2"/>
                </a:solidFill>
              </a:rPr>
              <a:t>Empieza la 1ª  del próximo mes</a:t>
            </a:r>
          </a:p>
        </p:txBody>
      </p:sp>
      <p:sp>
        <p:nvSpPr>
          <p:cNvPr id="7" name="Rectangle 6"/>
          <p:cNvSpPr/>
          <p:nvPr/>
        </p:nvSpPr>
        <p:spPr>
          <a:xfrm>
            <a:off x="4854009" y="2774053"/>
            <a:ext cx="2294824" cy="180731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2400" b="1" dirty="0">
                <a:solidFill>
                  <a:schemeClr val="bg1"/>
                </a:solidFill>
              </a:rPr>
              <a:t>Mes de cumple de 65 años</a:t>
            </a:r>
          </a:p>
        </p:txBody>
      </p:sp>
    </p:spTree>
    <p:extLst>
      <p:ext uri="{BB962C8B-B14F-4D97-AF65-F5344CB8AC3E}">
        <p14:creationId xmlns:p14="http://schemas.microsoft.com/office/powerpoint/2010/main" val="3527197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Período de Inscripción Especial (SEP)</a:t>
            </a:r>
            <a:endParaRPr lang="es-US" dirty="0"/>
          </a:p>
        </p:txBody>
      </p:sp>
      <p:grpSp>
        <p:nvGrpSpPr>
          <p:cNvPr id="4" name="Group 3" descr="Gráfico del calendario del SEP "/>
          <p:cNvGrpSpPr/>
          <p:nvPr/>
        </p:nvGrpSpPr>
        <p:grpSpPr>
          <a:xfrm>
            <a:off x="825500" y="2509520"/>
            <a:ext cx="10419548" cy="2945865"/>
            <a:chOff x="813955" y="925095"/>
            <a:chExt cx="10577945" cy="2599155"/>
          </a:xfrm>
        </p:grpSpPr>
        <p:graphicFrame>
          <p:nvGraphicFramePr>
            <p:cNvPr id="5" name="Diagram 4" descr="Calendario" title="Período de Inscripción Especial (SEP, por sus siglas en inglés) en Medicare"/>
            <p:cNvGraphicFramePr/>
            <p:nvPr>
              <p:extLst>
                <p:ext uri="{D42A27DB-BD31-4B8C-83A1-F6EECF244321}">
                  <p14:modId xmlns:p14="http://schemas.microsoft.com/office/powerpoint/2010/main" val="4163687790"/>
                </p:ext>
              </p:extLst>
            </p:nvPr>
          </p:nvGraphicFramePr>
          <p:xfrm>
            <a:off x="3232829" y="925095"/>
            <a:ext cx="8159071" cy="2599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descr="Cuadro de texto" title="Período de Inscripción Especial (SEP, por sus siglas en inglés) en Medicare"/>
            <p:cNvGraphicFramePr/>
            <p:nvPr>
              <p:extLst>
                <p:ext uri="{D42A27DB-BD31-4B8C-83A1-F6EECF244321}">
                  <p14:modId xmlns:p14="http://schemas.microsoft.com/office/powerpoint/2010/main" val="2770951175"/>
                </p:ext>
              </p:extLst>
            </p:nvPr>
          </p:nvGraphicFramePr>
          <p:xfrm>
            <a:off x="813955" y="1026753"/>
            <a:ext cx="2380772" cy="23367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
        <p:nvSpPr>
          <p:cNvPr id="7" name="TextBox 6" descr="Cuadro de texto" title="Período de Inscripción Especial (SEP, por sus siglas en inglés) en Medicare"/>
          <p:cNvSpPr txBox="1"/>
          <p:nvPr/>
        </p:nvSpPr>
        <p:spPr>
          <a:xfrm>
            <a:off x="3016550" y="4805370"/>
            <a:ext cx="8420100" cy="461665"/>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US" sz="2400" b="1" i="0" u="none" strike="noStrike" cap="none" normalizeH="0" baseline="0" noProof="0" dirty="0">
                <a:ln>
                  <a:noFill/>
                </a:ln>
                <a:solidFill>
                  <a:schemeClr val="tx2"/>
                </a:solidFill>
                <a:uLnTx/>
                <a:uFillTx/>
              </a:rPr>
              <a:t>Generalmente, sin multas por inscripción tardía</a:t>
            </a:r>
          </a:p>
        </p:txBody>
      </p:sp>
    </p:spTree>
    <p:extLst>
      <p:ext uri="{BB962C8B-B14F-4D97-AF65-F5344CB8AC3E}">
        <p14:creationId xmlns:p14="http://schemas.microsoft.com/office/powerpoint/2010/main" val="106253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Período de Inscripción General (GEP)</a:t>
            </a:r>
            <a:endParaRPr lang="es-US" dirty="0"/>
          </a:p>
        </p:txBody>
      </p:sp>
      <p:grpSp>
        <p:nvGrpSpPr>
          <p:cNvPr id="3" name="Group 2" descr="Gráfico del calendario del GEP"/>
          <p:cNvGrpSpPr/>
          <p:nvPr/>
        </p:nvGrpSpPr>
        <p:grpSpPr>
          <a:xfrm>
            <a:off x="952282" y="2206950"/>
            <a:ext cx="10276840" cy="3583672"/>
            <a:chOff x="177800" y="1450808"/>
            <a:chExt cx="8515352" cy="2704442"/>
          </a:xfrm>
        </p:grpSpPr>
        <p:graphicFrame>
          <p:nvGraphicFramePr>
            <p:cNvPr id="4" name="Diagram 3" descr="calendario" title="Período de Inscripción General"/>
            <p:cNvGraphicFramePr/>
            <p:nvPr>
              <p:extLst>
                <p:ext uri="{D42A27DB-BD31-4B8C-83A1-F6EECF244321}">
                  <p14:modId xmlns:p14="http://schemas.microsoft.com/office/powerpoint/2010/main" val="2856387290"/>
                </p:ext>
              </p:extLst>
            </p:nvPr>
          </p:nvGraphicFramePr>
          <p:xfrm>
            <a:off x="177800" y="1490081"/>
            <a:ext cx="5869133" cy="1113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descr="La cobertura comienza el 1 de julio" title="Calendario del GEP"/>
            <p:cNvGraphicFramePr/>
            <p:nvPr>
              <p:extLst>
                <p:ext uri="{D42A27DB-BD31-4B8C-83A1-F6EECF244321}">
                  <p14:modId xmlns:p14="http://schemas.microsoft.com/office/powerpoint/2010/main" val="974823512"/>
                </p:ext>
              </p:extLst>
            </p:nvPr>
          </p:nvGraphicFramePr>
          <p:xfrm>
            <a:off x="6200843" y="1450808"/>
            <a:ext cx="2492309" cy="13706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xtBox 5" descr="Es posible que tenga multas por inscripción tardía" title="Cuadro de texto"/>
            <p:cNvSpPr txBox="1"/>
            <p:nvPr/>
          </p:nvSpPr>
          <p:spPr>
            <a:xfrm>
              <a:off x="6389722" y="2970696"/>
              <a:ext cx="2114551" cy="1184554"/>
            </a:xfrm>
            <a:prstGeom prst="rect">
              <a:avLst/>
            </a:prstGeom>
            <a:ln>
              <a:solidFill>
                <a:srgbClr val="FF0000"/>
              </a:solidFill>
              <a:prstDash val="sysDash"/>
            </a:ln>
          </p:spPr>
          <p:style>
            <a:lnRef idx="2">
              <a:schemeClr val="accent4"/>
            </a:lnRef>
            <a:fillRef idx="1">
              <a:schemeClr val="lt1"/>
            </a:fillRef>
            <a:effectRef idx="0">
              <a:schemeClr val="accent4"/>
            </a:effectRef>
            <a:fontRef idx="minor">
              <a:schemeClr val="dk1"/>
            </a:fontRef>
          </p:style>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US" sz="2400" b="1" i="0" u="none" strike="noStrike" cap="none" normalizeH="0" baseline="0" noProof="0" dirty="0">
                  <a:ln>
                    <a:noFill/>
                  </a:ln>
                  <a:solidFill>
                    <a:srgbClr val="C00000"/>
                  </a:solidFill>
                  <a:uLnTx/>
                  <a:uFillTx/>
                  <a:cs typeface="Calibri" panose="020F0502020204030204" pitchFamily="34" charset="0"/>
                </a:rPr>
                <a:t>Puede tener multas por inscripción tardía.</a:t>
              </a:r>
            </a:p>
          </p:txBody>
        </p:sp>
      </p:grpSp>
      <p:sp>
        <p:nvSpPr>
          <p:cNvPr id="7" name="Content Placeholder 2"/>
          <p:cNvSpPr txBox="1">
            <a:spLocks/>
          </p:cNvSpPr>
          <p:nvPr/>
        </p:nvSpPr>
        <p:spPr>
          <a:xfrm>
            <a:off x="952282" y="3735117"/>
            <a:ext cx="7358598" cy="298517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spcAft>
                <a:spcPts val="600"/>
              </a:spcAft>
            </a:pPr>
            <a:r>
              <a:rPr lang="es-ES" sz="2400" b="1" dirty="0">
                <a:solidFill>
                  <a:schemeClr val="accent1"/>
                </a:solidFill>
              </a:rPr>
              <a:t>Del 1º de abril hasta el 30 de junio, puede inscribirse en:</a:t>
            </a:r>
          </a:p>
          <a:p>
            <a:pPr marL="457200" indent="-457200" algn="l">
              <a:spcAft>
                <a:spcPts val="600"/>
              </a:spcAft>
              <a:buFont typeface="Wingdings" panose="05000000000000000000" pitchFamily="2" charset="2"/>
              <a:buChar char="ü"/>
            </a:pPr>
            <a:r>
              <a:rPr lang="es-ES" sz="2400" b="1" dirty="0">
                <a:solidFill>
                  <a:schemeClr val="accent1"/>
                </a:solidFill>
              </a:rPr>
              <a:t>Medicare </a:t>
            </a:r>
            <a:r>
              <a:rPr lang="es-ES" sz="2400" b="1" dirty="0" err="1">
                <a:solidFill>
                  <a:schemeClr val="accent1"/>
                </a:solidFill>
              </a:rPr>
              <a:t>Advantage</a:t>
            </a:r>
            <a:r>
              <a:rPr lang="es-ES" sz="2400" b="1" dirty="0">
                <a:solidFill>
                  <a:schemeClr val="accent1"/>
                </a:solidFill>
              </a:rPr>
              <a:t> </a:t>
            </a:r>
            <a:br>
              <a:rPr lang="es-ES" sz="2400" dirty="0">
                <a:solidFill>
                  <a:schemeClr val="accent1"/>
                </a:solidFill>
              </a:rPr>
            </a:br>
            <a:r>
              <a:rPr lang="es-ES" sz="2400" dirty="0">
                <a:solidFill>
                  <a:schemeClr val="accent1"/>
                </a:solidFill>
              </a:rPr>
              <a:t>(si tiene la Parte A y la Parte B)</a:t>
            </a:r>
          </a:p>
          <a:p>
            <a:pPr marL="457200" indent="-457200" algn="l">
              <a:buFont typeface="Wingdings" panose="05000000000000000000" pitchFamily="2" charset="2"/>
              <a:buChar char="ü"/>
            </a:pPr>
            <a:r>
              <a:rPr lang="es-ES" sz="2400" b="1" dirty="0">
                <a:solidFill>
                  <a:schemeClr val="accent1"/>
                </a:solidFill>
              </a:rPr>
              <a:t>Parte D </a:t>
            </a:r>
            <a:br>
              <a:rPr lang="es-ES" sz="2400" b="1" dirty="0">
                <a:solidFill>
                  <a:schemeClr val="accent1"/>
                </a:solidFill>
              </a:rPr>
            </a:br>
            <a:r>
              <a:rPr lang="es-ES" sz="2400" dirty="0">
                <a:solidFill>
                  <a:schemeClr val="accent1"/>
                </a:solidFill>
              </a:rPr>
              <a:t>(si tiene la Parte A y/o la Parte B)</a:t>
            </a:r>
          </a:p>
        </p:txBody>
      </p:sp>
    </p:spTree>
    <p:extLst>
      <p:ext uri="{BB962C8B-B14F-4D97-AF65-F5344CB8AC3E}">
        <p14:creationId xmlns:p14="http://schemas.microsoft.com/office/powerpoint/2010/main" val="2812021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Cuándo puede inscribirse en Medicare</a:t>
            </a:r>
            <a:endParaRPr lang="es-US" dirty="0"/>
          </a:p>
        </p:txBody>
      </p:sp>
      <p:sp>
        <p:nvSpPr>
          <p:cNvPr id="4" name="Content Placeholder 3"/>
          <p:cNvSpPr>
            <a:spLocks noGrp="1"/>
          </p:cNvSpPr>
          <p:nvPr>
            <p:ph idx="1"/>
          </p:nvPr>
        </p:nvSpPr>
        <p:spPr>
          <a:xfrm>
            <a:off x="581192" y="2432290"/>
            <a:ext cx="11029615" cy="3174715"/>
          </a:xfrm>
          <a:prstGeom prst="rect">
            <a:avLst/>
          </a:prstGeom>
        </p:spPr>
        <p:txBody>
          <a:bodyPr wrap="square">
            <a:spAutoFit/>
          </a:bodyPr>
          <a:lstStyle/>
          <a:p>
            <a:pPr marL="0" indent="0">
              <a:spcAft>
                <a:spcPts val="300"/>
              </a:spcAft>
              <a:buNone/>
            </a:pPr>
            <a:r>
              <a:rPr lang="es-ES" sz="3200" dirty="0">
                <a:solidFill>
                  <a:schemeClr val="accent1"/>
                </a:solidFill>
              </a:rPr>
              <a:t>Si ya tiene Medicare, puede realizar cambios en cómo obtener su cobertura por el:</a:t>
            </a:r>
          </a:p>
          <a:p>
            <a:pPr marL="914400" lvl="1" indent="-457200">
              <a:spcAft>
                <a:spcPts val="300"/>
              </a:spcAft>
              <a:buFont typeface="Arial" panose="020B0604020202020204" pitchFamily="34" charset="0"/>
              <a:buChar char="•"/>
            </a:pPr>
            <a:r>
              <a:rPr lang="es-ES" sz="2800" dirty="0">
                <a:solidFill>
                  <a:schemeClr val="accent1"/>
                </a:solidFill>
              </a:rPr>
              <a:t>Período de Inscripción Abierta (OEP).</a:t>
            </a:r>
          </a:p>
          <a:p>
            <a:pPr marL="914400" lvl="1" indent="-457200">
              <a:spcAft>
                <a:spcPts val="300"/>
              </a:spcAft>
              <a:buFont typeface="Arial" panose="020B0604020202020204" pitchFamily="34" charset="0"/>
              <a:buChar char="•"/>
            </a:pPr>
            <a:r>
              <a:rPr lang="es-ES" sz="2800" dirty="0">
                <a:solidFill>
                  <a:schemeClr val="accent1"/>
                </a:solidFill>
              </a:rPr>
              <a:t>Período de Inscripción Abierta de Medicare </a:t>
            </a:r>
            <a:r>
              <a:rPr lang="es-ES" sz="2800" dirty="0" err="1">
                <a:solidFill>
                  <a:schemeClr val="accent1"/>
                </a:solidFill>
              </a:rPr>
              <a:t>Advantage</a:t>
            </a:r>
            <a:r>
              <a:rPr lang="es-ES" sz="2800" dirty="0">
                <a:solidFill>
                  <a:schemeClr val="accent1"/>
                </a:solidFill>
              </a:rPr>
              <a:t> (MA OEP).</a:t>
            </a:r>
          </a:p>
          <a:p>
            <a:pPr marL="914400" lvl="1" indent="-457200">
              <a:spcAft>
                <a:spcPts val="300"/>
              </a:spcAft>
              <a:buFont typeface="Arial" panose="020B0604020202020204" pitchFamily="34" charset="0"/>
              <a:buChar char="•"/>
            </a:pPr>
            <a:r>
              <a:rPr lang="es-ES" sz="2800" dirty="0">
                <a:solidFill>
                  <a:schemeClr val="accent1"/>
                </a:solidFill>
              </a:rPr>
              <a:t>Períodos especiales de inscripción (SEP),  </a:t>
            </a:r>
            <a:br>
              <a:rPr lang="es-ES" sz="2800" dirty="0">
                <a:solidFill>
                  <a:schemeClr val="accent1"/>
                </a:solidFill>
              </a:rPr>
            </a:br>
            <a:r>
              <a:rPr lang="es-ES" sz="2800" dirty="0">
                <a:solidFill>
                  <a:schemeClr val="accent1"/>
                </a:solidFill>
              </a:rPr>
              <a:t>en determinadas circunstancias.</a:t>
            </a:r>
          </a:p>
        </p:txBody>
      </p:sp>
    </p:spTree>
    <p:extLst>
      <p:ext uri="{BB962C8B-B14F-4D97-AF65-F5344CB8AC3E}">
        <p14:creationId xmlns:p14="http://schemas.microsoft.com/office/powerpoint/2010/main" val="1159850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1191" y="4555067"/>
            <a:ext cx="11029617" cy="1774613"/>
          </a:xfrm>
        </p:spPr>
        <p:txBody>
          <a:bodyPr>
            <a:noAutofit/>
          </a:bodyPr>
          <a:lstStyle/>
          <a:p>
            <a:pPr algn="ctr"/>
            <a:r>
              <a:rPr lang="es-ES" sz="1600" dirty="0"/>
              <a:t>Este proyecto fue apoyado por el </a:t>
            </a:r>
            <a:r>
              <a:rPr lang="es-ES" sz="1600" dirty="0" err="1"/>
              <a:t>Department</a:t>
            </a:r>
            <a:r>
              <a:rPr lang="es-ES" sz="1600" dirty="0"/>
              <a:t> of </a:t>
            </a:r>
            <a:r>
              <a:rPr lang="es-ES" sz="1600" dirty="0" err="1"/>
              <a:t>Health</a:t>
            </a:r>
            <a:r>
              <a:rPr lang="es-ES" sz="1600" dirty="0"/>
              <a:t> Services de Wisconsin con ayuda financiera, en parte o en su totalidad, por el número de subvención 2101WIMISH, 2101WIMIAA, y 2101WIMIDR, de la U.S. </a:t>
            </a:r>
            <a:r>
              <a:rPr lang="es-ES" sz="1600" dirty="0" err="1"/>
              <a:t>Administration</a:t>
            </a:r>
            <a:r>
              <a:rPr lang="es-ES" sz="1600" dirty="0"/>
              <a:t> </a:t>
            </a:r>
            <a:r>
              <a:rPr lang="es-ES" sz="1600" dirty="0" err="1"/>
              <a:t>for</a:t>
            </a:r>
            <a:r>
              <a:rPr lang="es-ES" sz="1600" dirty="0"/>
              <a:t> </a:t>
            </a:r>
            <a:r>
              <a:rPr lang="es-ES" sz="1600" dirty="0" err="1"/>
              <a:t>Community</a:t>
            </a:r>
            <a:r>
              <a:rPr lang="es-ES" sz="1600" dirty="0"/>
              <a:t> Living (ACL), </a:t>
            </a:r>
            <a:r>
              <a:rPr lang="es-ES" sz="1600" dirty="0" err="1"/>
              <a:t>Department</a:t>
            </a:r>
            <a:r>
              <a:rPr lang="es-ES" sz="1600" dirty="0"/>
              <a:t> of </a:t>
            </a:r>
            <a:r>
              <a:rPr lang="es-ES" sz="1600" dirty="0" err="1"/>
              <a:t>Health</a:t>
            </a:r>
            <a:r>
              <a:rPr lang="es-ES" sz="1600" dirty="0"/>
              <a:t> and Human Services, Washington, D.C. 20201. Se alienta a los concesionarios que realicen proyectos con patrocinio gubernamental a expresar libremente sus resultados y conclusiones. Por lo tanto, los puntos de vista y las opiniones no representan la política oficial de la ACL.</a:t>
            </a:r>
          </a:p>
          <a:p>
            <a:pPr algn="ctr"/>
            <a:endParaRPr lang="es-ES" sz="1600" dirty="0"/>
          </a:p>
          <a:p>
            <a:pPr algn="ctr"/>
            <a:r>
              <a:rPr lang="es-ES" sz="1600" dirty="0"/>
              <a:t>Partes de esta presentación fueron adaptados por una plantilla provista por los Centers </a:t>
            </a:r>
            <a:r>
              <a:rPr lang="es-ES" sz="1600" dirty="0" err="1"/>
              <a:t>for</a:t>
            </a:r>
            <a:r>
              <a:rPr lang="es-ES" sz="1600" dirty="0"/>
              <a:t> Medicare and Medicaid Services.</a:t>
            </a:r>
          </a:p>
          <a:p>
            <a:pPr algn="ctr"/>
            <a:endParaRPr lang="es-US" sz="1600" dirty="0"/>
          </a:p>
        </p:txBody>
      </p:sp>
      <p:pic>
        <p:nvPicPr>
          <p:cNvPr id="5" name="Picture 2" descr="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5699" y="1380560"/>
            <a:ext cx="4800600" cy="2347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516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Período de Inscripción Abierta (OEP)</a:t>
            </a:r>
            <a:endParaRPr lang="es-US" dirty="0"/>
          </a:p>
        </p:txBody>
      </p:sp>
      <p:grpSp>
        <p:nvGrpSpPr>
          <p:cNvPr id="3" name="Group 2" descr="Gráfico del calendario del OEP de MA"/>
          <p:cNvGrpSpPr/>
          <p:nvPr/>
        </p:nvGrpSpPr>
        <p:grpSpPr>
          <a:xfrm>
            <a:off x="817880" y="2199639"/>
            <a:ext cx="10787630" cy="1864361"/>
            <a:chOff x="1124842" y="952472"/>
            <a:chExt cx="9376565" cy="1424859"/>
          </a:xfrm>
        </p:grpSpPr>
        <p:graphicFrame>
          <p:nvGraphicFramePr>
            <p:cNvPr id="4" name="Diagram 3" descr="Calendario" title="Período de Inscripción Abierta (OEP de MA, por sus siglas en inglés) de Medicare Advantage (MA, por sus siglas en inglés)"/>
            <p:cNvGraphicFramePr/>
            <p:nvPr>
              <p:extLst>
                <p:ext uri="{D42A27DB-BD31-4B8C-83A1-F6EECF244321}">
                  <p14:modId xmlns:p14="http://schemas.microsoft.com/office/powerpoint/2010/main" val="491070050"/>
                </p:ext>
              </p:extLst>
            </p:nvPr>
          </p:nvGraphicFramePr>
          <p:xfrm>
            <a:off x="1124842" y="1119491"/>
            <a:ext cx="6756791" cy="1101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descr="Calendario" title="Período de Inscripción Abierta (OEP de MA, por sus siglas en inglés) de Medicare Advantage (MA, por sus siglas en inglés)"/>
            <p:cNvGraphicFramePr/>
            <p:nvPr>
              <p:extLst>
                <p:ext uri="{D42A27DB-BD31-4B8C-83A1-F6EECF244321}">
                  <p14:modId xmlns:p14="http://schemas.microsoft.com/office/powerpoint/2010/main" val="2814935192"/>
                </p:ext>
              </p:extLst>
            </p:nvPr>
          </p:nvGraphicFramePr>
          <p:xfrm>
            <a:off x="8141715" y="952472"/>
            <a:ext cx="2359692" cy="142485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
        <p:nvSpPr>
          <p:cNvPr id="6" name="Content Placeholder 2"/>
          <p:cNvSpPr txBox="1">
            <a:spLocks/>
          </p:cNvSpPr>
          <p:nvPr/>
        </p:nvSpPr>
        <p:spPr>
          <a:xfrm>
            <a:off x="817880" y="4439920"/>
            <a:ext cx="10787630" cy="214655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a:spcAft>
                <a:spcPts val="600"/>
              </a:spcAft>
              <a:buFont typeface="Arial" panose="020B0604020202020204" pitchFamily="34" charset="0"/>
              <a:buChar char="•"/>
            </a:pPr>
            <a:r>
              <a:rPr lang="es-ES" sz="2800" dirty="0">
                <a:solidFill>
                  <a:schemeClr val="accent1"/>
                </a:solidFill>
              </a:rPr>
              <a:t>Período de cada año en el que puede inscribirse, cancelar la inscripción, o cambiar de planes Medicare </a:t>
            </a:r>
            <a:r>
              <a:rPr lang="es-ES" sz="2800" dirty="0" err="1">
                <a:solidFill>
                  <a:schemeClr val="accent1"/>
                </a:solidFill>
              </a:rPr>
              <a:t>Advantage</a:t>
            </a:r>
            <a:r>
              <a:rPr lang="es-ES" sz="2800" dirty="0">
                <a:solidFill>
                  <a:schemeClr val="accent1"/>
                </a:solidFill>
              </a:rPr>
              <a:t> y/o Parte D.</a:t>
            </a:r>
          </a:p>
          <a:p>
            <a:pPr marL="457200" indent="-457200" algn="l">
              <a:buFont typeface="Arial" panose="020B0604020202020204" pitchFamily="34" charset="0"/>
              <a:buChar char="•"/>
            </a:pPr>
            <a:r>
              <a:rPr lang="es-ES" sz="2800" dirty="0">
                <a:solidFill>
                  <a:schemeClr val="accent1"/>
                </a:solidFill>
              </a:rPr>
              <a:t>Ese es el momento para revisar las opciones de su plan de salud y medicamentos</a:t>
            </a:r>
          </a:p>
          <a:p>
            <a:pPr algn="l"/>
            <a:endParaRPr lang="en-US" sz="2800" dirty="0">
              <a:solidFill>
                <a:schemeClr val="accent1"/>
              </a:solidFill>
            </a:endParaRPr>
          </a:p>
        </p:txBody>
      </p:sp>
    </p:spTree>
    <p:extLst>
      <p:ext uri="{BB962C8B-B14F-4D97-AF65-F5344CB8AC3E}">
        <p14:creationId xmlns:p14="http://schemas.microsoft.com/office/powerpoint/2010/main" val="3886684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Período de Inscripción Abierta de Medicare </a:t>
            </a:r>
            <a:r>
              <a:rPr lang="es-ES" dirty="0" err="1"/>
              <a:t>Advantage</a:t>
            </a:r>
            <a:r>
              <a:rPr lang="es-ES" dirty="0"/>
              <a:t> (MA OEP)</a:t>
            </a:r>
            <a:endParaRPr lang="es-US" dirty="0"/>
          </a:p>
        </p:txBody>
      </p:sp>
      <p:grpSp>
        <p:nvGrpSpPr>
          <p:cNvPr id="4" name="Group 3" descr="Gráfico del calendario del OEP de MA"/>
          <p:cNvGrpSpPr/>
          <p:nvPr/>
        </p:nvGrpSpPr>
        <p:grpSpPr>
          <a:xfrm>
            <a:off x="1000760" y="2104627"/>
            <a:ext cx="10610048" cy="2386093"/>
            <a:chOff x="1124841" y="1119491"/>
            <a:chExt cx="9766893" cy="1824870"/>
          </a:xfrm>
        </p:grpSpPr>
        <p:graphicFrame>
          <p:nvGraphicFramePr>
            <p:cNvPr id="5" name="Diagram 4" descr="Calendario" title="Período de Inscripción Abierta (OEP de MA, por sus siglas en inglés) de Medicare Advantage (MA, por sus siglas en inglés)"/>
            <p:cNvGraphicFramePr/>
            <p:nvPr>
              <p:extLst>
                <p:ext uri="{D42A27DB-BD31-4B8C-83A1-F6EECF244321}">
                  <p14:modId xmlns:p14="http://schemas.microsoft.com/office/powerpoint/2010/main" val="3450259134"/>
                </p:ext>
              </p:extLst>
            </p:nvPr>
          </p:nvGraphicFramePr>
          <p:xfrm>
            <a:off x="1124841" y="1285403"/>
            <a:ext cx="6876812" cy="922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descr="Calendario" title="Período de Inscripción Abierta (OEP de MA, por sus siglas en inglés) de Medicare Advantage (MA, por sus siglas en inglés)"/>
            <p:cNvGraphicFramePr/>
            <p:nvPr>
              <p:extLst>
                <p:ext uri="{D42A27DB-BD31-4B8C-83A1-F6EECF244321}">
                  <p14:modId xmlns:p14="http://schemas.microsoft.com/office/powerpoint/2010/main" val="1757388575"/>
                </p:ext>
              </p:extLst>
            </p:nvPr>
          </p:nvGraphicFramePr>
          <p:xfrm>
            <a:off x="8141717" y="1119491"/>
            <a:ext cx="2750017" cy="18248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
        <p:nvSpPr>
          <p:cNvPr id="7" name="Content Placeholder 2"/>
          <p:cNvSpPr>
            <a:spLocks noGrp="1"/>
          </p:cNvSpPr>
          <p:nvPr>
            <p:ph sz="quarter" idx="10"/>
          </p:nvPr>
        </p:nvSpPr>
        <p:spPr>
          <a:xfrm>
            <a:off x="1000760" y="4105728"/>
            <a:ext cx="8534400" cy="1981200"/>
          </a:xfrm>
        </p:spPr>
        <p:txBody>
          <a:bodyPr/>
          <a:lstStyle/>
          <a:p>
            <a:pPr algn="l">
              <a:spcAft>
                <a:spcPts val="1200"/>
              </a:spcAft>
            </a:pPr>
            <a:r>
              <a:rPr lang="es-ES" sz="2600" dirty="0">
                <a:solidFill>
                  <a:schemeClr val="tx1"/>
                </a:solidFill>
              </a:rPr>
              <a:t>Si ya está en un plan de Medicare </a:t>
            </a:r>
            <a:r>
              <a:rPr lang="es-ES" sz="2600" dirty="0" err="1">
                <a:solidFill>
                  <a:schemeClr val="tx1"/>
                </a:solidFill>
              </a:rPr>
              <a:t>Advantage</a:t>
            </a:r>
            <a:r>
              <a:rPr lang="es-ES" sz="2600" dirty="0">
                <a:solidFill>
                  <a:schemeClr val="tx1"/>
                </a:solidFill>
              </a:rPr>
              <a:t>, podrá: </a:t>
            </a:r>
          </a:p>
          <a:p>
            <a:pPr marL="630238" lvl="1" indent="-457200">
              <a:buFont typeface="+mj-lt"/>
              <a:buAutoNum type="alphaLcPeriod"/>
            </a:pPr>
            <a:r>
              <a:rPr lang="es-ES" sz="2400" dirty="0"/>
              <a:t>cambiar a otro plan de Medicare </a:t>
            </a:r>
            <a:r>
              <a:rPr lang="es-ES" sz="2400" dirty="0" err="1"/>
              <a:t>Advantage</a:t>
            </a:r>
            <a:r>
              <a:rPr lang="es-ES" sz="2400" dirty="0"/>
              <a:t>.</a:t>
            </a:r>
          </a:p>
          <a:p>
            <a:pPr marL="630238" lvl="1" indent="-457200">
              <a:spcAft>
                <a:spcPts val="600"/>
              </a:spcAft>
              <a:buFont typeface="+mj-lt"/>
              <a:buAutoNum type="alphaLcPeriod"/>
            </a:pPr>
            <a:r>
              <a:rPr lang="es-ES" sz="2400" dirty="0"/>
              <a:t>volver a Medicare Original.</a:t>
            </a:r>
          </a:p>
          <a:p>
            <a:pPr marL="0" lvl="1" indent="0">
              <a:spcBef>
                <a:spcPts val="600"/>
              </a:spcBef>
              <a:buNone/>
            </a:pPr>
            <a:r>
              <a:rPr lang="es-ES" sz="2600" dirty="0"/>
              <a:t>Solo puede realizar un cambio durante este período.  </a:t>
            </a:r>
          </a:p>
        </p:txBody>
      </p:sp>
    </p:spTree>
    <p:extLst>
      <p:ext uri="{BB962C8B-B14F-4D97-AF65-F5344CB8AC3E}">
        <p14:creationId xmlns:p14="http://schemas.microsoft.com/office/powerpoint/2010/main" val="3477922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a:t>Ejemplos de Períodos especiales de inscripción (SEP)</a:t>
            </a:r>
          </a:p>
        </p:txBody>
      </p:sp>
      <p:sp>
        <p:nvSpPr>
          <p:cNvPr id="3" name="Content Placeholder 2"/>
          <p:cNvSpPr>
            <a:spLocks noGrp="1"/>
          </p:cNvSpPr>
          <p:nvPr>
            <p:ph idx="1"/>
          </p:nvPr>
        </p:nvSpPr>
        <p:spPr>
          <a:xfrm>
            <a:off x="581192" y="2180496"/>
            <a:ext cx="11029615" cy="4311744"/>
          </a:xfrm>
        </p:spPr>
        <p:txBody>
          <a:bodyPr>
            <a:noAutofit/>
          </a:bodyPr>
          <a:lstStyle/>
          <a:p>
            <a:pPr marL="233363" indent="-223838">
              <a:buFont typeface="Arial" panose="020B0604020202020204" pitchFamily="34" charset="0"/>
              <a:buChar char="•"/>
            </a:pPr>
            <a:r>
              <a:rPr lang="es-ES" sz="2800" dirty="0"/>
              <a:t>Se traslada a un sitio distinto del área de servicio del plan.</a:t>
            </a:r>
          </a:p>
          <a:p>
            <a:pPr marL="233363" indent="-223838">
              <a:buFont typeface="Arial" panose="020B0604020202020204" pitchFamily="34" charset="0"/>
              <a:buChar char="•"/>
            </a:pPr>
            <a:r>
              <a:rPr lang="es-ES" sz="2800" dirty="0"/>
              <a:t>Su plan abandona el de Medicare o reduce su área de servicios.</a:t>
            </a:r>
          </a:p>
          <a:p>
            <a:pPr marL="233363" indent="-223838">
              <a:buFont typeface="Arial" panose="020B0604020202020204" pitchFamily="34" charset="0"/>
              <a:buChar char="•"/>
            </a:pPr>
            <a:r>
              <a:rPr lang="es-ES" sz="2800" dirty="0"/>
              <a:t>Deja o pierde la cobertura del empleador o del sindicato.</a:t>
            </a:r>
          </a:p>
          <a:p>
            <a:pPr marL="233363" indent="-223838">
              <a:buFont typeface="Arial" panose="020B0604020202020204" pitchFamily="34" charset="0"/>
              <a:buChar char="•"/>
            </a:pPr>
            <a:r>
              <a:rPr lang="es-ES" sz="2800" dirty="0"/>
              <a:t>Tiene Medicare y Medicaid o Ayuda Adicional. </a:t>
            </a:r>
          </a:p>
          <a:p>
            <a:pPr lvl="1" indent="-223838">
              <a:buFont typeface="Arial" panose="020B0604020202020204" pitchFamily="34" charset="0"/>
              <a:buChar char="•"/>
            </a:pPr>
            <a:r>
              <a:rPr lang="es-ES" sz="2400" dirty="0"/>
              <a:t>Una vez por trimestre calendario durante los primeros 9 meses de cada año </a:t>
            </a:r>
          </a:p>
          <a:p>
            <a:pPr marL="233363" indent="-223838">
              <a:buFont typeface="Arial" panose="020B0604020202020204" pitchFamily="34" charset="0"/>
              <a:buChar char="•"/>
            </a:pPr>
            <a:r>
              <a:rPr lang="es-ES" sz="2800" dirty="0"/>
              <a:t>Obtiene, pierde, o tiene un cambio en el estado de Ayuda Adicional o de Medicaid.</a:t>
            </a:r>
          </a:p>
        </p:txBody>
      </p:sp>
    </p:spTree>
    <p:extLst>
      <p:ext uri="{BB962C8B-B14F-4D97-AF65-F5344CB8AC3E}">
        <p14:creationId xmlns:p14="http://schemas.microsoft.com/office/powerpoint/2010/main" val="2852381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Compruebe su conocimiento</a:t>
            </a:r>
            <a:endParaRPr lang="es-US" dirty="0"/>
          </a:p>
        </p:txBody>
      </p:sp>
      <p:sp>
        <p:nvSpPr>
          <p:cNvPr id="4" name="Content Placeholder 2"/>
          <p:cNvSpPr>
            <a:spLocks noGrp="1"/>
          </p:cNvSpPr>
          <p:nvPr>
            <p:ph idx="1"/>
          </p:nvPr>
        </p:nvSpPr>
        <p:spPr>
          <a:xfrm>
            <a:off x="581193" y="2600960"/>
            <a:ext cx="11029615" cy="3928399"/>
          </a:xfrm>
        </p:spPr>
        <p:txBody>
          <a:bodyPr>
            <a:noAutofit/>
          </a:bodyPr>
          <a:lstStyle/>
          <a:p>
            <a:r>
              <a:rPr lang="es-ES" sz="2800" dirty="0"/>
              <a:t>¿Por qué es importante su Período de Inscripción Inicial (IEP)?</a:t>
            </a:r>
          </a:p>
          <a:p>
            <a:pPr marL="514350" indent="-514350">
              <a:buFont typeface="+mj-lt"/>
              <a:buAutoNum type="alphaLcPeriod"/>
            </a:pPr>
            <a:r>
              <a:rPr lang="es-ES" sz="2800" dirty="0"/>
              <a:t>Si no cumple con las fechas límite para la inscripción, podrían aplicarle multas.</a:t>
            </a:r>
          </a:p>
          <a:p>
            <a:pPr marL="514350" indent="-514350">
              <a:buFont typeface="+mj-lt"/>
              <a:buAutoNum type="alphaLcPeriod"/>
            </a:pPr>
            <a:r>
              <a:rPr lang="es-ES" sz="2800" dirty="0"/>
              <a:t>Es su primera oportunidad de inscribirse en Medicare. </a:t>
            </a:r>
          </a:p>
          <a:p>
            <a:pPr marL="514350" indent="-514350">
              <a:buFont typeface="+mj-lt"/>
              <a:buAutoNum type="alphaLcPeriod"/>
            </a:pPr>
            <a:r>
              <a:rPr lang="es-ES" sz="2800" dirty="0"/>
              <a:t>El momento en que se inscribe determina cuándo comienza su cobertura.</a:t>
            </a:r>
          </a:p>
          <a:p>
            <a:pPr marL="514350" indent="-514350">
              <a:buFont typeface="+mj-lt"/>
              <a:buAutoNum type="alphaLcPeriod"/>
            </a:pPr>
            <a:r>
              <a:rPr lang="es-ES" sz="2800" dirty="0"/>
              <a:t>Todas las anteriores</a:t>
            </a:r>
          </a:p>
          <a:p>
            <a:pPr marL="514350" indent="-514350">
              <a:buFont typeface="+mj-lt"/>
              <a:buAutoNum type="alphaLcPeriod"/>
            </a:pPr>
            <a:endParaRPr lang="es-ES" sz="2800" dirty="0"/>
          </a:p>
          <a:p>
            <a:pPr marL="514350" indent="-514350">
              <a:buFont typeface="+mj-lt"/>
              <a:buAutoNum type="alphaLcPeriod"/>
            </a:pPr>
            <a:endParaRPr lang="en-US" sz="2800" dirty="0"/>
          </a:p>
        </p:txBody>
      </p:sp>
      <p:sp>
        <p:nvSpPr>
          <p:cNvPr id="5" name="Rounded Rectangle 4" descr="Recuadro rojo, respuesta seleccionada"/>
          <p:cNvSpPr/>
          <p:nvPr/>
        </p:nvSpPr>
        <p:spPr>
          <a:xfrm>
            <a:off x="581192" y="5310689"/>
            <a:ext cx="3652480" cy="570354"/>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294048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953" y="5302989"/>
            <a:ext cx="11029616" cy="566738"/>
          </a:xfrm>
        </p:spPr>
        <p:txBody>
          <a:bodyPr/>
          <a:lstStyle/>
          <a:p>
            <a:pPr algn="ctr"/>
            <a:r>
              <a:rPr lang="es-US" dirty="0"/>
              <a:t>Preguntas?</a:t>
            </a:r>
          </a:p>
        </p:txBody>
      </p:sp>
      <p:pic>
        <p:nvPicPr>
          <p:cNvPr id="1032" name="Picture 8" descr="Transparent Questions Clip Art - Questions Clipart, HD Png Download -  kindpng"/>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458776" y="966256"/>
            <a:ext cx="7046539" cy="4113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453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Ayuda para personas con ingresos y recursos limitados</a:t>
            </a:r>
            <a:endParaRPr lang="es-US" dirty="0"/>
          </a:p>
        </p:txBody>
      </p:sp>
      <p:sp>
        <p:nvSpPr>
          <p:cNvPr id="3" name="Text Placeholder 2"/>
          <p:cNvSpPr>
            <a:spLocks noGrp="1"/>
          </p:cNvSpPr>
          <p:nvPr>
            <p:ph type="body" idx="1"/>
          </p:nvPr>
        </p:nvSpPr>
        <p:spPr/>
        <p:txBody>
          <a:bodyPr>
            <a:normAutofit/>
          </a:bodyPr>
          <a:lstStyle/>
          <a:p>
            <a:r>
              <a:rPr lang="es-US" dirty="0"/>
              <a:t>Ayuda adicional, </a:t>
            </a:r>
            <a:r>
              <a:rPr lang="es-US" dirty="0" err="1"/>
              <a:t>seniorcare</a:t>
            </a:r>
            <a:r>
              <a:rPr lang="es-US" dirty="0"/>
              <a:t>, </a:t>
            </a:r>
            <a:r>
              <a:rPr lang="es-ES" dirty="0"/>
              <a:t>Programa de Ahorros de Medicare</a:t>
            </a:r>
            <a:r>
              <a:rPr lang="es-US" dirty="0"/>
              <a:t>, </a:t>
            </a:r>
            <a:r>
              <a:rPr lang="es-US" dirty="0" err="1"/>
              <a:t>medicaid</a:t>
            </a:r>
            <a:endParaRPr lang="es-US" dirty="0"/>
          </a:p>
        </p:txBody>
      </p:sp>
    </p:spTree>
    <p:extLst>
      <p:ext uri="{BB962C8B-B14F-4D97-AF65-F5344CB8AC3E}">
        <p14:creationId xmlns:p14="http://schemas.microsoft.com/office/powerpoint/2010/main" val="1177584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Ayuda para personas con ingresos y recursos limitados</a:t>
            </a:r>
            <a:endParaRPr lang="es-US" dirty="0"/>
          </a:p>
        </p:txBody>
      </p:sp>
      <p:graphicFrame>
        <p:nvGraphicFramePr>
          <p:cNvPr id="4" name="Content Placeholder 4"/>
          <p:cNvGraphicFramePr>
            <a:graphicFrameLocks noGrp="1"/>
          </p:cNvGraphicFramePr>
          <p:nvPr>
            <p:ph sz="quarter" idx="10"/>
            <p:extLst>
              <p:ext uri="{D42A27DB-BD31-4B8C-83A1-F6EECF244321}">
                <p14:modId xmlns:p14="http://schemas.microsoft.com/office/powerpoint/2010/main" val="1301337713"/>
              </p:ext>
            </p:extLst>
          </p:nvPr>
        </p:nvGraphicFramePr>
        <p:xfrm>
          <a:off x="581192" y="1950720"/>
          <a:ext cx="11029616" cy="4704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2600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a:t>¿Qué son los </a:t>
            </a:r>
            <a:r>
              <a:rPr lang="es-ES" dirty="0"/>
              <a:t>Programas de Ahorros de Medicare </a:t>
            </a:r>
            <a:r>
              <a:rPr lang="es-US" dirty="0"/>
              <a:t>(MSP) </a:t>
            </a:r>
            <a:br>
              <a:rPr lang="es-US" dirty="0"/>
            </a:br>
            <a:r>
              <a:rPr lang="es-US" dirty="0"/>
              <a:t>y Medicaid?</a:t>
            </a:r>
          </a:p>
        </p:txBody>
      </p:sp>
      <p:sp>
        <p:nvSpPr>
          <p:cNvPr id="3" name="Content Placeholder 2"/>
          <p:cNvSpPr>
            <a:spLocks noGrp="1"/>
          </p:cNvSpPr>
          <p:nvPr>
            <p:ph idx="1"/>
          </p:nvPr>
        </p:nvSpPr>
        <p:spPr>
          <a:xfrm>
            <a:off x="581192" y="2113280"/>
            <a:ext cx="11029615" cy="4216400"/>
          </a:xfrm>
        </p:spPr>
        <p:txBody>
          <a:bodyPr>
            <a:noAutofit/>
          </a:bodyPr>
          <a:lstStyle/>
          <a:p>
            <a:pPr marL="457200" indent="-457200">
              <a:buFont typeface="Arial" panose="020B0604020202020204" pitchFamily="34" charset="0"/>
              <a:buChar char="•"/>
            </a:pPr>
            <a:r>
              <a:rPr lang="es-US" sz="2400" b="1" dirty="0"/>
              <a:t>Medicaid</a:t>
            </a:r>
            <a:r>
              <a:rPr lang="es-US" sz="2400" dirty="0"/>
              <a:t> es un programa conjunto estatal y federal. Ayuda a pagar los costos de atención médica para personas con ingresos y recursos limitados, o cuyos gastos médicos exceden sus ingresos y recursos disponibles.</a:t>
            </a:r>
          </a:p>
          <a:p>
            <a:pPr marL="457200" indent="-457200" defTabSz="685800">
              <a:spcBef>
                <a:spcPts val="600"/>
              </a:spcBef>
              <a:buFont typeface="Arial" panose="020B0604020202020204" pitchFamily="34" charset="0"/>
              <a:buChar char="•"/>
            </a:pPr>
            <a:r>
              <a:rPr lang="es-US" sz="2400" dirty="0"/>
              <a:t>Puede cubrir servicios que Medicare no puede cubrir o puede cubrir de manera parcial, como cuidado en un asilo de ancianos, cuidado personal, y servicios basados en el hogar y la comunidad.</a:t>
            </a:r>
          </a:p>
          <a:p>
            <a:pPr marL="457200" lvl="0" indent="-457200" defTabSz="685800">
              <a:spcBef>
                <a:spcPts val="600"/>
              </a:spcBef>
              <a:buFont typeface="Arial" panose="020B0604020202020204" pitchFamily="34" charset="0"/>
              <a:buChar char="•"/>
            </a:pPr>
            <a:r>
              <a:rPr lang="es-US" sz="2400" dirty="0"/>
              <a:t>Algunas personas califican para Medicare y Medicaid.</a:t>
            </a:r>
          </a:p>
          <a:p>
            <a:pPr marL="457200" lvl="0" indent="-457200" defTabSz="685800">
              <a:spcBef>
                <a:spcPts val="600"/>
              </a:spcBef>
              <a:buFont typeface="Arial" panose="020B0604020202020204" pitchFamily="34" charset="0"/>
              <a:buChar char="•"/>
            </a:pPr>
            <a:r>
              <a:rPr lang="es-US" sz="2400" b="1" dirty="0"/>
              <a:t>Los Programas de Ahorros de Medicare (MSP) </a:t>
            </a:r>
            <a:r>
              <a:rPr lang="es-US" sz="2400" dirty="0"/>
              <a:t>son un tipo de programa de Medicaid que cubre las primas de Medicare Parte A y/o B, y tal vez </a:t>
            </a:r>
            <a:r>
              <a:rPr lang="en-US" sz="2400" dirty="0" err="1"/>
              <a:t>más</a:t>
            </a:r>
            <a:r>
              <a:rPr lang="es-US" sz="2400" dirty="0"/>
              <a:t>. </a:t>
            </a:r>
          </a:p>
        </p:txBody>
      </p:sp>
    </p:spTree>
    <p:extLst>
      <p:ext uri="{BB962C8B-B14F-4D97-AF65-F5344CB8AC3E}">
        <p14:creationId xmlns:p14="http://schemas.microsoft.com/office/powerpoint/2010/main" val="248145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Cómo Calificar para </a:t>
            </a:r>
            <a:r>
              <a:rPr lang="es-ES" dirty="0" err="1"/>
              <a:t>medicaid</a:t>
            </a:r>
            <a:endParaRPr lang="es-US" dirty="0"/>
          </a:p>
        </p:txBody>
      </p:sp>
      <p:sp>
        <p:nvSpPr>
          <p:cNvPr id="4" name="Content Placeholder 2"/>
          <p:cNvSpPr>
            <a:spLocks noGrp="1"/>
          </p:cNvSpPr>
          <p:nvPr>
            <p:ph idx="1"/>
          </p:nvPr>
        </p:nvSpPr>
        <p:spPr/>
        <p:txBody>
          <a:bodyPr>
            <a:noAutofit/>
          </a:bodyPr>
          <a:lstStyle/>
          <a:p>
            <a:pPr marL="457200" indent="-457200">
              <a:buFont typeface="Arial" panose="020B0604020202020204" pitchFamily="34" charset="0"/>
              <a:buChar char="•"/>
            </a:pPr>
            <a:r>
              <a:rPr lang="es-ES" sz="2800" dirty="0"/>
              <a:t>Hay varios programas de Medicaid.</a:t>
            </a:r>
          </a:p>
          <a:p>
            <a:pPr marL="914400" lvl="1" indent="-457200">
              <a:buFont typeface="Arial" panose="020B0604020202020204" pitchFamily="34" charset="0"/>
              <a:buChar char="•"/>
            </a:pPr>
            <a:r>
              <a:rPr lang="es-ES" sz="2800" dirty="0"/>
              <a:t>Cada uno tiene diferentes requisitos de ingresos y recursos.</a:t>
            </a:r>
            <a:endParaRPr lang="es-US" sz="2800" dirty="0"/>
          </a:p>
          <a:p>
            <a:pPr marL="457200" indent="-457200">
              <a:buFont typeface="Arial" panose="020B0604020202020204" pitchFamily="34" charset="0"/>
              <a:buChar char="•"/>
            </a:pPr>
            <a:r>
              <a:rPr lang="es-ES" sz="2800" dirty="0"/>
              <a:t>Aplicar por el Wisconsin </a:t>
            </a:r>
            <a:r>
              <a:rPr lang="es-ES" sz="2800" dirty="0" err="1"/>
              <a:t>Department</a:t>
            </a:r>
            <a:r>
              <a:rPr lang="es-ES" sz="2800" dirty="0"/>
              <a:t> of </a:t>
            </a:r>
            <a:r>
              <a:rPr lang="es-ES" sz="2800" dirty="0" err="1"/>
              <a:t>Health</a:t>
            </a:r>
            <a:r>
              <a:rPr lang="es-ES" sz="2800" dirty="0"/>
              <a:t> Services:</a:t>
            </a:r>
          </a:p>
          <a:p>
            <a:pPr marL="914400" lvl="1" indent="-457200">
              <a:buFont typeface="Arial" panose="020B0604020202020204" pitchFamily="34" charset="0"/>
              <a:buChar char="•"/>
            </a:pPr>
            <a:r>
              <a:rPr lang="es-ES" sz="2400" dirty="0">
                <a:hlinkClick r:id="rId3"/>
              </a:rPr>
              <a:t>En línea</a:t>
            </a:r>
            <a:endParaRPr lang="es-ES" sz="2400" dirty="0"/>
          </a:p>
          <a:p>
            <a:pPr marL="914400" lvl="1" indent="-457200">
              <a:buFont typeface="Arial" panose="020B0604020202020204" pitchFamily="34" charset="0"/>
              <a:buChar char="•"/>
            </a:pPr>
            <a:r>
              <a:rPr lang="es-US" sz="2400" dirty="0"/>
              <a:t>844-201-6870</a:t>
            </a:r>
            <a:endParaRPr lang="es-ES" sz="2400" dirty="0"/>
          </a:p>
        </p:txBody>
      </p:sp>
    </p:spTree>
    <p:extLst>
      <p:ext uri="{BB962C8B-B14F-4D97-AF65-F5344CB8AC3E}">
        <p14:creationId xmlns:p14="http://schemas.microsoft.com/office/powerpoint/2010/main" val="5243399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¿Qué es la Ayuda Adicional?</a:t>
            </a:r>
            <a:endParaRPr lang="es-US" dirty="0"/>
          </a:p>
        </p:txBody>
      </p:sp>
      <p:sp>
        <p:nvSpPr>
          <p:cNvPr id="4" name="Content Placeholder 2"/>
          <p:cNvSpPr>
            <a:spLocks noGrp="1"/>
          </p:cNvSpPr>
          <p:nvPr>
            <p:ph idx="1"/>
          </p:nvPr>
        </p:nvSpPr>
        <p:spPr>
          <a:xfrm>
            <a:off x="581193" y="2404016"/>
            <a:ext cx="11029615" cy="3678303"/>
          </a:xfrm>
        </p:spPr>
        <p:txBody>
          <a:bodyPr>
            <a:noAutofit/>
          </a:bodyPr>
          <a:lstStyle/>
          <a:p>
            <a:pPr marL="457200" indent="-457200">
              <a:buFont typeface="Arial" panose="020B0604020202020204" pitchFamily="34" charset="0"/>
              <a:buChar char="•"/>
            </a:pPr>
            <a:r>
              <a:rPr lang="es-ES" sz="2800" dirty="0"/>
              <a:t>También llamado el subsidio de bajos ingresos (LIS).</a:t>
            </a:r>
          </a:p>
          <a:p>
            <a:pPr marL="457200" indent="-457200">
              <a:spcAft>
                <a:spcPts val="600"/>
              </a:spcAft>
              <a:buFont typeface="Arial" panose="020B0604020202020204" pitchFamily="34" charset="0"/>
              <a:buChar char="•"/>
            </a:pPr>
            <a:r>
              <a:rPr lang="es-ES" sz="2800" dirty="0"/>
              <a:t>Ayuda a las personas con recursos e ingresos bajos a pagar los costos de medicamentos de Medicare.</a:t>
            </a:r>
          </a:p>
          <a:p>
            <a:pPr marL="781200" lvl="1" indent="-457200">
              <a:buFont typeface="Arial" panose="020B0604020202020204" pitchFamily="34" charset="0"/>
              <a:buChar char="•"/>
            </a:pPr>
            <a:r>
              <a:rPr lang="es-ES" sz="2600" dirty="0"/>
              <a:t>No paga primas ni deducibles para </a:t>
            </a:r>
            <a:r>
              <a:rPr lang="es-ES" sz="2600" dirty="0" err="1"/>
              <a:t>Part</a:t>
            </a:r>
            <a:r>
              <a:rPr lang="es-ES" sz="2600" dirty="0"/>
              <a:t> D, y tiene copagos pequeños o no los tiene. </a:t>
            </a:r>
          </a:p>
          <a:p>
            <a:pPr marL="781200" lvl="1" indent="-457200">
              <a:buFont typeface="Arial" panose="020B0604020202020204" pitchFamily="34" charset="0"/>
              <a:buChar char="•"/>
            </a:pPr>
            <a:r>
              <a:rPr lang="es-ES" sz="2600" dirty="0"/>
              <a:t>Si tiene recursos e ingresos no tan bajos, paga un deducible reducido, y un poco más de su bolsillo.</a:t>
            </a:r>
          </a:p>
          <a:p>
            <a:pPr marL="781200" lvl="1" indent="-457200">
              <a:buFont typeface="Arial" panose="020B0604020202020204" pitchFamily="34" charset="0"/>
              <a:buChar char="•"/>
            </a:pPr>
            <a:r>
              <a:rPr lang="es-ES" sz="2600" dirty="0"/>
              <a:t>No tiene brechas de cobertura ni multa por inscripción tardía si califica para la Ayuda Adicional. </a:t>
            </a:r>
          </a:p>
        </p:txBody>
      </p:sp>
    </p:spTree>
    <p:extLst>
      <p:ext uri="{BB962C8B-B14F-4D97-AF65-F5344CB8AC3E}">
        <p14:creationId xmlns:p14="http://schemas.microsoft.com/office/powerpoint/2010/main" val="175201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a:t>Contenido</a:t>
            </a:r>
          </a:p>
        </p:txBody>
      </p:sp>
      <p:sp>
        <p:nvSpPr>
          <p:cNvPr id="3" name="Content Placeholder 2"/>
          <p:cNvSpPr>
            <a:spLocks noGrp="1"/>
          </p:cNvSpPr>
          <p:nvPr>
            <p:ph idx="1"/>
          </p:nvPr>
        </p:nvSpPr>
        <p:spPr/>
        <p:txBody>
          <a:bodyPr>
            <a:noAutofit/>
          </a:bodyPr>
          <a:lstStyle/>
          <a:p>
            <a:pPr>
              <a:lnSpc>
                <a:spcPct val="200000"/>
              </a:lnSpc>
              <a:buFont typeface="Wingdings" panose="05000000000000000000" pitchFamily="2" charset="2"/>
              <a:buChar char="Ø"/>
            </a:pPr>
            <a:r>
              <a:rPr lang="es-US" sz="2800" dirty="0"/>
              <a:t>Opciones de cobertura</a:t>
            </a:r>
          </a:p>
          <a:p>
            <a:pPr>
              <a:lnSpc>
                <a:spcPct val="200000"/>
              </a:lnSpc>
              <a:buFont typeface="Wingdings" panose="05000000000000000000" pitchFamily="2" charset="2"/>
              <a:buChar char="Ø"/>
            </a:pPr>
            <a:r>
              <a:rPr lang="es-US" sz="2800" dirty="0"/>
              <a:t>C</a:t>
            </a:r>
            <a:r>
              <a:rPr lang="en-US" sz="2800" dirty="0"/>
              <a:t>ó</a:t>
            </a:r>
            <a:r>
              <a:rPr lang="es-US" sz="2800" dirty="0" err="1"/>
              <a:t>mo</a:t>
            </a:r>
            <a:r>
              <a:rPr lang="es-US" sz="2800" dirty="0"/>
              <a:t> inscribirse</a:t>
            </a:r>
          </a:p>
          <a:p>
            <a:pPr>
              <a:lnSpc>
                <a:spcPct val="200000"/>
              </a:lnSpc>
              <a:buFont typeface="Wingdings" panose="05000000000000000000" pitchFamily="2" charset="2"/>
              <a:buChar char="Ø"/>
            </a:pPr>
            <a:r>
              <a:rPr lang="es-US" sz="2800" dirty="0"/>
              <a:t>Programas de asistencia monetaria</a:t>
            </a:r>
          </a:p>
          <a:p>
            <a:pPr>
              <a:lnSpc>
                <a:spcPct val="200000"/>
              </a:lnSpc>
              <a:buFont typeface="Wingdings" panose="05000000000000000000" pitchFamily="2" charset="2"/>
              <a:buChar char="Ø"/>
            </a:pPr>
            <a:r>
              <a:rPr lang="es-US" sz="2800" dirty="0"/>
              <a:t>Recursos en español</a:t>
            </a:r>
          </a:p>
        </p:txBody>
      </p:sp>
    </p:spTree>
    <p:extLst>
      <p:ext uri="{BB962C8B-B14F-4D97-AF65-F5344CB8AC3E}">
        <p14:creationId xmlns:p14="http://schemas.microsoft.com/office/powerpoint/2010/main" val="21093309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Cómo Calificar para Recibir Ayuda Adicional</a:t>
            </a:r>
            <a:endParaRPr lang="es-US" dirty="0"/>
          </a:p>
        </p:txBody>
      </p:sp>
      <p:sp>
        <p:nvSpPr>
          <p:cNvPr id="4" name="Content Placeholder 2"/>
          <p:cNvSpPr>
            <a:spLocks noGrp="1"/>
          </p:cNvSpPr>
          <p:nvPr>
            <p:ph idx="1"/>
          </p:nvPr>
        </p:nvSpPr>
        <p:spPr/>
        <p:txBody>
          <a:bodyPr>
            <a:noAutofit/>
          </a:bodyPr>
          <a:lstStyle/>
          <a:p>
            <a:pPr marL="457200" indent="-457200">
              <a:buFont typeface="Arial" panose="020B0604020202020204" pitchFamily="34" charset="0"/>
              <a:buChar char="•"/>
            </a:pPr>
            <a:r>
              <a:rPr lang="es-ES" sz="2800" dirty="0"/>
              <a:t>Adultos mayores con </a:t>
            </a:r>
            <a:r>
              <a:rPr lang="es-ES" sz="2800" dirty="0">
                <a:hlinkClick r:id="rId3"/>
              </a:rPr>
              <a:t>Medicaid</a:t>
            </a:r>
            <a:r>
              <a:rPr lang="es-ES" sz="2800" dirty="0"/>
              <a:t>, un </a:t>
            </a:r>
            <a:r>
              <a:rPr lang="es-ES" sz="2800" dirty="0">
                <a:hlinkClick r:id="rId4"/>
              </a:rPr>
              <a:t>Programa de Ahorros de Medicare (MSP)</a:t>
            </a:r>
            <a:r>
              <a:rPr lang="es-ES" sz="2800" dirty="0"/>
              <a:t>, y/o </a:t>
            </a:r>
            <a:r>
              <a:rPr lang="es-ES" sz="2800" dirty="0">
                <a:hlinkClick r:id="rId5"/>
              </a:rPr>
              <a:t>Seguridad de Ingreso Suplementario (SSI) </a:t>
            </a:r>
            <a:r>
              <a:rPr lang="es-ES" sz="2800" dirty="0"/>
              <a:t>reciben Ayuda Adicional automáticamente </a:t>
            </a:r>
          </a:p>
          <a:p>
            <a:pPr marL="457200" indent="-457200">
              <a:buFont typeface="Arial" panose="020B0604020202020204" pitchFamily="34" charset="0"/>
              <a:buChar char="•"/>
            </a:pPr>
            <a:r>
              <a:rPr lang="es-ES" sz="2800" dirty="0"/>
              <a:t>Todos los demás deben aplicar por la Administración de Seguro Social (SSA):</a:t>
            </a:r>
          </a:p>
          <a:p>
            <a:pPr marL="914400" lvl="1" indent="-457200">
              <a:buFont typeface="Arial" panose="020B0604020202020204" pitchFamily="34" charset="0"/>
              <a:buChar char="•"/>
            </a:pPr>
            <a:r>
              <a:rPr lang="es-ES" sz="2400" dirty="0">
                <a:hlinkClick r:id="rId6"/>
              </a:rPr>
              <a:t>En línea</a:t>
            </a:r>
            <a:endParaRPr lang="es-ES" sz="2400" dirty="0"/>
          </a:p>
          <a:p>
            <a:pPr marL="914400" lvl="1" indent="-457200">
              <a:buFont typeface="Arial" panose="020B0604020202020204" pitchFamily="34" charset="0"/>
              <a:buChar char="•"/>
            </a:pPr>
            <a:r>
              <a:rPr lang="es-ES" sz="2400" dirty="0">
                <a:hlinkClick r:id="rId7"/>
              </a:rPr>
              <a:t>Por papel (SSA-1020b)</a:t>
            </a:r>
            <a:endParaRPr lang="es-ES" sz="2400" dirty="0"/>
          </a:p>
          <a:p>
            <a:pPr marL="914400" lvl="1" indent="-457200">
              <a:buFont typeface="Arial" panose="020B0604020202020204" pitchFamily="34" charset="0"/>
              <a:buChar char="•"/>
            </a:pPr>
            <a:r>
              <a:rPr lang="es-ES" sz="2400" dirty="0"/>
              <a:t>Llame al Seguro Social </a:t>
            </a:r>
            <a:r>
              <a:rPr lang="es-ES" sz="2400" dirty="0">
                <a:hlinkClick r:id="rId8"/>
              </a:rPr>
              <a:t>local</a:t>
            </a:r>
            <a:r>
              <a:rPr lang="es-ES" sz="2400" dirty="0"/>
              <a:t> o al 1-800-772-1213; TTY: 1-800-325-0778</a:t>
            </a:r>
          </a:p>
        </p:txBody>
      </p:sp>
    </p:spTree>
    <p:extLst>
      <p:ext uri="{BB962C8B-B14F-4D97-AF65-F5344CB8AC3E}">
        <p14:creationId xmlns:p14="http://schemas.microsoft.com/office/powerpoint/2010/main" val="42489948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a:t>SeniorCare</a:t>
            </a:r>
          </a:p>
        </p:txBody>
      </p:sp>
      <p:sp>
        <p:nvSpPr>
          <p:cNvPr id="4" name="Content Placeholder 2"/>
          <p:cNvSpPr>
            <a:spLocks noGrp="1"/>
          </p:cNvSpPr>
          <p:nvPr>
            <p:ph idx="1"/>
          </p:nvPr>
        </p:nvSpPr>
        <p:spPr>
          <a:xfrm>
            <a:off x="581192" y="2180496"/>
            <a:ext cx="11029615" cy="4311743"/>
          </a:xfrm>
        </p:spPr>
        <p:txBody>
          <a:bodyPr>
            <a:noAutofit/>
          </a:bodyPr>
          <a:lstStyle/>
          <a:p>
            <a:pPr marL="457200" indent="-457200">
              <a:buFont typeface="Arial" panose="020B0604020202020204" pitchFamily="34" charset="0"/>
              <a:buChar char="•"/>
            </a:pPr>
            <a:r>
              <a:rPr lang="es-ES" sz="2800" dirty="0"/>
              <a:t>Un programa estatal de asistencia de medicamentos recetados</a:t>
            </a:r>
          </a:p>
          <a:p>
            <a:pPr marL="457200" indent="-457200">
              <a:buFont typeface="Arial" panose="020B0604020202020204" pitchFamily="34" charset="0"/>
              <a:buChar char="•"/>
            </a:pPr>
            <a:r>
              <a:rPr lang="es-ES" sz="2800" dirty="0"/>
              <a:t>Para calificar, necesita:</a:t>
            </a:r>
          </a:p>
          <a:p>
            <a:pPr marL="781200" lvl="1" indent="-457200">
              <a:buFont typeface="Arial" panose="020B0604020202020204" pitchFamily="34" charset="0"/>
              <a:buChar char="•"/>
            </a:pPr>
            <a:r>
              <a:rPr lang="es-ES" sz="2400" dirty="0"/>
              <a:t>Tener 65+ anos.</a:t>
            </a:r>
          </a:p>
          <a:p>
            <a:pPr marL="781200" lvl="1" indent="-457200">
              <a:buFont typeface="Arial" panose="020B0604020202020204" pitchFamily="34" charset="0"/>
              <a:buChar char="•"/>
            </a:pPr>
            <a:r>
              <a:rPr lang="es-ES" sz="2400" dirty="0"/>
              <a:t>Ser un residente de Wisconsin.</a:t>
            </a:r>
          </a:p>
          <a:p>
            <a:pPr marL="781200" lvl="1" indent="-457200">
              <a:buFont typeface="Arial" panose="020B0604020202020204" pitchFamily="34" charset="0"/>
              <a:buChar char="•"/>
            </a:pPr>
            <a:r>
              <a:rPr lang="es-ES" sz="2400" dirty="0"/>
              <a:t>Ser ciudadano americano o tener un estatus de inmigrante que califique.</a:t>
            </a:r>
            <a:endParaRPr lang="es-US" sz="2400" dirty="0"/>
          </a:p>
          <a:p>
            <a:pPr marL="457200" indent="-457200">
              <a:buFont typeface="Arial" panose="020B0604020202020204" pitchFamily="34" charset="0"/>
              <a:buChar char="•"/>
            </a:pPr>
            <a:r>
              <a:rPr lang="es-US" sz="2800" dirty="0"/>
              <a:t>El ingreso determina los beneficios pero no afecta la elegibilidad. </a:t>
            </a:r>
          </a:p>
          <a:p>
            <a:pPr marL="457200" indent="-457200">
              <a:buFont typeface="Arial" panose="020B0604020202020204" pitchFamily="34" charset="0"/>
              <a:buChar char="•"/>
            </a:pPr>
            <a:r>
              <a:rPr lang="es-US" sz="2800" dirty="0"/>
              <a:t>Aplicar por </a:t>
            </a:r>
            <a:r>
              <a:rPr lang="es-US" sz="2800" dirty="0">
                <a:hlinkClick r:id="rId3"/>
              </a:rPr>
              <a:t>papel</a:t>
            </a:r>
            <a:r>
              <a:rPr lang="es-US" sz="2800" dirty="0"/>
              <a:t> (</a:t>
            </a:r>
            <a:r>
              <a:rPr lang="es-US" sz="2800" dirty="0">
                <a:hlinkClick r:id="rId4"/>
              </a:rPr>
              <a:t>instrucciones</a:t>
            </a:r>
            <a:r>
              <a:rPr lang="es-US" sz="2800" dirty="0"/>
              <a:t>) o llamar al línea: 800-657-2038</a:t>
            </a:r>
          </a:p>
          <a:p>
            <a:pPr marL="914400" lvl="1" indent="-457200">
              <a:buFont typeface="Arial" panose="020B0604020202020204" pitchFamily="34" charset="0"/>
              <a:buChar char="•"/>
            </a:pPr>
            <a:r>
              <a:rPr lang="es-US" sz="2400" dirty="0">
                <a:hlinkClick r:id="rId5"/>
              </a:rPr>
              <a:t>Autorización de Representante de SeniorCare</a:t>
            </a:r>
            <a:r>
              <a:rPr lang="es-US" sz="2400" dirty="0"/>
              <a:t> </a:t>
            </a:r>
          </a:p>
        </p:txBody>
      </p:sp>
      <p:pic>
        <p:nvPicPr>
          <p:cNvPr id="5" name="Picture 4"/>
          <p:cNvPicPr>
            <a:picLocks noChangeAspect="1"/>
          </p:cNvPicPr>
          <p:nvPr/>
        </p:nvPicPr>
        <p:blipFill>
          <a:blip r:embed="rId6"/>
          <a:stretch>
            <a:fillRect/>
          </a:stretch>
        </p:blipFill>
        <p:spPr>
          <a:xfrm>
            <a:off x="8054407" y="682018"/>
            <a:ext cx="3657999" cy="1054075"/>
          </a:xfrm>
          <a:prstGeom prst="rect">
            <a:avLst/>
          </a:prstGeom>
        </p:spPr>
      </p:pic>
    </p:spTree>
    <p:extLst>
      <p:ext uri="{BB962C8B-B14F-4D97-AF65-F5344CB8AC3E}">
        <p14:creationId xmlns:p14="http://schemas.microsoft.com/office/powerpoint/2010/main" val="3222197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Compruebe su conocimiento</a:t>
            </a:r>
            <a:endParaRPr lang="es-US" dirty="0"/>
          </a:p>
        </p:txBody>
      </p:sp>
      <p:sp>
        <p:nvSpPr>
          <p:cNvPr id="4" name="Content Placeholder 2"/>
          <p:cNvSpPr>
            <a:spLocks noGrp="1"/>
          </p:cNvSpPr>
          <p:nvPr>
            <p:ph idx="1"/>
          </p:nvPr>
        </p:nvSpPr>
        <p:spPr>
          <a:xfrm>
            <a:off x="581193" y="2600960"/>
            <a:ext cx="11029615" cy="3928399"/>
          </a:xfrm>
        </p:spPr>
        <p:txBody>
          <a:bodyPr>
            <a:noAutofit/>
          </a:bodyPr>
          <a:lstStyle/>
          <a:p>
            <a:r>
              <a:rPr lang="es-ES" sz="2800" dirty="0"/>
              <a:t>¿Quién no se califica para SeniorCare?</a:t>
            </a:r>
          </a:p>
          <a:p>
            <a:pPr marL="514350" indent="-514350">
              <a:buFont typeface="+mj-lt"/>
              <a:buAutoNum type="alphaLcPeriod"/>
            </a:pPr>
            <a:r>
              <a:rPr lang="es-ES" sz="2800" dirty="0"/>
              <a:t>Una persona que tiene 65 años. </a:t>
            </a:r>
          </a:p>
          <a:p>
            <a:pPr marL="514350" indent="-514350">
              <a:buFont typeface="+mj-lt"/>
              <a:buAutoNum type="alphaLcPeriod"/>
            </a:pPr>
            <a:r>
              <a:rPr lang="es-ES" sz="2800" dirty="0"/>
              <a:t>Un residente de Michigan. </a:t>
            </a:r>
          </a:p>
          <a:p>
            <a:pPr marL="514350" indent="-514350">
              <a:buFont typeface="+mj-lt"/>
              <a:buAutoNum type="alphaLcPeriod"/>
            </a:pPr>
            <a:r>
              <a:rPr lang="es-ES" sz="2800" dirty="0"/>
              <a:t>Una persona sin medicamentos recetados. </a:t>
            </a:r>
          </a:p>
          <a:p>
            <a:pPr marL="514350" indent="-514350">
              <a:buFont typeface="+mj-lt"/>
              <a:buAutoNum type="alphaLcPeriod"/>
            </a:pPr>
            <a:r>
              <a:rPr lang="es-ES" sz="2800" dirty="0"/>
              <a:t>Un inmigrante calificado. </a:t>
            </a:r>
          </a:p>
          <a:p>
            <a:pPr marL="514350" indent="-514350">
              <a:buFont typeface="+mj-lt"/>
              <a:buAutoNum type="alphaLcPeriod"/>
            </a:pPr>
            <a:endParaRPr lang="es-ES" sz="2800" dirty="0"/>
          </a:p>
          <a:p>
            <a:pPr marL="514350" indent="-514350">
              <a:buFont typeface="+mj-lt"/>
              <a:buAutoNum type="alphaLcPeriod"/>
            </a:pPr>
            <a:endParaRPr lang="en-US" sz="2800" dirty="0"/>
          </a:p>
        </p:txBody>
      </p:sp>
      <p:sp>
        <p:nvSpPr>
          <p:cNvPr id="5" name="Rounded Rectangle 4" descr="Recuadro rojo, respuesta seleccionada"/>
          <p:cNvSpPr/>
          <p:nvPr/>
        </p:nvSpPr>
        <p:spPr>
          <a:xfrm>
            <a:off x="581192" y="3710489"/>
            <a:ext cx="4484584" cy="570354"/>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77862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953" y="5302989"/>
            <a:ext cx="11029616" cy="566738"/>
          </a:xfrm>
        </p:spPr>
        <p:txBody>
          <a:bodyPr/>
          <a:lstStyle/>
          <a:p>
            <a:pPr algn="ctr"/>
            <a:r>
              <a:rPr lang="es-US" dirty="0"/>
              <a:t>Preguntas?</a:t>
            </a:r>
          </a:p>
        </p:txBody>
      </p:sp>
      <p:pic>
        <p:nvPicPr>
          <p:cNvPr id="1032" name="Picture 8" descr="Transparent Questions Clip Art - Questions Clipart, HD Png Download -  kindpng"/>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458776" y="966256"/>
            <a:ext cx="7046539" cy="4113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7646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a:t>Resumen y Recursos</a:t>
            </a:r>
          </a:p>
        </p:txBody>
      </p:sp>
    </p:spTree>
    <p:extLst>
      <p:ext uri="{BB962C8B-B14F-4D97-AF65-F5344CB8AC3E}">
        <p14:creationId xmlns:p14="http://schemas.microsoft.com/office/powerpoint/2010/main" val="23318003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a:t>Puntos clave para recordar</a:t>
            </a:r>
          </a:p>
        </p:txBody>
      </p:sp>
      <p:sp>
        <p:nvSpPr>
          <p:cNvPr id="4" name="Content Placeholder 2"/>
          <p:cNvSpPr>
            <a:spLocks noGrp="1"/>
          </p:cNvSpPr>
          <p:nvPr>
            <p:ph idx="1"/>
          </p:nvPr>
        </p:nvSpPr>
        <p:spPr/>
        <p:txBody>
          <a:bodyPr>
            <a:normAutofit/>
          </a:bodyPr>
          <a:lstStyle/>
          <a:p>
            <a:pPr marL="457200" indent="-457200">
              <a:spcAft>
                <a:spcPts val="600"/>
              </a:spcAft>
              <a:buFont typeface="Wingdings" panose="05000000000000000000" pitchFamily="2" charset="2"/>
              <a:buChar char="Ø"/>
            </a:pPr>
            <a:r>
              <a:rPr lang="es-ES" sz="2800" dirty="0"/>
              <a:t>Medicare es un programa de seguro médico.</a:t>
            </a:r>
          </a:p>
          <a:p>
            <a:pPr marL="457200" indent="-457200">
              <a:spcAft>
                <a:spcPts val="600"/>
              </a:spcAft>
              <a:buFont typeface="Wingdings" panose="05000000000000000000" pitchFamily="2" charset="2"/>
              <a:buChar char="Ø"/>
            </a:pPr>
            <a:r>
              <a:rPr lang="es-ES" sz="2800" dirty="0"/>
              <a:t>Medicare no cubre todos sus costos médicos.</a:t>
            </a:r>
          </a:p>
          <a:p>
            <a:pPr marL="457200" indent="-457200">
              <a:spcAft>
                <a:spcPts val="600"/>
              </a:spcAft>
              <a:buFont typeface="Wingdings" panose="05000000000000000000" pitchFamily="2" charset="2"/>
              <a:buChar char="Ø"/>
            </a:pPr>
            <a:r>
              <a:rPr lang="es-ES" sz="2800" dirty="0"/>
              <a:t>Tiene opciones sobre cómo obtener cobertura.</a:t>
            </a:r>
          </a:p>
          <a:p>
            <a:pPr marL="457200" indent="-457200">
              <a:spcAft>
                <a:spcPts val="600"/>
              </a:spcAft>
              <a:buFont typeface="Wingdings" panose="05000000000000000000" pitchFamily="2" charset="2"/>
              <a:buChar char="Ø"/>
            </a:pPr>
            <a:r>
              <a:rPr lang="es-ES" sz="2800" dirty="0"/>
              <a:t>Las decisiones afectan el tipo de cobertura que recibe.</a:t>
            </a:r>
          </a:p>
          <a:p>
            <a:pPr marL="457200" indent="-457200">
              <a:spcAft>
                <a:spcPts val="600"/>
              </a:spcAft>
              <a:buFont typeface="Wingdings" panose="05000000000000000000" pitchFamily="2" charset="2"/>
              <a:buChar char="Ø"/>
            </a:pPr>
            <a:r>
              <a:rPr lang="es-ES" sz="2800" dirty="0"/>
              <a:t>Existen programas para las personas con ingresos y recursos limitados.</a:t>
            </a:r>
          </a:p>
          <a:p>
            <a:pPr>
              <a:spcAft>
                <a:spcPts val="600"/>
              </a:spcAft>
            </a:pPr>
            <a:endParaRPr lang="en-US" sz="2800" dirty="0"/>
          </a:p>
        </p:txBody>
      </p:sp>
    </p:spTree>
    <p:extLst>
      <p:ext uri="{BB962C8B-B14F-4D97-AF65-F5344CB8AC3E}">
        <p14:creationId xmlns:p14="http://schemas.microsoft.com/office/powerpoint/2010/main" val="32670821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a:t>Recursos en español: administración del Seguro social</a:t>
            </a:r>
          </a:p>
        </p:txBody>
      </p:sp>
      <p:sp>
        <p:nvSpPr>
          <p:cNvPr id="4" name="Content Placeholder 2"/>
          <p:cNvSpPr>
            <a:spLocks noGrp="1"/>
          </p:cNvSpPr>
          <p:nvPr>
            <p:ph idx="1"/>
          </p:nvPr>
        </p:nvSpPr>
        <p:spPr>
          <a:xfrm>
            <a:off x="581192" y="2180496"/>
            <a:ext cx="11029615" cy="4321904"/>
          </a:xfrm>
        </p:spPr>
        <p:txBody>
          <a:bodyPr>
            <a:noAutofit/>
          </a:bodyPr>
          <a:lstStyle/>
          <a:p>
            <a:pPr marL="457200" indent="-457200">
              <a:buFont typeface="Arial" panose="020B0604020202020204" pitchFamily="34" charset="0"/>
              <a:buChar char="•"/>
            </a:pPr>
            <a:r>
              <a:rPr lang="es-US" sz="3200" dirty="0">
                <a:hlinkClick r:id="rId3"/>
              </a:rPr>
              <a:t>Social Security</a:t>
            </a:r>
            <a:r>
              <a:rPr lang="es-US" sz="3200" dirty="0"/>
              <a:t> </a:t>
            </a:r>
          </a:p>
          <a:p>
            <a:pPr marL="914400" lvl="1" indent="-457200">
              <a:buFont typeface="Arial" panose="020B0604020202020204" pitchFamily="34" charset="0"/>
              <a:buChar char="•"/>
            </a:pPr>
            <a:r>
              <a:rPr lang="es-ES" sz="2800" dirty="0">
                <a:hlinkClick r:id="rId4"/>
              </a:rPr>
              <a:t>Aplicar para la Ayuda Adicional</a:t>
            </a:r>
            <a:r>
              <a:rPr lang="es-ES" sz="2800" dirty="0"/>
              <a:t> (</a:t>
            </a:r>
            <a:r>
              <a:rPr lang="es-ES" sz="2800" dirty="0">
                <a:hlinkClick r:id="rId5"/>
              </a:rPr>
              <a:t>papel</a:t>
            </a:r>
            <a:r>
              <a:rPr lang="es-ES" sz="2800" dirty="0"/>
              <a:t>)</a:t>
            </a:r>
          </a:p>
          <a:p>
            <a:pPr marL="914400" lvl="1" indent="-457200">
              <a:buFont typeface="Arial" panose="020B0604020202020204" pitchFamily="34" charset="0"/>
              <a:buChar char="•"/>
            </a:pPr>
            <a:r>
              <a:rPr lang="es-ES" sz="2800" dirty="0"/>
              <a:t>Formas para el SEP de Medicare Partes A y/o B:</a:t>
            </a:r>
          </a:p>
          <a:p>
            <a:pPr marL="1146175" lvl="2" indent="-457200">
              <a:buFont typeface="Arial" panose="020B0604020202020204" pitchFamily="34" charset="0"/>
              <a:buChar char="•"/>
            </a:pPr>
            <a:r>
              <a:rPr lang="es-ES" sz="2400" dirty="0">
                <a:hlinkClick r:id="rId6" action="ppaction://hlinkfile"/>
              </a:rPr>
              <a:t>CMS 40B: Solicitud de inscripción en la Parte B de Medicare</a:t>
            </a:r>
            <a:endParaRPr lang="es-ES" sz="2400" dirty="0"/>
          </a:p>
          <a:p>
            <a:pPr marL="1146175" lvl="2" indent="-457200">
              <a:buFont typeface="Arial" panose="020B0604020202020204" pitchFamily="34" charset="0"/>
              <a:buChar char="•"/>
            </a:pPr>
            <a:r>
              <a:rPr lang="es-ES" sz="2400" dirty="0">
                <a:hlinkClick r:id="rId7" action="ppaction://hlinkfile"/>
              </a:rPr>
              <a:t>CMS-L564: Solicitud de información de empleo</a:t>
            </a:r>
            <a:endParaRPr lang="es-ES" sz="2400" dirty="0"/>
          </a:p>
          <a:p>
            <a:pPr marL="914400" lvl="1" indent="-457200">
              <a:buFont typeface="Arial" panose="020B0604020202020204" pitchFamily="34" charset="0"/>
              <a:buChar char="•"/>
            </a:pPr>
            <a:r>
              <a:rPr lang="es-ES" sz="2800" dirty="0">
                <a:hlinkClick r:id="rId8"/>
              </a:rPr>
              <a:t>Publicaciones</a:t>
            </a:r>
            <a:endParaRPr lang="es-ES" sz="2800" dirty="0"/>
          </a:p>
          <a:p>
            <a:pPr marL="1146175" lvl="2" indent="-457200">
              <a:buFont typeface="Arial" panose="020B0604020202020204" pitchFamily="34" charset="0"/>
              <a:buChar char="•"/>
            </a:pPr>
            <a:r>
              <a:rPr lang="es-ES" sz="2400" dirty="0">
                <a:hlinkClick r:id="rId9"/>
              </a:rPr>
              <a:t>Información sobre la jubilación para los beneficiarios de Medicare</a:t>
            </a:r>
            <a:r>
              <a:rPr lang="es-ES" sz="2400" dirty="0"/>
              <a:t> (</a:t>
            </a:r>
            <a:r>
              <a:rPr lang="es-ES" sz="2400" dirty="0">
                <a:hlinkClick r:id="rId10"/>
              </a:rPr>
              <a:t>audio</a:t>
            </a:r>
            <a:r>
              <a:rPr lang="es-ES" sz="2400" dirty="0"/>
              <a:t>) </a:t>
            </a:r>
          </a:p>
          <a:p>
            <a:pPr marL="1146175" lvl="2" indent="-457200">
              <a:buFont typeface="Arial" panose="020B0604020202020204" pitchFamily="34" charset="0"/>
              <a:buChar char="•"/>
            </a:pPr>
            <a:r>
              <a:rPr lang="es-ES" sz="2400" dirty="0">
                <a:hlinkClick r:id="rId11"/>
              </a:rPr>
              <a:t>Cuándo comenzar a recibir los beneficios por jubilación</a:t>
            </a:r>
            <a:r>
              <a:rPr lang="es-ES" sz="2400" dirty="0"/>
              <a:t> (</a:t>
            </a:r>
            <a:r>
              <a:rPr lang="es-ES" sz="2400" dirty="0">
                <a:hlinkClick r:id="rId12"/>
              </a:rPr>
              <a:t>audio</a:t>
            </a:r>
            <a:r>
              <a:rPr lang="es-ES" sz="2400" dirty="0"/>
              <a:t>)</a:t>
            </a:r>
            <a:endParaRPr lang="es-US" sz="2400" dirty="0"/>
          </a:p>
        </p:txBody>
      </p:sp>
    </p:spTree>
    <p:extLst>
      <p:ext uri="{BB962C8B-B14F-4D97-AF65-F5344CB8AC3E}">
        <p14:creationId xmlns:p14="http://schemas.microsoft.com/office/powerpoint/2010/main" val="7842105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a:t>Recursos en español: Medicare</a:t>
            </a:r>
          </a:p>
        </p:txBody>
      </p:sp>
      <p:sp>
        <p:nvSpPr>
          <p:cNvPr id="7" name="Content Placeholder 2"/>
          <p:cNvSpPr txBox="1">
            <a:spLocks/>
          </p:cNvSpPr>
          <p:nvPr/>
        </p:nvSpPr>
        <p:spPr>
          <a:xfrm>
            <a:off x="581192" y="2234184"/>
            <a:ext cx="11029616" cy="3963416"/>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a:buFont typeface="Arial" panose="020B0604020202020204" pitchFamily="34" charset="0"/>
              <a:buChar char="•"/>
            </a:pPr>
            <a:r>
              <a:rPr lang="es-US" sz="2800" dirty="0">
                <a:solidFill>
                  <a:schemeClr val="tx1"/>
                </a:solidFill>
                <a:hlinkClick r:id="rId3"/>
              </a:rPr>
              <a:t>Medicare.gov </a:t>
            </a:r>
            <a:endParaRPr lang="es-US" sz="2800" dirty="0">
              <a:solidFill>
                <a:schemeClr val="tx1"/>
              </a:solidFill>
            </a:endParaRPr>
          </a:p>
          <a:p>
            <a:pPr marL="914400" lvl="1" indent="-457200">
              <a:buFont typeface="Arial" panose="020B0604020202020204" pitchFamily="34" charset="0"/>
              <a:buChar char="•"/>
            </a:pPr>
            <a:r>
              <a:rPr lang="es-US" sz="2800" dirty="0">
                <a:hlinkClick r:id="rId4"/>
              </a:rPr>
              <a:t>Ayuda para pagar sus facturas</a:t>
            </a:r>
            <a:endParaRPr lang="es-US" sz="2800" dirty="0"/>
          </a:p>
          <a:p>
            <a:pPr marL="914400" lvl="1" indent="-457200">
              <a:buFont typeface="Arial" panose="020B0604020202020204" pitchFamily="34" charset="0"/>
              <a:buChar char="•"/>
            </a:pPr>
            <a:r>
              <a:rPr lang="es-US" sz="2800" dirty="0">
                <a:hlinkClick r:id="rId5"/>
              </a:rPr>
              <a:t>Recursos</a:t>
            </a:r>
            <a:r>
              <a:rPr lang="es-US" sz="2800" dirty="0"/>
              <a:t> </a:t>
            </a:r>
          </a:p>
          <a:p>
            <a:pPr marL="914400" lvl="1" indent="-457200">
              <a:buFont typeface="Arial" panose="020B0604020202020204" pitchFamily="34" charset="0"/>
              <a:buChar char="•"/>
            </a:pPr>
            <a:r>
              <a:rPr lang="es-US" sz="2800" dirty="0">
                <a:hlinkClick r:id="rId6"/>
              </a:rPr>
              <a:t>Publicaciones</a:t>
            </a:r>
            <a:endParaRPr lang="es-US" sz="2800" dirty="0"/>
          </a:p>
          <a:p>
            <a:pPr marL="1146175" lvl="2" indent="-457200">
              <a:buFont typeface="Arial" panose="020B0604020202020204" pitchFamily="34" charset="0"/>
              <a:buChar char="•"/>
            </a:pPr>
            <a:r>
              <a:rPr lang="es-US" sz="2800" dirty="0"/>
              <a:t>Personas inscritas automáticamente en Medicare: </a:t>
            </a:r>
            <a:br>
              <a:rPr lang="es-US" sz="2800" dirty="0"/>
            </a:br>
            <a:r>
              <a:rPr lang="es-US" sz="2800" dirty="0">
                <a:hlinkClick r:id="rId7"/>
              </a:rPr>
              <a:t>Paquete Bienvenido a Medicare</a:t>
            </a:r>
            <a:endParaRPr lang="es-US" sz="2800" dirty="0"/>
          </a:p>
          <a:p>
            <a:pPr marL="1146175" lvl="2" indent="-457200">
              <a:buFont typeface="Arial" panose="020B0604020202020204" pitchFamily="34" charset="0"/>
              <a:buChar char="•"/>
            </a:pPr>
            <a:r>
              <a:rPr lang="es-US" sz="2800" dirty="0"/>
              <a:t>Personas no inscritas automáticamente: </a:t>
            </a:r>
            <a:br>
              <a:rPr lang="es-US" sz="2800" dirty="0"/>
            </a:br>
            <a:r>
              <a:rPr lang="es-US" sz="2800" dirty="0">
                <a:hlinkClick r:id="rId7"/>
              </a:rPr>
              <a:t>Paquete Bienvenido a Medicare</a:t>
            </a:r>
            <a:endParaRPr lang="es-US" sz="2800" dirty="0"/>
          </a:p>
          <a:p>
            <a:pPr marL="1146175" lvl="2" indent="-457200">
              <a:buFont typeface="Arial" panose="020B0604020202020204" pitchFamily="34" charset="0"/>
              <a:buChar char="•"/>
            </a:pPr>
            <a:r>
              <a:rPr lang="es-US" sz="2800" dirty="0">
                <a:hlinkClick r:id="rId8"/>
              </a:rPr>
              <a:t>Medicare y Usted</a:t>
            </a:r>
            <a:endParaRPr lang="es-US" sz="2800" dirty="0"/>
          </a:p>
          <a:p>
            <a:pPr marL="457200" lvl="0" indent="-457200" algn="l">
              <a:spcBef>
                <a:spcPts val="600"/>
              </a:spcBef>
              <a:spcAft>
                <a:spcPts val="600"/>
              </a:spcAft>
              <a:buFont typeface="Arial" panose="020B0604020202020204" pitchFamily="34" charset="0"/>
              <a:buChar char="•"/>
            </a:pPr>
            <a:r>
              <a:rPr lang="es-ES" sz="2800" dirty="0">
                <a:solidFill>
                  <a:schemeClr val="tx1"/>
                </a:solidFill>
                <a:hlinkClick r:id="rId9"/>
              </a:rPr>
              <a:t>Programa de Capacitación Nacional de CMS (NTP)</a:t>
            </a:r>
            <a:r>
              <a:rPr lang="es-US" sz="2800" dirty="0">
                <a:solidFill>
                  <a:schemeClr val="tx1"/>
                </a:solidFill>
              </a:rPr>
              <a:t> </a:t>
            </a:r>
          </a:p>
        </p:txBody>
      </p:sp>
    </p:spTree>
    <p:extLst>
      <p:ext uri="{BB962C8B-B14F-4D97-AF65-F5344CB8AC3E}">
        <p14:creationId xmlns:p14="http://schemas.microsoft.com/office/powerpoint/2010/main" val="24882526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a:t>Otros Recursos en español</a:t>
            </a:r>
          </a:p>
        </p:txBody>
      </p:sp>
      <p:sp>
        <p:nvSpPr>
          <p:cNvPr id="5" name="Content Placeholder 2"/>
          <p:cNvSpPr>
            <a:spLocks noGrp="1"/>
          </p:cNvSpPr>
          <p:nvPr>
            <p:ph idx="1"/>
          </p:nvPr>
        </p:nvSpPr>
        <p:spPr>
          <a:xfrm>
            <a:off x="581193" y="2434496"/>
            <a:ext cx="11029615" cy="3678303"/>
          </a:xfrm>
        </p:spPr>
        <p:txBody>
          <a:bodyPr>
            <a:noAutofit/>
          </a:bodyPr>
          <a:lstStyle/>
          <a:p>
            <a:pPr marL="457200" indent="-457200">
              <a:buFont typeface="Arial" panose="020B0604020202020204" pitchFamily="34" charset="0"/>
              <a:buChar char="•"/>
            </a:pPr>
            <a:r>
              <a:rPr lang="es-US" sz="2800" dirty="0">
                <a:hlinkClick r:id="rId3"/>
              </a:rPr>
              <a:t>Center </a:t>
            </a:r>
            <a:r>
              <a:rPr lang="es-US" sz="2800" dirty="0" err="1">
                <a:hlinkClick r:id="rId3"/>
              </a:rPr>
              <a:t>for</a:t>
            </a:r>
            <a:r>
              <a:rPr lang="es-US" sz="2800" dirty="0">
                <a:hlinkClick r:id="rId3"/>
              </a:rPr>
              <a:t> Medicare </a:t>
            </a:r>
            <a:r>
              <a:rPr lang="es-US" sz="2800" dirty="0" err="1">
                <a:hlinkClick r:id="rId3"/>
              </a:rPr>
              <a:t>Advocacy</a:t>
            </a:r>
            <a:endParaRPr lang="es-US" sz="2800" dirty="0"/>
          </a:p>
          <a:p>
            <a:pPr marL="457200" indent="-457200">
              <a:buFont typeface="Arial" panose="020B0604020202020204" pitchFamily="34" charset="0"/>
              <a:buChar char="•"/>
            </a:pPr>
            <a:r>
              <a:rPr lang="es-US" sz="2800" dirty="0">
                <a:hlinkClick r:id="rId4"/>
              </a:rPr>
              <a:t>Oficina para la Protección Financiera del Consumidor (CFPB)</a:t>
            </a:r>
            <a:endParaRPr lang="es-US" sz="2800" dirty="0"/>
          </a:p>
          <a:p>
            <a:pPr marL="914400" lvl="1" indent="-457200">
              <a:buFont typeface="Arial" panose="020B0604020202020204" pitchFamily="34" charset="0"/>
              <a:buChar char="•"/>
            </a:pPr>
            <a:r>
              <a:rPr lang="es-US" sz="2400" dirty="0">
                <a:hlinkClick r:id="rId5"/>
              </a:rPr>
              <a:t>Recursos para compartir</a:t>
            </a:r>
            <a:endParaRPr lang="es-US" sz="2400" dirty="0"/>
          </a:p>
          <a:p>
            <a:pPr marL="914400" lvl="1" indent="-457200">
              <a:buFont typeface="Arial" panose="020B0604020202020204" pitchFamily="34" charset="0"/>
              <a:buChar char="•"/>
            </a:pPr>
            <a:r>
              <a:rPr lang="es-US" sz="2400" dirty="0">
                <a:hlinkClick r:id="rId6"/>
              </a:rPr>
              <a:t>Money Smart: guía de recursos para adultos mayores</a:t>
            </a:r>
            <a:endParaRPr lang="es-US" sz="2400" dirty="0"/>
          </a:p>
          <a:p>
            <a:pPr marL="457200" indent="-457200">
              <a:buFont typeface="Arial" panose="020B0604020202020204" pitchFamily="34" charset="0"/>
              <a:buChar char="•"/>
            </a:pPr>
            <a:r>
              <a:rPr lang="es-US" sz="2800" dirty="0"/>
              <a:t>WI Departamento de Servicios de Salud: 844-201-6870 </a:t>
            </a:r>
          </a:p>
          <a:p>
            <a:pPr marL="914400" lvl="1" indent="-457200">
              <a:buFont typeface="Arial" panose="020B0604020202020204" pitchFamily="34" charset="0"/>
              <a:buChar char="•"/>
            </a:pPr>
            <a:r>
              <a:rPr lang="es-US" sz="2400" u="sng" dirty="0">
                <a:hlinkClick r:id="rId7"/>
              </a:rPr>
              <a:t>Medicare </a:t>
            </a:r>
            <a:r>
              <a:rPr lang="es-US" sz="2400" u="sng" dirty="0" err="1">
                <a:hlinkClick r:id="rId7"/>
              </a:rPr>
              <a:t>Savings</a:t>
            </a:r>
            <a:r>
              <a:rPr lang="es-US" sz="2400" u="sng" dirty="0">
                <a:hlinkClick r:id="rId7"/>
              </a:rPr>
              <a:t> </a:t>
            </a:r>
            <a:r>
              <a:rPr lang="es-US" sz="2400" u="sng" dirty="0" err="1">
                <a:hlinkClick r:id="rId7"/>
              </a:rPr>
              <a:t>Program</a:t>
            </a:r>
            <a:r>
              <a:rPr lang="es-US" sz="2400" dirty="0"/>
              <a:t> y </a:t>
            </a:r>
            <a:r>
              <a:rPr lang="es-US" sz="2400" u="sng" dirty="0">
                <a:hlinkClick r:id="rId8"/>
              </a:rPr>
              <a:t>Medicaid</a:t>
            </a:r>
            <a:endParaRPr lang="es-US" sz="2400" u="sng" dirty="0"/>
          </a:p>
          <a:p>
            <a:pPr marL="914400" lvl="1" indent="-457200">
              <a:buFont typeface="Arial" panose="020B0604020202020204" pitchFamily="34" charset="0"/>
              <a:buChar char="•"/>
            </a:pPr>
            <a:r>
              <a:rPr lang="es-US" sz="2400" dirty="0">
                <a:hlinkClick r:id="rId9"/>
              </a:rPr>
              <a:t>Información acerca de SeniorCare</a:t>
            </a:r>
            <a:endParaRPr lang="en-US" sz="2400" dirty="0"/>
          </a:p>
          <a:p>
            <a:pPr marL="457200" indent="-457200">
              <a:buFont typeface="Arial" panose="020B0604020202020204" pitchFamily="34" charset="0"/>
              <a:buChar char="•"/>
            </a:pPr>
            <a:r>
              <a:rPr lang="es-US" sz="2800" dirty="0">
                <a:hlinkClick r:id="rId10"/>
              </a:rPr>
              <a:t>GWAAR Medicare Outreach and </a:t>
            </a:r>
            <a:r>
              <a:rPr lang="es-US" sz="2800" dirty="0" err="1">
                <a:hlinkClick r:id="rId10"/>
              </a:rPr>
              <a:t>Assistance</a:t>
            </a:r>
            <a:r>
              <a:rPr lang="es-US" sz="2800" dirty="0">
                <a:hlinkClick r:id="rId10"/>
              </a:rPr>
              <a:t> </a:t>
            </a:r>
            <a:r>
              <a:rPr lang="es-US" sz="2800" dirty="0" err="1">
                <a:hlinkClick r:id="rId10"/>
              </a:rPr>
              <a:t>Resources</a:t>
            </a:r>
            <a:endParaRPr lang="es-US" sz="2800" dirty="0"/>
          </a:p>
          <a:p>
            <a:pPr marL="914400" lvl="1" indent="-457200">
              <a:buFont typeface="Arial" panose="020B0604020202020204" pitchFamily="34" charset="0"/>
              <a:buChar char="•"/>
            </a:pPr>
            <a:r>
              <a:rPr lang="es-US" sz="2400" dirty="0"/>
              <a:t>Ver “</a:t>
            </a:r>
            <a:r>
              <a:rPr lang="es-US" sz="2400" dirty="0" err="1"/>
              <a:t>Materials</a:t>
            </a:r>
            <a:r>
              <a:rPr lang="es-US" sz="2400" dirty="0"/>
              <a:t> in </a:t>
            </a:r>
            <a:r>
              <a:rPr lang="es-US" sz="2400" dirty="0" err="1"/>
              <a:t>Additional</a:t>
            </a:r>
            <a:r>
              <a:rPr lang="es-US" sz="2400" dirty="0"/>
              <a:t> </a:t>
            </a:r>
            <a:r>
              <a:rPr lang="es-US" sz="2400" dirty="0" err="1"/>
              <a:t>Languages</a:t>
            </a:r>
            <a:r>
              <a:rPr lang="es-US" sz="2400" dirty="0"/>
              <a:t>”</a:t>
            </a:r>
          </a:p>
        </p:txBody>
      </p:sp>
    </p:spTree>
    <p:extLst>
      <p:ext uri="{BB962C8B-B14F-4D97-AF65-F5344CB8AC3E}">
        <p14:creationId xmlns:p14="http://schemas.microsoft.com/office/powerpoint/2010/main" val="22294680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US" dirty="0"/>
              <a:t>Programa Estatal de Asistencia sobre Seguros de Salud</a:t>
            </a:r>
            <a:br>
              <a:rPr lang="es-US" dirty="0"/>
            </a:br>
            <a:r>
              <a:rPr lang="es-US" dirty="0"/>
              <a:t>(SHIP)</a:t>
            </a:r>
          </a:p>
        </p:txBody>
      </p:sp>
      <p:pic>
        <p:nvPicPr>
          <p:cNvPr id="2056" name="Picture 8" descr="https://share.health.wisconsin.gov/ltc/teams/EBS/SHIPGraphics/SHIP_Social_Graphic_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193" y="2052041"/>
            <a:ext cx="8675220" cy="453412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363919" y="2371902"/>
            <a:ext cx="2442259" cy="3693319"/>
          </a:xfrm>
          <a:prstGeom prst="rect">
            <a:avLst/>
          </a:prstGeom>
          <a:noFill/>
        </p:spPr>
        <p:txBody>
          <a:bodyPr wrap="square" rtlCol="0">
            <a:spAutoFit/>
          </a:bodyPr>
          <a:lstStyle/>
          <a:p>
            <a:pPr marL="347663" indent="-347663">
              <a:lnSpc>
                <a:spcPct val="150000"/>
              </a:lnSpc>
              <a:buFont typeface="Wingdings" panose="05000000000000000000" pitchFamily="2" charset="2"/>
              <a:buChar char="ü"/>
            </a:pPr>
            <a:r>
              <a:rPr lang="es-US" sz="2800" dirty="0">
                <a:solidFill>
                  <a:schemeClr val="accent1"/>
                </a:solidFill>
              </a:rPr>
              <a:t>Local</a:t>
            </a:r>
          </a:p>
          <a:p>
            <a:pPr marL="347663" indent="-347663">
              <a:lnSpc>
                <a:spcPct val="150000"/>
              </a:lnSpc>
              <a:buFont typeface="Wingdings" panose="05000000000000000000" pitchFamily="2" charset="2"/>
              <a:buChar char="ü"/>
            </a:pPr>
            <a:r>
              <a:rPr lang="es-US" sz="2800" dirty="0">
                <a:solidFill>
                  <a:schemeClr val="accent1"/>
                </a:solidFill>
              </a:rPr>
              <a:t>De confianza</a:t>
            </a:r>
          </a:p>
          <a:p>
            <a:pPr marL="347663" indent="-347663">
              <a:lnSpc>
                <a:spcPct val="150000"/>
              </a:lnSpc>
              <a:buFont typeface="Wingdings" panose="05000000000000000000" pitchFamily="2" charset="2"/>
              <a:buChar char="ü"/>
            </a:pPr>
            <a:r>
              <a:rPr lang="es-US" sz="2800" dirty="0">
                <a:solidFill>
                  <a:schemeClr val="accent1"/>
                </a:solidFill>
              </a:rPr>
              <a:t>Confidencial</a:t>
            </a:r>
          </a:p>
          <a:p>
            <a:pPr marL="347663" indent="-347663">
              <a:lnSpc>
                <a:spcPct val="150000"/>
              </a:lnSpc>
              <a:spcAft>
                <a:spcPts val="1200"/>
              </a:spcAft>
              <a:buFont typeface="Wingdings" panose="05000000000000000000" pitchFamily="2" charset="2"/>
              <a:buChar char="ü"/>
            </a:pPr>
            <a:r>
              <a:rPr lang="es-US" sz="2800" dirty="0">
                <a:solidFill>
                  <a:schemeClr val="accent1"/>
                </a:solidFill>
              </a:rPr>
              <a:t>Entendido</a:t>
            </a:r>
          </a:p>
          <a:p>
            <a:pPr marL="347663" indent="-347663">
              <a:buFont typeface="Wingdings" panose="05000000000000000000" pitchFamily="2" charset="2"/>
              <a:buChar char="ü"/>
            </a:pPr>
            <a:r>
              <a:rPr lang="es-US" sz="2800" dirty="0">
                <a:solidFill>
                  <a:schemeClr val="accent1"/>
                </a:solidFill>
              </a:rPr>
              <a:t>En persona o</a:t>
            </a:r>
            <a:br>
              <a:rPr lang="es-US" sz="2800" dirty="0">
                <a:solidFill>
                  <a:schemeClr val="accent1"/>
                </a:solidFill>
              </a:rPr>
            </a:br>
            <a:r>
              <a:rPr lang="es-US" sz="2800" dirty="0">
                <a:solidFill>
                  <a:schemeClr val="accent1"/>
                </a:solidFill>
              </a:rPr>
              <a:t>virtual</a:t>
            </a:r>
          </a:p>
        </p:txBody>
      </p:sp>
      <p:sp>
        <p:nvSpPr>
          <p:cNvPr id="8" name="TextBox 7"/>
          <p:cNvSpPr txBox="1"/>
          <p:nvPr/>
        </p:nvSpPr>
        <p:spPr>
          <a:xfrm>
            <a:off x="699386" y="4468092"/>
            <a:ext cx="2136411" cy="1107996"/>
          </a:xfrm>
          <a:prstGeom prst="rect">
            <a:avLst/>
          </a:prstGeom>
          <a:solidFill>
            <a:srgbClr val="1D75BC"/>
          </a:solidFill>
        </p:spPr>
        <p:txBody>
          <a:bodyPr wrap="square" rtlCol="0">
            <a:spAutoFit/>
          </a:bodyPr>
          <a:lstStyle/>
          <a:p>
            <a:r>
              <a:rPr lang="es-US" sz="2200" dirty="0">
                <a:solidFill>
                  <a:schemeClr val="bg1"/>
                </a:solidFill>
              </a:rPr>
              <a:t>Comprender costos y la cobertura</a:t>
            </a:r>
          </a:p>
        </p:txBody>
      </p:sp>
      <p:sp>
        <p:nvSpPr>
          <p:cNvPr id="13" name="TextBox 12"/>
          <p:cNvSpPr txBox="1"/>
          <p:nvPr/>
        </p:nvSpPr>
        <p:spPr>
          <a:xfrm>
            <a:off x="2943304" y="4560425"/>
            <a:ext cx="1944547" cy="769441"/>
          </a:xfrm>
          <a:prstGeom prst="rect">
            <a:avLst/>
          </a:prstGeom>
          <a:solidFill>
            <a:srgbClr val="1D75BC"/>
          </a:solidFill>
        </p:spPr>
        <p:txBody>
          <a:bodyPr wrap="square" rtlCol="0">
            <a:spAutoFit/>
          </a:bodyPr>
          <a:lstStyle/>
          <a:p>
            <a:r>
              <a:rPr lang="es-US" sz="2200" dirty="0">
                <a:solidFill>
                  <a:schemeClr val="bg1"/>
                </a:solidFill>
              </a:rPr>
              <a:t>Comparar las opciones</a:t>
            </a:r>
          </a:p>
        </p:txBody>
      </p:sp>
      <p:sp>
        <p:nvSpPr>
          <p:cNvPr id="14" name="TextBox 13"/>
          <p:cNvSpPr txBox="1"/>
          <p:nvPr/>
        </p:nvSpPr>
        <p:spPr>
          <a:xfrm>
            <a:off x="5092861" y="4468092"/>
            <a:ext cx="1739537" cy="1107996"/>
          </a:xfrm>
          <a:prstGeom prst="rect">
            <a:avLst/>
          </a:prstGeom>
          <a:solidFill>
            <a:srgbClr val="1D75BC"/>
          </a:solidFill>
        </p:spPr>
        <p:txBody>
          <a:bodyPr wrap="square" rtlCol="0">
            <a:spAutoFit/>
          </a:bodyPr>
          <a:lstStyle/>
          <a:p>
            <a:r>
              <a:rPr lang="es-US" sz="2200" dirty="0">
                <a:solidFill>
                  <a:schemeClr val="bg1"/>
                </a:solidFill>
              </a:rPr>
              <a:t>Inscribirse o cambiar su plan</a:t>
            </a:r>
          </a:p>
        </p:txBody>
      </p:sp>
      <p:sp>
        <p:nvSpPr>
          <p:cNvPr id="15" name="TextBox 14"/>
          <p:cNvSpPr txBox="1"/>
          <p:nvPr/>
        </p:nvSpPr>
        <p:spPr>
          <a:xfrm>
            <a:off x="6992871" y="4416921"/>
            <a:ext cx="2096590" cy="1107996"/>
          </a:xfrm>
          <a:prstGeom prst="rect">
            <a:avLst/>
          </a:prstGeom>
          <a:solidFill>
            <a:srgbClr val="1D75BC"/>
          </a:solidFill>
        </p:spPr>
        <p:txBody>
          <a:bodyPr wrap="square" rtlCol="0">
            <a:spAutoFit/>
          </a:bodyPr>
          <a:lstStyle/>
          <a:p>
            <a:r>
              <a:rPr lang="es-US" sz="2200" dirty="0">
                <a:solidFill>
                  <a:schemeClr val="bg1"/>
                </a:solidFill>
              </a:rPr>
              <a:t>Corregir problemas de facturación </a:t>
            </a:r>
          </a:p>
        </p:txBody>
      </p:sp>
      <p:sp>
        <p:nvSpPr>
          <p:cNvPr id="9" name="Rectangle 8"/>
          <p:cNvSpPr/>
          <p:nvPr/>
        </p:nvSpPr>
        <p:spPr>
          <a:xfrm>
            <a:off x="711454" y="5709166"/>
            <a:ext cx="6133012" cy="743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solidFill>
                  <a:schemeClr val="accent1"/>
                </a:solidFill>
                <a:hlinkClick r:id="rId4"/>
              </a:rPr>
              <a:t>Encontrar ayuda local</a:t>
            </a:r>
            <a:r>
              <a:rPr lang="es-US" dirty="0">
                <a:solidFill>
                  <a:schemeClr val="accent1"/>
                </a:solidFill>
              </a:rPr>
              <a:t> a shiphelp.org o llamar 877-839-2675.</a:t>
            </a:r>
          </a:p>
        </p:txBody>
      </p:sp>
      <p:sp>
        <p:nvSpPr>
          <p:cNvPr id="17" name="TextBox 16"/>
          <p:cNvSpPr txBox="1"/>
          <p:nvPr/>
        </p:nvSpPr>
        <p:spPr>
          <a:xfrm>
            <a:off x="2175962" y="2371902"/>
            <a:ext cx="6382166" cy="769441"/>
          </a:xfrm>
          <a:prstGeom prst="rect">
            <a:avLst/>
          </a:prstGeom>
          <a:solidFill>
            <a:srgbClr val="1D75BC"/>
          </a:solidFill>
        </p:spPr>
        <p:txBody>
          <a:bodyPr wrap="square" rtlCol="0">
            <a:spAutoFit/>
          </a:bodyPr>
          <a:lstStyle/>
          <a:p>
            <a:r>
              <a:rPr lang="es-US" sz="4400" dirty="0">
                <a:solidFill>
                  <a:schemeClr val="bg1"/>
                </a:solidFill>
                <a:latin typeface="MV Boli" panose="02000500030200090000" pitchFamily="2" charset="0"/>
                <a:cs typeface="MV Boli" panose="02000500030200090000" pitchFamily="2" charset="0"/>
              </a:rPr>
              <a:t>SHIP puede ayudar!</a:t>
            </a:r>
          </a:p>
        </p:txBody>
      </p:sp>
      <p:sp>
        <p:nvSpPr>
          <p:cNvPr id="10" name="Rectangle 9"/>
          <p:cNvSpPr/>
          <p:nvPr/>
        </p:nvSpPr>
        <p:spPr>
          <a:xfrm>
            <a:off x="993648" y="3141343"/>
            <a:ext cx="7955280" cy="133078"/>
          </a:xfrm>
          <a:prstGeom prst="rect">
            <a:avLst/>
          </a:prstGeom>
          <a:solidFill>
            <a:srgbClr val="1D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Tree>
    <p:extLst>
      <p:ext uri="{BB962C8B-B14F-4D97-AF65-F5344CB8AC3E}">
        <p14:creationId xmlns:p14="http://schemas.microsoft.com/office/powerpoint/2010/main" val="3824651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a:t>Qué es medicare? </a:t>
            </a:r>
          </a:p>
        </p:txBody>
      </p:sp>
      <p:sp>
        <p:nvSpPr>
          <p:cNvPr id="4" name="Text Placeholder 2"/>
          <p:cNvSpPr>
            <a:spLocks noGrp="1"/>
          </p:cNvSpPr>
          <p:nvPr>
            <p:ph type="body" idx="1"/>
          </p:nvPr>
        </p:nvSpPr>
        <p:spPr>
          <a:xfrm>
            <a:off x="581192" y="4541417"/>
            <a:ext cx="11029615" cy="600556"/>
          </a:xfrm>
        </p:spPr>
        <p:txBody>
          <a:bodyPr>
            <a:normAutofit/>
          </a:bodyPr>
          <a:lstStyle/>
          <a:p>
            <a:r>
              <a:rPr lang="es-US" dirty="0"/>
              <a:t>Los partes de medicare</a:t>
            </a:r>
          </a:p>
        </p:txBody>
      </p:sp>
    </p:spTree>
    <p:extLst>
      <p:ext uri="{BB962C8B-B14F-4D97-AF65-F5344CB8AC3E}">
        <p14:creationId xmlns:p14="http://schemas.microsoft.com/office/powerpoint/2010/main" val="37412538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953" y="5302989"/>
            <a:ext cx="11029616" cy="566738"/>
          </a:xfrm>
        </p:spPr>
        <p:txBody>
          <a:bodyPr/>
          <a:lstStyle/>
          <a:p>
            <a:pPr algn="ctr"/>
            <a:r>
              <a:rPr lang="es-US" dirty="0"/>
              <a:t>Preguntas?</a:t>
            </a:r>
          </a:p>
        </p:txBody>
      </p:sp>
      <p:pic>
        <p:nvPicPr>
          <p:cNvPr id="1032" name="Picture 8" descr="Transparent Questions Clip Art - Questions Clipart, HD Png Download -  kindpng"/>
          <p:cNvPicPr>
            <a:picLocks noChangeAspect="1" noChangeArrowheads="1"/>
          </p:cNvPicPr>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458776" y="966256"/>
            <a:ext cx="7046539" cy="4113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705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a:t>¿Qué es Medicare?</a:t>
            </a:r>
          </a:p>
        </p:txBody>
      </p:sp>
      <p:sp>
        <p:nvSpPr>
          <p:cNvPr id="5" name="Content Placeholder 4"/>
          <p:cNvSpPr>
            <a:spLocks noGrp="1"/>
          </p:cNvSpPr>
          <p:nvPr>
            <p:ph sz="half" idx="2"/>
          </p:nvPr>
        </p:nvSpPr>
        <p:spPr>
          <a:xfrm>
            <a:off x="4490720" y="1998535"/>
            <a:ext cx="7254239" cy="4686745"/>
          </a:xfrm>
        </p:spPr>
        <p:txBody>
          <a:bodyPr>
            <a:normAutofit/>
          </a:bodyPr>
          <a:lstStyle/>
          <a:p>
            <a:pPr marL="0" lvl="0" indent="0">
              <a:lnSpc>
                <a:spcPct val="90000"/>
              </a:lnSpc>
              <a:spcBef>
                <a:spcPts val="1000"/>
              </a:spcBef>
              <a:buClrTx/>
              <a:buNone/>
              <a:defRPr/>
            </a:pPr>
            <a:r>
              <a:rPr lang="es-US" sz="2800" b="1" dirty="0">
                <a:solidFill>
                  <a:sysClr val="windowText" lastClr="000000"/>
                </a:solidFill>
                <a:latin typeface="Calibri" panose="020F0502020204030204"/>
              </a:rPr>
              <a:t>Un seguro médico para personas que:</a:t>
            </a:r>
          </a:p>
          <a:p>
            <a:pPr marL="571500" lvl="1" indent="-342900">
              <a:spcBef>
                <a:spcPts val="1000"/>
              </a:spcBef>
              <a:spcAft>
                <a:spcPts val="1200"/>
              </a:spcAft>
              <a:buFont typeface="+mj-lt"/>
              <a:buAutoNum type="arabicPeriod"/>
              <a:defRPr/>
            </a:pPr>
            <a:r>
              <a:rPr lang="es-US" sz="2800" dirty="0">
                <a:solidFill>
                  <a:sysClr val="windowText" lastClr="000000"/>
                </a:solidFill>
                <a:latin typeface="Calibri" panose="020F0502020204030204"/>
              </a:rPr>
              <a:t>Son ciudadanos de EE.UU. o residentes legales de 5+ años.</a:t>
            </a:r>
          </a:p>
          <a:p>
            <a:pPr marL="571500" lvl="1" indent="-342900">
              <a:lnSpc>
                <a:spcPct val="90000"/>
              </a:lnSpc>
              <a:buFont typeface="+mj-lt"/>
              <a:buAutoNum type="arabicPeriod"/>
              <a:defRPr/>
            </a:pPr>
            <a:r>
              <a:rPr lang="es-US" sz="2800" dirty="0">
                <a:solidFill>
                  <a:sysClr val="windowText" lastClr="000000"/>
                </a:solidFill>
                <a:latin typeface="Calibri" panose="020F0502020204030204"/>
              </a:rPr>
              <a:t>Tienen: </a:t>
            </a:r>
          </a:p>
          <a:p>
            <a:pPr marL="841500" lvl="2" indent="-342900">
              <a:lnSpc>
                <a:spcPct val="90000"/>
              </a:lnSpc>
              <a:buFont typeface="+mj-lt"/>
              <a:buAutoNum type="alphaLcParenR"/>
              <a:defRPr/>
            </a:pPr>
            <a:r>
              <a:rPr lang="es-US" sz="2400" dirty="0">
                <a:solidFill>
                  <a:sysClr val="windowText" lastClr="000000"/>
                </a:solidFill>
                <a:latin typeface="Calibri" panose="020F0502020204030204"/>
              </a:rPr>
              <a:t>65+ años.</a:t>
            </a:r>
          </a:p>
          <a:p>
            <a:pPr marL="841500" lvl="2" indent="-342900">
              <a:lnSpc>
                <a:spcPct val="90000"/>
              </a:lnSpc>
              <a:buFont typeface="+mj-lt"/>
              <a:buAutoNum type="alphaLcParenR"/>
              <a:defRPr/>
            </a:pPr>
            <a:r>
              <a:rPr lang="es-US" sz="2400" dirty="0">
                <a:solidFill>
                  <a:sysClr val="windowText" lastClr="000000"/>
                </a:solidFill>
                <a:latin typeface="Calibri" panose="020F0502020204030204"/>
              </a:rPr>
              <a:t>menores de 65 años con ciertas discapacidades.</a:t>
            </a:r>
          </a:p>
          <a:p>
            <a:pPr marL="841500" lvl="2" indent="-342900">
              <a:lnSpc>
                <a:spcPct val="90000"/>
              </a:lnSpc>
              <a:buFont typeface="+mj-lt"/>
              <a:buAutoNum type="alphaLcParenR"/>
              <a:defRPr/>
            </a:pPr>
            <a:r>
              <a:rPr lang="es-US" sz="2400" dirty="0">
                <a:solidFill>
                  <a:sysClr val="windowText" lastClr="000000"/>
                </a:solidFill>
                <a:latin typeface="Calibri" panose="020F0502020204030204"/>
              </a:rPr>
              <a:t>renal en etapa final (ESRD).</a:t>
            </a:r>
          </a:p>
        </p:txBody>
      </p:sp>
      <p:pic>
        <p:nvPicPr>
          <p:cNvPr id="8" name="Picture 7"/>
          <p:cNvPicPr>
            <a:picLocks noChangeAspect="1"/>
          </p:cNvPicPr>
          <p:nvPr/>
        </p:nvPicPr>
        <p:blipFill>
          <a:blip r:embed="rId3"/>
          <a:stretch>
            <a:fillRect/>
          </a:stretch>
        </p:blipFill>
        <p:spPr>
          <a:xfrm>
            <a:off x="581193" y="1998535"/>
            <a:ext cx="3637392" cy="4686745"/>
          </a:xfrm>
          <a:prstGeom prst="rect">
            <a:avLst/>
          </a:prstGeom>
          <a:ln>
            <a:solidFill>
              <a:schemeClr val="accent1"/>
            </a:solidFill>
          </a:ln>
        </p:spPr>
      </p:pic>
    </p:spTree>
    <p:extLst>
      <p:ext uri="{BB962C8B-B14F-4D97-AF65-F5344CB8AC3E}">
        <p14:creationId xmlns:p14="http://schemas.microsoft.com/office/powerpoint/2010/main" val="2790111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Las agencias responsables de Medicare</a:t>
            </a:r>
            <a:endParaRPr lang="es-US" dirty="0"/>
          </a:p>
        </p:txBody>
      </p:sp>
      <p:sp>
        <p:nvSpPr>
          <p:cNvPr id="3" name="Text Placeholder 2"/>
          <p:cNvSpPr>
            <a:spLocks noGrp="1"/>
          </p:cNvSpPr>
          <p:nvPr>
            <p:ph type="body" idx="1"/>
          </p:nvPr>
        </p:nvSpPr>
        <p:spPr>
          <a:xfrm>
            <a:off x="306472" y="2654445"/>
            <a:ext cx="5393102" cy="536005"/>
          </a:xfrm>
        </p:spPr>
        <p:txBody>
          <a:bodyPr/>
          <a:lstStyle/>
          <a:p>
            <a:pPr algn="ctr"/>
            <a:r>
              <a:rPr lang="es-ES" sz="2800" b="1" dirty="0"/>
              <a:t>Manejo de inscripción y primas</a:t>
            </a:r>
          </a:p>
        </p:txBody>
      </p:sp>
      <p:sp>
        <p:nvSpPr>
          <p:cNvPr id="5" name="Text Placeholder 4"/>
          <p:cNvSpPr>
            <a:spLocks noGrp="1"/>
          </p:cNvSpPr>
          <p:nvPr>
            <p:ph type="body" sz="quarter" idx="3"/>
          </p:nvPr>
        </p:nvSpPr>
        <p:spPr>
          <a:xfrm>
            <a:off x="6458123" y="2647447"/>
            <a:ext cx="5087073" cy="553373"/>
          </a:xfrm>
        </p:spPr>
        <p:txBody>
          <a:bodyPr/>
          <a:lstStyle/>
          <a:p>
            <a:pPr algn="ctr"/>
            <a:r>
              <a:rPr lang="es-US" sz="2800" b="1" dirty="0"/>
              <a:t>Administran el programa</a:t>
            </a:r>
          </a:p>
        </p:txBody>
      </p:sp>
      <p:pic>
        <p:nvPicPr>
          <p:cNvPr id="7" name="Picture 6" title="Logotipo de la Oficina de Administración de Personal"/>
          <p:cNvPicPr>
            <a:picLocks noChangeAspect="1"/>
          </p:cNvPicPr>
          <p:nvPr/>
        </p:nvPicPr>
        <p:blipFill rotWithShape="1">
          <a:blip r:embed="rId3"/>
          <a:srcRect l="15017" r="17051"/>
          <a:stretch/>
        </p:blipFill>
        <p:spPr>
          <a:xfrm>
            <a:off x="3833034" y="3712990"/>
            <a:ext cx="1344647" cy="1323721"/>
          </a:xfrm>
          <a:prstGeom prst="rect">
            <a:avLst/>
          </a:prstGeom>
        </p:spPr>
      </p:pic>
      <p:pic>
        <p:nvPicPr>
          <p:cNvPr id="8" name="Picture 7" title="Logotipo del RRB"/>
          <p:cNvPicPr/>
          <p:nvPr/>
        </p:nvPicPr>
        <p:blipFill rotWithShape="1">
          <a:blip r:embed="rId4" cstate="email">
            <a:extLst>
              <a:ext uri="{28A0092B-C50C-407E-A947-70E740481C1C}">
                <a14:useLocalDpi xmlns:a14="http://schemas.microsoft.com/office/drawing/2010/main"/>
              </a:ext>
            </a:extLst>
          </a:blip>
          <a:srcRect t="8125" b="8516"/>
          <a:stretch/>
        </p:blipFill>
        <p:spPr>
          <a:xfrm>
            <a:off x="2040904" y="3705612"/>
            <a:ext cx="1624709" cy="1362313"/>
          </a:xfrm>
          <a:prstGeom prst="rect">
            <a:avLst/>
          </a:prstGeom>
        </p:spPr>
      </p:pic>
      <p:pic>
        <p:nvPicPr>
          <p:cNvPr id="9" name="Picture 8" title="Logotipo del Seguro Social"/>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1193" y="3736828"/>
            <a:ext cx="1295765" cy="1299883"/>
          </a:xfrm>
          <a:prstGeom prst="rect">
            <a:avLst/>
          </a:prstGeom>
        </p:spPr>
      </p:pic>
      <p:pic>
        <p:nvPicPr>
          <p:cNvPr id="10" name="Content Placeholder 11" title="Logotipo de CMS"/>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86362" y="3736828"/>
            <a:ext cx="2735259" cy="942291"/>
          </a:xfrm>
          <a:prstGeom prst="rect">
            <a:avLst/>
          </a:prstGeom>
        </p:spPr>
      </p:pic>
      <p:cxnSp>
        <p:nvCxnSpPr>
          <p:cNvPr id="11" name="Straight Connector 10" title="Dividing line"/>
          <p:cNvCxnSpPr/>
          <p:nvPr/>
        </p:nvCxnSpPr>
        <p:spPr>
          <a:xfrm>
            <a:off x="6218134" y="2647447"/>
            <a:ext cx="0" cy="3068989"/>
          </a:xfrm>
          <a:prstGeom prst="line">
            <a:avLst/>
          </a:prstGeom>
          <a:noFill/>
          <a:ln w="12700" cap="flat" cmpd="sng" algn="ctr">
            <a:solidFill>
              <a:srgbClr val="5B9BD5"/>
            </a:solidFill>
            <a:prstDash val="solid"/>
            <a:miter lim="800000"/>
          </a:ln>
          <a:effectLst/>
        </p:spPr>
      </p:cxnSp>
    </p:spTree>
    <p:extLst>
      <p:ext uri="{BB962C8B-B14F-4D97-AF65-F5344CB8AC3E}">
        <p14:creationId xmlns:p14="http://schemas.microsoft.com/office/powerpoint/2010/main" val="696566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a:t>Las partes de Medicare</a:t>
            </a:r>
          </a:p>
        </p:txBody>
      </p:sp>
      <p:sp>
        <p:nvSpPr>
          <p:cNvPr id="3" name="Text Placeholder 2"/>
          <p:cNvSpPr>
            <a:spLocks noGrp="1"/>
          </p:cNvSpPr>
          <p:nvPr>
            <p:ph type="body" idx="1"/>
          </p:nvPr>
        </p:nvSpPr>
        <p:spPr>
          <a:xfrm>
            <a:off x="882112" y="2017067"/>
            <a:ext cx="5087075" cy="536005"/>
          </a:xfrm>
        </p:spPr>
        <p:txBody>
          <a:bodyPr/>
          <a:lstStyle/>
          <a:p>
            <a:pPr lvl="0" algn="ctr" defTabSz="914400">
              <a:spcBef>
                <a:spcPts val="0"/>
              </a:spcBef>
              <a:spcAft>
                <a:spcPts val="0"/>
              </a:spcAft>
              <a:buClrTx/>
              <a:buSzTx/>
            </a:pPr>
            <a:r>
              <a:rPr lang="en-US" sz="2800" b="1" u="sng" dirty="0">
                <a:solidFill>
                  <a:srgbClr val="001932">
                    <a:lumMod val="90000"/>
                    <a:lumOff val="10000"/>
                  </a:srgbClr>
                </a:solidFill>
                <a:latin typeface="Calibri" panose="020F0502020204030204" pitchFamily="34" charset="0"/>
                <a:cs typeface="Calibri" panose="020F0502020204030204" pitchFamily="34" charset="0"/>
              </a:rPr>
              <a:t>Medicare Original</a:t>
            </a:r>
          </a:p>
        </p:txBody>
      </p:sp>
      <p:sp>
        <p:nvSpPr>
          <p:cNvPr id="5" name="Text Placeholder 4"/>
          <p:cNvSpPr>
            <a:spLocks noGrp="1"/>
          </p:cNvSpPr>
          <p:nvPr>
            <p:ph type="body" sz="quarter" idx="3"/>
          </p:nvPr>
        </p:nvSpPr>
        <p:spPr>
          <a:xfrm>
            <a:off x="6523736" y="2017067"/>
            <a:ext cx="5087073" cy="553373"/>
          </a:xfrm>
        </p:spPr>
        <p:txBody>
          <a:bodyPr/>
          <a:lstStyle/>
          <a:p>
            <a:pPr lvl="0" algn="ctr" defTabSz="914400">
              <a:spcBef>
                <a:spcPts val="0"/>
              </a:spcBef>
              <a:spcAft>
                <a:spcPts val="0"/>
              </a:spcAft>
              <a:buClrTx/>
              <a:buSzTx/>
            </a:pPr>
            <a:r>
              <a:rPr lang="en-US" sz="2800" b="1" u="sng" dirty="0">
                <a:solidFill>
                  <a:srgbClr val="001932">
                    <a:lumMod val="90000"/>
                    <a:lumOff val="10000"/>
                  </a:srgbClr>
                </a:solidFill>
                <a:latin typeface="Calibri" panose="020F0502020204030204" pitchFamily="34" charset="0"/>
                <a:cs typeface="Calibri" panose="020F0502020204030204" pitchFamily="34" charset="0"/>
              </a:rPr>
              <a:t>Medicare Advantage</a:t>
            </a:r>
          </a:p>
        </p:txBody>
      </p:sp>
      <p:cxnSp>
        <p:nvCxnSpPr>
          <p:cNvPr id="7" name="Straight Connector 6"/>
          <p:cNvCxnSpPr/>
          <p:nvPr/>
        </p:nvCxnSpPr>
        <p:spPr>
          <a:xfrm>
            <a:off x="6085840" y="2926052"/>
            <a:ext cx="0" cy="304185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Content Placeholder 7"/>
          <p:cNvSpPr txBox="1">
            <a:spLocks/>
          </p:cNvSpPr>
          <p:nvPr/>
        </p:nvSpPr>
        <p:spPr>
          <a:xfrm>
            <a:off x="1698890" y="4227742"/>
            <a:ext cx="5552720" cy="8001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s-US" sz="2000" i="1" u="none" strike="noStrike" cap="none" normalizeH="0" baseline="0" noProof="0" dirty="0">
                <a:ln>
                  <a:noFill/>
                </a:ln>
                <a:solidFill>
                  <a:schemeClr val="accent2"/>
                </a:solidFill>
                <a:uLnTx/>
                <a:uFillTx/>
                <a:latin typeface="Calibri" panose="020F0502020204030204"/>
                <a:ea typeface="+mn-ea"/>
                <a:cs typeface="+mn-cs"/>
              </a:rPr>
              <a:t>Puede agregar:</a:t>
            </a:r>
            <a:br>
              <a:rPr kumimoji="0" lang="es-US" sz="2800" b="1" i="0" u="none" strike="noStrike" cap="none" normalizeH="0" baseline="0" noProof="0" dirty="0">
                <a:ln>
                  <a:noFill/>
                </a:ln>
                <a:solidFill>
                  <a:prstClr val="black"/>
                </a:solidFill>
                <a:uLnTx/>
                <a:uFillTx/>
                <a:latin typeface="Calibri" panose="020F0502020204030204"/>
              </a:rPr>
            </a:br>
            <a:r>
              <a:rPr kumimoji="0" lang="es-US" sz="2800" b="1" i="0" u="none" strike="noStrike" cap="none" normalizeH="0" baseline="0" noProof="0" dirty="0">
                <a:ln>
                  <a:noFill/>
                </a:ln>
                <a:solidFill>
                  <a:prstClr val="black"/>
                </a:solidFill>
                <a:uLnTx/>
                <a:uFillTx/>
                <a:latin typeface="Calibri" panose="020F0502020204030204"/>
              </a:rPr>
              <a:t>Parte D</a:t>
            </a:r>
            <a:r>
              <a:rPr lang="es-US" sz="2800" dirty="0">
                <a:solidFill>
                  <a:prstClr val="black"/>
                </a:solidFill>
                <a:latin typeface="Calibri" panose="020F0502020204030204"/>
              </a:rPr>
              <a:t>: </a:t>
            </a:r>
            <a:r>
              <a:rPr kumimoji="0" lang="es-US" sz="2800" i="0" u="none" strike="noStrike" cap="none" normalizeH="0" baseline="0" noProof="0" dirty="0">
                <a:ln>
                  <a:noFill/>
                </a:ln>
                <a:solidFill>
                  <a:prstClr val="black"/>
                </a:solidFill>
                <a:uLnTx/>
                <a:uFillTx/>
                <a:latin typeface="Calibri" panose="020F0502020204030204"/>
              </a:rPr>
              <a:t>Cobertura para medicamentos</a:t>
            </a:r>
          </a:p>
        </p:txBody>
      </p:sp>
      <p:sp>
        <p:nvSpPr>
          <p:cNvPr id="9" name="Content Placeholder 7"/>
          <p:cNvSpPr txBox="1">
            <a:spLocks/>
          </p:cNvSpPr>
          <p:nvPr/>
        </p:nvSpPr>
        <p:spPr>
          <a:xfrm>
            <a:off x="1711923" y="3448294"/>
            <a:ext cx="8676673" cy="8032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s-US" sz="2800" b="1" i="0" u="none" strike="noStrike" cap="none" normalizeH="0" baseline="0" noProof="0" dirty="0">
                <a:ln>
                  <a:noFill/>
                </a:ln>
                <a:solidFill>
                  <a:prstClr val="black"/>
                </a:solidFill>
                <a:uLnTx/>
                <a:uFillTx/>
                <a:latin typeface="Calibri" panose="020F0502020204030204"/>
              </a:rPr>
              <a:t>Parte B</a:t>
            </a:r>
            <a:r>
              <a:rPr lang="es-US" sz="2800" dirty="0">
                <a:solidFill>
                  <a:prstClr val="black"/>
                </a:solidFill>
                <a:latin typeface="Calibri" panose="020F0502020204030204"/>
              </a:rPr>
              <a:t>: </a:t>
            </a:r>
            <a:r>
              <a:rPr kumimoji="0" lang="es-US" sz="2800" b="0" i="0" u="none" strike="noStrike" cap="none" normalizeH="0" baseline="0" noProof="0" dirty="0">
                <a:ln>
                  <a:noFill/>
                </a:ln>
                <a:solidFill>
                  <a:prstClr val="black"/>
                </a:solidFill>
                <a:uLnTx/>
                <a:uFillTx/>
                <a:latin typeface="Calibri" panose="020F0502020204030204"/>
              </a:rPr>
              <a:t>Seguro médico</a:t>
            </a:r>
          </a:p>
        </p:txBody>
      </p:sp>
      <p:sp>
        <p:nvSpPr>
          <p:cNvPr id="10" name="Content Placeholder 7"/>
          <p:cNvSpPr txBox="1">
            <a:spLocks/>
          </p:cNvSpPr>
          <p:nvPr/>
        </p:nvSpPr>
        <p:spPr>
          <a:xfrm>
            <a:off x="1711923" y="2683477"/>
            <a:ext cx="8514529" cy="6639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s-US" sz="2800" b="1" i="0" u="none" strike="noStrike" cap="none" normalizeH="0" baseline="0" noProof="0" dirty="0">
                <a:ln>
                  <a:noFill/>
                </a:ln>
                <a:solidFill>
                  <a:prstClr val="black"/>
                </a:solidFill>
                <a:uLnTx/>
                <a:uFillTx/>
                <a:latin typeface="Calibri" panose="020F0502020204030204"/>
                <a:ea typeface="+mn-ea"/>
                <a:cs typeface="+mn-cs"/>
              </a:rPr>
              <a:t>Parte A:</a:t>
            </a:r>
            <a:r>
              <a:rPr kumimoji="0" lang="es-US" sz="2800" b="1" i="0" u="none" strike="noStrike" cap="none" normalizeH="0" noProof="0" dirty="0">
                <a:ln>
                  <a:noFill/>
                </a:ln>
                <a:solidFill>
                  <a:prstClr val="black"/>
                </a:solidFill>
                <a:uLnTx/>
                <a:uFillTx/>
                <a:latin typeface="Calibri" panose="020F0502020204030204"/>
                <a:ea typeface="+mn-ea"/>
                <a:cs typeface="+mn-cs"/>
              </a:rPr>
              <a:t> </a:t>
            </a:r>
            <a:r>
              <a:rPr kumimoji="0" lang="es-US" sz="2800" b="0" i="0" u="none" strike="noStrike" cap="none" normalizeH="0" baseline="0" noProof="0" dirty="0">
                <a:ln>
                  <a:noFill/>
                </a:ln>
                <a:solidFill>
                  <a:prstClr val="black"/>
                </a:solidFill>
                <a:uLnTx/>
                <a:uFillTx/>
                <a:latin typeface="Calibri" panose="020F0502020204030204"/>
                <a:ea typeface="+mn-ea"/>
                <a:cs typeface="+mn-cs"/>
              </a:rPr>
              <a:t>Seguro de hospital </a:t>
            </a:r>
          </a:p>
        </p:txBody>
      </p:sp>
      <p:sp>
        <p:nvSpPr>
          <p:cNvPr id="11" name="Content Placeholder 7"/>
          <p:cNvSpPr txBox="1">
            <a:spLocks/>
          </p:cNvSpPr>
          <p:nvPr/>
        </p:nvSpPr>
        <p:spPr>
          <a:xfrm>
            <a:off x="1705663" y="5655500"/>
            <a:ext cx="4793370" cy="8001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s-US" sz="2800" b="1" i="0" u="none" strike="noStrike" cap="none" normalizeH="0" baseline="0" noProof="0" dirty="0">
                <a:ln>
                  <a:noFill/>
                </a:ln>
                <a:solidFill>
                  <a:prstClr val="black"/>
                </a:solidFill>
                <a:uLnTx/>
                <a:uFillTx/>
                <a:latin typeface="Calibri" panose="020F0502020204030204"/>
                <a:ea typeface="+mn-ea"/>
                <a:cs typeface="+mn-cs"/>
              </a:rPr>
              <a:t>Cobertura</a:t>
            </a:r>
            <a:r>
              <a:rPr kumimoji="0" lang="es-US" sz="2800" b="1" i="0" u="none" strike="noStrike" cap="none" normalizeH="0" noProof="0" dirty="0">
                <a:ln>
                  <a:noFill/>
                </a:ln>
                <a:solidFill>
                  <a:prstClr val="black"/>
                </a:solidFill>
                <a:uLnTx/>
                <a:uFillTx/>
                <a:latin typeface="Calibri" panose="020F0502020204030204"/>
                <a:ea typeface="+mn-ea"/>
                <a:cs typeface="+mn-cs"/>
              </a:rPr>
              <a:t> </a:t>
            </a:r>
            <a:r>
              <a:rPr kumimoji="0" lang="es-US" sz="2800" b="1" u="none" strike="noStrike" cap="none" normalizeH="0" noProof="0" dirty="0">
                <a:ln>
                  <a:noFill/>
                </a:ln>
                <a:solidFill>
                  <a:prstClr val="black"/>
                </a:solidFill>
                <a:uLnTx/>
                <a:uFillTx/>
                <a:latin typeface="Calibri" panose="020F0502020204030204"/>
                <a:ea typeface="+mn-ea"/>
                <a:cs typeface="+mn-cs"/>
              </a:rPr>
              <a:t>suplementaria: </a:t>
            </a:r>
            <a:r>
              <a:rPr kumimoji="0" lang="es-US" sz="2800" u="none" strike="noStrike" cap="none" normalizeH="0" baseline="0" noProof="0" dirty="0">
                <a:ln>
                  <a:noFill/>
                </a:ln>
                <a:solidFill>
                  <a:prstClr val="black"/>
                </a:solidFill>
                <a:uLnTx/>
                <a:uFillTx/>
                <a:latin typeface="Calibri" panose="020F0502020204030204"/>
                <a:ea typeface="+mn-ea"/>
                <a:cs typeface="+mn-cs"/>
              </a:rPr>
              <a:t>Medigap, Medicaid, etc.</a:t>
            </a:r>
            <a:endParaRPr kumimoji="0" lang="es-US" sz="2800" i="0" u="none" strike="noStrike" cap="none" normalizeH="0" baseline="0" noProof="0" dirty="0">
              <a:ln>
                <a:noFill/>
              </a:ln>
              <a:solidFill>
                <a:prstClr val="black"/>
              </a:solidFill>
              <a:uLnTx/>
              <a:uFillTx/>
              <a:latin typeface="Calibri" panose="020F0502020204030204"/>
              <a:ea typeface="+mn-ea"/>
              <a:cs typeface="+mn-cs"/>
            </a:endParaRPr>
          </a:p>
        </p:txBody>
      </p:sp>
      <p:pic>
        <p:nvPicPr>
          <p:cNvPr id="12" name="Picture 11" descr="Infografía de la cobertura de medicamentos recetados de Medicare de la Parte D"/>
          <p:cNvPicPr>
            <a:picLocks noChangeAspect="1"/>
          </p:cNvPicPr>
          <p:nvPr/>
        </p:nvPicPr>
        <p:blipFill>
          <a:blip r:embed="rId3"/>
          <a:stretch>
            <a:fillRect/>
          </a:stretch>
        </p:blipFill>
        <p:spPr>
          <a:xfrm>
            <a:off x="734138" y="4743262"/>
            <a:ext cx="772664" cy="500801"/>
          </a:xfrm>
          <a:prstGeom prst="rect">
            <a:avLst/>
          </a:prstGeom>
          <a:ln>
            <a:solidFill>
              <a:schemeClr val="accent1"/>
            </a:solidFill>
          </a:ln>
        </p:spPr>
      </p:pic>
      <p:pic>
        <p:nvPicPr>
          <p:cNvPr id="13" name="Picture 12" descr="Infografía del seguro médico de la Parte B"/>
          <p:cNvPicPr>
            <a:picLocks noChangeAspect="1"/>
          </p:cNvPicPr>
          <p:nvPr/>
        </p:nvPicPr>
        <p:blipFill>
          <a:blip r:embed="rId4"/>
          <a:stretch>
            <a:fillRect/>
          </a:stretch>
        </p:blipFill>
        <p:spPr>
          <a:xfrm>
            <a:off x="734138" y="3526300"/>
            <a:ext cx="797367" cy="600961"/>
          </a:xfrm>
          <a:prstGeom prst="rect">
            <a:avLst/>
          </a:prstGeom>
          <a:ln>
            <a:solidFill>
              <a:schemeClr val="accent1"/>
            </a:solidFill>
          </a:ln>
        </p:spPr>
      </p:pic>
      <p:pic>
        <p:nvPicPr>
          <p:cNvPr id="14" name="Picture 13" descr="Infografía del seguro hospitalario de la Parte A"/>
          <p:cNvPicPr>
            <a:picLocks noChangeAspect="1"/>
          </p:cNvPicPr>
          <p:nvPr/>
        </p:nvPicPr>
        <p:blipFill>
          <a:blip r:embed="rId5"/>
          <a:stretch>
            <a:fillRect/>
          </a:stretch>
        </p:blipFill>
        <p:spPr>
          <a:xfrm>
            <a:off x="734138" y="2691219"/>
            <a:ext cx="797367" cy="625896"/>
          </a:xfrm>
          <a:prstGeom prst="rect">
            <a:avLst/>
          </a:prstGeom>
          <a:ln>
            <a:solidFill>
              <a:schemeClr val="accent1"/>
            </a:solidFill>
          </a:ln>
        </p:spPr>
      </p:pic>
      <p:pic>
        <p:nvPicPr>
          <p:cNvPr id="15" name="Picture 14"/>
          <p:cNvPicPr>
            <a:picLocks noChangeAspect="1"/>
          </p:cNvPicPr>
          <p:nvPr/>
        </p:nvPicPr>
        <p:blipFill rotWithShape="1">
          <a:blip r:embed="rId6"/>
          <a:srcRect l="35884" t="60760" r="54419" b="23551"/>
          <a:stretch/>
        </p:blipFill>
        <p:spPr>
          <a:xfrm>
            <a:off x="734138" y="5875383"/>
            <a:ext cx="772664" cy="533400"/>
          </a:xfrm>
          <a:prstGeom prst="rect">
            <a:avLst/>
          </a:prstGeom>
          <a:ln>
            <a:solidFill>
              <a:schemeClr val="accent1"/>
            </a:solidFill>
          </a:ln>
        </p:spPr>
      </p:pic>
      <p:sp>
        <p:nvSpPr>
          <p:cNvPr id="16" name="Content Placeholder 7"/>
          <p:cNvSpPr txBox="1">
            <a:spLocks/>
          </p:cNvSpPr>
          <p:nvPr/>
        </p:nvSpPr>
        <p:spPr>
          <a:xfrm>
            <a:off x="7952849" y="2631047"/>
            <a:ext cx="4054539" cy="6639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s-US" sz="2800" b="1" i="0" u="none" strike="noStrike" cap="none" normalizeH="0" baseline="0" noProof="0" dirty="0">
                <a:ln>
                  <a:noFill/>
                </a:ln>
                <a:solidFill>
                  <a:prstClr val="black"/>
                </a:solidFill>
                <a:uLnTx/>
                <a:uFillTx/>
                <a:latin typeface="Calibri" panose="020F0502020204030204"/>
                <a:ea typeface="+mn-ea"/>
                <a:cs typeface="+mn-cs"/>
              </a:rPr>
              <a:t>Parte C:</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s-US" sz="2800" b="0" i="0" u="none" strike="noStrike" cap="none" normalizeH="0" baseline="0" noProof="0" dirty="0">
                <a:ln>
                  <a:noFill/>
                </a:ln>
                <a:solidFill>
                  <a:prstClr val="black"/>
                </a:solidFill>
                <a:uLnTx/>
                <a:uFillTx/>
                <a:latin typeface="Calibri" panose="020F0502020204030204"/>
                <a:ea typeface="+mn-ea"/>
                <a:cs typeface="+mn-cs"/>
              </a:rPr>
              <a:t>Opcional a la parte original de Medicare </a:t>
            </a:r>
          </a:p>
        </p:txBody>
      </p:sp>
      <p:sp>
        <p:nvSpPr>
          <p:cNvPr id="17" name="Content Placeholder 7"/>
          <p:cNvSpPr txBox="1">
            <a:spLocks/>
          </p:cNvSpPr>
          <p:nvPr/>
        </p:nvSpPr>
        <p:spPr>
          <a:xfrm>
            <a:off x="8188250" y="4602676"/>
            <a:ext cx="3642398" cy="8001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Bef>
                <a:spcPts val="600"/>
              </a:spcBef>
              <a:buFont typeface="Wingdings" panose="05000000000000000000" pitchFamily="2" charset="2"/>
              <a:buChar char="ü"/>
              <a:defRPr/>
            </a:pPr>
            <a:r>
              <a:rPr kumimoji="0" lang="es-US" sz="2800" i="0" u="none" strike="noStrike" cap="none" normalizeH="0" baseline="0" noProof="0" dirty="0">
                <a:ln>
                  <a:noFill/>
                </a:ln>
                <a:solidFill>
                  <a:prstClr val="black"/>
                </a:solidFill>
                <a:uLnTx/>
                <a:uFillTx/>
                <a:latin typeface="Calibri" panose="020F0502020204030204"/>
              </a:rPr>
              <a:t>Cobertura para medicamentos</a:t>
            </a:r>
          </a:p>
          <a:p>
            <a:pPr marL="457200" indent="-457200">
              <a:lnSpc>
                <a:spcPct val="100000"/>
              </a:lnSpc>
              <a:spcBef>
                <a:spcPts val="600"/>
              </a:spcBef>
              <a:buFont typeface="Wingdings" panose="05000000000000000000" pitchFamily="2" charset="2"/>
              <a:buChar char="ü"/>
              <a:defRPr/>
            </a:pPr>
            <a:r>
              <a:rPr lang="es-US" sz="2800" dirty="0">
                <a:solidFill>
                  <a:prstClr val="black"/>
                </a:solidFill>
                <a:latin typeface="Calibri" panose="020F0502020204030204"/>
              </a:rPr>
              <a:t>Beneficios adicionales</a:t>
            </a:r>
            <a:endParaRPr kumimoji="0" lang="es-US" sz="2800" i="0" u="none" strike="noStrike" cap="none" normalizeH="0" baseline="0" noProof="0" dirty="0">
              <a:ln>
                <a:noFill/>
              </a:ln>
              <a:solidFill>
                <a:prstClr val="black"/>
              </a:solidFill>
              <a:uLnTx/>
              <a:uFillTx/>
              <a:latin typeface="Calibri" panose="020F0502020204030204"/>
            </a:endParaRPr>
          </a:p>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endParaRPr kumimoji="0" lang="es-US" sz="2800" i="0" u="none" strike="noStrike" cap="none" normalizeH="0" baseline="0" noProof="0" dirty="0">
              <a:ln>
                <a:noFill/>
              </a:ln>
              <a:solidFill>
                <a:prstClr val="black"/>
              </a:solidFill>
              <a:uLnTx/>
              <a:uFillTx/>
              <a:latin typeface="Calibri" panose="020F0502020204030204"/>
            </a:endParaRPr>
          </a:p>
        </p:txBody>
      </p:sp>
      <p:pic>
        <p:nvPicPr>
          <p:cNvPr id="18" name="Picture 17" descr="Infografía del seguro hospitalario de la Parte A"/>
          <p:cNvPicPr>
            <a:picLocks noChangeAspect="1"/>
          </p:cNvPicPr>
          <p:nvPr/>
        </p:nvPicPr>
        <p:blipFill>
          <a:blip r:embed="rId5"/>
          <a:stretch>
            <a:fillRect/>
          </a:stretch>
        </p:blipFill>
        <p:spPr>
          <a:xfrm>
            <a:off x="6812280" y="2830634"/>
            <a:ext cx="822070" cy="618944"/>
          </a:xfrm>
          <a:prstGeom prst="rect">
            <a:avLst/>
          </a:prstGeom>
        </p:spPr>
      </p:pic>
      <p:pic>
        <p:nvPicPr>
          <p:cNvPr id="19" name="Picture 18" descr="Infografía del seguro médico de la Parte B"/>
          <p:cNvPicPr>
            <a:picLocks noChangeAspect="1"/>
          </p:cNvPicPr>
          <p:nvPr/>
        </p:nvPicPr>
        <p:blipFill>
          <a:blip r:embed="rId4"/>
          <a:stretch>
            <a:fillRect/>
          </a:stretch>
        </p:blipFill>
        <p:spPr>
          <a:xfrm>
            <a:off x="6812280" y="3606940"/>
            <a:ext cx="772665" cy="600961"/>
          </a:xfrm>
          <a:prstGeom prst="rect">
            <a:avLst/>
          </a:prstGeom>
        </p:spPr>
      </p:pic>
      <p:pic>
        <p:nvPicPr>
          <p:cNvPr id="20" name="Picture 19" descr="Infografía de la cobertura de medicamentos recetados de Medicare de la Parte D"/>
          <p:cNvPicPr>
            <a:picLocks noChangeAspect="1"/>
          </p:cNvPicPr>
          <p:nvPr/>
        </p:nvPicPr>
        <p:blipFill>
          <a:blip r:embed="rId3"/>
          <a:stretch>
            <a:fillRect/>
          </a:stretch>
        </p:blipFill>
        <p:spPr>
          <a:xfrm>
            <a:off x="6869492" y="4743262"/>
            <a:ext cx="650163" cy="500801"/>
          </a:xfrm>
          <a:prstGeom prst="rect">
            <a:avLst/>
          </a:prstGeom>
        </p:spPr>
      </p:pic>
      <p:sp>
        <p:nvSpPr>
          <p:cNvPr id="21" name="Rectangle 20"/>
          <p:cNvSpPr/>
          <p:nvPr/>
        </p:nvSpPr>
        <p:spPr>
          <a:xfrm>
            <a:off x="6782912" y="2792795"/>
            <a:ext cx="876753" cy="24512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88250" y="4303965"/>
            <a:ext cx="3583738" cy="646331"/>
          </a:xfrm>
          <a:prstGeom prst="rect">
            <a:avLst/>
          </a:prstGeom>
          <a:noFill/>
        </p:spPr>
        <p:txBody>
          <a:bodyPr wrap="square" rtlCol="0">
            <a:spAutoFit/>
          </a:bodyPr>
          <a:lstStyle/>
          <a:p>
            <a:r>
              <a:rPr lang="es-US" i="1" dirty="0">
                <a:solidFill>
                  <a:schemeClr val="accent2"/>
                </a:solidFill>
                <a:latin typeface="Calibri" panose="020F0502020204030204"/>
              </a:rPr>
              <a:t>La mayoría de los planes incluyen:</a:t>
            </a:r>
            <a:endParaRPr lang="es-US" dirty="0">
              <a:solidFill>
                <a:schemeClr val="accent2"/>
              </a:solidFill>
              <a:latin typeface="Calibri" panose="020F0502020204030204"/>
            </a:endParaRPr>
          </a:p>
          <a:p>
            <a:endParaRPr lang="en-US" dirty="0">
              <a:solidFill>
                <a:schemeClr val="accent2"/>
              </a:solidFill>
            </a:endParaRPr>
          </a:p>
        </p:txBody>
      </p:sp>
    </p:spTree>
    <p:extLst>
      <p:ext uri="{BB962C8B-B14F-4D97-AF65-F5344CB8AC3E}">
        <p14:creationId xmlns:p14="http://schemas.microsoft.com/office/powerpoint/2010/main" val="53009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6" grpId="0"/>
      <p:bldP spid="17" grpId="0"/>
      <p:bldP spid="21" grpId="0" animBg="1"/>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a:t>Medicare Original frente a Medicare Advantage:</a:t>
            </a:r>
            <a:br>
              <a:rPr lang="es-US" dirty="0"/>
            </a:br>
            <a:r>
              <a:rPr lang="es-US" dirty="0"/>
              <a:t>Beneficios Médicos </a:t>
            </a:r>
          </a:p>
        </p:txBody>
      </p:sp>
      <p:pic>
        <p:nvPicPr>
          <p:cNvPr id="4" name="Picture 2" descr="Social network icon set"/>
          <p:cNvPicPr>
            <a:picLocks noChangeAspect="1" noChangeArrowheads="1"/>
          </p:cNvPicPr>
          <p:nvPr/>
        </p:nvPicPr>
        <p:blipFill rotWithShape="1">
          <a:blip r:embed="rId3"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l="43514" t="53347" r="43526" b="31767"/>
          <a:stretch/>
        </p:blipFill>
        <p:spPr bwMode="auto">
          <a:xfrm>
            <a:off x="10449560" y="702156"/>
            <a:ext cx="1046630" cy="9949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title="Opciones de médicos y hospitales. Medicare Original frente a Medicare Advantage">
            <a:extLst>
              <a:ext uri="{FF2B5EF4-FFF2-40B4-BE49-F238E27FC236}">
                <a16:creationId xmlns:a16="http://schemas.microsoft.com/office/drawing/2014/main" id="{F61E4D96-77F4-3A46-BE29-6C59253DF241}"/>
              </a:ext>
            </a:extLst>
          </p:cNvPr>
          <p:cNvGraphicFramePr>
            <a:graphicFrameLocks noGrp="1"/>
          </p:cNvGraphicFramePr>
          <p:nvPr>
            <p:extLst>
              <p:ext uri="{D42A27DB-BD31-4B8C-83A1-F6EECF244321}">
                <p14:modId xmlns:p14="http://schemas.microsoft.com/office/powerpoint/2010/main" val="3669129041"/>
              </p:ext>
            </p:extLst>
          </p:nvPr>
        </p:nvGraphicFramePr>
        <p:xfrm>
          <a:off x="581192" y="1872574"/>
          <a:ext cx="10914998" cy="4887904"/>
        </p:xfrm>
        <a:graphic>
          <a:graphicData uri="http://schemas.openxmlformats.org/drawingml/2006/table">
            <a:tbl>
              <a:tblPr firstRow="1" bandRow="1"/>
              <a:tblGrid>
                <a:gridCol w="5457499">
                  <a:extLst>
                    <a:ext uri="{9D8B030D-6E8A-4147-A177-3AD203B41FA5}">
                      <a16:colId xmlns:a16="http://schemas.microsoft.com/office/drawing/2014/main" val="3939814607"/>
                    </a:ext>
                  </a:extLst>
                </a:gridCol>
                <a:gridCol w="5457499">
                  <a:extLst>
                    <a:ext uri="{9D8B030D-6E8A-4147-A177-3AD203B41FA5}">
                      <a16:colId xmlns:a16="http://schemas.microsoft.com/office/drawing/2014/main" val="3510080372"/>
                    </a:ext>
                  </a:extLst>
                </a:gridCol>
              </a:tblGrid>
              <a:tr h="75501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US" sz="2800" b="1" dirty="0">
                          <a:solidFill>
                            <a:srgbClr val="006CAA"/>
                          </a:solidFill>
                          <a:latin typeface="+mn-lt"/>
                          <a:cs typeface="Arial" panose="020B0604020202020204" pitchFamily="34" charset="0"/>
                        </a:rPr>
                        <a:t>Medicare Original</a:t>
                      </a:r>
                      <a:br>
                        <a:rPr lang="es-US" sz="2800" b="1" dirty="0">
                          <a:solidFill>
                            <a:srgbClr val="006CAA"/>
                          </a:solidFill>
                          <a:latin typeface="+mn-lt"/>
                          <a:cs typeface="Arial" panose="020B0604020202020204" pitchFamily="34" charset="0"/>
                        </a:rPr>
                      </a:br>
                      <a:r>
                        <a:rPr lang="es-US" sz="2800" b="1" kern="1200" dirty="0">
                          <a:solidFill>
                            <a:srgbClr val="006CAA"/>
                          </a:solidFill>
                          <a:latin typeface="Calibri" panose="020F0502020204030204"/>
                          <a:ea typeface="+mn-ea"/>
                          <a:cs typeface="Arial" panose="020B0604020202020204" pitchFamily="34" charset="0"/>
                        </a:rPr>
                        <a:t>(Partes A, B,</a:t>
                      </a:r>
                      <a:r>
                        <a:rPr lang="es-US" sz="2800" b="1" kern="1200" baseline="0" dirty="0">
                          <a:solidFill>
                            <a:srgbClr val="006CAA"/>
                          </a:solidFill>
                          <a:latin typeface="Calibri" panose="020F0502020204030204"/>
                          <a:ea typeface="+mn-ea"/>
                          <a:cs typeface="Arial" panose="020B0604020202020204" pitchFamily="34" charset="0"/>
                        </a:rPr>
                        <a:t> y/o D)</a:t>
                      </a:r>
                      <a:endParaRPr lang="es-US" sz="2800" b="1" kern="1200" dirty="0">
                        <a:solidFill>
                          <a:srgbClr val="006CAA"/>
                        </a:solidFill>
                        <a:latin typeface="Calibri" panose="020F0502020204030204"/>
                        <a:ea typeface="+mn-ea"/>
                        <a:cs typeface="Arial" panose="020B0604020202020204" pitchFamily="34" charset="0"/>
                      </a:endParaRPr>
                    </a:p>
                  </a:txBody>
                  <a:tcPr marL="137160" marR="68580" marT="28575" marB="64294" anchor="ctr">
                    <a:lnL w="12700" cmpd="sng">
                      <a:noFill/>
                    </a:lnL>
                    <a:lnR w="12700" cap="flat" cmpd="sng" algn="ctr">
                      <a:solidFill>
                        <a:srgbClr val="006CAA"/>
                      </a:solidFill>
                      <a:prstDash val="solid"/>
                      <a:round/>
                      <a:headEnd type="none" w="med" len="med"/>
                      <a:tailEnd type="none" w="med" len="med"/>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s-US" sz="2800" b="1" dirty="0">
                          <a:solidFill>
                            <a:srgbClr val="006CAA"/>
                          </a:solidFill>
                          <a:latin typeface="+mn-lt"/>
                          <a:cs typeface="Arial" panose="020B0604020202020204" pitchFamily="34" charset="0"/>
                        </a:rPr>
                        <a:t>Medicare Advantage </a:t>
                      </a:r>
                      <a:br>
                        <a:rPr lang="es-US" sz="2800" b="1" dirty="0">
                          <a:solidFill>
                            <a:srgbClr val="006CAA"/>
                          </a:solidFill>
                          <a:latin typeface="+mn-lt"/>
                          <a:cs typeface="Arial" panose="020B0604020202020204" pitchFamily="34" charset="0"/>
                        </a:rPr>
                      </a:br>
                      <a:r>
                        <a:rPr lang="es-US" sz="2800" b="1" dirty="0">
                          <a:solidFill>
                            <a:srgbClr val="006CAA"/>
                          </a:solidFill>
                          <a:latin typeface="+mn-lt"/>
                          <a:cs typeface="Arial" panose="020B0604020202020204" pitchFamily="34" charset="0"/>
                        </a:rPr>
                        <a:t>(Parte C)</a:t>
                      </a:r>
                    </a:p>
                  </a:txBody>
                  <a:tcPr marL="137160" marR="68580" marT="64294" marB="64294" anchor="ctr">
                    <a:lnL w="12700" cap="flat" cmpd="sng" algn="ctr">
                      <a:solidFill>
                        <a:srgbClr val="006CAA"/>
                      </a:solidFill>
                      <a:prstDash val="solid"/>
                      <a:round/>
                      <a:headEnd type="none" w="med" len="med"/>
                      <a:tailEnd type="none" w="med" len="med"/>
                    </a:lnL>
                    <a:lnR w="12700" cmpd="sng">
                      <a:noFill/>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solidFill>
                      <a:srgbClr val="006CAA">
                        <a:alpha val="5098"/>
                      </a:srgbClr>
                    </a:solidFill>
                  </a:tcPr>
                </a:tc>
                <a:extLst>
                  <a:ext uri="{0D108BD9-81ED-4DB2-BD59-A6C34878D82A}">
                    <a16:rowId xmlns:a16="http://schemas.microsoft.com/office/drawing/2014/main" val="1880237107"/>
                  </a:ext>
                </a:extLst>
              </a:tr>
              <a:tr h="102632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0"/>
                      <a:r>
                        <a:rPr lang="es-US" sz="2400" dirty="0">
                          <a:latin typeface="+mn-lt"/>
                          <a:cs typeface="Arial" panose="020B0604020202020204" pitchFamily="34" charset="0"/>
                        </a:rPr>
                        <a:t>Puede ir a </a:t>
                      </a:r>
                      <a:r>
                        <a:rPr lang="es-US" sz="2400" b="1" dirty="0">
                          <a:latin typeface="+mn-lt"/>
                          <a:cs typeface="Arial" panose="020B0604020202020204" pitchFamily="34" charset="0"/>
                        </a:rPr>
                        <a:t>cualquier médico u hospital que acepten Medicare Original.</a:t>
                      </a:r>
                      <a:endParaRPr lang="es-US" sz="2400" dirty="0">
                        <a:latin typeface="+mn-lt"/>
                        <a:cs typeface="Arial" panose="020B0604020202020204" pitchFamily="34" charset="0"/>
                      </a:endParaRPr>
                    </a:p>
                  </a:txBody>
                  <a:tcPr marL="137160" marR="137160" marT="68580" marB="137160">
                    <a:lnL w="12700" cmpd="sng">
                      <a:noFill/>
                    </a:lnL>
                    <a:lnR w="12700" cap="flat" cmpd="sng" algn="ctr">
                      <a:solidFill>
                        <a:srgbClr val="006CAA"/>
                      </a:solidFill>
                      <a:prstDash val="solid"/>
                      <a:round/>
                      <a:headEnd type="none" w="med" len="med"/>
                      <a:tailEnd type="none" w="med" len="med"/>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US" sz="2400" dirty="0">
                          <a:latin typeface="+mn-lt"/>
                          <a:cs typeface="Arial" panose="020B0604020202020204" pitchFamily="34" charset="0"/>
                        </a:rPr>
                        <a:t>Deberá usar los </a:t>
                      </a:r>
                      <a:r>
                        <a:rPr lang="es-US" sz="2400" b="1" dirty="0">
                          <a:latin typeface="+mn-lt"/>
                          <a:cs typeface="Arial" panose="020B0604020202020204" pitchFamily="34" charset="0"/>
                        </a:rPr>
                        <a:t>doctores y otros proveedores que se encuentran en la red del plan.</a:t>
                      </a:r>
                      <a:endParaRPr lang="es-US" sz="2400" dirty="0">
                        <a:latin typeface="+mn-lt"/>
                        <a:cs typeface="Arial" panose="020B0604020202020204" pitchFamily="34" charset="0"/>
                      </a:endParaRPr>
                    </a:p>
                  </a:txBody>
                  <a:tcPr marL="137160" marR="137160" marT="68580" marB="137160">
                    <a:lnL w="12700" cap="flat" cmpd="sng" algn="ctr">
                      <a:solidFill>
                        <a:srgbClr val="006CAA"/>
                      </a:solidFill>
                      <a:prstDash val="solid"/>
                      <a:round/>
                      <a:headEnd type="none" w="med" len="med"/>
                      <a:tailEnd type="none" w="med" len="med"/>
                    </a:lnL>
                    <a:lnR w="12700" cmpd="sng">
                      <a:noFill/>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solidFill>
                      <a:srgbClr val="006CAA">
                        <a:alpha val="5098"/>
                      </a:srgbClr>
                    </a:solidFill>
                  </a:tcPr>
                </a:tc>
                <a:extLst>
                  <a:ext uri="{0D108BD9-81ED-4DB2-BD59-A6C34878D82A}">
                    <a16:rowId xmlns:a16="http://schemas.microsoft.com/office/drawing/2014/main" val="855204335"/>
                  </a:ext>
                </a:extLst>
              </a:tr>
              <a:tr h="100265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0"/>
                      <a:r>
                        <a:rPr lang="es-US" sz="2400" b="0" dirty="0">
                          <a:latin typeface="+mn-lt"/>
                          <a:cs typeface="Arial" panose="020B0604020202020204" pitchFamily="34" charset="0"/>
                        </a:rPr>
                        <a:t>Usualmente</a:t>
                      </a:r>
                      <a:r>
                        <a:rPr lang="es-US" sz="2400" b="0" baseline="0" dirty="0">
                          <a:latin typeface="+mn-lt"/>
                          <a:cs typeface="Arial" panose="020B0604020202020204" pitchFamily="34" charset="0"/>
                        </a:rPr>
                        <a:t> </a:t>
                      </a:r>
                      <a:r>
                        <a:rPr lang="es-US" sz="2400" b="1" dirty="0">
                          <a:latin typeface="+mn-lt"/>
                          <a:cs typeface="Arial" panose="020B0604020202020204" pitchFamily="34" charset="0"/>
                        </a:rPr>
                        <a:t>no necesita un referido </a:t>
                      </a:r>
                      <a:r>
                        <a:rPr lang="es-US" sz="2400" dirty="0">
                          <a:latin typeface="+mn-lt"/>
                          <a:cs typeface="Arial" panose="020B0604020202020204" pitchFamily="34" charset="0"/>
                        </a:rPr>
                        <a:t>para ver a un especialista.</a:t>
                      </a:r>
                    </a:p>
                  </a:txBody>
                  <a:tcPr marL="137160" marR="137160" marT="68580" marB="137160">
                    <a:lnL w="12700" cmpd="sng">
                      <a:noFill/>
                    </a:lnL>
                    <a:lnR w="12700" cap="flat" cmpd="sng" algn="ctr">
                      <a:solidFill>
                        <a:srgbClr val="006CAA"/>
                      </a:solidFill>
                      <a:prstDash val="solid"/>
                      <a:round/>
                      <a:headEnd type="none" w="med" len="med"/>
                      <a:tailEnd type="none" w="med" len="med"/>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US" sz="2400" b="1" dirty="0">
                          <a:latin typeface="+mn-lt"/>
                          <a:cs typeface="Arial" panose="020B0604020202020204" pitchFamily="34" charset="0"/>
                        </a:rPr>
                        <a:t>Podría necesitar un referido </a:t>
                      </a:r>
                      <a:r>
                        <a:rPr lang="es-US" sz="2400" dirty="0">
                          <a:latin typeface="+mn-lt"/>
                          <a:cs typeface="Arial" panose="020B0604020202020204" pitchFamily="34" charset="0"/>
                        </a:rPr>
                        <a:t>para ver a un especialista.</a:t>
                      </a:r>
                    </a:p>
                  </a:txBody>
                  <a:tcPr marL="137160" marR="137160" marT="68580" marB="137160">
                    <a:lnL w="12700" cap="flat" cmpd="sng" algn="ctr">
                      <a:solidFill>
                        <a:srgbClr val="006CAA"/>
                      </a:solidFill>
                      <a:prstDash val="solid"/>
                      <a:round/>
                      <a:headEnd type="none" w="med" len="med"/>
                      <a:tailEnd type="none" w="med" len="med"/>
                    </a:lnL>
                    <a:lnR w="12700" cmpd="sng">
                      <a:noFill/>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solidFill>
                      <a:srgbClr val="006CAA">
                        <a:alpha val="5098"/>
                      </a:srgbClr>
                    </a:solidFill>
                  </a:tcPr>
                </a:tc>
                <a:extLst>
                  <a:ext uri="{0D108BD9-81ED-4DB2-BD59-A6C34878D82A}">
                    <a16:rowId xmlns:a16="http://schemas.microsoft.com/office/drawing/2014/main" val="1469587612"/>
                  </a:ext>
                </a:extLst>
              </a:tr>
              <a:tr h="100265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US" sz="2400" dirty="0">
                          <a:latin typeface="+mn-lt"/>
                          <a:cs typeface="Arial" panose="020B0604020202020204" pitchFamily="34" charset="0"/>
                        </a:rPr>
                        <a:t>Usualmente </a:t>
                      </a:r>
                      <a:r>
                        <a:rPr lang="es-US" sz="2400" b="1" dirty="0">
                          <a:latin typeface="+mn-lt"/>
                          <a:cs typeface="Arial" panose="020B0604020202020204" pitchFamily="34" charset="0"/>
                        </a:rPr>
                        <a:t>no tendrá que obtener la aprobación </a:t>
                      </a:r>
                      <a:r>
                        <a:rPr lang="es-US" sz="2400" dirty="0">
                          <a:latin typeface="+mn-lt"/>
                          <a:cs typeface="Arial" panose="020B0604020202020204" pitchFamily="34" charset="0"/>
                        </a:rPr>
                        <a:t>de un servicio o un suministro antes de tiempo para que sea cubierto.</a:t>
                      </a:r>
                    </a:p>
                  </a:txBody>
                  <a:tcPr marL="137160" marR="137160" marT="68580" marB="68580">
                    <a:lnL w="12700" cmpd="sng">
                      <a:noFill/>
                    </a:lnL>
                    <a:lnR w="12700" cap="flat" cmpd="sng" algn="ctr">
                      <a:solidFill>
                        <a:srgbClr val="006CAA"/>
                      </a:solidFill>
                      <a:prstDash val="solid"/>
                      <a:round/>
                      <a:headEnd type="none" w="med" len="med"/>
                      <a:tailEnd type="none" w="med" len="med"/>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US" sz="2400" b="1" dirty="0">
                          <a:latin typeface="+mn-lt"/>
                          <a:cs typeface="Arial" panose="020B0604020202020204" pitchFamily="34" charset="0"/>
                        </a:rPr>
                        <a:t>Tendría que obtener la aprobación </a:t>
                      </a:r>
                      <a:r>
                        <a:rPr lang="es-US" sz="2400" dirty="0">
                          <a:latin typeface="+mn-lt"/>
                          <a:cs typeface="Arial" panose="020B0604020202020204" pitchFamily="34" charset="0"/>
                        </a:rPr>
                        <a:t>de un servicio o un suministro antes de tiempo para que sea cubierto por el plan.</a:t>
                      </a:r>
                    </a:p>
                  </a:txBody>
                  <a:tcPr marL="137160" marR="137160" marT="68580" marB="68580">
                    <a:lnL w="12700" cap="flat" cmpd="sng" algn="ctr">
                      <a:solidFill>
                        <a:srgbClr val="006CAA"/>
                      </a:solidFill>
                      <a:prstDash val="solid"/>
                      <a:round/>
                      <a:headEnd type="none" w="med" len="med"/>
                      <a:tailEnd type="none" w="med" len="med"/>
                    </a:lnL>
                    <a:lnR w="12700" cmpd="sng">
                      <a:noFill/>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solidFill>
                      <a:srgbClr val="006CAA">
                        <a:alpha val="5098"/>
                      </a:srgbClr>
                    </a:solidFill>
                  </a:tcPr>
                </a:tc>
                <a:extLst>
                  <a:ext uri="{0D108BD9-81ED-4DB2-BD59-A6C34878D82A}">
                    <a16:rowId xmlns:a16="http://schemas.microsoft.com/office/drawing/2014/main" val="334390546"/>
                  </a:ext>
                </a:extLst>
              </a:tr>
            </a:tbl>
          </a:graphicData>
        </a:graphic>
      </p:graphicFrame>
    </p:spTree>
    <p:extLst>
      <p:ext uri="{BB962C8B-B14F-4D97-AF65-F5344CB8AC3E}">
        <p14:creationId xmlns:p14="http://schemas.microsoft.com/office/powerpoint/2010/main" val="625744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a:t>Medicare Original frente a Medicare Advantage:</a:t>
            </a:r>
            <a:br>
              <a:rPr lang="es-US" dirty="0"/>
            </a:br>
            <a:r>
              <a:rPr lang="es-US" dirty="0"/>
              <a:t>Cobertura</a:t>
            </a:r>
          </a:p>
        </p:txBody>
      </p:sp>
      <p:pic>
        <p:nvPicPr>
          <p:cNvPr id="6" name="Picture 2" descr="Urology medical icons"/>
          <p:cNvPicPr>
            <a:picLocks noChangeAspect="1" noChangeArrowheads="1"/>
          </p:cNvPicPr>
          <p:nvPr/>
        </p:nvPicPr>
        <p:blipFill rotWithShape="1">
          <a:blip r:embed="rId3"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l="23183" t="52300" r="60017" b="33300"/>
          <a:stretch/>
        </p:blipFill>
        <p:spPr bwMode="auto">
          <a:xfrm>
            <a:off x="10371724" y="653885"/>
            <a:ext cx="1239084" cy="106207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title="Cobertura. Medicare Original frente a Medicare Advantage">
            <a:extLst>
              <a:ext uri="{FF2B5EF4-FFF2-40B4-BE49-F238E27FC236}">
                <a16:creationId xmlns:a16="http://schemas.microsoft.com/office/drawing/2014/main" id="{F61E4D96-77F4-3A46-BE29-6C59253DF241}"/>
              </a:ext>
            </a:extLst>
          </p:cNvPr>
          <p:cNvGraphicFramePr>
            <a:graphicFrameLocks noGrp="1"/>
          </p:cNvGraphicFramePr>
          <p:nvPr>
            <p:extLst>
              <p:ext uri="{D42A27DB-BD31-4B8C-83A1-F6EECF244321}">
                <p14:modId xmlns:p14="http://schemas.microsoft.com/office/powerpoint/2010/main" val="1144877405"/>
              </p:ext>
            </p:extLst>
          </p:nvPr>
        </p:nvGraphicFramePr>
        <p:xfrm>
          <a:off x="581192" y="2222113"/>
          <a:ext cx="11029616" cy="3999548"/>
        </p:xfrm>
        <a:graphic>
          <a:graphicData uri="http://schemas.openxmlformats.org/drawingml/2006/table">
            <a:tbl>
              <a:tblPr firstRow="1" bandRow="1"/>
              <a:tblGrid>
                <a:gridCol w="5514808">
                  <a:extLst>
                    <a:ext uri="{9D8B030D-6E8A-4147-A177-3AD203B41FA5}">
                      <a16:colId xmlns:a16="http://schemas.microsoft.com/office/drawing/2014/main" val="3939814607"/>
                    </a:ext>
                  </a:extLst>
                </a:gridCol>
                <a:gridCol w="5514808">
                  <a:extLst>
                    <a:ext uri="{9D8B030D-6E8A-4147-A177-3AD203B41FA5}">
                      <a16:colId xmlns:a16="http://schemas.microsoft.com/office/drawing/2014/main" val="3510080372"/>
                    </a:ext>
                  </a:extLst>
                </a:gridCol>
              </a:tblGrid>
              <a:tr h="46034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lvl="0" algn="ctr"/>
                      <a:r>
                        <a:rPr lang="es-US" sz="2800" b="1" dirty="0">
                          <a:solidFill>
                            <a:srgbClr val="006CAA"/>
                          </a:solidFill>
                          <a:latin typeface="+mn-lt"/>
                          <a:cs typeface="Arial" panose="020B0604020202020204" pitchFamily="34" charset="0"/>
                        </a:rPr>
                        <a:t>Medicare Original</a:t>
                      </a:r>
                    </a:p>
                    <a:p>
                      <a:pPr lvl="0" algn="ctr"/>
                      <a:r>
                        <a:rPr lang="es-US" sz="2800" b="1" dirty="0">
                          <a:solidFill>
                            <a:srgbClr val="006CAA"/>
                          </a:solidFill>
                          <a:latin typeface="+mn-lt"/>
                          <a:cs typeface="Arial" panose="020B0604020202020204" pitchFamily="34" charset="0"/>
                        </a:rPr>
                        <a:t>(Partes A, B,</a:t>
                      </a:r>
                      <a:r>
                        <a:rPr lang="es-US" sz="2800" b="1" baseline="0" dirty="0">
                          <a:solidFill>
                            <a:srgbClr val="006CAA"/>
                          </a:solidFill>
                          <a:latin typeface="+mn-lt"/>
                          <a:cs typeface="Arial" panose="020B0604020202020204" pitchFamily="34" charset="0"/>
                        </a:rPr>
                        <a:t> y/o D)</a:t>
                      </a:r>
                      <a:endParaRPr lang="es-US" sz="2800" b="1" dirty="0">
                        <a:solidFill>
                          <a:srgbClr val="006CAA"/>
                        </a:solidFill>
                        <a:latin typeface="+mn-lt"/>
                        <a:cs typeface="Arial" panose="020B0604020202020204" pitchFamily="34" charset="0"/>
                      </a:endParaRPr>
                    </a:p>
                  </a:txBody>
                  <a:tcPr marL="137160" marR="68580" marT="28575" marB="64294" anchor="ctr">
                    <a:lnL w="12700" cmpd="sng">
                      <a:noFill/>
                    </a:lnL>
                    <a:lnR w="12700" cap="flat" cmpd="sng" algn="ctr">
                      <a:solidFill>
                        <a:srgbClr val="006CAA"/>
                      </a:solidFill>
                      <a:prstDash val="solid"/>
                      <a:round/>
                      <a:headEnd type="none" w="med" len="med"/>
                      <a:tailEnd type="none" w="med" len="med"/>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s-US" sz="2800" b="1" dirty="0">
                          <a:solidFill>
                            <a:srgbClr val="006CAA"/>
                          </a:solidFill>
                          <a:latin typeface="+mn-lt"/>
                          <a:cs typeface="Arial" panose="020B0604020202020204" pitchFamily="34" charset="0"/>
                        </a:rPr>
                        <a:t>Medicare Advantage </a:t>
                      </a:r>
                      <a:br>
                        <a:rPr lang="es-US" sz="2800" b="1" dirty="0">
                          <a:solidFill>
                            <a:srgbClr val="006CAA"/>
                          </a:solidFill>
                          <a:latin typeface="+mn-lt"/>
                          <a:cs typeface="Arial" panose="020B0604020202020204" pitchFamily="34" charset="0"/>
                        </a:rPr>
                      </a:br>
                      <a:r>
                        <a:rPr lang="es-US" sz="2800" b="1" dirty="0">
                          <a:solidFill>
                            <a:srgbClr val="006CAA"/>
                          </a:solidFill>
                          <a:latin typeface="+mn-lt"/>
                          <a:cs typeface="Arial" panose="020B0604020202020204" pitchFamily="34" charset="0"/>
                        </a:rPr>
                        <a:t>(Parte C)</a:t>
                      </a:r>
                    </a:p>
                  </a:txBody>
                  <a:tcPr marL="137160" marR="68580" marT="64294" marB="64294" anchor="ctr">
                    <a:lnL w="12700" cap="flat" cmpd="sng" algn="ctr">
                      <a:solidFill>
                        <a:srgbClr val="006CAA"/>
                      </a:solidFill>
                      <a:prstDash val="solid"/>
                      <a:round/>
                      <a:headEnd type="none" w="med" len="med"/>
                      <a:tailEnd type="none" w="med" len="med"/>
                    </a:lnL>
                    <a:lnR w="12700" cmpd="sng">
                      <a:noFill/>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solidFill>
                      <a:srgbClr val="006CAA">
                        <a:alpha val="5098"/>
                      </a:srgbClr>
                    </a:solidFill>
                  </a:tcPr>
                </a:tc>
                <a:extLst>
                  <a:ext uri="{0D108BD9-81ED-4DB2-BD59-A6C34878D82A}">
                    <a16:rowId xmlns:a16="http://schemas.microsoft.com/office/drawing/2014/main" val="1880237107"/>
                  </a:ext>
                </a:extLst>
              </a:tr>
              <a:tr h="119005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US" sz="2000" b="1" dirty="0">
                          <a:latin typeface="+mn-lt"/>
                          <a:ea typeface="+mn-ea"/>
                          <a:cs typeface="Arial" panose="020B0604020202020204" pitchFamily="34" charset="0"/>
                        </a:rPr>
                        <a:t>Cubre la mayoría de los servicios y suministros necesarios </a:t>
                      </a:r>
                      <a:r>
                        <a:rPr lang="es-US" sz="2000" dirty="0">
                          <a:latin typeface="+mn-lt"/>
                          <a:ea typeface="+mn-ea"/>
                          <a:cs typeface="Arial" panose="020B0604020202020204" pitchFamily="34" charset="0"/>
                        </a:rPr>
                        <a:t>por razones médicas en hospitales, consultorios médicos y otros entornos de atención médica. </a:t>
                      </a:r>
                      <a:endParaRPr kumimoji="0" lang="es-US" sz="2000" b="0" i="0" u="none" strike="noStrike" cap="none" normalizeH="0" noProof="0" dirty="0">
                        <a:ln>
                          <a:noFill/>
                        </a:ln>
                        <a:solidFill>
                          <a:prstClr val="black"/>
                        </a:solidFill>
                        <a:uLnTx/>
                        <a:uFillTx/>
                        <a:latin typeface="Calibri" panose="020F0502020204030204"/>
                        <a:ea typeface="+mn-ea"/>
                        <a:cs typeface="+mn-cs"/>
                      </a:endParaRPr>
                    </a:p>
                  </a:txBody>
                  <a:tcPr marL="137160" marR="137160" marT="68580" marB="68580">
                    <a:lnL w="12700" cmpd="sng">
                      <a:noFill/>
                    </a:lnL>
                    <a:lnR w="12700" cap="flat" cmpd="sng" algn="ctr">
                      <a:solidFill>
                        <a:srgbClr val="006CAA"/>
                      </a:solidFill>
                      <a:prstDash val="solid"/>
                      <a:round/>
                      <a:headEnd type="none" w="med" len="med"/>
                      <a:tailEnd type="none" w="med" len="med"/>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US" sz="2000" dirty="0">
                          <a:latin typeface="+mn-lt"/>
                          <a:cs typeface="Arial" panose="020B0604020202020204" pitchFamily="34" charset="0"/>
                        </a:rPr>
                        <a:t>Los planes cubren todos los servicios necesarios por razones médicas que cubre Medicare Original. </a:t>
                      </a:r>
                      <a:r>
                        <a:rPr lang="es-US" sz="2000" baseline="0" dirty="0">
                          <a:latin typeface="+mn-lt"/>
                          <a:cs typeface="Arial" panose="020B0604020202020204" pitchFamily="34" charset="0"/>
                        </a:rPr>
                        <a:t>La mayoría</a:t>
                      </a:r>
                      <a:r>
                        <a:rPr lang="es-US" sz="2000" dirty="0">
                          <a:latin typeface="+mn-lt"/>
                          <a:cs typeface="Arial" panose="020B0604020202020204" pitchFamily="34" charset="0"/>
                        </a:rPr>
                        <a:t> de los planes </a:t>
                      </a:r>
                      <a:r>
                        <a:rPr lang="es-US" sz="2000" baseline="0" dirty="0">
                          <a:latin typeface="+mn-lt"/>
                          <a:cs typeface="Arial" panose="020B0604020202020204" pitchFamily="34" charset="0"/>
                        </a:rPr>
                        <a:t>o</a:t>
                      </a:r>
                      <a:r>
                        <a:rPr lang="es-US" sz="2000" b="0" dirty="0">
                          <a:latin typeface="+mn-lt"/>
                          <a:cs typeface="Arial" panose="020B0604020202020204" pitchFamily="34" charset="0"/>
                        </a:rPr>
                        <a:t>frecen</a:t>
                      </a:r>
                      <a:r>
                        <a:rPr lang="es-US" sz="2000" dirty="0">
                          <a:latin typeface="+mn-lt"/>
                          <a:cs typeface="Arial" panose="020B0604020202020204" pitchFamily="34" charset="0"/>
                        </a:rPr>
                        <a:t> </a:t>
                      </a:r>
                      <a:r>
                        <a:rPr lang="es-US" sz="2000" b="1" dirty="0">
                          <a:latin typeface="+mn-lt"/>
                          <a:cs typeface="Arial" panose="020B0604020202020204" pitchFamily="34" charset="0"/>
                        </a:rPr>
                        <a:t>beneficios adicionales que Medicare Original no cubre</a:t>
                      </a:r>
                      <a:r>
                        <a:rPr lang="es-US" sz="2000" dirty="0">
                          <a:latin typeface="+mn-lt"/>
                          <a:cs typeface="Arial" panose="020B0604020202020204" pitchFamily="34" charset="0"/>
                        </a:rPr>
                        <a:t>.</a:t>
                      </a:r>
                    </a:p>
                  </a:txBody>
                  <a:tcPr marL="137160" marR="137160" marT="68580" marB="68580">
                    <a:lnL w="12700" cap="flat" cmpd="sng" algn="ctr">
                      <a:solidFill>
                        <a:srgbClr val="006CAA"/>
                      </a:solidFill>
                      <a:prstDash val="solid"/>
                      <a:round/>
                      <a:headEnd type="none" w="med" len="med"/>
                      <a:tailEnd type="none" w="med" len="med"/>
                    </a:lnL>
                    <a:lnR w="12700" cmpd="sng">
                      <a:noFill/>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solidFill>
                      <a:srgbClr val="006CAA">
                        <a:alpha val="5098"/>
                      </a:srgbClr>
                    </a:solidFill>
                  </a:tcPr>
                </a:tc>
                <a:extLst>
                  <a:ext uri="{0D108BD9-81ED-4DB2-BD59-A6C34878D82A}">
                    <a16:rowId xmlns:a16="http://schemas.microsoft.com/office/drawing/2014/main" val="474945641"/>
                  </a:ext>
                </a:extLst>
              </a:tr>
              <a:tr h="119005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US" sz="2000" b="1" dirty="0">
                          <a:latin typeface="+mn-lt"/>
                          <a:cs typeface="Arial" panose="020B0604020202020204" pitchFamily="34" charset="0"/>
                        </a:rPr>
                        <a:t>No brinda cobertura fuera de los EE. UU.</a:t>
                      </a:r>
                      <a:r>
                        <a:rPr lang="es-US" sz="2000" dirty="0">
                          <a:latin typeface="+mn-lt"/>
                          <a:cs typeface="Arial" panose="020B0604020202020204" pitchFamily="34" charset="0"/>
                        </a:rPr>
                        <a:t> Es posible que pueda adquirir una póliza de seguro suplementario de Medicare (Medigap) que cubra la atención fuera de los EE. UU.</a:t>
                      </a:r>
                    </a:p>
                  </a:txBody>
                  <a:tcPr marL="137160" marR="137160" marT="68580" marB="68580">
                    <a:lnL w="12700" cmpd="sng">
                      <a:noFill/>
                    </a:lnL>
                    <a:lnR w="12700" cap="flat" cmpd="sng" algn="ctr">
                      <a:solidFill>
                        <a:srgbClr val="006CAA"/>
                      </a:solidFill>
                      <a:prstDash val="solid"/>
                      <a:round/>
                      <a:headEnd type="none" w="med" len="med"/>
                      <a:tailEnd type="none" w="med" len="med"/>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US" sz="2000" dirty="0">
                          <a:latin typeface="+mn-lt"/>
                          <a:cs typeface="Arial" panose="020B0604020202020204" pitchFamily="34" charset="0"/>
                        </a:rPr>
                        <a:t>Los planes </a:t>
                      </a:r>
                      <a:r>
                        <a:rPr lang="es-US" sz="2000" b="1" dirty="0">
                          <a:latin typeface="+mn-lt"/>
                          <a:cs typeface="Arial" panose="020B0604020202020204" pitchFamily="34" charset="0"/>
                        </a:rPr>
                        <a:t>no cubren la atención fuera de los EE. UU.</a:t>
                      </a:r>
                      <a:r>
                        <a:rPr lang="es-US" sz="2000" b="1" baseline="0" dirty="0">
                          <a:latin typeface="+mn-lt"/>
                          <a:cs typeface="Arial" panose="020B0604020202020204" pitchFamily="34" charset="0"/>
                        </a:rPr>
                        <a:t> </a:t>
                      </a:r>
                      <a:r>
                        <a:rPr lang="es-US" sz="2000" dirty="0">
                          <a:latin typeface="+mn-lt"/>
                          <a:cs typeface="Arial" panose="020B0604020202020204" pitchFamily="34" charset="0"/>
                        </a:rPr>
                        <a:t>Algunos planes pueden ofrecer un beneficio complementario que cubre los servicios de emergencia y de urgencia cuando se viaja fuera de los EE. UU.</a:t>
                      </a:r>
                    </a:p>
                  </a:txBody>
                  <a:tcPr marL="137160" marR="137160" marT="68580" marB="68580">
                    <a:lnL w="12700" cap="flat" cmpd="sng" algn="ctr">
                      <a:solidFill>
                        <a:srgbClr val="006CAA"/>
                      </a:solidFill>
                      <a:prstDash val="solid"/>
                      <a:round/>
                      <a:headEnd type="none" w="med" len="med"/>
                      <a:tailEnd type="none" w="med" len="med"/>
                    </a:lnL>
                    <a:lnR w="12700" cmpd="sng">
                      <a:noFill/>
                    </a:lnR>
                    <a:lnT w="12700" cap="flat" cmpd="sng" algn="ctr">
                      <a:solidFill>
                        <a:srgbClr val="006CAA"/>
                      </a:solidFill>
                      <a:prstDash val="solid"/>
                      <a:round/>
                      <a:headEnd type="none" w="med" len="med"/>
                      <a:tailEnd type="none" w="med" len="med"/>
                    </a:lnT>
                    <a:lnB w="12700" cap="flat" cmpd="sng" algn="ctr">
                      <a:solidFill>
                        <a:srgbClr val="006CAA"/>
                      </a:solidFill>
                      <a:prstDash val="solid"/>
                      <a:round/>
                      <a:headEnd type="none" w="med" len="med"/>
                      <a:tailEnd type="none" w="med" len="med"/>
                    </a:lnB>
                    <a:lnTlToBr w="12700" cmpd="sng">
                      <a:noFill/>
                      <a:prstDash val="solid"/>
                    </a:lnTlToBr>
                    <a:lnBlToTr w="12700" cmpd="sng">
                      <a:noFill/>
                      <a:prstDash val="solid"/>
                    </a:lnBlToTr>
                    <a:solidFill>
                      <a:srgbClr val="006CAA">
                        <a:alpha val="5098"/>
                      </a:srgbClr>
                    </a:solidFill>
                  </a:tcPr>
                </a:tc>
                <a:extLst>
                  <a:ext uri="{0D108BD9-81ED-4DB2-BD59-A6C34878D82A}">
                    <a16:rowId xmlns:a16="http://schemas.microsoft.com/office/drawing/2014/main" val="855204335"/>
                  </a:ext>
                </a:extLst>
              </a:tr>
            </a:tbl>
          </a:graphicData>
        </a:graphic>
      </p:graphicFrame>
    </p:spTree>
    <p:extLst>
      <p:ext uri="{BB962C8B-B14F-4D97-AF65-F5344CB8AC3E}">
        <p14:creationId xmlns:p14="http://schemas.microsoft.com/office/powerpoint/2010/main" val="20493596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Los Básicos de Medicare&amp;quot;&quot;/&gt;&lt;property id=&quot;20307&quot; value=&quot;256&quot;/&gt;&lt;/object&gt;&lt;object type=&quot;3&quot; unique_id=&quot;24142&quot;&gt;&lt;property id=&quot;20148&quot; value=&quot;5&quot;/&gt;&lt;property id=&quot;20300&quot; value=&quot;Slide 2&quot;/&gt;&lt;property id=&quot;20307&quot; value=&quot;257&quot;/&gt;&lt;/object&gt;&lt;object type=&quot;3&quot; unique_id=&quot;24160&quot;&gt;&lt;property id=&quot;20148&quot; value=&quot;5&quot;/&gt;&lt;property id=&quot;20300&quot; value=&quot;Slide 4 - &amp;quot;Qué es medicare? &amp;quot;&quot;/&gt;&lt;property id=&quot;20307&quot; value=&quot;259&quot;/&gt;&lt;/object&gt;&lt;object type=&quot;3&quot; unique_id=&quot;24179&quot;&gt;&lt;property id=&quot;20148&quot; value=&quot;5&quot;/&gt;&lt;property id=&quot;20300&quot; value=&quot;Slide 5 - &amp;quot;¿Qué es Medicare?&amp;quot;&quot;/&gt;&lt;property id=&quot;20307&quot; value=&quot;260&quot;/&gt;&lt;/object&gt;&lt;object type=&quot;3&quot; unique_id=&quot;24208&quot;&gt;&lt;property id=&quot;20148&quot; value=&quot;5&quot;/&gt;&lt;property id=&quot;20300&quot; value=&quot;Slide 6 - &amp;quot;Las agencias responsables de Medicare&amp;quot;&quot;/&gt;&lt;property id=&quot;20307&quot; value=&quot;261&quot;/&gt;&lt;/object&gt;&lt;object type=&quot;3&quot; unique_id=&quot;24209&quot;&gt;&lt;property id=&quot;20148&quot; value=&quot;5&quot;/&gt;&lt;property id=&quot;20300&quot; value=&quot;Slide 7 - &amp;quot;Las partes de Medicare&amp;quot;&quot;/&gt;&lt;property id=&quot;20307&quot; value=&quot;262&quot;/&gt;&lt;/object&gt;&lt;object type=&quot;3&quot; unique_id=&quot;24237&quot;&gt;&lt;property id=&quot;20148&quot; value=&quot;5&quot;/&gt;&lt;property id=&quot;20300&quot; value=&quot;Slide 8 - &amp;quot;Medicare Original frente a Medicare Advantage: Beneficios Médicos &amp;quot;&quot;/&gt;&lt;property id=&quot;20307&quot; value=&quot;263&quot;/&gt;&lt;/object&gt;&lt;object type=&quot;3&quot; unique_id=&quot;24328&quot;&gt;&lt;property id=&quot;20148&quot; value=&quot;5&quot;/&gt;&lt;property id=&quot;20300&quot; value=&quot;Slide 10 - &amp;quot;Medicare Original frente a Medicare Advantage: costos&amp;quot;&quot;/&gt;&lt;property id=&quot;20307&quot; value=&quot;264&quot;/&gt;&lt;/object&gt;&lt;object type=&quot;3&quot; unique_id=&quot;24331&quot;&gt;&lt;property id=&quot;20148&quot; value=&quot;5&quot;/&gt;&lt;property id=&quot;20300&quot; value=&quot;Slide 12 - &amp;quot;Preguntas?&amp;quot;&quot;/&gt;&lt;property id=&quot;20307&quot; value=&quot;267&quot;/&gt;&lt;/object&gt;&lt;object type=&quot;3&quot; unique_id=&quot;24332&quot;&gt;&lt;property id=&quot;20148&quot; value=&quot;5&quot;/&gt;&lt;property id=&quot;20300&quot; value=&quot;Slide 13 - &amp;quot;Cuándo puede inscribirse en Medicare&amp;quot;&quot;/&gt;&lt;property id=&quot;20307&quot; value=&quot;268&quot;/&gt;&lt;/object&gt;&lt;object type=&quot;3&quot; unique_id=&quot;24333&quot;&gt;&lt;property id=&quot;20148&quot; value=&quot;5&quot;/&gt;&lt;property id=&quot;20300&quot; value=&quot;Slide 14 - &amp;quot;Inscripción automática: Parte A y Parte B&amp;quot;&quot;/&gt;&lt;property id=&quot;20307&quot; value=&quot;269&quot;/&gt;&lt;/object&gt;&lt;object type=&quot;3&quot; unique_id=&quot;24334&quot;&gt;&lt;property id=&quot;20148&quot; value=&quot;5&quot;/&gt;&lt;property id=&quot;20300&quot; value=&quot;Slide 15 - &amp;quot;Tomar medidas para inscribirse en Medicare&amp;quot;&quot;/&gt;&lt;property id=&quot;20307&quot; value=&quot;270&quot;/&gt;&lt;/object&gt;&lt;object type=&quot;3&quot; unique_id=&quot;24403&quot;&gt;&lt;property id=&quot;20148&quot; value=&quot;5&quot;/&gt;&lt;property id=&quot;20300&quot; value=&quot;Slide 16 - &amp;quot;Período de Inscripción Inicial (IEP)&amp;quot;&quot;/&gt;&lt;property id=&quot;20307&quot; value=&quot;271&quot;/&gt;&lt;/object&gt;&lt;object type=&quot;3&quot; unique_id=&quot;24404&quot;&gt;&lt;property id=&quot;20148&quot; value=&quot;5&quot;/&gt;&lt;property id=&quot;20300&quot; value=&quot;Slide 17 - &amp;quot;Período de Inscripción Especial (SEP)&amp;quot;&quot;/&gt;&lt;property id=&quot;20307&quot; value=&quot;272&quot;/&gt;&lt;/object&gt;&lt;object type=&quot;3&quot; unique_id=&quot;24481&quot;&gt;&lt;property id=&quot;20148&quot; value=&quot;5&quot;/&gt;&lt;property id=&quot;20300&quot; value=&quot;Slide 18 - &amp;quot;Período de Inscripción General (GEP)&amp;quot;&quot;/&gt;&lt;property id=&quot;20307&quot; value=&quot;273&quot;/&gt;&lt;/object&gt;&lt;object type=&quot;3&quot; unique_id=&quot;24482&quot;&gt;&lt;property id=&quot;20148&quot; value=&quot;5&quot;/&gt;&lt;property id=&quot;20300&quot; value=&quot;Slide 19 - &amp;quot;Cuándo puede inscribirse en Medicare&amp;quot;&quot;/&gt;&lt;property id=&quot;20307&quot; value=&quot;274&quot;/&gt;&lt;/object&gt;&lt;object type=&quot;3&quot; unique_id=&quot;24588&quot;&gt;&lt;property id=&quot;20148&quot; value=&quot;5&quot;/&gt;&lt;property id=&quot;20300&quot; value=&quot;Slide 20 - &amp;quot;Período de Inscripción Abierta (OEP)&amp;quot;&quot;/&gt;&lt;property id=&quot;20307&quot; value=&quot;275&quot;/&gt;&lt;/object&gt;&lt;object type=&quot;3&quot; unique_id=&quot;24589&quot;&gt;&lt;property id=&quot;20148&quot; value=&quot;5&quot;/&gt;&lt;property id=&quot;20300&quot; value=&quot;Slide 21 - &amp;quot;Período de Inscripción Abierta de Medicare Advantage (MA OEP)&amp;quot;&quot;/&gt;&lt;property id=&quot;20307&quot; value=&quot;276&quot;/&gt;&lt;/object&gt;&lt;object type=&quot;3&quot; unique_id=&quot;24590&quot;&gt;&lt;property id=&quot;20148&quot; value=&quot;5&quot;/&gt;&lt;property id=&quot;20300&quot; value=&quot;Slide 22 - &amp;quot;Ejemplos de Períodos especiales de inscripción (SEP)&amp;quot;&quot;/&gt;&lt;property id=&quot;20307&quot; value=&quot;277&quot;/&gt;&lt;/object&gt;&lt;object type=&quot;3&quot; unique_id=&quot;24687&quot;&gt;&lt;property id=&quot;20148&quot; value=&quot;5&quot;/&gt;&lt;property id=&quot;20300&quot; value=&quot;Slide 23 - &amp;quot;Compruebe su conocimiento&amp;quot;&quot;/&gt;&lt;property id=&quot;20307&quot; value=&quot;279&quot;/&gt;&lt;/object&gt;&lt;object type=&quot;3&quot; unique_id=&quot;24688&quot;&gt;&lt;property id=&quot;20148&quot; value=&quot;5&quot;/&gt;&lt;property id=&quot;20300&quot; value=&quot;Slide 24 - &amp;quot;Preguntas?&amp;quot;&quot;/&gt;&lt;property id=&quot;20307&quot; value=&quot;278&quot;/&gt;&lt;/object&gt;&lt;object type=&quot;3&quot; unique_id=&quot;24793&quot;&gt;&lt;property id=&quot;20148&quot; value=&quot;5&quot;/&gt;&lt;property id=&quot;20300&quot; value=&quot;Slide 25 - &amp;quot;Ayuda para personas con ingresos y recursos limitados&amp;quot;&quot;/&gt;&lt;property id=&quot;20307&quot; value=&quot;280&quot;/&gt;&lt;/object&gt;&lt;object type=&quot;3&quot; unique_id=&quot;24794&quot;&gt;&lt;property id=&quot;20148&quot; value=&quot;5&quot;/&gt;&lt;property id=&quot;20300&quot; value=&quot;Slide 26 - &amp;quot;Ayuda para personas con ingresos y recursos limitados&amp;quot;&quot;/&gt;&lt;property id=&quot;20307&quot; value=&quot;281&quot;/&gt;&lt;/object&gt;&lt;object type=&quot;3&quot; unique_id=&quot;24907&quot;&gt;&lt;property id=&quot;20148&quot; value=&quot;5&quot;/&gt;&lt;property id=&quot;20300&quot; value=&quot;Slide 29 - &amp;quot;¿Qué es la Ayuda Adicional?&amp;quot;&quot;/&gt;&lt;property id=&quot;20307&quot; value=&quot;282&quot;/&gt;&lt;/object&gt;&lt;object type=&quot;3&quot; unique_id=&quot;24908&quot;&gt;&lt;property id=&quot;20148&quot; value=&quot;5&quot;/&gt;&lt;property id=&quot;20300&quot; value=&quot;Slide 30 - &amp;quot;Cómo Calificar para Recibir Ayuda Adicional&amp;quot;&quot;/&gt;&lt;property id=&quot;20307&quot; value=&quot;283&quot;/&gt;&lt;/object&gt;&lt;object type=&quot;3&quot; unique_id=&quot;25155&quot;&gt;&lt;property id=&quot;20148&quot; value=&quot;5&quot;/&gt;&lt;property id=&quot;20300&quot; value=&quot;Slide 31 - &amp;quot;SeniorCare&amp;quot;&quot;/&gt;&lt;property id=&quot;20307&quot; value=&quot;285&quot;/&gt;&lt;/object&gt;&lt;object type=&quot;3&quot; unique_id=&quot;25328&quot;&gt;&lt;property id=&quot;20148&quot; value=&quot;5&quot;/&gt;&lt;property id=&quot;20300&quot; value=&quot;Slide 33 - &amp;quot;Preguntas?&amp;quot;&quot;/&gt;&lt;property id=&quot;20307&quot; value=&quot;288&quot;/&gt;&lt;/object&gt;&lt;object type=&quot;3&quot; unique_id=&quot;25591&quot;&gt;&lt;property id=&quot;20148&quot; value=&quot;5&quot;/&gt;&lt;property id=&quot;20300&quot; value=&quot;Slide 34 - &amp;quot;Resumen y Recursos&amp;quot;&quot;/&gt;&lt;property id=&quot;20307&quot; value=&quot;292&quot;/&gt;&lt;/object&gt;&lt;object type=&quot;3&quot; unique_id=&quot;25592&quot;&gt;&lt;property id=&quot;20148&quot; value=&quot;5&quot;/&gt;&lt;property id=&quot;20300&quot; value=&quot;Slide 35 - &amp;quot;Puntos clave para recordar&amp;quot;&quot;/&gt;&lt;property id=&quot;20307&quot; value=&quot;293&quot;/&gt;&lt;/object&gt;&lt;object type=&quot;3&quot; unique_id=&quot;25593&quot;&gt;&lt;property id=&quot;20148&quot; value=&quot;5&quot;/&gt;&lt;property id=&quot;20300&quot; value=&quot;Slide 36 - &amp;quot;Recursos en español: administración del Seguro social&amp;quot;&quot;/&gt;&lt;property id=&quot;20307&quot; value=&quot;294&quot;/&gt;&lt;/object&gt;&lt;object type=&quot;3&quot; unique_id=&quot;25594&quot;&gt;&lt;property id=&quot;20148&quot; value=&quot;5&quot;/&gt;&lt;property id=&quot;20300&quot; value=&quot;Slide 37 - &amp;quot;Recursos en español: Medicare&amp;quot;&quot;/&gt;&lt;property id=&quot;20307&quot; value=&quot;295&quot;/&gt;&lt;/object&gt;&lt;object type=&quot;3&quot; unique_id=&quot;25805&quot;&gt;&lt;property id=&quot;20148&quot; value=&quot;5&quot;/&gt;&lt;property id=&quot;20300&quot; value=&quot;Slide 38 - &amp;quot;Otros Recursos en español&amp;quot;&quot;/&gt;&lt;property id=&quot;20307&quot; value=&quot;296&quot;/&gt;&lt;/object&gt;&lt;object type=&quot;3&quot; unique_id=&quot;25988&quot;&gt;&lt;property id=&quot;20148&quot; value=&quot;5&quot;/&gt;&lt;property id=&quot;20300&quot; value=&quot;Slide 27 - &amp;quot;¿Qué son los Programas de Ahorros de Medicare (MSP)  y Medicaid?&amp;quot;&quot;/&gt;&lt;property id=&quot;20307&quot; value=&quot;300&quot;/&gt;&lt;/object&gt;&lt;object type=&quot;3&quot; unique_id=&quot;25989&quot;&gt;&lt;property id=&quot;20148&quot; value=&quot;5&quot;/&gt;&lt;property id=&quot;20300&quot; value=&quot;Slide 40 - &amp;quot;Preguntas?&amp;quot;&quot;/&gt;&lt;property id=&quot;20307&quot; value=&quot;299&quot;/&gt;&lt;/object&gt;&lt;object type=&quot;3&quot; unique_id=&quot;26555&quot;&gt;&lt;property id=&quot;20148&quot; value=&quot;5&quot;/&gt;&lt;property id=&quot;20300&quot; value=&quot;Slide 3 - &amp;quot;Contenido&amp;quot;&quot;/&gt;&lt;property id=&quot;20307&quot; value=&quot;302&quot;/&gt;&lt;/object&gt;&lt;object type=&quot;3&quot; unique_id=&quot;27540&quot;&gt;&lt;property id=&quot;20148&quot; value=&quot;5&quot;/&gt;&lt;property id=&quot;20300&quot; value=&quot;Slide 9 - &amp;quot;Medicare Original frente a Medicare Advantage: Cobertura&amp;quot;&quot;/&gt;&lt;property id=&quot;20307&quot; value=&quot;303&quot;/&gt;&lt;/object&gt;&lt;object type=&quot;3&quot; unique_id=&quot;27687&quot;&gt;&lt;property id=&quot;20148&quot; value=&quot;5&quot;/&gt;&lt;property id=&quot;20300&quot; value=&quot;Slide 11 - &amp;quot;Compruebe su conocimiento&amp;quot;&quot;/&gt;&lt;property id=&quot;20307&quot; value=&quot;304&quot;/&gt;&lt;/object&gt;&lt;object type=&quot;3&quot; unique_id=&quot;29823&quot;&gt;&lt;property id=&quot;20148&quot; value=&quot;5&quot;/&gt;&lt;property id=&quot;20300&quot; value=&quot;Slide 28 - &amp;quot;Cómo Calificar para medicaid&amp;quot;&quot;/&gt;&lt;property id=&quot;20307&quot; value=&quot;305&quot;/&gt;&lt;/object&gt;&lt;object type=&quot;3&quot; unique_id=&quot;29959&quot;&gt;&lt;property id=&quot;20148&quot; value=&quot;5&quot;/&gt;&lt;property id=&quot;20300&quot; value=&quot;Slide 39 - &amp;quot;Programa Estatal de Asistencia sobre Seguros de Salud (SHIP)&amp;quot;&quot;/&gt;&lt;property id=&quot;20307&quot; value=&quot;306&quot;/&gt;&lt;/object&gt;&lt;object type=&quot;3&quot; unique_id=&quot;31291&quot;&gt;&lt;property id=&quot;20148&quot; value=&quot;5&quot;/&gt;&lt;property id=&quot;20300&quot; value=&quot;Slide 32 - &amp;quot;Compruebe su conocimiento&amp;quot;&quot;/&gt;&lt;property id=&quot;20307&quot; value=&quot;307&quot;/&gt;&lt;/object&gt;&lt;/object&gt;&lt;object type=&quot;8&quot; unique_id=&quot;10006&quot;&gt;&lt;/object&gt;&lt;/object&gt;&lt;/database&gt;"/>
  <p:tag name="SECTOMILLISECCONVERTED" val="1"/>
</p:tagLst>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486</TotalTime>
  <Words>6525</Words>
  <Application>Microsoft Office PowerPoint</Application>
  <PresentationFormat>Widescreen</PresentationFormat>
  <Paragraphs>462</Paragraphs>
  <Slides>40</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Gill Sans MT</vt:lpstr>
      <vt:lpstr>MV Boli</vt:lpstr>
      <vt:lpstr>Wingdings</vt:lpstr>
      <vt:lpstr>Wingdings 2</vt:lpstr>
      <vt:lpstr>Dividend</vt:lpstr>
      <vt:lpstr>Los Básicos de Medicare</vt:lpstr>
      <vt:lpstr>PowerPoint Presentation</vt:lpstr>
      <vt:lpstr>Contenido</vt:lpstr>
      <vt:lpstr>Qué es medicare? </vt:lpstr>
      <vt:lpstr>¿Qué es Medicare?</vt:lpstr>
      <vt:lpstr>Las agencias responsables de Medicare</vt:lpstr>
      <vt:lpstr>Las partes de Medicare</vt:lpstr>
      <vt:lpstr>Medicare Original frente a Medicare Advantage: Beneficios Médicos </vt:lpstr>
      <vt:lpstr>Medicare Original frente a Medicare Advantage: Cobertura</vt:lpstr>
      <vt:lpstr>Medicare Original frente a Medicare Advantage: costos</vt:lpstr>
      <vt:lpstr>Compruebe su conocimiento</vt:lpstr>
      <vt:lpstr>Preguntas?</vt:lpstr>
      <vt:lpstr>Cuándo puede inscribirse en Medicare</vt:lpstr>
      <vt:lpstr>Inscripción automática: Parte A y Parte B</vt:lpstr>
      <vt:lpstr>Tomar medidas para inscribirse en Medicare</vt:lpstr>
      <vt:lpstr>Período de Inscripción Inicial (IEP)</vt:lpstr>
      <vt:lpstr>Período de Inscripción Especial (SEP)</vt:lpstr>
      <vt:lpstr>Período de Inscripción General (GEP)</vt:lpstr>
      <vt:lpstr>Cuándo puede inscribirse en Medicare</vt:lpstr>
      <vt:lpstr>Período de Inscripción Abierta (OEP)</vt:lpstr>
      <vt:lpstr>Período de Inscripción Abierta de Medicare Advantage (MA OEP)</vt:lpstr>
      <vt:lpstr>Ejemplos de Períodos especiales de inscripción (SEP)</vt:lpstr>
      <vt:lpstr>Compruebe su conocimiento</vt:lpstr>
      <vt:lpstr>Preguntas?</vt:lpstr>
      <vt:lpstr>Ayuda para personas con ingresos y recursos limitados</vt:lpstr>
      <vt:lpstr>Ayuda para personas con ingresos y recursos limitados</vt:lpstr>
      <vt:lpstr>¿Qué son los Programas de Ahorros de Medicare (MSP)  y Medicaid?</vt:lpstr>
      <vt:lpstr>Cómo Calificar para medicaid</vt:lpstr>
      <vt:lpstr>¿Qué es la Ayuda Adicional?</vt:lpstr>
      <vt:lpstr>Cómo Calificar para Recibir Ayuda Adicional</vt:lpstr>
      <vt:lpstr>SeniorCare</vt:lpstr>
      <vt:lpstr>Compruebe su conocimiento</vt:lpstr>
      <vt:lpstr>Preguntas?</vt:lpstr>
      <vt:lpstr>Resumen y Recursos</vt:lpstr>
      <vt:lpstr>Puntos clave para recordar</vt:lpstr>
      <vt:lpstr>Recursos en español: administración del Seguro social</vt:lpstr>
      <vt:lpstr>Recursos en español: Medicare</vt:lpstr>
      <vt:lpstr>Otros Recursos en español</vt:lpstr>
      <vt:lpstr>Programa Estatal de Asistencia sobre Seguros de Salud (SHIP)</vt:lpstr>
      <vt:lpstr>Preguntas?</vt:lpstr>
    </vt:vector>
  </TitlesOfParts>
  <Company>DHS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Básicos de Medicare</dc:title>
  <dc:creator>Grochocinski, Michelle</dc:creator>
  <cp:lastModifiedBy>Debbie Bisswurm</cp:lastModifiedBy>
  <cp:revision>97</cp:revision>
  <dcterms:created xsi:type="dcterms:W3CDTF">2021-09-17T15:13:04Z</dcterms:created>
  <dcterms:modified xsi:type="dcterms:W3CDTF">2021-09-20T15:39:05Z</dcterms:modified>
</cp:coreProperties>
</file>