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62" r:id="rId4"/>
    <p:sldId id="263" r:id="rId5"/>
    <p:sldId id="309" r:id="rId6"/>
    <p:sldId id="310" r:id="rId7"/>
    <p:sldId id="333" r:id="rId8"/>
    <p:sldId id="334" r:id="rId9"/>
    <p:sldId id="335" r:id="rId10"/>
    <p:sldId id="321" r:id="rId11"/>
    <p:sldId id="329" r:id="rId12"/>
    <p:sldId id="336" r:id="rId13"/>
    <p:sldId id="338" r:id="rId14"/>
    <p:sldId id="339" r:id="rId15"/>
    <p:sldId id="340" r:id="rId16"/>
    <p:sldId id="341" r:id="rId17"/>
    <p:sldId id="330" r:id="rId18"/>
    <p:sldId id="331" r:id="rId19"/>
    <p:sldId id="342" r:id="rId20"/>
    <p:sldId id="281" r:id="rId21"/>
  </p:sldIdLst>
  <p:sldSz cx="12192000" cy="68580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119" autoAdjust="0"/>
  </p:normalViewPr>
  <p:slideViewPr>
    <p:cSldViewPr snapToGrid="0">
      <p:cViewPr varScale="1">
        <p:scale>
          <a:sx n="65" d="100"/>
          <a:sy n="65" d="100"/>
        </p:scale>
        <p:origin x="197"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DE53F702-716C-487D-B1B5-589828457FCB}" type="datetimeFigureOut">
              <a:rPr lang="en-US" smtClean="0"/>
              <a:t>8/23/2021</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6CB6BA90-2B5F-4BB2-A4F1-22ABB9F65926}" type="slidenum">
              <a:rPr lang="en-US" smtClean="0"/>
              <a:t>‹#›</a:t>
            </a:fld>
            <a:endParaRPr lang="en-US"/>
          </a:p>
        </p:txBody>
      </p:sp>
    </p:spTree>
    <p:extLst>
      <p:ext uri="{BB962C8B-B14F-4D97-AF65-F5344CB8AC3E}">
        <p14:creationId xmlns:p14="http://schemas.microsoft.com/office/powerpoint/2010/main" val="1530515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6BA90-2B5F-4BB2-A4F1-22ABB9F65926}" type="slidenum">
              <a:rPr lang="en-US" smtClean="0"/>
              <a:t>1</a:t>
            </a:fld>
            <a:endParaRPr lang="en-US"/>
          </a:p>
        </p:txBody>
      </p:sp>
    </p:spTree>
    <p:extLst>
      <p:ext uri="{BB962C8B-B14F-4D97-AF65-F5344CB8AC3E}">
        <p14:creationId xmlns:p14="http://schemas.microsoft.com/office/powerpoint/2010/main" val="1848079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is a good time to be preparing your materials.  WE also have a variety of outreach materials available on the GWAAR website.  </a:t>
            </a:r>
          </a:p>
          <a:p>
            <a:r>
              <a:rPr lang="en-US" b="1" dirty="0"/>
              <a:t>SCREEN SHARE to show GWAAR Website</a:t>
            </a:r>
            <a:r>
              <a:rPr lang="en-US" dirty="0"/>
              <a:t>, etc.  ALSO show new flyers…  </a:t>
            </a:r>
          </a:p>
        </p:txBody>
      </p:sp>
      <p:sp>
        <p:nvSpPr>
          <p:cNvPr id="4" name="Slide Number Placeholder 3"/>
          <p:cNvSpPr>
            <a:spLocks noGrp="1"/>
          </p:cNvSpPr>
          <p:nvPr>
            <p:ph type="sldNum" sz="quarter" idx="10"/>
          </p:nvPr>
        </p:nvSpPr>
        <p:spPr/>
        <p:txBody>
          <a:bodyPr/>
          <a:lstStyle/>
          <a:p>
            <a:fld id="{AFDE0817-09F6-4EDC-B1AC-39375FCB30D3}" type="slidenum">
              <a:rPr lang="en-US" smtClean="0"/>
              <a:t>10</a:t>
            </a:fld>
            <a:endParaRPr lang="en-US"/>
          </a:p>
        </p:txBody>
      </p:sp>
    </p:spTree>
    <p:extLst>
      <p:ext uri="{BB962C8B-B14F-4D97-AF65-F5344CB8AC3E}">
        <p14:creationId xmlns:p14="http://schemas.microsoft.com/office/powerpoint/2010/main" val="1716716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r>
              <a:rPr lang="en-US" dirty="0"/>
              <a:t>Hopefully many of you were able to attend the CMS NTP webinar last week which went over some of the updates to the Medicare Plan Finder.  First, a couple things to remember—the images on the Medicare.gov screens do tend to change fairly often. During OEP the Find Plans button should move to a more prominent place on the screen.  </a:t>
            </a:r>
          </a:p>
          <a:p>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11</a:t>
            </a:fld>
            <a:endParaRPr lang="en-US"/>
          </a:p>
        </p:txBody>
      </p:sp>
    </p:spTree>
    <p:extLst>
      <p:ext uri="{BB962C8B-B14F-4D97-AF65-F5344CB8AC3E}">
        <p14:creationId xmlns:p14="http://schemas.microsoft.com/office/powerpoint/2010/main" val="2776739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12</a:t>
            </a:fld>
            <a:endParaRPr lang="en-US"/>
          </a:p>
        </p:txBody>
      </p:sp>
    </p:spTree>
    <p:extLst>
      <p:ext uri="{BB962C8B-B14F-4D97-AF65-F5344CB8AC3E}">
        <p14:creationId xmlns:p14="http://schemas.microsoft.com/office/powerpoint/2010/main" val="849788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70" indent="-174570" defTabSz="931042">
              <a:buFont typeface="Arial" panose="020B0604020202020204" pitchFamily="34" charset="0"/>
              <a:buChar char="•"/>
            </a:pPr>
            <a:r>
              <a:rPr lang="en-US" dirty="0">
                <a:latin typeface="Calibri" panose="020F0502020204030204" pitchFamily="34" charset="0"/>
                <a:ea typeface="Times New Roman" panose="02020603050405020304" pitchFamily="18" charset="0"/>
              </a:rPr>
              <a:t>The idea is to be able to view and/or make changes and get right back to where you were.</a:t>
            </a:r>
            <a:endParaRPr lang="en-US" dirty="0">
              <a:latin typeface="Times New Roman" panose="02020603050405020304" pitchFamily="18" charset="0"/>
              <a:ea typeface="Calibri" panose="020F0502020204030204" pitchFamily="34" charset="0"/>
            </a:endParaRPr>
          </a:p>
          <a:p>
            <a:pPr marL="174570" indent="-174570">
              <a:buFont typeface="Arial" panose="020B0604020202020204" pitchFamily="34" charset="0"/>
              <a:buChar char="•"/>
            </a:pPr>
            <a:r>
              <a:rPr lang="en-US" dirty="0"/>
              <a:t>IN-Network…</a:t>
            </a:r>
          </a:p>
        </p:txBody>
      </p:sp>
      <p:sp>
        <p:nvSpPr>
          <p:cNvPr id="4" name="Slide Number Placeholder 3"/>
          <p:cNvSpPr>
            <a:spLocks noGrp="1"/>
          </p:cNvSpPr>
          <p:nvPr>
            <p:ph type="sldNum" sz="quarter" idx="5"/>
          </p:nvPr>
        </p:nvSpPr>
        <p:spPr/>
        <p:txBody>
          <a:bodyPr/>
          <a:lstStyle/>
          <a:p>
            <a:fld id="{F93199CD-3E1B-4AE6-990F-76F925F5EA9F}" type="slidenum">
              <a:rPr lang="en-US" smtClean="0"/>
              <a:t>13</a:t>
            </a:fld>
            <a:endParaRPr lang="en-US"/>
          </a:p>
        </p:txBody>
      </p:sp>
    </p:spTree>
    <p:extLst>
      <p:ext uri="{BB962C8B-B14F-4D97-AF65-F5344CB8AC3E}">
        <p14:creationId xmlns:p14="http://schemas.microsoft.com/office/powerpoint/2010/main" val="1619965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70" indent="-174570" defTabSz="931042">
              <a:buFont typeface="Arial" panose="020B0604020202020204" pitchFamily="34" charset="0"/>
              <a:buChar char="•"/>
            </a:pPr>
            <a:r>
              <a:rPr lang="en-US" dirty="0">
                <a:latin typeface="Calibri" panose="020F0502020204030204" pitchFamily="34" charset="0"/>
                <a:ea typeface="Times New Roman" panose="02020603050405020304" pitchFamily="18" charset="0"/>
              </a:rPr>
              <a:t>Previously needed to find and click the filters button.  I think this is a good idea!</a:t>
            </a:r>
            <a:endParaRPr lang="en-US" dirty="0">
              <a:latin typeface="Times New Roman" panose="02020603050405020304" pitchFamily="18" charset="0"/>
              <a:ea typeface="Calibri" panose="020F0502020204030204" pitchFamily="34" charset="0"/>
            </a:endParaRPr>
          </a:p>
          <a:p>
            <a:pPr marL="174570" indent="-174570" defTabSz="931042">
              <a:buFont typeface="Arial" panose="020B0604020202020204" pitchFamily="34" charset="0"/>
              <a:buChar char="•"/>
            </a:pPr>
            <a:r>
              <a:rPr lang="en-US" dirty="0"/>
              <a:t>Insulin Savings Model: </a:t>
            </a:r>
            <a:r>
              <a:rPr lang="en-US" dirty="0">
                <a:latin typeface="Calibri" panose="020F0502020204030204" pitchFamily="34" charset="0"/>
                <a:ea typeface="Times New Roman" panose="02020603050405020304" pitchFamily="18" charset="0"/>
              </a:rPr>
              <a:t>Plans participating will still be shown but they will be listed with all the others for lowest estimated total cost.  I think this is a good thing and would prevent people from accidentally choosing a plan that works great for their insulin meds but ends up costing more due to their other medications.</a:t>
            </a:r>
          </a:p>
          <a:p>
            <a:pPr marL="174570" indent="-174570" defTabSz="931042">
              <a:buFont typeface="Arial" panose="020B0604020202020204" pitchFamily="34" charset="0"/>
              <a:buChar char="•"/>
            </a:pPr>
            <a:r>
              <a:rPr lang="en-US" dirty="0">
                <a:latin typeface="Calibri" panose="020F0502020204030204" pitchFamily="34" charset="0"/>
                <a:ea typeface="Calibri" panose="020F0502020204030204" pitchFamily="34" charset="0"/>
              </a:rPr>
              <a:t>Printing Quality—printing results improved across the different browsers, they do not recommend any particular browser other than to say that Internet Explorer won’t be supported so don’t use.</a:t>
            </a:r>
            <a:endParaRPr lang="en-US" dirty="0">
              <a:latin typeface="Times New Roman" panose="02020603050405020304" pitchFamily="18" charset="0"/>
              <a:ea typeface="Calibri" panose="020F0502020204030204" pitchFamily="34" charset="0"/>
            </a:endParaRPr>
          </a:p>
          <a:p>
            <a:pPr marL="174570" indent="-17457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14</a:t>
            </a:fld>
            <a:endParaRPr lang="en-US"/>
          </a:p>
        </p:txBody>
      </p:sp>
    </p:spTree>
    <p:extLst>
      <p:ext uri="{BB962C8B-B14F-4D97-AF65-F5344CB8AC3E}">
        <p14:creationId xmlns:p14="http://schemas.microsoft.com/office/powerpoint/2010/main" val="4246789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70" indent="-17457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15</a:t>
            </a:fld>
            <a:endParaRPr lang="en-US"/>
          </a:p>
        </p:txBody>
      </p:sp>
    </p:spTree>
    <p:extLst>
      <p:ext uri="{BB962C8B-B14F-4D97-AF65-F5344CB8AC3E}">
        <p14:creationId xmlns:p14="http://schemas.microsoft.com/office/powerpoint/2010/main" val="2592191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70" indent="-17457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16</a:t>
            </a:fld>
            <a:endParaRPr lang="en-US"/>
          </a:p>
        </p:txBody>
      </p:sp>
    </p:spTree>
    <p:extLst>
      <p:ext uri="{BB962C8B-B14F-4D97-AF65-F5344CB8AC3E}">
        <p14:creationId xmlns:p14="http://schemas.microsoft.com/office/powerpoint/2010/main" val="1556303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in-depth coverage of the new Plan Finder, Part D issues and other important Medicare updates and details, be sure to attend the Fall Medicare Training! </a:t>
            </a:r>
          </a:p>
        </p:txBody>
      </p:sp>
      <p:sp>
        <p:nvSpPr>
          <p:cNvPr id="4" name="Slide Number Placeholder 3"/>
          <p:cNvSpPr>
            <a:spLocks noGrp="1"/>
          </p:cNvSpPr>
          <p:nvPr>
            <p:ph type="sldNum" sz="quarter" idx="5"/>
          </p:nvPr>
        </p:nvSpPr>
        <p:spPr/>
        <p:txBody>
          <a:bodyPr/>
          <a:lstStyle/>
          <a:p>
            <a:fld id="{6CB6BA90-2B5F-4BB2-A4F1-22ABB9F65926}" type="slidenum">
              <a:rPr lang="en-US" smtClean="0"/>
              <a:t>17</a:t>
            </a:fld>
            <a:endParaRPr lang="en-US"/>
          </a:p>
        </p:txBody>
      </p:sp>
    </p:spTree>
    <p:extLst>
      <p:ext uri="{BB962C8B-B14F-4D97-AF65-F5344CB8AC3E}">
        <p14:creationId xmlns:p14="http://schemas.microsoft.com/office/powerpoint/2010/main" val="9056366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732">
              <a:defRPr/>
            </a:pPr>
            <a:r>
              <a:rPr lang="en-US" dirty="0"/>
              <a:t>I believe many of you already do this, but if not, this is something you’ll want to consider.  If someone comes in for an appointment, but they don’t have the right materials with them, it may mean another trip to your office, as well as a bit of frustration and worry.   To avoid wasted time and all the other issues, provide them a list of items to have ready for the appointment, whether it is in person or on the phone. </a:t>
            </a:r>
          </a:p>
          <a:p>
            <a:pPr defTabSz="948732">
              <a:defRPr/>
            </a:pPr>
            <a:endParaRPr lang="en-US" dirty="0"/>
          </a:p>
          <a:p>
            <a:pPr defTabSz="948732">
              <a:defRPr/>
            </a:pPr>
            <a:r>
              <a:rPr lang="en-US" dirty="0"/>
              <a:t>The items listed would be what you’d want to be sure they bring along.  A customizable Part D form is available in the OEP Toolkit.  This is just a sample, please feel free to revise or use one that you have created.  </a:t>
            </a:r>
          </a:p>
          <a:p>
            <a:endParaRPr lang="en-US" dirty="0"/>
          </a:p>
        </p:txBody>
      </p:sp>
      <p:sp>
        <p:nvSpPr>
          <p:cNvPr id="4" name="Slide Number Placeholder 3"/>
          <p:cNvSpPr>
            <a:spLocks noGrp="1"/>
          </p:cNvSpPr>
          <p:nvPr>
            <p:ph type="sldNum" sz="quarter" idx="5"/>
          </p:nvPr>
        </p:nvSpPr>
        <p:spPr/>
        <p:txBody>
          <a:bodyPr/>
          <a:lstStyle/>
          <a:p>
            <a:fld id="{6CB6BA90-2B5F-4BB2-A4F1-22ABB9F65926}" type="slidenum">
              <a:rPr lang="en-US" smtClean="0"/>
              <a:t>18</a:t>
            </a:fld>
            <a:endParaRPr lang="en-US"/>
          </a:p>
        </p:txBody>
      </p:sp>
    </p:spTree>
    <p:extLst>
      <p:ext uri="{BB962C8B-B14F-4D97-AF65-F5344CB8AC3E}">
        <p14:creationId xmlns:p14="http://schemas.microsoft.com/office/powerpoint/2010/main" val="3094438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570" indent="-174570" defTabSz="931042">
              <a:buFont typeface="Arial" panose="020B0604020202020204" pitchFamily="34" charset="0"/>
              <a:buChar char="•"/>
            </a:pPr>
            <a:r>
              <a:rPr lang="en-US" dirty="0"/>
              <a:t>For those who may be doing remote or virtual outreach and/or assistance for Open enrollment, I am including the link to the SHIP TA Center’s COVID toolkit that include some helpful resources.</a:t>
            </a:r>
          </a:p>
          <a:p>
            <a:pPr marL="174570" indent="-17457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93199CD-3E1B-4AE6-990F-76F925F5EA9F}" type="slidenum">
              <a:rPr lang="en-US" smtClean="0"/>
              <a:t>19</a:t>
            </a:fld>
            <a:endParaRPr lang="en-US"/>
          </a:p>
        </p:txBody>
      </p:sp>
    </p:spTree>
    <p:extLst>
      <p:ext uri="{BB962C8B-B14F-4D97-AF65-F5344CB8AC3E}">
        <p14:creationId xmlns:p14="http://schemas.microsoft.com/office/powerpoint/2010/main" val="4110229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agenda of what </a:t>
            </a:r>
            <a:r>
              <a:rPr lang="en-US" dirty="0" err="1"/>
              <a:t>i’ll</a:t>
            </a:r>
            <a:r>
              <a:rPr lang="en-US" dirty="0"/>
              <a:t> be going over this morning to help everyone get ready to make sure that ALL the people in your communities have the information and assistance they need for open enrollment this fall.</a:t>
            </a:r>
          </a:p>
        </p:txBody>
      </p:sp>
      <p:sp>
        <p:nvSpPr>
          <p:cNvPr id="4" name="Slide Number Placeholder 3"/>
          <p:cNvSpPr>
            <a:spLocks noGrp="1"/>
          </p:cNvSpPr>
          <p:nvPr>
            <p:ph type="sldNum" sz="quarter" idx="5"/>
          </p:nvPr>
        </p:nvSpPr>
        <p:spPr/>
        <p:txBody>
          <a:bodyPr/>
          <a:lstStyle/>
          <a:p>
            <a:fld id="{6CB6BA90-2B5F-4BB2-A4F1-22ABB9F65926}" type="slidenum">
              <a:rPr lang="en-US" smtClean="0"/>
              <a:t>2</a:t>
            </a:fld>
            <a:endParaRPr lang="en-US"/>
          </a:p>
        </p:txBody>
      </p:sp>
    </p:spTree>
    <p:extLst>
      <p:ext uri="{BB962C8B-B14F-4D97-AF65-F5344CB8AC3E}">
        <p14:creationId xmlns:p14="http://schemas.microsoft.com/office/powerpoint/2010/main" val="412737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dirty="0"/>
              <a:t>Well, hopefully this has been helpful as you begin to prepare for that big open enrollment wave.  I do strongly encourage you to continue to practice with Plan finder to get used to the updates. Again, once those last updates and completed I will be revising the Plan Finder Guide, and Video so you can use or share with consumers.  Watch for information about the upcoming Fall Medicare Training and Please don’t hesitate to reach out to me if I can be of assistance.</a:t>
            </a:r>
          </a:p>
          <a:p>
            <a:endParaRPr lang="en-US" dirty="0"/>
          </a:p>
        </p:txBody>
      </p:sp>
      <p:sp>
        <p:nvSpPr>
          <p:cNvPr id="4" name="Slide Number Placeholder 3"/>
          <p:cNvSpPr>
            <a:spLocks noGrp="1"/>
          </p:cNvSpPr>
          <p:nvPr>
            <p:ph type="sldNum" sz="quarter" idx="10"/>
          </p:nvPr>
        </p:nvSpPr>
        <p:spPr/>
        <p:txBody>
          <a:bodyPr/>
          <a:lstStyle/>
          <a:p>
            <a:fld id="{AFDE0817-09F6-4EDC-B1AC-39375FCB30D3}" type="slidenum">
              <a:rPr lang="en-US" smtClean="0"/>
              <a:t>20</a:t>
            </a:fld>
            <a:endParaRPr lang="en-US"/>
          </a:p>
        </p:txBody>
      </p:sp>
    </p:spTree>
    <p:extLst>
      <p:ext uri="{BB962C8B-B14F-4D97-AF65-F5344CB8AC3E}">
        <p14:creationId xmlns:p14="http://schemas.microsoft.com/office/powerpoint/2010/main" val="337285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has been an interesting year as we’ve been coming out of this pandemic—but we’re not completely out of it.  So it has an impact on—how we conduct business, AND how people come to hear our information or seek our services. </a:t>
            </a:r>
          </a:p>
          <a:p>
            <a:endParaRPr lang="en-US" dirty="0"/>
          </a:p>
          <a:p>
            <a:r>
              <a:rPr lang="en-US" dirty="0"/>
              <a:t>How you answer these two questions will be different in different counties.  So I am posing the questions for you—and for all of us to think about.  What IS true for all of us and what IS a consistent theme for all of us is the need to be flexible and the need to adjust to each situation and/or to each consumer who may have differing levels of caution.</a:t>
            </a:r>
          </a:p>
        </p:txBody>
      </p:sp>
      <p:sp>
        <p:nvSpPr>
          <p:cNvPr id="4" name="Slide Number Placeholder 3"/>
          <p:cNvSpPr>
            <a:spLocks noGrp="1"/>
          </p:cNvSpPr>
          <p:nvPr>
            <p:ph type="sldNum" sz="quarter" idx="5"/>
          </p:nvPr>
        </p:nvSpPr>
        <p:spPr/>
        <p:txBody>
          <a:bodyPr/>
          <a:lstStyle/>
          <a:p>
            <a:fld id="{6CB6BA90-2B5F-4BB2-A4F1-22ABB9F65926}" type="slidenum">
              <a:rPr lang="en-US" smtClean="0"/>
              <a:t>3</a:t>
            </a:fld>
            <a:endParaRPr lang="en-US"/>
          </a:p>
        </p:txBody>
      </p:sp>
    </p:spTree>
    <p:extLst>
      <p:ext uri="{BB962C8B-B14F-4D97-AF65-F5344CB8AC3E}">
        <p14:creationId xmlns:p14="http://schemas.microsoft.com/office/powerpoint/2010/main" val="834535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identify who is on your team as far as doing work leading up to and during Open Enrollment.  Are you a team of one or do you have others in your office who will be conducting some of the outreach and/or assistance?  </a:t>
            </a:r>
          </a:p>
          <a:p>
            <a:r>
              <a:rPr lang="en-US" dirty="0"/>
              <a:t>Now’s the time to begin meeting with your team, setting expectations, and making plans.</a:t>
            </a:r>
          </a:p>
        </p:txBody>
      </p:sp>
      <p:sp>
        <p:nvSpPr>
          <p:cNvPr id="4" name="Slide Number Placeholder 3"/>
          <p:cNvSpPr>
            <a:spLocks noGrp="1"/>
          </p:cNvSpPr>
          <p:nvPr>
            <p:ph type="sldNum" sz="quarter" idx="5"/>
          </p:nvPr>
        </p:nvSpPr>
        <p:spPr/>
        <p:txBody>
          <a:bodyPr/>
          <a:lstStyle/>
          <a:p>
            <a:fld id="{6CB6BA90-2B5F-4BB2-A4F1-22ABB9F65926}" type="slidenum">
              <a:rPr lang="en-US" smtClean="0"/>
              <a:t>4</a:t>
            </a:fld>
            <a:endParaRPr lang="en-US"/>
          </a:p>
        </p:txBody>
      </p:sp>
    </p:spTree>
    <p:extLst>
      <p:ext uri="{BB962C8B-B14F-4D97-AF65-F5344CB8AC3E}">
        <p14:creationId xmlns:p14="http://schemas.microsoft.com/office/powerpoint/2010/main" val="3019671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reach a wide range of people, you should plan to include different types of activities. </a:t>
            </a:r>
          </a:p>
        </p:txBody>
      </p:sp>
      <p:sp>
        <p:nvSpPr>
          <p:cNvPr id="4" name="Slide Number Placeholder 3"/>
          <p:cNvSpPr>
            <a:spLocks noGrp="1"/>
          </p:cNvSpPr>
          <p:nvPr>
            <p:ph type="sldNum" sz="quarter" idx="5"/>
          </p:nvPr>
        </p:nvSpPr>
        <p:spPr/>
        <p:txBody>
          <a:bodyPr/>
          <a:lstStyle/>
          <a:p>
            <a:fld id="{F93199CD-3E1B-4AE6-990F-76F925F5EA9F}" type="slidenum">
              <a:rPr lang="en-US" smtClean="0"/>
              <a:t>5</a:t>
            </a:fld>
            <a:endParaRPr lang="en-US"/>
          </a:p>
        </p:txBody>
      </p:sp>
    </p:spTree>
    <p:extLst>
      <p:ext uri="{BB962C8B-B14F-4D97-AF65-F5344CB8AC3E}">
        <p14:creationId xmlns:p14="http://schemas.microsoft.com/office/powerpoint/2010/main" val="1266526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looking at some Print activities you can do to help you get the word out.  </a:t>
            </a:r>
          </a:p>
          <a:p>
            <a:pPr marL="756472" lvl="1" indent="-290951">
              <a:buFont typeface="Arial" panose="020B0604020202020204" pitchFamily="34" charset="0"/>
              <a:buChar char="•"/>
            </a:pPr>
            <a:r>
              <a:rPr lang="en-US" dirty="0"/>
              <a:t>I recently created some new Open enrollment Flyers, etc. </a:t>
            </a:r>
          </a:p>
          <a:p>
            <a:pPr marL="756472" lvl="1" indent="-290951">
              <a:buFont typeface="Arial" panose="020B0604020202020204" pitchFamily="34" charset="0"/>
              <a:buChar char="•"/>
            </a:pPr>
            <a:r>
              <a:rPr lang="en-US" dirty="0"/>
              <a:t>Materials in other languages—thank you Amanda Higgins (Dodge Co)…for interest in a Spanish version of our OEP articles</a:t>
            </a:r>
          </a:p>
          <a:p>
            <a:pPr marL="756472" lvl="1" indent="-290951">
              <a:buFont typeface="Arial" panose="020B0604020202020204" pitchFamily="34" charset="0"/>
              <a:buChar char="•"/>
            </a:pPr>
            <a:r>
              <a:rPr lang="en-US" dirty="0"/>
              <a:t>I know most of you have heard about the new SHIP logos from our national SHIP TA Center.  We have links to the files as well as a Word doc with most of the logos.  I will be revising all of our materials to include the new logos after OEP. </a:t>
            </a:r>
          </a:p>
          <a:p>
            <a:endParaRPr lang="en-US" dirty="0"/>
          </a:p>
        </p:txBody>
      </p:sp>
      <p:sp>
        <p:nvSpPr>
          <p:cNvPr id="4" name="Slide Number Placeholder 3"/>
          <p:cNvSpPr>
            <a:spLocks noGrp="1"/>
          </p:cNvSpPr>
          <p:nvPr>
            <p:ph type="sldNum" sz="quarter" idx="10"/>
          </p:nvPr>
        </p:nvSpPr>
        <p:spPr/>
        <p:txBody>
          <a:bodyPr/>
          <a:lstStyle/>
          <a:p>
            <a:fld id="{AFDE0817-09F6-4EDC-B1AC-39375FCB30D3}" type="slidenum">
              <a:rPr lang="en-US" smtClean="0"/>
              <a:t>6</a:t>
            </a:fld>
            <a:endParaRPr lang="en-US"/>
          </a:p>
        </p:txBody>
      </p:sp>
    </p:spTree>
    <p:extLst>
      <p:ext uri="{BB962C8B-B14F-4D97-AF65-F5344CB8AC3E}">
        <p14:creationId xmlns:p14="http://schemas.microsoft.com/office/powerpoint/2010/main" val="1419871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LAUNCH POLLS. (ALL 3)</a:t>
            </a:r>
          </a:p>
        </p:txBody>
      </p:sp>
      <p:sp>
        <p:nvSpPr>
          <p:cNvPr id="4" name="Slide Number Placeholder 3"/>
          <p:cNvSpPr>
            <a:spLocks noGrp="1"/>
          </p:cNvSpPr>
          <p:nvPr>
            <p:ph type="sldNum" sz="quarter" idx="10"/>
          </p:nvPr>
        </p:nvSpPr>
        <p:spPr/>
        <p:txBody>
          <a:bodyPr/>
          <a:lstStyle/>
          <a:p>
            <a:fld id="{AFDE0817-09F6-4EDC-B1AC-39375FCB30D3}" type="slidenum">
              <a:rPr lang="en-US" smtClean="0"/>
              <a:t>7</a:t>
            </a:fld>
            <a:endParaRPr lang="en-US"/>
          </a:p>
        </p:txBody>
      </p:sp>
    </p:spTree>
    <p:extLst>
      <p:ext uri="{BB962C8B-B14F-4D97-AF65-F5344CB8AC3E}">
        <p14:creationId xmlns:p14="http://schemas.microsoft.com/office/powerpoint/2010/main" val="2932219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DE0817-09F6-4EDC-B1AC-39375FCB30D3}" type="slidenum">
              <a:rPr lang="en-US" smtClean="0"/>
              <a:t>8</a:t>
            </a:fld>
            <a:endParaRPr lang="en-US"/>
          </a:p>
        </p:txBody>
      </p:sp>
    </p:spTree>
    <p:extLst>
      <p:ext uri="{BB962C8B-B14F-4D97-AF65-F5344CB8AC3E}">
        <p14:creationId xmlns:p14="http://schemas.microsoft.com/office/powerpoint/2010/main" val="1379730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88" indent="-177888">
              <a:buFont typeface="Arial" panose="020B0604020202020204" pitchFamily="34" charset="0"/>
              <a:buChar char="•"/>
            </a:pPr>
            <a:r>
              <a:rPr lang="en-US" dirty="0"/>
              <a:t>Radio—especially in rural areas, it may be easier to do outreach over radio or tv.  </a:t>
            </a:r>
          </a:p>
          <a:p>
            <a:pPr marL="177888" indent="-177888">
              <a:buFont typeface="Arial" panose="020B0604020202020204" pitchFamily="34" charset="0"/>
              <a:buChar char="•"/>
            </a:pPr>
            <a:r>
              <a:rPr lang="en-US" dirty="0"/>
              <a:t>TV—consider reaching out to your local news to see if they’d do a story about open enrollment—again might be easier to do in a rural area.</a:t>
            </a:r>
          </a:p>
          <a:p>
            <a:pPr marL="177888" indent="-177888">
              <a:buFont typeface="Arial" panose="020B0604020202020204" pitchFamily="34" charset="0"/>
              <a:buChar char="•"/>
            </a:pPr>
            <a:r>
              <a:rPr lang="en-US" dirty="0"/>
              <a:t>Newspaper</a:t>
            </a:r>
          </a:p>
          <a:p>
            <a:pPr marL="652253" lvl="1" indent="-177888">
              <a:buFont typeface="Arial" panose="020B0604020202020204" pitchFamily="34" charset="0"/>
              <a:buChar char="•"/>
            </a:pPr>
            <a:r>
              <a:rPr lang="en-US" dirty="0"/>
              <a:t>In addition to sharing articles, consider running an ad if your budget would allow.</a:t>
            </a:r>
          </a:p>
          <a:p>
            <a:pPr marL="652253" lvl="1" indent="-177888">
              <a:buFont typeface="Arial" panose="020B0604020202020204" pitchFamily="34" charset="0"/>
              <a:buChar char="•"/>
            </a:pPr>
            <a:r>
              <a:rPr lang="en-US" dirty="0"/>
              <a:t>Or, see if a local reporter would write an article about OEP, interview you to discuss why its important.</a:t>
            </a:r>
          </a:p>
          <a:p>
            <a:endParaRPr lang="en-US" dirty="0"/>
          </a:p>
        </p:txBody>
      </p:sp>
      <p:sp>
        <p:nvSpPr>
          <p:cNvPr id="4" name="Slide Number Placeholder 3"/>
          <p:cNvSpPr>
            <a:spLocks noGrp="1"/>
          </p:cNvSpPr>
          <p:nvPr>
            <p:ph type="sldNum" sz="quarter" idx="10"/>
          </p:nvPr>
        </p:nvSpPr>
        <p:spPr/>
        <p:txBody>
          <a:bodyPr/>
          <a:lstStyle/>
          <a:p>
            <a:fld id="{AFDE0817-09F6-4EDC-B1AC-39375FCB30D3}" type="slidenum">
              <a:rPr lang="en-US" smtClean="0"/>
              <a:t>9</a:t>
            </a:fld>
            <a:endParaRPr lang="en-US"/>
          </a:p>
        </p:txBody>
      </p:sp>
    </p:spTree>
    <p:extLst>
      <p:ext uri="{BB962C8B-B14F-4D97-AF65-F5344CB8AC3E}">
        <p14:creationId xmlns:p14="http://schemas.microsoft.com/office/powerpoint/2010/main" val="1469659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09E200-E327-42A0-BC0A-4FDE4E4E1BC2}"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47986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9E200-E327-42A0-BC0A-4FDE4E4E1BC2}"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343599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9E200-E327-42A0-BC0A-4FDE4E4E1BC2}"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46571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09E200-E327-42A0-BC0A-4FDE4E4E1BC2}"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33427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09E200-E327-42A0-BC0A-4FDE4E4E1BC2}"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379756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09E200-E327-42A0-BC0A-4FDE4E4E1BC2}"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1115815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09E200-E327-42A0-BC0A-4FDE4E4E1BC2}" type="datetimeFigureOut">
              <a:rPr lang="en-US" smtClean="0"/>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117168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09E200-E327-42A0-BC0A-4FDE4E4E1BC2}" type="datetimeFigureOut">
              <a:rPr lang="en-US" smtClean="0"/>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247636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9E200-E327-42A0-BC0A-4FDE4E4E1BC2}" type="datetimeFigureOut">
              <a:rPr lang="en-US" smtClean="0"/>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325560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09E200-E327-42A0-BC0A-4FDE4E4E1BC2}"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79307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09E200-E327-42A0-BC0A-4FDE4E4E1BC2}"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11268-5ABE-4161-86D7-21698C3D8ED6}" type="slidenum">
              <a:rPr lang="en-US" smtClean="0"/>
              <a:t>‹#›</a:t>
            </a:fld>
            <a:endParaRPr lang="en-US"/>
          </a:p>
        </p:txBody>
      </p:sp>
    </p:spTree>
    <p:extLst>
      <p:ext uri="{BB962C8B-B14F-4D97-AF65-F5344CB8AC3E}">
        <p14:creationId xmlns:p14="http://schemas.microsoft.com/office/powerpoint/2010/main" val="353953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9E200-E327-42A0-BC0A-4FDE4E4E1BC2}" type="datetimeFigureOut">
              <a:rPr lang="en-US" smtClean="0"/>
              <a:t>8/23/2021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11268-5ABE-4161-86D7-21698C3D8ED6}" type="slidenum">
              <a:rPr lang="en-US" smtClean="0"/>
              <a:t>‹#›</a:t>
            </a:fld>
            <a:endParaRPr lang="en-US"/>
          </a:p>
        </p:txBody>
      </p:sp>
    </p:spTree>
    <p:extLst>
      <p:ext uri="{BB962C8B-B14F-4D97-AF65-F5344CB8AC3E}">
        <p14:creationId xmlns:p14="http://schemas.microsoft.com/office/powerpoint/2010/main" val="1095788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msnationaltrainingprogram.cms.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msnationaltrainingprogram.cms.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waar.org/medicare-outreach-and-assistance-resource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cms.gov/Outreach-and-Education/Reach-Out/Find-tools-to-help-you-help-others/Open-Enrollment-Outreach-and-Media-Materials" TargetMode="External"/><Relationship Id="rId5" Type="http://schemas.openxmlformats.org/officeDocument/2006/relationships/hyperlink" Target="https://www.shiphelp.org/covid-19/toolkit" TargetMode="External"/><Relationship Id="rId4" Type="http://schemas.openxmlformats.org/officeDocument/2006/relationships/hyperlink" Target="https://gwaar.org/open-enrollment-toolk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Debbie.Bisswurm@gwaar.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A5B52E1-0327-4E4F-843B-8BA11AACA564}"/>
              </a:ext>
            </a:extLst>
          </p:cNvPr>
          <p:cNvSpPr>
            <a:spLocks noGrp="1"/>
          </p:cNvSpPr>
          <p:nvPr>
            <p:ph type="ctrTitle"/>
          </p:nvPr>
        </p:nvSpPr>
        <p:spPr>
          <a:xfrm>
            <a:off x="921419" y="528918"/>
            <a:ext cx="10053763" cy="2928470"/>
          </a:xfrm>
        </p:spPr>
        <p:txBody>
          <a:bodyPr anchor="b">
            <a:normAutofit/>
          </a:bodyPr>
          <a:lstStyle/>
          <a:p>
            <a:pPr algn="l"/>
            <a:r>
              <a:rPr lang="en-US" sz="5000" dirty="0">
                <a:solidFill>
                  <a:srgbClr val="FFFFFF"/>
                </a:solidFill>
              </a:rPr>
              <a:t>Get Ready for Medicare’s Annual Open Enrollment Period</a:t>
            </a:r>
          </a:p>
        </p:txBody>
      </p:sp>
      <p:sp>
        <p:nvSpPr>
          <p:cNvPr id="3" name="Subtitle 2">
            <a:extLst>
              <a:ext uri="{FF2B5EF4-FFF2-40B4-BE49-F238E27FC236}">
                <a16:creationId xmlns:a16="http://schemas.microsoft.com/office/drawing/2014/main" id="{4A3F9103-55A8-40CF-828D-27E874CE5D4B}"/>
              </a:ext>
            </a:extLst>
          </p:cNvPr>
          <p:cNvSpPr>
            <a:spLocks noGrp="1"/>
          </p:cNvSpPr>
          <p:nvPr>
            <p:ph type="subTitle" idx="1"/>
          </p:nvPr>
        </p:nvSpPr>
        <p:spPr>
          <a:xfrm>
            <a:off x="1350682" y="4870824"/>
            <a:ext cx="10005951" cy="1458258"/>
          </a:xfrm>
        </p:spPr>
        <p:txBody>
          <a:bodyPr anchor="ctr">
            <a:normAutofit/>
          </a:bodyPr>
          <a:lstStyle/>
          <a:p>
            <a:pPr algn="l"/>
            <a:r>
              <a:rPr lang="en-US" dirty="0"/>
              <a:t>Medicare Outreach Training </a:t>
            </a:r>
          </a:p>
          <a:p>
            <a:pPr algn="l"/>
            <a:r>
              <a:rPr lang="en-US" dirty="0"/>
              <a:t>August 2021</a:t>
            </a:r>
          </a:p>
        </p:txBody>
      </p:sp>
    </p:spTree>
    <p:extLst>
      <p:ext uri="{BB962C8B-B14F-4D97-AF65-F5344CB8AC3E}">
        <p14:creationId xmlns:p14="http://schemas.microsoft.com/office/powerpoint/2010/main" val="3182313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F58233E-43AF-4F2F-8FE3-492E113673C6}"/>
              </a:ext>
            </a:extLst>
          </p:cNvPr>
          <p:cNvSpPr>
            <a:spLocks noGrp="1"/>
          </p:cNvSpPr>
          <p:nvPr>
            <p:ph type="title"/>
          </p:nvPr>
        </p:nvSpPr>
        <p:spPr>
          <a:xfrm>
            <a:off x="777240" y="731519"/>
            <a:ext cx="2845191" cy="3237579"/>
          </a:xfrm>
        </p:spPr>
        <p:txBody>
          <a:bodyPr vert="horz" lIns="91440" tIns="45720" rIns="91440" bIns="45720" rtlCol="0" anchor="ctr">
            <a:normAutofit/>
          </a:bodyPr>
          <a:lstStyle/>
          <a:p>
            <a:br>
              <a:rPr lang="en-US" sz="2700" kern="1200" dirty="0">
                <a:solidFill>
                  <a:srgbClr val="FFFFFF"/>
                </a:solidFill>
                <a:latin typeface="+mj-lt"/>
                <a:ea typeface="+mj-ea"/>
                <a:cs typeface="+mj-cs"/>
              </a:rPr>
            </a:br>
            <a:br>
              <a:rPr lang="en-US" sz="2700" kern="1200" dirty="0">
                <a:solidFill>
                  <a:srgbClr val="FFFFFF"/>
                </a:solidFill>
                <a:latin typeface="+mj-lt"/>
                <a:ea typeface="+mj-ea"/>
                <a:cs typeface="+mj-cs"/>
              </a:rPr>
            </a:br>
            <a:r>
              <a:rPr lang="en-US" sz="4000" kern="1200" dirty="0">
                <a:solidFill>
                  <a:srgbClr val="FFFFFF"/>
                </a:solidFill>
                <a:latin typeface="+mj-lt"/>
                <a:ea typeface="+mj-ea"/>
                <a:cs typeface="+mj-cs"/>
              </a:rPr>
              <a:t>Prepare Your Materials</a:t>
            </a:r>
            <a:br>
              <a:rPr lang="en-US" sz="2700" kern="1200" dirty="0">
                <a:solidFill>
                  <a:srgbClr val="FFFFFF"/>
                </a:solidFill>
                <a:latin typeface="+mj-lt"/>
                <a:ea typeface="+mj-ea"/>
                <a:cs typeface="+mj-cs"/>
              </a:rPr>
            </a:br>
            <a:br>
              <a:rPr lang="en-US" sz="2700" kern="1200" dirty="0">
                <a:solidFill>
                  <a:srgbClr val="FFFFFF"/>
                </a:solidFill>
                <a:latin typeface="+mj-lt"/>
                <a:ea typeface="+mj-ea"/>
                <a:cs typeface="+mj-cs"/>
              </a:rPr>
            </a:br>
            <a:br>
              <a:rPr lang="en-US" sz="2700" i="1" kern="1200" dirty="0">
                <a:solidFill>
                  <a:srgbClr val="FFFFFF"/>
                </a:solidFill>
                <a:latin typeface="+mj-lt"/>
                <a:ea typeface="+mj-ea"/>
                <a:cs typeface="+mj-cs"/>
              </a:rPr>
            </a:br>
            <a:endParaRPr lang="en-US" sz="2700" i="1" kern="1200" dirty="0">
              <a:solidFill>
                <a:srgbClr val="FFFFFF"/>
              </a:solidFill>
              <a:latin typeface="+mj-lt"/>
              <a:ea typeface="+mj-ea"/>
              <a:cs typeface="+mj-cs"/>
            </a:endParaRPr>
          </a:p>
        </p:txBody>
      </p:sp>
      <p:sp>
        <p:nvSpPr>
          <p:cNvPr id="21" name="Rectangle 2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3" name="Rectangle 2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98825C0-AE47-4D77-9D1C-CE202737140C}"/>
              </a:ext>
            </a:extLst>
          </p:cNvPr>
          <p:cNvSpPr/>
          <p:nvPr/>
        </p:nvSpPr>
        <p:spPr>
          <a:xfrm>
            <a:off x="4379709" y="686862"/>
            <a:ext cx="7037591" cy="5475129"/>
          </a:xfrm>
          <a:prstGeom prst="rect">
            <a:avLst/>
          </a:prstGeom>
        </p:spPr>
        <p:txBody>
          <a:bodyPr vert="horz" lIns="91440" tIns="45720" rIns="91440" bIns="45720" rtlCol="0" anchor="ctr">
            <a:normAutofit/>
          </a:bodyPr>
          <a:lstStyle/>
          <a:p>
            <a:pPr defTabSz="914400">
              <a:lnSpc>
                <a:spcPct val="90000"/>
              </a:lnSpc>
            </a:pPr>
            <a:r>
              <a:rPr lang="en-US" sz="2600" dirty="0"/>
              <a:t>GWAAR Website:</a:t>
            </a:r>
          </a:p>
          <a:p>
            <a:pPr defTabSz="914400">
              <a:lnSpc>
                <a:spcPct val="90000"/>
              </a:lnSpc>
            </a:pPr>
            <a:r>
              <a:rPr lang="en-US" sz="2600" dirty="0"/>
              <a:t>Medicare Outreach and Assistance Resources</a:t>
            </a:r>
          </a:p>
          <a:p>
            <a:pPr indent="-228600" defTabSz="914400">
              <a:lnSpc>
                <a:spcPct val="90000"/>
              </a:lnSpc>
              <a:buFont typeface="Arial" panose="020B0604020202020204" pitchFamily="34" charset="0"/>
              <a:buChar char="•"/>
            </a:pPr>
            <a:endParaRPr lang="en-US" sz="2600" dirty="0"/>
          </a:p>
          <a:p>
            <a:pPr indent="-228600" defTabSz="914400">
              <a:lnSpc>
                <a:spcPct val="90000"/>
              </a:lnSpc>
              <a:buFont typeface="Arial" panose="020B0604020202020204" pitchFamily="34" charset="0"/>
              <a:buChar char="•"/>
            </a:pPr>
            <a:r>
              <a:rPr lang="en-US" sz="2600" b="1" i="1" dirty="0"/>
              <a:t>Open Enrollment Toolkit</a:t>
            </a:r>
            <a:endParaRPr lang="en-US" sz="2600" dirty="0"/>
          </a:p>
          <a:p>
            <a:pPr indent="-228600" defTabSz="914400">
              <a:lnSpc>
                <a:spcPct val="90000"/>
              </a:lnSpc>
              <a:buFont typeface="Arial" panose="020B0604020202020204" pitchFamily="34" charset="0"/>
              <a:buChar char="•"/>
            </a:pPr>
            <a:endParaRPr lang="en-US" sz="2600" dirty="0"/>
          </a:p>
          <a:p>
            <a:pPr marL="1256923" lvl="2" indent="-228600" defTabSz="914400">
              <a:lnSpc>
                <a:spcPct val="90000"/>
              </a:lnSpc>
              <a:spcAft>
                <a:spcPts val="1200"/>
              </a:spcAft>
              <a:buFont typeface="Arial" panose="020B0604020202020204" pitchFamily="34" charset="0"/>
              <a:buChar char="•"/>
            </a:pPr>
            <a:r>
              <a:rPr lang="en-US" sz="2600" dirty="0"/>
              <a:t>Variety of materials</a:t>
            </a:r>
          </a:p>
          <a:p>
            <a:pPr marL="1256923" lvl="2" indent="-228600" defTabSz="914400">
              <a:lnSpc>
                <a:spcPct val="90000"/>
              </a:lnSpc>
              <a:spcAft>
                <a:spcPts val="1200"/>
              </a:spcAft>
              <a:buFont typeface="Arial" panose="020B0604020202020204" pitchFamily="34" charset="0"/>
              <a:buChar char="•"/>
            </a:pPr>
            <a:r>
              <a:rPr lang="en-US" sz="2600" dirty="0"/>
              <a:t>Customize with your local contact information</a:t>
            </a:r>
          </a:p>
          <a:p>
            <a:pPr marL="1256923" lvl="2" indent="-228600" defTabSz="914400">
              <a:lnSpc>
                <a:spcPct val="90000"/>
              </a:lnSpc>
              <a:spcAft>
                <a:spcPts val="1200"/>
              </a:spcAft>
              <a:buFont typeface="Arial" panose="020B0604020202020204" pitchFamily="34" charset="0"/>
              <a:buChar char="•"/>
            </a:pPr>
            <a:r>
              <a:rPr lang="en-US" sz="2600" b="1" i="1" dirty="0"/>
              <a:t>Tools for Professionals—</a:t>
            </a:r>
            <a:endParaRPr lang="en-US" sz="2600" i="1" dirty="0"/>
          </a:p>
          <a:p>
            <a:pPr marL="1714500" lvl="3" indent="-228600" defTabSz="914400">
              <a:lnSpc>
                <a:spcPct val="90000"/>
              </a:lnSpc>
              <a:buFont typeface="Arial" panose="020B0604020202020204" pitchFamily="34" charset="0"/>
              <a:buChar char="•"/>
            </a:pPr>
            <a:r>
              <a:rPr lang="en-US" sz="2600" dirty="0"/>
              <a:t>PF Materials being updated</a:t>
            </a:r>
          </a:p>
          <a:p>
            <a:pPr marL="1714500" lvl="3" indent="-228600" defTabSz="914400">
              <a:lnSpc>
                <a:spcPct val="90000"/>
              </a:lnSpc>
              <a:buFont typeface="Arial" panose="020B0604020202020204" pitchFamily="34" charset="0"/>
              <a:buChar char="•"/>
            </a:pPr>
            <a:r>
              <a:rPr lang="en-US" sz="2600" dirty="0"/>
              <a:t>How to set up Medicare account</a:t>
            </a:r>
          </a:p>
          <a:p>
            <a:pPr marL="1714500" lvl="3" indent="-228600" defTabSz="914400">
              <a:lnSpc>
                <a:spcPct val="90000"/>
              </a:lnSpc>
              <a:buFont typeface="Arial" panose="020B0604020202020204" pitchFamily="34" charset="0"/>
              <a:buChar char="•"/>
            </a:pPr>
            <a:r>
              <a:rPr lang="en-US" sz="2600" dirty="0"/>
              <a:t>Guide to Using Plan Finder</a:t>
            </a:r>
          </a:p>
          <a:p>
            <a:pPr marL="1714500" lvl="3" indent="-228600" defTabSz="914400">
              <a:lnSpc>
                <a:spcPct val="90000"/>
              </a:lnSpc>
              <a:buFont typeface="Arial" panose="020B0604020202020204" pitchFamily="34" charset="0"/>
              <a:buChar char="•"/>
            </a:pPr>
            <a:r>
              <a:rPr lang="en-US" sz="2600" dirty="0"/>
              <a:t>Video How to Use MPF</a:t>
            </a:r>
          </a:p>
        </p:txBody>
      </p:sp>
    </p:spTree>
    <p:extLst>
      <p:ext uri="{BB962C8B-B14F-4D97-AF65-F5344CB8AC3E}">
        <p14:creationId xmlns:p14="http://schemas.microsoft.com/office/powerpoint/2010/main" val="343754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The Medicare Plan Finder</a:t>
            </a:r>
          </a:p>
        </p:txBody>
      </p:sp>
      <p:pic>
        <p:nvPicPr>
          <p:cNvPr id="11" name="Content Placeholder 10" descr="Graphical user interface, website&#10;&#10;Description automatically generated">
            <a:extLst>
              <a:ext uri="{FF2B5EF4-FFF2-40B4-BE49-F238E27FC236}">
                <a16:creationId xmlns:a16="http://schemas.microsoft.com/office/drawing/2014/main" id="{C17DC0D8-7D5B-466E-8B9D-86ACA44CD6FB}"/>
              </a:ext>
            </a:extLst>
          </p:cNvPr>
          <p:cNvPicPr>
            <a:picLocks noGrp="1" noChangeAspect="1"/>
          </p:cNvPicPr>
          <p:nvPr>
            <p:ph idx="1"/>
          </p:nvPr>
        </p:nvPicPr>
        <p:blipFill>
          <a:blip r:embed="rId3"/>
          <a:stretch>
            <a:fillRect/>
          </a:stretch>
        </p:blipFill>
        <p:spPr>
          <a:xfrm>
            <a:off x="2341757" y="1712161"/>
            <a:ext cx="8100976" cy="4851301"/>
          </a:xfrm>
          <a:prstGeom prst="rect">
            <a:avLst/>
          </a:prstGeom>
        </p:spPr>
      </p:pic>
    </p:spTree>
    <p:extLst>
      <p:ext uri="{BB962C8B-B14F-4D97-AF65-F5344CB8AC3E}">
        <p14:creationId xmlns:p14="http://schemas.microsoft.com/office/powerpoint/2010/main" val="5754652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Plan Finder Updates</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838198" y="1942899"/>
            <a:ext cx="10515600" cy="4351338"/>
          </a:xfrm>
        </p:spPr>
        <p:txBody>
          <a:bodyPr/>
          <a:lstStyle/>
          <a:p>
            <a:pPr marL="285750" marR="0" indent="-285750">
              <a:spcBef>
                <a:spcPts val="0"/>
              </a:spcBef>
              <a:spcAft>
                <a:spcPts val="1200"/>
              </a:spcAft>
              <a:buFont typeface="Arial" panose="020B0604020202020204" pitchFamily="34" charset="0"/>
              <a:buChar char="•"/>
            </a:pPr>
            <a:r>
              <a:rPr lang="en-US" dirty="0">
                <a:latin typeface="Calibri" panose="020F0502020204030204" pitchFamily="34" charset="0"/>
                <a:ea typeface="Calibri" panose="020F0502020204030204" pitchFamily="34" charset="0"/>
              </a:rPr>
              <a:t>CMS updates to Medicare.gov and Medicare Plan Finder</a:t>
            </a:r>
          </a:p>
          <a:p>
            <a:pPr marL="285750" marR="0" indent="-285750">
              <a:spcBef>
                <a:spcPts val="0"/>
              </a:spcBef>
              <a:spcAft>
                <a:spcPts val="1200"/>
              </a:spcAft>
              <a:buFont typeface="Arial" panose="020B0604020202020204" pitchFamily="34" charset="0"/>
              <a:buChar char="•"/>
            </a:pPr>
            <a:r>
              <a:rPr lang="en-US" dirty="0">
                <a:latin typeface="Calibri" panose="020F0502020204030204" pitchFamily="34" charset="0"/>
                <a:ea typeface="Calibri" panose="020F0502020204030204" pitchFamily="34" charset="0"/>
              </a:rPr>
              <a:t>Access 8/19 NTP Training:</a:t>
            </a:r>
            <a:r>
              <a:rPr lang="en-US"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hlinkClick r:id="rId3"/>
              </a:rPr>
              <a:t>https://cmsnationaltrainingprogram.cms.gov/</a:t>
            </a:r>
            <a:endParaRPr lang="en-US" dirty="0">
              <a:effectLst/>
              <a:latin typeface="Calibri" panose="020F0502020204030204" pitchFamily="34" charset="0"/>
              <a:ea typeface="Calibri" panose="020F0502020204030204" pitchFamily="34" charset="0"/>
            </a:endParaRPr>
          </a:p>
          <a:p>
            <a:pPr marL="285750" marR="0" indent="-285750">
              <a:spcBef>
                <a:spcPts val="0"/>
              </a:spcBef>
              <a:spcAft>
                <a:spcPts val="1200"/>
              </a:spcAft>
              <a:buFont typeface="Arial" panose="020B0604020202020204" pitchFamily="34" charset="0"/>
              <a:buChar char="•"/>
            </a:pPr>
            <a:r>
              <a:rPr lang="en-US" dirty="0">
                <a:latin typeface="Calibri" panose="020F0502020204030204" pitchFamily="34" charset="0"/>
                <a:ea typeface="Calibri" panose="020F0502020204030204" pitchFamily="34" charset="0"/>
              </a:rPr>
              <a:t>Several updates already!</a:t>
            </a:r>
          </a:p>
          <a:p>
            <a:pPr marL="800100" lvl="1" indent="-342900">
              <a:spcAft>
                <a:spcPts val="60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Launched “Get Started” section aimed at new to Medicare or soon eligible. </a:t>
            </a:r>
          </a:p>
          <a:p>
            <a:pPr marL="800100" lvl="1" indent="-342900">
              <a:spcAft>
                <a:spcPts val="60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Adding a banner at the top of the site to encourage people to switch browsers if they’re still using Internet Explorer (IE)  since IE will no longer be updated/supported.</a:t>
            </a:r>
          </a:p>
          <a:p>
            <a:pPr marL="800100" lvl="1" indent="-342900">
              <a:spcAft>
                <a:spcPts val="600"/>
              </a:spcAft>
              <a:buFont typeface="Symbol" panose="05050102010706020507" pitchFamily="18" charset="2"/>
              <a:buChar char=""/>
            </a:pPr>
            <a:r>
              <a:rPr lang="en-US" dirty="0">
                <a:latin typeface="Calibri" panose="020F0502020204030204" pitchFamily="34" charset="0"/>
                <a:ea typeface="Calibri" panose="020F0502020204030204" pitchFamily="34" charset="0"/>
              </a:rPr>
              <a:t>“Re-style” the look on Medicare.gov and Plan Finder</a:t>
            </a:r>
            <a:endParaRPr lang="en-US"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2241143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Plan Finder Updates</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838198" y="2045356"/>
            <a:ext cx="10515600" cy="4351338"/>
          </a:xfrm>
        </p:spPr>
        <p:txBody>
          <a:bodyPr/>
          <a:lstStyle/>
          <a:p>
            <a:pPr marL="0" marR="0" indent="0">
              <a:spcBef>
                <a:spcPts val="0"/>
              </a:spcBef>
              <a:spcAft>
                <a:spcPts val="1200"/>
              </a:spcAft>
              <a:buNone/>
            </a:pPr>
            <a:r>
              <a:rPr lang="en-US" sz="3200" b="1" dirty="0">
                <a:latin typeface="Calibri" panose="020F0502020204030204" pitchFamily="34" charset="0"/>
                <a:ea typeface="Calibri" panose="020F0502020204030204" pitchFamily="34" charset="0"/>
              </a:rPr>
              <a:t>2</a:t>
            </a:r>
            <a:r>
              <a:rPr lang="en-US" sz="3200" b="1" dirty="0">
                <a:effectLst/>
                <a:latin typeface="Calibri" panose="020F0502020204030204" pitchFamily="34" charset="0"/>
                <a:ea typeface="Calibri" panose="020F0502020204030204" pitchFamily="34" charset="0"/>
              </a:rPr>
              <a:t> new updates planned for mid-September:</a:t>
            </a:r>
            <a:endParaRPr lang="en-US" sz="3200" dirty="0">
              <a:effectLst/>
              <a:latin typeface="Times New Roman" panose="02020603050405020304" pitchFamily="18"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Logged-in beneficiaries will be able to save their pharmacy preferences and access their saved drug and pharmacies from any of the Medicare screens using a drop-down menu on the “consistent header”.  </a:t>
            </a:r>
          </a:p>
          <a:p>
            <a:pPr marL="342900" marR="0" lvl="0" indent="-342900">
              <a:spcBef>
                <a:spcPts val="0"/>
              </a:spcBef>
              <a:spcAft>
                <a:spcPts val="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In-Network pharmacy finder will default to all in-network pharmacies.  Will have option to change that and you will access this feature from Details page. </a:t>
            </a:r>
            <a:endParaRPr lang="en-US" sz="2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2945834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Plan Finder Updates—already completed</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1067872" y="1922585"/>
            <a:ext cx="10515600" cy="4665784"/>
          </a:xfrm>
        </p:spPr>
        <p:txBody>
          <a:bodyPr>
            <a:normAutofit lnSpcReduction="10000"/>
          </a:bodyPr>
          <a:lstStyle/>
          <a:p>
            <a:pPr marL="342900" marR="0" lvl="0" indent="-342900">
              <a:spcBef>
                <a:spcPts val="0"/>
              </a:spcBef>
              <a:spcAft>
                <a:spcPts val="12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Filters now always display. </a:t>
            </a:r>
          </a:p>
          <a:p>
            <a:pPr marL="342900" marR="0" lvl="0" indent="-342900">
              <a:spcBef>
                <a:spcPts val="0"/>
              </a:spcBef>
              <a:spcAft>
                <a:spcPts val="12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They removed the Insulin Savings Model filter.  </a:t>
            </a:r>
          </a:p>
          <a:p>
            <a:pPr marL="342900" marR="0" lvl="0" indent="-342900">
              <a:spcBef>
                <a:spcPts val="0"/>
              </a:spcBef>
              <a:spcAft>
                <a:spcPts val="12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Plan comparison pages updated.  </a:t>
            </a:r>
            <a:r>
              <a:rPr lang="en-US" dirty="0">
                <a:latin typeface="Calibri" panose="020F0502020204030204" pitchFamily="34" charset="0"/>
                <a:ea typeface="Times New Roman" panose="02020603050405020304" pitchFamily="18" charset="0"/>
              </a:rPr>
              <a:t>E</a:t>
            </a:r>
            <a:r>
              <a:rPr lang="en-US" sz="2800" dirty="0">
                <a:effectLst/>
                <a:latin typeface="Calibri" panose="020F0502020204030204" pitchFamily="34" charset="0"/>
                <a:ea typeface="Times New Roman" panose="02020603050405020304" pitchFamily="18" charset="0"/>
              </a:rPr>
              <a:t>asier to read. </a:t>
            </a:r>
          </a:p>
          <a:p>
            <a:pPr marL="342900" marR="0" lvl="0" indent="-342900">
              <a:spcBef>
                <a:spcPts val="0"/>
              </a:spcBef>
              <a:spcAft>
                <a:spcPts val="12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I</a:t>
            </a:r>
            <a:r>
              <a:rPr lang="en-US" sz="2800" dirty="0">
                <a:effectLst/>
                <a:latin typeface="Calibri" panose="020F0502020204030204" pitchFamily="34" charset="0"/>
                <a:ea typeface="Times New Roman" panose="02020603050405020304" pitchFamily="18" charset="0"/>
              </a:rPr>
              <a:t>mproved the printing quality and it looks like the printed results will be better in terms of spacing and layout. </a:t>
            </a:r>
            <a:endParaRPr lang="en-US" sz="2800" dirty="0">
              <a:effectLst/>
              <a:latin typeface="Times New Roman" panose="02020603050405020304" pitchFamily="18" charset="0"/>
              <a:ea typeface="Calibri" panose="020F0502020204030204" pitchFamily="34" charset="0"/>
            </a:endParaRPr>
          </a:p>
          <a:p>
            <a:pPr marL="342900" marR="0" lvl="0" indent="-342900">
              <a:spcBef>
                <a:spcPts val="0"/>
              </a:spcBef>
              <a:spcAft>
                <a:spcPts val="6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Plan Details page updated. Highlights key cost info.</a:t>
            </a:r>
          </a:p>
          <a:p>
            <a:pPr marL="800100" lvl="1"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S</a:t>
            </a:r>
            <a:r>
              <a:rPr lang="en-US" dirty="0">
                <a:effectLst/>
                <a:latin typeface="Calibri" panose="020F0502020204030204" pitchFamily="34" charset="0"/>
                <a:ea typeface="Times New Roman" panose="02020603050405020304" pitchFamily="18" charset="0"/>
              </a:rPr>
              <a:t>how the costs for each drug at each pharmacy. </a:t>
            </a:r>
          </a:p>
          <a:p>
            <a:pPr marL="800100" lvl="1"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L</a:t>
            </a:r>
            <a:r>
              <a:rPr lang="en-US" dirty="0">
                <a:effectLst/>
                <a:latin typeface="Calibri" panose="020F0502020204030204" pitchFamily="34" charset="0"/>
                <a:ea typeface="Times New Roman" panose="02020603050405020304" pitchFamily="18" charset="0"/>
              </a:rPr>
              <a:t>ayout of this Details page is quite a bit different. You will need to click for more info to be able to see when someone will hit the coverage gap. </a:t>
            </a:r>
          </a:p>
          <a:p>
            <a:pPr marL="800100" lvl="1" indent="-342900">
              <a:spcBef>
                <a:spcPts val="0"/>
              </a:spcBef>
              <a:spcAft>
                <a:spcPts val="600"/>
              </a:spcAft>
              <a:buFont typeface="Symbol" panose="05050102010706020507" pitchFamily="18" charset="2"/>
              <a:buChar char=""/>
            </a:pPr>
            <a:r>
              <a:rPr lang="en-US" b="1" dirty="0">
                <a:effectLst/>
                <a:latin typeface="Calibri" panose="020F0502020204030204" pitchFamily="34" charset="0"/>
                <a:ea typeface="Times New Roman" panose="02020603050405020304" pitchFamily="18" charset="0"/>
              </a:rPr>
              <a:t>Quantity limits: </a:t>
            </a:r>
            <a:r>
              <a:rPr lang="en-US" dirty="0">
                <a:effectLst/>
                <a:latin typeface="Calibri" panose="020F0502020204030204" pitchFamily="34" charset="0"/>
                <a:ea typeface="Times New Roman" panose="02020603050405020304" pitchFamily="18" charset="0"/>
              </a:rPr>
              <a:t>amounts </a:t>
            </a:r>
            <a:r>
              <a:rPr lang="en-US" dirty="0">
                <a:latin typeface="Calibri" panose="020F0502020204030204" pitchFamily="34" charset="0"/>
                <a:ea typeface="Times New Roman" panose="02020603050405020304" pitchFamily="18" charset="0"/>
              </a:rPr>
              <a:t>not provided, </a:t>
            </a:r>
            <a:r>
              <a:rPr lang="en-US" dirty="0">
                <a:effectLst/>
                <a:latin typeface="Calibri" panose="020F0502020204030204" pitchFamily="34" charset="0"/>
                <a:ea typeface="Times New Roman" panose="02020603050405020304" pitchFamily="18" charset="0"/>
              </a:rPr>
              <a:t>whereas last year we could hover over to access that.</a:t>
            </a:r>
            <a:endParaRPr lang="en-US"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442822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Plan Finder Updates</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1377697" y="2297723"/>
            <a:ext cx="8967082" cy="4665784"/>
          </a:xfrm>
        </p:spPr>
        <p:txBody>
          <a:bodyPr>
            <a:normAutofit/>
          </a:bodyPr>
          <a:lstStyle/>
          <a:p>
            <a:pPr marL="342900" marR="0" lvl="0" indent="-342900">
              <a:spcBef>
                <a:spcPts val="0"/>
              </a:spcBef>
              <a:spcAft>
                <a:spcPts val="180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IF </a:t>
            </a:r>
            <a:r>
              <a:rPr lang="en-US" dirty="0">
                <a:latin typeface="Calibri" panose="020F0502020204030204" pitchFamily="34" charset="0"/>
                <a:ea typeface="Times New Roman" panose="02020603050405020304" pitchFamily="18" charset="0"/>
              </a:rPr>
              <a:t>logged in and </a:t>
            </a:r>
            <a:r>
              <a:rPr lang="en-US" sz="2800" dirty="0">
                <a:effectLst/>
                <a:latin typeface="Calibri" panose="020F0502020204030204" pitchFamily="34" charset="0"/>
                <a:ea typeface="Times New Roman" panose="02020603050405020304" pitchFamily="18" charset="0"/>
              </a:rPr>
              <a:t>beneficiary’s subsidy level is incorrect,  still no way to correct this in the plan finder. Will need to do an anonymous search and enter the correct subsidy amount.</a:t>
            </a:r>
            <a:endParaRPr lang="en-US" sz="2800" dirty="0">
              <a:effectLst/>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dirty="0">
                <a:effectLst/>
                <a:latin typeface="Calibri" panose="020F0502020204030204" pitchFamily="34" charset="0"/>
                <a:ea typeface="Times New Roman" panose="02020603050405020304" pitchFamily="18" charset="0"/>
              </a:rPr>
              <a:t>There is still no way to save a drug list unless you are logged in.</a:t>
            </a:r>
            <a:endParaRPr lang="en-US" sz="28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3184819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563763"/>
            <a:ext cx="9895951" cy="1033669"/>
          </a:xfrm>
        </p:spPr>
        <p:txBody>
          <a:bodyPr>
            <a:normAutofit/>
          </a:bodyPr>
          <a:lstStyle/>
          <a:p>
            <a:r>
              <a:rPr lang="en-US" sz="4000" dirty="0">
                <a:solidFill>
                  <a:srgbClr val="FFFFFF"/>
                </a:solidFill>
              </a:rPr>
              <a:t>Plan Finder</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1471481" y="2154504"/>
            <a:ext cx="8967082" cy="4665784"/>
          </a:xfrm>
        </p:spPr>
        <p:txBody>
          <a:bodyPr>
            <a:normAutofit lnSpcReduction="10000"/>
          </a:bodyPr>
          <a:lstStyle/>
          <a:p>
            <a:pPr marL="0" marR="0" lvl="0" indent="0">
              <a:spcBef>
                <a:spcPts val="0"/>
              </a:spcBef>
              <a:spcAft>
                <a:spcPts val="1800"/>
              </a:spcAft>
              <a:buNone/>
            </a:pPr>
            <a:r>
              <a:rPr lang="en-US" sz="3600" b="1" dirty="0">
                <a:effectLst/>
                <a:latin typeface="Calibri" panose="020F0502020204030204" pitchFamily="34" charset="0"/>
                <a:ea typeface="Times New Roman" panose="02020603050405020304" pitchFamily="18" charset="0"/>
              </a:rPr>
              <a:t>Steps to prepare now:</a:t>
            </a:r>
          </a:p>
          <a:p>
            <a:pPr>
              <a:spcAft>
                <a:spcPts val="1200"/>
              </a:spcAft>
            </a:pPr>
            <a:r>
              <a:rPr lang="en-US" dirty="0"/>
              <a:t>View CMS NTP Plan Finder Webinar.</a:t>
            </a:r>
          </a:p>
          <a:p>
            <a:pPr lvl="1">
              <a:spcAft>
                <a:spcPts val="1200"/>
              </a:spcAft>
            </a:pPr>
            <a:r>
              <a:rPr lang="en-US" dirty="0">
                <a:latin typeface="Calibri" panose="020F0502020204030204" pitchFamily="34" charset="0"/>
                <a:ea typeface="Calibri" panose="020F0502020204030204" pitchFamily="34" charset="0"/>
              </a:rPr>
              <a:t>Access 8/19 NTP Training:</a:t>
            </a:r>
            <a:r>
              <a:rPr lang="en-US"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hlinkClick r:id="rId3"/>
              </a:rPr>
              <a:t>https://cmsnationaltrainingprogram.cms.gov/</a:t>
            </a:r>
            <a:endParaRPr lang="en-US" dirty="0"/>
          </a:p>
          <a:p>
            <a:pPr>
              <a:spcAft>
                <a:spcPts val="1200"/>
              </a:spcAft>
            </a:pPr>
            <a:r>
              <a:rPr lang="en-US" dirty="0"/>
              <a:t>Practice running the new plan finder—become familiar with the flow and features.</a:t>
            </a:r>
          </a:p>
          <a:p>
            <a:pPr>
              <a:spcAft>
                <a:spcPts val="1200"/>
              </a:spcAft>
            </a:pPr>
            <a:r>
              <a:rPr lang="en-US" dirty="0"/>
              <a:t>Practice printing results.</a:t>
            </a:r>
          </a:p>
          <a:p>
            <a:pPr marL="342900" marR="0" lvl="0" indent="-342900">
              <a:spcBef>
                <a:spcPts val="0"/>
              </a:spcBef>
              <a:spcAft>
                <a:spcPts val="0"/>
              </a:spcAft>
              <a:buFont typeface="Symbol" panose="05050102010706020507" pitchFamily="18" charset="2"/>
              <a:buChar char=""/>
            </a:pPr>
            <a:endParaRPr lang="en-US" sz="2800" dirty="0">
              <a:effectLst/>
              <a:latin typeface="Times New Roman" panose="02020603050405020304" pitchFamily="18" charset="0"/>
              <a:ea typeface="Calibri" panose="020F0502020204030204" pitchFamily="34" charset="0"/>
            </a:endParaRPr>
          </a:p>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6988849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4E76C-E386-490F-9666-BBD7F18653B8}"/>
              </a:ext>
            </a:extLst>
          </p:cNvPr>
          <p:cNvSpPr>
            <a:spLocks noGrp="1"/>
          </p:cNvSpPr>
          <p:nvPr>
            <p:ph type="title"/>
          </p:nvPr>
        </p:nvSpPr>
        <p:spPr>
          <a:xfrm>
            <a:off x="1285638" y="677311"/>
            <a:ext cx="9895951" cy="1033669"/>
          </a:xfrm>
        </p:spPr>
        <p:txBody>
          <a:bodyPr>
            <a:normAutofit/>
          </a:bodyPr>
          <a:lstStyle/>
          <a:p>
            <a:r>
              <a:rPr lang="en-US" sz="4000" dirty="0">
                <a:solidFill>
                  <a:srgbClr val="FFFFFF"/>
                </a:solidFill>
              </a:rPr>
              <a:t>Counselor Preparations</a:t>
            </a:r>
          </a:p>
        </p:txBody>
      </p:sp>
      <p:sp>
        <p:nvSpPr>
          <p:cNvPr id="3" name="Content Placeholder 2">
            <a:extLst>
              <a:ext uri="{FF2B5EF4-FFF2-40B4-BE49-F238E27FC236}">
                <a16:creationId xmlns:a16="http://schemas.microsoft.com/office/drawing/2014/main" id="{9A546E78-CA47-483E-9B23-BF2AD65AC051}"/>
              </a:ext>
            </a:extLst>
          </p:cNvPr>
          <p:cNvSpPr>
            <a:spLocks noGrp="1"/>
          </p:cNvSpPr>
          <p:nvPr>
            <p:ph idx="1"/>
          </p:nvPr>
        </p:nvSpPr>
        <p:spPr>
          <a:xfrm>
            <a:off x="1067647" y="2028857"/>
            <a:ext cx="8263922" cy="4420269"/>
          </a:xfrm>
        </p:spPr>
        <p:txBody>
          <a:bodyPr anchor="ctr">
            <a:normAutofit/>
          </a:bodyPr>
          <a:lstStyle/>
          <a:p>
            <a:pPr marL="342797" indent="-342797">
              <a:spcAft>
                <a:spcPts val="1200"/>
              </a:spcAft>
              <a:buFont typeface="Arial" panose="020B0604020202020204" pitchFamily="34" charset="0"/>
              <a:buChar char="•"/>
            </a:pPr>
            <a:r>
              <a:rPr lang="en-US" sz="2400" dirty="0"/>
              <a:t>Prepare your Part D form – Sample in GWAAR OEP Toolkit</a:t>
            </a:r>
          </a:p>
          <a:p>
            <a:pPr marL="342797" indent="-342797">
              <a:spcAft>
                <a:spcPts val="600"/>
              </a:spcAft>
              <a:buFont typeface="Arial" panose="020B0604020202020204" pitchFamily="34" charset="0"/>
              <a:buChar char="•"/>
            </a:pPr>
            <a:r>
              <a:rPr lang="en-US" sz="2400" dirty="0"/>
              <a:t>Plan enough time for Part D sessions.</a:t>
            </a:r>
          </a:p>
          <a:p>
            <a:pPr marL="342797" indent="-342797">
              <a:spcAft>
                <a:spcPts val="600"/>
              </a:spcAft>
              <a:buFont typeface="Arial" panose="020B0604020202020204" pitchFamily="34" charset="0"/>
              <a:buChar char="•"/>
            </a:pPr>
            <a:r>
              <a:rPr lang="en-US" sz="2400" dirty="0"/>
              <a:t>A few more Plan Finder reminders before OEP:</a:t>
            </a:r>
          </a:p>
          <a:p>
            <a:pPr marL="799997" lvl="1" indent="-342797">
              <a:spcAft>
                <a:spcPts val="600"/>
              </a:spcAft>
              <a:buFont typeface="Arial" panose="020B0604020202020204" pitchFamily="34" charset="0"/>
              <a:buChar char="•"/>
            </a:pPr>
            <a:r>
              <a:rPr lang="en-US" sz="2199" dirty="0"/>
              <a:t>Use Medicare accounts when possible. </a:t>
            </a:r>
          </a:p>
          <a:p>
            <a:pPr marL="799860" lvl="1" indent="-342797">
              <a:spcAft>
                <a:spcPts val="600"/>
              </a:spcAft>
              <a:buFont typeface="Arial" panose="020B0604020202020204" pitchFamily="34" charset="0"/>
              <a:buChar char="•"/>
            </a:pPr>
            <a:r>
              <a:rPr lang="en-US" sz="2199" dirty="0"/>
              <a:t>Part B v Part D medications—Meds covered by Part B should NOT be entered in Plan Finder as it will just skew the results.  </a:t>
            </a:r>
          </a:p>
          <a:p>
            <a:pPr marL="799860" lvl="1" indent="-342797">
              <a:spcAft>
                <a:spcPts val="600"/>
              </a:spcAft>
              <a:buFont typeface="Arial" panose="020B0604020202020204" pitchFamily="34" charset="0"/>
              <a:buChar char="•"/>
            </a:pPr>
            <a:r>
              <a:rPr lang="en-US" sz="2199" dirty="0"/>
              <a:t>Off-Label usage of medications</a:t>
            </a:r>
          </a:p>
          <a:p>
            <a:pPr marL="799860" lvl="1" indent="-342797">
              <a:spcAft>
                <a:spcPts val="600"/>
              </a:spcAft>
              <a:buFont typeface="Arial" panose="020B0604020202020204" pitchFamily="34" charset="0"/>
              <a:buChar char="•"/>
            </a:pPr>
            <a:r>
              <a:rPr lang="en-US" sz="2199" dirty="0"/>
              <a:t>Always Print the Confirmation Page!</a:t>
            </a:r>
          </a:p>
        </p:txBody>
      </p:sp>
      <p:sp>
        <p:nvSpPr>
          <p:cNvPr id="11" name="TextBox 10">
            <a:extLst>
              <a:ext uri="{FF2B5EF4-FFF2-40B4-BE49-F238E27FC236}">
                <a16:creationId xmlns:a16="http://schemas.microsoft.com/office/drawing/2014/main" id="{6FB52C0B-59D1-48F2-85A1-28FD1F6F4D81}"/>
              </a:ext>
            </a:extLst>
          </p:cNvPr>
          <p:cNvSpPr txBox="1"/>
          <p:nvPr/>
        </p:nvSpPr>
        <p:spPr>
          <a:xfrm>
            <a:off x="9331569" y="2344918"/>
            <a:ext cx="2425899" cy="2646878"/>
          </a:xfrm>
          <a:prstGeom prst="rect">
            <a:avLst/>
          </a:prstGeom>
          <a:solidFill>
            <a:schemeClr val="accent5">
              <a:lumMod val="75000"/>
            </a:schemeClr>
          </a:solidFill>
          <a:ln w="76200">
            <a:solidFill>
              <a:srgbClr val="0070C0"/>
            </a:solidFill>
          </a:ln>
          <a:effectLst/>
          <a:scene3d>
            <a:camera prst="orthographicFront"/>
            <a:lightRig rig="threePt" dir="t"/>
          </a:scene3d>
          <a:sp3d>
            <a:bevelT w="165100" prst="coolSlant"/>
          </a:sp3d>
        </p:spPr>
        <p:txBody>
          <a:bodyPr wrap="square" rtlCol="0">
            <a:spAutoFit/>
          </a:bodyPr>
          <a:lstStyle/>
          <a:p>
            <a:pPr algn="ctr"/>
            <a:endParaRPr lang="en-US" sz="800" dirty="0"/>
          </a:p>
          <a:p>
            <a:pPr algn="ctr">
              <a:spcBef>
                <a:spcPts val="1200"/>
              </a:spcBef>
              <a:spcAft>
                <a:spcPts val="1200"/>
              </a:spcAft>
            </a:pPr>
            <a:r>
              <a:rPr lang="en-US" sz="2200" dirty="0">
                <a:solidFill>
                  <a:schemeClr val="bg1"/>
                </a:solidFill>
              </a:rPr>
              <a:t>Be sure to attend the Fall Medicare Training!!!</a:t>
            </a:r>
          </a:p>
          <a:p>
            <a:pPr algn="ctr">
              <a:spcBef>
                <a:spcPts val="1200"/>
              </a:spcBef>
              <a:spcAft>
                <a:spcPts val="1200"/>
              </a:spcAft>
            </a:pPr>
            <a:r>
              <a:rPr lang="en-US" sz="2200" dirty="0">
                <a:solidFill>
                  <a:schemeClr val="bg1"/>
                </a:solidFill>
              </a:rPr>
              <a:t>First full week of October</a:t>
            </a:r>
          </a:p>
          <a:p>
            <a:pPr algn="ctr"/>
            <a:endParaRPr lang="en-US" sz="800" dirty="0"/>
          </a:p>
        </p:txBody>
      </p:sp>
    </p:spTree>
    <p:extLst>
      <p:ext uri="{BB962C8B-B14F-4D97-AF65-F5344CB8AC3E}">
        <p14:creationId xmlns:p14="http://schemas.microsoft.com/office/powerpoint/2010/main" val="116363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82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4E76C-E386-490F-9666-BBD7F18653B8}"/>
              </a:ext>
            </a:extLst>
          </p:cNvPr>
          <p:cNvSpPr>
            <a:spLocks noGrp="1"/>
          </p:cNvSpPr>
          <p:nvPr>
            <p:ph type="title"/>
          </p:nvPr>
        </p:nvSpPr>
        <p:spPr>
          <a:xfrm>
            <a:off x="1371599" y="557072"/>
            <a:ext cx="9895951" cy="1033669"/>
          </a:xfrm>
        </p:spPr>
        <p:txBody>
          <a:bodyPr>
            <a:normAutofit/>
          </a:bodyPr>
          <a:lstStyle/>
          <a:p>
            <a:r>
              <a:rPr lang="en-US" sz="4000" dirty="0">
                <a:solidFill>
                  <a:srgbClr val="FFFFFF"/>
                </a:solidFill>
              </a:rPr>
              <a:t>Beneficiary Preparations</a:t>
            </a:r>
          </a:p>
        </p:txBody>
      </p:sp>
      <p:sp>
        <p:nvSpPr>
          <p:cNvPr id="3" name="Content Placeholder 2">
            <a:extLst>
              <a:ext uri="{FF2B5EF4-FFF2-40B4-BE49-F238E27FC236}">
                <a16:creationId xmlns:a16="http://schemas.microsoft.com/office/drawing/2014/main" id="{9A546E78-CA47-483E-9B23-BF2AD65AC051}"/>
              </a:ext>
            </a:extLst>
          </p:cNvPr>
          <p:cNvSpPr>
            <a:spLocks noGrp="1"/>
          </p:cNvSpPr>
          <p:nvPr>
            <p:ph idx="1"/>
          </p:nvPr>
        </p:nvSpPr>
        <p:spPr>
          <a:xfrm>
            <a:off x="3833750" y="1835398"/>
            <a:ext cx="8563097" cy="5022603"/>
          </a:xfrm>
        </p:spPr>
        <p:txBody>
          <a:bodyPr anchor="ctr">
            <a:normAutofit fontScale="85000" lnSpcReduction="20000"/>
          </a:bodyPr>
          <a:lstStyle/>
          <a:p>
            <a:pPr marL="0" indent="0">
              <a:spcAft>
                <a:spcPts val="1800"/>
              </a:spcAft>
              <a:buNone/>
            </a:pPr>
            <a:r>
              <a:rPr lang="en-US" sz="3400" dirty="0"/>
              <a:t>	</a:t>
            </a:r>
            <a:r>
              <a:rPr lang="en-US" sz="3400" b="1" dirty="0"/>
              <a:t>Provide list of Info needed: </a:t>
            </a:r>
            <a:endParaRPr lang="en-US" sz="3400" b="1" i="1" dirty="0"/>
          </a:p>
          <a:p>
            <a:pPr marL="799860" lvl="1" indent="-342797">
              <a:spcAft>
                <a:spcPts val="600"/>
              </a:spcAft>
              <a:buFont typeface="Arial" panose="020B0604020202020204" pitchFamily="34" charset="0"/>
              <a:buChar char="•"/>
            </a:pPr>
            <a:r>
              <a:rPr lang="en-US" sz="3100" dirty="0"/>
              <a:t>Medicare Account information </a:t>
            </a:r>
          </a:p>
          <a:p>
            <a:pPr marL="799860" lvl="1" indent="-342797">
              <a:spcAft>
                <a:spcPts val="600"/>
              </a:spcAft>
              <a:buFont typeface="Arial" panose="020B0604020202020204" pitchFamily="34" charset="0"/>
              <a:buChar char="•"/>
            </a:pPr>
            <a:r>
              <a:rPr lang="en-US" sz="3100" dirty="0"/>
              <a:t>Medicare number and effective dates</a:t>
            </a:r>
          </a:p>
          <a:p>
            <a:pPr marL="799860" lvl="1" indent="-342797">
              <a:spcAft>
                <a:spcPts val="600"/>
              </a:spcAft>
              <a:buFont typeface="Arial" panose="020B0604020202020204" pitchFamily="34" charset="0"/>
              <a:buChar char="•"/>
            </a:pPr>
            <a:r>
              <a:rPr lang="en-US" sz="3100" dirty="0"/>
              <a:t>Date of birth</a:t>
            </a:r>
          </a:p>
          <a:p>
            <a:pPr marL="799860" lvl="1" indent="-342797">
              <a:spcAft>
                <a:spcPts val="600"/>
              </a:spcAft>
              <a:buFont typeface="Arial" panose="020B0604020202020204" pitchFamily="34" charset="0"/>
              <a:buChar char="•"/>
            </a:pPr>
            <a:r>
              <a:rPr lang="en-US" sz="3100" dirty="0"/>
              <a:t>Zip code</a:t>
            </a:r>
          </a:p>
          <a:p>
            <a:pPr marL="799860" lvl="1" indent="-342797">
              <a:spcAft>
                <a:spcPts val="600"/>
              </a:spcAft>
              <a:buFont typeface="Arial" panose="020B0604020202020204" pitchFamily="34" charset="0"/>
              <a:buChar char="•"/>
            </a:pPr>
            <a:r>
              <a:rPr lang="en-US" sz="3100" dirty="0"/>
              <a:t>List of drugs that includes dosages and quantities</a:t>
            </a:r>
          </a:p>
          <a:p>
            <a:pPr marL="1256923" lvl="2" indent="-342797">
              <a:spcAft>
                <a:spcPts val="600"/>
              </a:spcAft>
              <a:buFont typeface="Arial" panose="020B0604020202020204" pitchFamily="34" charset="0"/>
              <a:buChar char="•"/>
            </a:pPr>
            <a:r>
              <a:rPr lang="en-US" sz="3100" dirty="0"/>
              <a:t>For liquids, get size of bottle (mL, fluid ounces)</a:t>
            </a:r>
          </a:p>
          <a:p>
            <a:pPr marL="799860" lvl="1" indent="-342797">
              <a:spcAft>
                <a:spcPts val="600"/>
              </a:spcAft>
              <a:buFont typeface="Arial" panose="020B0604020202020204" pitchFamily="34" charset="0"/>
              <a:buChar char="•"/>
            </a:pPr>
            <a:r>
              <a:rPr lang="en-US" sz="3100" dirty="0"/>
              <a:t>Name and address of preferred pharmacy</a:t>
            </a:r>
          </a:p>
          <a:p>
            <a:pPr marL="799860" lvl="1" indent="-342797">
              <a:spcAft>
                <a:spcPts val="600"/>
              </a:spcAft>
              <a:buFont typeface="Arial" panose="020B0604020202020204" pitchFamily="34" charset="0"/>
              <a:buChar char="•"/>
            </a:pPr>
            <a:r>
              <a:rPr lang="en-US" sz="3100" dirty="0"/>
              <a:t>Name of current Medicare plan (if applicable)</a:t>
            </a:r>
          </a:p>
          <a:p>
            <a:pPr marL="799860" lvl="1" indent="-342797">
              <a:spcAft>
                <a:spcPts val="600"/>
              </a:spcAft>
              <a:buFont typeface="Arial" panose="020B0604020202020204" pitchFamily="34" charset="0"/>
              <a:buChar char="•"/>
            </a:pPr>
            <a:r>
              <a:rPr lang="en-US" sz="3100" dirty="0"/>
              <a:t>Subsidy information</a:t>
            </a:r>
          </a:p>
          <a:p>
            <a:pPr marL="799860" lvl="1" indent="-342797">
              <a:buFont typeface="Arial" panose="020B0604020202020204" pitchFamily="34" charset="0"/>
              <a:buChar char="•"/>
            </a:pPr>
            <a:r>
              <a:rPr lang="en-US" sz="3100" dirty="0">
                <a:cs typeface="Arial" panose="020B0604020202020204" pitchFamily="34" charset="0"/>
              </a:rPr>
              <a:t>Sample Part D Forms available on website</a:t>
            </a:r>
          </a:p>
          <a:p>
            <a:pPr marL="0" indent="0">
              <a:buNone/>
            </a:pPr>
            <a:endParaRPr lang="en-US" sz="2000" dirty="0"/>
          </a:p>
        </p:txBody>
      </p:sp>
      <p:pic>
        <p:nvPicPr>
          <p:cNvPr id="11" name="Picture 10">
            <a:extLst>
              <a:ext uri="{FF2B5EF4-FFF2-40B4-BE49-F238E27FC236}">
                <a16:creationId xmlns:a16="http://schemas.microsoft.com/office/drawing/2014/main" id="{B65A2117-93CA-4789-A820-E82C2B232DE6}"/>
              </a:ext>
            </a:extLst>
          </p:cNvPr>
          <p:cNvPicPr/>
          <p:nvPr/>
        </p:nvPicPr>
        <p:blipFill rotWithShape="1">
          <a:blip r:embed="rId3">
            <a:extLst>
              <a:ext uri="{28A0092B-C50C-407E-A947-70E740481C1C}">
                <a14:useLocalDpi xmlns:a14="http://schemas.microsoft.com/office/drawing/2010/main" val="0"/>
              </a:ext>
            </a:extLst>
          </a:blip>
          <a:srcRect l="16682" b="5760"/>
          <a:stretch/>
        </p:blipFill>
        <p:spPr bwMode="auto">
          <a:xfrm>
            <a:off x="252357" y="2453269"/>
            <a:ext cx="3572093" cy="3157199"/>
          </a:xfrm>
          <a:prstGeom prst="rect">
            <a:avLst/>
          </a:prstGeom>
          <a:noFill/>
          <a:ln>
            <a:noFill/>
          </a:ln>
          <a:effectLst>
            <a:softEdge rad="31750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095413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7697" y="616516"/>
            <a:ext cx="9895951" cy="1033669"/>
          </a:xfrm>
        </p:spPr>
        <p:txBody>
          <a:bodyPr>
            <a:normAutofit/>
          </a:bodyPr>
          <a:lstStyle/>
          <a:p>
            <a:r>
              <a:rPr lang="en-US" sz="4000" dirty="0">
                <a:solidFill>
                  <a:srgbClr val="FFFFFF"/>
                </a:solidFill>
              </a:rPr>
              <a:t>Additional Resources</a:t>
            </a:r>
          </a:p>
        </p:txBody>
      </p:sp>
      <p:sp>
        <p:nvSpPr>
          <p:cNvPr id="4" name="Content Placeholder 3">
            <a:extLst>
              <a:ext uri="{FF2B5EF4-FFF2-40B4-BE49-F238E27FC236}">
                <a16:creationId xmlns:a16="http://schemas.microsoft.com/office/drawing/2014/main" id="{4F805C06-5A66-4565-B9F7-026353994752}"/>
              </a:ext>
            </a:extLst>
          </p:cNvPr>
          <p:cNvSpPr>
            <a:spLocks noGrp="1"/>
          </p:cNvSpPr>
          <p:nvPr>
            <p:ph idx="1"/>
          </p:nvPr>
        </p:nvSpPr>
        <p:spPr>
          <a:xfrm>
            <a:off x="1377697" y="2297723"/>
            <a:ext cx="8967082" cy="4665784"/>
          </a:xfrm>
        </p:spPr>
        <p:txBody>
          <a:bodyPr>
            <a:normAutofit/>
          </a:bodyPr>
          <a:lstStyle/>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rPr>
              <a:t> </a:t>
            </a:r>
            <a:endParaRPr lang="en-US" dirty="0"/>
          </a:p>
        </p:txBody>
      </p:sp>
      <p:sp>
        <p:nvSpPr>
          <p:cNvPr id="11" name="TextBox 10">
            <a:extLst>
              <a:ext uri="{FF2B5EF4-FFF2-40B4-BE49-F238E27FC236}">
                <a16:creationId xmlns:a16="http://schemas.microsoft.com/office/drawing/2014/main" id="{8A5FDED1-E5EE-44B5-A6CD-5951B74873F8}"/>
              </a:ext>
            </a:extLst>
          </p:cNvPr>
          <p:cNvSpPr txBox="1"/>
          <p:nvPr/>
        </p:nvSpPr>
        <p:spPr>
          <a:xfrm>
            <a:off x="1069546" y="2297723"/>
            <a:ext cx="10204102" cy="3693319"/>
          </a:xfrm>
          <a:prstGeom prst="rect">
            <a:avLst/>
          </a:prstGeom>
          <a:noFill/>
        </p:spPr>
        <p:txBody>
          <a:bodyPr wrap="square">
            <a:spAutoFit/>
          </a:bodyPr>
          <a:lstStyle/>
          <a:p>
            <a:pPr marL="457200" indent="-457200">
              <a:buFont typeface="Arial" panose="020B0604020202020204" pitchFamily="34" charset="0"/>
              <a:buChar char="•"/>
            </a:pPr>
            <a:r>
              <a:rPr lang="en-US" sz="2800" dirty="0"/>
              <a:t>GWAAR </a:t>
            </a:r>
            <a:r>
              <a:rPr lang="en-US" sz="2800" dirty="0">
                <a:hlinkClick r:id="rId3"/>
              </a:rPr>
              <a:t>Medicare Outreach and Assistance Resources</a:t>
            </a:r>
            <a:endParaRPr lang="en-US" sz="2800" dirty="0"/>
          </a:p>
          <a:p>
            <a:pPr lvl="1">
              <a:spcAft>
                <a:spcPts val="1200"/>
              </a:spcAft>
            </a:pPr>
            <a:r>
              <a:rPr lang="en-US" sz="2800" dirty="0"/>
              <a:t>GWAAR </a:t>
            </a:r>
            <a:r>
              <a:rPr lang="en-US" sz="2800" dirty="0">
                <a:hlinkClick r:id="rId4"/>
              </a:rPr>
              <a:t>Open Enrollment Toolkit</a:t>
            </a:r>
            <a:endParaRPr lang="en-US" sz="2800" dirty="0"/>
          </a:p>
          <a:p>
            <a:pPr marL="457200" indent="-457200">
              <a:spcAft>
                <a:spcPts val="1200"/>
              </a:spcAft>
              <a:buFont typeface="Arial" panose="020B0604020202020204" pitchFamily="34" charset="0"/>
              <a:buChar char="•"/>
            </a:pPr>
            <a:r>
              <a:rPr lang="en-US" sz="2800" dirty="0"/>
              <a:t>SHIP TA Center OEP COVID-19 Toolkit: </a:t>
            </a:r>
            <a:r>
              <a:rPr lang="en-US" sz="2800" dirty="0">
                <a:hlinkClick r:id="rId5"/>
              </a:rPr>
              <a:t>https://www.shiphelp.org/covid-19/toolkit</a:t>
            </a:r>
            <a:endParaRPr lang="en-US" sz="2800" dirty="0"/>
          </a:p>
          <a:p>
            <a:pPr marL="457200" indent="-457200">
              <a:buFont typeface="Arial" panose="020B0604020202020204" pitchFamily="34" charset="0"/>
              <a:buChar char="•"/>
            </a:pPr>
            <a:r>
              <a:rPr lang="en-US" sz="2800" dirty="0"/>
              <a:t>CMS.gov:  </a:t>
            </a:r>
            <a:r>
              <a:rPr lang="en-US" sz="2800" dirty="0">
                <a:hlinkClick r:id="rId6"/>
              </a:rPr>
              <a:t>Medicare Open Enrollment Outreach and Media Materials</a:t>
            </a:r>
            <a:endParaRPr lang="en-US" sz="2800" dirty="0"/>
          </a:p>
          <a:p>
            <a:pPr marL="742950" lvl="1" indent="-285750">
              <a:buFont typeface="Arial" panose="020B0604020202020204" pitchFamily="34" charset="0"/>
              <a:buChar char="•"/>
            </a:pPr>
            <a:r>
              <a:rPr lang="en-US" sz="2300" dirty="0"/>
              <a:t>Videos, ads, flyers and more</a:t>
            </a:r>
          </a:p>
          <a:p>
            <a:pPr marL="742950" lvl="1" indent="-285750">
              <a:buFont typeface="Arial" panose="020B0604020202020204" pitchFamily="34" charset="0"/>
              <a:buChar char="•"/>
            </a:pPr>
            <a:r>
              <a:rPr lang="en-US" sz="2300" dirty="0"/>
              <a:t>Updates for 2022 coming soon</a:t>
            </a:r>
          </a:p>
        </p:txBody>
      </p:sp>
    </p:spTree>
    <p:extLst>
      <p:ext uri="{BB962C8B-B14F-4D97-AF65-F5344CB8AC3E}">
        <p14:creationId xmlns:p14="http://schemas.microsoft.com/office/powerpoint/2010/main" val="27987212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4E76C-E386-490F-9666-BBD7F18653B8}"/>
              </a:ext>
            </a:extLst>
          </p:cNvPr>
          <p:cNvSpPr>
            <a:spLocks noGrp="1"/>
          </p:cNvSpPr>
          <p:nvPr>
            <p:ph type="title"/>
          </p:nvPr>
        </p:nvSpPr>
        <p:spPr>
          <a:xfrm>
            <a:off x="1722452" y="676724"/>
            <a:ext cx="9895951" cy="1033669"/>
          </a:xfrm>
        </p:spPr>
        <p:txBody>
          <a:bodyPr>
            <a:normAutofit/>
          </a:bodyPr>
          <a:lstStyle/>
          <a:p>
            <a:r>
              <a:rPr lang="en-US" sz="4000" dirty="0">
                <a:solidFill>
                  <a:srgbClr val="FFFFFF"/>
                </a:solidFill>
              </a:rPr>
              <a:t>Agenda</a:t>
            </a:r>
          </a:p>
        </p:txBody>
      </p:sp>
      <p:sp>
        <p:nvSpPr>
          <p:cNvPr id="3" name="Content Placeholder 2">
            <a:extLst>
              <a:ext uri="{FF2B5EF4-FFF2-40B4-BE49-F238E27FC236}">
                <a16:creationId xmlns:a16="http://schemas.microsoft.com/office/drawing/2014/main" id="{9A546E78-CA47-483E-9B23-BF2AD65AC051}"/>
              </a:ext>
            </a:extLst>
          </p:cNvPr>
          <p:cNvSpPr>
            <a:spLocks noGrp="1"/>
          </p:cNvSpPr>
          <p:nvPr>
            <p:ph idx="1"/>
          </p:nvPr>
        </p:nvSpPr>
        <p:spPr>
          <a:xfrm>
            <a:off x="1884901" y="2294473"/>
            <a:ext cx="9571055" cy="3601657"/>
          </a:xfrm>
        </p:spPr>
        <p:txBody>
          <a:bodyPr anchor="ctr">
            <a:normAutofit lnSpcReduction="10000"/>
          </a:bodyPr>
          <a:lstStyle/>
          <a:p>
            <a:pPr>
              <a:spcAft>
                <a:spcPts val="1200"/>
              </a:spcAft>
            </a:pPr>
            <a:r>
              <a:rPr lang="en-US" dirty="0"/>
              <a:t>What are we facing this year? </a:t>
            </a:r>
          </a:p>
          <a:p>
            <a:pPr>
              <a:spcAft>
                <a:spcPts val="1200"/>
              </a:spcAft>
            </a:pPr>
            <a:r>
              <a:rPr lang="en-US" dirty="0"/>
              <a:t>Who’s on your team?  </a:t>
            </a:r>
          </a:p>
          <a:p>
            <a:pPr>
              <a:spcAft>
                <a:spcPts val="1200"/>
              </a:spcAft>
            </a:pPr>
            <a:r>
              <a:rPr lang="en-US" dirty="0"/>
              <a:t>Prepare your outreach plans</a:t>
            </a:r>
          </a:p>
          <a:p>
            <a:pPr>
              <a:spcAft>
                <a:spcPts val="1200"/>
              </a:spcAft>
            </a:pPr>
            <a:r>
              <a:rPr lang="en-US" dirty="0"/>
              <a:t>Plan Finder Information</a:t>
            </a:r>
          </a:p>
          <a:p>
            <a:pPr>
              <a:spcAft>
                <a:spcPts val="1200"/>
              </a:spcAft>
            </a:pPr>
            <a:r>
              <a:rPr lang="en-US" dirty="0"/>
              <a:t>Counselor Preparations</a:t>
            </a:r>
          </a:p>
          <a:p>
            <a:pPr>
              <a:spcAft>
                <a:spcPts val="1200"/>
              </a:spcAft>
            </a:pPr>
            <a:r>
              <a:rPr lang="en-US" dirty="0"/>
              <a:t>Consumer Preparations</a:t>
            </a:r>
          </a:p>
        </p:txBody>
      </p:sp>
      <p:pic>
        <p:nvPicPr>
          <p:cNvPr id="11" name="Picture 10">
            <a:extLst>
              <a:ext uri="{FF2B5EF4-FFF2-40B4-BE49-F238E27FC236}">
                <a16:creationId xmlns:a16="http://schemas.microsoft.com/office/drawing/2014/main" id="{916D9337-1588-493A-8712-77DEF2AF138C}"/>
              </a:ext>
            </a:extLst>
          </p:cNvPr>
          <p:cNvPicPr/>
          <p:nvPr/>
        </p:nvPicPr>
        <p:blipFill rotWithShape="1">
          <a:blip r:embed="rId3">
            <a:extLst>
              <a:ext uri="{28A0092B-C50C-407E-A947-70E740481C1C}">
                <a14:useLocalDpi xmlns:a14="http://schemas.microsoft.com/office/drawing/2010/main" val="0"/>
              </a:ext>
            </a:extLst>
          </a:blip>
          <a:srcRect l="23111" t="11338" r="15766" b="7870"/>
          <a:stretch/>
        </p:blipFill>
        <p:spPr bwMode="auto">
          <a:xfrm>
            <a:off x="7979546" y="2035665"/>
            <a:ext cx="3844432" cy="3151520"/>
          </a:xfrm>
          <a:prstGeom prst="rect">
            <a:avLst/>
          </a:prstGeom>
          <a:noFill/>
          <a:ln>
            <a:noFill/>
          </a:ln>
          <a:effectLst>
            <a:softEdge rad="31750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0459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EEC730-F1BD-4695-A379-806E5B6647D8}"/>
              </a:ext>
            </a:extLst>
          </p:cNvPr>
          <p:cNvSpPr>
            <a:spLocks noGrp="1"/>
          </p:cNvSpPr>
          <p:nvPr>
            <p:ph type="title"/>
          </p:nvPr>
        </p:nvSpPr>
        <p:spPr>
          <a:xfrm>
            <a:off x="5596501" y="489508"/>
            <a:ext cx="5754896" cy="1667569"/>
          </a:xfrm>
        </p:spPr>
        <p:txBody>
          <a:bodyPr anchor="b">
            <a:normAutofit/>
          </a:bodyPr>
          <a:lstStyle/>
          <a:p>
            <a:br>
              <a:rPr lang="en-US" sz="1000" dirty="0"/>
            </a:br>
            <a:br>
              <a:rPr lang="en-US" sz="1000" dirty="0"/>
            </a:br>
            <a:br>
              <a:rPr lang="en-US" sz="1000" dirty="0"/>
            </a:br>
            <a:br>
              <a:rPr lang="en-US" sz="1000" dirty="0"/>
            </a:br>
            <a:br>
              <a:rPr lang="en-US" sz="1000" dirty="0"/>
            </a:br>
            <a:br>
              <a:rPr lang="en-US" sz="1000" dirty="0"/>
            </a:br>
            <a:br>
              <a:rPr lang="en-US" sz="1000" dirty="0"/>
            </a:br>
            <a:br>
              <a:rPr lang="en-US" sz="1000" dirty="0"/>
            </a:br>
            <a:endParaRPr lang="en-US" sz="1000" dirty="0"/>
          </a:p>
        </p:txBody>
      </p:sp>
      <p:sp>
        <p:nvSpPr>
          <p:cNvPr id="3" name="Content Placeholder 2">
            <a:extLst>
              <a:ext uri="{FF2B5EF4-FFF2-40B4-BE49-F238E27FC236}">
                <a16:creationId xmlns:a16="http://schemas.microsoft.com/office/drawing/2014/main" id="{31E6EFAD-2319-4BFD-AB3D-C4406FDE0379}"/>
              </a:ext>
            </a:extLst>
          </p:cNvPr>
          <p:cNvSpPr>
            <a:spLocks noGrp="1"/>
          </p:cNvSpPr>
          <p:nvPr>
            <p:ph idx="1"/>
          </p:nvPr>
        </p:nvSpPr>
        <p:spPr>
          <a:xfrm>
            <a:off x="1235580" y="2680206"/>
            <a:ext cx="5754896" cy="3197464"/>
          </a:xfrm>
        </p:spPr>
        <p:txBody>
          <a:bodyPr anchor="t">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Debbie Bisswurm</a:t>
            </a:r>
          </a:p>
          <a:p>
            <a:pPr marL="0" indent="0">
              <a:spcBef>
                <a:spcPts val="600"/>
              </a:spcBef>
              <a:buNone/>
            </a:pPr>
            <a:r>
              <a:rPr lang="en-US" sz="2000" dirty="0">
                <a:latin typeface="Arial" panose="020B0604020202020204" pitchFamily="34" charset="0"/>
                <a:cs typeface="Arial" panose="020B0604020202020204" pitchFamily="34" charset="0"/>
              </a:rPr>
              <a:t>Medicare Outreach Coordinator, GWAAR</a:t>
            </a:r>
          </a:p>
          <a:p>
            <a:pPr marL="0" indent="0">
              <a:spcBef>
                <a:spcPts val="600"/>
              </a:spcBef>
              <a:buNone/>
            </a:pPr>
            <a:endParaRPr lang="en-US" sz="2000" dirty="0">
              <a:latin typeface="Arial" panose="020B0604020202020204" pitchFamily="34" charset="0"/>
              <a:cs typeface="Arial" panose="020B0604020202020204" pitchFamily="34" charset="0"/>
            </a:endParaRPr>
          </a:p>
          <a:p>
            <a:pPr marL="0" indent="0">
              <a:spcBef>
                <a:spcPts val="600"/>
              </a:spcBef>
              <a:buNone/>
            </a:pPr>
            <a:r>
              <a:rPr lang="en-US" sz="20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Debbie.Bisswurm@gwaar.org</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608-228-8098</a:t>
            </a:r>
          </a:p>
        </p:txBody>
      </p:sp>
      <p:sp>
        <p:nvSpPr>
          <p:cNvPr id="73" name="Rectangle 72">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A804EDF-2D0F-420F-9B58-0BB9D46907D3}"/>
              </a:ext>
            </a:extLst>
          </p:cNvPr>
          <p:cNvSpPr txBox="1"/>
          <p:nvPr/>
        </p:nvSpPr>
        <p:spPr>
          <a:xfrm>
            <a:off x="3981433" y="1449191"/>
            <a:ext cx="4681653" cy="707886"/>
          </a:xfrm>
          <a:prstGeom prst="rect">
            <a:avLst/>
          </a:prstGeom>
          <a:noFill/>
        </p:spPr>
        <p:txBody>
          <a:bodyPr wrap="square" rtlCol="0">
            <a:spAutoFit/>
          </a:bodyPr>
          <a:lstStyle/>
          <a:p>
            <a:pPr algn="ctr"/>
            <a:r>
              <a:rPr lang="en-US" sz="4000" dirty="0">
                <a:latin typeface="Arial Black" panose="020B0A04020102020204" pitchFamily="34" charset="0"/>
              </a:rPr>
              <a:t>Questions?</a:t>
            </a:r>
          </a:p>
        </p:txBody>
      </p:sp>
    </p:spTree>
    <p:extLst>
      <p:ext uri="{BB962C8B-B14F-4D97-AF65-F5344CB8AC3E}">
        <p14:creationId xmlns:p14="http://schemas.microsoft.com/office/powerpoint/2010/main" val="52159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4E76C-E386-490F-9666-BBD7F18653B8}"/>
              </a:ext>
            </a:extLst>
          </p:cNvPr>
          <p:cNvSpPr>
            <a:spLocks noGrp="1"/>
          </p:cNvSpPr>
          <p:nvPr>
            <p:ph type="title"/>
          </p:nvPr>
        </p:nvSpPr>
        <p:spPr>
          <a:xfrm>
            <a:off x="1148022" y="645808"/>
            <a:ext cx="9895951" cy="1033669"/>
          </a:xfrm>
        </p:spPr>
        <p:txBody>
          <a:bodyPr>
            <a:normAutofit/>
          </a:bodyPr>
          <a:lstStyle/>
          <a:p>
            <a:r>
              <a:rPr lang="en-US" sz="4000" dirty="0">
                <a:solidFill>
                  <a:srgbClr val="FFFFFF"/>
                </a:solidFill>
              </a:rPr>
              <a:t>What are we facing this year?</a:t>
            </a:r>
          </a:p>
        </p:txBody>
      </p:sp>
      <p:sp>
        <p:nvSpPr>
          <p:cNvPr id="3" name="Content Placeholder 2">
            <a:extLst>
              <a:ext uri="{FF2B5EF4-FFF2-40B4-BE49-F238E27FC236}">
                <a16:creationId xmlns:a16="http://schemas.microsoft.com/office/drawing/2014/main" id="{9A546E78-CA47-483E-9B23-BF2AD65AC051}"/>
              </a:ext>
            </a:extLst>
          </p:cNvPr>
          <p:cNvSpPr>
            <a:spLocks noGrp="1"/>
          </p:cNvSpPr>
          <p:nvPr>
            <p:ph idx="1"/>
          </p:nvPr>
        </p:nvSpPr>
        <p:spPr>
          <a:xfrm>
            <a:off x="1128555" y="1992331"/>
            <a:ext cx="5858189" cy="4045054"/>
          </a:xfrm>
        </p:spPr>
        <p:txBody>
          <a:bodyPr anchor="ctr">
            <a:normAutofit/>
          </a:bodyPr>
          <a:lstStyle/>
          <a:p>
            <a:endParaRPr lang="en-US" sz="2000" dirty="0"/>
          </a:p>
          <a:p>
            <a:r>
              <a:rPr lang="en-US" sz="2400" dirty="0"/>
              <a:t>Still concerns about COVID / Delta variant</a:t>
            </a:r>
          </a:p>
          <a:p>
            <a:pPr lvl="1"/>
            <a:r>
              <a:rPr lang="en-US" sz="2000" dirty="0"/>
              <a:t>People are cautious</a:t>
            </a:r>
          </a:p>
          <a:p>
            <a:pPr lvl="1">
              <a:spcAft>
                <a:spcPts val="1200"/>
              </a:spcAft>
            </a:pPr>
            <a:r>
              <a:rPr lang="en-US" sz="2000" dirty="0"/>
              <a:t>Agencies have differing plans</a:t>
            </a:r>
          </a:p>
          <a:p>
            <a:pPr>
              <a:spcAft>
                <a:spcPts val="1200"/>
              </a:spcAft>
            </a:pPr>
            <a:r>
              <a:rPr lang="en-US" sz="2400" dirty="0"/>
              <a:t>In this changing time, how can we effectively conduct outreach and assistance to consumers in our communities?</a:t>
            </a:r>
          </a:p>
          <a:p>
            <a:r>
              <a:rPr lang="en-US" sz="2400" dirty="0"/>
              <a:t>Business as usual or not?</a:t>
            </a:r>
          </a:p>
          <a:p>
            <a:pPr marL="0" indent="0">
              <a:buNone/>
            </a:pPr>
            <a:endParaRPr lang="en-US" sz="2400" dirty="0"/>
          </a:p>
          <a:p>
            <a:endParaRPr lang="en-US" sz="2000" dirty="0"/>
          </a:p>
        </p:txBody>
      </p:sp>
      <p:pic>
        <p:nvPicPr>
          <p:cNvPr id="11" name="Picture 4" descr="South Africa's 2021 science budget 'uncertain' - Research Professional News">
            <a:extLst>
              <a:ext uri="{FF2B5EF4-FFF2-40B4-BE49-F238E27FC236}">
                <a16:creationId xmlns:a16="http://schemas.microsoft.com/office/drawing/2014/main" id="{A797E405-3F16-4186-8F1A-C710CA819D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075" r="10457"/>
          <a:stretch/>
        </p:blipFill>
        <p:spPr bwMode="auto">
          <a:xfrm>
            <a:off x="8049772" y="106528"/>
            <a:ext cx="4207751" cy="3410396"/>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980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4E76C-E386-490F-9666-BBD7F18653B8}"/>
              </a:ext>
            </a:extLst>
          </p:cNvPr>
          <p:cNvSpPr>
            <a:spLocks noGrp="1"/>
          </p:cNvSpPr>
          <p:nvPr>
            <p:ph type="title"/>
          </p:nvPr>
        </p:nvSpPr>
        <p:spPr>
          <a:xfrm>
            <a:off x="1199679" y="653334"/>
            <a:ext cx="9895951" cy="1033669"/>
          </a:xfrm>
        </p:spPr>
        <p:txBody>
          <a:bodyPr>
            <a:normAutofit/>
          </a:bodyPr>
          <a:lstStyle/>
          <a:p>
            <a:r>
              <a:rPr lang="en-US" sz="4000" dirty="0">
                <a:solidFill>
                  <a:srgbClr val="FFFFFF"/>
                </a:solidFill>
              </a:rPr>
              <a:t>Who’s on your team?</a:t>
            </a:r>
          </a:p>
        </p:txBody>
      </p:sp>
      <p:sp>
        <p:nvSpPr>
          <p:cNvPr id="3" name="Content Placeholder 2">
            <a:extLst>
              <a:ext uri="{FF2B5EF4-FFF2-40B4-BE49-F238E27FC236}">
                <a16:creationId xmlns:a16="http://schemas.microsoft.com/office/drawing/2014/main" id="{9A546E78-CA47-483E-9B23-BF2AD65AC051}"/>
              </a:ext>
            </a:extLst>
          </p:cNvPr>
          <p:cNvSpPr>
            <a:spLocks noGrp="1"/>
          </p:cNvSpPr>
          <p:nvPr>
            <p:ph idx="1"/>
          </p:nvPr>
        </p:nvSpPr>
        <p:spPr>
          <a:xfrm>
            <a:off x="1500552" y="2244075"/>
            <a:ext cx="5486401" cy="3683358"/>
          </a:xfrm>
        </p:spPr>
        <p:txBody>
          <a:bodyPr anchor="ctr">
            <a:normAutofit/>
          </a:bodyPr>
          <a:lstStyle/>
          <a:p>
            <a:r>
              <a:rPr lang="en-US" dirty="0"/>
              <a:t>Staff available to help?</a:t>
            </a:r>
          </a:p>
          <a:p>
            <a:r>
              <a:rPr lang="en-US" dirty="0"/>
              <a:t>Volunteers?</a:t>
            </a:r>
          </a:p>
          <a:p>
            <a:r>
              <a:rPr lang="en-US" dirty="0"/>
              <a:t>Divvy up the work </a:t>
            </a:r>
          </a:p>
          <a:p>
            <a:r>
              <a:rPr lang="en-US" dirty="0"/>
              <a:t>Capacity building through partnerships</a:t>
            </a:r>
          </a:p>
          <a:p>
            <a:pPr marL="0" indent="0">
              <a:buNone/>
            </a:pPr>
            <a:endParaRPr lang="en-US" sz="2000" dirty="0"/>
          </a:p>
        </p:txBody>
      </p:sp>
      <p:pic>
        <p:nvPicPr>
          <p:cNvPr id="3074" name="Picture 2" descr="A Lean Journey: Small Teams vs Keeping Everyone Informed">
            <a:extLst>
              <a:ext uri="{FF2B5EF4-FFF2-40B4-BE49-F238E27FC236}">
                <a16:creationId xmlns:a16="http://schemas.microsoft.com/office/drawing/2014/main" id="{7473F344-45DE-427C-BF1C-EE8D4A707F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998" y="2614496"/>
            <a:ext cx="4976926" cy="2470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08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7" y="687943"/>
            <a:ext cx="9895951" cy="1033669"/>
          </a:xfrm>
        </p:spPr>
        <p:txBody>
          <a:bodyPr>
            <a:normAutofit/>
          </a:bodyPr>
          <a:lstStyle/>
          <a:p>
            <a:r>
              <a:rPr lang="en-US" sz="4000" dirty="0">
                <a:solidFill>
                  <a:srgbClr val="FFFFFF"/>
                </a:solidFill>
              </a:rPr>
              <a:t>Prepare Your OEP Outreach Plans</a:t>
            </a:r>
          </a:p>
        </p:txBody>
      </p:sp>
      <p:sp>
        <p:nvSpPr>
          <p:cNvPr id="3" name="Content Placeholder 2">
            <a:extLst>
              <a:ext uri="{FF2B5EF4-FFF2-40B4-BE49-F238E27FC236}">
                <a16:creationId xmlns:a16="http://schemas.microsoft.com/office/drawing/2014/main" id="{F3AD21A0-E04F-40D0-9033-A6127D125430}"/>
              </a:ext>
            </a:extLst>
          </p:cNvPr>
          <p:cNvSpPr>
            <a:spLocks noGrp="1"/>
          </p:cNvSpPr>
          <p:nvPr>
            <p:ph idx="1"/>
          </p:nvPr>
        </p:nvSpPr>
        <p:spPr>
          <a:xfrm>
            <a:off x="1008610" y="2081485"/>
            <a:ext cx="10621927" cy="4279080"/>
          </a:xfrm>
        </p:spPr>
        <p:txBody>
          <a:bodyPr anchor="ctr">
            <a:normAutofit/>
          </a:bodyPr>
          <a:lstStyle/>
          <a:p>
            <a:pPr marL="457200" lvl="1" indent="0">
              <a:spcAft>
                <a:spcPts val="1200"/>
              </a:spcAft>
              <a:buNone/>
            </a:pPr>
            <a:r>
              <a:rPr lang="en-US" sz="3600" dirty="0"/>
              <a:t>Include various type of activities!</a:t>
            </a:r>
          </a:p>
          <a:p>
            <a:pPr lvl="1"/>
            <a:r>
              <a:rPr lang="en-US" sz="2800" dirty="0"/>
              <a:t>Print Activities</a:t>
            </a:r>
          </a:p>
          <a:p>
            <a:pPr lvl="1"/>
            <a:r>
              <a:rPr lang="en-US" sz="2800" dirty="0"/>
              <a:t>Group Outreach &amp; Other Face-to-face Activities</a:t>
            </a:r>
          </a:p>
          <a:p>
            <a:pPr lvl="1"/>
            <a:r>
              <a:rPr lang="en-US" sz="2800" dirty="0"/>
              <a:t>Social Media</a:t>
            </a:r>
          </a:p>
          <a:p>
            <a:pPr lvl="1"/>
            <a:r>
              <a:rPr lang="en-US" sz="2800" dirty="0"/>
              <a:t>Traditional Media Outreach</a:t>
            </a:r>
          </a:p>
          <a:p>
            <a:pPr marL="742950" lvl="1" indent="-285750">
              <a:buFont typeface="Arial" panose="020B0604020202020204" pitchFamily="34" charset="0"/>
              <a:buChar char="•"/>
            </a:pPr>
            <a:endParaRPr lang="en-US" sz="2800" dirty="0"/>
          </a:p>
          <a:p>
            <a:pPr marL="0" indent="0">
              <a:buNone/>
            </a:pPr>
            <a:endParaRPr lang="en-US" sz="2000" i="1" dirty="0"/>
          </a:p>
        </p:txBody>
      </p:sp>
    </p:spTree>
    <p:extLst>
      <p:ext uri="{BB962C8B-B14F-4D97-AF65-F5344CB8AC3E}">
        <p14:creationId xmlns:p14="http://schemas.microsoft.com/office/powerpoint/2010/main" val="210213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17" name="Freeform: Shape 16">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dirty="0"/>
          </a:p>
        </p:txBody>
      </p:sp>
      <p:sp>
        <p:nvSpPr>
          <p:cNvPr id="19" name="Freeform: Shape 18">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ext Placeholder 4">
            <a:extLst>
              <a:ext uri="{FF2B5EF4-FFF2-40B4-BE49-F238E27FC236}">
                <a16:creationId xmlns:a16="http://schemas.microsoft.com/office/drawing/2014/main" id="{64FEA0DD-81BC-4CDE-92EF-5A70E09A2154}"/>
              </a:ext>
            </a:extLst>
          </p:cNvPr>
          <p:cNvSpPr>
            <a:spLocks noGrp="1"/>
          </p:cNvSpPr>
          <p:nvPr>
            <p:ph type="body" idx="1"/>
          </p:nvPr>
        </p:nvSpPr>
        <p:spPr>
          <a:xfrm>
            <a:off x="201539" y="706093"/>
            <a:ext cx="3869706" cy="1452160"/>
          </a:xfrm>
        </p:spPr>
        <p:txBody>
          <a:bodyPr vert="horz" lIns="91440" tIns="45720" rIns="91440" bIns="45720" rtlCol="0" anchor="t">
            <a:normAutofit fontScale="92500" lnSpcReduction="20000"/>
          </a:bodyPr>
          <a:lstStyle/>
          <a:p>
            <a:pPr algn="ctr"/>
            <a:r>
              <a:rPr lang="en-US" sz="2800" b="1" kern="1200" dirty="0">
                <a:solidFill>
                  <a:schemeClr val="tx1">
                    <a:alpha val="60000"/>
                  </a:schemeClr>
                </a:solidFill>
              </a:rPr>
              <a:t>OEP OUTREACH PLANS</a:t>
            </a:r>
          </a:p>
          <a:p>
            <a:pPr algn="ctr"/>
            <a:endParaRPr lang="en-US" sz="2800" b="1" dirty="0">
              <a:solidFill>
                <a:schemeClr val="tx1">
                  <a:alpha val="60000"/>
                </a:schemeClr>
              </a:solidFill>
            </a:endParaRPr>
          </a:p>
          <a:p>
            <a:pPr algn="ctr"/>
            <a:r>
              <a:rPr lang="en-US" sz="4700" b="1" kern="1200" dirty="0">
                <a:solidFill>
                  <a:schemeClr val="accent1">
                    <a:lumMod val="50000"/>
                    <a:alpha val="60000"/>
                  </a:schemeClr>
                </a:solidFill>
                <a:latin typeface="+mn-lt"/>
                <a:ea typeface="+mn-ea"/>
                <a:cs typeface="+mn-cs"/>
              </a:rPr>
              <a:t>Print Activities</a:t>
            </a:r>
          </a:p>
        </p:txBody>
      </p:sp>
      <p:pic>
        <p:nvPicPr>
          <p:cNvPr id="3" name="Picture 2">
            <a:extLst>
              <a:ext uri="{FF2B5EF4-FFF2-40B4-BE49-F238E27FC236}">
                <a16:creationId xmlns:a16="http://schemas.microsoft.com/office/drawing/2014/main" id="{9C636FFA-A1E5-4010-9D5C-56AF3B47840E}"/>
              </a:ext>
            </a:extLst>
          </p:cNvPr>
          <p:cNvPicPr>
            <a:picLocks noChangeAspect="1"/>
          </p:cNvPicPr>
          <p:nvPr/>
        </p:nvPicPr>
        <p:blipFill>
          <a:blip r:embed="rId3"/>
          <a:stretch>
            <a:fillRect/>
          </a:stretch>
        </p:blipFill>
        <p:spPr>
          <a:xfrm>
            <a:off x="-72188" y="2618597"/>
            <a:ext cx="4143433" cy="2596607"/>
          </a:xfrm>
          <a:prstGeom prst="rect">
            <a:avLst/>
          </a:prstGeom>
          <a:effectLst>
            <a:softEdge rad="317500"/>
          </a:effectLst>
        </p:spPr>
      </p:pic>
      <p:sp>
        <p:nvSpPr>
          <p:cNvPr id="8" name="TextBox 7">
            <a:extLst>
              <a:ext uri="{FF2B5EF4-FFF2-40B4-BE49-F238E27FC236}">
                <a16:creationId xmlns:a16="http://schemas.microsoft.com/office/drawing/2014/main" id="{5DC3F2DB-D086-4DBF-BACF-272813A81F2E}"/>
              </a:ext>
            </a:extLst>
          </p:cNvPr>
          <p:cNvSpPr txBox="1"/>
          <p:nvPr/>
        </p:nvSpPr>
        <p:spPr>
          <a:xfrm>
            <a:off x="4939990" y="684877"/>
            <a:ext cx="7090023" cy="6015365"/>
          </a:xfrm>
          <a:prstGeom prst="rect">
            <a:avLst/>
          </a:prstGeom>
          <a:noFill/>
        </p:spPr>
        <p:txBody>
          <a:bodyPr wrap="square" rtlCol="0">
            <a:spAutoFit/>
          </a:bodyPr>
          <a:lstStyle/>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Articles for agency newsletter</a:t>
            </a:r>
          </a:p>
          <a:p>
            <a:pPr marL="799860" lvl="1" indent="-342797">
              <a:spcAft>
                <a:spcPts val="1200"/>
              </a:spcAft>
              <a:buFont typeface="Arial" panose="020B0604020202020204" pitchFamily="34" charset="0"/>
              <a:buChar char="•"/>
            </a:pPr>
            <a:r>
              <a:rPr lang="en-US" sz="1899" dirty="0">
                <a:latin typeface="Arial" panose="020B0604020202020204" pitchFamily="34" charset="0"/>
                <a:cs typeface="Arial" panose="020B0604020202020204" pitchFamily="34" charset="0"/>
              </a:rPr>
              <a:t>senior centers &amp; newspapers too</a:t>
            </a:r>
          </a:p>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Letters to:</a:t>
            </a:r>
          </a:p>
          <a:p>
            <a:pPr marL="799997" lvl="1" indent="-342797">
              <a:spcAft>
                <a:spcPts val="600"/>
              </a:spcAft>
              <a:buFont typeface="Arial" panose="020B0604020202020204" pitchFamily="34" charset="0"/>
              <a:buChar char="•"/>
            </a:pPr>
            <a:r>
              <a:rPr lang="en-US" sz="1900" dirty="0">
                <a:latin typeface="Arial" panose="020B0604020202020204" pitchFamily="34" charset="0"/>
                <a:cs typeface="Arial" panose="020B0604020202020204" pitchFamily="34" charset="0"/>
              </a:rPr>
              <a:t>senior housing managers</a:t>
            </a:r>
          </a:p>
          <a:p>
            <a:pPr marL="799997" lvl="1" indent="-342797">
              <a:spcAft>
                <a:spcPts val="1200"/>
              </a:spcAft>
              <a:buFont typeface="Arial" panose="020B0604020202020204" pitchFamily="34" charset="0"/>
              <a:buChar char="•"/>
            </a:pPr>
            <a:r>
              <a:rPr lang="en-US" sz="1900" dirty="0">
                <a:latin typeface="Arial" panose="020B0604020202020204" pitchFamily="34" charset="0"/>
                <a:cs typeface="Arial" panose="020B0604020202020204" pitchFamily="34" charset="0"/>
              </a:rPr>
              <a:t>pharmacies</a:t>
            </a:r>
          </a:p>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Direct mail OEP postcard reminder to previous clients</a:t>
            </a:r>
          </a:p>
          <a:p>
            <a:pPr marL="799860" lvl="1" indent="-342797">
              <a:spcAft>
                <a:spcPts val="1200"/>
              </a:spcAft>
              <a:buFont typeface="Arial" panose="020B0604020202020204" pitchFamily="34" charset="0"/>
              <a:buChar char="•"/>
            </a:pPr>
            <a:r>
              <a:rPr lang="en-US" sz="1899" dirty="0">
                <a:latin typeface="Arial" panose="020B0604020202020204" pitchFamily="34" charset="0"/>
                <a:cs typeface="Arial" panose="020B0604020202020204" pitchFamily="34" charset="0"/>
              </a:rPr>
              <a:t>Tip:  Encourage them to “tell a friend”</a:t>
            </a:r>
          </a:p>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Home Delivered Meal Flyers &amp; Placemats (?)</a:t>
            </a:r>
          </a:p>
          <a:p>
            <a:pPr marL="799860" lvl="1" indent="-342797">
              <a:spcAft>
                <a:spcPts val="1200"/>
              </a:spcAft>
              <a:buFont typeface="Arial" panose="020B0604020202020204" pitchFamily="34" charset="0"/>
              <a:buChar char="•"/>
            </a:pPr>
            <a:r>
              <a:rPr lang="en-US" sz="1899" dirty="0">
                <a:latin typeface="Arial" panose="020B0604020202020204" pitchFamily="34" charset="0"/>
                <a:cs typeface="Arial" panose="020B0604020202020204" pitchFamily="34" charset="0"/>
              </a:rPr>
              <a:t>Target—senior dining and home delivered meal clients</a:t>
            </a:r>
          </a:p>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Flyers, posters, table tents </a:t>
            </a:r>
          </a:p>
          <a:p>
            <a:pPr marL="799860" lvl="1" indent="-342797">
              <a:spcAft>
                <a:spcPts val="600"/>
              </a:spcAft>
              <a:buFont typeface="Arial" panose="020B0604020202020204" pitchFamily="34" charset="0"/>
              <a:buChar char="•"/>
            </a:pPr>
            <a:r>
              <a:rPr lang="en-US" sz="1899" dirty="0">
                <a:latin typeface="Arial" panose="020B0604020202020204" pitchFamily="34" charset="0"/>
                <a:cs typeface="Arial" panose="020B0604020202020204" pitchFamily="34" charset="0"/>
              </a:rPr>
              <a:t>Target locations—libraries, senior dining, senior centers, clinics</a:t>
            </a:r>
          </a:p>
          <a:p>
            <a:pPr marL="342797" indent="-342797">
              <a:spcAft>
                <a:spcPts val="600"/>
              </a:spcAft>
              <a:buFont typeface="Arial" panose="020B0604020202020204" pitchFamily="34" charset="0"/>
              <a:buChar char="•"/>
            </a:pPr>
            <a:r>
              <a:rPr lang="en-US" sz="2199" dirty="0">
                <a:latin typeface="Arial" panose="020B0604020202020204" pitchFamily="34" charset="0"/>
                <a:cs typeface="Arial" panose="020B0604020202020204" pitchFamily="34" charset="0"/>
              </a:rPr>
              <a:t>Church bulletin blurb</a:t>
            </a:r>
          </a:p>
          <a:p>
            <a:pPr marL="285664" indent="-285664">
              <a:spcAft>
                <a:spcPts val="600"/>
              </a:spcAft>
              <a:buFont typeface="Arial" panose="020B0604020202020204" pitchFamily="34" charset="0"/>
              <a:buChar char="•"/>
            </a:pPr>
            <a:endParaRPr lang="en-US" sz="1799" dirty="0"/>
          </a:p>
        </p:txBody>
      </p:sp>
    </p:spTree>
    <p:extLst>
      <p:ext uri="{BB962C8B-B14F-4D97-AF65-F5344CB8AC3E}">
        <p14:creationId xmlns:p14="http://schemas.microsoft.com/office/powerpoint/2010/main" val="1906418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17" name="Freeform: Shape 16">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dirty="0"/>
          </a:p>
        </p:txBody>
      </p:sp>
      <p:sp>
        <p:nvSpPr>
          <p:cNvPr id="19" name="Freeform: Shape 18">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ext Placeholder 4">
            <a:extLst>
              <a:ext uri="{FF2B5EF4-FFF2-40B4-BE49-F238E27FC236}">
                <a16:creationId xmlns:a16="http://schemas.microsoft.com/office/drawing/2014/main" id="{64FEA0DD-81BC-4CDE-92EF-5A70E09A2154}"/>
              </a:ext>
            </a:extLst>
          </p:cNvPr>
          <p:cNvSpPr>
            <a:spLocks noGrp="1"/>
          </p:cNvSpPr>
          <p:nvPr>
            <p:ph type="body" idx="1"/>
          </p:nvPr>
        </p:nvSpPr>
        <p:spPr>
          <a:xfrm>
            <a:off x="201539" y="443093"/>
            <a:ext cx="3869706" cy="2985907"/>
          </a:xfrm>
        </p:spPr>
        <p:txBody>
          <a:bodyPr vert="horz" lIns="91440" tIns="45720" rIns="91440" bIns="45720" rtlCol="0" anchor="t">
            <a:normAutofit/>
          </a:bodyPr>
          <a:lstStyle/>
          <a:p>
            <a:pPr algn="ctr"/>
            <a:r>
              <a:rPr lang="en-US" sz="2800" b="1" kern="1200" dirty="0">
                <a:solidFill>
                  <a:schemeClr val="tx1">
                    <a:alpha val="60000"/>
                  </a:schemeClr>
                </a:solidFill>
              </a:rPr>
              <a:t>OEP OUTREACH PLANS</a:t>
            </a:r>
          </a:p>
          <a:p>
            <a:pPr algn="ctr"/>
            <a:endParaRPr lang="en-US" sz="1300" b="1" dirty="0">
              <a:solidFill>
                <a:schemeClr val="tx1">
                  <a:alpha val="60000"/>
                </a:schemeClr>
              </a:solidFill>
            </a:endParaRPr>
          </a:p>
          <a:p>
            <a:pPr algn="ctr"/>
            <a:r>
              <a:rPr lang="en-US" sz="4700" b="1" kern="1200" dirty="0">
                <a:solidFill>
                  <a:schemeClr val="accent1">
                    <a:lumMod val="50000"/>
                    <a:alpha val="60000"/>
                  </a:schemeClr>
                </a:solidFill>
                <a:latin typeface="+mn-lt"/>
                <a:ea typeface="+mn-ea"/>
                <a:cs typeface="+mn-cs"/>
              </a:rPr>
              <a:t>Group Outreach </a:t>
            </a:r>
          </a:p>
          <a:p>
            <a:pPr algn="ctr"/>
            <a:endParaRPr lang="en-US" sz="3300" b="1" kern="1200" dirty="0">
              <a:solidFill>
                <a:schemeClr val="accent1">
                  <a:lumMod val="50000"/>
                  <a:alpha val="60000"/>
                </a:schemeClr>
              </a:solidFill>
              <a:latin typeface="+mn-lt"/>
              <a:ea typeface="+mn-ea"/>
              <a:cs typeface="+mn-cs"/>
            </a:endParaRPr>
          </a:p>
        </p:txBody>
      </p:sp>
      <p:sp>
        <p:nvSpPr>
          <p:cNvPr id="8" name="TextBox 7">
            <a:extLst>
              <a:ext uri="{FF2B5EF4-FFF2-40B4-BE49-F238E27FC236}">
                <a16:creationId xmlns:a16="http://schemas.microsoft.com/office/drawing/2014/main" id="{5DC3F2DB-D086-4DBF-BACF-272813A81F2E}"/>
              </a:ext>
            </a:extLst>
          </p:cNvPr>
          <p:cNvSpPr txBox="1"/>
          <p:nvPr/>
        </p:nvSpPr>
        <p:spPr>
          <a:xfrm>
            <a:off x="4785970" y="867658"/>
            <a:ext cx="6777844" cy="5568960"/>
          </a:xfrm>
          <a:prstGeom prst="rect">
            <a:avLst/>
          </a:prstGeom>
          <a:noFill/>
        </p:spPr>
        <p:txBody>
          <a:bodyPr wrap="square" rtlCol="0">
            <a:spAutoFit/>
          </a:bodyPr>
          <a:lstStyle/>
          <a:p>
            <a:pPr marL="285664" indent="-285664">
              <a:spcAft>
                <a:spcPts val="1200"/>
              </a:spcAft>
              <a:buFont typeface="Arial" panose="020B0604020202020204" pitchFamily="34" charset="0"/>
              <a:buChar char="•"/>
            </a:pPr>
            <a:r>
              <a:rPr lang="en-US" sz="2199" dirty="0">
                <a:latin typeface="Arial" panose="020B0604020202020204" pitchFamily="34" charset="0"/>
                <a:cs typeface="Arial" panose="020B0604020202020204" pitchFamily="34" charset="0"/>
              </a:rPr>
              <a:t>Set up Presentations</a:t>
            </a:r>
            <a:r>
              <a:rPr lang="en-US" sz="1899" dirty="0">
                <a:latin typeface="Arial" panose="020B0604020202020204" pitchFamily="34" charset="0"/>
                <a:cs typeface="Arial" panose="020B0604020202020204" pitchFamily="34" charset="0"/>
              </a:rPr>
              <a:t>:  Senior housing, libraries, senior centers </a:t>
            </a:r>
          </a:p>
          <a:p>
            <a:pPr marL="742864" lvl="1" indent="-285664">
              <a:spcAft>
                <a:spcPts val="1200"/>
              </a:spcAft>
              <a:buFont typeface="Arial" panose="020B0604020202020204" pitchFamily="34" charset="0"/>
              <a:buChar char="•"/>
            </a:pPr>
            <a:r>
              <a:rPr lang="en-US" sz="1899" dirty="0">
                <a:latin typeface="Arial" panose="020B0604020202020204" pitchFamily="34" charset="0"/>
                <a:cs typeface="Arial" panose="020B0604020202020204" pitchFamily="34" charset="0"/>
              </a:rPr>
              <a:t>Are these community partners allowing in person or only virtual?</a:t>
            </a:r>
          </a:p>
          <a:p>
            <a:pPr marL="285664" indent="-285664">
              <a:buFont typeface="Arial" panose="020B0604020202020204" pitchFamily="34" charset="0"/>
              <a:buChar char="•"/>
            </a:pPr>
            <a:r>
              <a:rPr lang="en-US" sz="2199" dirty="0">
                <a:latin typeface="Arial" panose="020B0604020202020204" pitchFamily="34" charset="0"/>
                <a:cs typeface="Arial" panose="020B0604020202020204" pitchFamily="34" charset="0"/>
              </a:rPr>
              <a:t>Workshops</a:t>
            </a:r>
          </a:p>
          <a:p>
            <a:pPr marL="742727" lvl="1" indent="-285664">
              <a:buFont typeface="Arial" panose="020B0604020202020204" pitchFamily="34" charset="0"/>
              <a:buChar char="•"/>
            </a:pPr>
            <a:r>
              <a:rPr lang="en-US" sz="1899" dirty="0">
                <a:latin typeface="Arial" panose="020B0604020202020204" pitchFamily="34" charset="0"/>
                <a:cs typeface="Arial" panose="020B0604020202020204" pitchFamily="34" charset="0"/>
              </a:rPr>
              <a:t>Some EBS run the Plan Finder and then have people come to a group event/workshop to pick up their packet and learn how to understand results and enroll.  </a:t>
            </a:r>
          </a:p>
          <a:p>
            <a:pPr marL="285664" indent="-285664">
              <a:spcAft>
                <a:spcPts val="1200"/>
              </a:spcAft>
              <a:buFont typeface="Arial" panose="020B0604020202020204" pitchFamily="34" charset="0"/>
              <a:buChar char="•"/>
            </a:pPr>
            <a:endParaRPr lang="en-US" sz="2199" dirty="0">
              <a:latin typeface="Arial" panose="020B0604020202020204" pitchFamily="34" charset="0"/>
              <a:cs typeface="Arial" panose="020B0604020202020204" pitchFamily="34" charset="0"/>
            </a:endParaRPr>
          </a:p>
          <a:p>
            <a:pPr marL="285664" indent="-285664">
              <a:spcAft>
                <a:spcPts val="1200"/>
              </a:spcAft>
              <a:buFont typeface="Arial" panose="020B0604020202020204" pitchFamily="34" charset="0"/>
              <a:buChar char="•"/>
            </a:pPr>
            <a:r>
              <a:rPr lang="en-US" sz="2199" dirty="0">
                <a:latin typeface="Arial" panose="020B0604020202020204" pitchFamily="34" charset="0"/>
                <a:cs typeface="Arial" panose="020B0604020202020204" pitchFamily="34" charset="0"/>
              </a:rPr>
              <a:t>Pharmacies and other potential partners: </a:t>
            </a:r>
          </a:p>
          <a:p>
            <a:pPr marL="742864" lvl="1" indent="-285664">
              <a:spcAft>
                <a:spcPts val="1200"/>
              </a:spcAft>
              <a:buFont typeface="Arial" panose="020B0604020202020204" pitchFamily="34" charset="0"/>
              <a:buChar char="•"/>
            </a:pPr>
            <a:r>
              <a:rPr lang="en-US" sz="2199" dirty="0">
                <a:latin typeface="Arial" panose="020B0604020202020204" pitchFamily="34" charset="0"/>
                <a:cs typeface="Arial" panose="020B0604020202020204" pitchFamily="34" charset="0"/>
              </a:rPr>
              <a:t>Host your presentation? </a:t>
            </a:r>
          </a:p>
          <a:p>
            <a:pPr marL="742864" lvl="1" indent="-285664">
              <a:spcAft>
                <a:spcPts val="1200"/>
              </a:spcAft>
              <a:buFont typeface="Arial" panose="020B0604020202020204" pitchFamily="34" charset="0"/>
              <a:buChar char="•"/>
            </a:pPr>
            <a:r>
              <a:rPr lang="en-US" sz="2199" dirty="0">
                <a:latin typeface="Arial" panose="020B0604020202020204" pitchFamily="34" charset="0"/>
                <a:cs typeface="Arial" panose="020B0604020202020204" pitchFamily="34" charset="0"/>
              </a:rPr>
              <a:t>Share outreach materials</a:t>
            </a:r>
          </a:p>
          <a:p>
            <a:pPr marL="742864" lvl="1" indent="-285664">
              <a:spcAft>
                <a:spcPts val="1200"/>
              </a:spcAft>
              <a:buFont typeface="Arial" panose="020B0604020202020204" pitchFamily="34" charset="0"/>
              <a:buChar char="•"/>
            </a:pPr>
            <a:r>
              <a:rPr lang="en-US" sz="2199" dirty="0">
                <a:latin typeface="Arial" panose="020B0604020202020204" pitchFamily="34" charset="0"/>
                <a:cs typeface="Arial" panose="020B0604020202020204" pitchFamily="34" charset="0"/>
              </a:rPr>
              <a:t>Know where/how to refer people</a:t>
            </a:r>
          </a:p>
          <a:p>
            <a:pPr marL="285664" indent="-285664">
              <a:buFont typeface="Arial" panose="020B0604020202020204" pitchFamily="34" charset="0"/>
              <a:buChar char="•"/>
            </a:pPr>
            <a:endParaRPr lang="en-US" sz="1799" dirty="0">
              <a:latin typeface="Arial" panose="020B0604020202020204" pitchFamily="34" charset="0"/>
              <a:cs typeface="Arial" panose="020B0604020202020204" pitchFamily="34" charset="0"/>
            </a:endParaRPr>
          </a:p>
        </p:txBody>
      </p:sp>
      <p:pic>
        <p:nvPicPr>
          <p:cNvPr id="9" name="Picture 2" descr="Related image">
            <a:extLst>
              <a:ext uri="{FF2B5EF4-FFF2-40B4-BE49-F238E27FC236}">
                <a16:creationId xmlns:a16="http://schemas.microsoft.com/office/drawing/2014/main" id="{75B49D00-08D3-4BD8-89E2-6751AC25B3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284" r="1" b="27432"/>
          <a:stretch/>
        </p:blipFill>
        <p:spPr bwMode="auto">
          <a:xfrm>
            <a:off x="-137359" y="3375221"/>
            <a:ext cx="4272784" cy="257483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4253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17" name="Freeform: Shape 16">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dirty="0"/>
          </a:p>
        </p:txBody>
      </p:sp>
      <p:sp>
        <p:nvSpPr>
          <p:cNvPr id="19" name="Freeform: Shape 18">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ext Placeholder 4">
            <a:extLst>
              <a:ext uri="{FF2B5EF4-FFF2-40B4-BE49-F238E27FC236}">
                <a16:creationId xmlns:a16="http://schemas.microsoft.com/office/drawing/2014/main" id="{64FEA0DD-81BC-4CDE-92EF-5A70E09A2154}"/>
              </a:ext>
            </a:extLst>
          </p:cNvPr>
          <p:cNvSpPr>
            <a:spLocks noGrp="1"/>
          </p:cNvSpPr>
          <p:nvPr>
            <p:ph type="body" idx="1"/>
          </p:nvPr>
        </p:nvSpPr>
        <p:spPr>
          <a:xfrm>
            <a:off x="201539" y="706093"/>
            <a:ext cx="3869706" cy="1452160"/>
          </a:xfrm>
        </p:spPr>
        <p:txBody>
          <a:bodyPr vert="horz" lIns="91440" tIns="45720" rIns="91440" bIns="45720" rtlCol="0" anchor="t">
            <a:normAutofit fontScale="92500" lnSpcReduction="20000"/>
          </a:bodyPr>
          <a:lstStyle/>
          <a:p>
            <a:pPr algn="ctr"/>
            <a:r>
              <a:rPr lang="en-US" sz="2800" b="1" kern="1200" dirty="0">
                <a:solidFill>
                  <a:schemeClr val="tx1">
                    <a:alpha val="60000"/>
                  </a:schemeClr>
                </a:solidFill>
              </a:rPr>
              <a:t>OEP OUTREACH PLANS</a:t>
            </a:r>
          </a:p>
          <a:p>
            <a:pPr algn="ctr"/>
            <a:endParaRPr lang="en-US" sz="2800" b="1" dirty="0">
              <a:solidFill>
                <a:schemeClr val="tx1">
                  <a:alpha val="60000"/>
                </a:schemeClr>
              </a:solidFill>
            </a:endParaRPr>
          </a:p>
          <a:p>
            <a:pPr algn="ctr"/>
            <a:r>
              <a:rPr lang="en-US" sz="4800" b="1" kern="1200" dirty="0">
                <a:solidFill>
                  <a:schemeClr val="accent1">
                    <a:lumMod val="50000"/>
                    <a:alpha val="60000"/>
                  </a:schemeClr>
                </a:solidFill>
                <a:latin typeface="+mn-lt"/>
                <a:ea typeface="+mn-ea"/>
                <a:cs typeface="+mn-cs"/>
              </a:rPr>
              <a:t>Social Media</a:t>
            </a:r>
          </a:p>
        </p:txBody>
      </p:sp>
      <p:pic>
        <p:nvPicPr>
          <p:cNvPr id="9" name="Picture 4" descr="Premium Photo | Woman's hands using laptop on desk in home interior">
            <a:extLst>
              <a:ext uri="{FF2B5EF4-FFF2-40B4-BE49-F238E27FC236}">
                <a16:creationId xmlns:a16="http://schemas.microsoft.com/office/drawing/2014/main" id="{DE730F4E-AA7B-451E-A08B-E4430F60BA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66" y="2864346"/>
            <a:ext cx="4139052" cy="275435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970336CD-2F3A-4F48-BC7E-E540E61C95BE}"/>
              </a:ext>
            </a:extLst>
          </p:cNvPr>
          <p:cNvSpPr txBox="1"/>
          <p:nvPr/>
        </p:nvSpPr>
        <p:spPr>
          <a:xfrm>
            <a:off x="5518170" y="1982835"/>
            <a:ext cx="5572821" cy="2892330"/>
          </a:xfrm>
          <a:prstGeom prst="rect">
            <a:avLst/>
          </a:prstGeom>
          <a:noFill/>
        </p:spPr>
        <p:txBody>
          <a:bodyPr wrap="square">
            <a:spAutoFit/>
          </a:bodyPr>
          <a:lstStyle/>
          <a:p>
            <a:pPr>
              <a:spcAft>
                <a:spcPts val="1200"/>
              </a:spcAft>
            </a:pPr>
            <a:r>
              <a:rPr lang="en-US" sz="3200" dirty="0">
                <a:latin typeface="Arial" panose="020B0604020202020204" pitchFamily="34" charset="0"/>
                <a:cs typeface="Arial" panose="020B0604020202020204" pitchFamily="34" charset="0"/>
              </a:rPr>
              <a:t>Facebook</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Add posts about OEP.</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Consider linking to Part D forms that can be downloaded, completed and sent to your office.</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Add locations of presentations and other outreach event details.</a:t>
            </a:r>
          </a:p>
        </p:txBody>
      </p:sp>
    </p:spTree>
    <p:extLst>
      <p:ext uri="{BB962C8B-B14F-4D97-AF65-F5344CB8AC3E}">
        <p14:creationId xmlns:p14="http://schemas.microsoft.com/office/powerpoint/2010/main" val="19462290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17" name="Freeform: Shape 16">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dirty="0"/>
          </a:p>
        </p:txBody>
      </p:sp>
      <p:sp>
        <p:nvSpPr>
          <p:cNvPr id="19" name="Freeform: Shape 18">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ext Placeholder 4">
            <a:extLst>
              <a:ext uri="{FF2B5EF4-FFF2-40B4-BE49-F238E27FC236}">
                <a16:creationId xmlns:a16="http://schemas.microsoft.com/office/drawing/2014/main" id="{64FEA0DD-81BC-4CDE-92EF-5A70E09A2154}"/>
              </a:ext>
            </a:extLst>
          </p:cNvPr>
          <p:cNvSpPr>
            <a:spLocks noGrp="1"/>
          </p:cNvSpPr>
          <p:nvPr>
            <p:ph type="body" idx="1"/>
          </p:nvPr>
        </p:nvSpPr>
        <p:spPr>
          <a:xfrm>
            <a:off x="201539" y="706092"/>
            <a:ext cx="3869706" cy="2382795"/>
          </a:xfrm>
        </p:spPr>
        <p:txBody>
          <a:bodyPr vert="horz" lIns="91440" tIns="45720" rIns="91440" bIns="45720" rtlCol="0" anchor="t">
            <a:normAutofit fontScale="85000" lnSpcReduction="20000"/>
          </a:bodyPr>
          <a:lstStyle/>
          <a:p>
            <a:pPr algn="ctr"/>
            <a:r>
              <a:rPr lang="en-US" sz="3400" b="1" kern="1200" dirty="0">
                <a:solidFill>
                  <a:schemeClr val="tx1">
                    <a:alpha val="60000"/>
                  </a:schemeClr>
                </a:solidFill>
              </a:rPr>
              <a:t>OEP OUTREACH PLANS</a:t>
            </a:r>
          </a:p>
          <a:p>
            <a:pPr algn="ctr"/>
            <a:endParaRPr lang="en-US" sz="2800" b="1" dirty="0">
              <a:solidFill>
                <a:schemeClr val="tx1">
                  <a:alpha val="60000"/>
                </a:schemeClr>
              </a:solidFill>
            </a:endParaRPr>
          </a:p>
          <a:p>
            <a:pPr algn="ctr"/>
            <a:r>
              <a:rPr lang="en-US" sz="6200" b="1" kern="1200" dirty="0">
                <a:solidFill>
                  <a:schemeClr val="accent1">
                    <a:lumMod val="50000"/>
                    <a:alpha val="60000"/>
                  </a:schemeClr>
                </a:solidFill>
                <a:latin typeface="+mn-lt"/>
                <a:ea typeface="+mn-ea"/>
                <a:cs typeface="+mn-cs"/>
              </a:rPr>
              <a:t>Traditional </a:t>
            </a:r>
          </a:p>
          <a:p>
            <a:pPr algn="ctr"/>
            <a:r>
              <a:rPr lang="en-US" sz="6200" b="1" kern="1200" dirty="0">
                <a:solidFill>
                  <a:schemeClr val="accent1">
                    <a:lumMod val="50000"/>
                    <a:alpha val="60000"/>
                  </a:schemeClr>
                </a:solidFill>
                <a:latin typeface="+mn-lt"/>
                <a:ea typeface="+mn-ea"/>
                <a:cs typeface="+mn-cs"/>
              </a:rPr>
              <a:t>Media</a:t>
            </a:r>
          </a:p>
        </p:txBody>
      </p:sp>
      <p:pic>
        <p:nvPicPr>
          <p:cNvPr id="9" name="Picture 2" descr="Radio Interview With Marian Finucane | Congregation of the Sisters of Mercy">
            <a:extLst>
              <a:ext uri="{FF2B5EF4-FFF2-40B4-BE49-F238E27FC236}">
                <a16:creationId xmlns:a16="http://schemas.microsoft.com/office/drawing/2014/main" id="{54F174AF-A6ED-4247-AA37-651900E196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953" y="3345365"/>
            <a:ext cx="3645355" cy="256314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AF5546B-3579-49FA-B558-2CFE91CE19D0}"/>
              </a:ext>
            </a:extLst>
          </p:cNvPr>
          <p:cNvSpPr txBox="1"/>
          <p:nvPr/>
        </p:nvSpPr>
        <p:spPr>
          <a:xfrm>
            <a:off x="5257511" y="2075707"/>
            <a:ext cx="6094140" cy="3108030"/>
          </a:xfrm>
          <a:prstGeom prst="rect">
            <a:avLst/>
          </a:prstGeom>
          <a:noFill/>
        </p:spPr>
        <p:txBody>
          <a:bodyPr wrap="square">
            <a:spAutoFit/>
          </a:bodyPr>
          <a:lstStyle/>
          <a:p>
            <a:pPr marL="285664" indent="-285664">
              <a:buFont typeface="Arial" panose="020B0604020202020204" pitchFamily="34" charset="0"/>
              <a:buChar char="•"/>
            </a:pPr>
            <a:r>
              <a:rPr lang="en-US" sz="3200" dirty="0">
                <a:latin typeface="Arial" panose="020B0604020202020204" pitchFamily="34" charset="0"/>
                <a:cs typeface="Arial" panose="020B0604020202020204" pitchFamily="34" charset="0"/>
              </a:rPr>
              <a:t>Radio</a:t>
            </a:r>
          </a:p>
          <a:p>
            <a:pPr marL="742727" lvl="1" indent="-285664">
              <a:buFont typeface="Arial" panose="020B0604020202020204" pitchFamily="34" charset="0"/>
              <a:buChar char="•"/>
            </a:pPr>
            <a:r>
              <a:rPr lang="en-US" sz="1999" dirty="0">
                <a:latin typeface="Arial" panose="020B0604020202020204" pitchFamily="34" charset="0"/>
                <a:cs typeface="Arial" panose="020B0604020202020204" pitchFamily="34" charset="0"/>
              </a:rPr>
              <a:t>Sample ads on website</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Interview with EBS about OEP </a:t>
            </a:r>
          </a:p>
          <a:p>
            <a:pPr marL="285664" indent="-285664">
              <a:buFont typeface="Arial" panose="020B0604020202020204" pitchFamily="34" charset="0"/>
              <a:buChar char="•"/>
            </a:pPr>
            <a:r>
              <a:rPr lang="en-US" sz="3200" dirty="0">
                <a:latin typeface="Arial" panose="020B0604020202020204" pitchFamily="34" charset="0"/>
                <a:cs typeface="Arial" panose="020B0604020202020204" pitchFamily="34" charset="0"/>
              </a:rPr>
              <a:t>TV</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Share info with local news station</a:t>
            </a:r>
          </a:p>
          <a:p>
            <a:pPr marL="285664" indent="-285664">
              <a:buFont typeface="Arial" panose="020B0604020202020204" pitchFamily="34" charset="0"/>
              <a:buChar char="•"/>
            </a:pPr>
            <a:r>
              <a:rPr lang="en-US" sz="3200" dirty="0">
                <a:latin typeface="Arial" panose="020B0604020202020204" pitchFamily="34" charset="0"/>
                <a:cs typeface="Arial" panose="020B0604020202020204" pitchFamily="34" charset="0"/>
              </a:rPr>
              <a:t>Newspaper</a:t>
            </a:r>
          </a:p>
          <a:p>
            <a:pPr marL="742727" lvl="1" indent="-285664">
              <a:spcAft>
                <a:spcPts val="1200"/>
              </a:spcAft>
              <a:buFont typeface="Arial" panose="020B0604020202020204" pitchFamily="34" charset="0"/>
              <a:buChar char="•"/>
            </a:pPr>
            <a:r>
              <a:rPr lang="en-US" sz="1999" dirty="0">
                <a:latin typeface="Arial" panose="020B0604020202020204" pitchFamily="34" charset="0"/>
                <a:cs typeface="Arial" panose="020B0604020202020204" pitchFamily="34" charset="0"/>
              </a:rPr>
              <a:t>Sample Newspaper ad on website</a:t>
            </a:r>
          </a:p>
        </p:txBody>
      </p:sp>
    </p:spTree>
    <p:extLst>
      <p:ext uri="{BB962C8B-B14F-4D97-AF65-F5344CB8AC3E}">
        <p14:creationId xmlns:p14="http://schemas.microsoft.com/office/powerpoint/2010/main" val="6426681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36712</TotalTime>
  <Words>2024</Words>
  <Application>Microsoft Office PowerPoint</Application>
  <PresentationFormat>Widescreen</PresentationFormat>
  <Paragraphs>210</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Calibri</vt:lpstr>
      <vt:lpstr>Calibri Light</vt:lpstr>
      <vt:lpstr>Symbol</vt:lpstr>
      <vt:lpstr>Times New Roman</vt:lpstr>
      <vt:lpstr>Office Theme</vt:lpstr>
      <vt:lpstr>Get Ready for Medicare’s Annual Open Enrollment Period</vt:lpstr>
      <vt:lpstr>Agenda</vt:lpstr>
      <vt:lpstr>What are we facing this year?</vt:lpstr>
      <vt:lpstr>Who’s on your team?</vt:lpstr>
      <vt:lpstr>Prepare Your OEP Outreach Plans</vt:lpstr>
      <vt:lpstr>PowerPoint Presentation</vt:lpstr>
      <vt:lpstr>PowerPoint Presentation</vt:lpstr>
      <vt:lpstr>PowerPoint Presentation</vt:lpstr>
      <vt:lpstr>PowerPoint Presentation</vt:lpstr>
      <vt:lpstr>  Prepare Your Materials   </vt:lpstr>
      <vt:lpstr>The Medicare Plan Finder</vt:lpstr>
      <vt:lpstr>Plan Finder Updates</vt:lpstr>
      <vt:lpstr>Plan Finder Updates</vt:lpstr>
      <vt:lpstr>Plan Finder Updates—already completed</vt:lpstr>
      <vt:lpstr>Plan Finder Updates</vt:lpstr>
      <vt:lpstr>Plan Finder</vt:lpstr>
      <vt:lpstr>Counselor Preparations</vt:lpstr>
      <vt:lpstr>Beneficiary Preparations</vt:lpstr>
      <vt:lpstr>Additional Resources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Ready for Medicare’s Annual Open Enrollment Period</dc:title>
  <dc:creator>Debbie Bisswurm</dc:creator>
  <cp:lastModifiedBy>Debbie Bisswurm</cp:lastModifiedBy>
  <cp:revision>23</cp:revision>
  <cp:lastPrinted>2021-08-25T18:02:37Z</cp:lastPrinted>
  <dcterms:created xsi:type="dcterms:W3CDTF">2021-07-27T13:23:12Z</dcterms:created>
  <dcterms:modified xsi:type="dcterms:W3CDTF">2021-08-25T19:43:53Z</dcterms:modified>
</cp:coreProperties>
</file>