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62" r:id="rId4"/>
    <p:sldId id="263" r:id="rId5"/>
    <p:sldId id="309" r:id="rId6"/>
    <p:sldId id="310" r:id="rId7"/>
    <p:sldId id="333" r:id="rId8"/>
    <p:sldId id="334" r:id="rId9"/>
    <p:sldId id="335" r:id="rId10"/>
    <p:sldId id="321" r:id="rId11"/>
    <p:sldId id="329" r:id="rId12"/>
    <p:sldId id="336" r:id="rId13"/>
    <p:sldId id="338" r:id="rId14"/>
    <p:sldId id="339" r:id="rId15"/>
    <p:sldId id="340" r:id="rId16"/>
    <p:sldId id="341" r:id="rId17"/>
    <p:sldId id="330" r:id="rId18"/>
    <p:sldId id="331" r:id="rId19"/>
    <p:sldId id="342" r:id="rId20"/>
    <p:sldId id="281" r:id="rId21"/>
  </p:sldIdLst>
  <p:sldSz cx="12192000" cy="6858000"/>
  <p:notesSz cx="7004050" cy="9290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6119" autoAdjust="0"/>
  </p:normalViewPr>
  <p:slideViewPr>
    <p:cSldViewPr snapToGrid="0">
      <p:cViewPr varScale="1">
        <p:scale>
          <a:sx n="65" d="100"/>
          <a:sy n="65" d="100"/>
        </p:scale>
        <p:origin x="197"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6116"/>
          </a:xfrm>
          <a:prstGeom prst="rect">
            <a:avLst/>
          </a:prstGeom>
        </p:spPr>
        <p:txBody>
          <a:bodyPr vert="horz" lIns="93104" tIns="46552" rIns="93104" bIns="46552" rtlCol="0"/>
          <a:lstStyle>
            <a:lvl1pPr algn="l">
              <a:defRPr sz="1200"/>
            </a:lvl1pPr>
          </a:lstStyle>
          <a:p>
            <a:endParaRPr lang="en-US"/>
          </a:p>
        </p:txBody>
      </p:sp>
      <p:sp>
        <p:nvSpPr>
          <p:cNvPr id="3" name="Date Placeholder 2"/>
          <p:cNvSpPr>
            <a:spLocks noGrp="1"/>
          </p:cNvSpPr>
          <p:nvPr>
            <p:ph type="dt" idx="1"/>
          </p:nvPr>
        </p:nvSpPr>
        <p:spPr>
          <a:xfrm>
            <a:off x="3967341" y="0"/>
            <a:ext cx="3035088" cy="466116"/>
          </a:xfrm>
          <a:prstGeom prst="rect">
            <a:avLst/>
          </a:prstGeom>
        </p:spPr>
        <p:txBody>
          <a:bodyPr vert="horz" lIns="93104" tIns="46552" rIns="93104" bIns="46552" rtlCol="0"/>
          <a:lstStyle>
            <a:lvl1pPr algn="r">
              <a:defRPr sz="1200"/>
            </a:lvl1pPr>
          </a:lstStyle>
          <a:p>
            <a:fld id="{DE53F702-716C-487D-B1B5-589828457FCB}" type="datetimeFigureOut">
              <a:rPr lang="en-US" smtClean="0"/>
              <a:t>8/23/2021</a:t>
            </a:fld>
            <a:endParaRPr lang="en-US"/>
          </a:p>
        </p:txBody>
      </p:sp>
      <p:sp>
        <p:nvSpPr>
          <p:cNvPr id="4" name="Slide Image Placeholder 3"/>
          <p:cNvSpPr>
            <a:spLocks noGrp="1" noRot="1" noChangeAspect="1"/>
          </p:cNvSpPr>
          <p:nvPr>
            <p:ph type="sldImg" idx="2"/>
          </p:nvPr>
        </p:nvSpPr>
        <p:spPr>
          <a:xfrm>
            <a:off x="714375" y="1160463"/>
            <a:ext cx="5575300" cy="3136900"/>
          </a:xfrm>
          <a:prstGeom prst="rect">
            <a:avLst/>
          </a:prstGeom>
          <a:noFill/>
          <a:ln w="12700">
            <a:solidFill>
              <a:prstClr val="black"/>
            </a:solidFill>
          </a:ln>
        </p:spPr>
        <p:txBody>
          <a:bodyPr vert="horz" lIns="93104" tIns="46552" rIns="93104" bIns="46552" rtlCol="0" anchor="ctr"/>
          <a:lstStyle/>
          <a:p>
            <a:endParaRPr lang="en-US"/>
          </a:p>
        </p:txBody>
      </p:sp>
      <p:sp>
        <p:nvSpPr>
          <p:cNvPr id="5" name="Notes Placeholder 4"/>
          <p:cNvSpPr>
            <a:spLocks noGrp="1"/>
          </p:cNvSpPr>
          <p:nvPr>
            <p:ph type="body" sz="quarter" idx="3"/>
          </p:nvPr>
        </p:nvSpPr>
        <p:spPr>
          <a:xfrm>
            <a:off x="700405" y="4470837"/>
            <a:ext cx="5603240" cy="3657957"/>
          </a:xfrm>
          <a:prstGeom prst="rect">
            <a:avLst/>
          </a:prstGeom>
        </p:spPr>
        <p:txBody>
          <a:bodyPr vert="horz" lIns="93104" tIns="46552" rIns="93104" bIns="4655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3936"/>
            <a:ext cx="3035088" cy="466115"/>
          </a:xfrm>
          <a:prstGeom prst="rect">
            <a:avLst/>
          </a:prstGeom>
        </p:spPr>
        <p:txBody>
          <a:bodyPr vert="horz" lIns="93104" tIns="46552" rIns="93104" bIns="46552" rtlCol="0" anchor="b"/>
          <a:lstStyle>
            <a:lvl1pPr algn="l">
              <a:defRPr sz="1200"/>
            </a:lvl1pPr>
          </a:lstStyle>
          <a:p>
            <a:endParaRPr lang="en-US"/>
          </a:p>
        </p:txBody>
      </p:sp>
      <p:sp>
        <p:nvSpPr>
          <p:cNvPr id="7" name="Slide Number Placeholder 6"/>
          <p:cNvSpPr>
            <a:spLocks noGrp="1"/>
          </p:cNvSpPr>
          <p:nvPr>
            <p:ph type="sldNum" sz="quarter" idx="5"/>
          </p:nvPr>
        </p:nvSpPr>
        <p:spPr>
          <a:xfrm>
            <a:off x="3967341" y="8823936"/>
            <a:ext cx="3035088" cy="466115"/>
          </a:xfrm>
          <a:prstGeom prst="rect">
            <a:avLst/>
          </a:prstGeom>
        </p:spPr>
        <p:txBody>
          <a:bodyPr vert="horz" lIns="93104" tIns="46552" rIns="93104" bIns="46552" rtlCol="0" anchor="b"/>
          <a:lstStyle>
            <a:lvl1pPr algn="r">
              <a:defRPr sz="1200"/>
            </a:lvl1pPr>
          </a:lstStyle>
          <a:p>
            <a:fld id="{6CB6BA90-2B5F-4BB2-A4F1-22ABB9F65926}" type="slidenum">
              <a:rPr lang="en-US" smtClean="0"/>
              <a:t>‹#›</a:t>
            </a:fld>
            <a:endParaRPr lang="en-US"/>
          </a:p>
        </p:txBody>
      </p:sp>
    </p:spTree>
    <p:extLst>
      <p:ext uri="{BB962C8B-B14F-4D97-AF65-F5344CB8AC3E}">
        <p14:creationId xmlns:p14="http://schemas.microsoft.com/office/powerpoint/2010/main" val="1530515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B6BA90-2B5F-4BB2-A4F1-22ABB9F65926}" type="slidenum">
              <a:rPr lang="en-US" smtClean="0"/>
              <a:t>1</a:t>
            </a:fld>
            <a:endParaRPr lang="en-US"/>
          </a:p>
        </p:txBody>
      </p:sp>
    </p:spTree>
    <p:extLst>
      <p:ext uri="{BB962C8B-B14F-4D97-AF65-F5344CB8AC3E}">
        <p14:creationId xmlns:p14="http://schemas.microsoft.com/office/powerpoint/2010/main" val="1848079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is a good time to be preparing your materials.  WE also have a variety of outreach materials available on the GWAAR website.  </a:t>
            </a:r>
          </a:p>
          <a:p>
            <a:r>
              <a:rPr lang="en-US" b="1" dirty="0"/>
              <a:t>SCREEN SHARE to show GWAAR Website</a:t>
            </a:r>
            <a:r>
              <a:rPr lang="en-US" dirty="0"/>
              <a:t>, etc.  ALSO show new flyers…  </a:t>
            </a:r>
          </a:p>
        </p:txBody>
      </p:sp>
      <p:sp>
        <p:nvSpPr>
          <p:cNvPr id="4" name="Slide Number Placeholder 3"/>
          <p:cNvSpPr>
            <a:spLocks noGrp="1"/>
          </p:cNvSpPr>
          <p:nvPr>
            <p:ph type="sldNum" sz="quarter" idx="10"/>
          </p:nvPr>
        </p:nvSpPr>
        <p:spPr/>
        <p:txBody>
          <a:bodyPr/>
          <a:lstStyle/>
          <a:p>
            <a:fld id="{AFDE0817-09F6-4EDC-B1AC-39375FCB30D3}" type="slidenum">
              <a:rPr lang="en-US" smtClean="0"/>
              <a:t>10</a:t>
            </a:fld>
            <a:endParaRPr lang="en-US"/>
          </a:p>
        </p:txBody>
      </p:sp>
    </p:spTree>
    <p:extLst>
      <p:ext uri="{BB962C8B-B14F-4D97-AF65-F5344CB8AC3E}">
        <p14:creationId xmlns:p14="http://schemas.microsoft.com/office/powerpoint/2010/main" val="17167168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042"/>
            <a:r>
              <a:rPr lang="en-US" dirty="0"/>
              <a:t>Hopefully many of you were able to attend the CMS NTP webinar last week which went over some of the updates to the Medicare Plan Finder.  First, a couple things to remember—the images on the Medicare.gov screens do tend to change fairly often. During OEP the Find Plans button should move to a more prominent place on the screen.  </a:t>
            </a:r>
          </a:p>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11</a:t>
            </a:fld>
            <a:endParaRPr lang="en-US"/>
          </a:p>
        </p:txBody>
      </p:sp>
    </p:spTree>
    <p:extLst>
      <p:ext uri="{BB962C8B-B14F-4D97-AF65-F5344CB8AC3E}">
        <p14:creationId xmlns:p14="http://schemas.microsoft.com/office/powerpoint/2010/main" val="2776739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12</a:t>
            </a:fld>
            <a:endParaRPr lang="en-US"/>
          </a:p>
        </p:txBody>
      </p:sp>
    </p:spTree>
    <p:extLst>
      <p:ext uri="{BB962C8B-B14F-4D97-AF65-F5344CB8AC3E}">
        <p14:creationId xmlns:p14="http://schemas.microsoft.com/office/powerpoint/2010/main" val="8497884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570" indent="-174570" defTabSz="931042">
              <a:buFont typeface="Arial" panose="020B0604020202020204" pitchFamily="34" charset="0"/>
              <a:buChar char="•"/>
            </a:pPr>
            <a:r>
              <a:rPr lang="en-US" dirty="0">
                <a:latin typeface="Calibri" panose="020F0502020204030204" pitchFamily="34" charset="0"/>
                <a:ea typeface="Times New Roman" panose="02020603050405020304" pitchFamily="18" charset="0"/>
              </a:rPr>
              <a:t>The idea is to be able to view and/or make changes and get right back to where you were.</a:t>
            </a:r>
            <a:endParaRPr lang="en-US" dirty="0">
              <a:latin typeface="Times New Roman" panose="02020603050405020304" pitchFamily="18" charset="0"/>
              <a:ea typeface="Calibri" panose="020F0502020204030204" pitchFamily="34" charset="0"/>
            </a:endParaRPr>
          </a:p>
          <a:p>
            <a:pPr marL="174570" indent="-174570">
              <a:buFont typeface="Arial" panose="020B0604020202020204" pitchFamily="34" charset="0"/>
              <a:buChar char="•"/>
            </a:pPr>
            <a:r>
              <a:rPr lang="en-US" dirty="0"/>
              <a:t>IN-Network…</a:t>
            </a:r>
          </a:p>
        </p:txBody>
      </p:sp>
      <p:sp>
        <p:nvSpPr>
          <p:cNvPr id="4" name="Slide Number Placeholder 3"/>
          <p:cNvSpPr>
            <a:spLocks noGrp="1"/>
          </p:cNvSpPr>
          <p:nvPr>
            <p:ph type="sldNum" sz="quarter" idx="5"/>
          </p:nvPr>
        </p:nvSpPr>
        <p:spPr/>
        <p:txBody>
          <a:bodyPr/>
          <a:lstStyle/>
          <a:p>
            <a:fld id="{F93199CD-3E1B-4AE6-990F-76F925F5EA9F}" type="slidenum">
              <a:rPr lang="en-US" smtClean="0"/>
              <a:t>13</a:t>
            </a:fld>
            <a:endParaRPr lang="en-US"/>
          </a:p>
        </p:txBody>
      </p:sp>
    </p:spTree>
    <p:extLst>
      <p:ext uri="{BB962C8B-B14F-4D97-AF65-F5344CB8AC3E}">
        <p14:creationId xmlns:p14="http://schemas.microsoft.com/office/powerpoint/2010/main" val="16199655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570" indent="-174570" defTabSz="931042">
              <a:buFont typeface="Arial" panose="020B0604020202020204" pitchFamily="34" charset="0"/>
              <a:buChar char="•"/>
            </a:pPr>
            <a:r>
              <a:rPr lang="en-US" dirty="0">
                <a:latin typeface="Calibri" panose="020F0502020204030204" pitchFamily="34" charset="0"/>
                <a:ea typeface="Times New Roman" panose="02020603050405020304" pitchFamily="18" charset="0"/>
              </a:rPr>
              <a:t>Previously needed to find and click the filters button.  I think this is a good idea!</a:t>
            </a:r>
            <a:endParaRPr lang="en-US" dirty="0">
              <a:latin typeface="Times New Roman" panose="02020603050405020304" pitchFamily="18" charset="0"/>
              <a:ea typeface="Calibri" panose="020F0502020204030204" pitchFamily="34" charset="0"/>
            </a:endParaRPr>
          </a:p>
          <a:p>
            <a:pPr marL="174570" indent="-174570" defTabSz="931042">
              <a:buFont typeface="Arial" panose="020B0604020202020204" pitchFamily="34" charset="0"/>
              <a:buChar char="•"/>
            </a:pPr>
            <a:r>
              <a:rPr lang="en-US" dirty="0"/>
              <a:t>Insulin Savings Model: </a:t>
            </a:r>
            <a:r>
              <a:rPr lang="en-US" dirty="0">
                <a:latin typeface="Calibri" panose="020F0502020204030204" pitchFamily="34" charset="0"/>
                <a:ea typeface="Times New Roman" panose="02020603050405020304" pitchFamily="18" charset="0"/>
              </a:rPr>
              <a:t>Plans participating will still be shown but they will be listed with all the others for lowest estimated total cost.  I think this is a good thing and would prevent people from accidentally choosing a plan that works great for their insulin meds but ends up costing more due to their other medications.</a:t>
            </a:r>
          </a:p>
          <a:p>
            <a:pPr marL="174570" indent="-174570" defTabSz="931042">
              <a:buFont typeface="Arial" panose="020B0604020202020204" pitchFamily="34" charset="0"/>
              <a:buChar char="•"/>
            </a:pPr>
            <a:r>
              <a:rPr lang="en-US" dirty="0">
                <a:latin typeface="Calibri" panose="020F0502020204030204" pitchFamily="34" charset="0"/>
                <a:ea typeface="Calibri" panose="020F0502020204030204" pitchFamily="34" charset="0"/>
              </a:rPr>
              <a:t>Printing Quality—printing results improved across the different browsers, they do not recommend any particular browser other than to say that Internet Explorer won’t be supported so don’t use.</a:t>
            </a:r>
            <a:endParaRPr lang="en-US" dirty="0">
              <a:latin typeface="Times New Roman" panose="02020603050405020304" pitchFamily="18" charset="0"/>
              <a:ea typeface="Calibri" panose="020F0502020204030204" pitchFamily="34" charset="0"/>
            </a:endParaRPr>
          </a:p>
          <a:p>
            <a:pPr marL="174570" indent="-17457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14</a:t>
            </a:fld>
            <a:endParaRPr lang="en-US"/>
          </a:p>
        </p:txBody>
      </p:sp>
    </p:spTree>
    <p:extLst>
      <p:ext uri="{BB962C8B-B14F-4D97-AF65-F5344CB8AC3E}">
        <p14:creationId xmlns:p14="http://schemas.microsoft.com/office/powerpoint/2010/main" val="42467895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570" indent="-17457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15</a:t>
            </a:fld>
            <a:endParaRPr lang="en-US"/>
          </a:p>
        </p:txBody>
      </p:sp>
    </p:spTree>
    <p:extLst>
      <p:ext uri="{BB962C8B-B14F-4D97-AF65-F5344CB8AC3E}">
        <p14:creationId xmlns:p14="http://schemas.microsoft.com/office/powerpoint/2010/main" val="25921911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570" indent="-17457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16</a:t>
            </a:fld>
            <a:endParaRPr lang="en-US"/>
          </a:p>
        </p:txBody>
      </p:sp>
    </p:spTree>
    <p:extLst>
      <p:ext uri="{BB962C8B-B14F-4D97-AF65-F5344CB8AC3E}">
        <p14:creationId xmlns:p14="http://schemas.microsoft.com/office/powerpoint/2010/main" val="15563034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more in-depth coverage of the new Plan Finder, Part D issues and other important Medicare updates and details, be sure to attend the Fall Medicare Training! </a:t>
            </a:r>
          </a:p>
        </p:txBody>
      </p:sp>
      <p:sp>
        <p:nvSpPr>
          <p:cNvPr id="4" name="Slide Number Placeholder 3"/>
          <p:cNvSpPr>
            <a:spLocks noGrp="1"/>
          </p:cNvSpPr>
          <p:nvPr>
            <p:ph type="sldNum" sz="quarter" idx="5"/>
          </p:nvPr>
        </p:nvSpPr>
        <p:spPr/>
        <p:txBody>
          <a:bodyPr/>
          <a:lstStyle/>
          <a:p>
            <a:fld id="{6CB6BA90-2B5F-4BB2-A4F1-22ABB9F65926}" type="slidenum">
              <a:rPr lang="en-US" smtClean="0"/>
              <a:t>17</a:t>
            </a:fld>
            <a:endParaRPr lang="en-US"/>
          </a:p>
        </p:txBody>
      </p:sp>
    </p:spTree>
    <p:extLst>
      <p:ext uri="{BB962C8B-B14F-4D97-AF65-F5344CB8AC3E}">
        <p14:creationId xmlns:p14="http://schemas.microsoft.com/office/powerpoint/2010/main" val="9056366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732">
              <a:defRPr/>
            </a:pPr>
            <a:r>
              <a:rPr lang="en-US" dirty="0"/>
              <a:t>I believe many of you already do this, but if not, this is something you’ll want to consider.  If someone comes in for an appointment, but they don’t have the right materials with them, it may mean another trip to your office, as well as a bit of frustration and worry.   To avoid wasted time and all the other issues, provide them a list of items to have ready for the appointment, whether it is in person or on the phone. </a:t>
            </a:r>
          </a:p>
          <a:p>
            <a:pPr defTabSz="948732">
              <a:defRPr/>
            </a:pPr>
            <a:endParaRPr lang="en-US" dirty="0"/>
          </a:p>
          <a:p>
            <a:pPr defTabSz="948732">
              <a:defRPr/>
            </a:pPr>
            <a:r>
              <a:rPr lang="en-US" dirty="0"/>
              <a:t>The items listed would be what you’d want to be sure they bring along.  A customizable Part D form is available in the OEP Toolkit.  This is just a sample, please feel free to revise or use one that you have created.  </a:t>
            </a:r>
          </a:p>
          <a:p>
            <a:endParaRPr lang="en-US" dirty="0"/>
          </a:p>
        </p:txBody>
      </p:sp>
      <p:sp>
        <p:nvSpPr>
          <p:cNvPr id="4" name="Slide Number Placeholder 3"/>
          <p:cNvSpPr>
            <a:spLocks noGrp="1"/>
          </p:cNvSpPr>
          <p:nvPr>
            <p:ph type="sldNum" sz="quarter" idx="5"/>
          </p:nvPr>
        </p:nvSpPr>
        <p:spPr/>
        <p:txBody>
          <a:bodyPr/>
          <a:lstStyle/>
          <a:p>
            <a:fld id="{6CB6BA90-2B5F-4BB2-A4F1-22ABB9F65926}" type="slidenum">
              <a:rPr lang="en-US" smtClean="0"/>
              <a:t>18</a:t>
            </a:fld>
            <a:endParaRPr lang="en-US"/>
          </a:p>
        </p:txBody>
      </p:sp>
    </p:spTree>
    <p:extLst>
      <p:ext uri="{BB962C8B-B14F-4D97-AF65-F5344CB8AC3E}">
        <p14:creationId xmlns:p14="http://schemas.microsoft.com/office/powerpoint/2010/main" val="30944385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570" indent="-174570" defTabSz="931042">
              <a:buFont typeface="Arial" panose="020B0604020202020204" pitchFamily="34" charset="0"/>
              <a:buChar char="•"/>
            </a:pPr>
            <a:r>
              <a:rPr lang="en-US" dirty="0"/>
              <a:t>For those who may be doing remote or virtual outreach and/or assistance for Open enrollment, I am including the link to the SHIP TA Center’s COVID toolkit that include some helpful resources.</a:t>
            </a:r>
          </a:p>
          <a:p>
            <a:pPr marL="174570" indent="-17457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19</a:t>
            </a:fld>
            <a:endParaRPr lang="en-US"/>
          </a:p>
        </p:txBody>
      </p:sp>
    </p:spTree>
    <p:extLst>
      <p:ext uri="{BB962C8B-B14F-4D97-AF65-F5344CB8AC3E}">
        <p14:creationId xmlns:p14="http://schemas.microsoft.com/office/powerpoint/2010/main" val="4110229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agenda of what </a:t>
            </a:r>
            <a:r>
              <a:rPr lang="en-US" dirty="0" err="1"/>
              <a:t>i’ll</a:t>
            </a:r>
            <a:r>
              <a:rPr lang="en-US" dirty="0"/>
              <a:t> be going over this morning to help everyone get ready to make sure that ALL the people in your communities have the information and assistance they need for open enrollment this fall.</a:t>
            </a:r>
          </a:p>
        </p:txBody>
      </p:sp>
      <p:sp>
        <p:nvSpPr>
          <p:cNvPr id="4" name="Slide Number Placeholder 3"/>
          <p:cNvSpPr>
            <a:spLocks noGrp="1"/>
          </p:cNvSpPr>
          <p:nvPr>
            <p:ph type="sldNum" sz="quarter" idx="5"/>
          </p:nvPr>
        </p:nvSpPr>
        <p:spPr/>
        <p:txBody>
          <a:bodyPr/>
          <a:lstStyle/>
          <a:p>
            <a:fld id="{6CB6BA90-2B5F-4BB2-A4F1-22ABB9F65926}" type="slidenum">
              <a:rPr lang="en-US" smtClean="0"/>
              <a:t>2</a:t>
            </a:fld>
            <a:endParaRPr lang="en-US"/>
          </a:p>
        </p:txBody>
      </p:sp>
    </p:spTree>
    <p:extLst>
      <p:ext uri="{BB962C8B-B14F-4D97-AF65-F5344CB8AC3E}">
        <p14:creationId xmlns:p14="http://schemas.microsoft.com/office/powerpoint/2010/main" val="4127376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042">
              <a:defRPr/>
            </a:pPr>
            <a:r>
              <a:rPr lang="en-US" dirty="0"/>
              <a:t>Well, hopefully this has been helpful as you begin to prepare for that big open enrollment wave.  I do strongly encourage you to continue to practice with Plan finder to get used to the updates. Again, once those last updates and completed I will be revising the Plan Finder Guide, and Video so you can use or share with consumers.  Watch for information about the upcoming Fall Medicare Training and Please don’t hesitate to reach out to me if I can be of assistance.</a:t>
            </a:r>
          </a:p>
          <a:p>
            <a:endParaRPr lang="en-US" dirty="0"/>
          </a:p>
        </p:txBody>
      </p:sp>
      <p:sp>
        <p:nvSpPr>
          <p:cNvPr id="4" name="Slide Number Placeholder 3"/>
          <p:cNvSpPr>
            <a:spLocks noGrp="1"/>
          </p:cNvSpPr>
          <p:nvPr>
            <p:ph type="sldNum" sz="quarter" idx="10"/>
          </p:nvPr>
        </p:nvSpPr>
        <p:spPr/>
        <p:txBody>
          <a:bodyPr/>
          <a:lstStyle/>
          <a:p>
            <a:fld id="{AFDE0817-09F6-4EDC-B1AC-39375FCB30D3}" type="slidenum">
              <a:rPr lang="en-US" smtClean="0"/>
              <a:t>20</a:t>
            </a:fld>
            <a:endParaRPr lang="en-US"/>
          </a:p>
        </p:txBody>
      </p:sp>
    </p:spTree>
    <p:extLst>
      <p:ext uri="{BB962C8B-B14F-4D97-AF65-F5344CB8AC3E}">
        <p14:creationId xmlns:p14="http://schemas.microsoft.com/office/powerpoint/2010/main" val="337285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2021 has been an interesting year as we’ve been coming out of this pandemic—but we’re not completely out of it.  So it has an impact on—how we conduct business, AND how people come to hear our information or seek our services. </a:t>
            </a:r>
          </a:p>
          <a:p>
            <a:endParaRPr lang="en-US" dirty="0"/>
          </a:p>
          <a:p>
            <a:r>
              <a:rPr lang="en-US" dirty="0"/>
              <a:t>How you answer these two questions will be different in different counties.  So I am posing the questions for you—and for all of us to think about.  What IS true for all of us and what IS a consistent theme for all of us is the need to be flexible and the need to adjust to each situation and/or to each consumer who may have differing levels of caution.</a:t>
            </a:r>
          </a:p>
        </p:txBody>
      </p:sp>
      <p:sp>
        <p:nvSpPr>
          <p:cNvPr id="4" name="Slide Number Placeholder 3"/>
          <p:cNvSpPr>
            <a:spLocks noGrp="1"/>
          </p:cNvSpPr>
          <p:nvPr>
            <p:ph type="sldNum" sz="quarter" idx="5"/>
          </p:nvPr>
        </p:nvSpPr>
        <p:spPr/>
        <p:txBody>
          <a:bodyPr/>
          <a:lstStyle/>
          <a:p>
            <a:fld id="{6CB6BA90-2B5F-4BB2-A4F1-22ABB9F65926}" type="slidenum">
              <a:rPr lang="en-US" smtClean="0"/>
              <a:t>3</a:t>
            </a:fld>
            <a:endParaRPr lang="en-US"/>
          </a:p>
        </p:txBody>
      </p:sp>
    </p:spTree>
    <p:extLst>
      <p:ext uri="{BB962C8B-B14F-4D97-AF65-F5344CB8AC3E}">
        <p14:creationId xmlns:p14="http://schemas.microsoft.com/office/powerpoint/2010/main" val="834535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important to identify who is on your team as far as doing work leading up to and during Open Enrollment.  Are you a team of one or do you have others in your office who will be conducting some of the outreach and/or assistance?  </a:t>
            </a:r>
          </a:p>
          <a:p>
            <a:r>
              <a:rPr lang="en-US" dirty="0"/>
              <a:t>Now’s the time to begin meeting with your team, setting expectations, and making plans.</a:t>
            </a:r>
          </a:p>
        </p:txBody>
      </p:sp>
      <p:sp>
        <p:nvSpPr>
          <p:cNvPr id="4" name="Slide Number Placeholder 3"/>
          <p:cNvSpPr>
            <a:spLocks noGrp="1"/>
          </p:cNvSpPr>
          <p:nvPr>
            <p:ph type="sldNum" sz="quarter" idx="5"/>
          </p:nvPr>
        </p:nvSpPr>
        <p:spPr/>
        <p:txBody>
          <a:bodyPr/>
          <a:lstStyle/>
          <a:p>
            <a:fld id="{6CB6BA90-2B5F-4BB2-A4F1-22ABB9F65926}" type="slidenum">
              <a:rPr lang="en-US" smtClean="0"/>
              <a:t>4</a:t>
            </a:fld>
            <a:endParaRPr lang="en-US"/>
          </a:p>
        </p:txBody>
      </p:sp>
    </p:spTree>
    <p:extLst>
      <p:ext uri="{BB962C8B-B14F-4D97-AF65-F5344CB8AC3E}">
        <p14:creationId xmlns:p14="http://schemas.microsoft.com/office/powerpoint/2010/main" val="3019671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reach a wide range of people, you should plan to include different types of activities. </a:t>
            </a:r>
          </a:p>
        </p:txBody>
      </p:sp>
      <p:sp>
        <p:nvSpPr>
          <p:cNvPr id="4" name="Slide Number Placeholder 3"/>
          <p:cNvSpPr>
            <a:spLocks noGrp="1"/>
          </p:cNvSpPr>
          <p:nvPr>
            <p:ph type="sldNum" sz="quarter" idx="5"/>
          </p:nvPr>
        </p:nvSpPr>
        <p:spPr/>
        <p:txBody>
          <a:bodyPr/>
          <a:lstStyle/>
          <a:p>
            <a:fld id="{F93199CD-3E1B-4AE6-990F-76F925F5EA9F}" type="slidenum">
              <a:rPr lang="en-US" smtClean="0"/>
              <a:t>5</a:t>
            </a:fld>
            <a:endParaRPr lang="en-US"/>
          </a:p>
        </p:txBody>
      </p:sp>
    </p:spTree>
    <p:extLst>
      <p:ext uri="{BB962C8B-B14F-4D97-AF65-F5344CB8AC3E}">
        <p14:creationId xmlns:p14="http://schemas.microsoft.com/office/powerpoint/2010/main" val="1266526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start with looking at some Print activities you can do to help you get the word out.  </a:t>
            </a:r>
          </a:p>
          <a:p>
            <a:pPr marL="756472" lvl="1" indent="-290951">
              <a:buFont typeface="Arial" panose="020B0604020202020204" pitchFamily="34" charset="0"/>
              <a:buChar char="•"/>
            </a:pPr>
            <a:r>
              <a:rPr lang="en-US" dirty="0"/>
              <a:t>I recently created some new Open enrollment Flyers, etc. </a:t>
            </a:r>
          </a:p>
          <a:p>
            <a:pPr marL="756472" lvl="1" indent="-290951">
              <a:buFont typeface="Arial" panose="020B0604020202020204" pitchFamily="34" charset="0"/>
              <a:buChar char="•"/>
            </a:pPr>
            <a:r>
              <a:rPr lang="en-US" dirty="0"/>
              <a:t>Materials in other languages—thank you Amanda Higgins (Dodge Co)…for interest in a Spanish version of our OEP articles</a:t>
            </a:r>
          </a:p>
          <a:p>
            <a:pPr marL="756472" lvl="1" indent="-290951">
              <a:buFont typeface="Arial" panose="020B0604020202020204" pitchFamily="34" charset="0"/>
              <a:buChar char="•"/>
            </a:pPr>
            <a:r>
              <a:rPr lang="en-US" dirty="0"/>
              <a:t>I know most of you have heard about the new SHIP logos from our national SHIP TA Center.  We have links to the files as well as a Word doc with most of the logos.  I will be revising all of our materials to include the new logos after OEP. </a:t>
            </a:r>
          </a:p>
          <a:p>
            <a:endParaRPr lang="en-US" dirty="0"/>
          </a:p>
        </p:txBody>
      </p:sp>
      <p:sp>
        <p:nvSpPr>
          <p:cNvPr id="4" name="Slide Number Placeholder 3"/>
          <p:cNvSpPr>
            <a:spLocks noGrp="1"/>
          </p:cNvSpPr>
          <p:nvPr>
            <p:ph type="sldNum" sz="quarter" idx="10"/>
          </p:nvPr>
        </p:nvSpPr>
        <p:spPr/>
        <p:txBody>
          <a:bodyPr/>
          <a:lstStyle/>
          <a:p>
            <a:fld id="{AFDE0817-09F6-4EDC-B1AC-39375FCB30D3}" type="slidenum">
              <a:rPr lang="en-US" smtClean="0"/>
              <a:t>6</a:t>
            </a:fld>
            <a:endParaRPr lang="en-US"/>
          </a:p>
        </p:txBody>
      </p:sp>
    </p:spTree>
    <p:extLst>
      <p:ext uri="{BB962C8B-B14F-4D97-AF65-F5344CB8AC3E}">
        <p14:creationId xmlns:p14="http://schemas.microsoft.com/office/powerpoint/2010/main" val="1419871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LAUNCH POLLS. (ALL 3)</a:t>
            </a:r>
          </a:p>
        </p:txBody>
      </p:sp>
      <p:sp>
        <p:nvSpPr>
          <p:cNvPr id="4" name="Slide Number Placeholder 3"/>
          <p:cNvSpPr>
            <a:spLocks noGrp="1"/>
          </p:cNvSpPr>
          <p:nvPr>
            <p:ph type="sldNum" sz="quarter" idx="10"/>
          </p:nvPr>
        </p:nvSpPr>
        <p:spPr/>
        <p:txBody>
          <a:bodyPr/>
          <a:lstStyle/>
          <a:p>
            <a:fld id="{AFDE0817-09F6-4EDC-B1AC-39375FCB30D3}" type="slidenum">
              <a:rPr lang="en-US" smtClean="0"/>
              <a:t>7</a:t>
            </a:fld>
            <a:endParaRPr lang="en-US"/>
          </a:p>
        </p:txBody>
      </p:sp>
    </p:spTree>
    <p:extLst>
      <p:ext uri="{BB962C8B-B14F-4D97-AF65-F5344CB8AC3E}">
        <p14:creationId xmlns:p14="http://schemas.microsoft.com/office/powerpoint/2010/main" val="2932219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DE0817-09F6-4EDC-B1AC-39375FCB30D3}" type="slidenum">
              <a:rPr lang="en-US" smtClean="0"/>
              <a:t>8</a:t>
            </a:fld>
            <a:endParaRPr lang="en-US"/>
          </a:p>
        </p:txBody>
      </p:sp>
    </p:spTree>
    <p:extLst>
      <p:ext uri="{BB962C8B-B14F-4D97-AF65-F5344CB8AC3E}">
        <p14:creationId xmlns:p14="http://schemas.microsoft.com/office/powerpoint/2010/main" val="1379730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888" indent="-177888">
              <a:buFont typeface="Arial" panose="020B0604020202020204" pitchFamily="34" charset="0"/>
              <a:buChar char="•"/>
            </a:pPr>
            <a:r>
              <a:rPr lang="en-US" dirty="0"/>
              <a:t>Radio—especially in rural areas, it may be easier to do outreach over radio or tv.  </a:t>
            </a:r>
          </a:p>
          <a:p>
            <a:pPr marL="177888" indent="-177888">
              <a:buFont typeface="Arial" panose="020B0604020202020204" pitchFamily="34" charset="0"/>
              <a:buChar char="•"/>
            </a:pPr>
            <a:r>
              <a:rPr lang="en-US" dirty="0"/>
              <a:t>TV—consider reaching out to your local news to see if they’d do a story about open enrollment—again might be easier to do in a rural area.</a:t>
            </a:r>
          </a:p>
          <a:p>
            <a:pPr marL="177888" indent="-177888">
              <a:buFont typeface="Arial" panose="020B0604020202020204" pitchFamily="34" charset="0"/>
              <a:buChar char="•"/>
            </a:pPr>
            <a:r>
              <a:rPr lang="en-US" dirty="0"/>
              <a:t>Newspaper</a:t>
            </a:r>
          </a:p>
          <a:p>
            <a:pPr marL="652253" lvl="1" indent="-177888">
              <a:buFont typeface="Arial" panose="020B0604020202020204" pitchFamily="34" charset="0"/>
              <a:buChar char="•"/>
            </a:pPr>
            <a:r>
              <a:rPr lang="en-US" dirty="0"/>
              <a:t>In addition to sharing articles, consider running an ad if your budget would allow.</a:t>
            </a:r>
          </a:p>
          <a:p>
            <a:pPr marL="652253" lvl="1" indent="-177888">
              <a:buFont typeface="Arial" panose="020B0604020202020204" pitchFamily="34" charset="0"/>
              <a:buChar char="•"/>
            </a:pPr>
            <a:r>
              <a:rPr lang="en-US" dirty="0"/>
              <a:t>Or, see if a local reporter would write an article about OEP, interview you to discuss why its important.</a:t>
            </a:r>
          </a:p>
          <a:p>
            <a:endParaRPr lang="en-US" dirty="0"/>
          </a:p>
        </p:txBody>
      </p:sp>
      <p:sp>
        <p:nvSpPr>
          <p:cNvPr id="4" name="Slide Number Placeholder 3"/>
          <p:cNvSpPr>
            <a:spLocks noGrp="1"/>
          </p:cNvSpPr>
          <p:nvPr>
            <p:ph type="sldNum" sz="quarter" idx="10"/>
          </p:nvPr>
        </p:nvSpPr>
        <p:spPr/>
        <p:txBody>
          <a:bodyPr/>
          <a:lstStyle/>
          <a:p>
            <a:fld id="{AFDE0817-09F6-4EDC-B1AC-39375FCB30D3}" type="slidenum">
              <a:rPr lang="en-US" smtClean="0"/>
              <a:t>9</a:t>
            </a:fld>
            <a:endParaRPr lang="en-US"/>
          </a:p>
        </p:txBody>
      </p:sp>
    </p:spTree>
    <p:extLst>
      <p:ext uri="{BB962C8B-B14F-4D97-AF65-F5344CB8AC3E}">
        <p14:creationId xmlns:p14="http://schemas.microsoft.com/office/powerpoint/2010/main" val="1469659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909E200-E327-42A0-BC0A-4FDE4E4E1BC2}"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11268-5ABE-4161-86D7-21698C3D8ED6}" type="slidenum">
              <a:rPr lang="en-US" smtClean="0"/>
              <a:t>‹#›</a:t>
            </a:fld>
            <a:endParaRPr lang="en-US"/>
          </a:p>
        </p:txBody>
      </p:sp>
    </p:spTree>
    <p:extLst>
      <p:ext uri="{BB962C8B-B14F-4D97-AF65-F5344CB8AC3E}">
        <p14:creationId xmlns:p14="http://schemas.microsoft.com/office/powerpoint/2010/main" val="479864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09E200-E327-42A0-BC0A-4FDE4E4E1BC2}"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11268-5ABE-4161-86D7-21698C3D8ED6}" type="slidenum">
              <a:rPr lang="en-US" smtClean="0"/>
              <a:t>‹#›</a:t>
            </a:fld>
            <a:endParaRPr lang="en-US"/>
          </a:p>
        </p:txBody>
      </p:sp>
    </p:spTree>
    <p:extLst>
      <p:ext uri="{BB962C8B-B14F-4D97-AF65-F5344CB8AC3E}">
        <p14:creationId xmlns:p14="http://schemas.microsoft.com/office/powerpoint/2010/main" val="343599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09E200-E327-42A0-BC0A-4FDE4E4E1BC2}"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11268-5ABE-4161-86D7-21698C3D8ED6}" type="slidenum">
              <a:rPr lang="en-US" smtClean="0"/>
              <a:t>‹#›</a:t>
            </a:fld>
            <a:endParaRPr lang="en-US"/>
          </a:p>
        </p:txBody>
      </p:sp>
    </p:spTree>
    <p:extLst>
      <p:ext uri="{BB962C8B-B14F-4D97-AF65-F5344CB8AC3E}">
        <p14:creationId xmlns:p14="http://schemas.microsoft.com/office/powerpoint/2010/main" val="465710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09E200-E327-42A0-BC0A-4FDE4E4E1BC2}"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11268-5ABE-4161-86D7-21698C3D8ED6}" type="slidenum">
              <a:rPr lang="en-US" smtClean="0"/>
              <a:t>‹#›</a:t>
            </a:fld>
            <a:endParaRPr lang="en-US"/>
          </a:p>
        </p:txBody>
      </p:sp>
    </p:spTree>
    <p:extLst>
      <p:ext uri="{BB962C8B-B14F-4D97-AF65-F5344CB8AC3E}">
        <p14:creationId xmlns:p14="http://schemas.microsoft.com/office/powerpoint/2010/main" val="3342796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09E200-E327-42A0-BC0A-4FDE4E4E1BC2}"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11268-5ABE-4161-86D7-21698C3D8ED6}" type="slidenum">
              <a:rPr lang="en-US" smtClean="0"/>
              <a:t>‹#›</a:t>
            </a:fld>
            <a:endParaRPr lang="en-US"/>
          </a:p>
        </p:txBody>
      </p:sp>
    </p:spTree>
    <p:extLst>
      <p:ext uri="{BB962C8B-B14F-4D97-AF65-F5344CB8AC3E}">
        <p14:creationId xmlns:p14="http://schemas.microsoft.com/office/powerpoint/2010/main" val="3797568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909E200-E327-42A0-BC0A-4FDE4E4E1BC2}"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11268-5ABE-4161-86D7-21698C3D8ED6}" type="slidenum">
              <a:rPr lang="en-US" smtClean="0"/>
              <a:t>‹#›</a:t>
            </a:fld>
            <a:endParaRPr lang="en-US"/>
          </a:p>
        </p:txBody>
      </p:sp>
    </p:spTree>
    <p:extLst>
      <p:ext uri="{BB962C8B-B14F-4D97-AF65-F5344CB8AC3E}">
        <p14:creationId xmlns:p14="http://schemas.microsoft.com/office/powerpoint/2010/main" val="1115815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09E200-E327-42A0-BC0A-4FDE4E4E1BC2}" type="datetimeFigureOut">
              <a:rPr lang="en-US" smtClean="0"/>
              <a:t>8/23/2021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A11268-5ABE-4161-86D7-21698C3D8ED6}" type="slidenum">
              <a:rPr lang="en-US" smtClean="0"/>
              <a:t>‹#›</a:t>
            </a:fld>
            <a:endParaRPr lang="en-US"/>
          </a:p>
        </p:txBody>
      </p:sp>
    </p:spTree>
    <p:extLst>
      <p:ext uri="{BB962C8B-B14F-4D97-AF65-F5344CB8AC3E}">
        <p14:creationId xmlns:p14="http://schemas.microsoft.com/office/powerpoint/2010/main" val="1171681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09E200-E327-42A0-BC0A-4FDE4E4E1BC2}" type="datetimeFigureOut">
              <a:rPr lang="en-US" smtClean="0"/>
              <a:t>8/23/2021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A11268-5ABE-4161-86D7-21698C3D8ED6}" type="slidenum">
              <a:rPr lang="en-US" smtClean="0"/>
              <a:t>‹#›</a:t>
            </a:fld>
            <a:endParaRPr lang="en-US"/>
          </a:p>
        </p:txBody>
      </p:sp>
    </p:spTree>
    <p:extLst>
      <p:ext uri="{BB962C8B-B14F-4D97-AF65-F5344CB8AC3E}">
        <p14:creationId xmlns:p14="http://schemas.microsoft.com/office/powerpoint/2010/main" val="2476367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09E200-E327-42A0-BC0A-4FDE4E4E1BC2}" type="datetimeFigureOut">
              <a:rPr lang="en-US" smtClean="0"/>
              <a:t>8/23/2021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A11268-5ABE-4161-86D7-21698C3D8ED6}" type="slidenum">
              <a:rPr lang="en-US" smtClean="0"/>
              <a:t>‹#›</a:t>
            </a:fld>
            <a:endParaRPr lang="en-US"/>
          </a:p>
        </p:txBody>
      </p:sp>
    </p:spTree>
    <p:extLst>
      <p:ext uri="{BB962C8B-B14F-4D97-AF65-F5344CB8AC3E}">
        <p14:creationId xmlns:p14="http://schemas.microsoft.com/office/powerpoint/2010/main" val="3255609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09E200-E327-42A0-BC0A-4FDE4E4E1BC2}"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11268-5ABE-4161-86D7-21698C3D8ED6}" type="slidenum">
              <a:rPr lang="en-US" smtClean="0"/>
              <a:t>‹#›</a:t>
            </a:fld>
            <a:endParaRPr lang="en-US"/>
          </a:p>
        </p:txBody>
      </p:sp>
    </p:spTree>
    <p:extLst>
      <p:ext uri="{BB962C8B-B14F-4D97-AF65-F5344CB8AC3E}">
        <p14:creationId xmlns:p14="http://schemas.microsoft.com/office/powerpoint/2010/main" val="793074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09E200-E327-42A0-BC0A-4FDE4E4E1BC2}"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11268-5ABE-4161-86D7-21698C3D8ED6}" type="slidenum">
              <a:rPr lang="en-US" smtClean="0"/>
              <a:t>‹#›</a:t>
            </a:fld>
            <a:endParaRPr lang="en-US"/>
          </a:p>
        </p:txBody>
      </p:sp>
    </p:spTree>
    <p:extLst>
      <p:ext uri="{BB962C8B-B14F-4D97-AF65-F5344CB8AC3E}">
        <p14:creationId xmlns:p14="http://schemas.microsoft.com/office/powerpoint/2010/main" val="3539539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09E200-E327-42A0-BC0A-4FDE4E4E1BC2}" type="datetimeFigureOut">
              <a:rPr lang="en-US" smtClean="0"/>
              <a:t>8/23/2021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A11268-5ABE-4161-86D7-21698C3D8ED6}" type="slidenum">
              <a:rPr lang="en-US" smtClean="0"/>
              <a:t>‹#›</a:t>
            </a:fld>
            <a:endParaRPr lang="en-US"/>
          </a:p>
        </p:txBody>
      </p:sp>
    </p:spTree>
    <p:extLst>
      <p:ext uri="{BB962C8B-B14F-4D97-AF65-F5344CB8AC3E}">
        <p14:creationId xmlns:p14="http://schemas.microsoft.com/office/powerpoint/2010/main" val="10957889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cmsnationaltrainingprogram.cms.gov/"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cmsnationaltrainingprogram.cms.go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gwaar.org/medicare-outreach-and-assistance-resource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www.cms.gov/Outreach-and-Education/Reach-Out/Find-tools-to-help-you-help-others/Open-Enrollment-Outreach-and-Media-Materials" TargetMode="External"/><Relationship Id="rId5" Type="http://schemas.openxmlformats.org/officeDocument/2006/relationships/hyperlink" Target="https://www.shiphelp.org/covid-19/toolkit" TargetMode="External"/><Relationship Id="rId4" Type="http://schemas.openxmlformats.org/officeDocument/2006/relationships/hyperlink" Target="https://gwaar.org/open-enrollment-toolki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Debbie.Bisswurm@gwaar.or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A5B52E1-0327-4E4F-843B-8BA11AACA564}"/>
              </a:ext>
            </a:extLst>
          </p:cNvPr>
          <p:cNvSpPr>
            <a:spLocks noGrp="1"/>
          </p:cNvSpPr>
          <p:nvPr>
            <p:ph type="ctrTitle"/>
          </p:nvPr>
        </p:nvSpPr>
        <p:spPr>
          <a:xfrm>
            <a:off x="921419" y="528918"/>
            <a:ext cx="10053763" cy="2928470"/>
          </a:xfrm>
        </p:spPr>
        <p:txBody>
          <a:bodyPr anchor="b">
            <a:normAutofit/>
          </a:bodyPr>
          <a:lstStyle/>
          <a:p>
            <a:pPr algn="l"/>
            <a:r>
              <a:rPr lang="en-US" sz="5000" dirty="0">
                <a:solidFill>
                  <a:srgbClr val="FFFFFF"/>
                </a:solidFill>
              </a:rPr>
              <a:t>Get Ready for Medicare’s Annual Open Enrollment Period</a:t>
            </a:r>
          </a:p>
        </p:txBody>
      </p:sp>
      <p:sp>
        <p:nvSpPr>
          <p:cNvPr id="3" name="Subtitle 2">
            <a:extLst>
              <a:ext uri="{FF2B5EF4-FFF2-40B4-BE49-F238E27FC236}">
                <a16:creationId xmlns:a16="http://schemas.microsoft.com/office/drawing/2014/main" id="{4A3F9103-55A8-40CF-828D-27E874CE5D4B}"/>
              </a:ext>
            </a:extLst>
          </p:cNvPr>
          <p:cNvSpPr>
            <a:spLocks noGrp="1"/>
          </p:cNvSpPr>
          <p:nvPr>
            <p:ph type="subTitle" idx="1"/>
          </p:nvPr>
        </p:nvSpPr>
        <p:spPr>
          <a:xfrm>
            <a:off x="1350682" y="4870824"/>
            <a:ext cx="10005951" cy="1458258"/>
          </a:xfrm>
        </p:spPr>
        <p:txBody>
          <a:bodyPr anchor="ctr">
            <a:normAutofit/>
          </a:bodyPr>
          <a:lstStyle/>
          <a:p>
            <a:pPr algn="l"/>
            <a:r>
              <a:rPr lang="en-US" dirty="0"/>
              <a:t>Medicare Outreach Training </a:t>
            </a:r>
          </a:p>
          <a:p>
            <a:pPr algn="l"/>
            <a:r>
              <a:rPr lang="en-US" dirty="0"/>
              <a:t>August 2021</a:t>
            </a:r>
          </a:p>
        </p:txBody>
      </p:sp>
    </p:spTree>
    <p:extLst>
      <p:ext uri="{BB962C8B-B14F-4D97-AF65-F5344CB8AC3E}">
        <p14:creationId xmlns:p14="http://schemas.microsoft.com/office/powerpoint/2010/main" val="3182313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CF58233E-43AF-4F2F-8FE3-492E113673C6}"/>
              </a:ext>
            </a:extLst>
          </p:cNvPr>
          <p:cNvSpPr>
            <a:spLocks noGrp="1"/>
          </p:cNvSpPr>
          <p:nvPr>
            <p:ph type="title"/>
          </p:nvPr>
        </p:nvSpPr>
        <p:spPr>
          <a:xfrm>
            <a:off x="777240" y="731519"/>
            <a:ext cx="2845191" cy="3237579"/>
          </a:xfrm>
        </p:spPr>
        <p:txBody>
          <a:bodyPr vert="horz" lIns="91440" tIns="45720" rIns="91440" bIns="45720" rtlCol="0" anchor="ctr">
            <a:normAutofit/>
          </a:bodyPr>
          <a:lstStyle/>
          <a:p>
            <a:br>
              <a:rPr lang="en-US" sz="2700" kern="1200" dirty="0">
                <a:solidFill>
                  <a:srgbClr val="FFFFFF"/>
                </a:solidFill>
                <a:latin typeface="+mj-lt"/>
                <a:ea typeface="+mj-ea"/>
                <a:cs typeface="+mj-cs"/>
              </a:rPr>
            </a:br>
            <a:br>
              <a:rPr lang="en-US" sz="2700" kern="1200" dirty="0">
                <a:solidFill>
                  <a:srgbClr val="FFFFFF"/>
                </a:solidFill>
                <a:latin typeface="+mj-lt"/>
                <a:ea typeface="+mj-ea"/>
                <a:cs typeface="+mj-cs"/>
              </a:rPr>
            </a:br>
            <a:r>
              <a:rPr lang="en-US" sz="4000" kern="1200" dirty="0">
                <a:solidFill>
                  <a:srgbClr val="FFFFFF"/>
                </a:solidFill>
                <a:latin typeface="+mj-lt"/>
                <a:ea typeface="+mj-ea"/>
                <a:cs typeface="+mj-cs"/>
              </a:rPr>
              <a:t>Prepare Your Materials</a:t>
            </a:r>
            <a:br>
              <a:rPr lang="en-US" sz="2700" kern="1200" dirty="0">
                <a:solidFill>
                  <a:srgbClr val="FFFFFF"/>
                </a:solidFill>
                <a:latin typeface="+mj-lt"/>
                <a:ea typeface="+mj-ea"/>
                <a:cs typeface="+mj-cs"/>
              </a:rPr>
            </a:br>
            <a:br>
              <a:rPr lang="en-US" sz="2700" kern="1200" dirty="0">
                <a:solidFill>
                  <a:srgbClr val="FFFFFF"/>
                </a:solidFill>
                <a:latin typeface="+mj-lt"/>
                <a:ea typeface="+mj-ea"/>
                <a:cs typeface="+mj-cs"/>
              </a:rPr>
            </a:br>
            <a:br>
              <a:rPr lang="en-US" sz="2700" i="1" kern="1200" dirty="0">
                <a:solidFill>
                  <a:srgbClr val="FFFFFF"/>
                </a:solidFill>
                <a:latin typeface="+mj-lt"/>
                <a:ea typeface="+mj-ea"/>
                <a:cs typeface="+mj-cs"/>
              </a:rPr>
            </a:br>
            <a:endParaRPr lang="en-US" sz="2700" i="1" kern="1200" dirty="0">
              <a:solidFill>
                <a:srgbClr val="FFFFFF"/>
              </a:solidFill>
              <a:latin typeface="+mj-lt"/>
              <a:ea typeface="+mj-ea"/>
              <a:cs typeface="+mj-cs"/>
            </a:endParaRPr>
          </a:p>
        </p:txBody>
      </p:sp>
      <p:sp>
        <p:nvSpPr>
          <p:cNvPr id="21" name="Rectangle 2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3" name="Rectangle 22">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98825C0-AE47-4D77-9D1C-CE202737140C}"/>
              </a:ext>
            </a:extLst>
          </p:cNvPr>
          <p:cNvSpPr/>
          <p:nvPr/>
        </p:nvSpPr>
        <p:spPr>
          <a:xfrm>
            <a:off x="4379709" y="686862"/>
            <a:ext cx="7037591" cy="5475129"/>
          </a:xfrm>
          <a:prstGeom prst="rect">
            <a:avLst/>
          </a:prstGeom>
        </p:spPr>
        <p:txBody>
          <a:bodyPr vert="horz" lIns="91440" tIns="45720" rIns="91440" bIns="45720" rtlCol="0" anchor="ctr">
            <a:normAutofit/>
          </a:bodyPr>
          <a:lstStyle/>
          <a:p>
            <a:pPr defTabSz="914400">
              <a:lnSpc>
                <a:spcPct val="90000"/>
              </a:lnSpc>
            </a:pPr>
            <a:r>
              <a:rPr lang="en-US" sz="2600" dirty="0"/>
              <a:t>GWAAR Website:</a:t>
            </a:r>
          </a:p>
          <a:p>
            <a:pPr defTabSz="914400">
              <a:lnSpc>
                <a:spcPct val="90000"/>
              </a:lnSpc>
            </a:pPr>
            <a:r>
              <a:rPr lang="en-US" sz="2600" dirty="0"/>
              <a:t>Medicare Outreach and Assistance Resources</a:t>
            </a:r>
          </a:p>
          <a:p>
            <a:pPr indent="-228600" defTabSz="914400">
              <a:lnSpc>
                <a:spcPct val="90000"/>
              </a:lnSpc>
              <a:buFont typeface="Arial" panose="020B0604020202020204" pitchFamily="34" charset="0"/>
              <a:buChar char="•"/>
            </a:pPr>
            <a:endParaRPr lang="en-US" sz="2600" dirty="0"/>
          </a:p>
          <a:p>
            <a:pPr indent="-228600" defTabSz="914400">
              <a:lnSpc>
                <a:spcPct val="90000"/>
              </a:lnSpc>
              <a:buFont typeface="Arial" panose="020B0604020202020204" pitchFamily="34" charset="0"/>
              <a:buChar char="•"/>
            </a:pPr>
            <a:r>
              <a:rPr lang="en-US" sz="2600" b="1" i="1" dirty="0"/>
              <a:t>Open Enrollment Toolkit</a:t>
            </a:r>
            <a:endParaRPr lang="en-US" sz="2600" dirty="0"/>
          </a:p>
          <a:p>
            <a:pPr indent="-228600" defTabSz="914400">
              <a:lnSpc>
                <a:spcPct val="90000"/>
              </a:lnSpc>
              <a:buFont typeface="Arial" panose="020B0604020202020204" pitchFamily="34" charset="0"/>
              <a:buChar char="•"/>
            </a:pPr>
            <a:endParaRPr lang="en-US" sz="2600" dirty="0"/>
          </a:p>
          <a:p>
            <a:pPr marL="1256923" lvl="2" indent="-228600" defTabSz="914400">
              <a:lnSpc>
                <a:spcPct val="90000"/>
              </a:lnSpc>
              <a:spcAft>
                <a:spcPts val="1200"/>
              </a:spcAft>
              <a:buFont typeface="Arial" panose="020B0604020202020204" pitchFamily="34" charset="0"/>
              <a:buChar char="•"/>
            </a:pPr>
            <a:r>
              <a:rPr lang="en-US" sz="2600" dirty="0"/>
              <a:t>Variety of materials</a:t>
            </a:r>
          </a:p>
          <a:p>
            <a:pPr marL="1256923" lvl="2" indent="-228600" defTabSz="914400">
              <a:lnSpc>
                <a:spcPct val="90000"/>
              </a:lnSpc>
              <a:spcAft>
                <a:spcPts val="1200"/>
              </a:spcAft>
              <a:buFont typeface="Arial" panose="020B0604020202020204" pitchFamily="34" charset="0"/>
              <a:buChar char="•"/>
            </a:pPr>
            <a:r>
              <a:rPr lang="en-US" sz="2600" dirty="0"/>
              <a:t>Customize with your local contact information</a:t>
            </a:r>
          </a:p>
          <a:p>
            <a:pPr marL="1256923" lvl="2" indent="-228600" defTabSz="914400">
              <a:lnSpc>
                <a:spcPct val="90000"/>
              </a:lnSpc>
              <a:spcAft>
                <a:spcPts val="1200"/>
              </a:spcAft>
              <a:buFont typeface="Arial" panose="020B0604020202020204" pitchFamily="34" charset="0"/>
              <a:buChar char="•"/>
            </a:pPr>
            <a:r>
              <a:rPr lang="en-US" sz="2600" b="1" i="1" dirty="0"/>
              <a:t>Tools for Professionals—</a:t>
            </a:r>
            <a:endParaRPr lang="en-US" sz="2600" i="1" dirty="0"/>
          </a:p>
          <a:p>
            <a:pPr marL="1714500" lvl="3" indent="-228600" defTabSz="914400">
              <a:lnSpc>
                <a:spcPct val="90000"/>
              </a:lnSpc>
              <a:buFont typeface="Arial" panose="020B0604020202020204" pitchFamily="34" charset="0"/>
              <a:buChar char="•"/>
            </a:pPr>
            <a:r>
              <a:rPr lang="en-US" sz="2600" dirty="0"/>
              <a:t>PF Materials being updated</a:t>
            </a:r>
          </a:p>
          <a:p>
            <a:pPr marL="1714500" lvl="3" indent="-228600" defTabSz="914400">
              <a:lnSpc>
                <a:spcPct val="90000"/>
              </a:lnSpc>
              <a:buFont typeface="Arial" panose="020B0604020202020204" pitchFamily="34" charset="0"/>
              <a:buChar char="•"/>
            </a:pPr>
            <a:r>
              <a:rPr lang="en-US" sz="2600" dirty="0"/>
              <a:t>How to set up Medicare account</a:t>
            </a:r>
          </a:p>
          <a:p>
            <a:pPr marL="1714500" lvl="3" indent="-228600" defTabSz="914400">
              <a:lnSpc>
                <a:spcPct val="90000"/>
              </a:lnSpc>
              <a:buFont typeface="Arial" panose="020B0604020202020204" pitchFamily="34" charset="0"/>
              <a:buChar char="•"/>
            </a:pPr>
            <a:r>
              <a:rPr lang="en-US" sz="2600" dirty="0"/>
              <a:t>Guide to Using Plan Finder</a:t>
            </a:r>
          </a:p>
          <a:p>
            <a:pPr marL="1714500" lvl="3" indent="-228600" defTabSz="914400">
              <a:lnSpc>
                <a:spcPct val="90000"/>
              </a:lnSpc>
              <a:buFont typeface="Arial" panose="020B0604020202020204" pitchFamily="34" charset="0"/>
              <a:buChar char="•"/>
            </a:pPr>
            <a:r>
              <a:rPr lang="en-US" sz="2600" dirty="0"/>
              <a:t>Video How to Use MPF</a:t>
            </a:r>
          </a:p>
        </p:txBody>
      </p:sp>
    </p:spTree>
    <p:extLst>
      <p:ext uri="{BB962C8B-B14F-4D97-AF65-F5344CB8AC3E}">
        <p14:creationId xmlns:p14="http://schemas.microsoft.com/office/powerpoint/2010/main" val="3437544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7697" y="563763"/>
            <a:ext cx="9895951" cy="1033669"/>
          </a:xfrm>
        </p:spPr>
        <p:txBody>
          <a:bodyPr>
            <a:normAutofit/>
          </a:bodyPr>
          <a:lstStyle/>
          <a:p>
            <a:r>
              <a:rPr lang="en-US" sz="4000" dirty="0">
                <a:solidFill>
                  <a:srgbClr val="FFFFFF"/>
                </a:solidFill>
              </a:rPr>
              <a:t>The Medicare Plan Finder</a:t>
            </a:r>
          </a:p>
        </p:txBody>
      </p:sp>
      <p:pic>
        <p:nvPicPr>
          <p:cNvPr id="11" name="Content Placeholder 10" descr="Graphical user interface, website&#10;&#10;Description automatically generated">
            <a:extLst>
              <a:ext uri="{FF2B5EF4-FFF2-40B4-BE49-F238E27FC236}">
                <a16:creationId xmlns:a16="http://schemas.microsoft.com/office/drawing/2014/main" id="{C17DC0D8-7D5B-466E-8B9D-86ACA44CD6FB}"/>
              </a:ext>
            </a:extLst>
          </p:cNvPr>
          <p:cNvPicPr>
            <a:picLocks noGrp="1" noChangeAspect="1"/>
          </p:cNvPicPr>
          <p:nvPr>
            <p:ph idx="1"/>
          </p:nvPr>
        </p:nvPicPr>
        <p:blipFill>
          <a:blip r:embed="rId3"/>
          <a:stretch>
            <a:fillRect/>
          </a:stretch>
        </p:blipFill>
        <p:spPr>
          <a:xfrm>
            <a:off x="2341757" y="1712161"/>
            <a:ext cx="8100976" cy="4851301"/>
          </a:xfrm>
          <a:prstGeom prst="rect">
            <a:avLst/>
          </a:prstGeom>
        </p:spPr>
      </p:pic>
    </p:spTree>
    <p:extLst>
      <p:ext uri="{BB962C8B-B14F-4D97-AF65-F5344CB8AC3E}">
        <p14:creationId xmlns:p14="http://schemas.microsoft.com/office/powerpoint/2010/main" val="5754652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7697" y="563763"/>
            <a:ext cx="9895951" cy="1033669"/>
          </a:xfrm>
        </p:spPr>
        <p:txBody>
          <a:bodyPr>
            <a:normAutofit/>
          </a:bodyPr>
          <a:lstStyle/>
          <a:p>
            <a:r>
              <a:rPr lang="en-US" sz="4000" dirty="0">
                <a:solidFill>
                  <a:srgbClr val="FFFFFF"/>
                </a:solidFill>
              </a:rPr>
              <a:t>Plan Finder Updates</a:t>
            </a:r>
          </a:p>
        </p:txBody>
      </p:sp>
      <p:sp>
        <p:nvSpPr>
          <p:cNvPr id="4" name="Content Placeholder 3">
            <a:extLst>
              <a:ext uri="{FF2B5EF4-FFF2-40B4-BE49-F238E27FC236}">
                <a16:creationId xmlns:a16="http://schemas.microsoft.com/office/drawing/2014/main" id="{4F805C06-5A66-4565-B9F7-026353994752}"/>
              </a:ext>
            </a:extLst>
          </p:cNvPr>
          <p:cNvSpPr>
            <a:spLocks noGrp="1"/>
          </p:cNvSpPr>
          <p:nvPr>
            <p:ph idx="1"/>
          </p:nvPr>
        </p:nvSpPr>
        <p:spPr>
          <a:xfrm>
            <a:off x="838198" y="1942899"/>
            <a:ext cx="10515600" cy="4351338"/>
          </a:xfrm>
        </p:spPr>
        <p:txBody>
          <a:bodyPr/>
          <a:lstStyle/>
          <a:p>
            <a:pPr marL="285750" marR="0" indent="-285750">
              <a:spcBef>
                <a:spcPts val="0"/>
              </a:spcBef>
              <a:spcAft>
                <a:spcPts val="1200"/>
              </a:spcAft>
              <a:buFont typeface="Arial" panose="020B0604020202020204" pitchFamily="34" charset="0"/>
              <a:buChar char="•"/>
            </a:pPr>
            <a:r>
              <a:rPr lang="en-US" dirty="0">
                <a:latin typeface="Calibri" panose="020F0502020204030204" pitchFamily="34" charset="0"/>
                <a:ea typeface="Calibri" panose="020F0502020204030204" pitchFamily="34" charset="0"/>
              </a:rPr>
              <a:t>CMS updates to Medicare.gov and Medicare Plan Finder</a:t>
            </a:r>
          </a:p>
          <a:p>
            <a:pPr marL="285750" marR="0" indent="-285750">
              <a:spcBef>
                <a:spcPts val="0"/>
              </a:spcBef>
              <a:spcAft>
                <a:spcPts val="1200"/>
              </a:spcAft>
              <a:buFont typeface="Arial" panose="020B0604020202020204" pitchFamily="34" charset="0"/>
              <a:buChar char="•"/>
            </a:pPr>
            <a:r>
              <a:rPr lang="en-US" dirty="0">
                <a:latin typeface="Calibri" panose="020F0502020204030204" pitchFamily="34" charset="0"/>
                <a:ea typeface="Calibri" panose="020F0502020204030204" pitchFamily="34" charset="0"/>
              </a:rPr>
              <a:t>Access 8/19 NTP Training:</a:t>
            </a:r>
            <a:r>
              <a:rPr lang="en-US"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hlinkClick r:id="rId3"/>
              </a:rPr>
              <a:t>https://cmsnationaltrainingprogram.cms.gov/</a:t>
            </a:r>
            <a:endParaRPr lang="en-US" dirty="0">
              <a:effectLst/>
              <a:latin typeface="Calibri" panose="020F0502020204030204" pitchFamily="34" charset="0"/>
              <a:ea typeface="Calibri" panose="020F0502020204030204" pitchFamily="34" charset="0"/>
            </a:endParaRPr>
          </a:p>
          <a:p>
            <a:pPr marL="285750" marR="0" indent="-285750">
              <a:spcBef>
                <a:spcPts val="0"/>
              </a:spcBef>
              <a:spcAft>
                <a:spcPts val="1200"/>
              </a:spcAft>
              <a:buFont typeface="Arial" panose="020B0604020202020204" pitchFamily="34" charset="0"/>
              <a:buChar char="•"/>
            </a:pPr>
            <a:r>
              <a:rPr lang="en-US" dirty="0">
                <a:latin typeface="Calibri" panose="020F0502020204030204" pitchFamily="34" charset="0"/>
                <a:ea typeface="Calibri" panose="020F0502020204030204" pitchFamily="34" charset="0"/>
              </a:rPr>
              <a:t>Several updates already!</a:t>
            </a:r>
          </a:p>
          <a:p>
            <a:pPr marL="800100" lvl="1" indent="-342900">
              <a:spcAft>
                <a:spcPts val="600"/>
              </a:spcAft>
              <a:buFont typeface="Symbol" panose="05050102010706020507" pitchFamily="18" charset="2"/>
              <a:buChar char=""/>
            </a:pPr>
            <a:r>
              <a:rPr lang="en-US" dirty="0">
                <a:effectLst/>
                <a:latin typeface="Calibri" panose="020F0502020204030204" pitchFamily="34" charset="0"/>
                <a:ea typeface="Times New Roman" panose="02020603050405020304" pitchFamily="18" charset="0"/>
              </a:rPr>
              <a:t>Launched “Get Started” section aimed at new to Medicare or soon eligible. </a:t>
            </a:r>
          </a:p>
          <a:p>
            <a:pPr marL="800100" lvl="1" indent="-342900">
              <a:spcAft>
                <a:spcPts val="600"/>
              </a:spcAft>
              <a:buFont typeface="Symbol" panose="05050102010706020507" pitchFamily="18" charset="2"/>
              <a:buChar char=""/>
            </a:pPr>
            <a:r>
              <a:rPr lang="en-US" dirty="0">
                <a:effectLst/>
                <a:latin typeface="Calibri" panose="020F0502020204030204" pitchFamily="34" charset="0"/>
                <a:ea typeface="Times New Roman" panose="02020603050405020304" pitchFamily="18" charset="0"/>
              </a:rPr>
              <a:t>Adding a banner at the top of the site to encourage people to switch browsers if they’re still using Internet Explorer (IE)  since IE will no longer be updated/supported.</a:t>
            </a:r>
          </a:p>
          <a:p>
            <a:pPr marL="800100" lvl="1" indent="-342900">
              <a:spcAft>
                <a:spcPts val="600"/>
              </a:spcAft>
              <a:buFont typeface="Symbol" panose="05050102010706020507" pitchFamily="18" charset="2"/>
              <a:buChar char=""/>
            </a:pPr>
            <a:r>
              <a:rPr lang="en-US" dirty="0">
                <a:latin typeface="Calibri" panose="020F0502020204030204" pitchFamily="34" charset="0"/>
                <a:ea typeface="Calibri" panose="020F0502020204030204" pitchFamily="34" charset="0"/>
              </a:rPr>
              <a:t>“Re-style” the look on Medicare.gov and Plan Finder</a:t>
            </a:r>
            <a:endParaRPr lang="en-US"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12241143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7697" y="563763"/>
            <a:ext cx="9895951" cy="1033669"/>
          </a:xfrm>
        </p:spPr>
        <p:txBody>
          <a:bodyPr>
            <a:normAutofit/>
          </a:bodyPr>
          <a:lstStyle/>
          <a:p>
            <a:r>
              <a:rPr lang="en-US" sz="4000" dirty="0">
                <a:solidFill>
                  <a:srgbClr val="FFFFFF"/>
                </a:solidFill>
              </a:rPr>
              <a:t>Plan Finder Updates</a:t>
            </a:r>
          </a:p>
        </p:txBody>
      </p:sp>
      <p:sp>
        <p:nvSpPr>
          <p:cNvPr id="4" name="Content Placeholder 3">
            <a:extLst>
              <a:ext uri="{FF2B5EF4-FFF2-40B4-BE49-F238E27FC236}">
                <a16:creationId xmlns:a16="http://schemas.microsoft.com/office/drawing/2014/main" id="{4F805C06-5A66-4565-B9F7-026353994752}"/>
              </a:ext>
            </a:extLst>
          </p:cNvPr>
          <p:cNvSpPr>
            <a:spLocks noGrp="1"/>
          </p:cNvSpPr>
          <p:nvPr>
            <p:ph idx="1"/>
          </p:nvPr>
        </p:nvSpPr>
        <p:spPr>
          <a:xfrm>
            <a:off x="838198" y="2045356"/>
            <a:ext cx="10515600" cy="4351338"/>
          </a:xfrm>
        </p:spPr>
        <p:txBody>
          <a:bodyPr/>
          <a:lstStyle/>
          <a:p>
            <a:pPr marL="0" marR="0" indent="0">
              <a:spcBef>
                <a:spcPts val="0"/>
              </a:spcBef>
              <a:spcAft>
                <a:spcPts val="1200"/>
              </a:spcAft>
              <a:buNone/>
            </a:pPr>
            <a:r>
              <a:rPr lang="en-US" sz="3200" b="1" dirty="0">
                <a:latin typeface="Calibri" panose="020F0502020204030204" pitchFamily="34" charset="0"/>
                <a:ea typeface="Calibri" panose="020F0502020204030204" pitchFamily="34" charset="0"/>
              </a:rPr>
              <a:t>2</a:t>
            </a:r>
            <a:r>
              <a:rPr lang="en-US" sz="3200" b="1" dirty="0">
                <a:effectLst/>
                <a:latin typeface="Calibri" panose="020F0502020204030204" pitchFamily="34" charset="0"/>
                <a:ea typeface="Calibri" panose="020F0502020204030204" pitchFamily="34" charset="0"/>
              </a:rPr>
              <a:t> new updates planned for mid-September:</a:t>
            </a:r>
            <a:endParaRPr lang="en-US" sz="3200" dirty="0">
              <a:effectLst/>
              <a:latin typeface="Times New Roman" panose="02020603050405020304" pitchFamily="18" charset="0"/>
              <a:ea typeface="Calibri" panose="020F0502020204030204" pitchFamily="34" charset="0"/>
            </a:endParaRPr>
          </a:p>
          <a:p>
            <a:pPr marL="342900" marR="0" lvl="0" indent="-342900">
              <a:spcBef>
                <a:spcPts val="0"/>
              </a:spcBef>
              <a:spcAft>
                <a:spcPts val="1200"/>
              </a:spcAft>
              <a:buFont typeface="Symbol" panose="05050102010706020507" pitchFamily="18" charset="2"/>
              <a:buChar char=""/>
            </a:pPr>
            <a:r>
              <a:rPr lang="en-US" sz="2800" dirty="0">
                <a:effectLst/>
                <a:latin typeface="Calibri" panose="020F0502020204030204" pitchFamily="34" charset="0"/>
                <a:ea typeface="Times New Roman" panose="02020603050405020304" pitchFamily="18" charset="0"/>
              </a:rPr>
              <a:t>Logged-in beneficiaries will be able to save their pharmacy preferences and access their saved drug and pharmacies from any of the Medicare screens using a drop-down menu on the “consistent header”.  </a:t>
            </a:r>
          </a:p>
          <a:p>
            <a:pPr marL="342900" marR="0" lvl="0" indent="-342900">
              <a:spcBef>
                <a:spcPts val="0"/>
              </a:spcBef>
              <a:spcAft>
                <a:spcPts val="0"/>
              </a:spcAft>
              <a:buFont typeface="Symbol" panose="05050102010706020507" pitchFamily="18" charset="2"/>
              <a:buChar char=""/>
            </a:pPr>
            <a:r>
              <a:rPr lang="en-US" sz="2800" dirty="0">
                <a:effectLst/>
                <a:latin typeface="Calibri" panose="020F0502020204030204" pitchFamily="34" charset="0"/>
                <a:ea typeface="Times New Roman" panose="02020603050405020304" pitchFamily="18" charset="0"/>
              </a:rPr>
              <a:t>In-Network pharmacy finder will default to all in-network pharmacies.  Will have option to change that and you will access this feature from Details page. </a:t>
            </a:r>
            <a:endParaRPr lang="en-US" sz="2800" dirty="0">
              <a:effectLst/>
              <a:latin typeface="Times New Roman" panose="02020603050405020304" pitchFamily="18" charset="0"/>
              <a:ea typeface="Calibri" panose="020F0502020204030204" pitchFamily="34" charset="0"/>
            </a:endParaRPr>
          </a:p>
          <a:p>
            <a:endParaRPr lang="en-US" dirty="0"/>
          </a:p>
        </p:txBody>
      </p:sp>
    </p:spTree>
    <p:extLst>
      <p:ext uri="{BB962C8B-B14F-4D97-AF65-F5344CB8AC3E}">
        <p14:creationId xmlns:p14="http://schemas.microsoft.com/office/powerpoint/2010/main" val="29458346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7697" y="563763"/>
            <a:ext cx="9895951" cy="1033669"/>
          </a:xfrm>
        </p:spPr>
        <p:txBody>
          <a:bodyPr>
            <a:normAutofit/>
          </a:bodyPr>
          <a:lstStyle/>
          <a:p>
            <a:r>
              <a:rPr lang="en-US" sz="4000" dirty="0">
                <a:solidFill>
                  <a:srgbClr val="FFFFFF"/>
                </a:solidFill>
              </a:rPr>
              <a:t>Plan Finder Updates—already completed</a:t>
            </a:r>
          </a:p>
        </p:txBody>
      </p:sp>
      <p:sp>
        <p:nvSpPr>
          <p:cNvPr id="4" name="Content Placeholder 3">
            <a:extLst>
              <a:ext uri="{FF2B5EF4-FFF2-40B4-BE49-F238E27FC236}">
                <a16:creationId xmlns:a16="http://schemas.microsoft.com/office/drawing/2014/main" id="{4F805C06-5A66-4565-B9F7-026353994752}"/>
              </a:ext>
            </a:extLst>
          </p:cNvPr>
          <p:cNvSpPr>
            <a:spLocks noGrp="1"/>
          </p:cNvSpPr>
          <p:nvPr>
            <p:ph idx="1"/>
          </p:nvPr>
        </p:nvSpPr>
        <p:spPr>
          <a:xfrm>
            <a:off x="1067872" y="1922585"/>
            <a:ext cx="10515600" cy="4665784"/>
          </a:xfrm>
        </p:spPr>
        <p:txBody>
          <a:bodyPr>
            <a:normAutofit lnSpcReduction="10000"/>
          </a:bodyPr>
          <a:lstStyle/>
          <a:p>
            <a:pPr marL="342900" marR="0" lvl="0" indent="-342900">
              <a:spcBef>
                <a:spcPts val="0"/>
              </a:spcBef>
              <a:spcAft>
                <a:spcPts val="1200"/>
              </a:spcAft>
              <a:buFont typeface="Symbol" panose="05050102010706020507" pitchFamily="18" charset="2"/>
              <a:buChar char=""/>
            </a:pPr>
            <a:r>
              <a:rPr lang="en-US" sz="2800" dirty="0">
                <a:effectLst/>
                <a:latin typeface="Calibri" panose="020F0502020204030204" pitchFamily="34" charset="0"/>
                <a:ea typeface="Times New Roman" panose="02020603050405020304" pitchFamily="18" charset="0"/>
              </a:rPr>
              <a:t>Filters now always display. </a:t>
            </a:r>
          </a:p>
          <a:p>
            <a:pPr marL="342900" marR="0" lvl="0" indent="-342900">
              <a:spcBef>
                <a:spcPts val="0"/>
              </a:spcBef>
              <a:spcAft>
                <a:spcPts val="1200"/>
              </a:spcAft>
              <a:buFont typeface="Symbol" panose="05050102010706020507" pitchFamily="18" charset="2"/>
              <a:buChar char=""/>
            </a:pPr>
            <a:r>
              <a:rPr lang="en-US" sz="2800" dirty="0">
                <a:effectLst/>
                <a:latin typeface="Calibri" panose="020F0502020204030204" pitchFamily="34" charset="0"/>
                <a:ea typeface="Times New Roman" panose="02020603050405020304" pitchFamily="18" charset="0"/>
              </a:rPr>
              <a:t>They removed the Insulin Savings Model filter.  </a:t>
            </a:r>
          </a:p>
          <a:p>
            <a:pPr marL="342900" marR="0" lvl="0" indent="-342900">
              <a:spcBef>
                <a:spcPts val="0"/>
              </a:spcBef>
              <a:spcAft>
                <a:spcPts val="1200"/>
              </a:spcAft>
              <a:buFont typeface="Symbol" panose="05050102010706020507" pitchFamily="18" charset="2"/>
              <a:buChar char=""/>
            </a:pPr>
            <a:r>
              <a:rPr lang="en-US" sz="2800" dirty="0">
                <a:effectLst/>
                <a:latin typeface="Calibri" panose="020F0502020204030204" pitchFamily="34" charset="0"/>
                <a:ea typeface="Times New Roman" panose="02020603050405020304" pitchFamily="18" charset="0"/>
              </a:rPr>
              <a:t>Plan comparison pages updated.  </a:t>
            </a:r>
            <a:r>
              <a:rPr lang="en-US" dirty="0">
                <a:latin typeface="Calibri" panose="020F0502020204030204" pitchFamily="34" charset="0"/>
                <a:ea typeface="Times New Roman" panose="02020603050405020304" pitchFamily="18" charset="0"/>
              </a:rPr>
              <a:t>E</a:t>
            </a:r>
            <a:r>
              <a:rPr lang="en-US" sz="2800" dirty="0">
                <a:effectLst/>
                <a:latin typeface="Calibri" panose="020F0502020204030204" pitchFamily="34" charset="0"/>
                <a:ea typeface="Times New Roman" panose="02020603050405020304" pitchFamily="18" charset="0"/>
              </a:rPr>
              <a:t>asier to read. </a:t>
            </a:r>
          </a:p>
          <a:p>
            <a:pPr marL="342900" marR="0" lvl="0" indent="-342900">
              <a:spcBef>
                <a:spcPts val="0"/>
              </a:spcBef>
              <a:spcAft>
                <a:spcPts val="1200"/>
              </a:spcAft>
              <a:buFont typeface="Symbol" panose="05050102010706020507" pitchFamily="18" charset="2"/>
              <a:buChar char=""/>
            </a:pPr>
            <a:r>
              <a:rPr lang="en-US" dirty="0">
                <a:latin typeface="Calibri" panose="020F0502020204030204" pitchFamily="34" charset="0"/>
                <a:ea typeface="Times New Roman" panose="02020603050405020304" pitchFamily="18" charset="0"/>
              </a:rPr>
              <a:t>I</a:t>
            </a:r>
            <a:r>
              <a:rPr lang="en-US" sz="2800" dirty="0">
                <a:effectLst/>
                <a:latin typeface="Calibri" panose="020F0502020204030204" pitchFamily="34" charset="0"/>
                <a:ea typeface="Times New Roman" panose="02020603050405020304" pitchFamily="18" charset="0"/>
              </a:rPr>
              <a:t>mproved the printing quality and it looks like the printed results will be better in terms of spacing and layout. </a:t>
            </a:r>
            <a:endParaRPr lang="en-US" sz="2800" dirty="0">
              <a:effectLst/>
              <a:latin typeface="Times New Roman" panose="02020603050405020304" pitchFamily="18" charset="0"/>
              <a:ea typeface="Calibri" panose="020F0502020204030204" pitchFamily="34" charset="0"/>
            </a:endParaRPr>
          </a:p>
          <a:p>
            <a:pPr marL="342900" marR="0" lvl="0" indent="-342900">
              <a:spcBef>
                <a:spcPts val="0"/>
              </a:spcBef>
              <a:spcAft>
                <a:spcPts val="600"/>
              </a:spcAft>
              <a:buFont typeface="Symbol" panose="05050102010706020507" pitchFamily="18" charset="2"/>
              <a:buChar char=""/>
            </a:pPr>
            <a:r>
              <a:rPr lang="en-US" sz="2800" dirty="0">
                <a:effectLst/>
                <a:latin typeface="Calibri" panose="020F0502020204030204" pitchFamily="34" charset="0"/>
                <a:ea typeface="Times New Roman" panose="02020603050405020304" pitchFamily="18" charset="0"/>
              </a:rPr>
              <a:t>Plan Details page updated. Highlights key cost info.</a:t>
            </a:r>
          </a:p>
          <a:p>
            <a:pPr marL="800100" lvl="1" indent="-342900">
              <a:spcBef>
                <a:spcPts val="0"/>
              </a:spcBef>
              <a:spcAft>
                <a:spcPts val="600"/>
              </a:spcAft>
              <a:buFont typeface="Symbol" panose="05050102010706020507" pitchFamily="18" charset="2"/>
              <a:buChar char=""/>
            </a:pPr>
            <a:r>
              <a:rPr lang="en-US" dirty="0">
                <a:latin typeface="Calibri" panose="020F0502020204030204" pitchFamily="34" charset="0"/>
                <a:ea typeface="Times New Roman" panose="02020603050405020304" pitchFamily="18" charset="0"/>
              </a:rPr>
              <a:t>S</a:t>
            </a:r>
            <a:r>
              <a:rPr lang="en-US" dirty="0">
                <a:effectLst/>
                <a:latin typeface="Calibri" panose="020F0502020204030204" pitchFamily="34" charset="0"/>
                <a:ea typeface="Times New Roman" panose="02020603050405020304" pitchFamily="18" charset="0"/>
              </a:rPr>
              <a:t>how the costs for each drug at each pharmacy. </a:t>
            </a:r>
          </a:p>
          <a:p>
            <a:pPr marL="800100" lvl="1" indent="-342900">
              <a:spcBef>
                <a:spcPts val="0"/>
              </a:spcBef>
              <a:spcAft>
                <a:spcPts val="600"/>
              </a:spcAft>
              <a:buFont typeface="Symbol" panose="05050102010706020507" pitchFamily="18" charset="2"/>
              <a:buChar char=""/>
            </a:pPr>
            <a:r>
              <a:rPr lang="en-US" dirty="0">
                <a:latin typeface="Calibri" panose="020F0502020204030204" pitchFamily="34" charset="0"/>
                <a:ea typeface="Times New Roman" panose="02020603050405020304" pitchFamily="18" charset="0"/>
              </a:rPr>
              <a:t>L</a:t>
            </a:r>
            <a:r>
              <a:rPr lang="en-US" dirty="0">
                <a:effectLst/>
                <a:latin typeface="Calibri" panose="020F0502020204030204" pitchFamily="34" charset="0"/>
                <a:ea typeface="Times New Roman" panose="02020603050405020304" pitchFamily="18" charset="0"/>
              </a:rPr>
              <a:t>ayout of this Details page is quite a bit different. You will need to click for more info to be able to see when someone will hit the coverage gap. </a:t>
            </a:r>
          </a:p>
          <a:p>
            <a:pPr marL="800100" lvl="1" indent="-342900">
              <a:spcBef>
                <a:spcPts val="0"/>
              </a:spcBef>
              <a:spcAft>
                <a:spcPts val="600"/>
              </a:spcAft>
              <a:buFont typeface="Symbol" panose="05050102010706020507" pitchFamily="18" charset="2"/>
              <a:buChar char=""/>
            </a:pPr>
            <a:r>
              <a:rPr lang="en-US" b="1" dirty="0">
                <a:effectLst/>
                <a:latin typeface="Calibri" panose="020F0502020204030204" pitchFamily="34" charset="0"/>
                <a:ea typeface="Times New Roman" panose="02020603050405020304" pitchFamily="18" charset="0"/>
              </a:rPr>
              <a:t>Quantity limits: </a:t>
            </a:r>
            <a:r>
              <a:rPr lang="en-US" dirty="0">
                <a:effectLst/>
                <a:latin typeface="Calibri" panose="020F0502020204030204" pitchFamily="34" charset="0"/>
                <a:ea typeface="Times New Roman" panose="02020603050405020304" pitchFamily="18" charset="0"/>
              </a:rPr>
              <a:t>amounts </a:t>
            </a:r>
            <a:r>
              <a:rPr lang="en-US" dirty="0">
                <a:latin typeface="Calibri" panose="020F0502020204030204" pitchFamily="34" charset="0"/>
                <a:ea typeface="Times New Roman" panose="02020603050405020304" pitchFamily="18" charset="0"/>
              </a:rPr>
              <a:t>not provided, </a:t>
            </a:r>
            <a:r>
              <a:rPr lang="en-US" dirty="0">
                <a:effectLst/>
                <a:latin typeface="Calibri" panose="020F0502020204030204" pitchFamily="34" charset="0"/>
                <a:ea typeface="Times New Roman" panose="02020603050405020304" pitchFamily="18" charset="0"/>
              </a:rPr>
              <a:t>whereas last year we could hover over to access that.</a:t>
            </a:r>
            <a:endParaRPr lang="en-US" dirty="0">
              <a:effectLst/>
              <a:latin typeface="Times New Roman" panose="02020603050405020304" pitchFamily="18" charset="0"/>
              <a:ea typeface="Calibri" panose="020F0502020204030204" pitchFamily="34" charset="0"/>
            </a:endParaRPr>
          </a:p>
          <a:p>
            <a:endParaRPr lang="en-US" dirty="0"/>
          </a:p>
        </p:txBody>
      </p:sp>
    </p:spTree>
    <p:extLst>
      <p:ext uri="{BB962C8B-B14F-4D97-AF65-F5344CB8AC3E}">
        <p14:creationId xmlns:p14="http://schemas.microsoft.com/office/powerpoint/2010/main" val="4428221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7697" y="563763"/>
            <a:ext cx="9895951" cy="1033669"/>
          </a:xfrm>
        </p:spPr>
        <p:txBody>
          <a:bodyPr>
            <a:normAutofit/>
          </a:bodyPr>
          <a:lstStyle/>
          <a:p>
            <a:r>
              <a:rPr lang="en-US" sz="4000" dirty="0">
                <a:solidFill>
                  <a:srgbClr val="FFFFFF"/>
                </a:solidFill>
              </a:rPr>
              <a:t>Plan Finder Updates</a:t>
            </a:r>
          </a:p>
        </p:txBody>
      </p:sp>
      <p:sp>
        <p:nvSpPr>
          <p:cNvPr id="4" name="Content Placeholder 3">
            <a:extLst>
              <a:ext uri="{FF2B5EF4-FFF2-40B4-BE49-F238E27FC236}">
                <a16:creationId xmlns:a16="http://schemas.microsoft.com/office/drawing/2014/main" id="{4F805C06-5A66-4565-B9F7-026353994752}"/>
              </a:ext>
            </a:extLst>
          </p:cNvPr>
          <p:cNvSpPr>
            <a:spLocks noGrp="1"/>
          </p:cNvSpPr>
          <p:nvPr>
            <p:ph idx="1"/>
          </p:nvPr>
        </p:nvSpPr>
        <p:spPr>
          <a:xfrm>
            <a:off x="1377697" y="2297723"/>
            <a:ext cx="8967082" cy="4665784"/>
          </a:xfrm>
        </p:spPr>
        <p:txBody>
          <a:bodyPr>
            <a:normAutofit/>
          </a:bodyPr>
          <a:lstStyle/>
          <a:p>
            <a:pPr marL="342900" marR="0" lvl="0" indent="-342900">
              <a:spcBef>
                <a:spcPts val="0"/>
              </a:spcBef>
              <a:spcAft>
                <a:spcPts val="1800"/>
              </a:spcAft>
              <a:buFont typeface="Symbol" panose="05050102010706020507" pitchFamily="18" charset="2"/>
              <a:buChar char=""/>
            </a:pPr>
            <a:r>
              <a:rPr lang="en-US" sz="2800" dirty="0">
                <a:effectLst/>
                <a:latin typeface="Calibri" panose="020F0502020204030204" pitchFamily="34" charset="0"/>
                <a:ea typeface="Times New Roman" panose="02020603050405020304" pitchFamily="18" charset="0"/>
              </a:rPr>
              <a:t>IF </a:t>
            </a:r>
            <a:r>
              <a:rPr lang="en-US" dirty="0">
                <a:latin typeface="Calibri" panose="020F0502020204030204" pitchFamily="34" charset="0"/>
                <a:ea typeface="Times New Roman" panose="02020603050405020304" pitchFamily="18" charset="0"/>
              </a:rPr>
              <a:t>logged in and </a:t>
            </a:r>
            <a:r>
              <a:rPr lang="en-US" sz="2800" dirty="0">
                <a:effectLst/>
                <a:latin typeface="Calibri" panose="020F0502020204030204" pitchFamily="34" charset="0"/>
                <a:ea typeface="Times New Roman" panose="02020603050405020304" pitchFamily="18" charset="0"/>
              </a:rPr>
              <a:t>beneficiary’s subsidy level is incorrect,  still no way to correct this in the plan finder. Will need to do an anonymous search and enter the correct subsidy amount.</a:t>
            </a:r>
            <a:endParaRPr lang="en-US" sz="2800" dirty="0">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800" dirty="0">
                <a:effectLst/>
                <a:latin typeface="Calibri" panose="020F0502020204030204" pitchFamily="34" charset="0"/>
                <a:ea typeface="Times New Roman" panose="02020603050405020304" pitchFamily="18" charset="0"/>
              </a:rPr>
              <a:t>There is still no way to save a drug list unless you are logged in.</a:t>
            </a:r>
            <a:endParaRPr lang="en-US" sz="2800" dirty="0">
              <a:effectLst/>
              <a:latin typeface="Times New Roman" panose="02020603050405020304" pitchFamily="18" charset="0"/>
              <a:ea typeface="Calibri" panose="020F0502020204030204" pitchFamily="34" charset="0"/>
            </a:endParaRPr>
          </a:p>
          <a:p>
            <a:pPr marL="0" marR="0" indent="0">
              <a:spcBef>
                <a:spcPts val="0"/>
              </a:spcBef>
              <a:spcAft>
                <a:spcPts val="0"/>
              </a:spcAft>
              <a:buNone/>
            </a:pPr>
            <a:r>
              <a:rPr lang="en-US" sz="2800" dirty="0">
                <a:effectLst/>
                <a:latin typeface="Calibri" panose="020F0502020204030204" pitchFamily="34" charset="0"/>
                <a:ea typeface="Calibri" panose="020F0502020204030204" pitchFamily="34" charset="0"/>
              </a:rPr>
              <a:t> </a:t>
            </a:r>
            <a:endParaRPr lang="en-US" dirty="0"/>
          </a:p>
        </p:txBody>
      </p:sp>
    </p:spTree>
    <p:extLst>
      <p:ext uri="{BB962C8B-B14F-4D97-AF65-F5344CB8AC3E}">
        <p14:creationId xmlns:p14="http://schemas.microsoft.com/office/powerpoint/2010/main" val="3184819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7697" y="563763"/>
            <a:ext cx="9895951" cy="1033669"/>
          </a:xfrm>
        </p:spPr>
        <p:txBody>
          <a:bodyPr>
            <a:normAutofit/>
          </a:bodyPr>
          <a:lstStyle/>
          <a:p>
            <a:r>
              <a:rPr lang="en-US" sz="4000" dirty="0">
                <a:solidFill>
                  <a:srgbClr val="FFFFFF"/>
                </a:solidFill>
              </a:rPr>
              <a:t>Plan Finder</a:t>
            </a:r>
          </a:p>
        </p:txBody>
      </p:sp>
      <p:sp>
        <p:nvSpPr>
          <p:cNvPr id="4" name="Content Placeholder 3">
            <a:extLst>
              <a:ext uri="{FF2B5EF4-FFF2-40B4-BE49-F238E27FC236}">
                <a16:creationId xmlns:a16="http://schemas.microsoft.com/office/drawing/2014/main" id="{4F805C06-5A66-4565-B9F7-026353994752}"/>
              </a:ext>
            </a:extLst>
          </p:cNvPr>
          <p:cNvSpPr>
            <a:spLocks noGrp="1"/>
          </p:cNvSpPr>
          <p:nvPr>
            <p:ph idx="1"/>
          </p:nvPr>
        </p:nvSpPr>
        <p:spPr>
          <a:xfrm>
            <a:off x="1471481" y="2154504"/>
            <a:ext cx="8967082" cy="4665784"/>
          </a:xfrm>
        </p:spPr>
        <p:txBody>
          <a:bodyPr>
            <a:normAutofit lnSpcReduction="10000"/>
          </a:bodyPr>
          <a:lstStyle/>
          <a:p>
            <a:pPr marL="0" marR="0" lvl="0" indent="0">
              <a:spcBef>
                <a:spcPts val="0"/>
              </a:spcBef>
              <a:spcAft>
                <a:spcPts val="1800"/>
              </a:spcAft>
              <a:buNone/>
            </a:pPr>
            <a:r>
              <a:rPr lang="en-US" sz="3600" b="1" dirty="0">
                <a:effectLst/>
                <a:latin typeface="Calibri" panose="020F0502020204030204" pitchFamily="34" charset="0"/>
                <a:ea typeface="Times New Roman" panose="02020603050405020304" pitchFamily="18" charset="0"/>
              </a:rPr>
              <a:t>Steps to prepare now:</a:t>
            </a:r>
          </a:p>
          <a:p>
            <a:pPr>
              <a:spcAft>
                <a:spcPts val="1200"/>
              </a:spcAft>
            </a:pPr>
            <a:r>
              <a:rPr lang="en-US" dirty="0"/>
              <a:t>View CMS NTP Plan Finder Webinar.</a:t>
            </a:r>
          </a:p>
          <a:p>
            <a:pPr lvl="1">
              <a:spcAft>
                <a:spcPts val="1200"/>
              </a:spcAft>
            </a:pPr>
            <a:r>
              <a:rPr lang="en-US" dirty="0">
                <a:latin typeface="Calibri" panose="020F0502020204030204" pitchFamily="34" charset="0"/>
                <a:ea typeface="Calibri" panose="020F0502020204030204" pitchFamily="34" charset="0"/>
              </a:rPr>
              <a:t>Access 8/19 NTP Training:</a:t>
            </a:r>
            <a:r>
              <a:rPr lang="en-US"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hlinkClick r:id="rId3"/>
              </a:rPr>
              <a:t>https://cmsnationaltrainingprogram.cms.gov/</a:t>
            </a:r>
            <a:endParaRPr lang="en-US" dirty="0"/>
          </a:p>
          <a:p>
            <a:pPr>
              <a:spcAft>
                <a:spcPts val="1200"/>
              </a:spcAft>
            </a:pPr>
            <a:r>
              <a:rPr lang="en-US" dirty="0"/>
              <a:t>Practice running the new plan finder—become familiar with the flow and features.</a:t>
            </a:r>
          </a:p>
          <a:p>
            <a:pPr>
              <a:spcAft>
                <a:spcPts val="1200"/>
              </a:spcAft>
            </a:pPr>
            <a:r>
              <a:rPr lang="en-US" dirty="0"/>
              <a:t>Practice printing results.</a:t>
            </a:r>
          </a:p>
          <a:p>
            <a:pPr marL="342900" marR="0" lvl="0" indent="-342900">
              <a:spcBef>
                <a:spcPts val="0"/>
              </a:spcBef>
              <a:spcAft>
                <a:spcPts val="0"/>
              </a:spcAft>
              <a:buFont typeface="Symbol" panose="05050102010706020507" pitchFamily="18" charset="2"/>
              <a:buChar char=""/>
            </a:pPr>
            <a:endParaRPr lang="en-US" sz="2800" dirty="0">
              <a:effectLst/>
              <a:latin typeface="Times New Roman" panose="02020603050405020304" pitchFamily="18" charset="0"/>
              <a:ea typeface="Calibri" panose="020F0502020204030204" pitchFamily="34" charset="0"/>
            </a:endParaRPr>
          </a:p>
          <a:p>
            <a:pPr marL="0" marR="0" indent="0">
              <a:spcBef>
                <a:spcPts val="0"/>
              </a:spcBef>
              <a:spcAft>
                <a:spcPts val="0"/>
              </a:spcAft>
              <a:buNone/>
            </a:pPr>
            <a:r>
              <a:rPr lang="en-US" sz="2800" dirty="0">
                <a:effectLst/>
                <a:latin typeface="Calibri" panose="020F0502020204030204" pitchFamily="34" charset="0"/>
                <a:ea typeface="Calibri" panose="020F0502020204030204" pitchFamily="34" charset="0"/>
              </a:rPr>
              <a:t> </a:t>
            </a:r>
            <a:endParaRPr lang="en-US" dirty="0"/>
          </a:p>
        </p:txBody>
      </p:sp>
    </p:spTree>
    <p:extLst>
      <p:ext uri="{BB962C8B-B14F-4D97-AF65-F5344CB8AC3E}">
        <p14:creationId xmlns:p14="http://schemas.microsoft.com/office/powerpoint/2010/main" val="6988849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94E76C-E386-490F-9666-BBD7F18653B8}"/>
              </a:ext>
            </a:extLst>
          </p:cNvPr>
          <p:cNvSpPr>
            <a:spLocks noGrp="1"/>
          </p:cNvSpPr>
          <p:nvPr>
            <p:ph type="title"/>
          </p:nvPr>
        </p:nvSpPr>
        <p:spPr>
          <a:xfrm>
            <a:off x="1285638" y="677311"/>
            <a:ext cx="9895951" cy="1033669"/>
          </a:xfrm>
        </p:spPr>
        <p:txBody>
          <a:bodyPr>
            <a:normAutofit/>
          </a:bodyPr>
          <a:lstStyle/>
          <a:p>
            <a:r>
              <a:rPr lang="en-US" sz="4000" dirty="0">
                <a:solidFill>
                  <a:srgbClr val="FFFFFF"/>
                </a:solidFill>
              </a:rPr>
              <a:t>Counselor Preparations</a:t>
            </a:r>
          </a:p>
        </p:txBody>
      </p:sp>
      <p:sp>
        <p:nvSpPr>
          <p:cNvPr id="3" name="Content Placeholder 2">
            <a:extLst>
              <a:ext uri="{FF2B5EF4-FFF2-40B4-BE49-F238E27FC236}">
                <a16:creationId xmlns:a16="http://schemas.microsoft.com/office/drawing/2014/main" id="{9A546E78-CA47-483E-9B23-BF2AD65AC051}"/>
              </a:ext>
            </a:extLst>
          </p:cNvPr>
          <p:cNvSpPr>
            <a:spLocks noGrp="1"/>
          </p:cNvSpPr>
          <p:nvPr>
            <p:ph idx="1"/>
          </p:nvPr>
        </p:nvSpPr>
        <p:spPr>
          <a:xfrm>
            <a:off x="1067647" y="2028857"/>
            <a:ext cx="8263922" cy="4420269"/>
          </a:xfrm>
        </p:spPr>
        <p:txBody>
          <a:bodyPr anchor="ctr">
            <a:normAutofit/>
          </a:bodyPr>
          <a:lstStyle/>
          <a:p>
            <a:pPr marL="342797" indent="-342797">
              <a:spcAft>
                <a:spcPts val="1200"/>
              </a:spcAft>
              <a:buFont typeface="Arial" panose="020B0604020202020204" pitchFamily="34" charset="0"/>
              <a:buChar char="•"/>
            </a:pPr>
            <a:r>
              <a:rPr lang="en-US" sz="2400" dirty="0"/>
              <a:t>Prepare your Part D form – Sample in GWAAR OEP Toolkit</a:t>
            </a:r>
          </a:p>
          <a:p>
            <a:pPr marL="342797" indent="-342797">
              <a:spcAft>
                <a:spcPts val="600"/>
              </a:spcAft>
              <a:buFont typeface="Arial" panose="020B0604020202020204" pitchFamily="34" charset="0"/>
              <a:buChar char="•"/>
            </a:pPr>
            <a:r>
              <a:rPr lang="en-US" sz="2400" dirty="0"/>
              <a:t>Plan enough time for Part D sessions.</a:t>
            </a:r>
          </a:p>
          <a:p>
            <a:pPr marL="342797" indent="-342797">
              <a:spcAft>
                <a:spcPts val="600"/>
              </a:spcAft>
              <a:buFont typeface="Arial" panose="020B0604020202020204" pitchFamily="34" charset="0"/>
              <a:buChar char="•"/>
            </a:pPr>
            <a:r>
              <a:rPr lang="en-US" sz="2400" dirty="0"/>
              <a:t>A few more Plan Finder reminders before OEP:</a:t>
            </a:r>
          </a:p>
          <a:p>
            <a:pPr marL="799997" lvl="1" indent="-342797">
              <a:spcAft>
                <a:spcPts val="600"/>
              </a:spcAft>
              <a:buFont typeface="Arial" panose="020B0604020202020204" pitchFamily="34" charset="0"/>
              <a:buChar char="•"/>
            </a:pPr>
            <a:r>
              <a:rPr lang="en-US" sz="2199" dirty="0"/>
              <a:t>Use Medicare accounts when possible. </a:t>
            </a:r>
          </a:p>
          <a:p>
            <a:pPr marL="799860" lvl="1" indent="-342797">
              <a:spcAft>
                <a:spcPts val="600"/>
              </a:spcAft>
              <a:buFont typeface="Arial" panose="020B0604020202020204" pitchFamily="34" charset="0"/>
              <a:buChar char="•"/>
            </a:pPr>
            <a:r>
              <a:rPr lang="en-US" sz="2199" dirty="0"/>
              <a:t>Part B v Part D medications—Meds covered by Part B should NOT be entered in Plan Finder as it will just skew the results.  </a:t>
            </a:r>
          </a:p>
          <a:p>
            <a:pPr marL="799860" lvl="1" indent="-342797">
              <a:spcAft>
                <a:spcPts val="600"/>
              </a:spcAft>
              <a:buFont typeface="Arial" panose="020B0604020202020204" pitchFamily="34" charset="0"/>
              <a:buChar char="•"/>
            </a:pPr>
            <a:r>
              <a:rPr lang="en-US" sz="2199" dirty="0"/>
              <a:t>Off-Label usage of medications</a:t>
            </a:r>
          </a:p>
          <a:p>
            <a:pPr marL="799860" lvl="1" indent="-342797">
              <a:spcAft>
                <a:spcPts val="600"/>
              </a:spcAft>
              <a:buFont typeface="Arial" panose="020B0604020202020204" pitchFamily="34" charset="0"/>
              <a:buChar char="•"/>
            </a:pPr>
            <a:r>
              <a:rPr lang="en-US" sz="2199" dirty="0"/>
              <a:t>Always Print the Confirmation Page!</a:t>
            </a:r>
          </a:p>
        </p:txBody>
      </p:sp>
      <p:sp>
        <p:nvSpPr>
          <p:cNvPr id="11" name="TextBox 10">
            <a:extLst>
              <a:ext uri="{FF2B5EF4-FFF2-40B4-BE49-F238E27FC236}">
                <a16:creationId xmlns:a16="http://schemas.microsoft.com/office/drawing/2014/main" id="{6FB52C0B-59D1-48F2-85A1-28FD1F6F4D81}"/>
              </a:ext>
            </a:extLst>
          </p:cNvPr>
          <p:cNvSpPr txBox="1"/>
          <p:nvPr/>
        </p:nvSpPr>
        <p:spPr>
          <a:xfrm>
            <a:off x="9331569" y="2344918"/>
            <a:ext cx="2425899" cy="2646878"/>
          </a:xfrm>
          <a:prstGeom prst="rect">
            <a:avLst/>
          </a:prstGeom>
          <a:solidFill>
            <a:schemeClr val="accent5">
              <a:lumMod val="75000"/>
            </a:schemeClr>
          </a:solidFill>
          <a:ln w="76200">
            <a:solidFill>
              <a:srgbClr val="0070C0"/>
            </a:solidFill>
          </a:ln>
          <a:effectLst/>
          <a:scene3d>
            <a:camera prst="orthographicFront"/>
            <a:lightRig rig="threePt" dir="t"/>
          </a:scene3d>
          <a:sp3d>
            <a:bevelT w="165100" prst="coolSlant"/>
          </a:sp3d>
        </p:spPr>
        <p:txBody>
          <a:bodyPr wrap="square" rtlCol="0">
            <a:spAutoFit/>
          </a:bodyPr>
          <a:lstStyle/>
          <a:p>
            <a:pPr algn="ctr"/>
            <a:endParaRPr lang="en-US" sz="800" dirty="0"/>
          </a:p>
          <a:p>
            <a:pPr algn="ctr">
              <a:spcBef>
                <a:spcPts val="1200"/>
              </a:spcBef>
              <a:spcAft>
                <a:spcPts val="1200"/>
              </a:spcAft>
            </a:pPr>
            <a:r>
              <a:rPr lang="en-US" sz="2200" dirty="0">
                <a:solidFill>
                  <a:schemeClr val="bg1"/>
                </a:solidFill>
              </a:rPr>
              <a:t>Be sure to attend the Fall Medicare Training!!!</a:t>
            </a:r>
          </a:p>
          <a:p>
            <a:pPr algn="ctr">
              <a:spcBef>
                <a:spcPts val="1200"/>
              </a:spcBef>
              <a:spcAft>
                <a:spcPts val="1200"/>
              </a:spcAft>
            </a:pPr>
            <a:r>
              <a:rPr lang="en-US" sz="2200" dirty="0">
                <a:solidFill>
                  <a:schemeClr val="bg1"/>
                </a:solidFill>
              </a:rPr>
              <a:t>First full week of October</a:t>
            </a:r>
          </a:p>
          <a:p>
            <a:pPr algn="ctr"/>
            <a:endParaRPr lang="en-US" sz="800" dirty="0"/>
          </a:p>
        </p:txBody>
      </p:sp>
    </p:spTree>
    <p:extLst>
      <p:ext uri="{BB962C8B-B14F-4D97-AF65-F5344CB8AC3E}">
        <p14:creationId xmlns:p14="http://schemas.microsoft.com/office/powerpoint/2010/main" val="116363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alpha val="82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94E76C-E386-490F-9666-BBD7F18653B8}"/>
              </a:ext>
            </a:extLst>
          </p:cNvPr>
          <p:cNvSpPr>
            <a:spLocks noGrp="1"/>
          </p:cNvSpPr>
          <p:nvPr>
            <p:ph type="title"/>
          </p:nvPr>
        </p:nvSpPr>
        <p:spPr>
          <a:xfrm>
            <a:off x="1371599" y="557072"/>
            <a:ext cx="9895951" cy="1033669"/>
          </a:xfrm>
        </p:spPr>
        <p:txBody>
          <a:bodyPr>
            <a:normAutofit/>
          </a:bodyPr>
          <a:lstStyle/>
          <a:p>
            <a:r>
              <a:rPr lang="en-US" sz="4000" dirty="0">
                <a:solidFill>
                  <a:srgbClr val="FFFFFF"/>
                </a:solidFill>
              </a:rPr>
              <a:t>Beneficiary Preparations</a:t>
            </a:r>
          </a:p>
        </p:txBody>
      </p:sp>
      <p:sp>
        <p:nvSpPr>
          <p:cNvPr id="3" name="Content Placeholder 2">
            <a:extLst>
              <a:ext uri="{FF2B5EF4-FFF2-40B4-BE49-F238E27FC236}">
                <a16:creationId xmlns:a16="http://schemas.microsoft.com/office/drawing/2014/main" id="{9A546E78-CA47-483E-9B23-BF2AD65AC051}"/>
              </a:ext>
            </a:extLst>
          </p:cNvPr>
          <p:cNvSpPr>
            <a:spLocks noGrp="1"/>
          </p:cNvSpPr>
          <p:nvPr>
            <p:ph idx="1"/>
          </p:nvPr>
        </p:nvSpPr>
        <p:spPr>
          <a:xfrm>
            <a:off x="3833750" y="1835398"/>
            <a:ext cx="8563097" cy="5022603"/>
          </a:xfrm>
        </p:spPr>
        <p:txBody>
          <a:bodyPr anchor="ctr">
            <a:normAutofit fontScale="85000" lnSpcReduction="20000"/>
          </a:bodyPr>
          <a:lstStyle/>
          <a:p>
            <a:pPr marL="0" indent="0">
              <a:spcAft>
                <a:spcPts val="1800"/>
              </a:spcAft>
              <a:buNone/>
            </a:pPr>
            <a:r>
              <a:rPr lang="en-US" sz="3400" dirty="0"/>
              <a:t>	</a:t>
            </a:r>
            <a:r>
              <a:rPr lang="en-US" sz="3400" b="1" dirty="0"/>
              <a:t>Provide list of Info needed: </a:t>
            </a:r>
            <a:endParaRPr lang="en-US" sz="3400" b="1" i="1" dirty="0"/>
          </a:p>
          <a:p>
            <a:pPr marL="799860" lvl="1" indent="-342797">
              <a:spcAft>
                <a:spcPts val="600"/>
              </a:spcAft>
              <a:buFont typeface="Arial" panose="020B0604020202020204" pitchFamily="34" charset="0"/>
              <a:buChar char="•"/>
            </a:pPr>
            <a:r>
              <a:rPr lang="en-US" sz="3100" dirty="0"/>
              <a:t>Medicare Account information </a:t>
            </a:r>
          </a:p>
          <a:p>
            <a:pPr marL="799860" lvl="1" indent="-342797">
              <a:spcAft>
                <a:spcPts val="600"/>
              </a:spcAft>
              <a:buFont typeface="Arial" panose="020B0604020202020204" pitchFamily="34" charset="0"/>
              <a:buChar char="•"/>
            </a:pPr>
            <a:r>
              <a:rPr lang="en-US" sz="3100" dirty="0"/>
              <a:t>Medicare number and effective dates</a:t>
            </a:r>
          </a:p>
          <a:p>
            <a:pPr marL="799860" lvl="1" indent="-342797">
              <a:spcAft>
                <a:spcPts val="600"/>
              </a:spcAft>
              <a:buFont typeface="Arial" panose="020B0604020202020204" pitchFamily="34" charset="0"/>
              <a:buChar char="•"/>
            </a:pPr>
            <a:r>
              <a:rPr lang="en-US" sz="3100" dirty="0"/>
              <a:t>Date of birth</a:t>
            </a:r>
          </a:p>
          <a:p>
            <a:pPr marL="799860" lvl="1" indent="-342797">
              <a:spcAft>
                <a:spcPts val="600"/>
              </a:spcAft>
              <a:buFont typeface="Arial" panose="020B0604020202020204" pitchFamily="34" charset="0"/>
              <a:buChar char="•"/>
            </a:pPr>
            <a:r>
              <a:rPr lang="en-US" sz="3100" dirty="0"/>
              <a:t>Zip code</a:t>
            </a:r>
          </a:p>
          <a:p>
            <a:pPr marL="799860" lvl="1" indent="-342797">
              <a:spcAft>
                <a:spcPts val="600"/>
              </a:spcAft>
              <a:buFont typeface="Arial" panose="020B0604020202020204" pitchFamily="34" charset="0"/>
              <a:buChar char="•"/>
            </a:pPr>
            <a:r>
              <a:rPr lang="en-US" sz="3100" dirty="0"/>
              <a:t>List of drugs that includes dosages and quantities</a:t>
            </a:r>
          </a:p>
          <a:p>
            <a:pPr marL="1256923" lvl="2" indent="-342797">
              <a:spcAft>
                <a:spcPts val="600"/>
              </a:spcAft>
              <a:buFont typeface="Arial" panose="020B0604020202020204" pitchFamily="34" charset="0"/>
              <a:buChar char="•"/>
            </a:pPr>
            <a:r>
              <a:rPr lang="en-US" sz="3100" dirty="0"/>
              <a:t>For liquids, get size of bottle (mL, fluid ounces)</a:t>
            </a:r>
          </a:p>
          <a:p>
            <a:pPr marL="799860" lvl="1" indent="-342797">
              <a:spcAft>
                <a:spcPts val="600"/>
              </a:spcAft>
              <a:buFont typeface="Arial" panose="020B0604020202020204" pitchFamily="34" charset="0"/>
              <a:buChar char="•"/>
            </a:pPr>
            <a:r>
              <a:rPr lang="en-US" sz="3100" dirty="0"/>
              <a:t>Name and address of preferred pharmacy</a:t>
            </a:r>
          </a:p>
          <a:p>
            <a:pPr marL="799860" lvl="1" indent="-342797">
              <a:spcAft>
                <a:spcPts val="600"/>
              </a:spcAft>
              <a:buFont typeface="Arial" panose="020B0604020202020204" pitchFamily="34" charset="0"/>
              <a:buChar char="•"/>
            </a:pPr>
            <a:r>
              <a:rPr lang="en-US" sz="3100" dirty="0"/>
              <a:t>Name of current Medicare plan (if applicable)</a:t>
            </a:r>
          </a:p>
          <a:p>
            <a:pPr marL="799860" lvl="1" indent="-342797">
              <a:spcAft>
                <a:spcPts val="600"/>
              </a:spcAft>
              <a:buFont typeface="Arial" panose="020B0604020202020204" pitchFamily="34" charset="0"/>
              <a:buChar char="•"/>
            </a:pPr>
            <a:r>
              <a:rPr lang="en-US" sz="3100" dirty="0"/>
              <a:t>Subsidy information</a:t>
            </a:r>
          </a:p>
          <a:p>
            <a:pPr marL="799860" lvl="1" indent="-342797">
              <a:buFont typeface="Arial" panose="020B0604020202020204" pitchFamily="34" charset="0"/>
              <a:buChar char="•"/>
            </a:pPr>
            <a:r>
              <a:rPr lang="en-US" sz="3100" dirty="0">
                <a:cs typeface="Arial" panose="020B0604020202020204" pitchFamily="34" charset="0"/>
              </a:rPr>
              <a:t>Sample Part D Forms available on website</a:t>
            </a:r>
          </a:p>
          <a:p>
            <a:pPr marL="0" indent="0">
              <a:buNone/>
            </a:pPr>
            <a:endParaRPr lang="en-US" sz="2000" dirty="0"/>
          </a:p>
        </p:txBody>
      </p:sp>
      <p:pic>
        <p:nvPicPr>
          <p:cNvPr id="11" name="Picture 10">
            <a:extLst>
              <a:ext uri="{FF2B5EF4-FFF2-40B4-BE49-F238E27FC236}">
                <a16:creationId xmlns:a16="http://schemas.microsoft.com/office/drawing/2014/main" id="{B65A2117-93CA-4789-A820-E82C2B232DE6}"/>
              </a:ext>
            </a:extLst>
          </p:cNvPr>
          <p:cNvPicPr/>
          <p:nvPr/>
        </p:nvPicPr>
        <p:blipFill rotWithShape="1">
          <a:blip r:embed="rId3">
            <a:extLst>
              <a:ext uri="{28A0092B-C50C-407E-A947-70E740481C1C}">
                <a14:useLocalDpi xmlns:a14="http://schemas.microsoft.com/office/drawing/2010/main" val="0"/>
              </a:ext>
            </a:extLst>
          </a:blip>
          <a:srcRect l="16682" b="5760"/>
          <a:stretch/>
        </p:blipFill>
        <p:spPr bwMode="auto">
          <a:xfrm>
            <a:off x="252357" y="2453269"/>
            <a:ext cx="3572093" cy="3157199"/>
          </a:xfrm>
          <a:prstGeom prst="rect">
            <a:avLst/>
          </a:prstGeom>
          <a:noFill/>
          <a:ln>
            <a:noFill/>
          </a:ln>
          <a:effectLst>
            <a:softEdge rad="317500"/>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4095413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7697" y="616516"/>
            <a:ext cx="9895951" cy="1033669"/>
          </a:xfrm>
        </p:spPr>
        <p:txBody>
          <a:bodyPr>
            <a:normAutofit/>
          </a:bodyPr>
          <a:lstStyle/>
          <a:p>
            <a:r>
              <a:rPr lang="en-US" sz="4000" dirty="0">
                <a:solidFill>
                  <a:srgbClr val="FFFFFF"/>
                </a:solidFill>
              </a:rPr>
              <a:t>Additional Resources</a:t>
            </a:r>
          </a:p>
        </p:txBody>
      </p:sp>
      <p:sp>
        <p:nvSpPr>
          <p:cNvPr id="4" name="Content Placeholder 3">
            <a:extLst>
              <a:ext uri="{FF2B5EF4-FFF2-40B4-BE49-F238E27FC236}">
                <a16:creationId xmlns:a16="http://schemas.microsoft.com/office/drawing/2014/main" id="{4F805C06-5A66-4565-B9F7-026353994752}"/>
              </a:ext>
            </a:extLst>
          </p:cNvPr>
          <p:cNvSpPr>
            <a:spLocks noGrp="1"/>
          </p:cNvSpPr>
          <p:nvPr>
            <p:ph idx="1"/>
          </p:nvPr>
        </p:nvSpPr>
        <p:spPr>
          <a:xfrm>
            <a:off x="1377697" y="2297723"/>
            <a:ext cx="8967082" cy="4665784"/>
          </a:xfrm>
        </p:spPr>
        <p:txBody>
          <a:bodyPr>
            <a:normAutofit/>
          </a:bodyPr>
          <a:lstStyle/>
          <a:p>
            <a:pPr marL="0" marR="0" indent="0">
              <a:spcBef>
                <a:spcPts val="0"/>
              </a:spcBef>
              <a:spcAft>
                <a:spcPts val="0"/>
              </a:spcAft>
              <a:buNone/>
            </a:pPr>
            <a:r>
              <a:rPr lang="en-US" sz="2800" dirty="0">
                <a:effectLst/>
                <a:latin typeface="Calibri" panose="020F0502020204030204" pitchFamily="34" charset="0"/>
                <a:ea typeface="Calibri" panose="020F0502020204030204" pitchFamily="34" charset="0"/>
              </a:rPr>
              <a:t> </a:t>
            </a:r>
            <a:endParaRPr lang="en-US" dirty="0"/>
          </a:p>
        </p:txBody>
      </p:sp>
      <p:sp>
        <p:nvSpPr>
          <p:cNvPr id="11" name="TextBox 10">
            <a:extLst>
              <a:ext uri="{FF2B5EF4-FFF2-40B4-BE49-F238E27FC236}">
                <a16:creationId xmlns:a16="http://schemas.microsoft.com/office/drawing/2014/main" id="{8A5FDED1-E5EE-44B5-A6CD-5951B74873F8}"/>
              </a:ext>
            </a:extLst>
          </p:cNvPr>
          <p:cNvSpPr txBox="1"/>
          <p:nvPr/>
        </p:nvSpPr>
        <p:spPr>
          <a:xfrm>
            <a:off x="1069546" y="2297723"/>
            <a:ext cx="10204102" cy="3693319"/>
          </a:xfrm>
          <a:prstGeom prst="rect">
            <a:avLst/>
          </a:prstGeom>
          <a:noFill/>
        </p:spPr>
        <p:txBody>
          <a:bodyPr wrap="square">
            <a:spAutoFit/>
          </a:bodyPr>
          <a:lstStyle/>
          <a:p>
            <a:pPr marL="457200" indent="-457200">
              <a:buFont typeface="Arial" panose="020B0604020202020204" pitchFamily="34" charset="0"/>
              <a:buChar char="•"/>
            </a:pPr>
            <a:r>
              <a:rPr lang="en-US" sz="2800" dirty="0"/>
              <a:t>GWAAR </a:t>
            </a:r>
            <a:r>
              <a:rPr lang="en-US" sz="2800" dirty="0">
                <a:hlinkClick r:id="rId3"/>
              </a:rPr>
              <a:t>Medicare Outreach and Assistance Resources</a:t>
            </a:r>
            <a:endParaRPr lang="en-US" sz="2800" dirty="0"/>
          </a:p>
          <a:p>
            <a:pPr lvl="1">
              <a:spcAft>
                <a:spcPts val="1200"/>
              </a:spcAft>
            </a:pPr>
            <a:r>
              <a:rPr lang="en-US" sz="2800" dirty="0"/>
              <a:t>GWAAR </a:t>
            </a:r>
            <a:r>
              <a:rPr lang="en-US" sz="2800" dirty="0">
                <a:hlinkClick r:id="rId4"/>
              </a:rPr>
              <a:t>Open Enrollment Toolkit</a:t>
            </a:r>
            <a:endParaRPr lang="en-US" sz="2800" dirty="0"/>
          </a:p>
          <a:p>
            <a:pPr marL="457200" indent="-457200">
              <a:spcAft>
                <a:spcPts val="1200"/>
              </a:spcAft>
              <a:buFont typeface="Arial" panose="020B0604020202020204" pitchFamily="34" charset="0"/>
              <a:buChar char="•"/>
            </a:pPr>
            <a:r>
              <a:rPr lang="en-US" sz="2800" dirty="0"/>
              <a:t>SHIP TA Center OEP COVID-19 Toolkit: </a:t>
            </a:r>
            <a:r>
              <a:rPr lang="en-US" sz="2800" dirty="0">
                <a:hlinkClick r:id="rId5"/>
              </a:rPr>
              <a:t>https://www.shiphelp.org/covid-19/toolkit</a:t>
            </a:r>
            <a:endParaRPr lang="en-US" sz="2800" dirty="0"/>
          </a:p>
          <a:p>
            <a:pPr marL="457200" indent="-457200">
              <a:buFont typeface="Arial" panose="020B0604020202020204" pitchFamily="34" charset="0"/>
              <a:buChar char="•"/>
            </a:pPr>
            <a:r>
              <a:rPr lang="en-US" sz="2800" dirty="0"/>
              <a:t>CMS.gov:  </a:t>
            </a:r>
            <a:r>
              <a:rPr lang="en-US" sz="2800" dirty="0">
                <a:hlinkClick r:id="rId6"/>
              </a:rPr>
              <a:t>Medicare Open Enrollment Outreach and Media Materials</a:t>
            </a:r>
            <a:endParaRPr lang="en-US" sz="2800" dirty="0"/>
          </a:p>
          <a:p>
            <a:pPr marL="742950" lvl="1" indent="-285750">
              <a:buFont typeface="Arial" panose="020B0604020202020204" pitchFamily="34" charset="0"/>
              <a:buChar char="•"/>
            </a:pPr>
            <a:r>
              <a:rPr lang="en-US" sz="2300" dirty="0"/>
              <a:t>Videos, ads, flyers and more</a:t>
            </a:r>
          </a:p>
          <a:p>
            <a:pPr marL="742950" lvl="1" indent="-285750">
              <a:buFont typeface="Arial" panose="020B0604020202020204" pitchFamily="34" charset="0"/>
              <a:buChar char="•"/>
            </a:pPr>
            <a:r>
              <a:rPr lang="en-US" sz="2300" dirty="0"/>
              <a:t>Updates for 2022 coming soon</a:t>
            </a:r>
          </a:p>
        </p:txBody>
      </p:sp>
    </p:spTree>
    <p:extLst>
      <p:ext uri="{BB962C8B-B14F-4D97-AF65-F5344CB8AC3E}">
        <p14:creationId xmlns:p14="http://schemas.microsoft.com/office/powerpoint/2010/main" val="27987212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94E76C-E386-490F-9666-BBD7F18653B8}"/>
              </a:ext>
            </a:extLst>
          </p:cNvPr>
          <p:cNvSpPr>
            <a:spLocks noGrp="1"/>
          </p:cNvSpPr>
          <p:nvPr>
            <p:ph type="title"/>
          </p:nvPr>
        </p:nvSpPr>
        <p:spPr>
          <a:xfrm>
            <a:off x="1722452" y="676724"/>
            <a:ext cx="9895951" cy="1033669"/>
          </a:xfrm>
        </p:spPr>
        <p:txBody>
          <a:bodyPr>
            <a:normAutofit/>
          </a:bodyPr>
          <a:lstStyle/>
          <a:p>
            <a:r>
              <a:rPr lang="en-US" sz="4000" dirty="0">
                <a:solidFill>
                  <a:srgbClr val="FFFFFF"/>
                </a:solidFill>
              </a:rPr>
              <a:t>Agenda</a:t>
            </a:r>
          </a:p>
        </p:txBody>
      </p:sp>
      <p:sp>
        <p:nvSpPr>
          <p:cNvPr id="3" name="Content Placeholder 2">
            <a:extLst>
              <a:ext uri="{FF2B5EF4-FFF2-40B4-BE49-F238E27FC236}">
                <a16:creationId xmlns:a16="http://schemas.microsoft.com/office/drawing/2014/main" id="{9A546E78-CA47-483E-9B23-BF2AD65AC051}"/>
              </a:ext>
            </a:extLst>
          </p:cNvPr>
          <p:cNvSpPr>
            <a:spLocks noGrp="1"/>
          </p:cNvSpPr>
          <p:nvPr>
            <p:ph idx="1"/>
          </p:nvPr>
        </p:nvSpPr>
        <p:spPr>
          <a:xfrm>
            <a:off x="1884901" y="2294473"/>
            <a:ext cx="9571055" cy="3601657"/>
          </a:xfrm>
        </p:spPr>
        <p:txBody>
          <a:bodyPr anchor="ctr">
            <a:normAutofit lnSpcReduction="10000"/>
          </a:bodyPr>
          <a:lstStyle/>
          <a:p>
            <a:pPr>
              <a:spcAft>
                <a:spcPts val="1200"/>
              </a:spcAft>
            </a:pPr>
            <a:r>
              <a:rPr lang="en-US" dirty="0"/>
              <a:t>What are we facing this year? </a:t>
            </a:r>
          </a:p>
          <a:p>
            <a:pPr>
              <a:spcAft>
                <a:spcPts val="1200"/>
              </a:spcAft>
            </a:pPr>
            <a:r>
              <a:rPr lang="en-US" dirty="0"/>
              <a:t>Who’s on your team?  </a:t>
            </a:r>
          </a:p>
          <a:p>
            <a:pPr>
              <a:spcAft>
                <a:spcPts val="1200"/>
              </a:spcAft>
            </a:pPr>
            <a:r>
              <a:rPr lang="en-US" dirty="0"/>
              <a:t>Prepare your outreach plans</a:t>
            </a:r>
          </a:p>
          <a:p>
            <a:pPr>
              <a:spcAft>
                <a:spcPts val="1200"/>
              </a:spcAft>
            </a:pPr>
            <a:r>
              <a:rPr lang="en-US" dirty="0"/>
              <a:t>Plan Finder Information</a:t>
            </a:r>
          </a:p>
          <a:p>
            <a:pPr>
              <a:spcAft>
                <a:spcPts val="1200"/>
              </a:spcAft>
            </a:pPr>
            <a:r>
              <a:rPr lang="en-US" dirty="0"/>
              <a:t>Counselor Preparations</a:t>
            </a:r>
          </a:p>
          <a:p>
            <a:pPr>
              <a:spcAft>
                <a:spcPts val="1200"/>
              </a:spcAft>
            </a:pPr>
            <a:r>
              <a:rPr lang="en-US" dirty="0"/>
              <a:t>Consumer Preparations</a:t>
            </a:r>
          </a:p>
        </p:txBody>
      </p:sp>
      <p:pic>
        <p:nvPicPr>
          <p:cNvPr id="11" name="Picture 10">
            <a:extLst>
              <a:ext uri="{FF2B5EF4-FFF2-40B4-BE49-F238E27FC236}">
                <a16:creationId xmlns:a16="http://schemas.microsoft.com/office/drawing/2014/main" id="{916D9337-1588-493A-8712-77DEF2AF138C}"/>
              </a:ext>
            </a:extLst>
          </p:cNvPr>
          <p:cNvPicPr/>
          <p:nvPr/>
        </p:nvPicPr>
        <p:blipFill rotWithShape="1">
          <a:blip r:embed="rId3">
            <a:extLst>
              <a:ext uri="{28A0092B-C50C-407E-A947-70E740481C1C}">
                <a14:useLocalDpi xmlns:a14="http://schemas.microsoft.com/office/drawing/2010/main" val="0"/>
              </a:ext>
            </a:extLst>
          </a:blip>
          <a:srcRect l="23111" t="11338" r="15766" b="7870"/>
          <a:stretch/>
        </p:blipFill>
        <p:spPr bwMode="auto">
          <a:xfrm>
            <a:off x="7979546" y="2035665"/>
            <a:ext cx="3844432" cy="3151520"/>
          </a:xfrm>
          <a:prstGeom prst="rect">
            <a:avLst/>
          </a:prstGeom>
          <a:noFill/>
          <a:ln>
            <a:noFill/>
          </a:ln>
          <a:effectLst>
            <a:softEdge rad="317500"/>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30459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3346177D-ADC4-4968-B747-5CFCD390B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EEC730-F1BD-4695-A379-806E5B6647D8}"/>
              </a:ext>
            </a:extLst>
          </p:cNvPr>
          <p:cNvSpPr>
            <a:spLocks noGrp="1"/>
          </p:cNvSpPr>
          <p:nvPr>
            <p:ph type="title"/>
          </p:nvPr>
        </p:nvSpPr>
        <p:spPr>
          <a:xfrm>
            <a:off x="5596501" y="489508"/>
            <a:ext cx="5754896" cy="1667569"/>
          </a:xfrm>
        </p:spPr>
        <p:txBody>
          <a:bodyPr anchor="b">
            <a:normAutofit/>
          </a:bodyPr>
          <a:lstStyle/>
          <a:p>
            <a:br>
              <a:rPr lang="en-US" sz="1000" dirty="0"/>
            </a:br>
            <a:br>
              <a:rPr lang="en-US" sz="1000" dirty="0"/>
            </a:br>
            <a:br>
              <a:rPr lang="en-US" sz="1000" dirty="0"/>
            </a:br>
            <a:br>
              <a:rPr lang="en-US" sz="1000" dirty="0"/>
            </a:br>
            <a:br>
              <a:rPr lang="en-US" sz="1000" dirty="0"/>
            </a:br>
            <a:br>
              <a:rPr lang="en-US" sz="1000" dirty="0"/>
            </a:br>
            <a:br>
              <a:rPr lang="en-US" sz="1000" dirty="0"/>
            </a:br>
            <a:br>
              <a:rPr lang="en-US" sz="1000" dirty="0"/>
            </a:br>
            <a:endParaRPr lang="en-US" sz="1000" dirty="0"/>
          </a:p>
        </p:txBody>
      </p:sp>
      <p:sp>
        <p:nvSpPr>
          <p:cNvPr id="3" name="Content Placeholder 2">
            <a:extLst>
              <a:ext uri="{FF2B5EF4-FFF2-40B4-BE49-F238E27FC236}">
                <a16:creationId xmlns:a16="http://schemas.microsoft.com/office/drawing/2014/main" id="{31E6EFAD-2319-4BFD-AB3D-C4406FDE0379}"/>
              </a:ext>
            </a:extLst>
          </p:cNvPr>
          <p:cNvSpPr>
            <a:spLocks noGrp="1"/>
          </p:cNvSpPr>
          <p:nvPr>
            <p:ph idx="1"/>
          </p:nvPr>
        </p:nvSpPr>
        <p:spPr>
          <a:xfrm>
            <a:off x="1235580" y="2680206"/>
            <a:ext cx="5754896" cy="3197464"/>
          </a:xfrm>
        </p:spPr>
        <p:txBody>
          <a:bodyPr anchor="t">
            <a:normAutofit/>
          </a:bodyPr>
          <a:lstStyle/>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Debbie Bisswurm</a:t>
            </a:r>
          </a:p>
          <a:p>
            <a:pPr marL="0" indent="0">
              <a:spcBef>
                <a:spcPts val="600"/>
              </a:spcBef>
              <a:buNone/>
            </a:pPr>
            <a:r>
              <a:rPr lang="en-US" sz="2000" dirty="0">
                <a:latin typeface="Arial" panose="020B0604020202020204" pitchFamily="34" charset="0"/>
                <a:cs typeface="Arial" panose="020B0604020202020204" pitchFamily="34" charset="0"/>
              </a:rPr>
              <a:t>Medicare Outreach Coordinator, GWAAR</a:t>
            </a:r>
          </a:p>
          <a:p>
            <a:pPr marL="0" indent="0">
              <a:spcBef>
                <a:spcPts val="600"/>
              </a:spcBef>
              <a:buNone/>
            </a:pPr>
            <a:endParaRPr lang="en-US" sz="2000" dirty="0">
              <a:latin typeface="Arial" panose="020B0604020202020204" pitchFamily="34" charset="0"/>
              <a:cs typeface="Arial" panose="020B0604020202020204" pitchFamily="34" charset="0"/>
            </a:endParaRPr>
          </a:p>
          <a:p>
            <a:pPr marL="0" indent="0">
              <a:spcBef>
                <a:spcPts val="600"/>
              </a:spcBef>
              <a:buNone/>
            </a:pPr>
            <a:r>
              <a:rPr lang="en-US" sz="2000"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Debbie.Bisswurm@gwaar.org</a:t>
            </a:r>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608-228-8098</a:t>
            </a:r>
          </a:p>
        </p:txBody>
      </p:sp>
      <p:sp>
        <p:nvSpPr>
          <p:cNvPr id="73" name="Rectangle 72">
            <a:extLst>
              <a:ext uri="{FF2B5EF4-FFF2-40B4-BE49-F238E27FC236}">
                <a16:creationId xmlns:a16="http://schemas.microsoft.com/office/drawing/2014/main" id="{0844A943-BF79-4FEA-ABB1-3BD54D236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9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6437CC72-F4A8-4DC3-AFAB-D22C482C8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50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AA804EDF-2D0F-420F-9B58-0BB9D46907D3}"/>
              </a:ext>
            </a:extLst>
          </p:cNvPr>
          <p:cNvSpPr txBox="1"/>
          <p:nvPr/>
        </p:nvSpPr>
        <p:spPr>
          <a:xfrm>
            <a:off x="3981433" y="1449191"/>
            <a:ext cx="4681653" cy="707886"/>
          </a:xfrm>
          <a:prstGeom prst="rect">
            <a:avLst/>
          </a:prstGeom>
          <a:noFill/>
        </p:spPr>
        <p:txBody>
          <a:bodyPr wrap="square" rtlCol="0">
            <a:spAutoFit/>
          </a:bodyPr>
          <a:lstStyle/>
          <a:p>
            <a:pPr algn="ctr"/>
            <a:r>
              <a:rPr lang="en-US" sz="4000" dirty="0">
                <a:latin typeface="Arial Black" panose="020B0A04020102020204" pitchFamily="34" charset="0"/>
              </a:rPr>
              <a:t>Questions?</a:t>
            </a:r>
          </a:p>
        </p:txBody>
      </p:sp>
    </p:spTree>
    <p:extLst>
      <p:ext uri="{BB962C8B-B14F-4D97-AF65-F5344CB8AC3E}">
        <p14:creationId xmlns:p14="http://schemas.microsoft.com/office/powerpoint/2010/main" val="521597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94E76C-E386-490F-9666-BBD7F18653B8}"/>
              </a:ext>
            </a:extLst>
          </p:cNvPr>
          <p:cNvSpPr>
            <a:spLocks noGrp="1"/>
          </p:cNvSpPr>
          <p:nvPr>
            <p:ph type="title"/>
          </p:nvPr>
        </p:nvSpPr>
        <p:spPr>
          <a:xfrm>
            <a:off x="1148022" y="645808"/>
            <a:ext cx="9895951" cy="1033669"/>
          </a:xfrm>
        </p:spPr>
        <p:txBody>
          <a:bodyPr>
            <a:normAutofit/>
          </a:bodyPr>
          <a:lstStyle/>
          <a:p>
            <a:r>
              <a:rPr lang="en-US" sz="4000" dirty="0">
                <a:solidFill>
                  <a:srgbClr val="FFFFFF"/>
                </a:solidFill>
              </a:rPr>
              <a:t>What are we facing this year?</a:t>
            </a:r>
          </a:p>
        </p:txBody>
      </p:sp>
      <p:sp>
        <p:nvSpPr>
          <p:cNvPr id="3" name="Content Placeholder 2">
            <a:extLst>
              <a:ext uri="{FF2B5EF4-FFF2-40B4-BE49-F238E27FC236}">
                <a16:creationId xmlns:a16="http://schemas.microsoft.com/office/drawing/2014/main" id="{9A546E78-CA47-483E-9B23-BF2AD65AC051}"/>
              </a:ext>
            </a:extLst>
          </p:cNvPr>
          <p:cNvSpPr>
            <a:spLocks noGrp="1"/>
          </p:cNvSpPr>
          <p:nvPr>
            <p:ph idx="1"/>
          </p:nvPr>
        </p:nvSpPr>
        <p:spPr>
          <a:xfrm>
            <a:off x="1128555" y="1992331"/>
            <a:ext cx="5858189" cy="4045054"/>
          </a:xfrm>
        </p:spPr>
        <p:txBody>
          <a:bodyPr anchor="ctr">
            <a:normAutofit/>
          </a:bodyPr>
          <a:lstStyle/>
          <a:p>
            <a:endParaRPr lang="en-US" sz="2000" dirty="0"/>
          </a:p>
          <a:p>
            <a:r>
              <a:rPr lang="en-US" sz="2400" dirty="0"/>
              <a:t>Still concerns about COVID / Delta variant</a:t>
            </a:r>
          </a:p>
          <a:p>
            <a:pPr lvl="1"/>
            <a:r>
              <a:rPr lang="en-US" sz="2000" dirty="0"/>
              <a:t>People are cautious</a:t>
            </a:r>
          </a:p>
          <a:p>
            <a:pPr lvl="1">
              <a:spcAft>
                <a:spcPts val="1200"/>
              </a:spcAft>
            </a:pPr>
            <a:r>
              <a:rPr lang="en-US" sz="2000" dirty="0"/>
              <a:t>Agencies have differing plans</a:t>
            </a:r>
          </a:p>
          <a:p>
            <a:pPr>
              <a:spcAft>
                <a:spcPts val="1200"/>
              </a:spcAft>
            </a:pPr>
            <a:r>
              <a:rPr lang="en-US" sz="2400" dirty="0"/>
              <a:t>In this changing time, how can we effectively conduct outreach and assistance to consumers in our communities?</a:t>
            </a:r>
          </a:p>
          <a:p>
            <a:r>
              <a:rPr lang="en-US" sz="2400" dirty="0"/>
              <a:t>Business as usual or not?</a:t>
            </a:r>
          </a:p>
          <a:p>
            <a:pPr marL="0" indent="0">
              <a:buNone/>
            </a:pPr>
            <a:endParaRPr lang="en-US" sz="2400" dirty="0"/>
          </a:p>
          <a:p>
            <a:endParaRPr lang="en-US" sz="2000" dirty="0"/>
          </a:p>
        </p:txBody>
      </p:sp>
      <p:pic>
        <p:nvPicPr>
          <p:cNvPr id="11" name="Picture 4" descr="South Africa's 2021 science budget 'uncertain' - Research Professional News">
            <a:extLst>
              <a:ext uri="{FF2B5EF4-FFF2-40B4-BE49-F238E27FC236}">
                <a16:creationId xmlns:a16="http://schemas.microsoft.com/office/drawing/2014/main" id="{A797E405-3F16-4186-8F1A-C710CA819D1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075" r="10457"/>
          <a:stretch/>
        </p:blipFill>
        <p:spPr bwMode="auto">
          <a:xfrm>
            <a:off x="8049772" y="106528"/>
            <a:ext cx="4207751" cy="3410396"/>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4980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94E76C-E386-490F-9666-BBD7F18653B8}"/>
              </a:ext>
            </a:extLst>
          </p:cNvPr>
          <p:cNvSpPr>
            <a:spLocks noGrp="1"/>
          </p:cNvSpPr>
          <p:nvPr>
            <p:ph type="title"/>
          </p:nvPr>
        </p:nvSpPr>
        <p:spPr>
          <a:xfrm>
            <a:off x="1199679" y="653334"/>
            <a:ext cx="9895951" cy="1033669"/>
          </a:xfrm>
        </p:spPr>
        <p:txBody>
          <a:bodyPr>
            <a:normAutofit/>
          </a:bodyPr>
          <a:lstStyle/>
          <a:p>
            <a:r>
              <a:rPr lang="en-US" sz="4000" dirty="0">
                <a:solidFill>
                  <a:srgbClr val="FFFFFF"/>
                </a:solidFill>
              </a:rPr>
              <a:t>Who’s on your team?</a:t>
            </a:r>
          </a:p>
        </p:txBody>
      </p:sp>
      <p:sp>
        <p:nvSpPr>
          <p:cNvPr id="3" name="Content Placeholder 2">
            <a:extLst>
              <a:ext uri="{FF2B5EF4-FFF2-40B4-BE49-F238E27FC236}">
                <a16:creationId xmlns:a16="http://schemas.microsoft.com/office/drawing/2014/main" id="{9A546E78-CA47-483E-9B23-BF2AD65AC051}"/>
              </a:ext>
            </a:extLst>
          </p:cNvPr>
          <p:cNvSpPr>
            <a:spLocks noGrp="1"/>
          </p:cNvSpPr>
          <p:nvPr>
            <p:ph idx="1"/>
          </p:nvPr>
        </p:nvSpPr>
        <p:spPr>
          <a:xfrm>
            <a:off x="1500552" y="2244075"/>
            <a:ext cx="5486401" cy="3683358"/>
          </a:xfrm>
        </p:spPr>
        <p:txBody>
          <a:bodyPr anchor="ctr">
            <a:normAutofit/>
          </a:bodyPr>
          <a:lstStyle/>
          <a:p>
            <a:r>
              <a:rPr lang="en-US" dirty="0"/>
              <a:t>Staff available to help?</a:t>
            </a:r>
          </a:p>
          <a:p>
            <a:r>
              <a:rPr lang="en-US" dirty="0"/>
              <a:t>Volunteers?</a:t>
            </a:r>
          </a:p>
          <a:p>
            <a:r>
              <a:rPr lang="en-US" dirty="0"/>
              <a:t>Divvy up the work </a:t>
            </a:r>
          </a:p>
          <a:p>
            <a:r>
              <a:rPr lang="en-US" dirty="0"/>
              <a:t>Capacity building through partnerships</a:t>
            </a:r>
          </a:p>
          <a:p>
            <a:pPr marL="0" indent="0">
              <a:buNone/>
            </a:pPr>
            <a:endParaRPr lang="en-US" sz="2000" dirty="0"/>
          </a:p>
        </p:txBody>
      </p:sp>
      <p:pic>
        <p:nvPicPr>
          <p:cNvPr id="3074" name="Picture 2" descr="A Lean Journey: Small Teams vs Keeping Everyone Informed">
            <a:extLst>
              <a:ext uri="{FF2B5EF4-FFF2-40B4-BE49-F238E27FC236}">
                <a16:creationId xmlns:a16="http://schemas.microsoft.com/office/drawing/2014/main" id="{7473F344-45DE-427C-BF1C-EE8D4A707F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5998" y="2614496"/>
            <a:ext cx="4976926" cy="2470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8081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1597" y="687943"/>
            <a:ext cx="9895951" cy="1033669"/>
          </a:xfrm>
        </p:spPr>
        <p:txBody>
          <a:bodyPr>
            <a:normAutofit/>
          </a:bodyPr>
          <a:lstStyle/>
          <a:p>
            <a:r>
              <a:rPr lang="en-US" sz="4000" dirty="0">
                <a:solidFill>
                  <a:srgbClr val="FFFFFF"/>
                </a:solidFill>
              </a:rPr>
              <a:t>Prepare Your OEP Outreach Plans</a:t>
            </a:r>
          </a:p>
        </p:txBody>
      </p:sp>
      <p:sp>
        <p:nvSpPr>
          <p:cNvPr id="3" name="Content Placeholder 2">
            <a:extLst>
              <a:ext uri="{FF2B5EF4-FFF2-40B4-BE49-F238E27FC236}">
                <a16:creationId xmlns:a16="http://schemas.microsoft.com/office/drawing/2014/main" id="{F3AD21A0-E04F-40D0-9033-A6127D125430}"/>
              </a:ext>
            </a:extLst>
          </p:cNvPr>
          <p:cNvSpPr>
            <a:spLocks noGrp="1"/>
          </p:cNvSpPr>
          <p:nvPr>
            <p:ph idx="1"/>
          </p:nvPr>
        </p:nvSpPr>
        <p:spPr>
          <a:xfrm>
            <a:off x="1008610" y="2081485"/>
            <a:ext cx="10621927" cy="4279080"/>
          </a:xfrm>
        </p:spPr>
        <p:txBody>
          <a:bodyPr anchor="ctr">
            <a:normAutofit/>
          </a:bodyPr>
          <a:lstStyle/>
          <a:p>
            <a:pPr marL="457200" lvl="1" indent="0">
              <a:spcAft>
                <a:spcPts val="1200"/>
              </a:spcAft>
              <a:buNone/>
            </a:pPr>
            <a:r>
              <a:rPr lang="en-US" sz="3600" dirty="0"/>
              <a:t>Include various type of activities!</a:t>
            </a:r>
          </a:p>
          <a:p>
            <a:pPr lvl="1"/>
            <a:r>
              <a:rPr lang="en-US" sz="2800" dirty="0"/>
              <a:t>Print Activities</a:t>
            </a:r>
          </a:p>
          <a:p>
            <a:pPr lvl="1"/>
            <a:r>
              <a:rPr lang="en-US" sz="2800" dirty="0"/>
              <a:t>Group Outreach &amp; Other Face-to-face Activities</a:t>
            </a:r>
          </a:p>
          <a:p>
            <a:pPr lvl="1"/>
            <a:r>
              <a:rPr lang="en-US" sz="2800" dirty="0"/>
              <a:t>Social Media</a:t>
            </a:r>
          </a:p>
          <a:p>
            <a:pPr lvl="1"/>
            <a:r>
              <a:rPr lang="en-US" sz="2800" dirty="0"/>
              <a:t>Traditional Media Outreach</a:t>
            </a:r>
          </a:p>
          <a:p>
            <a:pPr marL="742950" lvl="1" indent="-285750">
              <a:buFont typeface="Arial" panose="020B0604020202020204" pitchFamily="34" charset="0"/>
              <a:buChar char="•"/>
            </a:pPr>
            <a:endParaRPr lang="en-US" sz="2800" dirty="0"/>
          </a:p>
          <a:p>
            <a:pPr marL="0" indent="0">
              <a:buNone/>
            </a:pPr>
            <a:endParaRPr lang="en-US" sz="2000" i="1" dirty="0"/>
          </a:p>
        </p:txBody>
      </p:sp>
    </p:spTree>
    <p:extLst>
      <p:ext uri="{BB962C8B-B14F-4D97-AF65-F5344CB8AC3E}">
        <p14:creationId xmlns:p14="http://schemas.microsoft.com/office/powerpoint/2010/main" val="2102139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825AC39-5F85-4CAA-8A81-A1287086B2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95DA4D23-37FC-4B90-8188-F0377C5F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417162" cy="6858000"/>
          </a:xfrm>
          <a:custGeom>
            <a:avLst/>
            <a:gdLst>
              <a:gd name="connsiteX0" fmla="*/ 0 w 4417162"/>
              <a:gd name="connsiteY0" fmla="*/ 0 h 6858000"/>
              <a:gd name="connsiteX1" fmla="*/ 144378 w 4417162"/>
              <a:gd name="connsiteY1" fmla="*/ 0 h 6858000"/>
              <a:gd name="connsiteX2" fmla="*/ 2310062 w 4417162"/>
              <a:gd name="connsiteY2" fmla="*/ 0 h 6858000"/>
              <a:gd name="connsiteX3" fmla="*/ 4227367 w 4417162"/>
              <a:gd name="connsiteY3" fmla="*/ 0 h 6858000"/>
              <a:gd name="connsiteX4" fmla="*/ 4232407 w 4417162"/>
              <a:gd name="connsiteY4" fmla="*/ 66675 h 6858000"/>
              <a:gd name="connsiteX5" fmla="*/ 4240804 w 4417162"/>
              <a:gd name="connsiteY5" fmla="*/ 122237 h 6858000"/>
              <a:gd name="connsiteX6" fmla="*/ 4250882 w 4417162"/>
              <a:gd name="connsiteY6" fmla="*/ 174625 h 6858000"/>
              <a:gd name="connsiteX7" fmla="*/ 4267678 w 4417162"/>
              <a:gd name="connsiteY7" fmla="*/ 217487 h 6858000"/>
              <a:gd name="connsiteX8" fmla="*/ 4284474 w 4417162"/>
              <a:gd name="connsiteY8" fmla="*/ 260350 h 6858000"/>
              <a:gd name="connsiteX9" fmla="*/ 4304629 w 4417162"/>
              <a:gd name="connsiteY9" fmla="*/ 296862 h 6858000"/>
              <a:gd name="connsiteX10" fmla="*/ 4324784 w 4417162"/>
              <a:gd name="connsiteY10" fmla="*/ 334962 h 6858000"/>
              <a:gd name="connsiteX11" fmla="*/ 4343260 w 4417162"/>
              <a:gd name="connsiteY11" fmla="*/ 369887 h 6858000"/>
              <a:gd name="connsiteX12" fmla="*/ 4361735 w 4417162"/>
              <a:gd name="connsiteY12" fmla="*/ 409575 h 6858000"/>
              <a:gd name="connsiteX13" fmla="*/ 4378531 w 4417162"/>
              <a:gd name="connsiteY13" fmla="*/ 450850 h 6858000"/>
              <a:gd name="connsiteX14" fmla="*/ 4393648 w 4417162"/>
              <a:gd name="connsiteY14" fmla="*/ 496887 h 6858000"/>
              <a:gd name="connsiteX15" fmla="*/ 4405405 w 4417162"/>
              <a:gd name="connsiteY15" fmla="*/ 546100 h 6858000"/>
              <a:gd name="connsiteX16" fmla="*/ 4413803 w 4417162"/>
              <a:gd name="connsiteY16" fmla="*/ 606425 h 6858000"/>
              <a:gd name="connsiteX17" fmla="*/ 4417162 w 4417162"/>
              <a:gd name="connsiteY17" fmla="*/ 673100 h 6858000"/>
              <a:gd name="connsiteX18" fmla="*/ 4413803 w 4417162"/>
              <a:gd name="connsiteY18" fmla="*/ 744537 h 6858000"/>
              <a:gd name="connsiteX19" fmla="*/ 4405405 w 4417162"/>
              <a:gd name="connsiteY19" fmla="*/ 801687 h 6858000"/>
              <a:gd name="connsiteX20" fmla="*/ 4393648 w 4417162"/>
              <a:gd name="connsiteY20" fmla="*/ 854075 h 6858000"/>
              <a:gd name="connsiteX21" fmla="*/ 4378531 w 4417162"/>
              <a:gd name="connsiteY21" fmla="*/ 901700 h 6858000"/>
              <a:gd name="connsiteX22" fmla="*/ 4361735 w 4417162"/>
              <a:gd name="connsiteY22" fmla="*/ 942975 h 6858000"/>
              <a:gd name="connsiteX23" fmla="*/ 4341580 w 4417162"/>
              <a:gd name="connsiteY23" fmla="*/ 981075 h 6858000"/>
              <a:gd name="connsiteX24" fmla="*/ 4321425 w 4417162"/>
              <a:gd name="connsiteY24" fmla="*/ 1017587 h 6858000"/>
              <a:gd name="connsiteX25" fmla="*/ 4301270 w 4417162"/>
              <a:gd name="connsiteY25" fmla="*/ 1055687 h 6858000"/>
              <a:gd name="connsiteX26" fmla="*/ 4282794 w 4417162"/>
              <a:gd name="connsiteY26" fmla="*/ 1095375 h 6858000"/>
              <a:gd name="connsiteX27" fmla="*/ 4264318 w 4417162"/>
              <a:gd name="connsiteY27" fmla="*/ 1136650 h 6858000"/>
              <a:gd name="connsiteX28" fmla="*/ 4249203 w 4417162"/>
              <a:gd name="connsiteY28" fmla="*/ 1182687 h 6858000"/>
              <a:gd name="connsiteX29" fmla="*/ 4239125 w 4417162"/>
              <a:gd name="connsiteY29" fmla="*/ 1235075 h 6858000"/>
              <a:gd name="connsiteX30" fmla="*/ 4229047 w 4417162"/>
              <a:gd name="connsiteY30" fmla="*/ 1295400 h 6858000"/>
              <a:gd name="connsiteX31" fmla="*/ 4227367 w 4417162"/>
              <a:gd name="connsiteY31" fmla="*/ 1363662 h 6858000"/>
              <a:gd name="connsiteX32" fmla="*/ 4229047 w 4417162"/>
              <a:gd name="connsiteY32" fmla="*/ 1431925 h 6858000"/>
              <a:gd name="connsiteX33" fmla="*/ 4239125 w 4417162"/>
              <a:gd name="connsiteY33" fmla="*/ 1492250 h 6858000"/>
              <a:gd name="connsiteX34" fmla="*/ 4249203 w 4417162"/>
              <a:gd name="connsiteY34" fmla="*/ 1544637 h 6858000"/>
              <a:gd name="connsiteX35" fmla="*/ 4264318 w 4417162"/>
              <a:gd name="connsiteY35" fmla="*/ 1589087 h 6858000"/>
              <a:gd name="connsiteX36" fmla="*/ 4282794 w 4417162"/>
              <a:gd name="connsiteY36" fmla="*/ 1631950 h 6858000"/>
              <a:gd name="connsiteX37" fmla="*/ 4301270 w 4417162"/>
              <a:gd name="connsiteY37" fmla="*/ 1671637 h 6858000"/>
              <a:gd name="connsiteX38" fmla="*/ 4321425 w 4417162"/>
              <a:gd name="connsiteY38" fmla="*/ 1708150 h 6858000"/>
              <a:gd name="connsiteX39" fmla="*/ 4341580 w 4417162"/>
              <a:gd name="connsiteY39" fmla="*/ 1743075 h 6858000"/>
              <a:gd name="connsiteX40" fmla="*/ 4361735 w 4417162"/>
              <a:gd name="connsiteY40" fmla="*/ 1782762 h 6858000"/>
              <a:gd name="connsiteX41" fmla="*/ 4378531 w 4417162"/>
              <a:gd name="connsiteY41" fmla="*/ 1824037 h 6858000"/>
              <a:gd name="connsiteX42" fmla="*/ 4393648 w 4417162"/>
              <a:gd name="connsiteY42" fmla="*/ 1870075 h 6858000"/>
              <a:gd name="connsiteX43" fmla="*/ 4405405 w 4417162"/>
              <a:gd name="connsiteY43" fmla="*/ 1922462 h 6858000"/>
              <a:gd name="connsiteX44" fmla="*/ 4413803 w 4417162"/>
              <a:gd name="connsiteY44" fmla="*/ 1982787 h 6858000"/>
              <a:gd name="connsiteX45" fmla="*/ 4417162 w 4417162"/>
              <a:gd name="connsiteY45" fmla="*/ 2051050 h 6858000"/>
              <a:gd name="connsiteX46" fmla="*/ 4413803 w 4417162"/>
              <a:gd name="connsiteY46" fmla="*/ 2119312 h 6858000"/>
              <a:gd name="connsiteX47" fmla="*/ 4405405 w 4417162"/>
              <a:gd name="connsiteY47" fmla="*/ 2179637 h 6858000"/>
              <a:gd name="connsiteX48" fmla="*/ 4393648 w 4417162"/>
              <a:gd name="connsiteY48" fmla="*/ 2232025 h 6858000"/>
              <a:gd name="connsiteX49" fmla="*/ 4378531 w 4417162"/>
              <a:gd name="connsiteY49" fmla="*/ 2278062 h 6858000"/>
              <a:gd name="connsiteX50" fmla="*/ 4361735 w 4417162"/>
              <a:gd name="connsiteY50" fmla="*/ 2319337 h 6858000"/>
              <a:gd name="connsiteX51" fmla="*/ 4341580 w 4417162"/>
              <a:gd name="connsiteY51" fmla="*/ 2359025 h 6858000"/>
              <a:gd name="connsiteX52" fmla="*/ 4321425 w 4417162"/>
              <a:gd name="connsiteY52" fmla="*/ 2395537 h 6858000"/>
              <a:gd name="connsiteX53" fmla="*/ 4301270 w 4417162"/>
              <a:gd name="connsiteY53" fmla="*/ 2433637 h 6858000"/>
              <a:gd name="connsiteX54" fmla="*/ 4282794 w 4417162"/>
              <a:gd name="connsiteY54" fmla="*/ 2471737 h 6858000"/>
              <a:gd name="connsiteX55" fmla="*/ 4264318 w 4417162"/>
              <a:gd name="connsiteY55" fmla="*/ 2513012 h 6858000"/>
              <a:gd name="connsiteX56" fmla="*/ 4249203 w 4417162"/>
              <a:gd name="connsiteY56" fmla="*/ 2560637 h 6858000"/>
              <a:gd name="connsiteX57" fmla="*/ 4239125 w 4417162"/>
              <a:gd name="connsiteY57" fmla="*/ 2613025 h 6858000"/>
              <a:gd name="connsiteX58" fmla="*/ 4229047 w 4417162"/>
              <a:gd name="connsiteY58" fmla="*/ 2671762 h 6858000"/>
              <a:gd name="connsiteX59" fmla="*/ 4227367 w 4417162"/>
              <a:gd name="connsiteY59" fmla="*/ 2741612 h 6858000"/>
              <a:gd name="connsiteX60" fmla="*/ 4229047 w 4417162"/>
              <a:gd name="connsiteY60" fmla="*/ 2809875 h 6858000"/>
              <a:gd name="connsiteX61" fmla="*/ 4239125 w 4417162"/>
              <a:gd name="connsiteY61" fmla="*/ 2868612 h 6858000"/>
              <a:gd name="connsiteX62" fmla="*/ 4249203 w 4417162"/>
              <a:gd name="connsiteY62" fmla="*/ 2922587 h 6858000"/>
              <a:gd name="connsiteX63" fmla="*/ 4264318 w 4417162"/>
              <a:gd name="connsiteY63" fmla="*/ 2967037 h 6858000"/>
              <a:gd name="connsiteX64" fmla="*/ 4282794 w 4417162"/>
              <a:gd name="connsiteY64" fmla="*/ 3009900 h 6858000"/>
              <a:gd name="connsiteX65" fmla="*/ 4301270 w 4417162"/>
              <a:gd name="connsiteY65" fmla="*/ 3046412 h 6858000"/>
              <a:gd name="connsiteX66" fmla="*/ 4321425 w 4417162"/>
              <a:gd name="connsiteY66" fmla="*/ 3084512 h 6858000"/>
              <a:gd name="connsiteX67" fmla="*/ 4341580 w 4417162"/>
              <a:gd name="connsiteY67" fmla="*/ 3121025 h 6858000"/>
              <a:gd name="connsiteX68" fmla="*/ 4361735 w 4417162"/>
              <a:gd name="connsiteY68" fmla="*/ 3160712 h 6858000"/>
              <a:gd name="connsiteX69" fmla="*/ 4378531 w 4417162"/>
              <a:gd name="connsiteY69" fmla="*/ 3201987 h 6858000"/>
              <a:gd name="connsiteX70" fmla="*/ 4393648 w 4417162"/>
              <a:gd name="connsiteY70" fmla="*/ 3248025 h 6858000"/>
              <a:gd name="connsiteX71" fmla="*/ 4405405 w 4417162"/>
              <a:gd name="connsiteY71" fmla="*/ 3300412 h 6858000"/>
              <a:gd name="connsiteX72" fmla="*/ 4413803 w 4417162"/>
              <a:gd name="connsiteY72" fmla="*/ 3360737 h 6858000"/>
              <a:gd name="connsiteX73" fmla="*/ 4417162 w 4417162"/>
              <a:gd name="connsiteY73" fmla="*/ 3427412 h 6858000"/>
              <a:gd name="connsiteX74" fmla="*/ 4413803 w 4417162"/>
              <a:gd name="connsiteY74" fmla="*/ 3497262 h 6858000"/>
              <a:gd name="connsiteX75" fmla="*/ 4405405 w 4417162"/>
              <a:gd name="connsiteY75" fmla="*/ 3557587 h 6858000"/>
              <a:gd name="connsiteX76" fmla="*/ 4393648 w 4417162"/>
              <a:gd name="connsiteY76" fmla="*/ 3609975 h 6858000"/>
              <a:gd name="connsiteX77" fmla="*/ 4378531 w 4417162"/>
              <a:gd name="connsiteY77" fmla="*/ 3656012 h 6858000"/>
              <a:gd name="connsiteX78" fmla="*/ 4361735 w 4417162"/>
              <a:gd name="connsiteY78" fmla="*/ 3697287 h 6858000"/>
              <a:gd name="connsiteX79" fmla="*/ 4341580 w 4417162"/>
              <a:gd name="connsiteY79" fmla="*/ 3736975 h 6858000"/>
              <a:gd name="connsiteX80" fmla="*/ 4301270 w 4417162"/>
              <a:gd name="connsiteY80" fmla="*/ 3811587 h 6858000"/>
              <a:gd name="connsiteX81" fmla="*/ 4282794 w 4417162"/>
              <a:gd name="connsiteY81" fmla="*/ 3848100 h 6858000"/>
              <a:gd name="connsiteX82" fmla="*/ 4264318 w 4417162"/>
              <a:gd name="connsiteY82" fmla="*/ 3890962 h 6858000"/>
              <a:gd name="connsiteX83" fmla="*/ 4249203 w 4417162"/>
              <a:gd name="connsiteY83" fmla="*/ 3935412 h 6858000"/>
              <a:gd name="connsiteX84" fmla="*/ 4239125 w 4417162"/>
              <a:gd name="connsiteY84" fmla="*/ 3987800 h 6858000"/>
              <a:gd name="connsiteX85" fmla="*/ 4229047 w 4417162"/>
              <a:gd name="connsiteY85" fmla="*/ 4048125 h 6858000"/>
              <a:gd name="connsiteX86" fmla="*/ 4227367 w 4417162"/>
              <a:gd name="connsiteY86" fmla="*/ 4116387 h 6858000"/>
              <a:gd name="connsiteX87" fmla="*/ 4229047 w 4417162"/>
              <a:gd name="connsiteY87" fmla="*/ 4186237 h 6858000"/>
              <a:gd name="connsiteX88" fmla="*/ 4239125 w 4417162"/>
              <a:gd name="connsiteY88" fmla="*/ 4244975 h 6858000"/>
              <a:gd name="connsiteX89" fmla="*/ 4249203 w 4417162"/>
              <a:gd name="connsiteY89" fmla="*/ 4297362 h 6858000"/>
              <a:gd name="connsiteX90" fmla="*/ 4264318 w 4417162"/>
              <a:gd name="connsiteY90" fmla="*/ 4343400 h 6858000"/>
              <a:gd name="connsiteX91" fmla="*/ 4282794 w 4417162"/>
              <a:gd name="connsiteY91" fmla="*/ 4386262 h 6858000"/>
              <a:gd name="connsiteX92" fmla="*/ 4301270 w 4417162"/>
              <a:gd name="connsiteY92" fmla="*/ 4424362 h 6858000"/>
              <a:gd name="connsiteX93" fmla="*/ 4341580 w 4417162"/>
              <a:gd name="connsiteY93" fmla="*/ 4498975 h 6858000"/>
              <a:gd name="connsiteX94" fmla="*/ 4361735 w 4417162"/>
              <a:gd name="connsiteY94" fmla="*/ 4537075 h 6858000"/>
              <a:gd name="connsiteX95" fmla="*/ 4378531 w 4417162"/>
              <a:gd name="connsiteY95" fmla="*/ 4579937 h 6858000"/>
              <a:gd name="connsiteX96" fmla="*/ 4393648 w 4417162"/>
              <a:gd name="connsiteY96" fmla="*/ 4625975 h 6858000"/>
              <a:gd name="connsiteX97" fmla="*/ 4405405 w 4417162"/>
              <a:gd name="connsiteY97" fmla="*/ 4678362 h 6858000"/>
              <a:gd name="connsiteX98" fmla="*/ 4413803 w 4417162"/>
              <a:gd name="connsiteY98" fmla="*/ 4738687 h 6858000"/>
              <a:gd name="connsiteX99" fmla="*/ 4417162 w 4417162"/>
              <a:gd name="connsiteY99" fmla="*/ 4806950 h 6858000"/>
              <a:gd name="connsiteX100" fmla="*/ 4413803 w 4417162"/>
              <a:gd name="connsiteY100" fmla="*/ 4875212 h 6858000"/>
              <a:gd name="connsiteX101" fmla="*/ 4405405 w 4417162"/>
              <a:gd name="connsiteY101" fmla="*/ 4935537 h 6858000"/>
              <a:gd name="connsiteX102" fmla="*/ 4393648 w 4417162"/>
              <a:gd name="connsiteY102" fmla="*/ 4987925 h 6858000"/>
              <a:gd name="connsiteX103" fmla="*/ 4378531 w 4417162"/>
              <a:gd name="connsiteY103" fmla="*/ 5033962 h 6858000"/>
              <a:gd name="connsiteX104" fmla="*/ 4361735 w 4417162"/>
              <a:gd name="connsiteY104" fmla="*/ 5075237 h 6858000"/>
              <a:gd name="connsiteX105" fmla="*/ 4341580 w 4417162"/>
              <a:gd name="connsiteY105" fmla="*/ 5114925 h 6858000"/>
              <a:gd name="connsiteX106" fmla="*/ 4321425 w 4417162"/>
              <a:gd name="connsiteY106" fmla="*/ 5149850 h 6858000"/>
              <a:gd name="connsiteX107" fmla="*/ 4301270 w 4417162"/>
              <a:gd name="connsiteY107" fmla="*/ 5186362 h 6858000"/>
              <a:gd name="connsiteX108" fmla="*/ 4282794 w 4417162"/>
              <a:gd name="connsiteY108" fmla="*/ 5226050 h 6858000"/>
              <a:gd name="connsiteX109" fmla="*/ 4264318 w 4417162"/>
              <a:gd name="connsiteY109" fmla="*/ 5268912 h 6858000"/>
              <a:gd name="connsiteX110" fmla="*/ 4249203 w 4417162"/>
              <a:gd name="connsiteY110" fmla="*/ 5313362 h 6858000"/>
              <a:gd name="connsiteX111" fmla="*/ 4239125 w 4417162"/>
              <a:gd name="connsiteY111" fmla="*/ 5365750 h 6858000"/>
              <a:gd name="connsiteX112" fmla="*/ 4229047 w 4417162"/>
              <a:gd name="connsiteY112" fmla="*/ 5426075 h 6858000"/>
              <a:gd name="connsiteX113" fmla="*/ 4227367 w 4417162"/>
              <a:gd name="connsiteY113" fmla="*/ 5494337 h 6858000"/>
              <a:gd name="connsiteX114" fmla="*/ 4229047 w 4417162"/>
              <a:gd name="connsiteY114" fmla="*/ 5562600 h 6858000"/>
              <a:gd name="connsiteX115" fmla="*/ 4239125 w 4417162"/>
              <a:gd name="connsiteY115" fmla="*/ 5622925 h 6858000"/>
              <a:gd name="connsiteX116" fmla="*/ 4249203 w 4417162"/>
              <a:gd name="connsiteY116" fmla="*/ 5675312 h 6858000"/>
              <a:gd name="connsiteX117" fmla="*/ 4264318 w 4417162"/>
              <a:gd name="connsiteY117" fmla="*/ 5721350 h 6858000"/>
              <a:gd name="connsiteX118" fmla="*/ 4282794 w 4417162"/>
              <a:gd name="connsiteY118" fmla="*/ 5762625 h 6858000"/>
              <a:gd name="connsiteX119" fmla="*/ 4301270 w 4417162"/>
              <a:gd name="connsiteY119" fmla="*/ 5802312 h 6858000"/>
              <a:gd name="connsiteX120" fmla="*/ 4321425 w 4417162"/>
              <a:gd name="connsiteY120" fmla="*/ 5840412 h 6858000"/>
              <a:gd name="connsiteX121" fmla="*/ 4341580 w 4417162"/>
              <a:gd name="connsiteY121" fmla="*/ 5876925 h 6858000"/>
              <a:gd name="connsiteX122" fmla="*/ 4361735 w 4417162"/>
              <a:gd name="connsiteY122" fmla="*/ 5915025 h 6858000"/>
              <a:gd name="connsiteX123" fmla="*/ 4378531 w 4417162"/>
              <a:gd name="connsiteY123" fmla="*/ 5956300 h 6858000"/>
              <a:gd name="connsiteX124" fmla="*/ 4393648 w 4417162"/>
              <a:gd name="connsiteY124" fmla="*/ 6003925 h 6858000"/>
              <a:gd name="connsiteX125" fmla="*/ 4405405 w 4417162"/>
              <a:gd name="connsiteY125" fmla="*/ 6056312 h 6858000"/>
              <a:gd name="connsiteX126" fmla="*/ 4413803 w 4417162"/>
              <a:gd name="connsiteY126" fmla="*/ 6113462 h 6858000"/>
              <a:gd name="connsiteX127" fmla="*/ 4417162 w 4417162"/>
              <a:gd name="connsiteY127" fmla="*/ 6183312 h 6858000"/>
              <a:gd name="connsiteX128" fmla="*/ 4413803 w 4417162"/>
              <a:gd name="connsiteY128" fmla="*/ 6251575 h 6858000"/>
              <a:gd name="connsiteX129" fmla="*/ 4405405 w 4417162"/>
              <a:gd name="connsiteY129" fmla="*/ 6311900 h 6858000"/>
              <a:gd name="connsiteX130" fmla="*/ 4393648 w 4417162"/>
              <a:gd name="connsiteY130" fmla="*/ 6361112 h 6858000"/>
              <a:gd name="connsiteX131" fmla="*/ 4378531 w 4417162"/>
              <a:gd name="connsiteY131" fmla="*/ 6407150 h 6858000"/>
              <a:gd name="connsiteX132" fmla="*/ 4361735 w 4417162"/>
              <a:gd name="connsiteY132" fmla="*/ 6448425 h 6858000"/>
              <a:gd name="connsiteX133" fmla="*/ 4343260 w 4417162"/>
              <a:gd name="connsiteY133" fmla="*/ 6488112 h 6858000"/>
              <a:gd name="connsiteX134" fmla="*/ 4324784 w 4417162"/>
              <a:gd name="connsiteY134" fmla="*/ 6523037 h 6858000"/>
              <a:gd name="connsiteX135" fmla="*/ 4304629 w 4417162"/>
              <a:gd name="connsiteY135" fmla="*/ 6561137 h 6858000"/>
              <a:gd name="connsiteX136" fmla="*/ 4284474 w 4417162"/>
              <a:gd name="connsiteY136" fmla="*/ 6597650 h 6858000"/>
              <a:gd name="connsiteX137" fmla="*/ 4267678 w 4417162"/>
              <a:gd name="connsiteY137" fmla="*/ 6640512 h 6858000"/>
              <a:gd name="connsiteX138" fmla="*/ 4250882 w 4417162"/>
              <a:gd name="connsiteY138" fmla="*/ 6683375 h 6858000"/>
              <a:gd name="connsiteX139" fmla="*/ 4240804 w 4417162"/>
              <a:gd name="connsiteY139" fmla="*/ 6735762 h 6858000"/>
              <a:gd name="connsiteX140" fmla="*/ 4232407 w 4417162"/>
              <a:gd name="connsiteY140" fmla="*/ 6791325 h 6858000"/>
              <a:gd name="connsiteX141" fmla="*/ 4227367 w 4417162"/>
              <a:gd name="connsiteY141" fmla="*/ 6858000 h 6858000"/>
              <a:gd name="connsiteX142" fmla="*/ 2310062 w 4417162"/>
              <a:gd name="connsiteY142" fmla="*/ 6858000 h 6858000"/>
              <a:gd name="connsiteX143" fmla="*/ 144378 w 4417162"/>
              <a:gd name="connsiteY143" fmla="*/ 6858000 h 6858000"/>
              <a:gd name="connsiteX144" fmla="*/ 0 w 4417162"/>
              <a:gd name="connsiteY14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4417162" h="6858000">
                <a:moveTo>
                  <a:pt x="0" y="0"/>
                </a:moveTo>
                <a:lnTo>
                  <a:pt x="144378" y="0"/>
                </a:lnTo>
                <a:lnTo>
                  <a:pt x="2310062" y="0"/>
                </a:lnTo>
                <a:lnTo>
                  <a:pt x="4227367" y="0"/>
                </a:lnTo>
                <a:lnTo>
                  <a:pt x="4232407" y="66675"/>
                </a:lnTo>
                <a:lnTo>
                  <a:pt x="4240804" y="122237"/>
                </a:lnTo>
                <a:lnTo>
                  <a:pt x="4250882" y="174625"/>
                </a:lnTo>
                <a:lnTo>
                  <a:pt x="4267678" y="217487"/>
                </a:lnTo>
                <a:lnTo>
                  <a:pt x="4284474" y="260350"/>
                </a:lnTo>
                <a:lnTo>
                  <a:pt x="4304629" y="296862"/>
                </a:lnTo>
                <a:lnTo>
                  <a:pt x="4324784" y="334962"/>
                </a:lnTo>
                <a:lnTo>
                  <a:pt x="4343260" y="369887"/>
                </a:lnTo>
                <a:lnTo>
                  <a:pt x="4361735" y="409575"/>
                </a:lnTo>
                <a:lnTo>
                  <a:pt x="4378531" y="450850"/>
                </a:lnTo>
                <a:lnTo>
                  <a:pt x="4393648" y="496887"/>
                </a:lnTo>
                <a:lnTo>
                  <a:pt x="4405405" y="546100"/>
                </a:lnTo>
                <a:lnTo>
                  <a:pt x="4413803" y="606425"/>
                </a:lnTo>
                <a:lnTo>
                  <a:pt x="4417162" y="673100"/>
                </a:lnTo>
                <a:lnTo>
                  <a:pt x="4413803" y="744537"/>
                </a:lnTo>
                <a:lnTo>
                  <a:pt x="4405405" y="801687"/>
                </a:lnTo>
                <a:lnTo>
                  <a:pt x="4393648" y="854075"/>
                </a:lnTo>
                <a:lnTo>
                  <a:pt x="4378531" y="901700"/>
                </a:lnTo>
                <a:lnTo>
                  <a:pt x="4361735" y="942975"/>
                </a:lnTo>
                <a:lnTo>
                  <a:pt x="4341580" y="981075"/>
                </a:lnTo>
                <a:lnTo>
                  <a:pt x="4321425" y="1017587"/>
                </a:lnTo>
                <a:lnTo>
                  <a:pt x="4301270" y="1055687"/>
                </a:lnTo>
                <a:lnTo>
                  <a:pt x="4282794" y="1095375"/>
                </a:lnTo>
                <a:lnTo>
                  <a:pt x="4264318" y="1136650"/>
                </a:lnTo>
                <a:lnTo>
                  <a:pt x="4249203" y="1182687"/>
                </a:lnTo>
                <a:lnTo>
                  <a:pt x="4239125" y="1235075"/>
                </a:lnTo>
                <a:lnTo>
                  <a:pt x="4229047" y="1295400"/>
                </a:lnTo>
                <a:lnTo>
                  <a:pt x="4227367" y="1363662"/>
                </a:lnTo>
                <a:lnTo>
                  <a:pt x="4229047" y="1431925"/>
                </a:lnTo>
                <a:lnTo>
                  <a:pt x="4239125" y="1492250"/>
                </a:lnTo>
                <a:lnTo>
                  <a:pt x="4249203" y="1544637"/>
                </a:lnTo>
                <a:lnTo>
                  <a:pt x="4264318" y="1589087"/>
                </a:lnTo>
                <a:lnTo>
                  <a:pt x="4282794" y="1631950"/>
                </a:lnTo>
                <a:lnTo>
                  <a:pt x="4301270" y="1671637"/>
                </a:lnTo>
                <a:lnTo>
                  <a:pt x="4321425" y="1708150"/>
                </a:lnTo>
                <a:lnTo>
                  <a:pt x="4341580" y="1743075"/>
                </a:lnTo>
                <a:lnTo>
                  <a:pt x="4361735" y="1782762"/>
                </a:lnTo>
                <a:lnTo>
                  <a:pt x="4378531" y="1824037"/>
                </a:lnTo>
                <a:lnTo>
                  <a:pt x="4393648" y="1870075"/>
                </a:lnTo>
                <a:lnTo>
                  <a:pt x="4405405" y="1922462"/>
                </a:lnTo>
                <a:lnTo>
                  <a:pt x="4413803" y="1982787"/>
                </a:lnTo>
                <a:lnTo>
                  <a:pt x="4417162" y="2051050"/>
                </a:lnTo>
                <a:lnTo>
                  <a:pt x="4413803" y="2119312"/>
                </a:lnTo>
                <a:lnTo>
                  <a:pt x="4405405" y="2179637"/>
                </a:lnTo>
                <a:lnTo>
                  <a:pt x="4393648" y="2232025"/>
                </a:lnTo>
                <a:lnTo>
                  <a:pt x="4378531" y="2278062"/>
                </a:lnTo>
                <a:lnTo>
                  <a:pt x="4361735" y="2319337"/>
                </a:lnTo>
                <a:lnTo>
                  <a:pt x="4341580" y="2359025"/>
                </a:lnTo>
                <a:lnTo>
                  <a:pt x="4321425" y="2395537"/>
                </a:lnTo>
                <a:lnTo>
                  <a:pt x="4301270" y="2433637"/>
                </a:lnTo>
                <a:lnTo>
                  <a:pt x="4282794" y="2471737"/>
                </a:lnTo>
                <a:lnTo>
                  <a:pt x="4264318" y="2513012"/>
                </a:lnTo>
                <a:lnTo>
                  <a:pt x="4249203" y="2560637"/>
                </a:lnTo>
                <a:lnTo>
                  <a:pt x="4239125" y="2613025"/>
                </a:lnTo>
                <a:lnTo>
                  <a:pt x="4229047" y="2671762"/>
                </a:lnTo>
                <a:lnTo>
                  <a:pt x="4227367" y="2741612"/>
                </a:lnTo>
                <a:lnTo>
                  <a:pt x="4229047" y="2809875"/>
                </a:lnTo>
                <a:lnTo>
                  <a:pt x="4239125" y="2868612"/>
                </a:lnTo>
                <a:lnTo>
                  <a:pt x="4249203" y="2922587"/>
                </a:lnTo>
                <a:lnTo>
                  <a:pt x="4264318" y="2967037"/>
                </a:lnTo>
                <a:lnTo>
                  <a:pt x="4282794" y="3009900"/>
                </a:lnTo>
                <a:lnTo>
                  <a:pt x="4301270" y="3046412"/>
                </a:lnTo>
                <a:lnTo>
                  <a:pt x="4321425" y="3084512"/>
                </a:lnTo>
                <a:lnTo>
                  <a:pt x="4341580" y="3121025"/>
                </a:lnTo>
                <a:lnTo>
                  <a:pt x="4361735" y="3160712"/>
                </a:lnTo>
                <a:lnTo>
                  <a:pt x="4378531" y="3201987"/>
                </a:lnTo>
                <a:lnTo>
                  <a:pt x="4393648" y="3248025"/>
                </a:lnTo>
                <a:lnTo>
                  <a:pt x="4405405" y="3300412"/>
                </a:lnTo>
                <a:lnTo>
                  <a:pt x="4413803" y="3360737"/>
                </a:lnTo>
                <a:lnTo>
                  <a:pt x="4417162" y="3427412"/>
                </a:lnTo>
                <a:lnTo>
                  <a:pt x="4413803" y="3497262"/>
                </a:lnTo>
                <a:lnTo>
                  <a:pt x="4405405" y="3557587"/>
                </a:lnTo>
                <a:lnTo>
                  <a:pt x="4393648" y="3609975"/>
                </a:lnTo>
                <a:lnTo>
                  <a:pt x="4378531" y="3656012"/>
                </a:lnTo>
                <a:lnTo>
                  <a:pt x="4361735" y="3697287"/>
                </a:lnTo>
                <a:lnTo>
                  <a:pt x="4341580" y="3736975"/>
                </a:lnTo>
                <a:lnTo>
                  <a:pt x="4301270" y="3811587"/>
                </a:lnTo>
                <a:lnTo>
                  <a:pt x="4282794" y="3848100"/>
                </a:lnTo>
                <a:lnTo>
                  <a:pt x="4264318" y="3890962"/>
                </a:lnTo>
                <a:lnTo>
                  <a:pt x="4249203" y="3935412"/>
                </a:lnTo>
                <a:lnTo>
                  <a:pt x="4239125" y="3987800"/>
                </a:lnTo>
                <a:lnTo>
                  <a:pt x="4229047" y="4048125"/>
                </a:lnTo>
                <a:lnTo>
                  <a:pt x="4227367" y="4116387"/>
                </a:lnTo>
                <a:lnTo>
                  <a:pt x="4229047" y="4186237"/>
                </a:lnTo>
                <a:lnTo>
                  <a:pt x="4239125" y="4244975"/>
                </a:lnTo>
                <a:lnTo>
                  <a:pt x="4249203" y="4297362"/>
                </a:lnTo>
                <a:lnTo>
                  <a:pt x="4264318" y="4343400"/>
                </a:lnTo>
                <a:lnTo>
                  <a:pt x="4282794" y="4386262"/>
                </a:lnTo>
                <a:lnTo>
                  <a:pt x="4301270" y="4424362"/>
                </a:lnTo>
                <a:lnTo>
                  <a:pt x="4341580" y="4498975"/>
                </a:lnTo>
                <a:lnTo>
                  <a:pt x="4361735" y="4537075"/>
                </a:lnTo>
                <a:lnTo>
                  <a:pt x="4378531" y="4579937"/>
                </a:lnTo>
                <a:lnTo>
                  <a:pt x="4393648" y="4625975"/>
                </a:lnTo>
                <a:lnTo>
                  <a:pt x="4405405" y="4678362"/>
                </a:lnTo>
                <a:lnTo>
                  <a:pt x="4413803" y="4738687"/>
                </a:lnTo>
                <a:lnTo>
                  <a:pt x="4417162" y="4806950"/>
                </a:lnTo>
                <a:lnTo>
                  <a:pt x="4413803" y="4875212"/>
                </a:lnTo>
                <a:lnTo>
                  <a:pt x="4405405" y="4935537"/>
                </a:lnTo>
                <a:lnTo>
                  <a:pt x="4393648" y="4987925"/>
                </a:lnTo>
                <a:lnTo>
                  <a:pt x="4378531" y="5033962"/>
                </a:lnTo>
                <a:lnTo>
                  <a:pt x="4361735" y="5075237"/>
                </a:lnTo>
                <a:lnTo>
                  <a:pt x="4341580" y="5114925"/>
                </a:lnTo>
                <a:lnTo>
                  <a:pt x="4321425" y="5149850"/>
                </a:lnTo>
                <a:lnTo>
                  <a:pt x="4301270" y="5186362"/>
                </a:lnTo>
                <a:lnTo>
                  <a:pt x="4282794" y="5226050"/>
                </a:lnTo>
                <a:lnTo>
                  <a:pt x="4264318" y="5268912"/>
                </a:lnTo>
                <a:lnTo>
                  <a:pt x="4249203" y="5313362"/>
                </a:lnTo>
                <a:lnTo>
                  <a:pt x="4239125" y="5365750"/>
                </a:lnTo>
                <a:lnTo>
                  <a:pt x="4229047" y="5426075"/>
                </a:lnTo>
                <a:lnTo>
                  <a:pt x="4227367" y="5494337"/>
                </a:lnTo>
                <a:lnTo>
                  <a:pt x="4229047" y="5562600"/>
                </a:lnTo>
                <a:lnTo>
                  <a:pt x="4239125" y="5622925"/>
                </a:lnTo>
                <a:lnTo>
                  <a:pt x="4249203" y="5675312"/>
                </a:lnTo>
                <a:lnTo>
                  <a:pt x="4264318" y="5721350"/>
                </a:lnTo>
                <a:lnTo>
                  <a:pt x="4282794" y="5762625"/>
                </a:lnTo>
                <a:lnTo>
                  <a:pt x="4301270" y="5802312"/>
                </a:lnTo>
                <a:lnTo>
                  <a:pt x="4321425" y="5840412"/>
                </a:lnTo>
                <a:lnTo>
                  <a:pt x="4341580" y="5876925"/>
                </a:lnTo>
                <a:lnTo>
                  <a:pt x="4361735" y="5915025"/>
                </a:lnTo>
                <a:lnTo>
                  <a:pt x="4378531" y="5956300"/>
                </a:lnTo>
                <a:lnTo>
                  <a:pt x="4393648" y="6003925"/>
                </a:lnTo>
                <a:lnTo>
                  <a:pt x="4405405" y="6056312"/>
                </a:lnTo>
                <a:lnTo>
                  <a:pt x="4413803" y="6113462"/>
                </a:lnTo>
                <a:lnTo>
                  <a:pt x="4417162" y="6183312"/>
                </a:lnTo>
                <a:lnTo>
                  <a:pt x="4413803" y="6251575"/>
                </a:lnTo>
                <a:lnTo>
                  <a:pt x="4405405" y="6311900"/>
                </a:lnTo>
                <a:lnTo>
                  <a:pt x="4393648" y="6361112"/>
                </a:lnTo>
                <a:lnTo>
                  <a:pt x="4378531" y="6407150"/>
                </a:lnTo>
                <a:lnTo>
                  <a:pt x="4361735" y="6448425"/>
                </a:lnTo>
                <a:lnTo>
                  <a:pt x="4343260" y="6488112"/>
                </a:lnTo>
                <a:lnTo>
                  <a:pt x="4324784" y="6523037"/>
                </a:lnTo>
                <a:lnTo>
                  <a:pt x="4304629" y="6561137"/>
                </a:lnTo>
                <a:lnTo>
                  <a:pt x="4284474" y="6597650"/>
                </a:lnTo>
                <a:lnTo>
                  <a:pt x="4267678" y="6640512"/>
                </a:lnTo>
                <a:lnTo>
                  <a:pt x="4250882" y="6683375"/>
                </a:lnTo>
                <a:lnTo>
                  <a:pt x="4240804" y="6735762"/>
                </a:lnTo>
                <a:lnTo>
                  <a:pt x="4232407" y="6791325"/>
                </a:lnTo>
                <a:lnTo>
                  <a:pt x="4227367" y="6858000"/>
                </a:lnTo>
                <a:lnTo>
                  <a:pt x="2310062" y="6858000"/>
                </a:lnTo>
                <a:lnTo>
                  <a:pt x="144378" y="6858000"/>
                </a:lnTo>
                <a:lnTo>
                  <a:pt x="0" y="6858000"/>
                </a:lnTo>
                <a:close/>
              </a:path>
            </a:pathLst>
          </a:custGeom>
          <a:solidFill>
            <a:srgbClr val="FFFFFF"/>
          </a:solidFill>
          <a:ln w="0">
            <a:noFill/>
            <a:prstDash val="solid"/>
            <a:round/>
            <a:headEnd/>
            <a:tailEnd/>
          </a:ln>
        </p:spPr>
      </p:sp>
      <p:sp useBgFill="1">
        <p:nvSpPr>
          <p:cNvPr id="17" name="Freeform: Shape 16">
            <a:extLst>
              <a:ext uri="{FF2B5EF4-FFF2-40B4-BE49-F238E27FC236}">
                <a16:creationId xmlns:a16="http://schemas.microsoft.com/office/drawing/2014/main" id="{A7A4B465-FBCC-4CD4-89A1-82992A7B47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272784" cy="6858000"/>
          </a:xfrm>
          <a:custGeom>
            <a:avLst/>
            <a:gdLst>
              <a:gd name="connsiteX0" fmla="*/ 0 w 4272784"/>
              <a:gd name="connsiteY0" fmla="*/ 0 h 6858000"/>
              <a:gd name="connsiteX1" fmla="*/ 4082989 w 4272784"/>
              <a:gd name="connsiteY1" fmla="*/ 0 h 6858000"/>
              <a:gd name="connsiteX2" fmla="*/ 4088029 w 4272784"/>
              <a:gd name="connsiteY2" fmla="*/ 66675 h 6858000"/>
              <a:gd name="connsiteX3" fmla="*/ 4096426 w 4272784"/>
              <a:gd name="connsiteY3" fmla="*/ 122237 h 6858000"/>
              <a:gd name="connsiteX4" fmla="*/ 4106504 w 4272784"/>
              <a:gd name="connsiteY4" fmla="*/ 174625 h 6858000"/>
              <a:gd name="connsiteX5" fmla="*/ 4123300 w 4272784"/>
              <a:gd name="connsiteY5" fmla="*/ 217487 h 6858000"/>
              <a:gd name="connsiteX6" fmla="*/ 4140096 w 4272784"/>
              <a:gd name="connsiteY6" fmla="*/ 260350 h 6858000"/>
              <a:gd name="connsiteX7" fmla="*/ 4160251 w 4272784"/>
              <a:gd name="connsiteY7" fmla="*/ 296862 h 6858000"/>
              <a:gd name="connsiteX8" fmla="*/ 4180406 w 4272784"/>
              <a:gd name="connsiteY8" fmla="*/ 334962 h 6858000"/>
              <a:gd name="connsiteX9" fmla="*/ 4198882 w 4272784"/>
              <a:gd name="connsiteY9" fmla="*/ 369887 h 6858000"/>
              <a:gd name="connsiteX10" fmla="*/ 4217357 w 4272784"/>
              <a:gd name="connsiteY10" fmla="*/ 409575 h 6858000"/>
              <a:gd name="connsiteX11" fmla="*/ 4234153 w 4272784"/>
              <a:gd name="connsiteY11" fmla="*/ 450850 h 6858000"/>
              <a:gd name="connsiteX12" fmla="*/ 4249270 w 4272784"/>
              <a:gd name="connsiteY12" fmla="*/ 496887 h 6858000"/>
              <a:gd name="connsiteX13" fmla="*/ 4261027 w 4272784"/>
              <a:gd name="connsiteY13" fmla="*/ 546100 h 6858000"/>
              <a:gd name="connsiteX14" fmla="*/ 4269425 w 4272784"/>
              <a:gd name="connsiteY14" fmla="*/ 606425 h 6858000"/>
              <a:gd name="connsiteX15" fmla="*/ 4272784 w 4272784"/>
              <a:gd name="connsiteY15" fmla="*/ 673100 h 6858000"/>
              <a:gd name="connsiteX16" fmla="*/ 4269425 w 4272784"/>
              <a:gd name="connsiteY16" fmla="*/ 744537 h 6858000"/>
              <a:gd name="connsiteX17" fmla="*/ 4261027 w 4272784"/>
              <a:gd name="connsiteY17" fmla="*/ 801687 h 6858000"/>
              <a:gd name="connsiteX18" fmla="*/ 4249270 w 4272784"/>
              <a:gd name="connsiteY18" fmla="*/ 854075 h 6858000"/>
              <a:gd name="connsiteX19" fmla="*/ 4234153 w 4272784"/>
              <a:gd name="connsiteY19" fmla="*/ 901700 h 6858000"/>
              <a:gd name="connsiteX20" fmla="*/ 4217357 w 4272784"/>
              <a:gd name="connsiteY20" fmla="*/ 942975 h 6858000"/>
              <a:gd name="connsiteX21" fmla="*/ 4197202 w 4272784"/>
              <a:gd name="connsiteY21" fmla="*/ 981075 h 6858000"/>
              <a:gd name="connsiteX22" fmla="*/ 4177047 w 4272784"/>
              <a:gd name="connsiteY22" fmla="*/ 1017587 h 6858000"/>
              <a:gd name="connsiteX23" fmla="*/ 4156892 w 4272784"/>
              <a:gd name="connsiteY23" fmla="*/ 1055687 h 6858000"/>
              <a:gd name="connsiteX24" fmla="*/ 4138416 w 4272784"/>
              <a:gd name="connsiteY24" fmla="*/ 1095375 h 6858000"/>
              <a:gd name="connsiteX25" fmla="*/ 4119940 w 4272784"/>
              <a:gd name="connsiteY25" fmla="*/ 1136650 h 6858000"/>
              <a:gd name="connsiteX26" fmla="*/ 4104825 w 4272784"/>
              <a:gd name="connsiteY26" fmla="*/ 1182687 h 6858000"/>
              <a:gd name="connsiteX27" fmla="*/ 4094747 w 4272784"/>
              <a:gd name="connsiteY27" fmla="*/ 1235075 h 6858000"/>
              <a:gd name="connsiteX28" fmla="*/ 4084669 w 4272784"/>
              <a:gd name="connsiteY28" fmla="*/ 1295400 h 6858000"/>
              <a:gd name="connsiteX29" fmla="*/ 4082989 w 4272784"/>
              <a:gd name="connsiteY29" fmla="*/ 1363662 h 6858000"/>
              <a:gd name="connsiteX30" fmla="*/ 4084669 w 4272784"/>
              <a:gd name="connsiteY30" fmla="*/ 1431925 h 6858000"/>
              <a:gd name="connsiteX31" fmla="*/ 4094747 w 4272784"/>
              <a:gd name="connsiteY31" fmla="*/ 1492250 h 6858000"/>
              <a:gd name="connsiteX32" fmla="*/ 4104825 w 4272784"/>
              <a:gd name="connsiteY32" fmla="*/ 1544637 h 6858000"/>
              <a:gd name="connsiteX33" fmla="*/ 4119940 w 4272784"/>
              <a:gd name="connsiteY33" fmla="*/ 1589087 h 6858000"/>
              <a:gd name="connsiteX34" fmla="*/ 4138416 w 4272784"/>
              <a:gd name="connsiteY34" fmla="*/ 1631950 h 6858000"/>
              <a:gd name="connsiteX35" fmla="*/ 4156892 w 4272784"/>
              <a:gd name="connsiteY35" fmla="*/ 1671637 h 6858000"/>
              <a:gd name="connsiteX36" fmla="*/ 4177047 w 4272784"/>
              <a:gd name="connsiteY36" fmla="*/ 1708150 h 6858000"/>
              <a:gd name="connsiteX37" fmla="*/ 4197202 w 4272784"/>
              <a:gd name="connsiteY37" fmla="*/ 1743075 h 6858000"/>
              <a:gd name="connsiteX38" fmla="*/ 4217357 w 4272784"/>
              <a:gd name="connsiteY38" fmla="*/ 1782762 h 6858000"/>
              <a:gd name="connsiteX39" fmla="*/ 4234153 w 4272784"/>
              <a:gd name="connsiteY39" fmla="*/ 1824037 h 6858000"/>
              <a:gd name="connsiteX40" fmla="*/ 4249270 w 4272784"/>
              <a:gd name="connsiteY40" fmla="*/ 1870075 h 6858000"/>
              <a:gd name="connsiteX41" fmla="*/ 4261027 w 4272784"/>
              <a:gd name="connsiteY41" fmla="*/ 1922462 h 6858000"/>
              <a:gd name="connsiteX42" fmla="*/ 4269425 w 4272784"/>
              <a:gd name="connsiteY42" fmla="*/ 1982787 h 6858000"/>
              <a:gd name="connsiteX43" fmla="*/ 4272784 w 4272784"/>
              <a:gd name="connsiteY43" fmla="*/ 2051050 h 6858000"/>
              <a:gd name="connsiteX44" fmla="*/ 4269425 w 4272784"/>
              <a:gd name="connsiteY44" fmla="*/ 2119312 h 6858000"/>
              <a:gd name="connsiteX45" fmla="*/ 4261027 w 4272784"/>
              <a:gd name="connsiteY45" fmla="*/ 2179637 h 6858000"/>
              <a:gd name="connsiteX46" fmla="*/ 4249270 w 4272784"/>
              <a:gd name="connsiteY46" fmla="*/ 2232025 h 6858000"/>
              <a:gd name="connsiteX47" fmla="*/ 4234153 w 4272784"/>
              <a:gd name="connsiteY47" fmla="*/ 2278062 h 6858000"/>
              <a:gd name="connsiteX48" fmla="*/ 4217357 w 4272784"/>
              <a:gd name="connsiteY48" fmla="*/ 2319337 h 6858000"/>
              <a:gd name="connsiteX49" fmla="*/ 4197202 w 4272784"/>
              <a:gd name="connsiteY49" fmla="*/ 2359025 h 6858000"/>
              <a:gd name="connsiteX50" fmla="*/ 4177047 w 4272784"/>
              <a:gd name="connsiteY50" fmla="*/ 2395537 h 6858000"/>
              <a:gd name="connsiteX51" fmla="*/ 4156892 w 4272784"/>
              <a:gd name="connsiteY51" fmla="*/ 2433637 h 6858000"/>
              <a:gd name="connsiteX52" fmla="*/ 4138416 w 4272784"/>
              <a:gd name="connsiteY52" fmla="*/ 2471737 h 6858000"/>
              <a:gd name="connsiteX53" fmla="*/ 4119940 w 4272784"/>
              <a:gd name="connsiteY53" fmla="*/ 2513012 h 6858000"/>
              <a:gd name="connsiteX54" fmla="*/ 4104825 w 4272784"/>
              <a:gd name="connsiteY54" fmla="*/ 2560637 h 6858000"/>
              <a:gd name="connsiteX55" fmla="*/ 4094747 w 4272784"/>
              <a:gd name="connsiteY55" fmla="*/ 2613025 h 6858000"/>
              <a:gd name="connsiteX56" fmla="*/ 4084669 w 4272784"/>
              <a:gd name="connsiteY56" fmla="*/ 2671762 h 6858000"/>
              <a:gd name="connsiteX57" fmla="*/ 4082989 w 4272784"/>
              <a:gd name="connsiteY57" fmla="*/ 2741612 h 6858000"/>
              <a:gd name="connsiteX58" fmla="*/ 4084669 w 4272784"/>
              <a:gd name="connsiteY58" fmla="*/ 2809875 h 6858000"/>
              <a:gd name="connsiteX59" fmla="*/ 4094747 w 4272784"/>
              <a:gd name="connsiteY59" fmla="*/ 2868612 h 6858000"/>
              <a:gd name="connsiteX60" fmla="*/ 4104825 w 4272784"/>
              <a:gd name="connsiteY60" fmla="*/ 2922587 h 6858000"/>
              <a:gd name="connsiteX61" fmla="*/ 4119940 w 4272784"/>
              <a:gd name="connsiteY61" fmla="*/ 2967037 h 6858000"/>
              <a:gd name="connsiteX62" fmla="*/ 4138416 w 4272784"/>
              <a:gd name="connsiteY62" fmla="*/ 3009900 h 6858000"/>
              <a:gd name="connsiteX63" fmla="*/ 4156892 w 4272784"/>
              <a:gd name="connsiteY63" fmla="*/ 3046412 h 6858000"/>
              <a:gd name="connsiteX64" fmla="*/ 4177047 w 4272784"/>
              <a:gd name="connsiteY64" fmla="*/ 3084512 h 6858000"/>
              <a:gd name="connsiteX65" fmla="*/ 4197202 w 4272784"/>
              <a:gd name="connsiteY65" fmla="*/ 3121025 h 6858000"/>
              <a:gd name="connsiteX66" fmla="*/ 4217357 w 4272784"/>
              <a:gd name="connsiteY66" fmla="*/ 3160712 h 6858000"/>
              <a:gd name="connsiteX67" fmla="*/ 4234153 w 4272784"/>
              <a:gd name="connsiteY67" fmla="*/ 3201987 h 6858000"/>
              <a:gd name="connsiteX68" fmla="*/ 4249270 w 4272784"/>
              <a:gd name="connsiteY68" fmla="*/ 3248025 h 6858000"/>
              <a:gd name="connsiteX69" fmla="*/ 4261027 w 4272784"/>
              <a:gd name="connsiteY69" fmla="*/ 3300412 h 6858000"/>
              <a:gd name="connsiteX70" fmla="*/ 4269425 w 4272784"/>
              <a:gd name="connsiteY70" fmla="*/ 3360737 h 6858000"/>
              <a:gd name="connsiteX71" fmla="*/ 4272784 w 4272784"/>
              <a:gd name="connsiteY71" fmla="*/ 3427412 h 6858000"/>
              <a:gd name="connsiteX72" fmla="*/ 4269425 w 4272784"/>
              <a:gd name="connsiteY72" fmla="*/ 3497262 h 6858000"/>
              <a:gd name="connsiteX73" fmla="*/ 4261027 w 4272784"/>
              <a:gd name="connsiteY73" fmla="*/ 3557587 h 6858000"/>
              <a:gd name="connsiteX74" fmla="*/ 4249270 w 4272784"/>
              <a:gd name="connsiteY74" fmla="*/ 3609975 h 6858000"/>
              <a:gd name="connsiteX75" fmla="*/ 4234153 w 4272784"/>
              <a:gd name="connsiteY75" fmla="*/ 3656012 h 6858000"/>
              <a:gd name="connsiteX76" fmla="*/ 4217357 w 4272784"/>
              <a:gd name="connsiteY76" fmla="*/ 3697287 h 6858000"/>
              <a:gd name="connsiteX77" fmla="*/ 4197202 w 4272784"/>
              <a:gd name="connsiteY77" fmla="*/ 3736975 h 6858000"/>
              <a:gd name="connsiteX78" fmla="*/ 4156892 w 4272784"/>
              <a:gd name="connsiteY78" fmla="*/ 3811587 h 6858000"/>
              <a:gd name="connsiteX79" fmla="*/ 4138416 w 4272784"/>
              <a:gd name="connsiteY79" fmla="*/ 3848100 h 6858000"/>
              <a:gd name="connsiteX80" fmla="*/ 4119940 w 4272784"/>
              <a:gd name="connsiteY80" fmla="*/ 3890962 h 6858000"/>
              <a:gd name="connsiteX81" fmla="*/ 4104825 w 4272784"/>
              <a:gd name="connsiteY81" fmla="*/ 3935412 h 6858000"/>
              <a:gd name="connsiteX82" fmla="*/ 4094747 w 4272784"/>
              <a:gd name="connsiteY82" fmla="*/ 3987800 h 6858000"/>
              <a:gd name="connsiteX83" fmla="*/ 4084669 w 4272784"/>
              <a:gd name="connsiteY83" fmla="*/ 4048125 h 6858000"/>
              <a:gd name="connsiteX84" fmla="*/ 4082989 w 4272784"/>
              <a:gd name="connsiteY84" fmla="*/ 4116387 h 6858000"/>
              <a:gd name="connsiteX85" fmla="*/ 4084669 w 4272784"/>
              <a:gd name="connsiteY85" fmla="*/ 4186237 h 6858000"/>
              <a:gd name="connsiteX86" fmla="*/ 4094747 w 4272784"/>
              <a:gd name="connsiteY86" fmla="*/ 4244975 h 6858000"/>
              <a:gd name="connsiteX87" fmla="*/ 4104825 w 4272784"/>
              <a:gd name="connsiteY87" fmla="*/ 4297362 h 6858000"/>
              <a:gd name="connsiteX88" fmla="*/ 4119940 w 4272784"/>
              <a:gd name="connsiteY88" fmla="*/ 4343400 h 6858000"/>
              <a:gd name="connsiteX89" fmla="*/ 4138416 w 4272784"/>
              <a:gd name="connsiteY89" fmla="*/ 4386262 h 6858000"/>
              <a:gd name="connsiteX90" fmla="*/ 4156892 w 4272784"/>
              <a:gd name="connsiteY90" fmla="*/ 4424362 h 6858000"/>
              <a:gd name="connsiteX91" fmla="*/ 4197202 w 4272784"/>
              <a:gd name="connsiteY91" fmla="*/ 4498975 h 6858000"/>
              <a:gd name="connsiteX92" fmla="*/ 4217357 w 4272784"/>
              <a:gd name="connsiteY92" fmla="*/ 4537075 h 6858000"/>
              <a:gd name="connsiteX93" fmla="*/ 4234153 w 4272784"/>
              <a:gd name="connsiteY93" fmla="*/ 4579937 h 6858000"/>
              <a:gd name="connsiteX94" fmla="*/ 4249270 w 4272784"/>
              <a:gd name="connsiteY94" fmla="*/ 4625975 h 6858000"/>
              <a:gd name="connsiteX95" fmla="*/ 4261027 w 4272784"/>
              <a:gd name="connsiteY95" fmla="*/ 4678362 h 6858000"/>
              <a:gd name="connsiteX96" fmla="*/ 4269425 w 4272784"/>
              <a:gd name="connsiteY96" fmla="*/ 4738687 h 6858000"/>
              <a:gd name="connsiteX97" fmla="*/ 4272784 w 4272784"/>
              <a:gd name="connsiteY97" fmla="*/ 4806950 h 6858000"/>
              <a:gd name="connsiteX98" fmla="*/ 4269425 w 4272784"/>
              <a:gd name="connsiteY98" fmla="*/ 4875212 h 6858000"/>
              <a:gd name="connsiteX99" fmla="*/ 4261027 w 4272784"/>
              <a:gd name="connsiteY99" fmla="*/ 4935537 h 6858000"/>
              <a:gd name="connsiteX100" fmla="*/ 4249270 w 4272784"/>
              <a:gd name="connsiteY100" fmla="*/ 4987925 h 6858000"/>
              <a:gd name="connsiteX101" fmla="*/ 4234153 w 4272784"/>
              <a:gd name="connsiteY101" fmla="*/ 5033962 h 6858000"/>
              <a:gd name="connsiteX102" fmla="*/ 4217357 w 4272784"/>
              <a:gd name="connsiteY102" fmla="*/ 5075237 h 6858000"/>
              <a:gd name="connsiteX103" fmla="*/ 4197202 w 4272784"/>
              <a:gd name="connsiteY103" fmla="*/ 5114925 h 6858000"/>
              <a:gd name="connsiteX104" fmla="*/ 4177047 w 4272784"/>
              <a:gd name="connsiteY104" fmla="*/ 5149850 h 6858000"/>
              <a:gd name="connsiteX105" fmla="*/ 4156892 w 4272784"/>
              <a:gd name="connsiteY105" fmla="*/ 5186362 h 6858000"/>
              <a:gd name="connsiteX106" fmla="*/ 4138416 w 4272784"/>
              <a:gd name="connsiteY106" fmla="*/ 5226050 h 6858000"/>
              <a:gd name="connsiteX107" fmla="*/ 4119940 w 4272784"/>
              <a:gd name="connsiteY107" fmla="*/ 5268912 h 6858000"/>
              <a:gd name="connsiteX108" fmla="*/ 4104825 w 4272784"/>
              <a:gd name="connsiteY108" fmla="*/ 5313362 h 6858000"/>
              <a:gd name="connsiteX109" fmla="*/ 4094747 w 4272784"/>
              <a:gd name="connsiteY109" fmla="*/ 5365750 h 6858000"/>
              <a:gd name="connsiteX110" fmla="*/ 4084669 w 4272784"/>
              <a:gd name="connsiteY110" fmla="*/ 5426075 h 6858000"/>
              <a:gd name="connsiteX111" fmla="*/ 4082989 w 4272784"/>
              <a:gd name="connsiteY111" fmla="*/ 5494337 h 6858000"/>
              <a:gd name="connsiteX112" fmla="*/ 4084669 w 4272784"/>
              <a:gd name="connsiteY112" fmla="*/ 5562600 h 6858000"/>
              <a:gd name="connsiteX113" fmla="*/ 4094747 w 4272784"/>
              <a:gd name="connsiteY113" fmla="*/ 5622925 h 6858000"/>
              <a:gd name="connsiteX114" fmla="*/ 4104825 w 4272784"/>
              <a:gd name="connsiteY114" fmla="*/ 5675312 h 6858000"/>
              <a:gd name="connsiteX115" fmla="*/ 4119940 w 4272784"/>
              <a:gd name="connsiteY115" fmla="*/ 5721350 h 6858000"/>
              <a:gd name="connsiteX116" fmla="*/ 4138416 w 4272784"/>
              <a:gd name="connsiteY116" fmla="*/ 5762625 h 6858000"/>
              <a:gd name="connsiteX117" fmla="*/ 4156892 w 4272784"/>
              <a:gd name="connsiteY117" fmla="*/ 5802312 h 6858000"/>
              <a:gd name="connsiteX118" fmla="*/ 4177047 w 4272784"/>
              <a:gd name="connsiteY118" fmla="*/ 5840412 h 6858000"/>
              <a:gd name="connsiteX119" fmla="*/ 4197202 w 4272784"/>
              <a:gd name="connsiteY119" fmla="*/ 5876925 h 6858000"/>
              <a:gd name="connsiteX120" fmla="*/ 4217357 w 4272784"/>
              <a:gd name="connsiteY120" fmla="*/ 5915025 h 6858000"/>
              <a:gd name="connsiteX121" fmla="*/ 4234153 w 4272784"/>
              <a:gd name="connsiteY121" fmla="*/ 5956300 h 6858000"/>
              <a:gd name="connsiteX122" fmla="*/ 4249270 w 4272784"/>
              <a:gd name="connsiteY122" fmla="*/ 6003925 h 6858000"/>
              <a:gd name="connsiteX123" fmla="*/ 4261027 w 4272784"/>
              <a:gd name="connsiteY123" fmla="*/ 6056312 h 6858000"/>
              <a:gd name="connsiteX124" fmla="*/ 4269425 w 4272784"/>
              <a:gd name="connsiteY124" fmla="*/ 6113462 h 6858000"/>
              <a:gd name="connsiteX125" fmla="*/ 4272784 w 4272784"/>
              <a:gd name="connsiteY125" fmla="*/ 6183312 h 6858000"/>
              <a:gd name="connsiteX126" fmla="*/ 4269425 w 4272784"/>
              <a:gd name="connsiteY126" fmla="*/ 6251575 h 6858000"/>
              <a:gd name="connsiteX127" fmla="*/ 4261027 w 4272784"/>
              <a:gd name="connsiteY127" fmla="*/ 6311900 h 6858000"/>
              <a:gd name="connsiteX128" fmla="*/ 4249270 w 4272784"/>
              <a:gd name="connsiteY128" fmla="*/ 6361112 h 6858000"/>
              <a:gd name="connsiteX129" fmla="*/ 4234153 w 4272784"/>
              <a:gd name="connsiteY129" fmla="*/ 6407150 h 6858000"/>
              <a:gd name="connsiteX130" fmla="*/ 4217357 w 4272784"/>
              <a:gd name="connsiteY130" fmla="*/ 6448425 h 6858000"/>
              <a:gd name="connsiteX131" fmla="*/ 4198882 w 4272784"/>
              <a:gd name="connsiteY131" fmla="*/ 6488112 h 6858000"/>
              <a:gd name="connsiteX132" fmla="*/ 4180406 w 4272784"/>
              <a:gd name="connsiteY132" fmla="*/ 6523037 h 6858000"/>
              <a:gd name="connsiteX133" fmla="*/ 4160251 w 4272784"/>
              <a:gd name="connsiteY133" fmla="*/ 6561137 h 6858000"/>
              <a:gd name="connsiteX134" fmla="*/ 4140096 w 4272784"/>
              <a:gd name="connsiteY134" fmla="*/ 6597650 h 6858000"/>
              <a:gd name="connsiteX135" fmla="*/ 4123300 w 4272784"/>
              <a:gd name="connsiteY135" fmla="*/ 6640512 h 6858000"/>
              <a:gd name="connsiteX136" fmla="*/ 4106504 w 4272784"/>
              <a:gd name="connsiteY136" fmla="*/ 6683375 h 6858000"/>
              <a:gd name="connsiteX137" fmla="*/ 4096426 w 4272784"/>
              <a:gd name="connsiteY137" fmla="*/ 6735762 h 6858000"/>
              <a:gd name="connsiteX138" fmla="*/ 4088029 w 4272784"/>
              <a:gd name="connsiteY138" fmla="*/ 6791325 h 6858000"/>
              <a:gd name="connsiteX139" fmla="*/ 4082989 w 4272784"/>
              <a:gd name="connsiteY139" fmla="*/ 6858000 h 6858000"/>
              <a:gd name="connsiteX140" fmla="*/ 0 w 427278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272784" h="6858000">
                <a:moveTo>
                  <a:pt x="0" y="0"/>
                </a:moveTo>
                <a:lnTo>
                  <a:pt x="4082989" y="0"/>
                </a:lnTo>
                <a:lnTo>
                  <a:pt x="4088029" y="66675"/>
                </a:lnTo>
                <a:lnTo>
                  <a:pt x="4096426" y="122237"/>
                </a:lnTo>
                <a:lnTo>
                  <a:pt x="4106504" y="174625"/>
                </a:lnTo>
                <a:lnTo>
                  <a:pt x="4123300" y="217487"/>
                </a:lnTo>
                <a:lnTo>
                  <a:pt x="4140096" y="260350"/>
                </a:lnTo>
                <a:lnTo>
                  <a:pt x="4160251" y="296862"/>
                </a:lnTo>
                <a:lnTo>
                  <a:pt x="4180406" y="334962"/>
                </a:lnTo>
                <a:lnTo>
                  <a:pt x="4198882" y="369887"/>
                </a:lnTo>
                <a:lnTo>
                  <a:pt x="4217357" y="409575"/>
                </a:lnTo>
                <a:lnTo>
                  <a:pt x="4234153" y="450850"/>
                </a:lnTo>
                <a:lnTo>
                  <a:pt x="4249270" y="496887"/>
                </a:lnTo>
                <a:lnTo>
                  <a:pt x="4261027" y="546100"/>
                </a:lnTo>
                <a:lnTo>
                  <a:pt x="4269425" y="606425"/>
                </a:lnTo>
                <a:lnTo>
                  <a:pt x="4272784" y="673100"/>
                </a:lnTo>
                <a:lnTo>
                  <a:pt x="4269425" y="744537"/>
                </a:lnTo>
                <a:lnTo>
                  <a:pt x="4261027" y="801687"/>
                </a:lnTo>
                <a:lnTo>
                  <a:pt x="4249270" y="854075"/>
                </a:lnTo>
                <a:lnTo>
                  <a:pt x="4234153" y="901700"/>
                </a:lnTo>
                <a:lnTo>
                  <a:pt x="4217357" y="942975"/>
                </a:lnTo>
                <a:lnTo>
                  <a:pt x="4197202" y="981075"/>
                </a:lnTo>
                <a:lnTo>
                  <a:pt x="4177047" y="1017587"/>
                </a:lnTo>
                <a:lnTo>
                  <a:pt x="4156892" y="1055687"/>
                </a:lnTo>
                <a:lnTo>
                  <a:pt x="4138416" y="1095375"/>
                </a:lnTo>
                <a:lnTo>
                  <a:pt x="4119940" y="1136650"/>
                </a:lnTo>
                <a:lnTo>
                  <a:pt x="4104825" y="1182687"/>
                </a:lnTo>
                <a:lnTo>
                  <a:pt x="4094747" y="1235075"/>
                </a:lnTo>
                <a:lnTo>
                  <a:pt x="4084669" y="1295400"/>
                </a:lnTo>
                <a:lnTo>
                  <a:pt x="4082989" y="1363662"/>
                </a:lnTo>
                <a:lnTo>
                  <a:pt x="4084669" y="1431925"/>
                </a:lnTo>
                <a:lnTo>
                  <a:pt x="4094747" y="1492250"/>
                </a:lnTo>
                <a:lnTo>
                  <a:pt x="4104825" y="1544637"/>
                </a:lnTo>
                <a:lnTo>
                  <a:pt x="4119940" y="1589087"/>
                </a:lnTo>
                <a:lnTo>
                  <a:pt x="4138416" y="1631950"/>
                </a:lnTo>
                <a:lnTo>
                  <a:pt x="4156892" y="1671637"/>
                </a:lnTo>
                <a:lnTo>
                  <a:pt x="4177047" y="1708150"/>
                </a:lnTo>
                <a:lnTo>
                  <a:pt x="4197202" y="1743075"/>
                </a:lnTo>
                <a:lnTo>
                  <a:pt x="4217357" y="1782762"/>
                </a:lnTo>
                <a:lnTo>
                  <a:pt x="4234153" y="1824037"/>
                </a:lnTo>
                <a:lnTo>
                  <a:pt x="4249270" y="1870075"/>
                </a:lnTo>
                <a:lnTo>
                  <a:pt x="4261027" y="1922462"/>
                </a:lnTo>
                <a:lnTo>
                  <a:pt x="4269425" y="1982787"/>
                </a:lnTo>
                <a:lnTo>
                  <a:pt x="4272784" y="2051050"/>
                </a:lnTo>
                <a:lnTo>
                  <a:pt x="4269425" y="2119312"/>
                </a:lnTo>
                <a:lnTo>
                  <a:pt x="4261027" y="2179637"/>
                </a:lnTo>
                <a:lnTo>
                  <a:pt x="4249270" y="2232025"/>
                </a:lnTo>
                <a:lnTo>
                  <a:pt x="4234153" y="2278062"/>
                </a:lnTo>
                <a:lnTo>
                  <a:pt x="4217357" y="2319337"/>
                </a:lnTo>
                <a:lnTo>
                  <a:pt x="4197202" y="2359025"/>
                </a:lnTo>
                <a:lnTo>
                  <a:pt x="4177047" y="2395537"/>
                </a:lnTo>
                <a:lnTo>
                  <a:pt x="4156892" y="2433637"/>
                </a:lnTo>
                <a:lnTo>
                  <a:pt x="4138416" y="2471737"/>
                </a:lnTo>
                <a:lnTo>
                  <a:pt x="4119940" y="2513012"/>
                </a:lnTo>
                <a:lnTo>
                  <a:pt x="4104825" y="2560637"/>
                </a:lnTo>
                <a:lnTo>
                  <a:pt x="4094747" y="2613025"/>
                </a:lnTo>
                <a:lnTo>
                  <a:pt x="4084669" y="2671762"/>
                </a:lnTo>
                <a:lnTo>
                  <a:pt x="4082989" y="2741612"/>
                </a:lnTo>
                <a:lnTo>
                  <a:pt x="4084669" y="2809875"/>
                </a:lnTo>
                <a:lnTo>
                  <a:pt x="4094747" y="2868612"/>
                </a:lnTo>
                <a:lnTo>
                  <a:pt x="4104825" y="2922587"/>
                </a:lnTo>
                <a:lnTo>
                  <a:pt x="4119940" y="2967037"/>
                </a:lnTo>
                <a:lnTo>
                  <a:pt x="4138416" y="3009900"/>
                </a:lnTo>
                <a:lnTo>
                  <a:pt x="4156892" y="3046412"/>
                </a:lnTo>
                <a:lnTo>
                  <a:pt x="4177047" y="3084512"/>
                </a:lnTo>
                <a:lnTo>
                  <a:pt x="4197202" y="3121025"/>
                </a:lnTo>
                <a:lnTo>
                  <a:pt x="4217357" y="3160712"/>
                </a:lnTo>
                <a:lnTo>
                  <a:pt x="4234153" y="3201987"/>
                </a:lnTo>
                <a:lnTo>
                  <a:pt x="4249270" y="3248025"/>
                </a:lnTo>
                <a:lnTo>
                  <a:pt x="4261027" y="3300412"/>
                </a:lnTo>
                <a:lnTo>
                  <a:pt x="4269425" y="3360737"/>
                </a:lnTo>
                <a:lnTo>
                  <a:pt x="4272784" y="3427412"/>
                </a:lnTo>
                <a:lnTo>
                  <a:pt x="4269425" y="3497262"/>
                </a:lnTo>
                <a:lnTo>
                  <a:pt x="4261027" y="3557587"/>
                </a:lnTo>
                <a:lnTo>
                  <a:pt x="4249270" y="3609975"/>
                </a:lnTo>
                <a:lnTo>
                  <a:pt x="4234153" y="3656012"/>
                </a:lnTo>
                <a:lnTo>
                  <a:pt x="4217357" y="3697287"/>
                </a:lnTo>
                <a:lnTo>
                  <a:pt x="4197202" y="3736975"/>
                </a:lnTo>
                <a:lnTo>
                  <a:pt x="4156892" y="3811587"/>
                </a:lnTo>
                <a:lnTo>
                  <a:pt x="4138416" y="3848100"/>
                </a:lnTo>
                <a:lnTo>
                  <a:pt x="4119940" y="3890962"/>
                </a:lnTo>
                <a:lnTo>
                  <a:pt x="4104825" y="3935412"/>
                </a:lnTo>
                <a:lnTo>
                  <a:pt x="4094747" y="3987800"/>
                </a:lnTo>
                <a:lnTo>
                  <a:pt x="4084669" y="4048125"/>
                </a:lnTo>
                <a:lnTo>
                  <a:pt x="4082989" y="4116387"/>
                </a:lnTo>
                <a:lnTo>
                  <a:pt x="4084669" y="4186237"/>
                </a:lnTo>
                <a:lnTo>
                  <a:pt x="4094747" y="4244975"/>
                </a:lnTo>
                <a:lnTo>
                  <a:pt x="4104825" y="4297362"/>
                </a:lnTo>
                <a:lnTo>
                  <a:pt x="4119940" y="4343400"/>
                </a:lnTo>
                <a:lnTo>
                  <a:pt x="4138416" y="4386262"/>
                </a:lnTo>
                <a:lnTo>
                  <a:pt x="4156892" y="4424362"/>
                </a:lnTo>
                <a:lnTo>
                  <a:pt x="4197202" y="4498975"/>
                </a:lnTo>
                <a:lnTo>
                  <a:pt x="4217357" y="4537075"/>
                </a:lnTo>
                <a:lnTo>
                  <a:pt x="4234153" y="4579937"/>
                </a:lnTo>
                <a:lnTo>
                  <a:pt x="4249270" y="4625975"/>
                </a:lnTo>
                <a:lnTo>
                  <a:pt x="4261027" y="4678362"/>
                </a:lnTo>
                <a:lnTo>
                  <a:pt x="4269425" y="4738687"/>
                </a:lnTo>
                <a:lnTo>
                  <a:pt x="4272784" y="4806950"/>
                </a:lnTo>
                <a:lnTo>
                  <a:pt x="4269425" y="4875212"/>
                </a:lnTo>
                <a:lnTo>
                  <a:pt x="4261027" y="4935537"/>
                </a:lnTo>
                <a:lnTo>
                  <a:pt x="4249270" y="4987925"/>
                </a:lnTo>
                <a:lnTo>
                  <a:pt x="4234153" y="5033962"/>
                </a:lnTo>
                <a:lnTo>
                  <a:pt x="4217357" y="5075237"/>
                </a:lnTo>
                <a:lnTo>
                  <a:pt x="4197202" y="5114925"/>
                </a:lnTo>
                <a:lnTo>
                  <a:pt x="4177047" y="5149850"/>
                </a:lnTo>
                <a:lnTo>
                  <a:pt x="4156892" y="5186362"/>
                </a:lnTo>
                <a:lnTo>
                  <a:pt x="4138416" y="5226050"/>
                </a:lnTo>
                <a:lnTo>
                  <a:pt x="4119940" y="5268912"/>
                </a:lnTo>
                <a:lnTo>
                  <a:pt x="4104825" y="5313362"/>
                </a:lnTo>
                <a:lnTo>
                  <a:pt x="4094747" y="5365750"/>
                </a:lnTo>
                <a:lnTo>
                  <a:pt x="4084669" y="5426075"/>
                </a:lnTo>
                <a:lnTo>
                  <a:pt x="4082989" y="5494337"/>
                </a:lnTo>
                <a:lnTo>
                  <a:pt x="4084669" y="5562600"/>
                </a:lnTo>
                <a:lnTo>
                  <a:pt x="4094747" y="5622925"/>
                </a:lnTo>
                <a:lnTo>
                  <a:pt x="4104825" y="5675312"/>
                </a:lnTo>
                <a:lnTo>
                  <a:pt x="4119940" y="5721350"/>
                </a:lnTo>
                <a:lnTo>
                  <a:pt x="4138416" y="5762625"/>
                </a:lnTo>
                <a:lnTo>
                  <a:pt x="4156892" y="5802312"/>
                </a:lnTo>
                <a:lnTo>
                  <a:pt x="4177047" y="5840412"/>
                </a:lnTo>
                <a:lnTo>
                  <a:pt x="4197202" y="5876925"/>
                </a:lnTo>
                <a:lnTo>
                  <a:pt x="4217357" y="5915025"/>
                </a:lnTo>
                <a:lnTo>
                  <a:pt x="4234153" y="5956300"/>
                </a:lnTo>
                <a:lnTo>
                  <a:pt x="4249270" y="6003925"/>
                </a:lnTo>
                <a:lnTo>
                  <a:pt x="4261027" y="6056312"/>
                </a:lnTo>
                <a:lnTo>
                  <a:pt x="4269425" y="6113462"/>
                </a:lnTo>
                <a:lnTo>
                  <a:pt x="4272784" y="6183312"/>
                </a:lnTo>
                <a:lnTo>
                  <a:pt x="4269425" y="6251575"/>
                </a:lnTo>
                <a:lnTo>
                  <a:pt x="4261027" y="6311900"/>
                </a:lnTo>
                <a:lnTo>
                  <a:pt x="4249270" y="6361112"/>
                </a:lnTo>
                <a:lnTo>
                  <a:pt x="4234153" y="6407150"/>
                </a:lnTo>
                <a:lnTo>
                  <a:pt x="4217357" y="6448425"/>
                </a:lnTo>
                <a:lnTo>
                  <a:pt x="4198882" y="6488112"/>
                </a:lnTo>
                <a:lnTo>
                  <a:pt x="4180406" y="6523037"/>
                </a:lnTo>
                <a:lnTo>
                  <a:pt x="4160251" y="6561137"/>
                </a:lnTo>
                <a:lnTo>
                  <a:pt x="4140096" y="6597650"/>
                </a:lnTo>
                <a:lnTo>
                  <a:pt x="4123300" y="6640512"/>
                </a:lnTo>
                <a:lnTo>
                  <a:pt x="4106504" y="6683375"/>
                </a:lnTo>
                <a:lnTo>
                  <a:pt x="4096426" y="6735762"/>
                </a:lnTo>
                <a:lnTo>
                  <a:pt x="4088029" y="6791325"/>
                </a:lnTo>
                <a:lnTo>
                  <a:pt x="4082989" y="6858000"/>
                </a:lnTo>
                <a:lnTo>
                  <a:pt x="0" y="6858000"/>
                </a:lnTo>
                <a:close/>
              </a:path>
            </a:pathLst>
          </a:custGeom>
          <a:ln w="0">
            <a:noFill/>
            <a:prstDash val="solid"/>
            <a:round/>
            <a:headEnd/>
            <a:tailEnd/>
          </a:ln>
        </p:spPr>
        <p:txBody>
          <a:bodyPr/>
          <a:lstStyle/>
          <a:p>
            <a:endParaRPr lang="en-US" dirty="0"/>
          </a:p>
        </p:txBody>
      </p:sp>
      <p:sp>
        <p:nvSpPr>
          <p:cNvPr id="19" name="Freeform: Shape 18">
            <a:extLst>
              <a:ext uri="{FF2B5EF4-FFF2-40B4-BE49-F238E27FC236}">
                <a16:creationId xmlns:a16="http://schemas.microsoft.com/office/drawing/2014/main" id="{909E572F-9CDC-4214-9D42-FF00176495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17162" cy="6858000"/>
          </a:xfrm>
          <a:custGeom>
            <a:avLst/>
            <a:gdLst>
              <a:gd name="connsiteX0" fmla="*/ 4417162 w 4417162"/>
              <a:gd name="connsiteY0" fmla="*/ 0 h 6858000"/>
              <a:gd name="connsiteX1" fmla="*/ 334174 w 4417162"/>
              <a:gd name="connsiteY1" fmla="*/ 0 h 6858000"/>
              <a:gd name="connsiteX2" fmla="*/ 334173 w 4417162"/>
              <a:gd name="connsiteY2" fmla="*/ 0 h 6858000"/>
              <a:gd name="connsiteX3" fmla="*/ 189795 w 4417162"/>
              <a:gd name="connsiteY3" fmla="*/ 0 h 6858000"/>
              <a:gd name="connsiteX4" fmla="*/ 184756 w 4417162"/>
              <a:gd name="connsiteY4" fmla="*/ 66675 h 6858000"/>
              <a:gd name="connsiteX5" fmla="*/ 176358 w 4417162"/>
              <a:gd name="connsiteY5" fmla="*/ 122237 h 6858000"/>
              <a:gd name="connsiteX6" fmla="*/ 166281 w 4417162"/>
              <a:gd name="connsiteY6" fmla="*/ 174625 h 6858000"/>
              <a:gd name="connsiteX7" fmla="*/ 149485 w 4417162"/>
              <a:gd name="connsiteY7" fmla="*/ 217487 h 6858000"/>
              <a:gd name="connsiteX8" fmla="*/ 132689 w 4417162"/>
              <a:gd name="connsiteY8" fmla="*/ 260350 h 6858000"/>
              <a:gd name="connsiteX9" fmla="*/ 112534 w 4417162"/>
              <a:gd name="connsiteY9" fmla="*/ 296862 h 6858000"/>
              <a:gd name="connsiteX10" fmla="*/ 92379 w 4417162"/>
              <a:gd name="connsiteY10" fmla="*/ 334962 h 6858000"/>
              <a:gd name="connsiteX11" fmla="*/ 73903 w 4417162"/>
              <a:gd name="connsiteY11" fmla="*/ 369887 h 6858000"/>
              <a:gd name="connsiteX12" fmla="*/ 55427 w 4417162"/>
              <a:gd name="connsiteY12" fmla="*/ 409575 h 6858000"/>
              <a:gd name="connsiteX13" fmla="*/ 38632 w 4417162"/>
              <a:gd name="connsiteY13" fmla="*/ 450850 h 6858000"/>
              <a:gd name="connsiteX14" fmla="*/ 23515 w 4417162"/>
              <a:gd name="connsiteY14" fmla="*/ 496887 h 6858000"/>
              <a:gd name="connsiteX15" fmla="*/ 11758 w 4417162"/>
              <a:gd name="connsiteY15" fmla="*/ 546100 h 6858000"/>
              <a:gd name="connsiteX16" fmla="*/ 3359 w 4417162"/>
              <a:gd name="connsiteY16" fmla="*/ 606425 h 6858000"/>
              <a:gd name="connsiteX17" fmla="*/ 0 w 4417162"/>
              <a:gd name="connsiteY17" fmla="*/ 673100 h 6858000"/>
              <a:gd name="connsiteX18" fmla="*/ 3359 w 4417162"/>
              <a:gd name="connsiteY18" fmla="*/ 744537 h 6858000"/>
              <a:gd name="connsiteX19" fmla="*/ 11758 w 4417162"/>
              <a:gd name="connsiteY19" fmla="*/ 801687 h 6858000"/>
              <a:gd name="connsiteX20" fmla="*/ 23515 w 4417162"/>
              <a:gd name="connsiteY20" fmla="*/ 854075 h 6858000"/>
              <a:gd name="connsiteX21" fmla="*/ 38632 w 4417162"/>
              <a:gd name="connsiteY21" fmla="*/ 901700 h 6858000"/>
              <a:gd name="connsiteX22" fmla="*/ 55427 w 4417162"/>
              <a:gd name="connsiteY22" fmla="*/ 942975 h 6858000"/>
              <a:gd name="connsiteX23" fmla="*/ 75583 w 4417162"/>
              <a:gd name="connsiteY23" fmla="*/ 981075 h 6858000"/>
              <a:gd name="connsiteX24" fmla="*/ 95738 w 4417162"/>
              <a:gd name="connsiteY24" fmla="*/ 1017587 h 6858000"/>
              <a:gd name="connsiteX25" fmla="*/ 115893 w 4417162"/>
              <a:gd name="connsiteY25" fmla="*/ 1055687 h 6858000"/>
              <a:gd name="connsiteX26" fmla="*/ 134368 w 4417162"/>
              <a:gd name="connsiteY26" fmla="*/ 1095375 h 6858000"/>
              <a:gd name="connsiteX27" fmla="*/ 152844 w 4417162"/>
              <a:gd name="connsiteY27" fmla="*/ 1136650 h 6858000"/>
              <a:gd name="connsiteX28" fmla="*/ 167960 w 4417162"/>
              <a:gd name="connsiteY28" fmla="*/ 1182687 h 6858000"/>
              <a:gd name="connsiteX29" fmla="*/ 178038 w 4417162"/>
              <a:gd name="connsiteY29" fmla="*/ 1235075 h 6858000"/>
              <a:gd name="connsiteX30" fmla="*/ 188115 w 4417162"/>
              <a:gd name="connsiteY30" fmla="*/ 1295400 h 6858000"/>
              <a:gd name="connsiteX31" fmla="*/ 189795 w 4417162"/>
              <a:gd name="connsiteY31" fmla="*/ 1363662 h 6858000"/>
              <a:gd name="connsiteX32" fmla="*/ 188115 w 4417162"/>
              <a:gd name="connsiteY32" fmla="*/ 1431925 h 6858000"/>
              <a:gd name="connsiteX33" fmla="*/ 178038 w 4417162"/>
              <a:gd name="connsiteY33" fmla="*/ 1492250 h 6858000"/>
              <a:gd name="connsiteX34" fmla="*/ 167960 w 4417162"/>
              <a:gd name="connsiteY34" fmla="*/ 1544637 h 6858000"/>
              <a:gd name="connsiteX35" fmla="*/ 152844 w 4417162"/>
              <a:gd name="connsiteY35" fmla="*/ 1589087 h 6858000"/>
              <a:gd name="connsiteX36" fmla="*/ 134368 w 4417162"/>
              <a:gd name="connsiteY36" fmla="*/ 1631950 h 6858000"/>
              <a:gd name="connsiteX37" fmla="*/ 115893 w 4417162"/>
              <a:gd name="connsiteY37" fmla="*/ 1671637 h 6858000"/>
              <a:gd name="connsiteX38" fmla="*/ 95738 w 4417162"/>
              <a:gd name="connsiteY38" fmla="*/ 1708150 h 6858000"/>
              <a:gd name="connsiteX39" fmla="*/ 75583 w 4417162"/>
              <a:gd name="connsiteY39" fmla="*/ 1743075 h 6858000"/>
              <a:gd name="connsiteX40" fmla="*/ 55427 w 4417162"/>
              <a:gd name="connsiteY40" fmla="*/ 1782762 h 6858000"/>
              <a:gd name="connsiteX41" fmla="*/ 38632 w 4417162"/>
              <a:gd name="connsiteY41" fmla="*/ 1824037 h 6858000"/>
              <a:gd name="connsiteX42" fmla="*/ 23515 w 4417162"/>
              <a:gd name="connsiteY42" fmla="*/ 1870075 h 6858000"/>
              <a:gd name="connsiteX43" fmla="*/ 11758 w 4417162"/>
              <a:gd name="connsiteY43" fmla="*/ 1922462 h 6858000"/>
              <a:gd name="connsiteX44" fmla="*/ 3359 w 4417162"/>
              <a:gd name="connsiteY44" fmla="*/ 1982787 h 6858000"/>
              <a:gd name="connsiteX45" fmla="*/ 0 w 4417162"/>
              <a:gd name="connsiteY45" fmla="*/ 2051050 h 6858000"/>
              <a:gd name="connsiteX46" fmla="*/ 3359 w 4417162"/>
              <a:gd name="connsiteY46" fmla="*/ 2119312 h 6858000"/>
              <a:gd name="connsiteX47" fmla="*/ 11758 w 4417162"/>
              <a:gd name="connsiteY47" fmla="*/ 2179637 h 6858000"/>
              <a:gd name="connsiteX48" fmla="*/ 23515 w 4417162"/>
              <a:gd name="connsiteY48" fmla="*/ 2232025 h 6858000"/>
              <a:gd name="connsiteX49" fmla="*/ 38632 w 4417162"/>
              <a:gd name="connsiteY49" fmla="*/ 2278062 h 6858000"/>
              <a:gd name="connsiteX50" fmla="*/ 55427 w 4417162"/>
              <a:gd name="connsiteY50" fmla="*/ 2319337 h 6858000"/>
              <a:gd name="connsiteX51" fmla="*/ 75583 w 4417162"/>
              <a:gd name="connsiteY51" fmla="*/ 2359025 h 6858000"/>
              <a:gd name="connsiteX52" fmla="*/ 95738 w 4417162"/>
              <a:gd name="connsiteY52" fmla="*/ 2395537 h 6858000"/>
              <a:gd name="connsiteX53" fmla="*/ 115893 w 4417162"/>
              <a:gd name="connsiteY53" fmla="*/ 2433637 h 6858000"/>
              <a:gd name="connsiteX54" fmla="*/ 134368 w 4417162"/>
              <a:gd name="connsiteY54" fmla="*/ 2471737 h 6858000"/>
              <a:gd name="connsiteX55" fmla="*/ 152844 w 4417162"/>
              <a:gd name="connsiteY55" fmla="*/ 2513012 h 6858000"/>
              <a:gd name="connsiteX56" fmla="*/ 167960 w 4417162"/>
              <a:gd name="connsiteY56" fmla="*/ 2560637 h 6858000"/>
              <a:gd name="connsiteX57" fmla="*/ 178038 w 4417162"/>
              <a:gd name="connsiteY57" fmla="*/ 2613025 h 6858000"/>
              <a:gd name="connsiteX58" fmla="*/ 188115 w 4417162"/>
              <a:gd name="connsiteY58" fmla="*/ 2671762 h 6858000"/>
              <a:gd name="connsiteX59" fmla="*/ 189795 w 4417162"/>
              <a:gd name="connsiteY59" fmla="*/ 2741612 h 6858000"/>
              <a:gd name="connsiteX60" fmla="*/ 188115 w 4417162"/>
              <a:gd name="connsiteY60" fmla="*/ 2809875 h 6858000"/>
              <a:gd name="connsiteX61" fmla="*/ 178038 w 4417162"/>
              <a:gd name="connsiteY61" fmla="*/ 2868612 h 6858000"/>
              <a:gd name="connsiteX62" fmla="*/ 167960 w 4417162"/>
              <a:gd name="connsiteY62" fmla="*/ 2922587 h 6858000"/>
              <a:gd name="connsiteX63" fmla="*/ 152844 w 4417162"/>
              <a:gd name="connsiteY63" fmla="*/ 2967037 h 6858000"/>
              <a:gd name="connsiteX64" fmla="*/ 134368 w 4417162"/>
              <a:gd name="connsiteY64" fmla="*/ 3009900 h 6858000"/>
              <a:gd name="connsiteX65" fmla="*/ 115893 w 4417162"/>
              <a:gd name="connsiteY65" fmla="*/ 3046412 h 6858000"/>
              <a:gd name="connsiteX66" fmla="*/ 95738 w 4417162"/>
              <a:gd name="connsiteY66" fmla="*/ 3084512 h 6858000"/>
              <a:gd name="connsiteX67" fmla="*/ 75583 w 4417162"/>
              <a:gd name="connsiteY67" fmla="*/ 3121025 h 6858000"/>
              <a:gd name="connsiteX68" fmla="*/ 55427 w 4417162"/>
              <a:gd name="connsiteY68" fmla="*/ 3160712 h 6858000"/>
              <a:gd name="connsiteX69" fmla="*/ 38632 w 4417162"/>
              <a:gd name="connsiteY69" fmla="*/ 3201987 h 6858000"/>
              <a:gd name="connsiteX70" fmla="*/ 23515 w 4417162"/>
              <a:gd name="connsiteY70" fmla="*/ 3248025 h 6858000"/>
              <a:gd name="connsiteX71" fmla="*/ 11758 w 4417162"/>
              <a:gd name="connsiteY71" fmla="*/ 3300412 h 6858000"/>
              <a:gd name="connsiteX72" fmla="*/ 3359 w 4417162"/>
              <a:gd name="connsiteY72" fmla="*/ 3360737 h 6858000"/>
              <a:gd name="connsiteX73" fmla="*/ 0 w 4417162"/>
              <a:gd name="connsiteY73" fmla="*/ 3427412 h 6858000"/>
              <a:gd name="connsiteX74" fmla="*/ 3359 w 4417162"/>
              <a:gd name="connsiteY74" fmla="*/ 3497262 h 6858000"/>
              <a:gd name="connsiteX75" fmla="*/ 11758 w 4417162"/>
              <a:gd name="connsiteY75" fmla="*/ 3557587 h 6858000"/>
              <a:gd name="connsiteX76" fmla="*/ 23515 w 4417162"/>
              <a:gd name="connsiteY76" fmla="*/ 3609975 h 6858000"/>
              <a:gd name="connsiteX77" fmla="*/ 38632 w 4417162"/>
              <a:gd name="connsiteY77" fmla="*/ 3656012 h 6858000"/>
              <a:gd name="connsiteX78" fmla="*/ 55427 w 4417162"/>
              <a:gd name="connsiteY78" fmla="*/ 3697287 h 6858000"/>
              <a:gd name="connsiteX79" fmla="*/ 75583 w 4417162"/>
              <a:gd name="connsiteY79" fmla="*/ 3736975 h 6858000"/>
              <a:gd name="connsiteX80" fmla="*/ 115893 w 4417162"/>
              <a:gd name="connsiteY80" fmla="*/ 3811587 h 6858000"/>
              <a:gd name="connsiteX81" fmla="*/ 134368 w 4417162"/>
              <a:gd name="connsiteY81" fmla="*/ 3848100 h 6858000"/>
              <a:gd name="connsiteX82" fmla="*/ 152844 w 4417162"/>
              <a:gd name="connsiteY82" fmla="*/ 3890962 h 6858000"/>
              <a:gd name="connsiteX83" fmla="*/ 167960 w 4417162"/>
              <a:gd name="connsiteY83" fmla="*/ 3935412 h 6858000"/>
              <a:gd name="connsiteX84" fmla="*/ 178038 w 4417162"/>
              <a:gd name="connsiteY84" fmla="*/ 3987800 h 6858000"/>
              <a:gd name="connsiteX85" fmla="*/ 188115 w 4417162"/>
              <a:gd name="connsiteY85" fmla="*/ 4048125 h 6858000"/>
              <a:gd name="connsiteX86" fmla="*/ 189795 w 4417162"/>
              <a:gd name="connsiteY86" fmla="*/ 4116387 h 6858000"/>
              <a:gd name="connsiteX87" fmla="*/ 188115 w 4417162"/>
              <a:gd name="connsiteY87" fmla="*/ 4186237 h 6858000"/>
              <a:gd name="connsiteX88" fmla="*/ 178038 w 4417162"/>
              <a:gd name="connsiteY88" fmla="*/ 4244975 h 6858000"/>
              <a:gd name="connsiteX89" fmla="*/ 167960 w 4417162"/>
              <a:gd name="connsiteY89" fmla="*/ 4297362 h 6858000"/>
              <a:gd name="connsiteX90" fmla="*/ 152844 w 4417162"/>
              <a:gd name="connsiteY90" fmla="*/ 4343400 h 6858000"/>
              <a:gd name="connsiteX91" fmla="*/ 134368 w 4417162"/>
              <a:gd name="connsiteY91" fmla="*/ 4386262 h 6858000"/>
              <a:gd name="connsiteX92" fmla="*/ 115893 w 4417162"/>
              <a:gd name="connsiteY92" fmla="*/ 4424362 h 6858000"/>
              <a:gd name="connsiteX93" fmla="*/ 75583 w 4417162"/>
              <a:gd name="connsiteY93" fmla="*/ 4498975 h 6858000"/>
              <a:gd name="connsiteX94" fmla="*/ 55427 w 4417162"/>
              <a:gd name="connsiteY94" fmla="*/ 4537075 h 6858000"/>
              <a:gd name="connsiteX95" fmla="*/ 38632 w 4417162"/>
              <a:gd name="connsiteY95" fmla="*/ 4579937 h 6858000"/>
              <a:gd name="connsiteX96" fmla="*/ 23515 w 4417162"/>
              <a:gd name="connsiteY96" fmla="*/ 4625975 h 6858000"/>
              <a:gd name="connsiteX97" fmla="*/ 11758 w 4417162"/>
              <a:gd name="connsiteY97" fmla="*/ 4678362 h 6858000"/>
              <a:gd name="connsiteX98" fmla="*/ 3359 w 4417162"/>
              <a:gd name="connsiteY98" fmla="*/ 4738687 h 6858000"/>
              <a:gd name="connsiteX99" fmla="*/ 0 w 4417162"/>
              <a:gd name="connsiteY99" fmla="*/ 4806950 h 6858000"/>
              <a:gd name="connsiteX100" fmla="*/ 3359 w 4417162"/>
              <a:gd name="connsiteY100" fmla="*/ 4875212 h 6858000"/>
              <a:gd name="connsiteX101" fmla="*/ 11758 w 4417162"/>
              <a:gd name="connsiteY101" fmla="*/ 4935537 h 6858000"/>
              <a:gd name="connsiteX102" fmla="*/ 23515 w 4417162"/>
              <a:gd name="connsiteY102" fmla="*/ 4987925 h 6858000"/>
              <a:gd name="connsiteX103" fmla="*/ 38632 w 4417162"/>
              <a:gd name="connsiteY103" fmla="*/ 5033962 h 6858000"/>
              <a:gd name="connsiteX104" fmla="*/ 55427 w 4417162"/>
              <a:gd name="connsiteY104" fmla="*/ 5075237 h 6858000"/>
              <a:gd name="connsiteX105" fmla="*/ 75583 w 4417162"/>
              <a:gd name="connsiteY105" fmla="*/ 5114925 h 6858000"/>
              <a:gd name="connsiteX106" fmla="*/ 95738 w 4417162"/>
              <a:gd name="connsiteY106" fmla="*/ 5149850 h 6858000"/>
              <a:gd name="connsiteX107" fmla="*/ 115893 w 4417162"/>
              <a:gd name="connsiteY107" fmla="*/ 5186362 h 6858000"/>
              <a:gd name="connsiteX108" fmla="*/ 134368 w 4417162"/>
              <a:gd name="connsiteY108" fmla="*/ 5226050 h 6858000"/>
              <a:gd name="connsiteX109" fmla="*/ 152844 w 4417162"/>
              <a:gd name="connsiteY109" fmla="*/ 5268912 h 6858000"/>
              <a:gd name="connsiteX110" fmla="*/ 167960 w 4417162"/>
              <a:gd name="connsiteY110" fmla="*/ 5313362 h 6858000"/>
              <a:gd name="connsiteX111" fmla="*/ 178038 w 4417162"/>
              <a:gd name="connsiteY111" fmla="*/ 5365750 h 6858000"/>
              <a:gd name="connsiteX112" fmla="*/ 188115 w 4417162"/>
              <a:gd name="connsiteY112" fmla="*/ 5426075 h 6858000"/>
              <a:gd name="connsiteX113" fmla="*/ 189795 w 4417162"/>
              <a:gd name="connsiteY113" fmla="*/ 5494337 h 6858000"/>
              <a:gd name="connsiteX114" fmla="*/ 188115 w 4417162"/>
              <a:gd name="connsiteY114" fmla="*/ 5562600 h 6858000"/>
              <a:gd name="connsiteX115" fmla="*/ 178038 w 4417162"/>
              <a:gd name="connsiteY115" fmla="*/ 5622925 h 6858000"/>
              <a:gd name="connsiteX116" fmla="*/ 167960 w 4417162"/>
              <a:gd name="connsiteY116" fmla="*/ 5675312 h 6858000"/>
              <a:gd name="connsiteX117" fmla="*/ 152844 w 4417162"/>
              <a:gd name="connsiteY117" fmla="*/ 5721350 h 6858000"/>
              <a:gd name="connsiteX118" fmla="*/ 134368 w 4417162"/>
              <a:gd name="connsiteY118" fmla="*/ 5762625 h 6858000"/>
              <a:gd name="connsiteX119" fmla="*/ 115893 w 4417162"/>
              <a:gd name="connsiteY119" fmla="*/ 5802312 h 6858000"/>
              <a:gd name="connsiteX120" fmla="*/ 95738 w 4417162"/>
              <a:gd name="connsiteY120" fmla="*/ 5840412 h 6858000"/>
              <a:gd name="connsiteX121" fmla="*/ 75583 w 4417162"/>
              <a:gd name="connsiteY121" fmla="*/ 5876925 h 6858000"/>
              <a:gd name="connsiteX122" fmla="*/ 55427 w 4417162"/>
              <a:gd name="connsiteY122" fmla="*/ 5915025 h 6858000"/>
              <a:gd name="connsiteX123" fmla="*/ 38632 w 4417162"/>
              <a:gd name="connsiteY123" fmla="*/ 5956300 h 6858000"/>
              <a:gd name="connsiteX124" fmla="*/ 23515 w 4417162"/>
              <a:gd name="connsiteY124" fmla="*/ 6003925 h 6858000"/>
              <a:gd name="connsiteX125" fmla="*/ 11758 w 4417162"/>
              <a:gd name="connsiteY125" fmla="*/ 6056312 h 6858000"/>
              <a:gd name="connsiteX126" fmla="*/ 3359 w 4417162"/>
              <a:gd name="connsiteY126" fmla="*/ 6113462 h 6858000"/>
              <a:gd name="connsiteX127" fmla="*/ 0 w 4417162"/>
              <a:gd name="connsiteY127" fmla="*/ 6183312 h 6858000"/>
              <a:gd name="connsiteX128" fmla="*/ 3359 w 4417162"/>
              <a:gd name="connsiteY128" fmla="*/ 6251575 h 6858000"/>
              <a:gd name="connsiteX129" fmla="*/ 11758 w 4417162"/>
              <a:gd name="connsiteY129" fmla="*/ 6311900 h 6858000"/>
              <a:gd name="connsiteX130" fmla="*/ 23515 w 4417162"/>
              <a:gd name="connsiteY130" fmla="*/ 6361112 h 6858000"/>
              <a:gd name="connsiteX131" fmla="*/ 38632 w 4417162"/>
              <a:gd name="connsiteY131" fmla="*/ 6407150 h 6858000"/>
              <a:gd name="connsiteX132" fmla="*/ 55427 w 4417162"/>
              <a:gd name="connsiteY132" fmla="*/ 6448425 h 6858000"/>
              <a:gd name="connsiteX133" fmla="*/ 73903 w 4417162"/>
              <a:gd name="connsiteY133" fmla="*/ 6488112 h 6858000"/>
              <a:gd name="connsiteX134" fmla="*/ 92379 w 4417162"/>
              <a:gd name="connsiteY134" fmla="*/ 6523037 h 6858000"/>
              <a:gd name="connsiteX135" fmla="*/ 112534 w 4417162"/>
              <a:gd name="connsiteY135" fmla="*/ 6561137 h 6858000"/>
              <a:gd name="connsiteX136" fmla="*/ 132689 w 4417162"/>
              <a:gd name="connsiteY136" fmla="*/ 6597650 h 6858000"/>
              <a:gd name="connsiteX137" fmla="*/ 149485 w 4417162"/>
              <a:gd name="connsiteY137" fmla="*/ 6640512 h 6858000"/>
              <a:gd name="connsiteX138" fmla="*/ 166281 w 4417162"/>
              <a:gd name="connsiteY138" fmla="*/ 6683375 h 6858000"/>
              <a:gd name="connsiteX139" fmla="*/ 176358 w 4417162"/>
              <a:gd name="connsiteY139" fmla="*/ 6735762 h 6858000"/>
              <a:gd name="connsiteX140" fmla="*/ 184756 w 4417162"/>
              <a:gd name="connsiteY140" fmla="*/ 6791325 h 6858000"/>
              <a:gd name="connsiteX141" fmla="*/ 189795 w 4417162"/>
              <a:gd name="connsiteY141" fmla="*/ 6858000 h 6858000"/>
              <a:gd name="connsiteX142" fmla="*/ 334173 w 4417162"/>
              <a:gd name="connsiteY142" fmla="*/ 6858000 h 6858000"/>
              <a:gd name="connsiteX143" fmla="*/ 334174 w 4417162"/>
              <a:gd name="connsiteY143" fmla="*/ 6858000 h 6858000"/>
              <a:gd name="connsiteX144" fmla="*/ 4417162 w 4417162"/>
              <a:gd name="connsiteY14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4417162" h="6858000">
                <a:moveTo>
                  <a:pt x="4417162" y="0"/>
                </a:moveTo>
                <a:lnTo>
                  <a:pt x="334174" y="0"/>
                </a:lnTo>
                <a:lnTo>
                  <a:pt x="334173" y="0"/>
                </a:lnTo>
                <a:lnTo>
                  <a:pt x="189795" y="0"/>
                </a:lnTo>
                <a:lnTo>
                  <a:pt x="184756" y="66675"/>
                </a:lnTo>
                <a:lnTo>
                  <a:pt x="176358" y="122237"/>
                </a:lnTo>
                <a:lnTo>
                  <a:pt x="166281" y="174625"/>
                </a:lnTo>
                <a:lnTo>
                  <a:pt x="149485" y="217487"/>
                </a:lnTo>
                <a:lnTo>
                  <a:pt x="132689" y="260350"/>
                </a:lnTo>
                <a:lnTo>
                  <a:pt x="112534" y="296862"/>
                </a:lnTo>
                <a:lnTo>
                  <a:pt x="92379" y="334962"/>
                </a:lnTo>
                <a:lnTo>
                  <a:pt x="73903" y="369887"/>
                </a:lnTo>
                <a:lnTo>
                  <a:pt x="55427" y="409575"/>
                </a:lnTo>
                <a:lnTo>
                  <a:pt x="38632" y="450850"/>
                </a:lnTo>
                <a:lnTo>
                  <a:pt x="23515" y="496887"/>
                </a:lnTo>
                <a:lnTo>
                  <a:pt x="11758" y="546100"/>
                </a:lnTo>
                <a:lnTo>
                  <a:pt x="3359" y="606425"/>
                </a:lnTo>
                <a:lnTo>
                  <a:pt x="0" y="673100"/>
                </a:lnTo>
                <a:lnTo>
                  <a:pt x="3359" y="744537"/>
                </a:lnTo>
                <a:lnTo>
                  <a:pt x="11758" y="801687"/>
                </a:lnTo>
                <a:lnTo>
                  <a:pt x="23515" y="854075"/>
                </a:lnTo>
                <a:lnTo>
                  <a:pt x="38632" y="901700"/>
                </a:lnTo>
                <a:lnTo>
                  <a:pt x="55427" y="942975"/>
                </a:lnTo>
                <a:lnTo>
                  <a:pt x="75583" y="981075"/>
                </a:lnTo>
                <a:lnTo>
                  <a:pt x="95738" y="1017587"/>
                </a:lnTo>
                <a:lnTo>
                  <a:pt x="115893" y="1055687"/>
                </a:lnTo>
                <a:lnTo>
                  <a:pt x="134368" y="1095375"/>
                </a:lnTo>
                <a:lnTo>
                  <a:pt x="152844" y="1136650"/>
                </a:lnTo>
                <a:lnTo>
                  <a:pt x="167960" y="1182687"/>
                </a:lnTo>
                <a:lnTo>
                  <a:pt x="178038" y="1235075"/>
                </a:lnTo>
                <a:lnTo>
                  <a:pt x="188115" y="1295400"/>
                </a:lnTo>
                <a:lnTo>
                  <a:pt x="189795" y="1363662"/>
                </a:lnTo>
                <a:lnTo>
                  <a:pt x="188115" y="1431925"/>
                </a:lnTo>
                <a:lnTo>
                  <a:pt x="178038" y="1492250"/>
                </a:lnTo>
                <a:lnTo>
                  <a:pt x="167960" y="1544637"/>
                </a:lnTo>
                <a:lnTo>
                  <a:pt x="152844" y="1589087"/>
                </a:lnTo>
                <a:lnTo>
                  <a:pt x="134368" y="1631950"/>
                </a:lnTo>
                <a:lnTo>
                  <a:pt x="115893" y="1671637"/>
                </a:lnTo>
                <a:lnTo>
                  <a:pt x="95738" y="1708150"/>
                </a:lnTo>
                <a:lnTo>
                  <a:pt x="75583" y="1743075"/>
                </a:lnTo>
                <a:lnTo>
                  <a:pt x="55427" y="1782762"/>
                </a:lnTo>
                <a:lnTo>
                  <a:pt x="38632" y="1824037"/>
                </a:lnTo>
                <a:lnTo>
                  <a:pt x="23515" y="1870075"/>
                </a:lnTo>
                <a:lnTo>
                  <a:pt x="11758" y="1922462"/>
                </a:lnTo>
                <a:lnTo>
                  <a:pt x="3359" y="1982787"/>
                </a:lnTo>
                <a:lnTo>
                  <a:pt x="0" y="2051050"/>
                </a:lnTo>
                <a:lnTo>
                  <a:pt x="3359" y="2119312"/>
                </a:lnTo>
                <a:lnTo>
                  <a:pt x="11758" y="2179637"/>
                </a:lnTo>
                <a:lnTo>
                  <a:pt x="23515" y="2232025"/>
                </a:lnTo>
                <a:lnTo>
                  <a:pt x="38632" y="2278062"/>
                </a:lnTo>
                <a:lnTo>
                  <a:pt x="55427" y="2319337"/>
                </a:lnTo>
                <a:lnTo>
                  <a:pt x="75583" y="2359025"/>
                </a:lnTo>
                <a:lnTo>
                  <a:pt x="95738" y="2395537"/>
                </a:lnTo>
                <a:lnTo>
                  <a:pt x="115893" y="2433637"/>
                </a:lnTo>
                <a:lnTo>
                  <a:pt x="134368" y="2471737"/>
                </a:lnTo>
                <a:lnTo>
                  <a:pt x="152844" y="2513012"/>
                </a:lnTo>
                <a:lnTo>
                  <a:pt x="167960" y="2560637"/>
                </a:lnTo>
                <a:lnTo>
                  <a:pt x="178038" y="2613025"/>
                </a:lnTo>
                <a:lnTo>
                  <a:pt x="188115" y="2671762"/>
                </a:lnTo>
                <a:lnTo>
                  <a:pt x="189795" y="2741612"/>
                </a:lnTo>
                <a:lnTo>
                  <a:pt x="188115" y="2809875"/>
                </a:lnTo>
                <a:lnTo>
                  <a:pt x="178038" y="2868612"/>
                </a:lnTo>
                <a:lnTo>
                  <a:pt x="167960" y="2922587"/>
                </a:lnTo>
                <a:lnTo>
                  <a:pt x="152844" y="2967037"/>
                </a:lnTo>
                <a:lnTo>
                  <a:pt x="134368" y="3009900"/>
                </a:lnTo>
                <a:lnTo>
                  <a:pt x="115893" y="3046412"/>
                </a:lnTo>
                <a:lnTo>
                  <a:pt x="95738" y="3084512"/>
                </a:lnTo>
                <a:lnTo>
                  <a:pt x="75583" y="3121025"/>
                </a:lnTo>
                <a:lnTo>
                  <a:pt x="55427" y="3160712"/>
                </a:lnTo>
                <a:lnTo>
                  <a:pt x="38632" y="3201987"/>
                </a:lnTo>
                <a:lnTo>
                  <a:pt x="23515" y="3248025"/>
                </a:lnTo>
                <a:lnTo>
                  <a:pt x="11758" y="3300412"/>
                </a:lnTo>
                <a:lnTo>
                  <a:pt x="3359" y="3360737"/>
                </a:lnTo>
                <a:lnTo>
                  <a:pt x="0" y="3427412"/>
                </a:lnTo>
                <a:lnTo>
                  <a:pt x="3359" y="3497262"/>
                </a:lnTo>
                <a:lnTo>
                  <a:pt x="11758" y="3557587"/>
                </a:lnTo>
                <a:lnTo>
                  <a:pt x="23515" y="3609975"/>
                </a:lnTo>
                <a:lnTo>
                  <a:pt x="38632" y="3656012"/>
                </a:lnTo>
                <a:lnTo>
                  <a:pt x="55427" y="3697287"/>
                </a:lnTo>
                <a:lnTo>
                  <a:pt x="75583" y="3736975"/>
                </a:lnTo>
                <a:lnTo>
                  <a:pt x="115893" y="3811587"/>
                </a:lnTo>
                <a:lnTo>
                  <a:pt x="134368" y="3848100"/>
                </a:lnTo>
                <a:lnTo>
                  <a:pt x="152844" y="3890962"/>
                </a:lnTo>
                <a:lnTo>
                  <a:pt x="167960" y="3935412"/>
                </a:lnTo>
                <a:lnTo>
                  <a:pt x="178038" y="3987800"/>
                </a:lnTo>
                <a:lnTo>
                  <a:pt x="188115" y="4048125"/>
                </a:lnTo>
                <a:lnTo>
                  <a:pt x="189795" y="4116387"/>
                </a:lnTo>
                <a:lnTo>
                  <a:pt x="188115" y="4186237"/>
                </a:lnTo>
                <a:lnTo>
                  <a:pt x="178038" y="4244975"/>
                </a:lnTo>
                <a:lnTo>
                  <a:pt x="167960" y="4297362"/>
                </a:lnTo>
                <a:lnTo>
                  <a:pt x="152844" y="4343400"/>
                </a:lnTo>
                <a:lnTo>
                  <a:pt x="134368" y="4386262"/>
                </a:lnTo>
                <a:lnTo>
                  <a:pt x="115893" y="4424362"/>
                </a:lnTo>
                <a:lnTo>
                  <a:pt x="75583" y="4498975"/>
                </a:lnTo>
                <a:lnTo>
                  <a:pt x="55427" y="4537075"/>
                </a:lnTo>
                <a:lnTo>
                  <a:pt x="38632" y="4579937"/>
                </a:lnTo>
                <a:lnTo>
                  <a:pt x="23515" y="4625975"/>
                </a:lnTo>
                <a:lnTo>
                  <a:pt x="11758" y="4678362"/>
                </a:lnTo>
                <a:lnTo>
                  <a:pt x="3359" y="4738687"/>
                </a:lnTo>
                <a:lnTo>
                  <a:pt x="0" y="4806950"/>
                </a:lnTo>
                <a:lnTo>
                  <a:pt x="3359" y="4875212"/>
                </a:lnTo>
                <a:lnTo>
                  <a:pt x="11758" y="4935537"/>
                </a:lnTo>
                <a:lnTo>
                  <a:pt x="23515" y="4987925"/>
                </a:lnTo>
                <a:lnTo>
                  <a:pt x="38632" y="5033962"/>
                </a:lnTo>
                <a:lnTo>
                  <a:pt x="55427" y="5075237"/>
                </a:lnTo>
                <a:lnTo>
                  <a:pt x="75583" y="5114925"/>
                </a:lnTo>
                <a:lnTo>
                  <a:pt x="95738" y="5149850"/>
                </a:lnTo>
                <a:lnTo>
                  <a:pt x="115893" y="5186362"/>
                </a:lnTo>
                <a:lnTo>
                  <a:pt x="134368" y="5226050"/>
                </a:lnTo>
                <a:lnTo>
                  <a:pt x="152844" y="5268912"/>
                </a:lnTo>
                <a:lnTo>
                  <a:pt x="167960" y="5313362"/>
                </a:lnTo>
                <a:lnTo>
                  <a:pt x="178038" y="5365750"/>
                </a:lnTo>
                <a:lnTo>
                  <a:pt x="188115" y="5426075"/>
                </a:lnTo>
                <a:lnTo>
                  <a:pt x="189795" y="5494337"/>
                </a:lnTo>
                <a:lnTo>
                  <a:pt x="188115" y="5562600"/>
                </a:lnTo>
                <a:lnTo>
                  <a:pt x="178038" y="5622925"/>
                </a:lnTo>
                <a:lnTo>
                  <a:pt x="167960" y="5675312"/>
                </a:lnTo>
                <a:lnTo>
                  <a:pt x="152844" y="5721350"/>
                </a:lnTo>
                <a:lnTo>
                  <a:pt x="134368" y="5762625"/>
                </a:lnTo>
                <a:lnTo>
                  <a:pt x="115893" y="5802312"/>
                </a:lnTo>
                <a:lnTo>
                  <a:pt x="95738" y="5840412"/>
                </a:lnTo>
                <a:lnTo>
                  <a:pt x="75583" y="5876925"/>
                </a:lnTo>
                <a:lnTo>
                  <a:pt x="55427" y="5915025"/>
                </a:lnTo>
                <a:lnTo>
                  <a:pt x="38632" y="5956300"/>
                </a:lnTo>
                <a:lnTo>
                  <a:pt x="23515" y="6003925"/>
                </a:lnTo>
                <a:lnTo>
                  <a:pt x="11758" y="6056312"/>
                </a:lnTo>
                <a:lnTo>
                  <a:pt x="3359" y="6113462"/>
                </a:lnTo>
                <a:lnTo>
                  <a:pt x="0" y="6183312"/>
                </a:lnTo>
                <a:lnTo>
                  <a:pt x="3359" y="6251575"/>
                </a:lnTo>
                <a:lnTo>
                  <a:pt x="11758" y="6311900"/>
                </a:lnTo>
                <a:lnTo>
                  <a:pt x="23515" y="6361112"/>
                </a:lnTo>
                <a:lnTo>
                  <a:pt x="38632" y="6407150"/>
                </a:lnTo>
                <a:lnTo>
                  <a:pt x="55427" y="6448425"/>
                </a:lnTo>
                <a:lnTo>
                  <a:pt x="73903" y="6488112"/>
                </a:lnTo>
                <a:lnTo>
                  <a:pt x="92379" y="6523037"/>
                </a:lnTo>
                <a:lnTo>
                  <a:pt x="112534" y="6561137"/>
                </a:lnTo>
                <a:lnTo>
                  <a:pt x="132689" y="6597650"/>
                </a:lnTo>
                <a:lnTo>
                  <a:pt x="149485" y="6640512"/>
                </a:lnTo>
                <a:lnTo>
                  <a:pt x="166281" y="6683375"/>
                </a:lnTo>
                <a:lnTo>
                  <a:pt x="176358" y="6735762"/>
                </a:lnTo>
                <a:lnTo>
                  <a:pt x="184756" y="6791325"/>
                </a:lnTo>
                <a:lnTo>
                  <a:pt x="189795" y="6858000"/>
                </a:lnTo>
                <a:lnTo>
                  <a:pt x="334173" y="6858000"/>
                </a:lnTo>
                <a:lnTo>
                  <a:pt x="334174" y="6858000"/>
                </a:lnTo>
                <a:lnTo>
                  <a:pt x="4417162" y="6858000"/>
                </a:lnTo>
                <a:close/>
              </a:path>
            </a:pathLst>
          </a:custGeom>
          <a:solidFill>
            <a:schemeClr val="accent1">
              <a:lumMod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Text Placeholder 4">
            <a:extLst>
              <a:ext uri="{FF2B5EF4-FFF2-40B4-BE49-F238E27FC236}">
                <a16:creationId xmlns:a16="http://schemas.microsoft.com/office/drawing/2014/main" id="{64FEA0DD-81BC-4CDE-92EF-5A70E09A2154}"/>
              </a:ext>
            </a:extLst>
          </p:cNvPr>
          <p:cNvSpPr>
            <a:spLocks noGrp="1"/>
          </p:cNvSpPr>
          <p:nvPr>
            <p:ph type="body" idx="1"/>
          </p:nvPr>
        </p:nvSpPr>
        <p:spPr>
          <a:xfrm>
            <a:off x="201539" y="706093"/>
            <a:ext cx="3869706" cy="1452160"/>
          </a:xfrm>
        </p:spPr>
        <p:txBody>
          <a:bodyPr vert="horz" lIns="91440" tIns="45720" rIns="91440" bIns="45720" rtlCol="0" anchor="t">
            <a:normAutofit fontScale="92500" lnSpcReduction="20000"/>
          </a:bodyPr>
          <a:lstStyle/>
          <a:p>
            <a:pPr algn="ctr"/>
            <a:r>
              <a:rPr lang="en-US" sz="2800" b="1" kern="1200" dirty="0">
                <a:solidFill>
                  <a:schemeClr val="tx1">
                    <a:alpha val="60000"/>
                  </a:schemeClr>
                </a:solidFill>
              </a:rPr>
              <a:t>OEP OUTREACH PLANS</a:t>
            </a:r>
          </a:p>
          <a:p>
            <a:pPr algn="ctr"/>
            <a:endParaRPr lang="en-US" sz="2800" b="1" dirty="0">
              <a:solidFill>
                <a:schemeClr val="tx1">
                  <a:alpha val="60000"/>
                </a:schemeClr>
              </a:solidFill>
            </a:endParaRPr>
          </a:p>
          <a:p>
            <a:pPr algn="ctr"/>
            <a:r>
              <a:rPr lang="en-US" sz="4700" b="1" kern="1200" dirty="0">
                <a:solidFill>
                  <a:schemeClr val="accent1">
                    <a:lumMod val="50000"/>
                    <a:alpha val="60000"/>
                  </a:schemeClr>
                </a:solidFill>
                <a:latin typeface="+mn-lt"/>
                <a:ea typeface="+mn-ea"/>
                <a:cs typeface="+mn-cs"/>
              </a:rPr>
              <a:t>Print Activities</a:t>
            </a:r>
          </a:p>
        </p:txBody>
      </p:sp>
      <p:pic>
        <p:nvPicPr>
          <p:cNvPr id="3" name="Picture 2">
            <a:extLst>
              <a:ext uri="{FF2B5EF4-FFF2-40B4-BE49-F238E27FC236}">
                <a16:creationId xmlns:a16="http://schemas.microsoft.com/office/drawing/2014/main" id="{9C636FFA-A1E5-4010-9D5C-56AF3B47840E}"/>
              </a:ext>
            </a:extLst>
          </p:cNvPr>
          <p:cNvPicPr>
            <a:picLocks noChangeAspect="1"/>
          </p:cNvPicPr>
          <p:nvPr/>
        </p:nvPicPr>
        <p:blipFill>
          <a:blip r:embed="rId3"/>
          <a:stretch>
            <a:fillRect/>
          </a:stretch>
        </p:blipFill>
        <p:spPr>
          <a:xfrm>
            <a:off x="-72188" y="2618597"/>
            <a:ext cx="4143433" cy="2596607"/>
          </a:xfrm>
          <a:prstGeom prst="rect">
            <a:avLst/>
          </a:prstGeom>
          <a:effectLst>
            <a:softEdge rad="317500"/>
          </a:effectLst>
        </p:spPr>
      </p:pic>
      <p:sp>
        <p:nvSpPr>
          <p:cNvPr id="8" name="TextBox 7">
            <a:extLst>
              <a:ext uri="{FF2B5EF4-FFF2-40B4-BE49-F238E27FC236}">
                <a16:creationId xmlns:a16="http://schemas.microsoft.com/office/drawing/2014/main" id="{5DC3F2DB-D086-4DBF-BACF-272813A81F2E}"/>
              </a:ext>
            </a:extLst>
          </p:cNvPr>
          <p:cNvSpPr txBox="1"/>
          <p:nvPr/>
        </p:nvSpPr>
        <p:spPr>
          <a:xfrm>
            <a:off x="4939990" y="684877"/>
            <a:ext cx="7090023" cy="6015365"/>
          </a:xfrm>
          <a:prstGeom prst="rect">
            <a:avLst/>
          </a:prstGeom>
          <a:noFill/>
        </p:spPr>
        <p:txBody>
          <a:bodyPr wrap="square" rtlCol="0">
            <a:spAutoFit/>
          </a:bodyPr>
          <a:lstStyle/>
          <a:p>
            <a:pPr marL="342797" indent="-342797">
              <a:spcAft>
                <a:spcPts val="600"/>
              </a:spcAft>
              <a:buFont typeface="Arial" panose="020B0604020202020204" pitchFamily="34" charset="0"/>
              <a:buChar char="•"/>
            </a:pPr>
            <a:r>
              <a:rPr lang="en-US" sz="2199" dirty="0">
                <a:latin typeface="Arial" panose="020B0604020202020204" pitchFamily="34" charset="0"/>
                <a:cs typeface="Arial" panose="020B0604020202020204" pitchFamily="34" charset="0"/>
              </a:rPr>
              <a:t>Articles for agency newsletter</a:t>
            </a:r>
          </a:p>
          <a:p>
            <a:pPr marL="799860" lvl="1" indent="-342797">
              <a:spcAft>
                <a:spcPts val="1200"/>
              </a:spcAft>
              <a:buFont typeface="Arial" panose="020B0604020202020204" pitchFamily="34" charset="0"/>
              <a:buChar char="•"/>
            </a:pPr>
            <a:r>
              <a:rPr lang="en-US" sz="1899" dirty="0">
                <a:latin typeface="Arial" panose="020B0604020202020204" pitchFamily="34" charset="0"/>
                <a:cs typeface="Arial" panose="020B0604020202020204" pitchFamily="34" charset="0"/>
              </a:rPr>
              <a:t>senior centers &amp; newspapers too</a:t>
            </a:r>
          </a:p>
          <a:p>
            <a:pPr marL="342797" indent="-342797">
              <a:spcAft>
                <a:spcPts val="600"/>
              </a:spcAft>
              <a:buFont typeface="Arial" panose="020B0604020202020204" pitchFamily="34" charset="0"/>
              <a:buChar char="•"/>
            </a:pPr>
            <a:r>
              <a:rPr lang="en-US" sz="2199" dirty="0">
                <a:latin typeface="Arial" panose="020B0604020202020204" pitchFamily="34" charset="0"/>
                <a:cs typeface="Arial" panose="020B0604020202020204" pitchFamily="34" charset="0"/>
              </a:rPr>
              <a:t>Letters to:</a:t>
            </a:r>
          </a:p>
          <a:p>
            <a:pPr marL="799997" lvl="1" indent="-342797">
              <a:spcAft>
                <a:spcPts val="600"/>
              </a:spcAft>
              <a:buFont typeface="Arial" panose="020B0604020202020204" pitchFamily="34" charset="0"/>
              <a:buChar char="•"/>
            </a:pPr>
            <a:r>
              <a:rPr lang="en-US" sz="1900" dirty="0">
                <a:latin typeface="Arial" panose="020B0604020202020204" pitchFamily="34" charset="0"/>
                <a:cs typeface="Arial" panose="020B0604020202020204" pitchFamily="34" charset="0"/>
              </a:rPr>
              <a:t>senior housing managers</a:t>
            </a:r>
          </a:p>
          <a:p>
            <a:pPr marL="799997" lvl="1" indent="-342797">
              <a:spcAft>
                <a:spcPts val="1200"/>
              </a:spcAft>
              <a:buFont typeface="Arial" panose="020B0604020202020204" pitchFamily="34" charset="0"/>
              <a:buChar char="•"/>
            </a:pPr>
            <a:r>
              <a:rPr lang="en-US" sz="1900" dirty="0">
                <a:latin typeface="Arial" panose="020B0604020202020204" pitchFamily="34" charset="0"/>
                <a:cs typeface="Arial" panose="020B0604020202020204" pitchFamily="34" charset="0"/>
              </a:rPr>
              <a:t>pharmacies</a:t>
            </a:r>
          </a:p>
          <a:p>
            <a:pPr marL="342797" indent="-342797">
              <a:spcAft>
                <a:spcPts val="600"/>
              </a:spcAft>
              <a:buFont typeface="Arial" panose="020B0604020202020204" pitchFamily="34" charset="0"/>
              <a:buChar char="•"/>
            </a:pPr>
            <a:r>
              <a:rPr lang="en-US" sz="2199" dirty="0">
                <a:latin typeface="Arial" panose="020B0604020202020204" pitchFamily="34" charset="0"/>
                <a:cs typeface="Arial" panose="020B0604020202020204" pitchFamily="34" charset="0"/>
              </a:rPr>
              <a:t>Direct mail OEP postcard reminder to previous clients</a:t>
            </a:r>
          </a:p>
          <a:p>
            <a:pPr marL="799860" lvl="1" indent="-342797">
              <a:spcAft>
                <a:spcPts val="1200"/>
              </a:spcAft>
              <a:buFont typeface="Arial" panose="020B0604020202020204" pitchFamily="34" charset="0"/>
              <a:buChar char="•"/>
            </a:pPr>
            <a:r>
              <a:rPr lang="en-US" sz="1899" dirty="0">
                <a:latin typeface="Arial" panose="020B0604020202020204" pitchFamily="34" charset="0"/>
                <a:cs typeface="Arial" panose="020B0604020202020204" pitchFamily="34" charset="0"/>
              </a:rPr>
              <a:t>Tip:  Encourage them to “tell a friend”</a:t>
            </a:r>
          </a:p>
          <a:p>
            <a:pPr marL="342797" indent="-342797">
              <a:spcAft>
                <a:spcPts val="600"/>
              </a:spcAft>
              <a:buFont typeface="Arial" panose="020B0604020202020204" pitchFamily="34" charset="0"/>
              <a:buChar char="•"/>
            </a:pPr>
            <a:r>
              <a:rPr lang="en-US" sz="2199" dirty="0">
                <a:latin typeface="Arial" panose="020B0604020202020204" pitchFamily="34" charset="0"/>
                <a:cs typeface="Arial" panose="020B0604020202020204" pitchFamily="34" charset="0"/>
              </a:rPr>
              <a:t>Home Delivered Meal Flyers &amp; Placemats (?)</a:t>
            </a:r>
          </a:p>
          <a:p>
            <a:pPr marL="799860" lvl="1" indent="-342797">
              <a:spcAft>
                <a:spcPts val="1200"/>
              </a:spcAft>
              <a:buFont typeface="Arial" panose="020B0604020202020204" pitchFamily="34" charset="0"/>
              <a:buChar char="•"/>
            </a:pPr>
            <a:r>
              <a:rPr lang="en-US" sz="1899" dirty="0">
                <a:latin typeface="Arial" panose="020B0604020202020204" pitchFamily="34" charset="0"/>
                <a:cs typeface="Arial" panose="020B0604020202020204" pitchFamily="34" charset="0"/>
              </a:rPr>
              <a:t>Target—senior dining and home delivered meal clients</a:t>
            </a:r>
          </a:p>
          <a:p>
            <a:pPr marL="342797" indent="-342797">
              <a:spcAft>
                <a:spcPts val="600"/>
              </a:spcAft>
              <a:buFont typeface="Arial" panose="020B0604020202020204" pitchFamily="34" charset="0"/>
              <a:buChar char="•"/>
            </a:pPr>
            <a:r>
              <a:rPr lang="en-US" sz="2199" dirty="0">
                <a:latin typeface="Arial" panose="020B0604020202020204" pitchFamily="34" charset="0"/>
                <a:cs typeface="Arial" panose="020B0604020202020204" pitchFamily="34" charset="0"/>
              </a:rPr>
              <a:t>Flyers, posters, table tents </a:t>
            </a:r>
          </a:p>
          <a:p>
            <a:pPr marL="799860" lvl="1" indent="-342797">
              <a:spcAft>
                <a:spcPts val="600"/>
              </a:spcAft>
              <a:buFont typeface="Arial" panose="020B0604020202020204" pitchFamily="34" charset="0"/>
              <a:buChar char="•"/>
            </a:pPr>
            <a:r>
              <a:rPr lang="en-US" sz="1899" dirty="0">
                <a:latin typeface="Arial" panose="020B0604020202020204" pitchFamily="34" charset="0"/>
                <a:cs typeface="Arial" panose="020B0604020202020204" pitchFamily="34" charset="0"/>
              </a:rPr>
              <a:t>Target locations—libraries, senior dining, senior centers, clinics</a:t>
            </a:r>
          </a:p>
          <a:p>
            <a:pPr marL="342797" indent="-342797">
              <a:spcAft>
                <a:spcPts val="600"/>
              </a:spcAft>
              <a:buFont typeface="Arial" panose="020B0604020202020204" pitchFamily="34" charset="0"/>
              <a:buChar char="•"/>
            </a:pPr>
            <a:r>
              <a:rPr lang="en-US" sz="2199" dirty="0">
                <a:latin typeface="Arial" panose="020B0604020202020204" pitchFamily="34" charset="0"/>
                <a:cs typeface="Arial" panose="020B0604020202020204" pitchFamily="34" charset="0"/>
              </a:rPr>
              <a:t>Church bulletin blurb</a:t>
            </a:r>
          </a:p>
          <a:p>
            <a:pPr marL="285664" indent="-285664">
              <a:spcAft>
                <a:spcPts val="600"/>
              </a:spcAft>
              <a:buFont typeface="Arial" panose="020B0604020202020204" pitchFamily="34" charset="0"/>
              <a:buChar char="•"/>
            </a:pPr>
            <a:endParaRPr lang="en-US" sz="1799" dirty="0"/>
          </a:p>
        </p:txBody>
      </p:sp>
    </p:spTree>
    <p:extLst>
      <p:ext uri="{BB962C8B-B14F-4D97-AF65-F5344CB8AC3E}">
        <p14:creationId xmlns:p14="http://schemas.microsoft.com/office/powerpoint/2010/main" val="1906418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825AC39-5F85-4CAA-8A81-A1287086B2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95DA4D23-37FC-4B90-8188-F0377C5F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417162" cy="6858000"/>
          </a:xfrm>
          <a:custGeom>
            <a:avLst/>
            <a:gdLst>
              <a:gd name="connsiteX0" fmla="*/ 0 w 4417162"/>
              <a:gd name="connsiteY0" fmla="*/ 0 h 6858000"/>
              <a:gd name="connsiteX1" fmla="*/ 144378 w 4417162"/>
              <a:gd name="connsiteY1" fmla="*/ 0 h 6858000"/>
              <a:gd name="connsiteX2" fmla="*/ 2310062 w 4417162"/>
              <a:gd name="connsiteY2" fmla="*/ 0 h 6858000"/>
              <a:gd name="connsiteX3" fmla="*/ 4227367 w 4417162"/>
              <a:gd name="connsiteY3" fmla="*/ 0 h 6858000"/>
              <a:gd name="connsiteX4" fmla="*/ 4232407 w 4417162"/>
              <a:gd name="connsiteY4" fmla="*/ 66675 h 6858000"/>
              <a:gd name="connsiteX5" fmla="*/ 4240804 w 4417162"/>
              <a:gd name="connsiteY5" fmla="*/ 122237 h 6858000"/>
              <a:gd name="connsiteX6" fmla="*/ 4250882 w 4417162"/>
              <a:gd name="connsiteY6" fmla="*/ 174625 h 6858000"/>
              <a:gd name="connsiteX7" fmla="*/ 4267678 w 4417162"/>
              <a:gd name="connsiteY7" fmla="*/ 217487 h 6858000"/>
              <a:gd name="connsiteX8" fmla="*/ 4284474 w 4417162"/>
              <a:gd name="connsiteY8" fmla="*/ 260350 h 6858000"/>
              <a:gd name="connsiteX9" fmla="*/ 4304629 w 4417162"/>
              <a:gd name="connsiteY9" fmla="*/ 296862 h 6858000"/>
              <a:gd name="connsiteX10" fmla="*/ 4324784 w 4417162"/>
              <a:gd name="connsiteY10" fmla="*/ 334962 h 6858000"/>
              <a:gd name="connsiteX11" fmla="*/ 4343260 w 4417162"/>
              <a:gd name="connsiteY11" fmla="*/ 369887 h 6858000"/>
              <a:gd name="connsiteX12" fmla="*/ 4361735 w 4417162"/>
              <a:gd name="connsiteY12" fmla="*/ 409575 h 6858000"/>
              <a:gd name="connsiteX13" fmla="*/ 4378531 w 4417162"/>
              <a:gd name="connsiteY13" fmla="*/ 450850 h 6858000"/>
              <a:gd name="connsiteX14" fmla="*/ 4393648 w 4417162"/>
              <a:gd name="connsiteY14" fmla="*/ 496887 h 6858000"/>
              <a:gd name="connsiteX15" fmla="*/ 4405405 w 4417162"/>
              <a:gd name="connsiteY15" fmla="*/ 546100 h 6858000"/>
              <a:gd name="connsiteX16" fmla="*/ 4413803 w 4417162"/>
              <a:gd name="connsiteY16" fmla="*/ 606425 h 6858000"/>
              <a:gd name="connsiteX17" fmla="*/ 4417162 w 4417162"/>
              <a:gd name="connsiteY17" fmla="*/ 673100 h 6858000"/>
              <a:gd name="connsiteX18" fmla="*/ 4413803 w 4417162"/>
              <a:gd name="connsiteY18" fmla="*/ 744537 h 6858000"/>
              <a:gd name="connsiteX19" fmla="*/ 4405405 w 4417162"/>
              <a:gd name="connsiteY19" fmla="*/ 801687 h 6858000"/>
              <a:gd name="connsiteX20" fmla="*/ 4393648 w 4417162"/>
              <a:gd name="connsiteY20" fmla="*/ 854075 h 6858000"/>
              <a:gd name="connsiteX21" fmla="*/ 4378531 w 4417162"/>
              <a:gd name="connsiteY21" fmla="*/ 901700 h 6858000"/>
              <a:gd name="connsiteX22" fmla="*/ 4361735 w 4417162"/>
              <a:gd name="connsiteY22" fmla="*/ 942975 h 6858000"/>
              <a:gd name="connsiteX23" fmla="*/ 4341580 w 4417162"/>
              <a:gd name="connsiteY23" fmla="*/ 981075 h 6858000"/>
              <a:gd name="connsiteX24" fmla="*/ 4321425 w 4417162"/>
              <a:gd name="connsiteY24" fmla="*/ 1017587 h 6858000"/>
              <a:gd name="connsiteX25" fmla="*/ 4301270 w 4417162"/>
              <a:gd name="connsiteY25" fmla="*/ 1055687 h 6858000"/>
              <a:gd name="connsiteX26" fmla="*/ 4282794 w 4417162"/>
              <a:gd name="connsiteY26" fmla="*/ 1095375 h 6858000"/>
              <a:gd name="connsiteX27" fmla="*/ 4264318 w 4417162"/>
              <a:gd name="connsiteY27" fmla="*/ 1136650 h 6858000"/>
              <a:gd name="connsiteX28" fmla="*/ 4249203 w 4417162"/>
              <a:gd name="connsiteY28" fmla="*/ 1182687 h 6858000"/>
              <a:gd name="connsiteX29" fmla="*/ 4239125 w 4417162"/>
              <a:gd name="connsiteY29" fmla="*/ 1235075 h 6858000"/>
              <a:gd name="connsiteX30" fmla="*/ 4229047 w 4417162"/>
              <a:gd name="connsiteY30" fmla="*/ 1295400 h 6858000"/>
              <a:gd name="connsiteX31" fmla="*/ 4227367 w 4417162"/>
              <a:gd name="connsiteY31" fmla="*/ 1363662 h 6858000"/>
              <a:gd name="connsiteX32" fmla="*/ 4229047 w 4417162"/>
              <a:gd name="connsiteY32" fmla="*/ 1431925 h 6858000"/>
              <a:gd name="connsiteX33" fmla="*/ 4239125 w 4417162"/>
              <a:gd name="connsiteY33" fmla="*/ 1492250 h 6858000"/>
              <a:gd name="connsiteX34" fmla="*/ 4249203 w 4417162"/>
              <a:gd name="connsiteY34" fmla="*/ 1544637 h 6858000"/>
              <a:gd name="connsiteX35" fmla="*/ 4264318 w 4417162"/>
              <a:gd name="connsiteY35" fmla="*/ 1589087 h 6858000"/>
              <a:gd name="connsiteX36" fmla="*/ 4282794 w 4417162"/>
              <a:gd name="connsiteY36" fmla="*/ 1631950 h 6858000"/>
              <a:gd name="connsiteX37" fmla="*/ 4301270 w 4417162"/>
              <a:gd name="connsiteY37" fmla="*/ 1671637 h 6858000"/>
              <a:gd name="connsiteX38" fmla="*/ 4321425 w 4417162"/>
              <a:gd name="connsiteY38" fmla="*/ 1708150 h 6858000"/>
              <a:gd name="connsiteX39" fmla="*/ 4341580 w 4417162"/>
              <a:gd name="connsiteY39" fmla="*/ 1743075 h 6858000"/>
              <a:gd name="connsiteX40" fmla="*/ 4361735 w 4417162"/>
              <a:gd name="connsiteY40" fmla="*/ 1782762 h 6858000"/>
              <a:gd name="connsiteX41" fmla="*/ 4378531 w 4417162"/>
              <a:gd name="connsiteY41" fmla="*/ 1824037 h 6858000"/>
              <a:gd name="connsiteX42" fmla="*/ 4393648 w 4417162"/>
              <a:gd name="connsiteY42" fmla="*/ 1870075 h 6858000"/>
              <a:gd name="connsiteX43" fmla="*/ 4405405 w 4417162"/>
              <a:gd name="connsiteY43" fmla="*/ 1922462 h 6858000"/>
              <a:gd name="connsiteX44" fmla="*/ 4413803 w 4417162"/>
              <a:gd name="connsiteY44" fmla="*/ 1982787 h 6858000"/>
              <a:gd name="connsiteX45" fmla="*/ 4417162 w 4417162"/>
              <a:gd name="connsiteY45" fmla="*/ 2051050 h 6858000"/>
              <a:gd name="connsiteX46" fmla="*/ 4413803 w 4417162"/>
              <a:gd name="connsiteY46" fmla="*/ 2119312 h 6858000"/>
              <a:gd name="connsiteX47" fmla="*/ 4405405 w 4417162"/>
              <a:gd name="connsiteY47" fmla="*/ 2179637 h 6858000"/>
              <a:gd name="connsiteX48" fmla="*/ 4393648 w 4417162"/>
              <a:gd name="connsiteY48" fmla="*/ 2232025 h 6858000"/>
              <a:gd name="connsiteX49" fmla="*/ 4378531 w 4417162"/>
              <a:gd name="connsiteY49" fmla="*/ 2278062 h 6858000"/>
              <a:gd name="connsiteX50" fmla="*/ 4361735 w 4417162"/>
              <a:gd name="connsiteY50" fmla="*/ 2319337 h 6858000"/>
              <a:gd name="connsiteX51" fmla="*/ 4341580 w 4417162"/>
              <a:gd name="connsiteY51" fmla="*/ 2359025 h 6858000"/>
              <a:gd name="connsiteX52" fmla="*/ 4321425 w 4417162"/>
              <a:gd name="connsiteY52" fmla="*/ 2395537 h 6858000"/>
              <a:gd name="connsiteX53" fmla="*/ 4301270 w 4417162"/>
              <a:gd name="connsiteY53" fmla="*/ 2433637 h 6858000"/>
              <a:gd name="connsiteX54" fmla="*/ 4282794 w 4417162"/>
              <a:gd name="connsiteY54" fmla="*/ 2471737 h 6858000"/>
              <a:gd name="connsiteX55" fmla="*/ 4264318 w 4417162"/>
              <a:gd name="connsiteY55" fmla="*/ 2513012 h 6858000"/>
              <a:gd name="connsiteX56" fmla="*/ 4249203 w 4417162"/>
              <a:gd name="connsiteY56" fmla="*/ 2560637 h 6858000"/>
              <a:gd name="connsiteX57" fmla="*/ 4239125 w 4417162"/>
              <a:gd name="connsiteY57" fmla="*/ 2613025 h 6858000"/>
              <a:gd name="connsiteX58" fmla="*/ 4229047 w 4417162"/>
              <a:gd name="connsiteY58" fmla="*/ 2671762 h 6858000"/>
              <a:gd name="connsiteX59" fmla="*/ 4227367 w 4417162"/>
              <a:gd name="connsiteY59" fmla="*/ 2741612 h 6858000"/>
              <a:gd name="connsiteX60" fmla="*/ 4229047 w 4417162"/>
              <a:gd name="connsiteY60" fmla="*/ 2809875 h 6858000"/>
              <a:gd name="connsiteX61" fmla="*/ 4239125 w 4417162"/>
              <a:gd name="connsiteY61" fmla="*/ 2868612 h 6858000"/>
              <a:gd name="connsiteX62" fmla="*/ 4249203 w 4417162"/>
              <a:gd name="connsiteY62" fmla="*/ 2922587 h 6858000"/>
              <a:gd name="connsiteX63" fmla="*/ 4264318 w 4417162"/>
              <a:gd name="connsiteY63" fmla="*/ 2967037 h 6858000"/>
              <a:gd name="connsiteX64" fmla="*/ 4282794 w 4417162"/>
              <a:gd name="connsiteY64" fmla="*/ 3009900 h 6858000"/>
              <a:gd name="connsiteX65" fmla="*/ 4301270 w 4417162"/>
              <a:gd name="connsiteY65" fmla="*/ 3046412 h 6858000"/>
              <a:gd name="connsiteX66" fmla="*/ 4321425 w 4417162"/>
              <a:gd name="connsiteY66" fmla="*/ 3084512 h 6858000"/>
              <a:gd name="connsiteX67" fmla="*/ 4341580 w 4417162"/>
              <a:gd name="connsiteY67" fmla="*/ 3121025 h 6858000"/>
              <a:gd name="connsiteX68" fmla="*/ 4361735 w 4417162"/>
              <a:gd name="connsiteY68" fmla="*/ 3160712 h 6858000"/>
              <a:gd name="connsiteX69" fmla="*/ 4378531 w 4417162"/>
              <a:gd name="connsiteY69" fmla="*/ 3201987 h 6858000"/>
              <a:gd name="connsiteX70" fmla="*/ 4393648 w 4417162"/>
              <a:gd name="connsiteY70" fmla="*/ 3248025 h 6858000"/>
              <a:gd name="connsiteX71" fmla="*/ 4405405 w 4417162"/>
              <a:gd name="connsiteY71" fmla="*/ 3300412 h 6858000"/>
              <a:gd name="connsiteX72" fmla="*/ 4413803 w 4417162"/>
              <a:gd name="connsiteY72" fmla="*/ 3360737 h 6858000"/>
              <a:gd name="connsiteX73" fmla="*/ 4417162 w 4417162"/>
              <a:gd name="connsiteY73" fmla="*/ 3427412 h 6858000"/>
              <a:gd name="connsiteX74" fmla="*/ 4413803 w 4417162"/>
              <a:gd name="connsiteY74" fmla="*/ 3497262 h 6858000"/>
              <a:gd name="connsiteX75" fmla="*/ 4405405 w 4417162"/>
              <a:gd name="connsiteY75" fmla="*/ 3557587 h 6858000"/>
              <a:gd name="connsiteX76" fmla="*/ 4393648 w 4417162"/>
              <a:gd name="connsiteY76" fmla="*/ 3609975 h 6858000"/>
              <a:gd name="connsiteX77" fmla="*/ 4378531 w 4417162"/>
              <a:gd name="connsiteY77" fmla="*/ 3656012 h 6858000"/>
              <a:gd name="connsiteX78" fmla="*/ 4361735 w 4417162"/>
              <a:gd name="connsiteY78" fmla="*/ 3697287 h 6858000"/>
              <a:gd name="connsiteX79" fmla="*/ 4341580 w 4417162"/>
              <a:gd name="connsiteY79" fmla="*/ 3736975 h 6858000"/>
              <a:gd name="connsiteX80" fmla="*/ 4301270 w 4417162"/>
              <a:gd name="connsiteY80" fmla="*/ 3811587 h 6858000"/>
              <a:gd name="connsiteX81" fmla="*/ 4282794 w 4417162"/>
              <a:gd name="connsiteY81" fmla="*/ 3848100 h 6858000"/>
              <a:gd name="connsiteX82" fmla="*/ 4264318 w 4417162"/>
              <a:gd name="connsiteY82" fmla="*/ 3890962 h 6858000"/>
              <a:gd name="connsiteX83" fmla="*/ 4249203 w 4417162"/>
              <a:gd name="connsiteY83" fmla="*/ 3935412 h 6858000"/>
              <a:gd name="connsiteX84" fmla="*/ 4239125 w 4417162"/>
              <a:gd name="connsiteY84" fmla="*/ 3987800 h 6858000"/>
              <a:gd name="connsiteX85" fmla="*/ 4229047 w 4417162"/>
              <a:gd name="connsiteY85" fmla="*/ 4048125 h 6858000"/>
              <a:gd name="connsiteX86" fmla="*/ 4227367 w 4417162"/>
              <a:gd name="connsiteY86" fmla="*/ 4116387 h 6858000"/>
              <a:gd name="connsiteX87" fmla="*/ 4229047 w 4417162"/>
              <a:gd name="connsiteY87" fmla="*/ 4186237 h 6858000"/>
              <a:gd name="connsiteX88" fmla="*/ 4239125 w 4417162"/>
              <a:gd name="connsiteY88" fmla="*/ 4244975 h 6858000"/>
              <a:gd name="connsiteX89" fmla="*/ 4249203 w 4417162"/>
              <a:gd name="connsiteY89" fmla="*/ 4297362 h 6858000"/>
              <a:gd name="connsiteX90" fmla="*/ 4264318 w 4417162"/>
              <a:gd name="connsiteY90" fmla="*/ 4343400 h 6858000"/>
              <a:gd name="connsiteX91" fmla="*/ 4282794 w 4417162"/>
              <a:gd name="connsiteY91" fmla="*/ 4386262 h 6858000"/>
              <a:gd name="connsiteX92" fmla="*/ 4301270 w 4417162"/>
              <a:gd name="connsiteY92" fmla="*/ 4424362 h 6858000"/>
              <a:gd name="connsiteX93" fmla="*/ 4341580 w 4417162"/>
              <a:gd name="connsiteY93" fmla="*/ 4498975 h 6858000"/>
              <a:gd name="connsiteX94" fmla="*/ 4361735 w 4417162"/>
              <a:gd name="connsiteY94" fmla="*/ 4537075 h 6858000"/>
              <a:gd name="connsiteX95" fmla="*/ 4378531 w 4417162"/>
              <a:gd name="connsiteY95" fmla="*/ 4579937 h 6858000"/>
              <a:gd name="connsiteX96" fmla="*/ 4393648 w 4417162"/>
              <a:gd name="connsiteY96" fmla="*/ 4625975 h 6858000"/>
              <a:gd name="connsiteX97" fmla="*/ 4405405 w 4417162"/>
              <a:gd name="connsiteY97" fmla="*/ 4678362 h 6858000"/>
              <a:gd name="connsiteX98" fmla="*/ 4413803 w 4417162"/>
              <a:gd name="connsiteY98" fmla="*/ 4738687 h 6858000"/>
              <a:gd name="connsiteX99" fmla="*/ 4417162 w 4417162"/>
              <a:gd name="connsiteY99" fmla="*/ 4806950 h 6858000"/>
              <a:gd name="connsiteX100" fmla="*/ 4413803 w 4417162"/>
              <a:gd name="connsiteY100" fmla="*/ 4875212 h 6858000"/>
              <a:gd name="connsiteX101" fmla="*/ 4405405 w 4417162"/>
              <a:gd name="connsiteY101" fmla="*/ 4935537 h 6858000"/>
              <a:gd name="connsiteX102" fmla="*/ 4393648 w 4417162"/>
              <a:gd name="connsiteY102" fmla="*/ 4987925 h 6858000"/>
              <a:gd name="connsiteX103" fmla="*/ 4378531 w 4417162"/>
              <a:gd name="connsiteY103" fmla="*/ 5033962 h 6858000"/>
              <a:gd name="connsiteX104" fmla="*/ 4361735 w 4417162"/>
              <a:gd name="connsiteY104" fmla="*/ 5075237 h 6858000"/>
              <a:gd name="connsiteX105" fmla="*/ 4341580 w 4417162"/>
              <a:gd name="connsiteY105" fmla="*/ 5114925 h 6858000"/>
              <a:gd name="connsiteX106" fmla="*/ 4321425 w 4417162"/>
              <a:gd name="connsiteY106" fmla="*/ 5149850 h 6858000"/>
              <a:gd name="connsiteX107" fmla="*/ 4301270 w 4417162"/>
              <a:gd name="connsiteY107" fmla="*/ 5186362 h 6858000"/>
              <a:gd name="connsiteX108" fmla="*/ 4282794 w 4417162"/>
              <a:gd name="connsiteY108" fmla="*/ 5226050 h 6858000"/>
              <a:gd name="connsiteX109" fmla="*/ 4264318 w 4417162"/>
              <a:gd name="connsiteY109" fmla="*/ 5268912 h 6858000"/>
              <a:gd name="connsiteX110" fmla="*/ 4249203 w 4417162"/>
              <a:gd name="connsiteY110" fmla="*/ 5313362 h 6858000"/>
              <a:gd name="connsiteX111" fmla="*/ 4239125 w 4417162"/>
              <a:gd name="connsiteY111" fmla="*/ 5365750 h 6858000"/>
              <a:gd name="connsiteX112" fmla="*/ 4229047 w 4417162"/>
              <a:gd name="connsiteY112" fmla="*/ 5426075 h 6858000"/>
              <a:gd name="connsiteX113" fmla="*/ 4227367 w 4417162"/>
              <a:gd name="connsiteY113" fmla="*/ 5494337 h 6858000"/>
              <a:gd name="connsiteX114" fmla="*/ 4229047 w 4417162"/>
              <a:gd name="connsiteY114" fmla="*/ 5562600 h 6858000"/>
              <a:gd name="connsiteX115" fmla="*/ 4239125 w 4417162"/>
              <a:gd name="connsiteY115" fmla="*/ 5622925 h 6858000"/>
              <a:gd name="connsiteX116" fmla="*/ 4249203 w 4417162"/>
              <a:gd name="connsiteY116" fmla="*/ 5675312 h 6858000"/>
              <a:gd name="connsiteX117" fmla="*/ 4264318 w 4417162"/>
              <a:gd name="connsiteY117" fmla="*/ 5721350 h 6858000"/>
              <a:gd name="connsiteX118" fmla="*/ 4282794 w 4417162"/>
              <a:gd name="connsiteY118" fmla="*/ 5762625 h 6858000"/>
              <a:gd name="connsiteX119" fmla="*/ 4301270 w 4417162"/>
              <a:gd name="connsiteY119" fmla="*/ 5802312 h 6858000"/>
              <a:gd name="connsiteX120" fmla="*/ 4321425 w 4417162"/>
              <a:gd name="connsiteY120" fmla="*/ 5840412 h 6858000"/>
              <a:gd name="connsiteX121" fmla="*/ 4341580 w 4417162"/>
              <a:gd name="connsiteY121" fmla="*/ 5876925 h 6858000"/>
              <a:gd name="connsiteX122" fmla="*/ 4361735 w 4417162"/>
              <a:gd name="connsiteY122" fmla="*/ 5915025 h 6858000"/>
              <a:gd name="connsiteX123" fmla="*/ 4378531 w 4417162"/>
              <a:gd name="connsiteY123" fmla="*/ 5956300 h 6858000"/>
              <a:gd name="connsiteX124" fmla="*/ 4393648 w 4417162"/>
              <a:gd name="connsiteY124" fmla="*/ 6003925 h 6858000"/>
              <a:gd name="connsiteX125" fmla="*/ 4405405 w 4417162"/>
              <a:gd name="connsiteY125" fmla="*/ 6056312 h 6858000"/>
              <a:gd name="connsiteX126" fmla="*/ 4413803 w 4417162"/>
              <a:gd name="connsiteY126" fmla="*/ 6113462 h 6858000"/>
              <a:gd name="connsiteX127" fmla="*/ 4417162 w 4417162"/>
              <a:gd name="connsiteY127" fmla="*/ 6183312 h 6858000"/>
              <a:gd name="connsiteX128" fmla="*/ 4413803 w 4417162"/>
              <a:gd name="connsiteY128" fmla="*/ 6251575 h 6858000"/>
              <a:gd name="connsiteX129" fmla="*/ 4405405 w 4417162"/>
              <a:gd name="connsiteY129" fmla="*/ 6311900 h 6858000"/>
              <a:gd name="connsiteX130" fmla="*/ 4393648 w 4417162"/>
              <a:gd name="connsiteY130" fmla="*/ 6361112 h 6858000"/>
              <a:gd name="connsiteX131" fmla="*/ 4378531 w 4417162"/>
              <a:gd name="connsiteY131" fmla="*/ 6407150 h 6858000"/>
              <a:gd name="connsiteX132" fmla="*/ 4361735 w 4417162"/>
              <a:gd name="connsiteY132" fmla="*/ 6448425 h 6858000"/>
              <a:gd name="connsiteX133" fmla="*/ 4343260 w 4417162"/>
              <a:gd name="connsiteY133" fmla="*/ 6488112 h 6858000"/>
              <a:gd name="connsiteX134" fmla="*/ 4324784 w 4417162"/>
              <a:gd name="connsiteY134" fmla="*/ 6523037 h 6858000"/>
              <a:gd name="connsiteX135" fmla="*/ 4304629 w 4417162"/>
              <a:gd name="connsiteY135" fmla="*/ 6561137 h 6858000"/>
              <a:gd name="connsiteX136" fmla="*/ 4284474 w 4417162"/>
              <a:gd name="connsiteY136" fmla="*/ 6597650 h 6858000"/>
              <a:gd name="connsiteX137" fmla="*/ 4267678 w 4417162"/>
              <a:gd name="connsiteY137" fmla="*/ 6640512 h 6858000"/>
              <a:gd name="connsiteX138" fmla="*/ 4250882 w 4417162"/>
              <a:gd name="connsiteY138" fmla="*/ 6683375 h 6858000"/>
              <a:gd name="connsiteX139" fmla="*/ 4240804 w 4417162"/>
              <a:gd name="connsiteY139" fmla="*/ 6735762 h 6858000"/>
              <a:gd name="connsiteX140" fmla="*/ 4232407 w 4417162"/>
              <a:gd name="connsiteY140" fmla="*/ 6791325 h 6858000"/>
              <a:gd name="connsiteX141" fmla="*/ 4227367 w 4417162"/>
              <a:gd name="connsiteY141" fmla="*/ 6858000 h 6858000"/>
              <a:gd name="connsiteX142" fmla="*/ 2310062 w 4417162"/>
              <a:gd name="connsiteY142" fmla="*/ 6858000 h 6858000"/>
              <a:gd name="connsiteX143" fmla="*/ 144378 w 4417162"/>
              <a:gd name="connsiteY143" fmla="*/ 6858000 h 6858000"/>
              <a:gd name="connsiteX144" fmla="*/ 0 w 4417162"/>
              <a:gd name="connsiteY14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4417162" h="6858000">
                <a:moveTo>
                  <a:pt x="0" y="0"/>
                </a:moveTo>
                <a:lnTo>
                  <a:pt x="144378" y="0"/>
                </a:lnTo>
                <a:lnTo>
                  <a:pt x="2310062" y="0"/>
                </a:lnTo>
                <a:lnTo>
                  <a:pt x="4227367" y="0"/>
                </a:lnTo>
                <a:lnTo>
                  <a:pt x="4232407" y="66675"/>
                </a:lnTo>
                <a:lnTo>
                  <a:pt x="4240804" y="122237"/>
                </a:lnTo>
                <a:lnTo>
                  <a:pt x="4250882" y="174625"/>
                </a:lnTo>
                <a:lnTo>
                  <a:pt x="4267678" y="217487"/>
                </a:lnTo>
                <a:lnTo>
                  <a:pt x="4284474" y="260350"/>
                </a:lnTo>
                <a:lnTo>
                  <a:pt x="4304629" y="296862"/>
                </a:lnTo>
                <a:lnTo>
                  <a:pt x="4324784" y="334962"/>
                </a:lnTo>
                <a:lnTo>
                  <a:pt x="4343260" y="369887"/>
                </a:lnTo>
                <a:lnTo>
                  <a:pt x="4361735" y="409575"/>
                </a:lnTo>
                <a:lnTo>
                  <a:pt x="4378531" y="450850"/>
                </a:lnTo>
                <a:lnTo>
                  <a:pt x="4393648" y="496887"/>
                </a:lnTo>
                <a:lnTo>
                  <a:pt x="4405405" y="546100"/>
                </a:lnTo>
                <a:lnTo>
                  <a:pt x="4413803" y="606425"/>
                </a:lnTo>
                <a:lnTo>
                  <a:pt x="4417162" y="673100"/>
                </a:lnTo>
                <a:lnTo>
                  <a:pt x="4413803" y="744537"/>
                </a:lnTo>
                <a:lnTo>
                  <a:pt x="4405405" y="801687"/>
                </a:lnTo>
                <a:lnTo>
                  <a:pt x="4393648" y="854075"/>
                </a:lnTo>
                <a:lnTo>
                  <a:pt x="4378531" y="901700"/>
                </a:lnTo>
                <a:lnTo>
                  <a:pt x="4361735" y="942975"/>
                </a:lnTo>
                <a:lnTo>
                  <a:pt x="4341580" y="981075"/>
                </a:lnTo>
                <a:lnTo>
                  <a:pt x="4321425" y="1017587"/>
                </a:lnTo>
                <a:lnTo>
                  <a:pt x="4301270" y="1055687"/>
                </a:lnTo>
                <a:lnTo>
                  <a:pt x="4282794" y="1095375"/>
                </a:lnTo>
                <a:lnTo>
                  <a:pt x="4264318" y="1136650"/>
                </a:lnTo>
                <a:lnTo>
                  <a:pt x="4249203" y="1182687"/>
                </a:lnTo>
                <a:lnTo>
                  <a:pt x="4239125" y="1235075"/>
                </a:lnTo>
                <a:lnTo>
                  <a:pt x="4229047" y="1295400"/>
                </a:lnTo>
                <a:lnTo>
                  <a:pt x="4227367" y="1363662"/>
                </a:lnTo>
                <a:lnTo>
                  <a:pt x="4229047" y="1431925"/>
                </a:lnTo>
                <a:lnTo>
                  <a:pt x="4239125" y="1492250"/>
                </a:lnTo>
                <a:lnTo>
                  <a:pt x="4249203" y="1544637"/>
                </a:lnTo>
                <a:lnTo>
                  <a:pt x="4264318" y="1589087"/>
                </a:lnTo>
                <a:lnTo>
                  <a:pt x="4282794" y="1631950"/>
                </a:lnTo>
                <a:lnTo>
                  <a:pt x="4301270" y="1671637"/>
                </a:lnTo>
                <a:lnTo>
                  <a:pt x="4321425" y="1708150"/>
                </a:lnTo>
                <a:lnTo>
                  <a:pt x="4341580" y="1743075"/>
                </a:lnTo>
                <a:lnTo>
                  <a:pt x="4361735" y="1782762"/>
                </a:lnTo>
                <a:lnTo>
                  <a:pt x="4378531" y="1824037"/>
                </a:lnTo>
                <a:lnTo>
                  <a:pt x="4393648" y="1870075"/>
                </a:lnTo>
                <a:lnTo>
                  <a:pt x="4405405" y="1922462"/>
                </a:lnTo>
                <a:lnTo>
                  <a:pt x="4413803" y="1982787"/>
                </a:lnTo>
                <a:lnTo>
                  <a:pt x="4417162" y="2051050"/>
                </a:lnTo>
                <a:lnTo>
                  <a:pt x="4413803" y="2119312"/>
                </a:lnTo>
                <a:lnTo>
                  <a:pt x="4405405" y="2179637"/>
                </a:lnTo>
                <a:lnTo>
                  <a:pt x="4393648" y="2232025"/>
                </a:lnTo>
                <a:lnTo>
                  <a:pt x="4378531" y="2278062"/>
                </a:lnTo>
                <a:lnTo>
                  <a:pt x="4361735" y="2319337"/>
                </a:lnTo>
                <a:lnTo>
                  <a:pt x="4341580" y="2359025"/>
                </a:lnTo>
                <a:lnTo>
                  <a:pt x="4321425" y="2395537"/>
                </a:lnTo>
                <a:lnTo>
                  <a:pt x="4301270" y="2433637"/>
                </a:lnTo>
                <a:lnTo>
                  <a:pt x="4282794" y="2471737"/>
                </a:lnTo>
                <a:lnTo>
                  <a:pt x="4264318" y="2513012"/>
                </a:lnTo>
                <a:lnTo>
                  <a:pt x="4249203" y="2560637"/>
                </a:lnTo>
                <a:lnTo>
                  <a:pt x="4239125" y="2613025"/>
                </a:lnTo>
                <a:lnTo>
                  <a:pt x="4229047" y="2671762"/>
                </a:lnTo>
                <a:lnTo>
                  <a:pt x="4227367" y="2741612"/>
                </a:lnTo>
                <a:lnTo>
                  <a:pt x="4229047" y="2809875"/>
                </a:lnTo>
                <a:lnTo>
                  <a:pt x="4239125" y="2868612"/>
                </a:lnTo>
                <a:lnTo>
                  <a:pt x="4249203" y="2922587"/>
                </a:lnTo>
                <a:lnTo>
                  <a:pt x="4264318" y="2967037"/>
                </a:lnTo>
                <a:lnTo>
                  <a:pt x="4282794" y="3009900"/>
                </a:lnTo>
                <a:lnTo>
                  <a:pt x="4301270" y="3046412"/>
                </a:lnTo>
                <a:lnTo>
                  <a:pt x="4321425" y="3084512"/>
                </a:lnTo>
                <a:lnTo>
                  <a:pt x="4341580" y="3121025"/>
                </a:lnTo>
                <a:lnTo>
                  <a:pt x="4361735" y="3160712"/>
                </a:lnTo>
                <a:lnTo>
                  <a:pt x="4378531" y="3201987"/>
                </a:lnTo>
                <a:lnTo>
                  <a:pt x="4393648" y="3248025"/>
                </a:lnTo>
                <a:lnTo>
                  <a:pt x="4405405" y="3300412"/>
                </a:lnTo>
                <a:lnTo>
                  <a:pt x="4413803" y="3360737"/>
                </a:lnTo>
                <a:lnTo>
                  <a:pt x="4417162" y="3427412"/>
                </a:lnTo>
                <a:lnTo>
                  <a:pt x="4413803" y="3497262"/>
                </a:lnTo>
                <a:lnTo>
                  <a:pt x="4405405" y="3557587"/>
                </a:lnTo>
                <a:lnTo>
                  <a:pt x="4393648" y="3609975"/>
                </a:lnTo>
                <a:lnTo>
                  <a:pt x="4378531" y="3656012"/>
                </a:lnTo>
                <a:lnTo>
                  <a:pt x="4361735" y="3697287"/>
                </a:lnTo>
                <a:lnTo>
                  <a:pt x="4341580" y="3736975"/>
                </a:lnTo>
                <a:lnTo>
                  <a:pt x="4301270" y="3811587"/>
                </a:lnTo>
                <a:lnTo>
                  <a:pt x="4282794" y="3848100"/>
                </a:lnTo>
                <a:lnTo>
                  <a:pt x="4264318" y="3890962"/>
                </a:lnTo>
                <a:lnTo>
                  <a:pt x="4249203" y="3935412"/>
                </a:lnTo>
                <a:lnTo>
                  <a:pt x="4239125" y="3987800"/>
                </a:lnTo>
                <a:lnTo>
                  <a:pt x="4229047" y="4048125"/>
                </a:lnTo>
                <a:lnTo>
                  <a:pt x="4227367" y="4116387"/>
                </a:lnTo>
                <a:lnTo>
                  <a:pt x="4229047" y="4186237"/>
                </a:lnTo>
                <a:lnTo>
                  <a:pt x="4239125" y="4244975"/>
                </a:lnTo>
                <a:lnTo>
                  <a:pt x="4249203" y="4297362"/>
                </a:lnTo>
                <a:lnTo>
                  <a:pt x="4264318" y="4343400"/>
                </a:lnTo>
                <a:lnTo>
                  <a:pt x="4282794" y="4386262"/>
                </a:lnTo>
                <a:lnTo>
                  <a:pt x="4301270" y="4424362"/>
                </a:lnTo>
                <a:lnTo>
                  <a:pt x="4341580" y="4498975"/>
                </a:lnTo>
                <a:lnTo>
                  <a:pt x="4361735" y="4537075"/>
                </a:lnTo>
                <a:lnTo>
                  <a:pt x="4378531" y="4579937"/>
                </a:lnTo>
                <a:lnTo>
                  <a:pt x="4393648" y="4625975"/>
                </a:lnTo>
                <a:lnTo>
                  <a:pt x="4405405" y="4678362"/>
                </a:lnTo>
                <a:lnTo>
                  <a:pt x="4413803" y="4738687"/>
                </a:lnTo>
                <a:lnTo>
                  <a:pt x="4417162" y="4806950"/>
                </a:lnTo>
                <a:lnTo>
                  <a:pt x="4413803" y="4875212"/>
                </a:lnTo>
                <a:lnTo>
                  <a:pt x="4405405" y="4935537"/>
                </a:lnTo>
                <a:lnTo>
                  <a:pt x="4393648" y="4987925"/>
                </a:lnTo>
                <a:lnTo>
                  <a:pt x="4378531" y="5033962"/>
                </a:lnTo>
                <a:lnTo>
                  <a:pt x="4361735" y="5075237"/>
                </a:lnTo>
                <a:lnTo>
                  <a:pt x="4341580" y="5114925"/>
                </a:lnTo>
                <a:lnTo>
                  <a:pt x="4321425" y="5149850"/>
                </a:lnTo>
                <a:lnTo>
                  <a:pt x="4301270" y="5186362"/>
                </a:lnTo>
                <a:lnTo>
                  <a:pt x="4282794" y="5226050"/>
                </a:lnTo>
                <a:lnTo>
                  <a:pt x="4264318" y="5268912"/>
                </a:lnTo>
                <a:lnTo>
                  <a:pt x="4249203" y="5313362"/>
                </a:lnTo>
                <a:lnTo>
                  <a:pt x="4239125" y="5365750"/>
                </a:lnTo>
                <a:lnTo>
                  <a:pt x="4229047" y="5426075"/>
                </a:lnTo>
                <a:lnTo>
                  <a:pt x="4227367" y="5494337"/>
                </a:lnTo>
                <a:lnTo>
                  <a:pt x="4229047" y="5562600"/>
                </a:lnTo>
                <a:lnTo>
                  <a:pt x="4239125" y="5622925"/>
                </a:lnTo>
                <a:lnTo>
                  <a:pt x="4249203" y="5675312"/>
                </a:lnTo>
                <a:lnTo>
                  <a:pt x="4264318" y="5721350"/>
                </a:lnTo>
                <a:lnTo>
                  <a:pt x="4282794" y="5762625"/>
                </a:lnTo>
                <a:lnTo>
                  <a:pt x="4301270" y="5802312"/>
                </a:lnTo>
                <a:lnTo>
                  <a:pt x="4321425" y="5840412"/>
                </a:lnTo>
                <a:lnTo>
                  <a:pt x="4341580" y="5876925"/>
                </a:lnTo>
                <a:lnTo>
                  <a:pt x="4361735" y="5915025"/>
                </a:lnTo>
                <a:lnTo>
                  <a:pt x="4378531" y="5956300"/>
                </a:lnTo>
                <a:lnTo>
                  <a:pt x="4393648" y="6003925"/>
                </a:lnTo>
                <a:lnTo>
                  <a:pt x="4405405" y="6056312"/>
                </a:lnTo>
                <a:lnTo>
                  <a:pt x="4413803" y="6113462"/>
                </a:lnTo>
                <a:lnTo>
                  <a:pt x="4417162" y="6183312"/>
                </a:lnTo>
                <a:lnTo>
                  <a:pt x="4413803" y="6251575"/>
                </a:lnTo>
                <a:lnTo>
                  <a:pt x="4405405" y="6311900"/>
                </a:lnTo>
                <a:lnTo>
                  <a:pt x="4393648" y="6361112"/>
                </a:lnTo>
                <a:lnTo>
                  <a:pt x="4378531" y="6407150"/>
                </a:lnTo>
                <a:lnTo>
                  <a:pt x="4361735" y="6448425"/>
                </a:lnTo>
                <a:lnTo>
                  <a:pt x="4343260" y="6488112"/>
                </a:lnTo>
                <a:lnTo>
                  <a:pt x="4324784" y="6523037"/>
                </a:lnTo>
                <a:lnTo>
                  <a:pt x="4304629" y="6561137"/>
                </a:lnTo>
                <a:lnTo>
                  <a:pt x="4284474" y="6597650"/>
                </a:lnTo>
                <a:lnTo>
                  <a:pt x="4267678" y="6640512"/>
                </a:lnTo>
                <a:lnTo>
                  <a:pt x="4250882" y="6683375"/>
                </a:lnTo>
                <a:lnTo>
                  <a:pt x="4240804" y="6735762"/>
                </a:lnTo>
                <a:lnTo>
                  <a:pt x="4232407" y="6791325"/>
                </a:lnTo>
                <a:lnTo>
                  <a:pt x="4227367" y="6858000"/>
                </a:lnTo>
                <a:lnTo>
                  <a:pt x="2310062" y="6858000"/>
                </a:lnTo>
                <a:lnTo>
                  <a:pt x="144378" y="6858000"/>
                </a:lnTo>
                <a:lnTo>
                  <a:pt x="0" y="6858000"/>
                </a:lnTo>
                <a:close/>
              </a:path>
            </a:pathLst>
          </a:custGeom>
          <a:solidFill>
            <a:srgbClr val="FFFFFF"/>
          </a:solidFill>
          <a:ln w="0">
            <a:noFill/>
            <a:prstDash val="solid"/>
            <a:round/>
            <a:headEnd/>
            <a:tailEnd/>
          </a:ln>
        </p:spPr>
      </p:sp>
      <p:sp useBgFill="1">
        <p:nvSpPr>
          <p:cNvPr id="17" name="Freeform: Shape 16">
            <a:extLst>
              <a:ext uri="{FF2B5EF4-FFF2-40B4-BE49-F238E27FC236}">
                <a16:creationId xmlns:a16="http://schemas.microsoft.com/office/drawing/2014/main" id="{A7A4B465-FBCC-4CD4-89A1-82992A7B47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272784" cy="6858000"/>
          </a:xfrm>
          <a:custGeom>
            <a:avLst/>
            <a:gdLst>
              <a:gd name="connsiteX0" fmla="*/ 0 w 4272784"/>
              <a:gd name="connsiteY0" fmla="*/ 0 h 6858000"/>
              <a:gd name="connsiteX1" fmla="*/ 4082989 w 4272784"/>
              <a:gd name="connsiteY1" fmla="*/ 0 h 6858000"/>
              <a:gd name="connsiteX2" fmla="*/ 4088029 w 4272784"/>
              <a:gd name="connsiteY2" fmla="*/ 66675 h 6858000"/>
              <a:gd name="connsiteX3" fmla="*/ 4096426 w 4272784"/>
              <a:gd name="connsiteY3" fmla="*/ 122237 h 6858000"/>
              <a:gd name="connsiteX4" fmla="*/ 4106504 w 4272784"/>
              <a:gd name="connsiteY4" fmla="*/ 174625 h 6858000"/>
              <a:gd name="connsiteX5" fmla="*/ 4123300 w 4272784"/>
              <a:gd name="connsiteY5" fmla="*/ 217487 h 6858000"/>
              <a:gd name="connsiteX6" fmla="*/ 4140096 w 4272784"/>
              <a:gd name="connsiteY6" fmla="*/ 260350 h 6858000"/>
              <a:gd name="connsiteX7" fmla="*/ 4160251 w 4272784"/>
              <a:gd name="connsiteY7" fmla="*/ 296862 h 6858000"/>
              <a:gd name="connsiteX8" fmla="*/ 4180406 w 4272784"/>
              <a:gd name="connsiteY8" fmla="*/ 334962 h 6858000"/>
              <a:gd name="connsiteX9" fmla="*/ 4198882 w 4272784"/>
              <a:gd name="connsiteY9" fmla="*/ 369887 h 6858000"/>
              <a:gd name="connsiteX10" fmla="*/ 4217357 w 4272784"/>
              <a:gd name="connsiteY10" fmla="*/ 409575 h 6858000"/>
              <a:gd name="connsiteX11" fmla="*/ 4234153 w 4272784"/>
              <a:gd name="connsiteY11" fmla="*/ 450850 h 6858000"/>
              <a:gd name="connsiteX12" fmla="*/ 4249270 w 4272784"/>
              <a:gd name="connsiteY12" fmla="*/ 496887 h 6858000"/>
              <a:gd name="connsiteX13" fmla="*/ 4261027 w 4272784"/>
              <a:gd name="connsiteY13" fmla="*/ 546100 h 6858000"/>
              <a:gd name="connsiteX14" fmla="*/ 4269425 w 4272784"/>
              <a:gd name="connsiteY14" fmla="*/ 606425 h 6858000"/>
              <a:gd name="connsiteX15" fmla="*/ 4272784 w 4272784"/>
              <a:gd name="connsiteY15" fmla="*/ 673100 h 6858000"/>
              <a:gd name="connsiteX16" fmla="*/ 4269425 w 4272784"/>
              <a:gd name="connsiteY16" fmla="*/ 744537 h 6858000"/>
              <a:gd name="connsiteX17" fmla="*/ 4261027 w 4272784"/>
              <a:gd name="connsiteY17" fmla="*/ 801687 h 6858000"/>
              <a:gd name="connsiteX18" fmla="*/ 4249270 w 4272784"/>
              <a:gd name="connsiteY18" fmla="*/ 854075 h 6858000"/>
              <a:gd name="connsiteX19" fmla="*/ 4234153 w 4272784"/>
              <a:gd name="connsiteY19" fmla="*/ 901700 h 6858000"/>
              <a:gd name="connsiteX20" fmla="*/ 4217357 w 4272784"/>
              <a:gd name="connsiteY20" fmla="*/ 942975 h 6858000"/>
              <a:gd name="connsiteX21" fmla="*/ 4197202 w 4272784"/>
              <a:gd name="connsiteY21" fmla="*/ 981075 h 6858000"/>
              <a:gd name="connsiteX22" fmla="*/ 4177047 w 4272784"/>
              <a:gd name="connsiteY22" fmla="*/ 1017587 h 6858000"/>
              <a:gd name="connsiteX23" fmla="*/ 4156892 w 4272784"/>
              <a:gd name="connsiteY23" fmla="*/ 1055687 h 6858000"/>
              <a:gd name="connsiteX24" fmla="*/ 4138416 w 4272784"/>
              <a:gd name="connsiteY24" fmla="*/ 1095375 h 6858000"/>
              <a:gd name="connsiteX25" fmla="*/ 4119940 w 4272784"/>
              <a:gd name="connsiteY25" fmla="*/ 1136650 h 6858000"/>
              <a:gd name="connsiteX26" fmla="*/ 4104825 w 4272784"/>
              <a:gd name="connsiteY26" fmla="*/ 1182687 h 6858000"/>
              <a:gd name="connsiteX27" fmla="*/ 4094747 w 4272784"/>
              <a:gd name="connsiteY27" fmla="*/ 1235075 h 6858000"/>
              <a:gd name="connsiteX28" fmla="*/ 4084669 w 4272784"/>
              <a:gd name="connsiteY28" fmla="*/ 1295400 h 6858000"/>
              <a:gd name="connsiteX29" fmla="*/ 4082989 w 4272784"/>
              <a:gd name="connsiteY29" fmla="*/ 1363662 h 6858000"/>
              <a:gd name="connsiteX30" fmla="*/ 4084669 w 4272784"/>
              <a:gd name="connsiteY30" fmla="*/ 1431925 h 6858000"/>
              <a:gd name="connsiteX31" fmla="*/ 4094747 w 4272784"/>
              <a:gd name="connsiteY31" fmla="*/ 1492250 h 6858000"/>
              <a:gd name="connsiteX32" fmla="*/ 4104825 w 4272784"/>
              <a:gd name="connsiteY32" fmla="*/ 1544637 h 6858000"/>
              <a:gd name="connsiteX33" fmla="*/ 4119940 w 4272784"/>
              <a:gd name="connsiteY33" fmla="*/ 1589087 h 6858000"/>
              <a:gd name="connsiteX34" fmla="*/ 4138416 w 4272784"/>
              <a:gd name="connsiteY34" fmla="*/ 1631950 h 6858000"/>
              <a:gd name="connsiteX35" fmla="*/ 4156892 w 4272784"/>
              <a:gd name="connsiteY35" fmla="*/ 1671637 h 6858000"/>
              <a:gd name="connsiteX36" fmla="*/ 4177047 w 4272784"/>
              <a:gd name="connsiteY36" fmla="*/ 1708150 h 6858000"/>
              <a:gd name="connsiteX37" fmla="*/ 4197202 w 4272784"/>
              <a:gd name="connsiteY37" fmla="*/ 1743075 h 6858000"/>
              <a:gd name="connsiteX38" fmla="*/ 4217357 w 4272784"/>
              <a:gd name="connsiteY38" fmla="*/ 1782762 h 6858000"/>
              <a:gd name="connsiteX39" fmla="*/ 4234153 w 4272784"/>
              <a:gd name="connsiteY39" fmla="*/ 1824037 h 6858000"/>
              <a:gd name="connsiteX40" fmla="*/ 4249270 w 4272784"/>
              <a:gd name="connsiteY40" fmla="*/ 1870075 h 6858000"/>
              <a:gd name="connsiteX41" fmla="*/ 4261027 w 4272784"/>
              <a:gd name="connsiteY41" fmla="*/ 1922462 h 6858000"/>
              <a:gd name="connsiteX42" fmla="*/ 4269425 w 4272784"/>
              <a:gd name="connsiteY42" fmla="*/ 1982787 h 6858000"/>
              <a:gd name="connsiteX43" fmla="*/ 4272784 w 4272784"/>
              <a:gd name="connsiteY43" fmla="*/ 2051050 h 6858000"/>
              <a:gd name="connsiteX44" fmla="*/ 4269425 w 4272784"/>
              <a:gd name="connsiteY44" fmla="*/ 2119312 h 6858000"/>
              <a:gd name="connsiteX45" fmla="*/ 4261027 w 4272784"/>
              <a:gd name="connsiteY45" fmla="*/ 2179637 h 6858000"/>
              <a:gd name="connsiteX46" fmla="*/ 4249270 w 4272784"/>
              <a:gd name="connsiteY46" fmla="*/ 2232025 h 6858000"/>
              <a:gd name="connsiteX47" fmla="*/ 4234153 w 4272784"/>
              <a:gd name="connsiteY47" fmla="*/ 2278062 h 6858000"/>
              <a:gd name="connsiteX48" fmla="*/ 4217357 w 4272784"/>
              <a:gd name="connsiteY48" fmla="*/ 2319337 h 6858000"/>
              <a:gd name="connsiteX49" fmla="*/ 4197202 w 4272784"/>
              <a:gd name="connsiteY49" fmla="*/ 2359025 h 6858000"/>
              <a:gd name="connsiteX50" fmla="*/ 4177047 w 4272784"/>
              <a:gd name="connsiteY50" fmla="*/ 2395537 h 6858000"/>
              <a:gd name="connsiteX51" fmla="*/ 4156892 w 4272784"/>
              <a:gd name="connsiteY51" fmla="*/ 2433637 h 6858000"/>
              <a:gd name="connsiteX52" fmla="*/ 4138416 w 4272784"/>
              <a:gd name="connsiteY52" fmla="*/ 2471737 h 6858000"/>
              <a:gd name="connsiteX53" fmla="*/ 4119940 w 4272784"/>
              <a:gd name="connsiteY53" fmla="*/ 2513012 h 6858000"/>
              <a:gd name="connsiteX54" fmla="*/ 4104825 w 4272784"/>
              <a:gd name="connsiteY54" fmla="*/ 2560637 h 6858000"/>
              <a:gd name="connsiteX55" fmla="*/ 4094747 w 4272784"/>
              <a:gd name="connsiteY55" fmla="*/ 2613025 h 6858000"/>
              <a:gd name="connsiteX56" fmla="*/ 4084669 w 4272784"/>
              <a:gd name="connsiteY56" fmla="*/ 2671762 h 6858000"/>
              <a:gd name="connsiteX57" fmla="*/ 4082989 w 4272784"/>
              <a:gd name="connsiteY57" fmla="*/ 2741612 h 6858000"/>
              <a:gd name="connsiteX58" fmla="*/ 4084669 w 4272784"/>
              <a:gd name="connsiteY58" fmla="*/ 2809875 h 6858000"/>
              <a:gd name="connsiteX59" fmla="*/ 4094747 w 4272784"/>
              <a:gd name="connsiteY59" fmla="*/ 2868612 h 6858000"/>
              <a:gd name="connsiteX60" fmla="*/ 4104825 w 4272784"/>
              <a:gd name="connsiteY60" fmla="*/ 2922587 h 6858000"/>
              <a:gd name="connsiteX61" fmla="*/ 4119940 w 4272784"/>
              <a:gd name="connsiteY61" fmla="*/ 2967037 h 6858000"/>
              <a:gd name="connsiteX62" fmla="*/ 4138416 w 4272784"/>
              <a:gd name="connsiteY62" fmla="*/ 3009900 h 6858000"/>
              <a:gd name="connsiteX63" fmla="*/ 4156892 w 4272784"/>
              <a:gd name="connsiteY63" fmla="*/ 3046412 h 6858000"/>
              <a:gd name="connsiteX64" fmla="*/ 4177047 w 4272784"/>
              <a:gd name="connsiteY64" fmla="*/ 3084512 h 6858000"/>
              <a:gd name="connsiteX65" fmla="*/ 4197202 w 4272784"/>
              <a:gd name="connsiteY65" fmla="*/ 3121025 h 6858000"/>
              <a:gd name="connsiteX66" fmla="*/ 4217357 w 4272784"/>
              <a:gd name="connsiteY66" fmla="*/ 3160712 h 6858000"/>
              <a:gd name="connsiteX67" fmla="*/ 4234153 w 4272784"/>
              <a:gd name="connsiteY67" fmla="*/ 3201987 h 6858000"/>
              <a:gd name="connsiteX68" fmla="*/ 4249270 w 4272784"/>
              <a:gd name="connsiteY68" fmla="*/ 3248025 h 6858000"/>
              <a:gd name="connsiteX69" fmla="*/ 4261027 w 4272784"/>
              <a:gd name="connsiteY69" fmla="*/ 3300412 h 6858000"/>
              <a:gd name="connsiteX70" fmla="*/ 4269425 w 4272784"/>
              <a:gd name="connsiteY70" fmla="*/ 3360737 h 6858000"/>
              <a:gd name="connsiteX71" fmla="*/ 4272784 w 4272784"/>
              <a:gd name="connsiteY71" fmla="*/ 3427412 h 6858000"/>
              <a:gd name="connsiteX72" fmla="*/ 4269425 w 4272784"/>
              <a:gd name="connsiteY72" fmla="*/ 3497262 h 6858000"/>
              <a:gd name="connsiteX73" fmla="*/ 4261027 w 4272784"/>
              <a:gd name="connsiteY73" fmla="*/ 3557587 h 6858000"/>
              <a:gd name="connsiteX74" fmla="*/ 4249270 w 4272784"/>
              <a:gd name="connsiteY74" fmla="*/ 3609975 h 6858000"/>
              <a:gd name="connsiteX75" fmla="*/ 4234153 w 4272784"/>
              <a:gd name="connsiteY75" fmla="*/ 3656012 h 6858000"/>
              <a:gd name="connsiteX76" fmla="*/ 4217357 w 4272784"/>
              <a:gd name="connsiteY76" fmla="*/ 3697287 h 6858000"/>
              <a:gd name="connsiteX77" fmla="*/ 4197202 w 4272784"/>
              <a:gd name="connsiteY77" fmla="*/ 3736975 h 6858000"/>
              <a:gd name="connsiteX78" fmla="*/ 4156892 w 4272784"/>
              <a:gd name="connsiteY78" fmla="*/ 3811587 h 6858000"/>
              <a:gd name="connsiteX79" fmla="*/ 4138416 w 4272784"/>
              <a:gd name="connsiteY79" fmla="*/ 3848100 h 6858000"/>
              <a:gd name="connsiteX80" fmla="*/ 4119940 w 4272784"/>
              <a:gd name="connsiteY80" fmla="*/ 3890962 h 6858000"/>
              <a:gd name="connsiteX81" fmla="*/ 4104825 w 4272784"/>
              <a:gd name="connsiteY81" fmla="*/ 3935412 h 6858000"/>
              <a:gd name="connsiteX82" fmla="*/ 4094747 w 4272784"/>
              <a:gd name="connsiteY82" fmla="*/ 3987800 h 6858000"/>
              <a:gd name="connsiteX83" fmla="*/ 4084669 w 4272784"/>
              <a:gd name="connsiteY83" fmla="*/ 4048125 h 6858000"/>
              <a:gd name="connsiteX84" fmla="*/ 4082989 w 4272784"/>
              <a:gd name="connsiteY84" fmla="*/ 4116387 h 6858000"/>
              <a:gd name="connsiteX85" fmla="*/ 4084669 w 4272784"/>
              <a:gd name="connsiteY85" fmla="*/ 4186237 h 6858000"/>
              <a:gd name="connsiteX86" fmla="*/ 4094747 w 4272784"/>
              <a:gd name="connsiteY86" fmla="*/ 4244975 h 6858000"/>
              <a:gd name="connsiteX87" fmla="*/ 4104825 w 4272784"/>
              <a:gd name="connsiteY87" fmla="*/ 4297362 h 6858000"/>
              <a:gd name="connsiteX88" fmla="*/ 4119940 w 4272784"/>
              <a:gd name="connsiteY88" fmla="*/ 4343400 h 6858000"/>
              <a:gd name="connsiteX89" fmla="*/ 4138416 w 4272784"/>
              <a:gd name="connsiteY89" fmla="*/ 4386262 h 6858000"/>
              <a:gd name="connsiteX90" fmla="*/ 4156892 w 4272784"/>
              <a:gd name="connsiteY90" fmla="*/ 4424362 h 6858000"/>
              <a:gd name="connsiteX91" fmla="*/ 4197202 w 4272784"/>
              <a:gd name="connsiteY91" fmla="*/ 4498975 h 6858000"/>
              <a:gd name="connsiteX92" fmla="*/ 4217357 w 4272784"/>
              <a:gd name="connsiteY92" fmla="*/ 4537075 h 6858000"/>
              <a:gd name="connsiteX93" fmla="*/ 4234153 w 4272784"/>
              <a:gd name="connsiteY93" fmla="*/ 4579937 h 6858000"/>
              <a:gd name="connsiteX94" fmla="*/ 4249270 w 4272784"/>
              <a:gd name="connsiteY94" fmla="*/ 4625975 h 6858000"/>
              <a:gd name="connsiteX95" fmla="*/ 4261027 w 4272784"/>
              <a:gd name="connsiteY95" fmla="*/ 4678362 h 6858000"/>
              <a:gd name="connsiteX96" fmla="*/ 4269425 w 4272784"/>
              <a:gd name="connsiteY96" fmla="*/ 4738687 h 6858000"/>
              <a:gd name="connsiteX97" fmla="*/ 4272784 w 4272784"/>
              <a:gd name="connsiteY97" fmla="*/ 4806950 h 6858000"/>
              <a:gd name="connsiteX98" fmla="*/ 4269425 w 4272784"/>
              <a:gd name="connsiteY98" fmla="*/ 4875212 h 6858000"/>
              <a:gd name="connsiteX99" fmla="*/ 4261027 w 4272784"/>
              <a:gd name="connsiteY99" fmla="*/ 4935537 h 6858000"/>
              <a:gd name="connsiteX100" fmla="*/ 4249270 w 4272784"/>
              <a:gd name="connsiteY100" fmla="*/ 4987925 h 6858000"/>
              <a:gd name="connsiteX101" fmla="*/ 4234153 w 4272784"/>
              <a:gd name="connsiteY101" fmla="*/ 5033962 h 6858000"/>
              <a:gd name="connsiteX102" fmla="*/ 4217357 w 4272784"/>
              <a:gd name="connsiteY102" fmla="*/ 5075237 h 6858000"/>
              <a:gd name="connsiteX103" fmla="*/ 4197202 w 4272784"/>
              <a:gd name="connsiteY103" fmla="*/ 5114925 h 6858000"/>
              <a:gd name="connsiteX104" fmla="*/ 4177047 w 4272784"/>
              <a:gd name="connsiteY104" fmla="*/ 5149850 h 6858000"/>
              <a:gd name="connsiteX105" fmla="*/ 4156892 w 4272784"/>
              <a:gd name="connsiteY105" fmla="*/ 5186362 h 6858000"/>
              <a:gd name="connsiteX106" fmla="*/ 4138416 w 4272784"/>
              <a:gd name="connsiteY106" fmla="*/ 5226050 h 6858000"/>
              <a:gd name="connsiteX107" fmla="*/ 4119940 w 4272784"/>
              <a:gd name="connsiteY107" fmla="*/ 5268912 h 6858000"/>
              <a:gd name="connsiteX108" fmla="*/ 4104825 w 4272784"/>
              <a:gd name="connsiteY108" fmla="*/ 5313362 h 6858000"/>
              <a:gd name="connsiteX109" fmla="*/ 4094747 w 4272784"/>
              <a:gd name="connsiteY109" fmla="*/ 5365750 h 6858000"/>
              <a:gd name="connsiteX110" fmla="*/ 4084669 w 4272784"/>
              <a:gd name="connsiteY110" fmla="*/ 5426075 h 6858000"/>
              <a:gd name="connsiteX111" fmla="*/ 4082989 w 4272784"/>
              <a:gd name="connsiteY111" fmla="*/ 5494337 h 6858000"/>
              <a:gd name="connsiteX112" fmla="*/ 4084669 w 4272784"/>
              <a:gd name="connsiteY112" fmla="*/ 5562600 h 6858000"/>
              <a:gd name="connsiteX113" fmla="*/ 4094747 w 4272784"/>
              <a:gd name="connsiteY113" fmla="*/ 5622925 h 6858000"/>
              <a:gd name="connsiteX114" fmla="*/ 4104825 w 4272784"/>
              <a:gd name="connsiteY114" fmla="*/ 5675312 h 6858000"/>
              <a:gd name="connsiteX115" fmla="*/ 4119940 w 4272784"/>
              <a:gd name="connsiteY115" fmla="*/ 5721350 h 6858000"/>
              <a:gd name="connsiteX116" fmla="*/ 4138416 w 4272784"/>
              <a:gd name="connsiteY116" fmla="*/ 5762625 h 6858000"/>
              <a:gd name="connsiteX117" fmla="*/ 4156892 w 4272784"/>
              <a:gd name="connsiteY117" fmla="*/ 5802312 h 6858000"/>
              <a:gd name="connsiteX118" fmla="*/ 4177047 w 4272784"/>
              <a:gd name="connsiteY118" fmla="*/ 5840412 h 6858000"/>
              <a:gd name="connsiteX119" fmla="*/ 4197202 w 4272784"/>
              <a:gd name="connsiteY119" fmla="*/ 5876925 h 6858000"/>
              <a:gd name="connsiteX120" fmla="*/ 4217357 w 4272784"/>
              <a:gd name="connsiteY120" fmla="*/ 5915025 h 6858000"/>
              <a:gd name="connsiteX121" fmla="*/ 4234153 w 4272784"/>
              <a:gd name="connsiteY121" fmla="*/ 5956300 h 6858000"/>
              <a:gd name="connsiteX122" fmla="*/ 4249270 w 4272784"/>
              <a:gd name="connsiteY122" fmla="*/ 6003925 h 6858000"/>
              <a:gd name="connsiteX123" fmla="*/ 4261027 w 4272784"/>
              <a:gd name="connsiteY123" fmla="*/ 6056312 h 6858000"/>
              <a:gd name="connsiteX124" fmla="*/ 4269425 w 4272784"/>
              <a:gd name="connsiteY124" fmla="*/ 6113462 h 6858000"/>
              <a:gd name="connsiteX125" fmla="*/ 4272784 w 4272784"/>
              <a:gd name="connsiteY125" fmla="*/ 6183312 h 6858000"/>
              <a:gd name="connsiteX126" fmla="*/ 4269425 w 4272784"/>
              <a:gd name="connsiteY126" fmla="*/ 6251575 h 6858000"/>
              <a:gd name="connsiteX127" fmla="*/ 4261027 w 4272784"/>
              <a:gd name="connsiteY127" fmla="*/ 6311900 h 6858000"/>
              <a:gd name="connsiteX128" fmla="*/ 4249270 w 4272784"/>
              <a:gd name="connsiteY128" fmla="*/ 6361112 h 6858000"/>
              <a:gd name="connsiteX129" fmla="*/ 4234153 w 4272784"/>
              <a:gd name="connsiteY129" fmla="*/ 6407150 h 6858000"/>
              <a:gd name="connsiteX130" fmla="*/ 4217357 w 4272784"/>
              <a:gd name="connsiteY130" fmla="*/ 6448425 h 6858000"/>
              <a:gd name="connsiteX131" fmla="*/ 4198882 w 4272784"/>
              <a:gd name="connsiteY131" fmla="*/ 6488112 h 6858000"/>
              <a:gd name="connsiteX132" fmla="*/ 4180406 w 4272784"/>
              <a:gd name="connsiteY132" fmla="*/ 6523037 h 6858000"/>
              <a:gd name="connsiteX133" fmla="*/ 4160251 w 4272784"/>
              <a:gd name="connsiteY133" fmla="*/ 6561137 h 6858000"/>
              <a:gd name="connsiteX134" fmla="*/ 4140096 w 4272784"/>
              <a:gd name="connsiteY134" fmla="*/ 6597650 h 6858000"/>
              <a:gd name="connsiteX135" fmla="*/ 4123300 w 4272784"/>
              <a:gd name="connsiteY135" fmla="*/ 6640512 h 6858000"/>
              <a:gd name="connsiteX136" fmla="*/ 4106504 w 4272784"/>
              <a:gd name="connsiteY136" fmla="*/ 6683375 h 6858000"/>
              <a:gd name="connsiteX137" fmla="*/ 4096426 w 4272784"/>
              <a:gd name="connsiteY137" fmla="*/ 6735762 h 6858000"/>
              <a:gd name="connsiteX138" fmla="*/ 4088029 w 4272784"/>
              <a:gd name="connsiteY138" fmla="*/ 6791325 h 6858000"/>
              <a:gd name="connsiteX139" fmla="*/ 4082989 w 4272784"/>
              <a:gd name="connsiteY139" fmla="*/ 6858000 h 6858000"/>
              <a:gd name="connsiteX140" fmla="*/ 0 w 427278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272784" h="6858000">
                <a:moveTo>
                  <a:pt x="0" y="0"/>
                </a:moveTo>
                <a:lnTo>
                  <a:pt x="4082989" y="0"/>
                </a:lnTo>
                <a:lnTo>
                  <a:pt x="4088029" y="66675"/>
                </a:lnTo>
                <a:lnTo>
                  <a:pt x="4096426" y="122237"/>
                </a:lnTo>
                <a:lnTo>
                  <a:pt x="4106504" y="174625"/>
                </a:lnTo>
                <a:lnTo>
                  <a:pt x="4123300" y="217487"/>
                </a:lnTo>
                <a:lnTo>
                  <a:pt x="4140096" y="260350"/>
                </a:lnTo>
                <a:lnTo>
                  <a:pt x="4160251" y="296862"/>
                </a:lnTo>
                <a:lnTo>
                  <a:pt x="4180406" y="334962"/>
                </a:lnTo>
                <a:lnTo>
                  <a:pt x="4198882" y="369887"/>
                </a:lnTo>
                <a:lnTo>
                  <a:pt x="4217357" y="409575"/>
                </a:lnTo>
                <a:lnTo>
                  <a:pt x="4234153" y="450850"/>
                </a:lnTo>
                <a:lnTo>
                  <a:pt x="4249270" y="496887"/>
                </a:lnTo>
                <a:lnTo>
                  <a:pt x="4261027" y="546100"/>
                </a:lnTo>
                <a:lnTo>
                  <a:pt x="4269425" y="606425"/>
                </a:lnTo>
                <a:lnTo>
                  <a:pt x="4272784" y="673100"/>
                </a:lnTo>
                <a:lnTo>
                  <a:pt x="4269425" y="744537"/>
                </a:lnTo>
                <a:lnTo>
                  <a:pt x="4261027" y="801687"/>
                </a:lnTo>
                <a:lnTo>
                  <a:pt x="4249270" y="854075"/>
                </a:lnTo>
                <a:lnTo>
                  <a:pt x="4234153" y="901700"/>
                </a:lnTo>
                <a:lnTo>
                  <a:pt x="4217357" y="942975"/>
                </a:lnTo>
                <a:lnTo>
                  <a:pt x="4197202" y="981075"/>
                </a:lnTo>
                <a:lnTo>
                  <a:pt x="4177047" y="1017587"/>
                </a:lnTo>
                <a:lnTo>
                  <a:pt x="4156892" y="1055687"/>
                </a:lnTo>
                <a:lnTo>
                  <a:pt x="4138416" y="1095375"/>
                </a:lnTo>
                <a:lnTo>
                  <a:pt x="4119940" y="1136650"/>
                </a:lnTo>
                <a:lnTo>
                  <a:pt x="4104825" y="1182687"/>
                </a:lnTo>
                <a:lnTo>
                  <a:pt x="4094747" y="1235075"/>
                </a:lnTo>
                <a:lnTo>
                  <a:pt x="4084669" y="1295400"/>
                </a:lnTo>
                <a:lnTo>
                  <a:pt x="4082989" y="1363662"/>
                </a:lnTo>
                <a:lnTo>
                  <a:pt x="4084669" y="1431925"/>
                </a:lnTo>
                <a:lnTo>
                  <a:pt x="4094747" y="1492250"/>
                </a:lnTo>
                <a:lnTo>
                  <a:pt x="4104825" y="1544637"/>
                </a:lnTo>
                <a:lnTo>
                  <a:pt x="4119940" y="1589087"/>
                </a:lnTo>
                <a:lnTo>
                  <a:pt x="4138416" y="1631950"/>
                </a:lnTo>
                <a:lnTo>
                  <a:pt x="4156892" y="1671637"/>
                </a:lnTo>
                <a:lnTo>
                  <a:pt x="4177047" y="1708150"/>
                </a:lnTo>
                <a:lnTo>
                  <a:pt x="4197202" y="1743075"/>
                </a:lnTo>
                <a:lnTo>
                  <a:pt x="4217357" y="1782762"/>
                </a:lnTo>
                <a:lnTo>
                  <a:pt x="4234153" y="1824037"/>
                </a:lnTo>
                <a:lnTo>
                  <a:pt x="4249270" y="1870075"/>
                </a:lnTo>
                <a:lnTo>
                  <a:pt x="4261027" y="1922462"/>
                </a:lnTo>
                <a:lnTo>
                  <a:pt x="4269425" y="1982787"/>
                </a:lnTo>
                <a:lnTo>
                  <a:pt x="4272784" y="2051050"/>
                </a:lnTo>
                <a:lnTo>
                  <a:pt x="4269425" y="2119312"/>
                </a:lnTo>
                <a:lnTo>
                  <a:pt x="4261027" y="2179637"/>
                </a:lnTo>
                <a:lnTo>
                  <a:pt x="4249270" y="2232025"/>
                </a:lnTo>
                <a:lnTo>
                  <a:pt x="4234153" y="2278062"/>
                </a:lnTo>
                <a:lnTo>
                  <a:pt x="4217357" y="2319337"/>
                </a:lnTo>
                <a:lnTo>
                  <a:pt x="4197202" y="2359025"/>
                </a:lnTo>
                <a:lnTo>
                  <a:pt x="4177047" y="2395537"/>
                </a:lnTo>
                <a:lnTo>
                  <a:pt x="4156892" y="2433637"/>
                </a:lnTo>
                <a:lnTo>
                  <a:pt x="4138416" y="2471737"/>
                </a:lnTo>
                <a:lnTo>
                  <a:pt x="4119940" y="2513012"/>
                </a:lnTo>
                <a:lnTo>
                  <a:pt x="4104825" y="2560637"/>
                </a:lnTo>
                <a:lnTo>
                  <a:pt x="4094747" y="2613025"/>
                </a:lnTo>
                <a:lnTo>
                  <a:pt x="4084669" y="2671762"/>
                </a:lnTo>
                <a:lnTo>
                  <a:pt x="4082989" y="2741612"/>
                </a:lnTo>
                <a:lnTo>
                  <a:pt x="4084669" y="2809875"/>
                </a:lnTo>
                <a:lnTo>
                  <a:pt x="4094747" y="2868612"/>
                </a:lnTo>
                <a:lnTo>
                  <a:pt x="4104825" y="2922587"/>
                </a:lnTo>
                <a:lnTo>
                  <a:pt x="4119940" y="2967037"/>
                </a:lnTo>
                <a:lnTo>
                  <a:pt x="4138416" y="3009900"/>
                </a:lnTo>
                <a:lnTo>
                  <a:pt x="4156892" y="3046412"/>
                </a:lnTo>
                <a:lnTo>
                  <a:pt x="4177047" y="3084512"/>
                </a:lnTo>
                <a:lnTo>
                  <a:pt x="4197202" y="3121025"/>
                </a:lnTo>
                <a:lnTo>
                  <a:pt x="4217357" y="3160712"/>
                </a:lnTo>
                <a:lnTo>
                  <a:pt x="4234153" y="3201987"/>
                </a:lnTo>
                <a:lnTo>
                  <a:pt x="4249270" y="3248025"/>
                </a:lnTo>
                <a:lnTo>
                  <a:pt x="4261027" y="3300412"/>
                </a:lnTo>
                <a:lnTo>
                  <a:pt x="4269425" y="3360737"/>
                </a:lnTo>
                <a:lnTo>
                  <a:pt x="4272784" y="3427412"/>
                </a:lnTo>
                <a:lnTo>
                  <a:pt x="4269425" y="3497262"/>
                </a:lnTo>
                <a:lnTo>
                  <a:pt x="4261027" y="3557587"/>
                </a:lnTo>
                <a:lnTo>
                  <a:pt x="4249270" y="3609975"/>
                </a:lnTo>
                <a:lnTo>
                  <a:pt x="4234153" y="3656012"/>
                </a:lnTo>
                <a:lnTo>
                  <a:pt x="4217357" y="3697287"/>
                </a:lnTo>
                <a:lnTo>
                  <a:pt x="4197202" y="3736975"/>
                </a:lnTo>
                <a:lnTo>
                  <a:pt x="4156892" y="3811587"/>
                </a:lnTo>
                <a:lnTo>
                  <a:pt x="4138416" y="3848100"/>
                </a:lnTo>
                <a:lnTo>
                  <a:pt x="4119940" y="3890962"/>
                </a:lnTo>
                <a:lnTo>
                  <a:pt x="4104825" y="3935412"/>
                </a:lnTo>
                <a:lnTo>
                  <a:pt x="4094747" y="3987800"/>
                </a:lnTo>
                <a:lnTo>
                  <a:pt x="4084669" y="4048125"/>
                </a:lnTo>
                <a:lnTo>
                  <a:pt x="4082989" y="4116387"/>
                </a:lnTo>
                <a:lnTo>
                  <a:pt x="4084669" y="4186237"/>
                </a:lnTo>
                <a:lnTo>
                  <a:pt x="4094747" y="4244975"/>
                </a:lnTo>
                <a:lnTo>
                  <a:pt x="4104825" y="4297362"/>
                </a:lnTo>
                <a:lnTo>
                  <a:pt x="4119940" y="4343400"/>
                </a:lnTo>
                <a:lnTo>
                  <a:pt x="4138416" y="4386262"/>
                </a:lnTo>
                <a:lnTo>
                  <a:pt x="4156892" y="4424362"/>
                </a:lnTo>
                <a:lnTo>
                  <a:pt x="4197202" y="4498975"/>
                </a:lnTo>
                <a:lnTo>
                  <a:pt x="4217357" y="4537075"/>
                </a:lnTo>
                <a:lnTo>
                  <a:pt x="4234153" y="4579937"/>
                </a:lnTo>
                <a:lnTo>
                  <a:pt x="4249270" y="4625975"/>
                </a:lnTo>
                <a:lnTo>
                  <a:pt x="4261027" y="4678362"/>
                </a:lnTo>
                <a:lnTo>
                  <a:pt x="4269425" y="4738687"/>
                </a:lnTo>
                <a:lnTo>
                  <a:pt x="4272784" y="4806950"/>
                </a:lnTo>
                <a:lnTo>
                  <a:pt x="4269425" y="4875212"/>
                </a:lnTo>
                <a:lnTo>
                  <a:pt x="4261027" y="4935537"/>
                </a:lnTo>
                <a:lnTo>
                  <a:pt x="4249270" y="4987925"/>
                </a:lnTo>
                <a:lnTo>
                  <a:pt x="4234153" y="5033962"/>
                </a:lnTo>
                <a:lnTo>
                  <a:pt x="4217357" y="5075237"/>
                </a:lnTo>
                <a:lnTo>
                  <a:pt x="4197202" y="5114925"/>
                </a:lnTo>
                <a:lnTo>
                  <a:pt x="4177047" y="5149850"/>
                </a:lnTo>
                <a:lnTo>
                  <a:pt x="4156892" y="5186362"/>
                </a:lnTo>
                <a:lnTo>
                  <a:pt x="4138416" y="5226050"/>
                </a:lnTo>
                <a:lnTo>
                  <a:pt x="4119940" y="5268912"/>
                </a:lnTo>
                <a:lnTo>
                  <a:pt x="4104825" y="5313362"/>
                </a:lnTo>
                <a:lnTo>
                  <a:pt x="4094747" y="5365750"/>
                </a:lnTo>
                <a:lnTo>
                  <a:pt x="4084669" y="5426075"/>
                </a:lnTo>
                <a:lnTo>
                  <a:pt x="4082989" y="5494337"/>
                </a:lnTo>
                <a:lnTo>
                  <a:pt x="4084669" y="5562600"/>
                </a:lnTo>
                <a:lnTo>
                  <a:pt x="4094747" y="5622925"/>
                </a:lnTo>
                <a:lnTo>
                  <a:pt x="4104825" y="5675312"/>
                </a:lnTo>
                <a:lnTo>
                  <a:pt x="4119940" y="5721350"/>
                </a:lnTo>
                <a:lnTo>
                  <a:pt x="4138416" y="5762625"/>
                </a:lnTo>
                <a:lnTo>
                  <a:pt x="4156892" y="5802312"/>
                </a:lnTo>
                <a:lnTo>
                  <a:pt x="4177047" y="5840412"/>
                </a:lnTo>
                <a:lnTo>
                  <a:pt x="4197202" y="5876925"/>
                </a:lnTo>
                <a:lnTo>
                  <a:pt x="4217357" y="5915025"/>
                </a:lnTo>
                <a:lnTo>
                  <a:pt x="4234153" y="5956300"/>
                </a:lnTo>
                <a:lnTo>
                  <a:pt x="4249270" y="6003925"/>
                </a:lnTo>
                <a:lnTo>
                  <a:pt x="4261027" y="6056312"/>
                </a:lnTo>
                <a:lnTo>
                  <a:pt x="4269425" y="6113462"/>
                </a:lnTo>
                <a:lnTo>
                  <a:pt x="4272784" y="6183312"/>
                </a:lnTo>
                <a:lnTo>
                  <a:pt x="4269425" y="6251575"/>
                </a:lnTo>
                <a:lnTo>
                  <a:pt x="4261027" y="6311900"/>
                </a:lnTo>
                <a:lnTo>
                  <a:pt x="4249270" y="6361112"/>
                </a:lnTo>
                <a:lnTo>
                  <a:pt x="4234153" y="6407150"/>
                </a:lnTo>
                <a:lnTo>
                  <a:pt x="4217357" y="6448425"/>
                </a:lnTo>
                <a:lnTo>
                  <a:pt x="4198882" y="6488112"/>
                </a:lnTo>
                <a:lnTo>
                  <a:pt x="4180406" y="6523037"/>
                </a:lnTo>
                <a:lnTo>
                  <a:pt x="4160251" y="6561137"/>
                </a:lnTo>
                <a:lnTo>
                  <a:pt x="4140096" y="6597650"/>
                </a:lnTo>
                <a:lnTo>
                  <a:pt x="4123300" y="6640512"/>
                </a:lnTo>
                <a:lnTo>
                  <a:pt x="4106504" y="6683375"/>
                </a:lnTo>
                <a:lnTo>
                  <a:pt x="4096426" y="6735762"/>
                </a:lnTo>
                <a:lnTo>
                  <a:pt x="4088029" y="6791325"/>
                </a:lnTo>
                <a:lnTo>
                  <a:pt x="4082989" y="6858000"/>
                </a:lnTo>
                <a:lnTo>
                  <a:pt x="0" y="6858000"/>
                </a:lnTo>
                <a:close/>
              </a:path>
            </a:pathLst>
          </a:custGeom>
          <a:ln w="0">
            <a:noFill/>
            <a:prstDash val="solid"/>
            <a:round/>
            <a:headEnd/>
            <a:tailEnd/>
          </a:ln>
        </p:spPr>
        <p:txBody>
          <a:bodyPr/>
          <a:lstStyle/>
          <a:p>
            <a:endParaRPr lang="en-US" dirty="0"/>
          </a:p>
        </p:txBody>
      </p:sp>
      <p:sp>
        <p:nvSpPr>
          <p:cNvPr id="19" name="Freeform: Shape 18">
            <a:extLst>
              <a:ext uri="{FF2B5EF4-FFF2-40B4-BE49-F238E27FC236}">
                <a16:creationId xmlns:a16="http://schemas.microsoft.com/office/drawing/2014/main" id="{909E572F-9CDC-4214-9D42-FF00176495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17162" cy="6858000"/>
          </a:xfrm>
          <a:custGeom>
            <a:avLst/>
            <a:gdLst>
              <a:gd name="connsiteX0" fmla="*/ 4417162 w 4417162"/>
              <a:gd name="connsiteY0" fmla="*/ 0 h 6858000"/>
              <a:gd name="connsiteX1" fmla="*/ 334174 w 4417162"/>
              <a:gd name="connsiteY1" fmla="*/ 0 h 6858000"/>
              <a:gd name="connsiteX2" fmla="*/ 334173 w 4417162"/>
              <a:gd name="connsiteY2" fmla="*/ 0 h 6858000"/>
              <a:gd name="connsiteX3" fmla="*/ 189795 w 4417162"/>
              <a:gd name="connsiteY3" fmla="*/ 0 h 6858000"/>
              <a:gd name="connsiteX4" fmla="*/ 184756 w 4417162"/>
              <a:gd name="connsiteY4" fmla="*/ 66675 h 6858000"/>
              <a:gd name="connsiteX5" fmla="*/ 176358 w 4417162"/>
              <a:gd name="connsiteY5" fmla="*/ 122237 h 6858000"/>
              <a:gd name="connsiteX6" fmla="*/ 166281 w 4417162"/>
              <a:gd name="connsiteY6" fmla="*/ 174625 h 6858000"/>
              <a:gd name="connsiteX7" fmla="*/ 149485 w 4417162"/>
              <a:gd name="connsiteY7" fmla="*/ 217487 h 6858000"/>
              <a:gd name="connsiteX8" fmla="*/ 132689 w 4417162"/>
              <a:gd name="connsiteY8" fmla="*/ 260350 h 6858000"/>
              <a:gd name="connsiteX9" fmla="*/ 112534 w 4417162"/>
              <a:gd name="connsiteY9" fmla="*/ 296862 h 6858000"/>
              <a:gd name="connsiteX10" fmla="*/ 92379 w 4417162"/>
              <a:gd name="connsiteY10" fmla="*/ 334962 h 6858000"/>
              <a:gd name="connsiteX11" fmla="*/ 73903 w 4417162"/>
              <a:gd name="connsiteY11" fmla="*/ 369887 h 6858000"/>
              <a:gd name="connsiteX12" fmla="*/ 55427 w 4417162"/>
              <a:gd name="connsiteY12" fmla="*/ 409575 h 6858000"/>
              <a:gd name="connsiteX13" fmla="*/ 38632 w 4417162"/>
              <a:gd name="connsiteY13" fmla="*/ 450850 h 6858000"/>
              <a:gd name="connsiteX14" fmla="*/ 23515 w 4417162"/>
              <a:gd name="connsiteY14" fmla="*/ 496887 h 6858000"/>
              <a:gd name="connsiteX15" fmla="*/ 11758 w 4417162"/>
              <a:gd name="connsiteY15" fmla="*/ 546100 h 6858000"/>
              <a:gd name="connsiteX16" fmla="*/ 3359 w 4417162"/>
              <a:gd name="connsiteY16" fmla="*/ 606425 h 6858000"/>
              <a:gd name="connsiteX17" fmla="*/ 0 w 4417162"/>
              <a:gd name="connsiteY17" fmla="*/ 673100 h 6858000"/>
              <a:gd name="connsiteX18" fmla="*/ 3359 w 4417162"/>
              <a:gd name="connsiteY18" fmla="*/ 744537 h 6858000"/>
              <a:gd name="connsiteX19" fmla="*/ 11758 w 4417162"/>
              <a:gd name="connsiteY19" fmla="*/ 801687 h 6858000"/>
              <a:gd name="connsiteX20" fmla="*/ 23515 w 4417162"/>
              <a:gd name="connsiteY20" fmla="*/ 854075 h 6858000"/>
              <a:gd name="connsiteX21" fmla="*/ 38632 w 4417162"/>
              <a:gd name="connsiteY21" fmla="*/ 901700 h 6858000"/>
              <a:gd name="connsiteX22" fmla="*/ 55427 w 4417162"/>
              <a:gd name="connsiteY22" fmla="*/ 942975 h 6858000"/>
              <a:gd name="connsiteX23" fmla="*/ 75583 w 4417162"/>
              <a:gd name="connsiteY23" fmla="*/ 981075 h 6858000"/>
              <a:gd name="connsiteX24" fmla="*/ 95738 w 4417162"/>
              <a:gd name="connsiteY24" fmla="*/ 1017587 h 6858000"/>
              <a:gd name="connsiteX25" fmla="*/ 115893 w 4417162"/>
              <a:gd name="connsiteY25" fmla="*/ 1055687 h 6858000"/>
              <a:gd name="connsiteX26" fmla="*/ 134368 w 4417162"/>
              <a:gd name="connsiteY26" fmla="*/ 1095375 h 6858000"/>
              <a:gd name="connsiteX27" fmla="*/ 152844 w 4417162"/>
              <a:gd name="connsiteY27" fmla="*/ 1136650 h 6858000"/>
              <a:gd name="connsiteX28" fmla="*/ 167960 w 4417162"/>
              <a:gd name="connsiteY28" fmla="*/ 1182687 h 6858000"/>
              <a:gd name="connsiteX29" fmla="*/ 178038 w 4417162"/>
              <a:gd name="connsiteY29" fmla="*/ 1235075 h 6858000"/>
              <a:gd name="connsiteX30" fmla="*/ 188115 w 4417162"/>
              <a:gd name="connsiteY30" fmla="*/ 1295400 h 6858000"/>
              <a:gd name="connsiteX31" fmla="*/ 189795 w 4417162"/>
              <a:gd name="connsiteY31" fmla="*/ 1363662 h 6858000"/>
              <a:gd name="connsiteX32" fmla="*/ 188115 w 4417162"/>
              <a:gd name="connsiteY32" fmla="*/ 1431925 h 6858000"/>
              <a:gd name="connsiteX33" fmla="*/ 178038 w 4417162"/>
              <a:gd name="connsiteY33" fmla="*/ 1492250 h 6858000"/>
              <a:gd name="connsiteX34" fmla="*/ 167960 w 4417162"/>
              <a:gd name="connsiteY34" fmla="*/ 1544637 h 6858000"/>
              <a:gd name="connsiteX35" fmla="*/ 152844 w 4417162"/>
              <a:gd name="connsiteY35" fmla="*/ 1589087 h 6858000"/>
              <a:gd name="connsiteX36" fmla="*/ 134368 w 4417162"/>
              <a:gd name="connsiteY36" fmla="*/ 1631950 h 6858000"/>
              <a:gd name="connsiteX37" fmla="*/ 115893 w 4417162"/>
              <a:gd name="connsiteY37" fmla="*/ 1671637 h 6858000"/>
              <a:gd name="connsiteX38" fmla="*/ 95738 w 4417162"/>
              <a:gd name="connsiteY38" fmla="*/ 1708150 h 6858000"/>
              <a:gd name="connsiteX39" fmla="*/ 75583 w 4417162"/>
              <a:gd name="connsiteY39" fmla="*/ 1743075 h 6858000"/>
              <a:gd name="connsiteX40" fmla="*/ 55427 w 4417162"/>
              <a:gd name="connsiteY40" fmla="*/ 1782762 h 6858000"/>
              <a:gd name="connsiteX41" fmla="*/ 38632 w 4417162"/>
              <a:gd name="connsiteY41" fmla="*/ 1824037 h 6858000"/>
              <a:gd name="connsiteX42" fmla="*/ 23515 w 4417162"/>
              <a:gd name="connsiteY42" fmla="*/ 1870075 h 6858000"/>
              <a:gd name="connsiteX43" fmla="*/ 11758 w 4417162"/>
              <a:gd name="connsiteY43" fmla="*/ 1922462 h 6858000"/>
              <a:gd name="connsiteX44" fmla="*/ 3359 w 4417162"/>
              <a:gd name="connsiteY44" fmla="*/ 1982787 h 6858000"/>
              <a:gd name="connsiteX45" fmla="*/ 0 w 4417162"/>
              <a:gd name="connsiteY45" fmla="*/ 2051050 h 6858000"/>
              <a:gd name="connsiteX46" fmla="*/ 3359 w 4417162"/>
              <a:gd name="connsiteY46" fmla="*/ 2119312 h 6858000"/>
              <a:gd name="connsiteX47" fmla="*/ 11758 w 4417162"/>
              <a:gd name="connsiteY47" fmla="*/ 2179637 h 6858000"/>
              <a:gd name="connsiteX48" fmla="*/ 23515 w 4417162"/>
              <a:gd name="connsiteY48" fmla="*/ 2232025 h 6858000"/>
              <a:gd name="connsiteX49" fmla="*/ 38632 w 4417162"/>
              <a:gd name="connsiteY49" fmla="*/ 2278062 h 6858000"/>
              <a:gd name="connsiteX50" fmla="*/ 55427 w 4417162"/>
              <a:gd name="connsiteY50" fmla="*/ 2319337 h 6858000"/>
              <a:gd name="connsiteX51" fmla="*/ 75583 w 4417162"/>
              <a:gd name="connsiteY51" fmla="*/ 2359025 h 6858000"/>
              <a:gd name="connsiteX52" fmla="*/ 95738 w 4417162"/>
              <a:gd name="connsiteY52" fmla="*/ 2395537 h 6858000"/>
              <a:gd name="connsiteX53" fmla="*/ 115893 w 4417162"/>
              <a:gd name="connsiteY53" fmla="*/ 2433637 h 6858000"/>
              <a:gd name="connsiteX54" fmla="*/ 134368 w 4417162"/>
              <a:gd name="connsiteY54" fmla="*/ 2471737 h 6858000"/>
              <a:gd name="connsiteX55" fmla="*/ 152844 w 4417162"/>
              <a:gd name="connsiteY55" fmla="*/ 2513012 h 6858000"/>
              <a:gd name="connsiteX56" fmla="*/ 167960 w 4417162"/>
              <a:gd name="connsiteY56" fmla="*/ 2560637 h 6858000"/>
              <a:gd name="connsiteX57" fmla="*/ 178038 w 4417162"/>
              <a:gd name="connsiteY57" fmla="*/ 2613025 h 6858000"/>
              <a:gd name="connsiteX58" fmla="*/ 188115 w 4417162"/>
              <a:gd name="connsiteY58" fmla="*/ 2671762 h 6858000"/>
              <a:gd name="connsiteX59" fmla="*/ 189795 w 4417162"/>
              <a:gd name="connsiteY59" fmla="*/ 2741612 h 6858000"/>
              <a:gd name="connsiteX60" fmla="*/ 188115 w 4417162"/>
              <a:gd name="connsiteY60" fmla="*/ 2809875 h 6858000"/>
              <a:gd name="connsiteX61" fmla="*/ 178038 w 4417162"/>
              <a:gd name="connsiteY61" fmla="*/ 2868612 h 6858000"/>
              <a:gd name="connsiteX62" fmla="*/ 167960 w 4417162"/>
              <a:gd name="connsiteY62" fmla="*/ 2922587 h 6858000"/>
              <a:gd name="connsiteX63" fmla="*/ 152844 w 4417162"/>
              <a:gd name="connsiteY63" fmla="*/ 2967037 h 6858000"/>
              <a:gd name="connsiteX64" fmla="*/ 134368 w 4417162"/>
              <a:gd name="connsiteY64" fmla="*/ 3009900 h 6858000"/>
              <a:gd name="connsiteX65" fmla="*/ 115893 w 4417162"/>
              <a:gd name="connsiteY65" fmla="*/ 3046412 h 6858000"/>
              <a:gd name="connsiteX66" fmla="*/ 95738 w 4417162"/>
              <a:gd name="connsiteY66" fmla="*/ 3084512 h 6858000"/>
              <a:gd name="connsiteX67" fmla="*/ 75583 w 4417162"/>
              <a:gd name="connsiteY67" fmla="*/ 3121025 h 6858000"/>
              <a:gd name="connsiteX68" fmla="*/ 55427 w 4417162"/>
              <a:gd name="connsiteY68" fmla="*/ 3160712 h 6858000"/>
              <a:gd name="connsiteX69" fmla="*/ 38632 w 4417162"/>
              <a:gd name="connsiteY69" fmla="*/ 3201987 h 6858000"/>
              <a:gd name="connsiteX70" fmla="*/ 23515 w 4417162"/>
              <a:gd name="connsiteY70" fmla="*/ 3248025 h 6858000"/>
              <a:gd name="connsiteX71" fmla="*/ 11758 w 4417162"/>
              <a:gd name="connsiteY71" fmla="*/ 3300412 h 6858000"/>
              <a:gd name="connsiteX72" fmla="*/ 3359 w 4417162"/>
              <a:gd name="connsiteY72" fmla="*/ 3360737 h 6858000"/>
              <a:gd name="connsiteX73" fmla="*/ 0 w 4417162"/>
              <a:gd name="connsiteY73" fmla="*/ 3427412 h 6858000"/>
              <a:gd name="connsiteX74" fmla="*/ 3359 w 4417162"/>
              <a:gd name="connsiteY74" fmla="*/ 3497262 h 6858000"/>
              <a:gd name="connsiteX75" fmla="*/ 11758 w 4417162"/>
              <a:gd name="connsiteY75" fmla="*/ 3557587 h 6858000"/>
              <a:gd name="connsiteX76" fmla="*/ 23515 w 4417162"/>
              <a:gd name="connsiteY76" fmla="*/ 3609975 h 6858000"/>
              <a:gd name="connsiteX77" fmla="*/ 38632 w 4417162"/>
              <a:gd name="connsiteY77" fmla="*/ 3656012 h 6858000"/>
              <a:gd name="connsiteX78" fmla="*/ 55427 w 4417162"/>
              <a:gd name="connsiteY78" fmla="*/ 3697287 h 6858000"/>
              <a:gd name="connsiteX79" fmla="*/ 75583 w 4417162"/>
              <a:gd name="connsiteY79" fmla="*/ 3736975 h 6858000"/>
              <a:gd name="connsiteX80" fmla="*/ 115893 w 4417162"/>
              <a:gd name="connsiteY80" fmla="*/ 3811587 h 6858000"/>
              <a:gd name="connsiteX81" fmla="*/ 134368 w 4417162"/>
              <a:gd name="connsiteY81" fmla="*/ 3848100 h 6858000"/>
              <a:gd name="connsiteX82" fmla="*/ 152844 w 4417162"/>
              <a:gd name="connsiteY82" fmla="*/ 3890962 h 6858000"/>
              <a:gd name="connsiteX83" fmla="*/ 167960 w 4417162"/>
              <a:gd name="connsiteY83" fmla="*/ 3935412 h 6858000"/>
              <a:gd name="connsiteX84" fmla="*/ 178038 w 4417162"/>
              <a:gd name="connsiteY84" fmla="*/ 3987800 h 6858000"/>
              <a:gd name="connsiteX85" fmla="*/ 188115 w 4417162"/>
              <a:gd name="connsiteY85" fmla="*/ 4048125 h 6858000"/>
              <a:gd name="connsiteX86" fmla="*/ 189795 w 4417162"/>
              <a:gd name="connsiteY86" fmla="*/ 4116387 h 6858000"/>
              <a:gd name="connsiteX87" fmla="*/ 188115 w 4417162"/>
              <a:gd name="connsiteY87" fmla="*/ 4186237 h 6858000"/>
              <a:gd name="connsiteX88" fmla="*/ 178038 w 4417162"/>
              <a:gd name="connsiteY88" fmla="*/ 4244975 h 6858000"/>
              <a:gd name="connsiteX89" fmla="*/ 167960 w 4417162"/>
              <a:gd name="connsiteY89" fmla="*/ 4297362 h 6858000"/>
              <a:gd name="connsiteX90" fmla="*/ 152844 w 4417162"/>
              <a:gd name="connsiteY90" fmla="*/ 4343400 h 6858000"/>
              <a:gd name="connsiteX91" fmla="*/ 134368 w 4417162"/>
              <a:gd name="connsiteY91" fmla="*/ 4386262 h 6858000"/>
              <a:gd name="connsiteX92" fmla="*/ 115893 w 4417162"/>
              <a:gd name="connsiteY92" fmla="*/ 4424362 h 6858000"/>
              <a:gd name="connsiteX93" fmla="*/ 75583 w 4417162"/>
              <a:gd name="connsiteY93" fmla="*/ 4498975 h 6858000"/>
              <a:gd name="connsiteX94" fmla="*/ 55427 w 4417162"/>
              <a:gd name="connsiteY94" fmla="*/ 4537075 h 6858000"/>
              <a:gd name="connsiteX95" fmla="*/ 38632 w 4417162"/>
              <a:gd name="connsiteY95" fmla="*/ 4579937 h 6858000"/>
              <a:gd name="connsiteX96" fmla="*/ 23515 w 4417162"/>
              <a:gd name="connsiteY96" fmla="*/ 4625975 h 6858000"/>
              <a:gd name="connsiteX97" fmla="*/ 11758 w 4417162"/>
              <a:gd name="connsiteY97" fmla="*/ 4678362 h 6858000"/>
              <a:gd name="connsiteX98" fmla="*/ 3359 w 4417162"/>
              <a:gd name="connsiteY98" fmla="*/ 4738687 h 6858000"/>
              <a:gd name="connsiteX99" fmla="*/ 0 w 4417162"/>
              <a:gd name="connsiteY99" fmla="*/ 4806950 h 6858000"/>
              <a:gd name="connsiteX100" fmla="*/ 3359 w 4417162"/>
              <a:gd name="connsiteY100" fmla="*/ 4875212 h 6858000"/>
              <a:gd name="connsiteX101" fmla="*/ 11758 w 4417162"/>
              <a:gd name="connsiteY101" fmla="*/ 4935537 h 6858000"/>
              <a:gd name="connsiteX102" fmla="*/ 23515 w 4417162"/>
              <a:gd name="connsiteY102" fmla="*/ 4987925 h 6858000"/>
              <a:gd name="connsiteX103" fmla="*/ 38632 w 4417162"/>
              <a:gd name="connsiteY103" fmla="*/ 5033962 h 6858000"/>
              <a:gd name="connsiteX104" fmla="*/ 55427 w 4417162"/>
              <a:gd name="connsiteY104" fmla="*/ 5075237 h 6858000"/>
              <a:gd name="connsiteX105" fmla="*/ 75583 w 4417162"/>
              <a:gd name="connsiteY105" fmla="*/ 5114925 h 6858000"/>
              <a:gd name="connsiteX106" fmla="*/ 95738 w 4417162"/>
              <a:gd name="connsiteY106" fmla="*/ 5149850 h 6858000"/>
              <a:gd name="connsiteX107" fmla="*/ 115893 w 4417162"/>
              <a:gd name="connsiteY107" fmla="*/ 5186362 h 6858000"/>
              <a:gd name="connsiteX108" fmla="*/ 134368 w 4417162"/>
              <a:gd name="connsiteY108" fmla="*/ 5226050 h 6858000"/>
              <a:gd name="connsiteX109" fmla="*/ 152844 w 4417162"/>
              <a:gd name="connsiteY109" fmla="*/ 5268912 h 6858000"/>
              <a:gd name="connsiteX110" fmla="*/ 167960 w 4417162"/>
              <a:gd name="connsiteY110" fmla="*/ 5313362 h 6858000"/>
              <a:gd name="connsiteX111" fmla="*/ 178038 w 4417162"/>
              <a:gd name="connsiteY111" fmla="*/ 5365750 h 6858000"/>
              <a:gd name="connsiteX112" fmla="*/ 188115 w 4417162"/>
              <a:gd name="connsiteY112" fmla="*/ 5426075 h 6858000"/>
              <a:gd name="connsiteX113" fmla="*/ 189795 w 4417162"/>
              <a:gd name="connsiteY113" fmla="*/ 5494337 h 6858000"/>
              <a:gd name="connsiteX114" fmla="*/ 188115 w 4417162"/>
              <a:gd name="connsiteY114" fmla="*/ 5562600 h 6858000"/>
              <a:gd name="connsiteX115" fmla="*/ 178038 w 4417162"/>
              <a:gd name="connsiteY115" fmla="*/ 5622925 h 6858000"/>
              <a:gd name="connsiteX116" fmla="*/ 167960 w 4417162"/>
              <a:gd name="connsiteY116" fmla="*/ 5675312 h 6858000"/>
              <a:gd name="connsiteX117" fmla="*/ 152844 w 4417162"/>
              <a:gd name="connsiteY117" fmla="*/ 5721350 h 6858000"/>
              <a:gd name="connsiteX118" fmla="*/ 134368 w 4417162"/>
              <a:gd name="connsiteY118" fmla="*/ 5762625 h 6858000"/>
              <a:gd name="connsiteX119" fmla="*/ 115893 w 4417162"/>
              <a:gd name="connsiteY119" fmla="*/ 5802312 h 6858000"/>
              <a:gd name="connsiteX120" fmla="*/ 95738 w 4417162"/>
              <a:gd name="connsiteY120" fmla="*/ 5840412 h 6858000"/>
              <a:gd name="connsiteX121" fmla="*/ 75583 w 4417162"/>
              <a:gd name="connsiteY121" fmla="*/ 5876925 h 6858000"/>
              <a:gd name="connsiteX122" fmla="*/ 55427 w 4417162"/>
              <a:gd name="connsiteY122" fmla="*/ 5915025 h 6858000"/>
              <a:gd name="connsiteX123" fmla="*/ 38632 w 4417162"/>
              <a:gd name="connsiteY123" fmla="*/ 5956300 h 6858000"/>
              <a:gd name="connsiteX124" fmla="*/ 23515 w 4417162"/>
              <a:gd name="connsiteY124" fmla="*/ 6003925 h 6858000"/>
              <a:gd name="connsiteX125" fmla="*/ 11758 w 4417162"/>
              <a:gd name="connsiteY125" fmla="*/ 6056312 h 6858000"/>
              <a:gd name="connsiteX126" fmla="*/ 3359 w 4417162"/>
              <a:gd name="connsiteY126" fmla="*/ 6113462 h 6858000"/>
              <a:gd name="connsiteX127" fmla="*/ 0 w 4417162"/>
              <a:gd name="connsiteY127" fmla="*/ 6183312 h 6858000"/>
              <a:gd name="connsiteX128" fmla="*/ 3359 w 4417162"/>
              <a:gd name="connsiteY128" fmla="*/ 6251575 h 6858000"/>
              <a:gd name="connsiteX129" fmla="*/ 11758 w 4417162"/>
              <a:gd name="connsiteY129" fmla="*/ 6311900 h 6858000"/>
              <a:gd name="connsiteX130" fmla="*/ 23515 w 4417162"/>
              <a:gd name="connsiteY130" fmla="*/ 6361112 h 6858000"/>
              <a:gd name="connsiteX131" fmla="*/ 38632 w 4417162"/>
              <a:gd name="connsiteY131" fmla="*/ 6407150 h 6858000"/>
              <a:gd name="connsiteX132" fmla="*/ 55427 w 4417162"/>
              <a:gd name="connsiteY132" fmla="*/ 6448425 h 6858000"/>
              <a:gd name="connsiteX133" fmla="*/ 73903 w 4417162"/>
              <a:gd name="connsiteY133" fmla="*/ 6488112 h 6858000"/>
              <a:gd name="connsiteX134" fmla="*/ 92379 w 4417162"/>
              <a:gd name="connsiteY134" fmla="*/ 6523037 h 6858000"/>
              <a:gd name="connsiteX135" fmla="*/ 112534 w 4417162"/>
              <a:gd name="connsiteY135" fmla="*/ 6561137 h 6858000"/>
              <a:gd name="connsiteX136" fmla="*/ 132689 w 4417162"/>
              <a:gd name="connsiteY136" fmla="*/ 6597650 h 6858000"/>
              <a:gd name="connsiteX137" fmla="*/ 149485 w 4417162"/>
              <a:gd name="connsiteY137" fmla="*/ 6640512 h 6858000"/>
              <a:gd name="connsiteX138" fmla="*/ 166281 w 4417162"/>
              <a:gd name="connsiteY138" fmla="*/ 6683375 h 6858000"/>
              <a:gd name="connsiteX139" fmla="*/ 176358 w 4417162"/>
              <a:gd name="connsiteY139" fmla="*/ 6735762 h 6858000"/>
              <a:gd name="connsiteX140" fmla="*/ 184756 w 4417162"/>
              <a:gd name="connsiteY140" fmla="*/ 6791325 h 6858000"/>
              <a:gd name="connsiteX141" fmla="*/ 189795 w 4417162"/>
              <a:gd name="connsiteY141" fmla="*/ 6858000 h 6858000"/>
              <a:gd name="connsiteX142" fmla="*/ 334173 w 4417162"/>
              <a:gd name="connsiteY142" fmla="*/ 6858000 h 6858000"/>
              <a:gd name="connsiteX143" fmla="*/ 334174 w 4417162"/>
              <a:gd name="connsiteY143" fmla="*/ 6858000 h 6858000"/>
              <a:gd name="connsiteX144" fmla="*/ 4417162 w 4417162"/>
              <a:gd name="connsiteY14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4417162" h="6858000">
                <a:moveTo>
                  <a:pt x="4417162" y="0"/>
                </a:moveTo>
                <a:lnTo>
                  <a:pt x="334174" y="0"/>
                </a:lnTo>
                <a:lnTo>
                  <a:pt x="334173" y="0"/>
                </a:lnTo>
                <a:lnTo>
                  <a:pt x="189795" y="0"/>
                </a:lnTo>
                <a:lnTo>
                  <a:pt x="184756" y="66675"/>
                </a:lnTo>
                <a:lnTo>
                  <a:pt x="176358" y="122237"/>
                </a:lnTo>
                <a:lnTo>
                  <a:pt x="166281" y="174625"/>
                </a:lnTo>
                <a:lnTo>
                  <a:pt x="149485" y="217487"/>
                </a:lnTo>
                <a:lnTo>
                  <a:pt x="132689" y="260350"/>
                </a:lnTo>
                <a:lnTo>
                  <a:pt x="112534" y="296862"/>
                </a:lnTo>
                <a:lnTo>
                  <a:pt x="92379" y="334962"/>
                </a:lnTo>
                <a:lnTo>
                  <a:pt x="73903" y="369887"/>
                </a:lnTo>
                <a:lnTo>
                  <a:pt x="55427" y="409575"/>
                </a:lnTo>
                <a:lnTo>
                  <a:pt x="38632" y="450850"/>
                </a:lnTo>
                <a:lnTo>
                  <a:pt x="23515" y="496887"/>
                </a:lnTo>
                <a:lnTo>
                  <a:pt x="11758" y="546100"/>
                </a:lnTo>
                <a:lnTo>
                  <a:pt x="3359" y="606425"/>
                </a:lnTo>
                <a:lnTo>
                  <a:pt x="0" y="673100"/>
                </a:lnTo>
                <a:lnTo>
                  <a:pt x="3359" y="744537"/>
                </a:lnTo>
                <a:lnTo>
                  <a:pt x="11758" y="801687"/>
                </a:lnTo>
                <a:lnTo>
                  <a:pt x="23515" y="854075"/>
                </a:lnTo>
                <a:lnTo>
                  <a:pt x="38632" y="901700"/>
                </a:lnTo>
                <a:lnTo>
                  <a:pt x="55427" y="942975"/>
                </a:lnTo>
                <a:lnTo>
                  <a:pt x="75583" y="981075"/>
                </a:lnTo>
                <a:lnTo>
                  <a:pt x="95738" y="1017587"/>
                </a:lnTo>
                <a:lnTo>
                  <a:pt x="115893" y="1055687"/>
                </a:lnTo>
                <a:lnTo>
                  <a:pt x="134368" y="1095375"/>
                </a:lnTo>
                <a:lnTo>
                  <a:pt x="152844" y="1136650"/>
                </a:lnTo>
                <a:lnTo>
                  <a:pt x="167960" y="1182687"/>
                </a:lnTo>
                <a:lnTo>
                  <a:pt x="178038" y="1235075"/>
                </a:lnTo>
                <a:lnTo>
                  <a:pt x="188115" y="1295400"/>
                </a:lnTo>
                <a:lnTo>
                  <a:pt x="189795" y="1363662"/>
                </a:lnTo>
                <a:lnTo>
                  <a:pt x="188115" y="1431925"/>
                </a:lnTo>
                <a:lnTo>
                  <a:pt x="178038" y="1492250"/>
                </a:lnTo>
                <a:lnTo>
                  <a:pt x="167960" y="1544637"/>
                </a:lnTo>
                <a:lnTo>
                  <a:pt x="152844" y="1589087"/>
                </a:lnTo>
                <a:lnTo>
                  <a:pt x="134368" y="1631950"/>
                </a:lnTo>
                <a:lnTo>
                  <a:pt x="115893" y="1671637"/>
                </a:lnTo>
                <a:lnTo>
                  <a:pt x="95738" y="1708150"/>
                </a:lnTo>
                <a:lnTo>
                  <a:pt x="75583" y="1743075"/>
                </a:lnTo>
                <a:lnTo>
                  <a:pt x="55427" y="1782762"/>
                </a:lnTo>
                <a:lnTo>
                  <a:pt x="38632" y="1824037"/>
                </a:lnTo>
                <a:lnTo>
                  <a:pt x="23515" y="1870075"/>
                </a:lnTo>
                <a:lnTo>
                  <a:pt x="11758" y="1922462"/>
                </a:lnTo>
                <a:lnTo>
                  <a:pt x="3359" y="1982787"/>
                </a:lnTo>
                <a:lnTo>
                  <a:pt x="0" y="2051050"/>
                </a:lnTo>
                <a:lnTo>
                  <a:pt x="3359" y="2119312"/>
                </a:lnTo>
                <a:lnTo>
                  <a:pt x="11758" y="2179637"/>
                </a:lnTo>
                <a:lnTo>
                  <a:pt x="23515" y="2232025"/>
                </a:lnTo>
                <a:lnTo>
                  <a:pt x="38632" y="2278062"/>
                </a:lnTo>
                <a:lnTo>
                  <a:pt x="55427" y="2319337"/>
                </a:lnTo>
                <a:lnTo>
                  <a:pt x="75583" y="2359025"/>
                </a:lnTo>
                <a:lnTo>
                  <a:pt x="95738" y="2395537"/>
                </a:lnTo>
                <a:lnTo>
                  <a:pt x="115893" y="2433637"/>
                </a:lnTo>
                <a:lnTo>
                  <a:pt x="134368" y="2471737"/>
                </a:lnTo>
                <a:lnTo>
                  <a:pt x="152844" y="2513012"/>
                </a:lnTo>
                <a:lnTo>
                  <a:pt x="167960" y="2560637"/>
                </a:lnTo>
                <a:lnTo>
                  <a:pt x="178038" y="2613025"/>
                </a:lnTo>
                <a:lnTo>
                  <a:pt x="188115" y="2671762"/>
                </a:lnTo>
                <a:lnTo>
                  <a:pt x="189795" y="2741612"/>
                </a:lnTo>
                <a:lnTo>
                  <a:pt x="188115" y="2809875"/>
                </a:lnTo>
                <a:lnTo>
                  <a:pt x="178038" y="2868612"/>
                </a:lnTo>
                <a:lnTo>
                  <a:pt x="167960" y="2922587"/>
                </a:lnTo>
                <a:lnTo>
                  <a:pt x="152844" y="2967037"/>
                </a:lnTo>
                <a:lnTo>
                  <a:pt x="134368" y="3009900"/>
                </a:lnTo>
                <a:lnTo>
                  <a:pt x="115893" y="3046412"/>
                </a:lnTo>
                <a:lnTo>
                  <a:pt x="95738" y="3084512"/>
                </a:lnTo>
                <a:lnTo>
                  <a:pt x="75583" y="3121025"/>
                </a:lnTo>
                <a:lnTo>
                  <a:pt x="55427" y="3160712"/>
                </a:lnTo>
                <a:lnTo>
                  <a:pt x="38632" y="3201987"/>
                </a:lnTo>
                <a:lnTo>
                  <a:pt x="23515" y="3248025"/>
                </a:lnTo>
                <a:lnTo>
                  <a:pt x="11758" y="3300412"/>
                </a:lnTo>
                <a:lnTo>
                  <a:pt x="3359" y="3360737"/>
                </a:lnTo>
                <a:lnTo>
                  <a:pt x="0" y="3427412"/>
                </a:lnTo>
                <a:lnTo>
                  <a:pt x="3359" y="3497262"/>
                </a:lnTo>
                <a:lnTo>
                  <a:pt x="11758" y="3557587"/>
                </a:lnTo>
                <a:lnTo>
                  <a:pt x="23515" y="3609975"/>
                </a:lnTo>
                <a:lnTo>
                  <a:pt x="38632" y="3656012"/>
                </a:lnTo>
                <a:lnTo>
                  <a:pt x="55427" y="3697287"/>
                </a:lnTo>
                <a:lnTo>
                  <a:pt x="75583" y="3736975"/>
                </a:lnTo>
                <a:lnTo>
                  <a:pt x="115893" y="3811587"/>
                </a:lnTo>
                <a:lnTo>
                  <a:pt x="134368" y="3848100"/>
                </a:lnTo>
                <a:lnTo>
                  <a:pt x="152844" y="3890962"/>
                </a:lnTo>
                <a:lnTo>
                  <a:pt x="167960" y="3935412"/>
                </a:lnTo>
                <a:lnTo>
                  <a:pt x="178038" y="3987800"/>
                </a:lnTo>
                <a:lnTo>
                  <a:pt x="188115" y="4048125"/>
                </a:lnTo>
                <a:lnTo>
                  <a:pt x="189795" y="4116387"/>
                </a:lnTo>
                <a:lnTo>
                  <a:pt x="188115" y="4186237"/>
                </a:lnTo>
                <a:lnTo>
                  <a:pt x="178038" y="4244975"/>
                </a:lnTo>
                <a:lnTo>
                  <a:pt x="167960" y="4297362"/>
                </a:lnTo>
                <a:lnTo>
                  <a:pt x="152844" y="4343400"/>
                </a:lnTo>
                <a:lnTo>
                  <a:pt x="134368" y="4386262"/>
                </a:lnTo>
                <a:lnTo>
                  <a:pt x="115893" y="4424362"/>
                </a:lnTo>
                <a:lnTo>
                  <a:pt x="75583" y="4498975"/>
                </a:lnTo>
                <a:lnTo>
                  <a:pt x="55427" y="4537075"/>
                </a:lnTo>
                <a:lnTo>
                  <a:pt x="38632" y="4579937"/>
                </a:lnTo>
                <a:lnTo>
                  <a:pt x="23515" y="4625975"/>
                </a:lnTo>
                <a:lnTo>
                  <a:pt x="11758" y="4678362"/>
                </a:lnTo>
                <a:lnTo>
                  <a:pt x="3359" y="4738687"/>
                </a:lnTo>
                <a:lnTo>
                  <a:pt x="0" y="4806950"/>
                </a:lnTo>
                <a:lnTo>
                  <a:pt x="3359" y="4875212"/>
                </a:lnTo>
                <a:lnTo>
                  <a:pt x="11758" y="4935537"/>
                </a:lnTo>
                <a:lnTo>
                  <a:pt x="23515" y="4987925"/>
                </a:lnTo>
                <a:lnTo>
                  <a:pt x="38632" y="5033962"/>
                </a:lnTo>
                <a:lnTo>
                  <a:pt x="55427" y="5075237"/>
                </a:lnTo>
                <a:lnTo>
                  <a:pt x="75583" y="5114925"/>
                </a:lnTo>
                <a:lnTo>
                  <a:pt x="95738" y="5149850"/>
                </a:lnTo>
                <a:lnTo>
                  <a:pt x="115893" y="5186362"/>
                </a:lnTo>
                <a:lnTo>
                  <a:pt x="134368" y="5226050"/>
                </a:lnTo>
                <a:lnTo>
                  <a:pt x="152844" y="5268912"/>
                </a:lnTo>
                <a:lnTo>
                  <a:pt x="167960" y="5313362"/>
                </a:lnTo>
                <a:lnTo>
                  <a:pt x="178038" y="5365750"/>
                </a:lnTo>
                <a:lnTo>
                  <a:pt x="188115" y="5426075"/>
                </a:lnTo>
                <a:lnTo>
                  <a:pt x="189795" y="5494337"/>
                </a:lnTo>
                <a:lnTo>
                  <a:pt x="188115" y="5562600"/>
                </a:lnTo>
                <a:lnTo>
                  <a:pt x="178038" y="5622925"/>
                </a:lnTo>
                <a:lnTo>
                  <a:pt x="167960" y="5675312"/>
                </a:lnTo>
                <a:lnTo>
                  <a:pt x="152844" y="5721350"/>
                </a:lnTo>
                <a:lnTo>
                  <a:pt x="134368" y="5762625"/>
                </a:lnTo>
                <a:lnTo>
                  <a:pt x="115893" y="5802312"/>
                </a:lnTo>
                <a:lnTo>
                  <a:pt x="95738" y="5840412"/>
                </a:lnTo>
                <a:lnTo>
                  <a:pt x="75583" y="5876925"/>
                </a:lnTo>
                <a:lnTo>
                  <a:pt x="55427" y="5915025"/>
                </a:lnTo>
                <a:lnTo>
                  <a:pt x="38632" y="5956300"/>
                </a:lnTo>
                <a:lnTo>
                  <a:pt x="23515" y="6003925"/>
                </a:lnTo>
                <a:lnTo>
                  <a:pt x="11758" y="6056312"/>
                </a:lnTo>
                <a:lnTo>
                  <a:pt x="3359" y="6113462"/>
                </a:lnTo>
                <a:lnTo>
                  <a:pt x="0" y="6183312"/>
                </a:lnTo>
                <a:lnTo>
                  <a:pt x="3359" y="6251575"/>
                </a:lnTo>
                <a:lnTo>
                  <a:pt x="11758" y="6311900"/>
                </a:lnTo>
                <a:lnTo>
                  <a:pt x="23515" y="6361112"/>
                </a:lnTo>
                <a:lnTo>
                  <a:pt x="38632" y="6407150"/>
                </a:lnTo>
                <a:lnTo>
                  <a:pt x="55427" y="6448425"/>
                </a:lnTo>
                <a:lnTo>
                  <a:pt x="73903" y="6488112"/>
                </a:lnTo>
                <a:lnTo>
                  <a:pt x="92379" y="6523037"/>
                </a:lnTo>
                <a:lnTo>
                  <a:pt x="112534" y="6561137"/>
                </a:lnTo>
                <a:lnTo>
                  <a:pt x="132689" y="6597650"/>
                </a:lnTo>
                <a:lnTo>
                  <a:pt x="149485" y="6640512"/>
                </a:lnTo>
                <a:lnTo>
                  <a:pt x="166281" y="6683375"/>
                </a:lnTo>
                <a:lnTo>
                  <a:pt x="176358" y="6735762"/>
                </a:lnTo>
                <a:lnTo>
                  <a:pt x="184756" y="6791325"/>
                </a:lnTo>
                <a:lnTo>
                  <a:pt x="189795" y="6858000"/>
                </a:lnTo>
                <a:lnTo>
                  <a:pt x="334173" y="6858000"/>
                </a:lnTo>
                <a:lnTo>
                  <a:pt x="334174" y="6858000"/>
                </a:lnTo>
                <a:lnTo>
                  <a:pt x="4417162" y="6858000"/>
                </a:lnTo>
                <a:close/>
              </a:path>
            </a:pathLst>
          </a:custGeom>
          <a:solidFill>
            <a:schemeClr val="accent1">
              <a:lumMod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Text Placeholder 4">
            <a:extLst>
              <a:ext uri="{FF2B5EF4-FFF2-40B4-BE49-F238E27FC236}">
                <a16:creationId xmlns:a16="http://schemas.microsoft.com/office/drawing/2014/main" id="{64FEA0DD-81BC-4CDE-92EF-5A70E09A2154}"/>
              </a:ext>
            </a:extLst>
          </p:cNvPr>
          <p:cNvSpPr>
            <a:spLocks noGrp="1"/>
          </p:cNvSpPr>
          <p:nvPr>
            <p:ph type="body" idx="1"/>
          </p:nvPr>
        </p:nvSpPr>
        <p:spPr>
          <a:xfrm>
            <a:off x="201539" y="443093"/>
            <a:ext cx="3869706" cy="2985907"/>
          </a:xfrm>
        </p:spPr>
        <p:txBody>
          <a:bodyPr vert="horz" lIns="91440" tIns="45720" rIns="91440" bIns="45720" rtlCol="0" anchor="t">
            <a:normAutofit/>
          </a:bodyPr>
          <a:lstStyle/>
          <a:p>
            <a:pPr algn="ctr"/>
            <a:r>
              <a:rPr lang="en-US" sz="2800" b="1" kern="1200" dirty="0">
                <a:solidFill>
                  <a:schemeClr val="tx1">
                    <a:alpha val="60000"/>
                  </a:schemeClr>
                </a:solidFill>
              </a:rPr>
              <a:t>OEP OUTREACH PLANS</a:t>
            </a:r>
          </a:p>
          <a:p>
            <a:pPr algn="ctr"/>
            <a:endParaRPr lang="en-US" sz="1300" b="1" dirty="0">
              <a:solidFill>
                <a:schemeClr val="tx1">
                  <a:alpha val="60000"/>
                </a:schemeClr>
              </a:solidFill>
            </a:endParaRPr>
          </a:p>
          <a:p>
            <a:pPr algn="ctr"/>
            <a:r>
              <a:rPr lang="en-US" sz="4700" b="1" kern="1200" dirty="0">
                <a:solidFill>
                  <a:schemeClr val="accent1">
                    <a:lumMod val="50000"/>
                    <a:alpha val="60000"/>
                  </a:schemeClr>
                </a:solidFill>
                <a:latin typeface="+mn-lt"/>
                <a:ea typeface="+mn-ea"/>
                <a:cs typeface="+mn-cs"/>
              </a:rPr>
              <a:t>Group Outreach </a:t>
            </a:r>
          </a:p>
          <a:p>
            <a:pPr algn="ctr"/>
            <a:endParaRPr lang="en-US" sz="3300" b="1" kern="1200" dirty="0">
              <a:solidFill>
                <a:schemeClr val="accent1">
                  <a:lumMod val="50000"/>
                  <a:alpha val="60000"/>
                </a:schemeClr>
              </a:solidFill>
              <a:latin typeface="+mn-lt"/>
              <a:ea typeface="+mn-ea"/>
              <a:cs typeface="+mn-cs"/>
            </a:endParaRPr>
          </a:p>
        </p:txBody>
      </p:sp>
      <p:sp>
        <p:nvSpPr>
          <p:cNvPr id="8" name="TextBox 7">
            <a:extLst>
              <a:ext uri="{FF2B5EF4-FFF2-40B4-BE49-F238E27FC236}">
                <a16:creationId xmlns:a16="http://schemas.microsoft.com/office/drawing/2014/main" id="{5DC3F2DB-D086-4DBF-BACF-272813A81F2E}"/>
              </a:ext>
            </a:extLst>
          </p:cNvPr>
          <p:cNvSpPr txBox="1"/>
          <p:nvPr/>
        </p:nvSpPr>
        <p:spPr>
          <a:xfrm>
            <a:off x="4785970" y="867658"/>
            <a:ext cx="6777844" cy="5568960"/>
          </a:xfrm>
          <a:prstGeom prst="rect">
            <a:avLst/>
          </a:prstGeom>
          <a:noFill/>
        </p:spPr>
        <p:txBody>
          <a:bodyPr wrap="square" rtlCol="0">
            <a:spAutoFit/>
          </a:bodyPr>
          <a:lstStyle/>
          <a:p>
            <a:pPr marL="285664" indent="-285664">
              <a:spcAft>
                <a:spcPts val="1200"/>
              </a:spcAft>
              <a:buFont typeface="Arial" panose="020B0604020202020204" pitchFamily="34" charset="0"/>
              <a:buChar char="•"/>
            </a:pPr>
            <a:r>
              <a:rPr lang="en-US" sz="2199" dirty="0">
                <a:latin typeface="Arial" panose="020B0604020202020204" pitchFamily="34" charset="0"/>
                <a:cs typeface="Arial" panose="020B0604020202020204" pitchFamily="34" charset="0"/>
              </a:rPr>
              <a:t>Set up Presentations</a:t>
            </a:r>
            <a:r>
              <a:rPr lang="en-US" sz="1899" dirty="0">
                <a:latin typeface="Arial" panose="020B0604020202020204" pitchFamily="34" charset="0"/>
                <a:cs typeface="Arial" panose="020B0604020202020204" pitchFamily="34" charset="0"/>
              </a:rPr>
              <a:t>:  Senior housing, libraries, senior centers </a:t>
            </a:r>
          </a:p>
          <a:p>
            <a:pPr marL="742864" lvl="1" indent="-285664">
              <a:spcAft>
                <a:spcPts val="1200"/>
              </a:spcAft>
              <a:buFont typeface="Arial" panose="020B0604020202020204" pitchFamily="34" charset="0"/>
              <a:buChar char="•"/>
            </a:pPr>
            <a:r>
              <a:rPr lang="en-US" sz="1899" dirty="0">
                <a:latin typeface="Arial" panose="020B0604020202020204" pitchFamily="34" charset="0"/>
                <a:cs typeface="Arial" panose="020B0604020202020204" pitchFamily="34" charset="0"/>
              </a:rPr>
              <a:t>Are these community partners allowing in person or only virtual?</a:t>
            </a:r>
          </a:p>
          <a:p>
            <a:pPr marL="285664" indent="-285664">
              <a:buFont typeface="Arial" panose="020B0604020202020204" pitchFamily="34" charset="0"/>
              <a:buChar char="•"/>
            </a:pPr>
            <a:r>
              <a:rPr lang="en-US" sz="2199" dirty="0">
                <a:latin typeface="Arial" panose="020B0604020202020204" pitchFamily="34" charset="0"/>
                <a:cs typeface="Arial" panose="020B0604020202020204" pitchFamily="34" charset="0"/>
              </a:rPr>
              <a:t>Workshops</a:t>
            </a:r>
          </a:p>
          <a:p>
            <a:pPr marL="742727" lvl="1" indent="-285664">
              <a:buFont typeface="Arial" panose="020B0604020202020204" pitchFamily="34" charset="0"/>
              <a:buChar char="•"/>
            </a:pPr>
            <a:r>
              <a:rPr lang="en-US" sz="1899" dirty="0">
                <a:latin typeface="Arial" panose="020B0604020202020204" pitchFamily="34" charset="0"/>
                <a:cs typeface="Arial" panose="020B0604020202020204" pitchFamily="34" charset="0"/>
              </a:rPr>
              <a:t>Some EBS run the Plan Finder and then have people come to a group event/workshop to pick up their packet and learn how to understand results and enroll.  </a:t>
            </a:r>
          </a:p>
          <a:p>
            <a:pPr marL="285664" indent="-285664">
              <a:spcAft>
                <a:spcPts val="1200"/>
              </a:spcAft>
              <a:buFont typeface="Arial" panose="020B0604020202020204" pitchFamily="34" charset="0"/>
              <a:buChar char="•"/>
            </a:pPr>
            <a:endParaRPr lang="en-US" sz="2199" dirty="0">
              <a:latin typeface="Arial" panose="020B0604020202020204" pitchFamily="34" charset="0"/>
              <a:cs typeface="Arial" panose="020B0604020202020204" pitchFamily="34" charset="0"/>
            </a:endParaRPr>
          </a:p>
          <a:p>
            <a:pPr marL="285664" indent="-285664">
              <a:spcAft>
                <a:spcPts val="1200"/>
              </a:spcAft>
              <a:buFont typeface="Arial" panose="020B0604020202020204" pitchFamily="34" charset="0"/>
              <a:buChar char="•"/>
            </a:pPr>
            <a:r>
              <a:rPr lang="en-US" sz="2199" dirty="0">
                <a:latin typeface="Arial" panose="020B0604020202020204" pitchFamily="34" charset="0"/>
                <a:cs typeface="Arial" panose="020B0604020202020204" pitchFamily="34" charset="0"/>
              </a:rPr>
              <a:t>Pharmacies and other potential partners: </a:t>
            </a:r>
          </a:p>
          <a:p>
            <a:pPr marL="742864" lvl="1" indent="-285664">
              <a:spcAft>
                <a:spcPts val="1200"/>
              </a:spcAft>
              <a:buFont typeface="Arial" panose="020B0604020202020204" pitchFamily="34" charset="0"/>
              <a:buChar char="•"/>
            </a:pPr>
            <a:r>
              <a:rPr lang="en-US" sz="2199" dirty="0">
                <a:latin typeface="Arial" panose="020B0604020202020204" pitchFamily="34" charset="0"/>
                <a:cs typeface="Arial" panose="020B0604020202020204" pitchFamily="34" charset="0"/>
              </a:rPr>
              <a:t>Host your presentation? </a:t>
            </a:r>
          </a:p>
          <a:p>
            <a:pPr marL="742864" lvl="1" indent="-285664">
              <a:spcAft>
                <a:spcPts val="1200"/>
              </a:spcAft>
              <a:buFont typeface="Arial" panose="020B0604020202020204" pitchFamily="34" charset="0"/>
              <a:buChar char="•"/>
            </a:pPr>
            <a:r>
              <a:rPr lang="en-US" sz="2199" dirty="0">
                <a:latin typeface="Arial" panose="020B0604020202020204" pitchFamily="34" charset="0"/>
                <a:cs typeface="Arial" panose="020B0604020202020204" pitchFamily="34" charset="0"/>
              </a:rPr>
              <a:t>Share outreach materials</a:t>
            </a:r>
          </a:p>
          <a:p>
            <a:pPr marL="742864" lvl="1" indent="-285664">
              <a:spcAft>
                <a:spcPts val="1200"/>
              </a:spcAft>
              <a:buFont typeface="Arial" panose="020B0604020202020204" pitchFamily="34" charset="0"/>
              <a:buChar char="•"/>
            </a:pPr>
            <a:r>
              <a:rPr lang="en-US" sz="2199" dirty="0">
                <a:latin typeface="Arial" panose="020B0604020202020204" pitchFamily="34" charset="0"/>
                <a:cs typeface="Arial" panose="020B0604020202020204" pitchFamily="34" charset="0"/>
              </a:rPr>
              <a:t>Know where/how to refer people</a:t>
            </a:r>
          </a:p>
          <a:p>
            <a:pPr marL="285664" indent="-285664">
              <a:buFont typeface="Arial" panose="020B0604020202020204" pitchFamily="34" charset="0"/>
              <a:buChar char="•"/>
            </a:pPr>
            <a:endParaRPr lang="en-US" sz="1799" dirty="0">
              <a:latin typeface="Arial" panose="020B0604020202020204" pitchFamily="34" charset="0"/>
              <a:cs typeface="Arial" panose="020B0604020202020204" pitchFamily="34" charset="0"/>
            </a:endParaRPr>
          </a:p>
        </p:txBody>
      </p:sp>
      <p:pic>
        <p:nvPicPr>
          <p:cNvPr id="9" name="Picture 2" descr="Related image">
            <a:extLst>
              <a:ext uri="{FF2B5EF4-FFF2-40B4-BE49-F238E27FC236}">
                <a16:creationId xmlns:a16="http://schemas.microsoft.com/office/drawing/2014/main" id="{75B49D00-08D3-4BD8-89E2-6751AC25B3A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2284" r="1" b="27432"/>
          <a:stretch/>
        </p:blipFill>
        <p:spPr bwMode="auto">
          <a:xfrm>
            <a:off x="-137359" y="3375221"/>
            <a:ext cx="4272784" cy="2574830"/>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44253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825AC39-5F85-4CAA-8A81-A1287086B2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95DA4D23-37FC-4B90-8188-F0377C5F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417162" cy="6858000"/>
          </a:xfrm>
          <a:custGeom>
            <a:avLst/>
            <a:gdLst>
              <a:gd name="connsiteX0" fmla="*/ 0 w 4417162"/>
              <a:gd name="connsiteY0" fmla="*/ 0 h 6858000"/>
              <a:gd name="connsiteX1" fmla="*/ 144378 w 4417162"/>
              <a:gd name="connsiteY1" fmla="*/ 0 h 6858000"/>
              <a:gd name="connsiteX2" fmla="*/ 2310062 w 4417162"/>
              <a:gd name="connsiteY2" fmla="*/ 0 h 6858000"/>
              <a:gd name="connsiteX3" fmla="*/ 4227367 w 4417162"/>
              <a:gd name="connsiteY3" fmla="*/ 0 h 6858000"/>
              <a:gd name="connsiteX4" fmla="*/ 4232407 w 4417162"/>
              <a:gd name="connsiteY4" fmla="*/ 66675 h 6858000"/>
              <a:gd name="connsiteX5" fmla="*/ 4240804 w 4417162"/>
              <a:gd name="connsiteY5" fmla="*/ 122237 h 6858000"/>
              <a:gd name="connsiteX6" fmla="*/ 4250882 w 4417162"/>
              <a:gd name="connsiteY6" fmla="*/ 174625 h 6858000"/>
              <a:gd name="connsiteX7" fmla="*/ 4267678 w 4417162"/>
              <a:gd name="connsiteY7" fmla="*/ 217487 h 6858000"/>
              <a:gd name="connsiteX8" fmla="*/ 4284474 w 4417162"/>
              <a:gd name="connsiteY8" fmla="*/ 260350 h 6858000"/>
              <a:gd name="connsiteX9" fmla="*/ 4304629 w 4417162"/>
              <a:gd name="connsiteY9" fmla="*/ 296862 h 6858000"/>
              <a:gd name="connsiteX10" fmla="*/ 4324784 w 4417162"/>
              <a:gd name="connsiteY10" fmla="*/ 334962 h 6858000"/>
              <a:gd name="connsiteX11" fmla="*/ 4343260 w 4417162"/>
              <a:gd name="connsiteY11" fmla="*/ 369887 h 6858000"/>
              <a:gd name="connsiteX12" fmla="*/ 4361735 w 4417162"/>
              <a:gd name="connsiteY12" fmla="*/ 409575 h 6858000"/>
              <a:gd name="connsiteX13" fmla="*/ 4378531 w 4417162"/>
              <a:gd name="connsiteY13" fmla="*/ 450850 h 6858000"/>
              <a:gd name="connsiteX14" fmla="*/ 4393648 w 4417162"/>
              <a:gd name="connsiteY14" fmla="*/ 496887 h 6858000"/>
              <a:gd name="connsiteX15" fmla="*/ 4405405 w 4417162"/>
              <a:gd name="connsiteY15" fmla="*/ 546100 h 6858000"/>
              <a:gd name="connsiteX16" fmla="*/ 4413803 w 4417162"/>
              <a:gd name="connsiteY16" fmla="*/ 606425 h 6858000"/>
              <a:gd name="connsiteX17" fmla="*/ 4417162 w 4417162"/>
              <a:gd name="connsiteY17" fmla="*/ 673100 h 6858000"/>
              <a:gd name="connsiteX18" fmla="*/ 4413803 w 4417162"/>
              <a:gd name="connsiteY18" fmla="*/ 744537 h 6858000"/>
              <a:gd name="connsiteX19" fmla="*/ 4405405 w 4417162"/>
              <a:gd name="connsiteY19" fmla="*/ 801687 h 6858000"/>
              <a:gd name="connsiteX20" fmla="*/ 4393648 w 4417162"/>
              <a:gd name="connsiteY20" fmla="*/ 854075 h 6858000"/>
              <a:gd name="connsiteX21" fmla="*/ 4378531 w 4417162"/>
              <a:gd name="connsiteY21" fmla="*/ 901700 h 6858000"/>
              <a:gd name="connsiteX22" fmla="*/ 4361735 w 4417162"/>
              <a:gd name="connsiteY22" fmla="*/ 942975 h 6858000"/>
              <a:gd name="connsiteX23" fmla="*/ 4341580 w 4417162"/>
              <a:gd name="connsiteY23" fmla="*/ 981075 h 6858000"/>
              <a:gd name="connsiteX24" fmla="*/ 4321425 w 4417162"/>
              <a:gd name="connsiteY24" fmla="*/ 1017587 h 6858000"/>
              <a:gd name="connsiteX25" fmla="*/ 4301270 w 4417162"/>
              <a:gd name="connsiteY25" fmla="*/ 1055687 h 6858000"/>
              <a:gd name="connsiteX26" fmla="*/ 4282794 w 4417162"/>
              <a:gd name="connsiteY26" fmla="*/ 1095375 h 6858000"/>
              <a:gd name="connsiteX27" fmla="*/ 4264318 w 4417162"/>
              <a:gd name="connsiteY27" fmla="*/ 1136650 h 6858000"/>
              <a:gd name="connsiteX28" fmla="*/ 4249203 w 4417162"/>
              <a:gd name="connsiteY28" fmla="*/ 1182687 h 6858000"/>
              <a:gd name="connsiteX29" fmla="*/ 4239125 w 4417162"/>
              <a:gd name="connsiteY29" fmla="*/ 1235075 h 6858000"/>
              <a:gd name="connsiteX30" fmla="*/ 4229047 w 4417162"/>
              <a:gd name="connsiteY30" fmla="*/ 1295400 h 6858000"/>
              <a:gd name="connsiteX31" fmla="*/ 4227367 w 4417162"/>
              <a:gd name="connsiteY31" fmla="*/ 1363662 h 6858000"/>
              <a:gd name="connsiteX32" fmla="*/ 4229047 w 4417162"/>
              <a:gd name="connsiteY32" fmla="*/ 1431925 h 6858000"/>
              <a:gd name="connsiteX33" fmla="*/ 4239125 w 4417162"/>
              <a:gd name="connsiteY33" fmla="*/ 1492250 h 6858000"/>
              <a:gd name="connsiteX34" fmla="*/ 4249203 w 4417162"/>
              <a:gd name="connsiteY34" fmla="*/ 1544637 h 6858000"/>
              <a:gd name="connsiteX35" fmla="*/ 4264318 w 4417162"/>
              <a:gd name="connsiteY35" fmla="*/ 1589087 h 6858000"/>
              <a:gd name="connsiteX36" fmla="*/ 4282794 w 4417162"/>
              <a:gd name="connsiteY36" fmla="*/ 1631950 h 6858000"/>
              <a:gd name="connsiteX37" fmla="*/ 4301270 w 4417162"/>
              <a:gd name="connsiteY37" fmla="*/ 1671637 h 6858000"/>
              <a:gd name="connsiteX38" fmla="*/ 4321425 w 4417162"/>
              <a:gd name="connsiteY38" fmla="*/ 1708150 h 6858000"/>
              <a:gd name="connsiteX39" fmla="*/ 4341580 w 4417162"/>
              <a:gd name="connsiteY39" fmla="*/ 1743075 h 6858000"/>
              <a:gd name="connsiteX40" fmla="*/ 4361735 w 4417162"/>
              <a:gd name="connsiteY40" fmla="*/ 1782762 h 6858000"/>
              <a:gd name="connsiteX41" fmla="*/ 4378531 w 4417162"/>
              <a:gd name="connsiteY41" fmla="*/ 1824037 h 6858000"/>
              <a:gd name="connsiteX42" fmla="*/ 4393648 w 4417162"/>
              <a:gd name="connsiteY42" fmla="*/ 1870075 h 6858000"/>
              <a:gd name="connsiteX43" fmla="*/ 4405405 w 4417162"/>
              <a:gd name="connsiteY43" fmla="*/ 1922462 h 6858000"/>
              <a:gd name="connsiteX44" fmla="*/ 4413803 w 4417162"/>
              <a:gd name="connsiteY44" fmla="*/ 1982787 h 6858000"/>
              <a:gd name="connsiteX45" fmla="*/ 4417162 w 4417162"/>
              <a:gd name="connsiteY45" fmla="*/ 2051050 h 6858000"/>
              <a:gd name="connsiteX46" fmla="*/ 4413803 w 4417162"/>
              <a:gd name="connsiteY46" fmla="*/ 2119312 h 6858000"/>
              <a:gd name="connsiteX47" fmla="*/ 4405405 w 4417162"/>
              <a:gd name="connsiteY47" fmla="*/ 2179637 h 6858000"/>
              <a:gd name="connsiteX48" fmla="*/ 4393648 w 4417162"/>
              <a:gd name="connsiteY48" fmla="*/ 2232025 h 6858000"/>
              <a:gd name="connsiteX49" fmla="*/ 4378531 w 4417162"/>
              <a:gd name="connsiteY49" fmla="*/ 2278062 h 6858000"/>
              <a:gd name="connsiteX50" fmla="*/ 4361735 w 4417162"/>
              <a:gd name="connsiteY50" fmla="*/ 2319337 h 6858000"/>
              <a:gd name="connsiteX51" fmla="*/ 4341580 w 4417162"/>
              <a:gd name="connsiteY51" fmla="*/ 2359025 h 6858000"/>
              <a:gd name="connsiteX52" fmla="*/ 4321425 w 4417162"/>
              <a:gd name="connsiteY52" fmla="*/ 2395537 h 6858000"/>
              <a:gd name="connsiteX53" fmla="*/ 4301270 w 4417162"/>
              <a:gd name="connsiteY53" fmla="*/ 2433637 h 6858000"/>
              <a:gd name="connsiteX54" fmla="*/ 4282794 w 4417162"/>
              <a:gd name="connsiteY54" fmla="*/ 2471737 h 6858000"/>
              <a:gd name="connsiteX55" fmla="*/ 4264318 w 4417162"/>
              <a:gd name="connsiteY55" fmla="*/ 2513012 h 6858000"/>
              <a:gd name="connsiteX56" fmla="*/ 4249203 w 4417162"/>
              <a:gd name="connsiteY56" fmla="*/ 2560637 h 6858000"/>
              <a:gd name="connsiteX57" fmla="*/ 4239125 w 4417162"/>
              <a:gd name="connsiteY57" fmla="*/ 2613025 h 6858000"/>
              <a:gd name="connsiteX58" fmla="*/ 4229047 w 4417162"/>
              <a:gd name="connsiteY58" fmla="*/ 2671762 h 6858000"/>
              <a:gd name="connsiteX59" fmla="*/ 4227367 w 4417162"/>
              <a:gd name="connsiteY59" fmla="*/ 2741612 h 6858000"/>
              <a:gd name="connsiteX60" fmla="*/ 4229047 w 4417162"/>
              <a:gd name="connsiteY60" fmla="*/ 2809875 h 6858000"/>
              <a:gd name="connsiteX61" fmla="*/ 4239125 w 4417162"/>
              <a:gd name="connsiteY61" fmla="*/ 2868612 h 6858000"/>
              <a:gd name="connsiteX62" fmla="*/ 4249203 w 4417162"/>
              <a:gd name="connsiteY62" fmla="*/ 2922587 h 6858000"/>
              <a:gd name="connsiteX63" fmla="*/ 4264318 w 4417162"/>
              <a:gd name="connsiteY63" fmla="*/ 2967037 h 6858000"/>
              <a:gd name="connsiteX64" fmla="*/ 4282794 w 4417162"/>
              <a:gd name="connsiteY64" fmla="*/ 3009900 h 6858000"/>
              <a:gd name="connsiteX65" fmla="*/ 4301270 w 4417162"/>
              <a:gd name="connsiteY65" fmla="*/ 3046412 h 6858000"/>
              <a:gd name="connsiteX66" fmla="*/ 4321425 w 4417162"/>
              <a:gd name="connsiteY66" fmla="*/ 3084512 h 6858000"/>
              <a:gd name="connsiteX67" fmla="*/ 4341580 w 4417162"/>
              <a:gd name="connsiteY67" fmla="*/ 3121025 h 6858000"/>
              <a:gd name="connsiteX68" fmla="*/ 4361735 w 4417162"/>
              <a:gd name="connsiteY68" fmla="*/ 3160712 h 6858000"/>
              <a:gd name="connsiteX69" fmla="*/ 4378531 w 4417162"/>
              <a:gd name="connsiteY69" fmla="*/ 3201987 h 6858000"/>
              <a:gd name="connsiteX70" fmla="*/ 4393648 w 4417162"/>
              <a:gd name="connsiteY70" fmla="*/ 3248025 h 6858000"/>
              <a:gd name="connsiteX71" fmla="*/ 4405405 w 4417162"/>
              <a:gd name="connsiteY71" fmla="*/ 3300412 h 6858000"/>
              <a:gd name="connsiteX72" fmla="*/ 4413803 w 4417162"/>
              <a:gd name="connsiteY72" fmla="*/ 3360737 h 6858000"/>
              <a:gd name="connsiteX73" fmla="*/ 4417162 w 4417162"/>
              <a:gd name="connsiteY73" fmla="*/ 3427412 h 6858000"/>
              <a:gd name="connsiteX74" fmla="*/ 4413803 w 4417162"/>
              <a:gd name="connsiteY74" fmla="*/ 3497262 h 6858000"/>
              <a:gd name="connsiteX75" fmla="*/ 4405405 w 4417162"/>
              <a:gd name="connsiteY75" fmla="*/ 3557587 h 6858000"/>
              <a:gd name="connsiteX76" fmla="*/ 4393648 w 4417162"/>
              <a:gd name="connsiteY76" fmla="*/ 3609975 h 6858000"/>
              <a:gd name="connsiteX77" fmla="*/ 4378531 w 4417162"/>
              <a:gd name="connsiteY77" fmla="*/ 3656012 h 6858000"/>
              <a:gd name="connsiteX78" fmla="*/ 4361735 w 4417162"/>
              <a:gd name="connsiteY78" fmla="*/ 3697287 h 6858000"/>
              <a:gd name="connsiteX79" fmla="*/ 4341580 w 4417162"/>
              <a:gd name="connsiteY79" fmla="*/ 3736975 h 6858000"/>
              <a:gd name="connsiteX80" fmla="*/ 4301270 w 4417162"/>
              <a:gd name="connsiteY80" fmla="*/ 3811587 h 6858000"/>
              <a:gd name="connsiteX81" fmla="*/ 4282794 w 4417162"/>
              <a:gd name="connsiteY81" fmla="*/ 3848100 h 6858000"/>
              <a:gd name="connsiteX82" fmla="*/ 4264318 w 4417162"/>
              <a:gd name="connsiteY82" fmla="*/ 3890962 h 6858000"/>
              <a:gd name="connsiteX83" fmla="*/ 4249203 w 4417162"/>
              <a:gd name="connsiteY83" fmla="*/ 3935412 h 6858000"/>
              <a:gd name="connsiteX84" fmla="*/ 4239125 w 4417162"/>
              <a:gd name="connsiteY84" fmla="*/ 3987800 h 6858000"/>
              <a:gd name="connsiteX85" fmla="*/ 4229047 w 4417162"/>
              <a:gd name="connsiteY85" fmla="*/ 4048125 h 6858000"/>
              <a:gd name="connsiteX86" fmla="*/ 4227367 w 4417162"/>
              <a:gd name="connsiteY86" fmla="*/ 4116387 h 6858000"/>
              <a:gd name="connsiteX87" fmla="*/ 4229047 w 4417162"/>
              <a:gd name="connsiteY87" fmla="*/ 4186237 h 6858000"/>
              <a:gd name="connsiteX88" fmla="*/ 4239125 w 4417162"/>
              <a:gd name="connsiteY88" fmla="*/ 4244975 h 6858000"/>
              <a:gd name="connsiteX89" fmla="*/ 4249203 w 4417162"/>
              <a:gd name="connsiteY89" fmla="*/ 4297362 h 6858000"/>
              <a:gd name="connsiteX90" fmla="*/ 4264318 w 4417162"/>
              <a:gd name="connsiteY90" fmla="*/ 4343400 h 6858000"/>
              <a:gd name="connsiteX91" fmla="*/ 4282794 w 4417162"/>
              <a:gd name="connsiteY91" fmla="*/ 4386262 h 6858000"/>
              <a:gd name="connsiteX92" fmla="*/ 4301270 w 4417162"/>
              <a:gd name="connsiteY92" fmla="*/ 4424362 h 6858000"/>
              <a:gd name="connsiteX93" fmla="*/ 4341580 w 4417162"/>
              <a:gd name="connsiteY93" fmla="*/ 4498975 h 6858000"/>
              <a:gd name="connsiteX94" fmla="*/ 4361735 w 4417162"/>
              <a:gd name="connsiteY94" fmla="*/ 4537075 h 6858000"/>
              <a:gd name="connsiteX95" fmla="*/ 4378531 w 4417162"/>
              <a:gd name="connsiteY95" fmla="*/ 4579937 h 6858000"/>
              <a:gd name="connsiteX96" fmla="*/ 4393648 w 4417162"/>
              <a:gd name="connsiteY96" fmla="*/ 4625975 h 6858000"/>
              <a:gd name="connsiteX97" fmla="*/ 4405405 w 4417162"/>
              <a:gd name="connsiteY97" fmla="*/ 4678362 h 6858000"/>
              <a:gd name="connsiteX98" fmla="*/ 4413803 w 4417162"/>
              <a:gd name="connsiteY98" fmla="*/ 4738687 h 6858000"/>
              <a:gd name="connsiteX99" fmla="*/ 4417162 w 4417162"/>
              <a:gd name="connsiteY99" fmla="*/ 4806950 h 6858000"/>
              <a:gd name="connsiteX100" fmla="*/ 4413803 w 4417162"/>
              <a:gd name="connsiteY100" fmla="*/ 4875212 h 6858000"/>
              <a:gd name="connsiteX101" fmla="*/ 4405405 w 4417162"/>
              <a:gd name="connsiteY101" fmla="*/ 4935537 h 6858000"/>
              <a:gd name="connsiteX102" fmla="*/ 4393648 w 4417162"/>
              <a:gd name="connsiteY102" fmla="*/ 4987925 h 6858000"/>
              <a:gd name="connsiteX103" fmla="*/ 4378531 w 4417162"/>
              <a:gd name="connsiteY103" fmla="*/ 5033962 h 6858000"/>
              <a:gd name="connsiteX104" fmla="*/ 4361735 w 4417162"/>
              <a:gd name="connsiteY104" fmla="*/ 5075237 h 6858000"/>
              <a:gd name="connsiteX105" fmla="*/ 4341580 w 4417162"/>
              <a:gd name="connsiteY105" fmla="*/ 5114925 h 6858000"/>
              <a:gd name="connsiteX106" fmla="*/ 4321425 w 4417162"/>
              <a:gd name="connsiteY106" fmla="*/ 5149850 h 6858000"/>
              <a:gd name="connsiteX107" fmla="*/ 4301270 w 4417162"/>
              <a:gd name="connsiteY107" fmla="*/ 5186362 h 6858000"/>
              <a:gd name="connsiteX108" fmla="*/ 4282794 w 4417162"/>
              <a:gd name="connsiteY108" fmla="*/ 5226050 h 6858000"/>
              <a:gd name="connsiteX109" fmla="*/ 4264318 w 4417162"/>
              <a:gd name="connsiteY109" fmla="*/ 5268912 h 6858000"/>
              <a:gd name="connsiteX110" fmla="*/ 4249203 w 4417162"/>
              <a:gd name="connsiteY110" fmla="*/ 5313362 h 6858000"/>
              <a:gd name="connsiteX111" fmla="*/ 4239125 w 4417162"/>
              <a:gd name="connsiteY111" fmla="*/ 5365750 h 6858000"/>
              <a:gd name="connsiteX112" fmla="*/ 4229047 w 4417162"/>
              <a:gd name="connsiteY112" fmla="*/ 5426075 h 6858000"/>
              <a:gd name="connsiteX113" fmla="*/ 4227367 w 4417162"/>
              <a:gd name="connsiteY113" fmla="*/ 5494337 h 6858000"/>
              <a:gd name="connsiteX114" fmla="*/ 4229047 w 4417162"/>
              <a:gd name="connsiteY114" fmla="*/ 5562600 h 6858000"/>
              <a:gd name="connsiteX115" fmla="*/ 4239125 w 4417162"/>
              <a:gd name="connsiteY115" fmla="*/ 5622925 h 6858000"/>
              <a:gd name="connsiteX116" fmla="*/ 4249203 w 4417162"/>
              <a:gd name="connsiteY116" fmla="*/ 5675312 h 6858000"/>
              <a:gd name="connsiteX117" fmla="*/ 4264318 w 4417162"/>
              <a:gd name="connsiteY117" fmla="*/ 5721350 h 6858000"/>
              <a:gd name="connsiteX118" fmla="*/ 4282794 w 4417162"/>
              <a:gd name="connsiteY118" fmla="*/ 5762625 h 6858000"/>
              <a:gd name="connsiteX119" fmla="*/ 4301270 w 4417162"/>
              <a:gd name="connsiteY119" fmla="*/ 5802312 h 6858000"/>
              <a:gd name="connsiteX120" fmla="*/ 4321425 w 4417162"/>
              <a:gd name="connsiteY120" fmla="*/ 5840412 h 6858000"/>
              <a:gd name="connsiteX121" fmla="*/ 4341580 w 4417162"/>
              <a:gd name="connsiteY121" fmla="*/ 5876925 h 6858000"/>
              <a:gd name="connsiteX122" fmla="*/ 4361735 w 4417162"/>
              <a:gd name="connsiteY122" fmla="*/ 5915025 h 6858000"/>
              <a:gd name="connsiteX123" fmla="*/ 4378531 w 4417162"/>
              <a:gd name="connsiteY123" fmla="*/ 5956300 h 6858000"/>
              <a:gd name="connsiteX124" fmla="*/ 4393648 w 4417162"/>
              <a:gd name="connsiteY124" fmla="*/ 6003925 h 6858000"/>
              <a:gd name="connsiteX125" fmla="*/ 4405405 w 4417162"/>
              <a:gd name="connsiteY125" fmla="*/ 6056312 h 6858000"/>
              <a:gd name="connsiteX126" fmla="*/ 4413803 w 4417162"/>
              <a:gd name="connsiteY126" fmla="*/ 6113462 h 6858000"/>
              <a:gd name="connsiteX127" fmla="*/ 4417162 w 4417162"/>
              <a:gd name="connsiteY127" fmla="*/ 6183312 h 6858000"/>
              <a:gd name="connsiteX128" fmla="*/ 4413803 w 4417162"/>
              <a:gd name="connsiteY128" fmla="*/ 6251575 h 6858000"/>
              <a:gd name="connsiteX129" fmla="*/ 4405405 w 4417162"/>
              <a:gd name="connsiteY129" fmla="*/ 6311900 h 6858000"/>
              <a:gd name="connsiteX130" fmla="*/ 4393648 w 4417162"/>
              <a:gd name="connsiteY130" fmla="*/ 6361112 h 6858000"/>
              <a:gd name="connsiteX131" fmla="*/ 4378531 w 4417162"/>
              <a:gd name="connsiteY131" fmla="*/ 6407150 h 6858000"/>
              <a:gd name="connsiteX132" fmla="*/ 4361735 w 4417162"/>
              <a:gd name="connsiteY132" fmla="*/ 6448425 h 6858000"/>
              <a:gd name="connsiteX133" fmla="*/ 4343260 w 4417162"/>
              <a:gd name="connsiteY133" fmla="*/ 6488112 h 6858000"/>
              <a:gd name="connsiteX134" fmla="*/ 4324784 w 4417162"/>
              <a:gd name="connsiteY134" fmla="*/ 6523037 h 6858000"/>
              <a:gd name="connsiteX135" fmla="*/ 4304629 w 4417162"/>
              <a:gd name="connsiteY135" fmla="*/ 6561137 h 6858000"/>
              <a:gd name="connsiteX136" fmla="*/ 4284474 w 4417162"/>
              <a:gd name="connsiteY136" fmla="*/ 6597650 h 6858000"/>
              <a:gd name="connsiteX137" fmla="*/ 4267678 w 4417162"/>
              <a:gd name="connsiteY137" fmla="*/ 6640512 h 6858000"/>
              <a:gd name="connsiteX138" fmla="*/ 4250882 w 4417162"/>
              <a:gd name="connsiteY138" fmla="*/ 6683375 h 6858000"/>
              <a:gd name="connsiteX139" fmla="*/ 4240804 w 4417162"/>
              <a:gd name="connsiteY139" fmla="*/ 6735762 h 6858000"/>
              <a:gd name="connsiteX140" fmla="*/ 4232407 w 4417162"/>
              <a:gd name="connsiteY140" fmla="*/ 6791325 h 6858000"/>
              <a:gd name="connsiteX141" fmla="*/ 4227367 w 4417162"/>
              <a:gd name="connsiteY141" fmla="*/ 6858000 h 6858000"/>
              <a:gd name="connsiteX142" fmla="*/ 2310062 w 4417162"/>
              <a:gd name="connsiteY142" fmla="*/ 6858000 h 6858000"/>
              <a:gd name="connsiteX143" fmla="*/ 144378 w 4417162"/>
              <a:gd name="connsiteY143" fmla="*/ 6858000 h 6858000"/>
              <a:gd name="connsiteX144" fmla="*/ 0 w 4417162"/>
              <a:gd name="connsiteY14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4417162" h="6858000">
                <a:moveTo>
                  <a:pt x="0" y="0"/>
                </a:moveTo>
                <a:lnTo>
                  <a:pt x="144378" y="0"/>
                </a:lnTo>
                <a:lnTo>
                  <a:pt x="2310062" y="0"/>
                </a:lnTo>
                <a:lnTo>
                  <a:pt x="4227367" y="0"/>
                </a:lnTo>
                <a:lnTo>
                  <a:pt x="4232407" y="66675"/>
                </a:lnTo>
                <a:lnTo>
                  <a:pt x="4240804" y="122237"/>
                </a:lnTo>
                <a:lnTo>
                  <a:pt x="4250882" y="174625"/>
                </a:lnTo>
                <a:lnTo>
                  <a:pt x="4267678" y="217487"/>
                </a:lnTo>
                <a:lnTo>
                  <a:pt x="4284474" y="260350"/>
                </a:lnTo>
                <a:lnTo>
                  <a:pt x="4304629" y="296862"/>
                </a:lnTo>
                <a:lnTo>
                  <a:pt x="4324784" y="334962"/>
                </a:lnTo>
                <a:lnTo>
                  <a:pt x="4343260" y="369887"/>
                </a:lnTo>
                <a:lnTo>
                  <a:pt x="4361735" y="409575"/>
                </a:lnTo>
                <a:lnTo>
                  <a:pt x="4378531" y="450850"/>
                </a:lnTo>
                <a:lnTo>
                  <a:pt x="4393648" y="496887"/>
                </a:lnTo>
                <a:lnTo>
                  <a:pt x="4405405" y="546100"/>
                </a:lnTo>
                <a:lnTo>
                  <a:pt x="4413803" y="606425"/>
                </a:lnTo>
                <a:lnTo>
                  <a:pt x="4417162" y="673100"/>
                </a:lnTo>
                <a:lnTo>
                  <a:pt x="4413803" y="744537"/>
                </a:lnTo>
                <a:lnTo>
                  <a:pt x="4405405" y="801687"/>
                </a:lnTo>
                <a:lnTo>
                  <a:pt x="4393648" y="854075"/>
                </a:lnTo>
                <a:lnTo>
                  <a:pt x="4378531" y="901700"/>
                </a:lnTo>
                <a:lnTo>
                  <a:pt x="4361735" y="942975"/>
                </a:lnTo>
                <a:lnTo>
                  <a:pt x="4341580" y="981075"/>
                </a:lnTo>
                <a:lnTo>
                  <a:pt x="4321425" y="1017587"/>
                </a:lnTo>
                <a:lnTo>
                  <a:pt x="4301270" y="1055687"/>
                </a:lnTo>
                <a:lnTo>
                  <a:pt x="4282794" y="1095375"/>
                </a:lnTo>
                <a:lnTo>
                  <a:pt x="4264318" y="1136650"/>
                </a:lnTo>
                <a:lnTo>
                  <a:pt x="4249203" y="1182687"/>
                </a:lnTo>
                <a:lnTo>
                  <a:pt x="4239125" y="1235075"/>
                </a:lnTo>
                <a:lnTo>
                  <a:pt x="4229047" y="1295400"/>
                </a:lnTo>
                <a:lnTo>
                  <a:pt x="4227367" y="1363662"/>
                </a:lnTo>
                <a:lnTo>
                  <a:pt x="4229047" y="1431925"/>
                </a:lnTo>
                <a:lnTo>
                  <a:pt x="4239125" y="1492250"/>
                </a:lnTo>
                <a:lnTo>
                  <a:pt x="4249203" y="1544637"/>
                </a:lnTo>
                <a:lnTo>
                  <a:pt x="4264318" y="1589087"/>
                </a:lnTo>
                <a:lnTo>
                  <a:pt x="4282794" y="1631950"/>
                </a:lnTo>
                <a:lnTo>
                  <a:pt x="4301270" y="1671637"/>
                </a:lnTo>
                <a:lnTo>
                  <a:pt x="4321425" y="1708150"/>
                </a:lnTo>
                <a:lnTo>
                  <a:pt x="4341580" y="1743075"/>
                </a:lnTo>
                <a:lnTo>
                  <a:pt x="4361735" y="1782762"/>
                </a:lnTo>
                <a:lnTo>
                  <a:pt x="4378531" y="1824037"/>
                </a:lnTo>
                <a:lnTo>
                  <a:pt x="4393648" y="1870075"/>
                </a:lnTo>
                <a:lnTo>
                  <a:pt x="4405405" y="1922462"/>
                </a:lnTo>
                <a:lnTo>
                  <a:pt x="4413803" y="1982787"/>
                </a:lnTo>
                <a:lnTo>
                  <a:pt x="4417162" y="2051050"/>
                </a:lnTo>
                <a:lnTo>
                  <a:pt x="4413803" y="2119312"/>
                </a:lnTo>
                <a:lnTo>
                  <a:pt x="4405405" y="2179637"/>
                </a:lnTo>
                <a:lnTo>
                  <a:pt x="4393648" y="2232025"/>
                </a:lnTo>
                <a:lnTo>
                  <a:pt x="4378531" y="2278062"/>
                </a:lnTo>
                <a:lnTo>
                  <a:pt x="4361735" y="2319337"/>
                </a:lnTo>
                <a:lnTo>
                  <a:pt x="4341580" y="2359025"/>
                </a:lnTo>
                <a:lnTo>
                  <a:pt x="4321425" y="2395537"/>
                </a:lnTo>
                <a:lnTo>
                  <a:pt x="4301270" y="2433637"/>
                </a:lnTo>
                <a:lnTo>
                  <a:pt x="4282794" y="2471737"/>
                </a:lnTo>
                <a:lnTo>
                  <a:pt x="4264318" y="2513012"/>
                </a:lnTo>
                <a:lnTo>
                  <a:pt x="4249203" y="2560637"/>
                </a:lnTo>
                <a:lnTo>
                  <a:pt x="4239125" y="2613025"/>
                </a:lnTo>
                <a:lnTo>
                  <a:pt x="4229047" y="2671762"/>
                </a:lnTo>
                <a:lnTo>
                  <a:pt x="4227367" y="2741612"/>
                </a:lnTo>
                <a:lnTo>
                  <a:pt x="4229047" y="2809875"/>
                </a:lnTo>
                <a:lnTo>
                  <a:pt x="4239125" y="2868612"/>
                </a:lnTo>
                <a:lnTo>
                  <a:pt x="4249203" y="2922587"/>
                </a:lnTo>
                <a:lnTo>
                  <a:pt x="4264318" y="2967037"/>
                </a:lnTo>
                <a:lnTo>
                  <a:pt x="4282794" y="3009900"/>
                </a:lnTo>
                <a:lnTo>
                  <a:pt x="4301270" y="3046412"/>
                </a:lnTo>
                <a:lnTo>
                  <a:pt x="4321425" y="3084512"/>
                </a:lnTo>
                <a:lnTo>
                  <a:pt x="4341580" y="3121025"/>
                </a:lnTo>
                <a:lnTo>
                  <a:pt x="4361735" y="3160712"/>
                </a:lnTo>
                <a:lnTo>
                  <a:pt x="4378531" y="3201987"/>
                </a:lnTo>
                <a:lnTo>
                  <a:pt x="4393648" y="3248025"/>
                </a:lnTo>
                <a:lnTo>
                  <a:pt x="4405405" y="3300412"/>
                </a:lnTo>
                <a:lnTo>
                  <a:pt x="4413803" y="3360737"/>
                </a:lnTo>
                <a:lnTo>
                  <a:pt x="4417162" y="3427412"/>
                </a:lnTo>
                <a:lnTo>
                  <a:pt x="4413803" y="3497262"/>
                </a:lnTo>
                <a:lnTo>
                  <a:pt x="4405405" y="3557587"/>
                </a:lnTo>
                <a:lnTo>
                  <a:pt x="4393648" y="3609975"/>
                </a:lnTo>
                <a:lnTo>
                  <a:pt x="4378531" y="3656012"/>
                </a:lnTo>
                <a:lnTo>
                  <a:pt x="4361735" y="3697287"/>
                </a:lnTo>
                <a:lnTo>
                  <a:pt x="4341580" y="3736975"/>
                </a:lnTo>
                <a:lnTo>
                  <a:pt x="4301270" y="3811587"/>
                </a:lnTo>
                <a:lnTo>
                  <a:pt x="4282794" y="3848100"/>
                </a:lnTo>
                <a:lnTo>
                  <a:pt x="4264318" y="3890962"/>
                </a:lnTo>
                <a:lnTo>
                  <a:pt x="4249203" y="3935412"/>
                </a:lnTo>
                <a:lnTo>
                  <a:pt x="4239125" y="3987800"/>
                </a:lnTo>
                <a:lnTo>
                  <a:pt x="4229047" y="4048125"/>
                </a:lnTo>
                <a:lnTo>
                  <a:pt x="4227367" y="4116387"/>
                </a:lnTo>
                <a:lnTo>
                  <a:pt x="4229047" y="4186237"/>
                </a:lnTo>
                <a:lnTo>
                  <a:pt x="4239125" y="4244975"/>
                </a:lnTo>
                <a:lnTo>
                  <a:pt x="4249203" y="4297362"/>
                </a:lnTo>
                <a:lnTo>
                  <a:pt x="4264318" y="4343400"/>
                </a:lnTo>
                <a:lnTo>
                  <a:pt x="4282794" y="4386262"/>
                </a:lnTo>
                <a:lnTo>
                  <a:pt x="4301270" y="4424362"/>
                </a:lnTo>
                <a:lnTo>
                  <a:pt x="4341580" y="4498975"/>
                </a:lnTo>
                <a:lnTo>
                  <a:pt x="4361735" y="4537075"/>
                </a:lnTo>
                <a:lnTo>
                  <a:pt x="4378531" y="4579937"/>
                </a:lnTo>
                <a:lnTo>
                  <a:pt x="4393648" y="4625975"/>
                </a:lnTo>
                <a:lnTo>
                  <a:pt x="4405405" y="4678362"/>
                </a:lnTo>
                <a:lnTo>
                  <a:pt x="4413803" y="4738687"/>
                </a:lnTo>
                <a:lnTo>
                  <a:pt x="4417162" y="4806950"/>
                </a:lnTo>
                <a:lnTo>
                  <a:pt x="4413803" y="4875212"/>
                </a:lnTo>
                <a:lnTo>
                  <a:pt x="4405405" y="4935537"/>
                </a:lnTo>
                <a:lnTo>
                  <a:pt x="4393648" y="4987925"/>
                </a:lnTo>
                <a:lnTo>
                  <a:pt x="4378531" y="5033962"/>
                </a:lnTo>
                <a:lnTo>
                  <a:pt x="4361735" y="5075237"/>
                </a:lnTo>
                <a:lnTo>
                  <a:pt x="4341580" y="5114925"/>
                </a:lnTo>
                <a:lnTo>
                  <a:pt x="4321425" y="5149850"/>
                </a:lnTo>
                <a:lnTo>
                  <a:pt x="4301270" y="5186362"/>
                </a:lnTo>
                <a:lnTo>
                  <a:pt x="4282794" y="5226050"/>
                </a:lnTo>
                <a:lnTo>
                  <a:pt x="4264318" y="5268912"/>
                </a:lnTo>
                <a:lnTo>
                  <a:pt x="4249203" y="5313362"/>
                </a:lnTo>
                <a:lnTo>
                  <a:pt x="4239125" y="5365750"/>
                </a:lnTo>
                <a:lnTo>
                  <a:pt x="4229047" y="5426075"/>
                </a:lnTo>
                <a:lnTo>
                  <a:pt x="4227367" y="5494337"/>
                </a:lnTo>
                <a:lnTo>
                  <a:pt x="4229047" y="5562600"/>
                </a:lnTo>
                <a:lnTo>
                  <a:pt x="4239125" y="5622925"/>
                </a:lnTo>
                <a:lnTo>
                  <a:pt x="4249203" y="5675312"/>
                </a:lnTo>
                <a:lnTo>
                  <a:pt x="4264318" y="5721350"/>
                </a:lnTo>
                <a:lnTo>
                  <a:pt x="4282794" y="5762625"/>
                </a:lnTo>
                <a:lnTo>
                  <a:pt x="4301270" y="5802312"/>
                </a:lnTo>
                <a:lnTo>
                  <a:pt x="4321425" y="5840412"/>
                </a:lnTo>
                <a:lnTo>
                  <a:pt x="4341580" y="5876925"/>
                </a:lnTo>
                <a:lnTo>
                  <a:pt x="4361735" y="5915025"/>
                </a:lnTo>
                <a:lnTo>
                  <a:pt x="4378531" y="5956300"/>
                </a:lnTo>
                <a:lnTo>
                  <a:pt x="4393648" y="6003925"/>
                </a:lnTo>
                <a:lnTo>
                  <a:pt x="4405405" y="6056312"/>
                </a:lnTo>
                <a:lnTo>
                  <a:pt x="4413803" y="6113462"/>
                </a:lnTo>
                <a:lnTo>
                  <a:pt x="4417162" y="6183312"/>
                </a:lnTo>
                <a:lnTo>
                  <a:pt x="4413803" y="6251575"/>
                </a:lnTo>
                <a:lnTo>
                  <a:pt x="4405405" y="6311900"/>
                </a:lnTo>
                <a:lnTo>
                  <a:pt x="4393648" y="6361112"/>
                </a:lnTo>
                <a:lnTo>
                  <a:pt x="4378531" y="6407150"/>
                </a:lnTo>
                <a:lnTo>
                  <a:pt x="4361735" y="6448425"/>
                </a:lnTo>
                <a:lnTo>
                  <a:pt x="4343260" y="6488112"/>
                </a:lnTo>
                <a:lnTo>
                  <a:pt x="4324784" y="6523037"/>
                </a:lnTo>
                <a:lnTo>
                  <a:pt x="4304629" y="6561137"/>
                </a:lnTo>
                <a:lnTo>
                  <a:pt x="4284474" y="6597650"/>
                </a:lnTo>
                <a:lnTo>
                  <a:pt x="4267678" y="6640512"/>
                </a:lnTo>
                <a:lnTo>
                  <a:pt x="4250882" y="6683375"/>
                </a:lnTo>
                <a:lnTo>
                  <a:pt x="4240804" y="6735762"/>
                </a:lnTo>
                <a:lnTo>
                  <a:pt x="4232407" y="6791325"/>
                </a:lnTo>
                <a:lnTo>
                  <a:pt x="4227367" y="6858000"/>
                </a:lnTo>
                <a:lnTo>
                  <a:pt x="2310062" y="6858000"/>
                </a:lnTo>
                <a:lnTo>
                  <a:pt x="144378" y="6858000"/>
                </a:lnTo>
                <a:lnTo>
                  <a:pt x="0" y="6858000"/>
                </a:lnTo>
                <a:close/>
              </a:path>
            </a:pathLst>
          </a:custGeom>
          <a:solidFill>
            <a:srgbClr val="FFFFFF"/>
          </a:solidFill>
          <a:ln w="0">
            <a:noFill/>
            <a:prstDash val="solid"/>
            <a:round/>
            <a:headEnd/>
            <a:tailEnd/>
          </a:ln>
        </p:spPr>
      </p:sp>
      <p:sp useBgFill="1">
        <p:nvSpPr>
          <p:cNvPr id="17" name="Freeform: Shape 16">
            <a:extLst>
              <a:ext uri="{FF2B5EF4-FFF2-40B4-BE49-F238E27FC236}">
                <a16:creationId xmlns:a16="http://schemas.microsoft.com/office/drawing/2014/main" id="{A7A4B465-FBCC-4CD4-89A1-82992A7B47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272784" cy="6858000"/>
          </a:xfrm>
          <a:custGeom>
            <a:avLst/>
            <a:gdLst>
              <a:gd name="connsiteX0" fmla="*/ 0 w 4272784"/>
              <a:gd name="connsiteY0" fmla="*/ 0 h 6858000"/>
              <a:gd name="connsiteX1" fmla="*/ 4082989 w 4272784"/>
              <a:gd name="connsiteY1" fmla="*/ 0 h 6858000"/>
              <a:gd name="connsiteX2" fmla="*/ 4088029 w 4272784"/>
              <a:gd name="connsiteY2" fmla="*/ 66675 h 6858000"/>
              <a:gd name="connsiteX3" fmla="*/ 4096426 w 4272784"/>
              <a:gd name="connsiteY3" fmla="*/ 122237 h 6858000"/>
              <a:gd name="connsiteX4" fmla="*/ 4106504 w 4272784"/>
              <a:gd name="connsiteY4" fmla="*/ 174625 h 6858000"/>
              <a:gd name="connsiteX5" fmla="*/ 4123300 w 4272784"/>
              <a:gd name="connsiteY5" fmla="*/ 217487 h 6858000"/>
              <a:gd name="connsiteX6" fmla="*/ 4140096 w 4272784"/>
              <a:gd name="connsiteY6" fmla="*/ 260350 h 6858000"/>
              <a:gd name="connsiteX7" fmla="*/ 4160251 w 4272784"/>
              <a:gd name="connsiteY7" fmla="*/ 296862 h 6858000"/>
              <a:gd name="connsiteX8" fmla="*/ 4180406 w 4272784"/>
              <a:gd name="connsiteY8" fmla="*/ 334962 h 6858000"/>
              <a:gd name="connsiteX9" fmla="*/ 4198882 w 4272784"/>
              <a:gd name="connsiteY9" fmla="*/ 369887 h 6858000"/>
              <a:gd name="connsiteX10" fmla="*/ 4217357 w 4272784"/>
              <a:gd name="connsiteY10" fmla="*/ 409575 h 6858000"/>
              <a:gd name="connsiteX11" fmla="*/ 4234153 w 4272784"/>
              <a:gd name="connsiteY11" fmla="*/ 450850 h 6858000"/>
              <a:gd name="connsiteX12" fmla="*/ 4249270 w 4272784"/>
              <a:gd name="connsiteY12" fmla="*/ 496887 h 6858000"/>
              <a:gd name="connsiteX13" fmla="*/ 4261027 w 4272784"/>
              <a:gd name="connsiteY13" fmla="*/ 546100 h 6858000"/>
              <a:gd name="connsiteX14" fmla="*/ 4269425 w 4272784"/>
              <a:gd name="connsiteY14" fmla="*/ 606425 h 6858000"/>
              <a:gd name="connsiteX15" fmla="*/ 4272784 w 4272784"/>
              <a:gd name="connsiteY15" fmla="*/ 673100 h 6858000"/>
              <a:gd name="connsiteX16" fmla="*/ 4269425 w 4272784"/>
              <a:gd name="connsiteY16" fmla="*/ 744537 h 6858000"/>
              <a:gd name="connsiteX17" fmla="*/ 4261027 w 4272784"/>
              <a:gd name="connsiteY17" fmla="*/ 801687 h 6858000"/>
              <a:gd name="connsiteX18" fmla="*/ 4249270 w 4272784"/>
              <a:gd name="connsiteY18" fmla="*/ 854075 h 6858000"/>
              <a:gd name="connsiteX19" fmla="*/ 4234153 w 4272784"/>
              <a:gd name="connsiteY19" fmla="*/ 901700 h 6858000"/>
              <a:gd name="connsiteX20" fmla="*/ 4217357 w 4272784"/>
              <a:gd name="connsiteY20" fmla="*/ 942975 h 6858000"/>
              <a:gd name="connsiteX21" fmla="*/ 4197202 w 4272784"/>
              <a:gd name="connsiteY21" fmla="*/ 981075 h 6858000"/>
              <a:gd name="connsiteX22" fmla="*/ 4177047 w 4272784"/>
              <a:gd name="connsiteY22" fmla="*/ 1017587 h 6858000"/>
              <a:gd name="connsiteX23" fmla="*/ 4156892 w 4272784"/>
              <a:gd name="connsiteY23" fmla="*/ 1055687 h 6858000"/>
              <a:gd name="connsiteX24" fmla="*/ 4138416 w 4272784"/>
              <a:gd name="connsiteY24" fmla="*/ 1095375 h 6858000"/>
              <a:gd name="connsiteX25" fmla="*/ 4119940 w 4272784"/>
              <a:gd name="connsiteY25" fmla="*/ 1136650 h 6858000"/>
              <a:gd name="connsiteX26" fmla="*/ 4104825 w 4272784"/>
              <a:gd name="connsiteY26" fmla="*/ 1182687 h 6858000"/>
              <a:gd name="connsiteX27" fmla="*/ 4094747 w 4272784"/>
              <a:gd name="connsiteY27" fmla="*/ 1235075 h 6858000"/>
              <a:gd name="connsiteX28" fmla="*/ 4084669 w 4272784"/>
              <a:gd name="connsiteY28" fmla="*/ 1295400 h 6858000"/>
              <a:gd name="connsiteX29" fmla="*/ 4082989 w 4272784"/>
              <a:gd name="connsiteY29" fmla="*/ 1363662 h 6858000"/>
              <a:gd name="connsiteX30" fmla="*/ 4084669 w 4272784"/>
              <a:gd name="connsiteY30" fmla="*/ 1431925 h 6858000"/>
              <a:gd name="connsiteX31" fmla="*/ 4094747 w 4272784"/>
              <a:gd name="connsiteY31" fmla="*/ 1492250 h 6858000"/>
              <a:gd name="connsiteX32" fmla="*/ 4104825 w 4272784"/>
              <a:gd name="connsiteY32" fmla="*/ 1544637 h 6858000"/>
              <a:gd name="connsiteX33" fmla="*/ 4119940 w 4272784"/>
              <a:gd name="connsiteY33" fmla="*/ 1589087 h 6858000"/>
              <a:gd name="connsiteX34" fmla="*/ 4138416 w 4272784"/>
              <a:gd name="connsiteY34" fmla="*/ 1631950 h 6858000"/>
              <a:gd name="connsiteX35" fmla="*/ 4156892 w 4272784"/>
              <a:gd name="connsiteY35" fmla="*/ 1671637 h 6858000"/>
              <a:gd name="connsiteX36" fmla="*/ 4177047 w 4272784"/>
              <a:gd name="connsiteY36" fmla="*/ 1708150 h 6858000"/>
              <a:gd name="connsiteX37" fmla="*/ 4197202 w 4272784"/>
              <a:gd name="connsiteY37" fmla="*/ 1743075 h 6858000"/>
              <a:gd name="connsiteX38" fmla="*/ 4217357 w 4272784"/>
              <a:gd name="connsiteY38" fmla="*/ 1782762 h 6858000"/>
              <a:gd name="connsiteX39" fmla="*/ 4234153 w 4272784"/>
              <a:gd name="connsiteY39" fmla="*/ 1824037 h 6858000"/>
              <a:gd name="connsiteX40" fmla="*/ 4249270 w 4272784"/>
              <a:gd name="connsiteY40" fmla="*/ 1870075 h 6858000"/>
              <a:gd name="connsiteX41" fmla="*/ 4261027 w 4272784"/>
              <a:gd name="connsiteY41" fmla="*/ 1922462 h 6858000"/>
              <a:gd name="connsiteX42" fmla="*/ 4269425 w 4272784"/>
              <a:gd name="connsiteY42" fmla="*/ 1982787 h 6858000"/>
              <a:gd name="connsiteX43" fmla="*/ 4272784 w 4272784"/>
              <a:gd name="connsiteY43" fmla="*/ 2051050 h 6858000"/>
              <a:gd name="connsiteX44" fmla="*/ 4269425 w 4272784"/>
              <a:gd name="connsiteY44" fmla="*/ 2119312 h 6858000"/>
              <a:gd name="connsiteX45" fmla="*/ 4261027 w 4272784"/>
              <a:gd name="connsiteY45" fmla="*/ 2179637 h 6858000"/>
              <a:gd name="connsiteX46" fmla="*/ 4249270 w 4272784"/>
              <a:gd name="connsiteY46" fmla="*/ 2232025 h 6858000"/>
              <a:gd name="connsiteX47" fmla="*/ 4234153 w 4272784"/>
              <a:gd name="connsiteY47" fmla="*/ 2278062 h 6858000"/>
              <a:gd name="connsiteX48" fmla="*/ 4217357 w 4272784"/>
              <a:gd name="connsiteY48" fmla="*/ 2319337 h 6858000"/>
              <a:gd name="connsiteX49" fmla="*/ 4197202 w 4272784"/>
              <a:gd name="connsiteY49" fmla="*/ 2359025 h 6858000"/>
              <a:gd name="connsiteX50" fmla="*/ 4177047 w 4272784"/>
              <a:gd name="connsiteY50" fmla="*/ 2395537 h 6858000"/>
              <a:gd name="connsiteX51" fmla="*/ 4156892 w 4272784"/>
              <a:gd name="connsiteY51" fmla="*/ 2433637 h 6858000"/>
              <a:gd name="connsiteX52" fmla="*/ 4138416 w 4272784"/>
              <a:gd name="connsiteY52" fmla="*/ 2471737 h 6858000"/>
              <a:gd name="connsiteX53" fmla="*/ 4119940 w 4272784"/>
              <a:gd name="connsiteY53" fmla="*/ 2513012 h 6858000"/>
              <a:gd name="connsiteX54" fmla="*/ 4104825 w 4272784"/>
              <a:gd name="connsiteY54" fmla="*/ 2560637 h 6858000"/>
              <a:gd name="connsiteX55" fmla="*/ 4094747 w 4272784"/>
              <a:gd name="connsiteY55" fmla="*/ 2613025 h 6858000"/>
              <a:gd name="connsiteX56" fmla="*/ 4084669 w 4272784"/>
              <a:gd name="connsiteY56" fmla="*/ 2671762 h 6858000"/>
              <a:gd name="connsiteX57" fmla="*/ 4082989 w 4272784"/>
              <a:gd name="connsiteY57" fmla="*/ 2741612 h 6858000"/>
              <a:gd name="connsiteX58" fmla="*/ 4084669 w 4272784"/>
              <a:gd name="connsiteY58" fmla="*/ 2809875 h 6858000"/>
              <a:gd name="connsiteX59" fmla="*/ 4094747 w 4272784"/>
              <a:gd name="connsiteY59" fmla="*/ 2868612 h 6858000"/>
              <a:gd name="connsiteX60" fmla="*/ 4104825 w 4272784"/>
              <a:gd name="connsiteY60" fmla="*/ 2922587 h 6858000"/>
              <a:gd name="connsiteX61" fmla="*/ 4119940 w 4272784"/>
              <a:gd name="connsiteY61" fmla="*/ 2967037 h 6858000"/>
              <a:gd name="connsiteX62" fmla="*/ 4138416 w 4272784"/>
              <a:gd name="connsiteY62" fmla="*/ 3009900 h 6858000"/>
              <a:gd name="connsiteX63" fmla="*/ 4156892 w 4272784"/>
              <a:gd name="connsiteY63" fmla="*/ 3046412 h 6858000"/>
              <a:gd name="connsiteX64" fmla="*/ 4177047 w 4272784"/>
              <a:gd name="connsiteY64" fmla="*/ 3084512 h 6858000"/>
              <a:gd name="connsiteX65" fmla="*/ 4197202 w 4272784"/>
              <a:gd name="connsiteY65" fmla="*/ 3121025 h 6858000"/>
              <a:gd name="connsiteX66" fmla="*/ 4217357 w 4272784"/>
              <a:gd name="connsiteY66" fmla="*/ 3160712 h 6858000"/>
              <a:gd name="connsiteX67" fmla="*/ 4234153 w 4272784"/>
              <a:gd name="connsiteY67" fmla="*/ 3201987 h 6858000"/>
              <a:gd name="connsiteX68" fmla="*/ 4249270 w 4272784"/>
              <a:gd name="connsiteY68" fmla="*/ 3248025 h 6858000"/>
              <a:gd name="connsiteX69" fmla="*/ 4261027 w 4272784"/>
              <a:gd name="connsiteY69" fmla="*/ 3300412 h 6858000"/>
              <a:gd name="connsiteX70" fmla="*/ 4269425 w 4272784"/>
              <a:gd name="connsiteY70" fmla="*/ 3360737 h 6858000"/>
              <a:gd name="connsiteX71" fmla="*/ 4272784 w 4272784"/>
              <a:gd name="connsiteY71" fmla="*/ 3427412 h 6858000"/>
              <a:gd name="connsiteX72" fmla="*/ 4269425 w 4272784"/>
              <a:gd name="connsiteY72" fmla="*/ 3497262 h 6858000"/>
              <a:gd name="connsiteX73" fmla="*/ 4261027 w 4272784"/>
              <a:gd name="connsiteY73" fmla="*/ 3557587 h 6858000"/>
              <a:gd name="connsiteX74" fmla="*/ 4249270 w 4272784"/>
              <a:gd name="connsiteY74" fmla="*/ 3609975 h 6858000"/>
              <a:gd name="connsiteX75" fmla="*/ 4234153 w 4272784"/>
              <a:gd name="connsiteY75" fmla="*/ 3656012 h 6858000"/>
              <a:gd name="connsiteX76" fmla="*/ 4217357 w 4272784"/>
              <a:gd name="connsiteY76" fmla="*/ 3697287 h 6858000"/>
              <a:gd name="connsiteX77" fmla="*/ 4197202 w 4272784"/>
              <a:gd name="connsiteY77" fmla="*/ 3736975 h 6858000"/>
              <a:gd name="connsiteX78" fmla="*/ 4156892 w 4272784"/>
              <a:gd name="connsiteY78" fmla="*/ 3811587 h 6858000"/>
              <a:gd name="connsiteX79" fmla="*/ 4138416 w 4272784"/>
              <a:gd name="connsiteY79" fmla="*/ 3848100 h 6858000"/>
              <a:gd name="connsiteX80" fmla="*/ 4119940 w 4272784"/>
              <a:gd name="connsiteY80" fmla="*/ 3890962 h 6858000"/>
              <a:gd name="connsiteX81" fmla="*/ 4104825 w 4272784"/>
              <a:gd name="connsiteY81" fmla="*/ 3935412 h 6858000"/>
              <a:gd name="connsiteX82" fmla="*/ 4094747 w 4272784"/>
              <a:gd name="connsiteY82" fmla="*/ 3987800 h 6858000"/>
              <a:gd name="connsiteX83" fmla="*/ 4084669 w 4272784"/>
              <a:gd name="connsiteY83" fmla="*/ 4048125 h 6858000"/>
              <a:gd name="connsiteX84" fmla="*/ 4082989 w 4272784"/>
              <a:gd name="connsiteY84" fmla="*/ 4116387 h 6858000"/>
              <a:gd name="connsiteX85" fmla="*/ 4084669 w 4272784"/>
              <a:gd name="connsiteY85" fmla="*/ 4186237 h 6858000"/>
              <a:gd name="connsiteX86" fmla="*/ 4094747 w 4272784"/>
              <a:gd name="connsiteY86" fmla="*/ 4244975 h 6858000"/>
              <a:gd name="connsiteX87" fmla="*/ 4104825 w 4272784"/>
              <a:gd name="connsiteY87" fmla="*/ 4297362 h 6858000"/>
              <a:gd name="connsiteX88" fmla="*/ 4119940 w 4272784"/>
              <a:gd name="connsiteY88" fmla="*/ 4343400 h 6858000"/>
              <a:gd name="connsiteX89" fmla="*/ 4138416 w 4272784"/>
              <a:gd name="connsiteY89" fmla="*/ 4386262 h 6858000"/>
              <a:gd name="connsiteX90" fmla="*/ 4156892 w 4272784"/>
              <a:gd name="connsiteY90" fmla="*/ 4424362 h 6858000"/>
              <a:gd name="connsiteX91" fmla="*/ 4197202 w 4272784"/>
              <a:gd name="connsiteY91" fmla="*/ 4498975 h 6858000"/>
              <a:gd name="connsiteX92" fmla="*/ 4217357 w 4272784"/>
              <a:gd name="connsiteY92" fmla="*/ 4537075 h 6858000"/>
              <a:gd name="connsiteX93" fmla="*/ 4234153 w 4272784"/>
              <a:gd name="connsiteY93" fmla="*/ 4579937 h 6858000"/>
              <a:gd name="connsiteX94" fmla="*/ 4249270 w 4272784"/>
              <a:gd name="connsiteY94" fmla="*/ 4625975 h 6858000"/>
              <a:gd name="connsiteX95" fmla="*/ 4261027 w 4272784"/>
              <a:gd name="connsiteY95" fmla="*/ 4678362 h 6858000"/>
              <a:gd name="connsiteX96" fmla="*/ 4269425 w 4272784"/>
              <a:gd name="connsiteY96" fmla="*/ 4738687 h 6858000"/>
              <a:gd name="connsiteX97" fmla="*/ 4272784 w 4272784"/>
              <a:gd name="connsiteY97" fmla="*/ 4806950 h 6858000"/>
              <a:gd name="connsiteX98" fmla="*/ 4269425 w 4272784"/>
              <a:gd name="connsiteY98" fmla="*/ 4875212 h 6858000"/>
              <a:gd name="connsiteX99" fmla="*/ 4261027 w 4272784"/>
              <a:gd name="connsiteY99" fmla="*/ 4935537 h 6858000"/>
              <a:gd name="connsiteX100" fmla="*/ 4249270 w 4272784"/>
              <a:gd name="connsiteY100" fmla="*/ 4987925 h 6858000"/>
              <a:gd name="connsiteX101" fmla="*/ 4234153 w 4272784"/>
              <a:gd name="connsiteY101" fmla="*/ 5033962 h 6858000"/>
              <a:gd name="connsiteX102" fmla="*/ 4217357 w 4272784"/>
              <a:gd name="connsiteY102" fmla="*/ 5075237 h 6858000"/>
              <a:gd name="connsiteX103" fmla="*/ 4197202 w 4272784"/>
              <a:gd name="connsiteY103" fmla="*/ 5114925 h 6858000"/>
              <a:gd name="connsiteX104" fmla="*/ 4177047 w 4272784"/>
              <a:gd name="connsiteY104" fmla="*/ 5149850 h 6858000"/>
              <a:gd name="connsiteX105" fmla="*/ 4156892 w 4272784"/>
              <a:gd name="connsiteY105" fmla="*/ 5186362 h 6858000"/>
              <a:gd name="connsiteX106" fmla="*/ 4138416 w 4272784"/>
              <a:gd name="connsiteY106" fmla="*/ 5226050 h 6858000"/>
              <a:gd name="connsiteX107" fmla="*/ 4119940 w 4272784"/>
              <a:gd name="connsiteY107" fmla="*/ 5268912 h 6858000"/>
              <a:gd name="connsiteX108" fmla="*/ 4104825 w 4272784"/>
              <a:gd name="connsiteY108" fmla="*/ 5313362 h 6858000"/>
              <a:gd name="connsiteX109" fmla="*/ 4094747 w 4272784"/>
              <a:gd name="connsiteY109" fmla="*/ 5365750 h 6858000"/>
              <a:gd name="connsiteX110" fmla="*/ 4084669 w 4272784"/>
              <a:gd name="connsiteY110" fmla="*/ 5426075 h 6858000"/>
              <a:gd name="connsiteX111" fmla="*/ 4082989 w 4272784"/>
              <a:gd name="connsiteY111" fmla="*/ 5494337 h 6858000"/>
              <a:gd name="connsiteX112" fmla="*/ 4084669 w 4272784"/>
              <a:gd name="connsiteY112" fmla="*/ 5562600 h 6858000"/>
              <a:gd name="connsiteX113" fmla="*/ 4094747 w 4272784"/>
              <a:gd name="connsiteY113" fmla="*/ 5622925 h 6858000"/>
              <a:gd name="connsiteX114" fmla="*/ 4104825 w 4272784"/>
              <a:gd name="connsiteY114" fmla="*/ 5675312 h 6858000"/>
              <a:gd name="connsiteX115" fmla="*/ 4119940 w 4272784"/>
              <a:gd name="connsiteY115" fmla="*/ 5721350 h 6858000"/>
              <a:gd name="connsiteX116" fmla="*/ 4138416 w 4272784"/>
              <a:gd name="connsiteY116" fmla="*/ 5762625 h 6858000"/>
              <a:gd name="connsiteX117" fmla="*/ 4156892 w 4272784"/>
              <a:gd name="connsiteY117" fmla="*/ 5802312 h 6858000"/>
              <a:gd name="connsiteX118" fmla="*/ 4177047 w 4272784"/>
              <a:gd name="connsiteY118" fmla="*/ 5840412 h 6858000"/>
              <a:gd name="connsiteX119" fmla="*/ 4197202 w 4272784"/>
              <a:gd name="connsiteY119" fmla="*/ 5876925 h 6858000"/>
              <a:gd name="connsiteX120" fmla="*/ 4217357 w 4272784"/>
              <a:gd name="connsiteY120" fmla="*/ 5915025 h 6858000"/>
              <a:gd name="connsiteX121" fmla="*/ 4234153 w 4272784"/>
              <a:gd name="connsiteY121" fmla="*/ 5956300 h 6858000"/>
              <a:gd name="connsiteX122" fmla="*/ 4249270 w 4272784"/>
              <a:gd name="connsiteY122" fmla="*/ 6003925 h 6858000"/>
              <a:gd name="connsiteX123" fmla="*/ 4261027 w 4272784"/>
              <a:gd name="connsiteY123" fmla="*/ 6056312 h 6858000"/>
              <a:gd name="connsiteX124" fmla="*/ 4269425 w 4272784"/>
              <a:gd name="connsiteY124" fmla="*/ 6113462 h 6858000"/>
              <a:gd name="connsiteX125" fmla="*/ 4272784 w 4272784"/>
              <a:gd name="connsiteY125" fmla="*/ 6183312 h 6858000"/>
              <a:gd name="connsiteX126" fmla="*/ 4269425 w 4272784"/>
              <a:gd name="connsiteY126" fmla="*/ 6251575 h 6858000"/>
              <a:gd name="connsiteX127" fmla="*/ 4261027 w 4272784"/>
              <a:gd name="connsiteY127" fmla="*/ 6311900 h 6858000"/>
              <a:gd name="connsiteX128" fmla="*/ 4249270 w 4272784"/>
              <a:gd name="connsiteY128" fmla="*/ 6361112 h 6858000"/>
              <a:gd name="connsiteX129" fmla="*/ 4234153 w 4272784"/>
              <a:gd name="connsiteY129" fmla="*/ 6407150 h 6858000"/>
              <a:gd name="connsiteX130" fmla="*/ 4217357 w 4272784"/>
              <a:gd name="connsiteY130" fmla="*/ 6448425 h 6858000"/>
              <a:gd name="connsiteX131" fmla="*/ 4198882 w 4272784"/>
              <a:gd name="connsiteY131" fmla="*/ 6488112 h 6858000"/>
              <a:gd name="connsiteX132" fmla="*/ 4180406 w 4272784"/>
              <a:gd name="connsiteY132" fmla="*/ 6523037 h 6858000"/>
              <a:gd name="connsiteX133" fmla="*/ 4160251 w 4272784"/>
              <a:gd name="connsiteY133" fmla="*/ 6561137 h 6858000"/>
              <a:gd name="connsiteX134" fmla="*/ 4140096 w 4272784"/>
              <a:gd name="connsiteY134" fmla="*/ 6597650 h 6858000"/>
              <a:gd name="connsiteX135" fmla="*/ 4123300 w 4272784"/>
              <a:gd name="connsiteY135" fmla="*/ 6640512 h 6858000"/>
              <a:gd name="connsiteX136" fmla="*/ 4106504 w 4272784"/>
              <a:gd name="connsiteY136" fmla="*/ 6683375 h 6858000"/>
              <a:gd name="connsiteX137" fmla="*/ 4096426 w 4272784"/>
              <a:gd name="connsiteY137" fmla="*/ 6735762 h 6858000"/>
              <a:gd name="connsiteX138" fmla="*/ 4088029 w 4272784"/>
              <a:gd name="connsiteY138" fmla="*/ 6791325 h 6858000"/>
              <a:gd name="connsiteX139" fmla="*/ 4082989 w 4272784"/>
              <a:gd name="connsiteY139" fmla="*/ 6858000 h 6858000"/>
              <a:gd name="connsiteX140" fmla="*/ 0 w 427278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272784" h="6858000">
                <a:moveTo>
                  <a:pt x="0" y="0"/>
                </a:moveTo>
                <a:lnTo>
                  <a:pt x="4082989" y="0"/>
                </a:lnTo>
                <a:lnTo>
                  <a:pt x="4088029" y="66675"/>
                </a:lnTo>
                <a:lnTo>
                  <a:pt x="4096426" y="122237"/>
                </a:lnTo>
                <a:lnTo>
                  <a:pt x="4106504" y="174625"/>
                </a:lnTo>
                <a:lnTo>
                  <a:pt x="4123300" y="217487"/>
                </a:lnTo>
                <a:lnTo>
                  <a:pt x="4140096" y="260350"/>
                </a:lnTo>
                <a:lnTo>
                  <a:pt x="4160251" y="296862"/>
                </a:lnTo>
                <a:lnTo>
                  <a:pt x="4180406" y="334962"/>
                </a:lnTo>
                <a:lnTo>
                  <a:pt x="4198882" y="369887"/>
                </a:lnTo>
                <a:lnTo>
                  <a:pt x="4217357" y="409575"/>
                </a:lnTo>
                <a:lnTo>
                  <a:pt x="4234153" y="450850"/>
                </a:lnTo>
                <a:lnTo>
                  <a:pt x="4249270" y="496887"/>
                </a:lnTo>
                <a:lnTo>
                  <a:pt x="4261027" y="546100"/>
                </a:lnTo>
                <a:lnTo>
                  <a:pt x="4269425" y="606425"/>
                </a:lnTo>
                <a:lnTo>
                  <a:pt x="4272784" y="673100"/>
                </a:lnTo>
                <a:lnTo>
                  <a:pt x="4269425" y="744537"/>
                </a:lnTo>
                <a:lnTo>
                  <a:pt x="4261027" y="801687"/>
                </a:lnTo>
                <a:lnTo>
                  <a:pt x="4249270" y="854075"/>
                </a:lnTo>
                <a:lnTo>
                  <a:pt x="4234153" y="901700"/>
                </a:lnTo>
                <a:lnTo>
                  <a:pt x="4217357" y="942975"/>
                </a:lnTo>
                <a:lnTo>
                  <a:pt x="4197202" y="981075"/>
                </a:lnTo>
                <a:lnTo>
                  <a:pt x="4177047" y="1017587"/>
                </a:lnTo>
                <a:lnTo>
                  <a:pt x="4156892" y="1055687"/>
                </a:lnTo>
                <a:lnTo>
                  <a:pt x="4138416" y="1095375"/>
                </a:lnTo>
                <a:lnTo>
                  <a:pt x="4119940" y="1136650"/>
                </a:lnTo>
                <a:lnTo>
                  <a:pt x="4104825" y="1182687"/>
                </a:lnTo>
                <a:lnTo>
                  <a:pt x="4094747" y="1235075"/>
                </a:lnTo>
                <a:lnTo>
                  <a:pt x="4084669" y="1295400"/>
                </a:lnTo>
                <a:lnTo>
                  <a:pt x="4082989" y="1363662"/>
                </a:lnTo>
                <a:lnTo>
                  <a:pt x="4084669" y="1431925"/>
                </a:lnTo>
                <a:lnTo>
                  <a:pt x="4094747" y="1492250"/>
                </a:lnTo>
                <a:lnTo>
                  <a:pt x="4104825" y="1544637"/>
                </a:lnTo>
                <a:lnTo>
                  <a:pt x="4119940" y="1589087"/>
                </a:lnTo>
                <a:lnTo>
                  <a:pt x="4138416" y="1631950"/>
                </a:lnTo>
                <a:lnTo>
                  <a:pt x="4156892" y="1671637"/>
                </a:lnTo>
                <a:lnTo>
                  <a:pt x="4177047" y="1708150"/>
                </a:lnTo>
                <a:lnTo>
                  <a:pt x="4197202" y="1743075"/>
                </a:lnTo>
                <a:lnTo>
                  <a:pt x="4217357" y="1782762"/>
                </a:lnTo>
                <a:lnTo>
                  <a:pt x="4234153" y="1824037"/>
                </a:lnTo>
                <a:lnTo>
                  <a:pt x="4249270" y="1870075"/>
                </a:lnTo>
                <a:lnTo>
                  <a:pt x="4261027" y="1922462"/>
                </a:lnTo>
                <a:lnTo>
                  <a:pt x="4269425" y="1982787"/>
                </a:lnTo>
                <a:lnTo>
                  <a:pt x="4272784" y="2051050"/>
                </a:lnTo>
                <a:lnTo>
                  <a:pt x="4269425" y="2119312"/>
                </a:lnTo>
                <a:lnTo>
                  <a:pt x="4261027" y="2179637"/>
                </a:lnTo>
                <a:lnTo>
                  <a:pt x="4249270" y="2232025"/>
                </a:lnTo>
                <a:lnTo>
                  <a:pt x="4234153" y="2278062"/>
                </a:lnTo>
                <a:lnTo>
                  <a:pt x="4217357" y="2319337"/>
                </a:lnTo>
                <a:lnTo>
                  <a:pt x="4197202" y="2359025"/>
                </a:lnTo>
                <a:lnTo>
                  <a:pt x="4177047" y="2395537"/>
                </a:lnTo>
                <a:lnTo>
                  <a:pt x="4156892" y="2433637"/>
                </a:lnTo>
                <a:lnTo>
                  <a:pt x="4138416" y="2471737"/>
                </a:lnTo>
                <a:lnTo>
                  <a:pt x="4119940" y="2513012"/>
                </a:lnTo>
                <a:lnTo>
                  <a:pt x="4104825" y="2560637"/>
                </a:lnTo>
                <a:lnTo>
                  <a:pt x="4094747" y="2613025"/>
                </a:lnTo>
                <a:lnTo>
                  <a:pt x="4084669" y="2671762"/>
                </a:lnTo>
                <a:lnTo>
                  <a:pt x="4082989" y="2741612"/>
                </a:lnTo>
                <a:lnTo>
                  <a:pt x="4084669" y="2809875"/>
                </a:lnTo>
                <a:lnTo>
                  <a:pt x="4094747" y="2868612"/>
                </a:lnTo>
                <a:lnTo>
                  <a:pt x="4104825" y="2922587"/>
                </a:lnTo>
                <a:lnTo>
                  <a:pt x="4119940" y="2967037"/>
                </a:lnTo>
                <a:lnTo>
                  <a:pt x="4138416" y="3009900"/>
                </a:lnTo>
                <a:lnTo>
                  <a:pt x="4156892" y="3046412"/>
                </a:lnTo>
                <a:lnTo>
                  <a:pt x="4177047" y="3084512"/>
                </a:lnTo>
                <a:lnTo>
                  <a:pt x="4197202" y="3121025"/>
                </a:lnTo>
                <a:lnTo>
                  <a:pt x="4217357" y="3160712"/>
                </a:lnTo>
                <a:lnTo>
                  <a:pt x="4234153" y="3201987"/>
                </a:lnTo>
                <a:lnTo>
                  <a:pt x="4249270" y="3248025"/>
                </a:lnTo>
                <a:lnTo>
                  <a:pt x="4261027" y="3300412"/>
                </a:lnTo>
                <a:lnTo>
                  <a:pt x="4269425" y="3360737"/>
                </a:lnTo>
                <a:lnTo>
                  <a:pt x="4272784" y="3427412"/>
                </a:lnTo>
                <a:lnTo>
                  <a:pt x="4269425" y="3497262"/>
                </a:lnTo>
                <a:lnTo>
                  <a:pt x="4261027" y="3557587"/>
                </a:lnTo>
                <a:lnTo>
                  <a:pt x="4249270" y="3609975"/>
                </a:lnTo>
                <a:lnTo>
                  <a:pt x="4234153" y="3656012"/>
                </a:lnTo>
                <a:lnTo>
                  <a:pt x="4217357" y="3697287"/>
                </a:lnTo>
                <a:lnTo>
                  <a:pt x="4197202" y="3736975"/>
                </a:lnTo>
                <a:lnTo>
                  <a:pt x="4156892" y="3811587"/>
                </a:lnTo>
                <a:lnTo>
                  <a:pt x="4138416" y="3848100"/>
                </a:lnTo>
                <a:lnTo>
                  <a:pt x="4119940" y="3890962"/>
                </a:lnTo>
                <a:lnTo>
                  <a:pt x="4104825" y="3935412"/>
                </a:lnTo>
                <a:lnTo>
                  <a:pt x="4094747" y="3987800"/>
                </a:lnTo>
                <a:lnTo>
                  <a:pt x="4084669" y="4048125"/>
                </a:lnTo>
                <a:lnTo>
                  <a:pt x="4082989" y="4116387"/>
                </a:lnTo>
                <a:lnTo>
                  <a:pt x="4084669" y="4186237"/>
                </a:lnTo>
                <a:lnTo>
                  <a:pt x="4094747" y="4244975"/>
                </a:lnTo>
                <a:lnTo>
                  <a:pt x="4104825" y="4297362"/>
                </a:lnTo>
                <a:lnTo>
                  <a:pt x="4119940" y="4343400"/>
                </a:lnTo>
                <a:lnTo>
                  <a:pt x="4138416" y="4386262"/>
                </a:lnTo>
                <a:lnTo>
                  <a:pt x="4156892" y="4424362"/>
                </a:lnTo>
                <a:lnTo>
                  <a:pt x="4197202" y="4498975"/>
                </a:lnTo>
                <a:lnTo>
                  <a:pt x="4217357" y="4537075"/>
                </a:lnTo>
                <a:lnTo>
                  <a:pt x="4234153" y="4579937"/>
                </a:lnTo>
                <a:lnTo>
                  <a:pt x="4249270" y="4625975"/>
                </a:lnTo>
                <a:lnTo>
                  <a:pt x="4261027" y="4678362"/>
                </a:lnTo>
                <a:lnTo>
                  <a:pt x="4269425" y="4738687"/>
                </a:lnTo>
                <a:lnTo>
                  <a:pt x="4272784" y="4806950"/>
                </a:lnTo>
                <a:lnTo>
                  <a:pt x="4269425" y="4875212"/>
                </a:lnTo>
                <a:lnTo>
                  <a:pt x="4261027" y="4935537"/>
                </a:lnTo>
                <a:lnTo>
                  <a:pt x="4249270" y="4987925"/>
                </a:lnTo>
                <a:lnTo>
                  <a:pt x="4234153" y="5033962"/>
                </a:lnTo>
                <a:lnTo>
                  <a:pt x="4217357" y="5075237"/>
                </a:lnTo>
                <a:lnTo>
                  <a:pt x="4197202" y="5114925"/>
                </a:lnTo>
                <a:lnTo>
                  <a:pt x="4177047" y="5149850"/>
                </a:lnTo>
                <a:lnTo>
                  <a:pt x="4156892" y="5186362"/>
                </a:lnTo>
                <a:lnTo>
                  <a:pt x="4138416" y="5226050"/>
                </a:lnTo>
                <a:lnTo>
                  <a:pt x="4119940" y="5268912"/>
                </a:lnTo>
                <a:lnTo>
                  <a:pt x="4104825" y="5313362"/>
                </a:lnTo>
                <a:lnTo>
                  <a:pt x="4094747" y="5365750"/>
                </a:lnTo>
                <a:lnTo>
                  <a:pt x="4084669" y="5426075"/>
                </a:lnTo>
                <a:lnTo>
                  <a:pt x="4082989" y="5494337"/>
                </a:lnTo>
                <a:lnTo>
                  <a:pt x="4084669" y="5562600"/>
                </a:lnTo>
                <a:lnTo>
                  <a:pt x="4094747" y="5622925"/>
                </a:lnTo>
                <a:lnTo>
                  <a:pt x="4104825" y="5675312"/>
                </a:lnTo>
                <a:lnTo>
                  <a:pt x="4119940" y="5721350"/>
                </a:lnTo>
                <a:lnTo>
                  <a:pt x="4138416" y="5762625"/>
                </a:lnTo>
                <a:lnTo>
                  <a:pt x="4156892" y="5802312"/>
                </a:lnTo>
                <a:lnTo>
                  <a:pt x="4177047" y="5840412"/>
                </a:lnTo>
                <a:lnTo>
                  <a:pt x="4197202" y="5876925"/>
                </a:lnTo>
                <a:lnTo>
                  <a:pt x="4217357" y="5915025"/>
                </a:lnTo>
                <a:lnTo>
                  <a:pt x="4234153" y="5956300"/>
                </a:lnTo>
                <a:lnTo>
                  <a:pt x="4249270" y="6003925"/>
                </a:lnTo>
                <a:lnTo>
                  <a:pt x="4261027" y="6056312"/>
                </a:lnTo>
                <a:lnTo>
                  <a:pt x="4269425" y="6113462"/>
                </a:lnTo>
                <a:lnTo>
                  <a:pt x="4272784" y="6183312"/>
                </a:lnTo>
                <a:lnTo>
                  <a:pt x="4269425" y="6251575"/>
                </a:lnTo>
                <a:lnTo>
                  <a:pt x="4261027" y="6311900"/>
                </a:lnTo>
                <a:lnTo>
                  <a:pt x="4249270" y="6361112"/>
                </a:lnTo>
                <a:lnTo>
                  <a:pt x="4234153" y="6407150"/>
                </a:lnTo>
                <a:lnTo>
                  <a:pt x="4217357" y="6448425"/>
                </a:lnTo>
                <a:lnTo>
                  <a:pt x="4198882" y="6488112"/>
                </a:lnTo>
                <a:lnTo>
                  <a:pt x="4180406" y="6523037"/>
                </a:lnTo>
                <a:lnTo>
                  <a:pt x="4160251" y="6561137"/>
                </a:lnTo>
                <a:lnTo>
                  <a:pt x="4140096" y="6597650"/>
                </a:lnTo>
                <a:lnTo>
                  <a:pt x="4123300" y="6640512"/>
                </a:lnTo>
                <a:lnTo>
                  <a:pt x="4106504" y="6683375"/>
                </a:lnTo>
                <a:lnTo>
                  <a:pt x="4096426" y="6735762"/>
                </a:lnTo>
                <a:lnTo>
                  <a:pt x="4088029" y="6791325"/>
                </a:lnTo>
                <a:lnTo>
                  <a:pt x="4082989" y="6858000"/>
                </a:lnTo>
                <a:lnTo>
                  <a:pt x="0" y="6858000"/>
                </a:lnTo>
                <a:close/>
              </a:path>
            </a:pathLst>
          </a:custGeom>
          <a:ln w="0">
            <a:noFill/>
            <a:prstDash val="solid"/>
            <a:round/>
            <a:headEnd/>
            <a:tailEnd/>
          </a:ln>
        </p:spPr>
        <p:txBody>
          <a:bodyPr/>
          <a:lstStyle/>
          <a:p>
            <a:endParaRPr lang="en-US" dirty="0"/>
          </a:p>
        </p:txBody>
      </p:sp>
      <p:sp>
        <p:nvSpPr>
          <p:cNvPr id="19" name="Freeform: Shape 18">
            <a:extLst>
              <a:ext uri="{FF2B5EF4-FFF2-40B4-BE49-F238E27FC236}">
                <a16:creationId xmlns:a16="http://schemas.microsoft.com/office/drawing/2014/main" id="{909E572F-9CDC-4214-9D42-FF00176495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17162" cy="6858000"/>
          </a:xfrm>
          <a:custGeom>
            <a:avLst/>
            <a:gdLst>
              <a:gd name="connsiteX0" fmla="*/ 4417162 w 4417162"/>
              <a:gd name="connsiteY0" fmla="*/ 0 h 6858000"/>
              <a:gd name="connsiteX1" fmla="*/ 334174 w 4417162"/>
              <a:gd name="connsiteY1" fmla="*/ 0 h 6858000"/>
              <a:gd name="connsiteX2" fmla="*/ 334173 w 4417162"/>
              <a:gd name="connsiteY2" fmla="*/ 0 h 6858000"/>
              <a:gd name="connsiteX3" fmla="*/ 189795 w 4417162"/>
              <a:gd name="connsiteY3" fmla="*/ 0 h 6858000"/>
              <a:gd name="connsiteX4" fmla="*/ 184756 w 4417162"/>
              <a:gd name="connsiteY4" fmla="*/ 66675 h 6858000"/>
              <a:gd name="connsiteX5" fmla="*/ 176358 w 4417162"/>
              <a:gd name="connsiteY5" fmla="*/ 122237 h 6858000"/>
              <a:gd name="connsiteX6" fmla="*/ 166281 w 4417162"/>
              <a:gd name="connsiteY6" fmla="*/ 174625 h 6858000"/>
              <a:gd name="connsiteX7" fmla="*/ 149485 w 4417162"/>
              <a:gd name="connsiteY7" fmla="*/ 217487 h 6858000"/>
              <a:gd name="connsiteX8" fmla="*/ 132689 w 4417162"/>
              <a:gd name="connsiteY8" fmla="*/ 260350 h 6858000"/>
              <a:gd name="connsiteX9" fmla="*/ 112534 w 4417162"/>
              <a:gd name="connsiteY9" fmla="*/ 296862 h 6858000"/>
              <a:gd name="connsiteX10" fmla="*/ 92379 w 4417162"/>
              <a:gd name="connsiteY10" fmla="*/ 334962 h 6858000"/>
              <a:gd name="connsiteX11" fmla="*/ 73903 w 4417162"/>
              <a:gd name="connsiteY11" fmla="*/ 369887 h 6858000"/>
              <a:gd name="connsiteX12" fmla="*/ 55427 w 4417162"/>
              <a:gd name="connsiteY12" fmla="*/ 409575 h 6858000"/>
              <a:gd name="connsiteX13" fmla="*/ 38632 w 4417162"/>
              <a:gd name="connsiteY13" fmla="*/ 450850 h 6858000"/>
              <a:gd name="connsiteX14" fmla="*/ 23515 w 4417162"/>
              <a:gd name="connsiteY14" fmla="*/ 496887 h 6858000"/>
              <a:gd name="connsiteX15" fmla="*/ 11758 w 4417162"/>
              <a:gd name="connsiteY15" fmla="*/ 546100 h 6858000"/>
              <a:gd name="connsiteX16" fmla="*/ 3359 w 4417162"/>
              <a:gd name="connsiteY16" fmla="*/ 606425 h 6858000"/>
              <a:gd name="connsiteX17" fmla="*/ 0 w 4417162"/>
              <a:gd name="connsiteY17" fmla="*/ 673100 h 6858000"/>
              <a:gd name="connsiteX18" fmla="*/ 3359 w 4417162"/>
              <a:gd name="connsiteY18" fmla="*/ 744537 h 6858000"/>
              <a:gd name="connsiteX19" fmla="*/ 11758 w 4417162"/>
              <a:gd name="connsiteY19" fmla="*/ 801687 h 6858000"/>
              <a:gd name="connsiteX20" fmla="*/ 23515 w 4417162"/>
              <a:gd name="connsiteY20" fmla="*/ 854075 h 6858000"/>
              <a:gd name="connsiteX21" fmla="*/ 38632 w 4417162"/>
              <a:gd name="connsiteY21" fmla="*/ 901700 h 6858000"/>
              <a:gd name="connsiteX22" fmla="*/ 55427 w 4417162"/>
              <a:gd name="connsiteY22" fmla="*/ 942975 h 6858000"/>
              <a:gd name="connsiteX23" fmla="*/ 75583 w 4417162"/>
              <a:gd name="connsiteY23" fmla="*/ 981075 h 6858000"/>
              <a:gd name="connsiteX24" fmla="*/ 95738 w 4417162"/>
              <a:gd name="connsiteY24" fmla="*/ 1017587 h 6858000"/>
              <a:gd name="connsiteX25" fmla="*/ 115893 w 4417162"/>
              <a:gd name="connsiteY25" fmla="*/ 1055687 h 6858000"/>
              <a:gd name="connsiteX26" fmla="*/ 134368 w 4417162"/>
              <a:gd name="connsiteY26" fmla="*/ 1095375 h 6858000"/>
              <a:gd name="connsiteX27" fmla="*/ 152844 w 4417162"/>
              <a:gd name="connsiteY27" fmla="*/ 1136650 h 6858000"/>
              <a:gd name="connsiteX28" fmla="*/ 167960 w 4417162"/>
              <a:gd name="connsiteY28" fmla="*/ 1182687 h 6858000"/>
              <a:gd name="connsiteX29" fmla="*/ 178038 w 4417162"/>
              <a:gd name="connsiteY29" fmla="*/ 1235075 h 6858000"/>
              <a:gd name="connsiteX30" fmla="*/ 188115 w 4417162"/>
              <a:gd name="connsiteY30" fmla="*/ 1295400 h 6858000"/>
              <a:gd name="connsiteX31" fmla="*/ 189795 w 4417162"/>
              <a:gd name="connsiteY31" fmla="*/ 1363662 h 6858000"/>
              <a:gd name="connsiteX32" fmla="*/ 188115 w 4417162"/>
              <a:gd name="connsiteY32" fmla="*/ 1431925 h 6858000"/>
              <a:gd name="connsiteX33" fmla="*/ 178038 w 4417162"/>
              <a:gd name="connsiteY33" fmla="*/ 1492250 h 6858000"/>
              <a:gd name="connsiteX34" fmla="*/ 167960 w 4417162"/>
              <a:gd name="connsiteY34" fmla="*/ 1544637 h 6858000"/>
              <a:gd name="connsiteX35" fmla="*/ 152844 w 4417162"/>
              <a:gd name="connsiteY35" fmla="*/ 1589087 h 6858000"/>
              <a:gd name="connsiteX36" fmla="*/ 134368 w 4417162"/>
              <a:gd name="connsiteY36" fmla="*/ 1631950 h 6858000"/>
              <a:gd name="connsiteX37" fmla="*/ 115893 w 4417162"/>
              <a:gd name="connsiteY37" fmla="*/ 1671637 h 6858000"/>
              <a:gd name="connsiteX38" fmla="*/ 95738 w 4417162"/>
              <a:gd name="connsiteY38" fmla="*/ 1708150 h 6858000"/>
              <a:gd name="connsiteX39" fmla="*/ 75583 w 4417162"/>
              <a:gd name="connsiteY39" fmla="*/ 1743075 h 6858000"/>
              <a:gd name="connsiteX40" fmla="*/ 55427 w 4417162"/>
              <a:gd name="connsiteY40" fmla="*/ 1782762 h 6858000"/>
              <a:gd name="connsiteX41" fmla="*/ 38632 w 4417162"/>
              <a:gd name="connsiteY41" fmla="*/ 1824037 h 6858000"/>
              <a:gd name="connsiteX42" fmla="*/ 23515 w 4417162"/>
              <a:gd name="connsiteY42" fmla="*/ 1870075 h 6858000"/>
              <a:gd name="connsiteX43" fmla="*/ 11758 w 4417162"/>
              <a:gd name="connsiteY43" fmla="*/ 1922462 h 6858000"/>
              <a:gd name="connsiteX44" fmla="*/ 3359 w 4417162"/>
              <a:gd name="connsiteY44" fmla="*/ 1982787 h 6858000"/>
              <a:gd name="connsiteX45" fmla="*/ 0 w 4417162"/>
              <a:gd name="connsiteY45" fmla="*/ 2051050 h 6858000"/>
              <a:gd name="connsiteX46" fmla="*/ 3359 w 4417162"/>
              <a:gd name="connsiteY46" fmla="*/ 2119312 h 6858000"/>
              <a:gd name="connsiteX47" fmla="*/ 11758 w 4417162"/>
              <a:gd name="connsiteY47" fmla="*/ 2179637 h 6858000"/>
              <a:gd name="connsiteX48" fmla="*/ 23515 w 4417162"/>
              <a:gd name="connsiteY48" fmla="*/ 2232025 h 6858000"/>
              <a:gd name="connsiteX49" fmla="*/ 38632 w 4417162"/>
              <a:gd name="connsiteY49" fmla="*/ 2278062 h 6858000"/>
              <a:gd name="connsiteX50" fmla="*/ 55427 w 4417162"/>
              <a:gd name="connsiteY50" fmla="*/ 2319337 h 6858000"/>
              <a:gd name="connsiteX51" fmla="*/ 75583 w 4417162"/>
              <a:gd name="connsiteY51" fmla="*/ 2359025 h 6858000"/>
              <a:gd name="connsiteX52" fmla="*/ 95738 w 4417162"/>
              <a:gd name="connsiteY52" fmla="*/ 2395537 h 6858000"/>
              <a:gd name="connsiteX53" fmla="*/ 115893 w 4417162"/>
              <a:gd name="connsiteY53" fmla="*/ 2433637 h 6858000"/>
              <a:gd name="connsiteX54" fmla="*/ 134368 w 4417162"/>
              <a:gd name="connsiteY54" fmla="*/ 2471737 h 6858000"/>
              <a:gd name="connsiteX55" fmla="*/ 152844 w 4417162"/>
              <a:gd name="connsiteY55" fmla="*/ 2513012 h 6858000"/>
              <a:gd name="connsiteX56" fmla="*/ 167960 w 4417162"/>
              <a:gd name="connsiteY56" fmla="*/ 2560637 h 6858000"/>
              <a:gd name="connsiteX57" fmla="*/ 178038 w 4417162"/>
              <a:gd name="connsiteY57" fmla="*/ 2613025 h 6858000"/>
              <a:gd name="connsiteX58" fmla="*/ 188115 w 4417162"/>
              <a:gd name="connsiteY58" fmla="*/ 2671762 h 6858000"/>
              <a:gd name="connsiteX59" fmla="*/ 189795 w 4417162"/>
              <a:gd name="connsiteY59" fmla="*/ 2741612 h 6858000"/>
              <a:gd name="connsiteX60" fmla="*/ 188115 w 4417162"/>
              <a:gd name="connsiteY60" fmla="*/ 2809875 h 6858000"/>
              <a:gd name="connsiteX61" fmla="*/ 178038 w 4417162"/>
              <a:gd name="connsiteY61" fmla="*/ 2868612 h 6858000"/>
              <a:gd name="connsiteX62" fmla="*/ 167960 w 4417162"/>
              <a:gd name="connsiteY62" fmla="*/ 2922587 h 6858000"/>
              <a:gd name="connsiteX63" fmla="*/ 152844 w 4417162"/>
              <a:gd name="connsiteY63" fmla="*/ 2967037 h 6858000"/>
              <a:gd name="connsiteX64" fmla="*/ 134368 w 4417162"/>
              <a:gd name="connsiteY64" fmla="*/ 3009900 h 6858000"/>
              <a:gd name="connsiteX65" fmla="*/ 115893 w 4417162"/>
              <a:gd name="connsiteY65" fmla="*/ 3046412 h 6858000"/>
              <a:gd name="connsiteX66" fmla="*/ 95738 w 4417162"/>
              <a:gd name="connsiteY66" fmla="*/ 3084512 h 6858000"/>
              <a:gd name="connsiteX67" fmla="*/ 75583 w 4417162"/>
              <a:gd name="connsiteY67" fmla="*/ 3121025 h 6858000"/>
              <a:gd name="connsiteX68" fmla="*/ 55427 w 4417162"/>
              <a:gd name="connsiteY68" fmla="*/ 3160712 h 6858000"/>
              <a:gd name="connsiteX69" fmla="*/ 38632 w 4417162"/>
              <a:gd name="connsiteY69" fmla="*/ 3201987 h 6858000"/>
              <a:gd name="connsiteX70" fmla="*/ 23515 w 4417162"/>
              <a:gd name="connsiteY70" fmla="*/ 3248025 h 6858000"/>
              <a:gd name="connsiteX71" fmla="*/ 11758 w 4417162"/>
              <a:gd name="connsiteY71" fmla="*/ 3300412 h 6858000"/>
              <a:gd name="connsiteX72" fmla="*/ 3359 w 4417162"/>
              <a:gd name="connsiteY72" fmla="*/ 3360737 h 6858000"/>
              <a:gd name="connsiteX73" fmla="*/ 0 w 4417162"/>
              <a:gd name="connsiteY73" fmla="*/ 3427412 h 6858000"/>
              <a:gd name="connsiteX74" fmla="*/ 3359 w 4417162"/>
              <a:gd name="connsiteY74" fmla="*/ 3497262 h 6858000"/>
              <a:gd name="connsiteX75" fmla="*/ 11758 w 4417162"/>
              <a:gd name="connsiteY75" fmla="*/ 3557587 h 6858000"/>
              <a:gd name="connsiteX76" fmla="*/ 23515 w 4417162"/>
              <a:gd name="connsiteY76" fmla="*/ 3609975 h 6858000"/>
              <a:gd name="connsiteX77" fmla="*/ 38632 w 4417162"/>
              <a:gd name="connsiteY77" fmla="*/ 3656012 h 6858000"/>
              <a:gd name="connsiteX78" fmla="*/ 55427 w 4417162"/>
              <a:gd name="connsiteY78" fmla="*/ 3697287 h 6858000"/>
              <a:gd name="connsiteX79" fmla="*/ 75583 w 4417162"/>
              <a:gd name="connsiteY79" fmla="*/ 3736975 h 6858000"/>
              <a:gd name="connsiteX80" fmla="*/ 115893 w 4417162"/>
              <a:gd name="connsiteY80" fmla="*/ 3811587 h 6858000"/>
              <a:gd name="connsiteX81" fmla="*/ 134368 w 4417162"/>
              <a:gd name="connsiteY81" fmla="*/ 3848100 h 6858000"/>
              <a:gd name="connsiteX82" fmla="*/ 152844 w 4417162"/>
              <a:gd name="connsiteY82" fmla="*/ 3890962 h 6858000"/>
              <a:gd name="connsiteX83" fmla="*/ 167960 w 4417162"/>
              <a:gd name="connsiteY83" fmla="*/ 3935412 h 6858000"/>
              <a:gd name="connsiteX84" fmla="*/ 178038 w 4417162"/>
              <a:gd name="connsiteY84" fmla="*/ 3987800 h 6858000"/>
              <a:gd name="connsiteX85" fmla="*/ 188115 w 4417162"/>
              <a:gd name="connsiteY85" fmla="*/ 4048125 h 6858000"/>
              <a:gd name="connsiteX86" fmla="*/ 189795 w 4417162"/>
              <a:gd name="connsiteY86" fmla="*/ 4116387 h 6858000"/>
              <a:gd name="connsiteX87" fmla="*/ 188115 w 4417162"/>
              <a:gd name="connsiteY87" fmla="*/ 4186237 h 6858000"/>
              <a:gd name="connsiteX88" fmla="*/ 178038 w 4417162"/>
              <a:gd name="connsiteY88" fmla="*/ 4244975 h 6858000"/>
              <a:gd name="connsiteX89" fmla="*/ 167960 w 4417162"/>
              <a:gd name="connsiteY89" fmla="*/ 4297362 h 6858000"/>
              <a:gd name="connsiteX90" fmla="*/ 152844 w 4417162"/>
              <a:gd name="connsiteY90" fmla="*/ 4343400 h 6858000"/>
              <a:gd name="connsiteX91" fmla="*/ 134368 w 4417162"/>
              <a:gd name="connsiteY91" fmla="*/ 4386262 h 6858000"/>
              <a:gd name="connsiteX92" fmla="*/ 115893 w 4417162"/>
              <a:gd name="connsiteY92" fmla="*/ 4424362 h 6858000"/>
              <a:gd name="connsiteX93" fmla="*/ 75583 w 4417162"/>
              <a:gd name="connsiteY93" fmla="*/ 4498975 h 6858000"/>
              <a:gd name="connsiteX94" fmla="*/ 55427 w 4417162"/>
              <a:gd name="connsiteY94" fmla="*/ 4537075 h 6858000"/>
              <a:gd name="connsiteX95" fmla="*/ 38632 w 4417162"/>
              <a:gd name="connsiteY95" fmla="*/ 4579937 h 6858000"/>
              <a:gd name="connsiteX96" fmla="*/ 23515 w 4417162"/>
              <a:gd name="connsiteY96" fmla="*/ 4625975 h 6858000"/>
              <a:gd name="connsiteX97" fmla="*/ 11758 w 4417162"/>
              <a:gd name="connsiteY97" fmla="*/ 4678362 h 6858000"/>
              <a:gd name="connsiteX98" fmla="*/ 3359 w 4417162"/>
              <a:gd name="connsiteY98" fmla="*/ 4738687 h 6858000"/>
              <a:gd name="connsiteX99" fmla="*/ 0 w 4417162"/>
              <a:gd name="connsiteY99" fmla="*/ 4806950 h 6858000"/>
              <a:gd name="connsiteX100" fmla="*/ 3359 w 4417162"/>
              <a:gd name="connsiteY100" fmla="*/ 4875212 h 6858000"/>
              <a:gd name="connsiteX101" fmla="*/ 11758 w 4417162"/>
              <a:gd name="connsiteY101" fmla="*/ 4935537 h 6858000"/>
              <a:gd name="connsiteX102" fmla="*/ 23515 w 4417162"/>
              <a:gd name="connsiteY102" fmla="*/ 4987925 h 6858000"/>
              <a:gd name="connsiteX103" fmla="*/ 38632 w 4417162"/>
              <a:gd name="connsiteY103" fmla="*/ 5033962 h 6858000"/>
              <a:gd name="connsiteX104" fmla="*/ 55427 w 4417162"/>
              <a:gd name="connsiteY104" fmla="*/ 5075237 h 6858000"/>
              <a:gd name="connsiteX105" fmla="*/ 75583 w 4417162"/>
              <a:gd name="connsiteY105" fmla="*/ 5114925 h 6858000"/>
              <a:gd name="connsiteX106" fmla="*/ 95738 w 4417162"/>
              <a:gd name="connsiteY106" fmla="*/ 5149850 h 6858000"/>
              <a:gd name="connsiteX107" fmla="*/ 115893 w 4417162"/>
              <a:gd name="connsiteY107" fmla="*/ 5186362 h 6858000"/>
              <a:gd name="connsiteX108" fmla="*/ 134368 w 4417162"/>
              <a:gd name="connsiteY108" fmla="*/ 5226050 h 6858000"/>
              <a:gd name="connsiteX109" fmla="*/ 152844 w 4417162"/>
              <a:gd name="connsiteY109" fmla="*/ 5268912 h 6858000"/>
              <a:gd name="connsiteX110" fmla="*/ 167960 w 4417162"/>
              <a:gd name="connsiteY110" fmla="*/ 5313362 h 6858000"/>
              <a:gd name="connsiteX111" fmla="*/ 178038 w 4417162"/>
              <a:gd name="connsiteY111" fmla="*/ 5365750 h 6858000"/>
              <a:gd name="connsiteX112" fmla="*/ 188115 w 4417162"/>
              <a:gd name="connsiteY112" fmla="*/ 5426075 h 6858000"/>
              <a:gd name="connsiteX113" fmla="*/ 189795 w 4417162"/>
              <a:gd name="connsiteY113" fmla="*/ 5494337 h 6858000"/>
              <a:gd name="connsiteX114" fmla="*/ 188115 w 4417162"/>
              <a:gd name="connsiteY114" fmla="*/ 5562600 h 6858000"/>
              <a:gd name="connsiteX115" fmla="*/ 178038 w 4417162"/>
              <a:gd name="connsiteY115" fmla="*/ 5622925 h 6858000"/>
              <a:gd name="connsiteX116" fmla="*/ 167960 w 4417162"/>
              <a:gd name="connsiteY116" fmla="*/ 5675312 h 6858000"/>
              <a:gd name="connsiteX117" fmla="*/ 152844 w 4417162"/>
              <a:gd name="connsiteY117" fmla="*/ 5721350 h 6858000"/>
              <a:gd name="connsiteX118" fmla="*/ 134368 w 4417162"/>
              <a:gd name="connsiteY118" fmla="*/ 5762625 h 6858000"/>
              <a:gd name="connsiteX119" fmla="*/ 115893 w 4417162"/>
              <a:gd name="connsiteY119" fmla="*/ 5802312 h 6858000"/>
              <a:gd name="connsiteX120" fmla="*/ 95738 w 4417162"/>
              <a:gd name="connsiteY120" fmla="*/ 5840412 h 6858000"/>
              <a:gd name="connsiteX121" fmla="*/ 75583 w 4417162"/>
              <a:gd name="connsiteY121" fmla="*/ 5876925 h 6858000"/>
              <a:gd name="connsiteX122" fmla="*/ 55427 w 4417162"/>
              <a:gd name="connsiteY122" fmla="*/ 5915025 h 6858000"/>
              <a:gd name="connsiteX123" fmla="*/ 38632 w 4417162"/>
              <a:gd name="connsiteY123" fmla="*/ 5956300 h 6858000"/>
              <a:gd name="connsiteX124" fmla="*/ 23515 w 4417162"/>
              <a:gd name="connsiteY124" fmla="*/ 6003925 h 6858000"/>
              <a:gd name="connsiteX125" fmla="*/ 11758 w 4417162"/>
              <a:gd name="connsiteY125" fmla="*/ 6056312 h 6858000"/>
              <a:gd name="connsiteX126" fmla="*/ 3359 w 4417162"/>
              <a:gd name="connsiteY126" fmla="*/ 6113462 h 6858000"/>
              <a:gd name="connsiteX127" fmla="*/ 0 w 4417162"/>
              <a:gd name="connsiteY127" fmla="*/ 6183312 h 6858000"/>
              <a:gd name="connsiteX128" fmla="*/ 3359 w 4417162"/>
              <a:gd name="connsiteY128" fmla="*/ 6251575 h 6858000"/>
              <a:gd name="connsiteX129" fmla="*/ 11758 w 4417162"/>
              <a:gd name="connsiteY129" fmla="*/ 6311900 h 6858000"/>
              <a:gd name="connsiteX130" fmla="*/ 23515 w 4417162"/>
              <a:gd name="connsiteY130" fmla="*/ 6361112 h 6858000"/>
              <a:gd name="connsiteX131" fmla="*/ 38632 w 4417162"/>
              <a:gd name="connsiteY131" fmla="*/ 6407150 h 6858000"/>
              <a:gd name="connsiteX132" fmla="*/ 55427 w 4417162"/>
              <a:gd name="connsiteY132" fmla="*/ 6448425 h 6858000"/>
              <a:gd name="connsiteX133" fmla="*/ 73903 w 4417162"/>
              <a:gd name="connsiteY133" fmla="*/ 6488112 h 6858000"/>
              <a:gd name="connsiteX134" fmla="*/ 92379 w 4417162"/>
              <a:gd name="connsiteY134" fmla="*/ 6523037 h 6858000"/>
              <a:gd name="connsiteX135" fmla="*/ 112534 w 4417162"/>
              <a:gd name="connsiteY135" fmla="*/ 6561137 h 6858000"/>
              <a:gd name="connsiteX136" fmla="*/ 132689 w 4417162"/>
              <a:gd name="connsiteY136" fmla="*/ 6597650 h 6858000"/>
              <a:gd name="connsiteX137" fmla="*/ 149485 w 4417162"/>
              <a:gd name="connsiteY137" fmla="*/ 6640512 h 6858000"/>
              <a:gd name="connsiteX138" fmla="*/ 166281 w 4417162"/>
              <a:gd name="connsiteY138" fmla="*/ 6683375 h 6858000"/>
              <a:gd name="connsiteX139" fmla="*/ 176358 w 4417162"/>
              <a:gd name="connsiteY139" fmla="*/ 6735762 h 6858000"/>
              <a:gd name="connsiteX140" fmla="*/ 184756 w 4417162"/>
              <a:gd name="connsiteY140" fmla="*/ 6791325 h 6858000"/>
              <a:gd name="connsiteX141" fmla="*/ 189795 w 4417162"/>
              <a:gd name="connsiteY141" fmla="*/ 6858000 h 6858000"/>
              <a:gd name="connsiteX142" fmla="*/ 334173 w 4417162"/>
              <a:gd name="connsiteY142" fmla="*/ 6858000 h 6858000"/>
              <a:gd name="connsiteX143" fmla="*/ 334174 w 4417162"/>
              <a:gd name="connsiteY143" fmla="*/ 6858000 h 6858000"/>
              <a:gd name="connsiteX144" fmla="*/ 4417162 w 4417162"/>
              <a:gd name="connsiteY14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4417162" h="6858000">
                <a:moveTo>
                  <a:pt x="4417162" y="0"/>
                </a:moveTo>
                <a:lnTo>
                  <a:pt x="334174" y="0"/>
                </a:lnTo>
                <a:lnTo>
                  <a:pt x="334173" y="0"/>
                </a:lnTo>
                <a:lnTo>
                  <a:pt x="189795" y="0"/>
                </a:lnTo>
                <a:lnTo>
                  <a:pt x="184756" y="66675"/>
                </a:lnTo>
                <a:lnTo>
                  <a:pt x="176358" y="122237"/>
                </a:lnTo>
                <a:lnTo>
                  <a:pt x="166281" y="174625"/>
                </a:lnTo>
                <a:lnTo>
                  <a:pt x="149485" y="217487"/>
                </a:lnTo>
                <a:lnTo>
                  <a:pt x="132689" y="260350"/>
                </a:lnTo>
                <a:lnTo>
                  <a:pt x="112534" y="296862"/>
                </a:lnTo>
                <a:lnTo>
                  <a:pt x="92379" y="334962"/>
                </a:lnTo>
                <a:lnTo>
                  <a:pt x="73903" y="369887"/>
                </a:lnTo>
                <a:lnTo>
                  <a:pt x="55427" y="409575"/>
                </a:lnTo>
                <a:lnTo>
                  <a:pt x="38632" y="450850"/>
                </a:lnTo>
                <a:lnTo>
                  <a:pt x="23515" y="496887"/>
                </a:lnTo>
                <a:lnTo>
                  <a:pt x="11758" y="546100"/>
                </a:lnTo>
                <a:lnTo>
                  <a:pt x="3359" y="606425"/>
                </a:lnTo>
                <a:lnTo>
                  <a:pt x="0" y="673100"/>
                </a:lnTo>
                <a:lnTo>
                  <a:pt x="3359" y="744537"/>
                </a:lnTo>
                <a:lnTo>
                  <a:pt x="11758" y="801687"/>
                </a:lnTo>
                <a:lnTo>
                  <a:pt x="23515" y="854075"/>
                </a:lnTo>
                <a:lnTo>
                  <a:pt x="38632" y="901700"/>
                </a:lnTo>
                <a:lnTo>
                  <a:pt x="55427" y="942975"/>
                </a:lnTo>
                <a:lnTo>
                  <a:pt x="75583" y="981075"/>
                </a:lnTo>
                <a:lnTo>
                  <a:pt x="95738" y="1017587"/>
                </a:lnTo>
                <a:lnTo>
                  <a:pt x="115893" y="1055687"/>
                </a:lnTo>
                <a:lnTo>
                  <a:pt x="134368" y="1095375"/>
                </a:lnTo>
                <a:lnTo>
                  <a:pt x="152844" y="1136650"/>
                </a:lnTo>
                <a:lnTo>
                  <a:pt x="167960" y="1182687"/>
                </a:lnTo>
                <a:lnTo>
                  <a:pt x="178038" y="1235075"/>
                </a:lnTo>
                <a:lnTo>
                  <a:pt x="188115" y="1295400"/>
                </a:lnTo>
                <a:lnTo>
                  <a:pt x="189795" y="1363662"/>
                </a:lnTo>
                <a:lnTo>
                  <a:pt x="188115" y="1431925"/>
                </a:lnTo>
                <a:lnTo>
                  <a:pt x="178038" y="1492250"/>
                </a:lnTo>
                <a:lnTo>
                  <a:pt x="167960" y="1544637"/>
                </a:lnTo>
                <a:lnTo>
                  <a:pt x="152844" y="1589087"/>
                </a:lnTo>
                <a:lnTo>
                  <a:pt x="134368" y="1631950"/>
                </a:lnTo>
                <a:lnTo>
                  <a:pt x="115893" y="1671637"/>
                </a:lnTo>
                <a:lnTo>
                  <a:pt x="95738" y="1708150"/>
                </a:lnTo>
                <a:lnTo>
                  <a:pt x="75583" y="1743075"/>
                </a:lnTo>
                <a:lnTo>
                  <a:pt x="55427" y="1782762"/>
                </a:lnTo>
                <a:lnTo>
                  <a:pt x="38632" y="1824037"/>
                </a:lnTo>
                <a:lnTo>
                  <a:pt x="23515" y="1870075"/>
                </a:lnTo>
                <a:lnTo>
                  <a:pt x="11758" y="1922462"/>
                </a:lnTo>
                <a:lnTo>
                  <a:pt x="3359" y="1982787"/>
                </a:lnTo>
                <a:lnTo>
                  <a:pt x="0" y="2051050"/>
                </a:lnTo>
                <a:lnTo>
                  <a:pt x="3359" y="2119312"/>
                </a:lnTo>
                <a:lnTo>
                  <a:pt x="11758" y="2179637"/>
                </a:lnTo>
                <a:lnTo>
                  <a:pt x="23515" y="2232025"/>
                </a:lnTo>
                <a:lnTo>
                  <a:pt x="38632" y="2278062"/>
                </a:lnTo>
                <a:lnTo>
                  <a:pt x="55427" y="2319337"/>
                </a:lnTo>
                <a:lnTo>
                  <a:pt x="75583" y="2359025"/>
                </a:lnTo>
                <a:lnTo>
                  <a:pt x="95738" y="2395537"/>
                </a:lnTo>
                <a:lnTo>
                  <a:pt x="115893" y="2433637"/>
                </a:lnTo>
                <a:lnTo>
                  <a:pt x="134368" y="2471737"/>
                </a:lnTo>
                <a:lnTo>
                  <a:pt x="152844" y="2513012"/>
                </a:lnTo>
                <a:lnTo>
                  <a:pt x="167960" y="2560637"/>
                </a:lnTo>
                <a:lnTo>
                  <a:pt x="178038" y="2613025"/>
                </a:lnTo>
                <a:lnTo>
                  <a:pt x="188115" y="2671762"/>
                </a:lnTo>
                <a:lnTo>
                  <a:pt x="189795" y="2741612"/>
                </a:lnTo>
                <a:lnTo>
                  <a:pt x="188115" y="2809875"/>
                </a:lnTo>
                <a:lnTo>
                  <a:pt x="178038" y="2868612"/>
                </a:lnTo>
                <a:lnTo>
                  <a:pt x="167960" y="2922587"/>
                </a:lnTo>
                <a:lnTo>
                  <a:pt x="152844" y="2967037"/>
                </a:lnTo>
                <a:lnTo>
                  <a:pt x="134368" y="3009900"/>
                </a:lnTo>
                <a:lnTo>
                  <a:pt x="115893" y="3046412"/>
                </a:lnTo>
                <a:lnTo>
                  <a:pt x="95738" y="3084512"/>
                </a:lnTo>
                <a:lnTo>
                  <a:pt x="75583" y="3121025"/>
                </a:lnTo>
                <a:lnTo>
                  <a:pt x="55427" y="3160712"/>
                </a:lnTo>
                <a:lnTo>
                  <a:pt x="38632" y="3201987"/>
                </a:lnTo>
                <a:lnTo>
                  <a:pt x="23515" y="3248025"/>
                </a:lnTo>
                <a:lnTo>
                  <a:pt x="11758" y="3300412"/>
                </a:lnTo>
                <a:lnTo>
                  <a:pt x="3359" y="3360737"/>
                </a:lnTo>
                <a:lnTo>
                  <a:pt x="0" y="3427412"/>
                </a:lnTo>
                <a:lnTo>
                  <a:pt x="3359" y="3497262"/>
                </a:lnTo>
                <a:lnTo>
                  <a:pt x="11758" y="3557587"/>
                </a:lnTo>
                <a:lnTo>
                  <a:pt x="23515" y="3609975"/>
                </a:lnTo>
                <a:lnTo>
                  <a:pt x="38632" y="3656012"/>
                </a:lnTo>
                <a:lnTo>
                  <a:pt x="55427" y="3697287"/>
                </a:lnTo>
                <a:lnTo>
                  <a:pt x="75583" y="3736975"/>
                </a:lnTo>
                <a:lnTo>
                  <a:pt x="115893" y="3811587"/>
                </a:lnTo>
                <a:lnTo>
                  <a:pt x="134368" y="3848100"/>
                </a:lnTo>
                <a:lnTo>
                  <a:pt x="152844" y="3890962"/>
                </a:lnTo>
                <a:lnTo>
                  <a:pt x="167960" y="3935412"/>
                </a:lnTo>
                <a:lnTo>
                  <a:pt x="178038" y="3987800"/>
                </a:lnTo>
                <a:lnTo>
                  <a:pt x="188115" y="4048125"/>
                </a:lnTo>
                <a:lnTo>
                  <a:pt x="189795" y="4116387"/>
                </a:lnTo>
                <a:lnTo>
                  <a:pt x="188115" y="4186237"/>
                </a:lnTo>
                <a:lnTo>
                  <a:pt x="178038" y="4244975"/>
                </a:lnTo>
                <a:lnTo>
                  <a:pt x="167960" y="4297362"/>
                </a:lnTo>
                <a:lnTo>
                  <a:pt x="152844" y="4343400"/>
                </a:lnTo>
                <a:lnTo>
                  <a:pt x="134368" y="4386262"/>
                </a:lnTo>
                <a:lnTo>
                  <a:pt x="115893" y="4424362"/>
                </a:lnTo>
                <a:lnTo>
                  <a:pt x="75583" y="4498975"/>
                </a:lnTo>
                <a:lnTo>
                  <a:pt x="55427" y="4537075"/>
                </a:lnTo>
                <a:lnTo>
                  <a:pt x="38632" y="4579937"/>
                </a:lnTo>
                <a:lnTo>
                  <a:pt x="23515" y="4625975"/>
                </a:lnTo>
                <a:lnTo>
                  <a:pt x="11758" y="4678362"/>
                </a:lnTo>
                <a:lnTo>
                  <a:pt x="3359" y="4738687"/>
                </a:lnTo>
                <a:lnTo>
                  <a:pt x="0" y="4806950"/>
                </a:lnTo>
                <a:lnTo>
                  <a:pt x="3359" y="4875212"/>
                </a:lnTo>
                <a:lnTo>
                  <a:pt x="11758" y="4935537"/>
                </a:lnTo>
                <a:lnTo>
                  <a:pt x="23515" y="4987925"/>
                </a:lnTo>
                <a:lnTo>
                  <a:pt x="38632" y="5033962"/>
                </a:lnTo>
                <a:lnTo>
                  <a:pt x="55427" y="5075237"/>
                </a:lnTo>
                <a:lnTo>
                  <a:pt x="75583" y="5114925"/>
                </a:lnTo>
                <a:lnTo>
                  <a:pt x="95738" y="5149850"/>
                </a:lnTo>
                <a:lnTo>
                  <a:pt x="115893" y="5186362"/>
                </a:lnTo>
                <a:lnTo>
                  <a:pt x="134368" y="5226050"/>
                </a:lnTo>
                <a:lnTo>
                  <a:pt x="152844" y="5268912"/>
                </a:lnTo>
                <a:lnTo>
                  <a:pt x="167960" y="5313362"/>
                </a:lnTo>
                <a:lnTo>
                  <a:pt x="178038" y="5365750"/>
                </a:lnTo>
                <a:lnTo>
                  <a:pt x="188115" y="5426075"/>
                </a:lnTo>
                <a:lnTo>
                  <a:pt x="189795" y="5494337"/>
                </a:lnTo>
                <a:lnTo>
                  <a:pt x="188115" y="5562600"/>
                </a:lnTo>
                <a:lnTo>
                  <a:pt x="178038" y="5622925"/>
                </a:lnTo>
                <a:lnTo>
                  <a:pt x="167960" y="5675312"/>
                </a:lnTo>
                <a:lnTo>
                  <a:pt x="152844" y="5721350"/>
                </a:lnTo>
                <a:lnTo>
                  <a:pt x="134368" y="5762625"/>
                </a:lnTo>
                <a:lnTo>
                  <a:pt x="115893" y="5802312"/>
                </a:lnTo>
                <a:lnTo>
                  <a:pt x="95738" y="5840412"/>
                </a:lnTo>
                <a:lnTo>
                  <a:pt x="75583" y="5876925"/>
                </a:lnTo>
                <a:lnTo>
                  <a:pt x="55427" y="5915025"/>
                </a:lnTo>
                <a:lnTo>
                  <a:pt x="38632" y="5956300"/>
                </a:lnTo>
                <a:lnTo>
                  <a:pt x="23515" y="6003925"/>
                </a:lnTo>
                <a:lnTo>
                  <a:pt x="11758" y="6056312"/>
                </a:lnTo>
                <a:lnTo>
                  <a:pt x="3359" y="6113462"/>
                </a:lnTo>
                <a:lnTo>
                  <a:pt x="0" y="6183312"/>
                </a:lnTo>
                <a:lnTo>
                  <a:pt x="3359" y="6251575"/>
                </a:lnTo>
                <a:lnTo>
                  <a:pt x="11758" y="6311900"/>
                </a:lnTo>
                <a:lnTo>
                  <a:pt x="23515" y="6361112"/>
                </a:lnTo>
                <a:lnTo>
                  <a:pt x="38632" y="6407150"/>
                </a:lnTo>
                <a:lnTo>
                  <a:pt x="55427" y="6448425"/>
                </a:lnTo>
                <a:lnTo>
                  <a:pt x="73903" y="6488112"/>
                </a:lnTo>
                <a:lnTo>
                  <a:pt x="92379" y="6523037"/>
                </a:lnTo>
                <a:lnTo>
                  <a:pt x="112534" y="6561137"/>
                </a:lnTo>
                <a:lnTo>
                  <a:pt x="132689" y="6597650"/>
                </a:lnTo>
                <a:lnTo>
                  <a:pt x="149485" y="6640512"/>
                </a:lnTo>
                <a:lnTo>
                  <a:pt x="166281" y="6683375"/>
                </a:lnTo>
                <a:lnTo>
                  <a:pt x="176358" y="6735762"/>
                </a:lnTo>
                <a:lnTo>
                  <a:pt x="184756" y="6791325"/>
                </a:lnTo>
                <a:lnTo>
                  <a:pt x="189795" y="6858000"/>
                </a:lnTo>
                <a:lnTo>
                  <a:pt x="334173" y="6858000"/>
                </a:lnTo>
                <a:lnTo>
                  <a:pt x="334174" y="6858000"/>
                </a:lnTo>
                <a:lnTo>
                  <a:pt x="4417162" y="6858000"/>
                </a:lnTo>
                <a:close/>
              </a:path>
            </a:pathLst>
          </a:custGeom>
          <a:solidFill>
            <a:schemeClr val="accent1">
              <a:lumMod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Text Placeholder 4">
            <a:extLst>
              <a:ext uri="{FF2B5EF4-FFF2-40B4-BE49-F238E27FC236}">
                <a16:creationId xmlns:a16="http://schemas.microsoft.com/office/drawing/2014/main" id="{64FEA0DD-81BC-4CDE-92EF-5A70E09A2154}"/>
              </a:ext>
            </a:extLst>
          </p:cNvPr>
          <p:cNvSpPr>
            <a:spLocks noGrp="1"/>
          </p:cNvSpPr>
          <p:nvPr>
            <p:ph type="body" idx="1"/>
          </p:nvPr>
        </p:nvSpPr>
        <p:spPr>
          <a:xfrm>
            <a:off x="201539" y="706093"/>
            <a:ext cx="3869706" cy="1452160"/>
          </a:xfrm>
        </p:spPr>
        <p:txBody>
          <a:bodyPr vert="horz" lIns="91440" tIns="45720" rIns="91440" bIns="45720" rtlCol="0" anchor="t">
            <a:normAutofit fontScale="92500" lnSpcReduction="20000"/>
          </a:bodyPr>
          <a:lstStyle/>
          <a:p>
            <a:pPr algn="ctr"/>
            <a:r>
              <a:rPr lang="en-US" sz="2800" b="1" kern="1200" dirty="0">
                <a:solidFill>
                  <a:schemeClr val="tx1">
                    <a:alpha val="60000"/>
                  </a:schemeClr>
                </a:solidFill>
              </a:rPr>
              <a:t>OEP OUTREACH PLANS</a:t>
            </a:r>
          </a:p>
          <a:p>
            <a:pPr algn="ctr"/>
            <a:endParaRPr lang="en-US" sz="2800" b="1" dirty="0">
              <a:solidFill>
                <a:schemeClr val="tx1">
                  <a:alpha val="60000"/>
                </a:schemeClr>
              </a:solidFill>
            </a:endParaRPr>
          </a:p>
          <a:p>
            <a:pPr algn="ctr"/>
            <a:r>
              <a:rPr lang="en-US" sz="4800" b="1" kern="1200" dirty="0">
                <a:solidFill>
                  <a:schemeClr val="accent1">
                    <a:lumMod val="50000"/>
                    <a:alpha val="60000"/>
                  </a:schemeClr>
                </a:solidFill>
                <a:latin typeface="+mn-lt"/>
                <a:ea typeface="+mn-ea"/>
                <a:cs typeface="+mn-cs"/>
              </a:rPr>
              <a:t>Social Media</a:t>
            </a:r>
          </a:p>
        </p:txBody>
      </p:sp>
      <p:pic>
        <p:nvPicPr>
          <p:cNvPr id="9" name="Picture 4" descr="Premium Photo | Woman's hands using laptop on desk in home interior">
            <a:extLst>
              <a:ext uri="{FF2B5EF4-FFF2-40B4-BE49-F238E27FC236}">
                <a16:creationId xmlns:a16="http://schemas.microsoft.com/office/drawing/2014/main" id="{DE730F4E-AA7B-451E-A08B-E4430F60BA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866" y="2864346"/>
            <a:ext cx="4139052" cy="2754351"/>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970336CD-2F3A-4F48-BC7E-E540E61C95BE}"/>
              </a:ext>
            </a:extLst>
          </p:cNvPr>
          <p:cNvSpPr txBox="1"/>
          <p:nvPr/>
        </p:nvSpPr>
        <p:spPr>
          <a:xfrm>
            <a:off x="5518170" y="1982835"/>
            <a:ext cx="5572821" cy="2892330"/>
          </a:xfrm>
          <a:prstGeom prst="rect">
            <a:avLst/>
          </a:prstGeom>
          <a:noFill/>
        </p:spPr>
        <p:txBody>
          <a:bodyPr wrap="square">
            <a:spAutoFit/>
          </a:bodyPr>
          <a:lstStyle/>
          <a:p>
            <a:pPr>
              <a:spcAft>
                <a:spcPts val="1200"/>
              </a:spcAft>
            </a:pPr>
            <a:r>
              <a:rPr lang="en-US" sz="3200" dirty="0">
                <a:latin typeface="Arial" panose="020B0604020202020204" pitchFamily="34" charset="0"/>
                <a:cs typeface="Arial" panose="020B0604020202020204" pitchFamily="34" charset="0"/>
              </a:rPr>
              <a:t>Facebook</a:t>
            </a:r>
          </a:p>
          <a:p>
            <a:pPr marL="742727" lvl="1" indent="-285664">
              <a:spcAft>
                <a:spcPts val="1200"/>
              </a:spcAft>
              <a:buFont typeface="Arial" panose="020B0604020202020204" pitchFamily="34" charset="0"/>
              <a:buChar char="•"/>
            </a:pPr>
            <a:r>
              <a:rPr lang="en-US" sz="1999" dirty="0">
                <a:latin typeface="Arial" panose="020B0604020202020204" pitchFamily="34" charset="0"/>
                <a:cs typeface="Arial" panose="020B0604020202020204" pitchFamily="34" charset="0"/>
              </a:rPr>
              <a:t>Add posts about OEP.</a:t>
            </a:r>
          </a:p>
          <a:p>
            <a:pPr marL="742727" lvl="1" indent="-285664">
              <a:spcAft>
                <a:spcPts val="1200"/>
              </a:spcAft>
              <a:buFont typeface="Arial" panose="020B0604020202020204" pitchFamily="34" charset="0"/>
              <a:buChar char="•"/>
            </a:pPr>
            <a:r>
              <a:rPr lang="en-US" sz="1999" dirty="0">
                <a:latin typeface="Arial" panose="020B0604020202020204" pitchFamily="34" charset="0"/>
                <a:cs typeface="Arial" panose="020B0604020202020204" pitchFamily="34" charset="0"/>
              </a:rPr>
              <a:t>Consider linking to Part D forms that can be downloaded, completed and sent to your office.</a:t>
            </a:r>
          </a:p>
          <a:p>
            <a:pPr marL="742727" lvl="1" indent="-285664">
              <a:spcAft>
                <a:spcPts val="1200"/>
              </a:spcAft>
              <a:buFont typeface="Arial" panose="020B0604020202020204" pitchFamily="34" charset="0"/>
              <a:buChar char="•"/>
            </a:pPr>
            <a:r>
              <a:rPr lang="en-US" sz="1999" dirty="0">
                <a:latin typeface="Arial" panose="020B0604020202020204" pitchFamily="34" charset="0"/>
                <a:cs typeface="Arial" panose="020B0604020202020204" pitchFamily="34" charset="0"/>
              </a:rPr>
              <a:t>Add locations of presentations and other outreach event details.</a:t>
            </a:r>
          </a:p>
        </p:txBody>
      </p:sp>
    </p:spTree>
    <p:extLst>
      <p:ext uri="{BB962C8B-B14F-4D97-AF65-F5344CB8AC3E}">
        <p14:creationId xmlns:p14="http://schemas.microsoft.com/office/powerpoint/2010/main" val="19462290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825AC39-5F85-4CAA-8A81-A1287086B2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95DA4D23-37FC-4B90-8188-F0377C5F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417162" cy="6858000"/>
          </a:xfrm>
          <a:custGeom>
            <a:avLst/>
            <a:gdLst>
              <a:gd name="connsiteX0" fmla="*/ 0 w 4417162"/>
              <a:gd name="connsiteY0" fmla="*/ 0 h 6858000"/>
              <a:gd name="connsiteX1" fmla="*/ 144378 w 4417162"/>
              <a:gd name="connsiteY1" fmla="*/ 0 h 6858000"/>
              <a:gd name="connsiteX2" fmla="*/ 2310062 w 4417162"/>
              <a:gd name="connsiteY2" fmla="*/ 0 h 6858000"/>
              <a:gd name="connsiteX3" fmla="*/ 4227367 w 4417162"/>
              <a:gd name="connsiteY3" fmla="*/ 0 h 6858000"/>
              <a:gd name="connsiteX4" fmla="*/ 4232407 w 4417162"/>
              <a:gd name="connsiteY4" fmla="*/ 66675 h 6858000"/>
              <a:gd name="connsiteX5" fmla="*/ 4240804 w 4417162"/>
              <a:gd name="connsiteY5" fmla="*/ 122237 h 6858000"/>
              <a:gd name="connsiteX6" fmla="*/ 4250882 w 4417162"/>
              <a:gd name="connsiteY6" fmla="*/ 174625 h 6858000"/>
              <a:gd name="connsiteX7" fmla="*/ 4267678 w 4417162"/>
              <a:gd name="connsiteY7" fmla="*/ 217487 h 6858000"/>
              <a:gd name="connsiteX8" fmla="*/ 4284474 w 4417162"/>
              <a:gd name="connsiteY8" fmla="*/ 260350 h 6858000"/>
              <a:gd name="connsiteX9" fmla="*/ 4304629 w 4417162"/>
              <a:gd name="connsiteY9" fmla="*/ 296862 h 6858000"/>
              <a:gd name="connsiteX10" fmla="*/ 4324784 w 4417162"/>
              <a:gd name="connsiteY10" fmla="*/ 334962 h 6858000"/>
              <a:gd name="connsiteX11" fmla="*/ 4343260 w 4417162"/>
              <a:gd name="connsiteY11" fmla="*/ 369887 h 6858000"/>
              <a:gd name="connsiteX12" fmla="*/ 4361735 w 4417162"/>
              <a:gd name="connsiteY12" fmla="*/ 409575 h 6858000"/>
              <a:gd name="connsiteX13" fmla="*/ 4378531 w 4417162"/>
              <a:gd name="connsiteY13" fmla="*/ 450850 h 6858000"/>
              <a:gd name="connsiteX14" fmla="*/ 4393648 w 4417162"/>
              <a:gd name="connsiteY14" fmla="*/ 496887 h 6858000"/>
              <a:gd name="connsiteX15" fmla="*/ 4405405 w 4417162"/>
              <a:gd name="connsiteY15" fmla="*/ 546100 h 6858000"/>
              <a:gd name="connsiteX16" fmla="*/ 4413803 w 4417162"/>
              <a:gd name="connsiteY16" fmla="*/ 606425 h 6858000"/>
              <a:gd name="connsiteX17" fmla="*/ 4417162 w 4417162"/>
              <a:gd name="connsiteY17" fmla="*/ 673100 h 6858000"/>
              <a:gd name="connsiteX18" fmla="*/ 4413803 w 4417162"/>
              <a:gd name="connsiteY18" fmla="*/ 744537 h 6858000"/>
              <a:gd name="connsiteX19" fmla="*/ 4405405 w 4417162"/>
              <a:gd name="connsiteY19" fmla="*/ 801687 h 6858000"/>
              <a:gd name="connsiteX20" fmla="*/ 4393648 w 4417162"/>
              <a:gd name="connsiteY20" fmla="*/ 854075 h 6858000"/>
              <a:gd name="connsiteX21" fmla="*/ 4378531 w 4417162"/>
              <a:gd name="connsiteY21" fmla="*/ 901700 h 6858000"/>
              <a:gd name="connsiteX22" fmla="*/ 4361735 w 4417162"/>
              <a:gd name="connsiteY22" fmla="*/ 942975 h 6858000"/>
              <a:gd name="connsiteX23" fmla="*/ 4341580 w 4417162"/>
              <a:gd name="connsiteY23" fmla="*/ 981075 h 6858000"/>
              <a:gd name="connsiteX24" fmla="*/ 4321425 w 4417162"/>
              <a:gd name="connsiteY24" fmla="*/ 1017587 h 6858000"/>
              <a:gd name="connsiteX25" fmla="*/ 4301270 w 4417162"/>
              <a:gd name="connsiteY25" fmla="*/ 1055687 h 6858000"/>
              <a:gd name="connsiteX26" fmla="*/ 4282794 w 4417162"/>
              <a:gd name="connsiteY26" fmla="*/ 1095375 h 6858000"/>
              <a:gd name="connsiteX27" fmla="*/ 4264318 w 4417162"/>
              <a:gd name="connsiteY27" fmla="*/ 1136650 h 6858000"/>
              <a:gd name="connsiteX28" fmla="*/ 4249203 w 4417162"/>
              <a:gd name="connsiteY28" fmla="*/ 1182687 h 6858000"/>
              <a:gd name="connsiteX29" fmla="*/ 4239125 w 4417162"/>
              <a:gd name="connsiteY29" fmla="*/ 1235075 h 6858000"/>
              <a:gd name="connsiteX30" fmla="*/ 4229047 w 4417162"/>
              <a:gd name="connsiteY30" fmla="*/ 1295400 h 6858000"/>
              <a:gd name="connsiteX31" fmla="*/ 4227367 w 4417162"/>
              <a:gd name="connsiteY31" fmla="*/ 1363662 h 6858000"/>
              <a:gd name="connsiteX32" fmla="*/ 4229047 w 4417162"/>
              <a:gd name="connsiteY32" fmla="*/ 1431925 h 6858000"/>
              <a:gd name="connsiteX33" fmla="*/ 4239125 w 4417162"/>
              <a:gd name="connsiteY33" fmla="*/ 1492250 h 6858000"/>
              <a:gd name="connsiteX34" fmla="*/ 4249203 w 4417162"/>
              <a:gd name="connsiteY34" fmla="*/ 1544637 h 6858000"/>
              <a:gd name="connsiteX35" fmla="*/ 4264318 w 4417162"/>
              <a:gd name="connsiteY35" fmla="*/ 1589087 h 6858000"/>
              <a:gd name="connsiteX36" fmla="*/ 4282794 w 4417162"/>
              <a:gd name="connsiteY36" fmla="*/ 1631950 h 6858000"/>
              <a:gd name="connsiteX37" fmla="*/ 4301270 w 4417162"/>
              <a:gd name="connsiteY37" fmla="*/ 1671637 h 6858000"/>
              <a:gd name="connsiteX38" fmla="*/ 4321425 w 4417162"/>
              <a:gd name="connsiteY38" fmla="*/ 1708150 h 6858000"/>
              <a:gd name="connsiteX39" fmla="*/ 4341580 w 4417162"/>
              <a:gd name="connsiteY39" fmla="*/ 1743075 h 6858000"/>
              <a:gd name="connsiteX40" fmla="*/ 4361735 w 4417162"/>
              <a:gd name="connsiteY40" fmla="*/ 1782762 h 6858000"/>
              <a:gd name="connsiteX41" fmla="*/ 4378531 w 4417162"/>
              <a:gd name="connsiteY41" fmla="*/ 1824037 h 6858000"/>
              <a:gd name="connsiteX42" fmla="*/ 4393648 w 4417162"/>
              <a:gd name="connsiteY42" fmla="*/ 1870075 h 6858000"/>
              <a:gd name="connsiteX43" fmla="*/ 4405405 w 4417162"/>
              <a:gd name="connsiteY43" fmla="*/ 1922462 h 6858000"/>
              <a:gd name="connsiteX44" fmla="*/ 4413803 w 4417162"/>
              <a:gd name="connsiteY44" fmla="*/ 1982787 h 6858000"/>
              <a:gd name="connsiteX45" fmla="*/ 4417162 w 4417162"/>
              <a:gd name="connsiteY45" fmla="*/ 2051050 h 6858000"/>
              <a:gd name="connsiteX46" fmla="*/ 4413803 w 4417162"/>
              <a:gd name="connsiteY46" fmla="*/ 2119312 h 6858000"/>
              <a:gd name="connsiteX47" fmla="*/ 4405405 w 4417162"/>
              <a:gd name="connsiteY47" fmla="*/ 2179637 h 6858000"/>
              <a:gd name="connsiteX48" fmla="*/ 4393648 w 4417162"/>
              <a:gd name="connsiteY48" fmla="*/ 2232025 h 6858000"/>
              <a:gd name="connsiteX49" fmla="*/ 4378531 w 4417162"/>
              <a:gd name="connsiteY49" fmla="*/ 2278062 h 6858000"/>
              <a:gd name="connsiteX50" fmla="*/ 4361735 w 4417162"/>
              <a:gd name="connsiteY50" fmla="*/ 2319337 h 6858000"/>
              <a:gd name="connsiteX51" fmla="*/ 4341580 w 4417162"/>
              <a:gd name="connsiteY51" fmla="*/ 2359025 h 6858000"/>
              <a:gd name="connsiteX52" fmla="*/ 4321425 w 4417162"/>
              <a:gd name="connsiteY52" fmla="*/ 2395537 h 6858000"/>
              <a:gd name="connsiteX53" fmla="*/ 4301270 w 4417162"/>
              <a:gd name="connsiteY53" fmla="*/ 2433637 h 6858000"/>
              <a:gd name="connsiteX54" fmla="*/ 4282794 w 4417162"/>
              <a:gd name="connsiteY54" fmla="*/ 2471737 h 6858000"/>
              <a:gd name="connsiteX55" fmla="*/ 4264318 w 4417162"/>
              <a:gd name="connsiteY55" fmla="*/ 2513012 h 6858000"/>
              <a:gd name="connsiteX56" fmla="*/ 4249203 w 4417162"/>
              <a:gd name="connsiteY56" fmla="*/ 2560637 h 6858000"/>
              <a:gd name="connsiteX57" fmla="*/ 4239125 w 4417162"/>
              <a:gd name="connsiteY57" fmla="*/ 2613025 h 6858000"/>
              <a:gd name="connsiteX58" fmla="*/ 4229047 w 4417162"/>
              <a:gd name="connsiteY58" fmla="*/ 2671762 h 6858000"/>
              <a:gd name="connsiteX59" fmla="*/ 4227367 w 4417162"/>
              <a:gd name="connsiteY59" fmla="*/ 2741612 h 6858000"/>
              <a:gd name="connsiteX60" fmla="*/ 4229047 w 4417162"/>
              <a:gd name="connsiteY60" fmla="*/ 2809875 h 6858000"/>
              <a:gd name="connsiteX61" fmla="*/ 4239125 w 4417162"/>
              <a:gd name="connsiteY61" fmla="*/ 2868612 h 6858000"/>
              <a:gd name="connsiteX62" fmla="*/ 4249203 w 4417162"/>
              <a:gd name="connsiteY62" fmla="*/ 2922587 h 6858000"/>
              <a:gd name="connsiteX63" fmla="*/ 4264318 w 4417162"/>
              <a:gd name="connsiteY63" fmla="*/ 2967037 h 6858000"/>
              <a:gd name="connsiteX64" fmla="*/ 4282794 w 4417162"/>
              <a:gd name="connsiteY64" fmla="*/ 3009900 h 6858000"/>
              <a:gd name="connsiteX65" fmla="*/ 4301270 w 4417162"/>
              <a:gd name="connsiteY65" fmla="*/ 3046412 h 6858000"/>
              <a:gd name="connsiteX66" fmla="*/ 4321425 w 4417162"/>
              <a:gd name="connsiteY66" fmla="*/ 3084512 h 6858000"/>
              <a:gd name="connsiteX67" fmla="*/ 4341580 w 4417162"/>
              <a:gd name="connsiteY67" fmla="*/ 3121025 h 6858000"/>
              <a:gd name="connsiteX68" fmla="*/ 4361735 w 4417162"/>
              <a:gd name="connsiteY68" fmla="*/ 3160712 h 6858000"/>
              <a:gd name="connsiteX69" fmla="*/ 4378531 w 4417162"/>
              <a:gd name="connsiteY69" fmla="*/ 3201987 h 6858000"/>
              <a:gd name="connsiteX70" fmla="*/ 4393648 w 4417162"/>
              <a:gd name="connsiteY70" fmla="*/ 3248025 h 6858000"/>
              <a:gd name="connsiteX71" fmla="*/ 4405405 w 4417162"/>
              <a:gd name="connsiteY71" fmla="*/ 3300412 h 6858000"/>
              <a:gd name="connsiteX72" fmla="*/ 4413803 w 4417162"/>
              <a:gd name="connsiteY72" fmla="*/ 3360737 h 6858000"/>
              <a:gd name="connsiteX73" fmla="*/ 4417162 w 4417162"/>
              <a:gd name="connsiteY73" fmla="*/ 3427412 h 6858000"/>
              <a:gd name="connsiteX74" fmla="*/ 4413803 w 4417162"/>
              <a:gd name="connsiteY74" fmla="*/ 3497262 h 6858000"/>
              <a:gd name="connsiteX75" fmla="*/ 4405405 w 4417162"/>
              <a:gd name="connsiteY75" fmla="*/ 3557587 h 6858000"/>
              <a:gd name="connsiteX76" fmla="*/ 4393648 w 4417162"/>
              <a:gd name="connsiteY76" fmla="*/ 3609975 h 6858000"/>
              <a:gd name="connsiteX77" fmla="*/ 4378531 w 4417162"/>
              <a:gd name="connsiteY77" fmla="*/ 3656012 h 6858000"/>
              <a:gd name="connsiteX78" fmla="*/ 4361735 w 4417162"/>
              <a:gd name="connsiteY78" fmla="*/ 3697287 h 6858000"/>
              <a:gd name="connsiteX79" fmla="*/ 4341580 w 4417162"/>
              <a:gd name="connsiteY79" fmla="*/ 3736975 h 6858000"/>
              <a:gd name="connsiteX80" fmla="*/ 4301270 w 4417162"/>
              <a:gd name="connsiteY80" fmla="*/ 3811587 h 6858000"/>
              <a:gd name="connsiteX81" fmla="*/ 4282794 w 4417162"/>
              <a:gd name="connsiteY81" fmla="*/ 3848100 h 6858000"/>
              <a:gd name="connsiteX82" fmla="*/ 4264318 w 4417162"/>
              <a:gd name="connsiteY82" fmla="*/ 3890962 h 6858000"/>
              <a:gd name="connsiteX83" fmla="*/ 4249203 w 4417162"/>
              <a:gd name="connsiteY83" fmla="*/ 3935412 h 6858000"/>
              <a:gd name="connsiteX84" fmla="*/ 4239125 w 4417162"/>
              <a:gd name="connsiteY84" fmla="*/ 3987800 h 6858000"/>
              <a:gd name="connsiteX85" fmla="*/ 4229047 w 4417162"/>
              <a:gd name="connsiteY85" fmla="*/ 4048125 h 6858000"/>
              <a:gd name="connsiteX86" fmla="*/ 4227367 w 4417162"/>
              <a:gd name="connsiteY86" fmla="*/ 4116387 h 6858000"/>
              <a:gd name="connsiteX87" fmla="*/ 4229047 w 4417162"/>
              <a:gd name="connsiteY87" fmla="*/ 4186237 h 6858000"/>
              <a:gd name="connsiteX88" fmla="*/ 4239125 w 4417162"/>
              <a:gd name="connsiteY88" fmla="*/ 4244975 h 6858000"/>
              <a:gd name="connsiteX89" fmla="*/ 4249203 w 4417162"/>
              <a:gd name="connsiteY89" fmla="*/ 4297362 h 6858000"/>
              <a:gd name="connsiteX90" fmla="*/ 4264318 w 4417162"/>
              <a:gd name="connsiteY90" fmla="*/ 4343400 h 6858000"/>
              <a:gd name="connsiteX91" fmla="*/ 4282794 w 4417162"/>
              <a:gd name="connsiteY91" fmla="*/ 4386262 h 6858000"/>
              <a:gd name="connsiteX92" fmla="*/ 4301270 w 4417162"/>
              <a:gd name="connsiteY92" fmla="*/ 4424362 h 6858000"/>
              <a:gd name="connsiteX93" fmla="*/ 4341580 w 4417162"/>
              <a:gd name="connsiteY93" fmla="*/ 4498975 h 6858000"/>
              <a:gd name="connsiteX94" fmla="*/ 4361735 w 4417162"/>
              <a:gd name="connsiteY94" fmla="*/ 4537075 h 6858000"/>
              <a:gd name="connsiteX95" fmla="*/ 4378531 w 4417162"/>
              <a:gd name="connsiteY95" fmla="*/ 4579937 h 6858000"/>
              <a:gd name="connsiteX96" fmla="*/ 4393648 w 4417162"/>
              <a:gd name="connsiteY96" fmla="*/ 4625975 h 6858000"/>
              <a:gd name="connsiteX97" fmla="*/ 4405405 w 4417162"/>
              <a:gd name="connsiteY97" fmla="*/ 4678362 h 6858000"/>
              <a:gd name="connsiteX98" fmla="*/ 4413803 w 4417162"/>
              <a:gd name="connsiteY98" fmla="*/ 4738687 h 6858000"/>
              <a:gd name="connsiteX99" fmla="*/ 4417162 w 4417162"/>
              <a:gd name="connsiteY99" fmla="*/ 4806950 h 6858000"/>
              <a:gd name="connsiteX100" fmla="*/ 4413803 w 4417162"/>
              <a:gd name="connsiteY100" fmla="*/ 4875212 h 6858000"/>
              <a:gd name="connsiteX101" fmla="*/ 4405405 w 4417162"/>
              <a:gd name="connsiteY101" fmla="*/ 4935537 h 6858000"/>
              <a:gd name="connsiteX102" fmla="*/ 4393648 w 4417162"/>
              <a:gd name="connsiteY102" fmla="*/ 4987925 h 6858000"/>
              <a:gd name="connsiteX103" fmla="*/ 4378531 w 4417162"/>
              <a:gd name="connsiteY103" fmla="*/ 5033962 h 6858000"/>
              <a:gd name="connsiteX104" fmla="*/ 4361735 w 4417162"/>
              <a:gd name="connsiteY104" fmla="*/ 5075237 h 6858000"/>
              <a:gd name="connsiteX105" fmla="*/ 4341580 w 4417162"/>
              <a:gd name="connsiteY105" fmla="*/ 5114925 h 6858000"/>
              <a:gd name="connsiteX106" fmla="*/ 4321425 w 4417162"/>
              <a:gd name="connsiteY106" fmla="*/ 5149850 h 6858000"/>
              <a:gd name="connsiteX107" fmla="*/ 4301270 w 4417162"/>
              <a:gd name="connsiteY107" fmla="*/ 5186362 h 6858000"/>
              <a:gd name="connsiteX108" fmla="*/ 4282794 w 4417162"/>
              <a:gd name="connsiteY108" fmla="*/ 5226050 h 6858000"/>
              <a:gd name="connsiteX109" fmla="*/ 4264318 w 4417162"/>
              <a:gd name="connsiteY109" fmla="*/ 5268912 h 6858000"/>
              <a:gd name="connsiteX110" fmla="*/ 4249203 w 4417162"/>
              <a:gd name="connsiteY110" fmla="*/ 5313362 h 6858000"/>
              <a:gd name="connsiteX111" fmla="*/ 4239125 w 4417162"/>
              <a:gd name="connsiteY111" fmla="*/ 5365750 h 6858000"/>
              <a:gd name="connsiteX112" fmla="*/ 4229047 w 4417162"/>
              <a:gd name="connsiteY112" fmla="*/ 5426075 h 6858000"/>
              <a:gd name="connsiteX113" fmla="*/ 4227367 w 4417162"/>
              <a:gd name="connsiteY113" fmla="*/ 5494337 h 6858000"/>
              <a:gd name="connsiteX114" fmla="*/ 4229047 w 4417162"/>
              <a:gd name="connsiteY114" fmla="*/ 5562600 h 6858000"/>
              <a:gd name="connsiteX115" fmla="*/ 4239125 w 4417162"/>
              <a:gd name="connsiteY115" fmla="*/ 5622925 h 6858000"/>
              <a:gd name="connsiteX116" fmla="*/ 4249203 w 4417162"/>
              <a:gd name="connsiteY116" fmla="*/ 5675312 h 6858000"/>
              <a:gd name="connsiteX117" fmla="*/ 4264318 w 4417162"/>
              <a:gd name="connsiteY117" fmla="*/ 5721350 h 6858000"/>
              <a:gd name="connsiteX118" fmla="*/ 4282794 w 4417162"/>
              <a:gd name="connsiteY118" fmla="*/ 5762625 h 6858000"/>
              <a:gd name="connsiteX119" fmla="*/ 4301270 w 4417162"/>
              <a:gd name="connsiteY119" fmla="*/ 5802312 h 6858000"/>
              <a:gd name="connsiteX120" fmla="*/ 4321425 w 4417162"/>
              <a:gd name="connsiteY120" fmla="*/ 5840412 h 6858000"/>
              <a:gd name="connsiteX121" fmla="*/ 4341580 w 4417162"/>
              <a:gd name="connsiteY121" fmla="*/ 5876925 h 6858000"/>
              <a:gd name="connsiteX122" fmla="*/ 4361735 w 4417162"/>
              <a:gd name="connsiteY122" fmla="*/ 5915025 h 6858000"/>
              <a:gd name="connsiteX123" fmla="*/ 4378531 w 4417162"/>
              <a:gd name="connsiteY123" fmla="*/ 5956300 h 6858000"/>
              <a:gd name="connsiteX124" fmla="*/ 4393648 w 4417162"/>
              <a:gd name="connsiteY124" fmla="*/ 6003925 h 6858000"/>
              <a:gd name="connsiteX125" fmla="*/ 4405405 w 4417162"/>
              <a:gd name="connsiteY125" fmla="*/ 6056312 h 6858000"/>
              <a:gd name="connsiteX126" fmla="*/ 4413803 w 4417162"/>
              <a:gd name="connsiteY126" fmla="*/ 6113462 h 6858000"/>
              <a:gd name="connsiteX127" fmla="*/ 4417162 w 4417162"/>
              <a:gd name="connsiteY127" fmla="*/ 6183312 h 6858000"/>
              <a:gd name="connsiteX128" fmla="*/ 4413803 w 4417162"/>
              <a:gd name="connsiteY128" fmla="*/ 6251575 h 6858000"/>
              <a:gd name="connsiteX129" fmla="*/ 4405405 w 4417162"/>
              <a:gd name="connsiteY129" fmla="*/ 6311900 h 6858000"/>
              <a:gd name="connsiteX130" fmla="*/ 4393648 w 4417162"/>
              <a:gd name="connsiteY130" fmla="*/ 6361112 h 6858000"/>
              <a:gd name="connsiteX131" fmla="*/ 4378531 w 4417162"/>
              <a:gd name="connsiteY131" fmla="*/ 6407150 h 6858000"/>
              <a:gd name="connsiteX132" fmla="*/ 4361735 w 4417162"/>
              <a:gd name="connsiteY132" fmla="*/ 6448425 h 6858000"/>
              <a:gd name="connsiteX133" fmla="*/ 4343260 w 4417162"/>
              <a:gd name="connsiteY133" fmla="*/ 6488112 h 6858000"/>
              <a:gd name="connsiteX134" fmla="*/ 4324784 w 4417162"/>
              <a:gd name="connsiteY134" fmla="*/ 6523037 h 6858000"/>
              <a:gd name="connsiteX135" fmla="*/ 4304629 w 4417162"/>
              <a:gd name="connsiteY135" fmla="*/ 6561137 h 6858000"/>
              <a:gd name="connsiteX136" fmla="*/ 4284474 w 4417162"/>
              <a:gd name="connsiteY136" fmla="*/ 6597650 h 6858000"/>
              <a:gd name="connsiteX137" fmla="*/ 4267678 w 4417162"/>
              <a:gd name="connsiteY137" fmla="*/ 6640512 h 6858000"/>
              <a:gd name="connsiteX138" fmla="*/ 4250882 w 4417162"/>
              <a:gd name="connsiteY138" fmla="*/ 6683375 h 6858000"/>
              <a:gd name="connsiteX139" fmla="*/ 4240804 w 4417162"/>
              <a:gd name="connsiteY139" fmla="*/ 6735762 h 6858000"/>
              <a:gd name="connsiteX140" fmla="*/ 4232407 w 4417162"/>
              <a:gd name="connsiteY140" fmla="*/ 6791325 h 6858000"/>
              <a:gd name="connsiteX141" fmla="*/ 4227367 w 4417162"/>
              <a:gd name="connsiteY141" fmla="*/ 6858000 h 6858000"/>
              <a:gd name="connsiteX142" fmla="*/ 2310062 w 4417162"/>
              <a:gd name="connsiteY142" fmla="*/ 6858000 h 6858000"/>
              <a:gd name="connsiteX143" fmla="*/ 144378 w 4417162"/>
              <a:gd name="connsiteY143" fmla="*/ 6858000 h 6858000"/>
              <a:gd name="connsiteX144" fmla="*/ 0 w 4417162"/>
              <a:gd name="connsiteY14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4417162" h="6858000">
                <a:moveTo>
                  <a:pt x="0" y="0"/>
                </a:moveTo>
                <a:lnTo>
                  <a:pt x="144378" y="0"/>
                </a:lnTo>
                <a:lnTo>
                  <a:pt x="2310062" y="0"/>
                </a:lnTo>
                <a:lnTo>
                  <a:pt x="4227367" y="0"/>
                </a:lnTo>
                <a:lnTo>
                  <a:pt x="4232407" y="66675"/>
                </a:lnTo>
                <a:lnTo>
                  <a:pt x="4240804" y="122237"/>
                </a:lnTo>
                <a:lnTo>
                  <a:pt x="4250882" y="174625"/>
                </a:lnTo>
                <a:lnTo>
                  <a:pt x="4267678" y="217487"/>
                </a:lnTo>
                <a:lnTo>
                  <a:pt x="4284474" y="260350"/>
                </a:lnTo>
                <a:lnTo>
                  <a:pt x="4304629" y="296862"/>
                </a:lnTo>
                <a:lnTo>
                  <a:pt x="4324784" y="334962"/>
                </a:lnTo>
                <a:lnTo>
                  <a:pt x="4343260" y="369887"/>
                </a:lnTo>
                <a:lnTo>
                  <a:pt x="4361735" y="409575"/>
                </a:lnTo>
                <a:lnTo>
                  <a:pt x="4378531" y="450850"/>
                </a:lnTo>
                <a:lnTo>
                  <a:pt x="4393648" y="496887"/>
                </a:lnTo>
                <a:lnTo>
                  <a:pt x="4405405" y="546100"/>
                </a:lnTo>
                <a:lnTo>
                  <a:pt x="4413803" y="606425"/>
                </a:lnTo>
                <a:lnTo>
                  <a:pt x="4417162" y="673100"/>
                </a:lnTo>
                <a:lnTo>
                  <a:pt x="4413803" y="744537"/>
                </a:lnTo>
                <a:lnTo>
                  <a:pt x="4405405" y="801687"/>
                </a:lnTo>
                <a:lnTo>
                  <a:pt x="4393648" y="854075"/>
                </a:lnTo>
                <a:lnTo>
                  <a:pt x="4378531" y="901700"/>
                </a:lnTo>
                <a:lnTo>
                  <a:pt x="4361735" y="942975"/>
                </a:lnTo>
                <a:lnTo>
                  <a:pt x="4341580" y="981075"/>
                </a:lnTo>
                <a:lnTo>
                  <a:pt x="4321425" y="1017587"/>
                </a:lnTo>
                <a:lnTo>
                  <a:pt x="4301270" y="1055687"/>
                </a:lnTo>
                <a:lnTo>
                  <a:pt x="4282794" y="1095375"/>
                </a:lnTo>
                <a:lnTo>
                  <a:pt x="4264318" y="1136650"/>
                </a:lnTo>
                <a:lnTo>
                  <a:pt x="4249203" y="1182687"/>
                </a:lnTo>
                <a:lnTo>
                  <a:pt x="4239125" y="1235075"/>
                </a:lnTo>
                <a:lnTo>
                  <a:pt x="4229047" y="1295400"/>
                </a:lnTo>
                <a:lnTo>
                  <a:pt x="4227367" y="1363662"/>
                </a:lnTo>
                <a:lnTo>
                  <a:pt x="4229047" y="1431925"/>
                </a:lnTo>
                <a:lnTo>
                  <a:pt x="4239125" y="1492250"/>
                </a:lnTo>
                <a:lnTo>
                  <a:pt x="4249203" y="1544637"/>
                </a:lnTo>
                <a:lnTo>
                  <a:pt x="4264318" y="1589087"/>
                </a:lnTo>
                <a:lnTo>
                  <a:pt x="4282794" y="1631950"/>
                </a:lnTo>
                <a:lnTo>
                  <a:pt x="4301270" y="1671637"/>
                </a:lnTo>
                <a:lnTo>
                  <a:pt x="4321425" y="1708150"/>
                </a:lnTo>
                <a:lnTo>
                  <a:pt x="4341580" y="1743075"/>
                </a:lnTo>
                <a:lnTo>
                  <a:pt x="4361735" y="1782762"/>
                </a:lnTo>
                <a:lnTo>
                  <a:pt x="4378531" y="1824037"/>
                </a:lnTo>
                <a:lnTo>
                  <a:pt x="4393648" y="1870075"/>
                </a:lnTo>
                <a:lnTo>
                  <a:pt x="4405405" y="1922462"/>
                </a:lnTo>
                <a:lnTo>
                  <a:pt x="4413803" y="1982787"/>
                </a:lnTo>
                <a:lnTo>
                  <a:pt x="4417162" y="2051050"/>
                </a:lnTo>
                <a:lnTo>
                  <a:pt x="4413803" y="2119312"/>
                </a:lnTo>
                <a:lnTo>
                  <a:pt x="4405405" y="2179637"/>
                </a:lnTo>
                <a:lnTo>
                  <a:pt x="4393648" y="2232025"/>
                </a:lnTo>
                <a:lnTo>
                  <a:pt x="4378531" y="2278062"/>
                </a:lnTo>
                <a:lnTo>
                  <a:pt x="4361735" y="2319337"/>
                </a:lnTo>
                <a:lnTo>
                  <a:pt x="4341580" y="2359025"/>
                </a:lnTo>
                <a:lnTo>
                  <a:pt x="4321425" y="2395537"/>
                </a:lnTo>
                <a:lnTo>
                  <a:pt x="4301270" y="2433637"/>
                </a:lnTo>
                <a:lnTo>
                  <a:pt x="4282794" y="2471737"/>
                </a:lnTo>
                <a:lnTo>
                  <a:pt x="4264318" y="2513012"/>
                </a:lnTo>
                <a:lnTo>
                  <a:pt x="4249203" y="2560637"/>
                </a:lnTo>
                <a:lnTo>
                  <a:pt x="4239125" y="2613025"/>
                </a:lnTo>
                <a:lnTo>
                  <a:pt x="4229047" y="2671762"/>
                </a:lnTo>
                <a:lnTo>
                  <a:pt x="4227367" y="2741612"/>
                </a:lnTo>
                <a:lnTo>
                  <a:pt x="4229047" y="2809875"/>
                </a:lnTo>
                <a:lnTo>
                  <a:pt x="4239125" y="2868612"/>
                </a:lnTo>
                <a:lnTo>
                  <a:pt x="4249203" y="2922587"/>
                </a:lnTo>
                <a:lnTo>
                  <a:pt x="4264318" y="2967037"/>
                </a:lnTo>
                <a:lnTo>
                  <a:pt x="4282794" y="3009900"/>
                </a:lnTo>
                <a:lnTo>
                  <a:pt x="4301270" y="3046412"/>
                </a:lnTo>
                <a:lnTo>
                  <a:pt x="4321425" y="3084512"/>
                </a:lnTo>
                <a:lnTo>
                  <a:pt x="4341580" y="3121025"/>
                </a:lnTo>
                <a:lnTo>
                  <a:pt x="4361735" y="3160712"/>
                </a:lnTo>
                <a:lnTo>
                  <a:pt x="4378531" y="3201987"/>
                </a:lnTo>
                <a:lnTo>
                  <a:pt x="4393648" y="3248025"/>
                </a:lnTo>
                <a:lnTo>
                  <a:pt x="4405405" y="3300412"/>
                </a:lnTo>
                <a:lnTo>
                  <a:pt x="4413803" y="3360737"/>
                </a:lnTo>
                <a:lnTo>
                  <a:pt x="4417162" y="3427412"/>
                </a:lnTo>
                <a:lnTo>
                  <a:pt x="4413803" y="3497262"/>
                </a:lnTo>
                <a:lnTo>
                  <a:pt x="4405405" y="3557587"/>
                </a:lnTo>
                <a:lnTo>
                  <a:pt x="4393648" y="3609975"/>
                </a:lnTo>
                <a:lnTo>
                  <a:pt x="4378531" y="3656012"/>
                </a:lnTo>
                <a:lnTo>
                  <a:pt x="4361735" y="3697287"/>
                </a:lnTo>
                <a:lnTo>
                  <a:pt x="4341580" y="3736975"/>
                </a:lnTo>
                <a:lnTo>
                  <a:pt x="4301270" y="3811587"/>
                </a:lnTo>
                <a:lnTo>
                  <a:pt x="4282794" y="3848100"/>
                </a:lnTo>
                <a:lnTo>
                  <a:pt x="4264318" y="3890962"/>
                </a:lnTo>
                <a:lnTo>
                  <a:pt x="4249203" y="3935412"/>
                </a:lnTo>
                <a:lnTo>
                  <a:pt x="4239125" y="3987800"/>
                </a:lnTo>
                <a:lnTo>
                  <a:pt x="4229047" y="4048125"/>
                </a:lnTo>
                <a:lnTo>
                  <a:pt x="4227367" y="4116387"/>
                </a:lnTo>
                <a:lnTo>
                  <a:pt x="4229047" y="4186237"/>
                </a:lnTo>
                <a:lnTo>
                  <a:pt x="4239125" y="4244975"/>
                </a:lnTo>
                <a:lnTo>
                  <a:pt x="4249203" y="4297362"/>
                </a:lnTo>
                <a:lnTo>
                  <a:pt x="4264318" y="4343400"/>
                </a:lnTo>
                <a:lnTo>
                  <a:pt x="4282794" y="4386262"/>
                </a:lnTo>
                <a:lnTo>
                  <a:pt x="4301270" y="4424362"/>
                </a:lnTo>
                <a:lnTo>
                  <a:pt x="4341580" y="4498975"/>
                </a:lnTo>
                <a:lnTo>
                  <a:pt x="4361735" y="4537075"/>
                </a:lnTo>
                <a:lnTo>
                  <a:pt x="4378531" y="4579937"/>
                </a:lnTo>
                <a:lnTo>
                  <a:pt x="4393648" y="4625975"/>
                </a:lnTo>
                <a:lnTo>
                  <a:pt x="4405405" y="4678362"/>
                </a:lnTo>
                <a:lnTo>
                  <a:pt x="4413803" y="4738687"/>
                </a:lnTo>
                <a:lnTo>
                  <a:pt x="4417162" y="4806950"/>
                </a:lnTo>
                <a:lnTo>
                  <a:pt x="4413803" y="4875212"/>
                </a:lnTo>
                <a:lnTo>
                  <a:pt x="4405405" y="4935537"/>
                </a:lnTo>
                <a:lnTo>
                  <a:pt x="4393648" y="4987925"/>
                </a:lnTo>
                <a:lnTo>
                  <a:pt x="4378531" y="5033962"/>
                </a:lnTo>
                <a:lnTo>
                  <a:pt x="4361735" y="5075237"/>
                </a:lnTo>
                <a:lnTo>
                  <a:pt x="4341580" y="5114925"/>
                </a:lnTo>
                <a:lnTo>
                  <a:pt x="4321425" y="5149850"/>
                </a:lnTo>
                <a:lnTo>
                  <a:pt x="4301270" y="5186362"/>
                </a:lnTo>
                <a:lnTo>
                  <a:pt x="4282794" y="5226050"/>
                </a:lnTo>
                <a:lnTo>
                  <a:pt x="4264318" y="5268912"/>
                </a:lnTo>
                <a:lnTo>
                  <a:pt x="4249203" y="5313362"/>
                </a:lnTo>
                <a:lnTo>
                  <a:pt x="4239125" y="5365750"/>
                </a:lnTo>
                <a:lnTo>
                  <a:pt x="4229047" y="5426075"/>
                </a:lnTo>
                <a:lnTo>
                  <a:pt x="4227367" y="5494337"/>
                </a:lnTo>
                <a:lnTo>
                  <a:pt x="4229047" y="5562600"/>
                </a:lnTo>
                <a:lnTo>
                  <a:pt x="4239125" y="5622925"/>
                </a:lnTo>
                <a:lnTo>
                  <a:pt x="4249203" y="5675312"/>
                </a:lnTo>
                <a:lnTo>
                  <a:pt x="4264318" y="5721350"/>
                </a:lnTo>
                <a:lnTo>
                  <a:pt x="4282794" y="5762625"/>
                </a:lnTo>
                <a:lnTo>
                  <a:pt x="4301270" y="5802312"/>
                </a:lnTo>
                <a:lnTo>
                  <a:pt x="4321425" y="5840412"/>
                </a:lnTo>
                <a:lnTo>
                  <a:pt x="4341580" y="5876925"/>
                </a:lnTo>
                <a:lnTo>
                  <a:pt x="4361735" y="5915025"/>
                </a:lnTo>
                <a:lnTo>
                  <a:pt x="4378531" y="5956300"/>
                </a:lnTo>
                <a:lnTo>
                  <a:pt x="4393648" y="6003925"/>
                </a:lnTo>
                <a:lnTo>
                  <a:pt x="4405405" y="6056312"/>
                </a:lnTo>
                <a:lnTo>
                  <a:pt x="4413803" y="6113462"/>
                </a:lnTo>
                <a:lnTo>
                  <a:pt x="4417162" y="6183312"/>
                </a:lnTo>
                <a:lnTo>
                  <a:pt x="4413803" y="6251575"/>
                </a:lnTo>
                <a:lnTo>
                  <a:pt x="4405405" y="6311900"/>
                </a:lnTo>
                <a:lnTo>
                  <a:pt x="4393648" y="6361112"/>
                </a:lnTo>
                <a:lnTo>
                  <a:pt x="4378531" y="6407150"/>
                </a:lnTo>
                <a:lnTo>
                  <a:pt x="4361735" y="6448425"/>
                </a:lnTo>
                <a:lnTo>
                  <a:pt x="4343260" y="6488112"/>
                </a:lnTo>
                <a:lnTo>
                  <a:pt x="4324784" y="6523037"/>
                </a:lnTo>
                <a:lnTo>
                  <a:pt x="4304629" y="6561137"/>
                </a:lnTo>
                <a:lnTo>
                  <a:pt x="4284474" y="6597650"/>
                </a:lnTo>
                <a:lnTo>
                  <a:pt x="4267678" y="6640512"/>
                </a:lnTo>
                <a:lnTo>
                  <a:pt x="4250882" y="6683375"/>
                </a:lnTo>
                <a:lnTo>
                  <a:pt x="4240804" y="6735762"/>
                </a:lnTo>
                <a:lnTo>
                  <a:pt x="4232407" y="6791325"/>
                </a:lnTo>
                <a:lnTo>
                  <a:pt x="4227367" y="6858000"/>
                </a:lnTo>
                <a:lnTo>
                  <a:pt x="2310062" y="6858000"/>
                </a:lnTo>
                <a:lnTo>
                  <a:pt x="144378" y="6858000"/>
                </a:lnTo>
                <a:lnTo>
                  <a:pt x="0" y="6858000"/>
                </a:lnTo>
                <a:close/>
              </a:path>
            </a:pathLst>
          </a:custGeom>
          <a:solidFill>
            <a:srgbClr val="FFFFFF"/>
          </a:solidFill>
          <a:ln w="0">
            <a:noFill/>
            <a:prstDash val="solid"/>
            <a:round/>
            <a:headEnd/>
            <a:tailEnd/>
          </a:ln>
        </p:spPr>
      </p:sp>
      <p:sp useBgFill="1">
        <p:nvSpPr>
          <p:cNvPr id="17" name="Freeform: Shape 16">
            <a:extLst>
              <a:ext uri="{FF2B5EF4-FFF2-40B4-BE49-F238E27FC236}">
                <a16:creationId xmlns:a16="http://schemas.microsoft.com/office/drawing/2014/main" id="{A7A4B465-FBCC-4CD4-89A1-82992A7B47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272784" cy="6858000"/>
          </a:xfrm>
          <a:custGeom>
            <a:avLst/>
            <a:gdLst>
              <a:gd name="connsiteX0" fmla="*/ 0 w 4272784"/>
              <a:gd name="connsiteY0" fmla="*/ 0 h 6858000"/>
              <a:gd name="connsiteX1" fmla="*/ 4082989 w 4272784"/>
              <a:gd name="connsiteY1" fmla="*/ 0 h 6858000"/>
              <a:gd name="connsiteX2" fmla="*/ 4088029 w 4272784"/>
              <a:gd name="connsiteY2" fmla="*/ 66675 h 6858000"/>
              <a:gd name="connsiteX3" fmla="*/ 4096426 w 4272784"/>
              <a:gd name="connsiteY3" fmla="*/ 122237 h 6858000"/>
              <a:gd name="connsiteX4" fmla="*/ 4106504 w 4272784"/>
              <a:gd name="connsiteY4" fmla="*/ 174625 h 6858000"/>
              <a:gd name="connsiteX5" fmla="*/ 4123300 w 4272784"/>
              <a:gd name="connsiteY5" fmla="*/ 217487 h 6858000"/>
              <a:gd name="connsiteX6" fmla="*/ 4140096 w 4272784"/>
              <a:gd name="connsiteY6" fmla="*/ 260350 h 6858000"/>
              <a:gd name="connsiteX7" fmla="*/ 4160251 w 4272784"/>
              <a:gd name="connsiteY7" fmla="*/ 296862 h 6858000"/>
              <a:gd name="connsiteX8" fmla="*/ 4180406 w 4272784"/>
              <a:gd name="connsiteY8" fmla="*/ 334962 h 6858000"/>
              <a:gd name="connsiteX9" fmla="*/ 4198882 w 4272784"/>
              <a:gd name="connsiteY9" fmla="*/ 369887 h 6858000"/>
              <a:gd name="connsiteX10" fmla="*/ 4217357 w 4272784"/>
              <a:gd name="connsiteY10" fmla="*/ 409575 h 6858000"/>
              <a:gd name="connsiteX11" fmla="*/ 4234153 w 4272784"/>
              <a:gd name="connsiteY11" fmla="*/ 450850 h 6858000"/>
              <a:gd name="connsiteX12" fmla="*/ 4249270 w 4272784"/>
              <a:gd name="connsiteY12" fmla="*/ 496887 h 6858000"/>
              <a:gd name="connsiteX13" fmla="*/ 4261027 w 4272784"/>
              <a:gd name="connsiteY13" fmla="*/ 546100 h 6858000"/>
              <a:gd name="connsiteX14" fmla="*/ 4269425 w 4272784"/>
              <a:gd name="connsiteY14" fmla="*/ 606425 h 6858000"/>
              <a:gd name="connsiteX15" fmla="*/ 4272784 w 4272784"/>
              <a:gd name="connsiteY15" fmla="*/ 673100 h 6858000"/>
              <a:gd name="connsiteX16" fmla="*/ 4269425 w 4272784"/>
              <a:gd name="connsiteY16" fmla="*/ 744537 h 6858000"/>
              <a:gd name="connsiteX17" fmla="*/ 4261027 w 4272784"/>
              <a:gd name="connsiteY17" fmla="*/ 801687 h 6858000"/>
              <a:gd name="connsiteX18" fmla="*/ 4249270 w 4272784"/>
              <a:gd name="connsiteY18" fmla="*/ 854075 h 6858000"/>
              <a:gd name="connsiteX19" fmla="*/ 4234153 w 4272784"/>
              <a:gd name="connsiteY19" fmla="*/ 901700 h 6858000"/>
              <a:gd name="connsiteX20" fmla="*/ 4217357 w 4272784"/>
              <a:gd name="connsiteY20" fmla="*/ 942975 h 6858000"/>
              <a:gd name="connsiteX21" fmla="*/ 4197202 w 4272784"/>
              <a:gd name="connsiteY21" fmla="*/ 981075 h 6858000"/>
              <a:gd name="connsiteX22" fmla="*/ 4177047 w 4272784"/>
              <a:gd name="connsiteY22" fmla="*/ 1017587 h 6858000"/>
              <a:gd name="connsiteX23" fmla="*/ 4156892 w 4272784"/>
              <a:gd name="connsiteY23" fmla="*/ 1055687 h 6858000"/>
              <a:gd name="connsiteX24" fmla="*/ 4138416 w 4272784"/>
              <a:gd name="connsiteY24" fmla="*/ 1095375 h 6858000"/>
              <a:gd name="connsiteX25" fmla="*/ 4119940 w 4272784"/>
              <a:gd name="connsiteY25" fmla="*/ 1136650 h 6858000"/>
              <a:gd name="connsiteX26" fmla="*/ 4104825 w 4272784"/>
              <a:gd name="connsiteY26" fmla="*/ 1182687 h 6858000"/>
              <a:gd name="connsiteX27" fmla="*/ 4094747 w 4272784"/>
              <a:gd name="connsiteY27" fmla="*/ 1235075 h 6858000"/>
              <a:gd name="connsiteX28" fmla="*/ 4084669 w 4272784"/>
              <a:gd name="connsiteY28" fmla="*/ 1295400 h 6858000"/>
              <a:gd name="connsiteX29" fmla="*/ 4082989 w 4272784"/>
              <a:gd name="connsiteY29" fmla="*/ 1363662 h 6858000"/>
              <a:gd name="connsiteX30" fmla="*/ 4084669 w 4272784"/>
              <a:gd name="connsiteY30" fmla="*/ 1431925 h 6858000"/>
              <a:gd name="connsiteX31" fmla="*/ 4094747 w 4272784"/>
              <a:gd name="connsiteY31" fmla="*/ 1492250 h 6858000"/>
              <a:gd name="connsiteX32" fmla="*/ 4104825 w 4272784"/>
              <a:gd name="connsiteY32" fmla="*/ 1544637 h 6858000"/>
              <a:gd name="connsiteX33" fmla="*/ 4119940 w 4272784"/>
              <a:gd name="connsiteY33" fmla="*/ 1589087 h 6858000"/>
              <a:gd name="connsiteX34" fmla="*/ 4138416 w 4272784"/>
              <a:gd name="connsiteY34" fmla="*/ 1631950 h 6858000"/>
              <a:gd name="connsiteX35" fmla="*/ 4156892 w 4272784"/>
              <a:gd name="connsiteY35" fmla="*/ 1671637 h 6858000"/>
              <a:gd name="connsiteX36" fmla="*/ 4177047 w 4272784"/>
              <a:gd name="connsiteY36" fmla="*/ 1708150 h 6858000"/>
              <a:gd name="connsiteX37" fmla="*/ 4197202 w 4272784"/>
              <a:gd name="connsiteY37" fmla="*/ 1743075 h 6858000"/>
              <a:gd name="connsiteX38" fmla="*/ 4217357 w 4272784"/>
              <a:gd name="connsiteY38" fmla="*/ 1782762 h 6858000"/>
              <a:gd name="connsiteX39" fmla="*/ 4234153 w 4272784"/>
              <a:gd name="connsiteY39" fmla="*/ 1824037 h 6858000"/>
              <a:gd name="connsiteX40" fmla="*/ 4249270 w 4272784"/>
              <a:gd name="connsiteY40" fmla="*/ 1870075 h 6858000"/>
              <a:gd name="connsiteX41" fmla="*/ 4261027 w 4272784"/>
              <a:gd name="connsiteY41" fmla="*/ 1922462 h 6858000"/>
              <a:gd name="connsiteX42" fmla="*/ 4269425 w 4272784"/>
              <a:gd name="connsiteY42" fmla="*/ 1982787 h 6858000"/>
              <a:gd name="connsiteX43" fmla="*/ 4272784 w 4272784"/>
              <a:gd name="connsiteY43" fmla="*/ 2051050 h 6858000"/>
              <a:gd name="connsiteX44" fmla="*/ 4269425 w 4272784"/>
              <a:gd name="connsiteY44" fmla="*/ 2119312 h 6858000"/>
              <a:gd name="connsiteX45" fmla="*/ 4261027 w 4272784"/>
              <a:gd name="connsiteY45" fmla="*/ 2179637 h 6858000"/>
              <a:gd name="connsiteX46" fmla="*/ 4249270 w 4272784"/>
              <a:gd name="connsiteY46" fmla="*/ 2232025 h 6858000"/>
              <a:gd name="connsiteX47" fmla="*/ 4234153 w 4272784"/>
              <a:gd name="connsiteY47" fmla="*/ 2278062 h 6858000"/>
              <a:gd name="connsiteX48" fmla="*/ 4217357 w 4272784"/>
              <a:gd name="connsiteY48" fmla="*/ 2319337 h 6858000"/>
              <a:gd name="connsiteX49" fmla="*/ 4197202 w 4272784"/>
              <a:gd name="connsiteY49" fmla="*/ 2359025 h 6858000"/>
              <a:gd name="connsiteX50" fmla="*/ 4177047 w 4272784"/>
              <a:gd name="connsiteY50" fmla="*/ 2395537 h 6858000"/>
              <a:gd name="connsiteX51" fmla="*/ 4156892 w 4272784"/>
              <a:gd name="connsiteY51" fmla="*/ 2433637 h 6858000"/>
              <a:gd name="connsiteX52" fmla="*/ 4138416 w 4272784"/>
              <a:gd name="connsiteY52" fmla="*/ 2471737 h 6858000"/>
              <a:gd name="connsiteX53" fmla="*/ 4119940 w 4272784"/>
              <a:gd name="connsiteY53" fmla="*/ 2513012 h 6858000"/>
              <a:gd name="connsiteX54" fmla="*/ 4104825 w 4272784"/>
              <a:gd name="connsiteY54" fmla="*/ 2560637 h 6858000"/>
              <a:gd name="connsiteX55" fmla="*/ 4094747 w 4272784"/>
              <a:gd name="connsiteY55" fmla="*/ 2613025 h 6858000"/>
              <a:gd name="connsiteX56" fmla="*/ 4084669 w 4272784"/>
              <a:gd name="connsiteY56" fmla="*/ 2671762 h 6858000"/>
              <a:gd name="connsiteX57" fmla="*/ 4082989 w 4272784"/>
              <a:gd name="connsiteY57" fmla="*/ 2741612 h 6858000"/>
              <a:gd name="connsiteX58" fmla="*/ 4084669 w 4272784"/>
              <a:gd name="connsiteY58" fmla="*/ 2809875 h 6858000"/>
              <a:gd name="connsiteX59" fmla="*/ 4094747 w 4272784"/>
              <a:gd name="connsiteY59" fmla="*/ 2868612 h 6858000"/>
              <a:gd name="connsiteX60" fmla="*/ 4104825 w 4272784"/>
              <a:gd name="connsiteY60" fmla="*/ 2922587 h 6858000"/>
              <a:gd name="connsiteX61" fmla="*/ 4119940 w 4272784"/>
              <a:gd name="connsiteY61" fmla="*/ 2967037 h 6858000"/>
              <a:gd name="connsiteX62" fmla="*/ 4138416 w 4272784"/>
              <a:gd name="connsiteY62" fmla="*/ 3009900 h 6858000"/>
              <a:gd name="connsiteX63" fmla="*/ 4156892 w 4272784"/>
              <a:gd name="connsiteY63" fmla="*/ 3046412 h 6858000"/>
              <a:gd name="connsiteX64" fmla="*/ 4177047 w 4272784"/>
              <a:gd name="connsiteY64" fmla="*/ 3084512 h 6858000"/>
              <a:gd name="connsiteX65" fmla="*/ 4197202 w 4272784"/>
              <a:gd name="connsiteY65" fmla="*/ 3121025 h 6858000"/>
              <a:gd name="connsiteX66" fmla="*/ 4217357 w 4272784"/>
              <a:gd name="connsiteY66" fmla="*/ 3160712 h 6858000"/>
              <a:gd name="connsiteX67" fmla="*/ 4234153 w 4272784"/>
              <a:gd name="connsiteY67" fmla="*/ 3201987 h 6858000"/>
              <a:gd name="connsiteX68" fmla="*/ 4249270 w 4272784"/>
              <a:gd name="connsiteY68" fmla="*/ 3248025 h 6858000"/>
              <a:gd name="connsiteX69" fmla="*/ 4261027 w 4272784"/>
              <a:gd name="connsiteY69" fmla="*/ 3300412 h 6858000"/>
              <a:gd name="connsiteX70" fmla="*/ 4269425 w 4272784"/>
              <a:gd name="connsiteY70" fmla="*/ 3360737 h 6858000"/>
              <a:gd name="connsiteX71" fmla="*/ 4272784 w 4272784"/>
              <a:gd name="connsiteY71" fmla="*/ 3427412 h 6858000"/>
              <a:gd name="connsiteX72" fmla="*/ 4269425 w 4272784"/>
              <a:gd name="connsiteY72" fmla="*/ 3497262 h 6858000"/>
              <a:gd name="connsiteX73" fmla="*/ 4261027 w 4272784"/>
              <a:gd name="connsiteY73" fmla="*/ 3557587 h 6858000"/>
              <a:gd name="connsiteX74" fmla="*/ 4249270 w 4272784"/>
              <a:gd name="connsiteY74" fmla="*/ 3609975 h 6858000"/>
              <a:gd name="connsiteX75" fmla="*/ 4234153 w 4272784"/>
              <a:gd name="connsiteY75" fmla="*/ 3656012 h 6858000"/>
              <a:gd name="connsiteX76" fmla="*/ 4217357 w 4272784"/>
              <a:gd name="connsiteY76" fmla="*/ 3697287 h 6858000"/>
              <a:gd name="connsiteX77" fmla="*/ 4197202 w 4272784"/>
              <a:gd name="connsiteY77" fmla="*/ 3736975 h 6858000"/>
              <a:gd name="connsiteX78" fmla="*/ 4156892 w 4272784"/>
              <a:gd name="connsiteY78" fmla="*/ 3811587 h 6858000"/>
              <a:gd name="connsiteX79" fmla="*/ 4138416 w 4272784"/>
              <a:gd name="connsiteY79" fmla="*/ 3848100 h 6858000"/>
              <a:gd name="connsiteX80" fmla="*/ 4119940 w 4272784"/>
              <a:gd name="connsiteY80" fmla="*/ 3890962 h 6858000"/>
              <a:gd name="connsiteX81" fmla="*/ 4104825 w 4272784"/>
              <a:gd name="connsiteY81" fmla="*/ 3935412 h 6858000"/>
              <a:gd name="connsiteX82" fmla="*/ 4094747 w 4272784"/>
              <a:gd name="connsiteY82" fmla="*/ 3987800 h 6858000"/>
              <a:gd name="connsiteX83" fmla="*/ 4084669 w 4272784"/>
              <a:gd name="connsiteY83" fmla="*/ 4048125 h 6858000"/>
              <a:gd name="connsiteX84" fmla="*/ 4082989 w 4272784"/>
              <a:gd name="connsiteY84" fmla="*/ 4116387 h 6858000"/>
              <a:gd name="connsiteX85" fmla="*/ 4084669 w 4272784"/>
              <a:gd name="connsiteY85" fmla="*/ 4186237 h 6858000"/>
              <a:gd name="connsiteX86" fmla="*/ 4094747 w 4272784"/>
              <a:gd name="connsiteY86" fmla="*/ 4244975 h 6858000"/>
              <a:gd name="connsiteX87" fmla="*/ 4104825 w 4272784"/>
              <a:gd name="connsiteY87" fmla="*/ 4297362 h 6858000"/>
              <a:gd name="connsiteX88" fmla="*/ 4119940 w 4272784"/>
              <a:gd name="connsiteY88" fmla="*/ 4343400 h 6858000"/>
              <a:gd name="connsiteX89" fmla="*/ 4138416 w 4272784"/>
              <a:gd name="connsiteY89" fmla="*/ 4386262 h 6858000"/>
              <a:gd name="connsiteX90" fmla="*/ 4156892 w 4272784"/>
              <a:gd name="connsiteY90" fmla="*/ 4424362 h 6858000"/>
              <a:gd name="connsiteX91" fmla="*/ 4197202 w 4272784"/>
              <a:gd name="connsiteY91" fmla="*/ 4498975 h 6858000"/>
              <a:gd name="connsiteX92" fmla="*/ 4217357 w 4272784"/>
              <a:gd name="connsiteY92" fmla="*/ 4537075 h 6858000"/>
              <a:gd name="connsiteX93" fmla="*/ 4234153 w 4272784"/>
              <a:gd name="connsiteY93" fmla="*/ 4579937 h 6858000"/>
              <a:gd name="connsiteX94" fmla="*/ 4249270 w 4272784"/>
              <a:gd name="connsiteY94" fmla="*/ 4625975 h 6858000"/>
              <a:gd name="connsiteX95" fmla="*/ 4261027 w 4272784"/>
              <a:gd name="connsiteY95" fmla="*/ 4678362 h 6858000"/>
              <a:gd name="connsiteX96" fmla="*/ 4269425 w 4272784"/>
              <a:gd name="connsiteY96" fmla="*/ 4738687 h 6858000"/>
              <a:gd name="connsiteX97" fmla="*/ 4272784 w 4272784"/>
              <a:gd name="connsiteY97" fmla="*/ 4806950 h 6858000"/>
              <a:gd name="connsiteX98" fmla="*/ 4269425 w 4272784"/>
              <a:gd name="connsiteY98" fmla="*/ 4875212 h 6858000"/>
              <a:gd name="connsiteX99" fmla="*/ 4261027 w 4272784"/>
              <a:gd name="connsiteY99" fmla="*/ 4935537 h 6858000"/>
              <a:gd name="connsiteX100" fmla="*/ 4249270 w 4272784"/>
              <a:gd name="connsiteY100" fmla="*/ 4987925 h 6858000"/>
              <a:gd name="connsiteX101" fmla="*/ 4234153 w 4272784"/>
              <a:gd name="connsiteY101" fmla="*/ 5033962 h 6858000"/>
              <a:gd name="connsiteX102" fmla="*/ 4217357 w 4272784"/>
              <a:gd name="connsiteY102" fmla="*/ 5075237 h 6858000"/>
              <a:gd name="connsiteX103" fmla="*/ 4197202 w 4272784"/>
              <a:gd name="connsiteY103" fmla="*/ 5114925 h 6858000"/>
              <a:gd name="connsiteX104" fmla="*/ 4177047 w 4272784"/>
              <a:gd name="connsiteY104" fmla="*/ 5149850 h 6858000"/>
              <a:gd name="connsiteX105" fmla="*/ 4156892 w 4272784"/>
              <a:gd name="connsiteY105" fmla="*/ 5186362 h 6858000"/>
              <a:gd name="connsiteX106" fmla="*/ 4138416 w 4272784"/>
              <a:gd name="connsiteY106" fmla="*/ 5226050 h 6858000"/>
              <a:gd name="connsiteX107" fmla="*/ 4119940 w 4272784"/>
              <a:gd name="connsiteY107" fmla="*/ 5268912 h 6858000"/>
              <a:gd name="connsiteX108" fmla="*/ 4104825 w 4272784"/>
              <a:gd name="connsiteY108" fmla="*/ 5313362 h 6858000"/>
              <a:gd name="connsiteX109" fmla="*/ 4094747 w 4272784"/>
              <a:gd name="connsiteY109" fmla="*/ 5365750 h 6858000"/>
              <a:gd name="connsiteX110" fmla="*/ 4084669 w 4272784"/>
              <a:gd name="connsiteY110" fmla="*/ 5426075 h 6858000"/>
              <a:gd name="connsiteX111" fmla="*/ 4082989 w 4272784"/>
              <a:gd name="connsiteY111" fmla="*/ 5494337 h 6858000"/>
              <a:gd name="connsiteX112" fmla="*/ 4084669 w 4272784"/>
              <a:gd name="connsiteY112" fmla="*/ 5562600 h 6858000"/>
              <a:gd name="connsiteX113" fmla="*/ 4094747 w 4272784"/>
              <a:gd name="connsiteY113" fmla="*/ 5622925 h 6858000"/>
              <a:gd name="connsiteX114" fmla="*/ 4104825 w 4272784"/>
              <a:gd name="connsiteY114" fmla="*/ 5675312 h 6858000"/>
              <a:gd name="connsiteX115" fmla="*/ 4119940 w 4272784"/>
              <a:gd name="connsiteY115" fmla="*/ 5721350 h 6858000"/>
              <a:gd name="connsiteX116" fmla="*/ 4138416 w 4272784"/>
              <a:gd name="connsiteY116" fmla="*/ 5762625 h 6858000"/>
              <a:gd name="connsiteX117" fmla="*/ 4156892 w 4272784"/>
              <a:gd name="connsiteY117" fmla="*/ 5802312 h 6858000"/>
              <a:gd name="connsiteX118" fmla="*/ 4177047 w 4272784"/>
              <a:gd name="connsiteY118" fmla="*/ 5840412 h 6858000"/>
              <a:gd name="connsiteX119" fmla="*/ 4197202 w 4272784"/>
              <a:gd name="connsiteY119" fmla="*/ 5876925 h 6858000"/>
              <a:gd name="connsiteX120" fmla="*/ 4217357 w 4272784"/>
              <a:gd name="connsiteY120" fmla="*/ 5915025 h 6858000"/>
              <a:gd name="connsiteX121" fmla="*/ 4234153 w 4272784"/>
              <a:gd name="connsiteY121" fmla="*/ 5956300 h 6858000"/>
              <a:gd name="connsiteX122" fmla="*/ 4249270 w 4272784"/>
              <a:gd name="connsiteY122" fmla="*/ 6003925 h 6858000"/>
              <a:gd name="connsiteX123" fmla="*/ 4261027 w 4272784"/>
              <a:gd name="connsiteY123" fmla="*/ 6056312 h 6858000"/>
              <a:gd name="connsiteX124" fmla="*/ 4269425 w 4272784"/>
              <a:gd name="connsiteY124" fmla="*/ 6113462 h 6858000"/>
              <a:gd name="connsiteX125" fmla="*/ 4272784 w 4272784"/>
              <a:gd name="connsiteY125" fmla="*/ 6183312 h 6858000"/>
              <a:gd name="connsiteX126" fmla="*/ 4269425 w 4272784"/>
              <a:gd name="connsiteY126" fmla="*/ 6251575 h 6858000"/>
              <a:gd name="connsiteX127" fmla="*/ 4261027 w 4272784"/>
              <a:gd name="connsiteY127" fmla="*/ 6311900 h 6858000"/>
              <a:gd name="connsiteX128" fmla="*/ 4249270 w 4272784"/>
              <a:gd name="connsiteY128" fmla="*/ 6361112 h 6858000"/>
              <a:gd name="connsiteX129" fmla="*/ 4234153 w 4272784"/>
              <a:gd name="connsiteY129" fmla="*/ 6407150 h 6858000"/>
              <a:gd name="connsiteX130" fmla="*/ 4217357 w 4272784"/>
              <a:gd name="connsiteY130" fmla="*/ 6448425 h 6858000"/>
              <a:gd name="connsiteX131" fmla="*/ 4198882 w 4272784"/>
              <a:gd name="connsiteY131" fmla="*/ 6488112 h 6858000"/>
              <a:gd name="connsiteX132" fmla="*/ 4180406 w 4272784"/>
              <a:gd name="connsiteY132" fmla="*/ 6523037 h 6858000"/>
              <a:gd name="connsiteX133" fmla="*/ 4160251 w 4272784"/>
              <a:gd name="connsiteY133" fmla="*/ 6561137 h 6858000"/>
              <a:gd name="connsiteX134" fmla="*/ 4140096 w 4272784"/>
              <a:gd name="connsiteY134" fmla="*/ 6597650 h 6858000"/>
              <a:gd name="connsiteX135" fmla="*/ 4123300 w 4272784"/>
              <a:gd name="connsiteY135" fmla="*/ 6640512 h 6858000"/>
              <a:gd name="connsiteX136" fmla="*/ 4106504 w 4272784"/>
              <a:gd name="connsiteY136" fmla="*/ 6683375 h 6858000"/>
              <a:gd name="connsiteX137" fmla="*/ 4096426 w 4272784"/>
              <a:gd name="connsiteY137" fmla="*/ 6735762 h 6858000"/>
              <a:gd name="connsiteX138" fmla="*/ 4088029 w 4272784"/>
              <a:gd name="connsiteY138" fmla="*/ 6791325 h 6858000"/>
              <a:gd name="connsiteX139" fmla="*/ 4082989 w 4272784"/>
              <a:gd name="connsiteY139" fmla="*/ 6858000 h 6858000"/>
              <a:gd name="connsiteX140" fmla="*/ 0 w 427278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272784" h="6858000">
                <a:moveTo>
                  <a:pt x="0" y="0"/>
                </a:moveTo>
                <a:lnTo>
                  <a:pt x="4082989" y="0"/>
                </a:lnTo>
                <a:lnTo>
                  <a:pt x="4088029" y="66675"/>
                </a:lnTo>
                <a:lnTo>
                  <a:pt x="4096426" y="122237"/>
                </a:lnTo>
                <a:lnTo>
                  <a:pt x="4106504" y="174625"/>
                </a:lnTo>
                <a:lnTo>
                  <a:pt x="4123300" y="217487"/>
                </a:lnTo>
                <a:lnTo>
                  <a:pt x="4140096" y="260350"/>
                </a:lnTo>
                <a:lnTo>
                  <a:pt x="4160251" y="296862"/>
                </a:lnTo>
                <a:lnTo>
                  <a:pt x="4180406" y="334962"/>
                </a:lnTo>
                <a:lnTo>
                  <a:pt x="4198882" y="369887"/>
                </a:lnTo>
                <a:lnTo>
                  <a:pt x="4217357" y="409575"/>
                </a:lnTo>
                <a:lnTo>
                  <a:pt x="4234153" y="450850"/>
                </a:lnTo>
                <a:lnTo>
                  <a:pt x="4249270" y="496887"/>
                </a:lnTo>
                <a:lnTo>
                  <a:pt x="4261027" y="546100"/>
                </a:lnTo>
                <a:lnTo>
                  <a:pt x="4269425" y="606425"/>
                </a:lnTo>
                <a:lnTo>
                  <a:pt x="4272784" y="673100"/>
                </a:lnTo>
                <a:lnTo>
                  <a:pt x="4269425" y="744537"/>
                </a:lnTo>
                <a:lnTo>
                  <a:pt x="4261027" y="801687"/>
                </a:lnTo>
                <a:lnTo>
                  <a:pt x="4249270" y="854075"/>
                </a:lnTo>
                <a:lnTo>
                  <a:pt x="4234153" y="901700"/>
                </a:lnTo>
                <a:lnTo>
                  <a:pt x="4217357" y="942975"/>
                </a:lnTo>
                <a:lnTo>
                  <a:pt x="4197202" y="981075"/>
                </a:lnTo>
                <a:lnTo>
                  <a:pt x="4177047" y="1017587"/>
                </a:lnTo>
                <a:lnTo>
                  <a:pt x="4156892" y="1055687"/>
                </a:lnTo>
                <a:lnTo>
                  <a:pt x="4138416" y="1095375"/>
                </a:lnTo>
                <a:lnTo>
                  <a:pt x="4119940" y="1136650"/>
                </a:lnTo>
                <a:lnTo>
                  <a:pt x="4104825" y="1182687"/>
                </a:lnTo>
                <a:lnTo>
                  <a:pt x="4094747" y="1235075"/>
                </a:lnTo>
                <a:lnTo>
                  <a:pt x="4084669" y="1295400"/>
                </a:lnTo>
                <a:lnTo>
                  <a:pt x="4082989" y="1363662"/>
                </a:lnTo>
                <a:lnTo>
                  <a:pt x="4084669" y="1431925"/>
                </a:lnTo>
                <a:lnTo>
                  <a:pt x="4094747" y="1492250"/>
                </a:lnTo>
                <a:lnTo>
                  <a:pt x="4104825" y="1544637"/>
                </a:lnTo>
                <a:lnTo>
                  <a:pt x="4119940" y="1589087"/>
                </a:lnTo>
                <a:lnTo>
                  <a:pt x="4138416" y="1631950"/>
                </a:lnTo>
                <a:lnTo>
                  <a:pt x="4156892" y="1671637"/>
                </a:lnTo>
                <a:lnTo>
                  <a:pt x="4177047" y="1708150"/>
                </a:lnTo>
                <a:lnTo>
                  <a:pt x="4197202" y="1743075"/>
                </a:lnTo>
                <a:lnTo>
                  <a:pt x="4217357" y="1782762"/>
                </a:lnTo>
                <a:lnTo>
                  <a:pt x="4234153" y="1824037"/>
                </a:lnTo>
                <a:lnTo>
                  <a:pt x="4249270" y="1870075"/>
                </a:lnTo>
                <a:lnTo>
                  <a:pt x="4261027" y="1922462"/>
                </a:lnTo>
                <a:lnTo>
                  <a:pt x="4269425" y="1982787"/>
                </a:lnTo>
                <a:lnTo>
                  <a:pt x="4272784" y="2051050"/>
                </a:lnTo>
                <a:lnTo>
                  <a:pt x="4269425" y="2119312"/>
                </a:lnTo>
                <a:lnTo>
                  <a:pt x="4261027" y="2179637"/>
                </a:lnTo>
                <a:lnTo>
                  <a:pt x="4249270" y="2232025"/>
                </a:lnTo>
                <a:lnTo>
                  <a:pt x="4234153" y="2278062"/>
                </a:lnTo>
                <a:lnTo>
                  <a:pt x="4217357" y="2319337"/>
                </a:lnTo>
                <a:lnTo>
                  <a:pt x="4197202" y="2359025"/>
                </a:lnTo>
                <a:lnTo>
                  <a:pt x="4177047" y="2395537"/>
                </a:lnTo>
                <a:lnTo>
                  <a:pt x="4156892" y="2433637"/>
                </a:lnTo>
                <a:lnTo>
                  <a:pt x="4138416" y="2471737"/>
                </a:lnTo>
                <a:lnTo>
                  <a:pt x="4119940" y="2513012"/>
                </a:lnTo>
                <a:lnTo>
                  <a:pt x="4104825" y="2560637"/>
                </a:lnTo>
                <a:lnTo>
                  <a:pt x="4094747" y="2613025"/>
                </a:lnTo>
                <a:lnTo>
                  <a:pt x="4084669" y="2671762"/>
                </a:lnTo>
                <a:lnTo>
                  <a:pt x="4082989" y="2741612"/>
                </a:lnTo>
                <a:lnTo>
                  <a:pt x="4084669" y="2809875"/>
                </a:lnTo>
                <a:lnTo>
                  <a:pt x="4094747" y="2868612"/>
                </a:lnTo>
                <a:lnTo>
                  <a:pt x="4104825" y="2922587"/>
                </a:lnTo>
                <a:lnTo>
                  <a:pt x="4119940" y="2967037"/>
                </a:lnTo>
                <a:lnTo>
                  <a:pt x="4138416" y="3009900"/>
                </a:lnTo>
                <a:lnTo>
                  <a:pt x="4156892" y="3046412"/>
                </a:lnTo>
                <a:lnTo>
                  <a:pt x="4177047" y="3084512"/>
                </a:lnTo>
                <a:lnTo>
                  <a:pt x="4197202" y="3121025"/>
                </a:lnTo>
                <a:lnTo>
                  <a:pt x="4217357" y="3160712"/>
                </a:lnTo>
                <a:lnTo>
                  <a:pt x="4234153" y="3201987"/>
                </a:lnTo>
                <a:lnTo>
                  <a:pt x="4249270" y="3248025"/>
                </a:lnTo>
                <a:lnTo>
                  <a:pt x="4261027" y="3300412"/>
                </a:lnTo>
                <a:lnTo>
                  <a:pt x="4269425" y="3360737"/>
                </a:lnTo>
                <a:lnTo>
                  <a:pt x="4272784" y="3427412"/>
                </a:lnTo>
                <a:lnTo>
                  <a:pt x="4269425" y="3497262"/>
                </a:lnTo>
                <a:lnTo>
                  <a:pt x="4261027" y="3557587"/>
                </a:lnTo>
                <a:lnTo>
                  <a:pt x="4249270" y="3609975"/>
                </a:lnTo>
                <a:lnTo>
                  <a:pt x="4234153" y="3656012"/>
                </a:lnTo>
                <a:lnTo>
                  <a:pt x="4217357" y="3697287"/>
                </a:lnTo>
                <a:lnTo>
                  <a:pt x="4197202" y="3736975"/>
                </a:lnTo>
                <a:lnTo>
                  <a:pt x="4156892" y="3811587"/>
                </a:lnTo>
                <a:lnTo>
                  <a:pt x="4138416" y="3848100"/>
                </a:lnTo>
                <a:lnTo>
                  <a:pt x="4119940" y="3890962"/>
                </a:lnTo>
                <a:lnTo>
                  <a:pt x="4104825" y="3935412"/>
                </a:lnTo>
                <a:lnTo>
                  <a:pt x="4094747" y="3987800"/>
                </a:lnTo>
                <a:lnTo>
                  <a:pt x="4084669" y="4048125"/>
                </a:lnTo>
                <a:lnTo>
                  <a:pt x="4082989" y="4116387"/>
                </a:lnTo>
                <a:lnTo>
                  <a:pt x="4084669" y="4186237"/>
                </a:lnTo>
                <a:lnTo>
                  <a:pt x="4094747" y="4244975"/>
                </a:lnTo>
                <a:lnTo>
                  <a:pt x="4104825" y="4297362"/>
                </a:lnTo>
                <a:lnTo>
                  <a:pt x="4119940" y="4343400"/>
                </a:lnTo>
                <a:lnTo>
                  <a:pt x="4138416" y="4386262"/>
                </a:lnTo>
                <a:lnTo>
                  <a:pt x="4156892" y="4424362"/>
                </a:lnTo>
                <a:lnTo>
                  <a:pt x="4197202" y="4498975"/>
                </a:lnTo>
                <a:lnTo>
                  <a:pt x="4217357" y="4537075"/>
                </a:lnTo>
                <a:lnTo>
                  <a:pt x="4234153" y="4579937"/>
                </a:lnTo>
                <a:lnTo>
                  <a:pt x="4249270" y="4625975"/>
                </a:lnTo>
                <a:lnTo>
                  <a:pt x="4261027" y="4678362"/>
                </a:lnTo>
                <a:lnTo>
                  <a:pt x="4269425" y="4738687"/>
                </a:lnTo>
                <a:lnTo>
                  <a:pt x="4272784" y="4806950"/>
                </a:lnTo>
                <a:lnTo>
                  <a:pt x="4269425" y="4875212"/>
                </a:lnTo>
                <a:lnTo>
                  <a:pt x="4261027" y="4935537"/>
                </a:lnTo>
                <a:lnTo>
                  <a:pt x="4249270" y="4987925"/>
                </a:lnTo>
                <a:lnTo>
                  <a:pt x="4234153" y="5033962"/>
                </a:lnTo>
                <a:lnTo>
                  <a:pt x="4217357" y="5075237"/>
                </a:lnTo>
                <a:lnTo>
                  <a:pt x="4197202" y="5114925"/>
                </a:lnTo>
                <a:lnTo>
                  <a:pt x="4177047" y="5149850"/>
                </a:lnTo>
                <a:lnTo>
                  <a:pt x="4156892" y="5186362"/>
                </a:lnTo>
                <a:lnTo>
                  <a:pt x="4138416" y="5226050"/>
                </a:lnTo>
                <a:lnTo>
                  <a:pt x="4119940" y="5268912"/>
                </a:lnTo>
                <a:lnTo>
                  <a:pt x="4104825" y="5313362"/>
                </a:lnTo>
                <a:lnTo>
                  <a:pt x="4094747" y="5365750"/>
                </a:lnTo>
                <a:lnTo>
                  <a:pt x="4084669" y="5426075"/>
                </a:lnTo>
                <a:lnTo>
                  <a:pt x="4082989" y="5494337"/>
                </a:lnTo>
                <a:lnTo>
                  <a:pt x="4084669" y="5562600"/>
                </a:lnTo>
                <a:lnTo>
                  <a:pt x="4094747" y="5622925"/>
                </a:lnTo>
                <a:lnTo>
                  <a:pt x="4104825" y="5675312"/>
                </a:lnTo>
                <a:lnTo>
                  <a:pt x="4119940" y="5721350"/>
                </a:lnTo>
                <a:lnTo>
                  <a:pt x="4138416" y="5762625"/>
                </a:lnTo>
                <a:lnTo>
                  <a:pt x="4156892" y="5802312"/>
                </a:lnTo>
                <a:lnTo>
                  <a:pt x="4177047" y="5840412"/>
                </a:lnTo>
                <a:lnTo>
                  <a:pt x="4197202" y="5876925"/>
                </a:lnTo>
                <a:lnTo>
                  <a:pt x="4217357" y="5915025"/>
                </a:lnTo>
                <a:lnTo>
                  <a:pt x="4234153" y="5956300"/>
                </a:lnTo>
                <a:lnTo>
                  <a:pt x="4249270" y="6003925"/>
                </a:lnTo>
                <a:lnTo>
                  <a:pt x="4261027" y="6056312"/>
                </a:lnTo>
                <a:lnTo>
                  <a:pt x="4269425" y="6113462"/>
                </a:lnTo>
                <a:lnTo>
                  <a:pt x="4272784" y="6183312"/>
                </a:lnTo>
                <a:lnTo>
                  <a:pt x="4269425" y="6251575"/>
                </a:lnTo>
                <a:lnTo>
                  <a:pt x="4261027" y="6311900"/>
                </a:lnTo>
                <a:lnTo>
                  <a:pt x="4249270" y="6361112"/>
                </a:lnTo>
                <a:lnTo>
                  <a:pt x="4234153" y="6407150"/>
                </a:lnTo>
                <a:lnTo>
                  <a:pt x="4217357" y="6448425"/>
                </a:lnTo>
                <a:lnTo>
                  <a:pt x="4198882" y="6488112"/>
                </a:lnTo>
                <a:lnTo>
                  <a:pt x="4180406" y="6523037"/>
                </a:lnTo>
                <a:lnTo>
                  <a:pt x="4160251" y="6561137"/>
                </a:lnTo>
                <a:lnTo>
                  <a:pt x="4140096" y="6597650"/>
                </a:lnTo>
                <a:lnTo>
                  <a:pt x="4123300" y="6640512"/>
                </a:lnTo>
                <a:lnTo>
                  <a:pt x="4106504" y="6683375"/>
                </a:lnTo>
                <a:lnTo>
                  <a:pt x="4096426" y="6735762"/>
                </a:lnTo>
                <a:lnTo>
                  <a:pt x="4088029" y="6791325"/>
                </a:lnTo>
                <a:lnTo>
                  <a:pt x="4082989" y="6858000"/>
                </a:lnTo>
                <a:lnTo>
                  <a:pt x="0" y="6858000"/>
                </a:lnTo>
                <a:close/>
              </a:path>
            </a:pathLst>
          </a:custGeom>
          <a:ln w="0">
            <a:noFill/>
            <a:prstDash val="solid"/>
            <a:round/>
            <a:headEnd/>
            <a:tailEnd/>
          </a:ln>
        </p:spPr>
        <p:txBody>
          <a:bodyPr/>
          <a:lstStyle/>
          <a:p>
            <a:endParaRPr lang="en-US" dirty="0"/>
          </a:p>
        </p:txBody>
      </p:sp>
      <p:sp>
        <p:nvSpPr>
          <p:cNvPr id="19" name="Freeform: Shape 18">
            <a:extLst>
              <a:ext uri="{FF2B5EF4-FFF2-40B4-BE49-F238E27FC236}">
                <a16:creationId xmlns:a16="http://schemas.microsoft.com/office/drawing/2014/main" id="{909E572F-9CDC-4214-9D42-FF00176495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17162" cy="6858000"/>
          </a:xfrm>
          <a:custGeom>
            <a:avLst/>
            <a:gdLst>
              <a:gd name="connsiteX0" fmla="*/ 4417162 w 4417162"/>
              <a:gd name="connsiteY0" fmla="*/ 0 h 6858000"/>
              <a:gd name="connsiteX1" fmla="*/ 334174 w 4417162"/>
              <a:gd name="connsiteY1" fmla="*/ 0 h 6858000"/>
              <a:gd name="connsiteX2" fmla="*/ 334173 w 4417162"/>
              <a:gd name="connsiteY2" fmla="*/ 0 h 6858000"/>
              <a:gd name="connsiteX3" fmla="*/ 189795 w 4417162"/>
              <a:gd name="connsiteY3" fmla="*/ 0 h 6858000"/>
              <a:gd name="connsiteX4" fmla="*/ 184756 w 4417162"/>
              <a:gd name="connsiteY4" fmla="*/ 66675 h 6858000"/>
              <a:gd name="connsiteX5" fmla="*/ 176358 w 4417162"/>
              <a:gd name="connsiteY5" fmla="*/ 122237 h 6858000"/>
              <a:gd name="connsiteX6" fmla="*/ 166281 w 4417162"/>
              <a:gd name="connsiteY6" fmla="*/ 174625 h 6858000"/>
              <a:gd name="connsiteX7" fmla="*/ 149485 w 4417162"/>
              <a:gd name="connsiteY7" fmla="*/ 217487 h 6858000"/>
              <a:gd name="connsiteX8" fmla="*/ 132689 w 4417162"/>
              <a:gd name="connsiteY8" fmla="*/ 260350 h 6858000"/>
              <a:gd name="connsiteX9" fmla="*/ 112534 w 4417162"/>
              <a:gd name="connsiteY9" fmla="*/ 296862 h 6858000"/>
              <a:gd name="connsiteX10" fmla="*/ 92379 w 4417162"/>
              <a:gd name="connsiteY10" fmla="*/ 334962 h 6858000"/>
              <a:gd name="connsiteX11" fmla="*/ 73903 w 4417162"/>
              <a:gd name="connsiteY11" fmla="*/ 369887 h 6858000"/>
              <a:gd name="connsiteX12" fmla="*/ 55427 w 4417162"/>
              <a:gd name="connsiteY12" fmla="*/ 409575 h 6858000"/>
              <a:gd name="connsiteX13" fmla="*/ 38632 w 4417162"/>
              <a:gd name="connsiteY13" fmla="*/ 450850 h 6858000"/>
              <a:gd name="connsiteX14" fmla="*/ 23515 w 4417162"/>
              <a:gd name="connsiteY14" fmla="*/ 496887 h 6858000"/>
              <a:gd name="connsiteX15" fmla="*/ 11758 w 4417162"/>
              <a:gd name="connsiteY15" fmla="*/ 546100 h 6858000"/>
              <a:gd name="connsiteX16" fmla="*/ 3359 w 4417162"/>
              <a:gd name="connsiteY16" fmla="*/ 606425 h 6858000"/>
              <a:gd name="connsiteX17" fmla="*/ 0 w 4417162"/>
              <a:gd name="connsiteY17" fmla="*/ 673100 h 6858000"/>
              <a:gd name="connsiteX18" fmla="*/ 3359 w 4417162"/>
              <a:gd name="connsiteY18" fmla="*/ 744537 h 6858000"/>
              <a:gd name="connsiteX19" fmla="*/ 11758 w 4417162"/>
              <a:gd name="connsiteY19" fmla="*/ 801687 h 6858000"/>
              <a:gd name="connsiteX20" fmla="*/ 23515 w 4417162"/>
              <a:gd name="connsiteY20" fmla="*/ 854075 h 6858000"/>
              <a:gd name="connsiteX21" fmla="*/ 38632 w 4417162"/>
              <a:gd name="connsiteY21" fmla="*/ 901700 h 6858000"/>
              <a:gd name="connsiteX22" fmla="*/ 55427 w 4417162"/>
              <a:gd name="connsiteY22" fmla="*/ 942975 h 6858000"/>
              <a:gd name="connsiteX23" fmla="*/ 75583 w 4417162"/>
              <a:gd name="connsiteY23" fmla="*/ 981075 h 6858000"/>
              <a:gd name="connsiteX24" fmla="*/ 95738 w 4417162"/>
              <a:gd name="connsiteY24" fmla="*/ 1017587 h 6858000"/>
              <a:gd name="connsiteX25" fmla="*/ 115893 w 4417162"/>
              <a:gd name="connsiteY25" fmla="*/ 1055687 h 6858000"/>
              <a:gd name="connsiteX26" fmla="*/ 134368 w 4417162"/>
              <a:gd name="connsiteY26" fmla="*/ 1095375 h 6858000"/>
              <a:gd name="connsiteX27" fmla="*/ 152844 w 4417162"/>
              <a:gd name="connsiteY27" fmla="*/ 1136650 h 6858000"/>
              <a:gd name="connsiteX28" fmla="*/ 167960 w 4417162"/>
              <a:gd name="connsiteY28" fmla="*/ 1182687 h 6858000"/>
              <a:gd name="connsiteX29" fmla="*/ 178038 w 4417162"/>
              <a:gd name="connsiteY29" fmla="*/ 1235075 h 6858000"/>
              <a:gd name="connsiteX30" fmla="*/ 188115 w 4417162"/>
              <a:gd name="connsiteY30" fmla="*/ 1295400 h 6858000"/>
              <a:gd name="connsiteX31" fmla="*/ 189795 w 4417162"/>
              <a:gd name="connsiteY31" fmla="*/ 1363662 h 6858000"/>
              <a:gd name="connsiteX32" fmla="*/ 188115 w 4417162"/>
              <a:gd name="connsiteY32" fmla="*/ 1431925 h 6858000"/>
              <a:gd name="connsiteX33" fmla="*/ 178038 w 4417162"/>
              <a:gd name="connsiteY33" fmla="*/ 1492250 h 6858000"/>
              <a:gd name="connsiteX34" fmla="*/ 167960 w 4417162"/>
              <a:gd name="connsiteY34" fmla="*/ 1544637 h 6858000"/>
              <a:gd name="connsiteX35" fmla="*/ 152844 w 4417162"/>
              <a:gd name="connsiteY35" fmla="*/ 1589087 h 6858000"/>
              <a:gd name="connsiteX36" fmla="*/ 134368 w 4417162"/>
              <a:gd name="connsiteY36" fmla="*/ 1631950 h 6858000"/>
              <a:gd name="connsiteX37" fmla="*/ 115893 w 4417162"/>
              <a:gd name="connsiteY37" fmla="*/ 1671637 h 6858000"/>
              <a:gd name="connsiteX38" fmla="*/ 95738 w 4417162"/>
              <a:gd name="connsiteY38" fmla="*/ 1708150 h 6858000"/>
              <a:gd name="connsiteX39" fmla="*/ 75583 w 4417162"/>
              <a:gd name="connsiteY39" fmla="*/ 1743075 h 6858000"/>
              <a:gd name="connsiteX40" fmla="*/ 55427 w 4417162"/>
              <a:gd name="connsiteY40" fmla="*/ 1782762 h 6858000"/>
              <a:gd name="connsiteX41" fmla="*/ 38632 w 4417162"/>
              <a:gd name="connsiteY41" fmla="*/ 1824037 h 6858000"/>
              <a:gd name="connsiteX42" fmla="*/ 23515 w 4417162"/>
              <a:gd name="connsiteY42" fmla="*/ 1870075 h 6858000"/>
              <a:gd name="connsiteX43" fmla="*/ 11758 w 4417162"/>
              <a:gd name="connsiteY43" fmla="*/ 1922462 h 6858000"/>
              <a:gd name="connsiteX44" fmla="*/ 3359 w 4417162"/>
              <a:gd name="connsiteY44" fmla="*/ 1982787 h 6858000"/>
              <a:gd name="connsiteX45" fmla="*/ 0 w 4417162"/>
              <a:gd name="connsiteY45" fmla="*/ 2051050 h 6858000"/>
              <a:gd name="connsiteX46" fmla="*/ 3359 w 4417162"/>
              <a:gd name="connsiteY46" fmla="*/ 2119312 h 6858000"/>
              <a:gd name="connsiteX47" fmla="*/ 11758 w 4417162"/>
              <a:gd name="connsiteY47" fmla="*/ 2179637 h 6858000"/>
              <a:gd name="connsiteX48" fmla="*/ 23515 w 4417162"/>
              <a:gd name="connsiteY48" fmla="*/ 2232025 h 6858000"/>
              <a:gd name="connsiteX49" fmla="*/ 38632 w 4417162"/>
              <a:gd name="connsiteY49" fmla="*/ 2278062 h 6858000"/>
              <a:gd name="connsiteX50" fmla="*/ 55427 w 4417162"/>
              <a:gd name="connsiteY50" fmla="*/ 2319337 h 6858000"/>
              <a:gd name="connsiteX51" fmla="*/ 75583 w 4417162"/>
              <a:gd name="connsiteY51" fmla="*/ 2359025 h 6858000"/>
              <a:gd name="connsiteX52" fmla="*/ 95738 w 4417162"/>
              <a:gd name="connsiteY52" fmla="*/ 2395537 h 6858000"/>
              <a:gd name="connsiteX53" fmla="*/ 115893 w 4417162"/>
              <a:gd name="connsiteY53" fmla="*/ 2433637 h 6858000"/>
              <a:gd name="connsiteX54" fmla="*/ 134368 w 4417162"/>
              <a:gd name="connsiteY54" fmla="*/ 2471737 h 6858000"/>
              <a:gd name="connsiteX55" fmla="*/ 152844 w 4417162"/>
              <a:gd name="connsiteY55" fmla="*/ 2513012 h 6858000"/>
              <a:gd name="connsiteX56" fmla="*/ 167960 w 4417162"/>
              <a:gd name="connsiteY56" fmla="*/ 2560637 h 6858000"/>
              <a:gd name="connsiteX57" fmla="*/ 178038 w 4417162"/>
              <a:gd name="connsiteY57" fmla="*/ 2613025 h 6858000"/>
              <a:gd name="connsiteX58" fmla="*/ 188115 w 4417162"/>
              <a:gd name="connsiteY58" fmla="*/ 2671762 h 6858000"/>
              <a:gd name="connsiteX59" fmla="*/ 189795 w 4417162"/>
              <a:gd name="connsiteY59" fmla="*/ 2741612 h 6858000"/>
              <a:gd name="connsiteX60" fmla="*/ 188115 w 4417162"/>
              <a:gd name="connsiteY60" fmla="*/ 2809875 h 6858000"/>
              <a:gd name="connsiteX61" fmla="*/ 178038 w 4417162"/>
              <a:gd name="connsiteY61" fmla="*/ 2868612 h 6858000"/>
              <a:gd name="connsiteX62" fmla="*/ 167960 w 4417162"/>
              <a:gd name="connsiteY62" fmla="*/ 2922587 h 6858000"/>
              <a:gd name="connsiteX63" fmla="*/ 152844 w 4417162"/>
              <a:gd name="connsiteY63" fmla="*/ 2967037 h 6858000"/>
              <a:gd name="connsiteX64" fmla="*/ 134368 w 4417162"/>
              <a:gd name="connsiteY64" fmla="*/ 3009900 h 6858000"/>
              <a:gd name="connsiteX65" fmla="*/ 115893 w 4417162"/>
              <a:gd name="connsiteY65" fmla="*/ 3046412 h 6858000"/>
              <a:gd name="connsiteX66" fmla="*/ 95738 w 4417162"/>
              <a:gd name="connsiteY66" fmla="*/ 3084512 h 6858000"/>
              <a:gd name="connsiteX67" fmla="*/ 75583 w 4417162"/>
              <a:gd name="connsiteY67" fmla="*/ 3121025 h 6858000"/>
              <a:gd name="connsiteX68" fmla="*/ 55427 w 4417162"/>
              <a:gd name="connsiteY68" fmla="*/ 3160712 h 6858000"/>
              <a:gd name="connsiteX69" fmla="*/ 38632 w 4417162"/>
              <a:gd name="connsiteY69" fmla="*/ 3201987 h 6858000"/>
              <a:gd name="connsiteX70" fmla="*/ 23515 w 4417162"/>
              <a:gd name="connsiteY70" fmla="*/ 3248025 h 6858000"/>
              <a:gd name="connsiteX71" fmla="*/ 11758 w 4417162"/>
              <a:gd name="connsiteY71" fmla="*/ 3300412 h 6858000"/>
              <a:gd name="connsiteX72" fmla="*/ 3359 w 4417162"/>
              <a:gd name="connsiteY72" fmla="*/ 3360737 h 6858000"/>
              <a:gd name="connsiteX73" fmla="*/ 0 w 4417162"/>
              <a:gd name="connsiteY73" fmla="*/ 3427412 h 6858000"/>
              <a:gd name="connsiteX74" fmla="*/ 3359 w 4417162"/>
              <a:gd name="connsiteY74" fmla="*/ 3497262 h 6858000"/>
              <a:gd name="connsiteX75" fmla="*/ 11758 w 4417162"/>
              <a:gd name="connsiteY75" fmla="*/ 3557587 h 6858000"/>
              <a:gd name="connsiteX76" fmla="*/ 23515 w 4417162"/>
              <a:gd name="connsiteY76" fmla="*/ 3609975 h 6858000"/>
              <a:gd name="connsiteX77" fmla="*/ 38632 w 4417162"/>
              <a:gd name="connsiteY77" fmla="*/ 3656012 h 6858000"/>
              <a:gd name="connsiteX78" fmla="*/ 55427 w 4417162"/>
              <a:gd name="connsiteY78" fmla="*/ 3697287 h 6858000"/>
              <a:gd name="connsiteX79" fmla="*/ 75583 w 4417162"/>
              <a:gd name="connsiteY79" fmla="*/ 3736975 h 6858000"/>
              <a:gd name="connsiteX80" fmla="*/ 115893 w 4417162"/>
              <a:gd name="connsiteY80" fmla="*/ 3811587 h 6858000"/>
              <a:gd name="connsiteX81" fmla="*/ 134368 w 4417162"/>
              <a:gd name="connsiteY81" fmla="*/ 3848100 h 6858000"/>
              <a:gd name="connsiteX82" fmla="*/ 152844 w 4417162"/>
              <a:gd name="connsiteY82" fmla="*/ 3890962 h 6858000"/>
              <a:gd name="connsiteX83" fmla="*/ 167960 w 4417162"/>
              <a:gd name="connsiteY83" fmla="*/ 3935412 h 6858000"/>
              <a:gd name="connsiteX84" fmla="*/ 178038 w 4417162"/>
              <a:gd name="connsiteY84" fmla="*/ 3987800 h 6858000"/>
              <a:gd name="connsiteX85" fmla="*/ 188115 w 4417162"/>
              <a:gd name="connsiteY85" fmla="*/ 4048125 h 6858000"/>
              <a:gd name="connsiteX86" fmla="*/ 189795 w 4417162"/>
              <a:gd name="connsiteY86" fmla="*/ 4116387 h 6858000"/>
              <a:gd name="connsiteX87" fmla="*/ 188115 w 4417162"/>
              <a:gd name="connsiteY87" fmla="*/ 4186237 h 6858000"/>
              <a:gd name="connsiteX88" fmla="*/ 178038 w 4417162"/>
              <a:gd name="connsiteY88" fmla="*/ 4244975 h 6858000"/>
              <a:gd name="connsiteX89" fmla="*/ 167960 w 4417162"/>
              <a:gd name="connsiteY89" fmla="*/ 4297362 h 6858000"/>
              <a:gd name="connsiteX90" fmla="*/ 152844 w 4417162"/>
              <a:gd name="connsiteY90" fmla="*/ 4343400 h 6858000"/>
              <a:gd name="connsiteX91" fmla="*/ 134368 w 4417162"/>
              <a:gd name="connsiteY91" fmla="*/ 4386262 h 6858000"/>
              <a:gd name="connsiteX92" fmla="*/ 115893 w 4417162"/>
              <a:gd name="connsiteY92" fmla="*/ 4424362 h 6858000"/>
              <a:gd name="connsiteX93" fmla="*/ 75583 w 4417162"/>
              <a:gd name="connsiteY93" fmla="*/ 4498975 h 6858000"/>
              <a:gd name="connsiteX94" fmla="*/ 55427 w 4417162"/>
              <a:gd name="connsiteY94" fmla="*/ 4537075 h 6858000"/>
              <a:gd name="connsiteX95" fmla="*/ 38632 w 4417162"/>
              <a:gd name="connsiteY95" fmla="*/ 4579937 h 6858000"/>
              <a:gd name="connsiteX96" fmla="*/ 23515 w 4417162"/>
              <a:gd name="connsiteY96" fmla="*/ 4625975 h 6858000"/>
              <a:gd name="connsiteX97" fmla="*/ 11758 w 4417162"/>
              <a:gd name="connsiteY97" fmla="*/ 4678362 h 6858000"/>
              <a:gd name="connsiteX98" fmla="*/ 3359 w 4417162"/>
              <a:gd name="connsiteY98" fmla="*/ 4738687 h 6858000"/>
              <a:gd name="connsiteX99" fmla="*/ 0 w 4417162"/>
              <a:gd name="connsiteY99" fmla="*/ 4806950 h 6858000"/>
              <a:gd name="connsiteX100" fmla="*/ 3359 w 4417162"/>
              <a:gd name="connsiteY100" fmla="*/ 4875212 h 6858000"/>
              <a:gd name="connsiteX101" fmla="*/ 11758 w 4417162"/>
              <a:gd name="connsiteY101" fmla="*/ 4935537 h 6858000"/>
              <a:gd name="connsiteX102" fmla="*/ 23515 w 4417162"/>
              <a:gd name="connsiteY102" fmla="*/ 4987925 h 6858000"/>
              <a:gd name="connsiteX103" fmla="*/ 38632 w 4417162"/>
              <a:gd name="connsiteY103" fmla="*/ 5033962 h 6858000"/>
              <a:gd name="connsiteX104" fmla="*/ 55427 w 4417162"/>
              <a:gd name="connsiteY104" fmla="*/ 5075237 h 6858000"/>
              <a:gd name="connsiteX105" fmla="*/ 75583 w 4417162"/>
              <a:gd name="connsiteY105" fmla="*/ 5114925 h 6858000"/>
              <a:gd name="connsiteX106" fmla="*/ 95738 w 4417162"/>
              <a:gd name="connsiteY106" fmla="*/ 5149850 h 6858000"/>
              <a:gd name="connsiteX107" fmla="*/ 115893 w 4417162"/>
              <a:gd name="connsiteY107" fmla="*/ 5186362 h 6858000"/>
              <a:gd name="connsiteX108" fmla="*/ 134368 w 4417162"/>
              <a:gd name="connsiteY108" fmla="*/ 5226050 h 6858000"/>
              <a:gd name="connsiteX109" fmla="*/ 152844 w 4417162"/>
              <a:gd name="connsiteY109" fmla="*/ 5268912 h 6858000"/>
              <a:gd name="connsiteX110" fmla="*/ 167960 w 4417162"/>
              <a:gd name="connsiteY110" fmla="*/ 5313362 h 6858000"/>
              <a:gd name="connsiteX111" fmla="*/ 178038 w 4417162"/>
              <a:gd name="connsiteY111" fmla="*/ 5365750 h 6858000"/>
              <a:gd name="connsiteX112" fmla="*/ 188115 w 4417162"/>
              <a:gd name="connsiteY112" fmla="*/ 5426075 h 6858000"/>
              <a:gd name="connsiteX113" fmla="*/ 189795 w 4417162"/>
              <a:gd name="connsiteY113" fmla="*/ 5494337 h 6858000"/>
              <a:gd name="connsiteX114" fmla="*/ 188115 w 4417162"/>
              <a:gd name="connsiteY114" fmla="*/ 5562600 h 6858000"/>
              <a:gd name="connsiteX115" fmla="*/ 178038 w 4417162"/>
              <a:gd name="connsiteY115" fmla="*/ 5622925 h 6858000"/>
              <a:gd name="connsiteX116" fmla="*/ 167960 w 4417162"/>
              <a:gd name="connsiteY116" fmla="*/ 5675312 h 6858000"/>
              <a:gd name="connsiteX117" fmla="*/ 152844 w 4417162"/>
              <a:gd name="connsiteY117" fmla="*/ 5721350 h 6858000"/>
              <a:gd name="connsiteX118" fmla="*/ 134368 w 4417162"/>
              <a:gd name="connsiteY118" fmla="*/ 5762625 h 6858000"/>
              <a:gd name="connsiteX119" fmla="*/ 115893 w 4417162"/>
              <a:gd name="connsiteY119" fmla="*/ 5802312 h 6858000"/>
              <a:gd name="connsiteX120" fmla="*/ 95738 w 4417162"/>
              <a:gd name="connsiteY120" fmla="*/ 5840412 h 6858000"/>
              <a:gd name="connsiteX121" fmla="*/ 75583 w 4417162"/>
              <a:gd name="connsiteY121" fmla="*/ 5876925 h 6858000"/>
              <a:gd name="connsiteX122" fmla="*/ 55427 w 4417162"/>
              <a:gd name="connsiteY122" fmla="*/ 5915025 h 6858000"/>
              <a:gd name="connsiteX123" fmla="*/ 38632 w 4417162"/>
              <a:gd name="connsiteY123" fmla="*/ 5956300 h 6858000"/>
              <a:gd name="connsiteX124" fmla="*/ 23515 w 4417162"/>
              <a:gd name="connsiteY124" fmla="*/ 6003925 h 6858000"/>
              <a:gd name="connsiteX125" fmla="*/ 11758 w 4417162"/>
              <a:gd name="connsiteY125" fmla="*/ 6056312 h 6858000"/>
              <a:gd name="connsiteX126" fmla="*/ 3359 w 4417162"/>
              <a:gd name="connsiteY126" fmla="*/ 6113462 h 6858000"/>
              <a:gd name="connsiteX127" fmla="*/ 0 w 4417162"/>
              <a:gd name="connsiteY127" fmla="*/ 6183312 h 6858000"/>
              <a:gd name="connsiteX128" fmla="*/ 3359 w 4417162"/>
              <a:gd name="connsiteY128" fmla="*/ 6251575 h 6858000"/>
              <a:gd name="connsiteX129" fmla="*/ 11758 w 4417162"/>
              <a:gd name="connsiteY129" fmla="*/ 6311900 h 6858000"/>
              <a:gd name="connsiteX130" fmla="*/ 23515 w 4417162"/>
              <a:gd name="connsiteY130" fmla="*/ 6361112 h 6858000"/>
              <a:gd name="connsiteX131" fmla="*/ 38632 w 4417162"/>
              <a:gd name="connsiteY131" fmla="*/ 6407150 h 6858000"/>
              <a:gd name="connsiteX132" fmla="*/ 55427 w 4417162"/>
              <a:gd name="connsiteY132" fmla="*/ 6448425 h 6858000"/>
              <a:gd name="connsiteX133" fmla="*/ 73903 w 4417162"/>
              <a:gd name="connsiteY133" fmla="*/ 6488112 h 6858000"/>
              <a:gd name="connsiteX134" fmla="*/ 92379 w 4417162"/>
              <a:gd name="connsiteY134" fmla="*/ 6523037 h 6858000"/>
              <a:gd name="connsiteX135" fmla="*/ 112534 w 4417162"/>
              <a:gd name="connsiteY135" fmla="*/ 6561137 h 6858000"/>
              <a:gd name="connsiteX136" fmla="*/ 132689 w 4417162"/>
              <a:gd name="connsiteY136" fmla="*/ 6597650 h 6858000"/>
              <a:gd name="connsiteX137" fmla="*/ 149485 w 4417162"/>
              <a:gd name="connsiteY137" fmla="*/ 6640512 h 6858000"/>
              <a:gd name="connsiteX138" fmla="*/ 166281 w 4417162"/>
              <a:gd name="connsiteY138" fmla="*/ 6683375 h 6858000"/>
              <a:gd name="connsiteX139" fmla="*/ 176358 w 4417162"/>
              <a:gd name="connsiteY139" fmla="*/ 6735762 h 6858000"/>
              <a:gd name="connsiteX140" fmla="*/ 184756 w 4417162"/>
              <a:gd name="connsiteY140" fmla="*/ 6791325 h 6858000"/>
              <a:gd name="connsiteX141" fmla="*/ 189795 w 4417162"/>
              <a:gd name="connsiteY141" fmla="*/ 6858000 h 6858000"/>
              <a:gd name="connsiteX142" fmla="*/ 334173 w 4417162"/>
              <a:gd name="connsiteY142" fmla="*/ 6858000 h 6858000"/>
              <a:gd name="connsiteX143" fmla="*/ 334174 w 4417162"/>
              <a:gd name="connsiteY143" fmla="*/ 6858000 h 6858000"/>
              <a:gd name="connsiteX144" fmla="*/ 4417162 w 4417162"/>
              <a:gd name="connsiteY14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4417162" h="6858000">
                <a:moveTo>
                  <a:pt x="4417162" y="0"/>
                </a:moveTo>
                <a:lnTo>
                  <a:pt x="334174" y="0"/>
                </a:lnTo>
                <a:lnTo>
                  <a:pt x="334173" y="0"/>
                </a:lnTo>
                <a:lnTo>
                  <a:pt x="189795" y="0"/>
                </a:lnTo>
                <a:lnTo>
                  <a:pt x="184756" y="66675"/>
                </a:lnTo>
                <a:lnTo>
                  <a:pt x="176358" y="122237"/>
                </a:lnTo>
                <a:lnTo>
                  <a:pt x="166281" y="174625"/>
                </a:lnTo>
                <a:lnTo>
                  <a:pt x="149485" y="217487"/>
                </a:lnTo>
                <a:lnTo>
                  <a:pt x="132689" y="260350"/>
                </a:lnTo>
                <a:lnTo>
                  <a:pt x="112534" y="296862"/>
                </a:lnTo>
                <a:lnTo>
                  <a:pt x="92379" y="334962"/>
                </a:lnTo>
                <a:lnTo>
                  <a:pt x="73903" y="369887"/>
                </a:lnTo>
                <a:lnTo>
                  <a:pt x="55427" y="409575"/>
                </a:lnTo>
                <a:lnTo>
                  <a:pt x="38632" y="450850"/>
                </a:lnTo>
                <a:lnTo>
                  <a:pt x="23515" y="496887"/>
                </a:lnTo>
                <a:lnTo>
                  <a:pt x="11758" y="546100"/>
                </a:lnTo>
                <a:lnTo>
                  <a:pt x="3359" y="606425"/>
                </a:lnTo>
                <a:lnTo>
                  <a:pt x="0" y="673100"/>
                </a:lnTo>
                <a:lnTo>
                  <a:pt x="3359" y="744537"/>
                </a:lnTo>
                <a:lnTo>
                  <a:pt x="11758" y="801687"/>
                </a:lnTo>
                <a:lnTo>
                  <a:pt x="23515" y="854075"/>
                </a:lnTo>
                <a:lnTo>
                  <a:pt x="38632" y="901700"/>
                </a:lnTo>
                <a:lnTo>
                  <a:pt x="55427" y="942975"/>
                </a:lnTo>
                <a:lnTo>
                  <a:pt x="75583" y="981075"/>
                </a:lnTo>
                <a:lnTo>
                  <a:pt x="95738" y="1017587"/>
                </a:lnTo>
                <a:lnTo>
                  <a:pt x="115893" y="1055687"/>
                </a:lnTo>
                <a:lnTo>
                  <a:pt x="134368" y="1095375"/>
                </a:lnTo>
                <a:lnTo>
                  <a:pt x="152844" y="1136650"/>
                </a:lnTo>
                <a:lnTo>
                  <a:pt x="167960" y="1182687"/>
                </a:lnTo>
                <a:lnTo>
                  <a:pt x="178038" y="1235075"/>
                </a:lnTo>
                <a:lnTo>
                  <a:pt x="188115" y="1295400"/>
                </a:lnTo>
                <a:lnTo>
                  <a:pt x="189795" y="1363662"/>
                </a:lnTo>
                <a:lnTo>
                  <a:pt x="188115" y="1431925"/>
                </a:lnTo>
                <a:lnTo>
                  <a:pt x="178038" y="1492250"/>
                </a:lnTo>
                <a:lnTo>
                  <a:pt x="167960" y="1544637"/>
                </a:lnTo>
                <a:lnTo>
                  <a:pt x="152844" y="1589087"/>
                </a:lnTo>
                <a:lnTo>
                  <a:pt x="134368" y="1631950"/>
                </a:lnTo>
                <a:lnTo>
                  <a:pt x="115893" y="1671637"/>
                </a:lnTo>
                <a:lnTo>
                  <a:pt x="95738" y="1708150"/>
                </a:lnTo>
                <a:lnTo>
                  <a:pt x="75583" y="1743075"/>
                </a:lnTo>
                <a:lnTo>
                  <a:pt x="55427" y="1782762"/>
                </a:lnTo>
                <a:lnTo>
                  <a:pt x="38632" y="1824037"/>
                </a:lnTo>
                <a:lnTo>
                  <a:pt x="23515" y="1870075"/>
                </a:lnTo>
                <a:lnTo>
                  <a:pt x="11758" y="1922462"/>
                </a:lnTo>
                <a:lnTo>
                  <a:pt x="3359" y="1982787"/>
                </a:lnTo>
                <a:lnTo>
                  <a:pt x="0" y="2051050"/>
                </a:lnTo>
                <a:lnTo>
                  <a:pt x="3359" y="2119312"/>
                </a:lnTo>
                <a:lnTo>
                  <a:pt x="11758" y="2179637"/>
                </a:lnTo>
                <a:lnTo>
                  <a:pt x="23515" y="2232025"/>
                </a:lnTo>
                <a:lnTo>
                  <a:pt x="38632" y="2278062"/>
                </a:lnTo>
                <a:lnTo>
                  <a:pt x="55427" y="2319337"/>
                </a:lnTo>
                <a:lnTo>
                  <a:pt x="75583" y="2359025"/>
                </a:lnTo>
                <a:lnTo>
                  <a:pt x="95738" y="2395537"/>
                </a:lnTo>
                <a:lnTo>
                  <a:pt x="115893" y="2433637"/>
                </a:lnTo>
                <a:lnTo>
                  <a:pt x="134368" y="2471737"/>
                </a:lnTo>
                <a:lnTo>
                  <a:pt x="152844" y="2513012"/>
                </a:lnTo>
                <a:lnTo>
                  <a:pt x="167960" y="2560637"/>
                </a:lnTo>
                <a:lnTo>
                  <a:pt x="178038" y="2613025"/>
                </a:lnTo>
                <a:lnTo>
                  <a:pt x="188115" y="2671762"/>
                </a:lnTo>
                <a:lnTo>
                  <a:pt x="189795" y="2741612"/>
                </a:lnTo>
                <a:lnTo>
                  <a:pt x="188115" y="2809875"/>
                </a:lnTo>
                <a:lnTo>
                  <a:pt x="178038" y="2868612"/>
                </a:lnTo>
                <a:lnTo>
                  <a:pt x="167960" y="2922587"/>
                </a:lnTo>
                <a:lnTo>
                  <a:pt x="152844" y="2967037"/>
                </a:lnTo>
                <a:lnTo>
                  <a:pt x="134368" y="3009900"/>
                </a:lnTo>
                <a:lnTo>
                  <a:pt x="115893" y="3046412"/>
                </a:lnTo>
                <a:lnTo>
                  <a:pt x="95738" y="3084512"/>
                </a:lnTo>
                <a:lnTo>
                  <a:pt x="75583" y="3121025"/>
                </a:lnTo>
                <a:lnTo>
                  <a:pt x="55427" y="3160712"/>
                </a:lnTo>
                <a:lnTo>
                  <a:pt x="38632" y="3201987"/>
                </a:lnTo>
                <a:lnTo>
                  <a:pt x="23515" y="3248025"/>
                </a:lnTo>
                <a:lnTo>
                  <a:pt x="11758" y="3300412"/>
                </a:lnTo>
                <a:lnTo>
                  <a:pt x="3359" y="3360737"/>
                </a:lnTo>
                <a:lnTo>
                  <a:pt x="0" y="3427412"/>
                </a:lnTo>
                <a:lnTo>
                  <a:pt x="3359" y="3497262"/>
                </a:lnTo>
                <a:lnTo>
                  <a:pt x="11758" y="3557587"/>
                </a:lnTo>
                <a:lnTo>
                  <a:pt x="23515" y="3609975"/>
                </a:lnTo>
                <a:lnTo>
                  <a:pt x="38632" y="3656012"/>
                </a:lnTo>
                <a:lnTo>
                  <a:pt x="55427" y="3697287"/>
                </a:lnTo>
                <a:lnTo>
                  <a:pt x="75583" y="3736975"/>
                </a:lnTo>
                <a:lnTo>
                  <a:pt x="115893" y="3811587"/>
                </a:lnTo>
                <a:lnTo>
                  <a:pt x="134368" y="3848100"/>
                </a:lnTo>
                <a:lnTo>
                  <a:pt x="152844" y="3890962"/>
                </a:lnTo>
                <a:lnTo>
                  <a:pt x="167960" y="3935412"/>
                </a:lnTo>
                <a:lnTo>
                  <a:pt x="178038" y="3987800"/>
                </a:lnTo>
                <a:lnTo>
                  <a:pt x="188115" y="4048125"/>
                </a:lnTo>
                <a:lnTo>
                  <a:pt x="189795" y="4116387"/>
                </a:lnTo>
                <a:lnTo>
                  <a:pt x="188115" y="4186237"/>
                </a:lnTo>
                <a:lnTo>
                  <a:pt x="178038" y="4244975"/>
                </a:lnTo>
                <a:lnTo>
                  <a:pt x="167960" y="4297362"/>
                </a:lnTo>
                <a:lnTo>
                  <a:pt x="152844" y="4343400"/>
                </a:lnTo>
                <a:lnTo>
                  <a:pt x="134368" y="4386262"/>
                </a:lnTo>
                <a:lnTo>
                  <a:pt x="115893" y="4424362"/>
                </a:lnTo>
                <a:lnTo>
                  <a:pt x="75583" y="4498975"/>
                </a:lnTo>
                <a:lnTo>
                  <a:pt x="55427" y="4537075"/>
                </a:lnTo>
                <a:lnTo>
                  <a:pt x="38632" y="4579937"/>
                </a:lnTo>
                <a:lnTo>
                  <a:pt x="23515" y="4625975"/>
                </a:lnTo>
                <a:lnTo>
                  <a:pt x="11758" y="4678362"/>
                </a:lnTo>
                <a:lnTo>
                  <a:pt x="3359" y="4738687"/>
                </a:lnTo>
                <a:lnTo>
                  <a:pt x="0" y="4806950"/>
                </a:lnTo>
                <a:lnTo>
                  <a:pt x="3359" y="4875212"/>
                </a:lnTo>
                <a:lnTo>
                  <a:pt x="11758" y="4935537"/>
                </a:lnTo>
                <a:lnTo>
                  <a:pt x="23515" y="4987925"/>
                </a:lnTo>
                <a:lnTo>
                  <a:pt x="38632" y="5033962"/>
                </a:lnTo>
                <a:lnTo>
                  <a:pt x="55427" y="5075237"/>
                </a:lnTo>
                <a:lnTo>
                  <a:pt x="75583" y="5114925"/>
                </a:lnTo>
                <a:lnTo>
                  <a:pt x="95738" y="5149850"/>
                </a:lnTo>
                <a:lnTo>
                  <a:pt x="115893" y="5186362"/>
                </a:lnTo>
                <a:lnTo>
                  <a:pt x="134368" y="5226050"/>
                </a:lnTo>
                <a:lnTo>
                  <a:pt x="152844" y="5268912"/>
                </a:lnTo>
                <a:lnTo>
                  <a:pt x="167960" y="5313362"/>
                </a:lnTo>
                <a:lnTo>
                  <a:pt x="178038" y="5365750"/>
                </a:lnTo>
                <a:lnTo>
                  <a:pt x="188115" y="5426075"/>
                </a:lnTo>
                <a:lnTo>
                  <a:pt x="189795" y="5494337"/>
                </a:lnTo>
                <a:lnTo>
                  <a:pt x="188115" y="5562600"/>
                </a:lnTo>
                <a:lnTo>
                  <a:pt x="178038" y="5622925"/>
                </a:lnTo>
                <a:lnTo>
                  <a:pt x="167960" y="5675312"/>
                </a:lnTo>
                <a:lnTo>
                  <a:pt x="152844" y="5721350"/>
                </a:lnTo>
                <a:lnTo>
                  <a:pt x="134368" y="5762625"/>
                </a:lnTo>
                <a:lnTo>
                  <a:pt x="115893" y="5802312"/>
                </a:lnTo>
                <a:lnTo>
                  <a:pt x="95738" y="5840412"/>
                </a:lnTo>
                <a:lnTo>
                  <a:pt x="75583" y="5876925"/>
                </a:lnTo>
                <a:lnTo>
                  <a:pt x="55427" y="5915025"/>
                </a:lnTo>
                <a:lnTo>
                  <a:pt x="38632" y="5956300"/>
                </a:lnTo>
                <a:lnTo>
                  <a:pt x="23515" y="6003925"/>
                </a:lnTo>
                <a:lnTo>
                  <a:pt x="11758" y="6056312"/>
                </a:lnTo>
                <a:lnTo>
                  <a:pt x="3359" y="6113462"/>
                </a:lnTo>
                <a:lnTo>
                  <a:pt x="0" y="6183312"/>
                </a:lnTo>
                <a:lnTo>
                  <a:pt x="3359" y="6251575"/>
                </a:lnTo>
                <a:lnTo>
                  <a:pt x="11758" y="6311900"/>
                </a:lnTo>
                <a:lnTo>
                  <a:pt x="23515" y="6361112"/>
                </a:lnTo>
                <a:lnTo>
                  <a:pt x="38632" y="6407150"/>
                </a:lnTo>
                <a:lnTo>
                  <a:pt x="55427" y="6448425"/>
                </a:lnTo>
                <a:lnTo>
                  <a:pt x="73903" y="6488112"/>
                </a:lnTo>
                <a:lnTo>
                  <a:pt x="92379" y="6523037"/>
                </a:lnTo>
                <a:lnTo>
                  <a:pt x="112534" y="6561137"/>
                </a:lnTo>
                <a:lnTo>
                  <a:pt x="132689" y="6597650"/>
                </a:lnTo>
                <a:lnTo>
                  <a:pt x="149485" y="6640512"/>
                </a:lnTo>
                <a:lnTo>
                  <a:pt x="166281" y="6683375"/>
                </a:lnTo>
                <a:lnTo>
                  <a:pt x="176358" y="6735762"/>
                </a:lnTo>
                <a:lnTo>
                  <a:pt x="184756" y="6791325"/>
                </a:lnTo>
                <a:lnTo>
                  <a:pt x="189795" y="6858000"/>
                </a:lnTo>
                <a:lnTo>
                  <a:pt x="334173" y="6858000"/>
                </a:lnTo>
                <a:lnTo>
                  <a:pt x="334174" y="6858000"/>
                </a:lnTo>
                <a:lnTo>
                  <a:pt x="4417162" y="6858000"/>
                </a:lnTo>
                <a:close/>
              </a:path>
            </a:pathLst>
          </a:custGeom>
          <a:solidFill>
            <a:schemeClr val="accent1">
              <a:lumMod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Text Placeholder 4">
            <a:extLst>
              <a:ext uri="{FF2B5EF4-FFF2-40B4-BE49-F238E27FC236}">
                <a16:creationId xmlns:a16="http://schemas.microsoft.com/office/drawing/2014/main" id="{64FEA0DD-81BC-4CDE-92EF-5A70E09A2154}"/>
              </a:ext>
            </a:extLst>
          </p:cNvPr>
          <p:cNvSpPr>
            <a:spLocks noGrp="1"/>
          </p:cNvSpPr>
          <p:nvPr>
            <p:ph type="body" idx="1"/>
          </p:nvPr>
        </p:nvSpPr>
        <p:spPr>
          <a:xfrm>
            <a:off x="201539" y="706092"/>
            <a:ext cx="3869706" cy="2382795"/>
          </a:xfrm>
        </p:spPr>
        <p:txBody>
          <a:bodyPr vert="horz" lIns="91440" tIns="45720" rIns="91440" bIns="45720" rtlCol="0" anchor="t">
            <a:normAutofit fontScale="85000" lnSpcReduction="20000"/>
          </a:bodyPr>
          <a:lstStyle/>
          <a:p>
            <a:pPr algn="ctr"/>
            <a:r>
              <a:rPr lang="en-US" sz="3400" b="1" kern="1200" dirty="0">
                <a:solidFill>
                  <a:schemeClr val="tx1">
                    <a:alpha val="60000"/>
                  </a:schemeClr>
                </a:solidFill>
              </a:rPr>
              <a:t>OEP OUTREACH PLANS</a:t>
            </a:r>
          </a:p>
          <a:p>
            <a:pPr algn="ctr"/>
            <a:endParaRPr lang="en-US" sz="2800" b="1" dirty="0">
              <a:solidFill>
                <a:schemeClr val="tx1">
                  <a:alpha val="60000"/>
                </a:schemeClr>
              </a:solidFill>
            </a:endParaRPr>
          </a:p>
          <a:p>
            <a:pPr algn="ctr"/>
            <a:r>
              <a:rPr lang="en-US" sz="6200" b="1" kern="1200" dirty="0">
                <a:solidFill>
                  <a:schemeClr val="accent1">
                    <a:lumMod val="50000"/>
                    <a:alpha val="60000"/>
                  </a:schemeClr>
                </a:solidFill>
                <a:latin typeface="+mn-lt"/>
                <a:ea typeface="+mn-ea"/>
                <a:cs typeface="+mn-cs"/>
              </a:rPr>
              <a:t>Traditional </a:t>
            </a:r>
          </a:p>
          <a:p>
            <a:pPr algn="ctr"/>
            <a:r>
              <a:rPr lang="en-US" sz="6200" b="1" kern="1200" dirty="0">
                <a:solidFill>
                  <a:schemeClr val="accent1">
                    <a:lumMod val="50000"/>
                    <a:alpha val="60000"/>
                  </a:schemeClr>
                </a:solidFill>
                <a:latin typeface="+mn-lt"/>
                <a:ea typeface="+mn-ea"/>
                <a:cs typeface="+mn-cs"/>
              </a:rPr>
              <a:t>Media</a:t>
            </a:r>
          </a:p>
        </p:txBody>
      </p:sp>
      <p:pic>
        <p:nvPicPr>
          <p:cNvPr id="9" name="Picture 2" descr="Radio Interview With Marian Finucane | Congregation of the Sisters of Mercy">
            <a:extLst>
              <a:ext uri="{FF2B5EF4-FFF2-40B4-BE49-F238E27FC236}">
                <a16:creationId xmlns:a16="http://schemas.microsoft.com/office/drawing/2014/main" id="{54F174AF-A6ED-4247-AA37-651900E196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953" y="3345365"/>
            <a:ext cx="3645355" cy="2563140"/>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AF5546B-3579-49FA-B558-2CFE91CE19D0}"/>
              </a:ext>
            </a:extLst>
          </p:cNvPr>
          <p:cNvSpPr txBox="1"/>
          <p:nvPr/>
        </p:nvSpPr>
        <p:spPr>
          <a:xfrm>
            <a:off x="5257511" y="2075707"/>
            <a:ext cx="6094140" cy="3108030"/>
          </a:xfrm>
          <a:prstGeom prst="rect">
            <a:avLst/>
          </a:prstGeom>
          <a:noFill/>
        </p:spPr>
        <p:txBody>
          <a:bodyPr wrap="square">
            <a:spAutoFit/>
          </a:bodyPr>
          <a:lstStyle/>
          <a:p>
            <a:pPr marL="285664" indent="-285664">
              <a:buFont typeface="Arial" panose="020B0604020202020204" pitchFamily="34" charset="0"/>
              <a:buChar char="•"/>
            </a:pPr>
            <a:r>
              <a:rPr lang="en-US" sz="3200" dirty="0">
                <a:latin typeface="Arial" panose="020B0604020202020204" pitchFamily="34" charset="0"/>
                <a:cs typeface="Arial" panose="020B0604020202020204" pitchFamily="34" charset="0"/>
              </a:rPr>
              <a:t>Radio</a:t>
            </a:r>
          </a:p>
          <a:p>
            <a:pPr marL="742727" lvl="1" indent="-285664">
              <a:buFont typeface="Arial" panose="020B0604020202020204" pitchFamily="34" charset="0"/>
              <a:buChar char="•"/>
            </a:pPr>
            <a:r>
              <a:rPr lang="en-US" sz="1999" dirty="0">
                <a:latin typeface="Arial" panose="020B0604020202020204" pitchFamily="34" charset="0"/>
                <a:cs typeface="Arial" panose="020B0604020202020204" pitchFamily="34" charset="0"/>
              </a:rPr>
              <a:t>Sample ads on website</a:t>
            </a:r>
          </a:p>
          <a:p>
            <a:pPr marL="742727" lvl="1" indent="-285664">
              <a:spcAft>
                <a:spcPts val="1200"/>
              </a:spcAft>
              <a:buFont typeface="Arial" panose="020B0604020202020204" pitchFamily="34" charset="0"/>
              <a:buChar char="•"/>
            </a:pPr>
            <a:r>
              <a:rPr lang="en-US" sz="1999" dirty="0">
                <a:latin typeface="Arial" panose="020B0604020202020204" pitchFamily="34" charset="0"/>
                <a:cs typeface="Arial" panose="020B0604020202020204" pitchFamily="34" charset="0"/>
              </a:rPr>
              <a:t>Interview with EBS about OEP </a:t>
            </a:r>
          </a:p>
          <a:p>
            <a:pPr marL="285664" indent="-285664">
              <a:buFont typeface="Arial" panose="020B0604020202020204" pitchFamily="34" charset="0"/>
              <a:buChar char="•"/>
            </a:pPr>
            <a:r>
              <a:rPr lang="en-US" sz="3200" dirty="0">
                <a:latin typeface="Arial" panose="020B0604020202020204" pitchFamily="34" charset="0"/>
                <a:cs typeface="Arial" panose="020B0604020202020204" pitchFamily="34" charset="0"/>
              </a:rPr>
              <a:t>TV</a:t>
            </a:r>
          </a:p>
          <a:p>
            <a:pPr marL="742727" lvl="1" indent="-285664">
              <a:spcAft>
                <a:spcPts val="1200"/>
              </a:spcAft>
              <a:buFont typeface="Arial" panose="020B0604020202020204" pitchFamily="34" charset="0"/>
              <a:buChar char="•"/>
            </a:pPr>
            <a:r>
              <a:rPr lang="en-US" sz="1999" dirty="0">
                <a:latin typeface="Arial" panose="020B0604020202020204" pitchFamily="34" charset="0"/>
                <a:cs typeface="Arial" panose="020B0604020202020204" pitchFamily="34" charset="0"/>
              </a:rPr>
              <a:t>Share info with local news station</a:t>
            </a:r>
          </a:p>
          <a:p>
            <a:pPr marL="285664" indent="-285664">
              <a:buFont typeface="Arial" panose="020B0604020202020204" pitchFamily="34" charset="0"/>
              <a:buChar char="•"/>
            </a:pPr>
            <a:r>
              <a:rPr lang="en-US" sz="3200" dirty="0">
                <a:latin typeface="Arial" panose="020B0604020202020204" pitchFamily="34" charset="0"/>
                <a:cs typeface="Arial" panose="020B0604020202020204" pitchFamily="34" charset="0"/>
              </a:rPr>
              <a:t>Newspaper</a:t>
            </a:r>
          </a:p>
          <a:p>
            <a:pPr marL="742727" lvl="1" indent="-285664">
              <a:spcAft>
                <a:spcPts val="1200"/>
              </a:spcAft>
              <a:buFont typeface="Arial" panose="020B0604020202020204" pitchFamily="34" charset="0"/>
              <a:buChar char="•"/>
            </a:pPr>
            <a:r>
              <a:rPr lang="en-US" sz="1999" dirty="0">
                <a:latin typeface="Arial" panose="020B0604020202020204" pitchFamily="34" charset="0"/>
                <a:cs typeface="Arial" panose="020B0604020202020204" pitchFamily="34" charset="0"/>
              </a:rPr>
              <a:t>Sample Newspaper ad on website</a:t>
            </a:r>
          </a:p>
        </p:txBody>
      </p:sp>
    </p:spTree>
    <p:extLst>
      <p:ext uri="{BB962C8B-B14F-4D97-AF65-F5344CB8AC3E}">
        <p14:creationId xmlns:p14="http://schemas.microsoft.com/office/powerpoint/2010/main" val="6426681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36712</TotalTime>
  <Words>2024</Words>
  <Application>Microsoft Office PowerPoint</Application>
  <PresentationFormat>Widescreen</PresentationFormat>
  <Paragraphs>210</Paragraphs>
  <Slides>20</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Arial Black</vt:lpstr>
      <vt:lpstr>Calibri</vt:lpstr>
      <vt:lpstr>Calibri Light</vt:lpstr>
      <vt:lpstr>Symbol</vt:lpstr>
      <vt:lpstr>Times New Roman</vt:lpstr>
      <vt:lpstr>Office Theme</vt:lpstr>
      <vt:lpstr>Get Ready for Medicare’s Annual Open Enrollment Period</vt:lpstr>
      <vt:lpstr>Agenda</vt:lpstr>
      <vt:lpstr>What are we facing this year?</vt:lpstr>
      <vt:lpstr>Who’s on your team?</vt:lpstr>
      <vt:lpstr>Prepare Your OEP Outreach Plans</vt:lpstr>
      <vt:lpstr>PowerPoint Presentation</vt:lpstr>
      <vt:lpstr>PowerPoint Presentation</vt:lpstr>
      <vt:lpstr>PowerPoint Presentation</vt:lpstr>
      <vt:lpstr>PowerPoint Presentation</vt:lpstr>
      <vt:lpstr>  Prepare Your Materials   </vt:lpstr>
      <vt:lpstr>The Medicare Plan Finder</vt:lpstr>
      <vt:lpstr>Plan Finder Updates</vt:lpstr>
      <vt:lpstr>Plan Finder Updates</vt:lpstr>
      <vt:lpstr>Plan Finder Updates—already completed</vt:lpstr>
      <vt:lpstr>Plan Finder Updates</vt:lpstr>
      <vt:lpstr>Plan Finder</vt:lpstr>
      <vt:lpstr>Counselor Preparations</vt:lpstr>
      <vt:lpstr>Beneficiary Preparations</vt:lpstr>
      <vt:lpstr>Additional Resources</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 Ready for Medicare’s Annual Open Enrollment Period</dc:title>
  <dc:creator>Debbie Bisswurm</dc:creator>
  <cp:lastModifiedBy>Debbie Bisswurm</cp:lastModifiedBy>
  <cp:revision>23</cp:revision>
  <cp:lastPrinted>2021-08-25T18:02:37Z</cp:lastPrinted>
  <dcterms:created xsi:type="dcterms:W3CDTF">2021-07-27T13:23:12Z</dcterms:created>
  <dcterms:modified xsi:type="dcterms:W3CDTF">2021-08-25T19:43:53Z</dcterms:modified>
</cp:coreProperties>
</file>