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4"/>
  </p:notesMasterIdLst>
  <p:handoutMasterIdLst>
    <p:handoutMasterId r:id="rId45"/>
  </p:handoutMasterIdLst>
  <p:sldIdLst>
    <p:sldId id="359" r:id="rId2"/>
    <p:sldId id="360" r:id="rId3"/>
    <p:sldId id="378" r:id="rId4"/>
    <p:sldId id="363" r:id="rId5"/>
    <p:sldId id="391" r:id="rId6"/>
    <p:sldId id="392" r:id="rId7"/>
    <p:sldId id="393" r:id="rId8"/>
    <p:sldId id="394" r:id="rId9"/>
    <p:sldId id="395" r:id="rId10"/>
    <p:sldId id="396" r:id="rId11"/>
    <p:sldId id="397" r:id="rId12"/>
    <p:sldId id="398" r:id="rId13"/>
    <p:sldId id="399" r:id="rId14"/>
    <p:sldId id="400" r:id="rId15"/>
    <p:sldId id="401" r:id="rId16"/>
    <p:sldId id="402" r:id="rId17"/>
    <p:sldId id="403" r:id="rId18"/>
    <p:sldId id="404" r:id="rId19"/>
    <p:sldId id="405" r:id="rId20"/>
    <p:sldId id="406" r:id="rId21"/>
    <p:sldId id="407" r:id="rId22"/>
    <p:sldId id="371" r:id="rId23"/>
    <p:sldId id="365" r:id="rId24"/>
    <p:sldId id="387" r:id="rId25"/>
    <p:sldId id="408" r:id="rId26"/>
    <p:sldId id="410" r:id="rId27"/>
    <p:sldId id="411" r:id="rId28"/>
    <p:sldId id="412" r:id="rId29"/>
    <p:sldId id="372" r:id="rId30"/>
    <p:sldId id="367" r:id="rId31"/>
    <p:sldId id="388" r:id="rId32"/>
    <p:sldId id="413" r:id="rId33"/>
    <p:sldId id="414" r:id="rId34"/>
    <p:sldId id="415" r:id="rId35"/>
    <p:sldId id="373" r:id="rId36"/>
    <p:sldId id="369" r:id="rId37"/>
    <p:sldId id="389" r:id="rId38"/>
    <p:sldId id="375" r:id="rId39"/>
    <p:sldId id="377" r:id="rId40"/>
    <p:sldId id="416" r:id="rId41"/>
    <p:sldId id="376" r:id="rId42"/>
    <p:sldId id="362" r:id="rId43"/>
  </p:sldIdLst>
  <p:sldSz cx="12192000" cy="6858000"/>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ria Diacogiannis" initials="DD" lastIdx="66" clrIdx="0">
    <p:extLst>
      <p:ext uri="{19B8F6BF-5375-455C-9EA6-DF929625EA0E}">
        <p15:presenceInfo xmlns:p15="http://schemas.microsoft.com/office/powerpoint/2012/main" userId="S-1-5-21-4095628063-3556742122-3606576086-197501" providerId="AD"/>
      </p:ext>
    </p:extLst>
  </p:cmAuthor>
  <p:cmAuthor id="2" name="Amy Miner" initials="AM" lastIdx="4" clrIdx="1">
    <p:extLst>
      <p:ext uri="{19B8F6BF-5375-455C-9EA6-DF929625EA0E}">
        <p15:presenceInfo xmlns:p15="http://schemas.microsoft.com/office/powerpoint/2012/main" userId="S-1-5-21-4095628063-3556742122-3606576086-8437" providerId="AD"/>
      </p:ext>
    </p:extLst>
  </p:cmAuthor>
  <p:cmAuthor id="3" name="Erin Gordon" initials="EG" lastIdx="14" clrIdx="2">
    <p:extLst>
      <p:ext uri="{19B8F6BF-5375-455C-9EA6-DF929625EA0E}">
        <p15:presenceInfo xmlns:p15="http://schemas.microsoft.com/office/powerpoint/2012/main" userId="S-1-5-21-4095628063-3556742122-3606576086-10842" providerId="AD"/>
      </p:ext>
    </p:extLst>
  </p:cmAuthor>
  <p:cmAuthor id="4" name="Leslie Long" initials="LL" lastIdx="61" clrIdx="3">
    <p:extLst>
      <p:ext uri="{19B8F6BF-5375-455C-9EA6-DF929625EA0E}">
        <p15:presenceInfo xmlns:p15="http://schemas.microsoft.com/office/powerpoint/2012/main" userId="S-1-5-21-4095628063-3556742122-3606576086-1205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EC6"/>
    <a:srgbClr val="0755B7"/>
    <a:srgbClr val="C0DFFF"/>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51" autoAdjust="0"/>
    <p:restoredTop sz="78933" autoAdjust="0"/>
  </p:normalViewPr>
  <p:slideViewPr>
    <p:cSldViewPr snapToGrid="0" snapToObjects="1" showGuides="1">
      <p:cViewPr varScale="1">
        <p:scale>
          <a:sx n="60" d="100"/>
          <a:sy n="60" d="100"/>
        </p:scale>
        <p:origin x="1382" y="43"/>
      </p:cViewPr>
      <p:guideLst>
        <p:guide orient="horz" pos="2136"/>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60"/>
    </p:cViewPr>
  </p:sorterViewPr>
  <p:notesViewPr>
    <p:cSldViewPr snapToGrid="0" snapToObjects="1" showGuides="1">
      <p:cViewPr>
        <p:scale>
          <a:sx n="100" d="100"/>
          <a:sy n="100" d="100"/>
        </p:scale>
        <p:origin x="3468" y="-3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B8B-A442-AD39-542E0D1FA281}"/>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B8B-A442-AD39-542E0D1FA281}"/>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B8B-A442-AD39-542E0D1FA281}"/>
            </c:ext>
          </c:extLst>
        </c:ser>
        <c:dLbls>
          <c:showLegendKey val="0"/>
          <c:showVal val="0"/>
          <c:showCatName val="0"/>
          <c:showSerName val="0"/>
          <c:showPercent val="0"/>
          <c:showBubbleSize val="0"/>
        </c:dLbls>
        <c:gapWidth val="219"/>
        <c:overlap val="-27"/>
        <c:axId val="592741823"/>
        <c:axId val="592743503"/>
      </c:barChart>
      <c:catAx>
        <c:axId val="592741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2743503"/>
        <c:crosses val="autoZero"/>
        <c:auto val="1"/>
        <c:lblAlgn val="ctr"/>
        <c:lblOffset val="100"/>
        <c:noMultiLvlLbl val="0"/>
      </c:catAx>
      <c:valAx>
        <c:axId val="5927435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2741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6A42CB-F667-704F-95F5-D94D13F7A5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5252E29-C32E-9C43-92D1-DD73DC8486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B6EDC4-4B3F-6948-B71B-1CB10AB2DC17}" type="datetimeFigureOut">
              <a:rPr lang="en-US" smtClean="0"/>
              <a:t>8/3/2021</a:t>
            </a:fld>
            <a:endParaRPr lang="en-US"/>
          </a:p>
        </p:txBody>
      </p:sp>
      <p:sp>
        <p:nvSpPr>
          <p:cNvPr id="4" name="Footer Placeholder 3">
            <a:extLst>
              <a:ext uri="{FF2B5EF4-FFF2-40B4-BE49-F238E27FC236}">
                <a16:creationId xmlns:a16="http://schemas.microsoft.com/office/drawing/2014/main" id="{75663639-ABBE-3149-A268-3D3CAC63C6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3402B22-5D33-004E-9260-F6388C9235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4C2DC1-DD1A-9240-BD1F-C5F549950A18}" type="slidenum">
              <a:rPr lang="en-US" smtClean="0"/>
              <a:t>‹#›</a:t>
            </a:fld>
            <a:endParaRPr lang="en-US"/>
          </a:p>
        </p:txBody>
      </p:sp>
    </p:spTree>
    <p:extLst>
      <p:ext uri="{BB962C8B-B14F-4D97-AF65-F5344CB8AC3E}">
        <p14:creationId xmlns:p14="http://schemas.microsoft.com/office/powerpoint/2010/main" val="80244469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325437"/>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3578578"/>
            <a:ext cx="5486400" cy="4899378"/>
          </a:xfrm>
          <a:prstGeom prst="rect">
            <a:avLst/>
          </a:prstGeom>
        </p:spPr>
        <p:txBody>
          <a:bodyPr vert="horz" lIns="91440" tIns="45720" rIns="91440" bIns="45720" rtlCol="0"/>
          <a:lstStyle/>
          <a:p>
            <a:pPr lvl="0"/>
            <a:r>
              <a:rPr lang="en-US" dirty="0"/>
              <a:t>Edit Master text styles</a:t>
            </a:r>
          </a:p>
        </p:txBody>
      </p:sp>
    </p:spTree>
    <p:extLst>
      <p:ext uri="{BB962C8B-B14F-4D97-AF65-F5344CB8AC3E}">
        <p14:creationId xmlns:p14="http://schemas.microsoft.com/office/powerpoint/2010/main" val="123249777"/>
      </p:ext>
    </p:extLst>
  </p:cSld>
  <p:clrMap bg1="lt1" tx1="dk1" bg2="lt2" tx2="dk2" accent1="accent1" accent2="accent2" accent3="accent3" accent4="accent4" accent5="accent5" accent6="accent6" hlink="hlink" folHlink="folHlink"/>
  <p:hf sldNum="0" hdr="0" ftr="0" dt="0"/>
  <p:notesStyle>
    <a:lvl1pPr marL="112713" indent="-112713" algn="l" defTabSz="914400" rtl="0" eaLnBrk="1" latinLnBrk="0" hangingPunct="1">
      <a:buFont typeface="Wingdings" panose="05000000000000000000" pitchFamily="2" charset="2"/>
      <a:buChar char="§"/>
      <a:defRPr sz="1200" kern="1200">
        <a:solidFill>
          <a:schemeClr val="tx1"/>
        </a:solidFill>
        <a:latin typeface="+mn-lt"/>
        <a:ea typeface="+mn-ea"/>
        <a:cs typeface="+mn-cs"/>
      </a:defRPr>
    </a:lvl1pPr>
    <a:lvl2pPr marL="230188" marR="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684213" marR="0"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defRPr sz="1200" kern="1200">
        <a:solidFill>
          <a:schemeClr val="tx1"/>
        </a:solidFill>
        <a:latin typeface="+mn-lt"/>
        <a:ea typeface="+mn-ea"/>
        <a:cs typeface="+mn-cs"/>
      </a:defRPr>
    </a:lvl3pPr>
    <a:lvl4pPr marL="914400" marR="0"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defRPr sz="1200" kern="1200">
        <a:solidFill>
          <a:schemeClr val="tx1"/>
        </a:solidFill>
        <a:latin typeface="+mn-lt"/>
        <a:ea typeface="+mn-ea"/>
        <a:cs typeface="+mn-cs"/>
      </a:defRPr>
    </a:lvl4pPr>
    <a:lvl5pPr marL="1144588" marR="0"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msnationaltrainingprogram.cms.gov/"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press@cms.hhs.gov"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sa.gov/pubs/EN-05-10072.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sa.gov/pubs/EN-05-10026.pdf"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ssa.gov/oact/cola/SSI.html"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ssa.gov/ssi/text-other-ussi.ht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socialsecurity.gov/"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www.socialsecurity.gov/disability"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ssa.gov/compassionateallowances/conditions.ht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socialsecurity.gov/pubs/EN-05-10058.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ssa.gov/pubs/EN-05-10540.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secure.ssa.gov/poms.Nsf/lnx/0600805090"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medicare.gov/getting-medicare-if-you-have-a-disability"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medicare.gov/Pubs/pdf/02179-Medicare-Coordination-Benefits-Payer.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medicare.gov/talk-to-someone"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cmsnationaltrainingprogram.cms.gov/resources"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medicare.gov/Pubs/pdf/11445-4-Programs-that-Can-Help-You-Pay-Your.pdf"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cmsnationaltrainingprogram.cms.gov/"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mailto:training@cms.hhs.gov"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socialsecurity.gov/OACT/COLA/sga.html"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ssa.gov/pubs/EN-05-10029.pdf" TargetMode="External"/><Relationship Id="rId4" Type="http://schemas.openxmlformats.org/officeDocument/2006/relationships/hyperlink" Target="http://ssa.gov/disability/professionals/bluebook/AdultListings.htm"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ocialsecurity.gov/pubs/EN-05-10029.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ocialsecurity.gov/planners/credits.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701040" y="3669866"/>
            <a:ext cx="5471160" cy="4444133"/>
          </a:xfrm>
        </p:spPr>
        <p:txBody>
          <a:bodyPr/>
          <a:lstStyle/>
          <a:p>
            <a:pPr marL="0" marR="0" lvl="0" indent="0" algn="l" defTabSz="914400" rtl="0" eaLnBrk="1" fontAlgn="auto" latinLnBrk="0" hangingPunct="1">
              <a:lnSpc>
                <a:spcPct val="100000"/>
              </a:lnSpc>
              <a:spcBef>
                <a:spcPts val="627"/>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En este módulo de capacitación, se explican Medicare y otros programas para personas con incapacidades. Este módulo de capacitación fue desarrollado y aprobado por los Centros de Servicios de Medicare y Medicaid (CMS, por sus siglas en inglés), la agencia federal que administra Medicare, Medicaid, el Programa de seguro médico para niños (CHIP, por sus siglas en inglés) y el </a:t>
            </a:r>
            <a:r>
              <a:rPr kumimoji="0" lang="es-US" sz="1200" b="0" i="0" u="none" strike="noStrike" cap="none" normalizeH="0" baseline="0" noProof="0" dirty="0" err="1">
                <a:ln>
                  <a:noFill/>
                </a:ln>
                <a:solidFill>
                  <a:prstClr val="black"/>
                </a:solidFill>
                <a:uLnTx/>
                <a:uFillTx/>
                <a:latin typeface="+mn-lt"/>
                <a:ea typeface="+mn-ea"/>
                <a:cs typeface="+mn-cs"/>
              </a:rPr>
              <a:t>Health</a:t>
            </a:r>
            <a:r>
              <a:rPr kumimoji="0" lang="es-US" sz="1200" b="0" i="0" u="none" strike="noStrike" cap="none" normalizeH="0" baseline="0" noProof="0" dirty="0">
                <a:ln>
                  <a:noFill/>
                </a:ln>
                <a:solidFill>
                  <a:prstClr val="black"/>
                </a:solidFill>
                <a:uLnTx/>
                <a:uFillTx/>
                <a:latin typeface="+mn-lt"/>
                <a:ea typeface="+mn-ea"/>
                <a:cs typeface="+mn-cs"/>
              </a:rPr>
              <a:t> </a:t>
            </a:r>
            <a:r>
              <a:rPr kumimoji="0" lang="es-US" sz="1200" b="0" i="0" u="none" strike="noStrike" cap="none" normalizeH="0" baseline="0" noProof="0" dirty="0" err="1">
                <a:ln>
                  <a:noFill/>
                </a:ln>
                <a:solidFill>
                  <a:prstClr val="black"/>
                </a:solidFill>
                <a:uLnTx/>
                <a:uFillTx/>
                <a:latin typeface="+mn-lt"/>
                <a:ea typeface="+mn-ea"/>
                <a:cs typeface="+mn-cs"/>
              </a:rPr>
              <a:t>Insurance</a:t>
            </a:r>
            <a:r>
              <a:rPr kumimoji="0" lang="es-US" sz="1200" b="0" i="0" u="none" strike="noStrike" cap="none" normalizeH="0" baseline="0" noProof="0" dirty="0">
                <a:ln>
                  <a:noFill/>
                </a:ln>
                <a:solidFill>
                  <a:prstClr val="black"/>
                </a:solidFill>
                <a:uLnTx/>
                <a:uFillTx/>
                <a:latin typeface="+mn-lt"/>
                <a:ea typeface="+mn-ea"/>
                <a:cs typeface="+mn-cs"/>
              </a:rPr>
              <a:t> Marketplace®.  </a:t>
            </a:r>
          </a:p>
          <a:p>
            <a:pPr marL="0" marR="0" lvl="0" indent="0" algn="l" defTabSz="914400" rtl="0" eaLnBrk="1" fontAlgn="auto" latinLnBrk="0" hangingPunct="1">
              <a:lnSpc>
                <a:spcPct val="100000"/>
              </a:lnSpc>
              <a:spcBef>
                <a:spcPts val="627"/>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La información en este módulo era correcta a mayo de 2021. Para consultar una versión actualizada, visite </a:t>
            </a:r>
            <a:r>
              <a:rPr kumimoji="0" lang="es-US" sz="1200" b="0" i="0" u="none" strike="noStrike" cap="none" normalizeH="0" baseline="0" noProof="0" dirty="0">
                <a:ln>
                  <a:noFill/>
                </a:ln>
                <a:solidFill>
                  <a:prstClr val="black"/>
                </a:solidFill>
                <a:uLnTx/>
                <a:uFillTx/>
                <a:latin typeface="+mn-lt"/>
                <a:ea typeface="+mn-ea"/>
                <a:cs typeface="+mn-cs"/>
                <a:hlinkClick r:id="rId3"/>
              </a:rPr>
              <a:t>CMSnationaltrainingprogram.cms.gov</a:t>
            </a:r>
            <a:r>
              <a:rPr kumimoji="0" lang="es-US" sz="1200" b="0" i="0" u="none" strike="noStrike" cap="none" normalizeH="0" baseline="0" noProof="0" dirty="0">
                <a:ln>
                  <a:noFill/>
                </a:ln>
                <a:solidFill>
                  <a:prstClr val="black"/>
                </a:solidFill>
                <a:uLnTx/>
                <a:uFillTx/>
                <a:latin typeface="+mn-lt"/>
                <a:ea typeface="+mn-ea"/>
                <a:cs typeface="+mn-cs"/>
              </a:rPr>
              <a:t>.</a:t>
            </a:r>
          </a:p>
          <a:p>
            <a:pPr marL="0" marR="0" lvl="0" indent="0" algn="l" defTabSz="914400" rtl="0" eaLnBrk="1" fontAlgn="auto" latinLnBrk="0" hangingPunct="1">
              <a:lnSpc>
                <a:spcPct val="100000"/>
              </a:lnSpc>
              <a:spcBef>
                <a:spcPts val="627"/>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El Programa de Capacitación Nacional de los CMS proporciona esta información como un recurso para nuestros colaboradores. El presente no es un documento legal, ni tiene fines de prensa. La prensa puede comunicarse con la oficina de prensa de CMS en </a:t>
            </a:r>
            <a:r>
              <a:rPr kumimoji="0" lang="es-US" sz="1200" b="0" i="0" u="none" strike="noStrike" cap="none" normalizeH="0" baseline="0" noProof="0" dirty="0">
                <a:ln>
                  <a:noFill/>
                </a:ln>
                <a:solidFill>
                  <a:prstClr val="black"/>
                </a:solidFill>
                <a:uLnTx/>
                <a:uFillTx/>
                <a:latin typeface="+mn-lt"/>
                <a:ea typeface="+mn-ea"/>
                <a:cs typeface="+mn-cs"/>
                <a:hlinkClick r:id="rId4"/>
              </a:rPr>
              <a:t>press@cms.hhs.gov</a:t>
            </a:r>
            <a:r>
              <a:rPr kumimoji="0" lang="es-US" sz="1200" b="0" i="0" u="none" strike="noStrike" cap="none" normalizeH="0" baseline="0" noProof="0" dirty="0">
                <a:ln>
                  <a:noFill/>
                </a:ln>
                <a:solidFill>
                  <a:prstClr val="black"/>
                </a:solidFill>
                <a:uLnTx/>
                <a:uFillTx/>
                <a:latin typeface="+mn-lt"/>
                <a:ea typeface="+mn-ea"/>
                <a:cs typeface="+mn-cs"/>
              </a:rPr>
              <a:t>. La orientación legal oficial del Programa Medicare está contenida en los estatutos, reglamentos y resoluciones pertinentes.</a:t>
            </a:r>
          </a:p>
          <a:p>
            <a:pPr marL="0" indent="0">
              <a:spcBef>
                <a:spcPts val="627"/>
              </a:spcBef>
              <a:buNone/>
              <a:defRPr/>
            </a:pPr>
            <a:r>
              <a:rPr kumimoji="0" lang="es-US" sz="1200" b="0" i="0" u="none" strike="noStrike" cap="none" normalizeH="0" baseline="0" noProof="0" dirty="0">
                <a:ln>
                  <a:noFill/>
                </a:ln>
                <a:solidFill>
                  <a:prstClr val="black"/>
                </a:solidFill>
                <a:uLnTx/>
                <a:uFillTx/>
                <a:latin typeface="+mn-lt"/>
                <a:ea typeface="+mn-ea"/>
                <a:cs typeface="+mn-cs"/>
              </a:rPr>
              <a:t>Esta comunicación fue impresa, publicada o producida y difundida a expensas de los contribuyentes de los EE. UU.</a:t>
            </a:r>
            <a:r>
              <a:rPr lang="es-US" dirty="0"/>
              <a:t> </a:t>
            </a:r>
          </a:p>
          <a:p>
            <a:pPr marL="0" indent="0">
              <a:spcBef>
                <a:spcPts val="627"/>
              </a:spcBef>
              <a:buNone/>
              <a:defRPr/>
            </a:pPr>
            <a:r>
              <a:rPr lang="es-US" dirty="0"/>
              <a:t>HEALTH INSURANCE MARKETPLACE es una marca de servicio registrada del Departamento de Salud y Servicios Humanos (HHS, por sus siglas en inglés) de los Estados Unidos. </a:t>
            </a:r>
          </a:p>
          <a:p>
            <a:pPr marL="0" marR="0" lvl="0" indent="0" algn="l" defTabSz="914400" rtl="0" eaLnBrk="1" fontAlgn="auto" latinLnBrk="0" hangingPunct="1">
              <a:lnSpc>
                <a:spcPct val="100000"/>
              </a:lnSpc>
              <a:spcBef>
                <a:spcPts val="627"/>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3862791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En general, para recibir los beneficios por incapacidad, debe superar 2 pruebas de ingresos diferentes. </a:t>
            </a:r>
          </a:p>
          <a:p>
            <a:pPr marL="169863" marR="0" lvl="0" indent="-169863" algn="l" defTabSz="914400" rtl="0" eaLnBrk="1" fontAlgn="auto" latinLnBrk="0" hangingPunct="1">
              <a:lnSpc>
                <a:spcPct val="100000"/>
              </a:lnSpc>
              <a:spcBef>
                <a:spcPts val="600"/>
              </a:spcBef>
              <a:spcAft>
                <a:spcPts val="0"/>
              </a:spcAft>
              <a:buClrTx/>
              <a:buSzTx/>
              <a:buFont typeface="+mj-lt"/>
              <a:buAutoNum type="arabicPeriod"/>
              <a:tabLst/>
              <a:defRPr/>
            </a:pPr>
            <a:r>
              <a:rPr kumimoji="0" lang="es-US" sz="1200" b="0" i="0" u="none" strike="noStrike" cap="none" normalizeH="0" baseline="0" noProof="0" dirty="0">
                <a:ln>
                  <a:noFill/>
                </a:ln>
                <a:solidFill>
                  <a:prstClr val="black"/>
                </a:solidFill>
                <a:uLnTx/>
                <a:uFillTx/>
                <a:latin typeface="+mn-lt"/>
                <a:ea typeface="+mn-ea"/>
                <a:cs typeface="+mn-cs"/>
              </a:rPr>
              <a:t>Una prueba del "trabajo reciente" basada en su edad al momento en que adquirió la incapacidad</a:t>
            </a:r>
          </a:p>
          <a:p>
            <a:pPr marL="169863" marR="0" lvl="0" indent="-169863" algn="l" defTabSz="914400" rtl="0" eaLnBrk="1" fontAlgn="auto" latinLnBrk="0" hangingPunct="1">
              <a:lnSpc>
                <a:spcPct val="100000"/>
              </a:lnSpc>
              <a:spcBef>
                <a:spcPts val="600"/>
              </a:spcBef>
              <a:spcAft>
                <a:spcPts val="0"/>
              </a:spcAft>
              <a:buClrTx/>
              <a:buSzTx/>
              <a:buFont typeface="+mj-lt"/>
              <a:buAutoNum type="arabicPeriod"/>
              <a:tabLst/>
              <a:defRPr/>
            </a:pPr>
            <a:r>
              <a:rPr kumimoji="0" lang="es-US" sz="1200" b="0" i="0" u="none" strike="noStrike" cap="none" normalizeH="0" baseline="0" noProof="0" dirty="0">
                <a:ln>
                  <a:noFill/>
                </a:ln>
                <a:solidFill>
                  <a:prstClr val="black"/>
                </a:solidFill>
                <a:uLnTx/>
                <a:uFillTx/>
                <a:latin typeface="+mn-lt"/>
                <a:ea typeface="+mn-ea"/>
                <a:cs typeface="+mn-cs"/>
              </a:rPr>
              <a:t>Una prueba de la "duración del trabajo" para demostrar que usted trabajó el tiempo suficiente con el Seguro Social</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Algunos trabajadores ciegos solo deben cumplir con la prueba de "duración del trabajo".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Sus créditos laborales del Seguro Social (también denominados trimestres de cobertura), están basados en sus ingresos, determinan si califica para el SSDI. En 2021, obtiene 1 crédito por cada $1,470 de ingresos (cambia anualmente), hasta un máximo de 4 créditos por año.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Para obtener más información, visite </a:t>
            </a:r>
            <a:r>
              <a:rPr kumimoji="0" lang="es-US" sz="1200" b="0" i="0" u="none" strike="noStrike" cap="none" normalizeH="0" baseline="0" noProof="0" dirty="0">
                <a:ln>
                  <a:noFill/>
                </a:ln>
                <a:solidFill>
                  <a:prstClr val="black"/>
                </a:solidFill>
                <a:uLnTx/>
                <a:uFillTx/>
                <a:latin typeface="+mn-lt"/>
                <a:ea typeface="+mn-ea"/>
                <a:cs typeface="+mn-cs"/>
                <a:hlinkClick r:id="rId3"/>
              </a:rPr>
              <a:t>socialsecurity.gov/pubs/EN-05-10072.pdf</a:t>
            </a:r>
            <a:r>
              <a:rPr kumimoji="0" lang="es-US" sz="1200" b="0" i="0" u="none" strike="noStrike" cap="none" normalizeH="0" baseline="0" noProof="0" dirty="0">
                <a:ln>
                  <a:noFill/>
                </a:ln>
                <a:solidFill>
                  <a:prstClr val="black"/>
                </a:solidFill>
                <a:uLnTx/>
                <a:uFillTx/>
                <a:latin typeface="+mn-lt"/>
                <a:ea typeface="+mn-ea"/>
                <a:cs typeface="+mn-cs"/>
              </a:rPr>
              <a:t>. </a:t>
            </a:r>
          </a:p>
          <a:p>
            <a:pPr marL="0" indent="0">
              <a:buNone/>
            </a:pPr>
            <a:endParaRPr lang="en-US" dirty="0"/>
          </a:p>
        </p:txBody>
      </p:sp>
    </p:spTree>
    <p:extLst>
      <p:ext uri="{BB962C8B-B14F-4D97-AF65-F5344CB8AC3E}">
        <p14:creationId xmlns:p14="http://schemas.microsoft.com/office/powerpoint/2010/main" val="3962472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Esta tabla muestra las reglas en cuanto a la cantidad de trabajo que necesita para la prueba de "trabajo reciente" según su edad cuando comenzó su incapacidad. </a:t>
            </a:r>
          </a:p>
          <a:p>
            <a:pPr marL="119063" marR="0" lvl="1"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Si adquiere una incapacidad antes de los 24, en general necesitará 1½ años de trabajo (6 créditos) en los 3 años anteriores al inicio de la incapacidad.</a:t>
            </a:r>
          </a:p>
          <a:p>
            <a:pPr marL="119063" marR="0" lvl="1"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Si adquiere una incapacidad entre los 24 y los 31, en general necesita créditos laborales por la mitad del tiempo transcurrido entre los 21 y la edad en la que adquirió la incapacidad.</a:t>
            </a:r>
          </a:p>
          <a:p>
            <a:pPr marL="228600" marR="0" lvl="2" indent="-10953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1200" b="0" i="0" u="none" strike="noStrike" cap="none" normalizeH="0" baseline="0" noProof="0" dirty="0">
                <a:ln>
                  <a:noFill/>
                </a:ln>
                <a:solidFill>
                  <a:prstClr val="black"/>
                </a:solidFill>
                <a:uLnTx/>
                <a:uFillTx/>
                <a:latin typeface="+mn-lt"/>
                <a:ea typeface="+mn-ea"/>
                <a:cs typeface="+mn-cs"/>
              </a:rPr>
              <a:t>Por ejemplo, si adquirió una incapacidad a los 27 años, necesitaría 3 años de trabajo dentro de un período de 6 años (desde los 21 hasta los 27).</a:t>
            </a:r>
          </a:p>
          <a:p>
            <a:pPr marL="119063" marR="0" lvl="1"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Si tenía más de 31 años cuando adquirió la incapacidad, debe tener al menos 20 créditos en los 10 años inmediatamente anteriores a adquirir la incapacidad.</a:t>
            </a:r>
          </a:p>
          <a:p>
            <a:pPr marL="0" indent="0">
              <a:buNone/>
            </a:pPr>
            <a:endParaRPr lang="en-US" dirty="0"/>
          </a:p>
        </p:txBody>
      </p:sp>
    </p:spTree>
    <p:extLst>
      <p:ext uri="{BB962C8B-B14F-4D97-AF65-F5344CB8AC3E}">
        <p14:creationId xmlns:p14="http://schemas.microsoft.com/office/powerpoint/2010/main" val="1412020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a:ln>
                  <a:noFill/>
                </a:ln>
                <a:solidFill>
                  <a:prstClr val="black"/>
                </a:solidFill>
                <a:uLnTx/>
                <a:uFillTx/>
                <a:latin typeface="+mn-lt"/>
                <a:ea typeface="+mn-ea"/>
                <a:cs typeface="+mn-cs"/>
              </a:rPr>
              <a:t>Esta tabla muestra ejemplos de cuánto trabajo necesita para cumplir con la prueba de "duración del trabajo" si queda discapacitado a distintas edades. Para la prueba de la "duración del trabajo", no es necesario que su trabajo esté dentro de un período determinado. Algunos trabajadores ciegos solo deben cumplir con la prueba de "duración del trabajo". </a:t>
            </a:r>
          </a:p>
        </p:txBody>
      </p:sp>
    </p:spTree>
    <p:extLst>
      <p:ext uri="{BB962C8B-B14F-4D97-AF65-F5344CB8AC3E}">
        <p14:creationId xmlns:p14="http://schemas.microsoft.com/office/powerpoint/2010/main" val="2639193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En la mayoría de los casos, hay un período de espera de 5 meses calendario completos desde el momento en que comenzó la incapacidad hasta el inicio de sus beneficios del SSDI. Una vez aprobada su solicitud, recibirá su primer beneficio del Seguro Social a partir del 6</a:t>
            </a:r>
            <a:r>
              <a:rPr kumimoji="0" lang="es-US" sz="1200" b="0" i="0" u="none" strike="noStrike" cap="none" normalizeH="0" baseline="30000" noProof="0" dirty="0">
                <a:ln>
                  <a:noFill/>
                </a:ln>
                <a:solidFill>
                  <a:prstClr val="black"/>
                </a:solidFill>
                <a:uLnTx/>
                <a:uFillTx/>
                <a:latin typeface="+mn-lt"/>
                <a:ea typeface="+mn-ea"/>
                <a:cs typeface="+mn-cs"/>
              </a:rPr>
              <a:t>°</a:t>
            </a:r>
            <a:r>
              <a:rPr kumimoji="0" lang="es-US" sz="1200" b="0" i="0" u="none" strike="noStrike" cap="none" normalizeH="0" baseline="0" noProof="0" dirty="0">
                <a:ln>
                  <a:noFill/>
                </a:ln>
                <a:solidFill>
                  <a:prstClr val="black"/>
                </a:solidFill>
                <a:uLnTx/>
                <a:uFillTx/>
                <a:latin typeface="+mn-lt"/>
                <a:ea typeface="+mn-ea"/>
                <a:cs typeface="+mn-cs"/>
              </a:rPr>
              <a:t> mes completo posterior a la fecha en que comenzó su incapacidad. Por ejemplo:</a:t>
            </a:r>
          </a:p>
          <a:p>
            <a:pPr marL="119063" marR="0" lvl="0"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Si el Seguro Social decide que su incapacidad comenzó el 15 de enero, su primer beneficio por incapacidad se pagaría para el mes de julio. </a:t>
            </a:r>
          </a:p>
          <a:p>
            <a:pPr marL="119063" marR="0" lvl="0"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Los beneficios del Seguro Social se pagan durante el mes posterior al mes en el cual corresponde recibirlos, de modo que el cheque para el beneficio de julio lo recibirá en agosto.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El período de espera de 5 meses para beneficios monetarios no se aplica a personas que recibieron beneficios por incapacidad en la niñez o a ciertas personas que tenían derecho con anterioridad a los beneficios por incapacidad (en los últimos 5 años).</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942308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95249" y="3578578"/>
            <a:ext cx="6657975" cy="5127272"/>
          </a:xfrm>
        </p:spPr>
        <p:txBody>
          <a:bodyPr/>
          <a:lstStyle/>
          <a:p>
            <a:pPr marL="0" marR="0" lvl="0" indent="0" algn="l" defTabSz="914400" rtl="0" eaLnBrk="1" fontAlgn="auto" latinLnBrk="0" hangingPunct="1">
              <a:spcBef>
                <a:spcPts val="600"/>
              </a:spcBef>
              <a:spcAft>
                <a:spcPts val="0"/>
              </a:spcAft>
              <a:buClrTx/>
              <a:buSzTx/>
              <a:buFontTx/>
              <a:buNone/>
              <a:tabLst/>
              <a:defRPr/>
            </a:pPr>
            <a:r>
              <a:rPr kumimoji="0" lang="es-US" sz="1100" b="0" i="0" u="none" strike="noStrike" cap="none" normalizeH="0" baseline="0" noProof="0" dirty="0">
                <a:ln>
                  <a:noFill/>
                </a:ln>
                <a:solidFill>
                  <a:prstClr val="black"/>
                </a:solidFill>
                <a:uLnTx/>
                <a:uFillTx/>
                <a:latin typeface="+mn-lt"/>
                <a:ea typeface="+mn-ea"/>
                <a:cs typeface="+mn-cs"/>
              </a:rPr>
              <a:t>La SSI es un programa federal que proporciona pagos mensuales a las personas que tienen ingresos limitados y pocos recursos. </a:t>
            </a:r>
          </a:p>
          <a:p>
            <a:pPr marL="0" marR="0" lvl="0" indent="0" algn="l" defTabSz="914400" rtl="0" eaLnBrk="1" fontAlgn="auto" latinLnBrk="0" hangingPunct="1">
              <a:spcBef>
                <a:spcPts val="600"/>
              </a:spcBef>
              <a:spcAft>
                <a:spcPts val="0"/>
              </a:spcAft>
              <a:buClrTx/>
              <a:buSzTx/>
              <a:buFontTx/>
              <a:buNone/>
              <a:tabLst/>
              <a:defRPr/>
            </a:pPr>
            <a:r>
              <a:rPr kumimoji="0" lang="es-US" sz="1100" b="0" i="0" u="none" strike="noStrike" cap="none" normalizeH="0" baseline="0" noProof="0" dirty="0">
                <a:ln>
                  <a:noFill/>
                </a:ln>
                <a:solidFill>
                  <a:prstClr val="black"/>
                </a:solidFill>
                <a:uLnTx/>
                <a:uFillTx/>
                <a:latin typeface="+mn-lt"/>
                <a:ea typeface="+mn-ea"/>
                <a:cs typeface="+mn-cs"/>
              </a:rPr>
              <a:t>Para recibir SSI, debe:</a:t>
            </a:r>
          </a:p>
          <a:p>
            <a:pPr marL="119063" marR="0" lvl="0" indent="-119063" algn="l" defTabSz="914400" rtl="0" eaLnBrk="1" fontAlgn="auto" latinLnBrk="0" hangingPunct="1">
              <a:spcBef>
                <a:spcPts val="600"/>
              </a:spcBef>
              <a:spcAft>
                <a:spcPts val="0"/>
              </a:spcAft>
              <a:buClrTx/>
              <a:buSzTx/>
              <a:buFont typeface="Wingdings" panose="05000000000000000000" pitchFamily="2" charset="2"/>
              <a:buChar char="§"/>
              <a:tabLst/>
              <a:defRPr/>
            </a:pPr>
            <a:r>
              <a:rPr kumimoji="0" lang="es-US" sz="1100" b="0" i="0" u="none" strike="noStrike" cap="none" normalizeH="0" baseline="0" noProof="0" dirty="0">
                <a:ln>
                  <a:noFill/>
                </a:ln>
                <a:solidFill>
                  <a:prstClr val="black"/>
                </a:solidFill>
                <a:uLnTx/>
                <a:uFillTx/>
                <a:latin typeface="+mn-lt"/>
                <a:ea typeface="+mn-ea"/>
                <a:cs typeface="+mn-cs"/>
              </a:rPr>
              <a:t>tener 65 años o más; </a:t>
            </a:r>
          </a:p>
          <a:p>
            <a:pPr marL="119063" marR="0" lvl="0" indent="-119063" algn="l" defTabSz="914400" rtl="0" eaLnBrk="1" fontAlgn="auto" latinLnBrk="0" hangingPunct="1">
              <a:spcBef>
                <a:spcPts val="600"/>
              </a:spcBef>
              <a:spcAft>
                <a:spcPts val="0"/>
              </a:spcAft>
              <a:buClrTx/>
              <a:buSzTx/>
              <a:buFont typeface="Wingdings" panose="05000000000000000000" pitchFamily="2" charset="2"/>
              <a:buChar char="§"/>
              <a:tabLst/>
              <a:defRPr/>
            </a:pPr>
            <a:r>
              <a:rPr kumimoji="0" lang="es-US" sz="1100" b="0" i="0" u="none" strike="noStrike" cap="none" normalizeH="0" baseline="0" noProof="0" dirty="0">
                <a:ln>
                  <a:noFill/>
                </a:ln>
                <a:solidFill>
                  <a:prstClr val="black"/>
                </a:solidFill>
                <a:uLnTx/>
                <a:uFillTx/>
                <a:latin typeface="+mn-lt"/>
                <a:ea typeface="+mn-ea"/>
                <a:cs typeface="+mn-cs"/>
              </a:rPr>
              <a:t>estar total o parcialmente ciego; o</a:t>
            </a:r>
          </a:p>
          <a:p>
            <a:pPr marL="119063" marR="0" lvl="0" indent="-119063" algn="l" defTabSz="914400" rtl="0" eaLnBrk="1" fontAlgn="auto" latinLnBrk="0" hangingPunct="1">
              <a:spcBef>
                <a:spcPts val="600"/>
              </a:spcBef>
              <a:spcAft>
                <a:spcPts val="0"/>
              </a:spcAft>
              <a:buClrTx/>
              <a:buSzTx/>
              <a:buFont typeface="Wingdings" panose="05000000000000000000" pitchFamily="2" charset="2"/>
              <a:buChar char="§"/>
              <a:tabLst/>
              <a:defRPr/>
            </a:pPr>
            <a:r>
              <a:rPr kumimoji="0" lang="es-US" sz="1100" b="0" i="0" u="none" strike="noStrike" cap="none" normalizeH="0" baseline="0" noProof="0" dirty="0">
                <a:ln>
                  <a:noFill/>
                </a:ln>
                <a:solidFill>
                  <a:prstClr val="black"/>
                </a:solidFill>
                <a:uLnTx/>
                <a:uFillTx/>
                <a:latin typeface="+mn-lt"/>
                <a:ea typeface="+mn-ea"/>
                <a:cs typeface="+mn-cs"/>
              </a:rPr>
              <a:t>ser hijo o adulto incapacitado con una afección médica que le impide trabajar y que se espera que dure por lo menos un año o que tenga como consecuencia la muerte</a:t>
            </a:r>
          </a:p>
          <a:p>
            <a:pPr marL="0" marR="0" lvl="0" indent="0" algn="l" defTabSz="914400" rtl="0" eaLnBrk="1" fontAlgn="auto" latinLnBrk="0" hangingPunct="1">
              <a:spcBef>
                <a:spcPts val="600"/>
              </a:spcBef>
              <a:spcAft>
                <a:spcPts val="0"/>
              </a:spcAft>
              <a:buClrTx/>
              <a:buSzTx/>
              <a:buFontTx/>
              <a:buNone/>
              <a:tabLst/>
              <a:defRPr/>
            </a:pPr>
            <a:r>
              <a:rPr kumimoji="0" lang="es-US" sz="1100" b="0" i="0" u="none" strike="noStrike" cap="none" normalizeH="0" baseline="0" noProof="0" dirty="0">
                <a:ln>
                  <a:noFill/>
                </a:ln>
                <a:solidFill>
                  <a:prstClr val="black"/>
                </a:solidFill>
                <a:uLnTx/>
                <a:uFillTx/>
                <a:latin typeface="+mn-lt"/>
                <a:ea typeface="+mn-ea"/>
                <a:cs typeface="+mn-cs"/>
              </a:rPr>
              <a:t>Las reglas para los niños son diferentes. Para obtener más información, visite </a:t>
            </a:r>
            <a:r>
              <a:rPr kumimoji="0" lang="es-US" sz="1100" b="0" i="0" u="none" strike="noStrike" cap="none" normalizeH="0" baseline="0" noProof="0" dirty="0">
                <a:ln>
                  <a:noFill/>
                </a:ln>
                <a:solidFill>
                  <a:prstClr val="black"/>
                </a:solidFill>
                <a:uLnTx/>
                <a:uFillTx/>
                <a:latin typeface="+mn-lt"/>
                <a:ea typeface="+mn-ea"/>
                <a:cs typeface="+mn-cs"/>
                <a:hlinkClick r:id="rId3"/>
              </a:rPr>
              <a:t>socialsecurity.gov/pubs/EN-05-10026.pdf</a:t>
            </a:r>
            <a:r>
              <a:rPr kumimoji="0" lang="es-US" sz="1100" b="0" i="0" u="none" strike="noStrike" cap="none" normalizeH="0" baseline="0" noProof="0" dirty="0">
                <a:ln>
                  <a:noFill/>
                </a:ln>
                <a:solidFill>
                  <a:prstClr val="black"/>
                </a:solidFill>
                <a:uLnTx/>
                <a:uFillTx/>
                <a:latin typeface="+mn-lt"/>
                <a:ea typeface="+mn-ea"/>
                <a:cs typeface="+mn-cs"/>
              </a:rPr>
              <a:t>. </a:t>
            </a:r>
          </a:p>
          <a:p>
            <a:pPr marL="0" marR="0" lvl="0" indent="0" algn="l" defTabSz="914400" rtl="0" eaLnBrk="1" fontAlgn="auto" latinLnBrk="0" hangingPunct="1">
              <a:spcBef>
                <a:spcPts val="600"/>
              </a:spcBef>
              <a:spcAft>
                <a:spcPts val="0"/>
              </a:spcAft>
              <a:buClrTx/>
              <a:buSzTx/>
              <a:buFontTx/>
              <a:buNone/>
              <a:tabLst/>
              <a:defRPr/>
            </a:pPr>
            <a:r>
              <a:rPr kumimoji="0" lang="es-US" sz="1100" b="0" i="0" u="none" strike="noStrike" cap="none" normalizeH="0" baseline="0" noProof="0" dirty="0">
                <a:ln>
                  <a:noFill/>
                </a:ln>
                <a:solidFill>
                  <a:prstClr val="black"/>
                </a:solidFill>
                <a:uLnTx/>
                <a:uFillTx/>
                <a:latin typeface="+mn-lt"/>
                <a:ea typeface="+mn-ea"/>
                <a:cs typeface="+mn-cs"/>
              </a:rPr>
              <a:t>El Seguro Social administra el programa de SSI: determina quiénes son elegibles, paga los beneficios y lleva un registro de los beneficiarios. Aunque el Seguro Social gestiona el programa de SSI, este se paga a través de fondos generales del Tesoro de los EE. UU., no mediante impuestos del Seguro Social. </a:t>
            </a:r>
          </a:p>
          <a:p>
            <a:pPr marL="0" marR="0" lvl="0" indent="0" algn="l" defTabSz="914400" rtl="0" eaLnBrk="1" fontAlgn="auto" latinLnBrk="0" hangingPunct="1">
              <a:spcBef>
                <a:spcPts val="600"/>
              </a:spcBef>
              <a:spcAft>
                <a:spcPts val="0"/>
              </a:spcAft>
              <a:buClrTx/>
              <a:buSzTx/>
              <a:buFontTx/>
              <a:buNone/>
              <a:tabLst/>
              <a:defRPr/>
            </a:pPr>
            <a:r>
              <a:rPr kumimoji="0" lang="es-US" sz="1100" b="0" i="0" u="none" strike="noStrike" cap="none" normalizeH="0" baseline="0" noProof="0" dirty="0">
                <a:ln>
                  <a:noFill/>
                </a:ln>
                <a:solidFill>
                  <a:prstClr val="black"/>
                </a:solidFill>
                <a:uLnTx/>
                <a:uFillTx/>
                <a:latin typeface="+mn-lt"/>
                <a:ea typeface="+mn-ea"/>
                <a:cs typeface="+mn-cs"/>
              </a:rPr>
              <a:t>La cantidad básica de SSI es la misma en todo el país. Sin embargo, algunos estados añaden dinero al beneficio básico. Las cantidades mensuales federales máximas para 2021 son $794 para una persona elegible y $1,191 para una persona elegible con un cónyuge elegible. La cantidad mensual se reduce al restar los ingresos contables. </a:t>
            </a:r>
          </a:p>
          <a:p>
            <a:pPr marL="0" marR="0" lvl="0" indent="0" algn="l" defTabSz="914400" rtl="0" eaLnBrk="1" fontAlgn="auto" latinLnBrk="0" hangingPunct="1">
              <a:spcBef>
                <a:spcPts val="600"/>
              </a:spcBef>
              <a:spcAft>
                <a:spcPts val="0"/>
              </a:spcAft>
              <a:buClrTx/>
              <a:buSzTx/>
              <a:buFontTx/>
              <a:buNone/>
              <a:tabLst/>
              <a:defRPr/>
            </a:pPr>
            <a:r>
              <a:rPr kumimoji="0" lang="es-US" sz="1100" b="0" i="0" u="none" strike="noStrike" cap="none" normalizeH="0" baseline="0" noProof="0" dirty="0">
                <a:ln>
                  <a:noFill/>
                </a:ln>
                <a:solidFill>
                  <a:prstClr val="black"/>
                </a:solidFill>
                <a:uLnTx/>
                <a:uFillTx/>
                <a:latin typeface="+mn-lt"/>
                <a:ea typeface="+mn-ea"/>
                <a:cs typeface="+mn-cs"/>
              </a:rPr>
              <a:t>El ingreso incluye todo lo que obtiene durante un mes calendario. Lo utiliza para satisfacer sus necesidades de comida o vivienda. Puede ser en dinero en efectivo o en especie. El ingreso en especie no es dinero en efectivo; es comida o vivienda, o algo que se pueda usar para esos fines. </a:t>
            </a:r>
          </a:p>
          <a:p>
            <a:pPr marL="0" marR="0" lvl="0" indent="0" algn="l" defTabSz="914400" rtl="0" eaLnBrk="1" fontAlgn="auto" latinLnBrk="0" hangingPunct="1">
              <a:spcBef>
                <a:spcPts val="600"/>
              </a:spcBef>
              <a:spcAft>
                <a:spcPts val="0"/>
              </a:spcAft>
              <a:buClrTx/>
              <a:buSzTx/>
              <a:buFontTx/>
              <a:buNone/>
              <a:tabLst/>
              <a:defRPr/>
            </a:pPr>
            <a:r>
              <a:rPr kumimoji="0" lang="es-US" sz="1100" b="0" i="0" u="none" strike="noStrike" cap="none" normalizeH="0" baseline="0" noProof="0" dirty="0">
                <a:ln>
                  <a:noFill/>
                </a:ln>
                <a:solidFill>
                  <a:prstClr val="black"/>
                </a:solidFill>
                <a:uLnTx/>
                <a:uFillTx/>
                <a:latin typeface="+mn-lt"/>
                <a:ea typeface="+mn-ea"/>
                <a:cs typeface="+mn-cs"/>
              </a:rPr>
              <a:t>El ingreso contable es la cantidad que queda después de:</a:t>
            </a:r>
          </a:p>
          <a:p>
            <a:pPr marL="119063" marR="0" lvl="0" indent="-119063" algn="l" defTabSz="914400" rtl="0" eaLnBrk="1" fontAlgn="auto" latinLnBrk="0" hangingPunct="1">
              <a:spcBef>
                <a:spcPts val="600"/>
              </a:spcBef>
              <a:spcAft>
                <a:spcPts val="0"/>
              </a:spcAft>
              <a:buClrTx/>
              <a:buSzTx/>
              <a:buFont typeface="Wingdings" panose="05000000000000000000" pitchFamily="2" charset="2"/>
              <a:buChar char="§"/>
              <a:tabLst/>
              <a:defRPr/>
            </a:pPr>
            <a:r>
              <a:rPr kumimoji="0" lang="es-US" sz="1100" b="0" i="0" u="none" strike="noStrike" cap="none" normalizeH="0" baseline="0" noProof="0" dirty="0">
                <a:ln>
                  <a:noFill/>
                </a:ln>
                <a:solidFill>
                  <a:prstClr val="black"/>
                </a:solidFill>
                <a:uLnTx/>
                <a:uFillTx/>
                <a:latin typeface="+mn-lt"/>
                <a:ea typeface="+mn-ea"/>
                <a:cs typeface="+mn-cs"/>
              </a:rPr>
              <a:t>eliminar los elementos que no constituyen ingresos, y</a:t>
            </a:r>
          </a:p>
          <a:p>
            <a:pPr marL="119063" marR="0" lvl="0" indent="-119063" algn="l" defTabSz="914400" rtl="0" eaLnBrk="1" fontAlgn="auto" latinLnBrk="0" hangingPunct="1">
              <a:spcBef>
                <a:spcPts val="600"/>
              </a:spcBef>
              <a:spcAft>
                <a:spcPts val="0"/>
              </a:spcAft>
              <a:buClrTx/>
              <a:buSzTx/>
              <a:buFont typeface="Wingdings" panose="05000000000000000000" pitchFamily="2" charset="2"/>
              <a:buChar char="§"/>
              <a:tabLst/>
              <a:defRPr/>
            </a:pPr>
            <a:r>
              <a:rPr kumimoji="0" lang="es-US" sz="1100" b="0" i="0" u="none" strike="noStrike" cap="none" normalizeH="0" baseline="0" noProof="0" dirty="0">
                <a:ln>
                  <a:noFill/>
                </a:ln>
                <a:solidFill>
                  <a:prstClr val="black"/>
                </a:solidFill>
                <a:uLnTx/>
                <a:uFillTx/>
                <a:latin typeface="+mn-lt"/>
                <a:ea typeface="+mn-ea"/>
                <a:cs typeface="+mn-cs"/>
              </a:rPr>
              <a:t>solicitar todas las exclusiones apropiadas para los elementos que sí son ingresos</a:t>
            </a:r>
          </a:p>
          <a:p>
            <a:pPr marL="0" marR="0" lvl="0" indent="0" algn="l" defTabSz="914400" rtl="0" eaLnBrk="1" fontAlgn="auto" latinLnBrk="0" hangingPunct="1">
              <a:spcBef>
                <a:spcPts val="600"/>
              </a:spcBef>
              <a:spcAft>
                <a:spcPts val="0"/>
              </a:spcAft>
              <a:buClrTx/>
              <a:buSzTx/>
              <a:buFontTx/>
              <a:buNone/>
              <a:tabLst/>
              <a:defRPr/>
            </a:pPr>
            <a:r>
              <a:rPr kumimoji="0" lang="es-US" sz="1100" b="0" i="0" u="none" strike="noStrike" cap="none" normalizeH="0" baseline="0" noProof="0" dirty="0">
                <a:ln>
                  <a:noFill/>
                </a:ln>
                <a:solidFill>
                  <a:prstClr val="black"/>
                </a:solidFill>
                <a:uLnTx/>
                <a:uFillTx/>
                <a:latin typeface="+mn-lt"/>
                <a:ea typeface="+mn-ea"/>
                <a:cs typeface="+mn-cs"/>
              </a:rPr>
              <a:t>El ingreso contable se determina en función de un mes calendario. El Seguro Social restará el ingreso contable del beneficio federal máximo para determinar su elegibilidad y calcular la cantidad de su pago mensual.</a:t>
            </a:r>
          </a:p>
          <a:p>
            <a:pPr marL="0" marR="0" lvl="0" indent="0" algn="l" defTabSz="914400" rtl="0" eaLnBrk="1" fontAlgn="auto" latinLnBrk="0" hangingPunct="1">
              <a:spcBef>
                <a:spcPts val="600"/>
              </a:spcBef>
              <a:spcAft>
                <a:spcPts val="0"/>
              </a:spcAft>
              <a:buClrTx/>
              <a:buSzTx/>
              <a:buFontTx/>
              <a:buNone/>
              <a:tabLst/>
              <a:defRPr/>
            </a:pPr>
            <a:r>
              <a:rPr kumimoji="0" lang="es-US" sz="1100" b="0" i="0" u="none" strike="noStrike" cap="none" normalizeH="0" baseline="0" noProof="0" dirty="0">
                <a:ln>
                  <a:noFill/>
                </a:ln>
                <a:solidFill>
                  <a:prstClr val="black"/>
                </a:solidFill>
                <a:uLnTx/>
                <a:uFillTx/>
                <a:latin typeface="+mn-lt"/>
                <a:ea typeface="+mn-ea"/>
                <a:cs typeface="+mn-cs"/>
              </a:rPr>
              <a:t>Usted puede calificar tanto para SSI como para SSDI si cumple con los requisitos de elegibilidad de ambos programas. </a:t>
            </a:r>
          </a:p>
          <a:p>
            <a:pPr marL="0" marR="0" lvl="0" indent="0" algn="l" defTabSz="914400" rtl="0" eaLnBrk="1" fontAlgn="auto" latinLnBrk="0" hangingPunct="1">
              <a:spcBef>
                <a:spcPts val="600"/>
              </a:spcBef>
              <a:spcAft>
                <a:spcPts val="0"/>
              </a:spcAft>
              <a:buClrTx/>
              <a:buSzTx/>
              <a:buFontTx/>
              <a:buNone/>
              <a:tabLst/>
              <a:defRPr/>
            </a:pPr>
            <a:r>
              <a:rPr kumimoji="0" lang="es-US" sz="1100" b="1" i="0" u="none" strike="noStrike" cap="none" normalizeH="0" baseline="0" noProof="0" dirty="0">
                <a:ln>
                  <a:noFill/>
                </a:ln>
                <a:solidFill>
                  <a:prstClr val="black"/>
                </a:solidFill>
                <a:uLnTx/>
                <a:uFillTx/>
                <a:latin typeface="+mn-lt"/>
                <a:ea typeface="+mn-ea"/>
                <a:cs typeface="+mn-cs"/>
              </a:rPr>
              <a:t>Fuente</a:t>
            </a:r>
            <a:r>
              <a:rPr kumimoji="0" lang="es-US" sz="1100" b="0" i="0" u="none" strike="noStrike" cap="none" normalizeH="0" baseline="0" noProof="0" dirty="0">
                <a:ln>
                  <a:noFill/>
                </a:ln>
                <a:solidFill>
                  <a:prstClr val="black"/>
                </a:solidFill>
                <a:uLnTx/>
                <a:uFillTx/>
                <a:latin typeface="+mn-lt"/>
                <a:ea typeface="+mn-ea"/>
                <a:cs typeface="+mn-cs"/>
              </a:rPr>
              <a:t>: </a:t>
            </a:r>
            <a:r>
              <a:rPr kumimoji="0" lang="es-US" sz="1100" b="0" i="0" u="none" strike="noStrike" cap="none" normalizeH="0" baseline="0" noProof="0" dirty="0">
                <a:ln>
                  <a:noFill/>
                </a:ln>
                <a:solidFill>
                  <a:prstClr val="black"/>
                </a:solidFill>
                <a:uLnTx/>
                <a:uFillTx/>
                <a:latin typeface="+mn-lt"/>
                <a:ea typeface="+mn-ea"/>
                <a:cs typeface="+mn-cs"/>
                <a:hlinkClick r:id="rId4"/>
              </a:rPr>
              <a:t>socialsecurity.gov/</a:t>
            </a:r>
            <a:r>
              <a:rPr kumimoji="0" lang="es-US" sz="1100" b="0" i="0" u="none" strike="noStrike" cap="none" normalizeH="0" baseline="0" noProof="0" dirty="0" err="1">
                <a:ln>
                  <a:noFill/>
                </a:ln>
                <a:solidFill>
                  <a:prstClr val="black"/>
                </a:solidFill>
                <a:uLnTx/>
                <a:uFillTx/>
                <a:latin typeface="+mn-lt"/>
                <a:ea typeface="+mn-ea"/>
                <a:cs typeface="+mn-cs"/>
                <a:hlinkClick r:id="rId4"/>
              </a:rPr>
              <a:t>oact</a:t>
            </a:r>
            <a:r>
              <a:rPr kumimoji="0" lang="es-US" sz="1100" b="0" i="0" u="none" strike="noStrike" cap="none" normalizeH="0" baseline="0" noProof="0" dirty="0">
                <a:ln>
                  <a:noFill/>
                </a:ln>
                <a:solidFill>
                  <a:prstClr val="black"/>
                </a:solidFill>
                <a:uLnTx/>
                <a:uFillTx/>
                <a:latin typeface="+mn-lt"/>
                <a:ea typeface="+mn-ea"/>
                <a:cs typeface="+mn-cs"/>
                <a:hlinkClick r:id="rId4"/>
              </a:rPr>
              <a:t>/cola/SSI.html</a:t>
            </a:r>
          </a:p>
        </p:txBody>
      </p:sp>
    </p:spTree>
    <p:extLst>
      <p:ext uri="{BB962C8B-B14F-4D97-AF65-F5344CB8AC3E}">
        <p14:creationId xmlns:p14="http://schemas.microsoft.com/office/powerpoint/2010/main" val="756177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En la mayoría de los estados, si obtiene SSI, puede ser elegible automáticamente para </a:t>
            </a:r>
            <a:r>
              <a:rPr kumimoji="0" lang="es-US" sz="1200" b="0" i="0" u="none" strike="noStrike" cap="none" normalizeH="0" baseline="0" noProof="0" dirty="0" err="1">
                <a:ln>
                  <a:noFill/>
                </a:ln>
                <a:solidFill>
                  <a:prstClr val="black"/>
                </a:solidFill>
                <a:uLnTx/>
                <a:uFillTx/>
                <a:latin typeface="+mn-lt"/>
                <a:ea typeface="+mn-ea"/>
                <a:cs typeface="+mn-cs"/>
              </a:rPr>
              <a:t>Medicaid</a:t>
            </a:r>
            <a:r>
              <a:rPr kumimoji="0" lang="es-US" sz="1200" b="0" i="0" u="none" strike="noStrike" cap="none" normalizeH="0" baseline="0" noProof="0" dirty="0">
                <a:ln>
                  <a:noFill/>
                </a:ln>
                <a:solidFill>
                  <a:prstClr val="black"/>
                </a:solidFill>
                <a:uLnTx/>
                <a:uFillTx/>
                <a:latin typeface="+mn-lt"/>
                <a:ea typeface="+mn-ea"/>
                <a:cs typeface="+mn-cs"/>
              </a:rPr>
              <a:t>. Una solicitud de SSI también es una solicitud de </a:t>
            </a:r>
            <a:r>
              <a:rPr kumimoji="0" lang="es-US" sz="1200" b="0" i="0" u="none" strike="noStrike" cap="none" normalizeH="0" baseline="0" noProof="0" dirty="0" err="1">
                <a:ln>
                  <a:noFill/>
                </a:ln>
                <a:solidFill>
                  <a:prstClr val="black"/>
                </a:solidFill>
                <a:uLnTx/>
                <a:uFillTx/>
                <a:latin typeface="+mn-lt"/>
                <a:ea typeface="+mn-ea"/>
                <a:cs typeface="+mn-cs"/>
              </a:rPr>
              <a:t>Medicaid</a:t>
            </a:r>
            <a:r>
              <a:rPr kumimoji="0" lang="es-US" sz="1200" b="0" i="0" u="none" strike="noStrike" cap="none" normalizeH="0" baseline="0" noProof="0" dirty="0">
                <a:ln>
                  <a:noFill/>
                </a:ln>
                <a:solidFill>
                  <a:prstClr val="black"/>
                </a:solidFill>
                <a:uLnTx/>
                <a:uFillTx/>
                <a:latin typeface="+mn-lt"/>
                <a:ea typeface="+mn-ea"/>
                <a:cs typeface="+mn-cs"/>
              </a:rPr>
              <a:t>. En otros estados, debe solicitar y establecer su elegibilidad para </a:t>
            </a:r>
            <a:r>
              <a:rPr kumimoji="0" lang="es-US" sz="1200" b="0" i="0" u="none" strike="noStrike" cap="none" normalizeH="0" baseline="0" noProof="0" dirty="0" err="1">
                <a:ln>
                  <a:noFill/>
                </a:ln>
                <a:solidFill>
                  <a:prstClr val="black"/>
                </a:solidFill>
                <a:uLnTx/>
                <a:uFillTx/>
                <a:latin typeface="+mn-lt"/>
                <a:ea typeface="+mn-ea"/>
                <a:cs typeface="+mn-cs"/>
              </a:rPr>
              <a:t>Medicaid</a:t>
            </a:r>
            <a:r>
              <a:rPr kumimoji="0" lang="es-US" sz="1200" b="0" i="0" u="none" strike="noStrike" cap="none" normalizeH="0" baseline="0" noProof="0" dirty="0">
                <a:ln>
                  <a:noFill/>
                </a:ln>
                <a:solidFill>
                  <a:prstClr val="black"/>
                </a:solidFill>
                <a:uLnTx/>
                <a:uFillTx/>
                <a:latin typeface="+mn-lt"/>
                <a:ea typeface="+mn-ea"/>
                <a:cs typeface="+mn-cs"/>
              </a:rPr>
              <a:t> con otra agencia. En estos estados,</a:t>
            </a:r>
            <a:r>
              <a:rPr kumimoji="0" lang="es-US" sz="1200" b="0" i="0" u="none" strike="noStrike" cap="none" normalizeH="0" noProof="0" dirty="0">
                <a:ln>
                  <a:noFill/>
                </a:ln>
                <a:solidFill>
                  <a:prstClr val="black"/>
                </a:solidFill>
                <a:uLnTx/>
                <a:uFillTx/>
                <a:latin typeface="+mn-lt"/>
                <a:ea typeface="+mn-ea"/>
                <a:cs typeface="+mn-cs"/>
              </a:rPr>
              <a:t> el Seguro Social lo remitirá a la oficina donde puede presentar su solicitud para </a:t>
            </a:r>
            <a:r>
              <a:rPr kumimoji="0" lang="es-US" sz="1200" b="0" i="0" u="none" strike="noStrike" cap="none" normalizeH="0" noProof="0" dirty="0" err="1">
                <a:ln>
                  <a:noFill/>
                </a:ln>
                <a:solidFill>
                  <a:prstClr val="black"/>
                </a:solidFill>
                <a:uLnTx/>
                <a:uFillTx/>
                <a:latin typeface="+mn-lt"/>
                <a:ea typeface="+mn-ea"/>
                <a:cs typeface="+mn-cs"/>
              </a:rPr>
              <a:t>Medicaid</a:t>
            </a:r>
            <a:r>
              <a:rPr kumimoji="0" lang="es-US" sz="1200" b="0" i="0" u="none" strike="noStrike" cap="none" normalizeH="0" noProof="0" dirty="0">
                <a:ln>
                  <a:noFill/>
                </a:ln>
                <a:solidFill>
                  <a:prstClr val="black"/>
                </a:solidFill>
                <a:uLnTx/>
                <a:uFillTx/>
                <a:latin typeface="+mn-lt"/>
                <a:ea typeface="+mn-ea"/>
                <a:cs typeface="+mn-cs"/>
              </a:rPr>
              <a:t>.</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Para obtener más información, visite</a:t>
            </a:r>
            <a:r>
              <a:rPr kumimoji="0" lang="es-US" sz="1200" i="0" u="none" strike="noStrike" cap="none" normalizeH="0" baseline="0" noProof="0" dirty="0">
                <a:ln>
                  <a:noFill/>
                </a:ln>
                <a:solidFill>
                  <a:prstClr val="black"/>
                </a:solidFill>
                <a:uLnTx/>
                <a:uFillTx/>
                <a:latin typeface="+mn-lt"/>
                <a:ea typeface="+mn-ea"/>
                <a:cs typeface="+mn-cs"/>
              </a:rPr>
              <a:t> </a:t>
            </a:r>
            <a:r>
              <a:rPr kumimoji="0" lang="es-US" sz="1200" i="0" u="none" strike="noStrike" cap="none" normalizeH="0" baseline="0" noProof="0" dirty="0">
                <a:ln>
                  <a:noFill/>
                </a:ln>
                <a:solidFill>
                  <a:prstClr val="black"/>
                </a:solidFill>
                <a:uLnTx/>
                <a:uFillTx/>
                <a:latin typeface="+mn-lt"/>
                <a:ea typeface="+mn-ea"/>
                <a:cs typeface="+mn-cs"/>
                <a:hlinkClick r:id="rId3"/>
              </a:rPr>
              <a:t>socialsecurity.gov/</a:t>
            </a:r>
            <a:r>
              <a:rPr kumimoji="0" lang="es-US" sz="1200" i="0" u="none" strike="noStrike" cap="none" normalizeH="0" baseline="0" noProof="0" dirty="0" err="1">
                <a:ln>
                  <a:noFill/>
                </a:ln>
                <a:solidFill>
                  <a:prstClr val="black"/>
                </a:solidFill>
                <a:uLnTx/>
                <a:uFillTx/>
                <a:latin typeface="+mn-lt"/>
                <a:ea typeface="+mn-ea"/>
                <a:cs typeface="+mn-cs"/>
                <a:hlinkClick r:id="rId3"/>
              </a:rPr>
              <a:t>ssi</a:t>
            </a:r>
            <a:r>
              <a:rPr kumimoji="0" lang="es-US" sz="1200" i="0" u="none" strike="noStrike" cap="none" normalizeH="0" baseline="0" noProof="0" dirty="0">
                <a:ln>
                  <a:noFill/>
                </a:ln>
                <a:solidFill>
                  <a:prstClr val="black"/>
                </a:solidFill>
                <a:uLnTx/>
                <a:uFillTx/>
                <a:latin typeface="+mn-lt"/>
                <a:ea typeface="+mn-ea"/>
                <a:cs typeface="+mn-cs"/>
                <a:hlinkClick r:id="rId3"/>
              </a:rPr>
              <a:t>/text-other-ussi.htm</a:t>
            </a:r>
            <a:r>
              <a:rPr kumimoji="0" lang="es-US" sz="1200" b="0" i="0" u="none" strike="noStrike" cap="none" normalizeH="0" baseline="0" noProof="0" dirty="0">
                <a:ln>
                  <a:noFill/>
                </a:ln>
                <a:solidFill>
                  <a:prstClr val="black"/>
                </a:solidFill>
                <a:uLnTx/>
                <a:uFillTx/>
                <a:latin typeface="+mn-lt"/>
                <a:ea typeface="+mn-ea"/>
                <a:cs typeface="+mn-cs"/>
              </a:rPr>
              <a:t>.</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3231130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Sus ingresos y recursos ayudan al Seguro Social a determinar si usted califica para los beneficios. Sus ingresos, los beneficios del Seguro Social, las pensiones y el valor de los elementos que obtiene de otra persona (como alimento y vivienda) cuentan como ingresos. En 2021, si usted tiene menos de $2,000 en recursos para una persona, o menos de $3,000 para una pareja casada que convive, es posible que pueda obtener SSI.</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Debe ser un ciudadano de los EE. UU. que viva en uno de los 50 estados, el Distrito de Columbia o las Islas Marianas del Norte para recibir SSI. Si no es ciudadano de los EE. UU., pero reside legalmente en los EE. UU., es posible que igual pueda recibir SSI. </a:t>
            </a:r>
          </a:p>
          <a:p>
            <a:pPr marL="0" indent="0">
              <a:buNone/>
            </a:pPr>
            <a:endParaRPr lang="en-US" dirty="0"/>
          </a:p>
        </p:txBody>
      </p:sp>
    </p:spTree>
    <p:extLst>
      <p:ext uri="{BB962C8B-B14F-4D97-AF65-F5344CB8AC3E}">
        <p14:creationId xmlns:p14="http://schemas.microsoft.com/office/powerpoint/2010/main" val="1094838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Usted debe solicitar los beneficios por incapacidad no bien adquiera la incapacidad. El Seguro Social puede ser capaz de procesar su solicitud más rápido si proporciona lo siguiente:</a:t>
            </a:r>
          </a:p>
          <a:p>
            <a:pPr marL="119063" marR="0" lvl="0"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Sus números de Seguro Social y el de sus dependientes</a:t>
            </a:r>
          </a:p>
          <a:p>
            <a:pPr marL="119063" marR="0" lvl="0"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Su certificado de nacimiento u otro documento que pruebe su edad </a:t>
            </a:r>
          </a:p>
          <a:p>
            <a:pPr marL="119063" marR="0" lvl="0"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Nombres, direcciones y números telefónicos de los médicos, asesores de planes, hospitales y clínicas que lo atendieron y las fechas de sus visitas</a:t>
            </a:r>
          </a:p>
          <a:p>
            <a:pPr marL="119063" marR="0" lvl="0"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Nombres y dosis de todos los medicamentos que toma</a:t>
            </a:r>
          </a:p>
          <a:p>
            <a:pPr marL="119063" marR="0" lvl="0"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Historia clínica de sus médicos, terapeutas, hospitales, clínicas y asesores de planes que estén en su poder </a:t>
            </a:r>
          </a:p>
          <a:p>
            <a:pPr marL="119063" marR="0" lvl="0"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Resultados de pruebas y análisis de laboratorio</a:t>
            </a:r>
          </a:p>
          <a:p>
            <a:pPr marL="119063" marR="0" lvl="0"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Un resumen del lugar en el que trabajó y el tipo de trabajo que hizo</a:t>
            </a:r>
          </a:p>
          <a:p>
            <a:pPr marL="119063" marR="0" lvl="0"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Una copia del formulario W-2 o, si es independiente, su declaración federal de impuestos más reciente</a:t>
            </a:r>
          </a:p>
          <a:p>
            <a:pPr marL="0" lvl="0" indent="0">
              <a:spcBef>
                <a:spcPts val="600"/>
              </a:spcBef>
              <a:buNone/>
              <a:defRPr/>
            </a:pPr>
            <a:r>
              <a:rPr kumimoji="0" lang="es-US" sz="1200" b="0" i="0" u="none" strike="noStrike" cap="none" normalizeH="0" baseline="0" noProof="0" dirty="0">
                <a:ln>
                  <a:noFill/>
                </a:ln>
                <a:solidFill>
                  <a:prstClr val="black"/>
                </a:solidFill>
                <a:uLnTx/>
                <a:uFillTx/>
                <a:latin typeface="+mn-lt"/>
                <a:ea typeface="+mn-ea"/>
                <a:cs typeface="+mn-cs"/>
              </a:rPr>
              <a:t>No debería esperar para presentar su solicitud aunque no tenga toda la información. El Seguro Social lo ayudará a obtener la información que necesita. Si tiene empleo con el ferrocarril, llame a la Junta de Jubilación de Empleados Ferroviarios (RRB, por sus siglas en inglés) al </a:t>
            </a:r>
            <a:r>
              <a:rPr lang="es-US" dirty="0">
                <a:solidFill>
                  <a:prstClr val="black"/>
                </a:solidFill>
              </a:rPr>
              <a:t>1- 877-772-5772 (TTY: 1-312-751-4701), </a:t>
            </a:r>
            <a:r>
              <a:rPr kumimoji="0" lang="es-US" sz="1200" b="0" i="0" u="none" strike="noStrike" cap="none" normalizeH="0" baseline="0" noProof="0" dirty="0">
                <a:ln>
                  <a:noFill/>
                </a:ln>
                <a:solidFill>
                  <a:prstClr val="black"/>
                </a:solidFill>
                <a:uLnTx/>
                <a:uFillTx/>
                <a:latin typeface="+mn-lt"/>
                <a:ea typeface="+mn-ea"/>
                <a:cs typeface="+mn-cs"/>
              </a:rPr>
              <a:t>o llame a su oficina de RRB local.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1" i="0" u="none" strike="noStrike" cap="none" normalizeH="0" baseline="0" noProof="0" dirty="0">
                <a:ln>
                  <a:noFill/>
                </a:ln>
                <a:solidFill>
                  <a:prstClr val="black"/>
                </a:solidFill>
                <a:uLnTx/>
                <a:uFillTx/>
                <a:latin typeface="+mn-lt"/>
                <a:ea typeface="+mn-ea"/>
                <a:cs typeface="+mn-cs"/>
              </a:rPr>
              <a:t>NOTA</a:t>
            </a:r>
            <a:r>
              <a:rPr kumimoji="0" lang="es-US" sz="1200" b="0" i="0" u="none" strike="noStrike" cap="none" normalizeH="0" baseline="0" noProof="0" dirty="0">
                <a:ln>
                  <a:noFill/>
                </a:ln>
                <a:solidFill>
                  <a:prstClr val="black"/>
                </a:solidFill>
                <a:uLnTx/>
                <a:uFillTx/>
                <a:latin typeface="+mn-lt"/>
                <a:ea typeface="+mn-ea"/>
                <a:cs typeface="+mn-cs"/>
              </a:rPr>
              <a:t>: Si está solicitando SSI, también deberá brindar otra información financiera sobre sus ingresos y recursos para saber si califica. </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3045235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Puede solicitar los beneficios por incapacidad de la siguiente manera: </a:t>
            </a:r>
          </a:p>
          <a:p>
            <a:pPr>
              <a:spcBef>
                <a:spcPts val="600"/>
              </a:spcBef>
              <a:defRPr/>
            </a:pPr>
            <a:r>
              <a:rPr kumimoji="0" lang="es-US" sz="1200" b="0" i="0" u="none" strike="noStrike" cap="none" normalizeH="0" baseline="0" noProof="0" dirty="0">
                <a:ln>
                  <a:noFill/>
                </a:ln>
                <a:solidFill>
                  <a:prstClr val="black"/>
                </a:solidFill>
                <a:uLnTx/>
                <a:uFillTx/>
                <a:latin typeface="+mn-lt"/>
                <a:ea typeface="+mn-ea"/>
                <a:cs typeface="+mn-cs"/>
              </a:rPr>
              <a:t>Visite la oficina local del Seguro Social</a:t>
            </a:r>
          </a:p>
          <a:p>
            <a:pPr>
              <a:spcBef>
                <a:spcPts val="600"/>
              </a:spcBef>
              <a:defRPr/>
            </a:pPr>
            <a:r>
              <a:rPr kumimoji="0" lang="es-US" sz="1200" b="0" i="0" u="none" strike="noStrike" cap="none" normalizeH="0" baseline="0" noProof="0" dirty="0">
                <a:ln>
                  <a:noFill/>
                </a:ln>
                <a:solidFill>
                  <a:prstClr val="black"/>
                </a:solidFill>
                <a:uLnTx/>
                <a:uFillTx/>
                <a:latin typeface="+mn-lt"/>
                <a:ea typeface="+mn-ea"/>
                <a:cs typeface="+mn-cs"/>
              </a:rPr>
              <a:t>En línea: visite </a:t>
            </a:r>
            <a:r>
              <a:rPr kumimoji="0" lang="es-US" sz="1200" b="0" i="0" u="none" strike="noStrike" cap="none" normalizeH="0" baseline="0" noProof="0" dirty="0">
                <a:ln>
                  <a:noFill/>
                </a:ln>
                <a:solidFill>
                  <a:prstClr val="black"/>
                </a:solidFill>
                <a:uLnTx/>
                <a:uFillTx/>
                <a:latin typeface="+mn-lt"/>
                <a:ea typeface="+mn-ea"/>
                <a:cs typeface="+mn-cs"/>
                <a:hlinkClick r:id="rId3"/>
              </a:rPr>
              <a:t>socialsecurity.gov</a:t>
            </a:r>
          </a:p>
          <a:p>
            <a:pPr>
              <a:spcBef>
                <a:spcPts val="600"/>
              </a:spcBef>
              <a:defRPr/>
            </a:pPr>
            <a:r>
              <a:rPr kumimoji="0" lang="es-US" b="0" i="0" u="none" strike="noStrike" cap="none" normalizeH="0" baseline="0" noProof="0" dirty="0">
                <a:ln>
                  <a:noFill/>
                </a:ln>
                <a:solidFill>
                  <a:prstClr val="black"/>
                </a:solidFill>
                <a:uLnTx/>
                <a:uFillTx/>
                <a:latin typeface="+mn-lt"/>
                <a:ea typeface="+mn-ea"/>
                <a:cs typeface="+mn-cs"/>
              </a:rPr>
              <a:t>Llame al 1-800-772-1213; TTY: 1-800- 325-0778</a:t>
            </a:r>
          </a:p>
          <a:p>
            <a:pPr lvl="1" indent="-114300">
              <a:buFont typeface="Arial" panose="020B0604020202020204" pitchFamily="34" charset="0"/>
              <a:buChar char="•"/>
              <a:defRPr/>
            </a:pPr>
            <a:r>
              <a:rPr lang="es-US" dirty="0"/>
              <a:t>Para pedir una cita para presentar una reclamación por teléfono</a:t>
            </a:r>
          </a:p>
          <a:p>
            <a:pPr lvl="1" indent="-114300">
              <a:buFont typeface="Arial" panose="020B0604020202020204" pitchFamily="34" charset="0"/>
              <a:buChar char="•"/>
              <a:defRPr/>
            </a:pPr>
            <a:r>
              <a:rPr lang="es-US" dirty="0"/>
              <a:t>Para pedir una cita para presentar una reclamación en persona en su oficina local del Seguro Social</a:t>
            </a:r>
          </a:p>
          <a:p>
            <a:pPr>
              <a:spcBef>
                <a:spcPts val="600"/>
              </a:spcBef>
              <a:defRPr/>
            </a:pPr>
            <a:r>
              <a:rPr lang="es-US" dirty="0">
                <a:solidFill>
                  <a:prstClr val="black"/>
                </a:solidFill>
              </a:rPr>
              <a:t>Por correo</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1200" b="0" i="0" u="none" strike="noStrike" cap="none" normalizeH="0" baseline="0" noProof="0" dirty="0">
                <a:ln>
                  <a:noFill/>
                </a:ln>
                <a:solidFill>
                  <a:prstClr val="black"/>
                </a:solidFill>
                <a:uLnTx/>
                <a:uFillTx/>
                <a:latin typeface="+mn-lt"/>
                <a:ea typeface="+mn-ea"/>
                <a:cs typeface="+mn-cs"/>
              </a:rPr>
              <a:t>La entrevista de reclamaciones por incapacidad dura 1 hora. Si programa una cita, el Seguro Social le enviará un "Equipo básico para incapacidad" para ayudarlo a prepararse para la entrevista. También puede visitar </a:t>
            </a:r>
            <a:r>
              <a:rPr kumimoji="0" lang="es-US" sz="1200" b="0" i="0" u="none" strike="noStrike" cap="none" normalizeH="0" baseline="0" noProof="0" dirty="0">
                <a:ln>
                  <a:noFill/>
                </a:ln>
                <a:solidFill>
                  <a:prstClr val="black"/>
                </a:solidFill>
                <a:uLnTx/>
                <a:uFillTx/>
                <a:latin typeface="+mn-lt"/>
                <a:ea typeface="+mn-ea"/>
                <a:cs typeface="+mn-cs"/>
                <a:hlinkClick r:id="rId4"/>
              </a:rPr>
              <a:t>socialsecurity.gov/</a:t>
            </a:r>
            <a:r>
              <a:rPr kumimoji="0" lang="es-US" sz="1200" b="0" i="0" u="none" strike="noStrike" cap="none" normalizeH="0" baseline="0" noProof="0" dirty="0" err="1">
                <a:ln>
                  <a:noFill/>
                </a:ln>
                <a:solidFill>
                  <a:prstClr val="black"/>
                </a:solidFill>
                <a:uLnTx/>
                <a:uFillTx/>
                <a:latin typeface="+mn-lt"/>
                <a:ea typeface="+mn-ea"/>
                <a:cs typeface="+mn-cs"/>
                <a:hlinkClick r:id="rId4"/>
              </a:rPr>
              <a:t>disability</a:t>
            </a:r>
            <a:r>
              <a:rPr kumimoji="0" lang="es-US" sz="1200" b="0" i="0" u="none" strike="noStrike" cap="none" normalizeH="0" baseline="0" noProof="0" dirty="0">
                <a:ln>
                  <a:noFill/>
                </a:ln>
                <a:solidFill>
                  <a:prstClr val="black"/>
                </a:solidFill>
                <a:uLnTx/>
                <a:uFillTx/>
                <a:latin typeface="+mn-lt"/>
                <a:ea typeface="+mn-ea"/>
                <a:cs typeface="+mn-cs"/>
              </a:rPr>
              <a: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Puede llevar de 3 a 5 meses procesar una solicitud para obtener beneficios por incapacidad. Tendrá que llenar varios formularios para solicitar los beneficios por incapacidad, que incluyen una solicitud para beneficios del Seguro Social y el "Informe de incapacidad para adultos". Puede completar este informe en línea o imprimirlo y entregar una copia completa a su oficina local del Seguro Social.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También tendrá que completar formularios que reúnen información sobre su afección médica y de qué manera afecta su capacidad para trabajar, así como formularios que otorgan permiso a los médicos, hospitales y otros profesionales de la salud que lo atendieron a enviar información sobre su afección médica al Seguro Social.</a:t>
            </a:r>
          </a:p>
          <a:p>
            <a:pPr marL="0" indent="0">
              <a:buNone/>
            </a:pPr>
            <a:endParaRPr lang="en-US" dirty="0"/>
          </a:p>
        </p:txBody>
      </p:sp>
    </p:spTree>
    <p:extLst>
      <p:ext uri="{BB962C8B-B14F-4D97-AF65-F5344CB8AC3E}">
        <p14:creationId xmlns:p14="http://schemas.microsoft.com/office/powerpoint/2010/main" val="3802805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341453" y="3578577"/>
            <a:ext cx="6204031" cy="5200819"/>
          </a:xfr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b="0" i="0" u="none" strike="noStrike" cap="none" normalizeH="0" baseline="0" noProof="0" dirty="0">
                <a:ln>
                  <a:noFill/>
                </a:ln>
                <a:solidFill>
                  <a:prstClr val="black"/>
                </a:solidFill>
                <a:uLnTx/>
                <a:uFillTx/>
              </a:rPr>
              <a:t>Los Subsidios Compasivos (CAL, por sus siglas en inglés) son una forma de identificar rápidamente enfermedades y otras afecciones médicas que, por definición, cumplen con los estándares del Seguro Social para los beneficios por incapacidad. Estas afecciones incluyen principalmente ciertos cánceres, trastornos cerebrales en adultos y varios trastornos raros que afectan a niños. La iniciativa de CAL ayuda al Seguro Social a reducir el tiempo de espera de una determinación de incapacidad para personas con incapacidades más graves.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b="0" i="0" u="none" strike="noStrike" cap="none" normalizeH="0" baseline="0" noProof="0" dirty="0">
                <a:ln>
                  <a:noFill/>
                </a:ln>
                <a:solidFill>
                  <a:prstClr val="black"/>
                </a:solidFill>
                <a:uLnTx/>
                <a:uFillTx/>
              </a:rPr>
              <a:t>Para evaluar las afecciones de CAL, el Seguro Social usa las mismas reglas que se usan para evaluar los programas de SSDI y SSI. Las afecciones de CAL constituyen una manera de identificar rápidamente las afecciones médicas que cumplen con los requisitos de la "Lista de incapacidades" con una mínima cantidad de información.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b="0" i="0" u="none" strike="noStrike" cap="none" normalizeH="0" baseline="0" noProof="0" dirty="0">
                <a:ln>
                  <a:noFill/>
                </a:ln>
                <a:solidFill>
                  <a:prstClr val="black"/>
                </a:solidFill>
                <a:uLnTx/>
                <a:uFillTx/>
              </a:rPr>
              <a:t>No hay ninguna solicitud o formulario especial que sea exclusivo para CAL. Si tiene una afección de CAL, solicite beneficios utilizando el proceso estándar del Seguro Social para presentar reclamos de beneficios de SSDI, SSI, o SSDI y SSI combinados. El Seguro Social revisará su solicitud lo antes posible. Puede obtener una decisión sobre sus reclamaciones en cuestión de semanas en lugar de meses o años.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b="0" i="0" u="none" strike="noStrike" cap="none" normalizeH="0" baseline="0" noProof="0" dirty="0">
                <a:ln>
                  <a:noFill/>
                </a:ln>
                <a:solidFill>
                  <a:prstClr val="black"/>
                </a:solidFill>
                <a:uLnTx/>
                <a:uFillTx/>
              </a:rPr>
              <a:t>El Seguro Social recibe información del público, grupos de apoyo, Servicio de Determinación de Incapacidad, comunidades, asesoramiento de expertos médicos y científicos, hallazgos de investigaciones de los Institutos Nacionales de Salud (NIH, por sus siglas en inglés) e información de audiencias comunitarias anteriores sobre posibles afecciones de CAL. Visite </a:t>
            </a:r>
            <a:r>
              <a:rPr kumimoji="0" lang="es-US" b="0" i="0" u="sng" strike="noStrike" cap="none" normalizeH="0" baseline="0" noProof="0" dirty="0">
                <a:ln>
                  <a:noFill/>
                </a:ln>
                <a:solidFill>
                  <a:prstClr val="black"/>
                </a:solidFill>
                <a:uLnTx/>
                <a:uFillTx/>
                <a:hlinkClick r:id="rId3"/>
              </a:rPr>
              <a:t>socialsecurity.gov/</a:t>
            </a:r>
            <a:r>
              <a:rPr kumimoji="0" lang="es-US" b="0" i="0" u="sng" strike="noStrike" cap="none" normalizeH="0" baseline="0" noProof="0" dirty="0" err="1">
                <a:ln>
                  <a:noFill/>
                </a:ln>
                <a:solidFill>
                  <a:prstClr val="black"/>
                </a:solidFill>
                <a:uLnTx/>
                <a:uFillTx/>
                <a:hlinkClick r:id="rId3"/>
              </a:rPr>
              <a:t>compassionateallowances</a:t>
            </a:r>
            <a:r>
              <a:rPr kumimoji="0" lang="es-US" b="0" i="0" u="sng" strike="noStrike" cap="none" normalizeH="0" baseline="0" noProof="0" dirty="0">
                <a:ln>
                  <a:noFill/>
                </a:ln>
                <a:solidFill>
                  <a:prstClr val="black"/>
                </a:solidFill>
                <a:uLnTx/>
                <a:uFillTx/>
                <a:hlinkClick r:id="rId3"/>
              </a:rPr>
              <a:t>/conditions.htm</a:t>
            </a:r>
            <a:r>
              <a:rPr kumimoji="0" lang="es-US" b="0" i="0" u="none" strike="noStrike" cap="none" normalizeH="0" baseline="0" noProof="0" dirty="0">
                <a:ln>
                  <a:noFill/>
                </a:ln>
                <a:solidFill>
                  <a:prstClr val="black"/>
                </a:solidFill>
                <a:uLnTx/>
                <a:uFillTx/>
              </a:rPr>
              <a:t> para ver la lista de afecciones de CAL.</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b="1" i="0" u="none" strike="noStrike" cap="none" normalizeH="0" baseline="0" noProof="0" dirty="0">
                <a:ln>
                  <a:noFill/>
                </a:ln>
                <a:solidFill>
                  <a:prstClr val="black"/>
                </a:solidFill>
                <a:uLnTx/>
                <a:uFillTx/>
              </a:rPr>
              <a:t>NOTA</a:t>
            </a:r>
            <a:r>
              <a:rPr kumimoji="0" lang="es-US" b="0" i="0" u="none" strike="noStrike" cap="none" normalizeH="0" baseline="0" noProof="0" dirty="0">
                <a:ln>
                  <a:noFill/>
                </a:ln>
                <a:solidFill>
                  <a:prstClr val="black"/>
                </a:solidFill>
                <a:uLnTx/>
                <a:uFillTx/>
              </a:rPr>
              <a:t>: Si es miembro del servicio militar, también pueden obtener un procesamiento acelerado de las reclamaciones por incapacidad por parte del SSA. </a:t>
            </a:r>
            <a:r>
              <a:rPr kumimoji="0" lang="es-US" b="0" i="0" u="none" strike="noStrike" cap="none" normalizeH="0" noProof="0" dirty="0">
                <a:ln>
                  <a:noFill/>
                </a:ln>
                <a:solidFill>
                  <a:prstClr val="black"/>
                </a:solidFill>
                <a:uLnTx/>
                <a:uFillTx/>
              </a:rPr>
              <a:t>Si</a:t>
            </a:r>
            <a:r>
              <a:rPr kumimoji="0" lang="es-US" i="0" u="none" strike="noStrike" cap="none" normalizeH="0" baseline="0" noProof="0" dirty="0">
                <a:ln>
                  <a:noFill/>
                </a:ln>
                <a:solidFill>
                  <a:prstClr val="black"/>
                </a:solidFill>
                <a:uLnTx/>
                <a:uFillTx/>
              </a:rPr>
              <a:t> adquirió una incapacidad mientras estaba en servicio activo durante o después del 1 de octubre de 2001, es elegible para este procesamiento acelerado.</a:t>
            </a:r>
            <a:r>
              <a:rPr kumimoji="0" lang="es-US" b="0" i="0" u="none" strike="noStrike" cap="none" normalizeH="0" baseline="0" noProof="0" dirty="0">
                <a:ln>
                  <a:noFill/>
                </a:ln>
                <a:solidFill>
                  <a:prstClr val="black"/>
                </a:solidFill>
                <a:uLnTx/>
                <a:uFillTx/>
              </a:rPr>
              <a:t> </a:t>
            </a:r>
          </a:p>
          <a:p>
            <a:pPr marL="0" marR="0" lvl="0" indent="0" algn="l" defTabSz="914400" rtl="0" eaLnBrk="1" fontAlgn="auto" latinLnBrk="0" hangingPunct="1">
              <a:lnSpc>
                <a:spcPct val="100000"/>
              </a:lnSpc>
              <a:spcBef>
                <a:spcPts val="600"/>
              </a:spcBef>
              <a:spcAft>
                <a:spcPts val="0"/>
              </a:spcAft>
              <a:buClrTx/>
              <a:buSzTx/>
              <a:buFontTx/>
              <a:buNone/>
              <a:tabLst/>
              <a:defRPr/>
            </a:pPr>
            <a:r>
              <a:rPr lang="es-US" baseline="0" dirty="0">
                <a:solidFill>
                  <a:prstClr val="black"/>
                </a:solidFill>
              </a:rPr>
              <a:t>Además, si es un veterano</a:t>
            </a:r>
            <a:r>
              <a:rPr lang="es-US" dirty="0">
                <a:solidFill>
                  <a:prstClr val="black"/>
                </a:solidFill>
              </a:rPr>
              <a:t> </a:t>
            </a:r>
            <a:r>
              <a:rPr lang="es-US" baseline="0" dirty="0">
                <a:solidFill>
                  <a:prstClr val="black"/>
                </a:solidFill>
              </a:rPr>
              <a:t>que solicita beneficios del SSDI y el Departamento de Asuntos de los Veteranos (VA, por sus siglas en inglés) lo califica como 100% discapacitado "permanente y total", es elegible para un procesamiento acelerado de </a:t>
            </a:r>
            <a:r>
              <a:rPr kumimoji="0" lang="es-US" b="0" i="0" u="none" strike="noStrike" cap="none" normalizeH="0" noProof="0" dirty="0">
                <a:ln>
                  <a:noFill/>
                </a:ln>
                <a:solidFill>
                  <a:prstClr val="black"/>
                </a:solidFill>
                <a:uLnTx/>
                <a:uFillTx/>
              </a:rPr>
              <a:t>su</a:t>
            </a:r>
            <a:r>
              <a:rPr kumimoji="0" lang="es-US" b="0" i="0" u="none" strike="noStrike" cap="none" normalizeH="0" baseline="0" noProof="0" dirty="0">
                <a:ln>
                  <a:noFill/>
                </a:ln>
                <a:solidFill>
                  <a:prstClr val="black"/>
                </a:solidFill>
                <a:uLnTx/>
                <a:uFillTx/>
              </a:rPr>
              <a:t> solicitud de incapacidad del Seguro Social. Sin embargo, recibir una compensación por incapacidad del VA no garantiza la elegibilidad para la incapacidad del Seguro Social, ya que el VA y el Seguro Social tienen diferentes estándares para determinar la incapacidad. </a:t>
            </a:r>
          </a:p>
        </p:txBody>
      </p:sp>
    </p:spTree>
    <p:extLst>
      <p:ext uri="{BB962C8B-B14F-4D97-AF65-F5344CB8AC3E}">
        <p14:creationId xmlns:p14="http://schemas.microsoft.com/office/powerpoint/2010/main" val="2124130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uLnTx/>
                <a:uFillTx/>
                <a:latin typeface="+mn-lt"/>
                <a:ea typeface="+mn-ea"/>
                <a:cs typeface="+mn-cs"/>
              </a:rPr>
              <a:t>En las lecciones de este módulo de capacitación se explican Medicare y otros programas para personas con incapacidades. </a:t>
            </a:r>
            <a:r>
              <a:rPr lang="es-US" dirty="0"/>
              <a:t>Estos materiales se diseñaron para capacitadores o personas que aportan información, que están familiarizados con el programa de Medicare y usan la información para sus presentaciones.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uLnTx/>
                <a:uFillTx/>
                <a:latin typeface="+mn-lt"/>
                <a:ea typeface="+mn-ea"/>
                <a:cs typeface="+mn-cs"/>
              </a:rPr>
              <a:t>El módulo consta de 42 diapositivas </a:t>
            </a:r>
            <a:r>
              <a:rPr kumimoji="0" lang="es-US" sz="1200" b="0" i="0" u="none" cap="none" normalizeH="0" baseline="0" noProof="0" dirty="0">
                <a:ln>
                  <a:noFill/>
                </a:ln>
                <a:uLnTx/>
                <a:uFillTx/>
                <a:latin typeface="+mn-lt"/>
                <a:ea typeface="+mn-ea"/>
                <a:cs typeface="+mn-cs"/>
              </a:rPr>
              <a:t>con </a:t>
            </a:r>
            <a:r>
              <a:rPr kumimoji="0" lang="es-US" sz="1200" b="0" i="0" u="none" strike="noStrike" cap="none" normalizeH="0" baseline="0" noProof="0" dirty="0">
                <a:ln>
                  <a:noFill/>
                </a:ln>
                <a:uLnTx/>
                <a:uFillTx/>
                <a:latin typeface="+mn-lt"/>
                <a:ea typeface="+mn-ea"/>
                <a:cs typeface="+mn-cs"/>
              </a:rPr>
              <a:t>notas del orador y 3 preguntas para comprobar conocimientos. La presentación se realiza en 50</a:t>
            </a:r>
            <a:r>
              <a:rPr kumimoji="0" lang="es-US" sz="1200" b="0" i="0" u="none" strike="noStrike" cap="none" normalizeH="0" noProof="0" dirty="0">
                <a:ln>
                  <a:noFill/>
                </a:ln>
                <a:uLnTx/>
                <a:uFillTx/>
                <a:latin typeface="+mn-lt"/>
                <a:ea typeface="+mn-ea"/>
                <a:cs typeface="+mn-cs"/>
              </a:rPr>
              <a:t> minutos aproximadamente. </a:t>
            </a:r>
            <a:r>
              <a:rPr kumimoji="0" lang="es-US" sz="1200" b="0" i="0" u="none" strike="noStrike" cap="none" normalizeH="0" baseline="0" noProof="0" dirty="0">
                <a:ln>
                  <a:noFill/>
                </a:ln>
                <a:uLnTx/>
                <a:uFillTx/>
                <a:latin typeface="+mn-lt"/>
                <a:ea typeface="+mn-ea"/>
                <a:cs typeface="+mn-cs"/>
              </a:rPr>
              <a:t>Permita aproximadamente 10 minutos más para debates, preguntas y respuestas. </a:t>
            </a:r>
            <a:r>
              <a:rPr kumimoji="0" lang="es-US" sz="1200" b="0" i="0" u="none" strike="noStrike" cap="none" normalizeH="0" noProof="0" dirty="0">
                <a:ln>
                  <a:noFill/>
                </a:ln>
                <a:uLnTx/>
                <a:uFillTx/>
                <a:latin typeface="+mn-lt"/>
                <a:ea typeface="+mn-ea"/>
                <a:cs typeface="+mn-cs"/>
              </a:rPr>
              <a:t>Debería considerar agregar más tiempo si desea incluir otras actividades.</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3295748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lvl="0" indent="0">
              <a:spcBef>
                <a:spcPts val="600"/>
              </a:spcBef>
              <a:buNone/>
              <a:defRPr/>
            </a:pPr>
            <a:r>
              <a:rPr kumimoji="0" lang="es-US" sz="1200" b="0" i="0" u="none" strike="noStrike" cap="none" normalizeH="0" baseline="0" noProof="0" dirty="0">
                <a:ln>
                  <a:noFill/>
                </a:ln>
                <a:solidFill>
                  <a:prstClr val="black"/>
                </a:solidFill>
                <a:uLnTx/>
                <a:uFillTx/>
                <a:latin typeface="+mn-lt"/>
                <a:ea typeface="+mn-ea"/>
                <a:cs typeface="+mn-cs"/>
              </a:rPr>
              <a:t>El Seguro Social le enviará una carta cuando tome una decisión sobre su caso. Si se aprueba su solicitud, la carta indicará la cantidad de su beneficio y cuándo comenzarán los pagos. Si no se aprueba su solicitud, la carta explicará por qué y le indicará cómo apelar la decisión si no está de acuerdo. </a:t>
            </a:r>
            <a:r>
              <a:rPr lang="es-US" dirty="0">
                <a:solidFill>
                  <a:prstClr val="black"/>
                </a:solidFill>
              </a:rPr>
              <a:t>Los pasos que puede tomar se explican en “Su derecho a cuestionar la decisión tomada sobre su reclamo” (Publicación No. 05-10058), que está disponible en </a:t>
            </a:r>
            <a:r>
              <a:rPr lang="es-US" dirty="0">
                <a:solidFill>
                  <a:prstClr val="black"/>
                </a:solidFill>
                <a:hlinkClick r:id="rId3"/>
              </a:rPr>
              <a:t>Socialsecurity.gov/pubs/EN-05-10058.pdf</a:t>
            </a:r>
            <a:r>
              <a:rPr lang="es-US" dirty="0">
                <a:solidFill>
                  <a:prstClr val="black"/>
                </a:solidFill>
              </a:rPr>
              <a:t>.  </a:t>
            </a:r>
          </a:p>
          <a:p>
            <a:pPr marL="0" indent="0">
              <a:buNone/>
            </a:pPr>
            <a:endParaRPr lang="en-US" dirty="0"/>
          </a:p>
        </p:txBody>
      </p:sp>
    </p:spTree>
    <p:extLst>
      <p:ext uri="{BB962C8B-B14F-4D97-AF65-F5344CB8AC3E}">
        <p14:creationId xmlns:p14="http://schemas.microsoft.com/office/powerpoint/2010/main" val="2873700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387751" y="3578578"/>
            <a:ext cx="6094071" cy="5125584"/>
          </a:xfrm>
        </p:spPr>
        <p:txBody>
          <a:bodyPr/>
          <a:lstStyle/>
          <a:p>
            <a:pPr marL="0" lvl="0" indent="0">
              <a:spcBef>
                <a:spcPts val="600"/>
              </a:spcBef>
              <a:buNone/>
              <a:defRPr/>
            </a:pPr>
            <a:r>
              <a:rPr lang="es-US" dirty="0"/>
              <a:t>Una vez que haya solicitado los beneficios, puede verificar el estado de su solicitud de Seguro Social en línea creando una cuenta de </a:t>
            </a:r>
            <a:r>
              <a:rPr lang="es-US" dirty="0" err="1"/>
              <a:t>my</a:t>
            </a:r>
            <a:r>
              <a:rPr lang="es-US" dirty="0"/>
              <a:t> Social Security.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uLnTx/>
                <a:uFillTx/>
                <a:latin typeface="+mn-lt"/>
                <a:ea typeface="+mn-ea"/>
                <a:cs typeface="+mn-cs"/>
              </a:rPr>
              <a:t>Incluso si no tiene una incapacidad, es probable que piense en recibir los beneficios del Seguro Social algún día. Con una cuenta “</a:t>
            </a:r>
            <a:r>
              <a:rPr kumimoji="0" lang="es-US" sz="1200" b="0" i="1" u="none" strike="noStrike" cap="none" normalizeH="0" baseline="0" noProof="0" dirty="0" err="1">
                <a:ln>
                  <a:noFill/>
                </a:ln>
                <a:uLnTx/>
                <a:uFillTx/>
                <a:latin typeface="+mn-lt"/>
                <a:ea typeface="+mn-ea"/>
                <a:cs typeface="+mn-cs"/>
              </a:rPr>
              <a:t>my</a:t>
            </a:r>
            <a:r>
              <a:rPr kumimoji="0" lang="es-US" sz="1200" b="0" i="1" u="none" strike="noStrike" cap="none" normalizeH="0" baseline="0" noProof="0" dirty="0">
                <a:ln>
                  <a:noFill/>
                </a:ln>
                <a:uLnTx/>
                <a:uFillTx/>
                <a:latin typeface="+mn-lt"/>
                <a:ea typeface="+mn-ea"/>
                <a:cs typeface="+mn-cs"/>
              </a:rPr>
              <a:t> </a:t>
            </a:r>
            <a:r>
              <a:rPr kumimoji="0" lang="es-US" sz="1200" b="0" i="0" u="none" strike="noStrike" cap="none" normalizeH="0" baseline="0" noProof="0" dirty="0">
                <a:ln>
                  <a:noFill/>
                </a:ln>
                <a:uLnTx/>
                <a:uFillTx/>
                <a:latin typeface="+mn-lt"/>
                <a:ea typeface="+mn-ea"/>
                <a:cs typeface="+mn-cs"/>
              </a:rPr>
              <a:t>Social Security”, puede realizar lo siguiente: </a:t>
            </a:r>
          </a:p>
          <a:p>
            <a:pPr marL="119063" marR="0" lvl="0"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uLnTx/>
                <a:uFillTx/>
                <a:latin typeface="+mn-lt"/>
                <a:ea typeface="+mn-ea"/>
                <a:cs typeface="+mn-cs"/>
              </a:rPr>
              <a:t>Obtener estimaciones personalizadas de beneficios de jubilación con el nuevo Calculadora de jubilación.</a:t>
            </a:r>
          </a:p>
          <a:p>
            <a:pPr marL="119063" marR="0" lvl="0"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uLnTx/>
                <a:uFillTx/>
                <a:latin typeface="+mn-lt"/>
                <a:ea typeface="+mn-ea"/>
                <a:cs typeface="+mn-cs"/>
              </a:rPr>
              <a:t>Elegir no recibir avisos por correo postal que estén disponibles en línea.</a:t>
            </a:r>
          </a:p>
          <a:p>
            <a:pPr marL="119063" marR="0" lvl="0"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uLnTx/>
                <a:uFillTx/>
                <a:latin typeface="+mn-lt"/>
                <a:ea typeface="+mn-ea"/>
                <a:cs typeface="+mn-cs"/>
              </a:rPr>
              <a:t>Establecer o cambiar su depósito directo de pago de beneficios.</a:t>
            </a:r>
          </a:p>
          <a:p>
            <a:pPr marL="119063" marR="0" lvl="0"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dirty="0">
                <a:ln>
                  <a:noFill/>
                </a:ln>
                <a:uLnTx/>
                <a:uFillTx/>
                <a:latin typeface="+mn-lt"/>
                <a:ea typeface="+mn-ea"/>
                <a:cs typeface="+mn-cs"/>
              </a:rPr>
              <a:t>Solicitar un duplicado de la tarjeta del Seguro Social</a:t>
            </a:r>
            <a:r>
              <a:rPr lang="es-US" dirty="0"/>
              <a:t> </a:t>
            </a:r>
            <a:r>
              <a:rPr lang="es-US" noProof="0" dirty="0"/>
              <a:t>en línea (</a:t>
            </a:r>
            <a:r>
              <a:rPr lang="es-US" dirty="0"/>
              <a:t>disponible en la mayoría de los estados).</a:t>
            </a:r>
          </a:p>
          <a:p>
            <a:pPr marL="119063" marR="0" lvl="0"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uLnTx/>
                <a:uFillTx/>
                <a:latin typeface="+mn-lt"/>
                <a:ea typeface="+mn-ea"/>
                <a:cs typeface="+mn-cs"/>
              </a:rPr>
              <a:t>Acceder al portal del Beneficiario representativo. </a:t>
            </a:r>
            <a:r>
              <a:rPr kumimoji="0" lang="es-US" sz="1200" b="0" u="none" strike="noStrike" cap="none" normalizeH="0" noProof="0" dirty="0">
                <a:ln>
                  <a:noFill/>
                </a:ln>
                <a:uLnTx/>
                <a:uFillTx/>
                <a:latin typeface="+mn-lt"/>
                <a:ea typeface="+mn-ea"/>
                <a:cs typeface="+mn-cs"/>
              </a:rPr>
              <a:t>Este es un portal central para beneficiarios representativos individuales con una cuenta de "</a:t>
            </a:r>
            <a:r>
              <a:rPr kumimoji="0" lang="es-US" sz="1200" b="0" u="none" strike="noStrike" cap="none" normalizeH="0" noProof="0" dirty="0" err="1">
                <a:ln>
                  <a:noFill/>
                </a:ln>
                <a:uLnTx/>
                <a:uFillTx/>
                <a:latin typeface="+mn-lt"/>
                <a:ea typeface="+mn-ea"/>
                <a:cs typeface="+mn-cs"/>
              </a:rPr>
              <a:t>my</a:t>
            </a:r>
            <a:r>
              <a:rPr kumimoji="0" lang="es-US" sz="1200" b="0" u="none" strike="noStrike" cap="none" normalizeH="0" noProof="0" dirty="0">
                <a:ln>
                  <a:noFill/>
                </a:ln>
                <a:uLnTx/>
                <a:uFillTx/>
                <a:latin typeface="+mn-lt"/>
                <a:ea typeface="+mn-ea"/>
                <a:cs typeface="+mn-cs"/>
              </a:rPr>
              <a:t> Social Security" para realizar sus propios negocios o administrar el depósito directo, informes de salarios e informes anuales para las personas que reciben beneficios.</a:t>
            </a:r>
          </a:p>
          <a:p>
            <a:pPr marL="119063" marR="0" lvl="0"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uLnTx/>
                <a:uFillTx/>
                <a:latin typeface="+mn-lt"/>
                <a:ea typeface="+mn-ea"/>
                <a:cs typeface="+mn-cs"/>
              </a:rPr>
              <a:t>Obtenga una copia de su formulario de impuestos del Seguro Social 1099 (SSA-1099) en línea. </a:t>
            </a:r>
            <a:r>
              <a:rPr kumimoji="0" lang="es-US" sz="1200" b="0" i="0" u="none" strike="noStrike" cap="none" normalizeH="0" noProof="0" dirty="0">
                <a:ln>
                  <a:noFill/>
                </a:ln>
                <a:uLnTx/>
                <a:uFillTx/>
                <a:latin typeface="+mn-lt"/>
                <a:ea typeface="+mn-ea"/>
                <a:cs typeface="+mn-cs"/>
              </a:rPr>
              <a:t>El formulario se envía por correo postal cada mes de enero a las personas que reciben beneficios. En el mismo, se informa sobre los ingresos del Seguro Social que debe declarar al Servicio de Impuestos Internos en </a:t>
            </a:r>
            <a:r>
              <a:rPr lang="es-US" dirty="0"/>
              <a:t>su</a:t>
            </a:r>
            <a:r>
              <a:rPr kumimoji="0" lang="es-US" sz="1200" b="0" i="0" u="none" strike="noStrike" cap="none" normalizeH="0" noProof="0" dirty="0">
                <a:ln>
                  <a:noFill/>
                </a:ln>
                <a:uLnTx/>
                <a:uFillTx/>
                <a:latin typeface="+mn-lt"/>
                <a:ea typeface="+mn-ea"/>
                <a:cs typeface="+mn-cs"/>
              </a:rPr>
              <a:t> declaración de impuestos.</a:t>
            </a:r>
          </a:p>
          <a:p>
            <a:pPr marL="119063" marR="0" lvl="0"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uLnTx/>
                <a:uFillTx/>
                <a:latin typeface="+mn-lt"/>
                <a:ea typeface="+mn-ea"/>
                <a:cs typeface="+mn-cs"/>
              </a:rPr>
              <a:t>Obtenga su Carta de verificación de beneficios del Seguro Social en línea. </a:t>
            </a:r>
            <a:r>
              <a:rPr kumimoji="0" lang="es-US" sz="1200" b="0" i="0" u="none" strike="noStrike" cap="none" normalizeH="0" noProof="0" dirty="0">
                <a:ln>
                  <a:noFill/>
                </a:ln>
                <a:uLnTx/>
                <a:uFillTx/>
                <a:latin typeface="+mn-lt"/>
                <a:ea typeface="+mn-ea"/>
                <a:cs typeface="+mn-cs"/>
              </a:rPr>
              <a:t>La carta de verificación de beneficios (también conocida como “carta de beneficios” o “carta de adjudicación del Seguro Social”) sirve como prueba de su jubilación, incapacidad, ingresos de SSI o beneficios de Medicare.</a:t>
            </a:r>
          </a:p>
          <a:p>
            <a:pPr marL="119063" marR="0" lvl="0"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uLnTx/>
                <a:uFillTx/>
                <a:latin typeface="+mn-lt"/>
                <a:ea typeface="+mn-ea"/>
                <a:cs typeface="+mn-cs"/>
              </a:rPr>
              <a:t>Cambie su dirección y número de teléfono en línea. Si recibe beneficios del Seguro Social (jubilación, sobreviviente o incapacidad), puede actualizar su información de contacto</a:t>
            </a:r>
            <a:r>
              <a:rPr kumimoji="0" lang="es-US" sz="1200" b="0" i="0" u="none" strike="noStrike" cap="none" normalizeH="0" noProof="0" dirty="0">
                <a:ln>
                  <a:noFill/>
                </a:ln>
                <a:uLnTx/>
                <a:uFillTx/>
                <a:latin typeface="+mn-lt"/>
                <a:ea typeface="+mn-ea"/>
                <a:cs typeface="+mn-cs"/>
              </a:rPr>
              <a:t> de manera segura, rápida y conveniente.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uLnTx/>
                <a:uFillTx/>
                <a:latin typeface="+mn-lt"/>
                <a:ea typeface="+mn-ea"/>
                <a:cs typeface="+mn-cs"/>
              </a:rPr>
              <a:t>Además, el Seguro Social tiene una hoja informativa para ayudarlo a usted u otras personas a crear una cuenta en </a:t>
            </a:r>
            <a:r>
              <a:rPr kumimoji="0" lang="es-US" sz="1200" b="0" i="0" u="none" strike="noStrike" cap="none" normalizeH="0" baseline="0" noProof="0" dirty="0">
                <a:ln>
                  <a:noFill/>
                </a:ln>
                <a:uLnTx/>
                <a:uFillTx/>
                <a:latin typeface="+mn-lt"/>
                <a:ea typeface="+mn-ea"/>
                <a:cs typeface="+mn-cs"/>
                <a:hlinkClick r:id="rId3"/>
              </a:rPr>
              <a:t>socialsecurity.gov/pubs/EN-05-10540.pdf</a:t>
            </a:r>
            <a:r>
              <a:rPr kumimoji="0" lang="es-US" sz="1200" b="0" i="0" u="none" strike="noStrike" cap="none" normalizeH="0" baseline="0" noProof="0" dirty="0">
                <a:ln>
                  <a:noFill/>
                </a:ln>
                <a:uLnTx/>
                <a:uFillTx/>
                <a:latin typeface="+mn-lt"/>
                <a:ea typeface="+mn-ea"/>
                <a:cs typeface="+mn-cs"/>
              </a:rPr>
              <a:t>.</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926213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a:ln>
                  <a:noFill/>
                </a:ln>
                <a:solidFill>
                  <a:prstClr val="black"/>
                </a:solidFill>
                <a:uLnTx/>
                <a:uFillTx/>
                <a:latin typeface="+mn-lt"/>
                <a:ea typeface="+mn-ea"/>
                <a:cs typeface="+mn-cs"/>
              </a:rPr>
              <a:t>Compruebe su conocimiento: Pregunta 1</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a:ln>
                  <a:noFill/>
                </a:ln>
                <a:solidFill>
                  <a:prstClr val="black"/>
                </a:solidFill>
                <a:uLnTx/>
                <a:uFillTx/>
                <a:latin typeface="+mn-lt"/>
                <a:ea typeface="+mn-ea"/>
                <a:cs typeface="+mn-cs"/>
              </a:rPr>
              <a:t>¿Qué factor(es) determinan el monto del beneficio monetario para SSDI?</a:t>
            </a:r>
          </a:p>
          <a:p>
            <a:pPr marL="228567" marR="0" lvl="0" indent="-228567" algn="l" defTabSz="914400" rtl="0" eaLnBrk="1" fontAlgn="auto" latinLnBrk="0" hangingPunct="1">
              <a:lnSpc>
                <a:spcPct val="100000"/>
              </a:lnSpc>
              <a:spcBef>
                <a:spcPts val="600"/>
              </a:spcBef>
              <a:spcAft>
                <a:spcPts val="0"/>
              </a:spcAft>
              <a:buClrTx/>
              <a:buSzTx/>
              <a:buFont typeface="+mj-lt"/>
              <a:buAutoNum type="alphaLcPeriod"/>
              <a:tabLst/>
              <a:defRPr/>
            </a:pPr>
            <a:r>
              <a:rPr kumimoji="0" lang="es-US" sz="1200" b="0" i="0" u="none" strike="noStrike" cap="none" normalizeH="0" baseline="0" noProof="0">
                <a:ln>
                  <a:noFill/>
                </a:ln>
                <a:solidFill>
                  <a:prstClr val="black"/>
                </a:solidFill>
                <a:uLnTx/>
                <a:uFillTx/>
                <a:latin typeface="+mn-lt"/>
                <a:ea typeface="+mn-ea"/>
                <a:cs typeface="+mn-cs"/>
              </a:rPr>
              <a:t>Ninguno, es un monto fijo que el Seguro Social actualiza todos los años.</a:t>
            </a:r>
          </a:p>
          <a:p>
            <a:pPr marL="228567" marR="0" lvl="0" indent="-228567" algn="l" defTabSz="914266" rtl="0" eaLnBrk="1" fontAlgn="auto" latinLnBrk="0" hangingPunct="1">
              <a:lnSpc>
                <a:spcPct val="100000"/>
              </a:lnSpc>
              <a:spcBef>
                <a:spcPts val="600"/>
              </a:spcBef>
              <a:spcAft>
                <a:spcPts val="0"/>
              </a:spcAft>
              <a:buClrTx/>
              <a:buSzTx/>
              <a:buFont typeface="+mj-lt"/>
              <a:buAutoNum type="alphaLcPeriod"/>
              <a:tabLst/>
              <a:defRPr/>
            </a:pPr>
            <a:r>
              <a:rPr kumimoji="0" lang="es-US" sz="1200" b="0" i="0" u="none" strike="noStrike" cap="none" normalizeH="0" baseline="0" noProof="0">
                <a:ln>
                  <a:noFill/>
                </a:ln>
                <a:solidFill>
                  <a:prstClr val="black"/>
                </a:solidFill>
                <a:uLnTx/>
                <a:uFillTx/>
                <a:latin typeface="+mn-lt"/>
                <a:ea typeface="+mn-ea"/>
                <a:cs typeface="+mn-cs"/>
              </a:rPr>
              <a:t>Ninguno, es un monto fijo que el estado actualiza todos los años</a:t>
            </a:r>
          </a:p>
          <a:p>
            <a:pPr marL="228567" marR="0" lvl="0" indent="-228567" algn="l" defTabSz="914400" rtl="0" eaLnBrk="1" fontAlgn="auto" latinLnBrk="0" hangingPunct="1">
              <a:lnSpc>
                <a:spcPct val="100000"/>
              </a:lnSpc>
              <a:spcBef>
                <a:spcPts val="600"/>
              </a:spcBef>
              <a:spcAft>
                <a:spcPts val="0"/>
              </a:spcAft>
              <a:buClrTx/>
              <a:buSzTx/>
              <a:buFont typeface="+mj-lt"/>
              <a:buAutoNum type="alphaLcPeriod"/>
              <a:tabLst/>
              <a:defRPr/>
            </a:pPr>
            <a:r>
              <a:rPr kumimoji="0" lang="es-US" sz="1200" b="0" i="0" u="none" strike="noStrike" cap="none" normalizeH="0" baseline="0" noProof="0">
                <a:ln>
                  <a:noFill/>
                </a:ln>
                <a:solidFill>
                  <a:prstClr val="black"/>
                </a:solidFill>
                <a:uLnTx/>
                <a:uFillTx/>
                <a:latin typeface="+mn-lt"/>
                <a:ea typeface="+mn-ea"/>
                <a:cs typeface="+mn-cs"/>
              </a:rPr>
              <a:t>Su localidad</a:t>
            </a:r>
          </a:p>
          <a:p>
            <a:pPr marL="228567" marR="0" lvl="0" indent="-228567" algn="l" defTabSz="914400" rtl="0" eaLnBrk="1" fontAlgn="auto" latinLnBrk="0" hangingPunct="1">
              <a:lnSpc>
                <a:spcPct val="100000"/>
              </a:lnSpc>
              <a:spcBef>
                <a:spcPts val="600"/>
              </a:spcBef>
              <a:spcAft>
                <a:spcPts val="0"/>
              </a:spcAft>
              <a:buClrTx/>
              <a:buSzTx/>
              <a:buFont typeface="+mj-lt"/>
              <a:buAutoNum type="alphaLcPeriod"/>
              <a:tabLst/>
              <a:defRPr/>
            </a:pPr>
            <a:r>
              <a:rPr kumimoji="0" lang="es-US" sz="1200" b="0" i="0" u="none" strike="noStrike" cap="none" normalizeH="0" baseline="0" noProof="0">
                <a:ln>
                  <a:noFill/>
                </a:ln>
                <a:solidFill>
                  <a:prstClr val="black"/>
                </a:solidFill>
                <a:uLnTx/>
                <a:uFillTx/>
                <a:latin typeface="+mn-lt"/>
                <a:ea typeface="+mn-ea"/>
                <a:cs typeface="+mn-cs"/>
              </a:rPr>
              <a:t>Ingresos promedio de por vida</a:t>
            </a:r>
          </a:p>
          <a:p>
            <a:pPr marL="228567" marR="0" lvl="0" indent="-228567" algn="l" defTabSz="914400" rtl="0" eaLnBrk="1" fontAlgn="auto" latinLnBrk="0" hangingPunct="1">
              <a:lnSpc>
                <a:spcPct val="100000"/>
              </a:lnSpc>
              <a:spcBef>
                <a:spcPts val="600"/>
              </a:spcBef>
              <a:spcAft>
                <a:spcPts val="0"/>
              </a:spcAft>
              <a:buClrTx/>
              <a:buSzTx/>
              <a:buFont typeface="+mj-lt"/>
              <a:buAutoNum type="alphaLcPeriod"/>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1" i="0" u="none" strike="noStrike" cap="none" normalizeH="0" baseline="0" noProof="0">
                <a:ln>
                  <a:noFill/>
                </a:ln>
                <a:solidFill>
                  <a:prstClr val="black"/>
                </a:solidFill>
                <a:uLnTx/>
                <a:uFillTx/>
                <a:latin typeface="+mn-lt"/>
                <a:ea typeface="+mn-ea"/>
                <a:cs typeface="+mn-cs"/>
              </a:rPr>
              <a:t>Respuesta: d. Ingresos promedio de por vida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a:ln>
                  <a:noFill/>
                </a:ln>
                <a:solidFill>
                  <a:prstClr val="black"/>
                </a:solidFill>
                <a:uLnTx/>
                <a:uFillTx/>
                <a:latin typeface="+mn-lt"/>
                <a:ea typeface="+mn-ea"/>
                <a:cs typeface="+mn-cs"/>
              </a:rPr>
              <a:t>El SSDI les paga beneficios mensuales en efectivo a usted y a ciertos familiares si tiene seguro, lo que significa que trabajó lo suficiente, recientemente y pagó impuestos del Seguro Social.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a:ln>
                  <a:noFill/>
                </a:ln>
                <a:solidFill>
                  <a:prstClr val="black"/>
                </a:solidFill>
                <a:uLnTx/>
                <a:uFillTx/>
                <a:latin typeface="+mn-lt"/>
                <a:ea typeface="+mn-ea"/>
                <a:cs typeface="+mn-cs"/>
              </a:rPr>
              <a:t>En general, necesita 40 créditos, 20 de los cuales se obtuvieron en los últimos 10 años que terminaron el año en que adquirió la incapacidad. Sin embargo, los trabajadores más jóvenes pueden calificar con menos créditos.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a:ln>
                  <a:noFill/>
                </a:ln>
                <a:solidFill>
                  <a:prstClr val="black"/>
                </a:solidFill>
                <a:uLnTx/>
                <a:uFillTx/>
                <a:latin typeface="+mn-lt"/>
                <a:ea typeface="+mn-ea"/>
                <a:cs typeface="+mn-cs"/>
              </a:rPr>
              <a:t>El beneficio monetario para el cual usted es elegible está basado en sus ingresos promedio de por vida. </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Tree>
    <p:extLst>
      <p:ext uri="{BB962C8B-B14F-4D97-AF65-F5344CB8AC3E}">
        <p14:creationId xmlns:p14="http://schemas.microsoft.com/office/powerpoint/2010/main" val="3372648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a:ln>
                  <a:noFill/>
                </a:ln>
                <a:solidFill>
                  <a:prstClr val="black"/>
                </a:solidFill>
                <a:uLnTx/>
                <a:uFillTx/>
                <a:latin typeface="+mn-lt"/>
                <a:ea typeface="+mn-ea"/>
                <a:cs typeface="+mn-cs"/>
              </a:rPr>
              <a:t>En la lección 2, "Medicare para personas con incapacidades", se explica cómo calificar para Medicare por incapacidad y cómo inscribirse. </a:t>
            </a:r>
          </a:p>
          <a:p>
            <a:pPr marL="0" indent="0">
              <a:buNone/>
            </a:pPr>
            <a:endParaRPr lang="en-US" dirty="0"/>
          </a:p>
        </p:txBody>
      </p:sp>
    </p:spTree>
    <p:extLst>
      <p:ext uri="{BB962C8B-B14F-4D97-AF65-F5344CB8AC3E}">
        <p14:creationId xmlns:p14="http://schemas.microsoft.com/office/powerpoint/2010/main" val="883983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152400" y="3442367"/>
            <a:ext cx="6553200" cy="5463508"/>
          </a:xfrm>
        </p:spPr>
        <p:txBody>
          <a:bodyPr/>
          <a:lstStyle/>
          <a:p>
            <a:pPr marL="0" marR="0" lvl="0" indent="0" algn="l" defTabSz="914400" rtl="0" eaLnBrk="1" fontAlgn="auto" latinLnBrk="0" hangingPunct="1">
              <a:spcBef>
                <a:spcPts val="600"/>
              </a:spcBef>
              <a:buClrTx/>
              <a:buSzTx/>
              <a:buFontTx/>
              <a:buNone/>
              <a:tabLst/>
              <a:defRPr/>
            </a:pPr>
            <a:r>
              <a:rPr kumimoji="0" lang="es-US" sz="1050" b="0" i="0" u="none" strike="noStrike" cap="none" normalizeH="0" baseline="0" noProof="0" dirty="0">
                <a:ln>
                  <a:noFill/>
                </a:ln>
                <a:solidFill>
                  <a:prstClr val="black"/>
                </a:solidFill>
                <a:uLnTx/>
                <a:uFillTx/>
              </a:rPr>
              <a:t>Medicare cubre a 2 grupos de personas menores de 65 años:</a:t>
            </a:r>
          </a:p>
          <a:p>
            <a:pPr marL="119063" marR="0" lvl="0" indent="-119063" algn="l" defTabSz="914400" rtl="0" eaLnBrk="1" fontAlgn="auto" latinLnBrk="0" hangingPunct="1">
              <a:spcBef>
                <a:spcPts val="600"/>
              </a:spcBef>
              <a:buClrTx/>
              <a:buSzTx/>
              <a:buFont typeface="Wingdings" panose="05000000000000000000" pitchFamily="2" charset="2"/>
              <a:buChar char="§"/>
              <a:tabLst/>
              <a:defRPr/>
            </a:pPr>
            <a:r>
              <a:rPr kumimoji="0" lang="es-US" sz="1050" b="0" i="0" u="none" strike="noStrike" cap="none" normalizeH="0" baseline="0" noProof="0" dirty="0">
                <a:ln>
                  <a:noFill/>
                </a:ln>
                <a:solidFill>
                  <a:prstClr val="black"/>
                </a:solidFill>
                <a:uLnTx/>
                <a:uFillTx/>
              </a:rPr>
              <a:t>Personas menores de 65 años con una incapacidad, que han tenido derecho a los beneficios del Seguro Social (o a ciertos beneficios por incapacidad de la Junta de Jubilación de Empleados Ferroviarios [RRB, por sus siglas en inglés]) durante 24 meses. </a:t>
            </a:r>
            <a:r>
              <a:rPr kumimoji="0" lang="es-US" sz="1050" b="0" i="0" u="none" strike="noStrike" cap="none" normalizeH="0" noProof="0" dirty="0">
                <a:ln>
                  <a:noFill/>
                </a:ln>
                <a:solidFill>
                  <a:prstClr val="black"/>
                </a:solidFill>
                <a:uLnTx/>
                <a:uFillTx/>
              </a:rPr>
              <a:t>Estas personas obtendrán la Parte A (Seguro de hospital) y la Parte B (Seguro médico) de Medicare automáticamente después de 24 meses.</a:t>
            </a:r>
          </a:p>
          <a:p>
            <a:pPr marL="119063" marR="0" lvl="0" indent="-119063" algn="l" defTabSz="914400" rtl="0" eaLnBrk="1" fontAlgn="auto" latinLnBrk="0" hangingPunct="1">
              <a:spcBef>
                <a:spcPts val="600"/>
              </a:spcBef>
              <a:buClrTx/>
              <a:buSzTx/>
              <a:buFont typeface="Wingdings" panose="05000000000000000000" pitchFamily="2" charset="2"/>
              <a:buChar char="§"/>
              <a:tabLst/>
              <a:defRPr/>
            </a:pPr>
            <a:r>
              <a:rPr kumimoji="0" lang="es-US" sz="1050" b="0" i="0" u="none" strike="noStrike" cap="none" normalizeH="0" baseline="0" noProof="0" dirty="0">
                <a:ln>
                  <a:noFill/>
                </a:ln>
                <a:solidFill>
                  <a:prstClr val="black"/>
                </a:solidFill>
                <a:uLnTx/>
                <a:uFillTx/>
              </a:rPr>
              <a:t>Personas con Enfermedad Renal en Etapa Final (ESRD, por sus siglas en inglés) que obtuvieron al menos 6 créditos laborales (o son el hijo dependiente o el cónyuge de alguien que ha obtenido 6 créditos laborales) en un período de 13 trimestres calendario que finaliza el trimestre de la aparición de ESRD. No es necesario que las personas con ESRD sean elegibles para los beneficios del Seguro Social para calificar para Medicare. Sin embargo, si también tienen derecho a recibir beneficios por incapacidad, pueden calificar para ambos programas.</a:t>
            </a:r>
          </a:p>
          <a:p>
            <a:pPr marL="0" indent="0">
              <a:spcBef>
                <a:spcPts val="600"/>
              </a:spcBef>
              <a:buNone/>
            </a:pPr>
            <a:r>
              <a:rPr kumimoji="0" lang="es-US" sz="1050" b="0" i="0" u="none" strike="noStrike" cap="none" normalizeH="0" baseline="0" noProof="0" dirty="0">
                <a:ln>
                  <a:noFill/>
                </a:ln>
                <a:solidFill>
                  <a:prstClr val="black"/>
                </a:solidFill>
                <a:uLnTx/>
                <a:uFillTx/>
              </a:rPr>
              <a:t>En la mayoría de los casos, debe tener derecho a los beneficios por incapacidad durante 24 meses antes de que</a:t>
            </a:r>
            <a:r>
              <a:rPr kumimoji="0" lang="es-US" sz="1050" b="0" i="0" u="none" strike="noStrike" cap="none" normalizeH="0" noProof="0" dirty="0">
                <a:ln>
                  <a:noFill/>
                </a:ln>
                <a:solidFill>
                  <a:prstClr val="black"/>
                </a:solidFill>
                <a:uLnTx/>
                <a:uFillTx/>
              </a:rPr>
              <a:t> </a:t>
            </a:r>
            <a:r>
              <a:rPr kumimoji="0" lang="es-US" sz="1050" b="0" i="0" u="none" strike="noStrike" cap="none" normalizeH="0" baseline="0" noProof="0" dirty="0">
                <a:ln>
                  <a:noFill/>
                </a:ln>
                <a:solidFill>
                  <a:prstClr val="black"/>
                </a:solidFill>
                <a:uLnTx/>
                <a:uFillTx/>
              </a:rPr>
              <a:t>pueda comenzar</a:t>
            </a:r>
            <a:r>
              <a:rPr kumimoji="0" lang="es-US" sz="1050" b="0" i="0" u="none" strike="noStrike" cap="none" normalizeH="0" noProof="0" dirty="0">
                <a:ln>
                  <a:noFill/>
                </a:ln>
                <a:solidFill>
                  <a:prstClr val="black"/>
                </a:solidFill>
                <a:uLnTx/>
                <a:uFillTx/>
              </a:rPr>
              <a:t> Medicare.</a:t>
            </a:r>
            <a:r>
              <a:rPr lang="es-US" sz="1050" dirty="0">
                <a:solidFill>
                  <a:prstClr val="black"/>
                </a:solidFill>
              </a:rPr>
              <a:t> Obtendrá la tarjeta roja, blanca y azul de Medicare por correo postal, 3 meses antes de su mes n.º 25 de beneficios por incapacidad. </a:t>
            </a:r>
            <a:r>
              <a:rPr lang="es-US" sz="1050" dirty="0"/>
              <a:t>Si no hace nada, conservará la Parte B y tendrá que pagar las primas de la Parte B a través de sus beneficios del Seguro Social. Puede elegir no conservar la Parte B, pero si en el futuro decide que quiere la Parte B, es posible que tenga que esperar para inscribirse y pagar una multa por el tiempo que tenga la Parte B. </a:t>
            </a:r>
          </a:p>
          <a:p>
            <a:pPr marL="0" indent="0">
              <a:spcBef>
                <a:spcPts val="600"/>
              </a:spcBef>
              <a:buNone/>
            </a:pPr>
            <a:r>
              <a:rPr lang="es-US" sz="1050" dirty="0"/>
              <a:t>Si tiene ESRD y califica para la Parte A de Medicare, también puede obtener la Parte B de Medicare. La mayoría de las personas deben pagar una prima mensual por la Parte B. Usted decide si quiere inscribirse en la Parte B, pero necesitará tanto la Parte A como la B para obtener todos los beneficios disponibles en Medicare para cubrir ciertos servicios de diálisis y trasplante de riñón.</a:t>
            </a:r>
          </a:p>
          <a:p>
            <a:pPr marL="0" marR="0" lvl="0" indent="0" algn="l" defTabSz="914400" rtl="0" eaLnBrk="1" fontAlgn="auto" latinLnBrk="0" hangingPunct="1">
              <a:spcBef>
                <a:spcPts val="600"/>
              </a:spcBef>
              <a:buClrTx/>
              <a:buSzTx/>
              <a:buFontTx/>
              <a:buNone/>
              <a:tabLst/>
              <a:defRPr/>
            </a:pPr>
            <a:r>
              <a:rPr kumimoji="0" lang="es-US" sz="1050" b="0" i="0" u="none" strike="noStrike" cap="none" normalizeH="0" baseline="0" noProof="0" dirty="0">
                <a:ln>
                  <a:noFill/>
                </a:ln>
                <a:solidFill>
                  <a:prstClr val="black"/>
                </a:solidFill>
                <a:uLnTx/>
                <a:uFillTx/>
              </a:rPr>
              <a:t>Dado que existe un período de espera de 5 meses para el SSDI, lo antes que Medicare puede comenzar suele ser el mes 30 después de que comenzó la incapacidad. Sin embargo, hay 2 excepciones: </a:t>
            </a:r>
          </a:p>
          <a:p>
            <a:pPr marL="119063" marR="0" lvl="0" indent="-119063" algn="l" defTabSz="914400" rtl="0" eaLnBrk="1" fontAlgn="auto" latinLnBrk="0" hangingPunct="1">
              <a:spcBef>
                <a:spcPts val="600"/>
              </a:spcBef>
              <a:buClrTx/>
              <a:buSzTx/>
              <a:buFont typeface="Wingdings" panose="05000000000000000000" pitchFamily="2" charset="2"/>
              <a:buChar char="§"/>
              <a:tabLst/>
              <a:defRPr/>
            </a:pPr>
            <a:r>
              <a:rPr kumimoji="0" lang="es-US" sz="1050" b="0" i="0" u="none" strike="noStrike" cap="none" normalizeH="0" baseline="0" noProof="0" dirty="0">
                <a:ln>
                  <a:noFill/>
                </a:ln>
                <a:solidFill>
                  <a:prstClr val="black"/>
                </a:solidFill>
                <a:uLnTx/>
                <a:uFillTx/>
              </a:rPr>
              <a:t>El período de espera de 5 meses para beneficios en efectivo no se aplica a personas que recibieron beneficios por incapacidad en la niñez o a ciertas personas que tenían derecho con anterioridad a los beneficios por incapacidad (en los últimos 5 años). Los beneficios por incapacidad infantil se refieren a un adulto que está incapacitado antes de los 22 años y puede ser elegible para los beneficios por hijo si uno de los padres fallece o comienza a recibir beneficios por jubilación o incapacidad. Se considera un beneficio para "hijos" porque se pagó en el registro de ingresos del Seguro Social de los padres.</a:t>
            </a:r>
          </a:p>
          <a:p>
            <a:pPr marL="119063" marR="0" lvl="0" indent="-119063" algn="l" defTabSz="914400" rtl="0" eaLnBrk="1" fontAlgn="auto" latinLnBrk="0" hangingPunct="1">
              <a:spcBef>
                <a:spcPts val="600"/>
              </a:spcBef>
              <a:buClrTx/>
              <a:buSzTx/>
              <a:buFont typeface="Wingdings" panose="05000000000000000000" pitchFamily="2" charset="2"/>
              <a:buChar char="§"/>
              <a:tabLst/>
              <a:defRPr/>
            </a:pPr>
            <a:r>
              <a:rPr kumimoji="0" lang="es-US" sz="1050" b="0" i="0" u="none" strike="noStrike" cap="none" normalizeH="0" baseline="0" noProof="0" dirty="0">
                <a:ln>
                  <a:noFill/>
                </a:ln>
                <a:solidFill>
                  <a:prstClr val="black"/>
                </a:solidFill>
                <a:uLnTx/>
                <a:uFillTx/>
              </a:rPr>
              <a:t>El período de espera de 24 meses de Medicare no se aplica a las personas incapacitadas por la esclerosis lateral amiotrófica (ELA). Las personas con ELA obtienen automáticamente la Parte A y la Parte B el primer mes en que tienen derecho a los beneficios por incapacidad del Seguro Social.</a:t>
            </a:r>
          </a:p>
          <a:p>
            <a:pPr marL="0" lvl="0" indent="0">
              <a:spcBef>
                <a:spcPts val="600"/>
              </a:spcBef>
              <a:buNone/>
              <a:defRPr/>
            </a:pPr>
            <a:r>
              <a:rPr lang="es-US" sz="1050" b="1" dirty="0">
                <a:solidFill>
                  <a:prstClr val="black"/>
                </a:solidFill>
              </a:rPr>
              <a:t>NOTA</a:t>
            </a:r>
            <a:r>
              <a:rPr lang="es-US" sz="1050" dirty="0">
                <a:solidFill>
                  <a:prstClr val="black"/>
                </a:solidFill>
              </a:rPr>
              <a:t>: Si tiene cobertura por empleador o sindicato mientras usted o su cónyuge (o un familiar si está incapacitado) siguen trabajando, su inscripción a la Parte B puede verse afectada. Debe contactarse con el administrador de beneficios del sindicato o del empleador para saber de qué manera funciona su seguro con Medicare y si lo beneficia demorar la inscripción en la Parte B. </a:t>
            </a:r>
          </a:p>
        </p:txBody>
      </p:sp>
    </p:spTree>
    <p:extLst>
      <p:ext uri="{BB962C8B-B14F-4D97-AF65-F5344CB8AC3E}">
        <p14:creationId xmlns:p14="http://schemas.microsoft.com/office/powerpoint/2010/main" val="3352682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138897" y="3578578"/>
            <a:ext cx="6609144" cy="5247118"/>
          </a:xfrm>
        </p:spPr>
        <p:txBody>
          <a:bodyPr/>
          <a:lstStyle/>
          <a:p>
            <a:pPr marL="0" marR="0" lvl="0" indent="0" algn="l" defTabSz="914400" rtl="0" eaLnBrk="1" fontAlgn="auto" latinLnBrk="0" hangingPunct="1">
              <a:lnSpc>
                <a:spcPct val="11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Si tiene derecho al SSDI, es posible que califique para Medicare. No obstante, antes de que comience la cobertura de Medicare, existe un período de espera de 24 meses. Después de 5 meses de incapacidad y de empezar a recibir los beneficios del SSDI, comienza el período de espera. Durante este período de espera, puede solicitar cobertura en </a:t>
            </a:r>
            <a:r>
              <a:rPr kumimoji="0" lang="es-US" sz="1200" b="0" i="0" u="none" strike="noStrike" cap="none" normalizeH="0" baseline="0" noProof="0" dirty="0" err="1">
                <a:ln>
                  <a:noFill/>
                </a:ln>
                <a:solidFill>
                  <a:prstClr val="black"/>
                </a:solidFill>
                <a:uLnTx/>
                <a:uFillTx/>
                <a:latin typeface="+mn-lt"/>
                <a:ea typeface="+mn-ea"/>
                <a:cs typeface="+mn-cs"/>
              </a:rPr>
              <a:t>Health</a:t>
            </a:r>
            <a:r>
              <a:rPr kumimoji="0" lang="es-US" sz="1200" b="0" i="0" u="none" strike="noStrike" cap="none" normalizeH="0" baseline="0" noProof="0" dirty="0">
                <a:ln>
                  <a:noFill/>
                </a:ln>
                <a:solidFill>
                  <a:prstClr val="black"/>
                </a:solidFill>
                <a:uLnTx/>
                <a:uFillTx/>
                <a:latin typeface="+mn-lt"/>
                <a:ea typeface="+mn-ea"/>
                <a:cs typeface="+mn-cs"/>
              </a:rPr>
              <a:t> </a:t>
            </a:r>
            <a:r>
              <a:rPr kumimoji="0" lang="es-US" sz="1200" b="0" i="0" u="none" strike="noStrike" cap="none" normalizeH="0" baseline="0" noProof="0" dirty="0" err="1">
                <a:ln>
                  <a:noFill/>
                </a:ln>
                <a:solidFill>
                  <a:prstClr val="black"/>
                </a:solidFill>
                <a:uLnTx/>
                <a:uFillTx/>
                <a:latin typeface="+mn-lt"/>
                <a:ea typeface="+mn-ea"/>
                <a:cs typeface="+mn-cs"/>
              </a:rPr>
              <a:t>Insurance</a:t>
            </a:r>
            <a:r>
              <a:rPr kumimoji="0" lang="es-US" sz="1200" b="0" i="0" u="none" strike="noStrike" cap="none" normalizeH="0" baseline="0" noProof="0" dirty="0">
                <a:ln>
                  <a:noFill/>
                </a:ln>
                <a:solidFill>
                  <a:prstClr val="black"/>
                </a:solidFill>
                <a:uLnTx/>
                <a:uFillTx/>
                <a:latin typeface="+mn-lt"/>
                <a:ea typeface="+mn-ea"/>
                <a:cs typeface="+mn-cs"/>
              </a:rPr>
              <a:t> Marketplace® (Mercado de Seguros Médicos). </a:t>
            </a:r>
          </a:p>
          <a:p>
            <a:pPr marL="0" marR="0" lvl="0" indent="0" algn="l" defTabSz="914400" rtl="0" eaLnBrk="1" fontAlgn="auto" latinLnBrk="0" hangingPunct="1">
              <a:lnSpc>
                <a:spcPct val="11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El proceso de solicitud del Mercado determinará si califica para Medicaid o para créditos tributarios de primas que le reduzcan la prima mensual del plan del Mercado, y para reducciones en los gastos compartidos que disminuirán los gastos directos de su bolsillo. </a:t>
            </a:r>
          </a:p>
          <a:p>
            <a:pPr marL="0" marR="0" lvl="0" indent="0" algn="l" defTabSz="914400" rtl="0" eaLnBrk="1" fontAlgn="auto" latinLnBrk="0" hangingPunct="1">
              <a:lnSpc>
                <a:spcPct val="11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Si solicita costos reducidos en el Mercado, deberá calcular su ingreso. Si recibe beneficios del SSDI y desea saber si califica para costos más bajos con la cobertura del Mercado, deberá proporcionar información sobre sus pagos al Seguro Social, incluidos los pagos por incapacidad. </a:t>
            </a:r>
          </a:p>
          <a:p>
            <a:pPr marL="0" marR="0" lvl="0" indent="0" algn="l" defTabSz="914400" rtl="0" eaLnBrk="1" fontAlgn="auto" latinLnBrk="0" hangingPunct="1">
              <a:lnSpc>
                <a:spcPct val="110000"/>
              </a:lnSpc>
              <a:spcBef>
                <a:spcPts val="600"/>
              </a:spcBef>
              <a:spcAft>
                <a:spcPts val="0"/>
              </a:spcAft>
              <a:buClrTx/>
              <a:buSzTx/>
              <a:buFontTx/>
              <a:buNone/>
              <a:tabLst/>
              <a:defRPr/>
            </a:pPr>
            <a:r>
              <a:rPr kumimoji="0" lang="es-US" sz="1200" b="0" i="0" u="none" strike="noStrike" cap="none" normalizeH="0" noProof="0" dirty="0">
                <a:ln>
                  <a:noFill/>
                </a:ln>
                <a:solidFill>
                  <a:prstClr val="black"/>
                </a:solidFill>
                <a:uLnTx/>
                <a:uFillTx/>
                <a:latin typeface="+mn-lt"/>
                <a:ea typeface="+mn-ea"/>
                <a:cs typeface="+mn-cs"/>
              </a:rPr>
              <a:t>Su cobertura de Medicare entra en vigencia el 25 del mes después de recibir el SSDI.</a:t>
            </a:r>
            <a:r>
              <a:rPr kumimoji="0" lang="es-US" sz="1200" b="0" i="0" u="none" strike="noStrike" cap="none" normalizeH="0" baseline="0" noProof="0" dirty="0">
                <a:ln>
                  <a:noFill/>
                </a:ln>
                <a:solidFill>
                  <a:prstClr val="black"/>
                </a:solidFill>
                <a:uLnTx/>
                <a:uFillTx/>
                <a:latin typeface="+mn-lt"/>
                <a:ea typeface="+mn-ea"/>
                <a:cs typeface="+mn-cs"/>
              </a:rPr>
              <a:t> Recibirá su tarjeta de Medicare por correo postal unos 3 meses antes del mes n.º 25 de recibir beneficios por incapacidad. Si no desea tener la Parte B, siga las instrucciones en su paquete "Bienvenido a Medicare". No obstante, una vez que sea elegible para Medicare, ya no calificará para obtener costos más bajos para un plan del Mercado, según sus ingresos. </a:t>
            </a:r>
          </a:p>
          <a:p>
            <a:pPr marL="0" marR="0" lvl="0" indent="0" algn="l" defTabSz="914400" rtl="0" eaLnBrk="1" fontAlgn="auto" latinLnBrk="0" hangingPunct="1">
              <a:lnSpc>
                <a:spcPct val="11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Una vez que comience su cobertura de la Parte A, necesitará regresar al Mercado y finalizar cualquier subsidio, como créditos tributarios para primas y reducciones en los gastos compartidos. Eso se debe a que la Parte A se considera una cobertura mínima esencial, no la Parte B. Tendrá que devolver los créditos tributarios cobrados durante los meses en que tenía tanto la Parte A (ya sea a través de Medicare Original o de un plan Medicare </a:t>
            </a:r>
            <a:r>
              <a:rPr kumimoji="0" lang="es-US" sz="1200" b="0" i="0" u="none" strike="noStrike" cap="none" normalizeH="0" baseline="0" noProof="0" dirty="0" err="1">
                <a:ln>
                  <a:noFill/>
                </a:ln>
                <a:solidFill>
                  <a:prstClr val="black"/>
                </a:solidFill>
                <a:uLnTx/>
                <a:uFillTx/>
                <a:latin typeface="+mn-lt"/>
                <a:ea typeface="+mn-ea"/>
                <a:cs typeface="+mn-cs"/>
              </a:rPr>
              <a:t>Advantage</a:t>
            </a:r>
            <a:r>
              <a:rPr kumimoji="0" lang="es-US" sz="1200" b="0" i="0" u="none" strike="noStrike" cap="none" normalizeH="0" baseline="0" noProof="0" dirty="0">
                <a:ln>
                  <a:noFill/>
                </a:ln>
                <a:solidFill>
                  <a:prstClr val="black"/>
                </a:solidFill>
                <a:uLnTx/>
                <a:uFillTx/>
                <a:latin typeface="+mn-lt"/>
                <a:ea typeface="+mn-ea"/>
                <a:cs typeface="+mn-cs"/>
              </a:rPr>
              <a:t>) como la cobertura del Mercado. Para casos en los cuales se recibe la Parte A de Medicare de manera retroactiva, perderá los créditos tributarios para primas una vez que reciba la notificación de que recibe la Parte A de manera retroactiva. </a:t>
            </a:r>
          </a:p>
          <a:p>
            <a:pPr marL="0" indent="0">
              <a:lnSpc>
                <a:spcPct val="110000"/>
              </a:lnSpc>
              <a:spcBef>
                <a:spcPts val="600"/>
              </a:spcBef>
              <a:buNone/>
              <a:defRPr/>
            </a:pPr>
            <a:r>
              <a:rPr lang="es-US" dirty="0"/>
              <a:t>HEALTH INSURANCE MARKETPLACE es una marca de servicio registrada del Departamento de Salud y Servicios Humanos (HHS, por sus siglas en inglés) de los Estados Unidos. </a:t>
            </a:r>
          </a:p>
          <a:p>
            <a:pPr marL="0" indent="0">
              <a:buNone/>
            </a:pPr>
            <a:endParaRPr lang="en-US" dirty="0"/>
          </a:p>
        </p:txBody>
      </p:sp>
    </p:spTree>
    <p:extLst>
      <p:ext uri="{BB962C8B-B14F-4D97-AF65-F5344CB8AC3E}">
        <p14:creationId xmlns:p14="http://schemas.microsoft.com/office/powerpoint/2010/main" val="18198278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En algunos casos, obtendrá una determinación de incapacidad en función de un recurso de apelación, que le brinda una fecha temprana de efectividad del derecho a recibir beneficios por incapacidad. En otros casos, si su solicitud no es procesada en tiempo y forma, puede tener derecho a una cobertura retroactiva de la Parte A.</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En algunos casos, su derecho a Medicare puede ser retroactivo. Si sus beneficios por incapacidad son retroactivos, se mostrará la fecha de vigencia en su tarjeta de Medicare.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Si recibió servicios cubiertos por Medicare antes de obtener su tarjeta de Medicare, puede solicitar a su proveedor que envíe esas reclamaciones a Medicare. Los servicios deben haber sido recibidos después de la fecha de vigencia en su tarjeta Medicare. </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3787901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Recibirá esta información con su determinación:</a:t>
            </a:r>
          </a:p>
          <a:p>
            <a:pPr marL="119063" marR="0" lvl="0"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La fecha de entrada en vigencia de la cobertura de la Parte A (el mes n.º 25 después de obtener su derecho a recibir el beneficio por incapacidad)</a:t>
            </a:r>
          </a:p>
          <a:p>
            <a:pPr marL="119063" marR="0" lvl="0"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La cobertura de la Parte B se otorga a partir del primer mes del derecho a la Parte A</a:t>
            </a:r>
          </a:p>
          <a:p>
            <a:pPr marL="0" marR="0" lvl="0" indent="0" algn="l" defTabSz="914400" rtl="0" eaLnBrk="1" fontAlgn="auto" latinLnBrk="0" hangingPunct="1">
              <a:lnSpc>
                <a:spcPct val="100000"/>
              </a:lnSpc>
              <a:spcBef>
                <a:spcPts val="600"/>
              </a:spcBef>
              <a:spcAft>
                <a:spcPts val="0"/>
              </a:spcAft>
              <a:buClrTx/>
              <a:buSzTx/>
              <a:buNone/>
              <a:tabLst/>
              <a:defRPr/>
            </a:pPr>
            <a:r>
              <a:rPr lang="es-US" b="1" dirty="0">
                <a:solidFill>
                  <a:prstClr val="black"/>
                </a:solidFill>
              </a:rPr>
              <a:t>Atrasos en la prima</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En el momento del procesamiento final, si las primas retroactivas de más de 5 meses deben retenerse del cheque de beneficios mensual inicial, la persona recibe la Parte B a partir del mes en que se toma la acción final para procesar la concesión.</a:t>
            </a:r>
          </a:p>
          <a:p>
            <a:pPr marL="0" marR="0" lvl="0" indent="0" algn="l" defTabSz="914400" rtl="0" eaLnBrk="1" fontAlgn="auto" latinLnBrk="0" hangingPunct="1">
              <a:lnSpc>
                <a:spcPct val="100000"/>
              </a:lnSpc>
              <a:spcBef>
                <a:spcPts val="600"/>
              </a:spcBef>
              <a:spcAft>
                <a:spcPts val="0"/>
              </a:spcAft>
              <a:buClrTx/>
              <a:buSzTx/>
              <a:buFontTx/>
              <a:buNone/>
              <a:tabLst/>
              <a:defRPr/>
            </a:pPr>
            <a:r>
              <a:rPr lang="es-US" dirty="0">
                <a:solidFill>
                  <a:prstClr val="black"/>
                </a:solidFill>
              </a:rPr>
              <a:t>El aviso de adjudicación informa sobre la opción de que la Parte B comience con el primer mes del derecho de la Parte A siempre que, dentro de los 60 días, el afiliado solicite la fecha anterior y autorice la deducción de las primas acumuladas de los beneficios mensuales.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Para recibir la cobertura retroactiva de la Parte B, debe enviar una solicitud por escrito y acordar el pago de todas las primas retroactivas adeudadas. Si elige la cobertura retroactiva de la Parte B, obtendrá una segunda carta que le indicará que tiene cobertura retroactiva de la Parte B. La carta también otorga instrucciones al proveedor para tramitar reclamaciones de la Parte B fuera del plazo límite de presentación. </a:t>
            </a:r>
          </a:p>
          <a:p>
            <a:pPr marL="0" lvl="0" indent="0">
              <a:spcBef>
                <a:spcPts val="600"/>
              </a:spcBef>
              <a:buNone/>
              <a:defRPr/>
            </a:pPr>
            <a:r>
              <a:rPr lang="es-US" b="1" dirty="0">
                <a:solidFill>
                  <a:prstClr val="black"/>
                </a:solidFill>
              </a:rPr>
              <a:t>Recurso</a:t>
            </a:r>
            <a:r>
              <a:rPr lang="es-US" dirty="0">
                <a:solidFill>
                  <a:prstClr val="black"/>
                </a:solidFill>
              </a:rPr>
              <a:t>: </a:t>
            </a:r>
            <a:r>
              <a:rPr lang="es-US" dirty="0">
                <a:solidFill>
                  <a:prstClr val="black"/>
                </a:solidFill>
                <a:hlinkClick r:id="rId3"/>
              </a:rPr>
              <a:t>secure.ssa.gov/</a:t>
            </a:r>
            <a:r>
              <a:rPr lang="es-US" dirty="0" err="1">
                <a:solidFill>
                  <a:prstClr val="black"/>
                </a:solidFill>
                <a:hlinkClick r:id="rId3"/>
              </a:rPr>
              <a:t>poms.Nsf</a:t>
            </a:r>
            <a:r>
              <a:rPr lang="es-US" dirty="0">
                <a:solidFill>
                  <a:prstClr val="black"/>
                </a:solidFill>
                <a:hlinkClick r:id="rId3"/>
              </a:rPr>
              <a:t>/</a:t>
            </a:r>
            <a:r>
              <a:rPr lang="es-US" dirty="0" err="1">
                <a:solidFill>
                  <a:prstClr val="black"/>
                </a:solidFill>
                <a:hlinkClick r:id="rId3"/>
              </a:rPr>
              <a:t>lnx</a:t>
            </a:r>
            <a:r>
              <a:rPr lang="es-US" dirty="0">
                <a:solidFill>
                  <a:prstClr val="black"/>
                </a:solidFill>
                <a:hlinkClick r:id="rId3"/>
              </a:rPr>
              <a:t>/0600805090</a:t>
            </a:r>
            <a:r>
              <a:rPr lang="es-US" dirty="0">
                <a:solidFill>
                  <a:prstClr val="black"/>
                </a:solidFill>
              </a:rPr>
              <a:t> </a:t>
            </a:r>
          </a:p>
        </p:txBody>
      </p:sp>
    </p:spTree>
    <p:extLst>
      <p:ext uri="{BB962C8B-B14F-4D97-AF65-F5344CB8AC3E}">
        <p14:creationId xmlns:p14="http://schemas.microsoft.com/office/powerpoint/2010/main" val="38774339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76199" y="3578578"/>
            <a:ext cx="6642101" cy="4899378"/>
          </a:xfrm>
        </p:spPr>
        <p:txBody>
          <a:bodyPr/>
          <a:lstStyle/>
          <a:p>
            <a:pPr marL="0" marR="0" lvl="0" indent="0" algn="l" defTabSz="914400" rtl="0" eaLnBrk="1" fontAlgn="auto" latinLnBrk="0" hangingPunct="1">
              <a:spcBef>
                <a:spcPts val="600"/>
              </a:spcBef>
              <a:spcAft>
                <a:spcPts val="0"/>
              </a:spcAft>
              <a:buClrTx/>
              <a:buSzTx/>
              <a:buFontTx/>
              <a:buNone/>
              <a:tabLst/>
              <a:defRPr/>
            </a:pPr>
            <a:r>
              <a:rPr kumimoji="0" lang="es-US" sz="1100" b="0" i="0" u="none" strike="noStrike" cap="none" normalizeH="0" baseline="0" noProof="0" dirty="0">
                <a:ln>
                  <a:noFill/>
                </a:ln>
                <a:solidFill>
                  <a:prstClr val="black"/>
                </a:solidFill>
                <a:uLnTx/>
                <a:uFillTx/>
                <a:latin typeface="+mn-lt"/>
                <a:ea typeface="+mn-ea"/>
                <a:cs typeface="+mn-cs"/>
              </a:rPr>
              <a:t>Usted tiene derecho a Medicare siempre y cuando siga cumpliendo con los requisitos para los beneficios por incapacidad del Seguro Social. Si el Seguro social determina que no debe seguir recibiendo beneficios por incapacidad porque su afección ha mejorado y ya no se lo considera incapacitado, su Medicare terminará al mes siguiente del mes en que se le notifica de que finalizarán sus beneficios.</a:t>
            </a:r>
          </a:p>
          <a:p>
            <a:pPr marL="0" marR="0" lvl="0" indent="0" algn="l" defTabSz="914400" rtl="0" eaLnBrk="1" fontAlgn="auto" latinLnBrk="0" hangingPunct="1">
              <a:spcBef>
                <a:spcPts val="600"/>
              </a:spcBef>
              <a:spcAft>
                <a:spcPts val="0"/>
              </a:spcAft>
              <a:buClrTx/>
              <a:buSzTx/>
              <a:buFontTx/>
              <a:buNone/>
              <a:tabLst/>
              <a:defRPr/>
            </a:pPr>
            <a:r>
              <a:rPr kumimoji="0" lang="es-US" sz="1100" b="0" i="0" u="none" strike="noStrike" cap="none" normalizeH="0" baseline="0" noProof="0" dirty="0">
                <a:ln>
                  <a:noFill/>
                </a:ln>
                <a:solidFill>
                  <a:prstClr val="black"/>
                </a:solidFill>
                <a:uLnTx/>
                <a:uFillTx/>
                <a:latin typeface="+mn-lt"/>
                <a:ea typeface="+mn-ea"/>
                <a:cs typeface="+mn-cs"/>
              </a:rPr>
              <a:t>El Seguro Social tiene incentivos laborales para ayudar a personas médicamente incapacitadas, pero que tratan de trabajar. La continuación de la cobertura Medicare es un tipo de incentivo.</a:t>
            </a:r>
          </a:p>
          <a:p>
            <a:pPr marL="119063" marR="0" lvl="0" indent="-119063" algn="l" defTabSz="914400" rtl="0" eaLnBrk="1" fontAlgn="auto" latinLnBrk="0" hangingPunct="1">
              <a:spcBef>
                <a:spcPts val="600"/>
              </a:spcBef>
              <a:spcAft>
                <a:spcPts val="0"/>
              </a:spcAft>
              <a:buClrTx/>
              <a:buSzTx/>
              <a:buFont typeface="Wingdings" panose="05000000000000000000" pitchFamily="2" charset="2"/>
              <a:buChar char="§"/>
              <a:tabLst/>
              <a:defRPr/>
            </a:pPr>
            <a:r>
              <a:rPr kumimoji="0" lang="es-US" sz="1100" b="0" i="0" u="none" strike="noStrike" cap="none" normalizeH="0" baseline="0" noProof="0" dirty="0">
                <a:ln>
                  <a:noFill/>
                </a:ln>
                <a:solidFill>
                  <a:prstClr val="black"/>
                </a:solidFill>
                <a:uLnTx/>
                <a:uFillTx/>
                <a:latin typeface="+mn-lt"/>
                <a:ea typeface="+mn-ea"/>
                <a:cs typeface="+mn-cs"/>
              </a:rPr>
              <a:t>Puede tener al menos 8½ años más de cobertura Medicare si regresa al trabajo. Medicare continúa aunque el Seguro Social determine que ya no puede obtener beneficios en efectivo porque tiene ingresos superiores.</a:t>
            </a:r>
          </a:p>
          <a:p>
            <a:pPr marL="119063" marR="0" lvl="0" indent="-119063" algn="l" defTabSz="914400" rtl="0" eaLnBrk="1" fontAlgn="auto" latinLnBrk="0" hangingPunct="1">
              <a:spcBef>
                <a:spcPts val="600"/>
              </a:spcBef>
              <a:spcAft>
                <a:spcPts val="0"/>
              </a:spcAft>
              <a:buClrTx/>
              <a:buSzTx/>
              <a:buFont typeface="Wingdings" panose="05000000000000000000" pitchFamily="2" charset="2"/>
              <a:buChar char="§"/>
              <a:tabLst/>
              <a:defRPr/>
            </a:pPr>
            <a:r>
              <a:rPr kumimoji="0" lang="es-US" sz="1100" b="0" i="0" u="none" strike="noStrike" cap="none" normalizeH="0" baseline="0" noProof="0" dirty="0">
                <a:ln>
                  <a:noFill/>
                </a:ln>
                <a:solidFill>
                  <a:prstClr val="black"/>
                </a:solidFill>
                <a:uLnTx/>
                <a:uFillTx/>
                <a:latin typeface="+mn-lt"/>
                <a:ea typeface="+mn-ea"/>
                <a:cs typeface="+mn-cs"/>
              </a:rPr>
              <a:t>Si, después de los 8½ años de su cobertura Medicare ampliada, usted sigue trabajando y sigue teniendo una incapacidad, puede comprar la Parte A o las Partes A y B mientras siga teniendo una incapacidad. Este programa se denomina "Medicare para Individuos Incapacitados y Empleados Calificados (QDWI, por sus siglas en inglés)". En algunos casos, su estado puede ayudarlo a pagar sus primas de la Parte A.</a:t>
            </a:r>
          </a:p>
          <a:p>
            <a:pPr marL="119063" marR="0" lvl="0" indent="-119063" algn="l" defTabSz="914400" rtl="0" eaLnBrk="1" fontAlgn="auto" latinLnBrk="0" hangingPunct="1">
              <a:spcBef>
                <a:spcPts val="600"/>
              </a:spcBef>
              <a:spcAft>
                <a:spcPts val="0"/>
              </a:spcAft>
              <a:buClrTx/>
              <a:buSzTx/>
              <a:buFont typeface="Wingdings" panose="05000000000000000000" pitchFamily="2" charset="2"/>
              <a:buChar char="§"/>
              <a:tabLst/>
              <a:defRPr/>
            </a:pPr>
            <a:r>
              <a:rPr kumimoji="0" lang="es-US" sz="1100" b="0" i="0" u="none" strike="noStrike" cap="none" normalizeH="0" baseline="0" noProof="0" dirty="0">
                <a:ln>
                  <a:noFill/>
                </a:ln>
                <a:solidFill>
                  <a:prstClr val="black"/>
                </a:solidFill>
                <a:uLnTx/>
                <a:uFillTx/>
                <a:latin typeface="+mn-lt"/>
                <a:ea typeface="+mn-ea"/>
                <a:cs typeface="+mn-cs"/>
              </a:rPr>
              <a:t>Si estaba pagando una prima superior de la Parte B (multa por inscripción tardía) mientras obtenía la Parte A sin tener que pagar la prima, pero ahora es elegible para la Parte B porque se está inscribiendo en la Parte A para las personas incapacitadas con trabajo, se puede eliminar su multa por la Parte B. </a:t>
            </a:r>
          </a:p>
          <a:p>
            <a:pPr marL="0" lvl="0" indent="0">
              <a:spcBef>
                <a:spcPts val="600"/>
              </a:spcBef>
              <a:buNone/>
              <a:defRPr/>
            </a:pPr>
            <a:r>
              <a:rPr kumimoji="0" lang="es-US" sz="1100" b="0" i="0" u="none" strike="noStrike" cap="none" normalizeH="0" baseline="0" noProof="0" dirty="0">
                <a:ln>
                  <a:noFill/>
                </a:ln>
                <a:solidFill>
                  <a:prstClr val="black"/>
                </a:solidFill>
                <a:uLnTx/>
                <a:uFillTx/>
                <a:latin typeface="+mn-lt"/>
                <a:ea typeface="+mn-ea"/>
                <a:cs typeface="+mn-cs"/>
              </a:rPr>
              <a:t>Si recibe Medicare por incapacidad cuando cumple 65 años, tendrá continuidad de cobertura sin interrupciones. Recibirá la Parte A sin cargo, incluso si ha estado pagándola antes. Sin embargo, el motivo para tener derecho a Medicare cambia de incapacidad a edad. Si no tenía la Parte B cuando recibía Medicare por incapacidad, quedará inscrito automáticamente en la Parte B (otro IEP) al cumplir 65 años y nuevamente podrá decidir si mantiene la cobertura o no. </a:t>
            </a:r>
            <a:r>
              <a:rPr lang="es-US" sz="1100" dirty="0">
                <a:solidFill>
                  <a:prstClr val="black"/>
                </a:solidFill>
              </a:rPr>
              <a:t>Si ya está inscrito en la Parte B de Medicare, recibirá un período de inscripción abierta (OEP,  por sus siglas en inglés) del seguro complementario de Medicare (</a:t>
            </a:r>
            <a:r>
              <a:rPr lang="es-US" sz="1100" dirty="0" err="1">
                <a:solidFill>
                  <a:prstClr val="black"/>
                </a:solidFill>
              </a:rPr>
              <a:t>Medigap</a:t>
            </a:r>
            <a:r>
              <a:rPr lang="es-US" sz="1100" dirty="0">
                <a:solidFill>
                  <a:prstClr val="black"/>
                </a:solidFill>
              </a:rPr>
              <a:t>) cuando cumpla 65 años. </a:t>
            </a:r>
          </a:p>
          <a:p>
            <a:pPr marL="0" marR="0" lvl="0" indent="0" algn="l" defTabSz="914400" rtl="0" eaLnBrk="1" fontAlgn="auto" latinLnBrk="0" hangingPunct="1">
              <a:spcBef>
                <a:spcPts val="600"/>
              </a:spcBef>
              <a:spcAft>
                <a:spcPts val="0"/>
              </a:spcAft>
              <a:buClrTx/>
              <a:buSzTx/>
              <a:buFontTx/>
              <a:buNone/>
              <a:tabLst/>
              <a:defRPr/>
            </a:pPr>
            <a:r>
              <a:rPr kumimoji="0" lang="es-US" sz="1100" b="0" i="0" u="none" strike="noStrike" cap="none" normalizeH="0" baseline="0" noProof="0" dirty="0">
                <a:ln>
                  <a:noFill/>
                </a:ln>
                <a:solidFill>
                  <a:prstClr val="black"/>
                </a:solidFill>
                <a:uLnTx/>
                <a:uFillTx/>
                <a:latin typeface="+mn-lt"/>
                <a:ea typeface="+mn-ea"/>
                <a:cs typeface="+mn-cs"/>
              </a:rPr>
              <a:t>Si no se inscribe en la Parte B cuando es elegible por primera vez y no califica para un Período de inscripción especial (SEP,  por sus siglas en inglés), es posible que deba pagar una multa por inscripción tardía mientras tenga la Parte B. Su prima de la Parte B puede aumentar un 10% por cada período completo de 12 meses en el que podría haber estado inscrito en la Parte B pero no lo estaba. Si estaba pagando una multa por inscripción tardía de la Parte B mientras estaba discapacitado, la multa se eliminará cuando cumpla 65 años.</a:t>
            </a:r>
          </a:p>
          <a:p>
            <a:pPr marL="0" indent="0">
              <a:buNone/>
            </a:pPr>
            <a:endParaRPr lang="en-US" sz="1100" dirty="0"/>
          </a:p>
        </p:txBody>
      </p:sp>
    </p:spTree>
    <p:extLst>
      <p:ext uri="{BB962C8B-B14F-4D97-AF65-F5344CB8AC3E}">
        <p14:creationId xmlns:p14="http://schemas.microsoft.com/office/powerpoint/2010/main" val="34477051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Compruebe su conocimiento: pregunta 2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James adquirió el derecho a recibir SSDI a los 60, y Medicare a los 62. No optó por la Parte B cuando resultó elegible por primera vez, y no tenía cobertura del empleador. Se lo inscribe automáticamente en la Parte B durante el IEP cuando cumple 65 años. ¿Cuánto es la multa por inscripción tardía en la Parte B? </a:t>
            </a:r>
          </a:p>
          <a:p>
            <a:pPr marL="169863" marR="0" lvl="0" indent="-169863" algn="l" defTabSz="914400" rtl="0" eaLnBrk="1" fontAlgn="auto" latinLnBrk="0" hangingPunct="1">
              <a:lnSpc>
                <a:spcPct val="100000"/>
              </a:lnSpc>
              <a:spcBef>
                <a:spcPts val="600"/>
              </a:spcBef>
              <a:spcAft>
                <a:spcPts val="0"/>
              </a:spcAft>
              <a:buClrTx/>
              <a:buSzTx/>
              <a:buFont typeface="+mj-lt"/>
              <a:buAutoNum type="alphaLcPeriod"/>
              <a:tabLst/>
              <a:defRPr/>
            </a:pPr>
            <a:r>
              <a:rPr kumimoji="0" lang="es-US" sz="1200" b="0" i="0" u="none" strike="noStrike" cap="none" normalizeH="0" baseline="0" noProof="0" dirty="0">
                <a:ln>
                  <a:noFill/>
                </a:ln>
                <a:solidFill>
                  <a:prstClr val="black"/>
                </a:solidFill>
                <a:uLnTx/>
                <a:uFillTx/>
                <a:latin typeface="+mn-lt"/>
                <a:ea typeface="+mn-ea"/>
                <a:cs typeface="+mn-cs"/>
              </a:rPr>
              <a:t>5%</a:t>
            </a:r>
          </a:p>
          <a:p>
            <a:pPr marL="169863" marR="0" lvl="0" indent="-169863" algn="l" defTabSz="914400" rtl="0" eaLnBrk="1" fontAlgn="auto" latinLnBrk="0" hangingPunct="1">
              <a:lnSpc>
                <a:spcPct val="100000"/>
              </a:lnSpc>
              <a:spcBef>
                <a:spcPts val="600"/>
              </a:spcBef>
              <a:spcAft>
                <a:spcPts val="0"/>
              </a:spcAft>
              <a:buClrTx/>
              <a:buSzTx/>
              <a:buFont typeface="+mj-lt"/>
              <a:buAutoNum type="alphaLcPeriod"/>
              <a:tabLst/>
              <a:defRPr/>
            </a:pPr>
            <a:r>
              <a:rPr kumimoji="0" lang="es-US" sz="1200" b="0" i="0" u="none" strike="noStrike" cap="none" normalizeH="0" baseline="0" noProof="0" dirty="0">
                <a:ln>
                  <a:noFill/>
                </a:ln>
                <a:solidFill>
                  <a:prstClr val="black"/>
                </a:solidFill>
                <a:uLnTx/>
                <a:uFillTx/>
                <a:latin typeface="+mn-lt"/>
                <a:ea typeface="+mn-ea"/>
                <a:cs typeface="+mn-cs"/>
              </a:rPr>
              <a:t>10%</a:t>
            </a:r>
          </a:p>
          <a:p>
            <a:pPr marL="169863" marR="0" lvl="0" indent="-169863" algn="l" defTabSz="914400" rtl="0" eaLnBrk="1" fontAlgn="auto" latinLnBrk="0" hangingPunct="1">
              <a:lnSpc>
                <a:spcPct val="100000"/>
              </a:lnSpc>
              <a:spcBef>
                <a:spcPts val="600"/>
              </a:spcBef>
              <a:spcAft>
                <a:spcPts val="0"/>
              </a:spcAft>
              <a:buClrTx/>
              <a:buSzTx/>
              <a:buFont typeface="+mj-lt"/>
              <a:buAutoNum type="alphaLcPeriod"/>
              <a:tabLst/>
              <a:defRPr/>
            </a:pPr>
            <a:r>
              <a:rPr kumimoji="0" lang="es-US" sz="1200" b="0" i="0" u="none" strike="noStrike" cap="none" normalizeH="0" baseline="0" noProof="0" dirty="0">
                <a:ln>
                  <a:noFill/>
                </a:ln>
                <a:solidFill>
                  <a:prstClr val="black"/>
                </a:solidFill>
                <a:uLnTx/>
                <a:uFillTx/>
                <a:latin typeface="+mn-lt"/>
                <a:ea typeface="+mn-ea"/>
                <a:cs typeface="+mn-cs"/>
              </a:rPr>
              <a:t>10% por cada período de 12 meses sin la Parte B</a:t>
            </a:r>
          </a:p>
          <a:p>
            <a:pPr marL="169863" marR="0" lvl="0" indent="-169863" algn="l" defTabSz="914400" rtl="0" eaLnBrk="1" fontAlgn="auto" latinLnBrk="0" hangingPunct="1">
              <a:lnSpc>
                <a:spcPct val="100000"/>
              </a:lnSpc>
              <a:spcBef>
                <a:spcPts val="600"/>
              </a:spcBef>
              <a:spcAft>
                <a:spcPts val="0"/>
              </a:spcAft>
              <a:buClrTx/>
              <a:buSzTx/>
              <a:buFont typeface="+mj-lt"/>
              <a:buAutoNum type="alphaLcPeriod"/>
              <a:tabLst/>
              <a:defRPr/>
            </a:pPr>
            <a:r>
              <a:rPr kumimoji="0" lang="es-US" sz="1200" b="0" i="0" u="none" strike="noStrike" cap="none" normalizeH="0" baseline="0" noProof="0" dirty="0">
                <a:ln>
                  <a:noFill/>
                </a:ln>
                <a:solidFill>
                  <a:prstClr val="black"/>
                </a:solidFill>
                <a:uLnTx/>
                <a:uFillTx/>
                <a:latin typeface="+mn-lt"/>
                <a:ea typeface="+mn-ea"/>
                <a:cs typeface="+mn-cs"/>
              </a:rPr>
              <a:t>Sin multa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1" i="0" u="none" strike="noStrike" cap="none" normalizeH="0" baseline="0" noProof="0" dirty="0">
                <a:ln>
                  <a:noFill/>
                </a:ln>
                <a:solidFill>
                  <a:prstClr val="black"/>
                </a:solidFill>
                <a:uLnTx/>
                <a:uFillTx/>
                <a:latin typeface="+mn-lt"/>
                <a:ea typeface="+mn-ea"/>
                <a:cs typeface="+mn-cs"/>
              </a:rPr>
              <a:t>Respuesta: d. Sin multa. </a:t>
            </a:r>
          </a:p>
          <a:p>
            <a:pPr marL="0" lvl="0" indent="0">
              <a:spcBef>
                <a:spcPts val="600"/>
              </a:spcBef>
              <a:buNone/>
              <a:defRPr/>
            </a:pPr>
            <a:r>
              <a:rPr kumimoji="0" lang="es-US" sz="1200" b="0" i="0" u="none" strike="noStrike" cap="none" normalizeH="0" baseline="0" noProof="0" dirty="0">
                <a:ln>
                  <a:noFill/>
                </a:ln>
                <a:solidFill>
                  <a:prstClr val="black"/>
                </a:solidFill>
                <a:uLnTx/>
                <a:uFillTx/>
                <a:latin typeface="+mn-lt"/>
                <a:ea typeface="+mn-ea"/>
                <a:cs typeface="+mn-cs"/>
              </a:rPr>
              <a:t>Si recibe Medicare por incapacidad cuando cumple 65, tendrá continuidad de cobertura sin interrupciones. Recibirá la Parte A sin cargo, incluso si ha estado pagándola antes. Sin embargo, el motivo para tener derecho a Medicare cambia de incapacidad a edad. Si no tenía la Parte B cuando recibía Medicare por incapacidad, quedará inscrito automáticamente en la Parte B (otro IEP) al cumplir 65 años y nuevamente podrá decidir si mantiene la cobertura o no. </a:t>
            </a:r>
            <a:r>
              <a:rPr lang="es-US" sz="1100" dirty="0">
                <a:solidFill>
                  <a:prstClr val="black"/>
                </a:solidFill>
              </a:rPr>
              <a:t>Si ya está inscripto en la Parte B de Medicare, tendrá un Período de Inscripción Abierta (OEP, por su sigla en inglés) para </a:t>
            </a:r>
            <a:r>
              <a:rPr lang="es-US" sz="1100" dirty="0" err="1">
                <a:solidFill>
                  <a:prstClr val="black"/>
                </a:solidFill>
              </a:rPr>
              <a:t>Medigap</a:t>
            </a:r>
            <a:r>
              <a:rPr lang="es-US" sz="1100" dirty="0">
                <a:solidFill>
                  <a:prstClr val="black"/>
                </a:solidFill>
              </a:rPr>
              <a:t> cuando cumpla 65 años. </a:t>
            </a:r>
          </a:p>
          <a:p>
            <a:pPr marL="0" marR="0" lvl="0" indent="0" algn="l" defTabSz="914400" rtl="0" eaLnBrk="1" fontAlgn="auto" latinLnBrk="0" hangingPunct="1">
              <a:spcBef>
                <a:spcPts val="600"/>
              </a:spcBef>
              <a:spcAft>
                <a:spcPts val="0"/>
              </a:spcAft>
              <a:buClrTx/>
              <a:buSzTx/>
              <a:buFontTx/>
              <a:buNone/>
              <a:tabLst/>
              <a:defRPr/>
            </a:pPr>
            <a:r>
              <a:rPr kumimoji="0" lang="es-US" sz="1100" b="0" i="0" u="none" strike="noStrike" cap="none" normalizeH="0" baseline="0" noProof="0" dirty="0">
                <a:ln>
                  <a:noFill/>
                </a:ln>
                <a:solidFill>
                  <a:prstClr val="black"/>
                </a:solidFill>
                <a:uLnTx/>
                <a:uFillTx/>
                <a:latin typeface="+mn-lt"/>
                <a:ea typeface="+mn-ea"/>
                <a:cs typeface="+mn-cs"/>
              </a:rPr>
              <a:t>Si no se inscribe en la Parte B cuando es elegible por primera vez y no califica para el Período de Inscripción Especial (SEP, por sus siglas en inglés), es posible que deba pagar una multa por inscripción tardía mientras tenga la Parte B. La prima de la Parte B puede aumentar 10 % en cada período de 12 meses completos en los que podría haber estado inscrito en la Parte B, pero no lo estaba. Si estaba pagando la multa por inscripción tardía en la Parte B mientras estaba incapacitado, la multa se eliminará cuando cumpla 65 años.</a:t>
            </a:r>
          </a:p>
          <a:p>
            <a:pPr marL="0" marR="0" lvl="1"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Tree>
    <p:extLst>
      <p:ext uri="{BB962C8B-B14F-4D97-AF65-F5344CB8AC3E}">
        <p14:creationId xmlns:p14="http://schemas.microsoft.com/office/powerpoint/2010/main" val="2450692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cap="none" normalizeH="0" baseline="0" noProof="0" dirty="0">
                <a:ln>
                  <a:noFill/>
                </a:ln>
                <a:uLnTx/>
                <a:uFillTx/>
                <a:latin typeface="+mn-lt"/>
                <a:ea typeface="+mn-ea"/>
                <a:cs typeface="+mn-cs"/>
              </a:rPr>
              <a:t>En</a:t>
            </a:r>
            <a:r>
              <a:rPr kumimoji="0" lang="es-US" sz="1200" b="0" i="0" u="none" cap="none" normalizeH="0" noProof="0" dirty="0">
                <a:ln>
                  <a:noFill/>
                </a:ln>
                <a:uLnTx/>
                <a:uFillTx/>
                <a:latin typeface="+mn-lt"/>
                <a:ea typeface="+mn-ea"/>
                <a:cs typeface="+mn-cs"/>
              </a:rPr>
              <a:t> esta sesión, discutiremos temas de Medicare relacionados con las personas con incapacidades. Le ayudará a realizar lo siguiente:</a:t>
            </a:r>
          </a:p>
          <a:p>
            <a:pPr marL="119063" marR="0" lvl="1"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Comprender la elegibilidad para los programas del Seguro Social</a:t>
            </a:r>
          </a:p>
          <a:p>
            <a:pPr marL="119063" marR="0" lvl="1"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Resumir la elegibilidad e inscripción en Medicare</a:t>
            </a:r>
          </a:p>
          <a:p>
            <a:pPr marL="119063" marR="0" lvl="1"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Describir las opciones de Medicare para personas con incapacidades </a:t>
            </a:r>
          </a:p>
          <a:p>
            <a:pPr marL="119063" marR="0" lvl="1"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Explicar Medicaid y otros programas para las personas con ingresos y recursos limitados </a:t>
            </a:r>
          </a:p>
          <a:p>
            <a:pPr marL="119063" marR="0" lvl="1"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Saber en qué lugar obtener más información</a:t>
            </a:r>
          </a:p>
          <a:p>
            <a:pPr marL="0" indent="0">
              <a:buNone/>
            </a:pPr>
            <a:endParaRPr lang="en-US" dirty="0"/>
          </a:p>
        </p:txBody>
      </p:sp>
    </p:spTree>
    <p:extLst>
      <p:ext uri="{BB962C8B-B14F-4D97-AF65-F5344CB8AC3E}">
        <p14:creationId xmlns:p14="http://schemas.microsoft.com/office/powerpoint/2010/main" val="2928827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a:ln>
                  <a:noFill/>
                </a:ln>
                <a:solidFill>
                  <a:prstClr val="black"/>
                </a:solidFill>
                <a:uLnTx/>
                <a:uFillTx/>
                <a:latin typeface="+mn-lt"/>
                <a:ea typeface="+mn-ea"/>
                <a:cs typeface="+mn-cs"/>
              </a:rPr>
              <a:t>En la Lección 3, "Opciones de planes Medicare para personas con incapacidades", se explica: </a:t>
            </a:r>
          </a:p>
          <a:p>
            <a:pPr marL="119063" marR="0" lvl="0"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a:ln>
                  <a:noFill/>
                </a:ln>
                <a:solidFill>
                  <a:prstClr val="black"/>
                </a:solidFill>
                <a:uLnTx/>
                <a:uFillTx/>
                <a:latin typeface="+mn-lt"/>
                <a:ea typeface="+mn-ea"/>
                <a:cs typeface="+mn-cs"/>
              </a:rPr>
              <a:t>Opciones de planes de salud y medicamentos de Medicare</a:t>
            </a:r>
          </a:p>
          <a:p>
            <a:pPr marL="119063" marR="0" lvl="0"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a:ln>
                  <a:noFill/>
                </a:ln>
                <a:solidFill>
                  <a:prstClr val="black"/>
                </a:solidFill>
                <a:uLnTx/>
                <a:uFillTx/>
                <a:latin typeface="+mn-lt"/>
                <a:ea typeface="+mn-ea"/>
                <a:cs typeface="+mn-cs"/>
              </a:rPr>
              <a:t>Coordinación de beneficios de Medicare para personas con incapacidades </a:t>
            </a:r>
          </a:p>
          <a:p>
            <a:pPr marL="119063" marR="0" lvl="0"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a:ln>
                  <a:noFill/>
                </a:ln>
                <a:solidFill>
                  <a:prstClr val="black"/>
                </a:solidFill>
                <a:uLnTx/>
                <a:uFillTx/>
                <a:latin typeface="+mn-lt"/>
                <a:ea typeface="+mn-ea"/>
                <a:cs typeface="+mn-cs"/>
              </a:rPr>
              <a:t>Pólizas del Seguro Suplementario de Medicare (Medigap)</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Tree>
    <p:extLst>
      <p:ext uri="{BB962C8B-B14F-4D97-AF65-F5344CB8AC3E}">
        <p14:creationId xmlns:p14="http://schemas.microsoft.com/office/powerpoint/2010/main" val="40847208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104775" y="3578578"/>
            <a:ext cx="6610350" cy="5260622"/>
          </a:xfr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Si tiene una incapacidad, cuenta con las mismas opciones de planes de salud de Medicare que las personas de más de 65 años. Usted puede elegir Medicare Original, un plan Medicare </a:t>
            </a:r>
            <a:r>
              <a:rPr kumimoji="0" lang="es-US" sz="1200" b="0" i="0" u="none" strike="noStrike" cap="none" normalizeH="0" baseline="0" noProof="0" dirty="0" err="1">
                <a:ln>
                  <a:noFill/>
                </a:ln>
                <a:solidFill>
                  <a:prstClr val="black"/>
                </a:solidFill>
                <a:uLnTx/>
                <a:uFillTx/>
                <a:latin typeface="+mn-lt"/>
                <a:ea typeface="+mn-ea"/>
                <a:cs typeface="+mn-cs"/>
              </a:rPr>
              <a:t>Advantage</a:t>
            </a:r>
            <a:r>
              <a:rPr kumimoji="0" lang="es-US" sz="1200" b="0" i="0" u="none" strike="noStrike" cap="none" normalizeH="0" baseline="0" noProof="0" dirty="0">
                <a:ln>
                  <a:noFill/>
                </a:ln>
                <a:solidFill>
                  <a:prstClr val="black"/>
                </a:solidFill>
                <a:uLnTx/>
                <a:uFillTx/>
                <a:latin typeface="+mn-lt"/>
                <a:ea typeface="+mn-ea"/>
                <a:cs typeface="+mn-cs"/>
              </a:rPr>
              <a:t> u otro plan Medicare disponible en su área. Otros tipos de plan de salud de Medicare incluyen los planes de Costo de Medicare, los programas piloto/de prueba y los Programas de Cuidado Integral para Ancianos (PACE, por sus siglas en inglés).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También puede inscribirse en un plan de medicamentos de Medicare (también conocidos como PDP). La inscripción en un plan Medicare para medicamentos es opcional pero puede proporcionar ahorros sustanciales para personas con afecciones médicas crónicas. Si decide no obtener la cobertura de medicamentos de Medicare cuando es elegible por primera vez, es probable que pague una multa por inscripción tardía a menos que tenga otra cobertura de medicamentos acreditable o califique para la Ayuda adicional.</a:t>
            </a:r>
          </a:p>
          <a:p>
            <a:pPr marL="0" indent="0">
              <a:spcBef>
                <a:spcPts val="600"/>
              </a:spcBef>
              <a:buNone/>
            </a:pPr>
            <a:r>
              <a:rPr lang="es-US" dirty="0"/>
              <a:t>Si tiene enfermedad renal en etapa terminal (ESRD, por sus siglas en inglés), puede inscribirse en un plan Medicare </a:t>
            </a:r>
            <a:r>
              <a:rPr lang="es-US" dirty="0" err="1"/>
              <a:t>Advantage</a:t>
            </a:r>
            <a:r>
              <a:rPr lang="es-US" dirty="0"/>
              <a:t> o un plan Medicare </a:t>
            </a:r>
            <a:r>
              <a:rPr lang="es-US" dirty="0" err="1"/>
              <a:t>Advantage</a:t>
            </a:r>
            <a:r>
              <a:rPr lang="es-US" dirty="0"/>
              <a:t> con cobertura de medicamentos durante la inscripción abierta (del 15 de octubre al 7 de diciembre de 2021) para la cobertura a partir del 1 de enero. La mayoría de los Planes Medicare </a:t>
            </a:r>
            <a:r>
              <a:rPr lang="es-US" dirty="0" err="1"/>
              <a:t>Advantage</a:t>
            </a:r>
            <a:r>
              <a:rPr lang="es-US" dirty="0"/>
              <a:t> ofrece cobertura de medicamentos recetados. Los planes Medicare </a:t>
            </a:r>
            <a:r>
              <a:rPr lang="es-US" dirty="0" err="1"/>
              <a:t>Advantage</a:t>
            </a:r>
            <a:r>
              <a:rPr lang="es-US" dirty="0"/>
              <a:t> deben cubrir todos los servicios que cubre Medicare Original. Sin embargo, sus costos, derechos, protecciones y/o opciones de dónde recibir su atención pueden ser diferentes. Algunos planes ofrecen cobertura adicional, como cobertura de la vista, audición y dental. </a:t>
            </a:r>
          </a:p>
          <a:p>
            <a:pPr marL="0" indent="0">
              <a:spcBef>
                <a:spcPts val="600"/>
              </a:spcBef>
              <a:buNone/>
            </a:pPr>
            <a:endParaRPr lang="en-US" dirty="0"/>
          </a:p>
          <a:p>
            <a:pPr marL="0" lvl="0" indent="0">
              <a:spcBef>
                <a:spcPts val="600"/>
              </a:spcBef>
              <a:buNone/>
              <a:defRPr/>
            </a:pPr>
            <a:r>
              <a:rPr kumimoji="0" lang="es-US" sz="1200" b="0" i="0" u="none" strike="noStrike" cap="none" normalizeH="0" baseline="0" noProof="0" dirty="0">
                <a:ln>
                  <a:noFill/>
                </a:ln>
                <a:solidFill>
                  <a:prstClr val="black"/>
                </a:solidFill>
                <a:uLnTx/>
                <a:uFillTx/>
                <a:latin typeface="+mn-lt"/>
                <a:ea typeface="+mn-ea"/>
                <a:cs typeface="+mn-cs"/>
              </a:rPr>
              <a:t>Visite </a:t>
            </a:r>
            <a:r>
              <a:rPr lang="es-US" dirty="0">
                <a:solidFill>
                  <a:prstClr val="black"/>
                </a:solidFill>
                <a:hlinkClick r:id="rId3"/>
              </a:rPr>
              <a:t>Medicare.gov/</a:t>
            </a:r>
            <a:r>
              <a:rPr lang="es-US" dirty="0" err="1">
                <a:solidFill>
                  <a:prstClr val="black"/>
                </a:solidFill>
                <a:hlinkClick r:id="rId3"/>
              </a:rPr>
              <a:t>getting</a:t>
            </a:r>
            <a:r>
              <a:rPr lang="es-US" dirty="0">
                <a:solidFill>
                  <a:prstClr val="black"/>
                </a:solidFill>
                <a:hlinkClick r:id="rId3"/>
              </a:rPr>
              <a:t>-medicare-</a:t>
            </a:r>
            <a:r>
              <a:rPr lang="es-US" dirty="0" err="1">
                <a:solidFill>
                  <a:prstClr val="black"/>
                </a:solidFill>
                <a:hlinkClick r:id="rId3"/>
              </a:rPr>
              <a:t>if</a:t>
            </a:r>
            <a:r>
              <a:rPr lang="es-US" dirty="0">
                <a:solidFill>
                  <a:prstClr val="black"/>
                </a:solidFill>
                <a:hlinkClick r:id="rId3"/>
              </a:rPr>
              <a:t>-</a:t>
            </a:r>
            <a:r>
              <a:rPr lang="es-US" dirty="0" err="1">
                <a:solidFill>
                  <a:prstClr val="black"/>
                </a:solidFill>
                <a:hlinkClick r:id="rId3"/>
              </a:rPr>
              <a:t>you</a:t>
            </a:r>
            <a:r>
              <a:rPr lang="es-US" dirty="0">
                <a:solidFill>
                  <a:prstClr val="black"/>
                </a:solidFill>
                <a:hlinkClick r:id="rId3"/>
              </a:rPr>
              <a:t>-</a:t>
            </a:r>
            <a:r>
              <a:rPr lang="es-US" dirty="0" err="1">
                <a:solidFill>
                  <a:prstClr val="black"/>
                </a:solidFill>
                <a:hlinkClick r:id="rId3"/>
              </a:rPr>
              <a:t>have</a:t>
            </a:r>
            <a:r>
              <a:rPr lang="es-US" dirty="0">
                <a:solidFill>
                  <a:prstClr val="black"/>
                </a:solidFill>
                <a:hlinkClick r:id="rId3"/>
              </a:rPr>
              <a:t>-a-</a:t>
            </a:r>
            <a:r>
              <a:rPr lang="es-US" dirty="0" err="1">
                <a:solidFill>
                  <a:prstClr val="black"/>
                </a:solidFill>
                <a:hlinkClick r:id="rId3"/>
              </a:rPr>
              <a:t>disability</a:t>
            </a:r>
            <a:r>
              <a:rPr lang="es-US" dirty="0">
                <a:solidFill>
                  <a:prstClr val="black"/>
                </a:solidFill>
              </a:rPr>
              <a:t> para obtener más información sobre cómo obtener cobertura de medicamentos con ESRD.</a:t>
            </a:r>
          </a:p>
          <a:p>
            <a:endParaRPr lang="en-US" dirty="0"/>
          </a:p>
        </p:txBody>
      </p:sp>
    </p:spTree>
    <p:extLst>
      <p:ext uri="{BB962C8B-B14F-4D97-AF65-F5344CB8AC3E}">
        <p14:creationId xmlns:p14="http://schemas.microsoft.com/office/powerpoint/2010/main" val="30175518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Puede tener Medicare y otro seguro médico. Medicare es el pagador secundario si tiene menos de 65 años, tiene derecho a Medicare por su incapacidad y tiene cobertura mediante un plan de salud grupal (GHP, por sus siglas en inglés) grande a través de su empleo actual, ya sea el de usted o de un familiar. En un GHP grande, el empleador debe tener 100 empleados o más.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Medicare también es el pagador secundario si tiene menos de 65 años y tiene una incapacidad, si usted o un miembro de la familia trabaja de manera independiente, y tiene cobertura a través de un GHP grande de un empleador que tiene 100 empleados o más.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1" i="0" u="none" strike="noStrike" cap="none" normalizeH="0" baseline="0" noProof="0" dirty="0">
                <a:ln>
                  <a:noFill/>
                </a:ln>
                <a:solidFill>
                  <a:prstClr val="black"/>
                </a:solidFill>
                <a:uLnTx/>
                <a:uFillTx/>
                <a:latin typeface="+mn-lt"/>
                <a:ea typeface="+mn-ea"/>
                <a:cs typeface="+mn-cs"/>
              </a:rPr>
              <a:t>NOTA</a:t>
            </a:r>
            <a:r>
              <a:rPr kumimoji="0" lang="es-US" sz="1200" b="0" i="0" u="none" strike="noStrike" cap="none" normalizeH="0" baseline="0" noProof="0" dirty="0">
                <a:ln>
                  <a:noFill/>
                </a:ln>
                <a:solidFill>
                  <a:prstClr val="black"/>
                </a:solidFill>
                <a:uLnTx/>
                <a:uFillTx/>
                <a:latin typeface="+mn-lt"/>
                <a:ea typeface="+mn-ea"/>
                <a:cs typeface="+mn-cs"/>
              </a:rPr>
              <a:t>: Si al menos un empleador en un plan de empleadores múltiples tiene más de 100 empleados, su cobertura de GHP paga primero y Medicare paga segundo.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1" i="0" u="none" strike="noStrike" cap="none" normalizeH="0" baseline="0" noProof="0" dirty="0">
                <a:ln>
                  <a:noFill/>
                </a:ln>
                <a:solidFill>
                  <a:prstClr val="black"/>
                </a:solidFill>
                <a:uLnTx/>
                <a:uFillTx/>
                <a:latin typeface="+mn-lt"/>
                <a:ea typeface="+mn-ea"/>
                <a:cs typeface="+mn-cs"/>
              </a:rPr>
              <a:t>Fuente</a:t>
            </a:r>
            <a:r>
              <a:rPr kumimoji="0" lang="es-US" sz="1200" b="0" i="0" u="none" strike="noStrike" cap="none" normalizeH="0" baseline="0" noProof="0" dirty="0">
                <a:ln>
                  <a:noFill/>
                </a:ln>
                <a:solidFill>
                  <a:prstClr val="black"/>
                </a:solidFill>
                <a:uLnTx/>
                <a:uFillTx/>
                <a:latin typeface="+mn-lt"/>
                <a:ea typeface="+mn-ea"/>
                <a:cs typeface="+mn-cs"/>
              </a:rPr>
              <a:t>: </a:t>
            </a:r>
            <a:r>
              <a:rPr kumimoji="0" lang="es-US" sz="1200" b="0" i="0" u="none" strike="noStrike" cap="none" normalizeH="0" baseline="0" noProof="0" dirty="0">
                <a:ln>
                  <a:noFill/>
                </a:ln>
                <a:solidFill>
                  <a:prstClr val="black"/>
                </a:solidFill>
                <a:uLnTx/>
                <a:uFillTx/>
                <a:latin typeface="+mn-lt"/>
                <a:ea typeface="+mn-ea"/>
                <a:cs typeface="+mn-cs"/>
                <a:hlinkClick r:id="rId3"/>
              </a:rPr>
              <a:t>Medicare.gov/Pubs/</a:t>
            </a:r>
            <a:r>
              <a:rPr kumimoji="0" lang="es-US" sz="1200" b="0" i="0" u="none" strike="noStrike" cap="none" normalizeH="0" baseline="0" noProof="0" dirty="0" err="1">
                <a:ln>
                  <a:noFill/>
                </a:ln>
                <a:solidFill>
                  <a:prstClr val="black"/>
                </a:solidFill>
                <a:uLnTx/>
                <a:uFillTx/>
                <a:latin typeface="+mn-lt"/>
                <a:ea typeface="+mn-ea"/>
                <a:cs typeface="+mn-cs"/>
                <a:hlinkClick r:id="rId3"/>
              </a:rPr>
              <a:t>pdf</a:t>
            </a:r>
            <a:r>
              <a:rPr kumimoji="0" lang="es-US" sz="1200" b="0" i="0" u="none" strike="noStrike" cap="none" normalizeH="0" baseline="0" noProof="0" dirty="0">
                <a:ln>
                  <a:noFill/>
                </a:ln>
                <a:solidFill>
                  <a:prstClr val="black"/>
                </a:solidFill>
                <a:uLnTx/>
                <a:uFillTx/>
                <a:latin typeface="+mn-lt"/>
                <a:ea typeface="+mn-ea"/>
                <a:cs typeface="+mn-cs"/>
                <a:hlinkClick r:id="rId3"/>
              </a:rPr>
              <a:t>/02179-Medicare-Coordination-Benefits-Payer.pdf</a:t>
            </a:r>
            <a:r>
              <a:rPr kumimoji="0" lang="es-US" sz="1200" b="0" i="0" u="none" strike="noStrike" cap="none" normalizeH="0" baseline="0" noProof="0" dirty="0">
                <a:ln>
                  <a:noFill/>
                </a:ln>
                <a:solidFill>
                  <a:prstClr val="black"/>
                </a:solidFill>
                <a:uLnTx/>
                <a:uFillTx/>
                <a:latin typeface="+mn-lt"/>
                <a:ea typeface="+mn-ea"/>
                <a:cs typeface="+mn-cs"/>
              </a:rPr>
              <a:t>. </a:t>
            </a:r>
          </a:p>
          <a:p>
            <a:pPr marL="0" indent="0">
              <a:buNone/>
            </a:pPr>
            <a:endParaRPr lang="en-US" dirty="0"/>
          </a:p>
        </p:txBody>
      </p:sp>
    </p:spTree>
    <p:extLst>
      <p:ext uri="{BB962C8B-B14F-4D97-AF65-F5344CB8AC3E}">
        <p14:creationId xmlns:p14="http://schemas.microsoft.com/office/powerpoint/2010/main" val="20151457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En general, si tiene cobertura para jubilados, Medicare paga en primer lugar las reclamaciones de seguros de salud y la cobertura para jubilados será el pagador secundario. La cobertura para jubilados podría cubrir ciertas faltas de cobertura de Medicare y podría ofrecer beneficios adicionales, como cobertura de medicamentos recetados o atención odontológica de rutina. Si no está seguro de cómo funciona su cobertura de jubilado con Medicare, debe obtener una copia del folleto de beneficios de su plan o consultar la descripción resumida del plan proporcionada por su empleador o sindicato. Si se está acercando a la jubilación, compruebe si la cobertura de su empleador puede continuar después de que se jubile. Debe verificar los precios y los beneficios, incluso los beneficios por cónyuge. Infórmese sobre el efecto que tendrá la continuidad o la finalización de la cobertura durante la jubilación en cuanto a la protección del seguro propio y el de su cónyuge.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La cobertura para jubilados proporcionada por un empleador o sindicato puede tener límites sobre la cantidad que cubrirá. También puede brindar "detención de pérdida de cobertura", un límite de gastos directos de su bolsillo. Usted también puede llamar al administrador de los beneficios y preguntar cómo paga el plan cuando tiene Medicare.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Recuerde que el empleador o el sindicato tienen control sobre la cobertura de seguros por jubilación que ofrece. El empleador o el sindicato pueden cambiar los beneficios o las primas y también pueden elegir cancelar el seguro.</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1" i="0" u="none" strike="noStrike" cap="none" normalizeH="0" baseline="0" noProof="0" dirty="0">
                <a:ln>
                  <a:noFill/>
                </a:ln>
                <a:solidFill>
                  <a:prstClr val="black"/>
                </a:solidFill>
                <a:uLnTx/>
                <a:uFillTx/>
                <a:latin typeface="+mn-lt"/>
                <a:ea typeface="+mn-ea"/>
                <a:cs typeface="+mn-cs"/>
              </a:rPr>
              <a:t>NOTA</a:t>
            </a:r>
            <a:r>
              <a:rPr kumimoji="0" lang="es-US" sz="1200" b="0" i="0" u="none" strike="noStrike" cap="none" normalizeH="0" baseline="0" noProof="0" dirty="0">
                <a:ln>
                  <a:noFill/>
                </a:ln>
                <a:solidFill>
                  <a:prstClr val="black"/>
                </a:solidFill>
                <a:uLnTx/>
                <a:uFillTx/>
                <a:latin typeface="+mn-lt"/>
                <a:ea typeface="+mn-ea"/>
                <a:cs typeface="+mn-cs"/>
              </a:rPr>
              <a:t>: Para los jubilados que tienen Medicare por ESRD, es posible que la cobertura para jubilados pague primero y Medicare pague segundo durante el período de coordinación de 30 meses. </a:t>
            </a:r>
          </a:p>
          <a:p>
            <a:pPr marL="0" indent="0">
              <a:buNone/>
            </a:pPr>
            <a:endParaRPr lang="en-US" dirty="0"/>
          </a:p>
        </p:txBody>
      </p:sp>
    </p:spTree>
    <p:extLst>
      <p:ext uri="{BB962C8B-B14F-4D97-AF65-F5344CB8AC3E}">
        <p14:creationId xmlns:p14="http://schemas.microsoft.com/office/powerpoint/2010/main" val="40693565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95251" y="3578578"/>
            <a:ext cx="6647002" cy="5228872"/>
          </a:xfrm>
        </p:spPr>
        <p:txBody>
          <a:bodyPr/>
          <a:lstStyle/>
          <a:p>
            <a:pPr marL="0" lvl="0" indent="0">
              <a:spcBef>
                <a:spcPts val="600"/>
              </a:spcBef>
              <a:buNone/>
              <a:defRPr/>
            </a:pPr>
            <a:r>
              <a:rPr lang="es-US" sz="1100" dirty="0"/>
              <a:t>Si tiene menos de 65 años y tiene Medicare por una incapacidad o ESRD, es posible que no pueda comprar la póliza </a:t>
            </a:r>
            <a:r>
              <a:rPr lang="es-US" sz="1100" dirty="0" err="1"/>
              <a:t>Medigap</a:t>
            </a:r>
            <a:r>
              <a:rPr lang="es-US" sz="1100" dirty="0"/>
              <a:t> que quiere, o ninguna póliza </a:t>
            </a:r>
            <a:r>
              <a:rPr lang="es-US" sz="1100" dirty="0" err="1"/>
              <a:t>Medigap</a:t>
            </a:r>
            <a:r>
              <a:rPr lang="es-US" sz="1100" dirty="0"/>
              <a:t>, hasta que cumpla 65 años. Por lo general, la ley federal no obliga a las compañías de seguros a vender pólizas de </a:t>
            </a:r>
            <a:r>
              <a:rPr lang="es-US" sz="1100" dirty="0" err="1"/>
              <a:t>Medigap</a:t>
            </a:r>
            <a:r>
              <a:rPr lang="es-US" sz="1100" dirty="0"/>
              <a:t> a las personas menores de 65 años. Sin embargo, algunos estados requieren que las compañías de seguros de </a:t>
            </a:r>
            <a:r>
              <a:rPr lang="es-US" sz="1100" dirty="0" err="1"/>
              <a:t>Medigap</a:t>
            </a:r>
            <a:r>
              <a:rPr lang="es-US" sz="1100" dirty="0"/>
              <a:t> le vendan una póliza de </a:t>
            </a:r>
            <a:r>
              <a:rPr lang="es-US" sz="1100" dirty="0" err="1"/>
              <a:t>Medigap</a:t>
            </a:r>
            <a:r>
              <a:rPr lang="es-US" sz="1100" dirty="0"/>
              <a:t>, incluso si tiene menos de 65 años.</a:t>
            </a:r>
          </a:p>
          <a:p>
            <a:pPr marL="0" marR="0" lvl="0" indent="0" algn="l" defTabSz="914400" rtl="0" eaLnBrk="1" fontAlgn="auto" latinLnBrk="0" hangingPunct="1">
              <a:spcBef>
                <a:spcPts val="600"/>
              </a:spcBef>
              <a:buClrTx/>
              <a:buSzTx/>
              <a:buFontTx/>
              <a:buNone/>
              <a:tabLst/>
              <a:defRPr/>
            </a:pPr>
            <a:r>
              <a:rPr kumimoji="0" lang="es-US" sz="1100" b="0" i="0" u="none" strike="noStrike" cap="none" normalizeH="0" baseline="0" noProof="0" dirty="0">
                <a:ln>
                  <a:noFill/>
                </a:ln>
                <a:solidFill>
                  <a:prstClr val="black"/>
                </a:solidFill>
                <a:uLnTx/>
                <a:uFillTx/>
                <a:latin typeface="+mn-lt"/>
                <a:ea typeface="+mn-ea"/>
                <a:cs typeface="+mn-cs"/>
              </a:rPr>
              <a:t>Estos estados exigen a las compañías de seguros que ofrezcan al menos un tipo de póliza de </a:t>
            </a:r>
            <a:r>
              <a:rPr kumimoji="0" lang="es-US" sz="1100" b="0" i="0" u="none" strike="noStrike" cap="none" normalizeH="0" baseline="0" noProof="0" dirty="0" err="1">
                <a:ln>
                  <a:noFill/>
                </a:ln>
                <a:solidFill>
                  <a:prstClr val="black"/>
                </a:solidFill>
                <a:uLnTx/>
                <a:uFillTx/>
                <a:latin typeface="+mn-lt"/>
                <a:ea typeface="+mn-ea"/>
                <a:cs typeface="+mn-cs"/>
              </a:rPr>
              <a:t>Medigap</a:t>
            </a:r>
            <a:r>
              <a:rPr kumimoji="0" lang="es-US" sz="1100" b="0" i="0" u="none" strike="noStrike" cap="none" normalizeH="0" baseline="0" noProof="0" dirty="0">
                <a:ln>
                  <a:noFill/>
                </a:ln>
                <a:solidFill>
                  <a:prstClr val="black"/>
                </a:solidFill>
                <a:uLnTx/>
                <a:uFillTx/>
                <a:latin typeface="+mn-lt"/>
                <a:ea typeface="+mn-ea"/>
                <a:cs typeface="+mn-cs"/>
              </a:rPr>
              <a:t> a personas con Medicare de menos de 65 años: Arkansas, California, Colorado, Connecticut, Delaware, Florida, Georgia, Hawái, Idaho, Illinois, Kansas, Kentucky, </a:t>
            </a:r>
            <a:r>
              <a:rPr kumimoji="0" lang="es-US" sz="1100" b="0" i="0" u="none" strike="noStrike" cap="none" normalizeH="0" baseline="0" noProof="0" dirty="0" err="1">
                <a:ln>
                  <a:noFill/>
                </a:ln>
                <a:solidFill>
                  <a:prstClr val="black"/>
                </a:solidFill>
                <a:uLnTx/>
                <a:uFillTx/>
                <a:latin typeface="+mn-lt"/>
                <a:ea typeface="+mn-ea"/>
                <a:cs typeface="+mn-cs"/>
              </a:rPr>
              <a:t>Louisiana</a:t>
            </a:r>
            <a:r>
              <a:rPr kumimoji="0" lang="es-US" sz="1100" b="0" i="0" u="none" strike="noStrike" cap="none" normalizeH="0" baseline="0" noProof="0" dirty="0">
                <a:ln>
                  <a:noFill/>
                </a:ln>
                <a:solidFill>
                  <a:prstClr val="black"/>
                </a:solidFill>
                <a:uLnTx/>
                <a:uFillTx/>
                <a:latin typeface="+mn-lt"/>
                <a:ea typeface="+mn-ea"/>
                <a:cs typeface="+mn-cs"/>
              </a:rPr>
              <a:t>, Maine, Maryland, Massachusetts, Michigan, Minnesota, Mississippi, Missouri, Montana, New Hampshire, Nueva Jersey, Nueva York, Carolina del Norte, Oklahoma, Oregón, Pensilvania, Dakota del Sur, Tennessee, Texas, Vermont y Wisconsin.</a:t>
            </a:r>
          </a:p>
          <a:p>
            <a:pPr marL="0" lvl="0" indent="0">
              <a:spcBef>
                <a:spcPts val="600"/>
              </a:spcBef>
              <a:buNone/>
              <a:defRPr/>
            </a:pPr>
            <a:r>
              <a:rPr kumimoji="0" lang="es-US" sz="1100" b="0" i="0" u="none" strike="noStrike" cap="none" normalizeH="0" baseline="0" noProof="0" dirty="0">
                <a:ln>
                  <a:noFill/>
                </a:ln>
                <a:solidFill>
                  <a:prstClr val="black"/>
                </a:solidFill>
                <a:uLnTx/>
                <a:uFillTx/>
                <a:latin typeface="+mn-lt"/>
                <a:ea typeface="+mn-ea"/>
                <a:cs typeface="+mn-cs"/>
              </a:rPr>
              <a:t>Incluso si su estado no está en la lista anterior, algunas compañías de seguro pueden venderle pólizas </a:t>
            </a:r>
            <a:r>
              <a:rPr kumimoji="0" lang="es-US" sz="1100" b="0" i="0" u="none" strike="noStrike" cap="none" normalizeH="0" baseline="0" noProof="0" dirty="0" err="1">
                <a:ln>
                  <a:noFill/>
                </a:ln>
                <a:solidFill>
                  <a:prstClr val="black"/>
                </a:solidFill>
                <a:uLnTx/>
                <a:uFillTx/>
                <a:latin typeface="+mn-lt"/>
                <a:ea typeface="+mn-ea"/>
                <a:cs typeface="+mn-cs"/>
              </a:rPr>
              <a:t>Medigap</a:t>
            </a:r>
            <a:r>
              <a:rPr kumimoji="0" lang="es-US" sz="1100" b="0" i="0" u="none" strike="noStrike" cap="none" normalizeH="0" baseline="0" noProof="0" dirty="0">
                <a:ln>
                  <a:noFill/>
                </a:ln>
                <a:solidFill>
                  <a:prstClr val="black"/>
                </a:solidFill>
                <a:uLnTx/>
                <a:uFillTx/>
                <a:latin typeface="+mn-lt"/>
                <a:ea typeface="+mn-ea"/>
                <a:cs typeface="+mn-cs"/>
              </a:rPr>
              <a:t> en forma voluntaria a personas de menos de 65 años, aunque es probable que cuesten más que las pólizas </a:t>
            </a:r>
            <a:r>
              <a:rPr kumimoji="0" lang="es-US" sz="1100" b="0" i="0" u="none" strike="noStrike" cap="none" normalizeH="0" baseline="0" noProof="0" dirty="0" err="1">
                <a:ln>
                  <a:noFill/>
                </a:ln>
                <a:solidFill>
                  <a:prstClr val="black"/>
                </a:solidFill>
                <a:uLnTx/>
                <a:uFillTx/>
                <a:latin typeface="+mn-lt"/>
                <a:ea typeface="+mn-ea"/>
                <a:cs typeface="+mn-cs"/>
              </a:rPr>
              <a:t>Medigap</a:t>
            </a:r>
            <a:r>
              <a:rPr kumimoji="0" lang="es-US" sz="1100" b="0" i="0" u="none" strike="noStrike" cap="none" normalizeH="0" baseline="0" noProof="0" dirty="0">
                <a:ln>
                  <a:noFill/>
                </a:ln>
                <a:solidFill>
                  <a:prstClr val="black"/>
                </a:solidFill>
                <a:uLnTx/>
                <a:uFillTx/>
                <a:latin typeface="+mn-lt"/>
                <a:ea typeface="+mn-ea"/>
                <a:cs typeface="+mn-cs"/>
              </a:rPr>
              <a:t> que se venden a personas de más de 65 años y es posible que se aplique la evaluación médica previa. Además, algunos de los derechos garantizados por el gobierno federal están disponibles para las personas con Medicare menores de 65 años. </a:t>
            </a:r>
            <a:r>
              <a:rPr lang="es-US" sz="1100" dirty="0">
                <a:solidFill>
                  <a:prstClr val="black"/>
                </a:solidFill>
              </a:rPr>
              <a:t>Consulte con el Departamento de Seguros de su estado</a:t>
            </a:r>
            <a:r>
              <a:rPr kumimoji="0" lang="es-US" sz="1100" b="0" i="0" u="none" strike="noStrike" cap="none" normalizeH="0" baseline="0" noProof="0" dirty="0">
                <a:ln>
                  <a:noFill/>
                </a:ln>
                <a:solidFill>
                  <a:prstClr val="black"/>
                </a:solidFill>
                <a:uLnTx/>
                <a:uFillTx/>
                <a:latin typeface="+mn-lt"/>
                <a:ea typeface="+mn-ea"/>
                <a:cs typeface="+mn-cs"/>
              </a:rPr>
              <a:t> </a:t>
            </a:r>
            <a:r>
              <a:rPr lang="es-US" sz="1100" dirty="0">
                <a:solidFill>
                  <a:prstClr val="black"/>
                </a:solidFill>
              </a:rPr>
              <a:t>(</a:t>
            </a:r>
            <a:r>
              <a:rPr lang="es-US" sz="1100" dirty="0">
                <a:solidFill>
                  <a:prstClr val="black"/>
                </a:solidFill>
                <a:hlinkClick r:id="rId3"/>
              </a:rPr>
              <a:t>Medicare.gov/</a:t>
            </a:r>
            <a:r>
              <a:rPr lang="es-US" sz="1100" dirty="0" err="1">
                <a:solidFill>
                  <a:prstClr val="black"/>
                </a:solidFill>
                <a:hlinkClick r:id="rId3"/>
              </a:rPr>
              <a:t>talk-to-someone</a:t>
            </a:r>
            <a:r>
              <a:rPr lang="es-US" sz="1100" dirty="0">
                <a:solidFill>
                  <a:prstClr val="black"/>
                </a:solidFill>
              </a:rPr>
              <a:t>) sobre los derechos adicionales que podría tener según la ley estatal</a:t>
            </a:r>
            <a:r>
              <a:rPr kumimoji="0" lang="es-US" sz="1100" b="0" i="0" u="none" strike="noStrike" cap="none" normalizeH="0" baseline="0" noProof="0" dirty="0">
                <a:ln>
                  <a:noFill/>
                </a:ln>
                <a:solidFill>
                  <a:prstClr val="black"/>
                </a:solidFill>
                <a:uLnTx/>
                <a:uFillTx/>
                <a:latin typeface="+mn-lt"/>
                <a:ea typeface="+mn-ea"/>
                <a:cs typeface="+mn-cs"/>
              </a:rPr>
              <a:t>. </a:t>
            </a:r>
          </a:p>
          <a:p>
            <a:pPr marL="0" marR="0" lvl="0" indent="0" algn="l" defTabSz="914400" rtl="0" eaLnBrk="1" fontAlgn="auto" latinLnBrk="0" hangingPunct="1">
              <a:spcBef>
                <a:spcPts val="600"/>
              </a:spcBef>
              <a:buClrTx/>
              <a:buSzTx/>
              <a:buFontTx/>
              <a:buNone/>
              <a:tabLst/>
              <a:defRPr/>
            </a:pPr>
            <a:r>
              <a:rPr kumimoji="0" lang="es-US" sz="1100" b="0" i="0" u="none" strike="noStrike" cap="none" normalizeH="0" baseline="0" noProof="0" dirty="0">
                <a:ln>
                  <a:noFill/>
                </a:ln>
                <a:solidFill>
                  <a:prstClr val="black"/>
                </a:solidFill>
                <a:uLnTx/>
                <a:uFillTx/>
                <a:latin typeface="+mn-lt"/>
                <a:ea typeface="+mn-ea"/>
                <a:cs typeface="+mn-cs"/>
              </a:rPr>
              <a:t>Recuerde que, si ya está inscrito en la Parte B, tendrá un Período de Inscripción Abierta (OEP) de 6 meses por única vez para </a:t>
            </a:r>
            <a:r>
              <a:rPr kumimoji="0" lang="es-US" sz="1100" b="0" i="0" u="none" strike="noStrike" cap="none" normalizeH="0" baseline="0" noProof="0" dirty="0" err="1">
                <a:ln>
                  <a:noFill/>
                </a:ln>
                <a:solidFill>
                  <a:prstClr val="black"/>
                </a:solidFill>
                <a:uLnTx/>
                <a:uFillTx/>
                <a:latin typeface="+mn-lt"/>
                <a:ea typeface="+mn-ea"/>
                <a:cs typeface="+mn-cs"/>
              </a:rPr>
              <a:t>Medigap</a:t>
            </a:r>
            <a:r>
              <a:rPr kumimoji="0" lang="es-US" sz="1100" b="0" i="0" u="none" strike="noStrike" cap="none" normalizeH="0" baseline="0" noProof="0" dirty="0">
                <a:ln>
                  <a:noFill/>
                </a:ln>
                <a:solidFill>
                  <a:prstClr val="black"/>
                </a:solidFill>
                <a:uLnTx/>
                <a:uFillTx/>
                <a:latin typeface="+mn-lt"/>
                <a:ea typeface="+mn-ea"/>
                <a:cs typeface="+mn-cs"/>
              </a:rPr>
              <a:t> cuando cumpla 65 años. Es probable que tenga más opciones de pólizas </a:t>
            </a:r>
            <a:r>
              <a:rPr kumimoji="0" lang="es-US" sz="1100" b="0" i="0" u="none" strike="noStrike" cap="none" normalizeH="0" baseline="0" noProof="0" dirty="0" err="1">
                <a:ln>
                  <a:noFill/>
                </a:ln>
                <a:solidFill>
                  <a:prstClr val="black"/>
                </a:solidFill>
                <a:uLnTx/>
                <a:uFillTx/>
                <a:latin typeface="+mn-lt"/>
                <a:ea typeface="+mn-ea"/>
                <a:cs typeface="+mn-cs"/>
              </a:rPr>
              <a:t>Medigap</a:t>
            </a:r>
            <a:r>
              <a:rPr kumimoji="0" lang="es-US" sz="1100" b="0" i="0" u="none" strike="noStrike" cap="none" normalizeH="0" baseline="0" noProof="0" dirty="0">
                <a:ln>
                  <a:noFill/>
                </a:ln>
                <a:solidFill>
                  <a:prstClr val="black"/>
                </a:solidFill>
                <a:uLnTx/>
                <a:uFillTx/>
                <a:latin typeface="+mn-lt"/>
                <a:ea typeface="+mn-ea"/>
                <a:cs typeface="+mn-cs"/>
              </a:rPr>
              <a:t> y pueda pagar una prima más baja. Durante su OEP de </a:t>
            </a:r>
            <a:r>
              <a:rPr kumimoji="0" lang="es-US" sz="1100" b="0" i="0" u="none" strike="noStrike" cap="none" normalizeH="0" baseline="0" noProof="0" dirty="0" err="1">
                <a:ln>
                  <a:noFill/>
                </a:ln>
                <a:solidFill>
                  <a:prstClr val="black"/>
                </a:solidFill>
                <a:uLnTx/>
                <a:uFillTx/>
                <a:latin typeface="+mn-lt"/>
                <a:ea typeface="+mn-ea"/>
                <a:cs typeface="+mn-cs"/>
              </a:rPr>
              <a:t>Medigap</a:t>
            </a:r>
            <a:r>
              <a:rPr kumimoji="0" lang="es-US" sz="1100" b="0" i="0" u="none" strike="noStrike" cap="none" normalizeH="0" baseline="0" noProof="0" dirty="0">
                <a:ln>
                  <a:noFill/>
                </a:ln>
                <a:solidFill>
                  <a:prstClr val="black"/>
                </a:solidFill>
                <a:uLnTx/>
                <a:uFillTx/>
                <a:latin typeface="+mn-lt"/>
                <a:ea typeface="+mn-ea"/>
                <a:cs typeface="+mn-cs"/>
              </a:rPr>
              <a:t>, las compañías de seguros no pueden negarse a venderle ninguna póliza de </a:t>
            </a:r>
            <a:r>
              <a:rPr kumimoji="0" lang="es-US" sz="1100" b="0" i="0" u="none" strike="noStrike" cap="none" normalizeH="0" baseline="0" noProof="0" dirty="0" err="1">
                <a:ln>
                  <a:noFill/>
                </a:ln>
                <a:solidFill>
                  <a:prstClr val="black"/>
                </a:solidFill>
                <a:uLnTx/>
                <a:uFillTx/>
                <a:latin typeface="+mn-lt"/>
                <a:ea typeface="+mn-ea"/>
                <a:cs typeface="+mn-cs"/>
              </a:rPr>
              <a:t>Medigap</a:t>
            </a:r>
            <a:r>
              <a:rPr kumimoji="0" lang="es-US" sz="1100" b="0" i="0" u="none" strike="noStrike" cap="none" normalizeH="0" baseline="0" noProof="0" dirty="0">
                <a:ln>
                  <a:noFill/>
                </a:ln>
                <a:solidFill>
                  <a:prstClr val="black"/>
                </a:solidFill>
                <a:uLnTx/>
                <a:uFillTx/>
                <a:latin typeface="+mn-lt"/>
                <a:ea typeface="+mn-ea"/>
                <a:cs typeface="+mn-cs"/>
              </a:rPr>
              <a:t> debido a una incapacidad u otro problema de salud, cobrarle una prima más alta (según el estado de salud) que le cobran a otras personas de 65 años o hacerle esperar para que comience la cobertura (con la excepción de una condición preexistente). </a:t>
            </a:r>
          </a:p>
          <a:p>
            <a:pPr marL="0" lvl="0" indent="0">
              <a:spcBef>
                <a:spcPts val="600"/>
              </a:spcBef>
              <a:buNone/>
              <a:defRPr/>
            </a:pPr>
            <a:r>
              <a:rPr lang="es-US" sz="1100" dirty="0"/>
              <a:t>Una condición preexistente es un problema de salud que usted tiene antes de la fecha en que comience una nueva póliza de seguro. En algunos casos, la compañía de seguros </a:t>
            </a:r>
            <a:r>
              <a:rPr lang="es-US" sz="1100" dirty="0" err="1"/>
              <a:t>Medigap</a:t>
            </a:r>
            <a:r>
              <a:rPr lang="es-US" sz="1100" dirty="0"/>
              <a:t> puede negarse a cubrir sus gastos directos de su bolsillo por estos problemas de salud preexistentes, por hasta 6 meses. Esto se llama “período de espera por condición preexistente”. Después de 6 meses, la póliza </a:t>
            </a:r>
            <a:r>
              <a:rPr lang="es-US" sz="1100" dirty="0" err="1"/>
              <a:t>Medigap</a:t>
            </a:r>
            <a:r>
              <a:rPr lang="es-US" sz="1100" dirty="0"/>
              <a:t> cubrirá la condición preexistente. </a:t>
            </a:r>
          </a:p>
          <a:p>
            <a:pPr marL="0" lvl="0" indent="0">
              <a:spcBef>
                <a:spcPts val="600"/>
              </a:spcBef>
              <a:buNone/>
              <a:defRPr/>
            </a:pPr>
            <a:r>
              <a:rPr lang="es-US" sz="1100" dirty="0"/>
              <a:t>La cobertura de una condición preexistente solo puede excluirse si la condición fue tratada o diagnosticada dentro de los 6 meses previos al inicio de la cobertura de su póliza </a:t>
            </a:r>
            <a:r>
              <a:rPr lang="es-US" sz="1100" dirty="0" err="1"/>
              <a:t>Medigap</a:t>
            </a:r>
            <a:r>
              <a:rPr lang="es-US" sz="1100" dirty="0"/>
              <a:t>. Esto se llama “período retrospectivo”. No se olvide, para los servicios cubiertos por Medicare, Medicare Original aún cubrirá la condición, incluso si la póliza </a:t>
            </a:r>
            <a:r>
              <a:rPr lang="es-US" sz="1100" dirty="0" err="1"/>
              <a:t>Medigap</a:t>
            </a:r>
            <a:r>
              <a:rPr lang="es-US" sz="1100" dirty="0"/>
              <a:t> no la cubre, pero usted será responsable del </a:t>
            </a:r>
            <a:r>
              <a:rPr lang="es-US" sz="1100" dirty="0" err="1"/>
              <a:t>coseguro</a:t>
            </a:r>
            <a:r>
              <a:rPr lang="es-US" sz="1100" dirty="0"/>
              <a:t> o copago de Medicare. </a:t>
            </a:r>
          </a:p>
        </p:txBody>
      </p:sp>
    </p:spTree>
    <p:extLst>
      <p:ext uri="{BB962C8B-B14F-4D97-AF65-F5344CB8AC3E}">
        <p14:creationId xmlns:p14="http://schemas.microsoft.com/office/powerpoint/2010/main" val="4359988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333955" y="3578578"/>
            <a:ext cx="6209968" cy="4899378"/>
          </a:xfr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Compruebe su conocimiento: pregunta 3</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En general, ¿en qué situación Medicare sería el pagador primario?</a:t>
            </a:r>
          </a:p>
          <a:p>
            <a:pPr marL="169863" marR="0" lvl="0" indent="-169863" algn="l" defTabSz="914400" rtl="0" eaLnBrk="1" fontAlgn="auto" latinLnBrk="0" hangingPunct="1">
              <a:lnSpc>
                <a:spcPct val="100000"/>
              </a:lnSpc>
              <a:spcBef>
                <a:spcPts val="600"/>
              </a:spcBef>
              <a:spcAft>
                <a:spcPts val="0"/>
              </a:spcAft>
              <a:buClrTx/>
              <a:buSzTx/>
              <a:buFont typeface="+mj-lt"/>
              <a:buAutoNum type="alphaLcPeriod"/>
              <a:tabLst/>
              <a:defRPr/>
            </a:pPr>
            <a:r>
              <a:rPr kumimoji="0" lang="es-US" sz="1200" b="0" i="0" u="none" strike="noStrike" cap="none" normalizeH="0" baseline="0" noProof="0" dirty="0">
                <a:ln>
                  <a:noFill/>
                </a:ln>
                <a:solidFill>
                  <a:prstClr val="black"/>
                </a:solidFill>
                <a:uLnTx/>
                <a:uFillTx/>
                <a:latin typeface="+mn-lt"/>
                <a:ea typeface="+mn-ea"/>
                <a:cs typeface="+mn-cs"/>
              </a:rPr>
              <a:t>Cuando tiene cobertura para jubilados</a:t>
            </a:r>
          </a:p>
          <a:p>
            <a:pPr marL="169863" marR="0" lvl="0" indent="-169863" algn="l" defTabSz="914400" rtl="0" eaLnBrk="1" fontAlgn="auto" latinLnBrk="0" hangingPunct="1">
              <a:lnSpc>
                <a:spcPct val="100000"/>
              </a:lnSpc>
              <a:spcBef>
                <a:spcPts val="600"/>
              </a:spcBef>
              <a:spcAft>
                <a:spcPts val="0"/>
              </a:spcAft>
              <a:buClrTx/>
              <a:buSzTx/>
              <a:buFont typeface="+mj-lt"/>
              <a:buAutoNum type="alphaLcPeriod"/>
              <a:tabLst/>
              <a:defRPr/>
            </a:pPr>
            <a:r>
              <a:rPr kumimoji="0" lang="es-US" sz="1200" b="0" i="0" u="none" strike="noStrike" cap="none" normalizeH="0" baseline="0" noProof="0" dirty="0">
                <a:ln>
                  <a:noFill/>
                </a:ln>
                <a:solidFill>
                  <a:prstClr val="black"/>
                </a:solidFill>
                <a:uLnTx/>
                <a:uFillTx/>
                <a:latin typeface="+mn-lt"/>
                <a:ea typeface="+mn-ea"/>
                <a:cs typeface="+mn-cs"/>
              </a:rPr>
              <a:t>Cuando tiene Medicare debido a una incapacidad y cobertura activa actual de un empleador mediante un empleador que tiene más de 100 empleados</a:t>
            </a:r>
          </a:p>
          <a:p>
            <a:pPr marL="169863" marR="0" lvl="0" indent="-169863" algn="l" defTabSz="914400" rtl="0" eaLnBrk="1" fontAlgn="auto" latinLnBrk="0" hangingPunct="1">
              <a:lnSpc>
                <a:spcPct val="100000"/>
              </a:lnSpc>
              <a:spcBef>
                <a:spcPts val="600"/>
              </a:spcBef>
              <a:spcAft>
                <a:spcPts val="0"/>
              </a:spcAft>
              <a:buClrTx/>
              <a:buSzTx/>
              <a:buFont typeface="+mj-lt"/>
              <a:buAutoNum type="alphaLcPeriod"/>
              <a:tabLst/>
              <a:defRPr/>
            </a:pPr>
            <a:r>
              <a:rPr kumimoji="0" lang="es-US" sz="1200" b="0" i="0" u="none" strike="noStrike" cap="none" normalizeH="0" baseline="0" noProof="0" dirty="0">
                <a:ln>
                  <a:noFill/>
                </a:ln>
                <a:solidFill>
                  <a:prstClr val="black"/>
                </a:solidFill>
                <a:uLnTx/>
                <a:uFillTx/>
                <a:latin typeface="+mn-lt"/>
                <a:ea typeface="+mn-ea"/>
                <a:cs typeface="+mn-cs"/>
              </a:rPr>
              <a:t>Todas las anteriores</a:t>
            </a:r>
          </a:p>
          <a:p>
            <a:pPr marL="169863" marR="0" lvl="0" indent="-169863" algn="l" defTabSz="914400" rtl="0" eaLnBrk="1" fontAlgn="auto" latinLnBrk="0" hangingPunct="1">
              <a:lnSpc>
                <a:spcPct val="100000"/>
              </a:lnSpc>
              <a:spcBef>
                <a:spcPts val="600"/>
              </a:spcBef>
              <a:spcAft>
                <a:spcPts val="0"/>
              </a:spcAft>
              <a:buClrTx/>
              <a:buSzTx/>
              <a:buFont typeface="+mj-lt"/>
              <a:buAutoNum type="alphaLcPeriod"/>
              <a:tabLst/>
              <a:defRPr/>
            </a:pPr>
            <a:r>
              <a:rPr kumimoji="0" lang="es-US" sz="1200" b="0" i="0" u="none" strike="noStrike" cap="none" normalizeH="0" baseline="0" noProof="0" dirty="0">
                <a:ln>
                  <a:noFill/>
                </a:ln>
                <a:solidFill>
                  <a:prstClr val="black"/>
                </a:solidFill>
                <a:uLnTx/>
                <a:uFillTx/>
                <a:latin typeface="+mn-lt"/>
                <a:ea typeface="+mn-ea"/>
                <a:cs typeface="+mn-cs"/>
              </a:rPr>
              <a:t>Ninguna de las anteriores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1" i="0" u="none" strike="noStrike" cap="none" normalizeH="0" baseline="0" noProof="0" dirty="0">
                <a:ln>
                  <a:noFill/>
                </a:ln>
                <a:solidFill>
                  <a:prstClr val="black"/>
                </a:solidFill>
                <a:uLnTx/>
                <a:uFillTx/>
                <a:latin typeface="+mn-lt"/>
                <a:ea typeface="+mn-ea"/>
                <a:cs typeface="+mn-cs"/>
              </a:rPr>
              <a:t>Respuesta: a. Cuando tiene cobertura para jubilados</a:t>
            </a:r>
            <a:r>
              <a:rPr kumimoji="0" lang="es-US" sz="1200" b="0" i="0" u="none" strike="noStrike" cap="none" normalizeH="0" baseline="0" noProof="0" dirty="0">
                <a:ln>
                  <a:noFill/>
                </a:ln>
                <a:solidFill>
                  <a:prstClr val="black"/>
                </a:solidFill>
                <a:uLnTx/>
                <a:uFillTx/>
                <a:latin typeface="+mn-lt"/>
                <a:ea typeface="+mn-ea"/>
                <a:cs typeface="+mn-cs"/>
              </a:rPr>
              <a: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En general, Medicare paga en primer lugar las reclamaciones de seguros de salud, y la cobertura para jubilados será el pagador secundario. La cobertura para jubilados podría cubrir ciertas faltas de cobertura de Medicare y podría ofrecer beneficios adicionales, como atención odontológica de rutina o cobertura de medicamentos recetados. Si no está seguro de que su cobertura para jubilados funcione con Medicare, obtenga una copia del manual de beneficios de su plan o lea la descripción del resumen del plan que le entrega su empleador o el sindicato.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Generalmente, si su empleador tiene menos de 100 empleados, Medicare paga primero si tiene menos de 65 años o tiene Medicare debido a una incapacidad. Algunas veces, los empleadores con menos de 100 empleados se unen a otros empleadores para formar un plan de empleadores múltiples. Si al menos un empleador en un plan de empleadores múltiples tiene más de 100 empleados, Medicare paga segundo.</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Si el empleador tiene al menos 100 empleados, el plan de salud se denomina un plan de salud grupal grande. Si está cubierto por un plan de salud grupal grande debido a su empleo actual o el empleo actual de un familiar, Medicare paga segundo. </a:t>
            </a:r>
          </a:p>
        </p:txBody>
      </p:sp>
    </p:spTree>
    <p:extLst>
      <p:ext uri="{BB962C8B-B14F-4D97-AF65-F5344CB8AC3E}">
        <p14:creationId xmlns:p14="http://schemas.microsoft.com/office/powerpoint/2010/main" val="17224489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a:ln>
                  <a:noFill/>
                </a:ln>
                <a:solidFill>
                  <a:prstClr val="black"/>
                </a:solidFill>
                <a:uLnTx/>
                <a:uFillTx/>
                <a:latin typeface="+mn-lt"/>
                <a:ea typeface="+mn-ea"/>
                <a:cs typeface="+mn-cs"/>
              </a:rPr>
              <a:t>En la lección 4, "Otros programas para personas con incapacidades", se enumeran otros programas que pueden ayudar a pagar los costos médicos de las personas con ingresos y recursos limitados. </a:t>
            </a:r>
          </a:p>
          <a:p>
            <a:pPr marL="0" indent="0">
              <a:buNone/>
            </a:pPr>
            <a:endParaRPr lang="en-US" dirty="0"/>
          </a:p>
        </p:txBody>
      </p:sp>
    </p:spTree>
    <p:extLst>
      <p:ext uri="{BB962C8B-B14F-4D97-AF65-F5344CB8AC3E}">
        <p14:creationId xmlns:p14="http://schemas.microsoft.com/office/powerpoint/2010/main" val="21694598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98385" y="3578578"/>
            <a:ext cx="6626265" cy="5241331"/>
          </a:xfrm>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100" b="0" i="0" u="none" strike="noStrike" cap="none" normalizeH="0" baseline="0" noProof="0" dirty="0">
                <a:ln>
                  <a:noFill/>
                </a:ln>
                <a:solidFill>
                  <a:prstClr val="black"/>
                </a:solidFill>
                <a:uLnTx/>
                <a:uFillTx/>
                <a:latin typeface="+mn-lt"/>
                <a:ea typeface="+mn-ea"/>
                <a:cs typeface="+mn-cs"/>
              </a:rPr>
              <a:t>Estos programas están disponibles para ayudar a pagar los costos médicos para ciertas personas con ingresos y recursos limitados. </a:t>
            </a:r>
          </a:p>
          <a:p>
            <a:pPr marL="119063" marR="0" lvl="1"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100" b="0" i="0" u="none" strike="noStrike" cap="none" normalizeH="0" baseline="0" noProof="0" dirty="0">
                <a:ln>
                  <a:noFill/>
                </a:ln>
                <a:solidFill>
                  <a:prstClr val="black"/>
                </a:solidFill>
                <a:uLnTx/>
                <a:uFillTx/>
                <a:latin typeface="+mn-lt"/>
                <a:ea typeface="+mn-ea"/>
                <a:cs typeface="+mn-cs"/>
              </a:rPr>
              <a:t>Medicaid es un programa de beneficios federal y estatal (un programa gubernamental que garantiza determinados beneficios a un grupo en particular o segmento de la población) que paga la asistencia médica para determinadas personas y familias con ingresos y recursos limitados. No es un programa de aporte en efectivo; paga la atención directamente a los proveedores médicos. Medicaid es la fuente más grande de financiamiento para servicios médicos y de la salud para las personas con ingresos y recursos limitados.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100" b="0" i="0" u="none" strike="noStrike" cap="none" normalizeH="0" baseline="0" noProof="0" dirty="0">
                <a:ln>
                  <a:noFill/>
                </a:ln>
                <a:solidFill>
                  <a:prstClr val="black"/>
                </a:solidFill>
                <a:uLnTx/>
                <a:uFillTx/>
                <a:latin typeface="+mn-lt"/>
                <a:ea typeface="+mn-ea"/>
                <a:cs typeface="+mn-cs"/>
              </a:rPr>
              <a:t>Puede ser elegible para obtener ayuda del programa Medicaid de su estado para pagar sus primas de Medicare.</a:t>
            </a:r>
          </a:p>
          <a:p>
            <a:pPr marL="111125" marR="0" lvl="0" indent="-111125"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100" b="0" i="0" u="none" strike="noStrike" cap="none" normalizeH="0" baseline="0" noProof="0" dirty="0">
                <a:ln>
                  <a:noFill/>
                </a:ln>
                <a:solidFill>
                  <a:prstClr val="black"/>
                </a:solidFill>
                <a:uLnTx/>
                <a:uFillTx/>
                <a:latin typeface="+mn-lt"/>
                <a:ea typeface="+mn-ea"/>
                <a:cs typeface="+mn-cs"/>
              </a:rPr>
              <a:t>En algunos casos, los Programas de Ahorros de Medicare también pueden pagar los deducibles, los coaseguros y los copagos de la Parte A (Seguro de Hospital) y de la Parte B (Seguro Médico) si cumple con ciertas condiciones. Los Programas de Ahorros de Medicare generalmente tienen normas de ingreso y recursos más altos que la cobertura completa de Medicaid. Estos montos de ingresos y recursos pueden cambiar todos los años según el nivel federal de pobreza (FPL, por sus siglas en inglés). </a:t>
            </a:r>
          </a:p>
          <a:p>
            <a:pPr marL="111125" marR="0" lvl="0" indent="-111125"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100" b="0" i="0" u="none" strike="noStrike" cap="none" normalizeH="0" baseline="0" noProof="0" dirty="0">
                <a:ln>
                  <a:noFill/>
                </a:ln>
                <a:solidFill>
                  <a:prstClr val="black"/>
                </a:solidFill>
                <a:uLnTx/>
                <a:uFillTx/>
                <a:latin typeface="+mn-lt"/>
                <a:ea typeface="+mn-ea"/>
                <a:cs typeface="+mn-cs"/>
              </a:rPr>
              <a:t>Si tiene ingresos y recursos limitados, es posible que pueda obtener Ayuda Adicional con los costos de la cobertura de medicamentos de Medicare, como primas mensuales del plan de medicamentos, deducible anual, </a:t>
            </a:r>
            <a:r>
              <a:rPr kumimoji="0" lang="es-US" sz="1100" b="0" i="0" u="none" strike="noStrike" cap="none" normalizeH="0" baseline="0" noProof="0" dirty="0" err="1">
                <a:ln>
                  <a:noFill/>
                </a:ln>
                <a:solidFill>
                  <a:prstClr val="black"/>
                </a:solidFill>
                <a:uLnTx/>
                <a:uFillTx/>
                <a:latin typeface="+mn-lt"/>
                <a:ea typeface="+mn-ea"/>
                <a:cs typeface="+mn-cs"/>
              </a:rPr>
              <a:t>coseguro</a:t>
            </a:r>
            <a:r>
              <a:rPr kumimoji="0" lang="es-US" sz="1100" b="0" i="0" u="none" strike="noStrike" cap="none" normalizeH="0" baseline="0" noProof="0" dirty="0">
                <a:ln>
                  <a:noFill/>
                </a:ln>
                <a:solidFill>
                  <a:prstClr val="black"/>
                </a:solidFill>
                <a:uLnTx/>
                <a:uFillTx/>
                <a:latin typeface="+mn-lt"/>
                <a:ea typeface="+mn-ea"/>
                <a:cs typeface="+mn-cs"/>
              </a:rPr>
              <a:t> y copagos. Debe estar inscrito en un plan de medicamentos de Medicare (también conocido como PDP) o en un plan de Medicare </a:t>
            </a:r>
            <a:r>
              <a:rPr kumimoji="0" lang="es-US" sz="1100" b="0" i="0" u="none" strike="noStrike" cap="none" normalizeH="0" baseline="0" noProof="0" dirty="0" err="1">
                <a:ln>
                  <a:noFill/>
                </a:ln>
                <a:solidFill>
                  <a:prstClr val="black"/>
                </a:solidFill>
                <a:uLnTx/>
                <a:uFillTx/>
                <a:latin typeface="+mn-lt"/>
                <a:ea typeface="+mn-ea"/>
                <a:cs typeface="+mn-cs"/>
              </a:rPr>
              <a:t>Advantage</a:t>
            </a:r>
            <a:r>
              <a:rPr kumimoji="0" lang="es-US" sz="1100" b="0" i="0" u="none" strike="noStrike" cap="none" normalizeH="0" baseline="0" noProof="0" dirty="0">
                <a:ln>
                  <a:noFill/>
                </a:ln>
                <a:solidFill>
                  <a:prstClr val="black"/>
                </a:solidFill>
                <a:uLnTx/>
                <a:uFillTx/>
                <a:latin typeface="+mn-lt"/>
                <a:ea typeface="+mn-ea"/>
                <a:cs typeface="+mn-cs"/>
              </a:rPr>
              <a:t> con cobertura de medicamentos (MA-PD, por sus siglas en inglés) para obtener Ayuda Adicional. Puede presentar su solicitud a través del Seguro Social o la Oficina Estatal de Asistencia Médica (Medicaid).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100" b="0" i="0" u="none" strike="noStrike" cap="none" normalizeH="0" baseline="0" noProof="0" dirty="0">
                <a:ln>
                  <a:noFill/>
                </a:ln>
                <a:solidFill>
                  <a:prstClr val="black"/>
                </a:solidFill>
                <a:uLnTx/>
                <a:uFillTx/>
                <a:latin typeface="+mn-lt"/>
                <a:ea typeface="+mn-ea"/>
                <a:cs typeface="+mn-cs"/>
              </a:rPr>
              <a:t>Ciertos grupos de personas califican automáticamente para la ayuda adicional y no tienen que solicitarla:</a:t>
            </a:r>
          </a:p>
          <a:p>
            <a:pPr marL="119063" marR="0" lvl="0"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100" b="0" i="0" u="none" strike="noStrike" cap="none" normalizeH="0" baseline="0" noProof="0" dirty="0">
                <a:ln>
                  <a:noFill/>
                </a:ln>
                <a:solidFill>
                  <a:prstClr val="black"/>
                </a:solidFill>
                <a:uLnTx/>
                <a:uFillTx/>
                <a:latin typeface="+mn-lt"/>
                <a:ea typeface="+mn-ea"/>
                <a:cs typeface="+mn-cs"/>
              </a:rPr>
              <a:t>Personas con Medicare y todos los beneficios de Medicaid (incluyendo la cobertura de medicamentos)</a:t>
            </a:r>
          </a:p>
          <a:p>
            <a:pPr marL="119063" marR="0" lvl="0"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100" b="0" i="0" u="none" strike="noStrike" cap="none" normalizeH="0" baseline="0" noProof="0" dirty="0">
                <a:ln>
                  <a:noFill/>
                </a:ln>
                <a:solidFill>
                  <a:prstClr val="black"/>
                </a:solidFill>
                <a:uLnTx/>
                <a:uFillTx/>
                <a:latin typeface="+mn-lt"/>
                <a:ea typeface="+mn-ea"/>
                <a:cs typeface="+mn-cs"/>
              </a:rPr>
              <a:t>Personas con Medicare que obtienen Seguridad de Ingreso Suplementario (SSI, por sus siglas en inglés) </a:t>
            </a:r>
          </a:p>
          <a:p>
            <a:pPr marL="119063" marR="0" lvl="0"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100" b="0" i="0" u="none" strike="noStrike" cap="none" normalizeH="0" baseline="0" noProof="0" dirty="0">
                <a:ln>
                  <a:noFill/>
                </a:ln>
                <a:solidFill>
                  <a:prstClr val="black"/>
                </a:solidFill>
                <a:uLnTx/>
                <a:uFillTx/>
                <a:latin typeface="+mn-lt"/>
                <a:ea typeface="+mn-ea"/>
                <a:cs typeface="+mn-cs"/>
              </a:rPr>
              <a:t>Personas que obtienen ayuda de Medicaid para pagar sus primas de Medicare (Programas de Ahorros Medicare)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100" b="0" i="0" u="none" strike="noStrike" cap="none" normalizeH="0" baseline="0" noProof="0" dirty="0">
                <a:ln>
                  <a:noFill/>
                </a:ln>
                <a:solidFill>
                  <a:prstClr val="black"/>
                </a:solidFill>
                <a:uLnTx/>
                <a:uFillTx/>
                <a:latin typeface="+mn-lt"/>
                <a:ea typeface="+mn-ea"/>
                <a:cs typeface="+mn-cs"/>
              </a:rPr>
              <a:t>Todas las demás personas que tienen Medicare deben presentar una solicitud para obtener ayuda adicional.</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100" b="0" i="0" u="none" strike="noStrike" cap="none" normalizeH="0" baseline="0" noProof="0" dirty="0">
                <a:ln>
                  <a:noFill/>
                </a:ln>
                <a:solidFill>
                  <a:prstClr val="black"/>
                </a:solidFill>
                <a:uLnTx/>
                <a:uFillTx/>
                <a:latin typeface="+mn-lt"/>
                <a:ea typeface="+mn-ea"/>
                <a:cs typeface="+mn-cs"/>
              </a:rPr>
              <a:t>Para obtener información detallada sobre estos programas, consulte el módulo de capacitación de Medicaid y el Programa de Seguro Médico para Niños en </a:t>
            </a:r>
            <a:r>
              <a:rPr kumimoji="0" lang="es-US" sz="1100" b="0" i="0" u="none" strike="noStrike" cap="none" normalizeH="0" baseline="0" noProof="0" dirty="0">
                <a:ln>
                  <a:noFill/>
                </a:ln>
                <a:solidFill>
                  <a:prstClr val="black"/>
                </a:solidFill>
                <a:uLnTx/>
                <a:uFillTx/>
                <a:latin typeface="+mn-lt"/>
                <a:ea typeface="+mn-ea"/>
                <a:cs typeface="+mn-cs"/>
                <a:hlinkClick r:id="rId3"/>
              </a:rPr>
              <a:t>CMSnationaltrainingprogram.cms.gov/</a:t>
            </a:r>
            <a:r>
              <a:rPr kumimoji="0" lang="es-US" sz="1100" b="0" i="0" u="none" strike="noStrike" cap="none" normalizeH="0" baseline="0" noProof="0" dirty="0" err="1">
                <a:ln>
                  <a:noFill/>
                </a:ln>
                <a:solidFill>
                  <a:prstClr val="black"/>
                </a:solidFill>
                <a:uLnTx/>
                <a:uFillTx/>
                <a:latin typeface="+mn-lt"/>
                <a:ea typeface="+mn-ea"/>
                <a:cs typeface="+mn-cs"/>
                <a:hlinkClick r:id="rId3"/>
              </a:rPr>
              <a:t>resources</a:t>
            </a:r>
            <a:r>
              <a:rPr kumimoji="0" lang="es-US" sz="1100" b="0" i="0" u="none" strike="noStrike" cap="none" normalizeH="0" baseline="0" noProof="0" dirty="0">
                <a:ln>
                  <a:noFill/>
                </a:ln>
                <a:solidFill>
                  <a:prstClr val="black"/>
                </a:solidFill>
                <a:uLnTx/>
                <a:uFillTx/>
                <a:latin typeface="+mn-lt"/>
                <a:ea typeface="+mn-ea"/>
                <a:cs typeface="+mn-cs"/>
              </a:rPr>
              <a:t>, y la publicación de Medicare “4 programas que pueden ayudarlo a pagar sus gastos médico” (</a:t>
            </a:r>
            <a:r>
              <a:rPr kumimoji="0" lang="es-US" sz="1100" b="0" i="0" u="none" strike="noStrike" cap="none" normalizeH="0" baseline="0" noProof="0" dirty="0">
                <a:ln>
                  <a:noFill/>
                </a:ln>
                <a:solidFill>
                  <a:prstClr val="black"/>
                </a:solidFill>
                <a:uLnTx/>
                <a:uFillTx/>
                <a:latin typeface="+mn-lt"/>
                <a:ea typeface="+mn-ea"/>
                <a:cs typeface="+mn-cs"/>
                <a:hlinkClick r:id="rId4"/>
              </a:rPr>
              <a:t>Medicare.gov/Pubs/</a:t>
            </a:r>
            <a:r>
              <a:rPr kumimoji="0" lang="es-US" sz="1100" b="0" i="0" u="none" strike="noStrike" cap="none" normalizeH="0" baseline="0" noProof="0" dirty="0" err="1">
                <a:ln>
                  <a:noFill/>
                </a:ln>
                <a:solidFill>
                  <a:prstClr val="black"/>
                </a:solidFill>
                <a:uLnTx/>
                <a:uFillTx/>
                <a:latin typeface="+mn-lt"/>
                <a:ea typeface="+mn-ea"/>
                <a:cs typeface="+mn-cs"/>
                <a:hlinkClick r:id="rId4"/>
              </a:rPr>
              <a:t>pdf</a:t>
            </a:r>
            <a:r>
              <a:rPr kumimoji="0" lang="es-US" sz="1100" b="0" i="0" u="none" strike="noStrike" cap="none" normalizeH="0" baseline="0" noProof="0" dirty="0">
                <a:ln>
                  <a:noFill/>
                </a:ln>
                <a:solidFill>
                  <a:prstClr val="black"/>
                </a:solidFill>
                <a:uLnTx/>
                <a:uFillTx/>
                <a:latin typeface="+mn-lt"/>
                <a:ea typeface="+mn-ea"/>
                <a:cs typeface="+mn-cs"/>
                <a:hlinkClick r:id="rId4"/>
              </a:rPr>
              <a:t>/11445-4-Programs-that-Can-Help-You-Pay-Your.pdf</a:t>
            </a:r>
            <a:r>
              <a:rPr kumimoji="0" lang="es-US" sz="1100" b="0" i="0" u="none" strike="noStrike" cap="none" normalizeH="0" baseline="0" noProof="0" dirty="0">
                <a:ln>
                  <a:noFill/>
                </a:ln>
                <a:solidFill>
                  <a:prstClr val="black"/>
                </a:solidFill>
                <a:uLnTx/>
                <a:uFillTx/>
                <a:latin typeface="+mn-lt"/>
                <a:ea typeface="+mn-ea"/>
                <a:cs typeface="+mn-cs"/>
              </a:rPr>
              <a:t>). </a:t>
            </a:r>
          </a:p>
          <a:p>
            <a:pPr marL="0" indent="0">
              <a:buNone/>
            </a:pPr>
            <a:endParaRPr lang="en-US" dirty="0"/>
          </a:p>
        </p:txBody>
      </p:sp>
    </p:spTree>
    <p:extLst>
      <p:ext uri="{BB962C8B-B14F-4D97-AF65-F5344CB8AC3E}">
        <p14:creationId xmlns:p14="http://schemas.microsoft.com/office/powerpoint/2010/main" val="20289041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21379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11273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La Lección 1, "Seguro Social para personas con incapacidades" incluye estos temas:</a:t>
            </a:r>
          </a:p>
          <a:p>
            <a:pPr marL="119063" marR="0" lvl="0"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Definición de incapacidad </a:t>
            </a:r>
          </a:p>
          <a:p>
            <a:pPr marL="119063" marR="0" lvl="0"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Calificando para estos programas:</a:t>
            </a:r>
          </a:p>
          <a:p>
            <a:pPr marL="230188" marR="0" lvl="1" indent="-11112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1200" b="0" i="0" u="none" strike="noStrike" cap="none" normalizeH="0" baseline="0" noProof="0" dirty="0">
                <a:ln>
                  <a:noFill/>
                </a:ln>
                <a:solidFill>
                  <a:prstClr val="black"/>
                </a:solidFill>
                <a:uLnTx/>
                <a:uFillTx/>
                <a:latin typeface="+mn-lt"/>
                <a:ea typeface="+mn-ea"/>
                <a:cs typeface="+mn-cs"/>
              </a:rPr>
              <a:t>Seguro por Incapacidad del Seguro Social (SSDI, por sus siglas en inglés)</a:t>
            </a:r>
          </a:p>
          <a:p>
            <a:pPr marL="230188" marR="0" lvl="1" indent="-11112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sz="1200" b="0" i="0" u="none" strike="noStrike" cap="none" normalizeH="0" baseline="0" noProof="0" dirty="0">
                <a:ln>
                  <a:noFill/>
                </a:ln>
                <a:solidFill>
                  <a:prstClr val="black"/>
                </a:solidFill>
                <a:uLnTx/>
                <a:uFillTx/>
                <a:latin typeface="+mn-lt"/>
                <a:ea typeface="+mn-ea"/>
                <a:cs typeface="+mn-cs"/>
              </a:rPr>
              <a:t>Seguridad de Ingreso Suplementario (SSI, por sus siglas en inglés)</a:t>
            </a:r>
          </a:p>
          <a:p>
            <a:pPr marL="119063" marR="0" lvl="0"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Crear una cuenta "</a:t>
            </a:r>
            <a:r>
              <a:rPr kumimoji="0" lang="es-US" sz="1200" b="0" i="1" u="none" strike="noStrike" cap="none" normalizeH="0" baseline="0" noProof="0" dirty="0" err="1">
                <a:ln>
                  <a:noFill/>
                </a:ln>
                <a:solidFill>
                  <a:prstClr val="black"/>
                </a:solidFill>
                <a:uLnTx/>
                <a:uFillTx/>
                <a:latin typeface="+mn-lt"/>
                <a:ea typeface="+mn-ea"/>
                <a:cs typeface="+mn-cs"/>
              </a:rPr>
              <a:t>my</a:t>
            </a:r>
            <a:r>
              <a:rPr kumimoji="0" lang="es-US" sz="1200" b="0" i="0" u="none" strike="noStrike" cap="none" normalizeH="0" baseline="0" noProof="0" dirty="0">
                <a:ln>
                  <a:noFill/>
                </a:ln>
                <a:solidFill>
                  <a:prstClr val="black"/>
                </a:solidFill>
                <a:uLnTx/>
                <a:uFillTx/>
                <a:latin typeface="+mn-lt"/>
                <a:ea typeface="+mn-ea"/>
                <a:cs typeface="+mn-cs"/>
              </a:rPr>
              <a:t> Social Security" </a:t>
            </a:r>
          </a:p>
          <a:p>
            <a:pPr marL="119063" marR="0" lvl="0"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Solicitud de beneficios</a:t>
            </a:r>
          </a:p>
          <a:p>
            <a:pPr marL="119063" marR="0" lvl="0"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Solicitud de cobertura de </a:t>
            </a:r>
            <a:r>
              <a:rPr kumimoji="0" lang="es-US" sz="1200" b="0" i="0" u="none" strike="noStrike" cap="none" normalizeH="0" baseline="0" noProof="0" dirty="0" err="1">
                <a:ln>
                  <a:noFill/>
                </a:ln>
                <a:solidFill>
                  <a:prstClr val="black"/>
                </a:solidFill>
                <a:uLnTx/>
                <a:uFillTx/>
                <a:latin typeface="+mn-lt"/>
                <a:ea typeface="+mn-ea"/>
                <a:cs typeface="+mn-cs"/>
              </a:rPr>
              <a:t>Health</a:t>
            </a:r>
            <a:r>
              <a:rPr kumimoji="0" lang="es-US" sz="1200" b="0" i="0" u="none" strike="noStrike" cap="none" normalizeH="0" baseline="0" noProof="0" dirty="0">
                <a:ln>
                  <a:noFill/>
                </a:ln>
                <a:solidFill>
                  <a:prstClr val="black"/>
                </a:solidFill>
                <a:uLnTx/>
                <a:uFillTx/>
                <a:latin typeface="+mn-lt"/>
                <a:ea typeface="+mn-ea"/>
                <a:cs typeface="+mn-cs"/>
              </a:rPr>
              <a:t> </a:t>
            </a:r>
            <a:r>
              <a:rPr kumimoji="0" lang="es-US" sz="1200" b="0" i="0" u="none" strike="noStrike" cap="none" normalizeH="0" baseline="0" noProof="0" dirty="0" err="1">
                <a:ln>
                  <a:noFill/>
                </a:ln>
                <a:solidFill>
                  <a:prstClr val="black"/>
                </a:solidFill>
                <a:uLnTx/>
                <a:uFillTx/>
                <a:latin typeface="+mn-lt"/>
                <a:ea typeface="+mn-ea"/>
                <a:cs typeface="+mn-cs"/>
              </a:rPr>
              <a:t>Insurance</a:t>
            </a:r>
            <a:r>
              <a:rPr kumimoji="0" lang="es-US" sz="1200" b="0" i="0" u="none" strike="noStrike" cap="none" normalizeH="0" baseline="0" noProof="0" dirty="0">
                <a:ln>
                  <a:noFill/>
                </a:ln>
                <a:solidFill>
                  <a:prstClr val="black"/>
                </a:solidFill>
                <a:uLnTx/>
                <a:uFillTx/>
                <a:latin typeface="+mn-lt"/>
                <a:ea typeface="+mn-ea"/>
                <a:cs typeface="+mn-cs"/>
              </a:rPr>
              <a:t> Marketplace® </a:t>
            </a:r>
          </a:p>
        </p:txBody>
      </p:sp>
    </p:spTree>
    <p:extLst>
      <p:ext uri="{BB962C8B-B14F-4D97-AF65-F5344CB8AC3E}">
        <p14:creationId xmlns:p14="http://schemas.microsoft.com/office/powerpoint/2010/main" val="22338978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57876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069165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es-US"/>
              <a:t>Manténgase conectado. Visite </a:t>
            </a:r>
            <a:r>
              <a:rPr lang="es-US">
                <a:hlinkClick r:id="rId3"/>
              </a:rPr>
              <a:t>CMSnationaltrainingprogram.cms.gov</a:t>
            </a:r>
            <a:r>
              <a:rPr lang="es-US"/>
              <a:t> para ver los </a:t>
            </a:r>
            <a:r>
              <a:rPr lang="es-US" baseline="0"/>
              <a:t>materiales de capacitación de NTP y suscribirse a nuestra lista de correo electrónico. </a:t>
            </a:r>
            <a:r>
              <a:rPr lang="es-US"/>
              <a:t>Comuníquese con nosotros escribiendo a </a:t>
            </a:r>
            <a:r>
              <a:rPr lang="es-US">
                <a:hlinkClick r:id="rId4"/>
              </a:rPr>
              <a:t>training@cms.hhs.gov</a:t>
            </a:r>
            <a:r>
              <a:rPr lang="es-US"/>
              <a:t>. </a:t>
            </a:r>
          </a:p>
          <a:p>
            <a:pPr marL="0" indent="0">
              <a:spcBef>
                <a:spcPts val="600"/>
              </a:spcBef>
              <a:buNone/>
            </a:pPr>
            <a:endParaRPr lang="en-US" dirty="0"/>
          </a:p>
        </p:txBody>
      </p:sp>
    </p:spTree>
    <p:extLst>
      <p:ext uri="{BB962C8B-B14F-4D97-AF65-F5344CB8AC3E}">
        <p14:creationId xmlns:p14="http://schemas.microsoft.com/office/powerpoint/2010/main" val="609567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1200" b="0" i="0" u="none" strike="noStrike" cap="none" normalizeH="0" baseline="0" noProof="0">
                <a:ln>
                  <a:noFill/>
                </a:ln>
                <a:solidFill>
                  <a:prstClr val="black"/>
                </a:solidFill>
                <a:uLnTx/>
                <a:uFillTx/>
                <a:latin typeface="+mn-lt"/>
                <a:ea typeface="+mn-ea"/>
                <a:cs typeface="+mn-cs"/>
              </a:rPr>
              <a:t>La incapacidad puede ocurrir a cualquier edad. En los análisis del Seguro Social, se muestra que un trabajador de 20 años tiene 1 posibilidad en 4 de adquirir una incapacidad antes de llegar a la mayoría de edad para jubilarse.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a:ln>
                  <a:noFill/>
                </a:ln>
                <a:solidFill>
                  <a:prstClr val="black"/>
                </a:solidFill>
                <a:uLnTx/>
                <a:uFillTx/>
                <a:latin typeface="+mn-lt"/>
                <a:ea typeface="+mn-ea"/>
                <a:cs typeface="+mn-cs"/>
              </a:rPr>
              <a:t>Para obtener beneficios por incapacidad, debe cumplir con la definición de incapacidad según la Ley de Seguro Social. Estás incapacitado si:</a:t>
            </a:r>
          </a:p>
          <a:p>
            <a:pPr>
              <a:spcBef>
                <a:spcPts val="600"/>
              </a:spcBef>
              <a:defRPr/>
            </a:pPr>
            <a:r>
              <a:rPr lang="es-US">
                <a:solidFill>
                  <a:prstClr val="black"/>
                </a:solidFill>
              </a:rPr>
              <a:t>No puede hacer el trabajo que hacías antes debido a su condición médica.</a:t>
            </a:r>
          </a:p>
          <a:p>
            <a:pPr>
              <a:spcBef>
                <a:spcPts val="600"/>
              </a:spcBef>
              <a:defRPr/>
            </a:pPr>
            <a:r>
              <a:rPr kumimoji="0" lang="es-US" sz="1200" b="0" i="0" u="none" strike="noStrike" cap="none" normalizeH="0" baseline="0" noProof="0">
                <a:ln>
                  <a:noFill/>
                </a:ln>
                <a:solidFill>
                  <a:prstClr val="black"/>
                </a:solidFill>
                <a:uLnTx/>
                <a:uFillTx/>
                <a:latin typeface="+mn-lt"/>
                <a:ea typeface="+mn-ea"/>
                <a:cs typeface="+mn-cs"/>
              </a:rPr>
              <a:t>No puede adaptarse a otro trabajo debido a su condición médica</a:t>
            </a:r>
          </a:p>
          <a:p>
            <a:pPr>
              <a:spcBef>
                <a:spcPts val="600"/>
              </a:spcBef>
              <a:defRPr/>
            </a:pPr>
            <a:r>
              <a:rPr lang="es-US">
                <a:solidFill>
                  <a:prstClr val="black"/>
                </a:solidFill>
              </a:rPr>
              <a:t>Su incapacidad ha durado o espera que dure al menos un año o que resulte en su muerte</a:t>
            </a:r>
          </a:p>
        </p:txBody>
      </p:sp>
    </p:spTree>
    <p:extLst>
      <p:ext uri="{BB962C8B-B14F-4D97-AF65-F5344CB8AC3E}">
        <p14:creationId xmlns:p14="http://schemas.microsoft.com/office/powerpoint/2010/main" val="868815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a:xfrm>
            <a:off x="95250" y="3578577"/>
            <a:ext cx="6667500" cy="5478613"/>
          </a:xfrm>
        </p:spPr>
        <p:txBody>
          <a:bodyPr/>
          <a:lstStyle/>
          <a:p>
            <a:pPr marL="0" marR="0" lvl="0" indent="0" algn="l" defTabSz="914400" rtl="0" eaLnBrk="1" fontAlgn="auto" latinLnBrk="0" hangingPunct="1">
              <a:spcBef>
                <a:spcPts val="600"/>
              </a:spcBef>
              <a:spcAft>
                <a:spcPts val="0"/>
              </a:spcAft>
              <a:buClrTx/>
              <a:buSzTx/>
              <a:buFontTx/>
              <a:buNone/>
              <a:tabLst/>
              <a:defRPr/>
            </a:pPr>
            <a:r>
              <a:rPr kumimoji="0" lang="es-US" sz="1050" b="0" i="0" u="none" strike="noStrike" cap="none" normalizeH="0" baseline="0" noProof="0" dirty="0">
                <a:ln>
                  <a:noFill/>
                </a:ln>
                <a:solidFill>
                  <a:prstClr val="black"/>
                </a:solidFill>
                <a:uLnTx/>
                <a:uFillTx/>
              </a:rPr>
              <a:t>Puede </a:t>
            </a:r>
            <a:r>
              <a:rPr lang="es-US" sz="1050" dirty="0">
                <a:solidFill>
                  <a:prstClr val="black"/>
                </a:solidFill>
              </a:rPr>
              <a:t>solicitar beneficios por incapacidad tan pronto adquiera la incapacidad. El Seguro Social revisará su solicitud para comprobar que cumple con algunos requisitos básicos. Comprobarán si trabajó los años suficientes para calificar y revisarán sus actividades laborales actuales. Si cumple con estos requisitos, el Seguro Social procesará su solicitud y enviará su caso a la oficina de Servicios de Determinación de Incapacidad de su estado. </a:t>
            </a:r>
          </a:p>
          <a:p>
            <a:pPr marL="0" marR="0" lvl="0" indent="0" algn="l" defTabSz="914400" rtl="0" eaLnBrk="1" fontAlgn="auto" latinLnBrk="0" hangingPunct="1">
              <a:spcBef>
                <a:spcPts val="600"/>
              </a:spcBef>
              <a:spcAft>
                <a:spcPts val="0"/>
              </a:spcAft>
              <a:buClrTx/>
              <a:buSzTx/>
              <a:buFontTx/>
              <a:buNone/>
              <a:tabLst/>
              <a:defRPr/>
            </a:pPr>
            <a:r>
              <a:rPr kumimoji="0" lang="es-US" sz="1050" b="0" i="0" u="none" strike="noStrike" cap="none" normalizeH="0" baseline="0" noProof="0" dirty="0">
                <a:ln>
                  <a:noFill/>
                </a:ln>
                <a:solidFill>
                  <a:prstClr val="black"/>
                </a:solidFill>
                <a:uLnTx/>
                <a:uFillTx/>
              </a:rPr>
              <a:t>El estado utiliza el siguiente proceso de evaluación de 5 pasos, en un orden establecido,</a:t>
            </a:r>
            <a:r>
              <a:rPr kumimoji="0" lang="es-US" sz="1050" b="0" i="0" u="none" strike="noStrike" cap="none" normalizeH="0" noProof="0" dirty="0">
                <a:ln>
                  <a:noFill/>
                </a:ln>
                <a:solidFill>
                  <a:prstClr val="black"/>
                </a:solidFill>
                <a:uLnTx/>
                <a:uFillTx/>
              </a:rPr>
              <a:t> para decidir si está incapacitado. </a:t>
            </a:r>
          </a:p>
          <a:p>
            <a:pPr marL="0" marR="0" lvl="0" indent="0" algn="l" defTabSz="914400" rtl="0" eaLnBrk="1" fontAlgn="auto" latinLnBrk="0" hangingPunct="1">
              <a:spcBef>
                <a:spcPts val="600"/>
              </a:spcBef>
              <a:spcAft>
                <a:spcPts val="0"/>
              </a:spcAft>
              <a:buClrTx/>
              <a:buSzTx/>
              <a:buFontTx/>
              <a:buNone/>
              <a:tabLst/>
              <a:defRPr/>
            </a:pPr>
            <a:r>
              <a:rPr kumimoji="0" lang="es-US" sz="1050" b="1" i="0" u="none" strike="noStrike" cap="none" normalizeH="0" baseline="0" noProof="0" dirty="0">
                <a:ln>
                  <a:noFill/>
                </a:ln>
                <a:solidFill>
                  <a:prstClr val="black"/>
                </a:solidFill>
                <a:uLnTx/>
                <a:uFillTx/>
              </a:rPr>
              <a:t>Paso 1</a:t>
            </a:r>
            <a:r>
              <a:rPr kumimoji="0" lang="es-US" sz="1050" b="0" i="0" u="none" strike="noStrike" cap="none" normalizeH="0" baseline="0" noProof="0" dirty="0">
                <a:ln>
                  <a:noFill/>
                </a:ln>
                <a:solidFill>
                  <a:prstClr val="black"/>
                </a:solidFill>
                <a:uLnTx/>
                <a:uFillTx/>
              </a:rPr>
              <a:t>: ¿Está trabajando? Si está trabajando y sus ingresos promedian más de una cierta cantidad por mes, el Seguro Social por lo general no lo considerará incapacitado. En 2021, esa cantidad es de $1,310 por mes o $2,190 por mes si es ciego. Si sus ingresos son inferiores a esa cantidad, el Seguro Social continúa con el siguiente paso. Más información en </a:t>
            </a:r>
            <a:r>
              <a:rPr kumimoji="0" lang="es-US" sz="1050" b="0" i="0" u="none" strike="noStrike" cap="none" normalizeH="0" baseline="0" noProof="0" dirty="0">
                <a:ln>
                  <a:noFill/>
                </a:ln>
                <a:solidFill>
                  <a:prstClr val="black"/>
                </a:solidFill>
                <a:uLnTx/>
                <a:uFillTx/>
                <a:hlinkClick r:id="rId3"/>
              </a:rPr>
              <a:t>socialsecurity.gov/OACT/COLA/sga.html</a:t>
            </a:r>
            <a:r>
              <a:rPr kumimoji="0" lang="es-US" sz="1050" b="0" i="0" u="none" strike="noStrike" cap="none" normalizeH="0" baseline="0" noProof="0" dirty="0">
                <a:ln>
                  <a:noFill/>
                </a:ln>
                <a:solidFill>
                  <a:prstClr val="black"/>
                </a:solidFill>
                <a:uLnTx/>
                <a:uFillTx/>
              </a:rPr>
              <a:t>. Si no está trabajando o sus ingresos mensuales promedian a la cantidad actual o menos, la agencia estatal examina su afección médica en el Paso 2.</a:t>
            </a:r>
          </a:p>
          <a:p>
            <a:pPr marL="0" marR="0" lvl="0" indent="0" algn="l" defTabSz="914400" rtl="0" eaLnBrk="1" fontAlgn="auto" latinLnBrk="0" hangingPunct="1">
              <a:spcBef>
                <a:spcPts val="600"/>
              </a:spcBef>
              <a:spcAft>
                <a:spcPts val="0"/>
              </a:spcAft>
              <a:buClrTx/>
              <a:buSzTx/>
              <a:buFontTx/>
              <a:buNone/>
              <a:tabLst/>
              <a:defRPr/>
            </a:pPr>
            <a:r>
              <a:rPr kumimoji="0" lang="es-US" sz="1050" b="1" i="0" u="none" strike="noStrike" cap="none" normalizeH="0" baseline="0" noProof="0" dirty="0">
                <a:ln>
                  <a:noFill/>
                </a:ln>
                <a:solidFill>
                  <a:prstClr val="black"/>
                </a:solidFill>
                <a:uLnTx/>
                <a:uFillTx/>
              </a:rPr>
              <a:t>Paso 2</a:t>
            </a:r>
            <a:r>
              <a:rPr kumimoji="0" lang="es-US" sz="1050" b="0" i="0" u="none" strike="noStrike" cap="none" normalizeH="0" baseline="0" noProof="0" dirty="0">
                <a:ln>
                  <a:noFill/>
                </a:ln>
                <a:solidFill>
                  <a:prstClr val="black"/>
                </a:solidFill>
                <a:uLnTx/>
                <a:uFillTx/>
              </a:rPr>
              <a:t>: ¿Su condición médica es "grave"? Su condición médica debe limitar significativamente su capacidad para realizar actividades básicas, como levantar objetos, pararse, caminar, sentarse y recordar, durante, por lo menos, 12 meses. Si su condición médica no cumple con la condición grave, el Seguro Social no lo considerará como incapacitado. Si su condición es grave, el Seguro Social pasa al paso 3. </a:t>
            </a:r>
          </a:p>
          <a:p>
            <a:pPr marL="0" marR="0" lvl="0" indent="0" algn="l" defTabSz="914400" rtl="0" eaLnBrk="1" fontAlgn="auto" latinLnBrk="0" hangingPunct="1">
              <a:spcBef>
                <a:spcPts val="600"/>
              </a:spcBef>
              <a:spcAft>
                <a:spcPts val="0"/>
              </a:spcAft>
              <a:buClrTx/>
              <a:buSzTx/>
              <a:buFontTx/>
              <a:buNone/>
              <a:tabLst/>
              <a:defRPr/>
            </a:pPr>
            <a:r>
              <a:rPr kumimoji="0" lang="es-US" sz="1050" b="1" i="0" u="none" strike="noStrike" cap="none" normalizeH="0" baseline="0" noProof="0" dirty="0">
                <a:ln>
                  <a:noFill/>
                </a:ln>
                <a:solidFill>
                  <a:prstClr val="black"/>
                </a:solidFill>
                <a:uLnTx/>
                <a:uFillTx/>
              </a:rPr>
              <a:t>Paso 3</a:t>
            </a:r>
            <a:r>
              <a:rPr kumimoji="0" lang="es-US" sz="1050" b="0" i="0" u="none" strike="noStrike" cap="none" normalizeH="0" baseline="0" noProof="0" dirty="0">
                <a:ln>
                  <a:noFill/>
                </a:ln>
                <a:solidFill>
                  <a:prstClr val="black"/>
                </a:solidFill>
                <a:uLnTx/>
                <a:uFillTx/>
              </a:rPr>
              <a:t>: </a:t>
            </a:r>
            <a:r>
              <a:rPr kumimoji="0" lang="es-US" sz="1050" b="0" i="0" u="none" strike="noStrike" cap="none" normalizeH="0" noProof="0" dirty="0">
                <a:ln>
                  <a:noFill/>
                </a:ln>
                <a:solidFill>
                  <a:prstClr val="black"/>
                </a:solidFill>
                <a:uLnTx/>
                <a:uFillTx/>
              </a:rPr>
              <a:t>¿Su condición se encuentra en la lista de </a:t>
            </a:r>
            <a:r>
              <a:rPr kumimoji="0" lang="es-US" sz="1050" b="0" i="0" u="none" strike="noStrike" cap="none" normalizeH="0" noProof="0" dirty="0" err="1">
                <a:ln>
                  <a:noFill/>
                </a:ln>
                <a:solidFill>
                  <a:prstClr val="black"/>
                </a:solidFill>
                <a:uLnTx/>
                <a:uFillTx/>
              </a:rPr>
              <a:t>condiciónes</a:t>
            </a:r>
            <a:r>
              <a:rPr kumimoji="0" lang="es-US" sz="1050" b="0" i="0" u="none" strike="noStrike" cap="none" normalizeH="0" noProof="0" dirty="0">
                <a:ln>
                  <a:noFill/>
                </a:ln>
                <a:solidFill>
                  <a:prstClr val="black"/>
                </a:solidFill>
                <a:uLnTx/>
                <a:uFillTx/>
              </a:rPr>
              <a:t> incapacitantes </a:t>
            </a:r>
            <a:r>
              <a:rPr kumimoji="0" lang="es-US" sz="1050" i="0" u="none" strike="noStrike" cap="none" normalizeH="0" baseline="0" noProof="0" dirty="0">
                <a:ln>
                  <a:noFill/>
                </a:ln>
                <a:solidFill>
                  <a:prstClr val="black"/>
                </a:solidFill>
                <a:uLnTx/>
                <a:uFillTx/>
              </a:rPr>
              <a:t>que le impiden realizar cualquier actividad remunerada, independientemente de su edad, educación o experiencia laboral?</a:t>
            </a:r>
            <a:r>
              <a:rPr kumimoji="0" lang="es-US" sz="1050" b="0" i="0" u="none" strike="noStrike" cap="none" normalizeH="0" baseline="0" noProof="0" dirty="0">
                <a:ln>
                  <a:noFill/>
                </a:ln>
                <a:solidFill>
                  <a:prstClr val="black"/>
                </a:solidFill>
                <a:uLnTx/>
                <a:uFillTx/>
              </a:rPr>
              <a:t> </a:t>
            </a:r>
            <a:r>
              <a:rPr kumimoji="0" lang="es-US" sz="1050" b="0" i="0" u="none" strike="noStrike" cap="none" normalizeH="0" noProof="0" dirty="0">
                <a:ln>
                  <a:noFill/>
                </a:ln>
                <a:solidFill>
                  <a:prstClr val="black"/>
                </a:solidFill>
                <a:uLnTx/>
                <a:uFillTx/>
              </a:rPr>
              <a:t>Su condición debe cumplir con los criterios requeridos en la lista de incapacidades. </a:t>
            </a:r>
            <a:r>
              <a:rPr kumimoji="0" lang="es-US" sz="1050" b="0" i="0" u="none" strike="noStrike" cap="none" normalizeH="0" baseline="0" noProof="0" dirty="0">
                <a:ln>
                  <a:noFill/>
                </a:ln>
                <a:solidFill>
                  <a:prstClr val="black"/>
                </a:solidFill>
                <a:uLnTx/>
                <a:uFillTx/>
              </a:rPr>
              <a:t>Si su condición médica cumple con o iguala médicamente (es decir, es igual en gravedad y duración a) a los criterios de la lista, la agencia estatal determinará que tiene una incapacidad que califica. Si su condición médica no cumple con o no iguala médicamente a los criterios de la lista, la agencia estatal pasa al siguiente paso. Visite </a:t>
            </a:r>
            <a:r>
              <a:rPr kumimoji="0" lang="es-US" sz="1050" b="0" i="0" u="none" strike="noStrike" cap="none" normalizeH="0" baseline="0" noProof="0" dirty="0">
                <a:ln>
                  <a:noFill/>
                </a:ln>
                <a:solidFill>
                  <a:prstClr val="black"/>
                </a:solidFill>
                <a:uLnTx/>
                <a:uFillTx/>
                <a:hlinkClick r:id="rId4"/>
              </a:rPr>
              <a:t>socialsecurity.gov/</a:t>
            </a:r>
            <a:r>
              <a:rPr kumimoji="0" lang="es-US" sz="1050" b="0" i="0" u="none" strike="noStrike" cap="none" normalizeH="0" baseline="0" noProof="0" dirty="0" err="1">
                <a:ln>
                  <a:noFill/>
                </a:ln>
                <a:solidFill>
                  <a:prstClr val="black"/>
                </a:solidFill>
                <a:uLnTx/>
                <a:uFillTx/>
                <a:hlinkClick r:id="rId4"/>
              </a:rPr>
              <a:t>disability</a:t>
            </a:r>
            <a:r>
              <a:rPr kumimoji="0" lang="es-US" sz="1050" b="0" i="0" u="none" strike="noStrike" cap="none" normalizeH="0" baseline="0" noProof="0" dirty="0">
                <a:ln>
                  <a:noFill/>
                </a:ln>
                <a:solidFill>
                  <a:prstClr val="black"/>
                </a:solidFill>
                <a:uLnTx/>
                <a:uFillTx/>
                <a:hlinkClick r:id="rId4"/>
              </a:rPr>
              <a:t>/</a:t>
            </a:r>
            <a:r>
              <a:rPr kumimoji="0" lang="es-US" sz="1050" b="0" i="0" u="none" strike="noStrike" cap="none" normalizeH="0" baseline="0" noProof="0" dirty="0" err="1">
                <a:ln>
                  <a:noFill/>
                </a:ln>
                <a:solidFill>
                  <a:prstClr val="black"/>
                </a:solidFill>
                <a:uLnTx/>
                <a:uFillTx/>
                <a:hlinkClick r:id="rId4"/>
              </a:rPr>
              <a:t>professionals</a:t>
            </a:r>
            <a:r>
              <a:rPr kumimoji="0" lang="es-US" sz="1050" b="0" i="0" u="none" strike="noStrike" cap="none" normalizeH="0" baseline="0" noProof="0" dirty="0">
                <a:ln>
                  <a:noFill/>
                </a:ln>
                <a:solidFill>
                  <a:prstClr val="black"/>
                </a:solidFill>
                <a:uLnTx/>
                <a:uFillTx/>
                <a:hlinkClick r:id="rId4"/>
              </a:rPr>
              <a:t>/</a:t>
            </a:r>
            <a:r>
              <a:rPr kumimoji="0" lang="es-US" sz="1050" b="0" i="0" u="none" strike="noStrike" cap="none" normalizeH="0" baseline="0" noProof="0" dirty="0" err="1">
                <a:ln>
                  <a:noFill/>
                </a:ln>
                <a:solidFill>
                  <a:prstClr val="black"/>
                </a:solidFill>
                <a:uLnTx/>
                <a:uFillTx/>
                <a:hlinkClick r:id="rId4"/>
              </a:rPr>
              <a:t>bluebook</a:t>
            </a:r>
            <a:r>
              <a:rPr kumimoji="0" lang="es-US" sz="1050" b="0" i="0" u="none" strike="noStrike" cap="none" normalizeH="0" baseline="0" noProof="0" dirty="0">
                <a:ln>
                  <a:noFill/>
                </a:ln>
                <a:solidFill>
                  <a:prstClr val="black"/>
                </a:solidFill>
                <a:uLnTx/>
                <a:uFillTx/>
                <a:hlinkClick r:id="rId4"/>
              </a:rPr>
              <a:t>/AdultListings.htm</a:t>
            </a:r>
            <a:r>
              <a:rPr kumimoji="0" lang="es-US" sz="1050" b="0" i="0" u="none" strike="noStrike" cap="none" normalizeH="0" baseline="0" noProof="0" dirty="0">
                <a:ln>
                  <a:noFill/>
                </a:ln>
                <a:solidFill>
                  <a:prstClr val="black"/>
                </a:solidFill>
                <a:uLnTx/>
                <a:uFillTx/>
              </a:rPr>
              <a:t> para ver la lista.</a:t>
            </a:r>
          </a:p>
          <a:p>
            <a:pPr marL="0" marR="0" lvl="0" indent="0" algn="l" defTabSz="914400" rtl="0" eaLnBrk="1" fontAlgn="auto" latinLnBrk="0" hangingPunct="1">
              <a:spcBef>
                <a:spcPts val="600"/>
              </a:spcBef>
              <a:spcAft>
                <a:spcPts val="0"/>
              </a:spcAft>
              <a:buClrTx/>
              <a:buSzTx/>
              <a:buFontTx/>
              <a:buNone/>
              <a:tabLst/>
              <a:defRPr/>
            </a:pPr>
            <a:r>
              <a:rPr kumimoji="0" lang="es-US" sz="1050" b="1" i="0" u="none" strike="noStrike" cap="none" normalizeH="0" baseline="0" noProof="0" dirty="0">
                <a:ln>
                  <a:noFill/>
                </a:ln>
                <a:solidFill>
                  <a:prstClr val="black"/>
                </a:solidFill>
                <a:uLnTx/>
                <a:uFillTx/>
              </a:rPr>
              <a:t>Paso 4</a:t>
            </a:r>
            <a:r>
              <a:rPr kumimoji="0" lang="es-US" sz="1050" b="0" i="0" u="none" strike="noStrike" cap="none" normalizeH="0" baseline="0" noProof="0" dirty="0">
                <a:ln>
                  <a:noFill/>
                </a:ln>
                <a:solidFill>
                  <a:prstClr val="black"/>
                </a:solidFill>
                <a:uLnTx/>
                <a:uFillTx/>
              </a:rPr>
              <a:t>: ¿Puede hacer el trabajo que hacía antes? El Seguro Social determinará si sus afección(es) médica(s) le impiden realizar el trabajo que hacía antes. Si ese no es el caso, no tiene una incapacidad que califica. Si ese es el caso, el Seguro Social pasará al paso 5.</a:t>
            </a:r>
          </a:p>
          <a:p>
            <a:pPr marL="0" marR="0" lvl="0" indent="0" algn="l" defTabSz="914400" rtl="0" eaLnBrk="1" fontAlgn="auto" latinLnBrk="0" hangingPunct="1">
              <a:spcBef>
                <a:spcPts val="600"/>
              </a:spcBef>
              <a:spcAft>
                <a:spcPts val="0"/>
              </a:spcAft>
              <a:buClrTx/>
              <a:buSzTx/>
              <a:buFontTx/>
              <a:buNone/>
              <a:tabLst/>
              <a:defRPr/>
            </a:pPr>
            <a:r>
              <a:rPr kumimoji="0" lang="es-US" sz="1050" b="1" i="0" u="none" strike="noStrike" cap="none" normalizeH="0" baseline="0" noProof="0" dirty="0">
                <a:ln>
                  <a:noFill/>
                </a:ln>
                <a:solidFill>
                  <a:prstClr val="black"/>
                </a:solidFill>
                <a:uLnTx/>
                <a:uFillTx/>
              </a:rPr>
              <a:t>Paso 5</a:t>
            </a:r>
            <a:r>
              <a:rPr kumimoji="0" lang="es-US" sz="1050" b="0" i="0" u="none" strike="noStrike" cap="none" normalizeH="0" baseline="0" noProof="0" dirty="0">
                <a:ln>
                  <a:noFill/>
                </a:ln>
                <a:solidFill>
                  <a:prstClr val="black"/>
                </a:solidFill>
                <a:uLnTx/>
                <a:uFillTx/>
              </a:rPr>
              <a:t>: ¿Puede hacer algún otro tipo de trabajo? Si no puede realizar el trabajo que hacía antes, el Seguro Social analiza si existe otro trabajo que pueda realizar a pesar de sus afecciones médicas. </a:t>
            </a:r>
            <a:r>
              <a:rPr kumimoji="0" lang="es-US" sz="1050" i="0" u="none" strike="noStrike" cap="none" normalizeH="0" noProof="0" dirty="0">
                <a:ln>
                  <a:noFill/>
                </a:ln>
                <a:solidFill>
                  <a:prstClr val="black"/>
                </a:solidFill>
                <a:uLnTx/>
                <a:uFillTx/>
              </a:rPr>
              <a:t>Considerarán</a:t>
            </a:r>
            <a:r>
              <a:rPr kumimoji="0" lang="es-US" sz="1050" b="0" i="0" u="none" strike="noStrike" cap="none" normalizeH="0" noProof="0" dirty="0">
                <a:ln>
                  <a:noFill/>
                </a:ln>
                <a:solidFill>
                  <a:prstClr val="black"/>
                </a:solidFill>
                <a:uLnTx/>
                <a:uFillTx/>
              </a:rPr>
              <a:t> su edad, educación, experiencia laboral pasada</a:t>
            </a:r>
            <a:r>
              <a:rPr kumimoji="0" lang="es-US" sz="1050" i="0" u="none" strike="noStrike" cap="none" normalizeH="0" baseline="0" noProof="0" dirty="0">
                <a:ln>
                  <a:noFill/>
                </a:ln>
                <a:solidFill>
                  <a:prstClr val="black"/>
                </a:solidFill>
                <a:uLnTx/>
                <a:uFillTx/>
              </a:rPr>
              <a:t> y cualquier habilidad que tenga que pueda utilizar para realizar otro trabajo.</a:t>
            </a:r>
            <a:r>
              <a:rPr kumimoji="0" lang="es-US" sz="1050" b="0" i="0" u="none" strike="noStrike" cap="none" normalizeH="0" baseline="0" noProof="0" dirty="0">
                <a:ln>
                  <a:noFill/>
                </a:ln>
                <a:solidFill>
                  <a:prstClr val="black"/>
                </a:solidFill>
                <a:uLnTx/>
                <a:uFillTx/>
              </a:rPr>
              <a:t> Si no puede hacer otro trabajo, el Seguro Social decidirá que está incapacitado. Si puede hacer otro trabajo, el Seguro Social decidirá que no tiene una incapacidad que califica. </a:t>
            </a:r>
          </a:p>
          <a:p>
            <a:pPr marL="0" lvl="0" indent="0">
              <a:spcBef>
                <a:spcPts val="600"/>
              </a:spcBef>
              <a:buNone/>
              <a:defRPr/>
            </a:pPr>
            <a:r>
              <a:rPr lang="es-US" sz="1050" b="1" dirty="0">
                <a:solidFill>
                  <a:prstClr val="black"/>
                </a:solidFill>
              </a:rPr>
              <a:t>Fuente</a:t>
            </a:r>
            <a:r>
              <a:rPr lang="es-US" sz="1050" dirty="0">
                <a:solidFill>
                  <a:prstClr val="black"/>
                </a:solidFill>
              </a:rPr>
              <a:t>: </a:t>
            </a:r>
            <a:r>
              <a:rPr lang="es-US" sz="1050" dirty="0">
                <a:hlinkClick r:id="rId5"/>
              </a:rPr>
              <a:t>socialsecurity.gov/pubs/EN-05-10029.pdf</a:t>
            </a:r>
          </a:p>
        </p:txBody>
      </p:sp>
    </p:spTree>
    <p:extLst>
      <p:ext uri="{BB962C8B-B14F-4D97-AF65-F5344CB8AC3E}">
        <p14:creationId xmlns:p14="http://schemas.microsoft.com/office/powerpoint/2010/main" val="1205336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1200" b="0" i="0" u="none" strike="noStrike" cap="none" normalizeH="0" baseline="0" noProof="0" dirty="0">
                <a:ln>
                  <a:noFill/>
                </a:ln>
                <a:solidFill>
                  <a:prstClr val="black"/>
                </a:solidFill>
                <a:uLnTx/>
                <a:uFillTx/>
                <a:latin typeface="+mn-lt"/>
                <a:ea typeface="+mn-ea"/>
                <a:cs typeface="+mn-cs"/>
              </a:rPr>
              <a:t>Existen 2 programas federales (administrados por el Seguro Social) que proporcionan beneficios monetarios para ciertas personas con incapacidades. Estos programas incluyen:</a:t>
            </a:r>
          </a:p>
          <a:p>
            <a:pPr marL="119063" marR="0" lvl="1"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Seguro por Incapacidad del Seguro Social (SSDI, por sus siglas en inglés)</a:t>
            </a:r>
          </a:p>
          <a:p>
            <a:pPr marL="119063" marR="0" lvl="1" indent="-11906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200" b="0" i="0" u="none" strike="noStrike" cap="none" normalizeH="0" baseline="0" noProof="0" dirty="0">
                <a:ln>
                  <a:noFill/>
                </a:ln>
                <a:solidFill>
                  <a:prstClr val="black"/>
                </a:solidFill>
                <a:uLnTx/>
                <a:uFillTx/>
                <a:latin typeface="+mn-lt"/>
                <a:ea typeface="+mn-ea"/>
                <a:cs typeface="+mn-cs"/>
              </a:rPr>
              <a:t>Seguridad de Ingreso Suplementario (SSI, por sus siglas en inglés) </a:t>
            </a:r>
          </a:p>
          <a:p>
            <a:pPr marL="0" marR="0" lvl="1"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1200" b="0" i="0" u="none" strike="noStrike" cap="none" normalizeH="0" baseline="0" noProof="0" dirty="0">
                <a:ln>
                  <a:noFill/>
                </a:ln>
                <a:solidFill>
                  <a:prstClr val="black"/>
                </a:solidFill>
                <a:uLnTx/>
                <a:uFillTx/>
                <a:latin typeface="+mn-lt"/>
                <a:ea typeface="+mn-ea"/>
                <a:cs typeface="+mn-cs"/>
              </a:rPr>
              <a:t>El Seguro Social presta beneficios a las personas que cumplen con la definición estricta de incapacidad. El Seguro Social no proporciona beneficios monetarios mensuales a personas con incapacidad parcial o de corto plazo.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Ciertos familiares de trabajadores incapacitados también pueden obtener beneficios monetarios mensuales del Seguro Social.</a:t>
            </a:r>
          </a:p>
          <a:p>
            <a:pPr marL="0" lvl="0" indent="0">
              <a:spcBef>
                <a:spcPts val="600"/>
              </a:spcBef>
              <a:buNone/>
              <a:defRPr/>
            </a:pPr>
            <a:r>
              <a:rPr lang="es-US" b="1" dirty="0">
                <a:solidFill>
                  <a:prstClr val="black"/>
                </a:solidFill>
              </a:rPr>
              <a:t>Fuente</a:t>
            </a:r>
            <a:r>
              <a:rPr lang="es-US" dirty="0">
                <a:solidFill>
                  <a:prstClr val="black"/>
                </a:solidFill>
              </a:rPr>
              <a:t>: </a:t>
            </a:r>
            <a:r>
              <a:rPr lang="es-US" dirty="0">
                <a:hlinkClick r:id="rId3"/>
              </a:rPr>
              <a:t>socialsecurity.gov/pubs/EN-05-10029.pdf</a:t>
            </a:r>
          </a:p>
        </p:txBody>
      </p:sp>
    </p:spTree>
    <p:extLst>
      <p:ext uri="{BB962C8B-B14F-4D97-AF65-F5344CB8AC3E}">
        <p14:creationId xmlns:p14="http://schemas.microsoft.com/office/powerpoint/2010/main" val="937707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El SSDI les paga beneficios mensuales en efectivo a usted y a ciertos familiares si tiene seguro, lo que significa que trabajó lo suficiente, recientemente y pagó impuestos del Seguro Social.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En general, necesita 40 créditos, 20 de los cuales se obtuvieron en los últimos 10 años que terminaron el año en que adquirió la incapacidad. Sin embargo, los trabajadores más jóvenes pueden calificar con menos créditos. Los créditos son los "elementos básicos" que el Seguro Social utiliza para verificar si</a:t>
            </a:r>
            <a:r>
              <a:rPr kumimoji="0" lang="es-US" sz="1200" b="0" i="0" u="none" strike="noStrike" cap="none" normalizeH="0" noProof="0" dirty="0">
                <a:ln>
                  <a:noFill/>
                </a:ln>
                <a:solidFill>
                  <a:prstClr val="black"/>
                </a:solidFill>
                <a:uLnTx/>
                <a:uFillTx/>
                <a:latin typeface="+mn-lt"/>
                <a:ea typeface="+mn-ea"/>
                <a:cs typeface="+mn-cs"/>
              </a:rPr>
              <a:t> tiene la cantidad mínima de trabajo cubierto para calificar para cada tipo de beneficio del Seguro Social.</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El beneficio monetario para el cual usted es elegible se basa en sus ingresos promedio de por vida.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En general, sus beneficios por incapacidad continuarán mientras no mejore su afección médica y usted no pueda trabajar. Los beneficios no necesariamente continuarán por tiempo indefinido. Debido a los avances en las ciencias médicas y las técnicas de rehabilitación, muchas personas con incapacidad se recuperan de accidentes y enfermedades graves. Si obtiene beneficios, el Seguro Social revisará su afección médica periódicamente para asegurarse de que tenga una incapacidad que califica.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Para obtener más información sobre la cantidad de créditos necesarios para obtener los beneficios por incapacidad, visite </a:t>
            </a:r>
            <a:r>
              <a:rPr kumimoji="0" lang="es-US" sz="1200" b="0" i="0" u="none" strike="noStrike" cap="none" normalizeH="0" baseline="0" noProof="0" dirty="0">
                <a:ln>
                  <a:noFill/>
                </a:ln>
                <a:solidFill>
                  <a:prstClr val="black"/>
                </a:solidFill>
                <a:uLnTx/>
                <a:uFillTx/>
                <a:latin typeface="+mn-lt"/>
                <a:ea typeface="+mn-ea"/>
                <a:cs typeface="+mn-cs"/>
                <a:hlinkClick r:id="rId3"/>
              </a:rPr>
              <a:t>socialsecurity.gov/</a:t>
            </a:r>
            <a:r>
              <a:rPr kumimoji="0" lang="es-US" sz="1200" b="0" i="0" u="none" strike="noStrike" cap="none" normalizeH="0" baseline="0" noProof="0" dirty="0" err="1">
                <a:ln>
                  <a:noFill/>
                </a:ln>
                <a:solidFill>
                  <a:prstClr val="black"/>
                </a:solidFill>
                <a:uLnTx/>
                <a:uFillTx/>
                <a:latin typeface="+mn-lt"/>
                <a:ea typeface="+mn-ea"/>
                <a:cs typeface="+mn-cs"/>
                <a:hlinkClick r:id="rId3"/>
              </a:rPr>
              <a:t>planners</a:t>
            </a:r>
            <a:r>
              <a:rPr kumimoji="0" lang="es-US" sz="1200" b="0" i="0" u="none" strike="noStrike" cap="none" normalizeH="0" baseline="0" noProof="0" dirty="0">
                <a:ln>
                  <a:noFill/>
                </a:ln>
                <a:solidFill>
                  <a:prstClr val="black"/>
                </a:solidFill>
                <a:uLnTx/>
                <a:uFillTx/>
                <a:latin typeface="+mn-lt"/>
                <a:ea typeface="+mn-ea"/>
                <a:cs typeface="+mn-cs"/>
                <a:hlinkClick r:id="rId3"/>
              </a:rPr>
              <a:t>/credits.html</a:t>
            </a:r>
            <a:r>
              <a:rPr kumimoji="0" lang="es-US" sz="1200" b="0" i="0" u="none" strike="noStrike" cap="none" normalizeH="0" baseline="0" noProof="0" dirty="0">
                <a:ln>
                  <a:noFill/>
                </a:ln>
                <a:solidFill>
                  <a:prstClr val="black"/>
                </a:solidFill>
                <a:uLnTx/>
                <a:uFillTx/>
                <a:latin typeface="+mn-lt"/>
                <a:ea typeface="+mn-ea"/>
                <a:cs typeface="+mn-cs"/>
              </a:rPr>
              <a: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sz="1200" b="0" i="0" u="none" strike="noStrike" cap="none" normalizeH="0" baseline="0" noProof="0" dirty="0">
                <a:ln>
                  <a:noFill/>
                </a:ln>
                <a:solidFill>
                  <a:prstClr val="black"/>
                </a:solidFill>
                <a:uLnTx/>
                <a:uFillTx/>
                <a:latin typeface="+mn-lt"/>
                <a:ea typeface="+mn-ea"/>
                <a:cs typeface="+mn-cs"/>
              </a:rPr>
              <a:t> </a:t>
            </a:r>
          </a:p>
        </p:txBody>
      </p:sp>
    </p:spTree>
    <p:extLst>
      <p:ext uri="{BB962C8B-B14F-4D97-AF65-F5344CB8AC3E}">
        <p14:creationId xmlns:p14="http://schemas.microsoft.com/office/powerpoint/2010/main" val="2516366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254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b="0" i="0" u="none" strike="noStrike" cap="none" normalizeH="0" baseline="0" noProof="0" dirty="0">
                <a:ln>
                  <a:noFill/>
                </a:ln>
                <a:solidFill>
                  <a:prstClr val="black"/>
                </a:solidFill>
                <a:uLnTx/>
                <a:uFillTx/>
                <a:latin typeface="+mn-lt"/>
                <a:ea typeface="+mn-ea"/>
                <a:cs typeface="+mn-cs"/>
              </a:rPr>
              <a:t>Ciertos familiares pueden calificar para beneficios sobre la base de su trabajo. Incluyen:</a:t>
            </a:r>
          </a:p>
          <a:p>
            <a:pPr marL="111125" marR="0" lvl="0" indent="-111125"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b="0" i="0" u="none" strike="noStrike" cap="none" normalizeH="0" baseline="0" noProof="0" dirty="0">
                <a:ln>
                  <a:noFill/>
                </a:ln>
                <a:solidFill>
                  <a:prstClr val="black"/>
                </a:solidFill>
                <a:uLnTx/>
                <a:uFillTx/>
                <a:latin typeface="+mn-lt"/>
                <a:ea typeface="+mn-ea"/>
                <a:cs typeface="+mn-cs"/>
              </a:rPr>
              <a:t>Su cónyuge, si tiene 62 años o más </a:t>
            </a:r>
          </a:p>
          <a:p>
            <a:pPr marL="111125" marR="0" lvl="0" indent="-111125"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b="0" i="0" u="none" strike="noStrike" cap="none" normalizeH="0" baseline="0" noProof="0" dirty="0">
                <a:ln>
                  <a:noFill/>
                </a:ln>
                <a:solidFill>
                  <a:prstClr val="black"/>
                </a:solidFill>
                <a:uLnTx/>
                <a:uFillTx/>
                <a:latin typeface="+mn-lt"/>
                <a:ea typeface="+mn-ea"/>
                <a:cs typeface="+mn-cs"/>
              </a:rPr>
              <a:t>Su cónyuge a cualquier edad, si está cuidando a su hijo menor de 16 años o incapacitado.</a:t>
            </a:r>
          </a:p>
          <a:p>
            <a:pPr marL="111125" marR="0" lvl="0" indent="-111125"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b="0" i="0" u="none" strike="noStrike" cap="none" normalizeH="0" baseline="0" noProof="0" dirty="0">
                <a:ln>
                  <a:noFill/>
                </a:ln>
                <a:solidFill>
                  <a:prstClr val="black"/>
                </a:solidFill>
                <a:uLnTx/>
                <a:uFillTx/>
                <a:latin typeface="+mn-lt"/>
                <a:ea typeface="+mn-ea"/>
                <a:cs typeface="+mn-cs"/>
              </a:rPr>
              <a:t>Su hijo soltero, inclusive un hijo adoptivo o, en algunos casos, un hijastro o nieto. </a:t>
            </a:r>
          </a:p>
          <a:p>
            <a:pPr marL="230188" marR="0" lvl="1" indent="-11112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b="0" i="0" u="none" strike="noStrike" cap="none" normalizeH="0" baseline="0" noProof="0" dirty="0">
                <a:ln>
                  <a:noFill/>
                </a:ln>
                <a:solidFill>
                  <a:prstClr val="black"/>
                </a:solidFill>
                <a:uLnTx/>
                <a:uFillTx/>
                <a:latin typeface="+mn-lt"/>
                <a:ea typeface="+mn-ea"/>
                <a:cs typeface="+mn-cs"/>
              </a:rPr>
              <a:t>El hijo debe ser menor de 18 años (o menor de 19 si todavía está en la escuela secundaria). </a:t>
            </a:r>
          </a:p>
          <a:p>
            <a:pPr marL="111125" marR="0" lvl="0" indent="-111125"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b="0" i="0" u="none" strike="noStrike" cap="none" normalizeH="0" baseline="0" noProof="0" dirty="0">
                <a:ln>
                  <a:noFill/>
                </a:ln>
                <a:solidFill>
                  <a:prstClr val="black"/>
                </a:solidFill>
                <a:uLnTx/>
                <a:uFillTx/>
                <a:latin typeface="+mn-lt"/>
                <a:ea typeface="+mn-ea"/>
                <a:cs typeface="+mn-cs"/>
              </a:rPr>
              <a:t>Su hijo soltero, 18 años o mayor, si tiene una incapacidad que comenzó antes de los 22 años. </a:t>
            </a:r>
          </a:p>
          <a:p>
            <a:pPr marL="230188" marR="0" lvl="1" indent="-11112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s-US" b="0" i="0" u="none" strike="noStrike" cap="none" normalizeH="0" baseline="0" noProof="0" dirty="0">
                <a:ln>
                  <a:noFill/>
                </a:ln>
                <a:solidFill>
                  <a:prstClr val="black"/>
                </a:solidFill>
                <a:uLnTx/>
                <a:uFillTx/>
                <a:latin typeface="+mn-lt"/>
                <a:ea typeface="+mn-ea"/>
                <a:cs typeface="+mn-cs"/>
              </a:rPr>
              <a:t>La incapacidad del hijo también debe cumplir con la definición de incapacidad para los adultos.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s-US" b="1" i="0" u="none" strike="noStrike" cap="none" normalizeH="0" baseline="0" noProof="0" dirty="0">
                <a:ln>
                  <a:noFill/>
                </a:ln>
                <a:solidFill>
                  <a:prstClr val="black"/>
                </a:solidFill>
                <a:uLnTx/>
                <a:uFillTx/>
                <a:latin typeface="+mn-lt"/>
                <a:ea typeface="+mn-ea"/>
                <a:cs typeface="+mn-cs"/>
              </a:rPr>
              <a:t>NOTA</a:t>
            </a:r>
            <a:r>
              <a:rPr kumimoji="0" lang="es-US" b="0" i="0" u="none" strike="noStrike" cap="none" normalizeH="0" baseline="0" noProof="0" dirty="0">
                <a:ln>
                  <a:noFill/>
                </a:ln>
                <a:solidFill>
                  <a:prstClr val="black"/>
                </a:solidFill>
                <a:uLnTx/>
                <a:uFillTx/>
                <a:latin typeface="+mn-lt"/>
                <a:ea typeface="+mn-ea"/>
                <a:cs typeface="+mn-cs"/>
              </a:rPr>
              <a:t>: En algunas situaciones, un cónyuge divorciado puede calificar para beneficios según sus ingresos, si estuvo casado con usted durante al menos 10 años, no está casado actualmente y tiene al menos 62 años. El dinero que se paga a un cónyuge divorciado no reduce su beneficio ni cualquier otro beneficio de su cónyuge o hijos actuales.</a:t>
            </a:r>
          </a:p>
        </p:txBody>
      </p:sp>
    </p:spTree>
    <p:extLst>
      <p:ext uri="{BB962C8B-B14F-4D97-AF65-F5344CB8AC3E}">
        <p14:creationId xmlns:p14="http://schemas.microsoft.com/office/powerpoint/2010/main" val="36285637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91F40BC-EE7C-BE40-9E7E-15809D5685E2}"/>
              </a:ext>
            </a:extLst>
          </p:cNvPr>
          <p:cNvSpPr/>
          <p:nvPr userDrawn="1"/>
        </p:nvSpPr>
        <p:spPr>
          <a:xfrm>
            <a:off x="8342877" y="0"/>
            <a:ext cx="5868955" cy="6848669"/>
          </a:xfrm>
          <a:custGeom>
            <a:avLst/>
            <a:gdLst>
              <a:gd name="connsiteX0" fmla="*/ 1707502 w 5868955"/>
              <a:gd name="connsiteY0" fmla="*/ 0 h 6848669"/>
              <a:gd name="connsiteX1" fmla="*/ 0 w 5868955"/>
              <a:gd name="connsiteY1" fmla="*/ 6848669 h 6848669"/>
              <a:gd name="connsiteX2" fmla="*/ 5859625 w 5868955"/>
              <a:gd name="connsiteY2" fmla="*/ 6830008 h 6848669"/>
              <a:gd name="connsiteX3" fmla="*/ 5868955 w 5868955"/>
              <a:gd name="connsiteY3" fmla="*/ 0 h 6848669"/>
              <a:gd name="connsiteX4" fmla="*/ 1707502 w 5868955"/>
              <a:gd name="connsiteY4" fmla="*/ 0 h 684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8955" h="6848669">
                <a:moveTo>
                  <a:pt x="1707502" y="0"/>
                </a:moveTo>
                <a:lnTo>
                  <a:pt x="0" y="6848669"/>
                </a:lnTo>
                <a:lnTo>
                  <a:pt x="5859625" y="6830008"/>
                </a:lnTo>
                <a:lnTo>
                  <a:pt x="5868955" y="0"/>
                </a:lnTo>
                <a:lnTo>
                  <a:pt x="1707502" y="0"/>
                </a:lnTo>
                <a:close/>
              </a:path>
            </a:pathLst>
          </a:custGeom>
          <a:solidFill>
            <a:srgbClr val="C0D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650FD451-B0F6-5744-8D86-E9B3DAAB3C70}"/>
              </a:ext>
            </a:extLst>
          </p:cNvPr>
          <p:cNvSpPr/>
          <p:nvPr userDrawn="1"/>
        </p:nvSpPr>
        <p:spPr>
          <a:xfrm>
            <a:off x="8569922" y="342"/>
            <a:ext cx="5868955" cy="6848669"/>
          </a:xfrm>
          <a:custGeom>
            <a:avLst/>
            <a:gdLst>
              <a:gd name="connsiteX0" fmla="*/ 1707502 w 5868955"/>
              <a:gd name="connsiteY0" fmla="*/ 0 h 6848669"/>
              <a:gd name="connsiteX1" fmla="*/ 0 w 5868955"/>
              <a:gd name="connsiteY1" fmla="*/ 6848669 h 6848669"/>
              <a:gd name="connsiteX2" fmla="*/ 5859625 w 5868955"/>
              <a:gd name="connsiteY2" fmla="*/ 6830008 h 6848669"/>
              <a:gd name="connsiteX3" fmla="*/ 5868955 w 5868955"/>
              <a:gd name="connsiteY3" fmla="*/ 0 h 6848669"/>
              <a:gd name="connsiteX4" fmla="*/ 1707502 w 5868955"/>
              <a:gd name="connsiteY4" fmla="*/ 0 h 684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8955" h="6848669">
                <a:moveTo>
                  <a:pt x="1707502" y="0"/>
                </a:moveTo>
                <a:lnTo>
                  <a:pt x="0" y="6848669"/>
                </a:lnTo>
                <a:lnTo>
                  <a:pt x="5859625" y="6830008"/>
                </a:lnTo>
                <a:lnTo>
                  <a:pt x="5868955" y="0"/>
                </a:lnTo>
                <a:lnTo>
                  <a:pt x="1707502" y="0"/>
                </a:lnTo>
                <a:close/>
              </a:path>
            </a:pathLst>
          </a:custGeom>
          <a:solidFill>
            <a:srgbClr val="0A5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E95C8E2A-32D0-8247-8DF7-0FF92D4D79F7}"/>
              </a:ext>
            </a:extLst>
          </p:cNvPr>
          <p:cNvSpPr/>
          <p:nvPr userDrawn="1"/>
        </p:nvSpPr>
        <p:spPr>
          <a:xfrm>
            <a:off x="985781" y="1170497"/>
            <a:ext cx="755904" cy="2194846"/>
          </a:xfrm>
          <a:custGeom>
            <a:avLst/>
            <a:gdLst>
              <a:gd name="connsiteX0" fmla="*/ 585216 w 755904"/>
              <a:gd name="connsiteY0" fmla="*/ 0 h 2157984"/>
              <a:gd name="connsiteX1" fmla="*/ 755904 w 755904"/>
              <a:gd name="connsiteY1" fmla="*/ 0 h 2157984"/>
              <a:gd name="connsiteX2" fmla="*/ 170688 w 755904"/>
              <a:gd name="connsiteY2" fmla="*/ 2157984 h 2157984"/>
              <a:gd name="connsiteX3" fmla="*/ 0 w 755904"/>
              <a:gd name="connsiteY3" fmla="*/ 2157984 h 2157984"/>
              <a:gd name="connsiteX4" fmla="*/ 585216 w 755904"/>
              <a:gd name="connsiteY4" fmla="*/ 0 h 2157984"/>
              <a:gd name="connsiteX0" fmla="*/ 585216 w 755904"/>
              <a:gd name="connsiteY0" fmla="*/ 0 h 2157984"/>
              <a:gd name="connsiteX1" fmla="*/ 755904 w 755904"/>
              <a:gd name="connsiteY1" fmla="*/ 0 h 2157984"/>
              <a:gd name="connsiteX2" fmla="*/ 207264 w 755904"/>
              <a:gd name="connsiteY2" fmla="*/ 2157984 h 2157984"/>
              <a:gd name="connsiteX3" fmla="*/ 0 w 755904"/>
              <a:gd name="connsiteY3" fmla="*/ 2157984 h 2157984"/>
              <a:gd name="connsiteX4" fmla="*/ 585216 w 755904"/>
              <a:gd name="connsiteY4" fmla="*/ 0 h 2157984"/>
              <a:gd name="connsiteX0" fmla="*/ 536448 w 755904"/>
              <a:gd name="connsiteY0" fmla="*/ 12192 h 2157984"/>
              <a:gd name="connsiteX1" fmla="*/ 755904 w 755904"/>
              <a:gd name="connsiteY1" fmla="*/ 0 h 2157984"/>
              <a:gd name="connsiteX2" fmla="*/ 207264 w 755904"/>
              <a:gd name="connsiteY2" fmla="*/ 2157984 h 2157984"/>
              <a:gd name="connsiteX3" fmla="*/ 0 w 755904"/>
              <a:gd name="connsiteY3" fmla="*/ 2157984 h 2157984"/>
              <a:gd name="connsiteX4" fmla="*/ 536448 w 755904"/>
              <a:gd name="connsiteY4" fmla="*/ 12192 h 2157984"/>
              <a:gd name="connsiteX0" fmla="*/ 536448 w 755904"/>
              <a:gd name="connsiteY0" fmla="*/ 0 h 2163209"/>
              <a:gd name="connsiteX1" fmla="*/ 755904 w 755904"/>
              <a:gd name="connsiteY1" fmla="*/ 5225 h 2163209"/>
              <a:gd name="connsiteX2" fmla="*/ 207264 w 755904"/>
              <a:gd name="connsiteY2" fmla="*/ 2163209 h 2163209"/>
              <a:gd name="connsiteX3" fmla="*/ 0 w 755904"/>
              <a:gd name="connsiteY3" fmla="*/ 2163209 h 2163209"/>
              <a:gd name="connsiteX4" fmla="*/ 536448 w 755904"/>
              <a:gd name="connsiteY4" fmla="*/ 0 h 2163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904" h="2163209">
                <a:moveTo>
                  <a:pt x="536448" y="0"/>
                </a:moveTo>
                <a:lnTo>
                  <a:pt x="755904" y="5225"/>
                </a:lnTo>
                <a:lnTo>
                  <a:pt x="207264" y="2163209"/>
                </a:lnTo>
                <a:lnTo>
                  <a:pt x="0" y="2163209"/>
                </a:lnTo>
                <a:lnTo>
                  <a:pt x="536448" y="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A7093D-A9F7-9540-A2DA-0814F61CBD7A}"/>
              </a:ext>
            </a:extLst>
          </p:cNvPr>
          <p:cNvSpPr>
            <a:spLocks noGrp="1"/>
          </p:cNvSpPr>
          <p:nvPr>
            <p:ph type="ctrTitle"/>
          </p:nvPr>
        </p:nvSpPr>
        <p:spPr>
          <a:xfrm>
            <a:off x="831980" y="3702205"/>
            <a:ext cx="7920134" cy="1052250"/>
          </a:xfrm>
        </p:spPr>
        <p:txBody>
          <a:bodyPr anchor="t" anchorCtr="0">
            <a:normAutofit/>
          </a:bodyPr>
          <a:lstStyle>
            <a:lvl1pPr marL="0" algn="l" defTabSz="914400" rtl="0" eaLnBrk="1" latinLnBrk="0" hangingPunct="1">
              <a:lnSpc>
                <a:spcPct val="100000"/>
              </a:lnSpc>
              <a:spcBef>
                <a:spcPct val="0"/>
              </a:spcBef>
              <a:buNone/>
              <a:defRPr lang="en-US" sz="4000" b="1" kern="1200" dirty="0">
                <a:solidFill>
                  <a:schemeClr val="tx1"/>
                </a:solidFill>
                <a:latin typeface="Calibri "/>
                <a:ea typeface="+mj-ea"/>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2458CC0-A002-AC41-A592-C96864EBD192}"/>
              </a:ext>
            </a:extLst>
          </p:cNvPr>
          <p:cNvSpPr>
            <a:spLocks noGrp="1"/>
          </p:cNvSpPr>
          <p:nvPr>
            <p:ph type="subTitle" idx="1"/>
          </p:nvPr>
        </p:nvSpPr>
        <p:spPr>
          <a:xfrm>
            <a:off x="783104" y="4903938"/>
            <a:ext cx="7727575" cy="783432"/>
          </a:xfrm>
          <a:prstGeom prst="rect">
            <a:avLst/>
          </a:prstGeom>
        </p:spPr>
        <p:txBody>
          <a:bodyPr>
            <a:normAutofit/>
          </a:bodyPr>
          <a:lstStyle>
            <a:lvl1pPr marL="0" indent="0" algn="l" defTabSz="914400" rtl="0" eaLnBrk="1" latinLnBrk="0" hangingPunct="1">
              <a:lnSpc>
                <a:spcPct val="100000"/>
              </a:lnSpc>
              <a:spcBef>
                <a:spcPts val="1000"/>
              </a:spcBef>
              <a:buFont typeface="Arial" panose="020B0604020202020204" pitchFamily="34" charset="0"/>
              <a:buNone/>
              <a:defRPr lang="en-US" sz="2800" b="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C71A2505-D097-9F4F-B288-234F5B1A50A0}"/>
              </a:ext>
            </a:extLst>
          </p:cNvPr>
          <p:cNvSpPr>
            <a:spLocks noGrp="1"/>
          </p:cNvSpPr>
          <p:nvPr>
            <p:ph type="ftr" sz="quarter" idx="11"/>
          </p:nvPr>
        </p:nvSpPr>
        <p:spPr/>
        <p:txBody>
          <a:bodyPr/>
          <a:lstStyle/>
          <a:p>
            <a:r>
              <a:rPr lang="en-US"/>
              <a:t>Medicare and Other Programs for People with Disabilities</a:t>
            </a:r>
            <a:endParaRPr lang="en-US" dirty="0"/>
          </a:p>
        </p:txBody>
      </p:sp>
      <p:pic>
        <p:nvPicPr>
          <p:cNvPr id="17" name="Picture 16">
            <a:extLst>
              <a:ext uri="{FF2B5EF4-FFF2-40B4-BE49-F238E27FC236}">
                <a16:creationId xmlns:a16="http://schemas.microsoft.com/office/drawing/2014/main" id="{9A5FA928-77F8-8541-8E17-81EB704F33B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735705" y="4811486"/>
            <a:ext cx="1430250" cy="1061189"/>
          </a:xfrm>
          <a:prstGeom prst="rect">
            <a:avLst/>
          </a:prstGeom>
        </p:spPr>
      </p:pic>
      <p:pic>
        <p:nvPicPr>
          <p:cNvPr id="18" name="Picture 17">
            <a:extLst>
              <a:ext uri="{FF2B5EF4-FFF2-40B4-BE49-F238E27FC236}">
                <a16:creationId xmlns:a16="http://schemas.microsoft.com/office/drawing/2014/main" id="{38CB2E7C-18B0-9648-8800-71576EF3A54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19882" y="232631"/>
            <a:ext cx="2046621" cy="706865"/>
          </a:xfrm>
          <a:prstGeom prst="rect">
            <a:avLst/>
          </a:prstGeom>
        </p:spPr>
      </p:pic>
      <p:pic>
        <p:nvPicPr>
          <p:cNvPr id="13" name="Picture 12">
            <a:extLst>
              <a:ext uri="{FF2B5EF4-FFF2-40B4-BE49-F238E27FC236}">
                <a16:creationId xmlns:a16="http://schemas.microsoft.com/office/drawing/2014/main" id="{2C2A5C70-4A8E-8642-B9D2-730F9E62EE2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747499" y="1206343"/>
            <a:ext cx="2717800" cy="2159000"/>
          </a:xfrm>
          <a:prstGeom prst="rect">
            <a:avLst/>
          </a:prstGeom>
        </p:spPr>
      </p:pic>
      <p:pic>
        <p:nvPicPr>
          <p:cNvPr id="14" name="Picture 13">
            <a:extLst>
              <a:ext uri="{FF2B5EF4-FFF2-40B4-BE49-F238E27FC236}">
                <a16:creationId xmlns:a16="http://schemas.microsoft.com/office/drawing/2014/main" id="{941CBD2E-7581-E444-B0FE-A7C0CE33762A}"/>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153527" y="1206343"/>
            <a:ext cx="2717800" cy="2159000"/>
          </a:xfrm>
          <a:prstGeom prst="rect">
            <a:avLst/>
          </a:prstGeom>
        </p:spPr>
      </p:pic>
      <p:pic>
        <p:nvPicPr>
          <p:cNvPr id="15" name="Picture 14">
            <a:extLst>
              <a:ext uri="{FF2B5EF4-FFF2-40B4-BE49-F238E27FC236}">
                <a16:creationId xmlns:a16="http://schemas.microsoft.com/office/drawing/2014/main" id="{FFBDD961-5693-744E-902D-B8395B5C73C1}"/>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8559555" y="1206343"/>
            <a:ext cx="2717800" cy="2159000"/>
          </a:xfrm>
          <a:prstGeom prst="rect">
            <a:avLst/>
          </a:prstGeom>
        </p:spPr>
      </p:pic>
      <p:sp>
        <p:nvSpPr>
          <p:cNvPr id="20" name="Date Placeholder 3">
            <a:extLst>
              <a:ext uri="{FF2B5EF4-FFF2-40B4-BE49-F238E27FC236}">
                <a16:creationId xmlns:a16="http://schemas.microsoft.com/office/drawing/2014/main" id="{CD5EAAC5-54D1-6749-9521-93E7098FCF94}"/>
              </a:ext>
            </a:extLst>
          </p:cNvPr>
          <p:cNvSpPr>
            <a:spLocks noGrp="1"/>
          </p:cNvSpPr>
          <p:nvPr>
            <p:ph type="dt" sz="half" idx="10"/>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a:t>May 2021</a:t>
            </a:r>
            <a:endParaRPr lang="en-US" dirty="0"/>
          </a:p>
        </p:txBody>
      </p:sp>
      <p:pic>
        <p:nvPicPr>
          <p:cNvPr id="24" name="Picture 23">
            <a:extLst>
              <a:ext uri="{FF2B5EF4-FFF2-40B4-BE49-F238E27FC236}">
                <a16:creationId xmlns:a16="http://schemas.microsoft.com/office/drawing/2014/main" id="{95DB786D-1FF3-0C44-9284-6E1AB17D2AD1}"/>
              </a:ext>
            </a:extLst>
          </p:cNvPr>
          <p:cNvPicPr>
            <a:picLocks noChangeAspect="1"/>
          </p:cNvPicPr>
          <p:nvPr userDrawn="1"/>
        </p:nvPicPr>
        <p:blipFill rotWithShape="1">
          <a:blip r:embed="rId7"/>
          <a:srcRect b="1162"/>
          <a:stretch/>
        </p:blipFill>
        <p:spPr>
          <a:xfrm>
            <a:off x="1308874" y="1206343"/>
            <a:ext cx="2743200" cy="2159000"/>
          </a:xfrm>
          <a:prstGeom prst="rect">
            <a:avLst/>
          </a:prstGeom>
        </p:spPr>
      </p:pic>
    </p:spTree>
    <p:extLst>
      <p:ext uri="{BB962C8B-B14F-4D97-AF65-F5344CB8AC3E}">
        <p14:creationId xmlns:p14="http://schemas.microsoft.com/office/powerpoint/2010/main" val="3103882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 NTP  blue 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7DA14C-55BC-304D-936C-906A05CD98E2}"/>
              </a:ext>
            </a:extLst>
          </p:cNvPr>
          <p:cNvSpPr/>
          <p:nvPr userDrawn="1"/>
        </p:nvSpPr>
        <p:spPr>
          <a:xfrm>
            <a:off x="11575" y="0"/>
            <a:ext cx="12191999" cy="1018572"/>
          </a:xfrm>
          <a:prstGeom prst="rect">
            <a:avLst/>
          </a:prstGeom>
          <a:solidFill>
            <a:srgbClr val="0A5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0B57867D-255A-8C47-B53C-2E81324B4D3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a:t>May 2021</a:t>
            </a:r>
            <a:endParaRPr lang="en-US" dirty="0"/>
          </a:p>
        </p:txBody>
      </p:sp>
      <p:sp>
        <p:nvSpPr>
          <p:cNvPr id="5" name="Footer Placeholder 4">
            <a:extLst>
              <a:ext uri="{FF2B5EF4-FFF2-40B4-BE49-F238E27FC236}">
                <a16:creationId xmlns:a16="http://schemas.microsoft.com/office/drawing/2014/main" id="{3DAA8F55-D447-EB4E-9ECE-BE0A322927F4}"/>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a:t>Medicare and Other Programs for People with Disabilities</a:t>
            </a:r>
            <a:endParaRPr lang="en-US" dirty="0"/>
          </a:p>
        </p:txBody>
      </p:sp>
      <p:sp>
        <p:nvSpPr>
          <p:cNvPr id="6" name="Title Placeholder 1">
            <a:extLst>
              <a:ext uri="{FF2B5EF4-FFF2-40B4-BE49-F238E27FC236}">
                <a16:creationId xmlns:a16="http://schemas.microsoft.com/office/drawing/2014/main" id="{D1EC8A21-7F7F-224D-98D4-F2295DD5610B}"/>
              </a:ext>
            </a:extLst>
          </p:cNvPr>
          <p:cNvSpPr>
            <a:spLocks noGrp="1"/>
          </p:cNvSpPr>
          <p:nvPr>
            <p:ph type="title"/>
          </p:nvPr>
        </p:nvSpPr>
        <p:spPr>
          <a:xfrm>
            <a:off x="344906" y="8054"/>
            <a:ext cx="11582400" cy="1020646"/>
          </a:xfrm>
          <a:prstGeom prst="rect">
            <a:avLst/>
          </a:prstGeom>
        </p:spPr>
        <p:txBody>
          <a:bodyPr vert="horz" lIns="91440" tIns="45720" rIns="91440" bIns="45720" rtlCol="0" anchor="ctr" anchorCtr="0">
            <a:normAutofit/>
          </a:bodyPr>
          <a:lstStyle>
            <a:lvl1pPr algn="ctr">
              <a:defRPr>
                <a:solidFill>
                  <a:schemeClr val="bg1"/>
                </a:solidFill>
                <a:latin typeface="Calibri "/>
                <a:cs typeface="Calibri" panose="020F050202020403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ABC491B8-B577-3E42-ADE5-69C235F61BD2}"/>
              </a:ext>
            </a:extLst>
          </p:cNvPr>
          <p:cNvSpPr>
            <a:spLocks noGrp="1"/>
          </p:cNvSpPr>
          <p:nvPr>
            <p:ph idx="1"/>
          </p:nvPr>
        </p:nvSpPr>
        <p:spPr>
          <a:xfrm>
            <a:off x="609601" y="1182004"/>
            <a:ext cx="11053010" cy="5021042"/>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
        <p:nvSpPr>
          <p:cNvPr id="8" name="Slide Number Placeholder 5">
            <a:extLst>
              <a:ext uri="{FF2B5EF4-FFF2-40B4-BE49-F238E27FC236}">
                <a16:creationId xmlns:a16="http://schemas.microsoft.com/office/drawing/2014/main" id="{1441DD97-38A6-4148-B669-A5B2119D5C55}"/>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B75908-2BC4-4CCC-BE4B-63652A0FD379}" type="slidenum">
              <a:rPr kumimoji="0" lang="en-US" sz="10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Tree>
    <p:extLst>
      <p:ext uri="{BB962C8B-B14F-4D97-AF65-F5344CB8AC3E}">
        <p14:creationId xmlns:p14="http://schemas.microsoft.com/office/powerpoint/2010/main" val="3002579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 NTP  blue 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7DA14C-55BC-304D-936C-906A05CD98E2}"/>
              </a:ext>
            </a:extLst>
          </p:cNvPr>
          <p:cNvSpPr/>
          <p:nvPr userDrawn="1"/>
        </p:nvSpPr>
        <p:spPr>
          <a:xfrm>
            <a:off x="11575" y="0"/>
            <a:ext cx="12191999" cy="1018572"/>
          </a:xfrm>
          <a:prstGeom prst="rect">
            <a:avLst/>
          </a:prstGeom>
          <a:solidFill>
            <a:srgbClr val="0A5E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0B57867D-255A-8C47-B53C-2E81324B4D3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a:t>May 2021</a:t>
            </a:r>
            <a:endParaRPr lang="en-US" dirty="0"/>
          </a:p>
        </p:txBody>
      </p:sp>
      <p:sp>
        <p:nvSpPr>
          <p:cNvPr id="5" name="Footer Placeholder 4">
            <a:extLst>
              <a:ext uri="{FF2B5EF4-FFF2-40B4-BE49-F238E27FC236}">
                <a16:creationId xmlns:a16="http://schemas.microsoft.com/office/drawing/2014/main" id="{3DAA8F55-D447-EB4E-9ECE-BE0A322927F4}"/>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a:t>Medicare and Other Programs for People with Disabilities</a:t>
            </a:r>
            <a:endParaRPr lang="en-US" dirty="0"/>
          </a:p>
        </p:txBody>
      </p:sp>
      <p:sp>
        <p:nvSpPr>
          <p:cNvPr id="7" name="Text Placeholder 2">
            <a:extLst>
              <a:ext uri="{FF2B5EF4-FFF2-40B4-BE49-F238E27FC236}">
                <a16:creationId xmlns:a16="http://schemas.microsoft.com/office/drawing/2014/main" id="{ABC491B8-B577-3E42-ADE5-69C235F61BD2}"/>
              </a:ext>
            </a:extLst>
          </p:cNvPr>
          <p:cNvSpPr>
            <a:spLocks noGrp="1"/>
          </p:cNvSpPr>
          <p:nvPr>
            <p:ph idx="1"/>
          </p:nvPr>
        </p:nvSpPr>
        <p:spPr>
          <a:xfrm>
            <a:off x="666753" y="1182004"/>
            <a:ext cx="5276849" cy="5021042"/>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
        <p:nvSpPr>
          <p:cNvPr id="8" name="Slide Number Placeholder 5">
            <a:extLst>
              <a:ext uri="{FF2B5EF4-FFF2-40B4-BE49-F238E27FC236}">
                <a16:creationId xmlns:a16="http://schemas.microsoft.com/office/drawing/2014/main" id="{1441DD97-38A6-4148-B669-A5B2119D5C55}"/>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B75908-2BC4-4CCC-BE4B-63652A0FD379}" type="slidenum">
              <a:rPr kumimoji="0" lang="en-US" sz="10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0" name="Text Placeholder 2">
            <a:extLst>
              <a:ext uri="{FF2B5EF4-FFF2-40B4-BE49-F238E27FC236}">
                <a16:creationId xmlns:a16="http://schemas.microsoft.com/office/drawing/2014/main" id="{DC3DA405-FF62-F54D-AA3C-106C1215BD13}"/>
              </a:ext>
            </a:extLst>
          </p:cNvPr>
          <p:cNvSpPr>
            <a:spLocks noGrp="1"/>
          </p:cNvSpPr>
          <p:nvPr>
            <p:ph idx="12"/>
          </p:nvPr>
        </p:nvSpPr>
        <p:spPr>
          <a:xfrm>
            <a:off x="6245688" y="1171875"/>
            <a:ext cx="5276849" cy="5021042"/>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
        <p:nvSpPr>
          <p:cNvPr id="11" name="Title Placeholder 1">
            <a:extLst>
              <a:ext uri="{FF2B5EF4-FFF2-40B4-BE49-F238E27FC236}">
                <a16:creationId xmlns:a16="http://schemas.microsoft.com/office/drawing/2014/main" id="{298A8405-C439-1D4D-8674-0CC3E54ED499}"/>
              </a:ext>
            </a:extLst>
          </p:cNvPr>
          <p:cNvSpPr>
            <a:spLocks noGrp="1"/>
          </p:cNvSpPr>
          <p:nvPr>
            <p:ph type="title"/>
          </p:nvPr>
        </p:nvSpPr>
        <p:spPr>
          <a:xfrm>
            <a:off x="344906" y="8054"/>
            <a:ext cx="11582400" cy="1020646"/>
          </a:xfrm>
          <a:prstGeom prst="rect">
            <a:avLst/>
          </a:prstGeom>
        </p:spPr>
        <p:txBody>
          <a:bodyPr vert="horz" lIns="91440" tIns="45720" rIns="91440" bIns="45720" rtlCol="0" anchor="ctr" anchorCtr="0">
            <a:normAutofit/>
          </a:bodyPr>
          <a:lstStyle>
            <a:lvl1pPr algn="ctr">
              <a:defRPr>
                <a:solidFill>
                  <a:schemeClr val="bg1"/>
                </a:solidFill>
                <a:latin typeface="Calibri "/>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3193788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66142" y="1180618"/>
            <a:ext cx="9303428" cy="475719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a:t>May 2021</a:t>
            </a:r>
          </a:p>
        </p:txBody>
      </p:sp>
      <p:sp>
        <p:nvSpPr>
          <p:cNvPr id="6" name="Footer Placeholder 5"/>
          <p:cNvSpPr>
            <a:spLocks noGrp="1"/>
          </p:cNvSpPr>
          <p:nvPr>
            <p:ph type="ftr" sz="quarter" idx="11"/>
          </p:nvPr>
        </p:nvSpPr>
        <p:spPr/>
        <p:txBody>
          <a:bodyPr/>
          <a:lstStyle/>
          <a:p>
            <a:r>
              <a:rPr lang="en-US"/>
              <a:t>Medicare and Other Programs for People with Disabilities</a:t>
            </a:r>
          </a:p>
        </p:txBody>
      </p:sp>
      <p:sp>
        <p:nvSpPr>
          <p:cNvPr id="4" name="Title 3">
            <a:extLst>
              <a:ext uri="{FF2B5EF4-FFF2-40B4-BE49-F238E27FC236}">
                <a16:creationId xmlns:a16="http://schemas.microsoft.com/office/drawing/2014/main" id="{B4645CCC-AB93-9146-B7A8-52586169DD60}"/>
              </a:ext>
            </a:extLst>
          </p:cNvPr>
          <p:cNvSpPr>
            <a:spLocks noGrp="1"/>
          </p:cNvSpPr>
          <p:nvPr>
            <p:ph type="title"/>
          </p:nvPr>
        </p:nvSpPr>
        <p:spPr/>
        <p:txBody>
          <a:bodyPr>
            <a:normAutofit/>
          </a:bodyPr>
          <a:lstStyle>
            <a:lvl1pPr>
              <a:defRPr sz="3200">
                <a:latin typeface="Calibri "/>
              </a:defRPr>
            </a:lvl1pPr>
          </a:lstStyle>
          <a:p>
            <a:r>
              <a:rPr lang="en-US" dirty="0"/>
              <a:t>Click to edit Master title style</a:t>
            </a:r>
          </a:p>
        </p:txBody>
      </p:sp>
    </p:spTree>
    <p:extLst>
      <p:ext uri="{BB962C8B-B14F-4D97-AF65-F5344CB8AC3E}">
        <p14:creationId xmlns:p14="http://schemas.microsoft.com/office/powerpoint/2010/main" val="915282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4038600" y="1656752"/>
            <a:ext cx="7119257" cy="631372"/>
          </a:xfrm>
        </p:spPr>
        <p:txBody>
          <a:bodyPr anchor="t" anchorCtr="0">
            <a:normAutofit/>
          </a:bodyPr>
          <a:lstStyle>
            <a:lvl1pPr>
              <a:defRPr sz="4000" b="1"/>
            </a:lvl1pPr>
          </a:lstStyle>
          <a:p>
            <a:r>
              <a:rPr lang="en-US" dirty="0"/>
              <a:t>Lesson #</a:t>
            </a: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nchor="ctr"/>
          <a:lstStyle>
            <a:lvl1pPr>
              <a:defRPr sz="1000">
                <a:solidFill>
                  <a:schemeClr val="tx1">
                    <a:lumMod val="75000"/>
                    <a:lumOff val="25000"/>
                  </a:schemeClr>
                </a:solidFill>
              </a:defRPr>
            </a:lvl1pPr>
          </a:lstStyle>
          <a:p>
            <a:r>
              <a:rPr lang="en-US"/>
              <a:t>Medicare and Other Programs for People with Disabilities</a:t>
            </a:r>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a:t>May 2021</a:t>
            </a:r>
            <a:endParaRPr lang="en-US" dirty="0"/>
          </a:p>
        </p:txBody>
      </p:sp>
      <p:sp>
        <p:nvSpPr>
          <p:cNvPr id="16" name="Text Placeholder 2">
            <a:extLst>
              <a:ext uri="{FF2B5EF4-FFF2-40B4-BE49-F238E27FC236}">
                <a16:creationId xmlns:a16="http://schemas.microsoft.com/office/drawing/2014/main" id="{2FA146C0-A07F-E64E-826E-393C45DC2119}"/>
              </a:ext>
            </a:extLst>
          </p:cNvPr>
          <p:cNvSpPr>
            <a:spLocks noGrp="1"/>
          </p:cNvSpPr>
          <p:nvPr>
            <p:ph type="body" idx="1" hasCustomPrompt="1"/>
          </p:nvPr>
        </p:nvSpPr>
        <p:spPr>
          <a:xfrm>
            <a:off x="4038600" y="2449914"/>
            <a:ext cx="7119257" cy="1588685"/>
          </a:xfrm>
          <a:prstGeom prst="rect">
            <a:avLst/>
          </a:prstGeom>
          <a:noFill/>
        </p:spPr>
        <p:txBody>
          <a:bodyPr>
            <a:normAutofit/>
          </a:bodyPr>
          <a:lstStyle>
            <a:lvl1pPr marL="0" indent="0">
              <a:lnSpc>
                <a:spcPct val="100000"/>
              </a:lnSpc>
              <a:spcBef>
                <a:spcPts val="0"/>
              </a:spcBef>
              <a:buNone/>
              <a:defRPr sz="4800" b="1" cap="none" spc="210" baseline="0">
                <a:solidFill>
                  <a:srgbClr val="0755B7"/>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pic>
        <p:nvPicPr>
          <p:cNvPr id="12" name="Picture 11">
            <a:extLst>
              <a:ext uri="{FF2B5EF4-FFF2-40B4-BE49-F238E27FC236}">
                <a16:creationId xmlns:a16="http://schemas.microsoft.com/office/drawing/2014/main" id="{D9669EE1-C073-5F4C-B31A-4DA803B9633B}"/>
              </a:ext>
            </a:extLst>
          </p:cNvPr>
          <p:cNvPicPr>
            <a:picLocks noChangeAspect="1"/>
          </p:cNvPicPr>
          <p:nvPr userDrawn="1"/>
        </p:nvPicPr>
        <p:blipFill rotWithShape="1">
          <a:blip r:embed="rId2"/>
          <a:srcRect b="1162"/>
          <a:stretch/>
        </p:blipFill>
        <p:spPr>
          <a:xfrm>
            <a:off x="1308874" y="1206343"/>
            <a:ext cx="2743200" cy="2159000"/>
          </a:xfrm>
          <a:prstGeom prst="rect">
            <a:avLst/>
          </a:prstGeom>
        </p:spPr>
      </p:pic>
    </p:spTree>
    <p:extLst>
      <p:ext uri="{BB962C8B-B14F-4D97-AF65-F5344CB8AC3E}">
        <p14:creationId xmlns:p14="http://schemas.microsoft.com/office/powerpoint/2010/main" val="2977565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4038600" y="1656752"/>
            <a:ext cx="7119257" cy="631372"/>
          </a:xfrm>
        </p:spPr>
        <p:txBody>
          <a:bodyPr anchor="t" anchorCtr="0">
            <a:normAutofit/>
          </a:bodyPr>
          <a:lstStyle>
            <a:lvl1pPr>
              <a:defRPr sz="4000" b="1"/>
            </a:lvl1pPr>
          </a:lstStyle>
          <a:p>
            <a:r>
              <a:rPr lang="en-US" dirty="0"/>
              <a:t>Lesson #</a:t>
            </a: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nchor="ctr"/>
          <a:lstStyle>
            <a:lvl1pPr>
              <a:defRPr sz="1000">
                <a:solidFill>
                  <a:schemeClr val="tx1">
                    <a:lumMod val="75000"/>
                    <a:lumOff val="25000"/>
                  </a:schemeClr>
                </a:solidFill>
              </a:defRPr>
            </a:lvl1pPr>
          </a:lstStyle>
          <a:p>
            <a:r>
              <a:rPr lang="en-US"/>
              <a:t>Medicare and Other Programs for People with Disabilities</a:t>
            </a:r>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a:t>May 2021</a:t>
            </a:r>
            <a:endParaRPr lang="en-US" dirty="0"/>
          </a:p>
        </p:txBody>
      </p:sp>
      <p:pic>
        <p:nvPicPr>
          <p:cNvPr id="8" name="Picture 7">
            <a:extLst>
              <a:ext uri="{FF2B5EF4-FFF2-40B4-BE49-F238E27FC236}">
                <a16:creationId xmlns:a16="http://schemas.microsoft.com/office/drawing/2014/main" id="{46842D8D-4D56-4E44-A71B-28142AE506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20800" y="1208625"/>
            <a:ext cx="2717800" cy="2159000"/>
          </a:xfrm>
          <a:prstGeom prst="rect">
            <a:avLst/>
          </a:prstGeom>
        </p:spPr>
      </p:pic>
      <p:sp>
        <p:nvSpPr>
          <p:cNvPr id="10" name="Text Placeholder 2">
            <a:extLst>
              <a:ext uri="{FF2B5EF4-FFF2-40B4-BE49-F238E27FC236}">
                <a16:creationId xmlns:a16="http://schemas.microsoft.com/office/drawing/2014/main" id="{C90F60A4-6C3D-AF4B-B3DE-4796F73CD1C7}"/>
              </a:ext>
            </a:extLst>
          </p:cNvPr>
          <p:cNvSpPr>
            <a:spLocks noGrp="1"/>
          </p:cNvSpPr>
          <p:nvPr>
            <p:ph type="body" idx="1" hasCustomPrompt="1"/>
          </p:nvPr>
        </p:nvSpPr>
        <p:spPr>
          <a:xfrm>
            <a:off x="4038600" y="2449914"/>
            <a:ext cx="7119257" cy="1588685"/>
          </a:xfrm>
          <a:prstGeom prst="rect">
            <a:avLst/>
          </a:prstGeom>
          <a:noFill/>
        </p:spPr>
        <p:txBody>
          <a:bodyPr>
            <a:normAutofit/>
          </a:bodyPr>
          <a:lstStyle>
            <a:lvl1pPr marL="0" indent="0">
              <a:lnSpc>
                <a:spcPct val="100000"/>
              </a:lnSpc>
              <a:spcBef>
                <a:spcPts val="0"/>
              </a:spcBef>
              <a:buNone/>
              <a:defRPr sz="4800" b="1" cap="none" spc="210" baseline="0">
                <a:solidFill>
                  <a:srgbClr val="0755B7"/>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Tree>
    <p:extLst>
      <p:ext uri="{BB962C8B-B14F-4D97-AF65-F5344CB8AC3E}">
        <p14:creationId xmlns:p14="http://schemas.microsoft.com/office/powerpoint/2010/main" val="2680728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4038600" y="1656752"/>
            <a:ext cx="7119257" cy="631372"/>
          </a:xfrm>
        </p:spPr>
        <p:txBody>
          <a:bodyPr anchor="t" anchorCtr="0">
            <a:normAutofit/>
          </a:bodyPr>
          <a:lstStyle>
            <a:lvl1pPr>
              <a:defRPr sz="4000" b="1">
                <a:latin typeface="Calibri" panose="020F0502020204030204" pitchFamily="34" charset="0"/>
                <a:cs typeface="Calibri" panose="020F0502020204030204" pitchFamily="34" charset="0"/>
              </a:defRPr>
            </a:lvl1pPr>
          </a:lstStyle>
          <a:p>
            <a:r>
              <a:rPr lang="en-US" dirty="0"/>
              <a:t>Lesson #</a:t>
            </a: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a:t>Medicare and Other Programs for People with Disabilities</a:t>
            </a:r>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a:t>May 2021</a:t>
            </a:r>
            <a:endParaRPr lang="en-US" dirty="0"/>
          </a:p>
        </p:txBody>
      </p:sp>
      <p:pic>
        <p:nvPicPr>
          <p:cNvPr id="8" name="Picture 7">
            <a:extLst>
              <a:ext uri="{FF2B5EF4-FFF2-40B4-BE49-F238E27FC236}">
                <a16:creationId xmlns:a16="http://schemas.microsoft.com/office/drawing/2014/main" id="{06E287CE-EBE3-1947-A08F-A016559CC4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20800" y="1208625"/>
            <a:ext cx="2717800" cy="2159000"/>
          </a:xfrm>
          <a:prstGeom prst="rect">
            <a:avLst/>
          </a:prstGeom>
        </p:spPr>
      </p:pic>
      <p:sp>
        <p:nvSpPr>
          <p:cNvPr id="11" name="Text Placeholder 2">
            <a:extLst>
              <a:ext uri="{FF2B5EF4-FFF2-40B4-BE49-F238E27FC236}">
                <a16:creationId xmlns:a16="http://schemas.microsoft.com/office/drawing/2014/main" id="{4D34661F-0A8F-2A42-9437-056F22851375}"/>
              </a:ext>
            </a:extLst>
          </p:cNvPr>
          <p:cNvSpPr>
            <a:spLocks noGrp="1"/>
          </p:cNvSpPr>
          <p:nvPr>
            <p:ph type="body" idx="1" hasCustomPrompt="1"/>
          </p:nvPr>
        </p:nvSpPr>
        <p:spPr>
          <a:xfrm>
            <a:off x="4038600" y="2449914"/>
            <a:ext cx="7119257" cy="1588685"/>
          </a:xfrm>
          <a:prstGeom prst="rect">
            <a:avLst/>
          </a:prstGeom>
          <a:noFill/>
        </p:spPr>
        <p:txBody>
          <a:bodyPr>
            <a:normAutofit/>
          </a:bodyPr>
          <a:lstStyle>
            <a:lvl1pPr marL="0" indent="0">
              <a:lnSpc>
                <a:spcPct val="100000"/>
              </a:lnSpc>
              <a:spcBef>
                <a:spcPts val="0"/>
              </a:spcBef>
              <a:buNone/>
              <a:defRPr sz="4800" b="1" cap="none" spc="210" baseline="0">
                <a:solidFill>
                  <a:srgbClr val="0755B7"/>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Tree>
    <p:extLst>
      <p:ext uri="{BB962C8B-B14F-4D97-AF65-F5344CB8AC3E}">
        <p14:creationId xmlns:p14="http://schemas.microsoft.com/office/powerpoint/2010/main" val="3732348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B0C8B-07AC-E44D-A133-A955D4ECCD5B}"/>
              </a:ext>
            </a:extLst>
          </p:cNvPr>
          <p:cNvSpPr>
            <a:spLocks noGrp="1"/>
          </p:cNvSpPr>
          <p:nvPr>
            <p:ph type="title" hasCustomPrompt="1"/>
          </p:nvPr>
        </p:nvSpPr>
        <p:spPr>
          <a:xfrm>
            <a:off x="4038600" y="1656752"/>
            <a:ext cx="7119257" cy="631372"/>
          </a:xfrm>
        </p:spPr>
        <p:txBody>
          <a:bodyPr anchor="t" anchorCtr="0">
            <a:normAutofit/>
          </a:bodyPr>
          <a:lstStyle>
            <a:lvl1pPr>
              <a:defRPr sz="4000" b="1"/>
            </a:lvl1pPr>
          </a:lstStyle>
          <a:p>
            <a:r>
              <a:rPr lang="en-US" dirty="0"/>
              <a:t>Lesson #</a:t>
            </a:r>
          </a:p>
        </p:txBody>
      </p:sp>
      <p:sp>
        <p:nvSpPr>
          <p:cNvPr id="5" name="Footer Placeholder 4">
            <a:extLst>
              <a:ext uri="{FF2B5EF4-FFF2-40B4-BE49-F238E27FC236}">
                <a16:creationId xmlns:a16="http://schemas.microsoft.com/office/drawing/2014/main" id="{A0413909-D0F7-224E-BA3A-64AAE9016F81}"/>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a:t>Medicare and Other Programs for People with Disabilities</a:t>
            </a:r>
          </a:p>
        </p:txBody>
      </p:sp>
      <p:sp>
        <p:nvSpPr>
          <p:cNvPr id="9" name="Date Placeholder 3">
            <a:extLst>
              <a:ext uri="{FF2B5EF4-FFF2-40B4-BE49-F238E27FC236}">
                <a16:creationId xmlns:a16="http://schemas.microsoft.com/office/drawing/2014/main" id="{D801FAFA-7869-4541-885C-7371A8B1B8A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a:t>May 2021</a:t>
            </a:r>
            <a:endParaRPr lang="en-US" dirty="0"/>
          </a:p>
        </p:txBody>
      </p:sp>
      <p:pic>
        <p:nvPicPr>
          <p:cNvPr id="8" name="Picture 7">
            <a:extLst>
              <a:ext uri="{FF2B5EF4-FFF2-40B4-BE49-F238E27FC236}">
                <a16:creationId xmlns:a16="http://schemas.microsoft.com/office/drawing/2014/main" id="{6C5A386B-3083-C742-94FE-F51D1226CA2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20800" y="1208625"/>
            <a:ext cx="2717800" cy="2159000"/>
          </a:xfrm>
          <a:prstGeom prst="rect">
            <a:avLst/>
          </a:prstGeom>
        </p:spPr>
      </p:pic>
      <p:sp>
        <p:nvSpPr>
          <p:cNvPr id="11" name="Text Placeholder 2">
            <a:extLst>
              <a:ext uri="{FF2B5EF4-FFF2-40B4-BE49-F238E27FC236}">
                <a16:creationId xmlns:a16="http://schemas.microsoft.com/office/drawing/2014/main" id="{556A0BDF-B993-784B-A6BB-3B8DFA79BBE2}"/>
              </a:ext>
            </a:extLst>
          </p:cNvPr>
          <p:cNvSpPr>
            <a:spLocks noGrp="1"/>
          </p:cNvSpPr>
          <p:nvPr>
            <p:ph type="body" idx="1" hasCustomPrompt="1"/>
          </p:nvPr>
        </p:nvSpPr>
        <p:spPr>
          <a:xfrm>
            <a:off x="4038600" y="2449914"/>
            <a:ext cx="7119257" cy="1588685"/>
          </a:xfrm>
          <a:prstGeom prst="rect">
            <a:avLst/>
          </a:prstGeom>
          <a:noFill/>
        </p:spPr>
        <p:txBody>
          <a:bodyPr>
            <a:normAutofit/>
          </a:bodyPr>
          <a:lstStyle>
            <a:lvl1pPr marL="0" indent="0">
              <a:lnSpc>
                <a:spcPct val="100000"/>
              </a:lnSpc>
              <a:spcBef>
                <a:spcPts val="0"/>
              </a:spcBef>
              <a:buNone/>
              <a:defRPr sz="4800" b="1" cap="none" spc="210" baseline="0">
                <a:solidFill>
                  <a:srgbClr val="0755B7"/>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Tree>
    <p:extLst>
      <p:ext uri="{BB962C8B-B14F-4D97-AF65-F5344CB8AC3E}">
        <p14:creationId xmlns:p14="http://schemas.microsoft.com/office/powerpoint/2010/main" val="404537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 NTP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B57867D-255A-8C47-B53C-2E81324B4D3B}"/>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a:t>May 2021</a:t>
            </a:r>
            <a:endParaRPr lang="en-US" dirty="0"/>
          </a:p>
        </p:txBody>
      </p:sp>
      <p:sp>
        <p:nvSpPr>
          <p:cNvPr id="5" name="Footer Placeholder 4">
            <a:extLst>
              <a:ext uri="{FF2B5EF4-FFF2-40B4-BE49-F238E27FC236}">
                <a16:creationId xmlns:a16="http://schemas.microsoft.com/office/drawing/2014/main" id="{3DAA8F55-D447-EB4E-9ECE-BE0A322927F4}"/>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a:t>Medicare and Other Programs for People with Disabilities</a:t>
            </a:r>
            <a:endParaRPr lang="en-US" dirty="0"/>
          </a:p>
        </p:txBody>
      </p:sp>
      <p:sp>
        <p:nvSpPr>
          <p:cNvPr id="6" name="Title Placeholder 1">
            <a:extLst>
              <a:ext uri="{FF2B5EF4-FFF2-40B4-BE49-F238E27FC236}">
                <a16:creationId xmlns:a16="http://schemas.microsoft.com/office/drawing/2014/main" id="{D1EC8A21-7F7F-224D-98D4-F2295DD5610B}"/>
              </a:ext>
            </a:extLst>
          </p:cNvPr>
          <p:cNvSpPr>
            <a:spLocks noGrp="1"/>
          </p:cNvSpPr>
          <p:nvPr>
            <p:ph type="title"/>
          </p:nvPr>
        </p:nvSpPr>
        <p:spPr>
          <a:xfrm>
            <a:off x="1866142" y="8055"/>
            <a:ext cx="9837234" cy="1020646"/>
          </a:xfrm>
          <a:prstGeom prst="rect">
            <a:avLst/>
          </a:prstGeom>
        </p:spPr>
        <p:txBody>
          <a:bodyPr vert="horz" lIns="91440" tIns="45720" rIns="91440" bIns="45720" rtlCol="0" anchor="ctr" anchorCtr="0">
            <a:normAutofit/>
          </a:bodyPr>
          <a:lstStyle>
            <a:lvl1pPr>
              <a:defRPr>
                <a:latin typeface="Calibri "/>
                <a:cs typeface="Calibri" panose="020F050202020403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ABC491B8-B577-3E42-ADE5-69C235F61BD2}"/>
              </a:ext>
            </a:extLst>
          </p:cNvPr>
          <p:cNvSpPr>
            <a:spLocks noGrp="1"/>
          </p:cNvSpPr>
          <p:nvPr>
            <p:ph idx="1"/>
          </p:nvPr>
        </p:nvSpPr>
        <p:spPr>
          <a:xfrm>
            <a:off x="1866142" y="1143000"/>
            <a:ext cx="9837234" cy="5021042"/>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Tree>
    <p:extLst>
      <p:ext uri="{BB962C8B-B14F-4D97-AF65-F5344CB8AC3E}">
        <p14:creationId xmlns:p14="http://schemas.microsoft.com/office/powerpoint/2010/main" val="1445106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5477-955C-2C43-9F79-4C2FB953F99A}"/>
              </a:ext>
            </a:extLst>
          </p:cNvPr>
          <p:cNvSpPr>
            <a:spLocks noGrp="1"/>
          </p:cNvSpPr>
          <p:nvPr>
            <p:ph type="title"/>
          </p:nvPr>
        </p:nvSpPr>
        <p:spPr/>
        <p:txBody>
          <a:bodyPr anchor="ctr" anchorCtr="0"/>
          <a:lstStyle>
            <a:lvl1pPr>
              <a:defRPr>
                <a:latin typeface="Calibri "/>
              </a:defRPr>
            </a:lvl1pPr>
          </a:lstStyle>
          <a:p>
            <a:r>
              <a:rPr lang="en-US" dirty="0"/>
              <a:t>Click to edit Master title style</a:t>
            </a:r>
          </a:p>
        </p:txBody>
      </p:sp>
      <p:sp>
        <p:nvSpPr>
          <p:cNvPr id="4" name="Footer Placeholder 3">
            <a:extLst>
              <a:ext uri="{FF2B5EF4-FFF2-40B4-BE49-F238E27FC236}">
                <a16:creationId xmlns:a16="http://schemas.microsoft.com/office/drawing/2014/main" id="{0BB8CC25-F73F-AB40-8D46-7E6E50517114}"/>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a:t>Medicare and Other Programs for People with Disabilities</a:t>
            </a:r>
            <a:endParaRPr lang="en-US" dirty="0"/>
          </a:p>
        </p:txBody>
      </p:sp>
      <p:sp>
        <p:nvSpPr>
          <p:cNvPr id="6" name="Date Placeholder 3">
            <a:extLst>
              <a:ext uri="{FF2B5EF4-FFF2-40B4-BE49-F238E27FC236}">
                <a16:creationId xmlns:a16="http://schemas.microsoft.com/office/drawing/2014/main" id="{FDAAF0A5-8EEF-E648-82DF-2BF12C2B2C92}"/>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a:t>May 2021</a:t>
            </a:r>
            <a:endParaRPr lang="en-US" dirty="0"/>
          </a:p>
        </p:txBody>
      </p:sp>
    </p:spTree>
    <p:extLst>
      <p:ext uri="{BB962C8B-B14F-4D97-AF65-F5344CB8AC3E}">
        <p14:creationId xmlns:p14="http://schemas.microsoft.com/office/powerpoint/2010/main" val="225437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411E033-54E2-AF4A-AE6E-0E64EC554AC5}"/>
              </a:ext>
            </a:extLst>
          </p:cNvPr>
          <p:cNvSpPr>
            <a:spLocks noGrp="1"/>
          </p:cNvSpPr>
          <p:nvPr>
            <p:ph type="ftr" sz="quarter" idx="11"/>
          </p:nvPr>
        </p:nvSpPr>
        <p:spPr/>
        <p:txBody>
          <a:bodyPr/>
          <a:lstStyle>
            <a:lvl1pPr>
              <a:defRPr sz="1000">
                <a:solidFill>
                  <a:schemeClr val="tx1">
                    <a:lumMod val="75000"/>
                    <a:lumOff val="25000"/>
                  </a:schemeClr>
                </a:solidFill>
              </a:defRPr>
            </a:lvl1pPr>
          </a:lstStyle>
          <a:p>
            <a:r>
              <a:rPr lang="en-US"/>
              <a:t>Medicare and Other Programs for People with Disabilities</a:t>
            </a:r>
          </a:p>
        </p:txBody>
      </p:sp>
      <p:sp>
        <p:nvSpPr>
          <p:cNvPr id="5" name="Date Placeholder 3">
            <a:extLst>
              <a:ext uri="{FF2B5EF4-FFF2-40B4-BE49-F238E27FC236}">
                <a16:creationId xmlns:a16="http://schemas.microsoft.com/office/drawing/2014/main" id="{622E6BF7-274C-0E46-8AE7-809F3D427FF3}"/>
              </a:ext>
            </a:extLst>
          </p:cNvPr>
          <p:cNvSpPr>
            <a:spLocks noGrp="1"/>
          </p:cNvSpPr>
          <p:nvPr>
            <p:ph type="dt" sz="half" idx="10"/>
          </p:nvPr>
        </p:nvSpPr>
        <p:spPr>
          <a:xfrm>
            <a:off x="838200" y="6356350"/>
            <a:ext cx="2743200" cy="365125"/>
          </a:xfrm>
          <a:prstGeom prst="rect">
            <a:avLst/>
          </a:prstGeom>
        </p:spPr>
        <p:txBody>
          <a:bodyPr/>
          <a:lstStyle>
            <a:lvl1pPr>
              <a:defRPr lang="en-US" sz="1000" kern="1200" smtClean="0">
                <a:solidFill>
                  <a:schemeClr val="tx1">
                    <a:lumMod val="75000"/>
                    <a:lumOff val="25000"/>
                  </a:schemeClr>
                </a:solidFill>
                <a:latin typeface="+mn-lt"/>
                <a:ea typeface="+mn-ea"/>
                <a:cs typeface="+mn-cs"/>
              </a:defRPr>
            </a:lvl1pPr>
          </a:lstStyle>
          <a:p>
            <a:r>
              <a:rPr lang="en-US"/>
              <a:t>May 2021</a:t>
            </a:r>
            <a:endParaRPr lang="en-US" dirty="0"/>
          </a:p>
        </p:txBody>
      </p:sp>
    </p:spTree>
    <p:extLst>
      <p:ext uri="{BB962C8B-B14F-4D97-AF65-F5344CB8AC3E}">
        <p14:creationId xmlns:p14="http://schemas.microsoft.com/office/powerpoint/2010/main" val="4158801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har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Calibri "/>
              </a:defRPr>
            </a:lvl1pPr>
          </a:lstStyle>
          <a:p>
            <a:r>
              <a:rPr lang="en-US" dirty="0"/>
              <a:t>Click to edit Master title style</a:t>
            </a:r>
          </a:p>
        </p:txBody>
      </p:sp>
      <p:sp>
        <p:nvSpPr>
          <p:cNvPr id="9" name="Footer Placeholder 8"/>
          <p:cNvSpPr>
            <a:spLocks noGrp="1"/>
          </p:cNvSpPr>
          <p:nvPr>
            <p:ph type="ftr" sz="quarter" idx="11"/>
          </p:nvPr>
        </p:nvSpPr>
        <p:spPr/>
        <p:txBody>
          <a:bodyPr/>
          <a:lstStyle>
            <a:lvl1pPr>
              <a:defRPr>
                <a:solidFill>
                  <a:schemeClr val="tx1">
                    <a:lumMod val="75000"/>
                    <a:lumOff val="25000"/>
                  </a:schemeClr>
                </a:solidFill>
              </a:defRPr>
            </a:lvl1pPr>
          </a:lstStyle>
          <a:p>
            <a:r>
              <a:rPr lang="en-US"/>
              <a:t>Medicare and Other Programs for People with Disabilities</a:t>
            </a:r>
          </a:p>
        </p:txBody>
      </p:sp>
      <p:sp>
        <p:nvSpPr>
          <p:cNvPr id="6" name="Date Placeholder 3">
            <a:extLst>
              <a:ext uri="{FF2B5EF4-FFF2-40B4-BE49-F238E27FC236}">
                <a16:creationId xmlns:a16="http://schemas.microsoft.com/office/drawing/2014/main" id="{2692CC9B-ECF7-E04B-A690-55BE9E825F56}"/>
              </a:ext>
            </a:extLst>
          </p:cNvPr>
          <p:cNvSpPr>
            <a:spLocks noGrp="1"/>
          </p:cNvSpPr>
          <p:nvPr>
            <p:ph type="dt" sz="half" idx="10"/>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a:t>May 2021</a:t>
            </a:r>
            <a:endParaRPr lang="en-US" dirty="0"/>
          </a:p>
        </p:txBody>
      </p:sp>
      <p:graphicFrame>
        <p:nvGraphicFramePr>
          <p:cNvPr id="2" name="Chart 1">
            <a:extLst>
              <a:ext uri="{FF2B5EF4-FFF2-40B4-BE49-F238E27FC236}">
                <a16:creationId xmlns:a16="http://schemas.microsoft.com/office/drawing/2014/main" id="{F38C9CAA-3A13-0C40-8BAC-7E48F3C916E0}"/>
              </a:ext>
            </a:extLst>
          </p:cNvPr>
          <p:cNvGraphicFramePr/>
          <p:nvPr userDrawn="1">
            <p:extLst>
              <p:ext uri="{D42A27DB-BD31-4B8C-83A1-F6EECF244321}">
                <p14:modId xmlns:p14="http://schemas.microsoft.com/office/powerpoint/2010/main" val="377469806"/>
              </p:ext>
            </p:extLst>
          </p:nvPr>
        </p:nvGraphicFramePr>
        <p:xfrm>
          <a:off x="2471838" y="1791181"/>
          <a:ext cx="6121400" cy="40809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7474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A8F4D546-E005-994F-97E2-EEAFE03ADABC}"/>
              </a:ext>
            </a:extLst>
          </p:cNvPr>
          <p:cNvSpPr/>
          <p:nvPr userDrawn="1"/>
        </p:nvSpPr>
        <p:spPr>
          <a:xfrm>
            <a:off x="0" y="-6061"/>
            <a:ext cx="1978702" cy="6880485"/>
          </a:xfrm>
          <a:custGeom>
            <a:avLst/>
            <a:gdLst>
              <a:gd name="connsiteX0" fmla="*/ 1753849 w 1978702"/>
              <a:gd name="connsiteY0" fmla="*/ 0 h 6880485"/>
              <a:gd name="connsiteX1" fmla="*/ 1978702 w 1978702"/>
              <a:gd name="connsiteY1" fmla="*/ 0 h 6880485"/>
              <a:gd name="connsiteX2" fmla="*/ 247338 w 1978702"/>
              <a:gd name="connsiteY2" fmla="*/ 6880485 h 6880485"/>
              <a:gd name="connsiteX3" fmla="*/ 0 w 1978702"/>
              <a:gd name="connsiteY3" fmla="*/ 6865495 h 6880485"/>
              <a:gd name="connsiteX4" fmla="*/ 1753849 w 1978702"/>
              <a:gd name="connsiteY4" fmla="*/ 0 h 6880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702" h="6880485">
                <a:moveTo>
                  <a:pt x="1753849" y="0"/>
                </a:moveTo>
                <a:lnTo>
                  <a:pt x="1978702" y="0"/>
                </a:lnTo>
                <a:lnTo>
                  <a:pt x="247338" y="6880485"/>
                </a:lnTo>
                <a:lnTo>
                  <a:pt x="0" y="6865495"/>
                </a:lnTo>
                <a:lnTo>
                  <a:pt x="1753849" y="0"/>
                </a:lnTo>
                <a:close/>
              </a:path>
            </a:pathLst>
          </a:custGeom>
          <a:solidFill>
            <a:srgbClr val="0A5E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A6F04D49-2CB6-4446-AC2A-BB31861345B0}"/>
              </a:ext>
            </a:extLst>
          </p:cNvPr>
          <p:cNvSpPr>
            <a:spLocks noGrp="1"/>
          </p:cNvSpPr>
          <p:nvPr>
            <p:ph type="title"/>
          </p:nvPr>
        </p:nvSpPr>
        <p:spPr>
          <a:xfrm>
            <a:off x="1866142" y="8055"/>
            <a:ext cx="9837234" cy="1020646"/>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3A7D7D30-1C7B-7B40-83F1-AC923A8B9DD3}"/>
              </a:ext>
            </a:extLst>
          </p:cNvPr>
          <p:cNvSpPr>
            <a:spLocks noGrp="1"/>
          </p:cNvSpPr>
          <p:nvPr>
            <p:ph type="body" idx="1"/>
          </p:nvPr>
        </p:nvSpPr>
        <p:spPr>
          <a:xfrm>
            <a:off x="1866142" y="1152525"/>
            <a:ext cx="9837234" cy="5011517"/>
          </a:xfrm>
          <a:prstGeom prst="rect">
            <a:avLst/>
          </a:prstGeom>
        </p:spPr>
        <p:txBody>
          <a:bodyPr vert="horz" lIns="91440" tIns="45720" rIns="91440" bIns="45720" rtlCol="0">
            <a:normAutofit/>
          </a:bodyPr>
          <a:lstStyle/>
          <a:p>
            <a:pPr lvl="0"/>
            <a:r>
              <a:rPr lang="en-US" dirty="0"/>
              <a:t>Edit Master text styles</a:t>
            </a:r>
          </a:p>
          <a:p>
            <a:pPr marL="461963" marR="0" lvl="1" indent="-231775"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Second level</a:t>
            </a:r>
          </a:p>
          <a:p>
            <a:pPr marL="684213" marR="0" lvl="2" indent="-222250" algn="l" defTabSz="685800" rtl="0" eaLnBrk="1" fontAlgn="auto" latinLnBrk="0" hangingPunct="1">
              <a:lnSpc>
                <a:spcPct val="100000"/>
              </a:lnSpc>
              <a:spcBef>
                <a:spcPts val="600"/>
              </a:spcBef>
              <a:spcAft>
                <a:spcPts val="0"/>
              </a:spcAft>
              <a:buClrTx/>
              <a:buSzPct val="50000"/>
              <a:buFont typeface="Wingdings" panose="05000000000000000000" pitchFamily="2" charset="2"/>
              <a:buChar char="q"/>
              <a:tabLst/>
            </a:pPr>
            <a:r>
              <a:rPr lang="en-US" dirty="0"/>
              <a:t>Third level</a:t>
            </a:r>
          </a:p>
          <a:p>
            <a:pPr marL="914400" marR="0" lvl="3" indent="-230188" algn="l" defTabSz="685800" rtl="0" eaLnBrk="1" fontAlgn="auto" latinLnBrk="0" hangingPunct="1">
              <a:lnSpc>
                <a:spcPct val="100000"/>
              </a:lnSpc>
              <a:spcBef>
                <a:spcPts val="600"/>
              </a:spcBef>
              <a:spcAft>
                <a:spcPts val="0"/>
              </a:spcAft>
              <a:buClrTx/>
              <a:buSzTx/>
              <a:buFont typeface="Calibri" panose="020F0502020204030204" pitchFamily="34" charset="0"/>
              <a:buChar char="–"/>
              <a:tabLst/>
            </a:pPr>
            <a:r>
              <a:rPr lang="en-US" dirty="0"/>
              <a:t>Fourth level</a:t>
            </a:r>
          </a:p>
          <a:p>
            <a:pPr marL="1144588" marR="0" lvl="4" indent="-230188" algn="l" defTabSz="685800" rtl="0" eaLnBrk="1" fontAlgn="auto" latinLnBrk="0" hangingPunct="1">
              <a:lnSpc>
                <a:spcPct val="100000"/>
              </a:lnSpc>
              <a:spcBef>
                <a:spcPts val="600"/>
              </a:spcBef>
              <a:spcAft>
                <a:spcPts val="0"/>
              </a:spcAft>
              <a:buClrTx/>
              <a:buSzTx/>
              <a:buFont typeface="Arial" panose="020B0604020202020204" pitchFamily="34" charset="0"/>
              <a:buChar char="•"/>
              <a:tabLst/>
            </a:pPr>
            <a:r>
              <a:rPr lang="en-US" dirty="0"/>
              <a:t>Fifth level</a:t>
            </a:r>
          </a:p>
        </p:txBody>
      </p:sp>
      <p:sp>
        <p:nvSpPr>
          <p:cNvPr id="5" name="Footer Placeholder 4">
            <a:extLst>
              <a:ext uri="{FF2B5EF4-FFF2-40B4-BE49-F238E27FC236}">
                <a16:creationId xmlns:a16="http://schemas.microsoft.com/office/drawing/2014/main" id="{148FC044-8233-214A-803D-267576721A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75000"/>
                    <a:lumOff val="25000"/>
                  </a:schemeClr>
                </a:solidFill>
                <a:latin typeface="+mn-lt"/>
              </a:defRPr>
            </a:lvl1pPr>
          </a:lstStyle>
          <a:p>
            <a:r>
              <a:rPr lang="en-US"/>
              <a:t>Medicare and Other Programs for People with Disabilities</a:t>
            </a:r>
            <a:endParaRPr lang="en-US" dirty="0"/>
          </a:p>
        </p:txBody>
      </p:sp>
      <p:sp>
        <p:nvSpPr>
          <p:cNvPr id="8" name="Slide Number Placeholder 5">
            <a:extLst>
              <a:ext uri="{FF2B5EF4-FFF2-40B4-BE49-F238E27FC236}">
                <a16:creationId xmlns:a16="http://schemas.microsoft.com/office/drawing/2014/main" id="{9E51274F-99AA-6845-A0C6-5E73B8FA5643}"/>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B75908-2BC4-4CCC-BE4B-63652A0FD379}" type="slidenum">
              <a:rPr kumimoji="0" lang="en-US" sz="10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3" name="Freeform 12">
            <a:extLst>
              <a:ext uri="{FF2B5EF4-FFF2-40B4-BE49-F238E27FC236}">
                <a16:creationId xmlns:a16="http://schemas.microsoft.com/office/drawing/2014/main" id="{09B77645-3B8D-9345-8D59-01EBD3E3F066}"/>
              </a:ext>
            </a:extLst>
          </p:cNvPr>
          <p:cNvSpPr/>
          <p:nvPr userDrawn="1"/>
        </p:nvSpPr>
        <p:spPr>
          <a:xfrm>
            <a:off x="555119" y="1219510"/>
            <a:ext cx="755904" cy="2157984"/>
          </a:xfrm>
          <a:custGeom>
            <a:avLst/>
            <a:gdLst>
              <a:gd name="connsiteX0" fmla="*/ 585216 w 755904"/>
              <a:gd name="connsiteY0" fmla="*/ 0 h 2157984"/>
              <a:gd name="connsiteX1" fmla="*/ 755904 w 755904"/>
              <a:gd name="connsiteY1" fmla="*/ 0 h 2157984"/>
              <a:gd name="connsiteX2" fmla="*/ 170688 w 755904"/>
              <a:gd name="connsiteY2" fmla="*/ 2157984 h 2157984"/>
              <a:gd name="connsiteX3" fmla="*/ 0 w 755904"/>
              <a:gd name="connsiteY3" fmla="*/ 2157984 h 2157984"/>
              <a:gd name="connsiteX4" fmla="*/ 585216 w 755904"/>
              <a:gd name="connsiteY4" fmla="*/ 0 h 2157984"/>
              <a:gd name="connsiteX0" fmla="*/ 585216 w 755904"/>
              <a:gd name="connsiteY0" fmla="*/ 0 h 2157984"/>
              <a:gd name="connsiteX1" fmla="*/ 755904 w 755904"/>
              <a:gd name="connsiteY1" fmla="*/ 0 h 2157984"/>
              <a:gd name="connsiteX2" fmla="*/ 207264 w 755904"/>
              <a:gd name="connsiteY2" fmla="*/ 2157984 h 2157984"/>
              <a:gd name="connsiteX3" fmla="*/ 0 w 755904"/>
              <a:gd name="connsiteY3" fmla="*/ 2157984 h 2157984"/>
              <a:gd name="connsiteX4" fmla="*/ 585216 w 755904"/>
              <a:gd name="connsiteY4" fmla="*/ 0 h 2157984"/>
              <a:gd name="connsiteX0" fmla="*/ 536448 w 755904"/>
              <a:gd name="connsiteY0" fmla="*/ 12192 h 2157984"/>
              <a:gd name="connsiteX1" fmla="*/ 755904 w 755904"/>
              <a:gd name="connsiteY1" fmla="*/ 0 h 2157984"/>
              <a:gd name="connsiteX2" fmla="*/ 207264 w 755904"/>
              <a:gd name="connsiteY2" fmla="*/ 2157984 h 2157984"/>
              <a:gd name="connsiteX3" fmla="*/ 0 w 755904"/>
              <a:gd name="connsiteY3" fmla="*/ 2157984 h 2157984"/>
              <a:gd name="connsiteX4" fmla="*/ 536448 w 755904"/>
              <a:gd name="connsiteY4" fmla="*/ 12192 h 2157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904" h="2157984">
                <a:moveTo>
                  <a:pt x="536448" y="12192"/>
                </a:moveTo>
                <a:lnTo>
                  <a:pt x="755904" y="0"/>
                </a:lnTo>
                <a:lnTo>
                  <a:pt x="207264" y="2157984"/>
                </a:lnTo>
                <a:lnTo>
                  <a:pt x="0" y="2157984"/>
                </a:lnTo>
                <a:lnTo>
                  <a:pt x="536448" y="12192"/>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a:extLst>
              <a:ext uri="{FF2B5EF4-FFF2-40B4-BE49-F238E27FC236}">
                <a16:creationId xmlns:a16="http://schemas.microsoft.com/office/drawing/2014/main" id="{0BD94359-6DC4-D749-A7E3-7290CE9518B9}"/>
              </a:ext>
            </a:extLst>
          </p:cNvPr>
          <p:cNvSpPr>
            <a:spLocks noGrp="1"/>
          </p:cNvSpPr>
          <p:nvPr>
            <p:ph type="dt" sz="half" idx="2"/>
          </p:nvPr>
        </p:nvSpPr>
        <p:spPr>
          <a:xfrm>
            <a:off x="838200" y="6356350"/>
            <a:ext cx="2743200" cy="365125"/>
          </a:xfrm>
          <a:prstGeom prst="rect">
            <a:avLst/>
          </a:prstGeom>
        </p:spPr>
        <p:txBody>
          <a:bodyPr anchor="ctr"/>
          <a:lstStyle>
            <a:lvl1pPr>
              <a:defRPr lang="en-US" sz="1000" kern="1200" smtClean="0">
                <a:solidFill>
                  <a:schemeClr val="tx1">
                    <a:lumMod val="75000"/>
                    <a:lumOff val="25000"/>
                  </a:schemeClr>
                </a:solidFill>
                <a:latin typeface="+mn-lt"/>
                <a:ea typeface="+mn-ea"/>
                <a:cs typeface="+mn-cs"/>
              </a:defRPr>
            </a:lvl1pPr>
          </a:lstStyle>
          <a:p>
            <a:r>
              <a:rPr lang="en-US"/>
              <a:t>May 2021</a:t>
            </a:r>
            <a:endParaRPr lang="en-US" dirty="0"/>
          </a:p>
        </p:txBody>
      </p:sp>
    </p:spTree>
    <p:extLst>
      <p:ext uri="{BB962C8B-B14F-4D97-AF65-F5344CB8AC3E}">
        <p14:creationId xmlns:p14="http://schemas.microsoft.com/office/powerpoint/2010/main" val="122006362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7" r:id="rId3"/>
    <p:sldLayoutId id="2147483668" r:id="rId4"/>
    <p:sldLayoutId id="2147483669" r:id="rId5"/>
    <p:sldLayoutId id="2147483650" r:id="rId6"/>
    <p:sldLayoutId id="2147483654" r:id="rId7"/>
    <p:sldLayoutId id="2147483655" r:id="rId8"/>
    <p:sldLayoutId id="2147483670" r:id="rId9"/>
    <p:sldLayoutId id="2147483684" r:id="rId10"/>
    <p:sldLayoutId id="2147483685" r:id="rId11"/>
    <p:sldLayoutId id="2147483686" r:id="rId12"/>
  </p:sldLayoutIdLst>
  <p:hf sldNum="0" hdr="0"/>
  <p:txStyles>
    <p:titleStyle>
      <a:lvl1pPr algn="l" defTabSz="914400" rtl="0" eaLnBrk="1" latinLnBrk="0" hangingPunct="1">
        <a:lnSpc>
          <a:spcPct val="100000"/>
        </a:lnSpc>
        <a:spcBef>
          <a:spcPct val="0"/>
        </a:spcBef>
        <a:buNone/>
        <a:defRPr sz="3200" b="1" i="0" u="none" kern="1200">
          <a:solidFill>
            <a:srgbClr val="0755B7"/>
          </a:solidFill>
          <a:latin typeface="Calibri "/>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www.socialsecurity.gov/"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8" Type="http://schemas.openxmlformats.org/officeDocument/2006/relationships/hyperlink" Target="https://ssa.gov/redbook/" TargetMode="External"/><Relationship Id="rId13" Type="http://schemas.openxmlformats.org/officeDocument/2006/relationships/hyperlink" Target="http://www.shiptacenter.org/" TargetMode="External"/><Relationship Id="rId3" Type="http://schemas.openxmlformats.org/officeDocument/2006/relationships/image" Target="../media/image8.PNG"/><Relationship Id="rId7" Type="http://schemas.openxmlformats.org/officeDocument/2006/relationships/hyperlink" Target="http://www.socialsecurity.gov/" TargetMode="External"/><Relationship Id="rId12" Type="http://schemas.openxmlformats.org/officeDocument/2006/relationships/hyperlink" Target="https://marketplace.cms.gov/"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hyperlink" Target="https://www.medicare.gov/manage-your-health/i-have-a-disability" TargetMode="External"/><Relationship Id="rId11" Type="http://schemas.openxmlformats.org/officeDocument/2006/relationships/hyperlink" Target="http://www.CuidadoDeSalud.gov" TargetMode="External"/><Relationship Id="rId5" Type="http://schemas.openxmlformats.org/officeDocument/2006/relationships/hyperlink" Target="http://www.cms.gov/" TargetMode="External"/><Relationship Id="rId10" Type="http://schemas.openxmlformats.org/officeDocument/2006/relationships/hyperlink" Target="https://www.dol.gov/odep/topics/disability.htm" TargetMode="External"/><Relationship Id="rId4" Type="http://schemas.openxmlformats.org/officeDocument/2006/relationships/hyperlink" Target="http://es.medicare.gov/" TargetMode="External"/><Relationship Id="rId9" Type="http://schemas.openxmlformats.org/officeDocument/2006/relationships/hyperlink" Target="https://www.rrb.gov/" TargetMode="External"/><Relationship Id="rId14" Type="http://schemas.openxmlformats.org/officeDocument/2006/relationships/hyperlink" Target="https://www.medicare.gov/talk-to-someone"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medicare.gov/Publications/" TargetMode="External"/><Relationship Id="rId7" Type="http://schemas.openxmlformats.org/officeDocument/2006/relationships/hyperlink" Target="https://www.medicare.gov/Pubs/pdf/11445-4-Programs-that-Can-Help-You-Pay-Your.pdf"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hyperlink" Target="https://www.medicare.gov/Pubs/pdf/02179-Medicare-Coordination-Benefits-Payer.pdf" TargetMode="External"/><Relationship Id="rId5" Type="http://schemas.openxmlformats.org/officeDocument/2006/relationships/hyperlink" Target="https://www.medicare.gov/Pubs/pdf/10050-s-Medicare-and-You.pdf" TargetMode="External"/><Relationship Id="rId4" Type="http://schemas.openxmlformats.org/officeDocument/2006/relationships/hyperlink" Target="http://productordering.cms.hhs.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www.socialsecurity.gov/pubs/EN-05-10058.pdf" TargetMode="External"/><Relationship Id="rId3" Type="http://schemas.openxmlformats.org/officeDocument/2006/relationships/hyperlink" Target="https://www.ssa.gov/pubs/" TargetMode="External"/><Relationship Id="rId7" Type="http://schemas.openxmlformats.org/officeDocument/2006/relationships/hyperlink" Target="https://www.ssa.gov/pubs/EN-05-10026.pdf"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hyperlink" Target="https://www.ssa.gov/pubs/EN-05-10153.pdf" TargetMode="External"/><Relationship Id="rId5" Type="http://schemas.openxmlformats.org/officeDocument/2006/relationships/hyperlink" Target="https://www.ssa.gov/pubs/EN-05-10029.pdf" TargetMode="External"/><Relationship Id="rId4" Type="http://schemas.openxmlformats.org/officeDocument/2006/relationships/hyperlink" Target="https://www.ssa.gov/pubs/EN-05-10095.pdf" TargetMode="External"/><Relationship Id="rId9" Type="http://schemas.openxmlformats.org/officeDocument/2006/relationships/hyperlink" Target="https://secure.ssa.gov/i1020/start"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cmsnationaltrainingprogram.cms.gov/"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hyperlink" Target="mailto:training@cms.hhs.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s-US" dirty="0"/>
              <a:t>Medicare y otros programas para personas con incapacidades</a:t>
            </a:r>
          </a:p>
        </p:txBody>
      </p:sp>
    </p:spTree>
    <p:extLst>
      <p:ext uri="{BB962C8B-B14F-4D97-AF65-F5344CB8AC3E}">
        <p14:creationId xmlns:p14="http://schemas.microsoft.com/office/powerpoint/2010/main" val="1810128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Mayo de 2021</a:t>
            </a:r>
          </a:p>
        </p:txBody>
      </p:sp>
      <p:sp>
        <p:nvSpPr>
          <p:cNvPr id="3" name="Footer Placeholder 2"/>
          <p:cNvSpPr>
            <a:spLocks noGrp="1"/>
          </p:cNvSpPr>
          <p:nvPr>
            <p:ph type="ftr" sz="quarter" idx="11"/>
          </p:nvPr>
        </p:nvSpPr>
        <p:spPr/>
        <p:txBody>
          <a:bodyPr/>
          <a:lstStyle/>
          <a:p>
            <a:r>
              <a:rPr lang="es-US"/>
              <a:t>Medicare y otros programas para personas con incapacidades</a:t>
            </a:r>
          </a:p>
        </p:txBody>
      </p:sp>
      <p:sp>
        <p:nvSpPr>
          <p:cNvPr id="5" name="Content Placeholder 4"/>
          <p:cNvSpPr>
            <a:spLocks noGrp="1"/>
          </p:cNvSpPr>
          <p:nvPr>
            <p:ph idx="1"/>
          </p:nvPr>
        </p:nvSpPr>
        <p:spPr/>
        <p:txBody>
          <a:bodyPr/>
          <a:lstStyle/>
          <a:p>
            <a:pPr marL="230188" lvl="0" indent="-230188" defTabSz="685800">
              <a:lnSpc>
                <a:spcPct val="100000"/>
              </a:lnSpc>
              <a:spcBef>
                <a:spcPts val="600"/>
              </a:spcBef>
            </a:pPr>
            <a:r>
              <a:rPr lang="es-US" dirty="0"/>
              <a:t>Usted debe pasar 2 pruebas de ingresos diferentes</a:t>
            </a:r>
          </a:p>
          <a:p>
            <a:pPr marL="571500" lvl="1" defTabSz="685800">
              <a:lnSpc>
                <a:spcPct val="100000"/>
              </a:lnSpc>
              <a:spcBef>
                <a:spcPts val="600"/>
              </a:spcBef>
              <a:buFont typeface="+mj-lt"/>
              <a:buAutoNum type="arabicPeriod"/>
            </a:pPr>
            <a:r>
              <a:rPr lang="es-US" dirty="0"/>
              <a:t>Prueba del "trabajo reciente", basado en su edad al momento en que adquirió la incapacidad.</a:t>
            </a:r>
          </a:p>
          <a:p>
            <a:pPr marL="571500" lvl="1" defTabSz="685800">
              <a:lnSpc>
                <a:spcPct val="100000"/>
              </a:lnSpc>
              <a:spcBef>
                <a:spcPts val="600"/>
              </a:spcBef>
              <a:buFont typeface="+mj-lt"/>
              <a:buAutoNum type="arabicPeriod"/>
            </a:pPr>
            <a:r>
              <a:rPr lang="es-US" dirty="0"/>
              <a:t>Prueba de la "duración del trabajo" para demostrar que trabajó el tiempo suficiente conforme al Seguro Social. </a:t>
            </a:r>
          </a:p>
          <a:p>
            <a:pPr marL="230188" lvl="0" indent="-230188" defTabSz="685800">
              <a:lnSpc>
                <a:spcPct val="100000"/>
              </a:lnSpc>
              <a:spcBef>
                <a:spcPts val="600"/>
              </a:spcBef>
            </a:pPr>
            <a:r>
              <a:rPr lang="es-US" dirty="0"/>
              <a:t>Las pruebas están basadas en cuántos créditos laborales </a:t>
            </a:r>
            <a:br>
              <a:rPr lang="es-US" dirty="0"/>
            </a:br>
            <a:r>
              <a:rPr lang="es-US" dirty="0"/>
              <a:t>ha acumulado.</a:t>
            </a:r>
          </a:p>
          <a:p>
            <a:pPr marL="461963" lvl="1" indent="-233363" defTabSz="685800">
              <a:lnSpc>
                <a:spcPct val="100000"/>
              </a:lnSpc>
              <a:spcBef>
                <a:spcPts val="600"/>
              </a:spcBef>
            </a:pPr>
            <a:r>
              <a:rPr lang="es-US" dirty="0"/>
              <a:t>También se denominan trimestres de cobertura.</a:t>
            </a:r>
          </a:p>
          <a:p>
            <a:pPr marL="461963" lvl="1" indent="-233363" defTabSz="685800">
              <a:lnSpc>
                <a:spcPct val="100000"/>
              </a:lnSpc>
              <a:spcBef>
                <a:spcPts val="600"/>
              </a:spcBef>
            </a:pPr>
            <a:r>
              <a:rPr lang="es-US" dirty="0"/>
              <a:t>En 2021, obtiene 1 crédito por cada $1,470 de ingresos (hasta un máximo de 4 créditos por año)</a:t>
            </a:r>
          </a:p>
        </p:txBody>
      </p:sp>
      <p:sp>
        <p:nvSpPr>
          <p:cNvPr id="4" name="Title 3"/>
          <p:cNvSpPr>
            <a:spLocks noGrp="1"/>
          </p:cNvSpPr>
          <p:nvPr>
            <p:ph type="title"/>
          </p:nvPr>
        </p:nvSpPr>
        <p:spPr/>
        <p:txBody>
          <a:bodyPr>
            <a:normAutofit fontScale="90000"/>
          </a:bodyPr>
          <a:lstStyle/>
          <a:p>
            <a:r>
              <a:rPr lang="es-US" dirty="0"/>
              <a:t>Calificar para el Seguro por Incapacidad del Seguro Social </a:t>
            </a:r>
            <a:br>
              <a:rPr lang="es-US" dirty="0"/>
            </a:br>
            <a:r>
              <a:rPr lang="es-US" dirty="0"/>
              <a:t>(SSDI, por sus siglas en inglés)</a:t>
            </a:r>
          </a:p>
        </p:txBody>
      </p:sp>
    </p:spTree>
    <p:extLst>
      <p:ext uri="{BB962C8B-B14F-4D97-AF65-F5344CB8AC3E}">
        <p14:creationId xmlns:p14="http://schemas.microsoft.com/office/powerpoint/2010/main" val="4028096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Mayo de 2021</a:t>
            </a:r>
          </a:p>
        </p:txBody>
      </p:sp>
      <p:sp>
        <p:nvSpPr>
          <p:cNvPr id="3" name="Footer Placeholder 2"/>
          <p:cNvSpPr>
            <a:spLocks noGrp="1"/>
          </p:cNvSpPr>
          <p:nvPr>
            <p:ph type="ftr" sz="quarter" idx="11"/>
          </p:nvPr>
        </p:nvSpPr>
        <p:spPr/>
        <p:txBody>
          <a:bodyPr/>
          <a:lstStyle/>
          <a:p>
            <a:r>
              <a:rPr lang="es-US"/>
              <a:t>Medicare y otros programas para personas con incapacidades</a:t>
            </a:r>
          </a:p>
        </p:txBody>
      </p:sp>
      <p:graphicFrame>
        <p:nvGraphicFramePr>
          <p:cNvPr id="6" name="Content Placeholder 7" descr="En la tabla, se muestra la regla relacionada con cuánto trabajo necesita para la prueba de &quot;trabajo reciente&quot; en función de la edad que tenía cuando comenzó su incapacidad.  Los detalles se incluyen en las notas del orador."/>
          <p:cNvGraphicFramePr>
            <a:graphicFrameLocks/>
          </p:cNvGraphicFramePr>
          <p:nvPr>
            <p:extLst>
              <p:ext uri="{D42A27DB-BD31-4B8C-83A1-F6EECF244321}">
                <p14:modId xmlns:p14="http://schemas.microsoft.com/office/powerpoint/2010/main" val="99436812"/>
              </p:ext>
            </p:extLst>
          </p:nvPr>
        </p:nvGraphicFramePr>
        <p:xfrm>
          <a:off x="426720" y="1285876"/>
          <a:ext cx="11500586" cy="4040358"/>
        </p:xfrm>
        <a:graphic>
          <a:graphicData uri="http://schemas.openxmlformats.org/drawingml/2006/table">
            <a:tbl>
              <a:tblPr firstRow="1" bandRow="1"/>
              <a:tblGrid>
                <a:gridCol w="5430832">
                  <a:extLst>
                    <a:ext uri="{9D8B030D-6E8A-4147-A177-3AD203B41FA5}">
                      <a16:colId xmlns:a16="http://schemas.microsoft.com/office/drawing/2014/main" val="20000"/>
                    </a:ext>
                  </a:extLst>
                </a:gridCol>
                <a:gridCol w="6069754">
                  <a:extLst>
                    <a:ext uri="{9D8B030D-6E8A-4147-A177-3AD203B41FA5}">
                      <a16:colId xmlns:a16="http://schemas.microsoft.com/office/drawing/2014/main" val="20001"/>
                    </a:ext>
                  </a:extLst>
                </a:gridCol>
              </a:tblGrid>
              <a:tr h="62611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s-US" sz="2800"/>
                        <a:t>Si adquiere una incapacidad...</a:t>
                      </a:r>
                    </a:p>
                  </a:txBody>
                  <a:tcPr marL="74066" marR="74066"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s-US" sz="2800"/>
                        <a:t>En general necesitará...</a:t>
                      </a:r>
                    </a:p>
                  </a:txBody>
                  <a:tcPr marL="74066" marR="74066"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r h="98834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US" sz="2400"/>
                        <a:t>Antes de los 24</a:t>
                      </a:r>
                    </a:p>
                  </a:txBody>
                  <a:tcPr marL="74066" marR="74066"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US" sz="2400"/>
                        <a:t>1½ año de trabajo (6 créditos) en los 3 años anteriores a su incapacidad</a:t>
                      </a:r>
                    </a:p>
                  </a:txBody>
                  <a:tcPr marL="74066" marR="74066"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100391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US" sz="2400"/>
                        <a:t>Entre los 24 y 31 años</a:t>
                      </a:r>
                    </a:p>
                  </a:txBody>
                  <a:tcPr marL="74066" marR="74066"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US" sz="2400" baseline="0"/>
                        <a:t>Créditos</a:t>
                      </a:r>
                      <a:r>
                        <a:rPr lang="es-US" sz="2400"/>
                        <a:t> </a:t>
                      </a:r>
                      <a:r>
                        <a:rPr lang="es-US" sz="2400" baseline="0"/>
                        <a:t>suficientes por trabajar la mitad del tiempo entre los 21 y la edad en la que adquirió la incapacidad</a:t>
                      </a:r>
                    </a:p>
                  </a:txBody>
                  <a:tcPr marL="74066" marR="74066"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126003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US" sz="2400"/>
                        <a:t>Cuando tiene 31 años o más</a:t>
                      </a:r>
                    </a:p>
                  </a:txBody>
                  <a:tcPr marL="74066" marR="74066"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s-US" sz="2400" dirty="0"/>
                        <a:t>Al menos 20 créditos en los 10 años inmediatamente anteriores a su incapacidad</a:t>
                      </a:r>
                    </a:p>
                  </a:txBody>
                  <a:tcPr marL="74066" marR="74066"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bl>
          </a:graphicData>
        </a:graphic>
      </p:graphicFrame>
      <p:sp>
        <p:nvSpPr>
          <p:cNvPr id="4" name="Title 3"/>
          <p:cNvSpPr>
            <a:spLocks noGrp="1"/>
          </p:cNvSpPr>
          <p:nvPr>
            <p:ph type="title"/>
          </p:nvPr>
        </p:nvSpPr>
        <p:spPr/>
        <p:txBody>
          <a:bodyPr>
            <a:normAutofit fontScale="90000"/>
          </a:bodyPr>
          <a:lstStyle/>
          <a:p>
            <a:r>
              <a:rPr lang="es-US" dirty="0"/>
              <a:t>Prueba del "trabajo reciente" para el Seguro por Incapacidad del Seguro Social (SSDI, por sus siglas en inglés)</a:t>
            </a:r>
          </a:p>
        </p:txBody>
      </p:sp>
    </p:spTree>
    <p:extLst>
      <p:ext uri="{BB962C8B-B14F-4D97-AF65-F5344CB8AC3E}">
        <p14:creationId xmlns:p14="http://schemas.microsoft.com/office/powerpoint/2010/main" val="1899497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Mayo de 2021</a:t>
            </a:r>
          </a:p>
        </p:txBody>
      </p:sp>
      <p:sp>
        <p:nvSpPr>
          <p:cNvPr id="3" name="Footer Placeholder 2"/>
          <p:cNvSpPr>
            <a:spLocks noGrp="1"/>
          </p:cNvSpPr>
          <p:nvPr>
            <p:ph type="ftr" sz="quarter" idx="11"/>
          </p:nvPr>
        </p:nvSpPr>
        <p:spPr/>
        <p:txBody>
          <a:bodyPr/>
          <a:lstStyle/>
          <a:p>
            <a:r>
              <a:rPr lang="es-US"/>
              <a:t>Medicare y otros programas para personas con incapacidades</a:t>
            </a:r>
          </a:p>
        </p:txBody>
      </p:sp>
      <p:sp>
        <p:nvSpPr>
          <p:cNvPr id="7" name="TextBox 6"/>
          <p:cNvSpPr txBox="1"/>
          <p:nvPr/>
        </p:nvSpPr>
        <p:spPr>
          <a:xfrm>
            <a:off x="179589" y="6088467"/>
            <a:ext cx="11843085"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US" sz="2000" b="0" i="0" u="none" strike="noStrike" cap="none" normalizeH="0" baseline="0" noProof="0" dirty="0">
                <a:ln>
                  <a:noFill/>
                </a:ln>
                <a:solidFill>
                  <a:prstClr val="black"/>
                </a:solidFill>
                <a:uLnTx/>
                <a:uFillTx/>
              </a:rPr>
              <a:t>*Esta tabla no cubre todas las situaciones. Estos son ejemplos del trabajo que se necesita para la prueba. </a:t>
            </a:r>
          </a:p>
        </p:txBody>
      </p:sp>
      <p:graphicFrame>
        <p:nvGraphicFramePr>
          <p:cNvPr id="6" name="Content Placeholder 7" descr="Tabla que muestra la duración de la prueba del trabajo para el seguro por incapacidad del Seguro Social.  Si adquiere una incapacidad antes de los 28, en general necesitará 1½ años de trabajo.  Si adquiere una incapacidad antes de los 30, en general necesita 2 años de trabajo.  Si adquiere una incapacidad antes de los 34, en general necesita 3 años de trabajo.  Si adquiere una incapacidad antes de los 38, en general necesita 4 años de trabajo.  Si adquiere una incapacidad antes de los 42, en general necesita 5 años de trabajo.  Si adquiere una incapacidad antes de los 46, en general necesita 6 años de trabajo.  Si adquiere una incapacidad antes de los 50, en general necesita 7 años de trabajo.  Si adquiere una incapacidad antes de los 54, en general necesita 8 años de trabajo.  Si adquiere una incapacidad antes de los 58, en general necesita 9 años de trabajo.   " title="Prueba de la duración del trabajo para el Seguro por Incapacidad del Seguro Social"/>
          <p:cNvGraphicFramePr>
            <a:graphicFrameLocks/>
          </p:cNvGraphicFramePr>
          <p:nvPr>
            <p:extLst>
              <p:ext uri="{D42A27DB-BD31-4B8C-83A1-F6EECF244321}">
                <p14:modId xmlns:p14="http://schemas.microsoft.com/office/powerpoint/2010/main" val="820136591"/>
              </p:ext>
            </p:extLst>
          </p:nvPr>
        </p:nvGraphicFramePr>
        <p:xfrm>
          <a:off x="246780" y="1111132"/>
          <a:ext cx="11680526" cy="5006931"/>
        </p:xfrm>
        <a:graphic>
          <a:graphicData uri="http://schemas.openxmlformats.org/drawingml/2006/table">
            <a:tbl>
              <a:tblPr firstRow="1" bandRow="1"/>
              <a:tblGrid>
                <a:gridCol w="4455161">
                  <a:extLst>
                    <a:ext uri="{9D8B030D-6E8A-4147-A177-3AD203B41FA5}">
                      <a16:colId xmlns:a16="http://schemas.microsoft.com/office/drawing/2014/main" val="20000"/>
                    </a:ext>
                  </a:extLst>
                </a:gridCol>
                <a:gridCol w="7225365">
                  <a:extLst>
                    <a:ext uri="{9D8B030D-6E8A-4147-A177-3AD203B41FA5}">
                      <a16:colId xmlns:a16="http://schemas.microsoft.com/office/drawing/2014/main" val="20001"/>
                    </a:ext>
                  </a:extLst>
                </a:gridCol>
              </a:tblGrid>
              <a:tr h="51439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s-US" sz="2800"/>
                        <a:t>Si adquiere una incapacidad...</a:t>
                      </a:r>
                    </a:p>
                  </a:txBody>
                  <a:tcPr marL="83018" marR="83018"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s-US" sz="2800" dirty="0"/>
                        <a:t>Por lo general, los años de trabajo </a:t>
                      </a:r>
                      <a:br>
                        <a:rPr lang="es-US" sz="2800" dirty="0"/>
                      </a:br>
                      <a:r>
                        <a:rPr lang="es-US" sz="2800" dirty="0"/>
                        <a:t>necesarios son... </a:t>
                      </a:r>
                    </a:p>
                  </a:txBody>
                  <a:tcPr marL="83018" marR="83018"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r h="45387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US" sz="2400"/>
                        <a:t>Antes de los 28</a:t>
                      </a:r>
                    </a:p>
                  </a:txBody>
                  <a:tcPr marL="83018" marR="83018"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US" sz="2400"/>
                        <a:t>1.5 años</a:t>
                      </a:r>
                    </a:p>
                  </a:txBody>
                  <a:tcPr marL="83018" marR="83018"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45387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US" sz="2400"/>
                        <a:t>30</a:t>
                      </a:r>
                    </a:p>
                  </a:txBody>
                  <a:tcPr marL="83018" marR="83018"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US" sz="2400"/>
                        <a:t>2 años</a:t>
                      </a:r>
                    </a:p>
                  </a:txBody>
                  <a:tcPr marL="83018" marR="83018"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45387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US" sz="2400" baseline="0"/>
                        <a:t>34</a:t>
                      </a:r>
                    </a:p>
                  </a:txBody>
                  <a:tcPr marL="83018" marR="83018"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US" sz="2400"/>
                        <a:t>3 años</a:t>
                      </a:r>
                    </a:p>
                  </a:txBody>
                  <a:tcPr marL="83018" marR="83018"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r h="45387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US" sz="2400"/>
                        <a:t>38</a:t>
                      </a:r>
                    </a:p>
                  </a:txBody>
                  <a:tcPr marL="83018" marR="83018"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US" sz="2400"/>
                        <a:t>4 años</a:t>
                      </a:r>
                    </a:p>
                  </a:txBody>
                  <a:tcPr marL="83018" marR="83018"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4"/>
                  </a:ext>
                </a:extLst>
              </a:tr>
              <a:tr h="45387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US" sz="2400"/>
                        <a:t>42</a:t>
                      </a:r>
                    </a:p>
                  </a:txBody>
                  <a:tcPr marL="83018" marR="83018"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US" sz="2400"/>
                        <a:t>5 años</a:t>
                      </a:r>
                    </a:p>
                  </a:txBody>
                  <a:tcPr marL="83018" marR="83018"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5"/>
                  </a:ext>
                </a:extLst>
              </a:tr>
              <a:tr h="45387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US" sz="2400"/>
                        <a:t>46</a:t>
                      </a:r>
                    </a:p>
                  </a:txBody>
                  <a:tcPr marL="83018" marR="83018"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US" sz="2400"/>
                        <a:t>6 años</a:t>
                      </a:r>
                    </a:p>
                  </a:txBody>
                  <a:tcPr marL="83018" marR="83018"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6"/>
                  </a:ext>
                </a:extLst>
              </a:tr>
              <a:tr h="45387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US" sz="2400"/>
                        <a:t>50 </a:t>
                      </a:r>
                    </a:p>
                  </a:txBody>
                  <a:tcPr marL="83018" marR="83018"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US" sz="2400"/>
                        <a:t>7 años</a:t>
                      </a:r>
                    </a:p>
                  </a:txBody>
                  <a:tcPr marL="83018" marR="83018"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7"/>
                  </a:ext>
                </a:extLst>
              </a:tr>
              <a:tr h="45387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US" sz="2400"/>
                        <a:t>54</a:t>
                      </a:r>
                    </a:p>
                  </a:txBody>
                  <a:tcPr marL="83018" marR="83018"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US" sz="2400"/>
                        <a:t>8 años</a:t>
                      </a:r>
                    </a:p>
                  </a:txBody>
                  <a:tcPr marL="83018" marR="83018"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8"/>
                  </a:ext>
                </a:extLst>
              </a:tr>
              <a:tr h="45387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US" sz="2400"/>
                        <a:t>58</a:t>
                      </a:r>
                    </a:p>
                  </a:txBody>
                  <a:tcPr marL="83018" marR="83018"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US" sz="2400" dirty="0"/>
                        <a:t>9 años</a:t>
                      </a:r>
                    </a:p>
                  </a:txBody>
                  <a:tcPr marL="83018" marR="83018"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9"/>
                  </a:ext>
                </a:extLst>
              </a:tr>
            </a:tbl>
          </a:graphicData>
        </a:graphic>
      </p:graphicFrame>
      <p:sp>
        <p:nvSpPr>
          <p:cNvPr id="4" name="Title 3"/>
          <p:cNvSpPr>
            <a:spLocks noGrp="1"/>
          </p:cNvSpPr>
          <p:nvPr>
            <p:ph type="title"/>
          </p:nvPr>
        </p:nvSpPr>
        <p:spPr/>
        <p:txBody>
          <a:bodyPr>
            <a:noAutofit/>
          </a:bodyPr>
          <a:lstStyle/>
          <a:p>
            <a:r>
              <a:rPr lang="es-US" dirty="0"/>
              <a:t>Prueba de la "duración del trabajo" para el Seguro por Incapacidad del Seguro Social</a:t>
            </a:r>
          </a:p>
        </p:txBody>
      </p:sp>
    </p:spTree>
    <p:extLst>
      <p:ext uri="{BB962C8B-B14F-4D97-AF65-F5344CB8AC3E}">
        <p14:creationId xmlns:p14="http://schemas.microsoft.com/office/powerpoint/2010/main" val="1371836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Mayo de 2021</a:t>
            </a:r>
          </a:p>
        </p:txBody>
      </p:sp>
      <p:sp>
        <p:nvSpPr>
          <p:cNvPr id="3" name="Footer Placeholder 2"/>
          <p:cNvSpPr>
            <a:spLocks noGrp="1"/>
          </p:cNvSpPr>
          <p:nvPr>
            <p:ph type="ftr" sz="quarter" idx="11"/>
          </p:nvPr>
        </p:nvSpPr>
        <p:spPr/>
        <p:txBody>
          <a:bodyPr/>
          <a:lstStyle/>
          <a:p>
            <a:r>
              <a:rPr lang="es-US"/>
              <a:t>Medicare y otros programas para personas con incapacidades</a:t>
            </a:r>
          </a:p>
        </p:txBody>
      </p:sp>
      <p:sp>
        <p:nvSpPr>
          <p:cNvPr id="5" name="Content Placeholder 4"/>
          <p:cNvSpPr>
            <a:spLocks noGrp="1"/>
          </p:cNvSpPr>
          <p:nvPr>
            <p:ph idx="1"/>
          </p:nvPr>
        </p:nvSpPr>
        <p:spPr/>
        <p:txBody>
          <a:bodyPr/>
          <a:lstStyle/>
          <a:p>
            <a:pPr marL="0" lvl="0" indent="0" defTabSz="685800">
              <a:lnSpc>
                <a:spcPct val="100000"/>
              </a:lnSpc>
              <a:spcBef>
                <a:spcPts val="600"/>
              </a:spcBef>
              <a:buNone/>
            </a:pPr>
            <a:r>
              <a:rPr lang="es-US" dirty="0"/>
              <a:t>Existe un período de espera de 5 meses desde el momento en que comenzó la incapacidad hasta el inicio de los beneficios </a:t>
            </a:r>
            <a:br>
              <a:rPr lang="es-US" dirty="0"/>
            </a:br>
            <a:r>
              <a:rPr lang="es-US" dirty="0"/>
              <a:t>del SSDI:</a:t>
            </a:r>
          </a:p>
          <a:p>
            <a:pPr marL="460375" lvl="1" indent="-230188" defTabSz="685800">
              <a:lnSpc>
                <a:spcPct val="100000"/>
              </a:lnSpc>
              <a:spcBef>
                <a:spcPts val="600"/>
              </a:spcBef>
              <a:buFont typeface="Wingdings" panose="05000000000000000000" pitchFamily="2" charset="2"/>
              <a:buChar char="§"/>
            </a:pPr>
            <a:r>
              <a:rPr lang="es-US" dirty="0"/>
              <a:t>Salvo las personas elegibles para beneficios de incapacidad en la niñez </a:t>
            </a:r>
          </a:p>
          <a:p>
            <a:pPr marL="230187" lvl="1" indent="0" defTabSz="685800">
              <a:lnSpc>
                <a:spcPct val="100000"/>
              </a:lnSpc>
              <a:spcBef>
                <a:spcPts val="600"/>
              </a:spcBef>
              <a:buNone/>
            </a:pPr>
            <a:r>
              <a:rPr lang="es-US" b="1" dirty="0"/>
              <a:t>Y</a:t>
            </a:r>
          </a:p>
          <a:p>
            <a:pPr marL="460375" lvl="1" indent="-230188" defTabSz="685800">
              <a:lnSpc>
                <a:spcPct val="100000"/>
              </a:lnSpc>
              <a:spcBef>
                <a:spcPts val="600"/>
              </a:spcBef>
              <a:buFont typeface="Wingdings" panose="05000000000000000000" pitchFamily="2" charset="2"/>
              <a:buChar char="§"/>
            </a:pPr>
            <a:r>
              <a:rPr lang="es-US" dirty="0"/>
              <a:t>Algunas personas que han calificado anteriormente para recibir beneficios por incapacidad (en los últimos 5 años)</a:t>
            </a:r>
          </a:p>
          <a:p>
            <a:pPr marL="0" lvl="0" indent="0" defTabSz="685800">
              <a:lnSpc>
                <a:spcPct val="100000"/>
              </a:lnSpc>
              <a:spcBef>
                <a:spcPts val="600"/>
              </a:spcBef>
              <a:buNone/>
            </a:pPr>
            <a:endParaRPr lang="en-US" dirty="0"/>
          </a:p>
        </p:txBody>
      </p:sp>
      <p:sp>
        <p:nvSpPr>
          <p:cNvPr id="4" name="Title 3"/>
          <p:cNvSpPr>
            <a:spLocks noGrp="1"/>
          </p:cNvSpPr>
          <p:nvPr>
            <p:ph type="title"/>
          </p:nvPr>
        </p:nvSpPr>
        <p:spPr/>
        <p:txBody>
          <a:bodyPr>
            <a:normAutofit fontScale="90000"/>
          </a:bodyPr>
          <a:lstStyle/>
          <a:p>
            <a:r>
              <a:rPr lang="es-US"/>
              <a:t>Período de espera para el Seguro por Incapacidad del Seguro Social (SSDI, por sus siglas en inglés)</a:t>
            </a:r>
          </a:p>
        </p:txBody>
      </p:sp>
    </p:spTree>
    <p:extLst>
      <p:ext uri="{BB962C8B-B14F-4D97-AF65-F5344CB8AC3E}">
        <p14:creationId xmlns:p14="http://schemas.microsoft.com/office/powerpoint/2010/main" val="3567685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Mayo de 2021</a:t>
            </a:r>
          </a:p>
        </p:txBody>
      </p:sp>
      <p:sp>
        <p:nvSpPr>
          <p:cNvPr id="3" name="Footer Placeholder 2"/>
          <p:cNvSpPr>
            <a:spLocks noGrp="1"/>
          </p:cNvSpPr>
          <p:nvPr>
            <p:ph type="ftr" sz="quarter" idx="11"/>
          </p:nvPr>
        </p:nvSpPr>
        <p:spPr/>
        <p:txBody>
          <a:bodyPr/>
          <a:lstStyle/>
          <a:p>
            <a:r>
              <a:rPr lang="es-US"/>
              <a:t>Medicare y otros programas para personas con incapacidades</a:t>
            </a:r>
          </a:p>
        </p:txBody>
      </p:sp>
      <p:sp>
        <p:nvSpPr>
          <p:cNvPr id="5" name="Content Placeholder 4"/>
          <p:cNvSpPr>
            <a:spLocks noGrp="1"/>
          </p:cNvSpPr>
          <p:nvPr>
            <p:ph idx="1"/>
          </p:nvPr>
        </p:nvSpPr>
        <p:spPr>
          <a:xfrm>
            <a:off x="609601" y="1028700"/>
            <a:ext cx="11053010" cy="5327650"/>
          </a:xfrm>
        </p:spPr>
        <p:txBody>
          <a:bodyPr>
            <a:noAutofit/>
          </a:bodyPr>
          <a:lstStyle/>
          <a:p>
            <a:pPr marL="230188" lvl="0" indent="-230188" defTabSz="685800">
              <a:lnSpc>
                <a:spcPct val="100000"/>
              </a:lnSpc>
              <a:spcBef>
                <a:spcPts val="600"/>
              </a:spcBef>
            </a:pPr>
            <a:r>
              <a:rPr lang="es-US" sz="2800"/>
              <a:t>Para recibir SSI, debe:</a:t>
            </a:r>
          </a:p>
          <a:p>
            <a:pPr marL="461963" lvl="1" indent="-231775" defTabSz="685800">
              <a:lnSpc>
                <a:spcPct val="100000"/>
              </a:lnSpc>
              <a:spcBef>
                <a:spcPts val="600"/>
              </a:spcBef>
            </a:pPr>
            <a:r>
              <a:rPr lang="es-US" sz="2400"/>
              <a:t>tener 65 años o más;</a:t>
            </a:r>
          </a:p>
          <a:p>
            <a:pPr marL="461963" lvl="1" indent="-231775" defTabSz="685800">
              <a:lnSpc>
                <a:spcPct val="100000"/>
              </a:lnSpc>
              <a:spcBef>
                <a:spcPts val="600"/>
              </a:spcBef>
            </a:pPr>
            <a:r>
              <a:rPr lang="es-US" sz="2400"/>
              <a:t>estar total o parcialmente ciego; o</a:t>
            </a:r>
          </a:p>
          <a:p>
            <a:pPr marL="461963" lvl="1" indent="-231775" defTabSz="685800">
              <a:lnSpc>
                <a:spcPct val="100000"/>
              </a:lnSpc>
              <a:spcBef>
                <a:spcPts val="600"/>
              </a:spcBef>
            </a:pPr>
            <a:r>
              <a:rPr lang="es-US" sz="2400"/>
              <a:t>ser hijo o adulto incapacitado con una afección médica que le impide trabajar y que se espera que dure por lo menos un año o que tenga como consecuencia la muerte</a:t>
            </a:r>
          </a:p>
          <a:p>
            <a:pPr marL="230188" lvl="0" indent="-230188" defTabSz="685800">
              <a:lnSpc>
                <a:spcPct val="100000"/>
              </a:lnSpc>
              <a:spcBef>
                <a:spcPts val="600"/>
              </a:spcBef>
            </a:pPr>
            <a:r>
              <a:rPr lang="es-US" sz="2800"/>
              <a:t>La cantidad básica de SSI es la misma en todo el país</a:t>
            </a:r>
          </a:p>
          <a:p>
            <a:pPr marL="461963" lvl="1" indent="-231775" defTabSz="685800">
              <a:lnSpc>
                <a:spcPct val="100000"/>
              </a:lnSpc>
              <a:spcBef>
                <a:spcPts val="600"/>
              </a:spcBef>
            </a:pPr>
            <a:r>
              <a:rPr lang="es-US" sz="2400"/>
              <a:t>Algunos estados añaden dinero al beneficio básico</a:t>
            </a:r>
          </a:p>
          <a:p>
            <a:pPr marL="461963" lvl="1" indent="-231775" defTabSz="685800">
              <a:lnSpc>
                <a:spcPct val="100000"/>
              </a:lnSpc>
              <a:spcBef>
                <a:spcPts val="600"/>
              </a:spcBef>
            </a:pPr>
            <a:r>
              <a:rPr lang="es-US" sz="2400"/>
              <a:t>En 2021 </a:t>
            </a:r>
          </a:p>
          <a:p>
            <a:pPr marL="690563" lvl="2" indent="-228600" defTabSz="685800">
              <a:lnSpc>
                <a:spcPct val="100000"/>
              </a:lnSpc>
              <a:spcBef>
                <a:spcPts val="600"/>
              </a:spcBef>
              <a:buSzPct val="50000"/>
              <a:buFont typeface="Wingdings" panose="05000000000000000000" pitchFamily="2" charset="2"/>
              <a:buChar char="q"/>
            </a:pPr>
            <a:r>
              <a:rPr lang="es-US" sz="2000"/>
              <a:t>$794 para una persona elegible</a:t>
            </a:r>
          </a:p>
          <a:p>
            <a:pPr marL="690563" lvl="2" indent="-228600" defTabSz="685800">
              <a:lnSpc>
                <a:spcPct val="100000"/>
              </a:lnSpc>
              <a:spcBef>
                <a:spcPts val="600"/>
              </a:spcBef>
              <a:buSzPct val="50000"/>
              <a:buFont typeface="Wingdings" panose="05000000000000000000" pitchFamily="2" charset="2"/>
              <a:buChar char="q"/>
            </a:pPr>
            <a:r>
              <a:rPr lang="es-US" sz="2000"/>
              <a:t>$1,191 para una persona elegible con cónyuge elegible</a:t>
            </a:r>
          </a:p>
          <a:p>
            <a:pPr marL="461963" lvl="1" indent="-231775" defTabSz="685800">
              <a:lnSpc>
                <a:spcPct val="100000"/>
              </a:lnSpc>
              <a:spcBef>
                <a:spcPts val="600"/>
              </a:spcBef>
            </a:pPr>
            <a:r>
              <a:rPr lang="es-US" sz="2400"/>
              <a:t>La cantidad se reduce al restar los ingresos contables</a:t>
            </a:r>
          </a:p>
          <a:p>
            <a:pPr marL="230188" lvl="0" indent="-230188" defTabSz="685800">
              <a:lnSpc>
                <a:spcPct val="100000"/>
              </a:lnSpc>
              <a:spcBef>
                <a:spcPts val="600"/>
              </a:spcBef>
            </a:pPr>
            <a:r>
              <a:rPr lang="es-US" sz="2800"/>
              <a:t>Puede calificar tanto para pagos de SSI como de SSDI</a:t>
            </a:r>
          </a:p>
        </p:txBody>
      </p:sp>
      <p:sp>
        <p:nvSpPr>
          <p:cNvPr id="4" name="Title 3"/>
          <p:cNvSpPr>
            <a:spLocks noGrp="1"/>
          </p:cNvSpPr>
          <p:nvPr>
            <p:ph type="title"/>
          </p:nvPr>
        </p:nvSpPr>
        <p:spPr/>
        <p:txBody>
          <a:bodyPr>
            <a:normAutofit fontScale="90000"/>
          </a:bodyPr>
          <a:lstStyle/>
          <a:p>
            <a:r>
              <a:rPr lang="es-US"/>
              <a:t>Seguridad de Ingreso Suplementario (SSI, por sus siglas en inglés)</a:t>
            </a:r>
          </a:p>
        </p:txBody>
      </p:sp>
    </p:spTree>
    <p:extLst>
      <p:ext uri="{BB962C8B-B14F-4D97-AF65-F5344CB8AC3E}">
        <p14:creationId xmlns:p14="http://schemas.microsoft.com/office/powerpoint/2010/main" val="2770474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Mayo de 2021</a:t>
            </a:r>
          </a:p>
        </p:txBody>
      </p:sp>
      <p:sp>
        <p:nvSpPr>
          <p:cNvPr id="3" name="Footer Placeholder 2"/>
          <p:cNvSpPr>
            <a:spLocks noGrp="1"/>
          </p:cNvSpPr>
          <p:nvPr>
            <p:ph type="ftr" sz="quarter" idx="11"/>
          </p:nvPr>
        </p:nvSpPr>
        <p:spPr/>
        <p:txBody>
          <a:bodyPr/>
          <a:lstStyle/>
          <a:p>
            <a:r>
              <a:rPr lang="es-US"/>
              <a:t>Medicare y otros programas para personas con incapacidades</a:t>
            </a:r>
          </a:p>
        </p:txBody>
      </p:sp>
      <p:sp>
        <p:nvSpPr>
          <p:cNvPr id="5" name="Content Placeholder 4"/>
          <p:cNvSpPr>
            <a:spLocks noGrp="1"/>
          </p:cNvSpPr>
          <p:nvPr>
            <p:ph idx="1"/>
          </p:nvPr>
        </p:nvSpPr>
        <p:spPr/>
        <p:txBody>
          <a:bodyPr/>
          <a:lstStyle/>
          <a:p>
            <a:pPr marL="230188" lvl="0" indent="-230188" defTabSz="685800">
              <a:lnSpc>
                <a:spcPct val="100000"/>
              </a:lnSpc>
              <a:spcBef>
                <a:spcPts val="600"/>
              </a:spcBef>
            </a:pPr>
            <a:r>
              <a:rPr lang="es-US" dirty="0"/>
              <a:t>En la mayoría de los estados, si obtiene SSI, puede ser elegible automáticamente para </a:t>
            </a:r>
            <a:r>
              <a:rPr lang="es-US" dirty="0" err="1"/>
              <a:t>Medicaid</a:t>
            </a:r>
            <a:r>
              <a:rPr lang="es-US" dirty="0"/>
              <a:t>. </a:t>
            </a:r>
          </a:p>
          <a:p>
            <a:pPr marL="230188" lvl="0" indent="-230188" defTabSz="685800">
              <a:lnSpc>
                <a:spcPct val="100000"/>
              </a:lnSpc>
              <a:spcBef>
                <a:spcPts val="600"/>
              </a:spcBef>
            </a:pPr>
            <a:r>
              <a:rPr lang="es-US" dirty="0"/>
              <a:t>Su solicitud de SSI también es una solicitud de </a:t>
            </a:r>
            <a:r>
              <a:rPr lang="es-US" dirty="0" err="1"/>
              <a:t>Medicaid</a:t>
            </a:r>
            <a:r>
              <a:rPr lang="es-US" dirty="0"/>
              <a:t>.</a:t>
            </a:r>
          </a:p>
          <a:p>
            <a:pPr marL="230188" lvl="0" indent="-230188" defTabSz="685800">
              <a:lnSpc>
                <a:spcPct val="100000"/>
              </a:lnSpc>
              <a:spcBef>
                <a:spcPts val="600"/>
              </a:spcBef>
            </a:pPr>
            <a:endParaRPr lang="en-US" dirty="0"/>
          </a:p>
          <a:p>
            <a:pPr marL="0" lvl="0" indent="0" defTabSz="685800">
              <a:lnSpc>
                <a:spcPct val="100000"/>
              </a:lnSpc>
              <a:spcBef>
                <a:spcPts val="600"/>
              </a:spcBef>
              <a:buNone/>
            </a:pPr>
            <a:r>
              <a:rPr lang="es-US" sz="2800" b="1" dirty="0"/>
              <a:t>NOTA:</a:t>
            </a:r>
            <a:r>
              <a:rPr lang="es-US" sz="2800" dirty="0"/>
              <a:t> En otros estados, debe solicitar y establecer su elegibilidad para </a:t>
            </a:r>
            <a:r>
              <a:rPr lang="es-US" sz="2800" dirty="0" err="1"/>
              <a:t>Medicaid</a:t>
            </a:r>
            <a:r>
              <a:rPr lang="es-US" sz="2800" dirty="0"/>
              <a:t> con otra agencia.</a:t>
            </a:r>
          </a:p>
        </p:txBody>
      </p:sp>
      <p:sp>
        <p:nvSpPr>
          <p:cNvPr id="4" name="Title 3"/>
          <p:cNvSpPr>
            <a:spLocks noGrp="1"/>
          </p:cNvSpPr>
          <p:nvPr>
            <p:ph type="title"/>
          </p:nvPr>
        </p:nvSpPr>
        <p:spPr/>
        <p:txBody>
          <a:bodyPr>
            <a:normAutofit fontScale="90000"/>
          </a:bodyPr>
          <a:lstStyle/>
          <a:p>
            <a:r>
              <a:rPr lang="es-US" dirty="0"/>
              <a:t>Seguridad de Ingreso Suplementario (SSI, por sus siglas en inglés) y cobertura de Medicaid</a:t>
            </a:r>
          </a:p>
        </p:txBody>
      </p:sp>
    </p:spTree>
    <p:extLst>
      <p:ext uri="{BB962C8B-B14F-4D97-AF65-F5344CB8AC3E}">
        <p14:creationId xmlns:p14="http://schemas.microsoft.com/office/powerpoint/2010/main" val="3030204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Mayo de 2021</a:t>
            </a:r>
          </a:p>
        </p:txBody>
      </p:sp>
      <p:sp>
        <p:nvSpPr>
          <p:cNvPr id="3" name="Footer Placeholder 2"/>
          <p:cNvSpPr>
            <a:spLocks noGrp="1"/>
          </p:cNvSpPr>
          <p:nvPr>
            <p:ph type="ftr" sz="quarter" idx="11"/>
          </p:nvPr>
        </p:nvSpPr>
        <p:spPr/>
        <p:txBody>
          <a:bodyPr/>
          <a:lstStyle/>
          <a:p>
            <a:r>
              <a:rPr lang="es-US"/>
              <a:t>Medicare y otros programas para personas con incapacidades</a:t>
            </a:r>
          </a:p>
        </p:txBody>
      </p:sp>
      <p:sp>
        <p:nvSpPr>
          <p:cNvPr id="5" name="Content Placeholder 4"/>
          <p:cNvSpPr>
            <a:spLocks noGrp="1"/>
          </p:cNvSpPr>
          <p:nvPr>
            <p:ph idx="1"/>
          </p:nvPr>
        </p:nvSpPr>
        <p:spPr/>
        <p:txBody>
          <a:bodyPr>
            <a:normAutofit lnSpcReduction="10000"/>
          </a:bodyPr>
          <a:lstStyle/>
          <a:p>
            <a:pPr marL="230188" lvl="0" indent="-230188" defTabSz="685800">
              <a:lnSpc>
                <a:spcPct val="100000"/>
              </a:lnSpc>
              <a:spcBef>
                <a:spcPts val="600"/>
              </a:spcBef>
            </a:pPr>
            <a:r>
              <a:rPr lang="es-US" sz="2400" dirty="0"/>
              <a:t>Ingreso limitado</a:t>
            </a:r>
          </a:p>
          <a:p>
            <a:pPr marL="461963" lvl="1" indent="-231775" defTabSz="685800">
              <a:lnSpc>
                <a:spcPct val="100000"/>
              </a:lnSpc>
              <a:spcBef>
                <a:spcPts val="600"/>
              </a:spcBef>
            </a:pPr>
            <a:r>
              <a:rPr lang="es-US" sz="2200" dirty="0"/>
              <a:t>Sus ingresos</a:t>
            </a:r>
          </a:p>
          <a:p>
            <a:pPr marL="461963" lvl="1" indent="-231775" defTabSz="685800">
              <a:lnSpc>
                <a:spcPct val="100000"/>
              </a:lnSpc>
              <a:spcBef>
                <a:spcPts val="600"/>
              </a:spcBef>
            </a:pPr>
            <a:r>
              <a:rPr lang="es-US" sz="2200" dirty="0"/>
              <a:t>Beneficios del Seguro Social</a:t>
            </a:r>
          </a:p>
          <a:p>
            <a:pPr marL="461963" lvl="1" indent="-231775" defTabSz="685800">
              <a:lnSpc>
                <a:spcPct val="100000"/>
              </a:lnSpc>
              <a:spcBef>
                <a:spcPts val="600"/>
              </a:spcBef>
            </a:pPr>
            <a:r>
              <a:rPr lang="es-US" sz="2200" dirty="0"/>
              <a:t>Pensiones</a:t>
            </a:r>
          </a:p>
          <a:p>
            <a:pPr marL="461963" lvl="1" indent="-231775" defTabSz="685800">
              <a:lnSpc>
                <a:spcPct val="100000"/>
              </a:lnSpc>
              <a:spcBef>
                <a:spcPts val="600"/>
              </a:spcBef>
            </a:pPr>
            <a:r>
              <a:rPr lang="es-US" sz="2200" dirty="0"/>
              <a:t>Valor de los bienes que obtiene de otra persona, como alimento o vivienda</a:t>
            </a:r>
          </a:p>
          <a:p>
            <a:pPr marL="230188" lvl="0" indent="-230188" defTabSz="685800">
              <a:lnSpc>
                <a:spcPct val="100000"/>
              </a:lnSpc>
              <a:spcBef>
                <a:spcPts val="600"/>
              </a:spcBef>
            </a:pPr>
            <a:r>
              <a:rPr lang="es-US" sz="2400" dirty="0"/>
              <a:t>Pocos recursos</a:t>
            </a:r>
          </a:p>
          <a:p>
            <a:pPr marL="461963" lvl="1" indent="-231775" defTabSz="685800">
              <a:lnSpc>
                <a:spcPct val="100000"/>
              </a:lnSpc>
              <a:spcBef>
                <a:spcPts val="600"/>
              </a:spcBef>
            </a:pPr>
            <a:r>
              <a:rPr lang="es-US" sz="2200" dirty="0"/>
              <a:t>Menos de $2,000 en recursos para una persona, menos de $3,000 para una pareja casada conviviendo juntos</a:t>
            </a:r>
          </a:p>
          <a:p>
            <a:pPr marL="230188" lvl="0" indent="-230188" defTabSz="685800">
              <a:lnSpc>
                <a:spcPct val="100000"/>
              </a:lnSpc>
              <a:spcBef>
                <a:spcPts val="600"/>
              </a:spcBef>
            </a:pPr>
            <a:r>
              <a:rPr lang="es-US" sz="2400" dirty="0"/>
              <a:t>Ser un ciudadano de los EE. UU. que viva en uno de los 50 estados, el Distrito de Columbia o las Islas Marianas del Norte </a:t>
            </a:r>
          </a:p>
          <a:p>
            <a:pPr marL="230188" lvl="0" indent="-230188" defTabSz="685800">
              <a:lnSpc>
                <a:spcPct val="100000"/>
              </a:lnSpc>
              <a:spcBef>
                <a:spcPts val="600"/>
              </a:spcBef>
            </a:pPr>
            <a:endParaRPr lang="en-US" sz="2000" dirty="0"/>
          </a:p>
          <a:p>
            <a:pPr marL="0" lvl="0" indent="0" defTabSz="685800">
              <a:lnSpc>
                <a:spcPct val="100000"/>
              </a:lnSpc>
              <a:spcBef>
                <a:spcPts val="600"/>
              </a:spcBef>
              <a:buNone/>
            </a:pPr>
            <a:r>
              <a:rPr lang="es-US" sz="2200" b="1" dirty="0"/>
              <a:t>NOTA:</a:t>
            </a:r>
            <a:r>
              <a:rPr lang="es-US" sz="2200" dirty="0"/>
              <a:t> Si no es ciudadano de los EE. UU., pero reside legalmente en los EE. UU., es posible que igual pueda recibir SSI. </a:t>
            </a:r>
          </a:p>
        </p:txBody>
      </p:sp>
      <p:sp>
        <p:nvSpPr>
          <p:cNvPr id="4" name="Title 3"/>
          <p:cNvSpPr>
            <a:spLocks noGrp="1"/>
          </p:cNvSpPr>
          <p:nvPr>
            <p:ph type="title"/>
          </p:nvPr>
        </p:nvSpPr>
        <p:spPr>
          <a:xfrm>
            <a:off x="0" y="8054"/>
            <a:ext cx="12192000" cy="1020646"/>
          </a:xfrm>
        </p:spPr>
        <p:txBody>
          <a:bodyPr>
            <a:normAutofit fontScale="90000"/>
          </a:bodyPr>
          <a:lstStyle/>
          <a:p>
            <a:r>
              <a:rPr lang="es-US" dirty="0"/>
              <a:t>Calificando para la Seguridad de Ingreso Suplementario </a:t>
            </a:r>
            <a:br>
              <a:rPr lang="es-US" dirty="0"/>
            </a:br>
            <a:r>
              <a:rPr lang="es-US" dirty="0"/>
              <a:t>(SSI, por sus siglas en inglés)</a:t>
            </a:r>
          </a:p>
        </p:txBody>
      </p:sp>
    </p:spTree>
    <p:extLst>
      <p:ext uri="{BB962C8B-B14F-4D97-AF65-F5344CB8AC3E}">
        <p14:creationId xmlns:p14="http://schemas.microsoft.com/office/powerpoint/2010/main" val="2279217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Mayo de 2021</a:t>
            </a:r>
          </a:p>
        </p:txBody>
      </p:sp>
      <p:sp>
        <p:nvSpPr>
          <p:cNvPr id="3" name="Footer Placeholder 2"/>
          <p:cNvSpPr>
            <a:spLocks noGrp="1"/>
          </p:cNvSpPr>
          <p:nvPr>
            <p:ph type="ftr" sz="quarter" idx="11"/>
          </p:nvPr>
        </p:nvSpPr>
        <p:spPr/>
        <p:txBody>
          <a:bodyPr/>
          <a:lstStyle/>
          <a:p>
            <a:r>
              <a:rPr lang="es-US"/>
              <a:t>Medicare y otros programas para personas con incapacidades</a:t>
            </a:r>
          </a:p>
        </p:txBody>
      </p:sp>
      <p:sp>
        <p:nvSpPr>
          <p:cNvPr id="5" name="Content Placeholder 4"/>
          <p:cNvSpPr>
            <a:spLocks noGrp="1"/>
          </p:cNvSpPr>
          <p:nvPr>
            <p:ph idx="1"/>
          </p:nvPr>
        </p:nvSpPr>
        <p:spPr/>
        <p:txBody>
          <a:bodyPr/>
          <a:lstStyle/>
          <a:p>
            <a:pPr marL="230188" lvl="0" indent="-230188" defTabSz="685800">
              <a:lnSpc>
                <a:spcPct val="100000"/>
              </a:lnSpc>
              <a:spcBef>
                <a:spcPts val="600"/>
              </a:spcBef>
            </a:pPr>
            <a:r>
              <a:rPr lang="es-US" sz="3000"/>
              <a:t>Para solicitar los beneficios por incapacidad, necesitará lo siguiente:</a:t>
            </a:r>
          </a:p>
          <a:p>
            <a:pPr marL="461963" lvl="1" indent="-231775" defTabSz="685800">
              <a:lnSpc>
                <a:spcPct val="100000"/>
              </a:lnSpc>
              <a:spcBef>
                <a:spcPts val="600"/>
              </a:spcBef>
            </a:pPr>
            <a:r>
              <a:rPr lang="es-US" sz="2600"/>
              <a:t>Número del Seguro Social</a:t>
            </a:r>
          </a:p>
          <a:p>
            <a:pPr marL="461963" lvl="1" indent="-231775" defTabSz="685800">
              <a:lnSpc>
                <a:spcPct val="100000"/>
              </a:lnSpc>
              <a:spcBef>
                <a:spcPts val="600"/>
              </a:spcBef>
            </a:pPr>
            <a:r>
              <a:rPr lang="es-US" sz="2600"/>
              <a:t>Prueba de edad</a:t>
            </a:r>
          </a:p>
          <a:p>
            <a:pPr marL="461963" lvl="1" indent="-231775" defTabSz="685800">
              <a:lnSpc>
                <a:spcPct val="100000"/>
              </a:lnSpc>
              <a:spcBef>
                <a:spcPts val="600"/>
              </a:spcBef>
            </a:pPr>
            <a:r>
              <a:rPr lang="es-US" sz="2600"/>
              <a:t>Información del proveedor de atención médica</a:t>
            </a:r>
          </a:p>
          <a:p>
            <a:pPr marL="461963" lvl="1" indent="-231775" defTabSz="685800">
              <a:lnSpc>
                <a:spcPct val="100000"/>
              </a:lnSpc>
              <a:spcBef>
                <a:spcPts val="600"/>
              </a:spcBef>
            </a:pPr>
            <a:r>
              <a:rPr lang="es-US" sz="2600"/>
              <a:t>Historia clínica, incluidos los resultados de las pruebas/análisis de laboratorio y medicamentos</a:t>
            </a:r>
          </a:p>
          <a:p>
            <a:pPr marL="461963" lvl="1" indent="-231775" defTabSz="685800">
              <a:lnSpc>
                <a:spcPct val="100000"/>
              </a:lnSpc>
              <a:spcBef>
                <a:spcPts val="600"/>
              </a:spcBef>
            </a:pPr>
            <a:r>
              <a:rPr lang="es-US" sz="2600"/>
              <a:t>Historial laboral</a:t>
            </a:r>
          </a:p>
          <a:p>
            <a:pPr marL="461963" lvl="1" indent="-231775" defTabSz="685800">
              <a:lnSpc>
                <a:spcPct val="100000"/>
              </a:lnSpc>
              <a:spcBef>
                <a:spcPts val="600"/>
              </a:spcBef>
            </a:pPr>
            <a:r>
              <a:rPr lang="es-US" sz="2600"/>
              <a:t>Formulario W-2 o declaración de impuestos del trabajo propio más reciente</a:t>
            </a:r>
          </a:p>
          <a:p>
            <a:pPr marL="230188" lvl="0" indent="-230188" defTabSz="685800">
              <a:lnSpc>
                <a:spcPct val="100000"/>
              </a:lnSpc>
              <a:spcBef>
                <a:spcPts val="600"/>
              </a:spcBef>
            </a:pPr>
            <a:r>
              <a:rPr lang="es-US" sz="3000"/>
              <a:t>No espere para presentar la solicitud:</a:t>
            </a:r>
          </a:p>
          <a:p>
            <a:pPr marL="461963" lvl="1" indent="-231775" defTabSz="685800">
              <a:lnSpc>
                <a:spcPct val="100000"/>
              </a:lnSpc>
              <a:spcBef>
                <a:spcPts val="600"/>
              </a:spcBef>
            </a:pPr>
            <a:r>
              <a:rPr lang="es-US" sz="2600"/>
              <a:t>Aunque todavía esté recolectando la información</a:t>
            </a:r>
          </a:p>
        </p:txBody>
      </p:sp>
      <p:sp>
        <p:nvSpPr>
          <p:cNvPr id="4" name="Title 3"/>
          <p:cNvSpPr>
            <a:spLocks noGrp="1"/>
          </p:cNvSpPr>
          <p:nvPr>
            <p:ph type="title"/>
          </p:nvPr>
        </p:nvSpPr>
        <p:spPr/>
        <p:txBody>
          <a:bodyPr/>
          <a:lstStyle/>
          <a:p>
            <a:r>
              <a:rPr lang="es-US"/>
              <a:t>Solicitud de los beneficios por incapacidad</a:t>
            </a:r>
          </a:p>
        </p:txBody>
      </p:sp>
    </p:spTree>
    <p:extLst>
      <p:ext uri="{BB962C8B-B14F-4D97-AF65-F5344CB8AC3E}">
        <p14:creationId xmlns:p14="http://schemas.microsoft.com/office/powerpoint/2010/main" val="3562025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Mayo de 2021</a:t>
            </a:r>
          </a:p>
        </p:txBody>
      </p:sp>
      <p:sp>
        <p:nvSpPr>
          <p:cNvPr id="3" name="Footer Placeholder 2"/>
          <p:cNvSpPr>
            <a:spLocks noGrp="1"/>
          </p:cNvSpPr>
          <p:nvPr>
            <p:ph type="ftr" sz="quarter" idx="11"/>
          </p:nvPr>
        </p:nvSpPr>
        <p:spPr/>
        <p:txBody>
          <a:bodyPr/>
          <a:lstStyle/>
          <a:p>
            <a:r>
              <a:rPr lang="es-US"/>
              <a:t>Medicare y otros programas para personas con incapacidades</a:t>
            </a:r>
          </a:p>
        </p:txBody>
      </p:sp>
      <p:sp>
        <p:nvSpPr>
          <p:cNvPr id="5" name="Content Placeholder 4"/>
          <p:cNvSpPr>
            <a:spLocks noGrp="1"/>
          </p:cNvSpPr>
          <p:nvPr>
            <p:ph idx="1"/>
          </p:nvPr>
        </p:nvSpPr>
        <p:spPr/>
        <p:txBody>
          <a:bodyPr/>
          <a:lstStyle/>
          <a:p>
            <a:pPr marL="230188" lvl="0" indent="-230188" defTabSz="685800">
              <a:lnSpc>
                <a:spcPct val="100000"/>
              </a:lnSpc>
              <a:spcBef>
                <a:spcPts val="600"/>
              </a:spcBef>
            </a:pPr>
            <a:r>
              <a:rPr lang="es-US"/>
              <a:t>Visite la oficina local del Seguro Social</a:t>
            </a:r>
          </a:p>
          <a:p>
            <a:pPr marL="230188" lvl="0" indent="-230188" defTabSz="685800">
              <a:lnSpc>
                <a:spcPct val="100000"/>
              </a:lnSpc>
              <a:spcBef>
                <a:spcPts val="600"/>
              </a:spcBef>
            </a:pPr>
            <a:r>
              <a:rPr lang="es-US"/>
              <a:t>Visite </a:t>
            </a:r>
            <a:r>
              <a:rPr lang="es-US">
                <a:hlinkClick r:id="rId3"/>
              </a:rPr>
              <a:t>socialsecurity.gov</a:t>
            </a:r>
          </a:p>
          <a:p>
            <a:pPr marL="230188" lvl="0" indent="-230188" defTabSz="685800">
              <a:lnSpc>
                <a:spcPct val="100000"/>
              </a:lnSpc>
              <a:spcBef>
                <a:spcPts val="600"/>
              </a:spcBef>
            </a:pPr>
            <a:r>
              <a:rPr lang="es-US"/>
              <a:t>Llame al 1-800-772-1213; TTY: 1-800-325-0778</a:t>
            </a:r>
          </a:p>
          <a:p>
            <a:pPr marL="461963" lvl="1" indent="-231775" defTabSz="685800">
              <a:lnSpc>
                <a:spcPct val="100000"/>
              </a:lnSpc>
              <a:spcBef>
                <a:spcPts val="600"/>
              </a:spcBef>
            </a:pPr>
            <a:r>
              <a:rPr lang="es-US"/>
              <a:t>Para pedir una cita para presentar una reclamación por teléfono</a:t>
            </a:r>
          </a:p>
          <a:p>
            <a:pPr marL="461963" lvl="1" indent="-231775" defTabSz="685800">
              <a:lnSpc>
                <a:spcPct val="100000"/>
              </a:lnSpc>
              <a:spcBef>
                <a:spcPts val="600"/>
              </a:spcBef>
            </a:pPr>
            <a:r>
              <a:rPr lang="es-US"/>
              <a:t>Para pedir una cita para presentar una reclamación en persona en su oficina local del Seguro Social</a:t>
            </a:r>
          </a:p>
          <a:p>
            <a:pPr marL="117475" indent="-231775" defTabSz="685800">
              <a:lnSpc>
                <a:spcPct val="100000"/>
              </a:lnSpc>
              <a:spcBef>
                <a:spcPts val="600"/>
              </a:spcBef>
            </a:pPr>
            <a:r>
              <a:rPr lang="es-US"/>
              <a:t>Por correo</a:t>
            </a:r>
          </a:p>
          <a:p>
            <a:pPr marL="230188" lvl="0" indent="-230188" defTabSz="685800">
              <a:lnSpc>
                <a:spcPct val="100000"/>
              </a:lnSpc>
              <a:spcBef>
                <a:spcPts val="600"/>
              </a:spcBef>
            </a:pPr>
            <a:r>
              <a:rPr lang="es-US"/>
              <a:t>El tiempo de procesamiento promedio es de 3 a 5 meses</a:t>
            </a:r>
          </a:p>
        </p:txBody>
      </p:sp>
      <p:sp>
        <p:nvSpPr>
          <p:cNvPr id="4" name="Title 3"/>
          <p:cNvSpPr>
            <a:spLocks noGrp="1"/>
          </p:cNvSpPr>
          <p:nvPr>
            <p:ph type="title"/>
          </p:nvPr>
        </p:nvSpPr>
        <p:spPr/>
        <p:txBody>
          <a:bodyPr/>
          <a:lstStyle/>
          <a:p>
            <a:r>
              <a:rPr lang="es-US"/>
              <a:t>Cómo solicitar los beneficios por incapacidad</a:t>
            </a:r>
          </a:p>
        </p:txBody>
      </p:sp>
    </p:spTree>
    <p:extLst>
      <p:ext uri="{BB962C8B-B14F-4D97-AF65-F5344CB8AC3E}">
        <p14:creationId xmlns:p14="http://schemas.microsoft.com/office/powerpoint/2010/main" val="685318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Mayo de 2021</a:t>
            </a:r>
          </a:p>
        </p:txBody>
      </p:sp>
      <p:sp>
        <p:nvSpPr>
          <p:cNvPr id="3" name="Footer Placeholder 2"/>
          <p:cNvSpPr>
            <a:spLocks noGrp="1"/>
          </p:cNvSpPr>
          <p:nvPr>
            <p:ph type="ftr" sz="quarter" idx="11"/>
          </p:nvPr>
        </p:nvSpPr>
        <p:spPr/>
        <p:txBody>
          <a:bodyPr/>
          <a:lstStyle/>
          <a:p>
            <a:r>
              <a:rPr lang="es-US"/>
              <a:t>Medicare y otros programas para personas con incapacidades</a:t>
            </a:r>
          </a:p>
        </p:txBody>
      </p:sp>
      <p:sp>
        <p:nvSpPr>
          <p:cNvPr id="5" name="Content Placeholder 4"/>
          <p:cNvSpPr>
            <a:spLocks noGrp="1"/>
          </p:cNvSpPr>
          <p:nvPr>
            <p:ph idx="1"/>
          </p:nvPr>
        </p:nvSpPr>
        <p:spPr/>
        <p:txBody>
          <a:bodyPr>
            <a:normAutofit/>
          </a:bodyPr>
          <a:lstStyle/>
          <a:p>
            <a:pPr marL="230188" lvl="0" indent="-230188" defTabSz="685800">
              <a:lnSpc>
                <a:spcPct val="100000"/>
              </a:lnSpc>
              <a:spcBef>
                <a:spcPts val="600"/>
              </a:spcBef>
            </a:pPr>
            <a:r>
              <a:rPr lang="es-US" sz="2800" dirty="0"/>
              <a:t>Una manera de acelerar el procesamiento de las reclamaciones de SSDI y SSI para los solicitantes con condiciones médicas graves (no es un programa separado de SSDI/SSI)</a:t>
            </a:r>
          </a:p>
          <a:p>
            <a:pPr marL="230188" lvl="0" indent="-230188" defTabSz="685800">
              <a:lnSpc>
                <a:spcPct val="100000"/>
              </a:lnSpc>
              <a:spcBef>
                <a:spcPts val="600"/>
              </a:spcBef>
            </a:pPr>
            <a:r>
              <a:rPr lang="es-US" sz="2800" dirty="0"/>
              <a:t>Si su condición médica está en la "Lista de subsidios compasivos (CAL, por sus siglas en inglés)", su solicitud de SSDI/SSI se acelera (puede obtener la decisión en semanas en lugar de meses)</a:t>
            </a:r>
          </a:p>
          <a:p>
            <a:pPr marL="230188" lvl="0" indent="-230188" defTabSz="685800">
              <a:lnSpc>
                <a:spcPct val="100000"/>
              </a:lnSpc>
              <a:spcBef>
                <a:spcPts val="600"/>
              </a:spcBef>
            </a:pPr>
            <a:r>
              <a:rPr lang="es-US" sz="2800" dirty="0"/>
              <a:t>Ejemplos: Cáncer inflamatorio de mama, cáncer de páncreas, enfermedad de Huntington con aparición en adultos </a:t>
            </a:r>
          </a:p>
        </p:txBody>
      </p:sp>
      <p:sp>
        <p:nvSpPr>
          <p:cNvPr id="4" name="Title 3"/>
          <p:cNvSpPr>
            <a:spLocks noGrp="1"/>
          </p:cNvSpPr>
          <p:nvPr>
            <p:ph type="title"/>
          </p:nvPr>
        </p:nvSpPr>
        <p:spPr/>
        <p:txBody>
          <a:bodyPr/>
          <a:lstStyle/>
          <a:p>
            <a:r>
              <a:rPr lang="es-US" dirty="0"/>
              <a:t>Subsidios compasivos (CAL, por sus siglas en inglés)</a:t>
            </a:r>
          </a:p>
        </p:txBody>
      </p:sp>
    </p:spTree>
    <p:extLst>
      <p:ext uri="{BB962C8B-B14F-4D97-AF65-F5344CB8AC3E}">
        <p14:creationId xmlns:p14="http://schemas.microsoft.com/office/powerpoint/2010/main" val="3449069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4D0148-BAB7-A547-9D22-39BCBAEDAD6D}"/>
              </a:ext>
            </a:extLst>
          </p:cNvPr>
          <p:cNvSpPr>
            <a:spLocks noGrp="1"/>
          </p:cNvSpPr>
          <p:nvPr>
            <p:ph type="dt" sz="half" idx="10"/>
          </p:nvPr>
        </p:nvSpPr>
        <p:spPr/>
        <p:txBody>
          <a:bodyPr/>
          <a:lstStyle/>
          <a:p>
            <a:r>
              <a:rPr lang="es-US"/>
              <a:t>Mayo de 2021</a:t>
            </a:r>
          </a:p>
        </p:txBody>
      </p:sp>
      <p:sp>
        <p:nvSpPr>
          <p:cNvPr id="3" name="Footer Placeholder 2">
            <a:extLst>
              <a:ext uri="{FF2B5EF4-FFF2-40B4-BE49-F238E27FC236}">
                <a16:creationId xmlns:a16="http://schemas.microsoft.com/office/drawing/2014/main" id="{87A1909C-8072-B843-A186-999E32FE69CC}"/>
              </a:ext>
            </a:extLst>
          </p:cNvPr>
          <p:cNvSpPr>
            <a:spLocks noGrp="1"/>
          </p:cNvSpPr>
          <p:nvPr>
            <p:ph type="ftr" sz="quarter" idx="11"/>
          </p:nvPr>
        </p:nvSpPr>
        <p:spPr/>
        <p:txBody>
          <a:bodyPr/>
          <a:lstStyle/>
          <a:p>
            <a:r>
              <a:rPr lang="es-US"/>
              <a:t>Medicare y otros programas para personas con incapacidades</a:t>
            </a:r>
          </a:p>
        </p:txBody>
      </p:sp>
      <p:sp>
        <p:nvSpPr>
          <p:cNvPr id="10" name="Content Placeholder 3"/>
          <p:cNvSpPr txBox="1">
            <a:spLocks/>
          </p:cNvSpPr>
          <p:nvPr/>
        </p:nvSpPr>
        <p:spPr>
          <a:xfrm>
            <a:off x="10772190" y="1089317"/>
            <a:ext cx="1017270" cy="5206416"/>
          </a:xfrm>
          <a:prstGeom prst="rect">
            <a:avLst/>
          </a:prstGeom>
        </p:spPr>
        <p:txBody>
          <a:bodyPr/>
          <a:lstStyle>
            <a:lvl1pPr marL="228600" indent="-228600" algn="l" defTabSz="914400" rtl="0" eaLnBrk="1" latinLnBrk="0" hangingPunct="1">
              <a:lnSpc>
                <a:spcPct val="90000"/>
              </a:lnSpc>
              <a:spcBef>
                <a:spcPts val="1000"/>
              </a:spcBef>
              <a:buFont typeface="Wingdings" pitchFamily="2" charset="2"/>
              <a:buChar char="§"/>
              <a:defRPr lang="en-US" sz="3200" kern="1200" dirty="0">
                <a:solidFill>
                  <a:prstClr val="black"/>
                </a:solidFill>
                <a:latin typeface="+mn-lt"/>
                <a:ea typeface="+mn-ea"/>
                <a:cs typeface="+mn-cs"/>
              </a:defRPr>
            </a:lvl1pPr>
            <a:lvl2pPr marL="573088" indent="-342900" algn="l" defTabSz="914400" rtl="0" eaLnBrk="1" latinLnBrk="0" hangingPunct="1">
              <a:lnSpc>
                <a:spcPct val="90000"/>
              </a:lnSpc>
              <a:spcBef>
                <a:spcPts val="500"/>
              </a:spcBef>
              <a:buFont typeface="Arial" panose="020B0604020202020204" pitchFamily="34" charset="0"/>
              <a:buChar char="•"/>
              <a:defRPr lang="en-US" sz="2800" kern="1200" dirty="0">
                <a:solidFill>
                  <a:prstClr val="black"/>
                </a:solidFill>
                <a:latin typeface="+mn-lt"/>
                <a:ea typeface="+mn-ea"/>
                <a:cs typeface="+mn-cs"/>
              </a:defRPr>
            </a:lvl2pPr>
            <a:lvl3pPr marL="804863" indent="-342900" algn="l" defTabSz="914400" rtl="0" eaLnBrk="1" latinLnBrk="0" hangingPunct="1">
              <a:lnSpc>
                <a:spcPct val="90000"/>
              </a:lnSpc>
              <a:spcBef>
                <a:spcPts val="500"/>
              </a:spcBef>
              <a:buFont typeface="Arial" panose="020B0604020202020204" pitchFamily="34" charset="0"/>
              <a:buChar char="•"/>
              <a:defRPr lang="en-US" sz="2400" kern="1200" dirty="0">
                <a:solidFill>
                  <a:prstClr val="black"/>
                </a:solidFill>
                <a:latin typeface="+mn-lt"/>
                <a:ea typeface="+mn-ea"/>
                <a:cs typeface="+mn-cs"/>
              </a:defRPr>
            </a:lvl3pPr>
            <a:lvl4pPr marL="969962" indent="-285750" algn="l" defTabSz="914400" rtl="0" eaLnBrk="1" latinLnBrk="0" hangingPunct="1">
              <a:lnSpc>
                <a:spcPct val="90000"/>
              </a:lnSpc>
              <a:spcBef>
                <a:spcPts val="500"/>
              </a:spcBef>
              <a:buFont typeface="Arial" panose="020B0604020202020204" pitchFamily="34" charset="0"/>
              <a:buChar char="•"/>
              <a:defRPr lang="en-US" sz="2000" kern="1200" dirty="0">
                <a:solidFill>
                  <a:prstClr val="black"/>
                </a:solidFill>
                <a:latin typeface="+mn-lt"/>
                <a:ea typeface="+mn-ea"/>
                <a:cs typeface="+mn-cs"/>
              </a:defRPr>
            </a:lvl4pPr>
            <a:lvl5pPr marL="1200150" indent="-285750" algn="l" defTabSz="914400" rtl="0" eaLnBrk="1" latinLnBrk="0" hangingPunct="1">
              <a:lnSpc>
                <a:spcPct val="90000"/>
              </a:lnSpc>
              <a:spcBef>
                <a:spcPts val="500"/>
              </a:spcBef>
              <a:buFont typeface="Arial" panose="020B0604020202020204" pitchFamily="34" charset="0"/>
              <a:buChar char="•"/>
              <a:defRPr lang="en-US" sz="1600" kern="1200" dirty="0">
                <a:solidFill>
                  <a:prstClr val="black"/>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Wingdings" pitchFamily="2" charset="2"/>
              <a:buNone/>
            </a:pPr>
            <a:r>
              <a:rPr lang="es-US" sz="2600" dirty="0"/>
              <a:t>4-22</a:t>
            </a:r>
          </a:p>
          <a:p>
            <a:pPr marL="0" indent="0" algn="r">
              <a:buFont typeface="Wingdings" pitchFamily="2" charset="2"/>
              <a:buNone/>
            </a:pPr>
            <a:r>
              <a:rPr lang="es-US" sz="2600" dirty="0"/>
              <a:t>23-29</a:t>
            </a:r>
          </a:p>
          <a:p>
            <a:pPr marL="0" indent="0" algn="r">
              <a:buFont typeface="Wingdings" pitchFamily="2" charset="2"/>
              <a:buNone/>
            </a:pPr>
            <a:endParaRPr lang="es-US" sz="800" dirty="0"/>
          </a:p>
          <a:p>
            <a:pPr marL="0" indent="0" algn="r">
              <a:buFont typeface="Wingdings" pitchFamily="2" charset="2"/>
              <a:buNone/>
            </a:pPr>
            <a:r>
              <a:rPr lang="es-US" sz="2600" dirty="0"/>
              <a:t>30-35</a:t>
            </a:r>
          </a:p>
          <a:p>
            <a:pPr marL="0" indent="0" algn="r">
              <a:buFont typeface="Wingdings" pitchFamily="2" charset="2"/>
              <a:buNone/>
            </a:pPr>
            <a:r>
              <a:rPr lang="es-US" sz="2600" dirty="0"/>
              <a:t>36-37</a:t>
            </a:r>
          </a:p>
          <a:p>
            <a:pPr marL="0" indent="0" algn="r">
              <a:buFont typeface="Wingdings" pitchFamily="2" charset="2"/>
              <a:buNone/>
            </a:pPr>
            <a:endParaRPr lang="es-US" sz="1000" dirty="0"/>
          </a:p>
          <a:p>
            <a:pPr marL="0" indent="0" algn="r">
              <a:buFont typeface="Wingdings" pitchFamily="2" charset="2"/>
              <a:buNone/>
            </a:pPr>
            <a:r>
              <a:rPr lang="es-US" sz="2600" dirty="0"/>
              <a:t>38-39</a:t>
            </a:r>
          </a:p>
          <a:p>
            <a:pPr marL="0" indent="0" algn="r">
              <a:buFont typeface="Wingdings" pitchFamily="2" charset="2"/>
              <a:buNone/>
            </a:pPr>
            <a:r>
              <a:rPr lang="es-US" sz="2600" dirty="0"/>
              <a:t>40</a:t>
            </a:r>
          </a:p>
          <a:p>
            <a:pPr marL="0" indent="0" algn="r">
              <a:buFont typeface="Wingdings" pitchFamily="2" charset="2"/>
              <a:buNone/>
            </a:pPr>
            <a:r>
              <a:rPr lang="es-US" sz="2600" dirty="0"/>
              <a:t>41</a:t>
            </a:r>
          </a:p>
          <a:p>
            <a:pPr marL="0" indent="0" algn="r">
              <a:buFont typeface="Wingdings" pitchFamily="2" charset="2"/>
              <a:buNone/>
            </a:pPr>
            <a:endParaRPr lang="en-US" sz="2600" dirty="0"/>
          </a:p>
        </p:txBody>
      </p:sp>
      <p:sp>
        <p:nvSpPr>
          <p:cNvPr id="9" name="Content Placeholder 2"/>
          <p:cNvSpPr>
            <a:spLocks noGrp="1"/>
          </p:cNvSpPr>
          <p:nvPr>
            <p:ph sz="half" idx="1"/>
          </p:nvPr>
        </p:nvSpPr>
        <p:spPr>
          <a:xfrm>
            <a:off x="1866142" y="1089317"/>
            <a:ext cx="8906048" cy="5206416"/>
          </a:xfrm>
        </p:spPr>
        <p:txBody>
          <a:bodyPr>
            <a:normAutofit fontScale="92500"/>
          </a:bodyPr>
          <a:lstStyle/>
          <a:p>
            <a:pPr marL="0" indent="0">
              <a:buNone/>
              <a:tabLst>
                <a:tab pos="1492250" algn="l"/>
              </a:tabLst>
            </a:pPr>
            <a:r>
              <a:rPr lang="es-US" sz="2600" b="1" dirty="0"/>
              <a:t>Lección 1</a:t>
            </a:r>
            <a:r>
              <a:rPr lang="es-US" sz="2600" dirty="0"/>
              <a:t>: Seguro Social para personas con incapacidades.....................</a:t>
            </a:r>
          </a:p>
          <a:p>
            <a:pPr marL="0" indent="0">
              <a:buNone/>
              <a:tabLst>
                <a:tab pos="1492250" algn="l"/>
              </a:tabLst>
            </a:pPr>
            <a:r>
              <a:rPr lang="es-US" sz="2600" b="1" dirty="0"/>
              <a:t>Lección 2</a:t>
            </a:r>
            <a:r>
              <a:rPr lang="es-US" sz="2600" dirty="0"/>
              <a:t>: Medicare para personas con incapacidades...........................</a:t>
            </a:r>
          </a:p>
          <a:p>
            <a:pPr marL="1312863" indent="-1312863">
              <a:buNone/>
              <a:tabLst>
                <a:tab pos="1492250" algn="l"/>
              </a:tabLst>
            </a:pPr>
            <a:r>
              <a:rPr lang="es-US" sz="2600" b="1" dirty="0"/>
              <a:t>Lección 3</a:t>
            </a:r>
            <a:r>
              <a:rPr lang="es-US" sz="2600" dirty="0"/>
              <a:t>: Opciones de planes Medicare para personas </a:t>
            </a:r>
            <a:br>
              <a:rPr lang="es-US" sz="2600" dirty="0"/>
            </a:br>
            <a:r>
              <a:rPr lang="es-US" sz="2600" dirty="0"/>
              <a:t>con incapacidades………………………………………….……………………</a:t>
            </a:r>
          </a:p>
          <a:p>
            <a:pPr marL="1485900" indent="-1485900">
              <a:buNone/>
              <a:tabLst>
                <a:tab pos="1493838" algn="l"/>
              </a:tabLst>
            </a:pPr>
            <a:r>
              <a:rPr lang="es-US" sz="2600" b="1" dirty="0"/>
              <a:t>Lección 4</a:t>
            </a:r>
            <a:r>
              <a:rPr lang="es-US" sz="2600" dirty="0"/>
              <a:t>: Otros programas para personas con incapacidades...............</a:t>
            </a:r>
          </a:p>
          <a:p>
            <a:pPr marL="0" indent="0">
              <a:buNone/>
              <a:tabLst>
                <a:tab pos="1492250" algn="l"/>
              </a:tabLst>
            </a:pPr>
            <a:r>
              <a:rPr lang="es-US" sz="2600" dirty="0"/>
              <a:t>Recursos de Medicare y otros programas para personas </a:t>
            </a:r>
            <a:br>
              <a:rPr lang="es-US" sz="2600" dirty="0"/>
            </a:br>
            <a:r>
              <a:rPr lang="es-US" sz="2600" dirty="0"/>
              <a:t>con incapacidades....................................................................................</a:t>
            </a:r>
          </a:p>
          <a:p>
            <a:pPr marL="0" indent="0">
              <a:buNone/>
              <a:tabLst>
                <a:tab pos="1492250" algn="l"/>
              </a:tabLst>
            </a:pPr>
            <a:r>
              <a:rPr lang="es-US" sz="2600" dirty="0"/>
              <a:t>Publicaciones sobre incapacidad del Seguro Social.................................</a:t>
            </a:r>
          </a:p>
          <a:p>
            <a:pPr marL="0" indent="0">
              <a:buNone/>
            </a:pPr>
            <a:r>
              <a:rPr lang="es-US" sz="2600" dirty="0"/>
              <a:t>Siglas.........................................................................................................</a:t>
            </a:r>
          </a:p>
        </p:txBody>
      </p:sp>
      <p:sp>
        <p:nvSpPr>
          <p:cNvPr id="7" name="Title 6"/>
          <p:cNvSpPr>
            <a:spLocks noGrp="1"/>
          </p:cNvSpPr>
          <p:nvPr>
            <p:ph type="title"/>
          </p:nvPr>
        </p:nvSpPr>
        <p:spPr/>
        <p:txBody>
          <a:bodyPr/>
          <a:lstStyle/>
          <a:p>
            <a:r>
              <a:rPr lang="es-US"/>
              <a:t>Contenido</a:t>
            </a:r>
          </a:p>
        </p:txBody>
      </p:sp>
    </p:spTree>
    <p:extLst>
      <p:ext uri="{BB962C8B-B14F-4D97-AF65-F5344CB8AC3E}">
        <p14:creationId xmlns:p14="http://schemas.microsoft.com/office/powerpoint/2010/main" val="2163212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Mayo de 2021</a:t>
            </a:r>
          </a:p>
        </p:txBody>
      </p:sp>
      <p:sp>
        <p:nvSpPr>
          <p:cNvPr id="3" name="Footer Placeholder 2"/>
          <p:cNvSpPr>
            <a:spLocks noGrp="1"/>
          </p:cNvSpPr>
          <p:nvPr>
            <p:ph type="ftr" sz="quarter" idx="11"/>
          </p:nvPr>
        </p:nvSpPr>
        <p:spPr/>
        <p:txBody>
          <a:bodyPr/>
          <a:lstStyle/>
          <a:p>
            <a:r>
              <a:rPr lang="es-US"/>
              <a:t>Medicare y otros programas para personas con incapacidades</a:t>
            </a:r>
          </a:p>
        </p:txBody>
      </p:sp>
      <p:sp>
        <p:nvSpPr>
          <p:cNvPr id="5" name="Content Placeholder 4"/>
          <p:cNvSpPr>
            <a:spLocks noGrp="1"/>
          </p:cNvSpPr>
          <p:nvPr>
            <p:ph idx="1"/>
          </p:nvPr>
        </p:nvSpPr>
        <p:spPr/>
        <p:txBody>
          <a:bodyPr/>
          <a:lstStyle/>
          <a:p>
            <a:pPr marL="0" lvl="0" indent="0" defTabSz="685800">
              <a:lnSpc>
                <a:spcPct val="100000"/>
              </a:lnSpc>
              <a:spcBef>
                <a:spcPts val="600"/>
              </a:spcBef>
              <a:buNone/>
            </a:pPr>
            <a:r>
              <a:rPr lang="es-US" dirty="0"/>
              <a:t>Usted recibirá una carta cuando el Seguro Social tome una decisión sobre su solicitud</a:t>
            </a:r>
          </a:p>
          <a:p>
            <a:pPr marL="460375" lvl="1" indent="-230188" defTabSz="685800">
              <a:lnSpc>
                <a:spcPct val="100000"/>
              </a:lnSpc>
              <a:spcBef>
                <a:spcPts val="600"/>
              </a:spcBef>
              <a:buFont typeface="Wingdings" panose="05000000000000000000" pitchFamily="2" charset="2"/>
              <a:buChar char="§"/>
            </a:pPr>
            <a:r>
              <a:rPr lang="es-US" dirty="0"/>
              <a:t>Si se aprueba su solicitud, la carta indicará su:</a:t>
            </a:r>
          </a:p>
          <a:p>
            <a:pPr marL="687388" lvl="2" indent="-225425" defTabSz="685800">
              <a:lnSpc>
                <a:spcPct val="100000"/>
              </a:lnSpc>
              <a:spcBef>
                <a:spcPts val="600"/>
              </a:spcBef>
              <a:buSzPct val="100000"/>
            </a:pPr>
            <a:r>
              <a:rPr lang="es-US" sz="2500" dirty="0"/>
              <a:t>Monto del beneficio</a:t>
            </a:r>
          </a:p>
          <a:p>
            <a:pPr marL="687388" lvl="2" indent="-225425" defTabSz="685800">
              <a:lnSpc>
                <a:spcPct val="100000"/>
              </a:lnSpc>
              <a:spcBef>
                <a:spcPts val="600"/>
              </a:spcBef>
              <a:buSzPct val="100000"/>
            </a:pPr>
            <a:r>
              <a:rPr lang="es-US" sz="2500" dirty="0"/>
              <a:t>Fecha de inicio del pago</a:t>
            </a:r>
          </a:p>
          <a:p>
            <a:pPr marL="460375" lvl="1" indent="-230188" defTabSz="685800">
              <a:lnSpc>
                <a:spcPct val="100000"/>
              </a:lnSpc>
              <a:spcBef>
                <a:spcPts val="600"/>
              </a:spcBef>
              <a:buFont typeface="Wingdings" panose="05000000000000000000" pitchFamily="2" charset="2"/>
              <a:buChar char="§"/>
            </a:pPr>
            <a:r>
              <a:rPr lang="es-US" dirty="0"/>
              <a:t>Si no se aprueba su solicitud, la carta indicará:</a:t>
            </a:r>
          </a:p>
          <a:p>
            <a:pPr marL="687388" lvl="2" indent="-225425" defTabSz="685800">
              <a:lnSpc>
                <a:spcPct val="100000"/>
              </a:lnSpc>
              <a:spcBef>
                <a:spcPts val="600"/>
              </a:spcBef>
              <a:buSzPct val="100000"/>
            </a:pPr>
            <a:r>
              <a:rPr lang="es-US" sz="2500" dirty="0"/>
              <a:t>Los motivos por lo cual se aprobó</a:t>
            </a:r>
          </a:p>
          <a:p>
            <a:pPr marL="687388" lvl="2" indent="-225425" defTabSz="685800">
              <a:lnSpc>
                <a:spcPct val="100000"/>
              </a:lnSpc>
              <a:spcBef>
                <a:spcPts val="600"/>
              </a:spcBef>
              <a:buSzPct val="100000"/>
            </a:pPr>
            <a:r>
              <a:rPr lang="es-US" sz="2500" dirty="0"/>
              <a:t>Cómo apelar si no está de acuerdo con la decisión</a:t>
            </a:r>
          </a:p>
        </p:txBody>
      </p:sp>
      <p:sp>
        <p:nvSpPr>
          <p:cNvPr id="4" name="Title 3"/>
          <p:cNvSpPr>
            <a:spLocks noGrp="1"/>
          </p:cNvSpPr>
          <p:nvPr>
            <p:ph type="title"/>
          </p:nvPr>
        </p:nvSpPr>
        <p:spPr/>
        <p:txBody>
          <a:bodyPr/>
          <a:lstStyle/>
          <a:p>
            <a:r>
              <a:rPr lang="es-US"/>
              <a:t>Decisión de incapacidad</a:t>
            </a:r>
          </a:p>
        </p:txBody>
      </p:sp>
    </p:spTree>
    <p:extLst>
      <p:ext uri="{BB962C8B-B14F-4D97-AF65-F5344CB8AC3E}">
        <p14:creationId xmlns:p14="http://schemas.microsoft.com/office/powerpoint/2010/main" val="3627129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Mayo de 2021</a:t>
            </a:r>
          </a:p>
        </p:txBody>
      </p:sp>
      <p:sp>
        <p:nvSpPr>
          <p:cNvPr id="3" name="Footer Placeholder 2"/>
          <p:cNvSpPr>
            <a:spLocks noGrp="1"/>
          </p:cNvSpPr>
          <p:nvPr>
            <p:ph type="ftr" sz="quarter" idx="11"/>
          </p:nvPr>
        </p:nvSpPr>
        <p:spPr/>
        <p:txBody>
          <a:bodyPr/>
          <a:lstStyle/>
          <a:p>
            <a:r>
              <a:rPr lang="es-US"/>
              <a:t>Medicare y otros programas para personas con incapacidades</a:t>
            </a:r>
          </a:p>
        </p:txBody>
      </p:sp>
      <p:sp>
        <p:nvSpPr>
          <p:cNvPr id="5" name="Content Placeholder 4"/>
          <p:cNvSpPr>
            <a:spLocks noGrp="1"/>
          </p:cNvSpPr>
          <p:nvPr>
            <p:ph idx="1"/>
          </p:nvPr>
        </p:nvSpPr>
        <p:spPr/>
        <p:txBody>
          <a:bodyPr>
            <a:normAutofit/>
          </a:bodyPr>
          <a:lstStyle/>
          <a:p>
            <a:pPr marL="230188" lvl="0" indent="-230188" defTabSz="685800">
              <a:lnSpc>
                <a:spcPct val="100000"/>
              </a:lnSpc>
              <a:spcBef>
                <a:spcPts val="600"/>
              </a:spcBef>
            </a:pPr>
            <a:r>
              <a:rPr lang="es-US" sz="2800" dirty="0">
                <a:solidFill>
                  <a:schemeClr val="tx1"/>
                </a:solidFill>
              </a:rPr>
              <a:t>Obtenga estimados personalizados de beneficios de jubilación</a:t>
            </a:r>
          </a:p>
          <a:p>
            <a:pPr marL="230188" lvl="0" indent="-230188" defTabSz="685800">
              <a:lnSpc>
                <a:spcPct val="100000"/>
              </a:lnSpc>
              <a:spcBef>
                <a:spcPts val="600"/>
              </a:spcBef>
            </a:pPr>
            <a:r>
              <a:rPr lang="es-US" sz="2800" dirty="0">
                <a:solidFill>
                  <a:schemeClr val="tx1"/>
                </a:solidFill>
              </a:rPr>
              <a:t>Elija no recibir avisos por correo postal si están disponibles en línea</a:t>
            </a:r>
          </a:p>
          <a:p>
            <a:pPr marL="230188" lvl="0" indent="-230188" defTabSz="685800">
              <a:lnSpc>
                <a:spcPct val="100000"/>
              </a:lnSpc>
              <a:spcBef>
                <a:spcPts val="600"/>
              </a:spcBef>
            </a:pPr>
            <a:r>
              <a:rPr lang="es-US" sz="2800" dirty="0">
                <a:solidFill>
                  <a:schemeClr val="tx1"/>
                </a:solidFill>
              </a:rPr>
              <a:t>Establezca o cambie el depósito directo</a:t>
            </a:r>
          </a:p>
          <a:p>
            <a:pPr marL="230188" lvl="0" indent="-230188" defTabSz="685800">
              <a:lnSpc>
                <a:spcPct val="100000"/>
              </a:lnSpc>
              <a:spcBef>
                <a:spcPts val="600"/>
              </a:spcBef>
            </a:pPr>
            <a:r>
              <a:rPr lang="es-US" sz="2800" dirty="0">
                <a:solidFill>
                  <a:schemeClr val="tx1"/>
                </a:solidFill>
              </a:rPr>
              <a:t>Solicite un duplicado de la tarjeta de Seguro Social </a:t>
            </a:r>
          </a:p>
          <a:p>
            <a:pPr marL="230188" lvl="0" indent="-230188" defTabSz="685800">
              <a:lnSpc>
                <a:spcPct val="100000"/>
              </a:lnSpc>
              <a:spcBef>
                <a:spcPts val="600"/>
              </a:spcBef>
            </a:pPr>
            <a:r>
              <a:rPr lang="es-US" sz="2800" dirty="0">
                <a:solidFill>
                  <a:schemeClr val="tx1"/>
                </a:solidFill>
              </a:rPr>
              <a:t>Acceda al portal del Beneficiario representativo</a:t>
            </a:r>
          </a:p>
          <a:p>
            <a:pPr marL="230188" indent="-230188" defTabSz="685800">
              <a:lnSpc>
                <a:spcPct val="100000"/>
              </a:lnSpc>
              <a:spcBef>
                <a:spcPts val="600"/>
              </a:spcBef>
            </a:pPr>
            <a:r>
              <a:rPr lang="es-US" sz="2800" dirty="0">
                <a:solidFill>
                  <a:schemeClr val="tx1"/>
                </a:solidFill>
              </a:rPr>
              <a:t>Obtenga un formulario 1099 del Seguro Social (SSA-1099)</a:t>
            </a:r>
          </a:p>
          <a:p>
            <a:pPr marL="230188" lvl="0" indent="-230188" defTabSz="685800">
              <a:lnSpc>
                <a:spcPct val="100000"/>
              </a:lnSpc>
              <a:spcBef>
                <a:spcPts val="600"/>
              </a:spcBef>
            </a:pPr>
            <a:r>
              <a:rPr lang="es-US" sz="2800" dirty="0">
                <a:solidFill>
                  <a:schemeClr val="tx1"/>
                </a:solidFill>
              </a:rPr>
              <a:t>Obtenga una carta de verificación de ingresos</a:t>
            </a:r>
          </a:p>
          <a:p>
            <a:pPr marL="230188" lvl="0" indent="-230188" defTabSz="685800">
              <a:lnSpc>
                <a:spcPct val="100000"/>
              </a:lnSpc>
              <a:spcBef>
                <a:spcPts val="600"/>
              </a:spcBef>
            </a:pPr>
            <a:r>
              <a:rPr lang="es-US" sz="2800" dirty="0">
                <a:solidFill>
                  <a:schemeClr val="tx1"/>
                </a:solidFill>
              </a:rPr>
              <a:t>Cambie su dirección si recibe beneficios</a:t>
            </a:r>
          </a:p>
        </p:txBody>
      </p:sp>
      <p:sp>
        <p:nvSpPr>
          <p:cNvPr id="4" name="Title 3"/>
          <p:cNvSpPr>
            <a:spLocks noGrp="1"/>
          </p:cNvSpPr>
          <p:nvPr>
            <p:ph type="title"/>
          </p:nvPr>
        </p:nvSpPr>
        <p:spPr/>
        <p:txBody>
          <a:bodyPr>
            <a:noAutofit/>
          </a:bodyPr>
          <a:lstStyle/>
          <a:p>
            <a:r>
              <a:rPr lang="es-US"/>
              <a:t>Verifique el estado de su solicitud en “</a:t>
            </a:r>
            <a:r>
              <a:rPr lang="es-US" i="1"/>
              <a:t>my</a:t>
            </a:r>
            <a:r>
              <a:rPr lang="es-US"/>
              <a:t> Social Security” (socialsecurity.gov/myaccount)</a:t>
            </a:r>
          </a:p>
        </p:txBody>
      </p:sp>
    </p:spTree>
    <p:extLst>
      <p:ext uri="{BB962C8B-B14F-4D97-AF65-F5344CB8AC3E}">
        <p14:creationId xmlns:p14="http://schemas.microsoft.com/office/powerpoint/2010/main" val="1897892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7F279D8-D622-4C4E-948B-E01B5942446D}"/>
              </a:ext>
            </a:extLst>
          </p:cNvPr>
          <p:cNvSpPr>
            <a:spLocks noGrp="1"/>
          </p:cNvSpPr>
          <p:nvPr>
            <p:ph type="dt" sz="half" idx="10"/>
          </p:nvPr>
        </p:nvSpPr>
        <p:spPr/>
        <p:txBody>
          <a:bodyPr/>
          <a:lstStyle/>
          <a:p>
            <a:r>
              <a:rPr lang="es-US"/>
              <a:t>Mayo de 2021</a:t>
            </a:r>
          </a:p>
        </p:txBody>
      </p:sp>
      <p:sp>
        <p:nvSpPr>
          <p:cNvPr id="4" name="Footer Placeholder 3">
            <a:extLst>
              <a:ext uri="{FF2B5EF4-FFF2-40B4-BE49-F238E27FC236}">
                <a16:creationId xmlns:a16="http://schemas.microsoft.com/office/drawing/2014/main" id="{5E31AE2E-7ECD-1E45-B025-327FAE160BDD}"/>
              </a:ext>
            </a:extLst>
          </p:cNvPr>
          <p:cNvSpPr>
            <a:spLocks noGrp="1"/>
          </p:cNvSpPr>
          <p:nvPr>
            <p:ph type="ftr" sz="quarter" idx="11"/>
          </p:nvPr>
        </p:nvSpPr>
        <p:spPr/>
        <p:txBody>
          <a:bodyPr/>
          <a:lstStyle/>
          <a:p>
            <a:r>
              <a:rPr lang="es-US"/>
              <a:t>Medicare y otros programas para personas con incapacidades</a:t>
            </a:r>
          </a:p>
        </p:txBody>
      </p:sp>
      <p:sp>
        <p:nvSpPr>
          <p:cNvPr id="6" name="Rounded Rectangle 5" descr="Recuadro rojo, respuesta seleccionada"/>
          <p:cNvSpPr/>
          <p:nvPr/>
        </p:nvSpPr>
        <p:spPr>
          <a:xfrm>
            <a:off x="1866142" y="4897120"/>
            <a:ext cx="5764150" cy="639355"/>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9" name="Content Placeholder 8"/>
          <p:cNvSpPr>
            <a:spLocks noGrp="1"/>
          </p:cNvSpPr>
          <p:nvPr>
            <p:ph idx="1"/>
          </p:nvPr>
        </p:nvSpPr>
        <p:spPr/>
        <p:txBody>
          <a:bodyPr/>
          <a:lstStyle/>
          <a:p>
            <a:pPr marL="0" lvl="0" indent="0" defTabSz="685800">
              <a:lnSpc>
                <a:spcPct val="100000"/>
              </a:lnSpc>
              <a:spcBef>
                <a:spcPts val="600"/>
              </a:spcBef>
              <a:buNone/>
            </a:pPr>
            <a:r>
              <a:rPr lang="es-US"/>
              <a:t>¿Qué factor(es) determinan el monto del beneficio monetario para SSDI?</a:t>
            </a:r>
          </a:p>
          <a:p>
            <a:pPr marL="514350" lvl="0" indent="-514350" defTabSz="685800">
              <a:lnSpc>
                <a:spcPct val="100000"/>
              </a:lnSpc>
              <a:spcBef>
                <a:spcPts val="600"/>
              </a:spcBef>
              <a:buFont typeface="+mj-lt"/>
              <a:buAutoNum type="alphaLcPeriod"/>
            </a:pPr>
            <a:r>
              <a:rPr lang="es-US"/>
              <a:t>Ninguno, es un monto fijo que el Seguro Social actualiza todos los años.</a:t>
            </a:r>
          </a:p>
          <a:p>
            <a:pPr marL="514350" lvl="0" indent="-514350" defTabSz="685800">
              <a:lnSpc>
                <a:spcPct val="100000"/>
              </a:lnSpc>
              <a:spcBef>
                <a:spcPts val="600"/>
              </a:spcBef>
              <a:buFont typeface="+mj-lt"/>
              <a:buAutoNum type="alphaLcPeriod"/>
            </a:pPr>
            <a:r>
              <a:rPr lang="es-US"/>
              <a:t>Ninguno, es un monto fijo que el estado actualiza todos los años</a:t>
            </a:r>
          </a:p>
          <a:p>
            <a:pPr marL="514350" lvl="0" indent="-514350" defTabSz="685800">
              <a:lnSpc>
                <a:spcPct val="100000"/>
              </a:lnSpc>
              <a:spcBef>
                <a:spcPts val="600"/>
              </a:spcBef>
              <a:buFont typeface="+mj-lt"/>
              <a:buAutoNum type="alphaLcPeriod"/>
            </a:pPr>
            <a:r>
              <a:rPr lang="es-US"/>
              <a:t>Su localidad</a:t>
            </a:r>
          </a:p>
          <a:p>
            <a:pPr marL="514350" lvl="0" indent="-514350" defTabSz="685800">
              <a:lnSpc>
                <a:spcPct val="100000"/>
              </a:lnSpc>
              <a:spcBef>
                <a:spcPts val="600"/>
              </a:spcBef>
              <a:buFont typeface="+mj-lt"/>
              <a:buAutoNum type="alphaLcPeriod"/>
            </a:pPr>
            <a:r>
              <a:rPr lang="es-US"/>
              <a:t>Ingresos promedio de por vida</a:t>
            </a:r>
          </a:p>
        </p:txBody>
      </p:sp>
      <p:sp>
        <p:nvSpPr>
          <p:cNvPr id="2" name="Title 1"/>
          <p:cNvSpPr>
            <a:spLocks noGrp="1"/>
          </p:cNvSpPr>
          <p:nvPr>
            <p:ph type="title"/>
          </p:nvPr>
        </p:nvSpPr>
        <p:spPr/>
        <p:txBody>
          <a:bodyPr/>
          <a:lstStyle/>
          <a:p>
            <a:r>
              <a:rPr lang="es-US"/>
              <a:t>Compruebe su conocimiento: Pregunta 1</a:t>
            </a:r>
          </a:p>
        </p:txBody>
      </p:sp>
    </p:spTree>
    <p:extLst>
      <p:ext uri="{BB962C8B-B14F-4D97-AF65-F5344CB8AC3E}">
        <p14:creationId xmlns:p14="http://schemas.microsoft.com/office/powerpoint/2010/main" val="186496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AC03561-822D-EA47-9C2D-8789A36A746C}"/>
              </a:ext>
            </a:extLst>
          </p:cNvPr>
          <p:cNvSpPr>
            <a:spLocks noGrp="1"/>
          </p:cNvSpPr>
          <p:nvPr>
            <p:ph type="dt" sz="half" idx="10"/>
          </p:nvPr>
        </p:nvSpPr>
        <p:spPr/>
        <p:txBody>
          <a:bodyPr/>
          <a:lstStyle/>
          <a:p>
            <a:r>
              <a:rPr lang="es-US"/>
              <a:t>Mayo de 2021</a:t>
            </a:r>
          </a:p>
        </p:txBody>
      </p:sp>
      <p:sp>
        <p:nvSpPr>
          <p:cNvPr id="4" name="Footer Placeholder 3">
            <a:extLst>
              <a:ext uri="{FF2B5EF4-FFF2-40B4-BE49-F238E27FC236}">
                <a16:creationId xmlns:a16="http://schemas.microsoft.com/office/drawing/2014/main" id="{DAEC6302-31EC-FD42-AF58-B1FFCE6A5365}"/>
              </a:ext>
            </a:extLst>
          </p:cNvPr>
          <p:cNvSpPr>
            <a:spLocks noGrp="1"/>
          </p:cNvSpPr>
          <p:nvPr>
            <p:ph type="ftr" sz="quarter" idx="11"/>
          </p:nvPr>
        </p:nvSpPr>
        <p:spPr/>
        <p:txBody>
          <a:bodyPr/>
          <a:lstStyle/>
          <a:p>
            <a:r>
              <a:rPr lang="es-US"/>
              <a:t>Medicare y otros programas para personas con incapacidades</a:t>
            </a:r>
          </a:p>
        </p:txBody>
      </p:sp>
      <p:sp>
        <p:nvSpPr>
          <p:cNvPr id="5" name="Text Placeholder 4"/>
          <p:cNvSpPr>
            <a:spLocks noGrp="1"/>
          </p:cNvSpPr>
          <p:nvPr>
            <p:ph type="body" idx="1"/>
          </p:nvPr>
        </p:nvSpPr>
        <p:spPr/>
        <p:txBody>
          <a:bodyPr>
            <a:normAutofit/>
          </a:bodyPr>
          <a:lstStyle/>
          <a:p>
            <a:r>
              <a:rPr lang="es-US" sz="3600" spc="0" dirty="0"/>
              <a:t>Medicare para personas </a:t>
            </a:r>
            <a:br>
              <a:rPr lang="es-US" sz="3600" spc="0" dirty="0"/>
            </a:br>
            <a:r>
              <a:rPr lang="es-US" sz="3600" spc="0" dirty="0"/>
              <a:t>con incapacidades</a:t>
            </a:r>
          </a:p>
        </p:txBody>
      </p:sp>
      <p:sp>
        <p:nvSpPr>
          <p:cNvPr id="2" name="Title 1"/>
          <p:cNvSpPr>
            <a:spLocks noGrp="1"/>
          </p:cNvSpPr>
          <p:nvPr>
            <p:ph type="title"/>
          </p:nvPr>
        </p:nvSpPr>
        <p:spPr/>
        <p:txBody>
          <a:bodyPr>
            <a:normAutofit fontScale="90000"/>
          </a:bodyPr>
          <a:lstStyle/>
          <a:p>
            <a:r>
              <a:rPr lang="es-US"/>
              <a:t>Lección 2</a:t>
            </a:r>
          </a:p>
        </p:txBody>
      </p:sp>
    </p:spTree>
    <p:extLst>
      <p:ext uri="{BB962C8B-B14F-4D97-AF65-F5344CB8AC3E}">
        <p14:creationId xmlns:p14="http://schemas.microsoft.com/office/powerpoint/2010/main" val="3657489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B56857D-FC6E-5D4B-B42E-6C8087DDC92E}"/>
              </a:ext>
            </a:extLst>
          </p:cNvPr>
          <p:cNvSpPr>
            <a:spLocks noGrp="1"/>
          </p:cNvSpPr>
          <p:nvPr>
            <p:ph type="dt" sz="half" idx="10"/>
          </p:nvPr>
        </p:nvSpPr>
        <p:spPr/>
        <p:txBody>
          <a:bodyPr/>
          <a:lstStyle/>
          <a:p>
            <a:r>
              <a:rPr lang="es-US"/>
              <a:t>Mayo de 2021</a:t>
            </a:r>
          </a:p>
        </p:txBody>
      </p:sp>
      <p:sp>
        <p:nvSpPr>
          <p:cNvPr id="4" name="Footer Placeholder 3">
            <a:extLst>
              <a:ext uri="{FF2B5EF4-FFF2-40B4-BE49-F238E27FC236}">
                <a16:creationId xmlns:a16="http://schemas.microsoft.com/office/drawing/2014/main" id="{2D7F6FC0-AD57-384B-94B4-E6D99D6D8CB1}"/>
              </a:ext>
            </a:extLst>
          </p:cNvPr>
          <p:cNvSpPr>
            <a:spLocks noGrp="1"/>
          </p:cNvSpPr>
          <p:nvPr>
            <p:ph type="ftr" sz="quarter" idx="11"/>
          </p:nvPr>
        </p:nvSpPr>
        <p:spPr/>
        <p:txBody>
          <a:bodyPr/>
          <a:lstStyle/>
          <a:p>
            <a:r>
              <a:rPr lang="es-US"/>
              <a:t>Medicare y otros programas para personas con incapacidades</a:t>
            </a:r>
          </a:p>
        </p:txBody>
      </p:sp>
      <p:sp>
        <p:nvSpPr>
          <p:cNvPr id="5" name="Content Placeholder 4">
            <a:extLst>
              <a:ext uri="{FF2B5EF4-FFF2-40B4-BE49-F238E27FC236}">
                <a16:creationId xmlns:a16="http://schemas.microsoft.com/office/drawing/2014/main" id="{E5C65317-351A-4B4B-B39D-DEE3CF8DF0A4}"/>
              </a:ext>
            </a:extLst>
          </p:cNvPr>
          <p:cNvSpPr>
            <a:spLocks noGrp="1"/>
          </p:cNvSpPr>
          <p:nvPr>
            <p:ph idx="1"/>
          </p:nvPr>
        </p:nvSpPr>
        <p:spPr>
          <a:xfrm>
            <a:off x="609601" y="1182004"/>
            <a:ext cx="11053010" cy="5336602"/>
          </a:xfrm>
        </p:spPr>
        <p:txBody>
          <a:bodyPr>
            <a:normAutofit fontScale="92500" lnSpcReduction="20000"/>
          </a:bodyPr>
          <a:lstStyle/>
          <a:p>
            <a:pPr marL="230188" lvl="0" indent="-230188" defTabSz="685800">
              <a:lnSpc>
                <a:spcPct val="110000"/>
              </a:lnSpc>
              <a:spcBef>
                <a:spcPts val="600"/>
              </a:spcBef>
            </a:pPr>
            <a:r>
              <a:rPr lang="es-US" sz="2800" dirty="0"/>
              <a:t>Medicare cubre a 2 grupos de personas menores de 65 años:</a:t>
            </a:r>
          </a:p>
          <a:p>
            <a:pPr marL="461963" lvl="1" indent="-231775" defTabSz="685800">
              <a:lnSpc>
                <a:spcPct val="110000"/>
              </a:lnSpc>
              <a:spcBef>
                <a:spcPts val="600"/>
              </a:spcBef>
            </a:pPr>
            <a:r>
              <a:rPr lang="es-US" sz="2400" dirty="0"/>
              <a:t>Personas con una incapacidad, que han recibido beneficios del Seguro Social durante 24 meses.</a:t>
            </a:r>
          </a:p>
          <a:p>
            <a:pPr marL="461963" lvl="1" indent="-231775" defTabSz="685800">
              <a:lnSpc>
                <a:spcPct val="110000"/>
              </a:lnSpc>
              <a:spcBef>
                <a:spcPts val="600"/>
              </a:spcBef>
            </a:pPr>
            <a:r>
              <a:rPr lang="es-US" sz="2400" dirty="0"/>
              <a:t>Personas con Enfermedad Renal en Etapa Final (ESRD, por sus siglas en inglés), que obtuvieron al menos 6 créditos laborales en un período de 13 trimestres calendario que finaliza el trimestre de la aparición de ESRD.</a:t>
            </a:r>
          </a:p>
          <a:p>
            <a:pPr marL="230188" lvl="0" indent="-230188" defTabSz="685800">
              <a:lnSpc>
                <a:spcPct val="110000"/>
              </a:lnSpc>
              <a:spcBef>
                <a:spcPts val="600"/>
              </a:spcBef>
            </a:pPr>
            <a:r>
              <a:rPr lang="es-US" sz="2800" dirty="0"/>
              <a:t>Recibe Medicare en el mes 30 después de adquirir la incapacidad. Sin embargo, hay 2 excepciones:</a:t>
            </a:r>
          </a:p>
          <a:p>
            <a:pPr marL="461963" lvl="1" indent="-231775" defTabSz="685800">
              <a:lnSpc>
                <a:spcPct val="110000"/>
              </a:lnSpc>
              <a:spcBef>
                <a:spcPts val="600"/>
              </a:spcBef>
            </a:pPr>
            <a:r>
              <a:rPr lang="es-US" sz="2400" dirty="0"/>
              <a:t>El período de espera de 5 meses no se aplica a personas que recibieron beneficios por incapacidad en la niñez o a ciertas personas que tenían derecho con anterioridad a los beneficios por incapacidad.</a:t>
            </a:r>
          </a:p>
          <a:p>
            <a:pPr marL="461963" lvl="1" indent="-231775" defTabSz="685800">
              <a:lnSpc>
                <a:spcPct val="110000"/>
              </a:lnSpc>
              <a:spcBef>
                <a:spcPts val="600"/>
              </a:spcBef>
            </a:pPr>
            <a:r>
              <a:rPr lang="es-US" sz="2400" dirty="0"/>
              <a:t>El período de espera de 24 meses de Medicare no se aplica a las personas incapacitadas por ELA (esclerosis lateral amiotrófica, también conocida como enfermedad de Lou Gehrig) (reciben Medicare el primer mes que tienen derecho a recibir beneficios por incapacidad).</a:t>
            </a:r>
          </a:p>
        </p:txBody>
      </p:sp>
      <p:sp>
        <p:nvSpPr>
          <p:cNvPr id="2" name="Title 1">
            <a:extLst>
              <a:ext uri="{FF2B5EF4-FFF2-40B4-BE49-F238E27FC236}">
                <a16:creationId xmlns:a16="http://schemas.microsoft.com/office/drawing/2014/main" id="{C7EC682B-3E8F-7F46-ACD1-9633BB0884BE}"/>
              </a:ext>
            </a:extLst>
          </p:cNvPr>
          <p:cNvSpPr>
            <a:spLocks noGrp="1"/>
          </p:cNvSpPr>
          <p:nvPr>
            <p:ph type="title"/>
          </p:nvPr>
        </p:nvSpPr>
        <p:spPr/>
        <p:txBody>
          <a:bodyPr>
            <a:normAutofit/>
          </a:bodyPr>
          <a:lstStyle/>
          <a:p>
            <a:r>
              <a:rPr lang="es-US" dirty="0"/>
              <a:t>Cómo calificar para Medicare basado en incapacidad</a:t>
            </a:r>
          </a:p>
        </p:txBody>
      </p:sp>
    </p:spTree>
    <p:extLst>
      <p:ext uri="{BB962C8B-B14F-4D97-AF65-F5344CB8AC3E}">
        <p14:creationId xmlns:p14="http://schemas.microsoft.com/office/powerpoint/2010/main" val="305283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Mayo de 2021</a:t>
            </a:r>
          </a:p>
        </p:txBody>
      </p:sp>
      <p:sp>
        <p:nvSpPr>
          <p:cNvPr id="3" name="Footer Placeholder 2"/>
          <p:cNvSpPr>
            <a:spLocks noGrp="1"/>
          </p:cNvSpPr>
          <p:nvPr>
            <p:ph type="ftr" sz="quarter" idx="11"/>
          </p:nvPr>
        </p:nvSpPr>
        <p:spPr/>
        <p:txBody>
          <a:bodyPr/>
          <a:lstStyle/>
          <a:p>
            <a:r>
              <a:rPr lang="es-US"/>
              <a:t>Medicare y otros programas para personas con incapacidades</a:t>
            </a:r>
          </a:p>
        </p:txBody>
      </p:sp>
      <p:sp>
        <p:nvSpPr>
          <p:cNvPr id="5" name="Content Placeholder 4"/>
          <p:cNvSpPr>
            <a:spLocks noGrp="1"/>
          </p:cNvSpPr>
          <p:nvPr>
            <p:ph idx="1"/>
          </p:nvPr>
        </p:nvSpPr>
        <p:spPr/>
        <p:txBody>
          <a:bodyPr/>
          <a:lstStyle/>
          <a:p>
            <a:pPr marL="230188" lvl="0" indent="-230188" defTabSz="685800">
              <a:lnSpc>
                <a:spcPct val="100000"/>
              </a:lnSpc>
              <a:spcBef>
                <a:spcPts val="600"/>
              </a:spcBef>
            </a:pPr>
            <a:r>
              <a:rPr lang="es-US" dirty="0"/>
              <a:t>Es posible que cumpla con los requisitos para tener Medicare por una incapacidad.</a:t>
            </a:r>
          </a:p>
          <a:p>
            <a:pPr marL="461963" lvl="1" indent="-231775" defTabSz="685800">
              <a:lnSpc>
                <a:spcPct val="100000"/>
              </a:lnSpc>
              <a:spcBef>
                <a:spcPts val="600"/>
              </a:spcBef>
            </a:pPr>
            <a:r>
              <a:rPr lang="es-US" dirty="0"/>
              <a:t>Debe tener derecho a recibir los beneficios del SSDI por 24 meses.</a:t>
            </a:r>
          </a:p>
          <a:p>
            <a:pPr marL="461963" lvl="1" indent="-231775" defTabSz="685800">
              <a:lnSpc>
                <a:spcPct val="100000"/>
              </a:lnSpc>
              <a:spcBef>
                <a:spcPts val="600"/>
              </a:spcBef>
            </a:pPr>
            <a:r>
              <a:rPr lang="es-US" dirty="0"/>
              <a:t>En el mes 25, será automáticamente inscripto en la Parte A (Seguro de hospital) y la Parte B (Seguro médico) de Medicare.</a:t>
            </a:r>
          </a:p>
          <a:p>
            <a:pPr marL="230188" lvl="0" indent="-230188" defTabSz="685800">
              <a:lnSpc>
                <a:spcPct val="100000"/>
              </a:lnSpc>
              <a:spcBef>
                <a:spcPts val="600"/>
              </a:spcBef>
            </a:pPr>
            <a:r>
              <a:rPr lang="es-US" dirty="0"/>
              <a:t>Si recibe el SSDI, puede obtener cobertura durante el período de espera de 24 meses. Puede clasificar para </a:t>
            </a:r>
            <a:r>
              <a:rPr lang="es-US" dirty="0" err="1"/>
              <a:t>Medicaid</a:t>
            </a:r>
            <a:r>
              <a:rPr lang="es-US" dirty="0"/>
              <a:t> o un plan del Mercado con créditos tributarios para primas y reducciones en los gastos compartidos que disminuyen sus gastos directos de bolsillo.</a:t>
            </a:r>
          </a:p>
        </p:txBody>
      </p:sp>
      <p:sp>
        <p:nvSpPr>
          <p:cNvPr id="4" name="Title 3"/>
          <p:cNvSpPr>
            <a:spLocks noGrp="1"/>
          </p:cNvSpPr>
          <p:nvPr>
            <p:ph type="title"/>
          </p:nvPr>
        </p:nvSpPr>
        <p:spPr/>
        <p:txBody>
          <a:bodyPr>
            <a:noAutofit/>
          </a:bodyPr>
          <a:lstStyle/>
          <a:p>
            <a:r>
              <a:rPr lang="es-US"/>
              <a:t>Cobertura para personas con incapacidades durante el período de espera de 24 meses para Medicare</a:t>
            </a:r>
          </a:p>
        </p:txBody>
      </p:sp>
    </p:spTree>
    <p:extLst>
      <p:ext uri="{BB962C8B-B14F-4D97-AF65-F5344CB8AC3E}">
        <p14:creationId xmlns:p14="http://schemas.microsoft.com/office/powerpoint/2010/main" val="4003457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Mayo de 2021</a:t>
            </a:r>
          </a:p>
        </p:txBody>
      </p:sp>
      <p:sp>
        <p:nvSpPr>
          <p:cNvPr id="3" name="Footer Placeholder 2"/>
          <p:cNvSpPr>
            <a:spLocks noGrp="1"/>
          </p:cNvSpPr>
          <p:nvPr>
            <p:ph type="ftr" sz="quarter" idx="11"/>
          </p:nvPr>
        </p:nvSpPr>
        <p:spPr/>
        <p:txBody>
          <a:bodyPr/>
          <a:lstStyle/>
          <a:p>
            <a:r>
              <a:rPr lang="es-US"/>
              <a:t>Medicare y otros programas para personas con incapacidades</a:t>
            </a:r>
          </a:p>
        </p:txBody>
      </p:sp>
      <p:sp>
        <p:nvSpPr>
          <p:cNvPr id="5" name="Content Placeholder 4"/>
          <p:cNvSpPr>
            <a:spLocks noGrp="1"/>
          </p:cNvSpPr>
          <p:nvPr>
            <p:ph idx="1"/>
          </p:nvPr>
        </p:nvSpPr>
        <p:spPr>
          <a:xfrm>
            <a:off x="609601" y="1165174"/>
            <a:ext cx="11053010" cy="5021042"/>
          </a:xfrm>
        </p:spPr>
        <p:txBody>
          <a:bodyPr>
            <a:normAutofit lnSpcReduction="10000"/>
          </a:bodyPr>
          <a:lstStyle/>
          <a:p>
            <a:pPr marL="230188" lvl="0" indent="-230188" defTabSz="685800">
              <a:lnSpc>
                <a:spcPct val="100000"/>
              </a:lnSpc>
              <a:spcBef>
                <a:spcPts val="600"/>
              </a:spcBef>
            </a:pPr>
            <a:r>
              <a:rPr lang="es-US" dirty="0"/>
              <a:t>En algunos casos, su derecho a Medicare puede ser retroactivo, por ejemplo, si:</a:t>
            </a:r>
          </a:p>
          <a:p>
            <a:pPr marL="461963" lvl="1" indent="-233363" defTabSz="685800">
              <a:lnSpc>
                <a:spcPct val="100000"/>
              </a:lnSpc>
              <a:spcBef>
                <a:spcPts val="600"/>
              </a:spcBef>
            </a:pPr>
            <a:r>
              <a:rPr lang="es-US" dirty="0"/>
              <a:t>Gana una apelación de su determinación de incapacidad</a:t>
            </a:r>
          </a:p>
          <a:p>
            <a:pPr marL="461963" lvl="1" indent="-233363" defTabSz="685800">
              <a:lnSpc>
                <a:spcPct val="100000"/>
              </a:lnSpc>
              <a:spcBef>
                <a:spcPts val="600"/>
              </a:spcBef>
            </a:pPr>
            <a:r>
              <a:rPr lang="es-US" dirty="0"/>
              <a:t>El procesamiento de su solicitud demora mucho tiempo</a:t>
            </a:r>
          </a:p>
          <a:p>
            <a:pPr marL="461963" lvl="1" indent="-233363" defTabSz="685800">
              <a:lnSpc>
                <a:spcPct val="100000"/>
              </a:lnSpc>
              <a:spcBef>
                <a:spcPts val="600"/>
              </a:spcBef>
            </a:pPr>
            <a:r>
              <a:rPr lang="es-US" dirty="0"/>
              <a:t>Sus beneficios por incapacidad son retroactivos</a:t>
            </a:r>
          </a:p>
          <a:p>
            <a:pPr marL="230188" lvl="0" indent="-230188" defTabSz="685800">
              <a:lnSpc>
                <a:spcPct val="100000"/>
              </a:lnSpc>
              <a:spcBef>
                <a:spcPts val="600"/>
              </a:spcBef>
            </a:pPr>
            <a:r>
              <a:rPr lang="es-US" dirty="0"/>
              <a:t>Su tarjeta Medicare mostrará la fecha de vigencia:</a:t>
            </a:r>
          </a:p>
          <a:p>
            <a:pPr marL="461963" lvl="1" indent="-233363" defTabSz="685800">
              <a:lnSpc>
                <a:spcPct val="100000"/>
              </a:lnSpc>
              <a:spcBef>
                <a:spcPts val="600"/>
              </a:spcBef>
            </a:pPr>
            <a:r>
              <a:rPr lang="es-US" dirty="0"/>
              <a:t>Si recibió servicios cubiertos por Medicare antes de recibir su </a:t>
            </a:r>
            <a:br>
              <a:rPr lang="es-US" dirty="0"/>
            </a:br>
            <a:r>
              <a:rPr lang="es-US" dirty="0"/>
              <a:t>tarjeta Medicare</a:t>
            </a:r>
          </a:p>
          <a:p>
            <a:pPr marL="685800" lvl="1" indent="-228600" defTabSz="685800">
              <a:lnSpc>
                <a:spcPct val="100000"/>
              </a:lnSpc>
              <a:spcBef>
                <a:spcPts val="600"/>
              </a:spcBef>
              <a:buSzPct val="50000"/>
              <a:buFont typeface="Wingdings" panose="05000000000000000000" pitchFamily="2" charset="2"/>
              <a:buChar char="q"/>
            </a:pPr>
            <a:r>
              <a:rPr lang="es-US" sz="2400" dirty="0"/>
              <a:t>El proveedor puede enviar esas reclamaciones a Medicare</a:t>
            </a:r>
          </a:p>
          <a:p>
            <a:pPr marL="685800" lvl="1" indent="-228600" defTabSz="685800">
              <a:lnSpc>
                <a:spcPct val="100000"/>
              </a:lnSpc>
              <a:spcBef>
                <a:spcPts val="600"/>
              </a:spcBef>
              <a:buSzPct val="50000"/>
              <a:buFont typeface="Wingdings" panose="05000000000000000000" pitchFamily="2" charset="2"/>
              <a:buChar char="q"/>
            </a:pPr>
            <a:r>
              <a:rPr lang="es-US" sz="2400" dirty="0"/>
              <a:t>Los servicios deben haber sido recibidos después de la fecha de vigencia en su tarjeta Medicare</a:t>
            </a:r>
          </a:p>
        </p:txBody>
      </p:sp>
      <p:sp>
        <p:nvSpPr>
          <p:cNvPr id="4" name="Title 3"/>
          <p:cNvSpPr>
            <a:spLocks noGrp="1"/>
          </p:cNvSpPr>
          <p:nvPr>
            <p:ph type="title"/>
          </p:nvPr>
        </p:nvSpPr>
        <p:spPr/>
        <p:txBody>
          <a:bodyPr/>
          <a:lstStyle/>
          <a:p>
            <a:r>
              <a:rPr lang="es-US"/>
              <a:t>Derecho retroactivo a Medicare</a:t>
            </a:r>
          </a:p>
        </p:txBody>
      </p:sp>
    </p:spTree>
    <p:extLst>
      <p:ext uri="{BB962C8B-B14F-4D97-AF65-F5344CB8AC3E}">
        <p14:creationId xmlns:p14="http://schemas.microsoft.com/office/powerpoint/2010/main" val="4211259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Mayo de 2021</a:t>
            </a:r>
          </a:p>
        </p:txBody>
      </p:sp>
      <p:sp>
        <p:nvSpPr>
          <p:cNvPr id="3" name="Footer Placeholder 2"/>
          <p:cNvSpPr>
            <a:spLocks noGrp="1"/>
          </p:cNvSpPr>
          <p:nvPr>
            <p:ph type="ftr" sz="quarter" idx="11"/>
          </p:nvPr>
        </p:nvSpPr>
        <p:spPr/>
        <p:txBody>
          <a:bodyPr/>
          <a:lstStyle/>
          <a:p>
            <a:r>
              <a:rPr lang="es-US"/>
              <a:t>Medicare y otros programas para personas con incapacidades</a:t>
            </a:r>
          </a:p>
        </p:txBody>
      </p:sp>
      <p:sp>
        <p:nvSpPr>
          <p:cNvPr id="5" name="Content Placeholder 4"/>
          <p:cNvSpPr>
            <a:spLocks noGrp="1"/>
          </p:cNvSpPr>
          <p:nvPr>
            <p:ph idx="1"/>
          </p:nvPr>
        </p:nvSpPr>
        <p:spPr>
          <a:xfrm>
            <a:off x="609601" y="1182004"/>
            <a:ext cx="11053010" cy="4426316"/>
          </a:xfrm>
        </p:spPr>
        <p:txBody>
          <a:bodyPr>
            <a:noAutofit/>
          </a:bodyPr>
          <a:lstStyle/>
          <a:p>
            <a:pPr marL="0" lvl="0" indent="0" defTabSz="685800">
              <a:lnSpc>
                <a:spcPct val="100000"/>
              </a:lnSpc>
              <a:spcBef>
                <a:spcPts val="600"/>
              </a:spcBef>
              <a:buNone/>
            </a:pPr>
            <a:r>
              <a:rPr lang="es-US" dirty="0"/>
              <a:t>Recibirá esta información con su determinación:</a:t>
            </a:r>
          </a:p>
          <a:p>
            <a:pPr marL="460375" lvl="0" indent="-233363" defTabSz="685800">
              <a:lnSpc>
                <a:spcPct val="100000"/>
              </a:lnSpc>
              <a:spcBef>
                <a:spcPts val="600"/>
              </a:spcBef>
            </a:pPr>
            <a:r>
              <a:rPr lang="es-US" sz="2800" dirty="0"/>
              <a:t>Su fecha efectiva de la cobertura de la Parte A (el mes 25 del derecho al beneficio por incapacidad)</a:t>
            </a:r>
          </a:p>
          <a:p>
            <a:pPr marL="460375" lvl="0" indent="-233363" defTabSz="685800">
              <a:lnSpc>
                <a:spcPct val="100000"/>
              </a:lnSpc>
              <a:spcBef>
                <a:spcPts val="600"/>
              </a:spcBef>
            </a:pPr>
            <a:r>
              <a:rPr lang="es-US" sz="2800" dirty="0"/>
              <a:t>La cobertura de la Parte B se otorga a partir del primer mes del derecho a la Parte A</a:t>
            </a:r>
          </a:p>
          <a:p>
            <a:pPr marL="692150" lvl="1" indent="-234950" defTabSz="685800">
              <a:lnSpc>
                <a:spcPct val="100000"/>
              </a:lnSpc>
              <a:spcBef>
                <a:spcPts val="600"/>
              </a:spcBef>
            </a:pPr>
            <a:r>
              <a:rPr lang="es-US" sz="2600" dirty="0"/>
              <a:t>Si debe más de 5 meses de primas retroactivas</a:t>
            </a:r>
          </a:p>
          <a:p>
            <a:pPr marL="914400" lvl="2" indent="-225425" defTabSz="685800">
              <a:lnSpc>
                <a:spcPct val="100000"/>
              </a:lnSpc>
              <a:spcBef>
                <a:spcPts val="600"/>
              </a:spcBef>
              <a:buSzPct val="50000"/>
              <a:buFont typeface="Wingdings" panose="05000000000000000000" pitchFamily="2" charset="2"/>
              <a:buChar char="q"/>
            </a:pPr>
            <a:r>
              <a:rPr lang="es-US" dirty="0"/>
              <a:t>El mes en que se procesa su solicitud de incapacidad</a:t>
            </a:r>
          </a:p>
          <a:p>
            <a:pPr marL="914400" lvl="2" indent="-225425" defTabSz="685800">
              <a:lnSpc>
                <a:spcPct val="100000"/>
              </a:lnSpc>
              <a:spcBef>
                <a:spcPts val="600"/>
              </a:spcBef>
              <a:buSzPct val="50000"/>
              <a:buFont typeface="Wingdings" panose="05000000000000000000" pitchFamily="2" charset="2"/>
              <a:buChar char="q"/>
            </a:pPr>
            <a:r>
              <a:rPr lang="es-US" dirty="0"/>
              <a:t>Opción para elegir la cobertura de la Parte B a partir del mes 25 de derecho al beneficio por incapacidad</a:t>
            </a:r>
          </a:p>
        </p:txBody>
      </p:sp>
      <p:sp>
        <p:nvSpPr>
          <p:cNvPr id="4" name="Title 3"/>
          <p:cNvSpPr>
            <a:spLocks noGrp="1"/>
          </p:cNvSpPr>
          <p:nvPr>
            <p:ph type="title"/>
          </p:nvPr>
        </p:nvSpPr>
        <p:spPr/>
        <p:txBody>
          <a:bodyPr/>
          <a:lstStyle/>
          <a:p>
            <a:r>
              <a:rPr lang="es-US"/>
              <a:t>Información recibida con la determinación retroactiva</a:t>
            </a:r>
          </a:p>
        </p:txBody>
      </p:sp>
    </p:spTree>
    <p:extLst>
      <p:ext uri="{BB962C8B-B14F-4D97-AF65-F5344CB8AC3E}">
        <p14:creationId xmlns:p14="http://schemas.microsoft.com/office/powerpoint/2010/main" val="431857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Mayo de 2021</a:t>
            </a:r>
          </a:p>
        </p:txBody>
      </p:sp>
      <p:sp>
        <p:nvSpPr>
          <p:cNvPr id="3" name="Footer Placeholder 2"/>
          <p:cNvSpPr>
            <a:spLocks noGrp="1"/>
          </p:cNvSpPr>
          <p:nvPr>
            <p:ph type="ftr" sz="quarter" idx="11"/>
          </p:nvPr>
        </p:nvSpPr>
        <p:spPr/>
        <p:txBody>
          <a:bodyPr/>
          <a:lstStyle/>
          <a:p>
            <a:r>
              <a:rPr lang="es-US"/>
              <a:t>Medicare y otros programas para personas con incapacidades</a:t>
            </a:r>
          </a:p>
        </p:txBody>
      </p:sp>
      <p:sp>
        <p:nvSpPr>
          <p:cNvPr id="5" name="Content Placeholder 4"/>
          <p:cNvSpPr>
            <a:spLocks noGrp="1"/>
          </p:cNvSpPr>
          <p:nvPr>
            <p:ph idx="1"/>
          </p:nvPr>
        </p:nvSpPr>
        <p:spPr/>
        <p:txBody>
          <a:bodyPr/>
          <a:lstStyle/>
          <a:p>
            <a:pPr marL="230188" lvl="0" indent="-230188" defTabSz="685800">
              <a:lnSpc>
                <a:spcPct val="100000"/>
              </a:lnSpc>
              <a:spcBef>
                <a:spcPts val="600"/>
              </a:spcBef>
            </a:pPr>
            <a:r>
              <a:rPr lang="es-US" sz="2600"/>
              <a:t>El Seguro Social desarrolló incentivos si regresa a trabajar y todavía cumple con la definición de incapacidad</a:t>
            </a:r>
          </a:p>
          <a:p>
            <a:pPr marL="461963" lvl="1" indent="-233363" defTabSz="685800">
              <a:lnSpc>
                <a:spcPct val="100000"/>
              </a:lnSpc>
              <a:spcBef>
                <a:spcPts val="600"/>
              </a:spcBef>
            </a:pPr>
            <a:r>
              <a:rPr lang="es-US" sz="2200"/>
              <a:t>Puede recibir eximición de las primas de la Parte A durante 8½ años al regresar a trabajar</a:t>
            </a:r>
          </a:p>
          <a:p>
            <a:pPr marL="461963" lvl="1" indent="-233363" defTabSz="685800">
              <a:lnSpc>
                <a:spcPct val="100000"/>
              </a:lnSpc>
              <a:spcBef>
                <a:spcPts val="600"/>
              </a:spcBef>
            </a:pPr>
            <a:r>
              <a:rPr lang="es-US" sz="2200"/>
              <a:t>Puede comprar la cobertura de la Parte A más adelante</a:t>
            </a:r>
          </a:p>
          <a:p>
            <a:pPr marL="461963" lvl="1" indent="-233363" defTabSz="685800">
              <a:lnSpc>
                <a:spcPct val="100000"/>
              </a:lnSpc>
              <a:spcBef>
                <a:spcPts val="600"/>
              </a:spcBef>
            </a:pPr>
            <a:r>
              <a:rPr lang="es-US" sz="2200"/>
              <a:t>Sigue pagando la prima de la Parte B para conservar su Parte B</a:t>
            </a:r>
          </a:p>
          <a:p>
            <a:pPr marL="230188" lvl="0" indent="-230188" defTabSz="685800">
              <a:lnSpc>
                <a:spcPct val="100000"/>
              </a:lnSpc>
              <a:spcBef>
                <a:spcPts val="600"/>
              </a:spcBef>
            </a:pPr>
            <a:r>
              <a:rPr lang="es-US" sz="2600"/>
              <a:t>La razón por la que su derecho a recibir Medicare cambia a los 65</a:t>
            </a:r>
          </a:p>
          <a:p>
            <a:pPr marL="461963" lvl="1" indent="-233363" defTabSz="685800">
              <a:lnSpc>
                <a:spcPct val="100000"/>
              </a:lnSpc>
              <a:spcBef>
                <a:spcPts val="600"/>
              </a:spcBef>
            </a:pPr>
            <a:r>
              <a:rPr lang="es-US" sz="2200"/>
              <a:t>Todas las sanciones que pueda haber recibido por inscripción tardía se eliminan en ese momento</a:t>
            </a:r>
          </a:p>
          <a:p>
            <a:pPr marL="461963" lvl="1" indent="-233363" defTabSz="685800">
              <a:lnSpc>
                <a:spcPct val="100000"/>
              </a:lnSpc>
              <a:spcBef>
                <a:spcPts val="600"/>
              </a:spcBef>
            </a:pPr>
            <a:r>
              <a:rPr lang="es-US" sz="2200"/>
              <a:t>Tiene otro Periodo de Inscripción Inicial (IEP, por sus siglas en inglés)</a:t>
            </a:r>
          </a:p>
        </p:txBody>
      </p:sp>
      <p:sp>
        <p:nvSpPr>
          <p:cNvPr id="4" name="Title 3"/>
          <p:cNvSpPr>
            <a:spLocks noGrp="1"/>
          </p:cNvSpPr>
          <p:nvPr>
            <p:ph type="title"/>
          </p:nvPr>
        </p:nvSpPr>
        <p:spPr/>
        <p:txBody>
          <a:bodyPr/>
          <a:lstStyle/>
          <a:p>
            <a:r>
              <a:rPr lang="es-US"/>
              <a:t>Incapacidad y su derecho a Medicare</a:t>
            </a:r>
          </a:p>
        </p:txBody>
      </p:sp>
    </p:spTree>
    <p:extLst>
      <p:ext uri="{BB962C8B-B14F-4D97-AF65-F5344CB8AC3E}">
        <p14:creationId xmlns:p14="http://schemas.microsoft.com/office/powerpoint/2010/main" val="3285806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FDD92F1-9739-834A-85A2-E4D2EEE86F73}"/>
              </a:ext>
            </a:extLst>
          </p:cNvPr>
          <p:cNvSpPr>
            <a:spLocks noGrp="1"/>
          </p:cNvSpPr>
          <p:nvPr>
            <p:ph type="dt" sz="half" idx="10"/>
          </p:nvPr>
        </p:nvSpPr>
        <p:spPr/>
        <p:txBody>
          <a:bodyPr/>
          <a:lstStyle/>
          <a:p>
            <a:r>
              <a:rPr lang="es-US"/>
              <a:t>Mayo de 2021</a:t>
            </a:r>
          </a:p>
        </p:txBody>
      </p:sp>
      <p:sp>
        <p:nvSpPr>
          <p:cNvPr id="4" name="Footer Placeholder 3">
            <a:extLst>
              <a:ext uri="{FF2B5EF4-FFF2-40B4-BE49-F238E27FC236}">
                <a16:creationId xmlns:a16="http://schemas.microsoft.com/office/drawing/2014/main" id="{1CBAF6EE-A535-D943-B272-41C3739A3EED}"/>
              </a:ext>
            </a:extLst>
          </p:cNvPr>
          <p:cNvSpPr>
            <a:spLocks noGrp="1"/>
          </p:cNvSpPr>
          <p:nvPr>
            <p:ph type="ftr" sz="quarter" idx="11"/>
          </p:nvPr>
        </p:nvSpPr>
        <p:spPr/>
        <p:txBody>
          <a:bodyPr/>
          <a:lstStyle/>
          <a:p>
            <a:r>
              <a:rPr lang="es-US"/>
              <a:t>Medicare y otros programas para personas con incapacidades</a:t>
            </a:r>
          </a:p>
        </p:txBody>
      </p:sp>
      <p:sp>
        <p:nvSpPr>
          <p:cNvPr id="6" name="Rounded Rectangle 5" descr="Recuadro rojo, respuesta seleccionada"/>
          <p:cNvSpPr/>
          <p:nvPr/>
        </p:nvSpPr>
        <p:spPr>
          <a:xfrm>
            <a:off x="1866143" y="4881426"/>
            <a:ext cx="2172458" cy="498387"/>
          </a:xfrm>
          <a:prstGeom prst="roundRect">
            <a:avLst/>
          </a:prstGeom>
          <a:noFill/>
          <a:ln w="317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Content Placeholder 8"/>
          <p:cNvSpPr>
            <a:spLocks noGrp="1"/>
          </p:cNvSpPr>
          <p:nvPr>
            <p:ph idx="1"/>
          </p:nvPr>
        </p:nvSpPr>
        <p:spPr/>
        <p:txBody>
          <a:bodyPr/>
          <a:lstStyle/>
          <a:p>
            <a:pPr marL="0" lvl="0" indent="0" defTabSz="685800">
              <a:lnSpc>
                <a:spcPct val="100000"/>
              </a:lnSpc>
              <a:spcBef>
                <a:spcPts val="600"/>
              </a:spcBef>
              <a:buNone/>
            </a:pPr>
            <a:r>
              <a:rPr lang="es-US" sz="2800" dirty="0"/>
              <a:t>James fue elegible para recibir SSDI a los 60 años, y Medicare a los 62 años. No optó por la Parte B cuando fue elegible por primera vez, y no tenía cobertura del empleador. Se inscribirá automáticamente en la Parte B durante el IEP cuando cumple 65 años. ¿Cuánto </a:t>
            </a:r>
            <a:r>
              <a:rPr lang="es-US" sz="2800" dirty="0" err="1"/>
              <a:t>sera</a:t>
            </a:r>
            <a:r>
              <a:rPr lang="es-US" sz="2800" dirty="0"/>
              <a:t> la multa por inscripción tardía en la Parte B?</a:t>
            </a:r>
          </a:p>
          <a:p>
            <a:pPr marL="514350" lvl="0" indent="-514350" defTabSz="685800">
              <a:lnSpc>
                <a:spcPct val="100000"/>
              </a:lnSpc>
              <a:spcBef>
                <a:spcPts val="600"/>
              </a:spcBef>
              <a:buFont typeface="+mj-lt"/>
              <a:buAutoNum type="alphaLcPeriod"/>
            </a:pPr>
            <a:r>
              <a:rPr lang="es-US" sz="2800" dirty="0"/>
              <a:t>5%</a:t>
            </a:r>
          </a:p>
          <a:p>
            <a:pPr marL="514350" lvl="0" indent="-514350" defTabSz="685800">
              <a:lnSpc>
                <a:spcPct val="100000"/>
              </a:lnSpc>
              <a:spcBef>
                <a:spcPts val="600"/>
              </a:spcBef>
              <a:buFont typeface="+mj-lt"/>
              <a:buAutoNum type="alphaLcPeriod"/>
            </a:pPr>
            <a:r>
              <a:rPr lang="es-US" sz="2800" dirty="0"/>
              <a:t>10%</a:t>
            </a:r>
          </a:p>
          <a:p>
            <a:pPr marL="514350" lvl="0" indent="-514350" defTabSz="685800">
              <a:lnSpc>
                <a:spcPct val="100000"/>
              </a:lnSpc>
              <a:spcBef>
                <a:spcPts val="600"/>
              </a:spcBef>
              <a:buFont typeface="+mj-lt"/>
              <a:buAutoNum type="alphaLcPeriod"/>
            </a:pPr>
            <a:r>
              <a:rPr lang="es-US" sz="2800" dirty="0"/>
              <a:t>10% por cada período de 12 meses sin la Parte B</a:t>
            </a:r>
          </a:p>
          <a:p>
            <a:pPr marL="514350" lvl="0" indent="-514350" defTabSz="685800">
              <a:lnSpc>
                <a:spcPct val="100000"/>
              </a:lnSpc>
              <a:spcBef>
                <a:spcPts val="600"/>
              </a:spcBef>
              <a:buFont typeface="+mj-lt"/>
              <a:buAutoNum type="alphaLcPeriod"/>
            </a:pPr>
            <a:r>
              <a:rPr lang="es-US" sz="2800" dirty="0"/>
              <a:t>Sin multa</a:t>
            </a:r>
          </a:p>
          <a:p>
            <a:endParaRPr lang="en-US" dirty="0"/>
          </a:p>
        </p:txBody>
      </p:sp>
      <p:sp>
        <p:nvSpPr>
          <p:cNvPr id="2" name="Title 1"/>
          <p:cNvSpPr>
            <a:spLocks noGrp="1"/>
          </p:cNvSpPr>
          <p:nvPr>
            <p:ph type="title"/>
          </p:nvPr>
        </p:nvSpPr>
        <p:spPr/>
        <p:txBody>
          <a:bodyPr/>
          <a:lstStyle/>
          <a:p>
            <a:r>
              <a:rPr lang="es-US"/>
              <a:t>Compruebe su conocimiento: Pregunta 2</a:t>
            </a:r>
          </a:p>
        </p:txBody>
      </p:sp>
    </p:spTree>
    <p:extLst>
      <p:ext uri="{BB962C8B-B14F-4D97-AF65-F5344CB8AC3E}">
        <p14:creationId xmlns:p14="http://schemas.microsoft.com/office/powerpoint/2010/main" val="221820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0BEAB62-196E-E14C-A6ED-C01E478BF8F9}"/>
              </a:ext>
            </a:extLst>
          </p:cNvPr>
          <p:cNvSpPr>
            <a:spLocks noGrp="1"/>
          </p:cNvSpPr>
          <p:nvPr>
            <p:ph type="dt" sz="half" idx="10"/>
          </p:nvPr>
        </p:nvSpPr>
        <p:spPr/>
        <p:txBody>
          <a:bodyPr/>
          <a:lstStyle/>
          <a:p>
            <a:r>
              <a:rPr lang="es-US"/>
              <a:t>Mayo de 2021</a:t>
            </a:r>
          </a:p>
        </p:txBody>
      </p:sp>
      <p:sp>
        <p:nvSpPr>
          <p:cNvPr id="5" name="Footer Placeholder 4">
            <a:extLst>
              <a:ext uri="{FF2B5EF4-FFF2-40B4-BE49-F238E27FC236}">
                <a16:creationId xmlns:a16="http://schemas.microsoft.com/office/drawing/2014/main" id="{C56967E0-47FC-794B-AD9C-C3A296618241}"/>
              </a:ext>
            </a:extLst>
          </p:cNvPr>
          <p:cNvSpPr>
            <a:spLocks noGrp="1"/>
          </p:cNvSpPr>
          <p:nvPr>
            <p:ph type="ftr" sz="quarter" idx="11"/>
          </p:nvPr>
        </p:nvSpPr>
        <p:spPr/>
        <p:txBody>
          <a:bodyPr/>
          <a:lstStyle/>
          <a:p>
            <a:r>
              <a:rPr lang="es-US"/>
              <a:t>Medicare y otros programas para personas con incapacidades</a:t>
            </a:r>
          </a:p>
        </p:txBody>
      </p:sp>
      <p:sp>
        <p:nvSpPr>
          <p:cNvPr id="13" name="Content Placeholder 12"/>
          <p:cNvSpPr>
            <a:spLocks noGrp="1"/>
          </p:cNvSpPr>
          <p:nvPr>
            <p:ph idx="1"/>
          </p:nvPr>
        </p:nvSpPr>
        <p:spPr/>
        <p:txBody>
          <a:bodyPr/>
          <a:lstStyle/>
          <a:p>
            <a:pPr marL="0" lvl="0" indent="0" defTabSz="685800">
              <a:lnSpc>
                <a:spcPct val="100000"/>
              </a:lnSpc>
              <a:spcBef>
                <a:spcPts val="600"/>
              </a:spcBef>
              <a:buNone/>
            </a:pPr>
            <a:r>
              <a:rPr lang="es-US" dirty="0"/>
              <a:t>Esta sesión le ayudará a:</a:t>
            </a:r>
          </a:p>
          <a:p>
            <a:pPr marL="460375" lvl="1" indent="-230188" defTabSz="685800">
              <a:lnSpc>
                <a:spcPct val="100000"/>
              </a:lnSpc>
              <a:spcBef>
                <a:spcPts val="600"/>
              </a:spcBef>
              <a:buFont typeface="Wingdings" panose="05000000000000000000" pitchFamily="2" charset="2"/>
              <a:buChar char="§"/>
            </a:pPr>
            <a:r>
              <a:rPr lang="es-US" dirty="0"/>
              <a:t>Comprender la elegibilidad para los programas del </a:t>
            </a:r>
            <a:br>
              <a:rPr lang="es-US" dirty="0"/>
            </a:br>
            <a:r>
              <a:rPr lang="es-US" dirty="0"/>
              <a:t>Seguro Social</a:t>
            </a:r>
          </a:p>
          <a:p>
            <a:pPr marL="460375" lvl="1" indent="-230188" defTabSz="685800">
              <a:lnSpc>
                <a:spcPct val="100000"/>
              </a:lnSpc>
              <a:spcBef>
                <a:spcPts val="600"/>
              </a:spcBef>
              <a:buFont typeface="Wingdings" panose="05000000000000000000" pitchFamily="2" charset="2"/>
              <a:buChar char="§"/>
            </a:pPr>
            <a:r>
              <a:rPr lang="es-US" dirty="0"/>
              <a:t>Resumir la elegibilidad e inscripción en Medicare</a:t>
            </a:r>
          </a:p>
          <a:p>
            <a:pPr marL="460375" lvl="1" indent="-230188" defTabSz="685800">
              <a:lnSpc>
                <a:spcPct val="100000"/>
              </a:lnSpc>
              <a:spcBef>
                <a:spcPts val="600"/>
              </a:spcBef>
              <a:buFont typeface="Wingdings" panose="05000000000000000000" pitchFamily="2" charset="2"/>
              <a:buChar char="§"/>
            </a:pPr>
            <a:r>
              <a:rPr lang="es-US" dirty="0"/>
              <a:t>Describir las opciones de Medicare para personas </a:t>
            </a:r>
            <a:br>
              <a:rPr lang="es-US" dirty="0"/>
            </a:br>
            <a:r>
              <a:rPr lang="es-US" dirty="0"/>
              <a:t>con incapacidades </a:t>
            </a:r>
          </a:p>
          <a:p>
            <a:pPr marL="460375" lvl="1" indent="-230188" defTabSz="685800">
              <a:lnSpc>
                <a:spcPct val="100000"/>
              </a:lnSpc>
              <a:spcBef>
                <a:spcPts val="600"/>
              </a:spcBef>
              <a:buFont typeface="Wingdings" panose="05000000000000000000" pitchFamily="2" charset="2"/>
              <a:buChar char="§"/>
            </a:pPr>
            <a:r>
              <a:rPr lang="es-US" dirty="0"/>
              <a:t>Explicar Medicaid y otros programas para las personas con ingresos y recursos limitados </a:t>
            </a:r>
          </a:p>
          <a:p>
            <a:pPr marL="460375" lvl="1" indent="-230188" defTabSz="685800">
              <a:lnSpc>
                <a:spcPct val="100000"/>
              </a:lnSpc>
              <a:spcBef>
                <a:spcPts val="600"/>
              </a:spcBef>
              <a:buFont typeface="Wingdings" panose="05000000000000000000" pitchFamily="2" charset="2"/>
              <a:buChar char="§"/>
            </a:pPr>
            <a:r>
              <a:rPr lang="es-US" dirty="0"/>
              <a:t>Saber en qué lugar obtener más información</a:t>
            </a:r>
          </a:p>
        </p:txBody>
      </p:sp>
      <p:sp>
        <p:nvSpPr>
          <p:cNvPr id="2" name="Title 1">
            <a:extLst>
              <a:ext uri="{FF2B5EF4-FFF2-40B4-BE49-F238E27FC236}">
                <a16:creationId xmlns:a16="http://schemas.microsoft.com/office/drawing/2014/main" id="{A361306F-E941-274C-ADC2-9530AD918CA5}"/>
              </a:ext>
            </a:extLst>
          </p:cNvPr>
          <p:cNvSpPr>
            <a:spLocks noGrp="1"/>
          </p:cNvSpPr>
          <p:nvPr>
            <p:ph type="title"/>
          </p:nvPr>
        </p:nvSpPr>
        <p:spPr/>
        <p:txBody>
          <a:bodyPr/>
          <a:lstStyle/>
          <a:p>
            <a:r>
              <a:rPr lang="es-US"/>
              <a:t>Objetivos de la Sesión</a:t>
            </a:r>
          </a:p>
        </p:txBody>
      </p:sp>
    </p:spTree>
    <p:extLst>
      <p:ext uri="{BB962C8B-B14F-4D97-AF65-F5344CB8AC3E}">
        <p14:creationId xmlns:p14="http://schemas.microsoft.com/office/powerpoint/2010/main" val="3340521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CD5940D-5589-124D-902F-C62167E89B5A}"/>
              </a:ext>
            </a:extLst>
          </p:cNvPr>
          <p:cNvSpPr>
            <a:spLocks noGrp="1"/>
          </p:cNvSpPr>
          <p:nvPr>
            <p:ph type="dt" sz="half" idx="10"/>
          </p:nvPr>
        </p:nvSpPr>
        <p:spPr/>
        <p:txBody>
          <a:bodyPr/>
          <a:lstStyle/>
          <a:p>
            <a:r>
              <a:rPr lang="es-US"/>
              <a:t>Mayo de 2021</a:t>
            </a:r>
          </a:p>
        </p:txBody>
      </p:sp>
      <p:sp>
        <p:nvSpPr>
          <p:cNvPr id="4" name="Footer Placeholder 3">
            <a:extLst>
              <a:ext uri="{FF2B5EF4-FFF2-40B4-BE49-F238E27FC236}">
                <a16:creationId xmlns:a16="http://schemas.microsoft.com/office/drawing/2014/main" id="{68B978F1-BD75-104D-A130-BDE57EB1F202}"/>
              </a:ext>
            </a:extLst>
          </p:cNvPr>
          <p:cNvSpPr>
            <a:spLocks noGrp="1"/>
          </p:cNvSpPr>
          <p:nvPr>
            <p:ph type="ftr" sz="quarter" idx="11"/>
          </p:nvPr>
        </p:nvSpPr>
        <p:spPr/>
        <p:txBody>
          <a:bodyPr/>
          <a:lstStyle/>
          <a:p>
            <a:r>
              <a:rPr lang="es-US"/>
              <a:t>Medicare y otros programas para personas con incapacidades</a:t>
            </a:r>
          </a:p>
        </p:txBody>
      </p:sp>
      <p:sp>
        <p:nvSpPr>
          <p:cNvPr id="5" name="Text Placeholder 4"/>
          <p:cNvSpPr>
            <a:spLocks noGrp="1"/>
          </p:cNvSpPr>
          <p:nvPr>
            <p:ph type="body" idx="1"/>
          </p:nvPr>
        </p:nvSpPr>
        <p:spPr/>
        <p:txBody>
          <a:bodyPr>
            <a:normAutofit/>
          </a:bodyPr>
          <a:lstStyle/>
          <a:p>
            <a:pPr>
              <a:spcBef>
                <a:spcPts val="600"/>
              </a:spcBef>
            </a:pPr>
            <a:r>
              <a:rPr lang="es-US" sz="3600" spc="0" dirty="0"/>
              <a:t>Opciones de planes Medicare para personas con incapacidades</a:t>
            </a:r>
          </a:p>
        </p:txBody>
      </p:sp>
      <p:sp>
        <p:nvSpPr>
          <p:cNvPr id="2" name="Title 1"/>
          <p:cNvSpPr>
            <a:spLocks noGrp="1"/>
          </p:cNvSpPr>
          <p:nvPr>
            <p:ph type="title"/>
          </p:nvPr>
        </p:nvSpPr>
        <p:spPr/>
        <p:txBody>
          <a:bodyPr>
            <a:normAutofit fontScale="90000"/>
          </a:bodyPr>
          <a:lstStyle/>
          <a:p>
            <a:r>
              <a:rPr lang="es-US"/>
              <a:t>Lección 3</a:t>
            </a:r>
          </a:p>
        </p:txBody>
      </p:sp>
    </p:spTree>
    <p:extLst>
      <p:ext uri="{BB962C8B-B14F-4D97-AF65-F5344CB8AC3E}">
        <p14:creationId xmlns:p14="http://schemas.microsoft.com/office/powerpoint/2010/main" val="1318935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0AA308-170A-754E-B46F-1322630245DF}"/>
              </a:ext>
            </a:extLst>
          </p:cNvPr>
          <p:cNvSpPr>
            <a:spLocks noGrp="1"/>
          </p:cNvSpPr>
          <p:nvPr>
            <p:ph type="dt" sz="half" idx="10"/>
          </p:nvPr>
        </p:nvSpPr>
        <p:spPr/>
        <p:txBody>
          <a:bodyPr/>
          <a:lstStyle/>
          <a:p>
            <a:r>
              <a:rPr lang="es-US"/>
              <a:t>Mayo de 2021</a:t>
            </a:r>
          </a:p>
        </p:txBody>
      </p:sp>
      <p:sp>
        <p:nvSpPr>
          <p:cNvPr id="3" name="Footer Placeholder 2">
            <a:extLst>
              <a:ext uri="{FF2B5EF4-FFF2-40B4-BE49-F238E27FC236}">
                <a16:creationId xmlns:a16="http://schemas.microsoft.com/office/drawing/2014/main" id="{47C837F3-E991-8C4E-8A79-70566DDE0971}"/>
              </a:ext>
            </a:extLst>
          </p:cNvPr>
          <p:cNvSpPr>
            <a:spLocks noGrp="1"/>
          </p:cNvSpPr>
          <p:nvPr>
            <p:ph type="ftr" sz="quarter" idx="11"/>
          </p:nvPr>
        </p:nvSpPr>
        <p:spPr/>
        <p:txBody>
          <a:bodyPr/>
          <a:lstStyle/>
          <a:p>
            <a:r>
              <a:rPr lang="es-US"/>
              <a:t>Medicare y otros programas para personas con incapacidades</a:t>
            </a:r>
          </a:p>
        </p:txBody>
      </p:sp>
      <p:sp>
        <p:nvSpPr>
          <p:cNvPr id="9" name="Content Placeholder 8">
            <a:extLst>
              <a:ext uri="{FF2B5EF4-FFF2-40B4-BE49-F238E27FC236}">
                <a16:creationId xmlns:a16="http://schemas.microsoft.com/office/drawing/2014/main" id="{2457FE9F-2825-3E43-BE53-33F814F026FE}"/>
              </a:ext>
            </a:extLst>
          </p:cNvPr>
          <p:cNvSpPr>
            <a:spLocks noGrp="1"/>
          </p:cNvSpPr>
          <p:nvPr>
            <p:ph idx="1"/>
          </p:nvPr>
        </p:nvSpPr>
        <p:spPr>
          <a:xfrm>
            <a:off x="609601" y="1182003"/>
            <a:ext cx="11053010" cy="5463725"/>
          </a:xfrm>
        </p:spPr>
        <p:txBody>
          <a:bodyPr>
            <a:normAutofit fontScale="70000" lnSpcReduction="20000"/>
          </a:bodyPr>
          <a:lstStyle/>
          <a:p>
            <a:pPr marL="230188" lvl="0" indent="-230188" defTabSz="685800">
              <a:lnSpc>
                <a:spcPct val="120000"/>
              </a:lnSpc>
              <a:spcBef>
                <a:spcPts val="600"/>
              </a:spcBef>
            </a:pPr>
            <a:r>
              <a:rPr lang="es-US" sz="3400" dirty="0"/>
              <a:t>Todos los planes Medicare en esta área están disponibles</a:t>
            </a:r>
          </a:p>
          <a:p>
            <a:pPr marL="461963" lvl="1" indent="-231775" defTabSz="685800">
              <a:lnSpc>
                <a:spcPct val="120000"/>
              </a:lnSpc>
              <a:spcBef>
                <a:spcPts val="600"/>
              </a:spcBef>
            </a:pPr>
            <a:r>
              <a:rPr lang="es-US" sz="3000" dirty="0"/>
              <a:t>Medicare Original </a:t>
            </a:r>
          </a:p>
          <a:p>
            <a:pPr marL="461963" lvl="1" indent="-231775" defTabSz="685800">
              <a:lnSpc>
                <a:spcPct val="120000"/>
              </a:lnSpc>
              <a:spcBef>
                <a:spcPts val="600"/>
              </a:spcBef>
            </a:pPr>
            <a:r>
              <a:rPr lang="es-US" sz="3000" dirty="0"/>
              <a:t>Planes de Medicare </a:t>
            </a:r>
            <a:r>
              <a:rPr lang="es-US" sz="3000" dirty="0" err="1"/>
              <a:t>Advantage</a:t>
            </a:r>
            <a:endParaRPr lang="es-US" sz="3000" dirty="0"/>
          </a:p>
          <a:p>
            <a:pPr marL="461963" lvl="1" indent="-231775" defTabSz="685800">
              <a:lnSpc>
                <a:spcPct val="120000"/>
              </a:lnSpc>
              <a:spcBef>
                <a:spcPts val="600"/>
              </a:spcBef>
            </a:pPr>
            <a:r>
              <a:rPr lang="es-US" sz="3000" dirty="0"/>
              <a:t>Otros planes de salud de Medicare</a:t>
            </a:r>
          </a:p>
          <a:p>
            <a:pPr marL="461963" lvl="1" indent="-231775" defTabSz="685800">
              <a:lnSpc>
                <a:spcPct val="120000"/>
              </a:lnSpc>
              <a:spcBef>
                <a:spcPts val="600"/>
              </a:spcBef>
            </a:pPr>
            <a:r>
              <a:rPr lang="es-US" sz="3000" dirty="0"/>
              <a:t>La cobertura de medicamentos de Medicare</a:t>
            </a:r>
          </a:p>
          <a:p>
            <a:pPr marL="690563" lvl="2" indent="-228600" defTabSz="685800">
              <a:lnSpc>
                <a:spcPct val="120000"/>
              </a:lnSpc>
              <a:spcBef>
                <a:spcPts val="600"/>
              </a:spcBef>
              <a:buSzPct val="50000"/>
              <a:buFont typeface="Wingdings" panose="05000000000000000000" pitchFamily="2" charset="2"/>
              <a:buChar char="q"/>
            </a:pPr>
            <a:r>
              <a:rPr lang="es-US" sz="2900" dirty="0"/>
              <a:t>Agregar a Medicare Original</a:t>
            </a:r>
          </a:p>
          <a:p>
            <a:pPr marL="690563" lvl="2" indent="-228600" defTabSz="685800">
              <a:lnSpc>
                <a:spcPct val="120000"/>
              </a:lnSpc>
              <a:spcBef>
                <a:spcPts val="600"/>
              </a:spcBef>
              <a:buSzPct val="50000"/>
              <a:buFont typeface="Wingdings" panose="05000000000000000000" pitchFamily="2" charset="2"/>
              <a:buChar char="q"/>
            </a:pPr>
            <a:r>
              <a:rPr lang="es-US" sz="2900" dirty="0"/>
              <a:t>Inscríbase en un plan de Medicare </a:t>
            </a:r>
            <a:r>
              <a:rPr lang="es-US" sz="2900" dirty="0" err="1"/>
              <a:t>Advantage</a:t>
            </a:r>
            <a:r>
              <a:rPr lang="es-US" sz="2900" dirty="0"/>
              <a:t> con cobertura para medicamentos</a:t>
            </a:r>
          </a:p>
          <a:p>
            <a:pPr marL="230188" lvl="0" indent="-230188" defTabSz="685800">
              <a:lnSpc>
                <a:spcPct val="120000"/>
              </a:lnSpc>
              <a:spcBef>
                <a:spcPts val="600"/>
              </a:spcBef>
            </a:pPr>
            <a:r>
              <a:rPr lang="es-US" dirty="0"/>
              <a:t>Si tiene enfermedad renal en etapa terminal (ESRD, por sus siglas en inglés), puede inscribirse en un plan Medicare </a:t>
            </a:r>
            <a:r>
              <a:rPr lang="es-US" dirty="0" err="1"/>
              <a:t>Advantage</a:t>
            </a:r>
            <a:r>
              <a:rPr lang="es-US" dirty="0"/>
              <a:t> o un plan Medicare </a:t>
            </a:r>
            <a:r>
              <a:rPr lang="es-US" dirty="0" err="1"/>
              <a:t>Advantage</a:t>
            </a:r>
            <a:r>
              <a:rPr lang="es-US" dirty="0"/>
              <a:t> con cobertura de medicamentos </a:t>
            </a:r>
          </a:p>
          <a:p>
            <a:pPr marL="460375" lvl="1" indent="-233363" defTabSz="685800">
              <a:lnSpc>
                <a:spcPct val="120000"/>
              </a:lnSpc>
              <a:spcBef>
                <a:spcPts val="600"/>
              </a:spcBef>
            </a:pPr>
            <a:r>
              <a:rPr lang="es-US" sz="2900" dirty="0"/>
              <a:t>Los planes Medicare </a:t>
            </a:r>
            <a:r>
              <a:rPr lang="es-US" sz="2900" dirty="0" err="1"/>
              <a:t>Advantage</a:t>
            </a:r>
            <a:r>
              <a:rPr lang="es-US" sz="2900" dirty="0"/>
              <a:t> deben cubrir todos los servicios que cubre Medicare Original</a:t>
            </a:r>
          </a:p>
          <a:p>
            <a:pPr marL="460375" lvl="1" indent="-233363" defTabSz="685800">
              <a:lnSpc>
                <a:spcPct val="120000"/>
              </a:lnSpc>
              <a:spcBef>
                <a:spcPts val="600"/>
              </a:spcBef>
            </a:pPr>
            <a:r>
              <a:rPr lang="es-US" sz="2900" dirty="0"/>
              <a:t>Sus costos, derechos, protecciones y/o opciones de dónde recibe su atención pueden ser diferentes</a:t>
            </a:r>
          </a:p>
          <a:p>
            <a:pPr marL="460375" lvl="1" indent="-233363" defTabSz="685800">
              <a:lnSpc>
                <a:spcPct val="120000"/>
              </a:lnSpc>
              <a:spcBef>
                <a:spcPts val="600"/>
              </a:spcBef>
            </a:pPr>
            <a:r>
              <a:rPr lang="es-US" sz="2900" dirty="0"/>
              <a:t>Es posible que pueda obtener beneficios adicionales, como visión, audición y dentición.</a:t>
            </a:r>
          </a:p>
        </p:txBody>
      </p:sp>
      <p:sp>
        <p:nvSpPr>
          <p:cNvPr id="8" name="Title 7">
            <a:extLst>
              <a:ext uri="{FF2B5EF4-FFF2-40B4-BE49-F238E27FC236}">
                <a16:creationId xmlns:a16="http://schemas.microsoft.com/office/drawing/2014/main" id="{7A634F1B-815C-ED43-9EFE-69E863133376}"/>
              </a:ext>
            </a:extLst>
          </p:cNvPr>
          <p:cNvSpPr>
            <a:spLocks noGrp="1"/>
          </p:cNvSpPr>
          <p:nvPr>
            <p:ph type="title"/>
          </p:nvPr>
        </p:nvSpPr>
        <p:spPr/>
        <p:txBody>
          <a:bodyPr>
            <a:normAutofit fontScale="90000"/>
          </a:bodyPr>
          <a:lstStyle/>
          <a:p>
            <a:r>
              <a:rPr lang="es-US"/>
              <a:t>Opciones de planes Medicare para personas con incapacidades</a:t>
            </a:r>
          </a:p>
        </p:txBody>
      </p:sp>
    </p:spTree>
    <p:extLst>
      <p:ext uri="{BB962C8B-B14F-4D97-AF65-F5344CB8AC3E}">
        <p14:creationId xmlns:p14="http://schemas.microsoft.com/office/powerpoint/2010/main" val="367010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Mayo de 2021</a:t>
            </a:r>
          </a:p>
        </p:txBody>
      </p:sp>
      <p:sp>
        <p:nvSpPr>
          <p:cNvPr id="3" name="Footer Placeholder 2"/>
          <p:cNvSpPr>
            <a:spLocks noGrp="1"/>
          </p:cNvSpPr>
          <p:nvPr>
            <p:ph type="ftr" sz="quarter" idx="11"/>
          </p:nvPr>
        </p:nvSpPr>
        <p:spPr/>
        <p:txBody>
          <a:bodyPr/>
          <a:lstStyle/>
          <a:p>
            <a:r>
              <a:rPr lang="es-US"/>
              <a:t>Medicare y otros programas para personas con incapacidades</a:t>
            </a:r>
          </a:p>
        </p:txBody>
      </p:sp>
      <p:sp>
        <p:nvSpPr>
          <p:cNvPr id="5" name="Content Placeholder 4"/>
          <p:cNvSpPr>
            <a:spLocks noGrp="1"/>
          </p:cNvSpPr>
          <p:nvPr>
            <p:ph idx="1"/>
          </p:nvPr>
        </p:nvSpPr>
        <p:spPr/>
        <p:txBody>
          <a:bodyPr/>
          <a:lstStyle/>
          <a:p>
            <a:pPr marL="0" lvl="0" indent="0" defTabSz="685800">
              <a:lnSpc>
                <a:spcPct val="100000"/>
              </a:lnSpc>
              <a:spcBef>
                <a:spcPts val="600"/>
              </a:spcBef>
              <a:buNone/>
            </a:pPr>
            <a:r>
              <a:rPr lang="es-US" dirty="0"/>
              <a:t>Medicare es el pagador secundario si el derecho está basado en la incapacidad y usted:</a:t>
            </a:r>
          </a:p>
          <a:p>
            <a:pPr marL="460375" lvl="1" indent="-230188" defTabSz="685800">
              <a:lnSpc>
                <a:spcPct val="100000"/>
              </a:lnSpc>
              <a:spcBef>
                <a:spcPts val="600"/>
              </a:spcBef>
              <a:buFont typeface="Wingdings" panose="05000000000000000000" pitchFamily="2" charset="2"/>
              <a:buChar char="§"/>
            </a:pPr>
            <a:r>
              <a:rPr lang="es-US" dirty="0"/>
              <a:t>trabaja y tiene cobertura mediante un GHP grande</a:t>
            </a:r>
          </a:p>
          <a:p>
            <a:pPr marL="460375" lvl="1" indent="-230188" defTabSz="685800">
              <a:lnSpc>
                <a:spcPct val="100000"/>
              </a:lnSpc>
              <a:spcBef>
                <a:spcPts val="600"/>
              </a:spcBef>
              <a:buFont typeface="Wingdings" panose="05000000000000000000" pitchFamily="2" charset="2"/>
              <a:buChar char="§"/>
            </a:pPr>
            <a:r>
              <a:rPr lang="es-US" dirty="0"/>
              <a:t>recibe cobertura mediante un GHP de un cónyuge que trabaja o de </a:t>
            </a:r>
            <a:br>
              <a:rPr lang="es-US" dirty="0"/>
            </a:br>
            <a:r>
              <a:rPr lang="es-US" dirty="0"/>
              <a:t>otro familiar</a:t>
            </a:r>
          </a:p>
          <a:p>
            <a:pPr marL="460375" lvl="1" indent="-230188" defTabSz="685800">
              <a:lnSpc>
                <a:spcPct val="100000"/>
              </a:lnSpc>
              <a:spcBef>
                <a:spcPts val="600"/>
              </a:spcBef>
              <a:buFont typeface="Wingdings" panose="05000000000000000000" pitchFamily="2" charset="2"/>
              <a:buChar char="§"/>
            </a:pPr>
            <a:r>
              <a:rPr lang="es-US" dirty="0"/>
              <a:t>Usted (o un familiar) trabaja de manera independiente y tiene cobertura mediante un GHP grande </a:t>
            </a:r>
          </a:p>
        </p:txBody>
      </p:sp>
      <p:sp>
        <p:nvSpPr>
          <p:cNvPr id="4" name="Title 3"/>
          <p:cNvSpPr>
            <a:spLocks noGrp="1"/>
          </p:cNvSpPr>
          <p:nvPr>
            <p:ph type="title"/>
          </p:nvPr>
        </p:nvSpPr>
        <p:spPr/>
        <p:txBody>
          <a:bodyPr>
            <a:noAutofit/>
          </a:bodyPr>
          <a:lstStyle/>
          <a:p>
            <a:r>
              <a:rPr lang="es-US"/>
              <a:t>Plan de Salud Grupal (GHP, por sus siglas en inglés) grande y Medicare por incapacidad: quién paga primero</a:t>
            </a:r>
          </a:p>
        </p:txBody>
      </p:sp>
    </p:spTree>
    <p:extLst>
      <p:ext uri="{BB962C8B-B14F-4D97-AF65-F5344CB8AC3E}">
        <p14:creationId xmlns:p14="http://schemas.microsoft.com/office/powerpoint/2010/main" val="3003899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Mayo de 2021</a:t>
            </a:r>
          </a:p>
        </p:txBody>
      </p:sp>
      <p:sp>
        <p:nvSpPr>
          <p:cNvPr id="3" name="Footer Placeholder 2"/>
          <p:cNvSpPr>
            <a:spLocks noGrp="1"/>
          </p:cNvSpPr>
          <p:nvPr>
            <p:ph type="ftr" sz="quarter" idx="11"/>
          </p:nvPr>
        </p:nvSpPr>
        <p:spPr/>
        <p:txBody>
          <a:bodyPr/>
          <a:lstStyle/>
          <a:p>
            <a:r>
              <a:rPr lang="es-US"/>
              <a:t>Medicare y otros programas para personas con incapacidades</a:t>
            </a:r>
          </a:p>
        </p:txBody>
      </p:sp>
      <p:sp>
        <p:nvSpPr>
          <p:cNvPr id="5" name="Content Placeholder 4"/>
          <p:cNvSpPr>
            <a:spLocks noGrp="1"/>
          </p:cNvSpPr>
          <p:nvPr>
            <p:ph idx="1"/>
          </p:nvPr>
        </p:nvSpPr>
        <p:spPr/>
        <p:txBody>
          <a:bodyPr/>
          <a:lstStyle/>
          <a:p>
            <a:pPr marL="230188" lvl="0" indent="-230188" defTabSz="685800">
              <a:lnSpc>
                <a:spcPct val="100000"/>
              </a:lnSpc>
              <a:spcBef>
                <a:spcPts val="600"/>
              </a:spcBef>
            </a:pPr>
            <a:r>
              <a:rPr lang="es-US" dirty="0"/>
              <a:t>Medicare paga primero</a:t>
            </a:r>
          </a:p>
          <a:p>
            <a:pPr marL="230188" lvl="0" indent="-230188" defTabSz="685800">
              <a:lnSpc>
                <a:spcPct val="100000"/>
              </a:lnSpc>
              <a:spcBef>
                <a:spcPts val="600"/>
              </a:spcBef>
            </a:pPr>
            <a:r>
              <a:rPr lang="es-US" dirty="0"/>
              <a:t>Su cobertura médica para jubilados paga secundario</a:t>
            </a:r>
          </a:p>
          <a:p>
            <a:pPr marL="461963" lvl="1" indent="-231775" defTabSz="685800">
              <a:lnSpc>
                <a:spcPct val="100000"/>
              </a:lnSpc>
              <a:spcBef>
                <a:spcPts val="600"/>
              </a:spcBef>
            </a:pPr>
            <a:r>
              <a:rPr lang="es-US" dirty="0"/>
              <a:t>Podría ofrecer beneficios adicionales como antes</a:t>
            </a:r>
          </a:p>
          <a:p>
            <a:pPr marL="690563" lvl="2" indent="-228600" defTabSz="685800">
              <a:lnSpc>
                <a:spcPct val="100000"/>
              </a:lnSpc>
              <a:spcBef>
                <a:spcPts val="600"/>
              </a:spcBef>
              <a:buSzPct val="50000"/>
              <a:buFont typeface="Wingdings" panose="05000000000000000000" pitchFamily="2" charset="2"/>
              <a:buChar char="q"/>
            </a:pPr>
            <a:r>
              <a:rPr lang="es-US" dirty="0"/>
              <a:t>Cobertura para medicamentos</a:t>
            </a:r>
          </a:p>
          <a:p>
            <a:pPr marL="690563" lvl="2" indent="-228600" defTabSz="685800">
              <a:lnSpc>
                <a:spcPct val="100000"/>
              </a:lnSpc>
              <a:spcBef>
                <a:spcPts val="600"/>
              </a:spcBef>
              <a:buSzPct val="50000"/>
              <a:buFont typeface="Wingdings" panose="05000000000000000000" pitchFamily="2" charset="2"/>
              <a:buChar char="q"/>
            </a:pPr>
            <a:r>
              <a:rPr lang="es-US" dirty="0"/>
              <a:t>Cuidado dental de rutina</a:t>
            </a:r>
          </a:p>
          <a:p>
            <a:pPr marL="461963" lvl="1" indent="-231775" defTabSz="685800">
              <a:lnSpc>
                <a:spcPct val="100000"/>
              </a:lnSpc>
              <a:spcBef>
                <a:spcPts val="600"/>
              </a:spcBef>
            </a:pPr>
            <a:r>
              <a:rPr lang="es-US" dirty="0"/>
              <a:t>Consulte el manual de beneficios de su plan para obtener </a:t>
            </a:r>
            <a:br>
              <a:rPr lang="es-US" dirty="0"/>
            </a:br>
            <a:r>
              <a:rPr lang="es-US" dirty="0"/>
              <a:t>información sobre: </a:t>
            </a:r>
          </a:p>
          <a:p>
            <a:pPr marL="690563" lvl="2" indent="-228600" defTabSz="685800">
              <a:lnSpc>
                <a:spcPct val="100000"/>
              </a:lnSpc>
              <a:spcBef>
                <a:spcPts val="600"/>
              </a:spcBef>
              <a:buSzPct val="50000"/>
              <a:buFont typeface="Wingdings" panose="05000000000000000000" pitchFamily="2" charset="2"/>
              <a:buChar char="q"/>
            </a:pPr>
            <a:r>
              <a:rPr lang="es-US" dirty="0"/>
              <a:t>Cobertura para su cónyuge</a:t>
            </a:r>
          </a:p>
          <a:p>
            <a:pPr marL="690563" lvl="2" indent="-228600" defTabSz="685800">
              <a:lnSpc>
                <a:spcPct val="100000"/>
              </a:lnSpc>
              <a:spcBef>
                <a:spcPts val="600"/>
              </a:spcBef>
              <a:buSzPct val="50000"/>
              <a:buFont typeface="Wingdings" panose="05000000000000000000" pitchFamily="2" charset="2"/>
              <a:buChar char="q"/>
            </a:pPr>
            <a:r>
              <a:rPr lang="es-US" dirty="0"/>
              <a:t>Cambios en sus beneficios, primas o límites de cobertura</a:t>
            </a:r>
          </a:p>
        </p:txBody>
      </p:sp>
      <p:sp>
        <p:nvSpPr>
          <p:cNvPr id="4" name="Title 3"/>
          <p:cNvSpPr>
            <a:spLocks noGrp="1"/>
          </p:cNvSpPr>
          <p:nvPr>
            <p:ph type="title"/>
          </p:nvPr>
        </p:nvSpPr>
        <p:spPr/>
        <p:txBody>
          <a:bodyPr/>
          <a:lstStyle/>
          <a:p>
            <a:r>
              <a:rPr lang="es-US"/>
              <a:t>Coordinación de beneficios con los planes para jubilados</a:t>
            </a:r>
          </a:p>
        </p:txBody>
      </p:sp>
    </p:spTree>
    <p:extLst>
      <p:ext uri="{BB962C8B-B14F-4D97-AF65-F5344CB8AC3E}">
        <p14:creationId xmlns:p14="http://schemas.microsoft.com/office/powerpoint/2010/main" val="3647312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Mayo de 2021</a:t>
            </a:r>
          </a:p>
        </p:txBody>
      </p:sp>
      <p:sp>
        <p:nvSpPr>
          <p:cNvPr id="3" name="Footer Placeholder 2"/>
          <p:cNvSpPr>
            <a:spLocks noGrp="1"/>
          </p:cNvSpPr>
          <p:nvPr>
            <p:ph type="ftr" sz="quarter" idx="11"/>
          </p:nvPr>
        </p:nvSpPr>
        <p:spPr/>
        <p:txBody>
          <a:bodyPr/>
          <a:lstStyle/>
          <a:p>
            <a:r>
              <a:rPr lang="es-US"/>
              <a:t>Medicare y otros programas para personas con incapacidades</a:t>
            </a:r>
          </a:p>
        </p:txBody>
      </p:sp>
      <p:sp>
        <p:nvSpPr>
          <p:cNvPr id="6" name="TextBox 5"/>
          <p:cNvSpPr txBox="1"/>
          <p:nvPr/>
        </p:nvSpPr>
        <p:spPr>
          <a:xfrm>
            <a:off x="344906" y="1128585"/>
            <a:ext cx="115824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US" sz="1800" b="0" i="0" u="none" strike="noStrike" cap="none" normalizeH="0" baseline="0" noProof="0">
                <a:ln>
                  <a:noFill/>
                </a:ln>
                <a:solidFill>
                  <a:prstClr val="black"/>
                </a:solidFill>
                <a:uLnTx/>
                <a:uFillTx/>
              </a:rPr>
              <a:t>Estos estados exigen a las compañías de seguros que ofrezcan al menos un tipo de póliza de Medigap a personas con Medicare de menos de 65 años:</a:t>
            </a:r>
          </a:p>
        </p:txBody>
      </p:sp>
      <p:sp>
        <p:nvSpPr>
          <p:cNvPr id="4" name="Title 3"/>
          <p:cNvSpPr>
            <a:spLocks noGrp="1"/>
          </p:cNvSpPr>
          <p:nvPr>
            <p:ph type="title"/>
          </p:nvPr>
        </p:nvSpPr>
        <p:spPr/>
        <p:txBody>
          <a:bodyPr>
            <a:noAutofit/>
          </a:bodyPr>
          <a:lstStyle/>
          <a:p>
            <a:r>
              <a:rPr lang="es-US"/>
              <a:t>Pólizas del Seguro Suplementario de Medicare (Medigap) para personas con incapacidades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3458" y="1832562"/>
            <a:ext cx="8545084" cy="4464151"/>
          </a:xfrm>
          <a:prstGeom prst="rect">
            <a:avLst/>
          </a:prstGeom>
          <a:ln w="38100">
            <a:solidFill>
              <a:srgbClr val="0A5EC6"/>
            </a:solidFill>
          </a:ln>
        </p:spPr>
      </p:pic>
    </p:spTree>
    <p:extLst>
      <p:ext uri="{BB962C8B-B14F-4D97-AF65-F5344CB8AC3E}">
        <p14:creationId xmlns:p14="http://schemas.microsoft.com/office/powerpoint/2010/main" val="1877855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B42723D-EC3A-9142-A465-64C40B44D82B}"/>
              </a:ext>
            </a:extLst>
          </p:cNvPr>
          <p:cNvSpPr>
            <a:spLocks noGrp="1"/>
          </p:cNvSpPr>
          <p:nvPr>
            <p:ph type="dt" sz="half" idx="10"/>
          </p:nvPr>
        </p:nvSpPr>
        <p:spPr/>
        <p:txBody>
          <a:bodyPr/>
          <a:lstStyle/>
          <a:p>
            <a:r>
              <a:rPr lang="es-US"/>
              <a:t>Mayo de 2021</a:t>
            </a:r>
          </a:p>
        </p:txBody>
      </p:sp>
      <p:sp>
        <p:nvSpPr>
          <p:cNvPr id="4" name="Footer Placeholder 3">
            <a:extLst>
              <a:ext uri="{FF2B5EF4-FFF2-40B4-BE49-F238E27FC236}">
                <a16:creationId xmlns:a16="http://schemas.microsoft.com/office/drawing/2014/main" id="{82B29E6F-AF77-4147-91F2-07FB0DA3477B}"/>
              </a:ext>
            </a:extLst>
          </p:cNvPr>
          <p:cNvSpPr>
            <a:spLocks noGrp="1"/>
          </p:cNvSpPr>
          <p:nvPr>
            <p:ph type="ftr" sz="quarter" idx="11"/>
          </p:nvPr>
        </p:nvSpPr>
        <p:spPr/>
        <p:txBody>
          <a:bodyPr/>
          <a:lstStyle/>
          <a:p>
            <a:r>
              <a:rPr lang="es-US"/>
              <a:t>Medicare y otros programas para personas con incapacidades</a:t>
            </a:r>
          </a:p>
        </p:txBody>
      </p:sp>
      <p:sp>
        <p:nvSpPr>
          <p:cNvPr id="6" name="Rounded Rectangle 5" descr="Recuadro rojo, respuesta seleccionada"/>
          <p:cNvSpPr/>
          <p:nvPr/>
        </p:nvSpPr>
        <p:spPr>
          <a:xfrm>
            <a:off x="1866142" y="2194560"/>
            <a:ext cx="7171271" cy="636831"/>
          </a:xfrm>
          <a:prstGeom prst="roundRect">
            <a:avLst/>
          </a:prstGeom>
          <a:noFill/>
          <a:ln w="317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Content Placeholder 8"/>
          <p:cNvSpPr>
            <a:spLocks noGrp="1"/>
          </p:cNvSpPr>
          <p:nvPr>
            <p:ph idx="1"/>
          </p:nvPr>
        </p:nvSpPr>
        <p:spPr/>
        <p:txBody>
          <a:bodyPr/>
          <a:lstStyle/>
          <a:p>
            <a:pPr marL="0" lvl="0" indent="0" defTabSz="685800">
              <a:lnSpc>
                <a:spcPct val="100000"/>
              </a:lnSpc>
              <a:spcBef>
                <a:spcPts val="600"/>
              </a:spcBef>
              <a:buNone/>
            </a:pPr>
            <a:r>
              <a:rPr lang="es-US" dirty="0"/>
              <a:t>En general, ¿en qué situación Medicare sería el </a:t>
            </a:r>
            <a:br>
              <a:rPr lang="es-US" dirty="0"/>
            </a:br>
            <a:r>
              <a:rPr lang="es-US" dirty="0"/>
              <a:t>pagador primario?</a:t>
            </a:r>
          </a:p>
          <a:p>
            <a:pPr marL="514350" lvl="0" indent="-514350" defTabSz="685800">
              <a:lnSpc>
                <a:spcPct val="100000"/>
              </a:lnSpc>
              <a:spcBef>
                <a:spcPts val="600"/>
              </a:spcBef>
              <a:buFont typeface="+mj-lt"/>
              <a:buAutoNum type="alphaLcPeriod"/>
            </a:pPr>
            <a:r>
              <a:rPr lang="es-US" dirty="0"/>
              <a:t>Cuando tiene cobertura para jubilados</a:t>
            </a:r>
          </a:p>
          <a:p>
            <a:pPr marL="514350" lvl="0" indent="-514350" defTabSz="685800">
              <a:lnSpc>
                <a:spcPct val="100000"/>
              </a:lnSpc>
              <a:spcBef>
                <a:spcPts val="600"/>
              </a:spcBef>
              <a:buFont typeface="+mj-lt"/>
              <a:buAutoNum type="alphaLcPeriod"/>
            </a:pPr>
            <a:r>
              <a:rPr lang="es-US" dirty="0"/>
              <a:t>Cuando tiene Medicare debido a una incapacidad y cobertura activa actual de un empleador con un empleador que tiene más de 100 empleados </a:t>
            </a:r>
          </a:p>
          <a:p>
            <a:pPr marL="514350" lvl="0" indent="-514350" defTabSz="685800">
              <a:lnSpc>
                <a:spcPct val="100000"/>
              </a:lnSpc>
              <a:spcBef>
                <a:spcPts val="600"/>
              </a:spcBef>
              <a:buFont typeface="+mj-lt"/>
              <a:buAutoNum type="alphaLcPeriod"/>
            </a:pPr>
            <a:r>
              <a:rPr lang="es-US" dirty="0"/>
              <a:t>Todas las anteriores</a:t>
            </a:r>
          </a:p>
          <a:p>
            <a:pPr marL="514350" lvl="0" indent="-514350" defTabSz="685800">
              <a:lnSpc>
                <a:spcPct val="100000"/>
              </a:lnSpc>
              <a:spcBef>
                <a:spcPts val="600"/>
              </a:spcBef>
              <a:buFont typeface="+mj-lt"/>
              <a:buAutoNum type="alphaLcPeriod"/>
            </a:pPr>
            <a:r>
              <a:rPr lang="es-US" dirty="0"/>
              <a:t>Ninguna de las anteriores</a:t>
            </a:r>
          </a:p>
          <a:p>
            <a:endParaRPr lang="en-US" dirty="0"/>
          </a:p>
        </p:txBody>
      </p:sp>
      <p:sp>
        <p:nvSpPr>
          <p:cNvPr id="2" name="Title 1"/>
          <p:cNvSpPr>
            <a:spLocks noGrp="1"/>
          </p:cNvSpPr>
          <p:nvPr>
            <p:ph type="title"/>
          </p:nvPr>
        </p:nvSpPr>
        <p:spPr/>
        <p:txBody>
          <a:bodyPr/>
          <a:lstStyle/>
          <a:p>
            <a:r>
              <a:rPr lang="es-US"/>
              <a:t>Compruebe su conocimiento: Pregunta 3</a:t>
            </a:r>
          </a:p>
        </p:txBody>
      </p:sp>
    </p:spTree>
    <p:extLst>
      <p:ext uri="{BB962C8B-B14F-4D97-AF65-F5344CB8AC3E}">
        <p14:creationId xmlns:p14="http://schemas.microsoft.com/office/powerpoint/2010/main" val="391559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C0D68B-F4F6-144A-AF31-3CB80941E98E}"/>
              </a:ext>
            </a:extLst>
          </p:cNvPr>
          <p:cNvSpPr>
            <a:spLocks noGrp="1"/>
          </p:cNvSpPr>
          <p:nvPr>
            <p:ph type="dt" sz="half" idx="10"/>
          </p:nvPr>
        </p:nvSpPr>
        <p:spPr/>
        <p:txBody>
          <a:bodyPr/>
          <a:lstStyle/>
          <a:p>
            <a:r>
              <a:rPr lang="es-US"/>
              <a:t>Mayo de 2021</a:t>
            </a:r>
          </a:p>
        </p:txBody>
      </p:sp>
      <p:sp>
        <p:nvSpPr>
          <p:cNvPr id="4" name="Footer Placeholder 3">
            <a:extLst>
              <a:ext uri="{FF2B5EF4-FFF2-40B4-BE49-F238E27FC236}">
                <a16:creationId xmlns:a16="http://schemas.microsoft.com/office/drawing/2014/main" id="{9387F986-E384-5246-974E-F51BE462731A}"/>
              </a:ext>
            </a:extLst>
          </p:cNvPr>
          <p:cNvSpPr>
            <a:spLocks noGrp="1"/>
          </p:cNvSpPr>
          <p:nvPr>
            <p:ph type="ftr" sz="quarter" idx="11"/>
          </p:nvPr>
        </p:nvSpPr>
        <p:spPr/>
        <p:txBody>
          <a:bodyPr/>
          <a:lstStyle/>
          <a:p>
            <a:r>
              <a:rPr lang="es-US"/>
              <a:t>Medicare y otros programas para personas con incapacidades</a:t>
            </a:r>
          </a:p>
        </p:txBody>
      </p:sp>
      <p:sp>
        <p:nvSpPr>
          <p:cNvPr id="5" name="Text Placeholder 4"/>
          <p:cNvSpPr>
            <a:spLocks noGrp="1"/>
          </p:cNvSpPr>
          <p:nvPr>
            <p:ph type="body" idx="1"/>
          </p:nvPr>
        </p:nvSpPr>
        <p:spPr/>
        <p:txBody>
          <a:bodyPr>
            <a:normAutofit/>
          </a:bodyPr>
          <a:lstStyle/>
          <a:p>
            <a:r>
              <a:rPr lang="es-US" sz="3600" spc="0" dirty="0"/>
              <a:t>Otros programas para personas </a:t>
            </a:r>
            <a:br>
              <a:rPr lang="es-US" sz="3600" spc="0" dirty="0"/>
            </a:br>
            <a:r>
              <a:rPr lang="es-US" sz="3600" spc="0" dirty="0"/>
              <a:t>con incapacidades</a:t>
            </a:r>
          </a:p>
        </p:txBody>
      </p:sp>
      <p:sp>
        <p:nvSpPr>
          <p:cNvPr id="2" name="Title 1"/>
          <p:cNvSpPr>
            <a:spLocks noGrp="1"/>
          </p:cNvSpPr>
          <p:nvPr>
            <p:ph type="title"/>
          </p:nvPr>
        </p:nvSpPr>
        <p:spPr/>
        <p:txBody>
          <a:bodyPr>
            <a:normAutofit fontScale="90000"/>
          </a:bodyPr>
          <a:lstStyle/>
          <a:p>
            <a:r>
              <a:rPr lang="es-US"/>
              <a:t>Lección 4</a:t>
            </a:r>
          </a:p>
        </p:txBody>
      </p:sp>
    </p:spTree>
    <p:extLst>
      <p:ext uri="{BB962C8B-B14F-4D97-AF65-F5344CB8AC3E}">
        <p14:creationId xmlns:p14="http://schemas.microsoft.com/office/powerpoint/2010/main" val="13196679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5DDDB5-2251-D94E-99EC-DD7FE1A954D6}"/>
              </a:ext>
            </a:extLst>
          </p:cNvPr>
          <p:cNvSpPr>
            <a:spLocks noGrp="1"/>
          </p:cNvSpPr>
          <p:nvPr>
            <p:ph type="dt" sz="half" idx="10"/>
          </p:nvPr>
        </p:nvSpPr>
        <p:spPr/>
        <p:txBody>
          <a:bodyPr/>
          <a:lstStyle/>
          <a:p>
            <a:r>
              <a:rPr lang="es-US"/>
              <a:t>Mayo de 2021</a:t>
            </a:r>
          </a:p>
        </p:txBody>
      </p:sp>
      <p:sp>
        <p:nvSpPr>
          <p:cNvPr id="3" name="Footer Placeholder 2">
            <a:extLst>
              <a:ext uri="{FF2B5EF4-FFF2-40B4-BE49-F238E27FC236}">
                <a16:creationId xmlns:a16="http://schemas.microsoft.com/office/drawing/2014/main" id="{555F0308-7417-554E-B824-12D76BE3CB94}"/>
              </a:ext>
            </a:extLst>
          </p:cNvPr>
          <p:cNvSpPr>
            <a:spLocks noGrp="1"/>
          </p:cNvSpPr>
          <p:nvPr>
            <p:ph type="ftr" sz="quarter" idx="11"/>
          </p:nvPr>
        </p:nvSpPr>
        <p:spPr/>
        <p:txBody>
          <a:bodyPr/>
          <a:lstStyle/>
          <a:p>
            <a:r>
              <a:rPr lang="es-US"/>
              <a:t>Medicare y otros programas para personas con incapacidades</a:t>
            </a:r>
          </a:p>
        </p:txBody>
      </p:sp>
      <p:sp>
        <p:nvSpPr>
          <p:cNvPr id="16" name="Content Placeholder 15">
            <a:extLst>
              <a:ext uri="{FF2B5EF4-FFF2-40B4-BE49-F238E27FC236}">
                <a16:creationId xmlns:a16="http://schemas.microsoft.com/office/drawing/2014/main" id="{BC623038-9FB4-1148-A647-AED453F8AA94}"/>
              </a:ext>
            </a:extLst>
          </p:cNvPr>
          <p:cNvSpPr>
            <a:spLocks noGrp="1"/>
          </p:cNvSpPr>
          <p:nvPr>
            <p:ph idx="1"/>
          </p:nvPr>
        </p:nvSpPr>
        <p:spPr>
          <a:xfrm>
            <a:off x="609601" y="1182004"/>
            <a:ext cx="11053010" cy="5246845"/>
          </a:xfrm>
        </p:spPr>
        <p:txBody>
          <a:bodyPr>
            <a:normAutofit fontScale="92500" lnSpcReduction="10000"/>
          </a:bodyPr>
          <a:lstStyle/>
          <a:p>
            <a:pPr marL="0" lvl="0" indent="0" defTabSz="685800">
              <a:lnSpc>
                <a:spcPct val="110000"/>
              </a:lnSpc>
              <a:spcBef>
                <a:spcPts val="600"/>
              </a:spcBef>
              <a:buNone/>
            </a:pPr>
            <a:r>
              <a:rPr lang="es-US" dirty="0"/>
              <a:t>Programas que ayudan a pagar los costos médicos para las personas con ingresos y recursos limitados.</a:t>
            </a:r>
          </a:p>
          <a:p>
            <a:pPr marL="460375" lvl="1" indent="-230188" defTabSz="685800">
              <a:lnSpc>
                <a:spcPct val="110000"/>
              </a:lnSpc>
              <a:spcBef>
                <a:spcPts val="600"/>
              </a:spcBef>
              <a:buFont typeface="Wingdings" panose="05000000000000000000" pitchFamily="2" charset="2"/>
              <a:buChar char="§"/>
            </a:pPr>
            <a:r>
              <a:rPr lang="es-US" dirty="0"/>
              <a:t>Medicaid paga la asistencia médica para determinadas personas y familias con ingresos y recursos limitados.</a:t>
            </a:r>
          </a:p>
          <a:p>
            <a:pPr marL="460375" lvl="1" indent="-230188" defTabSz="685800">
              <a:lnSpc>
                <a:spcPct val="110000"/>
              </a:lnSpc>
              <a:spcBef>
                <a:spcPts val="600"/>
              </a:spcBef>
              <a:buFont typeface="Wingdings" panose="05000000000000000000" pitchFamily="2" charset="2"/>
              <a:buChar char="§"/>
            </a:pPr>
            <a:r>
              <a:rPr lang="es-US" dirty="0"/>
              <a:t>Los Programas de Ahorro de Medicare pueden pagar los deducibles, </a:t>
            </a:r>
            <a:r>
              <a:rPr lang="es-US" dirty="0" err="1"/>
              <a:t>coseguros</a:t>
            </a:r>
            <a:r>
              <a:rPr lang="es-US" dirty="0"/>
              <a:t> y copagos de la Parte A (Seguro de hospital) y la Parte B (Seguro médico) de Medicare </a:t>
            </a:r>
          </a:p>
          <a:p>
            <a:pPr marL="460375" lvl="1" indent="-230188" defTabSz="685800">
              <a:lnSpc>
                <a:spcPct val="110000"/>
              </a:lnSpc>
              <a:spcBef>
                <a:spcPts val="600"/>
              </a:spcBef>
              <a:buFont typeface="Wingdings" panose="05000000000000000000" pitchFamily="2" charset="2"/>
              <a:buChar char="§"/>
            </a:pPr>
            <a:r>
              <a:rPr lang="es-US" dirty="0"/>
              <a:t>Ayuda adicional: puede ayudar con los costos de la cobertura de medicamentos de Medicare, como las primas mensuales, el deducible anual, el </a:t>
            </a:r>
            <a:r>
              <a:rPr lang="es-US" dirty="0" err="1"/>
              <a:t>coseguro</a:t>
            </a:r>
            <a:r>
              <a:rPr lang="es-US" dirty="0"/>
              <a:t> y los copagos del plan de medicamentos (debe estar inscrito en un plan de medicamentos de Medicare (también conocido como PDP) o un plan Medicare </a:t>
            </a:r>
            <a:r>
              <a:rPr lang="es-US" dirty="0" err="1"/>
              <a:t>Advantage</a:t>
            </a:r>
            <a:r>
              <a:rPr lang="es-US" dirty="0"/>
              <a:t> con cobertura de medicamentos)</a:t>
            </a:r>
          </a:p>
        </p:txBody>
      </p:sp>
      <p:sp>
        <p:nvSpPr>
          <p:cNvPr id="15" name="Title 14">
            <a:extLst>
              <a:ext uri="{FF2B5EF4-FFF2-40B4-BE49-F238E27FC236}">
                <a16:creationId xmlns:a16="http://schemas.microsoft.com/office/drawing/2014/main" id="{8B67B506-8DA9-BC46-A697-EBD5EB432098}"/>
              </a:ext>
            </a:extLst>
          </p:cNvPr>
          <p:cNvSpPr>
            <a:spLocks noGrp="1"/>
          </p:cNvSpPr>
          <p:nvPr>
            <p:ph type="title"/>
          </p:nvPr>
        </p:nvSpPr>
        <p:spPr/>
        <p:txBody>
          <a:bodyPr/>
          <a:lstStyle/>
          <a:p>
            <a:r>
              <a:rPr lang="es-US"/>
              <a:t>Programas útiles</a:t>
            </a:r>
          </a:p>
        </p:txBody>
      </p:sp>
    </p:spTree>
    <p:extLst>
      <p:ext uri="{BB962C8B-B14F-4D97-AF65-F5344CB8AC3E}">
        <p14:creationId xmlns:p14="http://schemas.microsoft.com/office/powerpoint/2010/main" val="791213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9A77F86-43AA-D94B-892A-3AB508C46807}"/>
              </a:ext>
            </a:extLst>
          </p:cNvPr>
          <p:cNvSpPr>
            <a:spLocks noGrp="1"/>
          </p:cNvSpPr>
          <p:nvPr>
            <p:ph type="dt" sz="half" idx="10"/>
          </p:nvPr>
        </p:nvSpPr>
        <p:spPr/>
        <p:txBody>
          <a:bodyPr/>
          <a:lstStyle/>
          <a:p>
            <a:r>
              <a:rPr lang="es-US"/>
              <a:t>Mayo de 2021</a:t>
            </a:r>
          </a:p>
        </p:txBody>
      </p:sp>
      <p:sp>
        <p:nvSpPr>
          <p:cNvPr id="4" name="Footer Placeholder 3">
            <a:extLst>
              <a:ext uri="{FF2B5EF4-FFF2-40B4-BE49-F238E27FC236}">
                <a16:creationId xmlns:a16="http://schemas.microsoft.com/office/drawing/2014/main" id="{88936728-A2A4-B34A-BF63-D0FA68A1EC89}"/>
              </a:ext>
            </a:extLst>
          </p:cNvPr>
          <p:cNvSpPr>
            <a:spLocks noGrp="1"/>
          </p:cNvSpPr>
          <p:nvPr>
            <p:ph type="ftr" sz="quarter" idx="11"/>
          </p:nvPr>
        </p:nvSpPr>
        <p:spPr/>
        <p:txBody>
          <a:bodyPr/>
          <a:lstStyle/>
          <a:p>
            <a:r>
              <a:rPr lang="es-US"/>
              <a:t>Medicare y otros programas para personas con incapacidades</a:t>
            </a:r>
          </a:p>
        </p:txBody>
      </p:sp>
      <p:pic>
        <p:nvPicPr>
          <p:cNvPr id="6" name="Picture 5" descr="Logotipo de los Programas Estatales de Asistencia sobre Seguros de Salud (SHIP, por sus siglas en inglés) " title="Recursos de Medicare y otros programas para personas con incapacidad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2594" y="4924541"/>
            <a:ext cx="936723" cy="457200"/>
          </a:xfrm>
          <a:prstGeom prst="rect">
            <a:avLst/>
          </a:prstGeom>
        </p:spPr>
      </p:pic>
      <p:graphicFrame>
        <p:nvGraphicFramePr>
          <p:cNvPr id="5" name="Content Placeholder 6" descr="Tabla de recursos útiles" title="Recursos de Medicare y otros programas para personas con incapacidades"/>
          <p:cNvGraphicFramePr>
            <a:graphicFrameLocks/>
          </p:cNvGraphicFramePr>
          <p:nvPr>
            <p:extLst>
              <p:ext uri="{D42A27DB-BD31-4B8C-83A1-F6EECF244321}">
                <p14:modId xmlns:p14="http://schemas.microsoft.com/office/powerpoint/2010/main" val="2248818001"/>
              </p:ext>
            </p:extLst>
          </p:nvPr>
        </p:nvGraphicFramePr>
        <p:xfrm>
          <a:off x="1685677" y="1168154"/>
          <a:ext cx="10296939" cy="4612640"/>
        </p:xfrm>
        <a:graphic>
          <a:graphicData uri="http://schemas.openxmlformats.org/drawingml/2006/table">
            <a:tbl>
              <a:tblPr firstRow="1" bandRow="1"/>
              <a:tblGrid>
                <a:gridCol w="4269463">
                  <a:extLst>
                    <a:ext uri="{9D8B030D-6E8A-4147-A177-3AD203B41FA5}">
                      <a16:colId xmlns:a16="http://schemas.microsoft.com/office/drawing/2014/main" val="20000"/>
                    </a:ext>
                  </a:extLst>
                </a:gridCol>
                <a:gridCol w="6027476">
                  <a:extLst>
                    <a:ext uri="{9D8B030D-6E8A-4147-A177-3AD203B41FA5}">
                      <a16:colId xmlns:a16="http://schemas.microsoft.com/office/drawing/2014/main" val="20001"/>
                    </a:ext>
                  </a:extLst>
                </a:gridCol>
              </a:tblGrid>
              <a:tr h="370840">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1600" b="0" u="none" strike="noStrike" cap="none" normalizeH="0" baseline="0" noProof="0">
                          <a:ln>
                            <a:noFill/>
                          </a:ln>
                          <a:uLnTx/>
                          <a:uFillTx/>
                        </a:rPr>
                        <a:t>Centros de Servicios de Medicare y Medicaid</a:t>
                      </a:r>
                    </a:p>
                    <a:p>
                      <a:pPr algn="l" rtl="0">
                        <a:spcBef>
                          <a:spcPts val="0"/>
                        </a:spcBef>
                      </a:pPr>
                      <a:endParaRPr lang="en-US" sz="1600" b="0" dirty="0"/>
                    </a:p>
                  </a:txBody>
                  <a:tcPr>
                    <a:lnL w="12700" cmpd="sng">
                      <a:solidFill>
                        <a:srgbClr val="4472C4"/>
                      </a:solidFill>
                    </a:lnL>
                    <a:lnR w="12700" cmpd="sng">
                      <a:solidFill>
                        <a:srgbClr val="4472C4"/>
                      </a:solidFill>
                    </a:lnR>
                    <a:lnT w="12700" cmpd="sng">
                      <a:solidFill>
                        <a:srgbClr val="4472C4"/>
                      </a:solidFill>
                    </a:lnT>
                    <a:lnB w="254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US" sz="1600" b="0" u="none" strike="noStrike" cap="none" normalizeH="0" baseline="0" noProof="0">
                          <a:ln>
                            <a:noFill/>
                          </a:ln>
                          <a:uLnTx/>
                          <a:uFillTx/>
                        </a:rPr>
                        <a:t>Llame al 1-800-633-4227; TTY: 1-877-486-2048</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US" sz="1600" b="0" u="none" strike="noStrike" cap="none" normalizeH="0" baseline="0" noProof="0">
                          <a:ln>
                            <a:noFill/>
                          </a:ln>
                          <a:uLnTx/>
                          <a:uFillTx/>
                          <a:hlinkClick r:id="rId4"/>
                        </a:rPr>
                        <a:t>es.Medicare.gov</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US" sz="1600" b="0" u="none" strike="noStrike" cap="none" normalizeH="0" baseline="0" noProof="0">
                          <a:ln>
                            <a:noFill/>
                          </a:ln>
                          <a:uLnTx/>
                          <a:uFillTx/>
                          <a:hlinkClick r:id="rId5"/>
                        </a:rPr>
                        <a:t>CMS.gov</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US" sz="1600" b="0">
                          <a:hlinkClick r:id="rId6"/>
                        </a:rPr>
                        <a:t>Medicare.gov/manage-your-health/i-have-a-disability</a:t>
                      </a:r>
                    </a:p>
                  </a:txBody>
                  <a:tcPr>
                    <a:lnL w="12700" cmpd="sng">
                      <a:solidFill>
                        <a:srgbClr val="4472C4"/>
                      </a:solidFill>
                    </a:lnL>
                    <a:lnR w="12700" cmpd="sng">
                      <a:solidFill>
                        <a:srgbClr val="4472C4"/>
                      </a:solidFill>
                    </a:lnR>
                    <a:lnT w="12700" cmpd="sng">
                      <a:solidFill>
                        <a:srgbClr val="4472C4"/>
                      </a:solidFill>
                    </a:lnT>
                    <a:lnB w="254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1600" b="0" u="none" strike="noStrike" cap="none" normalizeH="0" baseline="0" noProof="0">
                          <a:ln>
                            <a:noFill/>
                          </a:ln>
                          <a:uLnTx/>
                          <a:uFillTx/>
                        </a:rPr>
                        <a:t>Seguro Social </a:t>
                      </a:r>
                    </a:p>
                    <a:p>
                      <a:pPr algn="l" rtl="0">
                        <a:spcBef>
                          <a:spcPts val="0"/>
                        </a:spcBef>
                      </a:pPr>
                      <a:endParaRPr lang="en-US" sz="1600" b="0" dirty="0"/>
                    </a:p>
                  </a:txBody>
                  <a:tcPr>
                    <a:lnL w="12700" cmpd="sng">
                      <a:solidFill>
                        <a:srgbClr val="4472C4"/>
                      </a:solidFill>
                    </a:lnL>
                    <a:lnR w="12700" cmpd="sng">
                      <a:solidFill>
                        <a:srgbClr val="4472C4"/>
                      </a:solidFill>
                    </a:lnR>
                    <a:lnT w="25400" cmpd="sng">
                      <a:solidFill>
                        <a:srgbClr val="4472C4"/>
                      </a:solid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US" sz="1600" b="0" u="none" strike="noStrike" cap="none" normalizeH="0" baseline="0" noProof="0">
                          <a:ln>
                            <a:noFill/>
                          </a:ln>
                          <a:uLnTx/>
                          <a:uFillTx/>
                        </a:rPr>
                        <a:t>Llame al 1-800-772-1213; TTY: 1-800- 325-0778</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US" sz="1600" b="0" u="sng" strike="noStrike" cap="none" normalizeH="0" baseline="0" noProof="0">
                          <a:ln>
                            <a:noFill/>
                          </a:ln>
                          <a:uLnTx/>
                          <a:uFillTx/>
                          <a:hlinkClick r:id="rId7"/>
                        </a:rPr>
                        <a:t>socialsecurity.gov</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US" sz="1600" b="0" u="none" strike="noStrike" cap="none" normalizeH="0" baseline="0" noProof="0">
                          <a:ln>
                            <a:noFill/>
                          </a:ln>
                          <a:uLnTx/>
                          <a:uFillTx/>
                          <a:hlinkClick r:id="rId8" tooltip="https://www.ssa.gov/redbook/"/>
                        </a:rPr>
                        <a:t>socialsecurity.gov/redbook</a:t>
                      </a:r>
                      <a:r>
                        <a:rPr kumimoji="0" lang="es-US" sz="1600" b="0" u="none" strike="noStrike" cap="none" normalizeH="0" baseline="0" noProof="0">
                          <a:ln>
                            <a:noFill/>
                          </a:ln>
                          <a:uLnTx/>
                          <a:uFillTx/>
                        </a:rPr>
                        <a:t> </a:t>
                      </a:r>
                    </a:p>
                  </a:txBody>
                  <a:tcPr>
                    <a:lnL w="12700" cmpd="sng">
                      <a:solidFill>
                        <a:srgbClr val="4472C4"/>
                      </a:solidFill>
                    </a:lnL>
                    <a:lnR w="12700" cmpd="sng">
                      <a:solidFill>
                        <a:srgbClr val="4472C4"/>
                      </a:solidFill>
                    </a:lnR>
                    <a:lnT w="25400" cmpd="sng">
                      <a:solidFill>
                        <a:srgbClr val="4472C4"/>
                      </a:solidFill>
                    </a:lnT>
                    <a:lnB w="12700" cmpd="sng">
                      <a:solidFill>
                        <a:srgbClr val="4472C4"/>
                      </a:solid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1600" b="0" u="none" strike="noStrike" cap="none" normalizeH="0" baseline="0" noProof="0">
                          <a:ln>
                            <a:noFill/>
                          </a:ln>
                          <a:uLnTx/>
                          <a:uFillTx/>
                        </a:rPr>
                        <a:t>Junta de Jubilación de Empleados Ferroviarios</a:t>
                      </a:r>
                    </a:p>
                    <a:p>
                      <a:pPr algn="l" rtl="0">
                        <a:spcBef>
                          <a:spcPts val="0"/>
                        </a:spcBef>
                      </a:pPr>
                      <a:endParaRPr lang="en-US" sz="1600" b="0" dirty="0"/>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US" sz="1600" b="0" u="none" strike="noStrike" cap="none" normalizeH="0" baseline="0" noProof="0">
                          <a:ln>
                            <a:noFill/>
                          </a:ln>
                          <a:uLnTx/>
                          <a:uFillTx/>
                        </a:rPr>
                        <a:t>Llame al 1-877-772-5772; TTY: 1-312-751-4701</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US" sz="1600">
                          <a:hlinkClick r:id="rId9"/>
                        </a:rPr>
                        <a:t>rrb.gov</a:t>
                      </a: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US" sz="1600" b="0" u="none" strike="noStrike" cap="none" normalizeH="0" baseline="0" noProof="0">
                          <a:ln>
                            <a:noFill/>
                          </a:ln>
                          <a:uLnTx/>
                          <a:uFillTx/>
                        </a:rPr>
                        <a:t>Departamento del Trabajo de los EE. UU.</a:t>
                      </a: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28600" marR="0" lvl="0" indent="-22860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s-US" sz="1600" b="0" u="sng">
                          <a:hlinkClick r:id="rId10"/>
                        </a:rPr>
                        <a:t>dol.gov/odep/topics/disability.htm</a:t>
                      </a: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3"/>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1600" b="0" u="none" strike="noStrike" cap="none" normalizeH="0" baseline="0" noProof="0">
                          <a:ln>
                            <a:noFill/>
                          </a:ln>
                          <a:uLnTx/>
                          <a:uFillTx/>
                        </a:rPr>
                        <a:t>Health Insurance Marketplace® (Mercados de Seguros Médicos)</a:t>
                      </a:r>
                    </a:p>
                    <a:p>
                      <a:pPr algn="l" rtl="0">
                        <a:spcBef>
                          <a:spcPts val="0"/>
                        </a:spcBef>
                      </a:pPr>
                      <a:endParaRPr lang="en-US" sz="1600" b="0" dirty="0"/>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US" sz="1600" b="0" u="none" strike="noStrike" cap="none" normalizeH="0" baseline="0" noProof="0">
                          <a:ln>
                            <a:noFill/>
                          </a:ln>
                          <a:uLnTx/>
                          <a:uFillTx/>
                        </a:rPr>
                        <a:t>Llame al 1-800-318-2596; TTY: 1-855-889-4325</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US" sz="1600" b="0" u="none" strike="noStrike" cap="none" normalizeH="0" baseline="0" noProof="0">
                          <a:ln>
                            <a:noFill/>
                          </a:ln>
                          <a:uLnTx/>
                          <a:uFillTx/>
                          <a:hlinkClick r:id="rId11"/>
                        </a:rPr>
                        <a:t>CuidadoDeSalud.gov</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US" sz="1600" b="0" u="sng" strike="noStrike" cap="none" normalizeH="0" baseline="0" noProof="0">
                          <a:ln>
                            <a:noFill/>
                          </a:ln>
                          <a:uLnTx/>
                          <a:uFillTx/>
                          <a:hlinkClick r:id="rId12"/>
                        </a:rPr>
                        <a:t>Marketplace.cms.gov</a:t>
                      </a:r>
                      <a:r>
                        <a:rPr kumimoji="0" lang="es-US" sz="1600" b="0" u="none" strike="noStrike" cap="none" normalizeH="0" baseline="0" noProof="0">
                          <a:ln>
                            <a:noFill/>
                          </a:ln>
                          <a:uLnTx/>
                          <a:uFillTx/>
                        </a:rPr>
                        <a:t> </a:t>
                      </a: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1600" b="0" u="none" strike="noStrike" cap="none" normalizeH="0" baseline="0" noProof="0">
                          <a:ln>
                            <a:noFill/>
                          </a:ln>
                          <a:uLnTx/>
                          <a:uFillTx/>
                        </a:rPr>
                        <a:t>Programa Estatal de Asistencia sobre Seguros de Salud (SHIP, por sus siglas en inglés)</a:t>
                      </a: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28600" marR="0" lvl="0" indent="-22860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US" sz="1600" b="0" u="sng" strike="noStrike" cap="none" normalizeH="0" baseline="0" noProof="0">
                          <a:ln>
                            <a:noFill/>
                          </a:ln>
                          <a:uLnTx/>
                          <a:uFillTx/>
                          <a:hlinkClick r:id="rId13"/>
                        </a:rPr>
                        <a:t>shiptacenter.org</a:t>
                      </a: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600" b="0" i="0" u="sng" strike="noStrike" kern="1200" cap="none" spc="0" normalizeH="0" baseline="0" noProof="0" dirty="0">
                        <a:ln>
                          <a:noFill/>
                        </a:ln>
                        <a:solidFill>
                          <a:prstClr val="black"/>
                        </a:solidFill>
                        <a:effectLst/>
                        <a:uLnTx/>
                        <a:uFillTx/>
                        <a:latin typeface="+mn-lt"/>
                        <a:ea typeface="+mn-ea"/>
                        <a:cs typeface="+mn-cs"/>
                      </a:endParaRP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5"/>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600" b="0"/>
                        <a:t>Departamento Estatal de Seguros</a:t>
                      </a: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228600" marR="0" lvl="0" indent="-22860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US" sz="1600" b="0" i="0" u="sng" strike="noStrike" cap="none" normalizeH="0" baseline="0" noProof="0" dirty="0">
                          <a:ln>
                            <a:noFill/>
                          </a:ln>
                          <a:solidFill>
                            <a:prstClr val="black"/>
                          </a:solidFill>
                          <a:uLnTx/>
                          <a:uFillTx/>
                          <a:latin typeface="+mn-lt"/>
                          <a:ea typeface="+mn-ea"/>
                          <a:cs typeface="+mn-cs"/>
                          <a:hlinkClick r:id="rId14"/>
                        </a:rPr>
                        <a:t>Medicare.gov/</a:t>
                      </a:r>
                      <a:r>
                        <a:rPr kumimoji="0" lang="es-US" sz="1600" b="0" i="0" u="sng" strike="noStrike" cap="none" normalizeH="0" baseline="0" noProof="0" dirty="0" err="1">
                          <a:ln>
                            <a:noFill/>
                          </a:ln>
                          <a:solidFill>
                            <a:prstClr val="black"/>
                          </a:solidFill>
                          <a:uLnTx/>
                          <a:uFillTx/>
                          <a:latin typeface="+mn-lt"/>
                          <a:ea typeface="+mn-ea"/>
                          <a:cs typeface="+mn-cs"/>
                          <a:hlinkClick r:id="rId14"/>
                        </a:rPr>
                        <a:t>talk-to-someone</a:t>
                      </a:r>
                      <a:r>
                        <a:rPr kumimoji="0" lang="es-US" sz="1600" b="0" i="0" u="sng" strike="noStrike" cap="none" normalizeH="0" baseline="0" noProof="0" dirty="0">
                          <a:ln>
                            <a:noFill/>
                          </a:ln>
                          <a:solidFill>
                            <a:prstClr val="black"/>
                          </a:solidFill>
                          <a:uLnTx/>
                          <a:uFillTx/>
                          <a:latin typeface="+mn-lt"/>
                          <a:ea typeface="+mn-ea"/>
                          <a:cs typeface="+mn-cs"/>
                        </a:rPr>
                        <a:t> </a:t>
                      </a: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336636393"/>
                  </a:ext>
                </a:extLst>
              </a:tr>
            </a:tbl>
          </a:graphicData>
        </a:graphic>
      </p:graphicFrame>
      <p:sp>
        <p:nvSpPr>
          <p:cNvPr id="2" name="Title 1"/>
          <p:cNvSpPr>
            <a:spLocks noGrp="1"/>
          </p:cNvSpPr>
          <p:nvPr>
            <p:ph type="title"/>
          </p:nvPr>
        </p:nvSpPr>
        <p:spPr/>
        <p:txBody>
          <a:bodyPr>
            <a:normAutofit fontScale="90000"/>
          </a:bodyPr>
          <a:lstStyle/>
          <a:p>
            <a:r>
              <a:rPr lang="es-US" dirty="0"/>
              <a:t>Recursos de Medicare y otros programas para personas </a:t>
            </a:r>
            <a:br>
              <a:rPr lang="es-US" dirty="0"/>
            </a:br>
            <a:r>
              <a:rPr lang="es-US" dirty="0"/>
              <a:t>con incapacidades</a:t>
            </a:r>
          </a:p>
        </p:txBody>
      </p:sp>
    </p:spTree>
    <p:extLst>
      <p:ext uri="{BB962C8B-B14F-4D97-AF65-F5344CB8AC3E}">
        <p14:creationId xmlns:p14="http://schemas.microsoft.com/office/powerpoint/2010/main" val="14152202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E65AD23-8922-D94D-800B-4E71406353B4}"/>
              </a:ext>
            </a:extLst>
          </p:cNvPr>
          <p:cNvSpPr>
            <a:spLocks noGrp="1"/>
          </p:cNvSpPr>
          <p:nvPr>
            <p:ph type="dt" sz="half" idx="10"/>
          </p:nvPr>
        </p:nvSpPr>
        <p:spPr/>
        <p:txBody>
          <a:bodyPr/>
          <a:lstStyle/>
          <a:p>
            <a:r>
              <a:rPr lang="es-US"/>
              <a:t>Mayo de 2021</a:t>
            </a:r>
          </a:p>
        </p:txBody>
      </p:sp>
      <p:sp>
        <p:nvSpPr>
          <p:cNvPr id="4" name="Footer Placeholder 3">
            <a:extLst>
              <a:ext uri="{FF2B5EF4-FFF2-40B4-BE49-F238E27FC236}">
                <a16:creationId xmlns:a16="http://schemas.microsoft.com/office/drawing/2014/main" id="{9D69BEAE-FC18-A042-B6FE-BDFB25BD5EAA}"/>
              </a:ext>
            </a:extLst>
          </p:cNvPr>
          <p:cNvSpPr>
            <a:spLocks noGrp="1"/>
          </p:cNvSpPr>
          <p:nvPr>
            <p:ph type="ftr" sz="quarter" idx="11"/>
          </p:nvPr>
        </p:nvSpPr>
        <p:spPr/>
        <p:txBody>
          <a:bodyPr/>
          <a:lstStyle/>
          <a:p>
            <a:r>
              <a:rPr lang="es-US"/>
              <a:t>Medicare y otros programas para personas con incapacidades</a:t>
            </a:r>
          </a:p>
        </p:txBody>
      </p:sp>
      <p:sp>
        <p:nvSpPr>
          <p:cNvPr id="6" name="Content Placeholder 5"/>
          <p:cNvSpPr txBox="1">
            <a:spLocks/>
          </p:cNvSpPr>
          <p:nvPr/>
        </p:nvSpPr>
        <p:spPr>
          <a:xfrm>
            <a:off x="1866142" y="4007496"/>
            <a:ext cx="9837234" cy="2096767"/>
          </a:xfrm>
          <a:prstGeom prst="rect">
            <a:avLst/>
          </a:prstGeom>
        </p:spPr>
        <p:txBody>
          <a:bodyPr vert="horz" lIns="91440" tIns="45720" rIns="91440" bIns="45720" rtlCol="0">
            <a:noAutofit/>
          </a:bodyPr>
          <a:lstStyle>
            <a:lvl1pPr marL="230188" indent="-230188"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461963" indent="-23177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690563" indent="-228600" algn="l" defTabSz="685800" rtl="0" eaLnBrk="1" latinLnBrk="0" hangingPunct="1">
              <a:lnSpc>
                <a:spcPct val="100000"/>
              </a:lnSpc>
              <a:spcBef>
                <a:spcPts val="600"/>
              </a:spcBef>
              <a:buSzPct val="50000"/>
              <a:buFont typeface="Wingdings" panose="05000000000000000000" pitchFamily="2" charset="2"/>
              <a:buChar char="q"/>
              <a:defRPr sz="2800" i="0" kern="1200">
                <a:solidFill>
                  <a:schemeClr val="tx1"/>
                </a:solidFill>
                <a:latin typeface="+mn-lt"/>
                <a:ea typeface="+mn-ea"/>
                <a:cs typeface="+mn-cs"/>
              </a:defRPr>
            </a:lvl3pPr>
            <a:lvl4pPr marL="914400" indent="-230188" algn="l" defTabSz="685800" rtl="0" eaLnBrk="1" latinLnBrk="0" hangingPunct="1">
              <a:lnSpc>
                <a:spcPct val="100000"/>
              </a:lnSpc>
              <a:spcBef>
                <a:spcPts val="600"/>
              </a:spcBef>
              <a:buFont typeface="Calibri" panose="020F0502020204030204" pitchFamily="34" charset="0"/>
              <a:buChar char="–"/>
              <a:defRPr sz="2400" i="0" kern="1200">
                <a:solidFill>
                  <a:schemeClr val="tx1"/>
                </a:solidFill>
                <a:latin typeface="+mn-lt"/>
                <a:ea typeface="+mn-ea"/>
                <a:cs typeface="+mn-cs"/>
              </a:defRPr>
            </a:lvl4pPr>
            <a:lvl5pPr marL="1144588" indent="-230188" algn="l" defTabSz="685800" rtl="0" eaLnBrk="1" latinLnBrk="0" hangingPunct="1">
              <a:lnSpc>
                <a:spcPct val="100000"/>
              </a:lnSpc>
              <a:spcBef>
                <a:spcPts val="60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1800" b="1" i="0" u="none" strike="noStrike" cap="none" normalizeH="0" baseline="0" noProof="0" dirty="0">
                <a:ln>
                  <a:noFill/>
                </a:ln>
                <a:solidFill>
                  <a:prstClr val="black"/>
                </a:solidFill>
                <a:uLnTx/>
                <a:uFillTx/>
                <a:latin typeface="Calibri" panose="020F0502020204030204"/>
                <a:ea typeface="Calibri"/>
                <a:cs typeface="Times New Roman"/>
              </a:rPr>
              <a:t>Para acceder a otros productos útiles:</a:t>
            </a:r>
          </a:p>
          <a:p>
            <a:pPr marL="460375" marR="0" lvl="0" indent="-233363"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s-US" sz="1800" dirty="0">
                <a:solidFill>
                  <a:sysClr val="windowText" lastClr="000000"/>
                </a:solidFill>
                <a:latin typeface="Calibri" panose="020F0502020204030204"/>
                <a:ea typeface="Calibri"/>
                <a:cs typeface="Times New Roman"/>
              </a:rPr>
              <a:t>Consulte o descárguelos en </a:t>
            </a:r>
            <a:r>
              <a:rPr lang="es-US" sz="1800" dirty="0">
                <a:solidFill>
                  <a:sysClr val="windowText" lastClr="000000"/>
                </a:solidFill>
                <a:latin typeface="Calibri" panose="020F0502020204030204"/>
                <a:ea typeface="Calibri"/>
                <a:cs typeface="Times New Roman"/>
                <a:hlinkClick r:id="rId3"/>
              </a:rPr>
              <a:t>Medicare.gov/</a:t>
            </a:r>
            <a:r>
              <a:rPr lang="es-US" sz="1800" dirty="0" err="1">
                <a:solidFill>
                  <a:sysClr val="windowText" lastClr="000000"/>
                </a:solidFill>
                <a:latin typeface="Calibri" panose="020F0502020204030204"/>
                <a:ea typeface="Calibri"/>
                <a:cs typeface="Times New Roman"/>
                <a:hlinkClick r:id="rId3"/>
              </a:rPr>
              <a:t>Publications</a:t>
            </a:r>
            <a:r>
              <a:rPr lang="es-US" sz="1800" dirty="0">
                <a:solidFill>
                  <a:sysClr val="windowText" lastClr="000000"/>
                </a:solidFill>
                <a:latin typeface="Calibri" panose="020F0502020204030204"/>
                <a:ea typeface="Calibri"/>
                <a:cs typeface="Times New Roman"/>
              </a:rPr>
              <a:t>.</a:t>
            </a:r>
          </a:p>
          <a:p>
            <a:pPr marL="460375" marR="0" lvl="0" indent="-233363"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s-US" sz="1800" b="0" i="0" u="none" strike="noStrike" cap="none" normalizeH="0" baseline="0" noProof="0" dirty="0">
                <a:ln>
                  <a:noFill/>
                </a:ln>
                <a:solidFill>
                  <a:sysClr val="windowText" lastClr="000000"/>
                </a:solidFill>
                <a:uLnTx/>
                <a:uFillTx/>
                <a:latin typeface="Calibri" panose="020F0502020204030204"/>
                <a:ea typeface="Calibri"/>
                <a:cs typeface="Times New Roman"/>
              </a:rPr>
              <a:t>Solicite varias copias (solo socios) en </a:t>
            </a:r>
            <a:r>
              <a:rPr kumimoji="0" lang="es-US" sz="1800" b="0" i="0" u="none" strike="noStrike" cap="none" normalizeH="0" baseline="0" noProof="0" dirty="0">
                <a:ln>
                  <a:noFill/>
                </a:ln>
                <a:solidFill>
                  <a:sysClr val="windowText" lastClr="000000"/>
                </a:solidFill>
                <a:uLnTx/>
                <a:uFillTx/>
                <a:latin typeface="Calibri" panose="020F0502020204030204"/>
                <a:ea typeface="Calibri"/>
                <a:cs typeface="Times New Roman"/>
                <a:hlinkClick r:id="rId4"/>
              </a:rPr>
              <a:t>Productordering.cms.hhs.gov</a:t>
            </a:r>
            <a:r>
              <a:rPr kumimoji="0" lang="es-US" sz="1800" b="0" i="0" u="none" strike="noStrike" cap="none" normalizeH="0" baseline="0" noProof="0" dirty="0">
                <a:ln>
                  <a:noFill/>
                </a:ln>
                <a:solidFill>
                  <a:sysClr val="windowText" lastClr="000000"/>
                </a:solidFill>
                <a:uLnTx/>
                <a:uFillTx/>
                <a:latin typeface="Calibri" panose="020F0502020204030204"/>
                <a:ea typeface="Calibri"/>
                <a:cs typeface="Times New Roman"/>
              </a:rPr>
              <a:t>. Debe inscribir a </a:t>
            </a:r>
            <a:br>
              <a:rPr kumimoji="0" lang="es-US" sz="1800" b="0" i="0" u="none" strike="noStrike" cap="none" normalizeH="0" baseline="0" noProof="0" dirty="0">
                <a:ln>
                  <a:noFill/>
                </a:ln>
                <a:solidFill>
                  <a:sysClr val="windowText" lastClr="000000"/>
                </a:solidFill>
                <a:uLnTx/>
                <a:uFillTx/>
                <a:latin typeface="Calibri" panose="020F0502020204030204"/>
                <a:ea typeface="Calibri"/>
                <a:cs typeface="Times New Roman"/>
              </a:rPr>
            </a:br>
            <a:r>
              <a:rPr kumimoji="0" lang="es-US" sz="1800" b="0" i="0" u="none" strike="noStrike" cap="none" normalizeH="0" baseline="0" noProof="0" dirty="0">
                <a:ln>
                  <a:noFill/>
                </a:ln>
                <a:solidFill>
                  <a:sysClr val="windowText" lastClr="000000"/>
                </a:solidFill>
                <a:uLnTx/>
                <a:uFillTx/>
                <a:latin typeface="Calibri" panose="020F0502020204030204"/>
                <a:ea typeface="Calibri"/>
                <a:cs typeface="Times New Roman"/>
              </a:rPr>
              <a:t>su organización.</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Table 4" descr="Tabla de productos útiles de Medicare" title="Guía de recursos de Medicare y otros programas para personas con incapacidades: productos"/>
          <p:cNvGraphicFramePr>
            <a:graphicFrameLocks noGrp="1"/>
          </p:cNvGraphicFramePr>
          <p:nvPr>
            <p:extLst>
              <p:ext uri="{D42A27DB-BD31-4B8C-83A1-F6EECF244321}">
                <p14:modId xmlns:p14="http://schemas.microsoft.com/office/powerpoint/2010/main" val="1928918312"/>
              </p:ext>
            </p:extLst>
          </p:nvPr>
        </p:nvGraphicFramePr>
        <p:xfrm>
          <a:off x="1866142" y="1170986"/>
          <a:ext cx="9837234" cy="1920240"/>
        </p:xfrm>
        <a:graphic>
          <a:graphicData uri="http://schemas.openxmlformats.org/drawingml/2006/table">
            <a:tbl>
              <a:tblPr firstRow="1" bandRow="1"/>
              <a:tblGrid>
                <a:gridCol w="4918617">
                  <a:extLst>
                    <a:ext uri="{9D8B030D-6E8A-4147-A177-3AD203B41FA5}">
                      <a16:colId xmlns:a16="http://schemas.microsoft.com/office/drawing/2014/main" val="20000"/>
                    </a:ext>
                  </a:extLst>
                </a:gridCol>
                <a:gridCol w="4918617">
                  <a:extLst>
                    <a:ext uri="{9D8B030D-6E8A-4147-A177-3AD203B41FA5}">
                      <a16:colId xmlns:a16="http://schemas.microsoft.com/office/drawing/2014/main" val="20001"/>
                    </a:ext>
                  </a:extLst>
                </a:gridCol>
              </a:tblGrid>
              <a:tr h="370840">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342900" marR="0" lvl="0" indent="-342900" algn="l" defTabSz="685800" rtl="0" eaLnBrk="1" fontAlgn="auto" latinLnBrk="0" hangingPunct="1">
                        <a:lnSpc>
                          <a:spcPct val="100000"/>
                        </a:lnSpc>
                        <a:spcBef>
                          <a:spcPts val="0"/>
                        </a:spcBef>
                        <a:spcAft>
                          <a:spcPts val="0"/>
                        </a:spcAft>
                        <a:buClrTx/>
                        <a:buSzTx/>
                        <a:buFont typeface="+mj-lt"/>
                        <a:buAutoNum type="arabicPeriod"/>
                        <a:tabLst/>
                        <a:defRPr/>
                      </a:pPr>
                      <a:r>
                        <a:rPr kumimoji="0" lang="es-US" sz="1800" b="0" u="none" strike="noStrike" cap="none" normalizeH="0" baseline="0" noProof="0">
                          <a:ln>
                            <a:noFill/>
                          </a:ln>
                          <a:uLnTx/>
                          <a:uFillTx/>
                        </a:rPr>
                        <a:t>Manual "Medicare y usted" (Producto de CMS  No. 10050)</a:t>
                      </a:r>
                    </a:p>
                  </a:txBody>
                  <a:tcPr>
                    <a:lnL w="12700" cmpd="sng">
                      <a:solidFill>
                        <a:srgbClr val="4472C4"/>
                      </a:solidFill>
                    </a:lnL>
                    <a:lnR w="12700" cmpd="sng">
                      <a:solidFill>
                        <a:srgbClr val="4472C4"/>
                      </a:solidFill>
                    </a:lnR>
                    <a:lnT w="12700" cmpd="sng">
                      <a:solidFill>
                        <a:srgbClr val="4472C4"/>
                      </a:solidFill>
                    </a:lnT>
                    <a:lnB w="254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spcBef>
                          <a:spcPts val="0"/>
                        </a:spcBef>
                      </a:pPr>
                      <a:r>
                        <a:rPr lang="es-US" b="0">
                          <a:hlinkClick r:id="rId5"/>
                        </a:rPr>
                        <a:t>Medicare.gov/Pubs/pdf/10050-s-Medicare-and-You.pdf</a:t>
                      </a:r>
                      <a:r>
                        <a:rPr lang="es-US" sz="1800" b="0" baseline="0"/>
                        <a:t> </a:t>
                      </a:r>
                    </a:p>
                  </a:txBody>
                  <a:tcPr>
                    <a:lnL w="12700" cmpd="sng">
                      <a:solidFill>
                        <a:srgbClr val="4472C4"/>
                      </a:solidFill>
                    </a:lnL>
                    <a:lnR w="12700" cmpd="sng">
                      <a:solidFill>
                        <a:srgbClr val="4472C4"/>
                      </a:solidFill>
                    </a:lnR>
                    <a:lnT w="12700" cmpd="sng">
                      <a:solidFill>
                        <a:srgbClr val="4472C4"/>
                      </a:solidFill>
                    </a:lnT>
                    <a:lnB w="254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42900" marR="0" lvl="0" indent="-342900" algn="l" defTabSz="685800" rtl="0" eaLnBrk="1" fontAlgn="auto" latinLnBrk="0" hangingPunct="1">
                        <a:lnSpc>
                          <a:spcPct val="100000"/>
                        </a:lnSpc>
                        <a:spcBef>
                          <a:spcPts val="0"/>
                        </a:spcBef>
                        <a:spcAft>
                          <a:spcPts val="0"/>
                        </a:spcAft>
                        <a:buClrTx/>
                        <a:buSzTx/>
                        <a:buFont typeface="+mj-lt"/>
                        <a:buAutoNum type="arabicPeriod" startAt="2"/>
                        <a:tabLst/>
                        <a:defRPr/>
                      </a:pPr>
                      <a:r>
                        <a:rPr kumimoji="0" lang="es-US" sz="1800" b="0" u="none" strike="noStrike" cap="none" normalizeH="0" baseline="0" noProof="0">
                          <a:ln>
                            <a:noFill/>
                          </a:ln>
                          <a:uLnTx/>
                          <a:uFillTx/>
                        </a:rPr>
                        <a:t>"Su guía sobre quién paga primero" (Producto de CMS No. 02179)</a:t>
                      </a:r>
                    </a:p>
                  </a:txBody>
                  <a:tcPr>
                    <a:lnL w="12700" cmpd="sng">
                      <a:solidFill>
                        <a:srgbClr val="4472C4"/>
                      </a:solidFill>
                    </a:lnL>
                    <a:lnR w="12700" cmpd="sng">
                      <a:solidFill>
                        <a:srgbClr val="4472C4"/>
                      </a:solidFill>
                    </a:lnR>
                    <a:lnT w="25400" cmpd="sng">
                      <a:solidFill>
                        <a:srgbClr val="4472C4"/>
                      </a:solid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Bef>
                          <a:spcPts val="0"/>
                        </a:spcBef>
                      </a:pPr>
                      <a:r>
                        <a:rPr lang="es-US" sz="1800">
                          <a:hlinkClick r:id="rId6"/>
                        </a:rPr>
                        <a:t>Medicare.gov/Pubs/pdf/02179-s-Medicare-Coordination-Benefits.pdf</a:t>
                      </a:r>
                    </a:p>
                  </a:txBody>
                  <a:tcPr>
                    <a:lnL w="12700" cmpd="sng">
                      <a:solidFill>
                        <a:srgbClr val="4472C4"/>
                      </a:solidFill>
                    </a:lnL>
                    <a:lnR w="12700" cmpd="sng">
                      <a:solidFill>
                        <a:srgbClr val="4472C4"/>
                      </a:solidFill>
                    </a:lnR>
                    <a:lnT w="25400" cmpd="sng">
                      <a:solidFill>
                        <a:srgbClr val="4472C4"/>
                      </a:solidFill>
                    </a:lnT>
                    <a:lnB w="12700" cmpd="sng">
                      <a:solidFill>
                        <a:srgbClr val="4472C4"/>
                      </a:solid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42900" marR="0" lvl="0" indent="-342900" algn="l" defTabSz="685800" rtl="0" eaLnBrk="1" fontAlgn="auto" latinLnBrk="0" hangingPunct="1">
                        <a:lnSpc>
                          <a:spcPct val="100000"/>
                        </a:lnSpc>
                        <a:spcBef>
                          <a:spcPts val="0"/>
                        </a:spcBef>
                        <a:spcAft>
                          <a:spcPts val="0"/>
                        </a:spcAft>
                        <a:buClrTx/>
                        <a:buSzTx/>
                        <a:buFont typeface="+mj-lt"/>
                        <a:buAutoNum type="arabicPeriod" startAt="3"/>
                        <a:tabLst/>
                        <a:defRPr/>
                      </a:pPr>
                      <a:r>
                        <a:rPr kumimoji="0" lang="es-US" sz="1800" b="0" u="none" strike="noStrike" cap="none" normalizeH="0" baseline="0" noProof="0">
                          <a:ln>
                            <a:noFill/>
                          </a:ln>
                          <a:uLnTx/>
                          <a:uFillTx/>
                        </a:rPr>
                        <a:t>"4 programas que pueden ayudarlo a pagar sus gastos médicos" (Producto de CMS No. 11445)</a:t>
                      </a: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Bef>
                          <a:spcPts val="0"/>
                        </a:spcBef>
                      </a:pPr>
                      <a:r>
                        <a:rPr lang="es-US" sz="1800" b="0" dirty="0">
                          <a:hlinkClick r:id="rId7"/>
                        </a:rPr>
                        <a:t>Medicare.gov/Pubs/</a:t>
                      </a:r>
                      <a:r>
                        <a:rPr lang="es-US" sz="1800" b="0" dirty="0" err="1">
                          <a:hlinkClick r:id="rId7"/>
                        </a:rPr>
                        <a:t>pdf</a:t>
                      </a:r>
                      <a:r>
                        <a:rPr lang="es-US" sz="1800" b="0" dirty="0">
                          <a:hlinkClick r:id="rId7"/>
                        </a:rPr>
                        <a:t>/ 11445- 4-Programs-that-Can-Help-You-Pay-Your.pdf</a:t>
                      </a:r>
                      <a:r>
                        <a:rPr lang="es-US" sz="1800" b="0" dirty="0"/>
                        <a:t> </a:t>
                      </a: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normAutofit fontScale="90000"/>
          </a:bodyPr>
          <a:lstStyle/>
          <a:p>
            <a:r>
              <a:rPr lang="es-US" dirty="0"/>
              <a:t>Guía de recursos de Medicare y otros programas para personas con incapacidades: productos</a:t>
            </a:r>
          </a:p>
        </p:txBody>
      </p:sp>
    </p:spTree>
    <p:extLst>
      <p:ext uri="{BB962C8B-B14F-4D97-AF65-F5344CB8AC3E}">
        <p14:creationId xmlns:p14="http://schemas.microsoft.com/office/powerpoint/2010/main" val="3193328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90AA63E-4747-7C40-A25C-FF3D7E89BE60}"/>
              </a:ext>
            </a:extLst>
          </p:cNvPr>
          <p:cNvSpPr>
            <a:spLocks noGrp="1"/>
          </p:cNvSpPr>
          <p:nvPr>
            <p:ph type="dt" sz="half" idx="10"/>
          </p:nvPr>
        </p:nvSpPr>
        <p:spPr/>
        <p:txBody>
          <a:bodyPr/>
          <a:lstStyle/>
          <a:p>
            <a:r>
              <a:rPr lang="es-US"/>
              <a:t>Mayo de 2021</a:t>
            </a:r>
          </a:p>
        </p:txBody>
      </p:sp>
      <p:sp>
        <p:nvSpPr>
          <p:cNvPr id="4" name="Footer Placeholder 3">
            <a:extLst>
              <a:ext uri="{FF2B5EF4-FFF2-40B4-BE49-F238E27FC236}">
                <a16:creationId xmlns:a16="http://schemas.microsoft.com/office/drawing/2014/main" id="{826444F0-BEC3-DA4B-BD88-D6D958CB87F7}"/>
              </a:ext>
            </a:extLst>
          </p:cNvPr>
          <p:cNvSpPr>
            <a:spLocks noGrp="1"/>
          </p:cNvSpPr>
          <p:nvPr>
            <p:ph type="ftr" sz="quarter" idx="11"/>
          </p:nvPr>
        </p:nvSpPr>
        <p:spPr/>
        <p:txBody>
          <a:bodyPr/>
          <a:lstStyle/>
          <a:p>
            <a:r>
              <a:rPr lang="es-US"/>
              <a:t>Medicare y otros programas para personas con incapacidades</a:t>
            </a:r>
          </a:p>
        </p:txBody>
      </p:sp>
      <p:sp>
        <p:nvSpPr>
          <p:cNvPr id="5" name="Text Placeholder 4"/>
          <p:cNvSpPr>
            <a:spLocks noGrp="1"/>
          </p:cNvSpPr>
          <p:nvPr>
            <p:ph type="body" idx="1"/>
          </p:nvPr>
        </p:nvSpPr>
        <p:spPr/>
        <p:txBody>
          <a:bodyPr>
            <a:normAutofit/>
          </a:bodyPr>
          <a:lstStyle/>
          <a:p>
            <a:r>
              <a:rPr lang="es-US" sz="3600" spc="0" dirty="0"/>
              <a:t>Seguro Social para personas </a:t>
            </a:r>
            <a:br>
              <a:rPr lang="es-US" sz="3600" spc="0" dirty="0"/>
            </a:br>
            <a:r>
              <a:rPr lang="es-US" sz="3600" spc="0" dirty="0"/>
              <a:t>con incapacidades</a:t>
            </a:r>
          </a:p>
        </p:txBody>
      </p:sp>
      <p:sp>
        <p:nvSpPr>
          <p:cNvPr id="2" name="Title 1"/>
          <p:cNvSpPr>
            <a:spLocks noGrp="1"/>
          </p:cNvSpPr>
          <p:nvPr>
            <p:ph type="title"/>
          </p:nvPr>
        </p:nvSpPr>
        <p:spPr/>
        <p:txBody>
          <a:bodyPr>
            <a:normAutofit fontScale="90000"/>
          </a:bodyPr>
          <a:lstStyle/>
          <a:p>
            <a:r>
              <a:rPr lang="es-US"/>
              <a:t>Lección 1</a:t>
            </a:r>
          </a:p>
        </p:txBody>
      </p:sp>
    </p:spTree>
    <p:extLst>
      <p:ext uri="{BB962C8B-B14F-4D97-AF65-F5344CB8AC3E}">
        <p14:creationId xmlns:p14="http://schemas.microsoft.com/office/powerpoint/2010/main" val="1953698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s-US"/>
              <a:t>Mayo de 2021</a:t>
            </a:r>
          </a:p>
        </p:txBody>
      </p:sp>
      <p:sp>
        <p:nvSpPr>
          <p:cNvPr id="3" name="Footer Placeholder 2"/>
          <p:cNvSpPr>
            <a:spLocks noGrp="1"/>
          </p:cNvSpPr>
          <p:nvPr>
            <p:ph type="ftr" sz="quarter" idx="11"/>
          </p:nvPr>
        </p:nvSpPr>
        <p:spPr/>
        <p:txBody>
          <a:bodyPr/>
          <a:lstStyle/>
          <a:p>
            <a:r>
              <a:rPr lang="es-US"/>
              <a:t>Medicare y otros programas para personas con incapacidades</a:t>
            </a:r>
          </a:p>
        </p:txBody>
      </p:sp>
      <p:sp>
        <p:nvSpPr>
          <p:cNvPr id="6" name="Content Placeholder 5"/>
          <p:cNvSpPr txBox="1">
            <a:spLocks/>
          </p:cNvSpPr>
          <p:nvPr/>
        </p:nvSpPr>
        <p:spPr>
          <a:xfrm>
            <a:off x="1866142" y="4467998"/>
            <a:ext cx="7886700" cy="606287"/>
          </a:xfrm>
          <a:prstGeom prst="rect">
            <a:avLst/>
          </a:prstGeom>
        </p:spPr>
        <p:txBody>
          <a:bodyPr vert="horz" lIns="91440" tIns="45720" rIns="91440" bIns="45720" rtlCol="0">
            <a:noAutofit/>
          </a:bodyPr>
          <a:lstStyle>
            <a:lvl1pPr marL="230188" indent="-230188"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461963" indent="-23177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690563" indent="-228600" algn="l" defTabSz="685800" rtl="0" eaLnBrk="1" latinLnBrk="0" hangingPunct="1">
              <a:lnSpc>
                <a:spcPct val="100000"/>
              </a:lnSpc>
              <a:spcBef>
                <a:spcPts val="600"/>
              </a:spcBef>
              <a:buSzPct val="50000"/>
              <a:buFont typeface="Wingdings" panose="05000000000000000000" pitchFamily="2" charset="2"/>
              <a:buChar char="q"/>
              <a:defRPr sz="2800" i="0" kern="1200">
                <a:solidFill>
                  <a:schemeClr val="tx1"/>
                </a:solidFill>
                <a:latin typeface="+mn-lt"/>
                <a:ea typeface="+mn-ea"/>
                <a:cs typeface="+mn-cs"/>
              </a:defRPr>
            </a:lvl3pPr>
            <a:lvl4pPr marL="914400" indent="-230188" algn="l" defTabSz="685800" rtl="0" eaLnBrk="1" latinLnBrk="0" hangingPunct="1">
              <a:lnSpc>
                <a:spcPct val="100000"/>
              </a:lnSpc>
              <a:spcBef>
                <a:spcPts val="600"/>
              </a:spcBef>
              <a:buFont typeface="Calibri" panose="020F0502020204030204" pitchFamily="34" charset="0"/>
              <a:buChar char="–"/>
              <a:defRPr sz="2400" i="0" kern="1200">
                <a:solidFill>
                  <a:schemeClr val="tx1"/>
                </a:solidFill>
                <a:latin typeface="+mn-lt"/>
                <a:ea typeface="+mn-ea"/>
                <a:cs typeface="+mn-cs"/>
              </a:defRPr>
            </a:lvl4pPr>
            <a:lvl5pPr marL="1144588" indent="-230188" algn="l" defTabSz="685800" rtl="0" eaLnBrk="1" latinLnBrk="0" hangingPunct="1">
              <a:lnSpc>
                <a:spcPct val="100000"/>
              </a:lnSpc>
              <a:spcBef>
                <a:spcPts val="60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0"/>
              </a:spcAft>
              <a:buClrTx/>
              <a:buSzTx/>
              <a:buFont typeface="Wingdings" panose="05000000000000000000" pitchFamily="2" charset="2"/>
              <a:buNone/>
              <a:tabLst/>
              <a:defRPr/>
            </a:pPr>
            <a:r>
              <a:rPr kumimoji="0" lang="es-US" sz="1800" b="0" i="0" u="none" strike="noStrike" cap="none" normalizeH="0" baseline="0" noProof="0">
                <a:ln>
                  <a:noFill/>
                </a:ln>
                <a:solidFill>
                  <a:sysClr val="windowText" lastClr="000000"/>
                </a:solidFill>
                <a:uLnTx/>
                <a:uFillTx/>
                <a:latin typeface="Calibri" panose="020F0502020204030204"/>
                <a:ea typeface="+mn-ea"/>
                <a:cs typeface="+mn-cs"/>
              </a:rPr>
              <a:t>Para ver más publicaciones sobre la incapacidad, visite </a:t>
            </a:r>
            <a:r>
              <a:rPr kumimoji="0" lang="es-US" sz="1800" b="0" i="0" u="none" strike="noStrike" cap="none" normalizeH="0" baseline="0" noProof="0">
                <a:ln>
                  <a:noFill/>
                </a:ln>
                <a:solidFill>
                  <a:sysClr val="windowText" lastClr="000000"/>
                </a:solidFill>
                <a:uLnTx/>
                <a:uFillTx/>
                <a:latin typeface="Calibri" panose="020F0502020204030204"/>
                <a:ea typeface="+mn-ea"/>
                <a:cs typeface="+mn-cs"/>
                <a:hlinkClick r:id="rId3"/>
              </a:rPr>
              <a:t>socialsecurity.gov/pubs</a:t>
            </a:r>
            <a:r>
              <a:rPr kumimoji="0" lang="es-US" sz="1800" b="0" i="0" u="none" strike="noStrike" cap="none" normalizeH="0" baseline="0" noProof="0">
                <a:ln>
                  <a:noFill/>
                </a:ln>
                <a:solidFill>
                  <a:sysClr val="windowText" lastClr="000000"/>
                </a:solidFill>
                <a:uLnTx/>
                <a:uFillTx/>
                <a:latin typeface="Calibri" panose="020F0502020204030204"/>
                <a:ea typeface="+mn-ea"/>
                <a:cs typeface="+mn-cs"/>
              </a:rPr>
              <a:t>. </a:t>
            </a:r>
          </a:p>
        </p:txBody>
      </p:sp>
      <p:graphicFrame>
        <p:nvGraphicFramePr>
          <p:cNvPr id="5" name="Table 4" descr="Tabla de publicaciones útiles sobre incapacidad" title="Publicaciones sobre el Seguro por Incapacidad del Seguro Social"/>
          <p:cNvGraphicFramePr>
            <a:graphicFrameLocks noGrp="1"/>
          </p:cNvGraphicFramePr>
          <p:nvPr>
            <p:extLst>
              <p:ext uri="{D42A27DB-BD31-4B8C-83A1-F6EECF244321}">
                <p14:modId xmlns:p14="http://schemas.microsoft.com/office/powerpoint/2010/main" val="3888081069"/>
              </p:ext>
            </p:extLst>
          </p:nvPr>
        </p:nvGraphicFramePr>
        <p:xfrm>
          <a:off x="1866142" y="1028701"/>
          <a:ext cx="9837234" cy="3032760"/>
        </p:xfrm>
        <a:graphic>
          <a:graphicData uri="http://schemas.openxmlformats.org/drawingml/2006/table">
            <a:tbl>
              <a:tblPr firstRow="1" bandRow="1"/>
              <a:tblGrid>
                <a:gridCol w="4918617">
                  <a:extLst>
                    <a:ext uri="{9D8B030D-6E8A-4147-A177-3AD203B41FA5}">
                      <a16:colId xmlns:a16="http://schemas.microsoft.com/office/drawing/2014/main" val="20000"/>
                    </a:ext>
                  </a:extLst>
                </a:gridCol>
                <a:gridCol w="4918617">
                  <a:extLst>
                    <a:ext uri="{9D8B030D-6E8A-4147-A177-3AD203B41FA5}">
                      <a16:colId xmlns:a16="http://schemas.microsoft.com/office/drawing/2014/main" val="20001"/>
                    </a:ext>
                  </a:extLst>
                </a:gridCol>
              </a:tblGrid>
              <a:tr h="370840">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342900" indent="-342900">
                        <a:spcBef>
                          <a:spcPts val="0"/>
                        </a:spcBef>
                        <a:buFont typeface="+mj-lt"/>
                        <a:buAutoNum type="arabicPeriod"/>
                      </a:pPr>
                      <a:r>
                        <a:rPr lang="es-US" sz="1800" b="0"/>
                        <a:t>“Trabajar mientras está incapacitado”</a:t>
                      </a:r>
                    </a:p>
                  </a:txBody>
                  <a:tcPr>
                    <a:lnL w="12700" cmpd="sng">
                      <a:solidFill>
                        <a:srgbClr val="4472C4"/>
                      </a:solidFill>
                    </a:lnL>
                    <a:lnR w="12700" cmpd="sng">
                      <a:solidFill>
                        <a:srgbClr val="4472C4"/>
                      </a:solidFill>
                    </a:lnR>
                    <a:lnT w="12700" cmpd="sng">
                      <a:solidFill>
                        <a:srgbClr val="4472C4"/>
                      </a:solidFill>
                    </a:lnT>
                    <a:lnB w="254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a:spcBef>
                          <a:spcPts val="0"/>
                        </a:spcBef>
                      </a:pPr>
                      <a:r>
                        <a:rPr lang="es-US" sz="1800" b="0">
                          <a:hlinkClick r:id="rId4"/>
                        </a:rPr>
                        <a:t>socialsecurity.gov/pubs/EN-05-10095.pdf</a:t>
                      </a:r>
                      <a:r>
                        <a:rPr lang="es-US" sz="1800" b="0"/>
                        <a:t> </a:t>
                      </a:r>
                    </a:p>
                  </a:txBody>
                  <a:tcPr>
                    <a:lnL w="12700" cmpd="sng">
                      <a:solidFill>
                        <a:srgbClr val="4472C4"/>
                      </a:solidFill>
                    </a:lnL>
                    <a:lnR w="12700" cmpd="sng">
                      <a:solidFill>
                        <a:srgbClr val="4472C4"/>
                      </a:solidFill>
                    </a:lnR>
                    <a:lnT w="12700" cmpd="sng">
                      <a:solidFill>
                        <a:srgbClr val="4472C4"/>
                      </a:solidFill>
                    </a:lnT>
                    <a:lnB w="254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42900" indent="-342900">
                        <a:spcBef>
                          <a:spcPts val="0"/>
                        </a:spcBef>
                        <a:buFont typeface="+mj-lt"/>
                        <a:buAutoNum type="arabicPeriod" startAt="2"/>
                      </a:pPr>
                      <a:r>
                        <a:rPr lang="es-US" sz="1800" b="0"/>
                        <a:t>“Beneficios por incapacidad”</a:t>
                      </a:r>
                    </a:p>
                  </a:txBody>
                  <a:tcPr>
                    <a:lnL w="12700" cmpd="sng">
                      <a:solidFill>
                        <a:srgbClr val="4472C4"/>
                      </a:solidFill>
                    </a:lnL>
                    <a:lnR w="12700" cmpd="sng">
                      <a:solidFill>
                        <a:srgbClr val="4472C4"/>
                      </a:solidFill>
                    </a:lnR>
                    <a:lnT w="25400" cmpd="sng">
                      <a:solidFill>
                        <a:srgbClr val="4472C4"/>
                      </a:solid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Bef>
                          <a:spcPts val="0"/>
                        </a:spcBef>
                      </a:pPr>
                      <a:r>
                        <a:rPr lang="es-US" sz="1800" b="0">
                          <a:hlinkClick r:id="rId5"/>
                        </a:rPr>
                        <a:t>socialsecurity.gov/pubs/EN-05-10029.pdf</a:t>
                      </a:r>
                    </a:p>
                  </a:txBody>
                  <a:tcPr>
                    <a:lnL w="12700" cmpd="sng">
                      <a:solidFill>
                        <a:srgbClr val="4472C4"/>
                      </a:solidFill>
                    </a:lnL>
                    <a:lnR w="12700" cmpd="sng">
                      <a:solidFill>
                        <a:srgbClr val="4472C4"/>
                      </a:solidFill>
                    </a:lnR>
                    <a:lnT w="25400" cmpd="sng">
                      <a:solidFill>
                        <a:srgbClr val="4472C4"/>
                      </a:solidFill>
                    </a:lnT>
                    <a:lnB w="12700" cmpd="sng">
                      <a:solidFill>
                        <a:srgbClr val="4472C4"/>
                      </a:solid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42900" indent="-342900">
                        <a:spcBef>
                          <a:spcPts val="0"/>
                        </a:spcBef>
                        <a:buFont typeface="+mj-lt"/>
                        <a:buAutoNum type="arabicPeriod" startAt="3"/>
                      </a:pPr>
                      <a:r>
                        <a:rPr lang="es-US" sz="1800" b="0"/>
                        <a:t>“Lo que necesita saber cuando obtiene beneficios por incapacidad del Seguro Social”</a:t>
                      </a: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Bef>
                          <a:spcPts val="0"/>
                        </a:spcBef>
                      </a:pPr>
                      <a:r>
                        <a:rPr lang="es-US" sz="1800" b="0">
                          <a:hlinkClick r:id="rId6"/>
                        </a:rPr>
                        <a:t>socialsecurity.gov/pubs/EN-05-10153.pdf</a:t>
                      </a: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42900" indent="-342900">
                        <a:spcBef>
                          <a:spcPts val="0"/>
                        </a:spcBef>
                        <a:buFont typeface="+mj-lt"/>
                        <a:buAutoNum type="arabicPeriod" startAt="4"/>
                      </a:pPr>
                      <a:r>
                        <a:rPr lang="es-US" sz="1800" b="0"/>
                        <a:t>“Beneficios para niños con incapacidades”</a:t>
                      </a: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Bef>
                          <a:spcPts val="0"/>
                        </a:spcBef>
                      </a:pPr>
                      <a:r>
                        <a:rPr lang="es-US" sz="1800" b="0">
                          <a:hlinkClick r:id="rId7"/>
                        </a:rPr>
                        <a:t>socialsecurity.gov/pubs/EN-05-10026.pdf</a:t>
                      </a: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4"/>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42900" indent="-342900">
                        <a:spcBef>
                          <a:spcPts val="0"/>
                        </a:spcBef>
                        <a:buFont typeface="+mj-lt"/>
                        <a:buAutoNum type="arabicPeriod" startAt="5"/>
                      </a:pPr>
                      <a:r>
                        <a:rPr lang="es-US" sz="1800" b="0"/>
                        <a:t>"Su derecho a cuestionar la decisión tomada sobre su reclamo"</a:t>
                      </a: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Bef>
                          <a:spcPts val="0"/>
                        </a:spcBef>
                      </a:pPr>
                      <a:r>
                        <a:rPr lang="es-US">
                          <a:solidFill>
                            <a:prstClr val="black"/>
                          </a:solidFill>
                          <a:hlinkClick r:id="rId8"/>
                        </a:rPr>
                        <a:t>socialsecurity.gov/pubs/EN-05-10058.pdf</a:t>
                      </a:r>
                      <a:r>
                        <a:rPr lang="es-US">
                          <a:solidFill>
                            <a:prstClr val="black"/>
                          </a:solidFill>
                        </a:rPr>
                        <a:t> </a:t>
                      </a: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342900" indent="-342900">
                        <a:spcBef>
                          <a:spcPts val="0"/>
                        </a:spcBef>
                        <a:buFont typeface="+mj-lt"/>
                        <a:buAutoNum type="arabicPeriod" startAt="6"/>
                      </a:pPr>
                      <a:r>
                        <a:rPr lang="es-US" sz="1800" b="0"/>
                        <a:t>Solicitud de "Ayuda adicional con los </a:t>
                      </a:r>
                      <a:r>
                        <a:rPr lang="es-US" sz="1800" b="0" baseline="0"/>
                        <a:t>costos del plan</a:t>
                      </a:r>
                      <a:r>
                        <a:rPr lang="es-US" sz="1800" b="0"/>
                        <a:t> de medicamentos recetados de Medicare"</a:t>
                      </a: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spcBef>
                          <a:spcPts val="0"/>
                        </a:spcBef>
                      </a:pPr>
                      <a:r>
                        <a:rPr lang="es-US" sz="1800" b="0" dirty="0">
                          <a:hlinkClick r:id="rId9"/>
                        </a:rPr>
                        <a:t>secure.ssa.gov/i1020/</a:t>
                      </a:r>
                      <a:r>
                        <a:rPr lang="es-US" sz="1800" b="0" dirty="0" err="1">
                          <a:hlinkClick r:id="rId9"/>
                        </a:rPr>
                        <a:t>start</a:t>
                      </a:r>
                      <a:r>
                        <a:rPr lang="es-US" sz="1800" b="0" dirty="0"/>
                        <a:t> </a:t>
                      </a:r>
                    </a:p>
                  </a:txBody>
                  <a:tcPr>
                    <a:lnL w="12700" cmpd="sng">
                      <a:solidFill>
                        <a:srgbClr val="4472C4"/>
                      </a:solidFill>
                    </a:lnL>
                    <a:lnR w="12700" cmpd="sng">
                      <a:solidFill>
                        <a:srgbClr val="4472C4"/>
                      </a:solidFill>
                    </a:lnR>
                    <a:lnT w="12700" cmpd="sng">
                      <a:solidFill>
                        <a:srgbClr val="4472C4"/>
                      </a:solidFill>
                    </a:lnT>
                    <a:lnB w="12700" cmpd="sng">
                      <a:solidFill>
                        <a:srgbClr val="4472C4"/>
                      </a:solid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2577037839"/>
                  </a:ext>
                </a:extLst>
              </a:tr>
            </a:tbl>
          </a:graphicData>
        </a:graphic>
      </p:graphicFrame>
      <p:sp>
        <p:nvSpPr>
          <p:cNvPr id="2" name="Title 1"/>
          <p:cNvSpPr>
            <a:spLocks noGrp="1"/>
          </p:cNvSpPr>
          <p:nvPr>
            <p:ph type="title"/>
          </p:nvPr>
        </p:nvSpPr>
        <p:spPr/>
        <p:txBody>
          <a:bodyPr>
            <a:normAutofit fontScale="90000"/>
          </a:bodyPr>
          <a:lstStyle/>
          <a:p>
            <a:r>
              <a:rPr lang="es-US" dirty="0"/>
              <a:t>Publicaciones sobre el Seguro por Incapacidad del </a:t>
            </a:r>
            <a:br>
              <a:rPr lang="es-US" dirty="0"/>
            </a:br>
            <a:r>
              <a:rPr lang="es-US" dirty="0"/>
              <a:t>Seguro Social</a:t>
            </a:r>
          </a:p>
        </p:txBody>
      </p:sp>
    </p:spTree>
    <p:extLst>
      <p:ext uri="{BB962C8B-B14F-4D97-AF65-F5344CB8AC3E}">
        <p14:creationId xmlns:p14="http://schemas.microsoft.com/office/powerpoint/2010/main" val="31341357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1D15B42-6C8F-3747-9887-1FBF678C9301}"/>
              </a:ext>
            </a:extLst>
          </p:cNvPr>
          <p:cNvSpPr>
            <a:spLocks noGrp="1"/>
          </p:cNvSpPr>
          <p:nvPr>
            <p:ph type="dt" sz="half" idx="10"/>
          </p:nvPr>
        </p:nvSpPr>
        <p:spPr/>
        <p:txBody>
          <a:bodyPr/>
          <a:lstStyle/>
          <a:p>
            <a:r>
              <a:rPr lang="es-US"/>
              <a:t>Mayo de 2021</a:t>
            </a:r>
          </a:p>
        </p:txBody>
      </p:sp>
      <p:sp>
        <p:nvSpPr>
          <p:cNvPr id="4" name="Footer Placeholder 3">
            <a:extLst>
              <a:ext uri="{FF2B5EF4-FFF2-40B4-BE49-F238E27FC236}">
                <a16:creationId xmlns:a16="http://schemas.microsoft.com/office/drawing/2014/main" id="{5D75ACC5-1B60-E24A-8618-13EFFFDEEDAB}"/>
              </a:ext>
            </a:extLst>
          </p:cNvPr>
          <p:cNvSpPr>
            <a:spLocks noGrp="1"/>
          </p:cNvSpPr>
          <p:nvPr>
            <p:ph type="ftr" sz="quarter" idx="11"/>
          </p:nvPr>
        </p:nvSpPr>
        <p:spPr/>
        <p:txBody>
          <a:bodyPr/>
          <a:lstStyle/>
          <a:p>
            <a:r>
              <a:rPr lang="es-US"/>
              <a:t>Medicare y otros programas para personas con incapacidades</a:t>
            </a:r>
          </a:p>
        </p:txBody>
      </p:sp>
      <p:sp>
        <p:nvSpPr>
          <p:cNvPr id="8" name="Content Placeholder 7"/>
          <p:cNvSpPr>
            <a:spLocks noGrp="1"/>
          </p:cNvSpPr>
          <p:nvPr>
            <p:ph idx="1"/>
          </p:nvPr>
        </p:nvSpPr>
        <p:spPr>
          <a:xfrm>
            <a:off x="1866142" y="1143000"/>
            <a:ext cx="9837234" cy="4607061"/>
          </a:xfrm>
        </p:spPr>
        <p:txBody>
          <a:bodyPr numCol="2">
            <a:normAutofit/>
          </a:bodyPr>
          <a:lstStyle/>
          <a:p>
            <a:pPr marL="0" lvl="0" indent="0" defTabSz="685800">
              <a:lnSpc>
                <a:spcPct val="100000"/>
              </a:lnSpc>
              <a:spcBef>
                <a:spcPts val="600"/>
              </a:spcBef>
              <a:buNone/>
            </a:pPr>
            <a:r>
              <a:rPr lang="es-US" sz="2200" b="1" dirty="0"/>
              <a:t>ALS</a:t>
            </a:r>
            <a:r>
              <a:rPr lang="es-US" sz="2200" dirty="0"/>
              <a:t>: Esclerosis lateral amiotrófica </a:t>
            </a:r>
          </a:p>
          <a:p>
            <a:pPr marL="0" lvl="0" indent="0" defTabSz="685800">
              <a:lnSpc>
                <a:spcPct val="100000"/>
              </a:lnSpc>
              <a:spcBef>
                <a:spcPts val="600"/>
              </a:spcBef>
              <a:buNone/>
            </a:pPr>
            <a:r>
              <a:rPr lang="es-US" sz="2200" b="1" dirty="0"/>
              <a:t>CAL</a:t>
            </a:r>
            <a:r>
              <a:rPr lang="es-US" sz="2200" dirty="0"/>
              <a:t>: Subsidios compasivos </a:t>
            </a:r>
          </a:p>
          <a:p>
            <a:pPr marL="0" lvl="0" indent="0" defTabSz="685800">
              <a:lnSpc>
                <a:spcPct val="100000"/>
              </a:lnSpc>
              <a:spcBef>
                <a:spcPts val="600"/>
              </a:spcBef>
              <a:buNone/>
            </a:pPr>
            <a:r>
              <a:rPr lang="es-US" sz="2200" b="1" dirty="0"/>
              <a:t>CHIP</a:t>
            </a:r>
            <a:r>
              <a:rPr lang="es-US" sz="2200" dirty="0"/>
              <a:t>: Programa de Seguro Médico </a:t>
            </a:r>
            <a:br>
              <a:rPr lang="es-US" sz="2200" dirty="0"/>
            </a:br>
            <a:r>
              <a:rPr lang="es-US" sz="2200" dirty="0"/>
              <a:t>para Niños </a:t>
            </a:r>
          </a:p>
          <a:p>
            <a:pPr marL="0" lvl="0" indent="0" defTabSz="685800">
              <a:lnSpc>
                <a:spcPct val="100000"/>
              </a:lnSpc>
              <a:spcBef>
                <a:spcPts val="600"/>
              </a:spcBef>
              <a:buNone/>
            </a:pPr>
            <a:r>
              <a:rPr lang="es-US" sz="2200" b="1" dirty="0"/>
              <a:t>CMS</a:t>
            </a:r>
            <a:r>
              <a:rPr lang="es-US" sz="2200" dirty="0"/>
              <a:t>: Centros para Servicios de Medicare </a:t>
            </a:r>
            <a:br>
              <a:rPr lang="es-US" sz="2200" dirty="0"/>
            </a:br>
            <a:r>
              <a:rPr lang="es-US" sz="2200" dirty="0"/>
              <a:t>y Medicaid </a:t>
            </a:r>
          </a:p>
          <a:p>
            <a:pPr marL="0" lvl="0" indent="0" defTabSz="685800">
              <a:lnSpc>
                <a:spcPct val="100000"/>
              </a:lnSpc>
              <a:spcBef>
                <a:spcPts val="600"/>
              </a:spcBef>
              <a:buNone/>
            </a:pPr>
            <a:r>
              <a:rPr lang="es-US" sz="2200" b="1" dirty="0"/>
              <a:t>ESRD:</a:t>
            </a:r>
            <a:r>
              <a:rPr lang="es-US" sz="2200" dirty="0"/>
              <a:t> Enfermedad renal en etapa final </a:t>
            </a:r>
          </a:p>
          <a:p>
            <a:pPr marL="0" lvl="0" indent="0" defTabSz="685800">
              <a:lnSpc>
                <a:spcPct val="100000"/>
              </a:lnSpc>
              <a:spcBef>
                <a:spcPts val="600"/>
              </a:spcBef>
              <a:buNone/>
            </a:pPr>
            <a:r>
              <a:rPr lang="es-US" sz="2200" b="1" dirty="0"/>
              <a:t>FPL:</a:t>
            </a:r>
            <a:r>
              <a:rPr lang="es-US" sz="2200" dirty="0"/>
              <a:t> Nivel Federal de Pobreza </a:t>
            </a:r>
          </a:p>
          <a:p>
            <a:pPr marL="0" lvl="0" indent="0" defTabSz="685800">
              <a:lnSpc>
                <a:spcPct val="100000"/>
              </a:lnSpc>
              <a:spcBef>
                <a:spcPts val="600"/>
              </a:spcBef>
              <a:buNone/>
            </a:pPr>
            <a:r>
              <a:rPr lang="es-US" sz="2200" b="1" dirty="0"/>
              <a:t>GHP</a:t>
            </a:r>
            <a:r>
              <a:rPr lang="es-US" sz="2200" dirty="0"/>
              <a:t>: Plan de salud grupal </a:t>
            </a:r>
          </a:p>
          <a:p>
            <a:pPr marL="0" lvl="0" indent="0" defTabSz="685800">
              <a:lnSpc>
                <a:spcPct val="100000"/>
              </a:lnSpc>
              <a:spcBef>
                <a:spcPts val="600"/>
              </a:spcBef>
              <a:buNone/>
            </a:pPr>
            <a:r>
              <a:rPr lang="es-US" sz="2200" b="1" dirty="0"/>
              <a:t>IEP</a:t>
            </a:r>
            <a:r>
              <a:rPr lang="es-US" sz="2200" dirty="0"/>
              <a:t> Período de Inscripción Inicial </a:t>
            </a:r>
          </a:p>
          <a:p>
            <a:pPr marL="0" lvl="0" indent="0" defTabSz="685800">
              <a:lnSpc>
                <a:spcPct val="100000"/>
              </a:lnSpc>
              <a:spcBef>
                <a:spcPts val="600"/>
              </a:spcBef>
              <a:buNone/>
            </a:pPr>
            <a:r>
              <a:rPr lang="es-US" sz="2200" b="1" dirty="0"/>
              <a:t>LIS:</a:t>
            </a:r>
            <a:r>
              <a:rPr lang="es-US" sz="2200" dirty="0"/>
              <a:t> Subsidio por Bajos Ingresos</a:t>
            </a:r>
          </a:p>
          <a:p>
            <a:pPr marL="0" lvl="0" indent="0" defTabSz="685800">
              <a:lnSpc>
                <a:spcPct val="100000"/>
              </a:lnSpc>
              <a:spcBef>
                <a:spcPts val="600"/>
              </a:spcBef>
              <a:buNone/>
            </a:pPr>
            <a:r>
              <a:rPr lang="es-US" sz="2200" b="1" dirty="0"/>
              <a:t>NTP</a:t>
            </a:r>
            <a:r>
              <a:rPr lang="es-US" sz="2200" dirty="0"/>
              <a:t>: Programa de Capacitación Nacional </a:t>
            </a:r>
          </a:p>
          <a:p>
            <a:pPr marL="0" lvl="0" indent="0" defTabSz="685800">
              <a:lnSpc>
                <a:spcPct val="100000"/>
              </a:lnSpc>
              <a:spcBef>
                <a:spcPts val="600"/>
              </a:spcBef>
              <a:buNone/>
            </a:pPr>
            <a:r>
              <a:rPr lang="es-US" sz="2200" b="1" dirty="0"/>
              <a:t>QHP</a:t>
            </a:r>
            <a:r>
              <a:rPr lang="es-US" sz="2200" dirty="0"/>
              <a:t>: Plan de Salud Calificado</a:t>
            </a:r>
          </a:p>
          <a:p>
            <a:pPr marL="0" lvl="0" indent="0" defTabSz="685800">
              <a:lnSpc>
                <a:spcPct val="100000"/>
              </a:lnSpc>
              <a:spcBef>
                <a:spcPts val="600"/>
              </a:spcBef>
              <a:buNone/>
            </a:pPr>
            <a:r>
              <a:rPr lang="es-US" sz="2200" b="1"/>
              <a:t>RRB:</a:t>
            </a:r>
            <a:r>
              <a:rPr lang="es-US" sz="2200"/>
              <a:t> </a:t>
            </a:r>
            <a:r>
              <a:rPr lang="es-US" sz="2200" dirty="0"/>
              <a:t>Junta de Jubilación de </a:t>
            </a:r>
            <a:br>
              <a:rPr lang="es-US" sz="2200" dirty="0"/>
            </a:br>
            <a:r>
              <a:rPr lang="es-US" sz="2200" dirty="0"/>
              <a:t>Empleados Ferroviarios  </a:t>
            </a:r>
          </a:p>
          <a:p>
            <a:pPr marL="0" lvl="0" indent="0" defTabSz="685800">
              <a:lnSpc>
                <a:spcPct val="100000"/>
              </a:lnSpc>
              <a:spcBef>
                <a:spcPts val="600"/>
              </a:spcBef>
              <a:buNone/>
            </a:pPr>
            <a:r>
              <a:rPr lang="es-US" sz="2200" b="1" dirty="0"/>
              <a:t>SEP:</a:t>
            </a:r>
            <a:r>
              <a:rPr lang="es-US" sz="2200" dirty="0"/>
              <a:t> Período de inscripción especial</a:t>
            </a:r>
          </a:p>
          <a:p>
            <a:pPr marL="0" lvl="0" indent="0" defTabSz="685800">
              <a:lnSpc>
                <a:spcPct val="100000"/>
              </a:lnSpc>
              <a:spcBef>
                <a:spcPts val="600"/>
              </a:spcBef>
              <a:buNone/>
            </a:pPr>
            <a:r>
              <a:rPr lang="es-US" sz="2200" b="1" dirty="0"/>
              <a:t>SHIP:</a:t>
            </a:r>
            <a:r>
              <a:rPr lang="es-US" sz="2200" dirty="0"/>
              <a:t> Programa Estatal de Asistencia sobre Seguros de Salud </a:t>
            </a:r>
          </a:p>
          <a:p>
            <a:pPr marL="0" lvl="0" indent="0" defTabSz="685800">
              <a:lnSpc>
                <a:spcPct val="100000"/>
              </a:lnSpc>
              <a:spcBef>
                <a:spcPts val="600"/>
              </a:spcBef>
              <a:buNone/>
            </a:pPr>
            <a:r>
              <a:rPr lang="es-US" sz="2200" b="1" dirty="0"/>
              <a:t>SSDI:</a:t>
            </a:r>
            <a:r>
              <a:rPr lang="es-US" sz="2200" dirty="0"/>
              <a:t> Seguro por Incapacidad del </a:t>
            </a:r>
            <a:br>
              <a:rPr lang="es-US" sz="2200" dirty="0"/>
            </a:br>
            <a:r>
              <a:rPr lang="es-US" sz="2200" dirty="0"/>
              <a:t>Seguro Social </a:t>
            </a:r>
          </a:p>
          <a:p>
            <a:pPr marL="0" lvl="0" indent="0" defTabSz="685800">
              <a:lnSpc>
                <a:spcPct val="100000"/>
              </a:lnSpc>
              <a:spcBef>
                <a:spcPts val="600"/>
              </a:spcBef>
              <a:buNone/>
            </a:pPr>
            <a:r>
              <a:rPr lang="es-US" sz="2200" b="1" dirty="0"/>
              <a:t>SSI:</a:t>
            </a:r>
            <a:r>
              <a:rPr lang="es-US" sz="2200" dirty="0"/>
              <a:t>  Seguridad de Ingreso Suplementario </a:t>
            </a:r>
          </a:p>
          <a:p>
            <a:pPr marL="0" lvl="0" indent="0" defTabSz="685800">
              <a:lnSpc>
                <a:spcPct val="100000"/>
              </a:lnSpc>
              <a:spcBef>
                <a:spcPts val="600"/>
              </a:spcBef>
              <a:buNone/>
            </a:pPr>
            <a:r>
              <a:rPr lang="es-US" sz="2200" b="1" dirty="0"/>
              <a:t>TTY:</a:t>
            </a:r>
            <a:r>
              <a:rPr lang="es-US" sz="2200" dirty="0"/>
              <a:t> Teletipo </a:t>
            </a:r>
          </a:p>
        </p:txBody>
      </p:sp>
      <p:sp>
        <p:nvSpPr>
          <p:cNvPr id="2" name="Title 1"/>
          <p:cNvSpPr>
            <a:spLocks noGrp="1"/>
          </p:cNvSpPr>
          <p:nvPr>
            <p:ph type="title"/>
          </p:nvPr>
        </p:nvSpPr>
        <p:spPr/>
        <p:txBody>
          <a:bodyPr/>
          <a:lstStyle/>
          <a:p>
            <a:r>
              <a:rPr lang="es-US"/>
              <a:t>Siglas</a:t>
            </a:r>
          </a:p>
        </p:txBody>
      </p:sp>
    </p:spTree>
    <p:extLst>
      <p:ext uri="{BB962C8B-B14F-4D97-AF65-F5344CB8AC3E}">
        <p14:creationId xmlns:p14="http://schemas.microsoft.com/office/powerpoint/2010/main" val="15123461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7EC8DC-A4E9-0447-80A5-4CA4BC67AF06}"/>
              </a:ext>
            </a:extLst>
          </p:cNvPr>
          <p:cNvSpPr>
            <a:spLocks noGrp="1"/>
          </p:cNvSpPr>
          <p:nvPr>
            <p:ph type="dt" sz="half" idx="10"/>
          </p:nvPr>
        </p:nvSpPr>
        <p:spPr/>
        <p:txBody>
          <a:bodyPr/>
          <a:lstStyle/>
          <a:p>
            <a:r>
              <a:rPr lang="es-US"/>
              <a:t>Mayo de 2021</a:t>
            </a:r>
          </a:p>
        </p:txBody>
      </p:sp>
      <p:sp>
        <p:nvSpPr>
          <p:cNvPr id="3" name="Footer Placeholder 2">
            <a:extLst>
              <a:ext uri="{FF2B5EF4-FFF2-40B4-BE49-F238E27FC236}">
                <a16:creationId xmlns:a16="http://schemas.microsoft.com/office/drawing/2014/main" id="{52F93C84-E1D6-A140-990A-0FE55BEC62C1}"/>
              </a:ext>
            </a:extLst>
          </p:cNvPr>
          <p:cNvSpPr>
            <a:spLocks noGrp="1"/>
          </p:cNvSpPr>
          <p:nvPr>
            <p:ph type="ftr" sz="quarter" idx="11"/>
          </p:nvPr>
        </p:nvSpPr>
        <p:spPr/>
        <p:txBody>
          <a:bodyPr/>
          <a:lstStyle/>
          <a:p>
            <a:r>
              <a:rPr lang="es-US"/>
              <a:t>Medicare y otros programas para personas con incapacidades</a:t>
            </a:r>
          </a:p>
        </p:txBody>
      </p:sp>
      <p:sp>
        <p:nvSpPr>
          <p:cNvPr id="5" name="Content Placeholder 4"/>
          <p:cNvSpPr>
            <a:spLocks noGrp="1"/>
          </p:cNvSpPr>
          <p:nvPr>
            <p:ph sz="quarter" idx="1"/>
          </p:nvPr>
        </p:nvSpPr>
        <p:spPr>
          <a:xfrm>
            <a:off x="1866142" y="2001305"/>
            <a:ext cx="9837234" cy="4253643"/>
          </a:xfrm>
        </p:spPr>
        <p:txBody>
          <a:bodyPr/>
          <a:lstStyle/>
          <a:p>
            <a:pPr marL="0" lvl="0" indent="0">
              <a:lnSpc>
                <a:spcPct val="100000"/>
              </a:lnSpc>
              <a:spcBef>
                <a:spcPts val="600"/>
              </a:spcBef>
              <a:buNone/>
            </a:pPr>
            <a:r>
              <a:rPr lang="es-US" dirty="0"/>
              <a:t>Manténgase conectado. </a:t>
            </a:r>
          </a:p>
          <a:p>
            <a:pPr marL="0" lvl="0" indent="0">
              <a:lnSpc>
                <a:spcPct val="100000"/>
              </a:lnSpc>
              <a:spcBef>
                <a:spcPts val="600"/>
              </a:spcBef>
              <a:buNone/>
            </a:pPr>
            <a:endParaRPr lang="en-US" dirty="0"/>
          </a:p>
          <a:p>
            <a:pPr marL="0" lvl="0" indent="0">
              <a:lnSpc>
                <a:spcPct val="100000"/>
              </a:lnSpc>
              <a:spcBef>
                <a:spcPts val="600"/>
              </a:spcBef>
              <a:buNone/>
            </a:pPr>
            <a:r>
              <a:rPr lang="es-US" dirty="0"/>
              <a:t>Visite </a:t>
            </a:r>
            <a:r>
              <a:rPr lang="es-US" dirty="0">
                <a:hlinkClick r:id="rId3"/>
              </a:rPr>
              <a:t>CMSnationaltrainingprogram.cms.gov</a:t>
            </a:r>
            <a:r>
              <a:rPr lang="es-US" dirty="0"/>
              <a:t> para ver los materiales de capacitación de NTP y suscribirse a nuestra lista de correo electrónico. </a:t>
            </a:r>
          </a:p>
          <a:p>
            <a:pPr marL="0" lvl="0" indent="0">
              <a:lnSpc>
                <a:spcPct val="100000"/>
              </a:lnSpc>
              <a:spcBef>
                <a:spcPts val="600"/>
              </a:spcBef>
              <a:buNone/>
            </a:pPr>
            <a:endParaRPr lang="en-US" dirty="0"/>
          </a:p>
          <a:p>
            <a:pPr marL="0" lvl="0" indent="0">
              <a:lnSpc>
                <a:spcPct val="100000"/>
              </a:lnSpc>
              <a:spcBef>
                <a:spcPts val="600"/>
              </a:spcBef>
              <a:buNone/>
            </a:pPr>
            <a:r>
              <a:rPr lang="es-US" dirty="0"/>
              <a:t>Comuníquese con nosotros a </a:t>
            </a:r>
            <a:r>
              <a:rPr lang="es-US" dirty="0">
                <a:hlinkClick r:id="rId4"/>
              </a:rPr>
              <a:t>training@cms.hhs.gov</a:t>
            </a:r>
            <a:r>
              <a:rPr lang="es-US" dirty="0"/>
              <a:t>.</a:t>
            </a:r>
          </a:p>
          <a:p>
            <a:pPr marL="0" lvl="0" indent="0">
              <a:buNone/>
            </a:pPr>
            <a:endParaRPr lang="en-US" dirty="0"/>
          </a:p>
        </p:txBody>
      </p:sp>
      <p:sp>
        <p:nvSpPr>
          <p:cNvPr id="6" name="Title 5">
            <a:extLst>
              <a:ext uri="{FF2B5EF4-FFF2-40B4-BE49-F238E27FC236}">
                <a16:creationId xmlns:a16="http://schemas.microsoft.com/office/drawing/2014/main" id="{9592667F-B6EB-F84A-95CF-1B156979F98A}"/>
              </a:ext>
            </a:extLst>
          </p:cNvPr>
          <p:cNvSpPr>
            <a:spLocks noGrp="1"/>
          </p:cNvSpPr>
          <p:nvPr>
            <p:ph type="title"/>
          </p:nvPr>
        </p:nvSpPr>
        <p:spPr>
          <a:xfrm>
            <a:off x="1866142" y="462452"/>
            <a:ext cx="9837234" cy="1020646"/>
          </a:xfrm>
        </p:spPr>
        <p:txBody>
          <a:bodyPr>
            <a:noAutofit/>
          </a:bodyPr>
          <a:lstStyle/>
          <a:p>
            <a:r>
              <a:rPr lang="es-US" dirty="0"/>
              <a:t>Programa de Capacitación Nacional de CMS </a:t>
            </a:r>
            <a:br>
              <a:rPr lang="es-US" dirty="0"/>
            </a:br>
            <a:r>
              <a:rPr lang="es-US" dirty="0"/>
              <a:t>(NTP, por sus siglas en inglés)</a:t>
            </a:r>
          </a:p>
        </p:txBody>
      </p:sp>
    </p:spTree>
    <p:extLst>
      <p:ext uri="{BB962C8B-B14F-4D97-AF65-F5344CB8AC3E}">
        <p14:creationId xmlns:p14="http://schemas.microsoft.com/office/powerpoint/2010/main" val="4279051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24DFEBB1-81D0-C34F-ADEC-D0F887B655C6}"/>
              </a:ext>
            </a:extLst>
          </p:cNvPr>
          <p:cNvSpPr>
            <a:spLocks noGrp="1"/>
          </p:cNvSpPr>
          <p:nvPr>
            <p:ph type="dt" sz="half" idx="10"/>
          </p:nvPr>
        </p:nvSpPr>
        <p:spPr/>
        <p:txBody>
          <a:bodyPr/>
          <a:lstStyle/>
          <a:p>
            <a:r>
              <a:rPr lang="es-US"/>
              <a:t>Mayo de 2021</a:t>
            </a:r>
          </a:p>
        </p:txBody>
      </p:sp>
      <p:sp>
        <p:nvSpPr>
          <p:cNvPr id="7" name="Footer Placeholder 6">
            <a:extLst>
              <a:ext uri="{FF2B5EF4-FFF2-40B4-BE49-F238E27FC236}">
                <a16:creationId xmlns:a16="http://schemas.microsoft.com/office/drawing/2014/main" id="{5A20AE4D-0D94-194C-9E1C-072CFE5BB361}"/>
              </a:ext>
            </a:extLst>
          </p:cNvPr>
          <p:cNvSpPr>
            <a:spLocks noGrp="1"/>
          </p:cNvSpPr>
          <p:nvPr>
            <p:ph type="ftr" sz="quarter" idx="11"/>
          </p:nvPr>
        </p:nvSpPr>
        <p:spPr/>
        <p:txBody>
          <a:bodyPr/>
          <a:lstStyle/>
          <a:p>
            <a:r>
              <a:rPr lang="es-US"/>
              <a:t>Medicare y otros programas para personas con incapacidades</a:t>
            </a:r>
          </a:p>
        </p:txBody>
      </p:sp>
      <p:sp>
        <p:nvSpPr>
          <p:cNvPr id="5" name="Content Placeholder 4">
            <a:extLst>
              <a:ext uri="{FF2B5EF4-FFF2-40B4-BE49-F238E27FC236}">
                <a16:creationId xmlns:a16="http://schemas.microsoft.com/office/drawing/2014/main" id="{710F3EA5-7453-3044-8A3D-84393179DEE8}"/>
              </a:ext>
            </a:extLst>
          </p:cNvPr>
          <p:cNvSpPr>
            <a:spLocks noGrp="1"/>
          </p:cNvSpPr>
          <p:nvPr>
            <p:ph idx="1"/>
          </p:nvPr>
        </p:nvSpPr>
        <p:spPr/>
        <p:txBody>
          <a:bodyPr/>
          <a:lstStyle/>
          <a:p>
            <a:pPr marL="0" lvl="0" indent="0" defTabSz="685800">
              <a:lnSpc>
                <a:spcPct val="100000"/>
              </a:lnSpc>
              <a:spcBef>
                <a:spcPts val="600"/>
              </a:spcBef>
              <a:buNone/>
            </a:pPr>
            <a:r>
              <a:rPr lang="es-US" dirty="0"/>
              <a:t>Según la Ley de Seguro Social, está incapacitado si:</a:t>
            </a:r>
          </a:p>
          <a:p>
            <a:pPr marL="460375" lvl="1" indent="-230188" defTabSz="685800">
              <a:lnSpc>
                <a:spcPct val="100000"/>
              </a:lnSpc>
              <a:spcBef>
                <a:spcPts val="600"/>
              </a:spcBef>
              <a:buFont typeface="Wingdings" panose="05000000000000000000" pitchFamily="2" charset="2"/>
              <a:buChar char="§"/>
            </a:pPr>
            <a:r>
              <a:rPr lang="es-US" dirty="0"/>
              <a:t>No puede hacer el trabajo que hacía antes debido a su </a:t>
            </a:r>
            <a:br>
              <a:rPr lang="es-US" dirty="0"/>
            </a:br>
            <a:r>
              <a:rPr lang="es-US" dirty="0"/>
              <a:t>condición médica.</a:t>
            </a:r>
          </a:p>
          <a:p>
            <a:pPr marL="460375" lvl="1" indent="-230188" defTabSz="685800">
              <a:lnSpc>
                <a:spcPct val="100000"/>
              </a:lnSpc>
              <a:spcBef>
                <a:spcPts val="600"/>
              </a:spcBef>
              <a:buFont typeface="Wingdings" panose="05000000000000000000" pitchFamily="2" charset="2"/>
              <a:buChar char="§"/>
            </a:pPr>
            <a:r>
              <a:rPr lang="es-US" dirty="0"/>
              <a:t>No puede adaptarse a otro trabajo debido a su condición médica</a:t>
            </a:r>
          </a:p>
          <a:p>
            <a:pPr marL="460375" lvl="1" indent="-230188" defTabSz="685800">
              <a:lnSpc>
                <a:spcPct val="100000"/>
              </a:lnSpc>
              <a:spcBef>
                <a:spcPts val="600"/>
              </a:spcBef>
              <a:buFont typeface="Wingdings" panose="05000000000000000000" pitchFamily="2" charset="2"/>
              <a:buChar char="§"/>
            </a:pPr>
            <a:r>
              <a:rPr lang="es-US" dirty="0"/>
              <a:t>Su incapacidad ha durado o se espera que dure al menos un año o que resulte en la muerte</a:t>
            </a:r>
          </a:p>
        </p:txBody>
      </p:sp>
      <p:sp>
        <p:nvSpPr>
          <p:cNvPr id="4" name="Title 3">
            <a:extLst>
              <a:ext uri="{FF2B5EF4-FFF2-40B4-BE49-F238E27FC236}">
                <a16:creationId xmlns:a16="http://schemas.microsoft.com/office/drawing/2014/main" id="{CB7A5FB7-624A-6D45-BB73-0C7AF9FBBF77}"/>
              </a:ext>
            </a:extLst>
          </p:cNvPr>
          <p:cNvSpPr>
            <a:spLocks noGrp="1"/>
          </p:cNvSpPr>
          <p:nvPr>
            <p:ph type="title"/>
          </p:nvPr>
        </p:nvSpPr>
        <p:spPr/>
        <p:txBody>
          <a:bodyPr/>
          <a:lstStyle/>
          <a:p>
            <a:r>
              <a:rPr lang="es-US"/>
              <a:t>Definición de incapacidad</a:t>
            </a:r>
          </a:p>
        </p:txBody>
      </p:sp>
    </p:spTree>
    <p:extLst>
      <p:ext uri="{BB962C8B-B14F-4D97-AF65-F5344CB8AC3E}">
        <p14:creationId xmlns:p14="http://schemas.microsoft.com/office/powerpoint/2010/main" val="361947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Mayo de 2021</a:t>
            </a:r>
          </a:p>
        </p:txBody>
      </p:sp>
      <p:sp>
        <p:nvSpPr>
          <p:cNvPr id="3" name="Footer Placeholder 2"/>
          <p:cNvSpPr>
            <a:spLocks noGrp="1"/>
          </p:cNvSpPr>
          <p:nvPr>
            <p:ph type="ftr" sz="quarter" idx="11"/>
          </p:nvPr>
        </p:nvSpPr>
        <p:spPr/>
        <p:txBody>
          <a:bodyPr/>
          <a:lstStyle/>
          <a:p>
            <a:r>
              <a:rPr lang="es-US"/>
              <a:t>Medicare y otros programas para personas con incapacidades</a:t>
            </a:r>
          </a:p>
        </p:txBody>
      </p:sp>
      <p:sp>
        <p:nvSpPr>
          <p:cNvPr id="5" name="Content Placeholder 4"/>
          <p:cNvSpPr>
            <a:spLocks noGrp="1"/>
          </p:cNvSpPr>
          <p:nvPr>
            <p:ph idx="1"/>
          </p:nvPr>
        </p:nvSpPr>
        <p:spPr/>
        <p:txBody>
          <a:bodyPr/>
          <a:lstStyle/>
          <a:p>
            <a:pPr marL="0" lvl="0" indent="0" defTabSz="685800">
              <a:lnSpc>
                <a:spcPct val="100000"/>
              </a:lnSpc>
              <a:spcBef>
                <a:spcPts val="600"/>
              </a:spcBef>
              <a:buNone/>
            </a:pPr>
            <a:r>
              <a:rPr lang="es-US" dirty="0"/>
              <a:t>Cinco preguntas para determinar la incapacidad:</a:t>
            </a:r>
          </a:p>
          <a:p>
            <a:pPr marL="569913" lvl="1" defTabSz="685800">
              <a:lnSpc>
                <a:spcPct val="100000"/>
              </a:lnSpc>
              <a:spcBef>
                <a:spcPts val="600"/>
              </a:spcBef>
              <a:buFont typeface="+mj-lt"/>
              <a:buAutoNum type="arabicPeriod"/>
            </a:pPr>
            <a:r>
              <a:rPr lang="es-US" dirty="0"/>
              <a:t>¿Está trabajando? (¿Gana $1,310 por mes o menos ($2,190 si es ciego) en 2021?)</a:t>
            </a:r>
          </a:p>
          <a:p>
            <a:pPr marL="569913" lvl="1" defTabSz="685800">
              <a:lnSpc>
                <a:spcPct val="100000"/>
              </a:lnSpc>
              <a:spcBef>
                <a:spcPts val="600"/>
              </a:spcBef>
              <a:buFont typeface="+mj-lt"/>
              <a:buAutoNum type="arabicPeriod"/>
            </a:pPr>
            <a:r>
              <a:rPr lang="es-US" dirty="0"/>
              <a:t>¿Su condición médica es "grave"?</a:t>
            </a:r>
          </a:p>
          <a:p>
            <a:pPr marL="569913" lvl="1" defTabSz="685800">
              <a:lnSpc>
                <a:spcPct val="100000"/>
              </a:lnSpc>
              <a:spcBef>
                <a:spcPts val="600"/>
              </a:spcBef>
              <a:buFont typeface="+mj-lt"/>
              <a:buAutoNum type="arabicPeriod"/>
            </a:pPr>
            <a:r>
              <a:rPr lang="es-US" dirty="0"/>
              <a:t>¿Su condición se encuentra en la lista de condiciones incapacitantes?</a:t>
            </a:r>
          </a:p>
          <a:p>
            <a:pPr marL="569913" lvl="1" defTabSz="685800">
              <a:lnSpc>
                <a:spcPct val="100000"/>
              </a:lnSpc>
              <a:spcBef>
                <a:spcPts val="600"/>
              </a:spcBef>
              <a:buFont typeface="+mj-lt"/>
              <a:buAutoNum type="arabicPeriod"/>
            </a:pPr>
            <a:r>
              <a:rPr lang="es-US" dirty="0"/>
              <a:t>¿Puede hacer el trabajo que hacía antes?</a:t>
            </a:r>
          </a:p>
          <a:p>
            <a:pPr marL="569913" lvl="1" defTabSz="685800">
              <a:lnSpc>
                <a:spcPct val="100000"/>
              </a:lnSpc>
              <a:spcBef>
                <a:spcPts val="600"/>
              </a:spcBef>
              <a:buFont typeface="+mj-lt"/>
              <a:buAutoNum type="arabicPeriod"/>
            </a:pPr>
            <a:r>
              <a:rPr lang="es-US" dirty="0"/>
              <a:t>¿Puede hacer algún otro tipo de trabajo? </a:t>
            </a:r>
          </a:p>
        </p:txBody>
      </p:sp>
      <p:sp>
        <p:nvSpPr>
          <p:cNvPr id="4" name="Title 3"/>
          <p:cNvSpPr>
            <a:spLocks noGrp="1"/>
          </p:cNvSpPr>
          <p:nvPr>
            <p:ph type="title"/>
          </p:nvPr>
        </p:nvSpPr>
        <p:spPr/>
        <p:txBody>
          <a:bodyPr/>
          <a:lstStyle/>
          <a:p>
            <a:r>
              <a:rPr lang="es-US"/>
              <a:t>Proceso para determinar la incapacidad</a:t>
            </a:r>
          </a:p>
        </p:txBody>
      </p:sp>
    </p:spTree>
    <p:extLst>
      <p:ext uri="{BB962C8B-B14F-4D97-AF65-F5344CB8AC3E}">
        <p14:creationId xmlns:p14="http://schemas.microsoft.com/office/powerpoint/2010/main" val="1591249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Mayo de 2021</a:t>
            </a:r>
          </a:p>
        </p:txBody>
      </p:sp>
      <p:sp>
        <p:nvSpPr>
          <p:cNvPr id="3" name="Footer Placeholder 2"/>
          <p:cNvSpPr>
            <a:spLocks noGrp="1"/>
          </p:cNvSpPr>
          <p:nvPr>
            <p:ph type="ftr" sz="quarter" idx="11"/>
          </p:nvPr>
        </p:nvSpPr>
        <p:spPr/>
        <p:txBody>
          <a:bodyPr/>
          <a:lstStyle/>
          <a:p>
            <a:r>
              <a:rPr lang="es-US"/>
              <a:t>Medicare y otros programas para personas con incapacidades</a:t>
            </a:r>
          </a:p>
        </p:txBody>
      </p:sp>
      <p:sp>
        <p:nvSpPr>
          <p:cNvPr id="5" name="Content Placeholder 4"/>
          <p:cNvSpPr>
            <a:spLocks noGrp="1"/>
          </p:cNvSpPr>
          <p:nvPr>
            <p:ph idx="1"/>
          </p:nvPr>
        </p:nvSpPr>
        <p:spPr/>
        <p:txBody>
          <a:bodyPr/>
          <a:lstStyle/>
          <a:p>
            <a:pPr marL="0" lvl="0" indent="0" defTabSz="685800">
              <a:lnSpc>
                <a:spcPct val="100000"/>
              </a:lnSpc>
              <a:spcBef>
                <a:spcPts val="600"/>
              </a:spcBef>
              <a:buNone/>
            </a:pPr>
            <a:r>
              <a:rPr lang="es-US"/>
              <a:t>Seguro de Incapacidad del Seguro Social (SSDI, por sus siglas en inglés) y Seguridad de Ingreso Suplementario (SSI, por sus siglas en inglés):</a:t>
            </a:r>
          </a:p>
          <a:p>
            <a:pPr marL="460375" lvl="1" indent="-230188" defTabSz="685800">
              <a:lnSpc>
                <a:spcPct val="100000"/>
              </a:lnSpc>
              <a:spcBef>
                <a:spcPts val="600"/>
              </a:spcBef>
              <a:buFont typeface="Wingdings" panose="05000000000000000000" pitchFamily="2" charset="2"/>
              <a:buChar char="§"/>
            </a:pPr>
            <a:r>
              <a:rPr lang="es-US"/>
              <a:t>Los programas federales proporcionan beneficios monetarios para personas con incapacidades</a:t>
            </a:r>
          </a:p>
          <a:p>
            <a:pPr marL="460375" lvl="1" indent="-230188" defTabSz="685800">
              <a:lnSpc>
                <a:spcPct val="100000"/>
              </a:lnSpc>
              <a:spcBef>
                <a:spcPts val="600"/>
              </a:spcBef>
              <a:buFont typeface="Wingdings" panose="05000000000000000000" pitchFamily="2" charset="2"/>
              <a:buChar char="§"/>
            </a:pPr>
            <a:r>
              <a:rPr lang="es-US"/>
              <a:t>Administrados por el Seguro Social </a:t>
            </a:r>
          </a:p>
          <a:p>
            <a:pPr marL="460375" lvl="1" indent="-230188" defTabSz="685800">
              <a:lnSpc>
                <a:spcPct val="100000"/>
              </a:lnSpc>
              <a:spcBef>
                <a:spcPts val="600"/>
              </a:spcBef>
              <a:buFont typeface="Wingdings" panose="05000000000000000000" pitchFamily="2" charset="2"/>
              <a:buChar char="§"/>
            </a:pPr>
            <a:r>
              <a:rPr lang="es-US"/>
              <a:t>Los programas no proporcionan beneficios monetarios mensuales para personas con incapacidad parcial o de corto plazo </a:t>
            </a:r>
          </a:p>
          <a:p>
            <a:pPr marL="460375" lvl="1" indent="-230188" defTabSz="685800">
              <a:lnSpc>
                <a:spcPct val="100000"/>
              </a:lnSpc>
              <a:spcBef>
                <a:spcPts val="600"/>
              </a:spcBef>
              <a:buFont typeface="Wingdings" panose="05000000000000000000" pitchFamily="2" charset="2"/>
              <a:buChar char="§"/>
            </a:pPr>
            <a:r>
              <a:rPr lang="es-US"/>
              <a:t>Ciertos familiares de trabajadores incapacitados también pueden obtener beneficios monetarios mensuales del Seguro Social</a:t>
            </a:r>
          </a:p>
        </p:txBody>
      </p:sp>
      <p:sp>
        <p:nvSpPr>
          <p:cNvPr id="4" name="Title 3"/>
          <p:cNvSpPr>
            <a:spLocks noGrp="1"/>
          </p:cNvSpPr>
          <p:nvPr>
            <p:ph type="title"/>
          </p:nvPr>
        </p:nvSpPr>
        <p:spPr/>
        <p:txBody>
          <a:bodyPr>
            <a:normAutofit fontScale="90000"/>
          </a:bodyPr>
          <a:lstStyle/>
          <a:p>
            <a:r>
              <a:rPr lang="es-US"/>
              <a:t>Programas del Seguro Social para personas con incapacidades</a:t>
            </a:r>
          </a:p>
        </p:txBody>
      </p:sp>
    </p:spTree>
    <p:extLst>
      <p:ext uri="{BB962C8B-B14F-4D97-AF65-F5344CB8AC3E}">
        <p14:creationId xmlns:p14="http://schemas.microsoft.com/office/powerpoint/2010/main" val="31092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Mayo de 2021</a:t>
            </a:r>
          </a:p>
        </p:txBody>
      </p:sp>
      <p:sp>
        <p:nvSpPr>
          <p:cNvPr id="3" name="Footer Placeholder 2"/>
          <p:cNvSpPr>
            <a:spLocks noGrp="1"/>
          </p:cNvSpPr>
          <p:nvPr>
            <p:ph type="ftr" sz="quarter" idx="11"/>
          </p:nvPr>
        </p:nvSpPr>
        <p:spPr/>
        <p:txBody>
          <a:bodyPr/>
          <a:lstStyle/>
          <a:p>
            <a:r>
              <a:rPr lang="es-US"/>
              <a:t>Medicare y otros programas para personas con incapacidades</a:t>
            </a:r>
          </a:p>
        </p:txBody>
      </p:sp>
      <p:sp>
        <p:nvSpPr>
          <p:cNvPr id="5" name="Content Placeholder 4"/>
          <p:cNvSpPr>
            <a:spLocks noGrp="1"/>
          </p:cNvSpPr>
          <p:nvPr>
            <p:ph idx="1"/>
          </p:nvPr>
        </p:nvSpPr>
        <p:spPr/>
        <p:txBody>
          <a:bodyPr/>
          <a:lstStyle/>
          <a:p>
            <a:pPr marL="230188" lvl="0" indent="-230188" defTabSz="685800">
              <a:lnSpc>
                <a:spcPct val="100000"/>
              </a:lnSpc>
              <a:spcBef>
                <a:spcPts val="600"/>
              </a:spcBef>
            </a:pPr>
            <a:r>
              <a:rPr lang="es-US"/>
              <a:t>SSDI le brinda dinero si usted cumple con la definición de incapacidad del Seguro Social</a:t>
            </a:r>
          </a:p>
          <a:p>
            <a:pPr marL="461963" lvl="1" indent="-231775" defTabSz="685800">
              <a:lnSpc>
                <a:spcPct val="100000"/>
              </a:lnSpc>
              <a:spcBef>
                <a:spcPts val="600"/>
              </a:spcBef>
            </a:pPr>
            <a:r>
              <a:rPr lang="es-US"/>
              <a:t>Para usted y ciertos miembros de su familia </a:t>
            </a:r>
          </a:p>
          <a:p>
            <a:pPr marL="461963" lvl="1" indent="-231775" defTabSz="685800">
              <a:lnSpc>
                <a:spcPct val="100000"/>
              </a:lnSpc>
              <a:spcBef>
                <a:spcPts val="600"/>
              </a:spcBef>
            </a:pPr>
            <a:r>
              <a:rPr lang="es-US"/>
              <a:t>Si está asegurado, lo que significa que:</a:t>
            </a:r>
          </a:p>
          <a:p>
            <a:pPr marL="690563" lvl="2" indent="-228600" defTabSz="685800">
              <a:lnSpc>
                <a:spcPct val="100000"/>
              </a:lnSpc>
              <a:spcBef>
                <a:spcPts val="600"/>
              </a:spcBef>
              <a:buSzPct val="50000"/>
              <a:buFont typeface="Wingdings" panose="05000000000000000000" pitchFamily="2" charset="2"/>
              <a:buChar char="q"/>
            </a:pPr>
            <a:r>
              <a:rPr lang="es-US" sz="2800"/>
              <a:t>Trabajó durante el tiempo suficiente </a:t>
            </a:r>
          </a:p>
          <a:p>
            <a:pPr marL="690563" lvl="2" indent="-228600" defTabSz="685800">
              <a:lnSpc>
                <a:spcPct val="100000"/>
              </a:lnSpc>
              <a:spcBef>
                <a:spcPts val="600"/>
              </a:spcBef>
              <a:buSzPct val="50000"/>
              <a:buFont typeface="Wingdings" panose="05000000000000000000" pitchFamily="2" charset="2"/>
              <a:buChar char="q"/>
            </a:pPr>
            <a:r>
              <a:rPr lang="es-US" sz="2800"/>
              <a:t>Trabajó recientemente</a:t>
            </a:r>
          </a:p>
          <a:p>
            <a:pPr marL="690563" lvl="2" indent="-228600" defTabSz="685800">
              <a:lnSpc>
                <a:spcPct val="100000"/>
              </a:lnSpc>
              <a:spcBef>
                <a:spcPts val="600"/>
              </a:spcBef>
              <a:buSzPct val="50000"/>
              <a:buFont typeface="Wingdings" panose="05000000000000000000" pitchFamily="2" charset="2"/>
              <a:buChar char="q"/>
            </a:pPr>
            <a:r>
              <a:rPr lang="es-US" sz="2800"/>
              <a:t>Pagó los impuestos del Seguro Social</a:t>
            </a:r>
          </a:p>
          <a:p>
            <a:pPr marL="230188" lvl="0" indent="-230188" defTabSz="685800">
              <a:lnSpc>
                <a:spcPct val="100000"/>
              </a:lnSpc>
              <a:spcBef>
                <a:spcPts val="600"/>
              </a:spcBef>
            </a:pPr>
            <a:r>
              <a:rPr lang="es-US"/>
              <a:t>El monto del beneficio en efectivo mensual se basa en los ingresos promedios de por vida</a:t>
            </a:r>
          </a:p>
        </p:txBody>
      </p:sp>
      <p:sp>
        <p:nvSpPr>
          <p:cNvPr id="4" name="Title 3"/>
          <p:cNvSpPr>
            <a:spLocks noGrp="1"/>
          </p:cNvSpPr>
          <p:nvPr>
            <p:ph type="title"/>
          </p:nvPr>
        </p:nvSpPr>
        <p:spPr/>
        <p:txBody>
          <a:bodyPr>
            <a:normAutofit fontScale="90000"/>
          </a:bodyPr>
          <a:lstStyle/>
          <a:p>
            <a:r>
              <a:rPr lang="es-US" dirty="0"/>
              <a:t>Seguro por Incapacidad del Seguro Social </a:t>
            </a:r>
            <a:br>
              <a:rPr lang="es-US" dirty="0"/>
            </a:br>
            <a:r>
              <a:rPr lang="es-US" dirty="0"/>
              <a:t>(SSDI, por sus siglas en inglés)</a:t>
            </a:r>
          </a:p>
        </p:txBody>
      </p:sp>
    </p:spTree>
    <p:extLst>
      <p:ext uri="{BB962C8B-B14F-4D97-AF65-F5344CB8AC3E}">
        <p14:creationId xmlns:p14="http://schemas.microsoft.com/office/powerpoint/2010/main" val="299752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s-US"/>
              <a:t>Mayo de 2021</a:t>
            </a:r>
          </a:p>
        </p:txBody>
      </p:sp>
      <p:sp>
        <p:nvSpPr>
          <p:cNvPr id="3" name="Footer Placeholder 2"/>
          <p:cNvSpPr>
            <a:spLocks noGrp="1"/>
          </p:cNvSpPr>
          <p:nvPr>
            <p:ph type="ftr" sz="quarter" idx="11"/>
          </p:nvPr>
        </p:nvSpPr>
        <p:spPr/>
        <p:txBody>
          <a:bodyPr/>
          <a:lstStyle/>
          <a:p>
            <a:r>
              <a:rPr lang="es-US"/>
              <a:t>Medicare y otros programas para personas con incapacidades</a:t>
            </a:r>
          </a:p>
        </p:txBody>
      </p:sp>
      <p:sp>
        <p:nvSpPr>
          <p:cNvPr id="5" name="Content Placeholder 4"/>
          <p:cNvSpPr>
            <a:spLocks noGrp="1"/>
          </p:cNvSpPr>
          <p:nvPr>
            <p:ph idx="1"/>
          </p:nvPr>
        </p:nvSpPr>
        <p:spPr/>
        <p:txBody>
          <a:bodyPr/>
          <a:lstStyle/>
          <a:p>
            <a:pPr marL="225425" lvl="0" indent="-225425" defTabSz="685800">
              <a:lnSpc>
                <a:spcPct val="100000"/>
              </a:lnSpc>
              <a:spcBef>
                <a:spcPts val="600"/>
              </a:spcBef>
            </a:pPr>
            <a:r>
              <a:rPr lang="es-US" sz="2800"/>
              <a:t>Su cónyuge, si tiene más de 62 años. </a:t>
            </a:r>
          </a:p>
          <a:p>
            <a:pPr marL="225425" lvl="0" indent="-225425" defTabSz="685800">
              <a:lnSpc>
                <a:spcPct val="100000"/>
              </a:lnSpc>
              <a:spcBef>
                <a:spcPts val="600"/>
              </a:spcBef>
            </a:pPr>
            <a:r>
              <a:rPr lang="es-US" sz="2800"/>
              <a:t>Su cónyuge a cualquier edad si tiene a su cargo un hijo menor de 16 años o incapacitado.</a:t>
            </a:r>
          </a:p>
          <a:p>
            <a:pPr marL="225425" lvl="0" indent="-225425" defTabSz="685800">
              <a:lnSpc>
                <a:spcPct val="100000"/>
              </a:lnSpc>
              <a:spcBef>
                <a:spcPts val="600"/>
              </a:spcBef>
            </a:pPr>
            <a:r>
              <a:rPr lang="es-US" sz="2800"/>
              <a:t>Su hijo soltero, incluido un hijo adoptado o, en algunos casos, un hijastro o nieto (el hijo debe ser menor de 18 años o menor de 19 si todavía está en la escuela secundaria) </a:t>
            </a:r>
          </a:p>
          <a:p>
            <a:pPr marL="225425" lvl="0" indent="-225425" defTabSz="685800">
              <a:lnSpc>
                <a:spcPct val="100000"/>
              </a:lnSpc>
              <a:spcBef>
                <a:spcPts val="600"/>
              </a:spcBef>
            </a:pPr>
            <a:r>
              <a:rPr lang="es-US" sz="2800"/>
              <a:t>Su hijo soltero, de 18 años o mayor, si tiene una incapacidad que comenzó antes de los 22 (la incapacidad del niño también debe cumplir con la definición de incapacidad para adultos)</a:t>
            </a:r>
          </a:p>
          <a:p>
            <a:pPr marL="0" indent="0">
              <a:buNone/>
            </a:pPr>
            <a:endParaRPr lang="en-US" dirty="0"/>
          </a:p>
        </p:txBody>
      </p:sp>
      <p:sp>
        <p:nvSpPr>
          <p:cNvPr id="4" name="Title 3"/>
          <p:cNvSpPr>
            <a:spLocks noGrp="1"/>
          </p:cNvSpPr>
          <p:nvPr>
            <p:ph type="title"/>
          </p:nvPr>
        </p:nvSpPr>
        <p:spPr>
          <a:xfrm>
            <a:off x="0" y="8054"/>
            <a:ext cx="12192000" cy="1020646"/>
          </a:xfrm>
        </p:spPr>
        <p:txBody>
          <a:bodyPr>
            <a:noAutofit/>
          </a:bodyPr>
          <a:lstStyle/>
          <a:p>
            <a:pPr>
              <a:lnSpc>
                <a:spcPct val="100000"/>
              </a:lnSpc>
            </a:pPr>
            <a:r>
              <a:rPr lang="es-US" sz="3000" dirty="0"/>
              <a:t>¿Quiénes pueden obtener beneficios del Seguro por Incapacidad del Seguro Social basado en u trabajo?</a:t>
            </a:r>
          </a:p>
        </p:txBody>
      </p:sp>
    </p:spTree>
    <p:extLst>
      <p:ext uri="{BB962C8B-B14F-4D97-AF65-F5344CB8AC3E}">
        <p14:creationId xmlns:p14="http://schemas.microsoft.com/office/powerpoint/2010/main" val="5616122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1.0&quot;&gt;&lt;object type=&quot;1&quot; unique_id=&quot;10001&quot;&gt;&lt;object type=&quot;2&quot; unique_id=&quot;17349&quot;&gt;&lt;object type=&quot;3&quot; unique_id=&quot;17350&quot;&gt;&lt;property id=&quot;20148&quot; value=&quot;5&quot;/&gt;&lt;property id=&quot;20300&quot; value=&quot;Slide 1 - &amp;quot;Medicare y otros programas para personas con incapacidades&amp;quot;&quot;/&gt;&lt;property id=&quot;20307&quot; value=&quot;359&quot;/&gt;&lt;/object&gt;&lt;object type=&quot;3&quot; unique_id=&quot;17351&quot;&gt;&lt;property id=&quot;20148&quot; value=&quot;5&quot;/&gt;&lt;property id=&quot;20300&quot; value=&quot;Slide 2 - &amp;quot;Contenido&amp;quot;&quot;/&gt;&lt;property id=&quot;20307&quot; value=&quot;360&quot;/&gt;&lt;/object&gt;&lt;object type=&quot;3&quot; unique_id=&quot;17352&quot;&gt;&lt;property id=&quot;20148&quot; value=&quot;5&quot;/&gt;&lt;property id=&quot;20300&quot; value=&quot;Slide 3 - &amp;quot;Objetivos de la Sesión&amp;quot;&quot;/&gt;&lt;property id=&quot;20307&quot; value=&quot;378&quot;/&gt;&lt;/object&gt;&lt;object type=&quot;3&quot; unique_id=&quot;17353&quot;&gt;&lt;property id=&quot;20148&quot; value=&quot;5&quot;/&gt;&lt;property id=&quot;20300&quot; value=&quot;Slide 4 - &amp;quot;Lección 1&amp;quot;&quot;/&gt;&lt;property id=&quot;20307&quot; value=&quot;363&quot;/&gt;&lt;/object&gt;&lt;object type=&quot;3&quot; unique_id=&quot;17355&quot;&gt;&lt;property id=&quot;20148&quot; value=&quot;5&quot;/&gt;&lt;property id=&quot;20300&quot; value=&quot;Slide 22 - &amp;quot;Compruebe su conocimiento: Pregunta 1&amp;quot;&quot;/&gt;&lt;property id=&quot;20307&quot; value=&quot;371&quot;/&gt;&lt;/object&gt;&lt;object type=&quot;3&quot; unique_id=&quot;17356&quot;&gt;&lt;property id=&quot;20148&quot; value=&quot;5&quot;/&gt;&lt;property id=&quot;20300&quot; value=&quot;Slide 23 - &amp;quot;Lección 2&amp;quot;&quot;/&gt;&lt;property id=&quot;20307&quot; value=&quot;365&quot;/&gt;&lt;/object&gt;&lt;object type=&quot;3&quot; unique_id=&quot;17358&quot;&gt;&lt;property id=&quot;20148&quot; value=&quot;5&quot;/&gt;&lt;property id=&quot;20300&quot; value=&quot;Slide 29 - &amp;quot;Compruebe su conocimiento: Pregunta 2&amp;quot;&quot;/&gt;&lt;property id=&quot;20307&quot; value=&quot;372&quot;/&gt;&lt;/object&gt;&lt;object type=&quot;3&quot; unique_id=&quot;17359&quot;&gt;&lt;property id=&quot;20148&quot; value=&quot;5&quot;/&gt;&lt;property id=&quot;20300&quot; value=&quot;Slide 30 - &amp;quot;Lección 3&amp;quot;&quot;/&gt;&lt;property id=&quot;20307&quot; value=&quot;367&quot;/&gt;&lt;/object&gt;&lt;object type=&quot;3&quot; unique_id=&quot;17361&quot;&gt;&lt;property id=&quot;20148&quot; value=&quot;5&quot;/&gt;&lt;property id=&quot;20300&quot; value=&quot;Slide 35 - &amp;quot;Compruebe su conocimiento: Pregunta 3&amp;quot;&quot;/&gt;&lt;property id=&quot;20307&quot; value=&quot;373&quot;/&gt;&lt;/object&gt;&lt;object type=&quot;3&quot; unique_id=&quot;17362&quot;&gt;&lt;property id=&quot;20148&quot; value=&quot;5&quot;/&gt;&lt;property id=&quot;20300&quot; value=&quot;Slide 36 - &amp;quot;Lección 4&amp;quot;&quot;/&gt;&lt;property id=&quot;20307&quot; value=&quot;369&quot;/&gt;&lt;/object&gt;&lt;object type=&quot;3&quot; unique_id=&quot;17365&quot;&gt;&lt;property id=&quot;20148&quot; value=&quot;5&quot;/&gt;&lt;property id=&quot;20300&quot; value=&quot;Slide 38 - &amp;quot;Recursos de Medicare y otros programas para personas  con incapacidades&amp;quot;&quot;/&gt;&lt;property id=&quot;20307&quot; value=&quot;375&quot;/&gt;&lt;/object&gt;&lt;object type=&quot;3&quot; unique_id=&quot;17366&quot;&gt;&lt;property id=&quot;20148&quot; value=&quot;5&quot;/&gt;&lt;property id=&quot;20300&quot; value=&quot;Slide 39 - &amp;quot;Guía de recursos de Medicare y otros programas para personas con incapacidades: productos&amp;quot;&quot;/&gt;&lt;property id=&quot;20307&quot; value=&quot;377&quot;/&gt;&lt;/object&gt;&lt;object type=&quot;3&quot; unique_id=&quot;17367&quot;&gt;&lt;property id=&quot;20148&quot; value=&quot;5&quot;/&gt;&lt;property id=&quot;20300&quot; value=&quot;Slide 41 - &amp;quot;Siglas&amp;quot;&quot;/&gt;&lt;property id=&quot;20307&quot; value=&quot;376&quot;/&gt;&lt;/object&gt;&lt;object type=&quot;3&quot; unique_id=&quot;17368&quot;&gt;&lt;property id=&quot;20148&quot; value=&quot;5&quot;/&gt;&lt;property id=&quot;20300&quot; value=&quot;Slide 42 - &amp;quot;Programa de Capacitación Nacional de CMS  (NTP, por sus siglas en inglés)&amp;quot;&quot;/&gt;&lt;property id=&quot;20307&quot; value=&quot;362&quot;/&gt;&lt;/object&gt;&lt;object type=&quot;3&quot; unique_id=&quot;17434&quot;&gt;&lt;property id=&quot;20148&quot; value=&quot;5&quot;/&gt;&lt;property id=&quot;20300&quot; value=&quot;Slide 5 - &amp;quot;Definición de incapacidad&amp;quot;&quot;/&gt;&lt;property id=&quot;20307&quot; value=&quot;391&quot;/&gt;&lt;/object&gt;&lt;object type=&quot;3&quot; unique_id=&quot;17435&quot;&gt;&lt;property id=&quot;20148&quot; value=&quot;5&quot;/&gt;&lt;property id=&quot;20300&quot; value=&quot;Slide 6 - &amp;quot;Proceso para determinar la incapacidad&amp;quot;&quot;/&gt;&lt;property id=&quot;20307&quot; value=&quot;392&quot;/&gt;&lt;/object&gt;&lt;object type=&quot;3&quot; unique_id=&quot;17436&quot;&gt;&lt;property id=&quot;20148&quot; value=&quot;5&quot;/&gt;&lt;property id=&quot;20300&quot; value=&quot;Slide 7 - &amp;quot;Programas del Seguro Social para personas con incapacidades&amp;quot;&quot;/&gt;&lt;property id=&quot;20307&quot; value=&quot;393&quot;/&gt;&lt;/object&gt;&lt;object type=&quot;3&quot; unique_id=&quot;17437&quot;&gt;&lt;property id=&quot;20148&quot; value=&quot;5&quot;/&gt;&lt;property id=&quot;20300&quot; value=&quot;Slide 8 - &amp;quot;Seguro por Incapacidad del Seguro Social  (SSDI, por sus siglas en inglés)&amp;quot;&quot;/&gt;&lt;property id=&quot;20307&quot; value=&quot;394&quot;/&gt;&lt;/object&gt;&lt;object type=&quot;3&quot; unique_id=&quot;17438&quot;&gt;&lt;property id=&quot;20148&quot; value=&quot;5&quot;/&gt;&lt;property id=&quot;20300&quot; value=&quot;Slide 9 - &amp;quot;¿Quiénes pueden obtener beneficios del Seguro por Incapacidad del Seguro Social basado en u trabajo?&amp;quot;&quot;/&gt;&lt;property id=&quot;20307&quot; value=&quot;395&quot;/&gt;&lt;/object&gt;&lt;object type=&quot;3&quot; unique_id=&quot;17439&quot;&gt;&lt;property id=&quot;20148&quot; value=&quot;5&quot;/&gt;&lt;property id=&quot;20300&quot; value=&quot;Slide 10 - &amp;quot;Calificar para el Seguro por Incapacidad del Seguro Social  (SSDI, por sus siglas en inglés)&amp;quot;&quot;/&gt;&lt;property id=&quot;20307&quot; value=&quot;396&quot;/&gt;&lt;/object&gt;&lt;object type=&quot;3&quot; unique_id=&quot;17440&quot;&gt;&lt;property id=&quot;20148&quot; value=&quot;5&quot;/&gt;&lt;property id=&quot;20300&quot; value=&quot;Slide 11 - &amp;quot;Prueba del &amp;quot;trabajo reciente&amp;quot; para el Seguro por Incapacidad del Seguro Social (SSDI, por sus siglas en inglés)&amp;quot;&quot;/&gt;&lt;property id=&quot;20307&quot; value=&quot;397&quot;/&gt;&lt;/object&gt;&lt;object type=&quot;3&quot; unique_id=&quot;17441&quot;&gt;&lt;property id=&quot;20148&quot; value=&quot;5&quot;/&gt;&lt;property id=&quot;20300&quot; value=&quot;Slide 12 - &amp;quot;Prueba de la &amp;quot;duración del trabajo&amp;quot; para el Seguro por Incapacidad del Seguro Social&amp;quot;&quot;/&gt;&lt;property id=&quot;20307&quot; value=&quot;398&quot;/&gt;&lt;/object&gt;&lt;object type=&quot;3&quot; unique_id=&quot;17442&quot;&gt;&lt;property id=&quot;20148&quot; value=&quot;5&quot;/&gt;&lt;property id=&quot;20300&quot; value=&quot;Slide 13 - &amp;quot;Período de espera para el Seguro por Incapacidad del Seguro Social (SSDI, por sus siglas en inglés)&amp;quot;&quot;/&gt;&lt;property id=&quot;20307&quot; value=&quot;399&quot;/&gt;&lt;/object&gt;&lt;object type=&quot;3&quot; unique_id=&quot;17443&quot;&gt;&lt;property id=&quot;20148&quot; value=&quot;5&quot;/&gt;&lt;property id=&quot;20300&quot; value=&quot;Slide 14 - &amp;quot;Seguridad de Ingreso Suplementario (SSI, por sus siglas en inglés)&amp;quot;&quot;/&gt;&lt;property id=&quot;20307&quot; value=&quot;400&quot;/&gt;&lt;/object&gt;&lt;object type=&quot;3&quot; unique_id=&quot;17444&quot;&gt;&lt;property id=&quot;20148&quot; value=&quot;5&quot;/&gt;&lt;property id=&quot;20300&quot; value=&quot;Slide 15 - &amp;quot;Seguridad de Ingreso Suplementario (SSI, por sus siglas en inglés) y cobertura de Medicaid&amp;quot;&quot;/&gt;&lt;property id=&quot;20307&quot; value=&quot;401&quot;/&gt;&lt;/object&gt;&lt;object type=&quot;3&quot; unique_id=&quot;17445&quot;&gt;&lt;property id=&quot;20148&quot; value=&quot;5&quot;/&gt;&lt;property id=&quot;20300&quot; value=&quot;Slide 16 - &amp;quot;Calificando para la Seguridad de Ingreso Suplementario  (SSI, por sus siglas en inglés)&amp;quot;&quot;/&gt;&lt;property id=&quot;20307&quot; value=&quot;402&quot;/&gt;&lt;/object&gt;&lt;object type=&quot;3&quot; unique_id=&quot;17446&quot;&gt;&lt;property id=&quot;20148&quot; value=&quot;5&quot;/&gt;&lt;property id=&quot;20300&quot; value=&quot;Slide 17 - &amp;quot;Solicitud de los beneficios por incapacidad&amp;quot;&quot;/&gt;&lt;property id=&quot;20307&quot; value=&quot;403&quot;/&gt;&lt;/object&gt;&lt;object type=&quot;3&quot; unique_id=&quot;17447&quot;&gt;&lt;property id=&quot;20148&quot; value=&quot;5&quot;/&gt;&lt;property id=&quot;20300&quot; value=&quot;Slide 18 - &amp;quot;Cómo solicitar los beneficios por incapacidad&amp;quot;&quot;/&gt;&lt;property id=&quot;20307&quot; value=&quot;404&quot;/&gt;&lt;/object&gt;&lt;object type=&quot;3&quot; unique_id=&quot;17448&quot;&gt;&lt;property id=&quot;20148&quot; value=&quot;5&quot;/&gt;&lt;property id=&quot;20300&quot; value=&quot;Slide 19 - &amp;quot;Subsidios compasivos (CAL, por sus siglas en inglés)&amp;quot;&quot;/&gt;&lt;property id=&quot;20307&quot; value=&quot;405&quot;/&gt;&lt;/object&gt;&lt;object type=&quot;3&quot; unique_id=&quot;17449&quot;&gt;&lt;property id=&quot;20148&quot; value=&quot;5&quot;/&gt;&lt;property id=&quot;20300&quot; value=&quot;Slide 20 - &amp;quot;Decisión de incapacidad&amp;quot;&quot;/&gt;&lt;property id=&quot;20307&quot; value=&quot;406&quot;/&gt;&lt;/object&gt;&lt;object type=&quot;3&quot; unique_id=&quot;17450&quot;&gt;&lt;property id=&quot;20148&quot; value=&quot;5&quot;/&gt;&lt;property id=&quot;20300&quot; value=&quot;Slide 21 - &amp;quot;Verifique el estado de su solicitud en “my Social Security” (socialsecurity.gov/myaccount)&amp;quot;&quot;/&gt;&lt;property id=&quot;20307&quot; value=&quot;407&quot;/&gt;&lt;/object&gt;&lt;object type=&quot;3&quot; unique_id=&quot;17451&quot;&gt;&lt;property id=&quot;20148&quot; value=&quot;5&quot;/&gt;&lt;property id=&quot;20300&quot; value=&quot;Slide 24 - &amp;quot;Cómo calificar para Medicare basado en incapacidad&amp;quot;&quot;/&gt;&lt;property id=&quot;20307&quot; value=&quot;387&quot;/&gt;&lt;/object&gt;&lt;object type=&quot;3&quot; unique_id=&quot;17452&quot;&gt;&lt;property id=&quot;20148&quot; value=&quot;5&quot;/&gt;&lt;property id=&quot;20300&quot; value=&quot;Slide 25 - &amp;quot;Cobertura para personas con incapacidades durante el período de espera de 24 meses para Medicare&amp;quot;&quot;/&gt;&lt;property id=&quot;20307&quot; value=&quot;408&quot;/&gt;&lt;/object&gt;&lt;object type=&quot;3&quot; unique_id=&quot;17453&quot;&gt;&lt;property id=&quot;20148&quot; value=&quot;5&quot;/&gt;&lt;property id=&quot;20300&quot; value=&quot;Slide 26 - &amp;quot;Derecho retroactivo a Medicare&amp;quot;&quot;/&gt;&lt;property id=&quot;20307&quot; value=&quot;410&quot;/&gt;&lt;/object&gt;&lt;object type=&quot;3&quot; unique_id=&quot;17454&quot;&gt;&lt;property id=&quot;20148&quot; value=&quot;5&quot;/&gt;&lt;property id=&quot;20300&quot; value=&quot;Slide 27 - &amp;quot;Información recibida con la determinación retroactiva&amp;quot;&quot;/&gt;&lt;property id=&quot;20307&quot; value=&quot;411&quot;/&gt;&lt;/object&gt;&lt;object type=&quot;3&quot; unique_id=&quot;17455&quot;&gt;&lt;property id=&quot;20148&quot; value=&quot;5&quot;/&gt;&lt;property id=&quot;20300&quot; value=&quot;Slide 28 - &amp;quot;Incapacidad y su derecho a Medicare&amp;quot;&quot;/&gt;&lt;property id=&quot;20307&quot; value=&quot;412&quot;/&gt;&lt;/object&gt;&lt;object type=&quot;3&quot; unique_id=&quot;17456&quot;&gt;&lt;property id=&quot;20148&quot; value=&quot;5&quot;/&gt;&lt;property id=&quot;20300&quot; value=&quot;Slide 31 - &amp;quot;Opciones de planes Medicare para personas con incapacidades&amp;quot;&quot;/&gt;&lt;property id=&quot;20307&quot; value=&quot;388&quot;/&gt;&lt;/object&gt;&lt;object type=&quot;3&quot; unique_id=&quot;17457&quot;&gt;&lt;property id=&quot;20148&quot; value=&quot;5&quot;/&gt;&lt;property id=&quot;20300&quot; value=&quot;Slide 32 - &amp;quot;Plan de Salud Grupal (GHP, por sus siglas en inglés) grande y Medicare por incapacidad: quién paga primero&amp;quot;&quot;/&gt;&lt;property id=&quot;20307&quot; value=&quot;413&quot;/&gt;&lt;/object&gt;&lt;object type=&quot;3&quot; unique_id=&quot;17458&quot;&gt;&lt;property id=&quot;20148&quot; value=&quot;5&quot;/&gt;&lt;property id=&quot;20300&quot; value=&quot;Slide 33 - &amp;quot;Coordinación de beneficios con los planes para jubilados&amp;quot;&quot;/&gt;&lt;property id=&quot;20307&quot; value=&quot;414&quot;/&gt;&lt;/object&gt;&lt;object type=&quot;3&quot; unique_id=&quot;17459&quot;&gt;&lt;property id=&quot;20148&quot; value=&quot;5&quot;/&gt;&lt;property id=&quot;20300&quot; value=&quot;Slide 34 - &amp;quot;Pólizas del Seguro Suplementario de Medicare (Medigap) para personas con incapacidades&amp;quot;&quot;/&gt;&lt;property id=&quot;20307&quot; value=&quot;415&quot;/&gt;&lt;/object&gt;&lt;object type=&quot;3&quot; unique_id=&quot;17460&quot;&gt;&lt;property id=&quot;20148&quot; value=&quot;5&quot;/&gt;&lt;property id=&quot;20300&quot; value=&quot;Slide 37 - &amp;quot;Programas útiles&amp;quot;&quot;/&gt;&lt;property id=&quot;20307&quot; value=&quot;389&quot;/&gt;&lt;/object&gt;&lt;object type=&quot;3&quot; unique_id=&quot;17461&quot;&gt;&lt;property id=&quot;20148&quot; value=&quot;5&quot;/&gt;&lt;property id=&quot;20300&quot; value=&quot;Slide 40 - &amp;quot;Publicaciones sobre el Seguro por Incapacidad del  Seguro Social&amp;quot;&quot;/&gt;&lt;property id=&quot;20307&quot; value=&quot;416&quot;/&gt;&lt;/object&gt;&lt;/object&gt;&lt;object type=&quot;8&quot; unique_id=&quot;17389&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20815</TotalTime>
  <Words>12724</Words>
  <Application>Microsoft Office PowerPoint</Application>
  <PresentationFormat>Widescreen</PresentationFormat>
  <Paragraphs>644</Paragraphs>
  <Slides>42</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vt:lpstr>
      <vt:lpstr>Wingdings</vt:lpstr>
      <vt:lpstr>Office Theme</vt:lpstr>
      <vt:lpstr>Medicare y otros programas para personas con incapacidades</vt:lpstr>
      <vt:lpstr>Contenido</vt:lpstr>
      <vt:lpstr>Objetivos de la Sesión</vt:lpstr>
      <vt:lpstr>Lección 1</vt:lpstr>
      <vt:lpstr>Definición de incapacidad</vt:lpstr>
      <vt:lpstr>Proceso para determinar la incapacidad</vt:lpstr>
      <vt:lpstr>Programas del Seguro Social para personas con incapacidades</vt:lpstr>
      <vt:lpstr>Seguro por Incapacidad del Seguro Social  (SSDI, por sus siglas en inglés)</vt:lpstr>
      <vt:lpstr>¿Quiénes pueden obtener beneficios del Seguro por Incapacidad del Seguro Social basado en u trabajo?</vt:lpstr>
      <vt:lpstr>Calificar para el Seguro por Incapacidad del Seguro Social  (SSDI, por sus siglas en inglés)</vt:lpstr>
      <vt:lpstr>Prueba del "trabajo reciente" para el Seguro por Incapacidad del Seguro Social (SSDI, por sus siglas en inglés)</vt:lpstr>
      <vt:lpstr>Prueba de la "duración del trabajo" para el Seguro por Incapacidad del Seguro Social</vt:lpstr>
      <vt:lpstr>Período de espera para el Seguro por Incapacidad del Seguro Social (SSDI, por sus siglas en inglés)</vt:lpstr>
      <vt:lpstr>Seguridad de Ingreso Suplementario (SSI, por sus siglas en inglés)</vt:lpstr>
      <vt:lpstr>Seguridad de Ingreso Suplementario (SSI, por sus siglas en inglés) y cobertura de Medicaid</vt:lpstr>
      <vt:lpstr>Calificando para la Seguridad de Ingreso Suplementario  (SSI, por sus siglas en inglés)</vt:lpstr>
      <vt:lpstr>Solicitud de los beneficios por incapacidad</vt:lpstr>
      <vt:lpstr>Cómo solicitar los beneficios por incapacidad</vt:lpstr>
      <vt:lpstr>Subsidios compasivos (CAL, por sus siglas en inglés)</vt:lpstr>
      <vt:lpstr>Decisión de incapacidad</vt:lpstr>
      <vt:lpstr>Verifique el estado de su solicitud en “my Social Security” (socialsecurity.gov/myaccount)</vt:lpstr>
      <vt:lpstr>Compruebe su conocimiento: Pregunta 1</vt:lpstr>
      <vt:lpstr>Lección 2</vt:lpstr>
      <vt:lpstr>Cómo calificar para Medicare basado en incapacidad</vt:lpstr>
      <vt:lpstr>Cobertura para personas con incapacidades durante el período de espera de 24 meses para Medicare</vt:lpstr>
      <vt:lpstr>Derecho retroactivo a Medicare</vt:lpstr>
      <vt:lpstr>Información recibida con la determinación retroactiva</vt:lpstr>
      <vt:lpstr>Incapacidad y su derecho a Medicare</vt:lpstr>
      <vt:lpstr>Compruebe su conocimiento: Pregunta 2</vt:lpstr>
      <vt:lpstr>Lección 3</vt:lpstr>
      <vt:lpstr>Opciones de planes Medicare para personas con incapacidades</vt:lpstr>
      <vt:lpstr>Plan de Salud Grupal (GHP, por sus siglas en inglés) grande y Medicare por incapacidad: quién paga primero</vt:lpstr>
      <vt:lpstr>Coordinación de beneficios con los planes para jubilados</vt:lpstr>
      <vt:lpstr>Pólizas del Seguro Suplementario de Medicare (Medigap) para personas con incapacidades</vt:lpstr>
      <vt:lpstr>Compruebe su conocimiento: Pregunta 3</vt:lpstr>
      <vt:lpstr>Lección 4</vt:lpstr>
      <vt:lpstr>Programas útiles</vt:lpstr>
      <vt:lpstr>Recursos de Medicare y otros programas para personas  con incapacidades</vt:lpstr>
      <vt:lpstr>Guía de recursos de Medicare y otros programas para personas con incapacidades: productos</vt:lpstr>
      <vt:lpstr>Publicaciones sobre el Seguro por Incapacidad del  Seguro Social</vt:lpstr>
      <vt:lpstr>Siglas</vt:lpstr>
      <vt:lpstr>Programa de Capacitación Nacional de CMS  (NTP, por sus siglas en inglés)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Koelbl, Judith (CMS/OC)</dc:creator>
  <cp:lastModifiedBy>Debbie Bisswurm</cp:lastModifiedBy>
  <cp:revision>427</cp:revision>
  <cp:lastPrinted>2020-02-19T15:15:50Z</cp:lastPrinted>
  <dcterms:created xsi:type="dcterms:W3CDTF">2019-11-14T20:32:59Z</dcterms:created>
  <dcterms:modified xsi:type="dcterms:W3CDTF">2021-08-03T17:50:05Z</dcterms:modified>
</cp:coreProperties>
</file>